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2.xml" ContentType="application/vnd.openxmlformats-officedocument.presentationml.tags+xml"/>
  <Override PartName="/ppt/notesSlides/notesSlide41.xml" ContentType="application/vnd.openxmlformats-officedocument.presentationml.notesSlide+xml"/>
  <Override PartName="/ppt/tags/tag3.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handoutMasterIdLst>
    <p:handoutMasterId r:id="rId70"/>
  </p:handoutMasterIdLst>
  <p:sldIdLst>
    <p:sldId id="285" r:id="rId2"/>
    <p:sldId id="473" r:id="rId3"/>
    <p:sldId id="286" r:id="rId4"/>
    <p:sldId id="289" r:id="rId5"/>
    <p:sldId id="288" r:id="rId6"/>
    <p:sldId id="290" r:id="rId7"/>
    <p:sldId id="480" r:id="rId8"/>
    <p:sldId id="481" r:id="rId9"/>
    <p:sldId id="479" r:id="rId10"/>
    <p:sldId id="296" r:id="rId11"/>
    <p:sldId id="292" r:id="rId12"/>
    <p:sldId id="291" r:id="rId13"/>
    <p:sldId id="293" r:id="rId14"/>
    <p:sldId id="294" r:id="rId15"/>
    <p:sldId id="295" r:id="rId16"/>
    <p:sldId id="297" r:id="rId17"/>
    <p:sldId id="298" r:id="rId18"/>
    <p:sldId id="474" r:id="rId19"/>
    <p:sldId id="299" r:id="rId20"/>
    <p:sldId id="300" r:id="rId21"/>
    <p:sldId id="389" r:id="rId22"/>
    <p:sldId id="301" r:id="rId23"/>
    <p:sldId id="475" r:id="rId24"/>
    <p:sldId id="302" r:id="rId25"/>
    <p:sldId id="303" r:id="rId26"/>
    <p:sldId id="306" r:id="rId27"/>
    <p:sldId id="308" r:id="rId28"/>
    <p:sldId id="309" r:id="rId29"/>
    <p:sldId id="310" r:id="rId30"/>
    <p:sldId id="477" r:id="rId31"/>
    <p:sldId id="315" r:id="rId32"/>
    <p:sldId id="391" r:id="rId33"/>
    <p:sldId id="317" r:id="rId34"/>
    <p:sldId id="318" r:id="rId35"/>
    <p:sldId id="478" r:id="rId36"/>
    <p:sldId id="319" r:id="rId37"/>
    <p:sldId id="321" r:id="rId38"/>
    <p:sldId id="476" r:id="rId39"/>
    <p:sldId id="396" r:id="rId40"/>
    <p:sldId id="452" r:id="rId41"/>
    <p:sldId id="453" r:id="rId42"/>
    <p:sldId id="454" r:id="rId43"/>
    <p:sldId id="455" r:id="rId44"/>
    <p:sldId id="457" r:id="rId45"/>
    <p:sldId id="458" r:id="rId46"/>
    <p:sldId id="459" r:id="rId47"/>
    <p:sldId id="460" r:id="rId48"/>
    <p:sldId id="467" r:id="rId49"/>
    <p:sldId id="456" r:id="rId50"/>
    <p:sldId id="461" r:id="rId51"/>
    <p:sldId id="462" r:id="rId52"/>
    <p:sldId id="404" r:id="rId53"/>
    <p:sldId id="468" r:id="rId54"/>
    <p:sldId id="425" r:id="rId55"/>
    <p:sldId id="426" r:id="rId56"/>
    <p:sldId id="429" r:id="rId57"/>
    <p:sldId id="430" r:id="rId58"/>
    <p:sldId id="466" r:id="rId59"/>
    <p:sldId id="431" r:id="rId60"/>
    <p:sldId id="432" r:id="rId61"/>
    <p:sldId id="433" r:id="rId62"/>
    <p:sldId id="469" r:id="rId63"/>
    <p:sldId id="471" r:id="rId64"/>
    <p:sldId id="463" r:id="rId65"/>
    <p:sldId id="464" r:id="rId66"/>
    <p:sldId id="465" r:id="rId67"/>
    <p:sldId id="472" r:id="rId68"/>
  </p:sldIdLst>
  <p:sldSz cx="9144000" cy="6858000" type="screen4x3"/>
  <p:notesSz cx="6934200" cy="92202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hael Turn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B5121B"/>
    <a:srgbClr val="FFC425"/>
    <a:srgbClr val="F2F2F2"/>
    <a:srgbClr val="B4D88B"/>
    <a:srgbClr val="F4C5A5"/>
    <a:srgbClr val="FFFFFF"/>
    <a:srgbClr val="ABD5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306" autoAdjust="0"/>
    <p:restoredTop sz="98497" autoAdjust="0"/>
  </p:normalViewPr>
  <p:slideViewPr>
    <p:cSldViewPr snapToGrid="0">
      <p:cViewPr>
        <p:scale>
          <a:sx n="110" d="100"/>
          <a:sy n="110" d="100"/>
        </p:scale>
        <p:origin x="-1356" y="-72"/>
      </p:cViewPr>
      <p:guideLst>
        <p:guide orient="horz" pos="1458"/>
        <p:guide orient="horz" pos="1108"/>
        <p:guide orient="horz" pos="2657"/>
        <p:guide pos="231"/>
        <p:guide pos="5529"/>
        <p:guide pos="3718"/>
      </p:guideLst>
    </p:cSldViewPr>
  </p:slideViewPr>
  <p:notesTextViewPr>
    <p:cViewPr>
      <p:scale>
        <a:sx n="100" d="100"/>
        <a:sy n="100" d="100"/>
      </p:scale>
      <p:origin x="0" y="0"/>
    </p:cViewPr>
  </p:notesTextViewPr>
  <p:sorterViewPr>
    <p:cViewPr>
      <p:scale>
        <a:sx n="100" d="100"/>
        <a:sy n="100" d="100"/>
      </p:scale>
      <p:origin x="0" y="10314"/>
    </p:cViewPr>
  </p:sorterViewPr>
  <p:notesViewPr>
    <p:cSldViewPr snapToGrid="0">
      <p:cViewPr>
        <p:scale>
          <a:sx n="113" d="100"/>
          <a:sy n="113" d="100"/>
        </p:scale>
        <p:origin x="-1338" y="-78"/>
      </p:cViewPr>
      <p:guideLst>
        <p:guide orient="horz" pos="110"/>
        <p:guide pos="4180"/>
        <p:guide pos="188"/>
      </p:guideLst>
    </p:cSldViewPr>
  </p:notesViewPr>
  <p:gridSpacing cx="57607" cy="57607"/>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fierrod\My%20Documents\Data\Market%20Intelligence\storage%20Connect%20forecast%200910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863710230774734"/>
          <c:y val="5.1243727891552564E-2"/>
          <c:w val="0.76456450739411064"/>
          <c:h val="0.78583402105838362"/>
        </c:manualLayout>
      </c:layout>
      <c:lineChart>
        <c:grouping val="standard"/>
        <c:varyColors val="0"/>
        <c:ser>
          <c:idx val="12"/>
          <c:order val="21"/>
          <c:tx>
            <c:strRef>
              <c:f>'TAM Data'!$A$6</c:f>
            </c:strRef>
          </c:tx>
          <c:cat>
            <c:multiLvlStrRef>
              <c:f>'TAM Data'!$L$5:$R$5</c:f>
            </c:multiLvlStrRef>
          </c:cat>
          <c:val>
            <c:numRef>
              <c:f>'TAM Data'!$L$6:$R$6</c:f>
            </c:numRef>
          </c:val>
          <c:smooth val="0"/>
        </c:ser>
        <c:ser>
          <c:idx val="15"/>
          <c:order val="22"/>
          <c:tx>
            <c:strRef>
              <c:f>'TAM Data'!$A$7:$K$7</c:f>
            </c:strRef>
          </c:tx>
          <c:cat>
            <c:multiLvlStrRef>
              <c:f>'TAM Data'!$L$5:$R$5</c:f>
            </c:multiLvlStrRef>
          </c:cat>
          <c:val>
            <c:numRef>
              <c:f>'TAM Data'!$L$7:$R$7</c:f>
            </c:numRef>
          </c:val>
          <c:smooth val="0"/>
        </c:ser>
        <c:ser>
          <c:idx val="23"/>
          <c:order val="23"/>
          <c:tx>
            <c:strRef>
              <c:f>'TAM Data'!$A$8:$K$8</c:f>
            </c:strRef>
          </c:tx>
          <c:cat>
            <c:multiLvlStrRef>
              <c:f>'TAM Data'!$L$5:$R$5</c:f>
            </c:multiLvlStrRef>
          </c:cat>
          <c:val>
            <c:numRef>
              <c:f>'TAM Data'!$L$8:$R$8</c:f>
            </c:numRef>
          </c:val>
          <c:smooth val="0"/>
        </c:ser>
        <c:ser>
          <c:idx val="24"/>
          <c:order val="24"/>
          <c:tx>
            <c:strRef>
              <c:f>'TAM Data'!$A$9</c:f>
            </c:strRef>
          </c:tx>
          <c:cat>
            <c:multiLvlStrRef>
              <c:f>'TAM Data'!$L$5:$R$5</c:f>
            </c:multiLvlStrRef>
          </c:cat>
          <c:val>
            <c:numRef>
              <c:f>'TAM Data'!$L$9:$R$9</c:f>
            </c:numRef>
          </c:val>
          <c:smooth val="0"/>
        </c:ser>
        <c:ser>
          <c:idx val="25"/>
          <c:order val="25"/>
          <c:tx>
            <c:strRef>
              <c:f>'TAM Data'!$A$10:$K$10</c:f>
            </c:strRef>
          </c:tx>
          <c:cat>
            <c:multiLvlStrRef>
              <c:f>'TAM Data'!$L$5:$R$5</c:f>
            </c:multiLvlStrRef>
          </c:cat>
          <c:val>
            <c:numRef>
              <c:f>'TAM Data'!$L$10:$R$10</c:f>
            </c:numRef>
          </c:val>
          <c:smooth val="0"/>
        </c:ser>
        <c:ser>
          <c:idx val="26"/>
          <c:order val="26"/>
          <c:tx>
            <c:strRef>
              <c:f>'TAM Data'!$A$11:$K$11</c:f>
            </c:strRef>
          </c:tx>
          <c:cat>
            <c:multiLvlStrRef>
              <c:f>'TAM Data'!$L$5:$R$5</c:f>
            </c:multiLvlStrRef>
          </c:cat>
          <c:val>
            <c:numRef>
              <c:f>'TAM Data'!$L$11:$R$11</c:f>
            </c:numRef>
          </c:val>
          <c:smooth val="0"/>
        </c:ser>
        <c:ser>
          <c:idx val="27"/>
          <c:order val="27"/>
          <c:tx>
            <c:strRef>
              <c:f>'TAM Data'!$A$12</c:f>
            </c:strRef>
          </c:tx>
          <c:cat>
            <c:multiLvlStrRef>
              <c:f>'TAM Data'!$L$5:$R$5</c:f>
            </c:multiLvlStrRef>
          </c:cat>
          <c:val>
            <c:numRef>
              <c:f>'TAM Data'!$L$12:$R$12</c:f>
            </c:numRef>
          </c:val>
          <c:smooth val="0"/>
        </c:ser>
        <c:ser>
          <c:idx val="28"/>
          <c:order val="28"/>
          <c:tx>
            <c:strRef>
              <c:f>'TAM Data'!$A$13:$K$13</c:f>
            </c:strRef>
          </c:tx>
          <c:cat>
            <c:multiLvlStrRef>
              <c:f>'TAM Data'!$L$5:$R$5</c:f>
            </c:multiLvlStrRef>
          </c:cat>
          <c:val>
            <c:numRef>
              <c:f>'TAM Data'!$L$13:$R$13</c:f>
            </c:numRef>
          </c:val>
          <c:smooth val="0"/>
        </c:ser>
        <c:ser>
          <c:idx val="29"/>
          <c:order val="29"/>
          <c:tx>
            <c:strRef>
              <c:f>'TAM Data'!$A$14:$K$14</c:f>
            </c:strRef>
          </c:tx>
          <c:cat>
            <c:multiLvlStrRef>
              <c:f>'TAM Data'!$L$5:$R$5</c:f>
            </c:multiLvlStrRef>
          </c:cat>
          <c:val>
            <c:numRef>
              <c:f>'TAM Data'!$L$14:$R$14</c:f>
            </c:numRef>
          </c:val>
          <c:smooth val="0"/>
        </c:ser>
        <c:ser>
          <c:idx val="30"/>
          <c:order val="30"/>
          <c:tx>
            <c:strRef>
              <c:f>'TAM Data'!$A$15</c:f>
            </c:strRef>
          </c:tx>
          <c:cat>
            <c:multiLvlStrRef>
              <c:f>'TAM Data'!$L$5:$R$5</c:f>
            </c:multiLvlStrRef>
          </c:cat>
          <c:val>
            <c:numRef>
              <c:f>'TAM Data'!$L$15:$R$15</c:f>
            </c:numRef>
          </c:val>
          <c:smooth val="0"/>
        </c:ser>
        <c:ser>
          <c:idx val="31"/>
          <c:order val="31"/>
          <c:tx>
            <c:strRef>
              <c:f>'TAM Data'!$A$16:$K$16</c:f>
            </c:strRef>
          </c:tx>
          <c:cat>
            <c:multiLvlStrRef>
              <c:f>'TAM Data'!$L$5:$R$5</c:f>
            </c:multiLvlStrRef>
          </c:cat>
          <c:val>
            <c:numRef>
              <c:f>'TAM Data'!$L$16:$R$16</c:f>
            </c:numRef>
          </c:val>
          <c:smooth val="0"/>
        </c:ser>
        <c:ser>
          <c:idx val="32"/>
          <c:order val="32"/>
          <c:tx>
            <c:strRef>
              <c:f>'TAM Data'!$A$17:$K$17</c:f>
            </c:strRef>
          </c:tx>
          <c:cat>
            <c:multiLvlStrRef>
              <c:f>'TAM Data'!$L$5:$R$5</c:f>
            </c:multiLvlStrRef>
          </c:cat>
          <c:val>
            <c:numRef>
              <c:f>'TAM Data'!$L$17:$R$17</c:f>
            </c:numRef>
          </c:val>
          <c:smooth val="0"/>
        </c:ser>
        <c:ser>
          <c:idx val="33"/>
          <c:order val="33"/>
          <c:tx>
            <c:strRef>
              <c:f>'TAM Data'!$A$19:$K$19</c:f>
            </c:strRef>
          </c:tx>
          <c:cat>
            <c:multiLvlStrRef>
              <c:f>'TAM Data'!$L$5:$R$5</c:f>
            </c:multiLvlStrRef>
          </c:cat>
          <c:val>
            <c:numRef>
              <c:f>'TAM Data'!$L$19:$R$19</c:f>
            </c:numRef>
          </c:val>
          <c:smooth val="0"/>
        </c:ser>
        <c:ser>
          <c:idx val="34"/>
          <c:order val="34"/>
          <c:tx>
            <c:strRef>
              <c:f>'TAM Data'!$A$20:$K$20</c:f>
            </c:strRef>
          </c:tx>
          <c:cat>
            <c:multiLvlStrRef>
              <c:f>'TAM Data'!$L$5:$R$5</c:f>
            </c:multiLvlStrRef>
          </c:cat>
          <c:val>
            <c:numRef>
              <c:f>'TAM Data'!$L$20:$R$20</c:f>
            </c:numRef>
          </c:val>
          <c:smooth val="0"/>
        </c:ser>
        <c:ser>
          <c:idx val="35"/>
          <c:order val="35"/>
          <c:tx>
            <c:strRef>
              <c:f>'TAM Data'!$A$22:$K$22</c:f>
            </c:strRef>
          </c:tx>
          <c:cat>
            <c:multiLvlStrRef>
              <c:f>'TAM Data'!$L$5:$R$5</c:f>
            </c:multiLvlStrRef>
          </c:cat>
          <c:val>
            <c:numRef>
              <c:f>'TAM Data'!$L$22:$R$22</c:f>
            </c:numRef>
          </c:val>
          <c:smooth val="0"/>
        </c:ser>
        <c:ser>
          <c:idx val="36"/>
          <c:order val="36"/>
          <c:tx>
            <c:strRef>
              <c:f>'TAM Data'!$A$23:$K$23</c:f>
            </c:strRef>
          </c:tx>
          <c:cat>
            <c:multiLvlStrRef>
              <c:f>'TAM Data'!$L$5:$R$5</c:f>
            </c:multiLvlStrRef>
          </c:cat>
          <c:val>
            <c:numRef>
              <c:f>'TAM Data'!$L$23:$R$23</c:f>
            </c:numRef>
          </c:val>
          <c:smooth val="0"/>
        </c:ser>
        <c:ser>
          <c:idx val="37"/>
          <c:order val="37"/>
          <c:tx>
            <c:strRef>
              <c:f>'TAM Data'!$A$24</c:f>
            </c:strRef>
          </c:tx>
          <c:cat>
            <c:multiLvlStrRef>
              <c:f>'TAM Data'!$L$5:$R$5</c:f>
            </c:multiLvlStrRef>
          </c:cat>
          <c:val>
            <c:numRef>
              <c:f>'TAM Data'!$L$24:$R$24</c:f>
            </c:numRef>
          </c:val>
          <c:smooth val="0"/>
        </c:ser>
        <c:ser>
          <c:idx val="38"/>
          <c:order val="38"/>
          <c:tx>
            <c:strRef>
              <c:f>'TAM Data'!$A$25:$K$25</c:f>
            </c:strRef>
          </c:tx>
          <c:cat>
            <c:multiLvlStrRef>
              <c:f>'TAM Data'!$L$5:$R$5</c:f>
            </c:multiLvlStrRef>
          </c:cat>
          <c:val>
            <c:numRef>
              <c:f>'TAM Data'!$L$25:$R$25</c:f>
            </c:numRef>
          </c:val>
          <c:smooth val="0"/>
        </c:ser>
        <c:ser>
          <c:idx val="39"/>
          <c:order val="39"/>
          <c:tx>
            <c:strRef>
              <c:f>'TAM Data'!$A$26:$K$26</c:f>
            </c:strRef>
          </c:tx>
          <c:cat>
            <c:multiLvlStrRef>
              <c:f>'TAM Data'!$L$5:$R$5</c:f>
            </c:multiLvlStrRef>
          </c:cat>
          <c:val>
            <c:numRef>
              <c:f>'TAM Data'!$L$26:$R$26</c:f>
            </c:numRef>
          </c:val>
          <c:smooth val="0"/>
        </c:ser>
        <c:ser>
          <c:idx val="40"/>
          <c:order val="40"/>
          <c:tx>
            <c:strRef>
              <c:f>'TAM Data'!$A$27</c:f>
            </c:strRef>
          </c:tx>
          <c:cat>
            <c:multiLvlStrRef>
              <c:f>'TAM Data'!$L$5:$R$5</c:f>
            </c:multiLvlStrRef>
          </c:cat>
          <c:val>
            <c:numRef>
              <c:f>'TAM Data'!$L$27:$R$27</c:f>
            </c:numRef>
          </c:val>
          <c:smooth val="0"/>
        </c:ser>
        <c:ser>
          <c:idx val="41"/>
          <c:order val="41"/>
          <c:tx>
            <c:strRef>
              <c:f>"NAS + iSCSI + FCoE"</c:f>
            </c:strRef>
          </c:tx>
          <c:val>
            <c:numRef>
              <c:f>'TAM Data'!$L$29:$R$29</c:f>
            </c:numRef>
          </c:val>
          <c:smooth val="0"/>
        </c:ser>
        <c:ser>
          <c:idx val="0"/>
          <c:order val="0"/>
          <c:tx>
            <c:strRef>
              <c:f>'TAM Data'!$A$6</c:f>
              <c:strCache>
                <c:ptCount val="1"/>
                <c:pt idx="0">
                  <c:v>     Fibre Channel SAN</c:v>
                </c:pt>
              </c:strCache>
            </c:strRef>
          </c:tx>
          <c:spPr>
            <a:ln w="38100">
              <a:solidFill>
                <a:schemeClr val="accent2"/>
              </a:solidFill>
            </a:ln>
          </c:spPr>
          <c:marker>
            <c:spPr>
              <a:solidFill>
                <a:schemeClr val="accent2"/>
              </a:solidFill>
              <a:ln w="38100">
                <a:solidFill>
                  <a:schemeClr val="accent2"/>
                </a:solidFill>
              </a:ln>
            </c:spPr>
          </c:marker>
          <c:cat>
            <c:numRef>
              <c:f>'TAM Data'!$L$5:$R$5</c:f>
              <c:numCache>
                <c:formatCode>General</c:formatCode>
                <c:ptCount val="7"/>
                <c:pt idx="0">
                  <c:v>2008</c:v>
                </c:pt>
                <c:pt idx="1">
                  <c:v>2009</c:v>
                </c:pt>
                <c:pt idx="2">
                  <c:v>2010</c:v>
                </c:pt>
                <c:pt idx="3">
                  <c:v>2011</c:v>
                </c:pt>
                <c:pt idx="4">
                  <c:v>2012</c:v>
                </c:pt>
                <c:pt idx="5">
                  <c:v>2013</c:v>
                </c:pt>
                <c:pt idx="6">
                  <c:v>2014</c:v>
                </c:pt>
              </c:numCache>
            </c:numRef>
          </c:cat>
          <c:val>
            <c:numRef>
              <c:f>'TAM Data'!$L$6:$R$6</c:f>
              <c:numCache>
                <c:formatCode>#,##0</c:formatCode>
                <c:ptCount val="7"/>
                <c:pt idx="0">
                  <c:v>10755.155040135574</c:v>
                </c:pt>
                <c:pt idx="1">
                  <c:v>8987.334279869614</c:v>
                </c:pt>
                <c:pt idx="2">
                  <c:v>9815.0588990480646</c:v>
                </c:pt>
                <c:pt idx="3">
                  <c:v>10251.287520426917</c:v>
                </c:pt>
                <c:pt idx="4">
                  <c:v>10446.797296613993</c:v>
                </c:pt>
                <c:pt idx="5">
                  <c:v>10517.910705981247</c:v>
                </c:pt>
                <c:pt idx="6">
                  <c:v>10331.495642526317</c:v>
                </c:pt>
              </c:numCache>
            </c:numRef>
          </c:val>
          <c:smooth val="0"/>
        </c:ser>
        <c:ser>
          <c:idx val="1"/>
          <c:order val="1"/>
          <c:tx>
            <c:strRef>
              <c:f>'TAM Data'!$A$7:$K$7</c:f>
              <c:strCache>
                <c:ptCount val="1"/>
                <c:pt idx="0">
                  <c:v>       Growth 217.7% 103.1% 6.1% 7.6% 22.1% 16.7% 20.9% 10.8% 11.0%</c:v>
                </c:pt>
              </c:strCache>
            </c:strRef>
          </c:tx>
          <c:cat>
            <c:numRef>
              <c:f>'TAM Data'!$L$5:$R$5</c:f>
              <c:numCache>
                <c:formatCode>General</c:formatCode>
                <c:ptCount val="7"/>
                <c:pt idx="0">
                  <c:v>2008</c:v>
                </c:pt>
                <c:pt idx="1">
                  <c:v>2009</c:v>
                </c:pt>
                <c:pt idx="2">
                  <c:v>2010</c:v>
                </c:pt>
                <c:pt idx="3">
                  <c:v>2011</c:v>
                </c:pt>
                <c:pt idx="4">
                  <c:v>2012</c:v>
                </c:pt>
                <c:pt idx="5">
                  <c:v>2013</c:v>
                </c:pt>
                <c:pt idx="6">
                  <c:v>2014</c:v>
                </c:pt>
              </c:numCache>
            </c:numRef>
          </c:cat>
          <c:val>
            <c:numRef>
              <c:f>'TAM Data'!$L$7:$R$7</c:f>
            </c:numRef>
          </c:val>
          <c:smooth val="0"/>
        </c:ser>
        <c:ser>
          <c:idx val="2"/>
          <c:order val="2"/>
          <c:tx>
            <c:strRef>
              <c:f>'TAM Data'!$A$8:$K$8</c:f>
              <c:strCache>
                <c:ptCount val="1"/>
                <c:pt idx="0">
                  <c:v>       Growth 217.7% 103.1% 6.1% 7.6% 22.1% 16.7% 20.9% 10.8% 11.0%</c:v>
                </c:pt>
              </c:strCache>
            </c:strRef>
          </c:tx>
          <c:cat>
            <c:numRef>
              <c:f>'TAM Data'!$L$5:$R$5</c:f>
              <c:numCache>
                <c:formatCode>General</c:formatCode>
                <c:ptCount val="7"/>
                <c:pt idx="0">
                  <c:v>2008</c:v>
                </c:pt>
                <c:pt idx="1">
                  <c:v>2009</c:v>
                </c:pt>
                <c:pt idx="2">
                  <c:v>2010</c:v>
                </c:pt>
                <c:pt idx="3">
                  <c:v>2011</c:v>
                </c:pt>
                <c:pt idx="4">
                  <c:v>2012</c:v>
                </c:pt>
                <c:pt idx="5">
                  <c:v>2013</c:v>
                </c:pt>
                <c:pt idx="6">
                  <c:v>2014</c:v>
                </c:pt>
              </c:numCache>
            </c:numRef>
          </c:cat>
          <c:val>
            <c:numRef>
              <c:f>'TAM Data'!$L$8:$R$8</c:f>
            </c:numRef>
          </c:val>
          <c:smooth val="0"/>
        </c:ser>
        <c:ser>
          <c:idx val="3"/>
          <c:order val="3"/>
          <c:tx>
            <c:strRef>
              <c:f>'TAM Data'!$A$9</c:f>
              <c:strCache>
                <c:ptCount val="1"/>
                <c:pt idx="0">
                  <c:v>     Fibre Channel Over Ethernet</c:v>
                </c:pt>
              </c:strCache>
            </c:strRef>
          </c:tx>
          <c:spPr>
            <a:ln w="38100">
              <a:solidFill>
                <a:schemeClr val="accent6"/>
              </a:solidFill>
            </a:ln>
          </c:spPr>
          <c:marker>
            <c:symbol val="triangle"/>
            <c:size val="7"/>
            <c:spPr>
              <a:solidFill>
                <a:schemeClr val="accent6"/>
              </a:solidFill>
              <a:ln w="38100">
                <a:solidFill>
                  <a:schemeClr val="accent6"/>
                </a:solidFill>
              </a:ln>
            </c:spPr>
          </c:marker>
          <c:cat>
            <c:numRef>
              <c:f>'TAM Data'!$L$5:$R$5</c:f>
              <c:numCache>
                <c:formatCode>General</c:formatCode>
                <c:ptCount val="7"/>
                <c:pt idx="0">
                  <c:v>2008</c:v>
                </c:pt>
                <c:pt idx="1">
                  <c:v>2009</c:v>
                </c:pt>
                <c:pt idx="2">
                  <c:v>2010</c:v>
                </c:pt>
                <c:pt idx="3">
                  <c:v>2011</c:v>
                </c:pt>
                <c:pt idx="4">
                  <c:v>2012</c:v>
                </c:pt>
                <c:pt idx="5">
                  <c:v>2013</c:v>
                </c:pt>
                <c:pt idx="6">
                  <c:v>2014</c:v>
                </c:pt>
              </c:numCache>
            </c:numRef>
          </c:cat>
          <c:val>
            <c:numRef>
              <c:f>'TAM Data'!$L$9:$R$9</c:f>
              <c:numCache>
                <c:formatCode>General</c:formatCode>
                <c:ptCount val="7"/>
                <c:pt idx="2" formatCode="#,##0">
                  <c:v>32.952734461197593</c:v>
                </c:pt>
                <c:pt idx="3" formatCode="#,##0">
                  <c:v>267.38040085077097</c:v>
                </c:pt>
                <c:pt idx="4" formatCode="#,##0">
                  <c:v>578.4616425700666</c:v>
                </c:pt>
                <c:pt idx="5" formatCode="#,##0">
                  <c:v>976.99808461417354</c:v>
                </c:pt>
                <c:pt idx="6" formatCode="#,##0">
                  <c:v>1403.3014505648548</c:v>
                </c:pt>
              </c:numCache>
            </c:numRef>
          </c:val>
          <c:smooth val="0"/>
        </c:ser>
        <c:ser>
          <c:idx val="4"/>
          <c:order val="4"/>
          <c:tx>
            <c:strRef>
              <c:f>'TAM Data'!$A$10:$K$10</c:f>
              <c:strCache>
                <c:ptCount val="1"/>
                <c:pt idx="0">
                  <c:v>       Growth</c:v>
                </c:pt>
              </c:strCache>
            </c:strRef>
          </c:tx>
          <c:cat>
            <c:numRef>
              <c:f>'TAM Data'!$L$5:$R$5</c:f>
              <c:numCache>
                <c:formatCode>General</c:formatCode>
                <c:ptCount val="7"/>
                <c:pt idx="0">
                  <c:v>2008</c:v>
                </c:pt>
                <c:pt idx="1">
                  <c:v>2009</c:v>
                </c:pt>
                <c:pt idx="2">
                  <c:v>2010</c:v>
                </c:pt>
                <c:pt idx="3">
                  <c:v>2011</c:v>
                </c:pt>
                <c:pt idx="4">
                  <c:v>2012</c:v>
                </c:pt>
                <c:pt idx="5">
                  <c:v>2013</c:v>
                </c:pt>
                <c:pt idx="6">
                  <c:v>2014</c:v>
                </c:pt>
              </c:numCache>
            </c:numRef>
          </c:cat>
          <c:val>
            <c:numRef>
              <c:f>'TAM Data'!$L$10:$R$10</c:f>
            </c:numRef>
          </c:val>
          <c:smooth val="0"/>
        </c:ser>
        <c:ser>
          <c:idx val="5"/>
          <c:order val="5"/>
          <c:tx>
            <c:strRef>
              <c:f>'TAM Data'!$A$11:$K$11</c:f>
              <c:strCache>
                <c:ptCount val="1"/>
                <c:pt idx="0">
                  <c:v>       Growth</c:v>
                </c:pt>
              </c:strCache>
            </c:strRef>
          </c:tx>
          <c:cat>
            <c:numRef>
              <c:f>'TAM Data'!$L$5:$R$5</c:f>
              <c:numCache>
                <c:formatCode>General</c:formatCode>
                <c:ptCount val="7"/>
                <c:pt idx="0">
                  <c:v>2008</c:v>
                </c:pt>
                <c:pt idx="1">
                  <c:v>2009</c:v>
                </c:pt>
                <c:pt idx="2">
                  <c:v>2010</c:v>
                </c:pt>
                <c:pt idx="3">
                  <c:v>2011</c:v>
                </c:pt>
                <c:pt idx="4">
                  <c:v>2012</c:v>
                </c:pt>
                <c:pt idx="5">
                  <c:v>2013</c:v>
                </c:pt>
                <c:pt idx="6">
                  <c:v>2014</c:v>
                </c:pt>
              </c:numCache>
            </c:numRef>
          </c:cat>
          <c:val>
            <c:numRef>
              <c:f>'TAM Data'!$L$11:$R$11</c:f>
            </c:numRef>
          </c:val>
          <c:smooth val="0"/>
        </c:ser>
        <c:ser>
          <c:idx val="6"/>
          <c:order val="6"/>
          <c:tx>
            <c:strRef>
              <c:f>'TAM Data'!$A$12</c:f>
              <c:strCache>
                <c:ptCount val="1"/>
                <c:pt idx="0">
                  <c:v>     iSCSI SAN</c:v>
                </c:pt>
              </c:strCache>
            </c:strRef>
          </c:tx>
          <c:spPr>
            <a:ln w="38100">
              <a:solidFill>
                <a:schemeClr val="accent1"/>
              </a:solidFill>
            </a:ln>
          </c:spPr>
          <c:marker>
            <c:symbol val="plus"/>
            <c:size val="7"/>
            <c:spPr>
              <a:solidFill>
                <a:schemeClr val="accent1"/>
              </a:solidFill>
              <a:ln w="38100">
                <a:solidFill>
                  <a:schemeClr val="accent1"/>
                </a:solidFill>
              </a:ln>
            </c:spPr>
          </c:marker>
          <c:cat>
            <c:numRef>
              <c:f>'TAM Data'!$L$5:$R$5</c:f>
              <c:numCache>
                <c:formatCode>General</c:formatCode>
                <c:ptCount val="7"/>
                <c:pt idx="0">
                  <c:v>2008</c:v>
                </c:pt>
                <c:pt idx="1">
                  <c:v>2009</c:v>
                </c:pt>
                <c:pt idx="2">
                  <c:v>2010</c:v>
                </c:pt>
                <c:pt idx="3">
                  <c:v>2011</c:v>
                </c:pt>
                <c:pt idx="4">
                  <c:v>2012</c:v>
                </c:pt>
                <c:pt idx="5">
                  <c:v>2013</c:v>
                </c:pt>
                <c:pt idx="6">
                  <c:v>2014</c:v>
                </c:pt>
              </c:numCache>
            </c:numRef>
          </c:cat>
          <c:val>
            <c:numRef>
              <c:f>'TAM Data'!$L$12:$R$12</c:f>
              <c:numCache>
                <c:formatCode>#,##0</c:formatCode>
                <c:ptCount val="7"/>
                <c:pt idx="0">
                  <c:v>1445.2700092458376</c:v>
                </c:pt>
                <c:pt idx="1">
                  <c:v>1882.394366643822</c:v>
                </c:pt>
                <c:pt idx="2">
                  <c:v>2411.5629221870008</c:v>
                </c:pt>
                <c:pt idx="3">
                  <c:v>2939.7353422272672</c:v>
                </c:pt>
                <c:pt idx="4">
                  <c:v>3521.817138580458</c:v>
                </c:pt>
                <c:pt idx="5">
                  <c:v>4082.6130045238806</c:v>
                </c:pt>
                <c:pt idx="6">
                  <c:v>4701.4924851667483</c:v>
                </c:pt>
              </c:numCache>
            </c:numRef>
          </c:val>
          <c:smooth val="0"/>
        </c:ser>
        <c:ser>
          <c:idx val="7"/>
          <c:order val="7"/>
          <c:tx>
            <c:strRef>
              <c:f>'TAM Data'!$A$13:$K$13</c:f>
              <c:strCache>
                <c:ptCount val="1"/>
                <c:pt idx="0">
                  <c:v>       Growth 504.8% 157.4% 90.9% 47.7%</c:v>
                </c:pt>
              </c:strCache>
            </c:strRef>
          </c:tx>
          <c:cat>
            <c:numRef>
              <c:f>'TAM Data'!$L$5:$R$5</c:f>
              <c:numCache>
                <c:formatCode>General</c:formatCode>
                <c:ptCount val="7"/>
                <c:pt idx="0">
                  <c:v>2008</c:v>
                </c:pt>
                <c:pt idx="1">
                  <c:v>2009</c:v>
                </c:pt>
                <c:pt idx="2">
                  <c:v>2010</c:v>
                </c:pt>
                <c:pt idx="3">
                  <c:v>2011</c:v>
                </c:pt>
                <c:pt idx="4">
                  <c:v>2012</c:v>
                </c:pt>
                <c:pt idx="5">
                  <c:v>2013</c:v>
                </c:pt>
                <c:pt idx="6">
                  <c:v>2014</c:v>
                </c:pt>
              </c:numCache>
            </c:numRef>
          </c:cat>
          <c:val>
            <c:numRef>
              <c:f>'TAM Data'!$L$13:$R$13</c:f>
            </c:numRef>
          </c:val>
          <c:smooth val="0"/>
        </c:ser>
        <c:ser>
          <c:idx val="8"/>
          <c:order val="8"/>
          <c:tx>
            <c:strRef>
              <c:f>'TAM Data'!$A$14:$K$14</c:f>
              <c:strCache>
                <c:ptCount val="1"/>
                <c:pt idx="0">
                  <c:v>       Growth 504.8% 157.4% 90.9% 47.7%</c:v>
                </c:pt>
              </c:strCache>
            </c:strRef>
          </c:tx>
          <c:cat>
            <c:numRef>
              <c:f>'TAM Data'!$L$5:$R$5</c:f>
              <c:numCache>
                <c:formatCode>General</c:formatCode>
                <c:ptCount val="7"/>
                <c:pt idx="0">
                  <c:v>2008</c:v>
                </c:pt>
                <c:pt idx="1">
                  <c:v>2009</c:v>
                </c:pt>
                <c:pt idx="2">
                  <c:v>2010</c:v>
                </c:pt>
                <c:pt idx="3">
                  <c:v>2011</c:v>
                </c:pt>
                <c:pt idx="4">
                  <c:v>2012</c:v>
                </c:pt>
                <c:pt idx="5">
                  <c:v>2013</c:v>
                </c:pt>
                <c:pt idx="6">
                  <c:v>2014</c:v>
                </c:pt>
              </c:numCache>
            </c:numRef>
          </c:cat>
          <c:val>
            <c:numRef>
              <c:f>'TAM Data'!$L$14:$R$14</c:f>
            </c:numRef>
          </c:val>
          <c:smooth val="0"/>
        </c:ser>
        <c:ser>
          <c:idx val="9"/>
          <c:order val="9"/>
          <c:tx>
            <c:strRef>
              <c:f>'TAM Data'!$A$15</c:f>
              <c:strCache>
                <c:ptCount val="1"/>
                <c:pt idx="0">
                  <c:v>     Switched SAS</c:v>
                </c:pt>
              </c:strCache>
            </c:strRef>
          </c:tx>
          <c:spPr>
            <a:ln w="38100">
              <a:solidFill>
                <a:schemeClr val="accent3"/>
              </a:solidFill>
            </a:ln>
          </c:spPr>
          <c:marker>
            <c:symbol val="plus"/>
            <c:size val="9"/>
            <c:spPr>
              <a:noFill/>
              <a:ln w="38100">
                <a:solidFill>
                  <a:schemeClr val="accent3"/>
                </a:solidFill>
              </a:ln>
            </c:spPr>
          </c:marker>
          <c:cat>
            <c:numRef>
              <c:f>'TAM Data'!$L$5:$R$5</c:f>
              <c:numCache>
                <c:formatCode>General</c:formatCode>
                <c:ptCount val="7"/>
                <c:pt idx="0">
                  <c:v>2008</c:v>
                </c:pt>
                <c:pt idx="1">
                  <c:v>2009</c:v>
                </c:pt>
                <c:pt idx="2">
                  <c:v>2010</c:v>
                </c:pt>
                <c:pt idx="3">
                  <c:v>2011</c:v>
                </c:pt>
                <c:pt idx="4">
                  <c:v>2012</c:v>
                </c:pt>
                <c:pt idx="5">
                  <c:v>2013</c:v>
                </c:pt>
                <c:pt idx="6">
                  <c:v>2014</c:v>
                </c:pt>
              </c:numCache>
            </c:numRef>
          </c:cat>
          <c:val>
            <c:numRef>
              <c:f>'TAM Data'!$L$15:$R$15</c:f>
              <c:numCache>
                <c:formatCode>#,##0</c:formatCode>
                <c:ptCount val="7"/>
                <c:pt idx="0">
                  <c:v>24.970664194684691</c:v>
                </c:pt>
                <c:pt idx="1">
                  <c:v>67.339984299983328</c:v>
                </c:pt>
                <c:pt idx="2">
                  <c:v>104.92638882900575</c:v>
                </c:pt>
                <c:pt idx="3">
                  <c:v>128.22424280726673</c:v>
                </c:pt>
                <c:pt idx="4">
                  <c:v>163.0945171088502</c:v>
                </c:pt>
                <c:pt idx="5">
                  <c:v>203.28461333008278</c:v>
                </c:pt>
                <c:pt idx="6">
                  <c:v>247.81811894668172</c:v>
                </c:pt>
              </c:numCache>
            </c:numRef>
          </c:val>
          <c:smooth val="0"/>
        </c:ser>
        <c:ser>
          <c:idx val="10"/>
          <c:order val="10"/>
          <c:tx>
            <c:strRef>
              <c:f>'TAM Data'!$A$16:$K$16</c:f>
              <c:strCache>
                <c:ptCount val="1"/>
                <c:pt idx="0">
                  <c:v>       Growth</c:v>
                </c:pt>
              </c:strCache>
            </c:strRef>
          </c:tx>
          <c:cat>
            <c:numRef>
              <c:f>'TAM Data'!$L$5:$R$5</c:f>
              <c:numCache>
                <c:formatCode>General</c:formatCode>
                <c:ptCount val="7"/>
                <c:pt idx="0">
                  <c:v>2008</c:v>
                </c:pt>
                <c:pt idx="1">
                  <c:v>2009</c:v>
                </c:pt>
                <c:pt idx="2">
                  <c:v>2010</c:v>
                </c:pt>
                <c:pt idx="3">
                  <c:v>2011</c:v>
                </c:pt>
                <c:pt idx="4">
                  <c:v>2012</c:v>
                </c:pt>
                <c:pt idx="5">
                  <c:v>2013</c:v>
                </c:pt>
                <c:pt idx="6">
                  <c:v>2014</c:v>
                </c:pt>
              </c:numCache>
            </c:numRef>
          </c:cat>
          <c:val>
            <c:numRef>
              <c:f>'TAM Data'!$L$16:$R$16</c:f>
            </c:numRef>
          </c:val>
          <c:smooth val="0"/>
        </c:ser>
        <c:ser>
          <c:idx val="11"/>
          <c:order val="11"/>
          <c:tx>
            <c:strRef>
              <c:f>'TAM Data'!$A$17:$K$17</c:f>
              <c:strCache>
                <c:ptCount val="1"/>
                <c:pt idx="0">
                  <c:v>       Growth</c:v>
                </c:pt>
              </c:strCache>
            </c:strRef>
          </c:tx>
          <c:cat>
            <c:numRef>
              <c:f>'TAM Data'!$L$5:$R$5</c:f>
              <c:numCache>
                <c:formatCode>General</c:formatCode>
                <c:ptCount val="7"/>
                <c:pt idx="0">
                  <c:v>2008</c:v>
                </c:pt>
                <c:pt idx="1">
                  <c:v>2009</c:v>
                </c:pt>
                <c:pt idx="2">
                  <c:v>2010</c:v>
                </c:pt>
                <c:pt idx="3">
                  <c:v>2011</c:v>
                </c:pt>
                <c:pt idx="4">
                  <c:v>2012</c:v>
                </c:pt>
                <c:pt idx="5">
                  <c:v>2013</c:v>
                </c:pt>
                <c:pt idx="6">
                  <c:v>2014</c:v>
                </c:pt>
              </c:numCache>
            </c:numRef>
          </c:cat>
          <c:val>
            <c:numRef>
              <c:f>'TAM Data'!$L$17:$R$17</c:f>
            </c:numRef>
          </c:val>
          <c:smooth val="0"/>
        </c:ser>
        <c:ser>
          <c:idx val="13"/>
          <c:order val="12"/>
          <c:tx>
            <c:strRef>
              <c:f>'TAM Data'!$A$19:$K$19</c:f>
              <c:strCache>
                <c:ptCount val="1"/>
                <c:pt idx="0">
                  <c:v>       Growth</c:v>
                </c:pt>
              </c:strCache>
            </c:strRef>
          </c:tx>
          <c:cat>
            <c:numRef>
              <c:f>'TAM Data'!$L$5:$R$5</c:f>
              <c:numCache>
                <c:formatCode>General</c:formatCode>
                <c:ptCount val="7"/>
                <c:pt idx="0">
                  <c:v>2008</c:v>
                </c:pt>
                <c:pt idx="1">
                  <c:v>2009</c:v>
                </c:pt>
                <c:pt idx="2">
                  <c:v>2010</c:v>
                </c:pt>
                <c:pt idx="3">
                  <c:v>2011</c:v>
                </c:pt>
                <c:pt idx="4">
                  <c:v>2012</c:v>
                </c:pt>
                <c:pt idx="5">
                  <c:v>2013</c:v>
                </c:pt>
                <c:pt idx="6">
                  <c:v>2014</c:v>
                </c:pt>
              </c:numCache>
            </c:numRef>
          </c:cat>
          <c:val>
            <c:numRef>
              <c:f>'TAM Data'!$L$19:$R$19</c:f>
            </c:numRef>
          </c:val>
          <c:smooth val="0"/>
        </c:ser>
        <c:ser>
          <c:idx val="14"/>
          <c:order val="13"/>
          <c:tx>
            <c:strRef>
              <c:f>'TAM Data'!$A$20:$K$20</c:f>
              <c:strCache>
                <c:ptCount val="1"/>
                <c:pt idx="0">
                  <c:v>       Growth</c:v>
                </c:pt>
              </c:strCache>
            </c:strRef>
          </c:tx>
          <c:cat>
            <c:numRef>
              <c:f>'TAM Data'!$L$5:$R$5</c:f>
              <c:numCache>
                <c:formatCode>General</c:formatCode>
                <c:ptCount val="7"/>
                <c:pt idx="0">
                  <c:v>2008</c:v>
                </c:pt>
                <c:pt idx="1">
                  <c:v>2009</c:v>
                </c:pt>
                <c:pt idx="2">
                  <c:v>2010</c:v>
                </c:pt>
                <c:pt idx="3">
                  <c:v>2011</c:v>
                </c:pt>
                <c:pt idx="4">
                  <c:v>2012</c:v>
                </c:pt>
                <c:pt idx="5">
                  <c:v>2013</c:v>
                </c:pt>
                <c:pt idx="6">
                  <c:v>2014</c:v>
                </c:pt>
              </c:numCache>
            </c:numRef>
          </c:cat>
          <c:val>
            <c:numRef>
              <c:f>'TAM Data'!$L$20:$R$20</c:f>
            </c:numRef>
          </c:val>
          <c:smooth val="0"/>
        </c:ser>
        <c:ser>
          <c:idx val="16"/>
          <c:order val="14"/>
          <c:tx>
            <c:strRef>
              <c:f>'TAM Data'!$A$22:$K$22</c:f>
              <c:strCache>
                <c:ptCount val="1"/>
                <c:pt idx="0">
                  <c:v>       Growth -11.8% -13.4% -7.9% -43.6% -4.9% -1.4% 29.8% 3.1% -4.6%</c:v>
                </c:pt>
              </c:strCache>
            </c:strRef>
          </c:tx>
          <c:cat>
            <c:numRef>
              <c:f>'TAM Data'!$L$5:$R$5</c:f>
              <c:numCache>
                <c:formatCode>General</c:formatCode>
                <c:ptCount val="7"/>
                <c:pt idx="0">
                  <c:v>2008</c:v>
                </c:pt>
                <c:pt idx="1">
                  <c:v>2009</c:v>
                </c:pt>
                <c:pt idx="2">
                  <c:v>2010</c:v>
                </c:pt>
                <c:pt idx="3">
                  <c:v>2011</c:v>
                </c:pt>
                <c:pt idx="4">
                  <c:v>2012</c:v>
                </c:pt>
                <c:pt idx="5">
                  <c:v>2013</c:v>
                </c:pt>
                <c:pt idx="6">
                  <c:v>2014</c:v>
                </c:pt>
              </c:numCache>
            </c:numRef>
          </c:cat>
          <c:val>
            <c:numRef>
              <c:f>'TAM Data'!$L$22:$R$22</c:f>
            </c:numRef>
          </c:val>
          <c:smooth val="0"/>
        </c:ser>
        <c:ser>
          <c:idx val="17"/>
          <c:order val="15"/>
          <c:tx>
            <c:strRef>
              <c:f>'TAM Data'!$A$23:$K$23</c:f>
              <c:strCache>
                <c:ptCount val="1"/>
                <c:pt idx="0">
                  <c:v>       Growth -11.8% -13.4% -7.9% -43.6% -4.9% -1.4% 29.8% 3.1% -4.6%</c:v>
                </c:pt>
              </c:strCache>
            </c:strRef>
          </c:tx>
          <c:cat>
            <c:numRef>
              <c:f>'TAM Data'!$L$5:$R$5</c:f>
              <c:numCache>
                <c:formatCode>General</c:formatCode>
                <c:ptCount val="7"/>
                <c:pt idx="0">
                  <c:v>2008</c:v>
                </c:pt>
                <c:pt idx="1">
                  <c:v>2009</c:v>
                </c:pt>
                <c:pt idx="2">
                  <c:v>2010</c:v>
                </c:pt>
                <c:pt idx="3">
                  <c:v>2011</c:v>
                </c:pt>
                <c:pt idx="4">
                  <c:v>2012</c:v>
                </c:pt>
                <c:pt idx="5">
                  <c:v>2013</c:v>
                </c:pt>
                <c:pt idx="6">
                  <c:v>2014</c:v>
                </c:pt>
              </c:numCache>
            </c:numRef>
          </c:cat>
          <c:val>
            <c:numRef>
              <c:f>'TAM Data'!$L$23:$R$23</c:f>
            </c:numRef>
          </c:val>
          <c:smooth val="0"/>
        </c:ser>
        <c:ser>
          <c:idx val="18"/>
          <c:order val="16"/>
          <c:tx>
            <c:strRef>
              <c:f>'TAM Data'!$A$24</c:f>
              <c:strCache>
                <c:ptCount val="1"/>
                <c:pt idx="0">
                  <c:v>     Network-Attached (NAS)</c:v>
                </c:pt>
              </c:strCache>
            </c:strRef>
          </c:tx>
          <c:spPr>
            <a:ln w="38100">
              <a:solidFill>
                <a:schemeClr val="tx2">
                  <a:lumMod val="75000"/>
                </a:schemeClr>
              </a:solidFill>
            </a:ln>
          </c:spPr>
          <c:marker>
            <c:symbol val="circle"/>
            <c:size val="8"/>
            <c:spPr>
              <a:solidFill>
                <a:schemeClr val="tx2">
                  <a:lumMod val="75000"/>
                </a:schemeClr>
              </a:solidFill>
              <a:ln w="38100">
                <a:solidFill>
                  <a:schemeClr val="tx2">
                    <a:lumMod val="75000"/>
                  </a:schemeClr>
                </a:solidFill>
              </a:ln>
            </c:spPr>
          </c:marker>
          <c:cat>
            <c:numRef>
              <c:f>'TAM Data'!$L$5:$R$5</c:f>
              <c:numCache>
                <c:formatCode>General</c:formatCode>
                <c:ptCount val="7"/>
                <c:pt idx="0">
                  <c:v>2008</c:v>
                </c:pt>
                <c:pt idx="1">
                  <c:v>2009</c:v>
                </c:pt>
                <c:pt idx="2">
                  <c:v>2010</c:v>
                </c:pt>
                <c:pt idx="3">
                  <c:v>2011</c:v>
                </c:pt>
                <c:pt idx="4">
                  <c:v>2012</c:v>
                </c:pt>
                <c:pt idx="5">
                  <c:v>2013</c:v>
                </c:pt>
                <c:pt idx="6">
                  <c:v>2014</c:v>
                </c:pt>
              </c:numCache>
            </c:numRef>
          </c:cat>
          <c:val>
            <c:numRef>
              <c:f>'TAM Data'!$L$24:$R$24</c:f>
              <c:numCache>
                <c:formatCode>#,##0</c:formatCode>
                <c:ptCount val="7"/>
                <c:pt idx="0">
                  <c:v>3717.9407677602198</c:v>
                </c:pt>
                <c:pt idx="1">
                  <c:v>3772.4206294532037</c:v>
                </c:pt>
                <c:pt idx="2">
                  <c:v>4447.3500842540534</c:v>
                </c:pt>
                <c:pt idx="3">
                  <c:v>4724.0689130891742</c:v>
                </c:pt>
                <c:pt idx="4">
                  <c:v>4993.2948217645944</c:v>
                </c:pt>
                <c:pt idx="5">
                  <c:v>5237.2462482303226</c:v>
                </c:pt>
                <c:pt idx="6">
                  <c:v>5481.1731071986069</c:v>
                </c:pt>
              </c:numCache>
            </c:numRef>
          </c:val>
          <c:smooth val="0"/>
        </c:ser>
        <c:ser>
          <c:idx val="19"/>
          <c:order val="17"/>
          <c:tx>
            <c:strRef>
              <c:f>'TAM Data'!$A$25:$K$25</c:f>
              <c:strCache>
                <c:ptCount val="1"/>
                <c:pt idx="0">
                  <c:v>       Growth 106.3% 82.4% 2.7% 0.0% 0.5% 17.8% 19.5% 19.3% 10.9%</c:v>
                </c:pt>
              </c:strCache>
            </c:strRef>
          </c:tx>
          <c:cat>
            <c:numRef>
              <c:f>'TAM Data'!$L$5:$R$5</c:f>
              <c:numCache>
                <c:formatCode>General</c:formatCode>
                <c:ptCount val="7"/>
                <c:pt idx="0">
                  <c:v>2008</c:v>
                </c:pt>
                <c:pt idx="1">
                  <c:v>2009</c:v>
                </c:pt>
                <c:pt idx="2">
                  <c:v>2010</c:v>
                </c:pt>
                <c:pt idx="3">
                  <c:v>2011</c:v>
                </c:pt>
                <c:pt idx="4">
                  <c:v>2012</c:v>
                </c:pt>
                <c:pt idx="5">
                  <c:v>2013</c:v>
                </c:pt>
                <c:pt idx="6">
                  <c:v>2014</c:v>
                </c:pt>
              </c:numCache>
            </c:numRef>
          </c:cat>
          <c:val>
            <c:numRef>
              <c:f>'TAM Data'!$L$25:$R$25</c:f>
            </c:numRef>
          </c:val>
          <c:smooth val="0"/>
        </c:ser>
        <c:ser>
          <c:idx val="20"/>
          <c:order val="18"/>
          <c:tx>
            <c:strRef>
              <c:f>'TAM Data'!$A$26:$K$26</c:f>
              <c:strCache>
                <c:ptCount val="1"/>
                <c:pt idx="0">
                  <c:v>       Growth 106.3% 82.4% 2.7% 0.0% 0.5% 17.8% 19.5% 19.3% 10.9%</c:v>
                </c:pt>
              </c:strCache>
            </c:strRef>
          </c:tx>
          <c:cat>
            <c:numRef>
              <c:f>'TAM Data'!$L$5:$R$5</c:f>
              <c:numCache>
                <c:formatCode>General</c:formatCode>
                <c:ptCount val="7"/>
                <c:pt idx="0">
                  <c:v>2008</c:v>
                </c:pt>
                <c:pt idx="1">
                  <c:v>2009</c:v>
                </c:pt>
                <c:pt idx="2">
                  <c:v>2010</c:v>
                </c:pt>
                <c:pt idx="3">
                  <c:v>2011</c:v>
                </c:pt>
                <c:pt idx="4">
                  <c:v>2012</c:v>
                </c:pt>
                <c:pt idx="5">
                  <c:v>2013</c:v>
                </c:pt>
                <c:pt idx="6">
                  <c:v>2014</c:v>
                </c:pt>
              </c:numCache>
            </c:numRef>
          </c:cat>
          <c:val>
            <c:numRef>
              <c:f>'TAM Data'!$L$26:$R$26</c:f>
            </c:numRef>
          </c:val>
          <c:smooth val="0"/>
        </c:ser>
        <c:ser>
          <c:idx val="21"/>
          <c:order val="19"/>
          <c:tx>
            <c:strRef>
              <c:f>'TAM Data'!$A$27</c:f>
              <c:strCache>
                <c:ptCount val="1"/>
                <c:pt idx="0">
                  <c:v>     External DAS</c:v>
                </c:pt>
              </c:strCache>
            </c:strRef>
          </c:tx>
          <c:spPr>
            <a:ln w="38100">
              <a:solidFill>
                <a:schemeClr val="accent4">
                  <a:lumMod val="75000"/>
                </a:schemeClr>
              </a:solidFill>
            </a:ln>
          </c:spPr>
          <c:marker>
            <c:spPr>
              <a:ln w="38100">
                <a:solidFill>
                  <a:schemeClr val="accent4">
                    <a:lumMod val="75000"/>
                  </a:schemeClr>
                </a:solidFill>
              </a:ln>
            </c:spPr>
          </c:marker>
          <c:cat>
            <c:numRef>
              <c:f>'TAM Data'!$L$5:$R$5</c:f>
              <c:numCache>
                <c:formatCode>General</c:formatCode>
                <c:ptCount val="7"/>
                <c:pt idx="0">
                  <c:v>2008</c:v>
                </c:pt>
                <c:pt idx="1">
                  <c:v>2009</c:v>
                </c:pt>
                <c:pt idx="2">
                  <c:v>2010</c:v>
                </c:pt>
                <c:pt idx="3">
                  <c:v>2011</c:v>
                </c:pt>
                <c:pt idx="4">
                  <c:v>2012</c:v>
                </c:pt>
                <c:pt idx="5">
                  <c:v>2013</c:v>
                </c:pt>
                <c:pt idx="6">
                  <c:v>2014</c:v>
                </c:pt>
              </c:numCache>
            </c:numRef>
          </c:cat>
          <c:val>
            <c:numRef>
              <c:f>'TAM Data'!$L$27:$R$27</c:f>
              <c:numCache>
                <c:formatCode>#,##0</c:formatCode>
                <c:ptCount val="7"/>
                <c:pt idx="0">
                  <c:v>3177.2379624645705</c:v>
                </c:pt>
                <c:pt idx="1">
                  <c:v>2513.8154498409522</c:v>
                </c:pt>
                <c:pt idx="2">
                  <c:v>2199.0076313024515</c:v>
                </c:pt>
                <c:pt idx="3">
                  <c:v>1920.2765994285467</c:v>
                </c:pt>
                <c:pt idx="4">
                  <c:v>1758.7601256164448</c:v>
                </c:pt>
                <c:pt idx="5">
                  <c:v>1629.1433833384826</c:v>
                </c:pt>
                <c:pt idx="6">
                  <c:v>1519.6109923472254</c:v>
                </c:pt>
              </c:numCache>
            </c:numRef>
          </c:val>
          <c:smooth val="0"/>
        </c:ser>
        <c:ser>
          <c:idx val="22"/>
          <c:order val="20"/>
          <c:tx>
            <c:v>NAS + iSCSI + FCoE</c:v>
          </c:tx>
          <c:spPr>
            <a:ln w="38100">
              <a:solidFill>
                <a:schemeClr val="accent5"/>
              </a:solidFill>
            </a:ln>
          </c:spPr>
          <c:marker>
            <c:symbol val="square"/>
            <c:size val="8"/>
            <c:spPr>
              <a:solidFill>
                <a:schemeClr val="accent5"/>
              </a:solidFill>
              <a:ln w="38100">
                <a:solidFill>
                  <a:schemeClr val="accent5"/>
                </a:solidFill>
              </a:ln>
            </c:spPr>
          </c:marker>
          <c:val>
            <c:numRef>
              <c:f>'TAM Data'!$L$29:$R$29</c:f>
              <c:numCache>
                <c:formatCode>_(* #,##0_);_(* \(#,##0\);_(* "-"??_);_(@_)</c:formatCode>
                <c:ptCount val="7"/>
                <c:pt idx="0">
                  <c:v>5163.2107770060575</c:v>
                </c:pt>
                <c:pt idx="1">
                  <c:v>5654.8149960970859</c:v>
                </c:pt>
                <c:pt idx="2">
                  <c:v>6891.8657409022499</c:v>
                </c:pt>
                <c:pt idx="3">
                  <c:v>7931.1846561672737</c:v>
                </c:pt>
                <c:pt idx="4">
                  <c:v>9093.5736029150321</c:v>
                </c:pt>
                <c:pt idx="5">
                  <c:v>10296.857337368176</c:v>
                </c:pt>
                <c:pt idx="6">
                  <c:v>11585.967042930213</c:v>
                </c:pt>
              </c:numCache>
            </c:numRef>
          </c:val>
          <c:smooth val="0"/>
        </c:ser>
        <c:dLbls>
          <c:showLegendKey val="0"/>
          <c:showVal val="0"/>
          <c:showCatName val="0"/>
          <c:showSerName val="0"/>
          <c:showPercent val="0"/>
          <c:showBubbleSize val="0"/>
        </c:dLbls>
        <c:marker val="1"/>
        <c:smooth val="0"/>
        <c:axId val="49677824"/>
        <c:axId val="92502208"/>
      </c:lineChart>
      <c:catAx>
        <c:axId val="49677824"/>
        <c:scaling>
          <c:orientation val="minMax"/>
        </c:scaling>
        <c:delete val="0"/>
        <c:axPos val="b"/>
        <c:numFmt formatCode="General" sourceLinked="1"/>
        <c:majorTickMark val="none"/>
        <c:minorTickMark val="none"/>
        <c:tickLblPos val="nextTo"/>
        <c:txPr>
          <a:bodyPr rot="0" vert="horz"/>
          <a:lstStyle/>
          <a:p>
            <a:pPr>
              <a:defRPr sz="1600">
                <a:solidFill>
                  <a:schemeClr val="bg2"/>
                </a:solidFill>
                <a:latin typeface="MetaMediumLF-Roman" pitchFamily="34" charset="0"/>
              </a:defRPr>
            </a:pPr>
            <a:endParaRPr lang="en-US"/>
          </a:p>
        </c:txPr>
        <c:crossAx val="92502208"/>
        <c:crosses val="autoZero"/>
        <c:auto val="1"/>
        <c:lblAlgn val="ctr"/>
        <c:lblOffset val="100"/>
        <c:tickLblSkip val="1"/>
        <c:tickMarkSkip val="1"/>
        <c:noMultiLvlLbl val="0"/>
      </c:catAx>
      <c:valAx>
        <c:axId val="92502208"/>
        <c:scaling>
          <c:orientation val="minMax"/>
        </c:scaling>
        <c:delete val="0"/>
        <c:axPos val="l"/>
        <c:majorGridlines>
          <c:spPr>
            <a:ln w="12700">
              <a:solidFill>
                <a:schemeClr val="bg2"/>
              </a:solidFill>
            </a:ln>
          </c:spPr>
        </c:majorGridlines>
        <c:title>
          <c:tx>
            <c:rich>
              <a:bodyPr/>
              <a:lstStyle/>
              <a:p>
                <a:pPr>
                  <a:defRPr sz="1600" b="0">
                    <a:solidFill>
                      <a:schemeClr val="bg2"/>
                    </a:solidFill>
                    <a:latin typeface="MetaMediumLF-Roman" pitchFamily="34" charset="0"/>
                  </a:defRPr>
                </a:pPr>
                <a:r>
                  <a:rPr lang="en-US" sz="1600" b="0" dirty="0">
                    <a:solidFill>
                      <a:schemeClr val="bg2"/>
                    </a:solidFill>
                    <a:latin typeface="MetaMediumLF-Roman" pitchFamily="34" charset="0"/>
                  </a:rPr>
                  <a:t>Revenue ($M)</a:t>
                </a:r>
              </a:p>
            </c:rich>
          </c:tx>
          <c:layout>
            <c:manualLayout>
              <c:xMode val="edge"/>
              <c:yMode val="edge"/>
              <c:x val="0"/>
              <c:y val="0.29707566617882264"/>
            </c:manualLayout>
          </c:layout>
          <c:overlay val="0"/>
        </c:title>
        <c:numFmt formatCode="#,##0" sourceLinked="1"/>
        <c:majorTickMark val="none"/>
        <c:minorTickMark val="none"/>
        <c:tickLblPos val="nextTo"/>
        <c:spPr>
          <a:ln>
            <a:noFill/>
          </a:ln>
        </c:spPr>
        <c:txPr>
          <a:bodyPr rot="0" vert="horz"/>
          <a:lstStyle/>
          <a:p>
            <a:pPr>
              <a:defRPr sz="1400">
                <a:solidFill>
                  <a:schemeClr val="bg2"/>
                </a:solidFill>
              </a:defRPr>
            </a:pPr>
            <a:endParaRPr lang="en-US"/>
          </a:p>
        </c:txPr>
        <c:crossAx val="4967782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6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3313113" y="8953500"/>
            <a:ext cx="307975" cy="215900"/>
          </a:xfrm>
          <a:prstGeom prst="rect">
            <a:avLst/>
          </a:prstGeom>
          <a:noFill/>
        </p:spPr>
        <p:txBody>
          <a:bodyPr wrap="none">
            <a:spAutoFit/>
          </a:bodyPr>
          <a:lstStyle/>
          <a:p>
            <a:pPr fontAlgn="auto">
              <a:spcBef>
                <a:spcPts val="0"/>
              </a:spcBef>
              <a:spcAft>
                <a:spcPts val="0"/>
              </a:spcAft>
              <a:defRPr/>
            </a:pPr>
            <a:fld id="{8B532563-E8CC-4A32-90AF-957DD6070207}" type="slidenum">
              <a:rPr lang="en-US" sz="800">
                <a:latin typeface="MetaNormalLF-Roman" pitchFamily="34" charset="0"/>
              </a:rPr>
              <a:pPr fontAlgn="auto">
                <a:spcBef>
                  <a:spcPts val="0"/>
                </a:spcBef>
                <a:spcAft>
                  <a:spcPts val="0"/>
                </a:spcAft>
                <a:defRPr/>
              </a:pPr>
              <a:t>‹#›</a:t>
            </a:fld>
            <a:endParaRPr lang="en-US" sz="800" dirty="0">
              <a:latin typeface="MetaNormalLF-Roman" pitchFamily="34" charset="0"/>
            </a:endParaRPr>
          </a:p>
        </p:txBody>
      </p:sp>
      <p:sp>
        <p:nvSpPr>
          <p:cNvPr id="6" name="TextBox 5"/>
          <p:cNvSpPr txBox="1"/>
          <p:nvPr/>
        </p:nvSpPr>
        <p:spPr>
          <a:xfrm>
            <a:off x="298450" y="174625"/>
            <a:ext cx="6337300" cy="369888"/>
          </a:xfrm>
          <a:prstGeom prst="rect">
            <a:avLst/>
          </a:prstGeom>
          <a:noFill/>
        </p:spPr>
        <p:txBody>
          <a:bodyPr lIns="0" tIns="0" rIns="0" bIns="0">
            <a:spAutoFit/>
          </a:bodyPr>
          <a:lstStyle/>
          <a:p>
            <a:pPr algn="ctr" fontAlgn="auto">
              <a:spcBef>
                <a:spcPts val="0"/>
              </a:spcBef>
              <a:spcAft>
                <a:spcPts val="0"/>
              </a:spcAft>
              <a:defRPr/>
            </a:pPr>
            <a:r>
              <a:rPr lang="en-US" sz="1400" dirty="0">
                <a:latin typeface="MetaNormalLF-Roman" pitchFamily="34" charset="0"/>
              </a:rPr>
              <a:t>INTRODUCING VNX SERIES</a:t>
            </a:r>
          </a:p>
          <a:p>
            <a:pPr algn="ctr" fontAlgn="auto">
              <a:spcBef>
                <a:spcPts val="0"/>
              </a:spcBef>
              <a:spcAft>
                <a:spcPts val="0"/>
              </a:spcAft>
              <a:defRPr/>
            </a:pPr>
            <a:r>
              <a:rPr lang="en-US" sz="1000" dirty="0">
                <a:latin typeface="MetaNormalLF-Roman" pitchFamily="34" charset="0"/>
              </a:rPr>
              <a:t>February 2011</a:t>
            </a:r>
          </a:p>
        </p:txBody>
      </p:sp>
    </p:spTree>
    <p:extLst>
      <p:ext uri="{BB962C8B-B14F-4D97-AF65-F5344CB8AC3E}">
        <p14:creationId xmlns:p14="http://schemas.microsoft.com/office/powerpoint/2010/main" val="654663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95500" y="692150"/>
            <a:ext cx="2800350" cy="2100263"/>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298450" y="2997200"/>
            <a:ext cx="6337300" cy="5934075"/>
          </a:xfrm>
          <a:prstGeom prst="rect">
            <a:avLst/>
          </a:prstGeom>
        </p:spPr>
        <p:txBody>
          <a:bodyPr vert="horz" lIns="0" tIns="0" rIns="0" bIns="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TextBox 5"/>
          <p:cNvSpPr txBox="1"/>
          <p:nvPr/>
        </p:nvSpPr>
        <p:spPr>
          <a:xfrm>
            <a:off x="3313113" y="8953500"/>
            <a:ext cx="307975" cy="215900"/>
          </a:xfrm>
          <a:prstGeom prst="rect">
            <a:avLst/>
          </a:prstGeom>
          <a:noFill/>
        </p:spPr>
        <p:txBody>
          <a:bodyPr wrap="none">
            <a:spAutoFit/>
          </a:bodyPr>
          <a:lstStyle/>
          <a:p>
            <a:pPr fontAlgn="auto">
              <a:spcBef>
                <a:spcPts val="0"/>
              </a:spcBef>
              <a:spcAft>
                <a:spcPts val="0"/>
              </a:spcAft>
              <a:defRPr/>
            </a:pPr>
            <a:fld id="{5F5EF8E2-CD96-4547-A9E9-B43EA266DE37}" type="slidenum">
              <a:rPr lang="en-US" sz="800">
                <a:latin typeface="MetaNormalLF-Roman" pitchFamily="34" charset="0"/>
              </a:rPr>
              <a:pPr fontAlgn="auto">
                <a:spcBef>
                  <a:spcPts val="0"/>
                </a:spcBef>
                <a:spcAft>
                  <a:spcPts val="0"/>
                </a:spcAft>
                <a:defRPr/>
              </a:pPr>
              <a:t>‹#›</a:t>
            </a:fld>
            <a:endParaRPr lang="en-US" sz="800" dirty="0">
              <a:latin typeface="MetaNormalLF-Roman" pitchFamily="34" charset="0"/>
            </a:endParaRPr>
          </a:p>
        </p:txBody>
      </p:sp>
      <p:sp>
        <p:nvSpPr>
          <p:cNvPr id="7" name="TextBox 6"/>
          <p:cNvSpPr txBox="1"/>
          <p:nvPr/>
        </p:nvSpPr>
        <p:spPr>
          <a:xfrm>
            <a:off x="298450" y="174625"/>
            <a:ext cx="6337300" cy="369888"/>
          </a:xfrm>
          <a:prstGeom prst="rect">
            <a:avLst/>
          </a:prstGeom>
          <a:noFill/>
        </p:spPr>
        <p:txBody>
          <a:bodyPr lIns="0" tIns="0" rIns="0" bIns="0">
            <a:spAutoFit/>
          </a:bodyPr>
          <a:lstStyle/>
          <a:p>
            <a:pPr algn="ctr" fontAlgn="auto">
              <a:spcBef>
                <a:spcPts val="0"/>
              </a:spcBef>
              <a:spcAft>
                <a:spcPts val="0"/>
              </a:spcAft>
              <a:defRPr/>
            </a:pPr>
            <a:r>
              <a:rPr lang="en-US" sz="1400" dirty="0">
                <a:latin typeface="MetaNormalLF-Roman" pitchFamily="34" charset="0"/>
              </a:rPr>
              <a:t>INTRODUCING VNX SERIES</a:t>
            </a:r>
          </a:p>
          <a:p>
            <a:pPr algn="ctr" fontAlgn="auto">
              <a:spcBef>
                <a:spcPts val="0"/>
              </a:spcBef>
              <a:spcAft>
                <a:spcPts val="0"/>
              </a:spcAft>
              <a:defRPr/>
            </a:pPr>
            <a:r>
              <a:rPr lang="en-US" sz="1000" dirty="0">
                <a:latin typeface="MetaNormalLF-Roman" pitchFamily="34" charset="0"/>
              </a:rPr>
              <a:t>February 2011</a:t>
            </a:r>
          </a:p>
        </p:txBody>
      </p:sp>
    </p:spTree>
    <p:extLst>
      <p:ext uri="{BB962C8B-B14F-4D97-AF65-F5344CB8AC3E}">
        <p14:creationId xmlns:p14="http://schemas.microsoft.com/office/powerpoint/2010/main" val="698132082"/>
      </p:ext>
    </p:extLst>
  </p:cSld>
  <p:clrMap bg1="lt1" tx1="dk1" bg2="lt2" tx2="dk2" accent1="accent1" accent2="accent2" accent3="accent3" accent4="accent4" accent5="accent5" accent6="accent6" hlink="hlink" folHlink="folHlink"/>
  <p:notesStyle>
    <a:lvl1pPr algn="l" rtl="0" fontAlgn="base">
      <a:spcBef>
        <a:spcPts val="1200"/>
      </a:spcBef>
      <a:spcAft>
        <a:spcPct val="0"/>
      </a:spcAft>
      <a:buFont typeface="Arial" pitchFamily="34" charset="0"/>
      <a:defRPr sz="1100" kern="1200">
        <a:solidFill>
          <a:schemeClr val="tx1"/>
        </a:solidFill>
        <a:latin typeface="MetaNormalLF-Roman" pitchFamily="34" charset="0"/>
        <a:ea typeface="+mn-ea"/>
        <a:cs typeface="Arial" pitchFamily="34" charset="0"/>
      </a:defRPr>
    </a:lvl1pPr>
    <a:lvl2pPr marL="400050" indent="-174625" algn="l" rtl="0" fontAlgn="base">
      <a:spcBef>
        <a:spcPts val="600"/>
      </a:spcBef>
      <a:spcAft>
        <a:spcPct val="0"/>
      </a:spcAft>
      <a:buFont typeface="Arial" pitchFamily="34" charset="0"/>
      <a:buChar char="•"/>
      <a:defRPr sz="1100" kern="1200">
        <a:solidFill>
          <a:schemeClr val="tx1"/>
        </a:solidFill>
        <a:latin typeface="MetaNormalLF-Roman" pitchFamily="34" charset="0"/>
        <a:ea typeface="+mn-ea"/>
        <a:cs typeface="Arial" pitchFamily="34" charset="0"/>
      </a:defRPr>
    </a:lvl2pPr>
    <a:lvl3pPr marL="627063" indent="-163513" algn="l" rtl="0" fontAlgn="base">
      <a:spcBef>
        <a:spcPts val="600"/>
      </a:spcBef>
      <a:spcAft>
        <a:spcPct val="0"/>
      </a:spcAft>
      <a:buFont typeface="Arial" pitchFamily="34" charset="0"/>
      <a:buChar char="–"/>
      <a:defRPr sz="1100" kern="1200">
        <a:solidFill>
          <a:schemeClr val="tx1"/>
        </a:solidFill>
        <a:latin typeface="MetaNormalLF-Roman" pitchFamily="34" charset="0"/>
        <a:ea typeface="+mn-ea"/>
        <a:cs typeface="Arial" pitchFamily="34" charset="0"/>
      </a:defRPr>
    </a:lvl3pPr>
    <a:lvl4pPr marL="801688" indent="-112713" algn="l" rtl="0" fontAlgn="base">
      <a:spcBef>
        <a:spcPts val="600"/>
      </a:spcBef>
      <a:spcAft>
        <a:spcPct val="0"/>
      </a:spcAft>
      <a:buFont typeface="Wingdings" pitchFamily="2" charset="2"/>
      <a:buChar char="§"/>
      <a:defRPr sz="1100" kern="1200">
        <a:solidFill>
          <a:schemeClr val="tx1"/>
        </a:solidFill>
        <a:latin typeface="MetaNormalLF-Roman" pitchFamily="34" charset="0"/>
        <a:ea typeface="+mn-ea"/>
        <a:cs typeface="Arial" pitchFamily="34" charset="0"/>
      </a:defRPr>
    </a:lvl4pPr>
    <a:lvl5pPr marL="1027113" indent="-174625" algn="l" rtl="0" fontAlgn="base">
      <a:spcBef>
        <a:spcPts val="600"/>
      </a:spcBef>
      <a:spcAft>
        <a:spcPct val="0"/>
      </a:spcAft>
      <a:buFont typeface="Arial" pitchFamily="34" charset="0"/>
      <a:buChar char="—"/>
      <a:defRPr sz="1100" kern="1200">
        <a:solidFill>
          <a:schemeClr val="tx1"/>
        </a:solidFill>
        <a:latin typeface="MetaNormalLF-Roman"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powerlink.emc.com/km/live1/en_US/Offering_Basics/Presentation/Atmos.pptx"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i="1" u="sng" smtClean="0"/>
              <a:t>Note to Presenter:</a:t>
            </a:r>
            <a:r>
              <a:rPr lang="en-US" i="1" smtClean="0"/>
              <a:t> Present to customers and prospects to provide them with a detailed update of the VNX series. It covers the VNX hardware, supporting the powerful aspect of the simple, efficient, powerful high level VNX message and assumes the customer is familiar with the messaging deck “EMC VNX Series Family Overview” on Powerlink. </a:t>
            </a:r>
          </a:p>
          <a:p>
            <a:r>
              <a:rPr lang="en-US" b="1" i="1" u="sng" smtClean="0"/>
              <a:t>Note to Presenter:</a:t>
            </a:r>
            <a:r>
              <a:rPr lang="en-US" i="1" smtClean="0"/>
              <a:t> This presentation does not cover the VNXe platform, although much of the content does apply to VNXe. For a detailed VNXe presentation, please see the VNXe technical presentation on Powerlink.</a:t>
            </a:r>
          </a:p>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i="1" u="sng" smtClean="0">
                <a:latin typeface="MetaBoldLF-Roman" pitchFamily="34" charset="0"/>
              </a:rPr>
              <a:t>Note to Presenter:</a:t>
            </a:r>
            <a:r>
              <a:rPr lang="en-US" i="1" smtClean="0"/>
              <a:t> Reference slide indicating the physical configuration of the different family members.</a:t>
            </a:r>
          </a:p>
          <a:p>
            <a:r>
              <a:rPr lang="en-US" smtClean="0"/>
              <a:t>An important question you must answer is, “What is the right storage platform that meets my business requirements?”</a:t>
            </a:r>
          </a:p>
          <a:p>
            <a:r>
              <a:rPr lang="en-US" smtClean="0"/>
              <a:t>EMC makes it easy by offering the broadest range of unified storage platforms in the industry. Rate your requirements and choose your solution.</a:t>
            </a:r>
          </a:p>
          <a:p>
            <a:r>
              <a:rPr lang="en-US" b="1" i="1" u="sng" smtClean="0">
                <a:latin typeface="MetaBoldLF-Roman" pitchFamily="34" charset="0"/>
              </a:rPr>
              <a:t>Note to Presenter:</a:t>
            </a:r>
            <a:r>
              <a:rPr lang="en-US" i="1" smtClean="0"/>
              <a:t> Not referenced on this slide but be aware that usable capacities per X-Blade is 256TB for all VNX platforms which allows all systems to be maximally configured as a file only system.</a:t>
            </a:r>
          </a:p>
          <a:p>
            <a:endParaRPr lang="en-US" smtClean="0"/>
          </a:p>
        </p:txBody>
      </p:sp>
      <p:sp>
        <p:nvSpPr>
          <p:cNvPr id="52226" name="Slide Image Placeholder 4"/>
          <p:cNvSpPr>
            <a:spLocks noGrp="1" noRot="1" noChangeAspect="1"/>
          </p:cNvSpPr>
          <p:nvPr>
            <p:ph type="sldImg"/>
          </p:nvPr>
        </p:nvSpPr>
        <p:spPr bwMode="auto">
          <a:noFill/>
          <a:ln>
            <a:solidFill>
              <a:srgbClr val="000000"/>
            </a:solidFill>
            <a:miter lim="800000"/>
            <a:headEnd/>
            <a:tailEn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4"/>
          <p:cNvSpPr>
            <a:spLocks noGrp="1" noRot="1" noChangeAspect="1" noChangeArrowheads="1" noTextEdit="1"/>
          </p:cNvSpPr>
          <p:nvPr>
            <p:ph type="sldImg"/>
          </p:nvPr>
        </p:nvSpPr>
        <p:spPr bwMode="auto">
          <a:noFill/>
          <a:ln>
            <a:solidFill>
              <a:srgbClr val="000000"/>
            </a:solidFill>
            <a:miter lim="800000"/>
            <a:headEnd/>
            <a:tailEnd/>
          </a:ln>
        </p:spPr>
      </p:sp>
      <p:sp>
        <p:nvSpPr>
          <p:cNvPr id="44034" name="Rectangle 5"/>
          <p:cNvSpPr>
            <a:spLocks noGrp="1" noChangeArrowheads="1"/>
          </p:cNvSpPr>
          <p:nvPr>
            <p:ph type="body" idx="1"/>
          </p:nvPr>
        </p:nvSpPr>
        <p:spPr bwMode="auto">
          <a:noFill/>
        </p:spPr>
        <p:txBody>
          <a:bodyPr wrap="square" numCol="1" anchor="t" anchorCtr="0" compatLnSpc="1">
            <a:prstTxWarp prst="textNoShape">
              <a:avLst/>
            </a:prstTxWarp>
          </a:bodyPr>
          <a:lstStyle/>
          <a:p>
            <a:r>
              <a:rPr lang="en-US" altLang="ko-KR" smtClean="0">
                <a:ea typeface="Gulim" pitchFamily="34" charset="-127"/>
              </a:rPr>
              <a:t>The VNX platform is architected from the ground up providing the most powerful, flexible and highly available storage solution for the mid-tier market. It provides incredible levels of efficiency to also make it one of the most economical mid-tier storage solutions. It achieves this through a number of technical innovations:</a:t>
            </a:r>
            <a:endParaRPr lang="en-US" smtClean="0"/>
          </a:p>
          <a:p>
            <a:pPr marL="341313" lvl="1" indent="-115888"/>
            <a:r>
              <a:rPr lang="en-US" smtClean="0"/>
              <a:t>Modular design: Offering a modular design with optimized controllers for the protocols means you can add and scale out the X-Blades independently and without impacting the overall system. Block services are provided by a mature, dedicated and specialized block processor providing native block functionality. File functions are provided by an equally mature, dedicated and specialized file processor providing native file functionality but leveraging the functionality of the block services.</a:t>
            </a:r>
          </a:p>
          <a:p>
            <a:pPr marL="341313" lvl="1" indent="-115888"/>
            <a:r>
              <a:rPr lang="en-US" smtClean="0"/>
              <a:t>Latest technology, optimized for Flash: VNX leverages the very latest and most powerful hardware components, technologies and protocols in its construction ensuring a class leading core architecture. End to end increases in throughput via SAS disk technology and advanced PCI-E bus architecture improve performance by 2-3x over the prior generation.</a:t>
            </a:r>
          </a:p>
          <a:p>
            <a:pPr marL="341313" lvl="1" indent="-115888"/>
            <a:r>
              <a:rPr lang="en-US" altLang="ko-KR" smtClean="0">
                <a:ea typeface="Gulim" pitchFamily="34" charset="-127"/>
              </a:rPr>
              <a:t>Flexible IO Modules: FC, FCoE, 1Gb and 10Gb IP. Future proofed with plug in architecture for next generation connectivity such as Switched SAS</a:t>
            </a:r>
          </a:p>
          <a:p>
            <a:pPr marL="341313" lvl="1" indent="-115888"/>
            <a:r>
              <a:rPr lang="en-US" altLang="ko-KR" smtClean="0">
                <a:ea typeface="Gulim" pitchFamily="34" charset="-127"/>
              </a:rPr>
              <a:t>Advanced failover: VNX inherits the enterprise ready robustness of the Celerra and CLARiiON technologies with designed for 5x9’s architecture and advanced availability features.</a:t>
            </a:r>
          </a:p>
          <a:p>
            <a:pPr marL="341313" lvl="1" indent="-115888"/>
            <a:r>
              <a:rPr lang="en-US" altLang="ko-KR" smtClean="0">
                <a:ea typeface="Gulim" pitchFamily="34" charset="-127"/>
              </a:rPr>
              <a:t>Storage Tiers: Support a mix of ultra performance, performance and capacity drives for optimal economics. Storage tiers are the foundation for EMC’s innovative FAST Suite, unique in the industry and built to ensure that the storage system achieves the highest utility from the high performance tiers available to it</a:t>
            </a:r>
          </a:p>
          <a:p>
            <a:pPr marL="341313" lvl="1" indent="-115888"/>
            <a:r>
              <a:rPr lang="en-US" altLang="ko-KR" smtClean="0">
                <a:ea typeface="Gulim" pitchFamily="34" charset="-127"/>
              </a:rPr>
              <a:t>Optimized packaging: Even with all this high powered technology, EMC has also been careful to ensure the system is as green as possible by introducing new denser drive options, 2.5” drives and using the most energy efficient power supplies possible</a:t>
            </a:r>
          </a:p>
          <a:p>
            <a:r>
              <a:rPr lang="en-US" altLang="ko-KR" smtClean="0">
                <a:ea typeface="Gulim" pitchFamily="34" charset="-127"/>
              </a:rPr>
              <a:t>You can now see how powerful new VNX innovations help you meet your business needs like never before and give you the competitive edge.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The VNX series is based on an industry leading architecture that allows you to configure purpose built components that are designed specifically for the different workloads required. For different connectivity options like: SAN (i.e. block connectivity with iSCSI, Fibre Channel or Fibre Channel over Ethernet), NAS (i.e. CIFS, NFS with pNFS or Multi-Path File System) or Cloud ( i.e. with Atmos for REST or SOAP), the VNX platform addresses each with its purposed built modular architecture, simultaneously. The benefits of the modular unified architecture include: </a:t>
            </a:r>
          </a:p>
          <a:p>
            <a:pPr lvl="1"/>
            <a:r>
              <a:rPr lang="en-US" smtClean="0"/>
              <a:t>Offering a modular design with optimized controllers for the protocols and workload to be served on. You can add and scale out the X-Blades independently and without impacting the overall system</a:t>
            </a:r>
          </a:p>
          <a:p>
            <a:pPr lvl="1"/>
            <a:r>
              <a:rPr lang="en-US" smtClean="0"/>
              <a:t>Both controllers benefit from a central storage pool for LUN provisioning ensuring no stranded unused resources. Frequently accessed data is automatically moved to high-performance Flash drives and infrequently accessed data is moved to high-capacity/low-cost disk drives.</a:t>
            </a:r>
          </a:p>
          <a:p>
            <a:r>
              <a:rPr lang="en-US" smtClean="0"/>
              <a:t>Another advantage of the modular architecture is that EMC has packaged the X-Blades into a NAS gateway model. This gateway supports FC SAN connect to EMC Block storage (Symmetrix, VNX and CLARiiON) and scales with support for up to four storage arrays. So, if you are looking for more storage scale, adding memory, adding drives over and above what is typically supported, add a gateway in front of four VNX7500’s and you can scale up to 8 X-Blades, up to 8 storage processors and up to 4,000 drives. </a:t>
            </a:r>
          </a:p>
          <a:p>
            <a:r>
              <a:rPr lang="en-US" smtClean="0"/>
              <a:t>All the power you need from the VNX series modular architecture.</a:t>
            </a:r>
          </a:p>
          <a:p>
            <a:r>
              <a:rPr lang="en-US" b="1" i="1" smtClean="0"/>
              <a:t>Note to Presenter</a:t>
            </a:r>
            <a:r>
              <a:rPr lang="en-US" smtClean="0"/>
              <a:t>: </a:t>
            </a:r>
            <a:r>
              <a:rPr lang="en-US" i="1" smtClean="0"/>
              <a:t>The graphic depicting eight storage processors is based on a configuration that includes a VNX gateway front-ending four VNX Series storage arrays.</a:t>
            </a:r>
          </a:p>
          <a:p>
            <a:r>
              <a:rPr lang="en-US" b="1" i="1" smtClean="0"/>
              <a:t>Note to Presenter</a:t>
            </a:r>
            <a:r>
              <a:rPr lang="en-US" smtClean="0"/>
              <a:t>: </a:t>
            </a:r>
            <a:r>
              <a:rPr lang="en-US" i="1" smtClean="0"/>
              <a:t>Click to show the red box, indicating that the following slides (9-40) cover hardware and base software for File and Block components of the VNX solution</a:t>
            </a: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 Modular design: Offering a modular design with optimized controllers for the protocols means you can add and scale out the X-Blades independently and without impacting the overall system. </a:t>
            </a:r>
          </a:p>
          <a:p>
            <a:r>
              <a:rPr lang="en-US" smtClean="0"/>
              <a:t>Block services are provided by a mature, dedicated and specialized block processor providing native block functionality. An evolution of the industry proven CLARiiON platform, native block implementation ensures optimal performance and leverage tried and trusted value added features for data protection and management.</a:t>
            </a:r>
          </a:p>
          <a:p>
            <a:r>
              <a:rPr lang="en-US" smtClean="0"/>
              <a:t>File functions are provided by an equally mature, dedicated and specialized file processor providing native file functionality. An evolution of the industry proven and leading Celerra NAS platform, the Unified solution provides a powerful native solution for FC, iSCSI, FCoE, NFS, CIFS, pNFS, MPFS and Object support.</a:t>
            </a:r>
          </a:p>
          <a:p>
            <a:r>
              <a:rPr lang="en-US" smtClean="0"/>
              <a:t>The file functionality leverages the core high availability design and software capabilities of the block storage facility and services.</a:t>
            </a:r>
          </a:p>
        </p:txBody>
      </p:sp>
      <p:sp>
        <p:nvSpPr>
          <p:cNvPr id="46082" name="Slide Image Placeholder 6"/>
          <p:cNvSpPr>
            <a:spLocks noGrp="1" noRot="1" noChangeAspect="1"/>
          </p:cNvSpPr>
          <p:nvPr>
            <p:ph type="sldImg"/>
          </p:nvPr>
        </p:nvSpPr>
        <p:spPr bwMode="auto">
          <a:noFill/>
          <a:ln>
            <a:solidFill>
              <a:srgbClr val="000000"/>
            </a:solidFill>
            <a:miter lim="800000"/>
            <a:headEnd/>
            <a:tailEn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bwMode="auto">
          <a:xfrm>
            <a:off x="2085975" y="696913"/>
            <a:ext cx="2765425" cy="2074862"/>
          </a:xfrm>
          <a:noFill/>
          <a:ln>
            <a:solidFill>
              <a:srgbClr val="000000"/>
            </a:solidFill>
            <a:miter lim="800000"/>
            <a:headEnd/>
            <a:tailEnd/>
          </a:ln>
        </p:spPr>
      </p:sp>
      <p:sp>
        <p:nvSpPr>
          <p:cNvPr id="48130" name="Rectangle 3"/>
          <p:cNvSpPr>
            <a:spLocks noGrp="1" noChangeArrowheads="1"/>
          </p:cNvSpPr>
          <p:nvPr>
            <p:ph type="body" idx="1"/>
          </p:nvPr>
        </p:nvSpPr>
        <p:spPr bwMode="auto">
          <a:xfrm>
            <a:off x="298450" y="2998788"/>
            <a:ext cx="6337300" cy="5761037"/>
          </a:xfrm>
          <a:noFill/>
        </p:spPr>
        <p:txBody>
          <a:bodyPr wrap="square" numCol="1" anchor="t" anchorCtr="0" compatLnSpc="1">
            <a:prstTxWarp prst="textNoShape">
              <a:avLst/>
            </a:prstTxWarp>
          </a:bodyPr>
          <a:lstStyle/>
          <a:p>
            <a:r>
              <a:rPr lang="en-US" smtClean="0"/>
              <a:t>EMC offers two types of storage implementation options in the VNX series:</a:t>
            </a:r>
          </a:p>
          <a:p>
            <a:pPr lvl="1"/>
            <a:r>
              <a:rPr lang="en-US" b="1" smtClean="0"/>
              <a:t>VNX</a:t>
            </a:r>
            <a:r>
              <a:rPr lang="en-US" smtClean="0"/>
              <a:t> </a:t>
            </a:r>
            <a:r>
              <a:rPr lang="en-US" b="1" smtClean="0"/>
              <a:t>unified storage </a:t>
            </a:r>
            <a:r>
              <a:rPr lang="en-US" smtClean="0"/>
              <a:t>platforms support the NAS protocols (CIFS for Windows and NFS for UNIX/Linux, including pNFS that is part of NFS v4.1), patented Multi-Path File System (MPFS) as well native block protocols (iSCSI and Fiber Channel) – all included at no additional charge. In addition, Object storage (the REST and SOAP protocols) are available as a solution offering leveraging Atmos VE connected to single or multiple VNX systems (via FC, iSCSi or NFS). VNX unified storage platforms are the right choice when you are looking for an easy to deploy integrated platform with advanced functionality that is flexible and scalable. </a:t>
            </a:r>
          </a:p>
          <a:p>
            <a:pPr lvl="1"/>
            <a:r>
              <a:rPr lang="en-US" b="1" smtClean="0"/>
              <a:t>VNX</a:t>
            </a:r>
            <a:r>
              <a:rPr lang="en-US" smtClean="0"/>
              <a:t> </a:t>
            </a:r>
            <a:r>
              <a:rPr lang="en-US" b="1" smtClean="0"/>
              <a:t>Series gateway </a:t>
            </a:r>
            <a:r>
              <a:rPr lang="en-US" smtClean="0"/>
              <a:t>platforms</a:t>
            </a:r>
            <a:r>
              <a:rPr lang="en-US" b="1" smtClean="0"/>
              <a:t> </a:t>
            </a:r>
            <a:r>
              <a:rPr lang="en-US" smtClean="0"/>
              <a:t>are</a:t>
            </a:r>
            <a:r>
              <a:rPr lang="en-US" b="1" smtClean="0"/>
              <a:t> </a:t>
            </a:r>
            <a:r>
              <a:rPr lang="en-US" smtClean="0"/>
              <a:t>NAS heads, only. These platforms access external storage such as block based VNX, CLARiiON, Symmetrix, or combinations of these platforms for optimal performance or TCO. VNX gateways allow the back-end storage to be pooled among the NAS, MPFS and FC/iSCSI SAN, which improves storage usage and consolidates management. Gateways are ideal for environments with existing Fibre Channel/iSCSI SANs.</a:t>
            </a:r>
          </a:p>
          <a:p>
            <a:pPr lvl="1">
              <a:buFontTx/>
              <a:buNone/>
            </a:pPr>
            <a:r>
              <a:rPr lang="en-US" smtClean="0"/>
              <a:t>	A VNX gateway is the best choice when you require both performance and capacity scaling. A VNX gateway supports up to four back-end arrays concurrently, delivering increased I/O bandwidth to the front-end X-Blades.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bwMode="auto">
          <a:xfrm>
            <a:off x="2084388" y="690563"/>
            <a:ext cx="2767012" cy="2074862"/>
          </a:xfrm>
          <a:noFill/>
          <a:ln>
            <a:solidFill>
              <a:srgbClr val="000000"/>
            </a:solidFill>
            <a:miter lim="800000"/>
            <a:headEnd/>
            <a:tailEnd/>
          </a:ln>
        </p:spPr>
      </p:sp>
      <p:sp>
        <p:nvSpPr>
          <p:cNvPr id="960515" name="Rectangle 3"/>
          <p:cNvSpPr>
            <a:spLocks noGrp="1" noChangeArrowheads="1"/>
          </p:cNvSpPr>
          <p:nvPr>
            <p:ph type="body" idx="1"/>
          </p:nvPr>
        </p:nvSpPr>
        <p:spPr/>
        <p:txBody>
          <a:bodyPr>
            <a:normAutofit lnSpcReduction="10000"/>
          </a:bodyPr>
          <a:lstStyle/>
          <a:p>
            <a:pPr fontAlgn="auto">
              <a:spcAft>
                <a:spcPts val="0"/>
              </a:spcAft>
              <a:defRPr/>
            </a:pPr>
            <a:r>
              <a:rPr lang="en-US" altLang="ja-JP" dirty="0"/>
              <a:t>The servers on the top of the slide reflect the true value of unified storage by enabling servers to connect to </a:t>
            </a:r>
            <a:r>
              <a:rPr lang="en-US" altLang="ja-JP" dirty="0" smtClean="0"/>
              <a:t>VNX </a:t>
            </a:r>
            <a:r>
              <a:rPr lang="en-US" altLang="ja-JP" dirty="0"/>
              <a:t>via SAN (</a:t>
            </a:r>
            <a:r>
              <a:rPr lang="en-US" altLang="ja-JP" dirty="0" smtClean="0"/>
              <a:t>iSCSI, Fibre Channel or Fiber Channel over Ethernet) </a:t>
            </a:r>
            <a:r>
              <a:rPr lang="en-US" altLang="ja-JP" dirty="0"/>
              <a:t>and NAS.</a:t>
            </a:r>
          </a:p>
          <a:p>
            <a:pPr fontAlgn="auto">
              <a:spcAft>
                <a:spcPts val="0"/>
              </a:spcAft>
              <a:defRPr/>
            </a:pPr>
            <a:r>
              <a:rPr lang="en-US" altLang="ja-JP" dirty="0"/>
              <a:t>This picture illustrates a unified storage product with </a:t>
            </a:r>
            <a:r>
              <a:rPr lang="en-US" altLang="ja-JP" dirty="0" smtClean="0"/>
              <a:t>scalable X-Blades</a:t>
            </a:r>
            <a:r>
              <a:rPr lang="en-US" altLang="ja-JP" dirty="0"/>
              <a:t>. The VNX </a:t>
            </a:r>
            <a:r>
              <a:rPr lang="en-US" altLang="ja-JP" dirty="0" smtClean="0"/>
              <a:t>5300 </a:t>
            </a:r>
            <a:r>
              <a:rPr lang="en-US" altLang="ja-JP" dirty="0"/>
              <a:t>supports up to </a:t>
            </a:r>
            <a:r>
              <a:rPr lang="en-US" altLang="ja-JP" dirty="0" smtClean="0"/>
              <a:t>2X-Blades, the </a:t>
            </a:r>
            <a:r>
              <a:rPr lang="en-US" altLang="ja-JP" dirty="0"/>
              <a:t>VNX </a:t>
            </a:r>
            <a:r>
              <a:rPr lang="en-US" altLang="ja-JP" dirty="0" smtClean="0"/>
              <a:t>5500 supports </a:t>
            </a:r>
            <a:r>
              <a:rPr lang="en-US" altLang="ja-JP" dirty="0"/>
              <a:t>up to </a:t>
            </a:r>
            <a:r>
              <a:rPr lang="en-US" altLang="ja-JP" dirty="0" smtClean="0"/>
              <a:t>3 X-Blades, the VNX5700 up to 4 X-Blades </a:t>
            </a:r>
            <a:r>
              <a:rPr lang="en-US" altLang="ja-JP" dirty="0"/>
              <a:t>and the </a:t>
            </a:r>
            <a:r>
              <a:rPr lang="en-US" altLang="ja-JP" dirty="0" smtClean="0"/>
              <a:t>VNX7500 up </a:t>
            </a:r>
            <a:r>
              <a:rPr lang="en-US" altLang="ja-JP" dirty="0"/>
              <a:t>to eight. Each </a:t>
            </a:r>
            <a:r>
              <a:rPr lang="en-US" altLang="ja-JP" dirty="0" smtClean="0"/>
              <a:t>system can be configured with at </a:t>
            </a:r>
            <a:r>
              <a:rPr lang="en-US" altLang="ja-JP" dirty="0"/>
              <a:t>least one X-Blade to be a failover standby </a:t>
            </a:r>
            <a:r>
              <a:rPr lang="en-US" altLang="ja-JP" dirty="0" smtClean="0"/>
              <a:t>blade (the 5300 and 5500 can be ordered with a single X-Blade if File HA is not critical). </a:t>
            </a:r>
            <a:r>
              <a:rPr lang="en-US" altLang="ja-JP" dirty="0"/>
              <a:t>The </a:t>
            </a:r>
            <a:r>
              <a:rPr lang="en-US" altLang="ja-JP" dirty="0" smtClean="0"/>
              <a:t>5700 and 7500 </a:t>
            </a:r>
            <a:r>
              <a:rPr lang="en-US" altLang="ja-JP" dirty="0"/>
              <a:t>can also be configured with more than one standby blade, if desired. This is </a:t>
            </a:r>
            <a:r>
              <a:rPr lang="en-US" altLang="ja-JP" dirty="0" smtClean="0"/>
              <a:t>useful </a:t>
            </a:r>
            <a:r>
              <a:rPr lang="en-US" altLang="ja-JP" dirty="0"/>
              <a:t>if you’re running two separate applications on different </a:t>
            </a:r>
            <a:r>
              <a:rPr lang="en-US" altLang="ja-JP" dirty="0" smtClean="0"/>
              <a:t>networks, or the environment is very critical and the pool of standby blades provides continued access even in the extremely unlikely event of a double blade failure.</a:t>
            </a:r>
            <a:endParaRPr lang="en-US" altLang="ja-JP" dirty="0"/>
          </a:p>
          <a:p>
            <a:pPr fontAlgn="auto">
              <a:spcAft>
                <a:spcPts val="0"/>
              </a:spcAft>
              <a:defRPr/>
            </a:pPr>
            <a:r>
              <a:rPr lang="en-US" altLang="ja-JP" dirty="0"/>
              <a:t>The failover between X-Blades is controlled by the Control Station (not shown). The Control Station is used for configuring the system, and for monitoring the health of the primary blades and initiating failover to the standby blade, if the primary blade fails. The </a:t>
            </a:r>
            <a:r>
              <a:rPr lang="en-US" altLang="ja-JP" dirty="0" smtClean="0"/>
              <a:t>VNX Series supports 1 or 2 control stations for increased availability. </a:t>
            </a:r>
            <a:endParaRPr lang="en-US" altLang="ja-JP" dirty="0"/>
          </a:p>
          <a:p>
            <a:pPr fontAlgn="auto">
              <a:spcAft>
                <a:spcPts val="0"/>
              </a:spcAft>
              <a:defRPr/>
            </a:pPr>
            <a:r>
              <a:rPr lang="en-US" altLang="ja-JP" dirty="0" smtClean="0"/>
              <a:t>The VNX includes a fully </a:t>
            </a:r>
            <a:r>
              <a:rPr lang="en-US" altLang="ja-JP" dirty="0"/>
              <a:t>integrated </a:t>
            </a:r>
            <a:r>
              <a:rPr lang="en-US" altLang="ja-JP" dirty="0" smtClean="0"/>
              <a:t>Block processing component, the Storage Processor. The new VNX models offer </a:t>
            </a:r>
            <a:r>
              <a:rPr lang="en-US" altLang="ja-JP" dirty="0"/>
              <a:t>up to </a:t>
            </a:r>
            <a:r>
              <a:rPr lang="en-US" altLang="ja-JP" dirty="0" smtClean="0"/>
              <a:t>three times the </a:t>
            </a:r>
            <a:r>
              <a:rPr lang="en-US" altLang="ja-JP" dirty="0"/>
              <a:t>performance </a:t>
            </a:r>
            <a:r>
              <a:rPr lang="en-US" altLang="ja-JP" dirty="0" smtClean="0"/>
              <a:t>of </a:t>
            </a:r>
            <a:r>
              <a:rPr lang="en-US" altLang="ja-JP" dirty="0"/>
              <a:t>the previous generation </a:t>
            </a:r>
            <a:r>
              <a:rPr lang="en-US" dirty="0"/>
              <a:t>CLARiiON </a:t>
            </a:r>
            <a:r>
              <a:rPr lang="en-US" altLang="ja-JP" dirty="0" smtClean="0"/>
              <a:t>CX4. </a:t>
            </a:r>
            <a:endParaRPr lang="en-US" altLang="ja-JP" dirty="0"/>
          </a:p>
          <a:p>
            <a:pPr fontAlgn="auto">
              <a:spcAft>
                <a:spcPts val="0"/>
              </a:spcAft>
              <a:defRPr/>
            </a:pPr>
            <a:r>
              <a:rPr lang="en-US" altLang="ja-JP" dirty="0" smtClean="0"/>
              <a:t>The back end storage connectivity is via Serial attached SCSI (SAS) which provides up to 6 x the throughput per bus compared to a single FC loop via a 4 lane 6 </a:t>
            </a:r>
            <a:r>
              <a:rPr lang="en-US" altLang="ja-JP" dirty="0" err="1" smtClean="0"/>
              <a:t>Gbit</a:t>
            </a:r>
            <a:r>
              <a:rPr lang="en-US" altLang="ja-JP" dirty="0" smtClean="0"/>
              <a:t> connection. The SAS implementation also employs a point to point bus technology for improved performance and resiliency. The internal SP architecture is via PCI-E Gen 2 8x. Memory sizes have increased up to 24GB per SP and leverage DDR 3 technology up to 1330MHz. VNX uses the latest XEON 5600 Processors, the first storage system to do so and leverages the “turbo” functionality to provide increased performance beyond their specification when conditions allow. The </a:t>
            </a:r>
            <a:r>
              <a:rPr lang="en-US" altLang="ja-JP" dirty="0"/>
              <a:t>CPU and memory </a:t>
            </a:r>
            <a:r>
              <a:rPr lang="en-US" altLang="ja-JP" dirty="0" smtClean="0"/>
              <a:t>in VNX have </a:t>
            </a:r>
            <a:r>
              <a:rPr lang="en-US" altLang="ja-JP" dirty="0"/>
              <a:t>been physically separated from the I/O complex, which makes servicing and upgrading the systems much easier, and also provides the basis for </a:t>
            </a:r>
            <a:r>
              <a:rPr lang="en-US" altLang="ja-JP" dirty="0" smtClean="0"/>
              <a:t>the VNX UltraFlex </a:t>
            </a:r>
            <a:r>
              <a:rPr lang="en-US" altLang="ja-JP" dirty="0"/>
              <a:t>technology</a:t>
            </a:r>
            <a:r>
              <a:rPr lang="en-US" altLang="ja-JP" dirty="0" smtClean="0"/>
              <a:t>.</a:t>
            </a:r>
          </a:p>
          <a:p>
            <a:pPr fontAlgn="auto">
              <a:spcAft>
                <a:spcPts val="0"/>
              </a:spcAft>
              <a:defRPr/>
            </a:pPr>
            <a:r>
              <a:rPr lang="en-US" altLang="ja-JP" dirty="0" smtClean="0"/>
              <a:t>The disk technology used includes Flash and 7.2K 10K and 15K rpm SAS drive types, connecting natively to the SAS interface. The 7200 rpm high capacity drives are also referred to as Near-Line SAS. EMC is moving to SAS in the mid-range space due to comparable performance and economics compared to FC and SATA in addition to a shift in the disk market to SAS.</a:t>
            </a:r>
            <a:endParaRPr lang="en-US" altLang="ja-JP" dirty="0"/>
          </a:p>
          <a:p>
            <a:pPr fontAlgn="auto">
              <a:spcAft>
                <a:spcPts val="0"/>
              </a:spcAft>
              <a:defRPr/>
            </a:pPr>
            <a:r>
              <a:rPr lang="en-US" altLang="ja-JP" b="1" i="1" u="sng" dirty="0"/>
              <a:t>Note to Presenter</a:t>
            </a:r>
            <a:r>
              <a:rPr lang="en-US" altLang="ja-JP" i="1" dirty="0"/>
              <a:t>: On this slide, SPS = secondary power supply, and LCC = link controller card. </a:t>
            </a:r>
            <a:endParaRPr lang="en-US" altLang="ja-JP" i="1" dirty="0" smtClean="0"/>
          </a:p>
          <a:p>
            <a:pPr fontAlgn="auto">
              <a:spcAft>
                <a:spcPts val="0"/>
              </a:spcAft>
              <a:defRPr/>
            </a:pPr>
            <a:r>
              <a:rPr lang="en-US" altLang="ja-JP" b="1" i="1" u="sng" dirty="0"/>
              <a:t>Note to Presenter</a:t>
            </a:r>
            <a:r>
              <a:rPr lang="en-US" altLang="ja-JP" i="1" dirty="0"/>
              <a:t>: </a:t>
            </a:r>
            <a:r>
              <a:rPr lang="en-US" altLang="ja-JP" i="1" dirty="0" smtClean="0"/>
              <a:t>On the schematic in the slide, the FLEX IO options are a logical view, in actuality, FC, FCoE and iSCSI Modules are exposed from the SPs and the 10GbE and 1GbE for NAS are exposed from the X-Blades.</a:t>
            </a:r>
            <a:endParaRPr lang="en-US" altLang="ja-JP" b="1" dirty="0" smtClean="0"/>
          </a:p>
          <a:p>
            <a:pPr fontAlgn="auto">
              <a:spcAft>
                <a:spcPts val="0"/>
              </a:spcAft>
              <a:defRPr/>
            </a:pPr>
            <a:endParaRPr lang="en-US" altLang="ja-JP" i="1"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pPr fontAlgn="auto">
              <a:lnSpc>
                <a:spcPts val="1200"/>
              </a:lnSpc>
              <a:spcAft>
                <a:spcPts val="0"/>
              </a:spcAft>
              <a:defRPr/>
            </a:pPr>
            <a:r>
              <a:rPr lang="en-US" sz="1050" dirty="0" smtClean="0"/>
              <a:t>The VNX series is based on an industry leading architecture that allows you to configure purpose built components that are designed specifically for the different workloads required. For different connectivity options the VNX platform supports each, concurrently with its purposed built modular architecture.</a:t>
            </a:r>
          </a:p>
          <a:p>
            <a:pPr fontAlgn="auto">
              <a:lnSpc>
                <a:spcPts val="1200"/>
              </a:lnSpc>
              <a:spcAft>
                <a:spcPts val="0"/>
              </a:spcAft>
              <a:defRPr/>
            </a:pPr>
            <a:r>
              <a:rPr lang="en-US" sz="1050" dirty="0" smtClean="0"/>
              <a:t>VNX gives you the choice of low-cost IP or high-throughput </a:t>
            </a:r>
            <a:r>
              <a:rPr lang="en-US" sz="1050" dirty="0" err="1" smtClean="0"/>
              <a:t>Fibre</a:t>
            </a:r>
            <a:r>
              <a:rPr lang="en-US" sz="1050" dirty="0" smtClean="0"/>
              <a:t> Channel connectivity. VNX delivers both file and block protocols. For higher throughput, Fibre Channel is the growth path for iSCSI (block), and MPFS is the growth path for NAS (files).</a:t>
            </a:r>
          </a:p>
          <a:p>
            <a:pPr fontAlgn="auto">
              <a:lnSpc>
                <a:spcPts val="1200"/>
              </a:lnSpc>
              <a:spcAft>
                <a:spcPts val="0"/>
              </a:spcAft>
              <a:defRPr/>
            </a:pPr>
            <a:r>
              <a:rPr lang="en-US" sz="1050" dirty="0" smtClean="0"/>
              <a:t>VNX lets you start small and scale throughput and capacity.</a:t>
            </a:r>
          </a:p>
          <a:p>
            <a:pPr fontAlgn="auto">
              <a:lnSpc>
                <a:spcPts val="1200"/>
              </a:lnSpc>
              <a:spcAft>
                <a:spcPts val="0"/>
              </a:spcAft>
              <a:defRPr/>
            </a:pPr>
            <a:r>
              <a:rPr lang="en-US" sz="1050" dirty="0" smtClean="0"/>
              <a:t>Multi-protocol support NAS (CIFS and NFS), MPFS, native iSCSI, Fibre Channel and Fiber Channel over Ethernet as well as pNFS all within one unified platform, and at no additional cost, offer cost effective flexibility in deployment options and make VNX an easy purchasing decision. </a:t>
            </a:r>
          </a:p>
          <a:p>
            <a:pPr lvl="1" fontAlgn="auto">
              <a:lnSpc>
                <a:spcPts val="1200"/>
              </a:lnSpc>
              <a:spcAft>
                <a:spcPts val="0"/>
              </a:spcAft>
              <a:defRPr/>
            </a:pPr>
            <a:r>
              <a:rPr lang="en-US" sz="1050" dirty="0" smtClean="0">
                <a:latin typeface="MetaBoldLF-Roman" pitchFamily="34" charset="0"/>
              </a:rPr>
              <a:t>NAS</a:t>
            </a:r>
            <a:r>
              <a:rPr lang="en-US" sz="1050" dirty="0" smtClean="0"/>
              <a:t>—File-sharing protocol for Windows and UNIX systems. Typical use cases include: Traditional NAS - CAD/CAM Software engineering, Non-Traditional NAS - Oracle, </a:t>
            </a:r>
            <a:r>
              <a:rPr lang="en-US" sz="1050" dirty="0" err="1" smtClean="0"/>
              <a:t>Vmware</a:t>
            </a:r>
            <a:endParaRPr lang="en-US" sz="1050" dirty="0" smtClean="0"/>
          </a:p>
          <a:p>
            <a:pPr lvl="1" fontAlgn="auto">
              <a:lnSpc>
                <a:spcPts val="1200"/>
              </a:lnSpc>
              <a:spcAft>
                <a:spcPts val="0"/>
              </a:spcAft>
              <a:defRPr/>
            </a:pPr>
            <a:r>
              <a:rPr lang="en-US" sz="1050" dirty="0" smtClean="0">
                <a:latin typeface="MetaBoldLF-Roman" pitchFamily="34" charset="0"/>
              </a:rPr>
              <a:t>MPFS</a:t>
            </a:r>
            <a:r>
              <a:rPr lang="en-US" sz="1050" dirty="0" smtClean="0"/>
              <a:t>—Multi-Path File System for improved performance and scalability. See </a:t>
            </a:r>
            <a:r>
              <a:rPr lang="en-US" sz="1050" dirty="0" err="1" smtClean="0"/>
              <a:t>pNFS</a:t>
            </a:r>
            <a:r>
              <a:rPr lang="en-US" sz="1050" dirty="0" smtClean="0"/>
              <a:t> for use cases</a:t>
            </a:r>
          </a:p>
          <a:p>
            <a:pPr lvl="1" fontAlgn="auto">
              <a:lnSpc>
                <a:spcPts val="1200"/>
              </a:lnSpc>
              <a:spcAft>
                <a:spcPts val="0"/>
              </a:spcAft>
              <a:defRPr/>
            </a:pPr>
            <a:r>
              <a:rPr lang="en-US" sz="1050" dirty="0" err="1" smtClean="0">
                <a:latin typeface="MetaBoldLF-Roman" pitchFamily="34" charset="0"/>
              </a:rPr>
              <a:t>pNFS</a:t>
            </a:r>
            <a:r>
              <a:rPr lang="en-US" sz="1050" dirty="0" smtClean="0"/>
              <a:t>—Public domain equivalent of MPFS, supported on UNIX and Linux systems in conjunction with NFS V4.1. Support for pNFS for VNX is provided at no additional cost with the advanced protocol license option. Typical use cases for </a:t>
            </a:r>
            <a:r>
              <a:rPr lang="en-US" sz="1050" dirty="0" err="1" smtClean="0"/>
              <a:t>pNFS</a:t>
            </a:r>
            <a:r>
              <a:rPr lang="en-US" sz="1050" dirty="0" smtClean="0"/>
              <a:t> and MPFS include: Image processing, Bioengineering, Financial Analysis, Oil and gas</a:t>
            </a:r>
          </a:p>
          <a:p>
            <a:pPr lvl="1" fontAlgn="auto">
              <a:lnSpc>
                <a:spcPts val="1200"/>
              </a:lnSpc>
              <a:spcAft>
                <a:spcPts val="0"/>
              </a:spcAft>
              <a:defRPr/>
            </a:pPr>
            <a:r>
              <a:rPr lang="en-US" sz="1050" dirty="0" smtClean="0">
                <a:latin typeface="MetaBoldLF-Roman" pitchFamily="34" charset="0"/>
              </a:rPr>
              <a:t>iSCSI</a:t>
            </a:r>
            <a:r>
              <a:rPr lang="en-US" sz="1050" dirty="0" smtClean="0"/>
              <a:t>—Advanced iSCSI implementation using a familiar native CLARiiON Block LUN model with fast failover and full CLARiiON feature support. Similar use cases to </a:t>
            </a:r>
            <a:r>
              <a:rPr lang="en-US" sz="1050" dirty="0" err="1" smtClean="0"/>
              <a:t>Fibre</a:t>
            </a:r>
            <a:r>
              <a:rPr lang="en-US" sz="1050" dirty="0" smtClean="0"/>
              <a:t> channel, although more typically seen in the commercial and Small to medium business space</a:t>
            </a:r>
          </a:p>
          <a:p>
            <a:pPr lvl="1" fontAlgn="auto">
              <a:lnSpc>
                <a:spcPts val="1200"/>
              </a:lnSpc>
              <a:spcAft>
                <a:spcPts val="0"/>
              </a:spcAft>
              <a:defRPr/>
            </a:pPr>
            <a:r>
              <a:rPr lang="en-US" sz="1050" dirty="0" err="1" smtClean="0">
                <a:latin typeface="MetaBoldLF-Roman" pitchFamily="34" charset="0"/>
              </a:rPr>
              <a:t>Fibre</a:t>
            </a:r>
            <a:r>
              <a:rPr lang="en-US" sz="1050" dirty="0" smtClean="0">
                <a:latin typeface="MetaBoldLF-Roman" pitchFamily="34" charset="0"/>
              </a:rPr>
              <a:t> Channel</a:t>
            </a:r>
            <a:r>
              <a:rPr lang="en-US" sz="1050" dirty="0" smtClean="0"/>
              <a:t>—high-speed networking protocol primarily used in storage area networks providing full native CLARiiON feature set. Typical use cases include: Database/Data warehouse, VMware, High performance needs</a:t>
            </a:r>
          </a:p>
          <a:p>
            <a:pPr lvl="1" fontAlgn="auto">
              <a:lnSpc>
                <a:spcPts val="1200"/>
              </a:lnSpc>
              <a:spcAft>
                <a:spcPts val="0"/>
              </a:spcAft>
              <a:defRPr/>
            </a:pPr>
            <a:r>
              <a:rPr lang="en-US" sz="1050" dirty="0" smtClean="0">
                <a:latin typeface="MetaBoldLF-Roman" pitchFamily="34" charset="0"/>
              </a:rPr>
              <a:t>Fiber Channel over Ethernet</a:t>
            </a:r>
            <a:r>
              <a:rPr lang="en-US" sz="1050" dirty="0" smtClean="0"/>
              <a:t>—High speed block protocol over converged (data center) Ethernet transport, is a new protocol appearing in data centers to reduce infrastructure costs by consolidating all storage and data networking needs onto a single Ethernet network. Similar use cases to </a:t>
            </a:r>
            <a:r>
              <a:rPr lang="en-US" sz="1050" dirty="0" err="1" smtClean="0"/>
              <a:t>Fibre</a:t>
            </a:r>
            <a:r>
              <a:rPr lang="en-US" sz="1050" dirty="0" smtClean="0"/>
              <a:t> Channel.</a:t>
            </a:r>
          </a:p>
          <a:p>
            <a:pPr fontAlgn="auto">
              <a:lnSpc>
                <a:spcPts val="1200"/>
              </a:lnSpc>
              <a:spcAft>
                <a:spcPts val="0"/>
              </a:spcAft>
              <a:defRPr/>
            </a:pPr>
            <a:r>
              <a:rPr lang="en-US" sz="1050" dirty="0" smtClean="0"/>
              <a:t>Cloud: Cloud storage uses open protocols (REST and SOAP) to deliver public and private cloud solutions that leverage the proven back-end storage functionality of VNX. The cloud offering is based upon a solution leveraging Atmos VE running on VMware and using Block (FC or iSCSI) or File (NFS) connections to the VNX platform. Cloud is further supported within </a:t>
            </a:r>
            <a:r>
              <a:rPr lang="en-US" sz="1050" dirty="0" err="1" smtClean="0"/>
              <a:t>Unisphere</a:t>
            </a:r>
            <a:r>
              <a:rPr lang="en-US" sz="1050" dirty="0" smtClean="0"/>
              <a:t> via Link and Launch. Use cases include content-rich web applications, infrastructure as a service and archiving to the cloud. </a:t>
            </a:r>
          </a:p>
          <a:p>
            <a:pPr fontAlgn="auto">
              <a:lnSpc>
                <a:spcPts val="1200"/>
              </a:lnSpc>
              <a:spcAft>
                <a:spcPts val="0"/>
              </a:spcAft>
              <a:defRPr/>
            </a:pPr>
            <a:r>
              <a:rPr lang="en-US" sz="1050" i="1" u="sng" dirty="0" smtClean="0">
                <a:latin typeface="MetaBoldLF-Roman" pitchFamily="34" charset="0"/>
              </a:rPr>
              <a:t>Note to Presenter: </a:t>
            </a:r>
            <a:r>
              <a:rPr lang="en-US" sz="1050" i="1" dirty="0" smtClean="0"/>
              <a:t>Further details are found later in this presentation. </a:t>
            </a:r>
            <a:endParaRPr lang="en-US" sz="1050" i="1" dirty="0"/>
          </a:p>
        </p:txBody>
      </p:sp>
      <p:sp>
        <p:nvSpPr>
          <p:cNvPr id="54274" name="Slide Image Placeholder 6"/>
          <p:cNvSpPr>
            <a:spLocks noGrp="1" noRot="1" noChangeAspect="1"/>
          </p:cNvSpPr>
          <p:nvPr>
            <p:ph type="sldImg"/>
          </p:nvPr>
        </p:nvSpPr>
        <p:spPr bwMode="auto">
          <a:noFill/>
          <a:ln>
            <a:solidFill>
              <a:srgbClr val="000000"/>
            </a:solidFill>
            <a:miter lim="800000"/>
            <a:headEnd/>
            <a:tailEn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Fibre Channel over Ethernet (FCoE) is an encapsulation of Fibre channel frames over Ethernet networks. This allows Fibre Channel to use 10 Gigabit Ethernet networks while preserving the Fibre Channel protocol. The compelling value of FCoE comes from the simplification and associated cost savings of running a single high performance network infrastructure for all data traffic in the environment, as opposed to independent FC and IP networks. FCoE is dependent on Converged Enhanced Ethernet (CEE) aka lossless Ethernet and implemented in new Converged network switching technology which can be used for FCoE as well as conventional TCP/IP based Ethernet networking. The hosts need to implement new Converged Network Adapters (CNAs) in place of FC HBAs and IP NICs to be able to route both IP based as well as FCOE based host traffic Fibre Channel over Ethernet or “FCoE” combined with 10 Gigabit Ethernet are emerging protocols that are changing the way customers will deploy data center networking in the future. And EMC is at the forefront of this new technology</a:t>
            </a:r>
          </a:p>
          <a:p>
            <a:pPr>
              <a:spcBef>
                <a:spcPct val="0"/>
              </a:spcBef>
            </a:pPr>
            <a:endParaRPr lang="en-US" smtClean="0"/>
          </a:p>
          <a:p>
            <a:pPr>
              <a:spcBef>
                <a:spcPct val="0"/>
              </a:spcBef>
            </a:pPr>
            <a:r>
              <a:rPr lang="en-US" smtClean="0"/>
              <a:t>When it comes to networking, EMC recognizes the importance of maintaining protocol neutrality and has a longstanding history of supporting new technologies. While support for emerging protocols such as FCoE is important, EMC’s approach is to support ALL best-of-breed technologies, including Fibre Channel, iSCSI and NAS as well as FCoE, providing virtual data center customers with extensive choice and proven interoperability. </a:t>
            </a:r>
          </a:p>
          <a:p>
            <a:pPr>
              <a:spcBef>
                <a:spcPct val="0"/>
              </a:spcBef>
            </a:pPr>
            <a:endParaRPr lang="en-US" smtClean="0"/>
          </a:p>
          <a:p>
            <a:pPr>
              <a:spcBef>
                <a:spcPct val="0"/>
              </a:spcBef>
            </a:pPr>
            <a:r>
              <a:rPr lang="en-US" smtClean="0"/>
              <a:t>The VNX supports FCoE concurrently with FC and iSCSI via Flexible IO Modules. VNX supports both Optical and TwinAx copper connectivity for FCoE connected to supported switches (see elab interoperability navigator)</a:t>
            </a:r>
          </a:p>
          <a:p>
            <a:pPr>
              <a:spcBef>
                <a:spcPct val="0"/>
              </a:spcBef>
            </a:pPr>
            <a:r>
              <a:rPr lang="en-US" smtClean="0"/>
              <a:t> </a:t>
            </a:r>
          </a:p>
          <a:p>
            <a:pPr>
              <a:spcBef>
                <a:spcPct val="0"/>
              </a:spcBef>
            </a:pPr>
            <a:r>
              <a:rPr lang="en-US" b="1" i="1" u="sng" smtClean="0"/>
              <a:t>Note to Presenter: </a:t>
            </a:r>
            <a:r>
              <a:rPr lang="en-US" i="1" smtClean="0"/>
              <a:t>VNX does not support direct connections to CEE switches</a:t>
            </a:r>
            <a:endParaRPr lang="en-US" b="1" i="1" u="sng" smtClean="0"/>
          </a:p>
          <a:p>
            <a:pPr>
              <a:spcBef>
                <a:spcPct val="0"/>
              </a:spcBef>
            </a:pPr>
            <a:endParaRPr lang="en-US" smtClean="0"/>
          </a:p>
          <a:p>
            <a:pPr>
              <a:spcBef>
                <a:spcPct val="0"/>
              </a:spcBef>
            </a:pPr>
            <a:r>
              <a:rPr lang="en-US" smtClean="0"/>
              <a:t>In addition EMC Global Services will </a:t>
            </a:r>
            <a:r>
              <a:rPr lang="en-US" altLang="ja-JP" smtClean="0">
                <a:ea typeface="ＭＳ Ｐゴシック" pitchFamily="34" charset="-128"/>
              </a:rPr>
              <a:t>continue to invest a significant amount of time, money, and resources in developing new enhanced services and tools to support EMC’s Converged Networking strategy </a:t>
            </a:r>
            <a:r>
              <a:rPr lang="en-US" smtClean="0"/>
              <a:t>focused on helping customers deploy advanced networking technologies to enable their journey to the private cloud. EMC’s Global Services, coupled with our extensive Cisco Nexus and Brocade Ethernet product portfolio available through EMC Select, enable EMC to provide a comprehensive network solution for virtual infrastructures. </a:t>
            </a:r>
          </a:p>
          <a:p>
            <a:pPr>
              <a:spcBef>
                <a:spcPct val="0"/>
              </a:spcBef>
            </a:pPr>
            <a:endParaRPr lang="en-US" smtClean="0"/>
          </a:p>
          <a:p>
            <a:pPr>
              <a:spcBef>
                <a:spcPct val="0"/>
              </a:spcBef>
            </a:pPr>
            <a:r>
              <a:rPr lang="en-US" smtClean="0">
                <a:latin typeface="Arial" pitchFamily="34" charset="0"/>
              </a:rPr>
              <a:t>	</a:t>
            </a:r>
          </a:p>
          <a:p>
            <a:pPr>
              <a:spcBef>
                <a:spcPct val="0"/>
              </a:spcBef>
            </a:pPr>
            <a:endParaRPr lang="en-US" smtClean="0"/>
          </a:p>
          <a:p>
            <a:pPr>
              <a:spcBef>
                <a:spcPct val="0"/>
              </a:spcBef>
            </a:pPr>
            <a:endParaRPr lang="en-US" smtClean="0"/>
          </a:p>
          <a:p>
            <a:pPr>
              <a:spcBef>
                <a:spcPct val="0"/>
              </a:spcBef>
            </a:pPr>
            <a:endParaRPr lang="en-US" smtClean="0"/>
          </a:p>
          <a:p>
            <a:pPr>
              <a:spcBef>
                <a:spcPct val="0"/>
              </a:spcBef>
            </a:pPr>
            <a:endParaRPr lang="en-US" smtClean="0"/>
          </a:p>
          <a:p>
            <a:pPr>
              <a:spcBef>
                <a:spcPct val="0"/>
              </a:spcBef>
            </a:pP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2084388" y="696913"/>
            <a:ext cx="2768600" cy="2076450"/>
          </a:xfrm>
          <a:ln/>
        </p:spPr>
      </p:sp>
      <p:sp>
        <p:nvSpPr>
          <p:cNvPr id="81923" name="Rectangle 3"/>
          <p:cNvSpPr>
            <a:spLocks noGrp="1" noChangeArrowheads="1"/>
          </p:cNvSpPr>
          <p:nvPr>
            <p:ph type="body" idx="1"/>
          </p:nvPr>
        </p:nvSpPr>
        <p:spPr>
          <a:xfrm>
            <a:off x="298450" y="2998788"/>
            <a:ext cx="6337300" cy="5759450"/>
          </a:xfrm>
          <a:noFill/>
          <a:ln/>
        </p:spPr>
        <p:txBody>
          <a:bodyPr/>
          <a:lstStyle/>
          <a:p>
            <a:r>
              <a:rPr lang="en-US" smtClean="0"/>
              <a:t>Thank you.</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The VNX series ships as a block only, file only or Unified file and block system. The file only and Unified systems ship with all the hardware indicated in the diagrams in the slide.</a:t>
            </a:r>
          </a:p>
          <a:p>
            <a:r>
              <a:rPr lang="en-US" smtClean="0"/>
              <a:t>The block-only VNX5300 and VNX5500 comprises only the disk processor enclosure, Standby Power Supply (SPS), and drives (and potentially disk array enclosures depending on the capacity required). If the customer desires (and this is recommended), 4U of rack space (EMC-supplied rack only) and two Fibre Channel ports per storage processor will be reserved for a future upgrade to unified.</a:t>
            </a:r>
          </a:p>
          <a:p>
            <a:r>
              <a:rPr lang="en-US" smtClean="0"/>
              <a:t>A block-only VNX5700 and VNX7500 comprises only the storage processor enclosure, Standby Power Supply, vault disk array enclosure, expansion disk array enclosures, and drives. If the customer desires (and this is recommended), 6U of rack space (EMC-supplied rack only) will be reserved for a subsequent upgrade to unified. There are no Fibre Channel ports to reserve for VNX5700 and VNX7500 as Fibre Channel UltraFlex I/O modules will be added upon performing the upgrade to add file components, although a slot will be reserved so a 4 port FC module can be added at the time of upgrade.</a:t>
            </a:r>
          </a:p>
          <a:p>
            <a:r>
              <a:rPr lang="en-US" b="1" i="1" smtClean="0"/>
              <a:t>Note</a:t>
            </a:r>
            <a:r>
              <a:rPr lang="en-US" smtClean="0"/>
              <a:t>: No file hardware is shipped with the VNX5100 as it does not support NAS or iSCSI. Also, space need not be reserved in customer-provided racks for a future upgrade to unified.</a:t>
            </a:r>
          </a:p>
          <a:p>
            <a:r>
              <a:rPr lang="en-US" smtClean="0"/>
              <a:t>The VNX5100, VNX5300, and VNX5500 use disk processor enclosure (DPE) which hold 15 or 25 drives in the block controller for reduced cabinet footprint and reduced cabling. The VNX series DPE includes eight built-in ports of 8 Gb/s Fibre Channel host I/O and two 6 Gb/s SAS back-end buses (2 ports per SP)</a:t>
            </a:r>
          </a:p>
          <a:p>
            <a:r>
              <a:rPr lang="en-US" smtClean="0"/>
              <a:t>SAS and NL-SAS drives are supported, and while optional, EMC maintains the recommendation that large capacity (NL-SAS drives) be configured with RAID 6 to protect against the longer rebuild times associated with these drive types.</a:t>
            </a:r>
          </a:p>
          <a:p>
            <a:r>
              <a:rPr lang="en-US" smtClean="0"/>
              <a:t>VNX supports 2U 25 2.5” drive DAE and DPE for increased density and energy efficiency as well as 3U 15 drive 3.5” DAEs and DPEs</a:t>
            </a:r>
          </a:p>
          <a:p>
            <a:r>
              <a:rPr lang="en-US" smtClean="0"/>
              <a:t>Capacities per X-Blade for all VNX series models is increased to 256 TB (besides the VNX5300, which can only physically support up to 200 Useable TB.)</a:t>
            </a:r>
          </a:p>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927775" y="8757590"/>
            <a:ext cx="3004820" cy="461010"/>
          </a:xfrm>
          <a:prstGeom prst="rect">
            <a:avLst/>
          </a:prstGeom>
        </p:spPr>
        <p:txBody>
          <a:bodyPr lIns="92309" tIns="46154" rIns="92309" bIns="46154"/>
          <a:lstStyle/>
          <a:p>
            <a:fld id="{73510193-382F-472D-AFAE-786A7DA7F903}"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ChangeArrowheads="1" noTextEdit="1"/>
          </p:cNvSpPr>
          <p:nvPr>
            <p:ph type="sldImg"/>
          </p:nvPr>
        </p:nvSpPr>
        <p:spPr bwMode="auto">
          <a:xfrm>
            <a:off x="2084388" y="690563"/>
            <a:ext cx="2768600" cy="2076450"/>
          </a:xfrm>
          <a:noFill/>
          <a:ln>
            <a:solidFill>
              <a:srgbClr val="000000"/>
            </a:solidFill>
            <a:miter lim="800000"/>
            <a:headEnd/>
            <a:tailEnd/>
          </a:ln>
        </p:spPr>
      </p:sp>
      <p:sp>
        <p:nvSpPr>
          <p:cNvPr id="6041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nSpc>
                <a:spcPct val="90000"/>
              </a:lnSpc>
              <a:spcBef>
                <a:spcPct val="70000"/>
              </a:spcBef>
            </a:pPr>
            <a:r>
              <a:rPr lang="en-US" sz="1000" smtClean="0"/>
              <a:t>The basic design principle for the VNX Series storage platform is to use next generation hardware for the VNX for File (X-Blade) front end and the VNX for block hardware for the storage-processor back end. The control flow is handled by the SP in block only systems and the Control Station in File Enabled systems. </a:t>
            </a:r>
          </a:p>
          <a:p>
            <a:pPr>
              <a:lnSpc>
                <a:spcPct val="90000"/>
              </a:lnSpc>
              <a:spcBef>
                <a:spcPct val="70000"/>
              </a:spcBef>
            </a:pPr>
            <a:r>
              <a:rPr lang="en-US" sz="1000" smtClean="0"/>
              <a:t>The X-Blade Enclosure contains the file X-Blades. To clients on the network, a VNX for File looks like any other file server. The X-Blades feature EMC’s VNX OE for File system software, which is optimized for file I/O. </a:t>
            </a:r>
          </a:p>
          <a:p>
            <a:r>
              <a:rPr lang="en-US" sz="1000" smtClean="0"/>
              <a:t>For the X-Blades, there are four UltraFlex I/O module options: Four ports x 1 Gb BaseT; Two ports x 1 Gb BaseT + two ports 1 Gigabit Ethernet optical; Two ports x 10 Gigabit Ethernet optical or Two ports x 10 Gigabit Ethernet Twinax</a:t>
            </a:r>
          </a:p>
          <a:p>
            <a:pPr>
              <a:lnSpc>
                <a:spcPct val="90000"/>
              </a:lnSpc>
              <a:spcBef>
                <a:spcPct val="70000"/>
              </a:spcBef>
            </a:pPr>
            <a:r>
              <a:rPr lang="en-US" sz="1000" smtClean="0"/>
              <a:t>X-Blade types cannot be mixed in the same system. Each X-Blade is configured with one 4-port 8Gb Fibre Channel I/O module for storage array connectivity and tape connectivity (for NDMP). </a:t>
            </a:r>
          </a:p>
          <a:p>
            <a:pPr>
              <a:lnSpc>
                <a:spcPct val="90000"/>
              </a:lnSpc>
              <a:spcBef>
                <a:spcPct val="70000"/>
              </a:spcBef>
            </a:pPr>
            <a:r>
              <a:rPr lang="en-US" sz="1000" smtClean="0"/>
              <a:t>The Control Station is used to configure, manage, and upgrade the X-Blades, as well as to manage X-Blade failover.</a:t>
            </a:r>
          </a:p>
          <a:p>
            <a:pPr>
              <a:lnSpc>
                <a:spcPct val="90000"/>
              </a:lnSpc>
              <a:spcBef>
                <a:spcPct val="70000"/>
              </a:spcBef>
            </a:pPr>
            <a:r>
              <a:rPr lang="en-US" sz="1000" smtClean="0"/>
              <a:t>Two Blade VNX is typically configured as primary/standby—that is, with one X-Blade designated to act as standby. The standby waits, fully booted, for the primary X-Blade to fail. Because of this wait, there is no performance degradation on failover. In the event that the primary X-Blade fails, the standby X-Blade will take the load from the primary, then present itself to the network as the failed X-Blade. In the other two-blade option, called primary/primary, both X-Blades are active. Should an X-Blade fail, it will quickly reboot and present itself back to the network.</a:t>
            </a:r>
          </a:p>
          <a:p>
            <a:pPr>
              <a:lnSpc>
                <a:spcPct val="90000"/>
              </a:lnSpc>
              <a:spcBef>
                <a:spcPct val="70000"/>
              </a:spcBef>
            </a:pPr>
            <a:r>
              <a:rPr lang="en-US" sz="1000" smtClean="0"/>
              <a:t>Multi blade systems are typically configured with N+1 or N+M advanced failover (where n is the active X-Blade and M is a pool of standby X-Blades) where one X-Blade is configured as standby or where a number of X-Blades are configured as a pool of failover X-Blades for the active blades. </a:t>
            </a:r>
          </a:p>
          <a:p>
            <a:pPr>
              <a:lnSpc>
                <a:spcPct val="90000"/>
              </a:lnSpc>
              <a:spcBef>
                <a:spcPct val="70000"/>
              </a:spcBef>
            </a:pPr>
            <a:r>
              <a:rPr lang="en-US" sz="1000" b="1" i="1" u="sng" smtClean="0"/>
              <a:t>Note to Presenter:</a:t>
            </a:r>
            <a:r>
              <a:rPr lang="en-US" sz="1000" i="1" smtClean="0"/>
              <a:t> Primary/primary (supported on VNX5300) is not recommended for critical data. During the reboot, the data will be inaccessible. If the X-Blade fails due to a hardware problem, the data will be inaccessible until it is replaced. </a:t>
            </a:r>
          </a:p>
          <a:p>
            <a:r>
              <a:rPr lang="en-US" sz="1000" smtClean="0"/>
              <a:t>The Data Processor Enclosure (DPE) or Storage Processor Enclosure (SPE) uses dual active Storage Processors (SPs) for disk I/O. These processors run the VNX OE for Block — a proven, robust RAID implementation. The SPE supports automatic failover should one of the SPs fail. Each SP supports UltraFlex I/O Modules that can be populated with Four ports x 8 Gb Fibre Channel; Four ports x 1 Gb BaseT (copper) iSCSI; Two ports x 10 Gigabit Ethernet optical iSCSI; Two ports x 10 Gigabit Ethernet Twinax iSCSI; Two ports Fibre Channel over Ethernet</a:t>
            </a:r>
          </a:p>
          <a:p>
            <a:pPr>
              <a:lnSpc>
                <a:spcPct val="90000"/>
              </a:lnSpc>
            </a:pPr>
            <a:r>
              <a:rPr lang="en-US" sz="1000" smtClean="0"/>
              <a:t>.The disk array enclosures are either 15x3.5”disk shelves (Flash, SAS and NL-SAS) or 25x2.5” disk shelves for disk capacity (SAS). </a:t>
            </a:r>
          </a:p>
          <a:p>
            <a:pPr>
              <a:lnSpc>
                <a:spcPct val="90000"/>
              </a:lnSpc>
            </a:pPr>
            <a:r>
              <a:rPr lang="en-US" sz="1000" smtClean="0"/>
              <a:t>The SPE/DPE can be configured to also support Fibre Channel hosts, Native iSCSI hosts or FCoE hosts. Fibre Channel hosts can attach directly by adding Fibre Channel I/O modules (four ports per Fibre Channel I/O module) or with a standard Fibre Channel switch. Native iSCSI hosts can attach through switches to either 1 or 10 Gigabit Ethernet ports. Fibre Channel over ethernet can attach through supported CEE switches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A block-only-to-unified upgrade will require the addition of an X-Blade enclosure with one or two X-Blades, one or two Control Stations and the Unisphere Block-to-Unified license. </a:t>
            </a:r>
          </a:p>
          <a:p>
            <a:r>
              <a:rPr lang="en-US" smtClean="0"/>
              <a:t>For the VNX5300 and VNX5500, the X-Blades will connect through Fibre Channel to the built-in Fibre Channel ports. </a:t>
            </a:r>
          </a:p>
          <a:p>
            <a:r>
              <a:rPr lang="en-US" smtClean="0"/>
              <a:t>For the VNX5700 and VNX7500, a pair of Fibre Channel UltraFlex I/O modules must be installed in the array chassis (i.e., the storage processor enclosure) to permit connection to up to four X-Blades. These ports can be reserved in block only configurations to allow simple upgrades from block to unified.</a:t>
            </a:r>
          </a:p>
          <a:p>
            <a:r>
              <a:rPr lang="en-US" smtClean="0"/>
              <a:t>If VNX7500 is to be configured with five to eight X-Blades, a second pair of Fibre Channel UltraFlex I/O modules must be installed in the storage processor enclosure.</a:t>
            </a:r>
          </a:p>
          <a:p>
            <a:r>
              <a:rPr lang="en-US" smtClean="0"/>
              <a:t>For the VNX5300, VNX5500, VNX5700, and VNX7500 platforms, the Unisphere Block-to-Unified license must be purchased and installed.</a:t>
            </a:r>
          </a:p>
          <a:p>
            <a:r>
              <a:rPr lang="en-US" smtClean="0"/>
              <a:t>File-only-to-unified upgrades require the installation of the Unisphere File-to-Unified license, as well as at least one pair of host connectivity UltraFlex I/O modules (e.g., Fibre Channel, 1 Gigabit Ethernet iSCSI, 10 Gigabit Ethernet iSCSI, and/or Fibre Channel over Ethernet).</a:t>
            </a:r>
          </a:p>
          <a:p>
            <a:r>
              <a:rPr lang="en-US" smtClean="0"/>
              <a:t>Note that the upgrade to unified may also require additional storage capacity in the form of added disk array enclosures and disks. The VNX5100, however, cannot be upgraded to unified as it supports Fibre Channel only. Block-to-unified and file-to-unified upgrades requiring services engagements are expected to GA in Q2/Q3 2011.</a:t>
            </a:r>
          </a:p>
          <a:p>
            <a:r>
              <a:rPr lang="en-US" smtClean="0"/>
              <a:t>In addition to Unified upgrades, VNX also supports the addition of conventional drive/disk array enclosure (2.5” and 3.5”), X-Blade/Data Mover Enclosure, X-Blade and array UltraFlex I/O modules, and additional software</a:t>
            </a:r>
          </a:p>
          <a:p>
            <a:endParaRPr lang="en-US" smtClean="0"/>
          </a:p>
          <a:p>
            <a:endParaRPr lang="en-US" smtClean="0"/>
          </a:p>
        </p:txBody>
      </p:sp>
      <p:sp>
        <p:nvSpPr>
          <p:cNvPr id="62466" name="Slide Image Placeholder 5"/>
          <p:cNvSpPr>
            <a:spLocks noGrp="1" noRot="1" noChangeAspect="1"/>
          </p:cNvSpPr>
          <p:nvPr>
            <p:ph type="sldImg"/>
          </p:nvPr>
        </p:nvSpPr>
        <p:spPr bwMode="auto">
          <a:noFill/>
          <a:ln>
            <a:solidFill>
              <a:srgbClr val="000000"/>
            </a:solidFill>
            <a:miter lim="800000"/>
            <a:headEnd/>
            <a:tailEn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A block-only-to-unified upgrade will require the addition of an X-Blade enclosure with one or two X-Blades, one or two Control Stations and the Unisphere Block-to-Unified license. </a:t>
            </a:r>
          </a:p>
          <a:p>
            <a:r>
              <a:rPr lang="en-US" smtClean="0"/>
              <a:t>For the VNX5300 and VNX5500, the X-Blades will connect through Fibre Channel to the built-in Fibre Channel ports. </a:t>
            </a:r>
          </a:p>
          <a:p>
            <a:r>
              <a:rPr lang="en-US" smtClean="0"/>
              <a:t>For the VNX5700 and VNX7500, a pair of Fibre Channel UltraFlex I/O modules must be installed in the array chassis (i.e., the storage processor enclosure) to permit connection to up to four X-Blades. These ports can be reserved in block only configurations to allow simple upgrades from block to unified.</a:t>
            </a:r>
          </a:p>
          <a:p>
            <a:r>
              <a:rPr lang="en-US" smtClean="0"/>
              <a:t>If VNX7500 is to be configured with five to eight X-Blades, a second pair of Fibre Channel UltraFlex I/O modules must be installed in the storage processor enclosure.</a:t>
            </a:r>
          </a:p>
          <a:p>
            <a:r>
              <a:rPr lang="en-US" smtClean="0"/>
              <a:t>Also, for the VNX5300 the file connectivity license is included with the Unisphere Block-to-Unified license. For the VNX5500, VNX5700, and VNX7500 platforms, a file connectivity license and Unisphere Block-to-Unified license must be purchased and installed.</a:t>
            </a:r>
          </a:p>
          <a:p>
            <a:r>
              <a:rPr lang="en-US" smtClean="0"/>
              <a:t>File-only-to-unified upgrades require the installation of the block connectivity license, the Unisphere File-to-Unified license, as well as at least one pair of host connectivity UltraFlex I/O modules (e.g., Fibre Channel, 1 Gigabit Ethernet iSCSI, 10 Gigabit Ethernet iSCSI, and/or Fibre Channel over Ethernet).</a:t>
            </a:r>
          </a:p>
          <a:p>
            <a:r>
              <a:rPr lang="en-US" smtClean="0"/>
              <a:t>Note that the upgrade to unified may also require additional storage capacity in the form of added disk array enclosures and disks. The VNX5100, however, cannot be upgraded to unified as it supports Fibre Channel only. Block-to-unified and file-to-unified upgrades requiring services engagements are expected to GA in Q2/Q3 2011.</a:t>
            </a:r>
          </a:p>
          <a:p>
            <a:r>
              <a:rPr lang="en-US" smtClean="0"/>
              <a:t>In addition to Unified upgrades, VNX also supports the addition of conventional drive/disk array enclosure (2.5” and 3.5”), X-Blade/Data Mover Enclosure, X-Blade and array UltraFlex I/O modules, and additional software</a:t>
            </a:r>
          </a:p>
          <a:p>
            <a:endParaRPr lang="en-US" smtClean="0"/>
          </a:p>
          <a:p>
            <a:endParaRPr lang="en-US" smtClean="0"/>
          </a:p>
        </p:txBody>
      </p:sp>
      <p:sp>
        <p:nvSpPr>
          <p:cNvPr id="64514" name="Slide Image Placeholder 5"/>
          <p:cNvSpPr>
            <a:spLocks noGrp="1" noRot="1" noChangeAspect="1"/>
          </p:cNvSpPr>
          <p:nvPr>
            <p:ph type="sldImg"/>
          </p:nvPr>
        </p:nvSpPr>
        <p:spPr bwMode="auto">
          <a:noFill/>
          <a:ln>
            <a:solidFill>
              <a:srgbClr val="000000"/>
            </a:solidFill>
            <a:miter lim="800000"/>
            <a:headEnd/>
            <a:tailEn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2084388" y="696913"/>
            <a:ext cx="2768600" cy="2076450"/>
          </a:xfrm>
          <a:ln/>
        </p:spPr>
      </p:sp>
      <p:sp>
        <p:nvSpPr>
          <p:cNvPr id="81923" name="Rectangle 3"/>
          <p:cNvSpPr>
            <a:spLocks noGrp="1" noChangeArrowheads="1"/>
          </p:cNvSpPr>
          <p:nvPr>
            <p:ph type="body" idx="1"/>
          </p:nvPr>
        </p:nvSpPr>
        <p:spPr>
          <a:xfrm>
            <a:off x="298450" y="2998788"/>
            <a:ext cx="6337300" cy="5759450"/>
          </a:xfrm>
          <a:noFill/>
          <a:ln/>
        </p:spPr>
        <p:txBody>
          <a:bodyPr/>
          <a:lstStyle/>
          <a:p>
            <a:r>
              <a:rPr lang="en-US" smtClean="0"/>
              <a:t>Thank you.</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8"/>
          <p:cNvSpPr>
            <a:spLocks noGrp="1" noRot="1" noChangeAspect="1" noChangeArrowheads="1" noTextEdit="1"/>
          </p:cNvSpPr>
          <p:nvPr>
            <p:ph type="sldImg"/>
          </p:nvPr>
        </p:nvSpPr>
        <p:spPr bwMode="auto">
          <a:noFill/>
          <a:ln>
            <a:solidFill>
              <a:srgbClr val="000000"/>
            </a:solidFill>
            <a:miter lim="800000"/>
            <a:headEnd/>
            <a:tailEnd/>
          </a:ln>
        </p:spPr>
      </p:sp>
      <p:sp>
        <p:nvSpPr>
          <p:cNvPr id="66562" name="Rectangle 9"/>
          <p:cNvSpPr>
            <a:spLocks noGrp="1" noChangeArrowheads="1"/>
          </p:cNvSpPr>
          <p:nvPr>
            <p:ph type="body" idx="1"/>
          </p:nvPr>
        </p:nvSpPr>
        <p:spPr bwMode="auto">
          <a:noFill/>
        </p:spPr>
        <p:txBody>
          <a:bodyPr wrap="square" numCol="1" anchor="t" anchorCtr="0" compatLnSpc="1">
            <a:prstTxWarp prst="textNoShape">
              <a:avLst/>
            </a:prstTxWarp>
          </a:bodyPr>
          <a:lstStyle/>
          <a:p>
            <a:r>
              <a:rPr lang="en-US" b="1" smtClean="0"/>
              <a:t>Active/Active Controller Design: </a:t>
            </a:r>
            <a:endParaRPr lang="en-US" smtClean="0"/>
          </a:p>
          <a:p>
            <a:r>
              <a:rPr lang="en-US" smtClean="0"/>
              <a:t>The VNX platform storage processors by design operate in Active/Active mode. Active-Active implies that both controllers are </a:t>
            </a:r>
            <a:r>
              <a:rPr lang="en-US" i="1" smtClean="0"/>
              <a:t>active/on-line and receiving host I/O simultaneously</a:t>
            </a:r>
            <a:r>
              <a:rPr lang="en-US" smtClean="0"/>
              <a:t> for the backend storage. VNX OE for Block runs on the SPs and has a LUN Ownership model where a LUN is either owned by SP-A or SP-B and both SP’s serve I/O’s to its set of LUNs. </a:t>
            </a:r>
          </a:p>
          <a:p>
            <a:r>
              <a:rPr lang="en-US" smtClean="0"/>
              <a:t>These systems also support </a:t>
            </a:r>
            <a:r>
              <a:rPr lang="en-US" i="1" smtClean="0"/>
              <a:t>Active/Active access to the same LUN from both SP’s simultaneously</a:t>
            </a:r>
            <a:r>
              <a:rPr lang="en-US" smtClean="0"/>
              <a:t>. This is done via ALUA (Asymmetric LUN Access) Failover Mode. This allows host that is ALUA aware (most modern O/S’s are) to </a:t>
            </a:r>
            <a:r>
              <a:rPr lang="en-US" i="1" smtClean="0"/>
              <a:t>send I/O for a LUN via either SP.</a:t>
            </a:r>
            <a:r>
              <a:rPr lang="en-US" smtClean="0"/>
              <a:t> </a:t>
            </a:r>
          </a:p>
          <a:p>
            <a:r>
              <a:rPr lang="en-US" smtClean="0"/>
              <a:t>For Example: A LUN 200 may be owned by SP-A but host can send I/O for this LUN via both SP-A and SP-B. SP-B will internally and transparently re-direct I/O over high speed inter-SP interconnect to the SP-A and service the same. </a:t>
            </a:r>
          </a:p>
          <a:p>
            <a:r>
              <a:rPr lang="en-US" smtClean="0"/>
              <a:t> ALUA implementation essentially gives host Active-Active Access to backend storage via either controller/SP. SP’s internally optimize the i/o by either internal redirection or by LUN transfer to provide best response time and throughput to the host. The VNX Platform has ALUA as the default Failover mode, allowing MPIO ready O/S’s to benefit from this Active-Active access out of the box with no special configuration.</a:t>
            </a:r>
          </a:p>
          <a:p>
            <a:r>
              <a:rPr lang="en-US" smtClean="0"/>
              <a:t> </a:t>
            </a:r>
            <a:r>
              <a:rPr lang="en-US" b="1" smtClean="0"/>
              <a:t>Automatic Load Balancing:</a:t>
            </a:r>
            <a:r>
              <a:rPr lang="en-US" smtClean="0"/>
              <a:t> </a:t>
            </a:r>
          </a:p>
          <a:p>
            <a:r>
              <a:rPr lang="en-US" smtClean="0"/>
              <a:t>The VNX OE for block software has been </a:t>
            </a:r>
            <a:r>
              <a:rPr lang="en-US" i="1" smtClean="0"/>
              <a:t>designed to ensure the I/O is well balanced between the two SP’s. </a:t>
            </a:r>
            <a:endParaRPr lang="en-US" smtClean="0"/>
          </a:p>
          <a:p>
            <a:r>
              <a:rPr lang="en-US" smtClean="0"/>
              <a:t>Firstly, at the time of provisioning, the odd number LUNS are owned by one SP and even number LUNs are owned by the other, this results in LUNs being evenly distributed between the two SP’s.</a:t>
            </a:r>
          </a:p>
          <a:p>
            <a:r>
              <a:rPr lang="en-US" smtClean="0"/>
              <a:t>And in the event of a failover, LUNS would trespass over to the alternate path/SP. This is where EMC PowerPath comes in and it restores the ‘default’ path once the error condition is recovered. This brings the LUNs again in balanced state between the SPs. </a:t>
            </a:r>
          </a:p>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The VNX implements SAS disk connectivity across the series. This provides for improved throughput 6Gbits x 4 lanes (24Gb) per SAS bus as well as improved Reliability and Robustness due to:</a:t>
            </a:r>
          </a:p>
          <a:p>
            <a:pPr lvl="1"/>
            <a:r>
              <a:rPr lang="en-US" smtClean="0"/>
              <a:t>Point to point topology</a:t>
            </a:r>
          </a:p>
          <a:p>
            <a:pPr lvl="2"/>
            <a:r>
              <a:rPr lang="en-US" smtClean="0"/>
              <a:t>Fast Fault Isolation and identification of fault backend components</a:t>
            </a:r>
          </a:p>
          <a:p>
            <a:pPr lvl="1"/>
            <a:r>
              <a:rPr lang="en-US" smtClean="0"/>
              <a:t>4 lane SAS cables offer inherently robust interconnect</a:t>
            </a:r>
          </a:p>
          <a:p>
            <a:pPr lvl="2"/>
            <a:r>
              <a:rPr lang="en-US" smtClean="0"/>
              <a:t>All components will continue to run even with 3 out of 4 lanes damaged/nonfunctional</a:t>
            </a:r>
          </a:p>
          <a:p>
            <a:r>
              <a:rPr lang="en-US" smtClean="0"/>
              <a:t>VNX supports 2 disk formats, 3.5” and 2.5”. Initially the 2.5” drives supported are the 10K rpm SAS drives and are supported in a new 2U DAE that carries up to 25 drives, with up to 500 drives per rack. In the future the 2U DAE will support additional SAS options. Also denser 3.5” drive DAE options will be released in the future and will require a new dense rack, not available at initial release.</a:t>
            </a:r>
          </a:p>
          <a:p>
            <a:r>
              <a:rPr lang="en-US" smtClean="0"/>
              <a:t>2.5” and 3.5” drives are supported in the 3U DAE (2.5” drives in 3.5” carriers) and all drive types are supported in the same DAEs eg the 3U DAE can be configured with Flash, 10K and 15K SAS or 7.2K SAS and combinations. 3.5” drives cannot fit in the 2U DAE</a:t>
            </a:r>
          </a:p>
          <a:p>
            <a:r>
              <a:rPr lang="en-US" smtClean="0"/>
              <a:t>2.5” drive technology provides significant density and power improvements over the 3.5” technology eg. a CX480 with 480 3.5” drives consumes 3 racks and 100U. A VNX5700 with 500 2.5” drives consumes 2racks and 44U and uses 53% less power and cooling.</a:t>
            </a:r>
          </a:p>
          <a:p>
            <a:r>
              <a:rPr lang="en-US" i="1" u="sng" smtClean="0">
                <a:latin typeface="MetaBoldLF-Roman" pitchFamily="34" charset="0"/>
              </a:rPr>
              <a:t>Note to Presenter: </a:t>
            </a:r>
            <a:r>
              <a:rPr lang="en-US" i="1" smtClean="0"/>
              <a:t>7.2K rpm NL-SAS drives are not supported as Vault drives for any of the VNX series. In addition there is a discretionary recommendation that any drive greater than 1TB be configured with Raid-6 to provide additional protection in situations where a long rebuild might occur.</a:t>
            </a:r>
          </a:p>
          <a:p>
            <a:r>
              <a:rPr lang="en-US" smtClean="0"/>
              <a:t>All the mixed drive combinations shown on the slide are supported in any of the VNX series systems. System TCO and performance can be concurrently optimized when implementing the FAST Software Suite which ensures the highest activity data is placed on the fastest possible disks (Flash) and the dormant data is dynamically moved to the capacity drives (NL-SAS).</a:t>
            </a:r>
          </a:p>
          <a:p>
            <a:endParaRPr lang="en-US" smtClean="0"/>
          </a:p>
        </p:txBody>
      </p:sp>
      <p:sp>
        <p:nvSpPr>
          <p:cNvPr id="68610" name="Slide Image Placeholder 4"/>
          <p:cNvSpPr>
            <a:spLocks noGrp="1" noRot="1" noChangeAspect="1"/>
          </p:cNvSpPr>
          <p:nvPr>
            <p:ph type="sldImg"/>
          </p:nvPr>
        </p:nvSpPr>
        <p:spPr bwMode="auto">
          <a:noFill/>
          <a:ln>
            <a:solidFill>
              <a:srgbClr val="000000"/>
            </a:solidFill>
            <a:miter lim="800000"/>
            <a:headEnd/>
            <a:tailEn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bwMode="auto">
          <a:xfrm>
            <a:off x="2084388" y="690563"/>
            <a:ext cx="2768600" cy="2076450"/>
          </a:xfrm>
          <a:noFill/>
          <a:ln>
            <a:solidFill>
              <a:srgbClr val="000000"/>
            </a:solidFill>
            <a:miter lim="800000"/>
            <a:headEnd/>
            <a:tailEnd/>
          </a:ln>
        </p:spPr>
      </p:sp>
      <p:sp>
        <p:nvSpPr>
          <p:cNvPr id="1034243" name="Rectangle 3"/>
          <p:cNvSpPr>
            <a:spLocks noGrp="1" noChangeArrowheads="1"/>
          </p:cNvSpPr>
          <p:nvPr>
            <p:ph type="body" idx="1"/>
          </p:nvPr>
        </p:nvSpPr>
        <p:spPr/>
        <p:txBody>
          <a:bodyPr>
            <a:noAutofit/>
          </a:bodyPr>
          <a:lstStyle/>
          <a:p>
            <a:pPr fontAlgn="auto">
              <a:spcAft>
                <a:spcPts val="0"/>
              </a:spcAft>
              <a:defRPr/>
            </a:pPr>
            <a:r>
              <a:rPr lang="en-US" sz="1050" dirty="0"/>
              <a:t>The high-end </a:t>
            </a:r>
            <a:r>
              <a:rPr lang="en-US" sz="1050" dirty="0" smtClean="0"/>
              <a:t>VNX </a:t>
            </a:r>
            <a:r>
              <a:rPr lang="en-US" sz="1050" dirty="0"/>
              <a:t>gateway system (</a:t>
            </a:r>
            <a:r>
              <a:rPr lang="en-US" sz="1050" dirty="0" smtClean="0"/>
              <a:t>NAS </a:t>
            </a:r>
            <a:r>
              <a:rPr lang="en-US" sz="1050" dirty="0"/>
              <a:t>head only) is called the </a:t>
            </a:r>
            <a:r>
              <a:rPr lang="en-US" sz="1050" dirty="0" smtClean="0"/>
              <a:t>VG2 and VG8, </a:t>
            </a:r>
            <a:r>
              <a:rPr lang="en-US" sz="1050" dirty="0"/>
              <a:t>which connects to the standard </a:t>
            </a:r>
            <a:r>
              <a:rPr lang="en-US" sz="1050" dirty="0" smtClean="0"/>
              <a:t>VNX for block system as well as CLARiiON </a:t>
            </a:r>
            <a:r>
              <a:rPr lang="en-US" sz="1050" dirty="0"/>
              <a:t>or Symmetrix back-end storage through a Fibre </a:t>
            </a:r>
            <a:r>
              <a:rPr lang="en-US" sz="1050" dirty="0" smtClean="0"/>
              <a:t>Channel SAN. </a:t>
            </a:r>
            <a:endParaRPr lang="en-US" sz="1050" dirty="0"/>
          </a:p>
          <a:p>
            <a:pPr fontAlgn="auto">
              <a:spcAft>
                <a:spcPts val="0"/>
              </a:spcAft>
              <a:defRPr/>
            </a:pPr>
            <a:r>
              <a:rPr lang="en-US" sz="1050" dirty="0"/>
              <a:t>The basic design principle of the </a:t>
            </a:r>
            <a:r>
              <a:rPr lang="en-US" sz="1050" dirty="0" smtClean="0"/>
              <a:t>VG8 </a:t>
            </a:r>
            <a:r>
              <a:rPr lang="en-US" sz="1050" dirty="0"/>
              <a:t>is—through </a:t>
            </a:r>
            <a:r>
              <a:rPr lang="en-US" sz="1050" dirty="0" smtClean="0"/>
              <a:t>X-Blades and control </a:t>
            </a:r>
            <a:r>
              <a:rPr lang="en-US" sz="1050" dirty="0" err="1" smtClean="0"/>
              <a:t>sations</a:t>
            </a:r>
            <a:r>
              <a:rPr lang="en-US" sz="1050" dirty="0" smtClean="0"/>
              <a:t>—to </a:t>
            </a:r>
            <a:r>
              <a:rPr lang="en-US" sz="1050" dirty="0"/>
              <a:t>separate data flow from control flow, which is handled by the Control Station. </a:t>
            </a:r>
            <a:r>
              <a:rPr lang="en-US" sz="1050" dirty="0" smtClean="0"/>
              <a:t>VG8 </a:t>
            </a:r>
            <a:r>
              <a:rPr lang="en-US" sz="1050" dirty="0"/>
              <a:t>supports up to eight X-Blades with advanced failover (N+1 or N+M) under a single point of management and control—all the benefits of a true cluster, without the management aggravation. </a:t>
            </a:r>
            <a:endParaRPr lang="en-US" sz="1050" dirty="0" smtClean="0"/>
          </a:p>
          <a:p>
            <a:pPr fontAlgn="auto">
              <a:spcAft>
                <a:spcPts val="0"/>
              </a:spcAft>
              <a:defRPr/>
            </a:pPr>
            <a:r>
              <a:rPr lang="en-US" sz="1050" dirty="0" smtClean="0"/>
              <a:t>Each VG8 </a:t>
            </a:r>
            <a:r>
              <a:rPr lang="en-US" sz="1050" dirty="0"/>
              <a:t>X-Blade uses the </a:t>
            </a:r>
            <a:r>
              <a:rPr lang="en-US" sz="1050" dirty="0" smtClean="0"/>
              <a:t>UltraFlex </a:t>
            </a:r>
            <a:r>
              <a:rPr lang="en-US" sz="1050" dirty="0"/>
              <a:t>I/O module concept, allowing up to </a:t>
            </a:r>
            <a:r>
              <a:rPr lang="en-US" sz="1050" dirty="0" smtClean="0"/>
              <a:t>five </a:t>
            </a:r>
            <a:r>
              <a:rPr lang="en-US" sz="1050" dirty="0"/>
              <a:t>I/O modules per </a:t>
            </a:r>
            <a:br>
              <a:rPr lang="en-US" sz="1050" dirty="0"/>
            </a:br>
            <a:r>
              <a:rPr lang="en-US" sz="1050" dirty="0"/>
              <a:t>X-Blade. The I/O </a:t>
            </a:r>
            <a:r>
              <a:rPr lang="en-US" sz="1050" dirty="0" smtClean="0"/>
              <a:t>module options are four </a:t>
            </a:r>
            <a:r>
              <a:rPr lang="en-US" sz="1050" dirty="0"/>
              <a:t>10/100/1000 Ethernet (copper) ports, two 10/100/1000 Ethernet (copper) ports plus two Gigabit Ethernet optical ports, </a:t>
            </a:r>
            <a:r>
              <a:rPr lang="en-US" sz="1050" dirty="0" smtClean="0"/>
              <a:t>or two </a:t>
            </a:r>
            <a:r>
              <a:rPr lang="en-US" sz="1050" dirty="0"/>
              <a:t>10 Gigabit Ethernet </a:t>
            </a:r>
            <a:r>
              <a:rPr lang="en-US" sz="1050" dirty="0" smtClean="0"/>
              <a:t>ports. </a:t>
            </a:r>
            <a:r>
              <a:rPr lang="en-US" sz="1050" dirty="0"/>
              <a:t>Each X-Blade is configured with one 4-port Fibre Channel I/O module for storage array connectivity and tape connectivity (for NDMP). The Fibre Channel module can be either 4 Gb/s or 8 Gb/s Fibre Channel.</a:t>
            </a:r>
          </a:p>
          <a:p>
            <a:pPr fontAlgn="auto">
              <a:spcAft>
                <a:spcPts val="0"/>
              </a:spcAft>
              <a:defRPr/>
            </a:pPr>
            <a:r>
              <a:rPr lang="en-US" sz="1050" b="1" i="1" u="sng" dirty="0"/>
              <a:t>Note to Presenter:</a:t>
            </a:r>
            <a:r>
              <a:rPr lang="en-US" sz="1050" i="1" dirty="0"/>
              <a:t> X-Blade </a:t>
            </a:r>
            <a:r>
              <a:rPr lang="en-US" sz="1050" i="1" dirty="0" smtClean="0"/>
              <a:t>configuration types </a:t>
            </a:r>
            <a:r>
              <a:rPr lang="en-US" sz="1050" i="1" dirty="0"/>
              <a:t>cannot be mixed in a </a:t>
            </a:r>
            <a:r>
              <a:rPr lang="en-US" sz="1050" i="1" dirty="0" smtClean="0"/>
              <a:t>VG8 </a:t>
            </a:r>
            <a:r>
              <a:rPr lang="en-US" sz="1050" i="1" dirty="0"/>
              <a:t>system, although </a:t>
            </a:r>
            <a:r>
              <a:rPr lang="en-US" sz="1050" i="1" dirty="0" smtClean="0"/>
              <a:t>the FLEX IO Modules can be added in any combinations (the first slot must contain an 4-port FC Module) allowing X-Blade configurations with combinations of all possible connectivity types; copper Ethernet, </a:t>
            </a:r>
            <a:r>
              <a:rPr lang="en-US" sz="1050" i="1" dirty="0"/>
              <a:t>copper plus optical </a:t>
            </a:r>
            <a:r>
              <a:rPr lang="en-US" sz="1050" i="1" dirty="0" smtClean="0"/>
              <a:t>Ethernet and </a:t>
            </a:r>
            <a:r>
              <a:rPr lang="en-US" sz="1050" i="1" dirty="0"/>
              <a:t>optical </a:t>
            </a:r>
            <a:r>
              <a:rPr lang="en-US" sz="1050" i="1" dirty="0" smtClean="0"/>
              <a:t>10 </a:t>
            </a:r>
            <a:r>
              <a:rPr lang="en-US" sz="1050" i="1" dirty="0"/>
              <a:t>Gigabit Ethernet.</a:t>
            </a:r>
            <a:endParaRPr lang="en-US" sz="1050" dirty="0"/>
          </a:p>
          <a:p>
            <a:pPr fontAlgn="auto">
              <a:spcAft>
                <a:spcPts val="0"/>
              </a:spcAft>
              <a:defRPr/>
            </a:pPr>
            <a:r>
              <a:rPr lang="en-US" sz="1050" dirty="0"/>
              <a:t>The X-Blades feature EMC’s </a:t>
            </a:r>
            <a:r>
              <a:rPr lang="en-US" sz="1050" dirty="0" smtClean="0"/>
              <a:t>VNX OE for File embedded system </a:t>
            </a:r>
            <a:r>
              <a:rPr lang="en-US" sz="1050" dirty="0"/>
              <a:t>software, which is optimized for file I/O. The Control Station is used to configure, manage, upgrade, and failover the X-Blades, as well as to manage X-Blade failover. </a:t>
            </a:r>
          </a:p>
          <a:p>
            <a:pPr fontAlgn="auto">
              <a:spcAft>
                <a:spcPts val="0"/>
              </a:spcAft>
              <a:defRPr/>
            </a:pPr>
            <a:r>
              <a:rPr lang="en-US" sz="1050" dirty="0"/>
              <a:t>The </a:t>
            </a:r>
            <a:r>
              <a:rPr lang="en-US" sz="1050" dirty="0" smtClean="0"/>
              <a:t>VG2 offers a single blade with fast reboot or dual blade with N+1 failover and the VG8 </a:t>
            </a:r>
            <a:r>
              <a:rPr lang="en-US" sz="1050" dirty="0"/>
              <a:t>offers N+1 and N+M advanced failover. N+M advanced failover can be thought of as Blade-RAID. Typical configurations would implement N+1 (RAID 5) with one standby for up to seven primary blades; although for the highest availability, it is possible to configure multiple standby blades that act as a pool (</a:t>
            </a:r>
            <a:r>
              <a:rPr lang="en-US" sz="1050" i="1" dirty="0"/>
              <a:t>i.e.,</a:t>
            </a:r>
            <a:r>
              <a:rPr lang="en-US" sz="1050" dirty="0"/>
              <a:t> N+M where M is the pool of failover blades) to cater to multiple concurrent blade failures—for example, six primary plus two standby (RAID 6) or even four primary plus four standby (RAID 1). The standby blades wait, fully booted, for the primary X-Blade to fail. There is no performance degradation on failover, and the standby X-Blade presents itself to the network as the failed X-Blade. </a:t>
            </a:r>
            <a:endParaRPr lang="en-US" sz="1050" b="1" dirty="0"/>
          </a:p>
          <a:p>
            <a:pPr fontAlgn="auto">
              <a:spcAft>
                <a:spcPts val="0"/>
              </a:spcAft>
              <a:defRPr/>
            </a:pPr>
            <a:r>
              <a:rPr lang="en-US" sz="1050" dirty="0" smtClean="0"/>
              <a:t>VNX VG2 and VG8, </a:t>
            </a:r>
            <a:r>
              <a:rPr lang="en-US" sz="1050" dirty="0"/>
              <a:t>like all the members of the </a:t>
            </a:r>
            <a:r>
              <a:rPr lang="en-US" sz="1050" dirty="0" smtClean="0"/>
              <a:t>VNX Series, </a:t>
            </a:r>
            <a:r>
              <a:rPr lang="en-US" sz="1050" dirty="0"/>
              <a:t>has the high-availability features you expect from EMC, including dual power supplies, dual fans, full battery backup, and the “call-home” card for remote and predictive diagnostics. The </a:t>
            </a:r>
            <a:r>
              <a:rPr lang="en-US" sz="1050" dirty="0" smtClean="0"/>
              <a:t>VG2 and VG8 </a:t>
            </a:r>
            <a:r>
              <a:rPr lang="en-US" sz="1050" dirty="0"/>
              <a:t>also provides dual Control Stations for Control Station failover as an option.</a:t>
            </a:r>
          </a:p>
          <a:p>
            <a:pPr fontAlgn="auto">
              <a:spcAft>
                <a:spcPts val="0"/>
              </a:spcAft>
              <a:defRPr/>
            </a:pPr>
            <a:r>
              <a:rPr lang="en-US" sz="1050" b="1" i="1" u="sng" dirty="0"/>
              <a:t>Note to Presenter:</a:t>
            </a:r>
            <a:r>
              <a:rPr lang="en-US" sz="1050" i="1" dirty="0"/>
              <a:t> See the “NAS Support Matrix” on Powerlink for the current list of supported back-end storage: </a:t>
            </a:r>
            <a:r>
              <a:rPr lang="en-US" sz="1050" i="1" u="sng" dirty="0"/>
              <a:t>http://powerlink.emc.com/km/live1/en_US/Offering_Technical/Interoperability_Matrix/NASSupportMatrix.pdf</a:t>
            </a:r>
            <a:r>
              <a:rPr lang="en-US" sz="1050" i="1" dirty="0"/>
              <a: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4"/>
          <p:cNvSpPr>
            <a:spLocks noGrp="1" noRot="1" noChangeAspect="1" noChangeArrowheads="1" noTextEdit="1"/>
          </p:cNvSpPr>
          <p:nvPr>
            <p:ph type="sldImg"/>
          </p:nvPr>
        </p:nvSpPr>
        <p:spPr bwMode="auto">
          <a:noFill/>
          <a:ln>
            <a:solidFill>
              <a:srgbClr val="000000"/>
            </a:solidFill>
            <a:miter lim="800000"/>
            <a:headEnd/>
            <a:tailEnd/>
          </a:ln>
        </p:spPr>
      </p:sp>
      <p:sp>
        <p:nvSpPr>
          <p:cNvPr id="78850" name="Rectangle 5"/>
          <p:cNvSpPr>
            <a:spLocks noGrp="1" noChangeArrowheads="1"/>
          </p:cNvSpPr>
          <p:nvPr>
            <p:ph type="body" idx="1"/>
          </p:nvPr>
        </p:nvSpPr>
        <p:spPr bwMode="auto">
          <a:noFill/>
        </p:spPr>
        <p:txBody>
          <a:bodyPr wrap="square" numCol="1" anchor="t" anchorCtr="0" compatLnSpc="1">
            <a:prstTxWarp prst="textNoShape">
              <a:avLst/>
            </a:prstTxWarp>
          </a:bodyPr>
          <a:lstStyle/>
          <a:p>
            <a:r>
              <a:rPr lang="en-US" b="1" i="1" u="sng" smtClean="0">
                <a:solidFill>
                  <a:schemeClr val="tx2"/>
                </a:solidFill>
              </a:rPr>
              <a:t>Note to Presenter:</a:t>
            </a:r>
            <a:r>
              <a:rPr lang="en-US" i="1" smtClean="0">
                <a:solidFill>
                  <a:schemeClr val="tx2"/>
                </a:solidFill>
              </a:rPr>
              <a:t> View in Slide Show mode for animation. This slide shows a gateway system (external storage connect via switch), although the functionality is exactly the same as in the non-Gateway VNX systems except the storage is connected directly to the VNX for file components). </a:t>
            </a:r>
            <a:endParaRPr lang="en-US" smtClean="0">
              <a:solidFill>
                <a:schemeClr val="tx2"/>
              </a:solidFill>
            </a:endParaRPr>
          </a:p>
          <a:p>
            <a:r>
              <a:rPr lang="en-US" smtClean="0"/>
              <a:t>X-Blades are the muscle of VNX for File - they do all the work. Each X-Blade is an independent, autonomous file server that remains unaffected should a problem arise with another X-Blade.</a:t>
            </a:r>
          </a:p>
          <a:p>
            <a:r>
              <a:rPr lang="en-US" smtClean="0"/>
              <a:t>The multiple X-Blades (up to a maximum of eight) are managed as a single physical entity. X-Blades are hot-pluggable and offer N+1 and N+M advanced failover. In addition, X-Blades will continue operation independent of any Control Station halts or restarts.</a:t>
            </a:r>
            <a:endParaRPr lang="en-US" b="1" smtClean="0">
              <a:solidFill>
                <a:srgbClr val="FF0000"/>
              </a:solidFill>
            </a:endParaRPr>
          </a:p>
          <a:p>
            <a:r>
              <a:rPr lang="en-US" smtClean="0"/>
              <a:t>The X-Blades run a mature EMC operating system called VNX OE for File, which is optimized to move data between the storage (VNX for block components in the case of an integrated VNX system or Symmetrix/CLARiiON for the gateway) and the IP</a:t>
            </a:r>
            <a:r>
              <a:rPr lang="en-US" smtClean="0">
                <a:solidFill>
                  <a:srgbClr val="FF0000"/>
                </a:solidFill>
              </a:rPr>
              <a:t> </a:t>
            </a:r>
            <a:r>
              <a:rPr lang="en-US" smtClean="0"/>
              <a:t>network.</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8"/>
          <p:cNvSpPr>
            <a:spLocks noGrp="1" noRot="1" noChangeAspect="1" noChangeArrowheads="1" noTextEdit="1"/>
          </p:cNvSpPr>
          <p:nvPr>
            <p:ph type="sldImg"/>
          </p:nvPr>
        </p:nvSpPr>
        <p:spPr bwMode="auto">
          <a:noFill/>
          <a:ln>
            <a:solidFill>
              <a:srgbClr val="000000"/>
            </a:solidFill>
            <a:miter lim="800000"/>
            <a:headEnd/>
            <a:tailEnd/>
          </a:ln>
        </p:spPr>
      </p:sp>
      <p:sp>
        <p:nvSpPr>
          <p:cNvPr id="80898" name="Rectangle 9"/>
          <p:cNvSpPr>
            <a:spLocks noGrp="1" noChangeArrowheads="1"/>
          </p:cNvSpPr>
          <p:nvPr>
            <p:ph type="body" idx="1"/>
          </p:nvPr>
        </p:nvSpPr>
        <p:spPr bwMode="auto">
          <a:noFill/>
        </p:spPr>
        <p:txBody>
          <a:bodyPr wrap="square" numCol="1" anchor="t" anchorCtr="0" compatLnSpc="1">
            <a:prstTxWarp prst="textNoShape">
              <a:avLst/>
            </a:prstTxWarp>
          </a:bodyPr>
          <a:lstStyle/>
          <a:p>
            <a:r>
              <a:rPr lang="en-US" b="1" i="1" u="sng" smtClean="0">
                <a:solidFill>
                  <a:schemeClr val="tx2"/>
                </a:solidFill>
              </a:rPr>
              <a:t>Note to Presenter:</a:t>
            </a:r>
            <a:r>
              <a:rPr lang="en-US" i="1" smtClean="0">
                <a:solidFill>
                  <a:schemeClr val="tx2"/>
                </a:solidFill>
              </a:rPr>
              <a:t> View in Slide Show mode for animation. </a:t>
            </a:r>
          </a:p>
          <a:p>
            <a:r>
              <a:rPr lang="en-US" smtClean="0"/>
              <a:t>The Control Station software provides VNX for File’s controlling system—it runs an EMC value-added version of the Red Hat Enterprise Linux V5 industry-standard UNIX operating system. The Control Station also provides a secure user interface to all file-server components—a single point of management for the whole VNX solution, which can be isolated to a secure, private network.</a:t>
            </a:r>
          </a:p>
          <a:p>
            <a:r>
              <a:rPr lang="en-US" smtClean="0"/>
              <a:t>Control Station software is used to install, manage, and configure the X-Blades; monitor the environmental conditions and performance of all components; and implement the call-home and dial-in support features. The unified user interface used to manage the VNX talks directly to the Control Station when managing file functionality.</a:t>
            </a:r>
          </a:p>
          <a:p>
            <a:r>
              <a:rPr lang="en-US" smtClean="0"/>
              <a:t>Typical administrative functions for File include managing volume and file systems, configuring network interfaces, creating file systems, exporting file systems to clients, performing file-system consistency checks, and extending file systems (both manually and automatically).</a:t>
            </a:r>
          </a:p>
          <a:p>
            <a:r>
              <a:rPr lang="en-US" smtClean="0"/>
              <a:t>Control Station administrative functions are accessible via Unisphere, through a command-line interface on Telnet or secure shell, and via the VNX Startup Assistant and VNX Provisioning Wizard in the VNX installation toolbox.</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8"/>
          <p:cNvSpPr>
            <a:spLocks noGrp="1" noRot="1" noChangeAspect="1" noChangeArrowheads="1" noTextEdit="1"/>
          </p:cNvSpPr>
          <p:nvPr>
            <p:ph type="sldImg"/>
          </p:nvPr>
        </p:nvSpPr>
        <p:spPr bwMode="auto">
          <a:noFill/>
          <a:ln>
            <a:solidFill>
              <a:srgbClr val="000000"/>
            </a:solidFill>
            <a:miter lim="800000"/>
            <a:headEnd/>
            <a:tailEnd/>
          </a:ln>
        </p:spPr>
      </p:sp>
      <p:sp>
        <p:nvSpPr>
          <p:cNvPr id="192521" name="Rectangle 9"/>
          <p:cNvSpPr>
            <a:spLocks noGrp="1" noChangeArrowheads="1"/>
          </p:cNvSpPr>
          <p:nvPr>
            <p:ph type="body" idx="1"/>
          </p:nvPr>
        </p:nvSpPr>
        <p:spPr/>
        <p:txBody>
          <a:bodyPr/>
          <a:lstStyle/>
          <a:p>
            <a:pPr fontAlgn="auto">
              <a:spcAft>
                <a:spcPts val="0"/>
              </a:spcAft>
              <a:defRPr/>
            </a:pPr>
            <a:r>
              <a:rPr lang="en-US" sz="1050" b="1" i="1" u="sng" dirty="0">
                <a:solidFill>
                  <a:schemeClr val="tx2"/>
                </a:solidFill>
              </a:rPr>
              <a:t>Note to Presenter:</a:t>
            </a:r>
            <a:r>
              <a:rPr lang="en-US" sz="1050" i="1" dirty="0">
                <a:solidFill>
                  <a:schemeClr val="tx2"/>
                </a:solidFill>
              </a:rPr>
              <a:t> View in Slide Show mode for animation. </a:t>
            </a:r>
          </a:p>
          <a:p>
            <a:pPr fontAlgn="auto">
              <a:spcAft>
                <a:spcPts val="0"/>
              </a:spcAft>
              <a:defRPr/>
            </a:pPr>
            <a:r>
              <a:rPr lang="en-US" sz="1050" dirty="0"/>
              <a:t>When a </a:t>
            </a:r>
            <a:r>
              <a:rPr lang="en-US" sz="1050" dirty="0" smtClean="0"/>
              <a:t>VNX </a:t>
            </a:r>
            <a:r>
              <a:rPr lang="en-US" sz="1050" dirty="0"/>
              <a:t>is </a:t>
            </a:r>
            <a:r>
              <a:rPr lang="en-US" sz="1050" dirty="0" smtClean="0"/>
              <a:t>configured for File access, </a:t>
            </a:r>
            <a:r>
              <a:rPr lang="en-US" sz="1050" dirty="0"/>
              <a:t>one or more X-Blades are designated to act as standby X-Blades. They wait, fully booted, for a primary X-Blade to fail. </a:t>
            </a:r>
          </a:p>
          <a:p>
            <a:pPr fontAlgn="auto">
              <a:spcAft>
                <a:spcPts val="0"/>
              </a:spcAft>
              <a:defRPr/>
            </a:pPr>
            <a:r>
              <a:rPr lang="en-US" sz="1050" dirty="0"/>
              <a:t>In most </a:t>
            </a:r>
            <a:r>
              <a:rPr lang="en-US" sz="1050" dirty="0" smtClean="0"/>
              <a:t>file serving as well as design and manufacturing </a:t>
            </a:r>
            <a:r>
              <a:rPr lang="en-US" sz="1050" dirty="0"/>
              <a:t>environments, customers have found it sufficient to have one failover X-Blade for every three or four active X-Blades. In Financial, Telecommunications, and Internet environments, </a:t>
            </a:r>
            <a:r>
              <a:rPr lang="en-US" sz="1050" dirty="0" smtClean="0"/>
              <a:t>customers may elect </a:t>
            </a:r>
            <a:r>
              <a:rPr lang="en-US" sz="1050" dirty="0"/>
              <a:t>to have a standby X-Blade for each active X-Blade. Failover can be selected to occur automatically, manually (operator intervention required), or never.</a:t>
            </a:r>
          </a:p>
          <a:p>
            <a:pPr fontAlgn="auto">
              <a:spcAft>
                <a:spcPts val="0"/>
              </a:spcAft>
              <a:defRPr/>
            </a:pPr>
            <a:r>
              <a:rPr lang="en-US" sz="1050" dirty="0"/>
              <a:t>Although very rare, failovers can occur because of software issues. Failover can also be triggered by failure of both internal networks, power failure, unrecoverable memory errors, or non-response. However, some customers have run for years without X-Blade failover.</a:t>
            </a:r>
          </a:p>
          <a:p>
            <a:pPr fontAlgn="auto">
              <a:spcAft>
                <a:spcPts val="0"/>
              </a:spcAft>
              <a:defRPr/>
            </a:pPr>
            <a:r>
              <a:rPr lang="en-US" sz="1050" dirty="0"/>
              <a:t>The Control Station monitors X-Blades through a redundant internal network. If an X-Blade has a problem, the first thing the Control Station does is disable that X-Blade. This prevents the “split-brain” phenomenon, in which a processor may be “sick” enough to cause a failover to a unit that tries to take over and writes to the primary’s volume; meanwhile, the sick primary, unaware that it is sick, continues to write to that same volume. When a sick primary and a failover unit write to the same volume, you cannot recover. </a:t>
            </a:r>
            <a:r>
              <a:rPr lang="en-US" sz="1050" dirty="0" smtClean="0"/>
              <a:t>VNX systems make </a:t>
            </a:r>
            <a:r>
              <a:rPr lang="en-US" sz="1050" dirty="0"/>
              <a:t>such situations impossible by separating data flow from control flow.</a:t>
            </a:r>
          </a:p>
          <a:p>
            <a:pPr fontAlgn="auto">
              <a:spcAft>
                <a:spcPts val="0"/>
              </a:spcAft>
              <a:defRPr/>
            </a:pPr>
            <a:r>
              <a:rPr lang="en-US" sz="1050" dirty="0"/>
              <a:t>There is no performance degradation on failover, as the standby X-Blade is waiting, booted, to take the load from the primary. The </a:t>
            </a:r>
            <a:r>
              <a:rPr lang="en-US" sz="1050" dirty="0" smtClean="0"/>
              <a:t>VNX </a:t>
            </a:r>
            <a:r>
              <a:rPr lang="en-US" sz="1050" dirty="0"/>
              <a:t>systems fine granularity makes this possible, and prevents the propagation of faults.</a:t>
            </a:r>
          </a:p>
          <a:p>
            <a:pPr fontAlgn="auto">
              <a:spcAft>
                <a:spcPts val="0"/>
              </a:spcAft>
              <a:defRPr/>
            </a:pPr>
            <a:r>
              <a:rPr lang="en-US" sz="1050" dirty="0"/>
              <a:t>After the active X-Blade is shut down, the Control Station tells the standby X-Blade to get the active X-Blade’s network addresses (MAC [Media Access Control], IP, and VLAN [virtual local area network]). Then the standby X-Blade presents itself to the network as the failed X-Blade. Failover is transparent to UNIX clients, which do not maintain state. They may see a “Server Not Responding” message, but upon re-issuing the NFS request to the same address, they will get the information they want. Windows clients maintain state, so they will see a failover if they issue a CIFS request during a failover. Depending on the Windows application, the client may re-issue the request, need to reboot the application, or reboot the client. </a:t>
            </a:r>
            <a:endParaRPr lang="en-US" sz="1050" dirty="0" smtClean="0"/>
          </a:p>
          <a:p>
            <a:pPr fontAlgn="auto">
              <a:spcAft>
                <a:spcPts val="0"/>
              </a:spcAft>
              <a:defRPr/>
            </a:pPr>
            <a:r>
              <a:rPr lang="en-US" sz="1050" dirty="0" smtClean="0"/>
              <a:t>Failover times vary based upon the size of the configuration. A minimal configuration takes 15-30 seconds while a maximal configuration takes around 1 Min 50 secs. Major improvements were made in failover times for the Celerra platform in DART V5.6.48 and above and are carried over to the new VNX platform via the VNX OE for File.</a:t>
            </a:r>
            <a:endParaRPr lang="en-US" sz="1050" dirty="0"/>
          </a:p>
          <a:p>
            <a:pPr fontAlgn="auto">
              <a:spcAft>
                <a:spcPts val="0"/>
              </a:spcAft>
              <a:defRPr/>
            </a:pPr>
            <a:endParaRPr lang="en-US" sz="105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Whether a shrinking or expanding economy, and whether in mature or emerging markets, key IT challenges remain and traditional approaches to building and managing IT infrastructure no longer make economic sense.</a:t>
            </a:r>
          </a:p>
          <a:p>
            <a:r>
              <a:rPr lang="en-US" smtClean="0"/>
              <a:t>As EMC talks to customers about their IT infrastructure challenges, we find four recurring themes:</a:t>
            </a:r>
          </a:p>
          <a:p>
            <a:pPr marL="454025" lvl="1" indent="-228600">
              <a:buFont typeface="MetaNormalLF-Roman" pitchFamily="34" charset="0"/>
              <a:buAutoNum type="arabicPeriod"/>
            </a:pPr>
            <a:r>
              <a:rPr lang="en-US" smtClean="0"/>
              <a:t>Budgets remain flat to slightly up and are not growing nearly fast enough to meet IT demands using traditional approaches.</a:t>
            </a:r>
          </a:p>
          <a:p>
            <a:pPr marL="454025" lvl="1" indent="-228600">
              <a:buFont typeface="MetaNormalLF-Roman" pitchFamily="34" charset="0"/>
              <a:buAutoNum type="arabicPeriod"/>
            </a:pPr>
            <a:r>
              <a:rPr lang="en-US" smtClean="0"/>
              <a:t>Companies are struggling to manage increasing complexity and are looking for new tools and methodologies.</a:t>
            </a:r>
          </a:p>
          <a:p>
            <a:pPr marL="454025" lvl="1" indent="-228600">
              <a:buFont typeface="MetaNormalLF-Roman" pitchFamily="34" charset="0"/>
              <a:buAutoNum type="arabicPeriod"/>
            </a:pPr>
            <a:r>
              <a:rPr lang="en-US" smtClean="0"/>
              <a:t>Companies see no end in sight to relentless data growth and are looking for ways to keep up.</a:t>
            </a:r>
          </a:p>
          <a:p>
            <a:pPr marL="454025" lvl="1" indent="-228600">
              <a:buFont typeface="MetaNormalLF-Roman" pitchFamily="34" charset="0"/>
              <a:buAutoNum type="arabicPeriod"/>
            </a:pPr>
            <a:r>
              <a:rPr lang="en-US" smtClean="0"/>
              <a:t>Finally, fast-changing business models, competitive pressures, and other factors are putting increased demand on IT operations.</a:t>
            </a:r>
          </a:p>
          <a:p>
            <a:r>
              <a:rPr lang="en-US" smtClean="0"/>
              <a:t>It is with these four challenges in mind that EMC designed the guiding principles for its next-generation platforms. </a:t>
            </a:r>
          </a:p>
        </p:txBody>
      </p:sp>
      <p:sp>
        <p:nvSpPr>
          <p:cNvPr id="29698" name="Slide Image Placeholder 4"/>
          <p:cNvSpPr>
            <a:spLocks noGrp="1" noRot="1" noChangeAspect="1"/>
          </p:cNvSpPr>
          <p:nvPr>
            <p:ph type="sldImg"/>
          </p:nvPr>
        </p:nvSpPr>
        <p:spPr bwMode="auto">
          <a:noFill/>
          <a:ln>
            <a:solidFill>
              <a:srgbClr val="000000"/>
            </a:solidFill>
            <a:miter lim="800000"/>
            <a:headEnd/>
            <a:tailEn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2084388" y="696913"/>
            <a:ext cx="2768600" cy="2076450"/>
          </a:xfrm>
          <a:ln/>
        </p:spPr>
      </p:sp>
      <p:sp>
        <p:nvSpPr>
          <p:cNvPr id="81923" name="Rectangle 3"/>
          <p:cNvSpPr>
            <a:spLocks noGrp="1" noChangeArrowheads="1"/>
          </p:cNvSpPr>
          <p:nvPr>
            <p:ph type="body" idx="1"/>
          </p:nvPr>
        </p:nvSpPr>
        <p:spPr>
          <a:xfrm>
            <a:off x="298450" y="2998788"/>
            <a:ext cx="6337300" cy="5759450"/>
          </a:xfrm>
          <a:noFill/>
          <a:ln/>
        </p:spPr>
        <p:txBody>
          <a:bodyPr/>
          <a:lstStyle/>
          <a:p>
            <a:r>
              <a:rPr lang="en-US" smtClean="0"/>
              <a:t>Thank you.</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Autofit/>
          </a:bodyPr>
          <a:lstStyle/>
          <a:p>
            <a:pPr fontAlgn="auto">
              <a:spcAft>
                <a:spcPts val="0"/>
              </a:spcAft>
              <a:defRPr/>
            </a:pPr>
            <a:r>
              <a:rPr lang="en-US" sz="1050" b="1" i="1" u="sng" dirty="0" smtClean="0"/>
              <a:t>Note to Presenter: </a:t>
            </a:r>
            <a:r>
              <a:rPr lang="en-US" sz="1050" i="1" dirty="0" smtClean="0"/>
              <a:t>The next 6-7 slides cover how the VNX delivers industry leading efficiency functionality. This is a base software capability, provided at no additional cost but are and significantly complement the FAST suite.</a:t>
            </a:r>
          </a:p>
          <a:p>
            <a:pPr fontAlgn="auto">
              <a:spcAft>
                <a:spcPts val="0"/>
              </a:spcAft>
              <a:defRPr/>
            </a:pPr>
            <a:r>
              <a:rPr lang="en-US" sz="1050" dirty="0" smtClean="0"/>
              <a:t>Storage must be lean &amp; highly efficient to satisfy the rigorous demands of today’s IT. EMC is proud of our “out-of-the-box” efficiency advantage where we provide 20% more than our competition before you even start. Using our efficiency features we are able to provide significantly more useable capacity for each physical GB.</a:t>
            </a:r>
          </a:p>
          <a:p>
            <a:pPr fontAlgn="auto">
              <a:spcAft>
                <a:spcPts val="0"/>
              </a:spcAft>
              <a:defRPr/>
            </a:pPr>
            <a:r>
              <a:rPr lang="en-US" sz="1050" dirty="0" smtClean="0"/>
              <a:t>Gone are the practices of wasteful thick LUNs and file systems. Over the last couple of years we have seen IT move to a just-in-time provisioning model where storage capacity is allocated upon consumption. This practice is commonly referred to as “thin LUNs”</a:t>
            </a:r>
          </a:p>
          <a:p>
            <a:pPr fontAlgn="auto">
              <a:spcAft>
                <a:spcPts val="0"/>
              </a:spcAft>
              <a:defRPr/>
            </a:pPr>
            <a:r>
              <a:rPr lang="en-US" sz="1050" dirty="0" smtClean="0"/>
              <a:t>In thin LUNs, capacity from the systems storage pool is only used when new and additional data is written. If data is erased, the capacity is given back to the pool. </a:t>
            </a:r>
          </a:p>
          <a:p>
            <a:pPr fontAlgn="auto">
              <a:spcAft>
                <a:spcPts val="0"/>
              </a:spcAft>
              <a:defRPr/>
            </a:pPr>
            <a:r>
              <a:rPr lang="en-US" sz="1050" dirty="0" smtClean="0"/>
              <a:t>Liberating IT from having “guess” the right amount of storage needed for each user and application ahead of time, has yielded much higher utilization rates. We typically see a shift from 60% storage utilization to 90% or higher. This means you actually can store </a:t>
            </a:r>
            <a:r>
              <a:rPr lang="en-US" sz="1050" i="1" dirty="0" smtClean="0"/>
              <a:t>more </a:t>
            </a:r>
            <a:r>
              <a:rPr lang="en-US" sz="1050" dirty="0" smtClean="0"/>
              <a:t>data without having to buy more storage. With “thick” LUNs, IT shops had no choice but to live with 40% wasted resources. This is now a thing of the past. Thin LUNs prevent it.</a:t>
            </a:r>
          </a:p>
          <a:p>
            <a:pPr fontAlgn="auto">
              <a:spcAft>
                <a:spcPts val="0"/>
              </a:spcAft>
              <a:defRPr/>
            </a:pPr>
            <a:r>
              <a:rPr lang="en-US" sz="1050" dirty="0" smtClean="0"/>
              <a:t>But thin LUNs are not the only capacity efficiency weapon EMC VNX offers to combat rising storage cost. – We also have file level de-duplication and storage pool LUN compression. Combining both with thin provisioning amplifies system efficiency up to 3 times. This means you get 3 times the usable capacity per spent IT dollar. Your budget effectively stretches 3 times further.</a:t>
            </a:r>
          </a:p>
          <a:p>
            <a:pPr fontAlgn="auto">
              <a:spcAft>
                <a:spcPts val="0"/>
              </a:spcAft>
              <a:defRPr/>
            </a:pPr>
            <a:r>
              <a:rPr lang="en-US" sz="1050" dirty="0" smtClean="0"/>
              <a:t>This is an important part of the efficiency strategy. As we now begin to come out of a global recession, business and government will start to accelerate now initiatives. With VNX efficiency technologies IT is ready to meet new and increasing demands. </a:t>
            </a:r>
          </a:p>
          <a:p>
            <a:pPr fontAlgn="auto">
              <a:spcAft>
                <a:spcPts val="0"/>
              </a:spcAft>
              <a:defRPr/>
            </a:pPr>
            <a:r>
              <a:rPr lang="en-US" sz="1050" dirty="0" smtClean="0"/>
              <a:t>Finally, VNX also addressed performance efficiencies by enabling thin provisioning with deduplication and compression on blended storage pools. Thinly provisioned LUNs will have up to 3 times the performance depending on how much FLASH is in the blend. And if that much firepower turns out to be more than the budgets allows part of the system’s processing power may be dedicated to compression and file de-duplication reducing footprint of a blended storage pool.</a:t>
            </a:r>
          </a:p>
          <a:p>
            <a:pPr fontAlgn="auto">
              <a:spcAft>
                <a:spcPts val="0"/>
              </a:spcAft>
              <a:defRPr/>
            </a:pPr>
            <a:r>
              <a:rPr lang="en-US" sz="1050" dirty="0" smtClean="0"/>
              <a:t>The VNX capacity and performance efficiency technologies are designed to work together and may be combined to achieve the ideal highly efficient mix of performance, capacity power and footprint.</a:t>
            </a:r>
            <a:endParaRPr lang="en-US" sz="105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3"/>
          <p:cNvSpPr>
            <a:spLocks noGrp="1" noChangeArrowheads="1"/>
          </p:cNvSpPr>
          <p:nvPr>
            <p:ph type="body" idx="1"/>
          </p:nvPr>
        </p:nvSpPr>
        <p:spPr/>
        <p:txBody>
          <a:bodyPr>
            <a:normAutofit/>
          </a:bodyPr>
          <a:lstStyle/>
          <a:p>
            <a:r>
              <a:rPr lang="en-US" noProof="0" dirty="0" smtClean="0"/>
              <a:t>VNX extends the concept of storage pools by making them the default configuration option at initial allocation time (Traditional RAID group LUNs are still supported). Heterogeneous storage pools allow FAST to fully utilize each of the storage tiers discussed previously. LUNs can then be created at the pool level. These pool LUNs are no longer bound to a single storage tier; instead, they can be spread across different storage tiers within the same pool. The real advantage of pools comes from the fluid nature of a flexible pool concept that seamlessly allows that addition and removal of physical capacity that is used at a logical level by hosts, aligning with the business requirements of the data. In addition, much of the advanced functionality in VNX today and in the future will leverage the flexibility and abstraction built into pools. </a:t>
            </a:r>
            <a:endParaRPr lang="en-US" dirty="0" smtClean="0"/>
          </a:p>
          <a:p>
            <a:r>
              <a:rPr lang="en-US" dirty="0" smtClean="0"/>
              <a:t>Along with FAST and Fast Cache, which optimize the cost/performance dynamic of storage optimization, storage pools also support thin LUNs and compression, key components of our strategy for storage capacity optimization.</a:t>
            </a:r>
          </a:p>
          <a:p>
            <a:r>
              <a:rPr lang="en-US" b="1" dirty="0" smtClean="0"/>
              <a:t>Note to Presenter: </a:t>
            </a:r>
            <a:r>
              <a:rPr lang="en-US" dirty="0" smtClean="0"/>
              <a:t>With VNX, LUN shrink is supported for </a:t>
            </a:r>
            <a:r>
              <a:rPr lang="en-US" smtClean="0"/>
              <a:t>Pool based LUNs only, </a:t>
            </a:r>
            <a:r>
              <a:rPr lang="en-US" dirty="0" smtClean="0"/>
              <a:t>not </a:t>
            </a:r>
            <a:r>
              <a:rPr lang="en-US" smtClean="0"/>
              <a:t>traditional LUNs, and </a:t>
            </a:r>
            <a:r>
              <a:rPr lang="en-US" dirty="0" smtClean="0"/>
              <a:t>only with Windows 2008</a:t>
            </a:r>
            <a:endParaRPr lang="en-US" b="1" dirty="0" smtClean="0"/>
          </a:p>
          <a:p>
            <a:endParaRPr lang="en-US" dirty="0" smtClean="0"/>
          </a:p>
        </p:txBody>
      </p:sp>
      <p:sp>
        <p:nvSpPr>
          <p:cNvPr id="6" name="Slide Image Placeholder 5"/>
          <p:cNvSpPr>
            <a:spLocks noGrp="1" noRot="1" noChangeAspect="1"/>
          </p:cNvSpPr>
          <p:nvPr>
            <p:ph type="sldImg"/>
          </p:nvPr>
        </p:nvSpPr>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p:cNvSpPr>
          <p:nvPr>
            <p:ph type="sldImg"/>
          </p:nvPr>
        </p:nvSpPr>
        <p:spPr bwMode="auto">
          <a:noFill/>
          <a:ln>
            <a:solidFill>
              <a:srgbClr val="000000"/>
            </a:solidFill>
            <a:miter lim="800000"/>
            <a:headEnd/>
            <a:tailEnd/>
          </a:ln>
        </p:spPr>
      </p:sp>
      <p:sp>
        <p:nvSpPr>
          <p:cNvPr id="9728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The VNX modular architecture is designed to deliver a native block and file solution with dedicated components that are optimized for the specific use case and that leverage the hardware and core technologies across both the file and block implementations.</a:t>
            </a:r>
          </a:p>
          <a:p>
            <a:r>
              <a:rPr lang="en-US" i="1" u="sng" smtClean="0">
                <a:solidFill>
                  <a:schemeClr val="tx2"/>
                </a:solidFill>
                <a:latin typeface="MetaBoldLF-Roman" pitchFamily="34" charset="0"/>
              </a:rPr>
              <a:t>&lt;CLICK&gt; </a:t>
            </a:r>
            <a:endParaRPr lang="en-US" smtClean="0"/>
          </a:p>
          <a:p>
            <a:r>
              <a:rPr lang="en-US" smtClean="0"/>
              <a:t>The core of the VNX platform is the storage processor that delivers the VNX Block components and services and runs VNX OE for Block. </a:t>
            </a:r>
          </a:p>
          <a:p>
            <a:r>
              <a:rPr lang="en-US" i="1" u="sng" smtClean="0">
                <a:solidFill>
                  <a:schemeClr val="tx2"/>
                </a:solidFill>
                <a:latin typeface="MetaBoldLF-Roman" pitchFamily="34" charset="0"/>
              </a:rPr>
              <a:t>&lt;CLICK&gt; </a:t>
            </a:r>
            <a:endParaRPr lang="en-US" smtClean="0"/>
          </a:p>
          <a:p>
            <a:r>
              <a:rPr lang="en-US" smtClean="0"/>
              <a:t>The flexibility of the VNX implementation allows support for tiered storage types such as Flash, 10K and 15K SAS. </a:t>
            </a:r>
          </a:p>
          <a:p>
            <a:r>
              <a:rPr lang="en-US" i="1" u="sng" smtClean="0">
                <a:solidFill>
                  <a:schemeClr val="tx2"/>
                </a:solidFill>
                <a:latin typeface="MetaBoldLF-Roman" pitchFamily="34" charset="0"/>
              </a:rPr>
              <a:t>&lt;CLICK&gt; </a:t>
            </a:r>
            <a:endParaRPr lang="en-US" smtClean="0"/>
          </a:p>
          <a:p>
            <a:r>
              <a:rPr lang="en-US" smtClean="0"/>
              <a:t>Typically, these drives will be combined into a heterogeneous storage pool to ensure that optimal efficiencies can be achieved in terms of storage objects (LUNs) allocation and capacity re-use.</a:t>
            </a:r>
          </a:p>
          <a:p>
            <a:r>
              <a:rPr lang="en-US" i="1" u="sng" smtClean="0">
                <a:solidFill>
                  <a:schemeClr val="tx2"/>
                </a:solidFill>
                <a:latin typeface="MetaBoldLF-Roman" pitchFamily="34" charset="0"/>
              </a:rPr>
              <a:t>&lt;CLICK&gt; </a:t>
            </a:r>
            <a:endParaRPr lang="en-US" smtClean="0"/>
          </a:p>
          <a:p>
            <a:r>
              <a:rPr lang="en-US" smtClean="0"/>
              <a:t>Physical devices are assigned to the pool and configured in a specific raid type (RAID 1, RAID 5, RAID 6). All the devices in the pool will be configured with this raid type and the system will build the required raid sets to ensure physical resiliency for the pool. </a:t>
            </a:r>
          </a:p>
          <a:p>
            <a:r>
              <a:rPr lang="en-US" b="1" i="1" u="sng" smtClean="0"/>
              <a:t>Note to presenter: </a:t>
            </a:r>
            <a:r>
              <a:rPr lang="en-US" i="1" smtClean="0"/>
              <a:t>The storage pool UI displays disk types as extreme performance, performance and capacity</a:t>
            </a:r>
            <a:endParaRPr lang="en-US" b="1" i="1" u="sng" smtClean="0"/>
          </a:p>
          <a:p>
            <a:r>
              <a:rPr lang="en-US" i="1" u="sng" smtClean="0">
                <a:solidFill>
                  <a:schemeClr val="tx2"/>
                </a:solidFill>
                <a:latin typeface="MetaBoldLF-Roman" pitchFamily="34" charset="0"/>
              </a:rPr>
              <a:t>&lt;CLICK&gt; </a:t>
            </a:r>
            <a:endParaRPr lang="en-US" smtClean="0"/>
          </a:p>
          <a:p>
            <a:r>
              <a:rPr lang="en-US" b="1" i="1" u="sng" smtClean="0"/>
              <a:t>Note to presenter: </a:t>
            </a:r>
            <a:r>
              <a:rPr lang="en-US" i="1" smtClean="0"/>
              <a:t>In VNX, the support of RAID Group LUNs is still available as a legacy support mode, although customers are encouraged to move to pool LUNs as they are more flexible and certain features require them eg FAST VP, compression etc</a:t>
            </a:r>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bwMode="auto">
          <a:noFill/>
          <a:ln>
            <a:solidFill>
              <a:srgbClr val="000000"/>
            </a:solidFill>
            <a:miter lim="800000"/>
            <a:headEnd/>
            <a:tailEnd/>
          </a:ln>
        </p:spPr>
      </p:sp>
      <p:sp>
        <p:nvSpPr>
          <p:cNvPr id="9933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i="1" u="sng" smtClean="0">
                <a:solidFill>
                  <a:schemeClr val="tx2"/>
                </a:solidFill>
                <a:latin typeface="MetaBoldLF-Roman" pitchFamily="34" charset="0"/>
              </a:rPr>
              <a:t>&lt;CLICK&gt; </a:t>
            </a:r>
            <a:endParaRPr lang="en-US" smtClean="0"/>
          </a:p>
          <a:p>
            <a:r>
              <a:rPr lang="en-US" smtClean="0"/>
              <a:t>When the pool is built, it is a simple process to carve a LUN (thick or thin) from the pool, set efficiency features such as compression for the LUN or set FAST VP parameters for the LUN and then to share LUNs to external hosts.</a:t>
            </a:r>
          </a:p>
          <a:p>
            <a:r>
              <a:rPr lang="en-US" i="1" u="sng" smtClean="0">
                <a:solidFill>
                  <a:schemeClr val="tx2"/>
                </a:solidFill>
                <a:latin typeface="MetaBoldLF-Roman" pitchFamily="34" charset="0"/>
              </a:rPr>
              <a:t>&lt;CLICK&gt; </a:t>
            </a:r>
            <a:endParaRPr lang="en-US" smtClean="0"/>
          </a:p>
          <a:p>
            <a:r>
              <a:rPr lang="en-US" smtClean="0"/>
              <a:t>The pooled LUNs are also used by the VNX for File (NAS) support as the base storage construct for building file systems on. The system will either come with the File components installed or it is possible to add them at a later time (Post-GA).</a:t>
            </a:r>
          </a:p>
          <a:p>
            <a:r>
              <a:rPr lang="en-US" i="1" u="sng" smtClean="0">
                <a:solidFill>
                  <a:schemeClr val="tx2"/>
                </a:solidFill>
                <a:latin typeface="MetaBoldLF-Roman" pitchFamily="34" charset="0"/>
              </a:rPr>
              <a:t>&lt;CLICK&gt; </a:t>
            </a:r>
            <a:endParaRPr lang="en-US" smtClean="0"/>
          </a:p>
          <a:p>
            <a:r>
              <a:rPr lang="en-US" smtClean="0"/>
              <a:t> As LUNs are assigned to the VNX for File components, a File level storage pool is automatically built (each file storage pool contains LUNs from the same block storage virtual pool and has the same name).</a:t>
            </a:r>
          </a:p>
          <a:p>
            <a:r>
              <a:rPr lang="en-US" i="1" u="sng" smtClean="0">
                <a:solidFill>
                  <a:schemeClr val="tx2"/>
                </a:solidFill>
                <a:latin typeface="MetaBoldLF-Roman" pitchFamily="34" charset="0"/>
              </a:rPr>
              <a:t>&lt;CLICK&gt; </a:t>
            </a:r>
            <a:endParaRPr lang="en-US" smtClean="0"/>
          </a:p>
          <a:p>
            <a:r>
              <a:rPr lang="en-US" smtClean="0"/>
              <a:t>The file storage pool is the storage object from which file systems are built. VNX for File has intelligence built into it to optimize the allocation of a file system based upon the type of storage given to it and supports RAID group LUNs, Thin and Thick pool LUNs as well as compression and thin provisioned LUNs.</a:t>
            </a:r>
          </a:p>
          <a:p>
            <a:r>
              <a:rPr lang="en-US" b="1" i="1" u="sng" smtClean="0"/>
              <a:t>Note to presenter: </a:t>
            </a:r>
            <a:r>
              <a:rPr lang="en-US" i="1" smtClean="0"/>
              <a:t>It is recommended to not use LUN level compression for LUNs used for File (NAS) but rather use the file deduplication and compression feature provided free of charge within the VNX OE for File functionality as the file level functionality is applicable at the file level based on file access policies.</a:t>
            </a:r>
            <a:endParaRPr lang="en-US" smtClean="0"/>
          </a:p>
          <a:p>
            <a:r>
              <a:rPr lang="en-US" smtClean="0"/>
              <a:t>When a file system is defined it can be shared out to clients as CIFS, NFS or both if multi-protocol NAS access is required.</a:t>
            </a:r>
          </a:p>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Rot="1" noChangeAspect="1" noChangeArrowheads="1" noTextEdit="1"/>
          </p:cNvSpPr>
          <p:nvPr>
            <p:ph type="sldImg"/>
          </p:nvPr>
        </p:nvSpPr>
        <p:spPr bwMode="auto">
          <a:xfrm>
            <a:off x="2085975" y="696913"/>
            <a:ext cx="2765425" cy="2074862"/>
          </a:xfrm>
          <a:noFill/>
          <a:ln>
            <a:solidFill>
              <a:srgbClr val="000000"/>
            </a:solidFill>
            <a:miter lim="800000"/>
            <a:headEnd/>
            <a:tailEnd/>
          </a:ln>
        </p:spPr>
      </p:sp>
      <p:sp>
        <p:nvSpPr>
          <p:cNvPr id="1006595" name="Rectangle 3"/>
          <p:cNvSpPr>
            <a:spLocks noGrp="1" noChangeArrowheads="1"/>
          </p:cNvSpPr>
          <p:nvPr>
            <p:ph type="body" idx="1"/>
          </p:nvPr>
        </p:nvSpPr>
        <p:spPr>
          <a:xfrm>
            <a:off x="298450" y="2998788"/>
            <a:ext cx="6337300" cy="5761037"/>
          </a:xfrm>
        </p:spPr>
        <p:txBody>
          <a:bodyPr/>
          <a:lstStyle/>
          <a:p>
            <a:pPr fontAlgn="auto">
              <a:spcAft>
                <a:spcPts val="0"/>
              </a:spcAft>
              <a:defRPr/>
            </a:pPr>
            <a:r>
              <a:rPr lang="en-US" dirty="0" smtClean="0"/>
              <a:t>Let’s look in a bit more detail at how thick and thin LUNs are implemented within virtual pools.</a:t>
            </a:r>
          </a:p>
          <a:p>
            <a:pPr fontAlgn="auto">
              <a:spcAft>
                <a:spcPts val="0"/>
              </a:spcAft>
              <a:defRPr/>
            </a:pPr>
            <a:r>
              <a:rPr lang="en-US" b="1" dirty="0" smtClean="0"/>
              <a:t>Thick LUNs </a:t>
            </a:r>
            <a:r>
              <a:rPr lang="en-US" i="1" dirty="0" smtClean="0"/>
              <a:t>reserve</a:t>
            </a:r>
            <a:r>
              <a:rPr lang="en-US" dirty="0" smtClean="0"/>
              <a:t> </a:t>
            </a:r>
            <a:r>
              <a:rPr lang="en-US" b="1" dirty="0" smtClean="0"/>
              <a:t>FULL SPACE </a:t>
            </a:r>
            <a:r>
              <a:rPr lang="en-US" dirty="0" smtClean="0"/>
              <a:t>at creation, but do not allocate the space immediately, but merely account for the space requirement by the thick LUN. If a LUN is thick the system will guarantee that the capacity is available for that LUN when needed. The physical allocation of capacity happens in 1 GB slices as the application writes to the VNX. Logical block addresses are mapped directly into the respective 1GB chunk so capacity is not used up sequentially within each 1GB chunk but relative to the RBA of the LUN </a:t>
            </a:r>
            <a:r>
              <a:rPr lang="en-US" dirty="0" err="1" smtClean="0"/>
              <a:t>eg</a:t>
            </a:r>
            <a:r>
              <a:rPr lang="en-US" dirty="0" smtClean="0"/>
              <a:t> if an application is writing sequentially, the 1GB chunks will be filled up sequentially, if the application is writing randomly all over the LUN, the 1GB chunks will be allocated more frequently with each new write. The smallest allocation is a 1 GB contiguous address. Thick LUNs are best for high performance applications and incur little to no performance overhead versus RAID-group LUNs.</a:t>
            </a:r>
          </a:p>
          <a:p>
            <a:pPr fontAlgn="auto">
              <a:spcAft>
                <a:spcPts val="0"/>
              </a:spcAft>
              <a:defRPr/>
            </a:pPr>
            <a:r>
              <a:rPr lang="en-US" b="1" dirty="0" smtClean="0"/>
              <a:t>Thin LUNs </a:t>
            </a:r>
            <a:r>
              <a:rPr lang="en-US" dirty="0" smtClean="0"/>
              <a:t>work in a similar way to thick LUNs, except the logical LUN space is not initially reserved within the pool. The Thin LUN is allocated </a:t>
            </a:r>
            <a:r>
              <a:rPr lang="en-US" b="1" dirty="0" smtClean="0"/>
              <a:t>2 GB </a:t>
            </a:r>
            <a:r>
              <a:rPr lang="en-US" dirty="0" smtClean="0"/>
              <a:t>at creation and allocates more 1 GB slices as needed. Within each slice, space is mapped in sub-units of 8KB and space within each 1GB chunk is consumed sequentially regardless of whether the incoming writes are sequential or random. In order to map thin LUNs at the 8KB level does incur some overhead and while this option does provide the best TCO it does so with a tradeoff in performance. So it is necessary to ensure that the LUNs that leverage thin provisioning do not need the highest performance requirement.</a:t>
            </a:r>
          </a:p>
          <a:p>
            <a:pPr fontAlgn="auto">
              <a:spcAft>
                <a:spcPts val="0"/>
              </a:spcAft>
              <a:defRPr/>
            </a:pPr>
            <a:r>
              <a:rPr lang="en-US" dirty="0" smtClean="0"/>
              <a:t>Thinly provisioned LUNs do introduce a level of risk that when the host application writes to the LUN it always assumes that the space is available to it. For this reason it is important to monitor the system regularly and set alerts when storage pools get close to filling up.</a:t>
            </a:r>
          </a:p>
          <a:p>
            <a:pPr marL="285750" indent="-285750" fontAlgn="auto">
              <a:spcAft>
                <a:spcPts val="0"/>
              </a:spcAft>
              <a:buFont typeface="Arial" pitchFamily="34" charset="0"/>
              <a:buChar char="•"/>
              <a:defRPr/>
            </a:pPr>
            <a:endParaRPr lang="en-US" b="1" dirty="0" smtClean="0"/>
          </a:p>
          <a:p>
            <a:pPr fontAlgn="auto">
              <a:spcAft>
                <a:spcPts val="0"/>
              </a:spcAft>
              <a:defRPr/>
            </a:pPr>
            <a:endParaRPr lang="en-US" dirty="0" smtClean="0"/>
          </a:p>
          <a:p>
            <a:pPr fontAlgn="auto">
              <a:spcAft>
                <a:spcPts val="0"/>
              </a:spcAft>
              <a:defRPr/>
            </a:pPr>
            <a:endParaRPr lang="en-US" dirty="0" smtClean="0"/>
          </a:p>
          <a:p>
            <a:pPr fontAlgn="auto">
              <a:spcAft>
                <a:spcPts val="0"/>
              </a:spcAft>
              <a:defRPr/>
            </a:pPr>
            <a:endParaRPr lang="en-US" dirty="0" smtClean="0"/>
          </a:p>
          <a:p>
            <a:pPr fontAlgn="auto">
              <a:spcAft>
                <a:spcPts val="0"/>
              </a:spcAft>
              <a:defRPr/>
            </a:pPr>
            <a:endParaRPr lang="en-US" dirty="0" smtClean="0"/>
          </a:p>
          <a:p>
            <a:pPr fontAlgn="auto">
              <a:spcAft>
                <a:spcPts val="0"/>
              </a:spcAft>
              <a:defRPr/>
            </a:pP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Rot="1" noChangeAspect="1" noChangeArrowheads="1" noTextEdit="1"/>
          </p:cNvSpPr>
          <p:nvPr>
            <p:ph type="sldImg"/>
          </p:nvPr>
        </p:nvSpPr>
        <p:spPr bwMode="auto">
          <a:xfrm>
            <a:off x="2085975" y="696913"/>
            <a:ext cx="2765425" cy="2074862"/>
          </a:xfrm>
          <a:noFill/>
          <a:ln>
            <a:solidFill>
              <a:srgbClr val="000000"/>
            </a:solidFill>
            <a:miter lim="800000"/>
            <a:headEnd/>
            <a:tailEnd/>
          </a:ln>
        </p:spPr>
      </p:sp>
      <p:sp>
        <p:nvSpPr>
          <p:cNvPr id="101378" name="Rectangle 3"/>
          <p:cNvSpPr>
            <a:spLocks noGrp="1" noChangeArrowheads="1"/>
          </p:cNvSpPr>
          <p:nvPr>
            <p:ph type="body" idx="1"/>
          </p:nvPr>
        </p:nvSpPr>
        <p:spPr bwMode="auto">
          <a:xfrm>
            <a:off x="298450" y="2998788"/>
            <a:ext cx="6337300" cy="5761037"/>
          </a:xfrm>
          <a:noFill/>
        </p:spPr>
        <p:txBody>
          <a:bodyPr wrap="square" numCol="1" anchor="t" anchorCtr="0" compatLnSpc="1">
            <a:prstTxWarp prst="textNoShape">
              <a:avLst/>
            </a:prstTxWarp>
          </a:bodyPr>
          <a:lstStyle/>
          <a:p>
            <a:r>
              <a:rPr lang="en-US" smtClean="0"/>
              <a:t>VNX Virtual Provisioning further improves capacity utilization. File systems as well as FC/FCoE/native iSCSI LUNs can be logically sized to required capacities, and physically provisioned with less capacity. This means storage need not sit idly in a file system or LUN until it is used. Provisioning is simplified, and capacity utilization is improved.</a:t>
            </a:r>
          </a:p>
          <a:p>
            <a:r>
              <a:rPr lang="en-US" smtClean="0"/>
              <a:t>VNX Virtual Provisioning safeguards</a:t>
            </a:r>
            <a:r>
              <a:rPr lang="en-US" b="1" smtClean="0"/>
              <a:t> </a:t>
            </a:r>
            <a:r>
              <a:rPr lang="en-US" smtClean="0"/>
              <a:t>allow users to keep track of thinly provisioned file systems and LUNs. By reporting on actual physical usage, total logical size, and available pooled capacity, administrators can both predict and set alerts to avoid running out of physical capacity. </a:t>
            </a:r>
          </a:p>
          <a:p>
            <a:r>
              <a:rPr lang="en-US" smtClean="0"/>
              <a:t>In addition, with Automatic File System Extension and Dynamic LUN Extension, physical allocation can be increased in real time, as needed. </a:t>
            </a:r>
          </a:p>
          <a:p>
            <a:r>
              <a:rPr lang="en-US" b="1" i="1" u="sng" smtClean="0"/>
              <a:t>Note to Presenter</a:t>
            </a:r>
            <a:r>
              <a:rPr lang="en-US" b="1" i="1" smtClean="0"/>
              <a:t>: </a:t>
            </a:r>
            <a:r>
              <a:rPr lang="en-US" smtClean="0"/>
              <a:t>V</a:t>
            </a:r>
            <a:r>
              <a:rPr lang="en-US" i="1" smtClean="0"/>
              <a:t>NX for File has its own thin provisioning capability that operates at the file system level. While it is possible to use block level thin provisioning at the VNX for File LUN level (Thin storage pool LUNs) it is recommended to use File system level thin provisioning and thick pool LUNs, to avoid unnecessary performance overhead.</a:t>
            </a:r>
          </a:p>
          <a:p>
            <a:r>
              <a:rPr lang="en-US" b="1" i="1" u="sng" smtClean="0"/>
              <a:t>Note to Presenter</a:t>
            </a:r>
            <a:r>
              <a:rPr lang="en-US" b="1" i="1" smtClean="0"/>
              <a:t>: </a:t>
            </a:r>
            <a:r>
              <a:rPr lang="en-US" i="1" smtClean="0"/>
              <a:t>The ability to shrink block LUNs with Windows 2008 R2 hosts was provided with the CLARiiON CX4 platform. This feature is no longer supported with VNX.</a:t>
            </a:r>
          </a:p>
          <a:p>
            <a:r>
              <a:rPr lang="en-US" smtClean="0"/>
              <a:t>VNX for File Automatic File System Extension functionality works with both NFS and CIFS. It automatically extends a file system up to a pre-selected high watermark without Administrator intervention. Automatic File System Extension does not require the Storage Administrator to continually monitor file-system utilization, or to rely on e-mail or pager notification when a file system starts filling up. By extending the file system automatically, it reduces the possibility of a file system running out of space, and makes life easier for the Storage Administrator.</a:t>
            </a:r>
          </a:p>
          <a:p>
            <a:r>
              <a:rPr lang="en-US" smtClean="0"/>
              <a:t>The LUN Extension capability can be used to improve storage utilization, increase efficiencies, and reduce the possibility of errors in provisioning, by dynamically extending the logical size of the LUN on the fly. By dynamically reserving additional blocks for a LUN when required, this feature eliminates the disruption of migrating from one LUN to a larger one when space starts to run out. LUN Extension improves overall service levels and lowers cost of ownership by making operations simpler, and by allowing the Storage Administrator to tune for optimum storage utilization.</a:t>
            </a:r>
          </a:p>
          <a:p>
            <a:r>
              <a:rPr lang="en-US" b="1" i="1" u="sng" smtClean="0"/>
              <a:t>Note to Presenter:</a:t>
            </a:r>
            <a:r>
              <a:rPr lang="en-US" i="1" smtClean="0"/>
              <a:t> Dynamic LUN Extension is not an automatic function. </a:t>
            </a:r>
          </a:p>
          <a:p>
            <a:endParaRPr lang="en-US" smtClean="0">
              <a:solidFill>
                <a:srgbClr val="FF0000"/>
              </a:solidFill>
            </a:endParaRPr>
          </a:p>
          <a:p>
            <a:endParaRPr lang="en-US" smtClean="0"/>
          </a:p>
          <a:p>
            <a:endParaRPr lang="en-US" smtClean="0"/>
          </a:p>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We can enable thin provisioning for either Thick pool LUNs or RAID group LUNs. </a:t>
            </a:r>
          </a:p>
          <a:p>
            <a:r>
              <a:rPr lang="en-US" i="1" u="sng" smtClean="0">
                <a:solidFill>
                  <a:schemeClr val="tx2"/>
                </a:solidFill>
                <a:latin typeface="MetaBoldLF-Roman" pitchFamily="34" charset="0"/>
              </a:rPr>
              <a:t>&lt;CLICK&gt; </a:t>
            </a:r>
            <a:endParaRPr lang="en-US" smtClean="0"/>
          </a:p>
          <a:p>
            <a:r>
              <a:rPr lang="en-US" smtClean="0"/>
              <a:t>The underlying process that effects the conversion is a migration of the thick LUNs into the thin LUN format (this will require movement of data via host transparent LUN migration). As the unused capacity is freed up, those data blocks are returned to the pool.</a:t>
            </a:r>
          </a:p>
          <a:p>
            <a:r>
              <a:rPr lang="en-US" smtClean="0"/>
              <a:t>The data compression feature provides a further reduction of capacity savings initially provided by Virtual Provisioning.</a:t>
            </a:r>
          </a:p>
          <a:p>
            <a:r>
              <a:rPr lang="en-US" smtClean="0"/>
              <a:t>Users can think of it as a progression from fully provisioned data, to thinly provisioned data, to compressed data (even MORE thin!).</a:t>
            </a:r>
          </a:p>
          <a:p>
            <a:r>
              <a:rPr lang="en-US" smtClean="0"/>
              <a:t>This progression further reduces customer TCO by providing maximum storage savings on the LUN, and freeing up that capacity to be used by other LUNs in the pool.</a:t>
            </a:r>
          </a:p>
          <a:p>
            <a:r>
              <a:rPr lang="en-US" smtClean="0"/>
              <a:t>The process can be reversed if necessary and LUNs can be uncompressed and inflated manually as required, which is a seamless process for the applications using the LUNs.</a:t>
            </a:r>
          </a:p>
        </p:txBody>
      </p:sp>
      <p:sp>
        <p:nvSpPr>
          <p:cNvPr id="105474" name="Slide Image Placeholder 6"/>
          <p:cNvSpPr>
            <a:spLocks noGrp="1" noRot="1" noChangeAspect="1"/>
          </p:cNvSpPr>
          <p:nvPr>
            <p:ph type="sldImg"/>
          </p:nvPr>
        </p:nvSpPr>
        <p:spPr bwMode="auto">
          <a:noFill/>
          <a:ln>
            <a:solidFill>
              <a:srgbClr val="000000"/>
            </a:solidFill>
            <a:miter lim="800000"/>
            <a:headEnd/>
            <a:tailEnd/>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bwMode="auto">
          <a:noFill/>
          <a:ln>
            <a:solidFill>
              <a:srgbClr val="000000"/>
            </a:solidFill>
            <a:miter lim="800000"/>
            <a:headEnd/>
            <a:tailEnd/>
          </a:ln>
        </p:spPr>
      </p:sp>
      <p:sp>
        <p:nvSpPr>
          <p:cNvPr id="8704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000" smtClean="0"/>
              <a:t>VNX Object support is delivered as a fully supported solution that uses the virtualized Atmos VE implementation attached to one or more VNX systems. At a high level, Atmos is…</a:t>
            </a:r>
          </a:p>
          <a:p>
            <a:pPr lvl="1"/>
            <a:r>
              <a:rPr lang="en-US" sz="1000" smtClean="0"/>
              <a:t>A new data storage and management framework</a:t>
            </a:r>
            <a:endParaRPr lang="en-US" sz="1000" b="1" smtClean="0">
              <a:solidFill>
                <a:srgbClr val="FF0000"/>
              </a:solidFill>
            </a:endParaRPr>
          </a:p>
          <a:p>
            <a:pPr lvl="1"/>
            <a:r>
              <a:rPr lang="en-US" sz="1000" smtClean="0"/>
              <a:t>Based on a unique set of data services with no limits on namespace or location</a:t>
            </a:r>
          </a:p>
          <a:p>
            <a:pPr lvl="1"/>
            <a:r>
              <a:rPr lang="en-US" sz="1000" smtClean="0"/>
              <a:t>Web-based services, multi-tenancy, and automated protection and efficiency services</a:t>
            </a:r>
          </a:p>
          <a:p>
            <a:pPr lvl="1"/>
            <a:r>
              <a:rPr lang="en-US" sz="1000" smtClean="0"/>
              <a:t>Layered over an EMC-developed, exabyte-scale object store on physical or virtual appliances</a:t>
            </a:r>
          </a:p>
          <a:p>
            <a:pPr lvl="1"/>
            <a:r>
              <a:rPr lang="en-US" sz="1000" smtClean="0"/>
              <a:t>Addressing challenges with storing and managing vast amounts of unstructured content for custom or packaged applications</a:t>
            </a:r>
          </a:p>
          <a:p>
            <a:r>
              <a:rPr lang="en-US" sz="1000" smtClean="0"/>
              <a:t>Atmos can be managed as a single system over many sites and</a:t>
            </a:r>
            <a:r>
              <a:rPr lang="en-US" sz="1000" b="1" smtClean="0">
                <a:solidFill>
                  <a:srgbClr val="FF0000"/>
                </a:solidFill>
              </a:rPr>
              <a:t> </a:t>
            </a:r>
            <a:r>
              <a:rPr lang="en-US" sz="1000" smtClean="0"/>
              <a:t>can be delivered as a self-service experience to consumers.</a:t>
            </a:r>
          </a:p>
          <a:p>
            <a:r>
              <a:rPr lang="en-US" sz="1000" b="1" i="1" u="sng" smtClean="0"/>
              <a:t>Note to Presenter: </a:t>
            </a:r>
            <a:r>
              <a:rPr lang="en-US" sz="1000" i="1" smtClean="0"/>
              <a:t>REST and SOAP are programming styles and Web Services interfaces for Atmos. </a:t>
            </a:r>
            <a:br>
              <a:rPr lang="en-US" sz="1000" i="1" smtClean="0"/>
            </a:br>
            <a:r>
              <a:rPr lang="en-US" sz="1000" i="1" smtClean="0"/>
              <a:t>REST = Representational State Transfer. SOAP = Simple Object Access Protocol.</a:t>
            </a:r>
          </a:p>
          <a:p>
            <a:r>
              <a:rPr lang="en-US" sz="1000" smtClean="0"/>
              <a:t>Atmos supports both custom and packaged applications through its versatile API. The Atmos REST API allows applications to access Atmos resources no matter whether they are connected locally or remotely over the WAN. This enables the global access described for content-rich applications, but also enables packaged applications to scale into new use cases like remote backup, remote archiving, and other online services. </a:t>
            </a:r>
          </a:p>
          <a:p>
            <a:r>
              <a:rPr lang="en-US" sz="1000" smtClean="0"/>
              <a:t>Atmos provides a very compelling solution in the following use cases:</a:t>
            </a:r>
          </a:p>
          <a:p>
            <a:r>
              <a:rPr lang="en-US" sz="1000" smtClean="0"/>
              <a:t>The first is </a:t>
            </a:r>
            <a:r>
              <a:rPr lang="en-US" sz="1000" b="1" smtClean="0"/>
              <a:t>content-rich web applications</a:t>
            </a:r>
            <a:r>
              <a:rPr lang="en-US" sz="1000" smtClean="0"/>
              <a:t>. There’s a wide range of applications fitting this profile, whether external-facing applications like a printing service for business cards, an online auction service, or even a web-based messaging application.</a:t>
            </a:r>
          </a:p>
          <a:p>
            <a:r>
              <a:rPr lang="en-US" sz="1000" smtClean="0"/>
              <a:t>The next use case is </a:t>
            </a:r>
            <a:r>
              <a:rPr lang="en-US" sz="1000" b="1" smtClean="0"/>
              <a:t>infrastructure as a service</a:t>
            </a:r>
            <a:r>
              <a:rPr lang="en-US" sz="1000" smtClean="0"/>
              <a:t>. Think about this as an external service that EMC partners like AT&amp;T deliver, or consider it as a service delivered within your own enterprise to allow internal customers to access and build applications</a:t>
            </a:r>
          </a:p>
          <a:p>
            <a:r>
              <a:rPr lang="en-US" sz="1000" smtClean="0"/>
              <a:t>The final use case is </a:t>
            </a:r>
            <a:r>
              <a:rPr lang="en-US" sz="1000" b="1" smtClean="0"/>
              <a:t>archiving to the cloud</a:t>
            </a:r>
            <a:r>
              <a:rPr lang="en-US" sz="1000" smtClean="0"/>
              <a:t>, extending an existing on-premises architecture for archiving to an on-premises or off-premises Atmos. Atmos enables customers to consolidate geographically distributed archives into one system, logically isolate them with multi-tenancy, and then protect them efficiently using policy-based management.</a:t>
            </a:r>
            <a:endParaRPr lang="en-US" sz="1000" b="1" smtClean="0">
              <a:solidFill>
                <a:srgbClr val="FF0000"/>
              </a:solidFill>
            </a:endParaRPr>
          </a:p>
          <a:p>
            <a:r>
              <a:rPr lang="en-US" sz="1000" smtClean="0"/>
              <a:t>For more detail on Atmos, please see the following presentation on PowerLink: </a:t>
            </a:r>
            <a:r>
              <a:rPr lang="en-US" sz="1000" smtClean="0">
                <a:hlinkClick r:id="rId3"/>
              </a:rPr>
              <a:t>http://powerlink.emc.com/km/live1/en_US/Offering_Basics/Presentation/Atmos.pptx</a:t>
            </a:r>
            <a:r>
              <a:rPr lang="en-US" sz="1000" smtClean="0"/>
              <a:t> </a:t>
            </a:r>
          </a:p>
          <a:p>
            <a:endParaRPr lang="en-US" sz="100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927775" y="8757590"/>
            <a:ext cx="3004820" cy="461010"/>
          </a:xfrm>
          <a:prstGeom prst="rect">
            <a:avLst/>
          </a:prstGeom>
        </p:spPr>
        <p:txBody>
          <a:bodyPr lIns="92309" tIns="46154" rIns="92309" bIns="46154"/>
          <a:lstStyle/>
          <a:p>
            <a:fld id="{73510193-382F-472D-AFAE-786A7DA7F903}"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How storage is deployed has been going through a process of change for a number of years now. That change will continue for the coming years. Some interesting things to note from this slide:</a:t>
            </a:r>
          </a:p>
          <a:p>
            <a:r>
              <a:rPr lang="en-US" smtClean="0"/>
              <a:t>Fibre channel revenues are still a strong force in the industry although essentially flat, so the market continues to embrace the technology</a:t>
            </a:r>
          </a:p>
          <a:p>
            <a:r>
              <a:rPr lang="en-US" smtClean="0"/>
              <a:t>The main area of growth is in the Ethernet space:</a:t>
            </a:r>
          </a:p>
          <a:p>
            <a:r>
              <a:rPr lang="en-US" b="1" i="1" u="sng" smtClean="0"/>
              <a:t>Note to Presenter:</a:t>
            </a:r>
            <a:r>
              <a:rPr lang="en-US" i="1" smtClean="0"/>
              <a:t> Click to highlight the Ethernet technologies</a:t>
            </a:r>
          </a:p>
          <a:p>
            <a:r>
              <a:rPr lang="en-US" smtClean="0"/>
              <a:t>iSCSI and NAS will continue to grow aggressively as the connectivity option of choice in the sub $75K storage space due to simplicity and the ubiquity of the IP network. </a:t>
            </a:r>
          </a:p>
          <a:p>
            <a:r>
              <a:rPr lang="en-US" smtClean="0"/>
              <a:t>The highest growth rates are seen in the markets for the newer connectivity options, Fibre Channel over Ethernet (FCoE) and Switched Serial Attached SCSI (SAS). Although starting from a small base these technologies will become more relevant (particularly FCoE) starting in 2011.</a:t>
            </a:r>
          </a:p>
          <a:p>
            <a:r>
              <a:rPr lang="en-US" smtClean="0"/>
              <a:t>The loser in the storage connectivity options is the external DAS market. As customers recognize that in order to truly enable the virtualized data center, a fluid and flexible storage connectivity model is required and this space continues to lose market share to the main stream and newer technologies.</a:t>
            </a:r>
          </a:p>
          <a:p>
            <a:r>
              <a:rPr lang="en-US" smtClean="0"/>
              <a:t>The main point to remember is that EMC is the leader or 2</a:t>
            </a:r>
            <a:r>
              <a:rPr lang="en-US" baseline="30000" smtClean="0"/>
              <a:t>nd</a:t>
            </a:r>
            <a:r>
              <a:rPr lang="en-US" smtClean="0"/>
              <a:t> in all the markets in this chart except the dwindling DAS market. EMC is committed to fully support of all these technologies today or as the market demands on the VNX platform</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2084388" y="696913"/>
            <a:ext cx="2768600" cy="2076450"/>
          </a:xfrm>
          <a:ln/>
        </p:spPr>
      </p:sp>
      <p:sp>
        <p:nvSpPr>
          <p:cNvPr id="65539" name="Rectangle 3"/>
          <p:cNvSpPr>
            <a:spLocks noGrp="1" noChangeArrowheads="1"/>
          </p:cNvSpPr>
          <p:nvPr>
            <p:ph type="body" idx="1"/>
          </p:nvPr>
        </p:nvSpPr>
        <p:spPr>
          <a:xfrm>
            <a:off x="298450" y="2998788"/>
            <a:ext cx="6337300" cy="5759450"/>
          </a:xfrm>
          <a:noFill/>
          <a:ln/>
        </p:spPr>
        <p:txBody>
          <a:bodyPr/>
          <a:lstStyle/>
          <a:p>
            <a:r>
              <a:rPr lang="en-US" smtClean="0"/>
              <a:t>Thank you.</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2085975" y="690563"/>
            <a:ext cx="2763838" cy="2073275"/>
          </a:xfrm>
          <a:ln/>
        </p:spPr>
      </p:sp>
      <p:sp>
        <p:nvSpPr>
          <p:cNvPr id="68611" name="Rectangle 3"/>
          <p:cNvSpPr>
            <a:spLocks noGrp="1" noChangeArrowheads="1"/>
          </p:cNvSpPr>
          <p:nvPr>
            <p:ph type="body" idx="1"/>
          </p:nvPr>
        </p:nvSpPr>
        <p:spPr>
          <a:xfrm>
            <a:off x="239713" y="2901950"/>
            <a:ext cx="6337300" cy="5761038"/>
          </a:xfrm>
          <a:noFill/>
          <a:ln/>
        </p:spPr>
        <p:txBody>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8"/>
          <p:cNvSpPr txBox="1">
            <a:spLocks noGrp="1" noChangeArrowheads="1"/>
          </p:cNvSpPr>
          <p:nvPr/>
        </p:nvSpPr>
        <p:spPr bwMode="auto">
          <a:xfrm>
            <a:off x="385763" y="153988"/>
            <a:ext cx="6162675" cy="454025"/>
          </a:xfrm>
          <a:prstGeom prst="rect">
            <a:avLst/>
          </a:prstGeom>
          <a:noFill/>
          <a:ln w="12700">
            <a:noFill/>
            <a:miter lim="800000"/>
            <a:headEnd/>
            <a:tailEnd/>
          </a:ln>
        </p:spPr>
        <p:txBody>
          <a:bodyPr lIns="90832" tIns="45417" rIns="90832" bIns="45417"/>
          <a:lstStyle/>
          <a:p>
            <a:pPr algn="ctr" defTabSz="909638" eaLnBrk="0" hangingPunct="0"/>
            <a:r>
              <a:rPr lang="en-US" sz="1400" b="1"/>
              <a:t>Title</a:t>
            </a:r>
            <a:endParaRPr lang="en-US" sz="1400" b="1" i="1"/>
          </a:p>
          <a:p>
            <a:pPr algn="ctr" defTabSz="909638" eaLnBrk="0" hangingPunct="0"/>
            <a:r>
              <a:rPr lang="en-US" sz="1000" i="1"/>
              <a:t>Month Year</a:t>
            </a:r>
            <a:endParaRPr lang="en-US" sz="900" i="1"/>
          </a:p>
        </p:txBody>
      </p:sp>
      <p:sp>
        <p:nvSpPr>
          <p:cNvPr id="67587" name="Rectangle 9"/>
          <p:cNvSpPr txBox="1">
            <a:spLocks noGrp="1" noChangeArrowheads="1"/>
          </p:cNvSpPr>
          <p:nvPr/>
        </p:nvSpPr>
        <p:spPr bwMode="auto">
          <a:xfrm>
            <a:off x="3241675" y="8993188"/>
            <a:ext cx="465138" cy="227012"/>
          </a:xfrm>
          <a:prstGeom prst="rect">
            <a:avLst/>
          </a:prstGeom>
          <a:noFill/>
          <a:ln w="12700">
            <a:noFill/>
            <a:miter lim="800000"/>
            <a:headEnd/>
            <a:tailEnd/>
          </a:ln>
        </p:spPr>
        <p:txBody>
          <a:bodyPr lIns="90832" tIns="45417" rIns="90832" bIns="45417" anchor="b"/>
          <a:lstStyle/>
          <a:p>
            <a:pPr algn="ctr" defTabSz="909638" eaLnBrk="0" hangingPunct="0"/>
            <a:fld id="{34115427-4FE6-4547-90C4-E483988F44B5}" type="slidenum">
              <a:rPr lang="en-US" sz="800"/>
              <a:pPr algn="ctr" defTabSz="909638" eaLnBrk="0" hangingPunct="0"/>
              <a:t>42</a:t>
            </a:fld>
            <a:endParaRPr lang="en-US" sz="800"/>
          </a:p>
        </p:txBody>
      </p:sp>
      <p:sp>
        <p:nvSpPr>
          <p:cNvPr id="67588" name="Rectangle 2"/>
          <p:cNvSpPr>
            <a:spLocks noGrp="1" noRot="1" noChangeAspect="1" noChangeArrowheads="1" noTextEdit="1"/>
          </p:cNvSpPr>
          <p:nvPr>
            <p:ph type="sldImg"/>
          </p:nvPr>
        </p:nvSpPr>
        <p:spPr>
          <a:xfrm>
            <a:off x="2090738" y="690563"/>
            <a:ext cx="2763837" cy="2073275"/>
          </a:xfrm>
          <a:ln/>
        </p:spPr>
      </p:sp>
      <p:sp>
        <p:nvSpPr>
          <p:cNvPr id="67589" name="Rectangle 3"/>
          <p:cNvSpPr>
            <a:spLocks noGrp="1" noChangeArrowheads="1"/>
          </p:cNvSpPr>
          <p:nvPr>
            <p:ph type="body" idx="1"/>
          </p:nvPr>
        </p:nvSpPr>
        <p:spPr>
          <a:xfrm>
            <a:off x="298450" y="2998788"/>
            <a:ext cx="6337300" cy="5867400"/>
          </a:xfrm>
          <a:noFill/>
          <a:ln/>
        </p:spPr>
        <p:txBody>
          <a:bodyPr lIns="0" tIns="0" rIns="0" bIns="0"/>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2084388" y="692150"/>
            <a:ext cx="2767012" cy="2074863"/>
          </a:xfrm>
          <a:ln/>
        </p:spPr>
      </p:sp>
      <p:sp>
        <p:nvSpPr>
          <p:cNvPr id="64515" name="Rectangle 3"/>
          <p:cNvSpPr>
            <a:spLocks noGrp="1" noChangeArrowheads="1"/>
          </p:cNvSpPr>
          <p:nvPr>
            <p:ph type="body" idx="1"/>
          </p:nvPr>
        </p:nvSpPr>
        <p:spPr>
          <a:xfrm>
            <a:off x="385763" y="2995613"/>
            <a:ext cx="6162675" cy="5764212"/>
          </a:xfrm>
          <a:noFill/>
          <a:ln/>
        </p:spPr>
        <p:txBody>
          <a:bodyPr/>
          <a:lstStyle/>
          <a:p>
            <a:r>
              <a:rPr lang="en-US" smtClean="0"/>
              <a:t>On the left, EMC's currently shipping converged file and block product</a:t>
            </a:r>
          </a:p>
          <a:p>
            <a:r>
              <a:rPr lang="en-US" smtClean="0"/>
              <a:t>Different types of traffic</a:t>
            </a:r>
          </a:p>
          <a:p>
            <a:pPr lvl="1"/>
            <a:r>
              <a:rPr lang="en-US" smtClean="0"/>
              <a:t>iSCSI: through DART enclosure to FLARE enclosure</a:t>
            </a:r>
          </a:p>
          <a:p>
            <a:pPr lvl="1"/>
            <a:r>
              <a:rPr lang="en-US" smtClean="0"/>
              <a:t>File: through DART enclosure to FLARE enclosure</a:t>
            </a:r>
          </a:p>
          <a:p>
            <a:pPr lvl="1"/>
            <a:r>
              <a:rPr lang="en-US" smtClean="0"/>
              <a:t>FC: through FLARE enclosure</a:t>
            </a:r>
          </a:p>
          <a:p>
            <a:r>
              <a:rPr lang="en-US" smtClean="0"/>
              <a:t>Control station: yet another enclosure required for the DP to operate</a:t>
            </a:r>
          </a:p>
          <a:p>
            <a:r>
              <a:rPr lang="en-US" smtClean="0"/>
              <a:t>Two SPSs:  additional HW for the data path</a:t>
            </a:r>
          </a:p>
          <a:p>
            <a:endParaRPr lang="en-US" smtClean="0"/>
          </a:p>
          <a:p>
            <a:r>
              <a:rPr lang="en-US" smtClean="0"/>
              <a:t>On the right, a C4/N1 view of the world</a:t>
            </a:r>
          </a:p>
          <a:p>
            <a:pPr lvl="1"/>
            <a:r>
              <a:rPr lang="en-US" smtClean="0"/>
              <a:t>Control Station HW eliminated by becoming co-resident with FLARE and DART</a:t>
            </a:r>
          </a:p>
          <a:p>
            <a:pPr lvl="1"/>
            <a:r>
              <a:rPr lang="en-US" smtClean="0"/>
              <a:t>SPS HW eliminated by a vault-to-flash strategy</a:t>
            </a:r>
          </a:p>
          <a:p>
            <a:pPr lvl="1"/>
            <a:r>
              <a:rPr lang="en-US" smtClean="0"/>
              <a:t>Separate FLARE and DART enclosures replaced by one enclosure that accepts ALL protocol flows</a:t>
            </a:r>
          </a:p>
          <a:p>
            <a:endParaRPr lang="en-US" smtClean="0"/>
          </a:p>
          <a:p>
            <a:r>
              <a:rPr lang="en-US" smtClean="0"/>
              <a:t>The data path in this picture has been collapsed to run together. For details on how this was accomplished I'd like to introduce Matt Yellen</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2082800" y="690563"/>
            <a:ext cx="2768600" cy="2076450"/>
          </a:xfrm>
          <a:ln/>
        </p:spPr>
      </p:sp>
      <p:sp>
        <p:nvSpPr>
          <p:cNvPr id="71683" name="Rectangle 3"/>
          <p:cNvSpPr>
            <a:spLocks noGrp="1" noChangeArrowheads="1"/>
          </p:cNvSpPr>
          <p:nvPr>
            <p:ph type="body" idx="1"/>
          </p:nvPr>
        </p:nvSpPr>
        <p:spPr>
          <a:xfrm>
            <a:off x="298450" y="2998788"/>
            <a:ext cx="6337300" cy="5759450"/>
          </a:xfrm>
          <a:noFill/>
          <a:ln/>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2082800" y="690563"/>
            <a:ext cx="2768600" cy="2076450"/>
          </a:xfrm>
          <a:ln/>
        </p:spPr>
      </p:sp>
      <p:sp>
        <p:nvSpPr>
          <p:cNvPr id="72707" name="Rectangle 3"/>
          <p:cNvSpPr>
            <a:spLocks noGrp="1" noChangeArrowheads="1"/>
          </p:cNvSpPr>
          <p:nvPr>
            <p:ph type="body" idx="1"/>
          </p:nvPr>
        </p:nvSpPr>
        <p:spPr>
          <a:xfrm>
            <a:off x="298450" y="2998788"/>
            <a:ext cx="6337300" cy="5759450"/>
          </a:xfrm>
          <a:noFill/>
          <a:ln/>
        </p:spPr>
        <p:txBody>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2082800" y="690563"/>
            <a:ext cx="2768600" cy="2076450"/>
          </a:xfrm>
          <a:ln/>
        </p:spPr>
      </p:sp>
      <p:sp>
        <p:nvSpPr>
          <p:cNvPr id="73731" name="Rectangle 3"/>
          <p:cNvSpPr>
            <a:spLocks noGrp="1" noChangeArrowheads="1"/>
          </p:cNvSpPr>
          <p:nvPr>
            <p:ph type="body" idx="1"/>
          </p:nvPr>
        </p:nvSpPr>
        <p:spPr>
          <a:xfrm>
            <a:off x="298450" y="2998788"/>
            <a:ext cx="6337300" cy="5759450"/>
          </a:xfrm>
          <a:noFill/>
          <a:ln/>
        </p:spPr>
        <p:txBody>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927475" y="8758238"/>
            <a:ext cx="3005138" cy="460375"/>
          </a:xfrm>
          <a:prstGeom prst="rect">
            <a:avLst/>
          </a:prstGeom>
        </p:spPr>
        <p:txBody>
          <a:bodyPr/>
          <a:lstStyle/>
          <a:p>
            <a:fld id="{56C484C4-D750-4890-B3F6-C8F9F089A5EE}"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27775" y="8757590"/>
            <a:ext cx="3004820" cy="461010"/>
          </a:xfrm>
          <a:prstGeom prst="rect">
            <a:avLst/>
          </a:prstGeom>
          <a:ln/>
        </p:spPr>
        <p:txBody>
          <a:bodyPr lIns="92309" tIns="46154" rIns="92309" bIns="46154"/>
          <a:lstStyle/>
          <a:p>
            <a:fld id="{9A7F7016-46C6-4B68-9D47-E0ACABA24A6F}" type="slidenum">
              <a:rPr lang="en-US" altLang="zh-CN"/>
              <a:pPr/>
              <a:t>48</a:t>
            </a:fld>
            <a:endParaRPr lang="en-US" altLang="zh-CN"/>
          </a:p>
        </p:txBody>
      </p:sp>
      <p:sp>
        <p:nvSpPr>
          <p:cNvPr id="18434" name="Rectangle 2"/>
          <p:cNvSpPr>
            <a:spLocks noGrp="1" noRot="1" noChangeAspect="1" noChangeArrowheads="1" noTextEdit="1"/>
          </p:cNvSpPr>
          <p:nvPr>
            <p:ph type="sldImg"/>
          </p:nvPr>
        </p:nvSpPr>
        <p:spPr>
          <a:xfrm>
            <a:off x="2084388" y="690563"/>
            <a:ext cx="2765425" cy="2073275"/>
          </a:xfrm>
          <a:ln/>
        </p:spPr>
      </p:sp>
      <p:sp>
        <p:nvSpPr>
          <p:cNvPr id="18435" name="Rectangle 3"/>
          <p:cNvSpPr>
            <a:spLocks noGrp="1" noChangeArrowheads="1"/>
          </p:cNvSpPr>
          <p:nvPr>
            <p:ph type="body" idx="1"/>
          </p:nvPr>
        </p:nvSpPr>
        <p:spPr>
          <a:xfrm>
            <a:off x="298556" y="2998167"/>
            <a:ext cx="6337088" cy="5868273"/>
          </a:xfrm>
        </p:spPr>
        <p:txBody>
          <a:bodyPr lIns="0" tIns="0" rIns="0" bIns="0"/>
          <a:lstStyle/>
          <a:p>
            <a:endParaRPr lang="en-US">
              <a:latin typeface="MetaNormalLF-Roman"/>
              <a:cs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2084388" y="696913"/>
            <a:ext cx="2768600" cy="2076450"/>
          </a:xfrm>
          <a:ln/>
        </p:spPr>
      </p:sp>
      <p:sp>
        <p:nvSpPr>
          <p:cNvPr id="69635" name="Rectangle 3"/>
          <p:cNvSpPr>
            <a:spLocks noGrp="1" noChangeArrowheads="1"/>
          </p:cNvSpPr>
          <p:nvPr>
            <p:ph type="body" idx="1"/>
          </p:nvPr>
        </p:nvSpPr>
        <p:spPr>
          <a:xfrm>
            <a:off x="298450" y="2998788"/>
            <a:ext cx="6337300" cy="5759450"/>
          </a:xfrm>
          <a:noFill/>
          <a:ln/>
        </p:spPr>
        <p:txBody>
          <a:bodyPr/>
          <a:lstStyle/>
          <a:p>
            <a:r>
              <a:rPr lang="en-US" smtClean="0"/>
              <a:t>Thank you.</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With these challenges and requirements in mind, EMC is now introducing a new record-breaking unified storage platform—the EMC VNX family.</a:t>
            </a:r>
          </a:p>
          <a:p>
            <a:r>
              <a:rPr lang="en-US" smtClean="0"/>
              <a:t>These hardware and software solutions are simple to provision, highly efficient with lower-capacity requirements, affordable for any budget, and powerful enough to handle the increasing demands of virtual applications.</a:t>
            </a:r>
          </a:p>
          <a:p>
            <a:r>
              <a:rPr lang="en-US" smtClean="0"/>
              <a:t>In fact, the new family delivers the world’s simplest array to manage and the world's highest mid-tier performance.</a:t>
            </a:r>
          </a:p>
          <a:p>
            <a:r>
              <a:rPr lang="en-US" smtClean="0"/>
              <a:t>The VNX family is designed from the ground up for virtual application environments—from simple, money-saving server and storage consolidation for small business, to the next-generation virtual data center applications.</a:t>
            </a:r>
          </a:p>
          <a:p>
            <a:r>
              <a:rPr lang="en-US" smtClean="0"/>
              <a:t>The VNX family is comprised of two series: VNXe series and VNX series. </a:t>
            </a:r>
          </a:p>
          <a:p>
            <a:pPr marL="454025" lvl="1" indent="-228600">
              <a:buFont typeface="MetaNormalLF-Roman" pitchFamily="34" charset="0"/>
              <a:buAutoNum type="arabicPeriod"/>
            </a:pPr>
            <a:r>
              <a:rPr lang="en-US" smtClean="0"/>
              <a:t>The </a:t>
            </a:r>
            <a:r>
              <a:rPr lang="en-US" b="1" smtClean="0"/>
              <a:t>VNXe series </a:t>
            </a:r>
            <a:r>
              <a:rPr lang="en-US" smtClean="0"/>
              <a:t>represents the entry point of the VNX family, and is designed specifically for small-to-medium businesses (SMB), remote offices or branch offices (ROBO), or departmental applications where traditional storage administration skills may not be available.</a:t>
            </a:r>
          </a:p>
          <a:p>
            <a:pPr marL="454025" lvl="1" indent="-228600">
              <a:buFont typeface="MetaNormalLF-Roman" pitchFamily="34" charset="0"/>
              <a:buAutoNum type="arabicPeriod"/>
            </a:pPr>
            <a:r>
              <a:rPr lang="en-US" smtClean="0"/>
              <a:t>The </a:t>
            </a:r>
            <a:r>
              <a:rPr lang="en-US" b="1" smtClean="0"/>
              <a:t>VNX series </a:t>
            </a:r>
            <a:r>
              <a:rPr lang="en-US" smtClean="0"/>
              <a:t>is the next-generation midrange platform. For those of you familiar with EMC’s current CLARiiON and Celerra platforms, the VNX series combines the capabilities of these systems into a single modular unified storage offering.</a:t>
            </a:r>
          </a:p>
          <a:p>
            <a:r>
              <a:rPr lang="en-US" b="1" i="1" smtClean="0"/>
              <a:t>Note to Presenter: </a:t>
            </a:r>
            <a:r>
              <a:rPr lang="en-US" i="1" smtClean="0"/>
              <a:t>The remainder of this presentation focuses on the VNX Series.</a:t>
            </a:r>
          </a:p>
          <a:p>
            <a:r>
              <a:rPr lang="en-US" i="1" smtClean="0"/>
              <a:t> </a:t>
            </a:r>
            <a:r>
              <a:rPr lang="en-US" smtClean="0"/>
              <a:t>While new, the entire VNX family shares the tradition and builds on years of know-how of the world’s most popular SAN and NAS platforms: CLARiiON and Celerra. Everything EMC has learned about high performance and high reliability is culminating with the VNX Family.</a:t>
            </a:r>
          </a:p>
          <a:p>
            <a:r>
              <a:rPr lang="en-US" smtClean="0"/>
              <a:t>EMC Unisphere provides a common unified management capability for EMC’s VNX family and CLARiiON and Celerra products. And as you will see, Unisphere also provides a way to simplify and automate other common storage management tasks, such as replication and backup reporting. </a:t>
            </a:r>
          </a:p>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927475" y="8758238"/>
            <a:ext cx="3005138" cy="460375"/>
          </a:xfrm>
          <a:prstGeom prst="rect">
            <a:avLst/>
          </a:prstGeom>
        </p:spPr>
        <p:txBody>
          <a:bodyPr/>
          <a:lstStyle/>
          <a:p>
            <a:fld id="{56C484C4-D750-4890-B3F6-C8F9F089A5EE}"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927475" y="8758238"/>
            <a:ext cx="3005138" cy="460375"/>
          </a:xfrm>
          <a:prstGeom prst="rect">
            <a:avLst/>
          </a:prstGeom>
        </p:spPr>
        <p:txBody>
          <a:bodyPr/>
          <a:lstStyle/>
          <a:p>
            <a:fld id="{56C484C4-D750-4890-B3F6-C8F9F089A5EE}"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xfrm>
            <a:off x="2085975" y="690563"/>
            <a:ext cx="2763838" cy="2073275"/>
          </a:xfrm>
          <a:noFill/>
          <a:ln>
            <a:solidFill>
              <a:srgbClr val="000000"/>
            </a:solidFill>
            <a:miter lim="800000"/>
            <a:headEnd/>
            <a:tailEnd/>
          </a:ln>
        </p:spPr>
      </p:sp>
      <p:sp>
        <p:nvSpPr>
          <p:cNvPr id="36867" name="Notes Placeholder 2"/>
          <p:cNvSpPr>
            <a:spLocks noGrp="1"/>
          </p:cNvSpPr>
          <p:nvPr>
            <p:ph type="body" idx="1"/>
          </p:nvPr>
        </p:nvSpPr>
        <p:spPr bwMode="auto">
          <a:xfrm>
            <a:off x="298347" y="2999400"/>
            <a:ext cx="6337507" cy="5866541"/>
          </a:xfrm>
          <a:noFill/>
        </p:spPr>
        <p:txBody>
          <a:bodyPr wrap="square" lIns="0" tIns="0" rIns="0" bIns="0" numCol="1" anchor="t" anchorCtr="0" compatLnSpc="1">
            <a:prstTxWarp prst="textNoShape">
              <a:avLst/>
            </a:prstTxWarp>
          </a:bodyPr>
          <a:lstStyle/>
          <a:p>
            <a:pPr eaLnBrk="1" hangingPunct="1"/>
            <a:endParaRPr lang="en-US" smtClean="0"/>
          </a:p>
        </p:txBody>
      </p:sp>
      <p:sp>
        <p:nvSpPr>
          <p:cNvPr id="36868" name="Header Placeholder 3"/>
          <p:cNvSpPr txBox="1">
            <a:spLocks noGrp="1"/>
          </p:cNvSpPr>
          <p:nvPr/>
        </p:nvSpPr>
        <p:spPr bwMode="auto">
          <a:xfrm>
            <a:off x="386280" y="154300"/>
            <a:ext cx="6161640" cy="453452"/>
          </a:xfrm>
          <a:prstGeom prst="rect">
            <a:avLst/>
          </a:prstGeom>
          <a:noFill/>
          <a:ln w="12700">
            <a:noFill/>
            <a:miter lim="800000"/>
            <a:headEnd/>
            <a:tailEnd/>
          </a:ln>
        </p:spPr>
        <p:txBody>
          <a:bodyPr lIns="90832" tIns="45417" rIns="90832" bIns="45417"/>
          <a:lstStyle/>
          <a:p>
            <a:pPr defTabSz="908950" eaLnBrk="0" hangingPunct="0"/>
            <a:r>
              <a:rPr lang="en-US" sz="1400" b="1" i="1" dirty="0">
                <a:cs typeface="Arial" pitchFamily="34" charset="0"/>
              </a:rPr>
              <a:t>Title</a:t>
            </a:r>
          </a:p>
          <a:p>
            <a:pPr defTabSz="908950" eaLnBrk="0" hangingPunct="0"/>
            <a:r>
              <a:rPr lang="en-US" b="1" i="1" dirty="0">
                <a:cs typeface="Arial" pitchFamily="34" charset="0"/>
              </a:rPr>
              <a:t>Month Year</a:t>
            </a:r>
            <a:endParaRPr lang="en-US" sz="900" b="1" i="1" dirty="0">
              <a:cs typeface="Arial" pitchFamily="34" charset="0"/>
            </a:endParaRPr>
          </a:p>
        </p:txBody>
      </p:sp>
      <p:sp>
        <p:nvSpPr>
          <p:cNvPr id="36869" name="Slide Number Placeholder 4"/>
          <p:cNvSpPr txBox="1">
            <a:spLocks noGrp="1"/>
          </p:cNvSpPr>
          <p:nvPr/>
        </p:nvSpPr>
        <p:spPr bwMode="auto">
          <a:xfrm>
            <a:off x="3240985" y="8993474"/>
            <a:ext cx="466363" cy="226726"/>
          </a:xfrm>
          <a:prstGeom prst="rect">
            <a:avLst/>
          </a:prstGeom>
          <a:noFill/>
          <a:ln w="12700">
            <a:noFill/>
            <a:miter lim="800000"/>
            <a:headEnd/>
            <a:tailEnd/>
          </a:ln>
        </p:spPr>
        <p:txBody>
          <a:bodyPr lIns="90832" tIns="45417" rIns="90832" bIns="45417" anchor="b"/>
          <a:lstStyle/>
          <a:p>
            <a:pPr defTabSz="908950" eaLnBrk="0" hangingPunct="0"/>
            <a:fld id="{F95D6703-6F76-4807-AD5B-AA6235831AB5}" type="slidenum">
              <a:rPr lang="en-US" sz="800">
                <a:cs typeface="Arial" pitchFamily="34" charset="0"/>
              </a:rPr>
              <a:pPr defTabSz="908950" eaLnBrk="0" hangingPunct="0"/>
              <a:t>52</a:t>
            </a:fld>
            <a:endParaRPr lang="en-US" sz="800" dirty="0">
              <a:cs typeface="Arial"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927475" y="8758238"/>
            <a:ext cx="3005138" cy="460375"/>
          </a:xfrm>
          <a:prstGeom prst="rect">
            <a:avLst/>
          </a:prstGeom>
        </p:spPr>
        <p:txBody>
          <a:bodyPr/>
          <a:lstStyle/>
          <a:p>
            <a:fld id="{56C484C4-D750-4890-B3F6-C8F9F089A5EE}"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2084388" y="696913"/>
            <a:ext cx="2768600" cy="2076450"/>
          </a:xfrm>
          <a:ln/>
        </p:spPr>
      </p:sp>
      <p:sp>
        <p:nvSpPr>
          <p:cNvPr id="74755" name="Rectangle 3"/>
          <p:cNvSpPr>
            <a:spLocks noGrp="1" noChangeArrowheads="1"/>
          </p:cNvSpPr>
          <p:nvPr>
            <p:ph type="body" idx="1"/>
          </p:nvPr>
        </p:nvSpPr>
        <p:spPr>
          <a:xfrm>
            <a:off x="298450" y="2998788"/>
            <a:ext cx="6337300" cy="5759450"/>
          </a:xfrm>
          <a:noFill/>
          <a:ln/>
        </p:spPr>
        <p:txBody>
          <a:bodyPr/>
          <a:lstStyle/>
          <a:p>
            <a:r>
              <a:rPr lang="en-US" smtClean="0"/>
              <a:t>Thank you.</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8"/>
          <p:cNvSpPr txBox="1">
            <a:spLocks noGrp="1" noChangeArrowheads="1"/>
          </p:cNvSpPr>
          <p:nvPr/>
        </p:nvSpPr>
        <p:spPr bwMode="auto">
          <a:xfrm>
            <a:off x="0" y="0"/>
            <a:ext cx="3005138" cy="460375"/>
          </a:xfrm>
          <a:prstGeom prst="rect">
            <a:avLst/>
          </a:prstGeom>
          <a:noFill/>
          <a:ln w="9525">
            <a:noFill/>
            <a:miter lim="800000"/>
            <a:headEnd/>
            <a:tailEnd/>
          </a:ln>
        </p:spPr>
        <p:txBody>
          <a:bodyPr lIns="92309" tIns="46154" rIns="92309" bIns="46154"/>
          <a:lstStyle/>
          <a:p>
            <a:pPr defTabSz="922338"/>
            <a:r>
              <a:rPr lang="en-US" sz="1200"/>
              <a:t>Title</a:t>
            </a:r>
          </a:p>
          <a:p>
            <a:pPr defTabSz="922338"/>
            <a:r>
              <a:rPr lang="en-US" sz="1000"/>
              <a:t>Month Year</a:t>
            </a:r>
            <a:endParaRPr lang="en-US" sz="900"/>
          </a:p>
        </p:txBody>
      </p:sp>
      <p:sp>
        <p:nvSpPr>
          <p:cNvPr id="75779" name="Rectangle 9"/>
          <p:cNvSpPr txBox="1">
            <a:spLocks noGrp="1" noChangeArrowheads="1"/>
          </p:cNvSpPr>
          <p:nvPr/>
        </p:nvSpPr>
        <p:spPr bwMode="auto">
          <a:xfrm>
            <a:off x="3927475" y="8758238"/>
            <a:ext cx="3005138" cy="460375"/>
          </a:xfrm>
          <a:prstGeom prst="rect">
            <a:avLst/>
          </a:prstGeom>
          <a:noFill/>
          <a:ln w="9525">
            <a:noFill/>
            <a:miter lim="800000"/>
            <a:headEnd/>
            <a:tailEnd/>
          </a:ln>
        </p:spPr>
        <p:txBody>
          <a:bodyPr lIns="92309" tIns="46154" rIns="92309" bIns="46154" anchor="b"/>
          <a:lstStyle/>
          <a:p>
            <a:pPr algn="r" defTabSz="922338"/>
            <a:fld id="{62791813-53BE-42B5-A2FD-C878A89EF394}" type="slidenum">
              <a:rPr lang="en-US" sz="1200"/>
              <a:pPr algn="r" defTabSz="922338"/>
              <a:t>55</a:t>
            </a:fld>
            <a:endParaRPr lang="en-US" sz="1200"/>
          </a:p>
        </p:txBody>
      </p:sp>
      <p:sp>
        <p:nvSpPr>
          <p:cNvPr id="75780" name="Rectangle 8"/>
          <p:cNvSpPr txBox="1">
            <a:spLocks noGrp="1" noChangeArrowheads="1"/>
          </p:cNvSpPr>
          <p:nvPr/>
        </p:nvSpPr>
        <p:spPr bwMode="auto">
          <a:xfrm>
            <a:off x="385763" y="153988"/>
            <a:ext cx="6162675" cy="454025"/>
          </a:xfrm>
          <a:prstGeom prst="rect">
            <a:avLst/>
          </a:prstGeom>
          <a:noFill/>
          <a:ln w="12700">
            <a:noFill/>
            <a:miter lim="800000"/>
            <a:headEnd/>
            <a:tailEnd/>
          </a:ln>
        </p:spPr>
        <p:txBody>
          <a:bodyPr lIns="90840" tIns="45421" rIns="90840" bIns="45421"/>
          <a:lstStyle/>
          <a:p>
            <a:pPr defTabSz="909638" eaLnBrk="0" hangingPunct="0"/>
            <a:r>
              <a:rPr lang="en-US" sz="1400" b="1"/>
              <a:t>Title</a:t>
            </a:r>
            <a:endParaRPr lang="en-US" sz="1400" b="1" i="1"/>
          </a:p>
          <a:p>
            <a:pPr defTabSz="909638" eaLnBrk="0" hangingPunct="0"/>
            <a:r>
              <a:rPr lang="en-US" sz="1000" i="1"/>
              <a:t>Month Year</a:t>
            </a:r>
            <a:endParaRPr lang="en-US" sz="900" i="1"/>
          </a:p>
        </p:txBody>
      </p:sp>
      <p:sp>
        <p:nvSpPr>
          <p:cNvPr id="75781" name="Rectangle 9"/>
          <p:cNvSpPr txBox="1">
            <a:spLocks noGrp="1" noChangeArrowheads="1"/>
          </p:cNvSpPr>
          <p:nvPr/>
        </p:nvSpPr>
        <p:spPr bwMode="auto">
          <a:xfrm>
            <a:off x="3241675" y="8993188"/>
            <a:ext cx="465138" cy="227012"/>
          </a:xfrm>
          <a:prstGeom prst="rect">
            <a:avLst/>
          </a:prstGeom>
          <a:noFill/>
          <a:ln w="12700">
            <a:noFill/>
            <a:miter lim="800000"/>
            <a:headEnd/>
            <a:tailEnd/>
          </a:ln>
        </p:spPr>
        <p:txBody>
          <a:bodyPr lIns="90840" tIns="45421" rIns="90840" bIns="45421" anchor="b"/>
          <a:lstStyle/>
          <a:p>
            <a:pPr defTabSz="909638" eaLnBrk="0" hangingPunct="0"/>
            <a:fld id="{F1BECF54-9F4A-4822-B76C-C87EF5943D7D}" type="slidenum">
              <a:rPr lang="en-US" sz="800"/>
              <a:pPr defTabSz="909638" eaLnBrk="0" hangingPunct="0"/>
              <a:t>55</a:t>
            </a:fld>
            <a:endParaRPr lang="en-US" sz="800"/>
          </a:p>
        </p:txBody>
      </p:sp>
      <p:sp>
        <p:nvSpPr>
          <p:cNvPr id="75782" name="Rectangle 2"/>
          <p:cNvSpPr>
            <a:spLocks noGrp="1" noRot="1" noChangeAspect="1" noChangeArrowheads="1" noTextEdit="1"/>
          </p:cNvSpPr>
          <p:nvPr>
            <p:ph type="sldImg"/>
          </p:nvPr>
        </p:nvSpPr>
        <p:spPr>
          <a:ln/>
        </p:spPr>
      </p:sp>
      <p:sp>
        <p:nvSpPr>
          <p:cNvPr id="75783" name="Rectangle 3"/>
          <p:cNvSpPr>
            <a:spLocks noGrp="1" noChangeArrowheads="1"/>
          </p:cNvSpPr>
          <p:nvPr>
            <p:ph type="body" idx="1"/>
          </p:nvPr>
        </p:nvSpPr>
        <p:spPr>
          <a:noFill/>
          <a:ln/>
        </p:spPr>
        <p:txBody>
          <a:bodyPr/>
          <a:lstStyle/>
          <a:p>
            <a:pPr eaLnBrk="1" hangingPunct="1"/>
            <a:r>
              <a:rPr lang="en-US" sz="800" smtClean="0"/>
              <a:t>The UniSphere Management interface, enables simplified and converged management of block, file and data services by abstracting the storage constructs and presenting storage allocation based on best practices and SLA policies. </a:t>
            </a:r>
          </a:p>
          <a:p>
            <a:pPr eaLnBrk="1" hangingPunct="1"/>
            <a:r>
              <a:rPr lang="en-US" sz="800" smtClean="0"/>
              <a:t>Intuitive, automated and adaptive workflows targeting management for IT generalists as well as storage experts. </a:t>
            </a:r>
          </a:p>
          <a:p>
            <a:pPr eaLnBrk="1" hangingPunct="1"/>
            <a:r>
              <a:rPr lang="en-US" sz="800" smtClean="0"/>
              <a:t>Storage management delegation enabling end users and applications administrators to manage storage in a safe manner.</a:t>
            </a:r>
          </a:p>
          <a:p>
            <a:pPr eaLnBrk="1" hangingPunct="1"/>
            <a:r>
              <a:rPr lang="en-US" sz="800" u="sng" smtClean="0"/>
              <a:t>Federated storage system management</a:t>
            </a:r>
            <a:r>
              <a:rPr lang="en-US" sz="800" smtClean="0"/>
              <a:t> for large diverse enterprise environments </a:t>
            </a:r>
          </a:p>
          <a:p>
            <a:pPr eaLnBrk="1" hangingPunct="1"/>
            <a:r>
              <a:rPr lang="en-US" sz="800" smtClean="0"/>
              <a:t>The UEM product architectural design and ecosystem would be leveraged within EMC as a common asset to ensure product quality, reduction of product development costs and the rapid deployment of valued added functionality.     </a:t>
            </a:r>
          </a:p>
          <a:p>
            <a:pPr eaLnBrk="1" hangingPunct="1"/>
            <a:r>
              <a:rPr lang="en-US" sz="800" smtClean="0"/>
              <a:t>Provide a single sharable management construct for a each storage function</a:t>
            </a:r>
          </a:p>
          <a:p>
            <a:pPr lvl="1" eaLnBrk="1" hangingPunct="1"/>
            <a:r>
              <a:rPr lang="en-US" sz="800" smtClean="0"/>
              <a:t>Admin to presentation layer</a:t>
            </a:r>
          </a:p>
          <a:p>
            <a:pPr lvl="1" eaLnBrk="1" hangingPunct="1"/>
            <a:r>
              <a:rPr lang="en-US" sz="800" smtClean="0"/>
              <a:t>Architecture and coding practices</a:t>
            </a:r>
          </a:p>
          <a:p>
            <a:pPr lvl="1" eaLnBrk="1" hangingPunct="1"/>
            <a:r>
              <a:rPr lang="en-US" sz="800" smtClean="0"/>
              <a:t>Entry points for external applications</a:t>
            </a:r>
          </a:p>
          <a:p>
            <a:pPr eaLnBrk="1" hangingPunct="1"/>
            <a:r>
              <a:rPr lang="en-US" sz="800" smtClean="0"/>
              <a:t>Conform to applicable EMC and industry standards eg ECUE, ECOM, SMI-S, etc</a:t>
            </a:r>
          </a:p>
          <a:p>
            <a:pPr eaLnBrk="1" hangingPunct="1"/>
            <a:endParaRPr lang="en-US" sz="800" smtClean="0"/>
          </a:p>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62050" y="690563"/>
            <a:ext cx="4610100" cy="3457575"/>
          </a:xfrm>
          <a:ln/>
        </p:spPr>
      </p:sp>
      <p:sp>
        <p:nvSpPr>
          <p:cNvPr id="78851" name="Rectangle 3"/>
          <p:cNvSpPr>
            <a:spLocks noGrp="1" noChangeArrowheads="1"/>
          </p:cNvSpPr>
          <p:nvPr>
            <p:ph type="body" idx="1"/>
          </p:nvPr>
        </p:nvSpPr>
        <p:spPr>
          <a:xfrm>
            <a:off x="693738" y="4379913"/>
            <a:ext cx="5546725" cy="4149725"/>
          </a:xfrm>
          <a:noFill/>
          <a:ln/>
        </p:spPr>
        <p:txBody>
          <a:bodyPr/>
          <a:lstStyle/>
          <a:p>
            <a:r>
              <a:rPr lang="en-US" smtClean="0"/>
              <a:t>We dropped the creating volumes bullet, to specific</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8"/>
          <p:cNvSpPr txBox="1">
            <a:spLocks noGrp="1" noChangeArrowheads="1"/>
          </p:cNvSpPr>
          <p:nvPr/>
        </p:nvSpPr>
        <p:spPr bwMode="auto">
          <a:xfrm>
            <a:off x="385763" y="153988"/>
            <a:ext cx="6162675" cy="454025"/>
          </a:xfrm>
          <a:prstGeom prst="rect">
            <a:avLst/>
          </a:prstGeom>
          <a:noFill/>
          <a:ln w="12700">
            <a:noFill/>
            <a:miter lim="800000"/>
            <a:headEnd/>
            <a:tailEnd/>
          </a:ln>
        </p:spPr>
        <p:txBody>
          <a:bodyPr lIns="90832" tIns="45417" rIns="90832" bIns="45417"/>
          <a:lstStyle/>
          <a:p>
            <a:pPr algn="ctr" defTabSz="909638" eaLnBrk="0" hangingPunct="0"/>
            <a:r>
              <a:rPr lang="en-US" sz="1400" b="1"/>
              <a:t>Title</a:t>
            </a:r>
            <a:endParaRPr lang="en-US" sz="1400" b="1" i="1"/>
          </a:p>
          <a:p>
            <a:pPr algn="ctr" defTabSz="909638" eaLnBrk="0" hangingPunct="0"/>
            <a:r>
              <a:rPr lang="en-US" sz="1000" i="1"/>
              <a:t>Month Year</a:t>
            </a:r>
            <a:endParaRPr lang="en-US" sz="900" i="1"/>
          </a:p>
        </p:txBody>
      </p:sp>
      <p:sp>
        <p:nvSpPr>
          <p:cNvPr id="79875" name="Rectangle 9"/>
          <p:cNvSpPr txBox="1">
            <a:spLocks noGrp="1" noChangeArrowheads="1"/>
          </p:cNvSpPr>
          <p:nvPr/>
        </p:nvSpPr>
        <p:spPr bwMode="auto">
          <a:xfrm>
            <a:off x="3241675" y="8993188"/>
            <a:ext cx="465138" cy="227012"/>
          </a:xfrm>
          <a:prstGeom prst="rect">
            <a:avLst/>
          </a:prstGeom>
          <a:noFill/>
          <a:ln w="12700">
            <a:noFill/>
            <a:miter lim="800000"/>
            <a:headEnd/>
            <a:tailEnd/>
          </a:ln>
        </p:spPr>
        <p:txBody>
          <a:bodyPr lIns="90832" tIns="45417" rIns="90832" bIns="45417" anchor="b"/>
          <a:lstStyle/>
          <a:p>
            <a:pPr algn="ctr" defTabSz="909638" eaLnBrk="0" hangingPunct="0"/>
            <a:fld id="{5FCDAC54-1511-4B9C-8B6B-2DD367219150}" type="slidenum">
              <a:rPr lang="en-US" sz="800"/>
              <a:pPr algn="ctr" defTabSz="909638" eaLnBrk="0" hangingPunct="0"/>
              <a:t>57</a:t>
            </a:fld>
            <a:endParaRPr lang="en-US" sz="800"/>
          </a:p>
        </p:txBody>
      </p:sp>
      <p:sp>
        <p:nvSpPr>
          <p:cNvPr id="79876" name="Rectangle 2"/>
          <p:cNvSpPr>
            <a:spLocks noGrp="1" noRot="1" noChangeAspect="1" noChangeArrowheads="1" noTextEdit="1"/>
          </p:cNvSpPr>
          <p:nvPr>
            <p:ph type="sldImg"/>
          </p:nvPr>
        </p:nvSpPr>
        <p:spPr>
          <a:xfrm>
            <a:off x="1162050" y="690563"/>
            <a:ext cx="4610100" cy="3457575"/>
          </a:xfrm>
          <a:ln/>
        </p:spPr>
      </p:sp>
      <p:sp>
        <p:nvSpPr>
          <p:cNvPr id="79877" name="Rectangle 3"/>
          <p:cNvSpPr>
            <a:spLocks noGrp="1" noChangeArrowheads="1"/>
          </p:cNvSpPr>
          <p:nvPr>
            <p:ph type="body" idx="1"/>
          </p:nvPr>
        </p:nvSpPr>
        <p:spPr>
          <a:xfrm>
            <a:off x="693738" y="4379913"/>
            <a:ext cx="5546725" cy="4149725"/>
          </a:xfrm>
          <a:noFill/>
          <a:ln/>
        </p:spPr>
        <p:txBody>
          <a:bodyPr lIns="0" tIns="0" rIns="0" bIns="0"/>
          <a:lstStyle/>
          <a:p>
            <a:r>
              <a:rPr lang="en-US" smtClean="0"/>
              <a:t>We dropped the creating volumes bullet, to specific</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27775" y="8757590"/>
            <a:ext cx="3004820" cy="461010"/>
          </a:xfrm>
          <a:prstGeom prst="rect">
            <a:avLst/>
          </a:prstGeom>
          <a:ln/>
        </p:spPr>
        <p:txBody>
          <a:bodyPr lIns="92309" tIns="46154" rIns="92309" bIns="46154"/>
          <a:lstStyle/>
          <a:p>
            <a:fld id="{29550573-E58E-49F2-86AF-0EF533CEE73B}" type="slidenum">
              <a:rPr lang="en-US"/>
              <a:pPr/>
              <a:t>58</a:t>
            </a:fld>
            <a:endParaRPr lang="en-US"/>
          </a:p>
        </p:txBody>
      </p:sp>
      <p:sp>
        <p:nvSpPr>
          <p:cNvPr id="51202" name="Rectangle 2"/>
          <p:cNvSpPr>
            <a:spLocks noGrp="1" noRot="1" noChangeAspect="1" noChangeArrowheads="1" noTextEdit="1"/>
          </p:cNvSpPr>
          <p:nvPr>
            <p:ph type="sldImg"/>
          </p:nvPr>
        </p:nvSpPr>
        <p:spPr>
          <a:xfrm>
            <a:off x="2080260" y="691515"/>
            <a:ext cx="2775286" cy="2076146"/>
          </a:xfrm>
          <a:ln/>
        </p:spPr>
      </p:sp>
      <p:sp>
        <p:nvSpPr>
          <p:cNvPr id="51203" name="Rectangle 3"/>
          <p:cNvSpPr>
            <a:spLocks noGrp="1" noChangeArrowheads="1"/>
          </p:cNvSpPr>
          <p:nvPr>
            <p:ph type="body" idx="1"/>
          </p:nvPr>
        </p:nvSpPr>
        <p:spPr>
          <a:xfrm>
            <a:off x="385234" y="2994965"/>
            <a:ext cx="6163733" cy="5764225"/>
          </a:xfrm>
        </p:spPr>
        <p:txBody>
          <a:bodyPr/>
          <a:lstStyle/>
          <a:p>
            <a:r>
              <a:rPr lang="en-US" sz="900" dirty="0"/>
              <a:t>ECOM / OSL#</a:t>
            </a:r>
          </a:p>
          <a:p>
            <a:pPr lvl="1"/>
            <a:r>
              <a:rPr lang="en-US" sz="900" dirty="0"/>
              <a:t>ECOM as CIM, application and web server</a:t>
            </a:r>
          </a:p>
          <a:p>
            <a:pPr lvl="1"/>
            <a:r>
              <a:rPr lang="en-US" sz="900" dirty="0"/>
              <a:t>OSL# as provider plug-in interface</a:t>
            </a:r>
          </a:p>
          <a:p>
            <a:r>
              <a:rPr lang="en-US" sz="900" dirty="0"/>
              <a:t>Providers</a:t>
            </a:r>
          </a:p>
          <a:p>
            <a:pPr lvl="1"/>
            <a:r>
              <a:rPr lang="en-US" sz="900" dirty="0"/>
              <a:t>Many providers, different purposes:  infrastructure, storage services, UI services</a:t>
            </a:r>
          </a:p>
          <a:p>
            <a:pPr lvl="1"/>
            <a:r>
              <a:rPr lang="en-US" sz="900" dirty="0"/>
              <a:t>Consume each other, same ECOM and across ECOMs</a:t>
            </a:r>
          </a:p>
          <a:p>
            <a:pPr lvl="1"/>
            <a:r>
              <a:rPr lang="en-US" sz="900" dirty="0"/>
              <a:t>Typical pattern:  adapter, service in provider, abstraction</a:t>
            </a:r>
          </a:p>
          <a:p>
            <a:endParaRPr lang="en-US" sz="900"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8"/>
          <p:cNvSpPr txBox="1">
            <a:spLocks noGrp="1" noChangeArrowheads="1"/>
          </p:cNvSpPr>
          <p:nvPr/>
        </p:nvSpPr>
        <p:spPr bwMode="auto">
          <a:xfrm>
            <a:off x="385763" y="153988"/>
            <a:ext cx="6162675" cy="454025"/>
          </a:xfrm>
          <a:prstGeom prst="rect">
            <a:avLst/>
          </a:prstGeom>
          <a:noFill/>
          <a:ln w="12700">
            <a:miter lim="800000"/>
            <a:headEnd/>
            <a:tailEnd/>
          </a:ln>
        </p:spPr>
        <p:txBody>
          <a:bodyPr lIns="90840" tIns="45421" rIns="90840" bIns="45421"/>
          <a:lstStyle/>
          <a:p>
            <a:pPr algn="ctr" defTabSz="909638" eaLnBrk="0" hangingPunct="0"/>
            <a:r>
              <a:rPr lang="en-US" sz="1400" b="1"/>
              <a:t>Title</a:t>
            </a:r>
            <a:endParaRPr lang="en-US" sz="1400" b="1" i="1"/>
          </a:p>
          <a:p>
            <a:pPr algn="ctr" defTabSz="909638" eaLnBrk="0" hangingPunct="0"/>
            <a:r>
              <a:rPr lang="en-US" sz="1000" i="1"/>
              <a:t>Month Year</a:t>
            </a:r>
            <a:endParaRPr lang="en-US" sz="900" i="1"/>
          </a:p>
        </p:txBody>
      </p:sp>
      <p:sp>
        <p:nvSpPr>
          <p:cNvPr id="5123" name="Rectangle 9"/>
          <p:cNvSpPr txBox="1">
            <a:spLocks noGrp="1" noChangeArrowheads="1"/>
          </p:cNvSpPr>
          <p:nvPr/>
        </p:nvSpPr>
        <p:spPr bwMode="auto">
          <a:xfrm>
            <a:off x="3241675" y="8993188"/>
            <a:ext cx="465138" cy="227012"/>
          </a:xfrm>
          <a:prstGeom prst="rect">
            <a:avLst/>
          </a:prstGeom>
          <a:noFill/>
          <a:ln w="12700">
            <a:miter lim="800000"/>
            <a:headEnd/>
            <a:tailEnd/>
          </a:ln>
        </p:spPr>
        <p:txBody>
          <a:bodyPr lIns="90840" tIns="45421" rIns="90840" bIns="45421" anchor="b"/>
          <a:lstStyle/>
          <a:p>
            <a:pPr algn="ctr" defTabSz="909638" eaLnBrk="0" hangingPunct="0"/>
            <a:fld id="{91007982-7329-47CB-B755-E0BB436EDD6A}" type="slidenum">
              <a:rPr lang="en-US" sz="800"/>
              <a:pPr algn="ctr" defTabSz="909638" eaLnBrk="0" hangingPunct="0"/>
              <a:t>59</a:t>
            </a:fld>
            <a:endParaRPr lang="en-US" sz="800"/>
          </a:p>
        </p:txBody>
      </p:sp>
      <p:sp>
        <p:nvSpPr>
          <p:cNvPr id="80900" name="Rectangle 2"/>
          <p:cNvSpPr>
            <a:spLocks noGrp="1" noRot="1" noChangeAspect="1" noChangeArrowheads="1" noTextEdit="1"/>
          </p:cNvSpPr>
          <p:nvPr>
            <p:ph type="sldImg"/>
          </p:nvPr>
        </p:nvSpPr>
        <p:spPr>
          <a:xfrm>
            <a:off x="2085975" y="690563"/>
            <a:ext cx="2763838" cy="2073275"/>
          </a:xfrm>
          <a:ln/>
        </p:spPr>
      </p:sp>
      <p:sp>
        <p:nvSpPr>
          <p:cNvPr id="80901" name="Rectangle 3"/>
          <p:cNvSpPr>
            <a:spLocks noGrp="1" noChangeArrowheads="1"/>
          </p:cNvSpPr>
          <p:nvPr>
            <p:ph type="body" idx="1"/>
          </p:nvPr>
        </p:nvSpPr>
        <p:spPr>
          <a:xfrm>
            <a:off x="298450" y="2998788"/>
            <a:ext cx="6337300" cy="5867400"/>
          </a:xfrm>
          <a:noFill/>
          <a:ln/>
        </p:spPr>
        <p:txBody>
          <a:bodyPr lIns="0" tIns="0" rIns="0" bIns="0"/>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Introducing EMC’s new VNX Series which is built for the most demanding virtual IT environments. </a:t>
            </a:r>
          </a:p>
          <a:p>
            <a:r>
              <a:rPr lang="en-US" smtClean="0"/>
              <a:t>Building on our industry leadership in SAN and NAS storage, VNX offers a better way by combining the best of the industry-leading EMC Celerra and CLARiiON families into a truly unified storage platform. Designed to meet the new demands of midsize and large enterprises, VNX offers a solution that is 3X better. </a:t>
            </a:r>
          </a:p>
          <a:p>
            <a:r>
              <a:rPr lang="en-US" smtClean="0"/>
              <a:t>This means 3X Faster – supporting the 3x the number of transactions and users in virtualized application environments like SQL and Oracle for example.</a:t>
            </a:r>
          </a:p>
          <a:p>
            <a:r>
              <a:rPr lang="en-US" smtClean="0"/>
              <a:t>This means 3X leaner – supporting the ability to get 3X more utilization out of your storage purchases.</a:t>
            </a:r>
          </a:p>
          <a:p>
            <a:r>
              <a:rPr lang="en-US" smtClean="0"/>
              <a:t>This means 3X easier – helping you improve IT staff productivity by reducing the amount of time spent on critical tasks by more than 3X.</a:t>
            </a:r>
          </a:p>
          <a:p>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2084388" y="696913"/>
            <a:ext cx="2768600" cy="2076450"/>
          </a:xfrm>
          <a:ln/>
        </p:spPr>
      </p:sp>
      <p:sp>
        <p:nvSpPr>
          <p:cNvPr id="81923" name="Rectangle 3"/>
          <p:cNvSpPr>
            <a:spLocks noGrp="1" noChangeArrowheads="1"/>
          </p:cNvSpPr>
          <p:nvPr>
            <p:ph type="body" idx="1"/>
          </p:nvPr>
        </p:nvSpPr>
        <p:spPr>
          <a:xfrm>
            <a:off x="298450" y="2998788"/>
            <a:ext cx="6337300" cy="5759450"/>
          </a:xfrm>
          <a:noFill/>
          <a:ln/>
        </p:spPr>
        <p:txBody>
          <a:bodyPr/>
          <a:lstStyle/>
          <a:p>
            <a:r>
              <a:rPr lang="en-US" smtClean="0"/>
              <a:t>Thank you.</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927475" y="8758238"/>
            <a:ext cx="3005138" cy="460375"/>
          </a:xfrm>
          <a:prstGeom prst="rect">
            <a:avLst/>
          </a:prstGeom>
        </p:spPr>
        <p:txBody>
          <a:bodyPr/>
          <a:lstStyle/>
          <a:p>
            <a:fld id="{56C484C4-D750-4890-B3F6-C8F9F089A5EE}"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927475" y="8758238"/>
            <a:ext cx="3005138" cy="460375"/>
          </a:xfrm>
          <a:prstGeom prst="rect">
            <a:avLst/>
          </a:prstGeom>
        </p:spPr>
        <p:txBody>
          <a:bodyPr/>
          <a:lstStyle/>
          <a:p>
            <a:fld id="{56C484C4-D750-4890-B3F6-C8F9F089A5EE}" type="slidenum">
              <a:rPr lang="en-US" smtClean="0"/>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927475" y="8758238"/>
            <a:ext cx="3005138" cy="460375"/>
          </a:xfrm>
          <a:prstGeom prst="rect">
            <a:avLst/>
          </a:prstGeom>
        </p:spPr>
        <p:txBody>
          <a:bodyPr/>
          <a:lstStyle/>
          <a:p>
            <a:fld id="{56C484C4-D750-4890-B3F6-C8F9F089A5EE}"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ln w="9525"/>
        </p:spPr>
        <p:txBody>
          <a:bodyPr/>
          <a:lstStyle/>
          <a:p>
            <a:pPr>
              <a:buFontTx/>
              <a:buChar char="•"/>
              <a:defRPr/>
            </a:pPr>
            <a:r>
              <a:rPr lang="en-US" sz="800" dirty="0" smtClean="0"/>
              <a:t>DMA – interface to Intel DMA Chip for dual-SP communication</a:t>
            </a:r>
          </a:p>
          <a:p>
            <a:pPr>
              <a:defRPr/>
            </a:pPr>
            <a:r>
              <a:rPr lang="en-US" sz="800" dirty="0" smtClean="0"/>
              <a:t>              Ported from CX into a CSX module</a:t>
            </a:r>
          </a:p>
          <a:p>
            <a:pPr>
              <a:buFontTx/>
              <a:buChar char="•"/>
              <a:defRPr/>
            </a:pPr>
            <a:r>
              <a:rPr lang="en-US" sz="800" dirty="0" smtClean="0"/>
              <a:t> CMI – lower half of CMI user space driver for dual-SP communication</a:t>
            </a:r>
          </a:p>
          <a:p>
            <a:pPr>
              <a:defRPr/>
            </a:pPr>
            <a:r>
              <a:rPr lang="en-US" sz="800" dirty="0" smtClean="0"/>
              <a:t>             interfaces with “bridge” chip HW. Ported from CX into a CSX module</a:t>
            </a:r>
          </a:p>
          <a:p>
            <a:pPr>
              <a:buFontTx/>
              <a:buChar char="•"/>
              <a:defRPr/>
            </a:pPr>
            <a:r>
              <a:rPr lang="en-US" sz="800" dirty="0" smtClean="0"/>
              <a:t> VNIC – kernel infrastructure above modified LINUX network driver.</a:t>
            </a:r>
          </a:p>
          <a:p>
            <a:pPr>
              <a:defRPr/>
            </a:pPr>
            <a:r>
              <a:rPr lang="en-US" sz="800" dirty="0" smtClean="0"/>
              <a:t>               Wholly SSPG owned and consumed</a:t>
            </a:r>
          </a:p>
          <a:p>
            <a:pPr>
              <a:buFontTx/>
              <a:buChar char="•"/>
              <a:defRPr/>
            </a:pPr>
            <a:r>
              <a:rPr lang="en-US" sz="800" dirty="0" smtClean="0"/>
              <a:t> Block Shim – kernel portion of block shim that vectors I/O up to FLARE</a:t>
            </a:r>
          </a:p>
          <a:p>
            <a:pPr>
              <a:buFontTx/>
              <a:buChar char="•"/>
              <a:defRPr/>
            </a:pPr>
            <a:r>
              <a:rPr lang="en-US" sz="800" dirty="0" smtClean="0"/>
              <a:t> </a:t>
            </a:r>
            <a:r>
              <a:rPr lang="en-US" sz="800" dirty="0" err="1" smtClean="0"/>
              <a:t>csx_ic_k</a:t>
            </a:r>
            <a:r>
              <a:rPr lang="en-US" sz="800" dirty="0" smtClean="0"/>
              <a:t> – the main “kernel” container for CSX</a:t>
            </a:r>
          </a:p>
          <a:p>
            <a:pPr>
              <a:buFontTx/>
              <a:buChar char="•"/>
              <a:defRPr/>
            </a:pPr>
            <a:r>
              <a:rPr lang="en-US" sz="800" dirty="0" smtClean="0"/>
              <a:t> </a:t>
            </a:r>
            <a:r>
              <a:rPr lang="en-US" sz="800" dirty="0" err="1" smtClean="0"/>
              <a:t>csx_display</a:t>
            </a:r>
            <a:r>
              <a:rPr lang="en-US" sz="800" dirty="0" smtClean="0"/>
              <a:t> – an engineering debug / output manager for CSX</a:t>
            </a:r>
          </a:p>
          <a:p>
            <a:pPr>
              <a:buFontTx/>
              <a:buChar char="•"/>
              <a:defRPr/>
            </a:pPr>
            <a:r>
              <a:rPr lang="en-US" sz="800" dirty="0" smtClean="0"/>
              <a:t> </a:t>
            </a:r>
            <a:r>
              <a:rPr lang="en-US" sz="800" dirty="0" err="1" smtClean="0"/>
              <a:t>csx_pshim</a:t>
            </a:r>
            <a:r>
              <a:rPr lang="en-US" sz="800" dirty="0" smtClean="0"/>
              <a:t> – generic PCI device driver, plug-and-play, presents device ownership</a:t>
            </a:r>
          </a:p>
          <a:p>
            <a:pPr>
              <a:defRPr/>
            </a:pPr>
            <a:r>
              <a:rPr lang="en-US" sz="800" dirty="0" smtClean="0"/>
              <a:t>                 model</a:t>
            </a:r>
          </a:p>
          <a:p>
            <a:pPr>
              <a:buFontTx/>
              <a:buChar char="•"/>
              <a:defRPr/>
            </a:pPr>
            <a:r>
              <a:rPr lang="en-US" sz="800" dirty="0" smtClean="0"/>
              <a:t> </a:t>
            </a:r>
            <a:r>
              <a:rPr lang="en-US" sz="800" dirty="0" err="1" smtClean="0"/>
              <a:t>csx_llk</a:t>
            </a:r>
            <a:r>
              <a:rPr lang="en-US" sz="800" dirty="0" smtClean="0"/>
              <a:t> – low level utilities</a:t>
            </a:r>
          </a:p>
          <a:p>
            <a:pPr>
              <a:defRPr/>
            </a:pPr>
            <a:endParaRPr lang="en-US" sz="800" dirty="0" smtClean="0"/>
          </a:p>
          <a:p>
            <a:pPr>
              <a:buFontTx/>
              <a:buChar char="•"/>
              <a:defRPr/>
            </a:pPr>
            <a:r>
              <a:rPr lang="en-US" sz="800" dirty="0" smtClean="0"/>
              <a:t> CDX – Encapsulation of the </a:t>
            </a:r>
            <a:r>
              <a:rPr lang="en-US" sz="800" dirty="0" err="1" smtClean="0"/>
              <a:t>Celerra</a:t>
            </a:r>
            <a:r>
              <a:rPr lang="en-US" sz="800" dirty="0" smtClean="0"/>
              <a:t> data path into a CSX module. This layer calls</a:t>
            </a:r>
          </a:p>
          <a:p>
            <a:pPr>
              <a:defRPr/>
            </a:pPr>
            <a:r>
              <a:rPr lang="en-US" sz="800" dirty="0" smtClean="0"/>
              <a:t>              CSX primitives provided by the csx_p.so library</a:t>
            </a:r>
          </a:p>
          <a:p>
            <a:pPr>
              <a:buFontTx/>
              <a:buChar char="•"/>
              <a:defRPr/>
            </a:pPr>
            <a:r>
              <a:rPr lang="en-US" sz="800" dirty="0" smtClean="0"/>
              <a:t> TCD/FLARE – </a:t>
            </a:r>
            <a:r>
              <a:rPr lang="en-US" sz="800" dirty="0" err="1" smtClean="0"/>
              <a:t>CLARiiON</a:t>
            </a:r>
            <a:r>
              <a:rPr lang="en-US" sz="800" dirty="0" smtClean="0"/>
              <a:t> drivers ported into CSX modules. </a:t>
            </a:r>
          </a:p>
          <a:p>
            <a:pPr>
              <a:defRPr/>
            </a:pPr>
            <a:r>
              <a:rPr lang="en-US" sz="800" dirty="0" smtClean="0"/>
              <a:t>                          Windows DDK calls are replaced by CSX primitives provided by</a:t>
            </a:r>
          </a:p>
          <a:p>
            <a:pPr>
              <a:defRPr/>
            </a:pPr>
            <a:r>
              <a:rPr lang="en-US" sz="800" dirty="0" smtClean="0"/>
              <a:t>                          the csx_p.so library</a:t>
            </a:r>
          </a:p>
          <a:p>
            <a:pPr>
              <a:buFontTx/>
              <a:buChar char="•"/>
              <a:defRPr/>
            </a:pPr>
            <a:r>
              <a:rPr lang="en-US" sz="800" dirty="0" smtClean="0"/>
              <a:t> GMS Server  - global memory service that distributes memory between containers</a:t>
            </a:r>
          </a:p>
          <a:p>
            <a:pPr>
              <a:defRPr/>
            </a:pPr>
            <a:r>
              <a:rPr lang="en-US" sz="800" dirty="0" smtClean="0"/>
              <a:t>                           GMS interacts with CSX to create a shared memory environment</a:t>
            </a:r>
          </a:p>
          <a:p>
            <a:pPr>
              <a:defRPr/>
            </a:pPr>
            <a:r>
              <a:rPr lang="en-US" sz="800" dirty="0" smtClean="0"/>
              <a:t>                           GMS clients interact with GMS server via CSX primitives</a:t>
            </a:r>
          </a:p>
          <a:p>
            <a:pPr>
              <a:buFontTx/>
              <a:buChar char="•"/>
              <a:defRPr/>
            </a:pPr>
            <a:r>
              <a:rPr lang="en-US" sz="800" dirty="0" smtClean="0"/>
              <a:t> Display CLI – a user space tool that interfaces with the “display” component</a:t>
            </a:r>
          </a:p>
          <a:p>
            <a:pPr>
              <a:defRPr/>
            </a:pPr>
            <a:r>
              <a:rPr lang="en-US" sz="800" dirty="0" smtClean="0"/>
              <a:t>                         in kernel space, routes display output to files</a:t>
            </a:r>
          </a:p>
          <a:p>
            <a:pPr>
              <a:buFontTx/>
              <a:buChar char="•"/>
              <a:defRPr/>
            </a:pPr>
            <a:r>
              <a:rPr lang="en-US" sz="800" dirty="0" smtClean="0"/>
              <a:t> CSX_ICM.pm – Perl APIs to manage containers and modules, uses CSX IC CLI</a:t>
            </a:r>
          </a:p>
          <a:p>
            <a:pPr>
              <a:buFontTx/>
              <a:buChar char="•"/>
              <a:defRPr/>
            </a:pPr>
            <a:r>
              <a:rPr lang="en-US" sz="800" dirty="0" smtClean="0"/>
              <a:t> CSX IC CLI – all user space CSX commands are issued through this CLI. The CLI</a:t>
            </a:r>
          </a:p>
          <a:p>
            <a:pPr>
              <a:defRPr/>
            </a:pPr>
            <a:r>
              <a:rPr lang="en-US" sz="800" dirty="0" smtClean="0"/>
              <a:t>              communicates with CSX containers in the system via a variety of methods</a:t>
            </a:r>
          </a:p>
          <a:p>
            <a:pPr>
              <a:defRPr/>
            </a:pPr>
            <a:r>
              <a:rPr lang="en-US" sz="800" dirty="0" smtClean="0"/>
              <a:t>              including network commands and device </a:t>
            </a:r>
            <a:r>
              <a:rPr lang="en-US" sz="800" dirty="0" err="1" smtClean="0"/>
              <a:t>ioctls</a:t>
            </a:r>
            <a:r>
              <a:rPr lang="en-US" sz="800" dirty="0" smtClean="0"/>
              <a:t>.</a:t>
            </a:r>
          </a:p>
          <a:p>
            <a:pPr>
              <a:buFontTx/>
              <a:buChar char="•"/>
              <a:defRPr/>
            </a:pPr>
            <a:r>
              <a:rPr lang="en-US" sz="800" dirty="0" smtClean="0"/>
              <a:t> CSX helper – the CSX helper executes commands on behalf of the </a:t>
            </a:r>
            <a:r>
              <a:rPr lang="en-US" sz="800" dirty="0" err="1" smtClean="0"/>
              <a:t>csx_ic_k</a:t>
            </a:r>
            <a:r>
              <a:rPr lang="en-US" sz="800" dirty="0" smtClean="0"/>
              <a:t>, </a:t>
            </a:r>
          </a:p>
          <a:p>
            <a:pPr>
              <a:defRPr/>
            </a:pPr>
            <a:r>
              <a:rPr lang="en-US" sz="800" dirty="0" smtClean="0"/>
              <a:t>                 handles operations only possible in user space (e.g. load kernel modules)</a:t>
            </a:r>
          </a:p>
          <a:p>
            <a:pPr>
              <a:buFontTx/>
              <a:buChar char="•"/>
              <a:defRPr/>
            </a:pPr>
            <a:r>
              <a:rPr lang="en-US" sz="800" dirty="0" smtClean="0"/>
              <a:t> csx_p.so – user space library that implements the CSX primitives</a:t>
            </a:r>
          </a:p>
          <a:p>
            <a:pPr>
              <a:buFontTx/>
              <a:buChar char="•"/>
              <a:defRPr/>
            </a:pPr>
            <a:r>
              <a:rPr lang="en-US" sz="800" dirty="0" smtClean="0"/>
              <a:t> csx_llu.so – this library insulates the higher level CSX primitives from the O/S</a:t>
            </a:r>
          </a:p>
          <a:p>
            <a:pPr>
              <a:buFontTx/>
              <a:buChar char="•"/>
              <a:defRPr/>
            </a:pPr>
            <a:r>
              <a:rPr lang="en-US" sz="800" dirty="0" smtClean="0"/>
              <a:t> </a:t>
            </a:r>
            <a:r>
              <a:rPr lang="en-US" sz="800" dirty="0" err="1" smtClean="0"/>
              <a:t>Sleepycat</a:t>
            </a:r>
            <a:r>
              <a:rPr lang="en-US" sz="800" dirty="0" smtClean="0"/>
              <a:t> DB – all CSX containers have a persistent “registry” implemented using</a:t>
            </a:r>
          </a:p>
          <a:p>
            <a:pPr>
              <a:defRPr/>
            </a:pPr>
            <a:r>
              <a:rPr lang="en-US" sz="800" dirty="0" smtClean="0"/>
              <a:t>                            a </a:t>
            </a:r>
            <a:r>
              <a:rPr lang="en-US" sz="800" dirty="0" err="1" smtClean="0"/>
              <a:t>SleepyCat</a:t>
            </a:r>
            <a:r>
              <a:rPr lang="en-US" sz="800" dirty="0" smtClean="0"/>
              <a:t> DB</a:t>
            </a:r>
          </a:p>
          <a:p>
            <a:pPr>
              <a:defRPr/>
            </a:pPr>
            <a:endParaRPr lang="en-US" sz="800" b="1" dirty="0" smtClean="0"/>
          </a:p>
          <a:p>
            <a:pPr>
              <a:defRPr/>
            </a:pPr>
            <a:endParaRPr lang="pt-PT" altLang="zh-CN" sz="800" dirty="0" smtClean="0">
              <a:latin typeface="Arial" charset="0"/>
            </a:endParaRPr>
          </a:p>
          <a:p>
            <a:pPr>
              <a:defRPr/>
            </a:pPr>
            <a:endParaRPr lang="pt-PT" altLang="zh-CN" sz="800" dirty="0" smtClean="0">
              <a:latin typeface="Arial" charset="0"/>
            </a:endParaRPr>
          </a:p>
          <a:p>
            <a:pPr>
              <a:defRPr/>
            </a:pPr>
            <a:r>
              <a:rPr lang="pt-PT" altLang="zh-CN" sz="800" dirty="0" smtClean="0">
                <a:latin typeface="Arial" charset="0"/>
              </a:rPr>
              <a:t>Note, CDX single module</a:t>
            </a:r>
          </a:p>
          <a:p>
            <a:pPr>
              <a:defRPr/>
            </a:pPr>
            <a:r>
              <a:rPr lang="pt-PT" altLang="zh-CN" sz="800" dirty="0" smtClean="0">
                <a:latin typeface="Arial" charset="0"/>
              </a:rPr>
              <a:t>         CCSX multiple modules</a:t>
            </a:r>
          </a:p>
          <a:p>
            <a:pPr>
              <a:defRPr/>
            </a:pPr>
            <a:r>
              <a:rPr lang="pt-PT" altLang="zh-CN" sz="800" dirty="0" smtClean="0">
                <a:latin typeface="Arial" charset="0"/>
              </a:rPr>
              <a:t>Single address space request us inter containner communication</a:t>
            </a:r>
          </a:p>
          <a:p>
            <a:pPr>
              <a:defRPr/>
            </a:pPr>
            <a:r>
              <a:rPr lang="pt-PT" altLang="zh-CN" sz="800" dirty="0" smtClean="0">
                <a:latin typeface="Arial" charset="0"/>
              </a:rPr>
              <a:t>VNIC and block shim</a:t>
            </a:r>
          </a:p>
          <a:p>
            <a:pPr>
              <a:defRPr/>
            </a:pPr>
            <a:r>
              <a:rPr lang="pt-PT" altLang="zh-CN" sz="800" dirty="0" smtClean="0">
                <a:latin typeface="Arial" charset="0"/>
              </a:rPr>
              <a:t>Why CMI in kernel, not in Flare container or a common container...guess</a:t>
            </a:r>
          </a:p>
          <a:p>
            <a:pPr>
              <a:defRPr/>
            </a:pPr>
            <a:r>
              <a:rPr lang="pt-PT" altLang="zh-CN" sz="800" dirty="0" smtClean="0">
                <a:latin typeface="Arial" charset="0"/>
              </a:rPr>
              <a:t>Intercontainer communication...</a:t>
            </a:r>
          </a:p>
          <a:p>
            <a:pPr marL="228600" indent="-228600">
              <a:lnSpc>
                <a:spcPct val="75000"/>
              </a:lnSpc>
              <a:spcBef>
                <a:spcPct val="50000"/>
              </a:spcBef>
              <a:buClr>
                <a:schemeClr val="tx2"/>
              </a:buClr>
              <a:buFont typeface="Wingdings" pitchFamily="2" charset="2"/>
              <a:buChar char=""/>
              <a:defRPr/>
            </a:pPr>
            <a:r>
              <a:rPr lang="en-US" sz="800" kern="0" dirty="0" smtClean="0"/>
              <a:t>Within modules</a:t>
            </a:r>
          </a:p>
          <a:p>
            <a:pPr marL="685800" lvl="1" indent="-228600">
              <a:lnSpc>
                <a:spcPct val="75000"/>
              </a:lnSpc>
              <a:spcBef>
                <a:spcPct val="25000"/>
              </a:spcBef>
              <a:buClr>
                <a:schemeClr val="tx2"/>
              </a:buClr>
              <a:buFont typeface="Arial" charset="0"/>
              <a:buChar char="–"/>
              <a:defRPr/>
            </a:pPr>
            <a:r>
              <a:rPr lang="en-US" sz="800" kern="0" dirty="0" err="1" smtClean="0"/>
              <a:t>Globals</a:t>
            </a:r>
            <a:r>
              <a:rPr lang="en-US" sz="800" kern="0" dirty="0" smtClean="0"/>
              <a:t>, Function calls</a:t>
            </a:r>
          </a:p>
          <a:p>
            <a:pPr marL="685800" lvl="1" indent="-228600">
              <a:lnSpc>
                <a:spcPct val="75000"/>
              </a:lnSpc>
              <a:spcBef>
                <a:spcPct val="25000"/>
              </a:spcBef>
              <a:buClr>
                <a:schemeClr val="tx2"/>
              </a:buClr>
              <a:buFont typeface="Arial" charset="0"/>
              <a:buChar char="–"/>
              <a:defRPr/>
            </a:pPr>
            <a:r>
              <a:rPr lang="en-US" sz="800" kern="0" dirty="0" smtClean="0"/>
              <a:t>Plus all below…</a:t>
            </a:r>
          </a:p>
          <a:p>
            <a:pPr marL="228600" indent="-228600">
              <a:lnSpc>
                <a:spcPct val="75000"/>
              </a:lnSpc>
              <a:spcBef>
                <a:spcPct val="50000"/>
              </a:spcBef>
              <a:buClr>
                <a:schemeClr val="tx2"/>
              </a:buClr>
              <a:buFont typeface="Wingdings" pitchFamily="2" charset="2"/>
              <a:buChar char=""/>
              <a:defRPr/>
            </a:pPr>
            <a:r>
              <a:rPr lang="en-US" sz="800" kern="0" dirty="0" smtClean="0"/>
              <a:t>Within container, across modules</a:t>
            </a:r>
          </a:p>
          <a:p>
            <a:pPr marL="685800" lvl="1" indent="-228600">
              <a:lnSpc>
                <a:spcPct val="75000"/>
              </a:lnSpc>
              <a:spcBef>
                <a:spcPct val="25000"/>
              </a:spcBef>
              <a:buClr>
                <a:schemeClr val="tx2"/>
              </a:buClr>
              <a:buFont typeface="Arial" charset="0"/>
              <a:buChar char="–"/>
              <a:defRPr/>
            </a:pPr>
            <a:r>
              <a:rPr lang="en-US" sz="800" kern="0" dirty="0" smtClean="0"/>
              <a:t>Drivers/Devices/DCALLs</a:t>
            </a:r>
          </a:p>
          <a:p>
            <a:pPr marL="685800" lvl="1" indent="-228600">
              <a:lnSpc>
                <a:spcPct val="75000"/>
              </a:lnSpc>
              <a:spcBef>
                <a:spcPct val="25000"/>
              </a:spcBef>
              <a:buClr>
                <a:schemeClr val="tx2"/>
              </a:buClr>
              <a:buFont typeface="Arial" charset="0"/>
              <a:buChar char="–"/>
              <a:defRPr/>
            </a:pPr>
            <a:r>
              <a:rPr lang="en-US" sz="800" kern="0" dirty="0" smtClean="0"/>
              <a:t>Exported/Imported Named </a:t>
            </a:r>
            <a:r>
              <a:rPr lang="en-US" sz="800" kern="0" dirty="0" err="1" smtClean="0"/>
              <a:t>Globals</a:t>
            </a:r>
            <a:endParaRPr lang="en-US" sz="800" kern="0" dirty="0" smtClean="0"/>
          </a:p>
          <a:p>
            <a:pPr marL="1084263" lvl="2" indent="-169863">
              <a:lnSpc>
                <a:spcPct val="75000"/>
              </a:lnSpc>
              <a:spcBef>
                <a:spcPct val="25000"/>
              </a:spcBef>
              <a:buClr>
                <a:schemeClr val="tx2"/>
              </a:buClr>
              <a:buFont typeface="Wingdings" pitchFamily="2" charset="2"/>
              <a:buChar char="§"/>
              <a:defRPr/>
            </a:pPr>
            <a:r>
              <a:rPr lang="en-US" sz="800" kern="0" dirty="0" smtClean="0"/>
              <a:t>Enables </a:t>
            </a:r>
            <a:r>
              <a:rPr lang="en-US" sz="800" kern="0" dirty="0" err="1" smtClean="0"/>
              <a:t>Globals</a:t>
            </a:r>
            <a:r>
              <a:rPr lang="en-US" sz="800" kern="0" dirty="0" smtClean="0"/>
              <a:t>, Function calls</a:t>
            </a:r>
          </a:p>
          <a:p>
            <a:pPr marL="685800" lvl="1" indent="-228600">
              <a:lnSpc>
                <a:spcPct val="75000"/>
              </a:lnSpc>
              <a:spcBef>
                <a:spcPct val="25000"/>
              </a:spcBef>
              <a:buClr>
                <a:schemeClr val="tx2"/>
              </a:buClr>
              <a:buFont typeface="Arial" charset="0"/>
              <a:buChar char="–"/>
              <a:defRPr/>
            </a:pPr>
            <a:r>
              <a:rPr lang="en-US" sz="800" kern="0" dirty="0" smtClean="0"/>
              <a:t>Plus all below…</a:t>
            </a:r>
          </a:p>
          <a:p>
            <a:pPr marL="228600" indent="-228600">
              <a:lnSpc>
                <a:spcPct val="75000"/>
              </a:lnSpc>
              <a:spcBef>
                <a:spcPct val="50000"/>
              </a:spcBef>
              <a:buClr>
                <a:schemeClr val="tx2"/>
              </a:buClr>
              <a:buFont typeface="Wingdings" pitchFamily="2" charset="2"/>
              <a:buChar char=""/>
              <a:defRPr/>
            </a:pPr>
            <a:r>
              <a:rPr lang="en-US" sz="800" kern="0" dirty="0" smtClean="0"/>
              <a:t>Across containers</a:t>
            </a:r>
          </a:p>
          <a:p>
            <a:pPr marL="685800" lvl="1" indent="-228600">
              <a:lnSpc>
                <a:spcPct val="75000"/>
              </a:lnSpc>
              <a:spcBef>
                <a:spcPct val="25000"/>
              </a:spcBef>
              <a:buClr>
                <a:schemeClr val="tx2"/>
              </a:buClr>
              <a:buFont typeface="Arial" charset="0"/>
              <a:buChar char="–"/>
              <a:defRPr/>
            </a:pPr>
            <a:r>
              <a:rPr lang="en-US" sz="800" kern="0" dirty="0" smtClean="0"/>
              <a:t>Limited DCALLs to </a:t>
            </a:r>
            <a:r>
              <a:rPr lang="en-US" sz="800" i="1" kern="0" dirty="0" smtClean="0"/>
              <a:t>remote</a:t>
            </a:r>
            <a:r>
              <a:rPr lang="en-US" sz="800" kern="0" dirty="0" smtClean="0"/>
              <a:t> devices</a:t>
            </a:r>
          </a:p>
          <a:p>
            <a:pPr marL="1084263" lvl="2" indent="-169863">
              <a:lnSpc>
                <a:spcPct val="75000"/>
              </a:lnSpc>
              <a:spcBef>
                <a:spcPct val="25000"/>
              </a:spcBef>
              <a:buClr>
                <a:schemeClr val="tx2"/>
              </a:buClr>
              <a:buFont typeface="Wingdings" pitchFamily="2" charset="2"/>
              <a:buChar char="§"/>
              <a:defRPr/>
            </a:pPr>
            <a:r>
              <a:rPr lang="en-US" sz="800" kern="0" dirty="0" smtClean="0"/>
              <a:t>Read/Write/IOCTL – with known buffers</a:t>
            </a:r>
          </a:p>
          <a:p>
            <a:pPr marL="685800" lvl="1" indent="-228600">
              <a:lnSpc>
                <a:spcPct val="75000"/>
              </a:lnSpc>
              <a:spcBef>
                <a:spcPct val="25000"/>
              </a:spcBef>
              <a:buClr>
                <a:schemeClr val="tx2"/>
              </a:buClr>
              <a:buFont typeface="Arial" charset="0"/>
              <a:buChar char="–"/>
              <a:defRPr/>
            </a:pPr>
            <a:r>
              <a:rPr lang="en-US" sz="800" kern="0" dirty="0" smtClean="0"/>
              <a:t>Shared Memory</a:t>
            </a:r>
          </a:p>
          <a:p>
            <a:pPr marL="1084263" lvl="2" indent="-169863">
              <a:lnSpc>
                <a:spcPct val="75000"/>
              </a:lnSpc>
              <a:spcBef>
                <a:spcPct val="25000"/>
              </a:spcBef>
              <a:buClr>
                <a:schemeClr val="tx2"/>
              </a:buClr>
              <a:buFont typeface="Wingdings" pitchFamily="2" charset="2"/>
              <a:buChar char="§"/>
              <a:defRPr/>
            </a:pPr>
            <a:r>
              <a:rPr lang="en-US" sz="800" kern="0" dirty="0" smtClean="0"/>
              <a:t>Can host Interlocked Lists</a:t>
            </a:r>
          </a:p>
          <a:p>
            <a:pPr marL="685800" lvl="1" indent="-228600">
              <a:lnSpc>
                <a:spcPct val="75000"/>
              </a:lnSpc>
              <a:spcBef>
                <a:spcPct val="25000"/>
              </a:spcBef>
              <a:buClr>
                <a:schemeClr val="tx2"/>
              </a:buClr>
              <a:buFont typeface="Arial" charset="0"/>
              <a:buChar char="–"/>
              <a:defRPr/>
            </a:pPr>
            <a:r>
              <a:rPr lang="en-US" sz="800" kern="0" dirty="0" smtClean="0"/>
              <a:t>RPCs</a:t>
            </a:r>
          </a:p>
          <a:p>
            <a:pPr marL="685800" lvl="1" indent="-228600">
              <a:lnSpc>
                <a:spcPct val="75000"/>
              </a:lnSpc>
              <a:spcBef>
                <a:spcPct val="25000"/>
              </a:spcBef>
              <a:buClr>
                <a:schemeClr val="tx2"/>
              </a:buClr>
              <a:buFont typeface="Arial" charset="0"/>
              <a:buChar char="–"/>
              <a:defRPr/>
            </a:pPr>
            <a:r>
              <a:rPr lang="en-US" sz="800" kern="0" dirty="0" smtClean="0"/>
              <a:t>Event Queues</a:t>
            </a:r>
          </a:p>
          <a:p>
            <a:pPr marL="685800" lvl="1" indent="-228600">
              <a:lnSpc>
                <a:spcPct val="75000"/>
              </a:lnSpc>
              <a:spcBef>
                <a:spcPct val="25000"/>
              </a:spcBef>
              <a:buClr>
                <a:schemeClr val="tx2"/>
              </a:buClr>
              <a:buFont typeface="Arial" charset="0"/>
              <a:buChar char="–"/>
              <a:defRPr/>
            </a:pPr>
            <a:r>
              <a:rPr lang="en-US" sz="800" kern="0" dirty="0" smtClean="0"/>
              <a:t>Global </a:t>
            </a:r>
            <a:r>
              <a:rPr lang="en-US" sz="800" kern="0" dirty="0" err="1" smtClean="0"/>
              <a:t>Mutexes</a:t>
            </a:r>
            <a:r>
              <a:rPr lang="en-US" sz="800" kern="0" dirty="0" smtClean="0"/>
              <a:t>…</a:t>
            </a:r>
            <a:endParaRPr lang="zh-CN" altLang="en-US" sz="800" dirty="0" smtClean="0">
              <a:latin typeface="Arial"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p:spPr>
        <p:txBody>
          <a:bodyPr/>
          <a:lstStyle/>
          <a:p>
            <a:endParaRPr lang="zh-CN" alt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p:spPr>
        <p:txBody>
          <a:bodyPr/>
          <a:lstStyle/>
          <a:p>
            <a:endParaRPr lang="zh-CN" alt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2084388" y="696913"/>
            <a:ext cx="2768600" cy="2076450"/>
          </a:xfrm>
          <a:ln/>
        </p:spPr>
      </p:sp>
      <p:sp>
        <p:nvSpPr>
          <p:cNvPr id="81923" name="Rectangle 3"/>
          <p:cNvSpPr>
            <a:spLocks noGrp="1" noChangeArrowheads="1"/>
          </p:cNvSpPr>
          <p:nvPr>
            <p:ph type="body" idx="1"/>
          </p:nvPr>
        </p:nvSpPr>
        <p:spPr>
          <a:xfrm>
            <a:off x="298450" y="2998788"/>
            <a:ext cx="6337300" cy="5759450"/>
          </a:xfrm>
          <a:noFill/>
          <a:ln/>
        </p:spPr>
        <p:txBody>
          <a:bodyPr/>
          <a:lstStyle/>
          <a:p>
            <a:r>
              <a:rPr lang="en-US" smtClean="0"/>
              <a:t>Thank you.</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27775" y="8757590"/>
            <a:ext cx="3004820" cy="461010"/>
          </a:xfrm>
          <a:prstGeom prst="rect">
            <a:avLst/>
          </a:prstGeom>
          <a:ln/>
        </p:spPr>
        <p:txBody>
          <a:bodyPr lIns="92309" tIns="46154" rIns="92309" bIns="46154"/>
          <a:lstStyle/>
          <a:p>
            <a:fld id="{10DD69EC-D998-4403-B529-7B8CDEDE2F87}" type="slidenum">
              <a:rPr lang="en-US" altLang="zh-CN"/>
              <a:pPr/>
              <a:t>7</a:t>
            </a:fld>
            <a:endParaRPr lang="en-US" altLang="zh-CN"/>
          </a:p>
        </p:txBody>
      </p:sp>
      <p:sp>
        <p:nvSpPr>
          <p:cNvPr id="20482" name="Rectangle 2"/>
          <p:cNvSpPr>
            <a:spLocks noGrp="1" noRot="1" noChangeAspect="1" noTextEdit="1"/>
          </p:cNvSpPr>
          <p:nvPr>
            <p:ph type="sldImg"/>
          </p:nvPr>
        </p:nvSpPr>
        <p:spPr>
          <a:xfrm>
            <a:off x="2078656" y="694717"/>
            <a:ext cx="2776890" cy="2077746"/>
          </a:xfrm>
          <a:ln/>
        </p:spPr>
      </p:sp>
      <p:sp>
        <p:nvSpPr>
          <p:cNvPr id="20483" name="Rectangle 3"/>
          <p:cNvSpPr>
            <a:spLocks noGrp="1"/>
          </p:cNvSpPr>
          <p:nvPr>
            <p:ph type="body" idx="1"/>
          </p:nvPr>
        </p:nvSpPr>
        <p:spPr>
          <a:xfrm>
            <a:off x="300162" y="2998166"/>
            <a:ext cx="6333878" cy="5761024"/>
          </a:xfrm>
        </p:spPr>
        <p:txBody>
          <a:bodyPr lIns="91431" tIns="45716" rIns="91431" bIns="45716"/>
          <a:lstStyle/>
          <a:p>
            <a:pPr>
              <a:spcBef>
                <a:spcPct val="0"/>
              </a:spcBef>
            </a:pPr>
            <a:endParaRPr lang="en-US" i="1">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27775" y="8757590"/>
            <a:ext cx="3004820" cy="461010"/>
          </a:xfrm>
          <a:prstGeom prst="rect">
            <a:avLst/>
          </a:prstGeom>
          <a:ln/>
        </p:spPr>
        <p:txBody>
          <a:bodyPr lIns="92309" tIns="46154" rIns="92309" bIns="46154"/>
          <a:lstStyle/>
          <a:p>
            <a:fld id="{6ABDEB4B-59B8-4CD9-AF39-893542426B55}" type="slidenum">
              <a:rPr lang="en-US" altLang="zh-CN"/>
              <a:pPr/>
              <a:t>8</a:t>
            </a:fld>
            <a:endParaRPr lang="en-US" altLang="zh-CN"/>
          </a:p>
        </p:txBody>
      </p:sp>
      <p:sp>
        <p:nvSpPr>
          <p:cNvPr id="22530" name="Rectangle 2"/>
          <p:cNvSpPr>
            <a:spLocks noGrp="1" noRot="1" noChangeAspect="1" noChangeArrowheads="1" noTextEdit="1"/>
          </p:cNvSpPr>
          <p:nvPr>
            <p:ph type="sldImg"/>
          </p:nvPr>
        </p:nvSpPr>
        <p:spPr>
          <a:xfrm>
            <a:off x="2080260" y="689915"/>
            <a:ext cx="2773680" cy="2074545"/>
          </a:xfrm>
          <a:ln/>
        </p:spPr>
      </p:sp>
      <p:sp>
        <p:nvSpPr>
          <p:cNvPr id="22531" name="Rectangle 3"/>
          <p:cNvSpPr>
            <a:spLocks noGrp="1" noChangeArrowheads="1"/>
          </p:cNvSpPr>
          <p:nvPr>
            <p:ph type="body" idx="1"/>
          </p:nvPr>
        </p:nvSpPr>
        <p:spPr>
          <a:xfrm>
            <a:off x="298556" y="2998167"/>
            <a:ext cx="6337088" cy="5868273"/>
          </a:xfrm>
        </p:spPr>
        <p:txBody>
          <a:bodyPr lIns="0" tIns="0" rIns="0" bIns="0"/>
          <a:lstStyle/>
          <a:p>
            <a:endParaRPr lang="en-US">
              <a:latin typeface="MetaNormalLF-Roman"/>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2084388" y="696913"/>
            <a:ext cx="2768600" cy="2076450"/>
          </a:xfrm>
          <a:ln/>
        </p:spPr>
      </p:sp>
      <p:sp>
        <p:nvSpPr>
          <p:cNvPr id="81923" name="Rectangle 3"/>
          <p:cNvSpPr>
            <a:spLocks noGrp="1" noChangeArrowheads="1"/>
          </p:cNvSpPr>
          <p:nvPr>
            <p:ph type="body" idx="1"/>
          </p:nvPr>
        </p:nvSpPr>
        <p:spPr>
          <a:xfrm>
            <a:off x="298450" y="2998788"/>
            <a:ext cx="6337300" cy="5759450"/>
          </a:xfrm>
          <a:noFill/>
          <a:ln/>
        </p:spPr>
        <p:txBody>
          <a:bodyPr/>
          <a:lstStyle/>
          <a:p>
            <a:r>
              <a:rPr lang="en-US" smtClean="0"/>
              <a:t>Thank you.</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728913" y="1200149"/>
            <a:ext cx="6048376" cy="1485901"/>
          </a:xfrm>
          <a:prstGeom prst="rect">
            <a:avLst/>
          </a:prstGeom>
          <a:noFill/>
        </p:spPr>
        <p:txBody>
          <a:bodyPr lIns="0" tIns="0" rIns="0" bIns="0" anchor="b" anchorCtr="0">
            <a:noAutofit/>
          </a:bodyPr>
          <a:lstStyle>
            <a:lvl1pPr>
              <a:defRPr sz="4400">
                <a:solidFill>
                  <a:schemeClr val="tx2"/>
                </a:solidFill>
                <a:latin typeface="MetaNormalLF-Roman"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bwMode="gray">
          <a:xfrm>
            <a:off x="2728913" y="3025775"/>
            <a:ext cx="6048375" cy="838200"/>
          </a:xfrm>
          <a:prstGeom prst="rect">
            <a:avLst/>
          </a:prstGeom>
          <a:noFill/>
        </p:spPr>
        <p:txBody>
          <a:bodyPr lIns="0" tIns="0" rIns="0" bIns="0">
            <a:noAutofit/>
          </a:bodyPr>
          <a:lstStyle>
            <a:lvl1pPr marL="0" indent="0" algn="l">
              <a:spcBef>
                <a:spcPts val="0"/>
              </a:spcBef>
              <a:buNone/>
              <a:defRPr sz="2800">
                <a:solidFill>
                  <a:schemeClr val="bg2"/>
                </a:solidFill>
                <a:latin typeface="MetaNormalLF-Roman"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Picture Placeholder 2"/>
          <p:cNvSpPr>
            <a:spLocks noGrp="1"/>
          </p:cNvSpPr>
          <p:nvPr>
            <p:ph type="pic" idx="10"/>
          </p:nvPr>
        </p:nvSpPr>
        <p:spPr bwMode="gray">
          <a:xfrm>
            <a:off x="366713" y="1355725"/>
            <a:ext cx="2073275" cy="1323975"/>
          </a:xfrm>
          <a:prstGeom prst="rect">
            <a:avLst/>
          </a:prstGeom>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Tree>
  </p:cSld>
  <p:clrMapOvr>
    <a:masterClrMapping/>
  </p:clrMapOvr>
  <p:transition>
    <p:fade/>
  </p:transition>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6" name="TextBox 5"/>
          <p:cNvSpPr txBox="1"/>
          <p:nvPr userDrawn="1"/>
        </p:nvSpPr>
        <p:spPr bwMode="gray">
          <a:xfrm>
            <a:off x="366713" y="6337300"/>
            <a:ext cx="1187450" cy="184150"/>
          </a:xfrm>
          <a:prstGeom prst="rect">
            <a:avLst/>
          </a:prstGeom>
          <a:noFill/>
        </p:spPr>
        <p:txBody>
          <a:bodyPr wrap="none" lIns="0" tIns="0" rIns="0" bIns="0" anchor="ctr">
            <a:spAutoFit/>
          </a:bodyPr>
          <a:lstStyle/>
          <a:p>
            <a:pPr fontAlgn="auto">
              <a:spcBef>
                <a:spcPts val="0"/>
              </a:spcBef>
              <a:spcAft>
                <a:spcPts val="0"/>
              </a:spcAft>
              <a:defRPr/>
            </a:pPr>
            <a:r>
              <a:rPr lang="en-US" sz="1200" spc="300" dirty="0">
                <a:solidFill>
                  <a:schemeClr val="bg1"/>
                </a:solidFill>
                <a:latin typeface="MetaMediumLF-Roman" pitchFamily="34" charset="0"/>
                <a:cs typeface="+mn-cs"/>
              </a:rPr>
              <a:t>CASE STUDY</a:t>
            </a:r>
          </a:p>
        </p:txBody>
      </p:sp>
      <p:sp>
        <p:nvSpPr>
          <p:cNvPr id="2" name="Title 1"/>
          <p:cNvSpPr>
            <a:spLocks noGrp="1"/>
          </p:cNvSpPr>
          <p:nvPr>
            <p:ph type="title"/>
          </p:nvPr>
        </p:nvSpPr>
        <p:spPr bwMode="gray">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gray">
          <a:xfrm>
            <a:off x="366713" y="1123950"/>
            <a:ext cx="8410575" cy="403225"/>
          </a:xfrm>
          <a:prstGeom prst="rect">
            <a:avLst/>
          </a:prstGeom>
          <a:noFill/>
        </p:spPr>
        <p:txBody>
          <a:bodyPr lIns="0" tIns="0" rIns="0" bIns="0" anchor="t" anchorCtr="0"/>
          <a:lstStyle>
            <a:lvl1pPr marL="0" indent="0">
              <a:buNone/>
              <a:tabLst>
                <a:tab pos="800100" algn="l"/>
              </a:tabLst>
              <a:defRPr lang="en-US" sz="2400" b="0" kern="1200" smtClean="0">
                <a:solidFill>
                  <a:schemeClr val="bg2"/>
                </a:solidFill>
                <a:latin typeface="MetaNormalLF-Roman"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bwMode="gray">
          <a:xfrm>
            <a:off x="2728913" y="1758950"/>
            <a:ext cx="6048374" cy="4194175"/>
          </a:xfrm>
          <a:prstGeom prst="rect">
            <a:avLst/>
          </a:prstGeom>
          <a:noFill/>
        </p:spPr>
        <p:txBody>
          <a:bodyPr lIns="0" tIns="0" rIns="0" bIns="0">
            <a:noAutofit/>
          </a:bodyPr>
          <a:lstStyle>
            <a:lvl1pPr marL="0" indent="0">
              <a:spcBef>
                <a:spcPts val="1200"/>
              </a:spcBef>
              <a:buClr>
                <a:schemeClr val="tx2"/>
              </a:buClr>
              <a:buNone/>
              <a:defRPr sz="2000">
                <a:solidFill>
                  <a:schemeClr val="tx2"/>
                </a:solidFill>
                <a:latin typeface="MetaMediumLF-Roman" pitchFamily="34" charset="0"/>
              </a:defRPr>
            </a:lvl1pPr>
            <a:lvl2pPr marL="231775" indent="-231775">
              <a:spcBef>
                <a:spcPts val="600"/>
              </a:spcBef>
              <a:buClr>
                <a:schemeClr val="tx2"/>
              </a:buClr>
              <a:buFont typeface="Arial" pitchFamily="34" charset="0"/>
              <a:buChar char="•"/>
              <a:defRPr sz="1800">
                <a:solidFill>
                  <a:schemeClr val="bg2"/>
                </a:solidFill>
              </a:defRPr>
            </a:lvl2pPr>
            <a:lvl3pPr marL="682625" indent="-219075">
              <a:spcBef>
                <a:spcPts val="300"/>
              </a:spcBef>
              <a:buClr>
                <a:schemeClr val="tx2"/>
              </a:buClr>
              <a:buFont typeface="MetaNormalLF-Roman" pitchFamily="34" charset="0"/>
              <a:buChar char="–"/>
              <a:defRPr sz="1400">
                <a:solidFill>
                  <a:schemeClr val="bg2"/>
                </a:solidFill>
              </a:defRPr>
            </a:lvl3pPr>
            <a:lvl4pPr marL="1087438" indent="-173038">
              <a:spcBef>
                <a:spcPts val="300"/>
              </a:spcBef>
              <a:buClr>
                <a:schemeClr val="tx2"/>
              </a:buClr>
              <a:buFont typeface="Wingdings" pitchFamily="2" charset="2"/>
              <a:buChar char="§"/>
              <a:defRPr sz="1200">
                <a:solidFill>
                  <a:schemeClr val="bg2"/>
                </a:solidFill>
              </a:defRPr>
            </a:lvl4pPr>
            <a:lvl5pPr marL="1423988" indent="-161925">
              <a:spcBef>
                <a:spcPts val="300"/>
              </a:spcBef>
              <a:buClr>
                <a:schemeClr val="tx2"/>
              </a:buClr>
              <a:defRPr sz="1000">
                <a:solidFill>
                  <a:schemeClr val="bg2"/>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2"/>
          <p:cNvSpPr>
            <a:spLocks noGrp="1"/>
          </p:cNvSpPr>
          <p:nvPr>
            <p:ph type="pic" idx="10"/>
          </p:nvPr>
        </p:nvSpPr>
        <p:spPr bwMode="gray">
          <a:xfrm>
            <a:off x="366713" y="1771650"/>
            <a:ext cx="2073275" cy="4171950"/>
          </a:xfrm>
          <a:prstGeom prst="rect">
            <a:avLst/>
          </a:prstGeom>
          <a:noFill/>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er Profile">
    <p:spTree>
      <p:nvGrpSpPr>
        <p:cNvPr id="1" name=""/>
        <p:cNvGrpSpPr/>
        <p:nvPr/>
      </p:nvGrpSpPr>
      <p:grpSpPr>
        <a:xfrm>
          <a:off x="0" y="0"/>
          <a:ext cx="0" cy="0"/>
          <a:chOff x="0" y="0"/>
          <a:chExt cx="0" cy="0"/>
        </a:xfrm>
      </p:grpSpPr>
      <p:sp>
        <p:nvSpPr>
          <p:cNvPr id="6" name="TextBox 5"/>
          <p:cNvSpPr txBox="1"/>
          <p:nvPr userDrawn="1"/>
        </p:nvSpPr>
        <p:spPr bwMode="gray">
          <a:xfrm>
            <a:off x="366713" y="6337300"/>
            <a:ext cx="1920875" cy="184150"/>
          </a:xfrm>
          <a:prstGeom prst="rect">
            <a:avLst/>
          </a:prstGeom>
          <a:noFill/>
        </p:spPr>
        <p:txBody>
          <a:bodyPr wrap="none" lIns="0" tIns="0" rIns="0" bIns="0" anchor="ctr">
            <a:spAutoFit/>
          </a:bodyPr>
          <a:lstStyle/>
          <a:p>
            <a:pPr fontAlgn="auto">
              <a:spcBef>
                <a:spcPts val="0"/>
              </a:spcBef>
              <a:spcAft>
                <a:spcPts val="0"/>
              </a:spcAft>
              <a:defRPr/>
            </a:pPr>
            <a:r>
              <a:rPr lang="en-US" sz="1200" spc="300" dirty="0">
                <a:solidFill>
                  <a:schemeClr val="bg1"/>
                </a:solidFill>
                <a:latin typeface="MetaMediumLF-Roman" pitchFamily="34" charset="0"/>
                <a:cs typeface="+mn-cs"/>
              </a:rPr>
              <a:t>CUSTOMER PROFILE</a:t>
            </a:r>
          </a:p>
        </p:txBody>
      </p:sp>
      <p:sp>
        <p:nvSpPr>
          <p:cNvPr id="2" name="Title 1"/>
          <p:cNvSpPr>
            <a:spLocks noGrp="1"/>
          </p:cNvSpPr>
          <p:nvPr>
            <p:ph type="title"/>
          </p:nvPr>
        </p:nvSpPr>
        <p:spPr bwMode="gray">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gray">
          <a:xfrm>
            <a:off x="366713" y="1123950"/>
            <a:ext cx="8410575" cy="403225"/>
          </a:xfrm>
          <a:prstGeom prst="rect">
            <a:avLst/>
          </a:prstGeom>
          <a:noFill/>
        </p:spPr>
        <p:txBody>
          <a:bodyPr lIns="0" tIns="0" rIns="0" bIns="0" anchor="t" anchorCtr="0"/>
          <a:lstStyle>
            <a:lvl1pPr marL="0" indent="0">
              <a:buNone/>
              <a:tabLst>
                <a:tab pos="800100" algn="l"/>
              </a:tabLst>
              <a:defRPr lang="en-US" sz="2400" b="0" kern="1200" smtClean="0">
                <a:solidFill>
                  <a:schemeClr val="bg2"/>
                </a:solidFill>
                <a:latin typeface="MetaNormalLF-Roman"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bwMode="gray">
          <a:xfrm>
            <a:off x="2728913" y="1758950"/>
            <a:ext cx="6048374" cy="4194175"/>
          </a:xfrm>
          <a:prstGeom prst="rect">
            <a:avLst/>
          </a:prstGeom>
          <a:noFill/>
        </p:spPr>
        <p:txBody>
          <a:bodyPr lIns="0" tIns="0" rIns="0" bIns="0">
            <a:noAutofit/>
          </a:bodyPr>
          <a:lstStyle>
            <a:lvl1pPr marL="0" indent="0">
              <a:spcBef>
                <a:spcPts val="1200"/>
              </a:spcBef>
              <a:buClr>
                <a:schemeClr val="tx2"/>
              </a:buClr>
              <a:buNone/>
              <a:defRPr sz="2000">
                <a:solidFill>
                  <a:schemeClr val="tx2"/>
                </a:solidFill>
                <a:latin typeface="MetaMediumLF-Roman" pitchFamily="34" charset="0"/>
              </a:defRPr>
            </a:lvl1pPr>
            <a:lvl2pPr marL="231775" indent="-231775">
              <a:spcBef>
                <a:spcPts val="600"/>
              </a:spcBef>
              <a:buClr>
                <a:schemeClr val="tx2"/>
              </a:buClr>
              <a:buFont typeface="Arial" pitchFamily="34" charset="0"/>
              <a:buChar char="•"/>
              <a:defRPr sz="1800">
                <a:solidFill>
                  <a:schemeClr val="bg2"/>
                </a:solidFill>
              </a:defRPr>
            </a:lvl2pPr>
            <a:lvl3pPr marL="682625" indent="-219075">
              <a:spcBef>
                <a:spcPts val="300"/>
              </a:spcBef>
              <a:buClr>
                <a:schemeClr val="tx2"/>
              </a:buClr>
              <a:buFont typeface="MetaNormalLF-Roman" pitchFamily="34" charset="0"/>
              <a:buChar char="–"/>
              <a:defRPr sz="1400">
                <a:solidFill>
                  <a:schemeClr val="bg2"/>
                </a:solidFill>
              </a:defRPr>
            </a:lvl3pPr>
            <a:lvl4pPr marL="1087438" indent="-173038">
              <a:spcBef>
                <a:spcPts val="300"/>
              </a:spcBef>
              <a:buClr>
                <a:schemeClr val="tx2"/>
              </a:buClr>
              <a:buFont typeface="Wingdings" pitchFamily="2" charset="2"/>
              <a:buChar char="§"/>
              <a:defRPr sz="1200">
                <a:solidFill>
                  <a:schemeClr val="bg2"/>
                </a:solidFill>
              </a:defRPr>
            </a:lvl4pPr>
            <a:lvl5pPr marL="1423988" indent="-161925">
              <a:spcBef>
                <a:spcPts val="300"/>
              </a:spcBef>
              <a:buClr>
                <a:schemeClr val="tx2"/>
              </a:buClr>
              <a:defRPr sz="1000">
                <a:solidFill>
                  <a:schemeClr val="bg2"/>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8"/>
          <p:cNvSpPr>
            <a:spLocks noGrp="1"/>
          </p:cNvSpPr>
          <p:nvPr>
            <p:ph sz="quarter" idx="10"/>
          </p:nvPr>
        </p:nvSpPr>
        <p:spPr>
          <a:xfrm>
            <a:off x="366713" y="1758950"/>
            <a:ext cx="2073275" cy="4205288"/>
          </a:xfrm>
          <a:prstGeom prst="rect">
            <a:avLst/>
          </a:prstGeom>
          <a:solidFill>
            <a:srgbClr val="E8E8E8"/>
          </a:solidFill>
        </p:spPr>
        <p:txBody>
          <a:bodyPr/>
          <a:lstStyle>
            <a:lvl1pPr marL="0" indent="0">
              <a:spcBef>
                <a:spcPts val="1200"/>
              </a:spcBef>
              <a:buNone/>
              <a:defRPr sz="1400">
                <a:solidFill>
                  <a:schemeClr val="tx2"/>
                </a:solidFill>
                <a:latin typeface="MetaMediumLF-Roman" pitchFamily="34" charset="0"/>
              </a:defRPr>
            </a:lvl1pPr>
            <a:lvl2pPr marL="115888" indent="-115888">
              <a:spcBef>
                <a:spcPts val="600"/>
              </a:spcBef>
              <a:buClr>
                <a:schemeClr val="tx2"/>
              </a:buClr>
              <a:buFont typeface="Arial" pitchFamily="34" charset="0"/>
              <a:buChar char="•"/>
              <a:defRPr sz="1200">
                <a:solidFill>
                  <a:schemeClr val="tx2"/>
                </a:solidFill>
              </a:defRPr>
            </a:lvl2pPr>
            <a:lvl3pPr marL="0" indent="0">
              <a:spcBef>
                <a:spcPts val="1200"/>
              </a:spcBef>
              <a:buClr>
                <a:schemeClr val="tx2"/>
              </a:buClr>
              <a:buNone/>
              <a:defRPr sz="900">
                <a:solidFill>
                  <a:schemeClr val="bg2"/>
                </a:solidFill>
                <a:latin typeface="MetaMediumLF-Roman" pitchFamily="34" charset="0"/>
              </a:defRPr>
            </a:lvl3pPr>
            <a:lvl4pPr>
              <a:buClr>
                <a:schemeClr val="tx2"/>
              </a:buClr>
              <a:defRPr sz="1000">
                <a:solidFill>
                  <a:schemeClr val="tx2"/>
                </a:solidFill>
              </a:defRPr>
            </a:lvl4pPr>
            <a:lvl5pPr>
              <a:buClr>
                <a:schemeClr val="tx2"/>
              </a:buClr>
              <a:defRPr sz="1000">
                <a:solidFill>
                  <a:schemeClr val="tx2"/>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lumns">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
        <p:nvSpPr>
          <p:cNvPr id="3" name="Content Placeholder 2"/>
          <p:cNvSpPr>
            <a:spLocks noGrp="1"/>
          </p:cNvSpPr>
          <p:nvPr>
            <p:ph sz="half" idx="1"/>
          </p:nvPr>
        </p:nvSpPr>
        <p:spPr bwMode="gray">
          <a:xfrm>
            <a:off x="366713" y="1355724"/>
            <a:ext cx="4038600" cy="4608513"/>
          </a:xfrm>
          <a:prstGeom prst="rect">
            <a:avLst/>
          </a:prstGeom>
          <a:noFill/>
        </p:spPr>
        <p:txBody>
          <a:bodyPr lIns="0" tIns="0" rIns="0" bIns="0">
            <a:noAutofit/>
          </a:bodyPr>
          <a:lstStyle>
            <a:lvl1pPr marL="230188" indent="-230188">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a:spcBef>
                <a:spcPts val="300"/>
              </a:spcBef>
              <a:buClr>
                <a:schemeClr val="tx2"/>
              </a:buClr>
              <a:buFont typeface="Arial" pitchFamily="34" charset="0"/>
              <a:buChar char="•"/>
              <a:defRPr sz="1800">
                <a:solidFill>
                  <a:schemeClr val="bg2"/>
                </a:solidFill>
              </a:defRPr>
            </a:lvl3pPr>
            <a:lvl4pPr>
              <a:spcBef>
                <a:spcPts val="300"/>
              </a:spcBef>
              <a:buClr>
                <a:schemeClr val="tx2"/>
              </a:buClr>
              <a:buFont typeface="Wingdings" pitchFamily="2" charset="2"/>
              <a:buChar char="§"/>
              <a:defRPr sz="1600">
                <a:solidFill>
                  <a:schemeClr val="bg2"/>
                </a:solidFill>
              </a:defRPr>
            </a:lvl4pPr>
            <a:lvl5pPr>
              <a:spcBef>
                <a:spcPts val="300"/>
              </a:spcBef>
              <a:buClr>
                <a:schemeClr val="tx2"/>
              </a:buClr>
              <a:defRPr sz="1600">
                <a:solidFill>
                  <a:schemeClr val="bg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bwMode="gray">
          <a:xfrm>
            <a:off x="4738688" y="1355724"/>
            <a:ext cx="4038600" cy="4608513"/>
          </a:xfrm>
          <a:prstGeom prst="rect">
            <a:avLst/>
          </a:prstGeom>
          <a:noFill/>
        </p:spPr>
        <p:txBody>
          <a:bodyPr lIns="0" tIns="0" rIns="0" bIns="0">
            <a:noAutofit/>
          </a:bodyPr>
          <a:lstStyle>
            <a:lvl1pPr marL="230188" indent="-230188">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a:spcBef>
                <a:spcPts val="300"/>
              </a:spcBef>
              <a:buClr>
                <a:schemeClr val="tx2"/>
              </a:buClr>
              <a:defRPr sz="1800">
                <a:solidFill>
                  <a:schemeClr val="bg2"/>
                </a:solidFill>
              </a:defRPr>
            </a:lvl3pPr>
            <a:lvl4pPr>
              <a:spcBef>
                <a:spcPts val="300"/>
              </a:spcBef>
              <a:buClr>
                <a:schemeClr val="tx2"/>
              </a:buClr>
              <a:buFont typeface="Wingdings" pitchFamily="2" charset="2"/>
              <a:buChar char="§"/>
              <a:defRPr sz="1600">
                <a:solidFill>
                  <a:schemeClr val="bg2"/>
                </a:solidFill>
              </a:defRPr>
            </a:lvl4pPr>
            <a:lvl5pPr>
              <a:spcBef>
                <a:spcPts val="300"/>
              </a:spcBef>
              <a:buClr>
                <a:schemeClr val="tx2"/>
              </a:buClr>
              <a:defRPr sz="1600">
                <a:solidFill>
                  <a:schemeClr val="bg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column right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
        <p:nvSpPr>
          <p:cNvPr id="4" name="Content Placeholder 3"/>
          <p:cNvSpPr>
            <a:spLocks noGrp="1"/>
          </p:cNvSpPr>
          <p:nvPr>
            <p:ph sz="half" idx="2"/>
          </p:nvPr>
        </p:nvSpPr>
        <p:spPr bwMode="gray">
          <a:xfrm>
            <a:off x="4738688" y="1758950"/>
            <a:ext cx="4038600" cy="4205287"/>
          </a:xfrm>
          <a:prstGeom prst="rect">
            <a:avLst/>
          </a:prstGeom>
          <a:noFill/>
        </p:spPr>
        <p:txBody>
          <a:bodyPr lIns="0" tIns="0" rIns="0" bIns="0">
            <a:noAutofit/>
          </a:bodyPr>
          <a:lstStyle>
            <a:lvl1pPr marL="230188" indent="-230188">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a:spcBef>
                <a:spcPts val="300"/>
              </a:spcBef>
              <a:buClr>
                <a:schemeClr val="tx2"/>
              </a:buClr>
              <a:defRPr sz="1800">
                <a:solidFill>
                  <a:schemeClr val="bg2"/>
                </a:solidFill>
              </a:defRPr>
            </a:lvl3pPr>
            <a:lvl4pPr>
              <a:spcBef>
                <a:spcPts val="300"/>
              </a:spcBef>
              <a:buClr>
                <a:schemeClr val="tx2"/>
              </a:buClr>
              <a:buFont typeface="Wingdings" pitchFamily="2" charset="2"/>
              <a:buChar char="§"/>
              <a:defRPr sz="1600">
                <a:solidFill>
                  <a:schemeClr val="bg2"/>
                </a:solidFill>
              </a:defRPr>
            </a:lvl4pPr>
            <a:lvl5pPr>
              <a:spcBef>
                <a:spcPts val="300"/>
              </a:spcBef>
              <a:buClr>
                <a:schemeClr val="tx2"/>
              </a:buClr>
              <a:defRPr sz="1600">
                <a:solidFill>
                  <a:schemeClr val="bg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2"/>
          <p:cNvSpPr>
            <a:spLocks noGrp="1"/>
          </p:cNvSpPr>
          <p:nvPr>
            <p:ph type="body" idx="10"/>
          </p:nvPr>
        </p:nvSpPr>
        <p:spPr bwMode="gray">
          <a:xfrm>
            <a:off x="366713" y="1123951"/>
            <a:ext cx="8410575" cy="403224"/>
          </a:xfrm>
          <a:prstGeom prst="rect">
            <a:avLst/>
          </a:prstGeom>
          <a:noFill/>
        </p:spPr>
        <p:txBody>
          <a:bodyPr lIns="0" tIns="0" rIns="0" bIns="0" anchor="t" anchorCtr="0"/>
          <a:lstStyle>
            <a:lvl1pPr marL="0" indent="0">
              <a:buNone/>
              <a:tabLst>
                <a:tab pos="800100" algn="l"/>
              </a:tabLst>
              <a:defRPr sz="2400" b="0">
                <a:solidFill>
                  <a:schemeClr val="bg2"/>
                </a:solidFill>
                <a:latin typeface="MetaNormalLF-Roman"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 column left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
        <p:nvSpPr>
          <p:cNvPr id="3" name="Content Placeholder 2"/>
          <p:cNvSpPr>
            <a:spLocks noGrp="1"/>
          </p:cNvSpPr>
          <p:nvPr>
            <p:ph sz="half" idx="1"/>
          </p:nvPr>
        </p:nvSpPr>
        <p:spPr bwMode="gray">
          <a:xfrm>
            <a:off x="366713" y="1758950"/>
            <a:ext cx="4038600" cy="4205287"/>
          </a:xfrm>
          <a:prstGeom prst="rect">
            <a:avLst/>
          </a:prstGeom>
          <a:noFill/>
        </p:spPr>
        <p:txBody>
          <a:bodyPr lIns="0" tIns="0" rIns="0" bIns="0">
            <a:noAutofit/>
          </a:bodyPr>
          <a:lstStyle>
            <a:lvl1pPr marL="230188" indent="-230188">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a:spcBef>
                <a:spcPts val="300"/>
              </a:spcBef>
              <a:buClr>
                <a:schemeClr val="tx2"/>
              </a:buClr>
              <a:buNone/>
              <a:defRPr sz="1800">
                <a:solidFill>
                  <a:schemeClr val="bg2"/>
                </a:solidFill>
              </a:defRPr>
            </a:lvl3pPr>
            <a:lvl4pPr>
              <a:spcBef>
                <a:spcPts val="300"/>
              </a:spcBef>
              <a:buClr>
                <a:schemeClr val="tx2"/>
              </a:buClr>
              <a:buFont typeface="Wingdings" pitchFamily="2" charset="2"/>
              <a:buChar char="§"/>
              <a:defRPr sz="1600">
                <a:solidFill>
                  <a:schemeClr val="bg2"/>
                </a:solidFill>
              </a:defRPr>
            </a:lvl4pPr>
            <a:lvl5pPr>
              <a:spcBef>
                <a:spcPts val="300"/>
              </a:spcBef>
              <a:buClr>
                <a:schemeClr val="tx2"/>
              </a:buClr>
              <a:defRPr sz="1600">
                <a:solidFill>
                  <a:schemeClr val="bg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2"/>
          <p:cNvSpPr>
            <a:spLocks noGrp="1"/>
          </p:cNvSpPr>
          <p:nvPr>
            <p:ph type="body" idx="10"/>
          </p:nvPr>
        </p:nvSpPr>
        <p:spPr bwMode="gray">
          <a:xfrm>
            <a:off x="366713" y="1123951"/>
            <a:ext cx="8410575" cy="403224"/>
          </a:xfrm>
          <a:prstGeom prst="rect">
            <a:avLst/>
          </a:prstGeom>
          <a:noFill/>
        </p:spPr>
        <p:txBody>
          <a:bodyPr lIns="0" tIns="0" rIns="0" bIns="0" anchor="t" anchorCtr="0"/>
          <a:lstStyle>
            <a:lvl1pPr marL="0" indent="0">
              <a:buNone/>
              <a:tabLst>
                <a:tab pos="800100" algn="l"/>
              </a:tabLst>
              <a:defRPr sz="2400" b="0">
                <a:solidFill>
                  <a:schemeClr val="bg2"/>
                </a:solidFill>
                <a:latin typeface="MetaNormalLF-Roman"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column righ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
        <p:nvSpPr>
          <p:cNvPr id="4" name="Content Placeholder 3"/>
          <p:cNvSpPr>
            <a:spLocks noGrp="1"/>
          </p:cNvSpPr>
          <p:nvPr>
            <p:ph sz="half" idx="2"/>
          </p:nvPr>
        </p:nvSpPr>
        <p:spPr bwMode="gray">
          <a:xfrm>
            <a:off x="4572000" y="1355724"/>
            <a:ext cx="4205288" cy="4608513"/>
          </a:xfrm>
          <a:prstGeom prst="rect">
            <a:avLst/>
          </a:prstGeom>
          <a:noFill/>
        </p:spPr>
        <p:txBody>
          <a:bodyPr lIns="0" tIns="0" rIns="0" bIns="0">
            <a:noAutofit/>
          </a:bodyPr>
          <a:lstStyle>
            <a:lvl1pPr marL="230188" indent="-230188">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a:spcBef>
                <a:spcPts val="300"/>
              </a:spcBef>
              <a:buClr>
                <a:schemeClr val="tx2"/>
              </a:buClr>
              <a:defRPr sz="1800">
                <a:solidFill>
                  <a:schemeClr val="bg2"/>
                </a:solidFill>
              </a:defRPr>
            </a:lvl3pPr>
            <a:lvl4pPr>
              <a:spcBef>
                <a:spcPts val="300"/>
              </a:spcBef>
              <a:buClr>
                <a:schemeClr val="tx2"/>
              </a:buClr>
              <a:buFont typeface="Wingdings" pitchFamily="2" charset="2"/>
              <a:buChar char="§"/>
              <a:defRPr sz="1600">
                <a:solidFill>
                  <a:schemeClr val="bg2"/>
                </a:solidFill>
              </a:defRPr>
            </a:lvl4pPr>
            <a:lvl5pPr>
              <a:spcBef>
                <a:spcPts val="300"/>
              </a:spcBef>
              <a:buClr>
                <a:schemeClr val="tx2"/>
              </a:buClr>
              <a:defRPr sz="1600">
                <a:solidFill>
                  <a:schemeClr val="bg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Two Columns with Subtitles">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gray">
          <a:xfrm>
            <a:off x="366713" y="1355725"/>
            <a:ext cx="4040188" cy="358775"/>
          </a:xfrm>
          <a:prstGeom prst="rect">
            <a:avLst/>
          </a:prstGeom>
          <a:noFill/>
        </p:spPr>
        <p:txBody>
          <a:bodyPr lIns="0" tIns="0" rIns="0" bIns="0" anchor="t" anchorCtr="0"/>
          <a:lstStyle>
            <a:lvl1pPr marL="0" indent="0">
              <a:lnSpc>
                <a:spcPts val="2400"/>
              </a:lnSpc>
              <a:spcBef>
                <a:spcPts val="0"/>
              </a:spcBef>
              <a:buNone/>
              <a:defRPr sz="2400" b="0">
                <a:solidFill>
                  <a:schemeClr val="tx2"/>
                </a:solidFill>
                <a:latin typeface="MetaMediumLF-Roman"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bwMode="gray">
          <a:xfrm>
            <a:off x="366713" y="1758950"/>
            <a:ext cx="4040188" cy="4205288"/>
          </a:xfrm>
          <a:prstGeom prst="rect">
            <a:avLst/>
          </a:prstGeom>
          <a:noFill/>
        </p:spPr>
        <p:txBody>
          <a:bodyPr lIns="0" tIns="0" rIns="0" bIns="0">
            <a:noAutofit/>
          </a:bodyPr>
          <a:lstStyle>
            <a:lvl1pPr marL="230188" indent="-230188">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a:spcBef>
                <a:spcPts val="300"/>
              </a:spcBef>
              <a:buClr>
                <a:schemeClr val="tx2"/>
              </a:buClr>
              <a:defRPr sz="1800">
                <a:solidFill>
                  <a:schemeClr val="bg2"/>
                </a:solidFill>
              </a:defRPr>
            </a:lvl3pPr>
            <a:lvl4pPr>
              <a:spcBef>
                <a:spcPts val="300"/>
              </a:spcBef>
              <a:buClr>
                <a:schemeClr val="tx2"/>
              </a:buClr>
              <a:buFont typeface="Wingdings" pitchFamily="2" charset="2"/>
              <a:buChar char="§"/>
              <a:defRPr sz="1600">
                <a:solidFill>
                  <a:schemeClr val="bg2"/>
                </a:solidFill>
              </a:defRPr>
            </a:lvl4pPr>
            <a:lvl5pPr>
              <a:spcBef>
                <a:spcPts val="300"/>
              </a:spcBef>
              <a:buClr>
                <a:schemeClr val="tx2"/>
              </a:buClr>
              <a:defRPr sz="1600">
                <a:solidFill>
                  <a:schemeClr val="bg2"/>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bwMode="gray">
          <a:xfrm>
            <a:off x="4735513" y="1355725"/>
            <a:ext cx="4041775" cy="358775"/>
          </a:xfrm>
          <a:prstGeom prst="rect">
            <a:avLst/>
          </a:prstGeom>
          <a:noFill/>
        </p:spPr>
        <p:txBody>
          <a:bodyPr lIns="0" tIns="0" rIns="0" bIns="0" anchor="t" anchorCtr="0"/>
          <a:lstStyle>
            <a:lvl1pPr marL="0" indent="0">
              <a:lnSpc>
                <a:spcPts val="2400"/>
              </a:lnSpc>
              <a:spcBef>
                <a:spcPts val="0"/>
              </a:spcBef>
              <a:buNone/>
              <a:defRPr sz="2400" b="0">
                <a:solidFill>
                  <a:schemeClr val="tx2"/>
                </a:solidFill>
                <a:latin typeface="MetaMediumLF-Roman"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bwMode="gray">
          <a:xfrm>
            <a:off x="4735513" y="1758950"/>
            <a:ext cx="4041775" cy="4205288"/>
          </a:xfrm>
          <a:prstGeom prst="rect">
            <a:avLst/>
          </a:prstGeom>
          <a:noFill/>
        </p:spPr>
        <p:txBody>
          <a:bodyPr lIns="0" tIns="0" rIns="0" bIns="0">
            <a:noAutofit/>
          </a:bodyPr>
          <a:lstStyle>
            <a:lvl1pPr marL="230188" indent="-230188">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a:spcBef>
                <a:spcPts val="300"/>
              </a:spcBef>
              <a:buClr>
                <a:schemeClr val="tx2"/>
              </a:buClr>
              <a:defRPr sz="1800">
                <a:solidFill>
                  <a:schemeClr val="bg2"/>
                </a:solidFill>
              </a:defRPr>
            </a:lvl3pPr>
            <a:lvl4pPr>
              <a:spcBef>
                <a:spcPts val="300"/>
              </a:spcBef>
              <a:buClr>
                <a:schemeClr val="tx2"/>
              </a:buClr>
              <a:buFont typeface="Wingdings" pitchFamily="2" charset="2"/>
              <a:buChar char="§"/>
              <a:defRPr sz="1600">
                <a:solidFill>
                  <a:schemeClr val="bg2"/>
                </a:solidFill>
              </a:defRPr>
            </a:lvl4pPr>
            <a:lvl5pPr>
              <a:spcBef>
                <a:spcPts val="300"/>
              </a:spcBef>
              <a:buClr>
                <a:schemeClr val="tx2"/>
              </a:buClr>
              <a:defRPr sz="1600">
                <a:solidFill>
                  <a:schemeClr val="bg2"/>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Quote">
    <p:spTree>
      <p:nvGrpSpPr>
        <p:cNvPr id="1" name=""/>
        <p:cNvGrpSpPr/>
        <p:nvPr/>
      </p:nvGrpSpPr>
      <p:grpSpPr>
        <a:xfrm>
          <a:off x="0" y="0"/>
          <a:ext cx="0" cy="0"/>
          <a:chOff x="0" y="0"/>
          <a:chExt cx="0" cy="0"/>
        </a:xfrm>
      </p:grpSpPr>
      <p:sp>
        <p:nvSpPr>
          <p:cNvPr id="4" name="Content Placeholder 3"/>
          <p:cNvSpPr>
            <a:spLocks noGrp="1"/>
          </p:cNvSpPr>
          <p:nvPr>
            <p:ph sz="quarter" idx="10"/>
          </p:nvPr>
        </p:nvSpPr>
        <p:spPr bwMode="gray">
          <a:xfrm>
            <a:off x="366713" y="1355725"/>
            <a:ext cx="8410575" cy="4587875"/>
          </a:xfrm>
          <a:prstGeom prst="rect">
            <a:avLst/>
          </a:prstGeom>
          <a:noFill/>
        </p:spPr>
        <p:txBody>
          <a:bodyPr lIns="0" tIns="0" rIns="0" bIns="0"/>
          <a:lstStyle>
            <a:lvl1pPr marL="0" indent="0">
              <a:spcBef>
                <a:spcPts val="1200"/>
              </a:spcBef>
              <a:buClr>
                <a:schemeClr val="tx2"/>
              </a:buClr>
              <a:buFont typeface="+mj-lt"/>
              <a:buNone/>
              <a:defRPr sz="4000">
                <a:solidFill>
                  <a:schemeClr val="tx2"/>
                </a:solidFill>
              </a:defRPr>
            </a:lvl1pPr>
            <a:lvl2pPr marL="457200" indent="0" algn="r">
              <a:spcBef>
                <a:spcPts val="600"/>
              </a:spcBef>
              <a:buClr>
                <a:schemeClr val="tx2"/>
              </a:buClr>
              <a:buNone/>
              <a:defRPr>
                <a:solidFill>
                  <a:schemeClr val="bg2"/>
                </a:solidFill>
              </a:defRPr>
            </a:lvl2pPr>
            <a:lvl3pPr>
              <a:spcBef>
                <a:spcPts val="600"/>
              </a:spcBef>
              <a:buClr>
                <a:schemeClr val="tx2"/>
              </a:buClr>
              <a:defRPr>
                <a:solidFill>
                  <a:schemeClr val="bg2"/>
                </a:solidFill>
              </a:defRPr>
            </a:lvl3pPr>
            <a:lvl4pPr>
              <a:spcBef>
                <a:spcPts val="600"/>
              </a:spcBef>
              <a:buClr>
                <a:schemeClr val="tx2"/>
              </a:buClr>
              <a:buFont typeface="Wingdings" pitchFamily="2" charset="2"/>
              <a:buChar char="§"/>
              <a:defRPr>
                <a:solidFill>
                  <a:schemeClr val="bg2"/>
                </a:solidFill>
              </a:defRPr>
            </a:lvl4pPr>
            <a:lvl5pPr>
              <a:spcBef>
                <a:spcPts val="600"/>
              </a:spcBef>
              <a:buClr>
                <a:schemeClr val="tx2"/>
              </a:buClr>
              <a:defRPr sz="1600">
                <a:solidFill>
                  <a:schemeClr val="bg2"/>
                </a:solidFill>
              </a:defRPr>
            </a:lvl5pPr>
          </a:lstStyle>
          <a:p>
            <a:pPr lvl="0"/>
            <a:r>
              <a:rPr lang="en-US" smtClean="0"/>
              <a:t>Click to edit Master text styles</a:t>
            </a:r>
          </a:p>
          <a:p>
            <a:pPr lvl="1"/>
            <a:r>
              <a:rPr lang="en-US" smtClean="0"/>
              <a:t>Second level</a:t>
            </a:r>
          </a:p>
        </p:txBody>
      </p:sp>
      <p:sp>
        <p:nvSpPr>
          <p:cNvPr id="3" name="Title 2"/>
          <p:cNvSpPr>
            <a:spLocks noGrp="1"/>
          </p:cNvSpPr>
          <p:nvPr>
            <p:ph type="title"/>
          </p:nvPr>
        </p:nvSpPr>
        <p:spPr bwMode="gray">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smtClean="0">
                <a:solidFill>
                  <a:schemeClr val="tx2"/>
                </a:solidFill>
                <a:latin typeface="MetaNormalLF-Roman" pitchFamily="34" charset="0"/>
                <a:ea typeface="+mj-ea"/>
                <a:cs typeface="+mj-cs"/>
              </a:defRPr>
            </a:lvl1pPr>
          </a:lstStyle>
          <a:p>
            <a:r>
              <a:rPr lang="en-US" smtClean="0"/>
              <a:t>Click to edit Master title style</a:t>
            </a:r>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4" name="Content Placeholder 3"/>
          <p:cNvSpPr>
            <a:spLocks noGrp="1"/>
          </p:cNvSpPr>
          <p:nvPr>
            <p:ph sz="quarter" idx="10"/>
          </p:nvPr>
        </p:nvSpPr>
        <p:spPr bwMode="gray">
          <a:xfrm>
            <a:off x="366713" y="1355725"/>
            <a:ext cx="8410575" cy="4587875"/>
          </a:xfrm>
          <a:prstGeom prst="rect">
            <a:avLst/>
          </a:prstGeom>
          <a:noFill/>
        </p:spPr>
        <p:txBody>
          <a:bodyPr lIns="0" tIns="0" rIns="0" bIns="0"/>
          <a:lstStyle>
            <a:lvl1pPr marL="0" indent="0">
              <a:spcBef>
                <a:spcPts val="1200"/>
              </a:spcBef>
              <a:buClr>
                <a:schemeClr val="tx2"/>
              </a:buClr>
              <a:buFont typeface="+mj-lt"/>
              <a:buNone/>
              <a:defRPr sz="4000">
                <a:solidFill>
                  <a:schemeClr val="tx2"/>
                </a:solidFill>
              </a:defRPr>
            </a:lvl1pPr>
            <a:lvl2pPr marL="457200" indent="0" algn="r">
              <a:spcBef>
                <a:spcPts val="600"/>
              </a:spcBef>
              <a:buClr>
                <a:schemeClr val="tx2"/>
              </a:buClr>
              <a:buNone/>
              <a:defRPr>
                <a:solidFill>
                  <a:schemeClr val="bg2"/>
                </a:solidFill>
              </a:defRPr>
            </a:lvl2pPr>
            <a:lvl3pPr>
              <a:spcBef>
                <a:spcPts val="600"/>
              </a:spcBef>
              <a:buClr>
                <a:schemeClr val="tx2"/>
              </a:buClr>
              <a:defRPr>
                <a:solidFill>
                  <a:schemeClr val="bg2"/>
                </a:solidFill>
              </a:defRPr>
            </a:lvl3pPr>
            <a:lvl4pPr>
              <a:spcBef>
                <a:spcPts val="600"/>
              </a:spcBef>
              <a:buClr>
                <a:schemeClr val="tx2"/>
              </a:buClr>
              <a:buFont typeface="Wingdings" pitchFamily="2" charset="2"/>
              <a:buChar char="§"/>
              <a:defRPr>
                <a:solidFill>
                  <a:schemeClr val="bg2"/>
                </a:solidFill>
              </a:defRPr>
            </a:lvl4pPr>
            <a:lvl5pPr>
              <a:spcBef>
                <a:spcPts val="600"/>
              </a:spcBef>
              <a:buClr>
                <a:schemeClr val="tx2"/>
              </a:buClr>
              <a:defRPr sz="1600">
                <a:solidFill>
                  <a:schemeClr val="bg2"/>
                </a:solidFill>
              </a:defRPr>
            </a:lvl5pPr>
          </a:lstStyle>
          <a:p>
            <a:pPr lvl="0"/>
            <a:r>
              <a:rPr lang="en-US" smtClean="0"/>
              <a:t>Click to edit Master text styles</a:t>
            </a:r>
          </a:p>
          <a:p>
            <a:pPr lvl="1"/>
            <a:r>
              <a:rPr lang="en-US" smtClean="0"/>
              <a:t>Second level</a:t>
            </a: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792288" y="5143500"/>
            <a:ext cx="5486400" cy="566738"/>
          </a:xfrm>
          <a:prstGeom prst="rect">
            <a:avLst/>
          </a:prstGeom>
          <a:noFill/>
        </p:spPr>
        <p:txBody>
          <a:bodyPr anchor="t" anchorCtr="0"/>
          <a:lstStyle>
            <a:lvl1pPr algn="ctr">
              <a:defRPr sz="2800" b="0">
                <a:solidFill>
                  <a:schemeClr val="bg2"/>
                </a:solidFill>
              </a:defRPr>
            </a:lvl1pPr>
          </a:lstStyle>
          <a:p>
            <a:r>
              <a:rPr lang="en-US" smtClean="0"/>
              <a:t>Click to edit Master title style</a:t>
            </a:r>
            <a:endParaRPr lang="en-US" dirty="0"/>
          </a:p>
        </p:txBody>
      </p:sp>
      <p:sp>
        <p:nvSpPr>
          <p:cNvPr id="3" name="Picture Placeholder 2"/>
          <p:cNvSpPr>
            <a:spLocks noGrp="1"/>
          </p:cNvSpPr>
          <p:nvPr>
            <p:ph type="pic" idx="1"/>
          </p:nvPr>
        </p:nvSpPr>
        <p:spPr bwMode="gray">
          <a:xfrm>
            <a:off x="1792288" y="612774"/>
            <a:ext cx="5486400" cy="4359275"/>
          </a:xfrm>
          <a:prstGeom prst="rect">
            <a:avLst/>
          </a:prstGeom>
          <a:no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728913" y="1200150"/>
            <a:ext cx="6048376" cy="1485900"/>
          </a:xfrm>
          <a:prstGeom prst="rect">
            <a:avLst/>
          </a:prstGeom>
          <a:noFill/>
        </p:spPr>
        <p:txBody>
          <a:bodyPr lIns="0" tIns="0" rIns="0" bIns="0" anchor="b" anchorCtr="0">
            <a:noAutofit/>
          </a:bodyPr>
          <a:lstStyle>
            <a:lvl1pPr algn="l" defTabSz="914400" rtl="0" eaLnBrk="1" latinLnBrk="0" hangingPunct="1">
              <a:spcBef>
                <a:spcPct val="0"/>
              </a:spcBef>
              <a:buNone/>
              <a:defRPr lang="en-US" sz="4400" kern="1200" dirty="0">
                <a:solidFill>
                  <a:schemeClr val="tx2"/>
                </a:solidFill>
                <a:latin typeface="MetaNormalLF-Roman" pitchFamily="34" charset="0"/>
                <a:ea typeface="+mj-ea"/>
                <a:cs typeface="+mj-cs"/>
              </a:defRPr>
            </a:lvl1pPr>
          </a:lstStyle>
          <a:p>
            <a:r>
              <a:rPr lang="en-US" dirty="0" smtClean="0"/>
              <a:t>Click to edit Master title style</a:t>
            </a:r>
            <a:endParaRPr lang="en-US" dirty="0"/>
          </a:p>
        </p:txBody>
      </p:sp>
      <p:sp>
        <p:nvSpPr>
          <p:cNvPr id="4" name="Picture Placeholder 2"/>
          <p:cNvSpPr>
            <a:spLocks noGrp="1"/>
          </p:cNvSpPr>
          <p:nvPr>
            <p:ph type="pic" idx="1"/>
          </p:nvPr>
        </p:nvSpPr>
        <p:spPr bwMode="gray">
          <a:xfrm>
            <a:off x="366713" y="1355725"/>
            <a:ext cx="2073275" cy="1323975"/>
          </a:xfrm>
          <a:prstGeom prst="rect">
            <a:avLst/>
          </a:prstGeom>
          <a:noFill/>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oter bar only">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2" name="TextBox 2"/>
          <p:cNvSpPr txBox="1"/>
          <p:nvPr userDrawn="1"/>
        </p:nvSpPr>
        <p:spPr bwMode="gray">
          <a:xfrm>
            <a:off x="2627313" y="2460625"/>
            <a:ext cx="3889375" cy="1016000"/>
          </a:xfrm>
          <a:prstGeom prst="rect">
            <a:avLst/>
          </a:prstGeom>
          <a:noFill/>
        </p:spPr>
        <p:txBody>
          <a:bodyPr wrap="none">
            <a:spAutoFit/>
          </a:bodyPr>
          <a:lstStyle/>
          <a:p>
            <a:pPr algn="ctr" fontAlgn="auto">
              <a:spcBef>
                <a:spcPts val="0"/>
              </a:spcBef>
              <a:spcAft>
                <a:spcPts val="0"/>
              </a:spcAft>
              <a:defRPr/>
            </a:pPr>
            <a:r>
              <a:rPr lang="en-US" sz="6000" dirty="0">
                <a:solidFill>
                  <a:schemeClr val="tx2"/>
                </a:solidFill>
                <a:latin typeface="+mn-lt"/>
                <a:cs typeface="+mn-cs"/>
              </a:rPr>
              <a:t>THANK YOU</a:t>
            </a: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6713" y="146050"/>
            <a:ext cx="6913562" cy="690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366713" y="1585913"/>
            <a:ext cx="8410575" cy="501173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50414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96900" y="231775"/>
            <a:ext cx="6280150" cy="8636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366713" y="1585913"/>
            <a:ext cx="4129087" cy="501173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585913"/>
            <a:ext cx="4129088" cy="501173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6900" y="231775"/>
            <a:ext cx="6280150" cy="8636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66713" y="1585913"/>
            <a:ext cx="4129087" cy="501173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85913"/>
            <a:ext cx="4129088" cy="501173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96900" y="231775"/>
            <a:ext cx="6280150" cy="8636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366713" y="1585913"/>
            <a:ext cx="8410575" cy="5011737"/>
          </a:xfrm>
          <a:prstGeom prst="rect">
            <a:avLst/>
          </a:prstGeom>
        </p:spPr>
        <p:txBody>
          <a:bodyPr/>
          <a:lstStyle/>
          <a:p>
            <a:pPr lvl="0"/>
            <a:endParaRPr lang="en-US" noProof="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Content">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728913" y="1200150"/>
            <a:ext cx="6048376" cy="1485900"/>
          </a:xfrm>
          <a:prstGeom prst="rect">
            <a:avLst/>
          </a:prstGeom>
          <a:noFill/>
        </p:spPr>
        <p:txBody>
          <a:bodyPr lIns="0" tIns="0" rIns="0" bIns="0" anchor="b" anchorCtr="0">
            <a:noAutofit/>
          </a:bodyPr>
          <a:lstStyle>
            <a:lvl1pPr algn="l" defTabSz="914400" rtl="0" eaLnBrk="1" latinLnBrk="0" hangingPunct="1">
              <a:spcBef>
                <a:spcPct val="0"/>
              </a:spcBef>
              <a:buNone/>
              <a:defRPr lang="en-US" sz="4400" kern="1200" dirty="0">
                <a:solidFill>
                  <a:schemeClr val="tx2"/>
                </a:solidFill>
                <a:latin typeface="MetaNormalLF-Roman" pitchFamily="34" charset="0"/>
                <a:ea typeface="+mj-ea"/>
                <a:cs typeface="+mj-cs"/>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2728913" y="3025775"/>
            <a:ext cx="6048375" cy="2803525"/>
          </a:xfrm>
          <a:prstGeom prst="rect">
            <a:avLst/>
          </a:prstGeom>
          <a:noFill/>
        </p:spPr>
        <p:txBody>
          <a:bodyPr lIns="0" tIns="0" rIns="0" bIns="0">
            <a:noAutofit/>
          </a:bodyPr>
          <a:lstStyle>
            <a:lvl1pPr>
              <a:buClr>
                <a:schemeClr val="tx2"/>
              </a:buClr>
              <a:defRPr>
                <a:solidFill>
                  <a:schemeClr val="bg2"/>
                </a:solidFill>
              </a:defRPr>
            </a:lvl1pPr>
            <a:lvl2pPr>
              <a:buClr>
                <a:schemeClr val="tx2"/>
              </a:buClr>
              <a:defRPr sz="1800">
                <a:solidFill>
                  <a:schemeClr val="bg2"/>
                </a:solidFill>
              </a:defRPr>
            </a:lvl2pPr>
          </a:lstStyle>
          <a:p>
            <a:pPr lvl="0"/>
            <a:r>
              <a:rPr lang="en-US" smtClean="0"/>
              <a:t>Click to edit Master text styles</a:t>
            </a:r>
          </a:p>
          <a:p>
            <a:pPr lvl="1"/>
            <a:r>
              <a:rPr lang="en-US" smtClean="0"/>
              <a:t>Second level</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2" y="203200"/>
            <a:ext cx="8410575" cy="920750"/>
          </a:xfrm>
          <a:prstGeom prst="rect">
            <a:avLst/>
          </a:prstGeom>
          <a:noFill/>
        </p:spPr>
        <p:txBody>
          <a:bodyPr lIns="0" tIns="0" rIns="0" bIns="0" anchor="b" anchorCtr="0"/>
          <a:lstStyle>
            <a:lvl1pPr>
              <a:lnSpc>
                <a:spcPts val="3600"/>
              </a:lnSpc>
              <a:defRPr sz="3600">
                <a:solidFill>
                  <a:schemeClr val="tx2"/>
                </a:solidFill>
                <a:latin typeface="MetaNormalLF-Roman"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66713" y="1355725"/>
            <a:ext cx="8410575" cy="4587875"/>
          </a:xfrm>
          <a:prstGeom prst="rect">
            <a:avLst/>
          </a:prstGeom>
          <a:noFill/>
        </p:spPr>
        <p:txBody>
          <a:bodyPr lIns="0" tIns="0" rIns="0" bIns="0">
            <a:noAutofit/>
          </a:bodyPr>
          <a:lstStyle>
            <a:lvl1pPr>
              <a:spcBef>
                <a:spcPts val="1200"/>
              </a:spcBef>
              <a:buClr>
                <a:schemeClr val="tx2"/>
              </a:buClr>
              <a:defRPr>
                <a:solidFill>
                  <a:schemeClr val="bg2"/>
                </a:solidFill>
              </a:defRPr>
            </a:lvl1pPr>
            <a:lvl2pPr>
              <a:spcBef>
                <a:spcPts val="300"/>
              </a:spcBef>
              <a:buClr>
                <a:schemeClr val="tx2"/>
              </a:buClr>
              <a:defRPr>
                <a:solidFill>
                  <a:schemeClr val="bg2"/>
                </a:solidFill>
              </a:defRPr>
            </a:lvl2pPr>
            <a:lvl3pPr>
              <a:spcBef>
                <a:spcPts val="300"/>
              </a:spcBef>
              <a:buClr>
                <a:schemeClr val="tx2"/>
              </a:buClr>
              <a:defRPr>
                <a:solidFill>
                  <a:schemeClr val="bg2"/>
                </a:solidFill>
              </a:defRPr>
            </a:lvl3pPr>
            <a:lvl4pPr>
              <a:spcBef>
                <a:spcPts val="300"/>
              </a:spcBef>
              <a:buClr>
                <a:schemeClr val="tx2"/>
              </a:buClr>
              <a:buFont typeface="Wingdings" pitchFamily="2" charset="2"/>
              <a:buChar char="§"/>
              <a:defRPr>
                <a:solidFill>
                  <a:schemeClr val="bg2"/>
                </a:solidFill>
              </a:defRPr>
            </a:lvl4pPr>
            <a:lvl5pPr>
              <a:spcBef>
                <a:spcPts val="300"/>
              </a:spcBef>
              <a:buClr>
                <a:schemeClr val="tx2"/>
              </a:buClr>
              <a:defRPr sz="16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gray">
          <a:xfrm>
            <a:off x="366713" y="1123951"/>
            <a:ext cx="8410575" cy="403224"/>
          </a:xfrm>
          <a:prstGeom prst="rect">
            <a:avLst/>
          </a:prstGeom>
          <a:noFill/>
        </p:spPr>
        <p:txBody>
          <a:bodyPr lIns="0" tIns="0" rIns="0" bIns="0" anchor="t" anchorCtr="0"/>
          <a:lstStyle>
            <a:lvl1pPr marL="0" indent="0">
              <a:buNone/>
              <a:tabLst>
                <a:tab pos="800100" algn="l"/>
              </a:tabLst>
              <a:defRPr sz="2400" b="0">
                <a:solidFill>
                  <a:schemeClr val="bg2"/>
                </a:solidFill>
                <a:latin typeface="MetaNormalLF-Roman"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bwMode="gray">
          <a:xfrm>
            <a:off x="366712" y="1758950"/>
            <a:ext cx="8410575" cy="4183063"/>
          </a:xfrm>
          <a:prstGeom prst="rect">
            <a:avLst/>
          </a:prstGeom>
          <a:noFill/>
        </p:spPr>
        <p:txBody>
          <a:bodyPr lIns="0" tIns="0" rIns="0" bIns="0">
            <a:noAutofit/>
          </a:bodyPr>
          <a:lstStyle>
            <a:lvl1pPr marL="230188" indent="-230188">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a:spcBef>
                <a:spcPts val="300"/>
              </a:spcBef>
              <a:buClr>
                <a:schemeClr val="tx2"/>
              </a:buClr>
              <a:defRPr sz="1800">
                <a:solidFill>
                  <a:schemeClr val="bg2"/>
                </a:solidFill>
              </a:defRPr>
            </a:lvl3pPr>
            <a:lvl4pPr>
              <a:spcBef>
                <a:spcPts val="300"/>
              </a:spcBef>
              <a:buClr>
                <a:schemeClr val="tx2"/>
              </a:buClr>
              <a:buFont typeface="Wingdings" pitchFamily="2" charset="2"/>
              <a:buChar char="§"/>
              <a:defRPr sz="1600">
                <a:solidFill>
                  <a:schemeClr val="bg2"/>
                </a:solidFill>
              </a:defRPr>
            </a:lvl4pPr>
            <a:lvl5pPr>
              <a:spcBef>
                <a:spcPts val="300"/>
              </a:spcBef>
              <a:buClr>
                <a:schemeClr val="tx2"/>
              </a:buClr>
              <a:defRPr sz="1600">
                <a:solidFill>
                  <a:schemeClr val="bg2"/>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gray">
          <a:xfrm>
            <a:off x="366713" y="1123951"/>
            <a:ext cx="8410575" cy="403224"/>
          </a:xfrm>
          <a:prstGeom prst="rect">
            <a:avLst/>
          </a:prstGeom>
          <a:noFill/>
        </p:spPr>
        <p:txBody>
          <a:bodyPr lIns="0" tIns="0" rIns="0" bIns="0" anchor="t" anchorCtr="0"/>
          <a:lstStyle>
            <a:lvl1pPr marL="0" indent="0">
              <a:buNone/>
              <a:tabLst>
                <a:tab pos="800100" algn="l"/>
              </a:tabLst>
              <a:defRPr sz="2400" b="0">
                <a:solidFill>
                  <a:schemeClr val="bg2"/>
                </a:solidFill>
                <a:latin typeface="MetaNormalLF-Roman"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2"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2728913" y="1355725"/>
            <a:ext cx="6048375" cy="4587875"/>
          </a:xfrm>
          <a:prstGeom prst="rect">
            <a:avLst/>
          </a:prstGeom>
          <a:noFill/>
        </p:spPr>
        <p:txBody>
          <a:bodyPr lIns="0" tIns="0" rIns="0" bIns="0">
            <a:noAutofit/>
          </a:bodyPr>
          <a:lstStyle>
            <a:lvl1pPr>
              <a:spcBef>
                <a:spcPts val="1200"/>
              </a:spcBef>
              <a:buClr>
                <a:schemeClr val="tx2"/>
              </a:buClr>
              <a:defRPr>
                <a:solidFill>
                  <a:schemeClr val="bg2"/>
                </a:solidFill>
              </a:defRPr>
            </a:lvl1pPr>
            <a:lvl2pPr>
              <a:spcBef>
                <a:spcPts val="300"/>
              </a:spcBef>
              <a:buClr>
                <a:schemeClr val="tx2"/>
              </a:buClr>
              <a:defRPr>
                <a:solidFill>
                  <a:schemeClr val="bg2"/>
                </a:solidFill>
              </a:defRPr>
            </a:lvl2pPr>
            <a:lvl3pPr>
              <a:spcBef>
                <a:spcPts val="300"/>
              </a:spcBef>
              <a:buClr>
                <a:schemeClr val="tx2"/>
              </a:buClr>
              <a:defRPr>
                <a:solidFill>
                  <a:schemeClr val="bg2"/>
                </a:solidFill>
              </a:defRPr>
            </a:lvl3pPr>
            <a:lvl4pPr>
              <a:spcBef>
                <a:spcPts val="300"/>
              </a:spcBef>
              <a:buClr>
                <a:schemeClr val="tx2"/>
              </a:buClr>
              <a:buFont typeface="Wingdings" pitchFamily="2" charset="2"/>
              <a:buChar char="§"/>
              <a:defRPr>
                <a:solidFill>
                  <a:schemeClr val="bg2"/>
                </a:solidFill>
              </a:defRPr>
            </a:lvl4pPr>
            <a:lvl5pPr>
              <a:spcBef>
                <a:spcPts val="300"/>
              </a:spcBef>
              <a:buClr>
                <a:schemeClr val="tx2"/>
              </a:buClr>
              <a:defRPr sz="16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2"/>
          <p:cNvSpPr>
            <a:spLocks noGrp="1"/>
          </p:cNvSpPr>
          <p:nvPr>
            <p:ph type="pic" idx="1"/>
          </p:nvPr>
        </p:nvSpPr>
        <p:spPr bwMode="gray">
          <a:xfrm>
            <a:off x="366713" y="1355725"/>
            <a:ext cx="2073275" cy="4587875"/>
          </a:xfrm>
          <a:prstGeom prst="rect">
            <a:avLst/>
          </a:prstGeom>
          <a:noFill/>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gray">
          <a:xfrm>
            <a:off x="366713" y="1123950"/>
            <a:ext cx="8410575" cy="403225"/>
          </a:xfrm>
          <a:prstGeom prst="rect">
            <a:avLst/>
          </a:prstGeom>
          <a:noFill/>
        </p:spPr>
        <p:txBody>
          <a:bodyPr lIns="0" tIns="0" rIns="0" bIns="0" anchor="t" anchorCtr="0"/>
          <a:lstStyle>
            <a:lvl1pPr marL="0" indent="0">
              <a:buNone/>
              <a:tabLst>
                <a:tab pos="800100" algn="l"/>
              </a:tabLst>
              <a:defRPr lang="en-US" sz="2400" b="0" kern="1200" smtClean="0">
                <a:solidFill>
                  <a:schemeClr val="bg2"/>
                </a:solidFill>
                <a:latin typeface="MetaNormalLF-Roman"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bwMode="gray">
          <a:xfrm>
            <a:off x="2728913" y="1758950"/>
            <a:ext cx="6048374" cy="4194175"/>
          </a:xfrm>
          <a:prstGeom prst="rect">
            <a:avLst/>
          </a:prstGeom>
          <a:noFill/>
        </p:spPr>
        <p:txBody>
          <a:bodyPr lIns="0" tIns="0" rIns="0" bIns="0">
            <a:noAutofit/>
          </a:bodyPr>
          <a:lstStyle>
            <a:lvl1pPr marL="230188" indent="-230188">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a:spcBef>
                <a:spcPts val="300"/>
              </a:spcBef>
              <a:buClr>
                <a:schemeClr val="tx2"/>
              </a:buClr>
              <a:defRPr sz="1800">
                <a:solidFill>
                  <a:schemeClr val="bg2"/>
                </a:solidFill>
              </a:defRPr>
            </a:lvl3pPr>
            <a:lvl4pPr>
              <a:spcBef>
                <a:spcPts val="300"/>
              </a:spcBef>
              <a:buClr>
                <a:schemeClr val="tx2"/>
              </a:buClr>
              <a:buFont typeface="Wingdings" pitchFamily="2" charset="2"/>
              <a:buChar char="§"/>
              <a:defRPr sz="1600">
                <a:solidFill>
                  <a:schemeClr val="bg2"/>
                </a:solidFill>
              </a:defRPr>
            </a:lvl4pPr>
            <a:lvl5pPr>
              <a:spcBef>
                <a:spcPts val="300"/>
              </a:spcBef>
              <a:buClr>
                <a:schemeClr val="tx2"/>
              </a:buClr>
              <a:defRPr sz="1600">
                <a:solidFill>
                  <a:schemeClr val="bg2"/>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2"/>
          <p:cNvSpPr>
            <a:spLocks noGrp="1"/>
          </p:cNvSpPr>
          <p:nvPr>
            <p:ph type="pic" idx="10"/>
          </p:nvPr>
        </p:nvSpPr>
        <p:spPr bwMode="gray">
          <a:xfrm>
            <a:off x="366713" y="1771650"/>
            <a:ext cx="2073275" cy="4171950"/>
          </a:xfrm>
          <a:prstGeom prst="rect">
            <a:avLst/>
          </a:prstGeom>
          <a:noFill/>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6172200"/>
            <a:ext cx="9144000" cy="51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12" name="TextBox 11"/>
          <p:cNvSpPr txBox="1"/>
          <p:nvPr/>
        </p:nvSpPr>
        <p:spPr bwMode="gray">
          <a:xfrm flipH="1">
            <a:off x="8553450" y="6710363"/>
            <a:ext cx="533400" cy="123825"/>
          </a:xfrm>
          <a:prstGeom prst="rect">
            <a:avLst/>
          </a:prstGeom>
          <a:noFill/>
        </p:spPr>
        <p:txBody>
          <a:bodyPr lIns="0" tIns="0" rIns="0" bIns="0">
            <a:spAutoFit/>
          </a:bodyPr>
          <a:lstStyle/>
          <a:p>
            <a:pPr algn="r" fontAlgn="auto">
              <a:spcBef>
                <a:spcPts val="0"/>
              </a:spcBef>
              <a:spcAft>
                <a:spcPts val="0"/>
              </a:spcAft>
              <a:defRPr/>
            </a:pPr>
            <a:fld id="{D5EB1F70-71BF-4CEA-AD24-19B99A49F614}" type="slidenum">
              <a:rPr lang="en-US" sz="800">
                <a:solidFill>
                  <a:schemeClr val="bg2"/>
                </a:solidFill>
                <a:latin typeface="MetaNormalLF-Roman" pitchFamily="34" charset="0"/>
                <a:cs typeface="+mn-cs"/>
              </a:rPr>
              <a:pPr algn="r" fontAlgn="auto">
                <a:spcBef>
                  <a:spcPts val="0"/>
                </a:spcBef>
                <a:spcAft>
                  <a:spcPts val="0"/>
                </a:spcAft>
                <a:defRPr/>
              </a:pPr>
              <a:t>‹#›</a:t>
            </a:fld>
            <a:endParaRPr lang="en-US" sz="800" dirty="0">
              <a:solidFill>
                <a:schemeClr val="bg2"/>
              </a:solidFill>
              <a:latin typeface="MetaNormalLF-Roman" pitchFamily="34" charset="0"/>
              <a:cs typeface="+mn-cs"/>
            </a:endParaRPr>
          </a:p>
        </p:txBody>
      </p:sp>
      <p:pic>
        <p:nvPicPr>
          <p:cNvPr id="115716" name="Picture 7" descr="2004 EMC logo white.png"/>
          <p:cNvPicPr>
            <a:picLocks noChangeAspect="1"/>
          </p:cNvPicPr>
          <p:nvPr/>
        </p:nvPicPr>
        <p:blipFill>
          <a:blip r:embed="rId28" cstate="print"/>
          <a:srcRect/>
          <a:stretch>
            <a:fillRect/>
          </a:stretch>
        </p:blipFill>
        <p:spPr bwMode="gray">
          <a:xfrm>
            <a:off x="7967663" y="6276975"/>
            <a:ext cx="809625" cy="304800"/>
          </a:xfrm>
          <a:prstGeom prst="rect">
            <a:avLst/>
          </a:prstGeom>
          <a:noFill/>
          <a:ln w="9525">
            <a:noFill/>
            <a:miter lim="800000"/>
            <a:headEnd/>
            <a:tailEnd/>
          </a:ln>
        </p:spPr>
      </p:pic>
      <p:sp>
        <p:nvSpPr>
          <p:cNvPr id="6" name="TextBox 5"/>
          <p:cNvSpPr txBox="1"/>
          <p:nvPr/>
        </p:nvSpPr>
        <p:spPr bwMode="gray">
          <a:xfrm>
            <a:off x="366713" y="6710363"/>
            <a:ext cx="2411412" cy="123825"/>
          </a:xfrm>
          <a:prstGeom prst="rect">
            <a:avLst/>
          </a:prstGeom>
          <a:noFill/>
        </p:spPr>
        <p:txBody>
          <a:bodyPr wrap="none" lIns="0" tIns="0" rIns="0" bIns="0">
            <a:spAutoFit/>
          </a:bodyPr>
          <a:lstStyle/>
          <a:p>
            <a:pPr fontAlgn="auto">
              <a:spcBef>
                <a:spcPts val="0"/>
              </a:spcBef>
              <a:spcAft>
                <a:spcPts val="0"/>
              </a:spcAft>
              <a:defRPr/>
            </a:pPr>
            <a:r>
              <a:rPr lang="en-US" sz="800" dirty="0">
                <a:solidFill>
                  <a:schemeClr val="bg2"/>
                </a:solidFill>
                <a:latin typeface="MetaNormalLF-Roman" pitchFamily="34" charset="0"/>
                <a:cs typeface="+mn-cs"/>
              </a:rPr>
              <a:t>© Copyright 2011 EMC Corporation. All rights reserved.</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71" r:id="rId10"/>
    <p:sldLayoutId id="2147483672"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3" r:id="rId21"/>
    <p:sldLayoutId id="2147483674" r:id="rId22"/>
    <p:sldLayoutId id="2147483675" r:id="rId23"/>
    <p:sldLayoutId id="2147483678" r:id="rId24"/>
    <p:sldLayoutId id="2147483679" r:id="rId25"/>
    <p:sldLayoutId id="2147483680" r:id="rId26"/>
  </p:sldLayoutIdLst>
  <p:transition>
    <p:fade/>
  </p:transition>
  <p:timing>
    <p:tnLst>
      <p:par>
        <p:cTn id="1" dur="indefinite" restart="never" nodeType="tmRoot"/>
      </p:par>
    </p:tnLst>
  </p:timing>
  <p:txStyles>
    <p:titleStyle>
      <a:lvl1pPr algn="l" rtl="0" fontAlgn="base">
        <a:spcBef>
          <a:spcPct val="0"/>
        </a:spcBef>
        <a:spcAft>
          <a:spcPct val="0"/>
        </a:spcAft>
        <a:defRPr sz="3200" kern="1200">
          <a:solidFill>
            <a:srgbClr val="2C95DD"/>
          </a:solidFill>
          <a:latin typeface="MetaNormalLF-Roman" pitchFamily="34" charset="0"/>
          <a:ea typeface="+mj-ea"/>
          <a:cs typeface="+mj-cs"/>
        </a:defRPr>
      </a:lvl1pPr>
      <a:lvl2pPr algn="l" rtl="0" fontAlgn="base">
        <a:spcBef>
          <a:spcPct val="0"/>
        </a:spcBef>
        <a:spcAft>
          <a:spcPct val="0"/>
        </a:spcAft>
        <a:defRPr sz="3200">
          <a:solidFill>
            <a:srgbClr val="2C95DD"/>
          </a:solidFill>
          <a:latin typeface="MetaNormalLF-Roman" pitchFamily="34" charset="0"/>
        </a:defRPr>
      </a:lvl2pPr>
      <a:lvl3pPr algn="l" rtl="0" fontAlgn="base">
        <a:spcBef>
          <a:spcPct val="0"/>
        </a:spcBef>
        <a:spcAft>
          <a:spcPct val="0"/>
        </a:spcAft>
        <a:defRPr sz="3200">
          <a:solidFill>
            <a:srgbClr val="2C95DD"/>
          </a:solidFill>
          <a:latin typeface="MetaNormalLF-Roman" pitchFamily="34" charset="0"/>
        </a:defRPr>
      </a:lvl3pPr>
      <a:lvl4pPr algn="l" rtl="0" fontAlgn="base">
        <a:spcBef>
          <a:spcPct val="0"/>
        </a:spcBef>
        <a:spcAft>
          <a:spcPct val="0"/>
        </a:spcAft>
        <a:defRPr sz="3200">
          <a:solidFill>
            <a:srgbClr val="2C95DD"/>
          </a:solidFill>
          <a:latin typeface="MetaNormalLF-Roman" pitchFamily="34" charset="0"/>
        </a:defRPr>
      </a:lvl4pPr>
      <a:lvl5pPr algn="l" rtl="0" fontAlgn="base">
        <a:spcBef>
          <a:spcPct val="0"/>
        </a:spcBef>
        <a:spcAft>
          <a:spcPct val="0"/>
        </a:spcAft>
        <a:defRPr sz="3200">
          <a:solidFill>
            <a:srgbClr val="2C95DD"/>
          </a:solidFill>
          <a:latin typeface="MetaNormalLF-Roman" pitchFamily="34" charset="0"/>
        </a:defRPr>
      </a:lvl5pPr>
      <a:lvl6pPr marL="457200" algn="l" rtl="0" fontAlgn="base">
        <a:spcBef>
          <a:spcPct val="0"/>
        </a:spcBef>
        <a:spcAft>
          <a:spcPct val="0"/>
        </a:spcAft>
        <a:defRPr sz="3200">
          <a:solidFill>
            <a:srgbClr val="2C95DD"/>
          </a:solidFill>
          <a:latin typeface="MetaNormalLF-Roman" pitchFamily="34" charset="0"/>
        </a:defRPr>
      </a:lvl6pPr>
      <a:lvl7pPr marL="914400" algn="l" rtl="0" fontAlgn="base">
        <a:spcBef>
          <a:spcPct val="0"/>
        </a:spcBef>
        <a:spcAft>
          <a:spcPct val="0"/>
        </a:spcAft>
        <a:defRPr sz="3200">
          <a:solidFill>
            <a:srgbClr val="2C95DD"/>
          </a:solidFill>
          <a:latin typeface="MetaNormalLF-Roman" pitchFamily="34" charset="0"/>
        </a:defRPr>
      </a:lvl7pPr>
      <a:lvl8pPr marL="1371600" algn="l" rtl="0" fontAlgn="base">
        <a:spcBef>
          <a:spcPct val="0"/>
        </a:spcBef>
        <a:spcAft>
          <a:spcPct val="0"/>
        </a:spcAft>
        <a:defRPr sz="3200">
          <a:solidFill>
            <a:srgbClr val="2C95DD"/>
          </a:solidFill>
          <a:latin typeface="MetaNormalLF-Roman" pitchFamily="34" charset="0"/>
        </a:defRPr>
      </a:lvl8pPr>
      <a:lvl9pPr marL="1828800" algn="l" rtl="0" fontAlgn="base">
        <a:spcBef>
          <a:spcPct val="0"/>
        </a:spcBef>
        <a:spcAft>
          <a:spcPct val="0"/>
        </a:spcAft>
        <a:defRPr sz="3200">
          <a:solidFill>
            <a:srgbClr val="2C95DD"/>
          </a:solidFill>
          <a:latin typeface="MetaNormalLF-Roman" pitchFamily="34" charset="0"/>
        </a:defRPr>
      </a:lvl9pPr>
    </p:titleStyle>
    <p:bodyStyle>
      <a:lvl1pPr marL="228600" indent="-228600" algn="l" rtl="0" fontAlgn="base">
        <a:spcBef>
          <a:spcPct val="20000"/>
        </a:spcBef>
        <a:spcAft>
          <a:spcPct val="0"/>
        </a:spcAft>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rtl="0" fontAlgn="base">
        <a:spcBef>
          <a:spcPct val="20000"/>
        </a:spcBef>
        <a:spcAft>
          <a:spcPct val="0"/>
        </a:spcAft>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rtl="0" fontAlgn="base">
        <a:spcBef>
          <a:spcPct val="20000"/>
        </a:spcBef>
        <a:spcAft>
          <a:spcPct val="0"/>
        </a:spcAft>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rtl="0" fontAlgn="base">
        <a:spcBef>
          <a:spcPct val="20000"/>
        </a:spcBef>
        <a:spcAft>
          <a:spcPct val="0"/>
        </a:spcAft>
        <a:buClr>
          <a:srgbClr val="2C95DD"/>
        </a:buClr>
        <a:buFont typeface="Arial" pitchFamily="34" charset="0"/>
        <a:buChar char="–"/>
        <a:defRPr kern="1200">
          <a:solidFill>
            <a:schemeClr val="tx1"/>
          </a:solidFill>
          <a:latin typeface="MetaNormalLF-Roman" pitchFamily="34" charset="0"/>
          <a:ea typeface="+mn-ea"/>
          <a:cs typeface="+mn-cs"/>
        </a:defRPr>
      </a:lvl4pPr>
      <a:lvl5pPr marL="2057400" indent="-228600" algn="l" rtl="0" fontAlgn="base">
        <a:spcBef>
          <a:spcPct val="20000"/>
        </a:spcBef>
        <a:spcAft>
          <a:spcPct val="0"/>
        </a:spcAft>
        <a:buClr>
          <a:srgbClr val="2C95DD"/>
        </a:buClr>
        <a:buFont typeface="Arial" pitchFamily="34" charset="0"/>
        <a:buChar char="»"/>
        <a:defRPr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xml"/><Relationship Id="rId5" Type="http://schemas.openxmlformats.org/officeDocument/2006/relationships/image" Target="../media/image14.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4.png"/><Relationship Id="rId7"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14.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15.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14.png"/></Relationships>
</file>

<file path=ppt/slides/_rels/slide16.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png"/><Relationship Id="rId3" Type="http://schemas.openxmlformats.org/officeDocument/2006/relationships/image" Target="../media/image31.png"/><Relationship Id="rId7" Type="http://schemas.openxmlformats.org/officeDocument/2006/relationships/image" Target="../media/image14.png"/><Relationship Id="rId12" Type="http://schemas.openxmlformats.org/officeDocument/2006/relationships/image" Target="../media/image64.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59.png"/><Relationship Id="rId11" Type="http://schemas.openxmlformats.org/officeDocument/2006/relationships/image" Target="../media/image63.png"/><Relationship Id="rId5" Type="http://schemas.openxmlformats.org/officeDocument/2006/relationships/image" Target="../media/image58.png"/><Relationship Id="rId15" Type="http://schemas.openxmlformats.org/officeDocument/2006/relationships/image" Target="../media/image67.png"/><Relationship Id="rId10" Type="http://schemas.openxmlformats.org/officeDocument/2006/relationships/image" Target="../media/image62.png"/><Relationship Id="rId4" Type="http://schemas.openxmlformats.org/officeDocument/2006/relationships/image" Target="../media/image57.png"/><Relationship Id="rId9" Type="http://schemas.openxmlformats.org/officeDocument/2006/relationships/image" Target="../media/image61.png"/><Relationship Id="rId14" Type="http://schemas.openxmlformats.org/officeDocument/2006/relationships/image" Target="../media/image66.png"/></Relationships>
</file>

<file path=ppt/slides/_rels/slide17.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71.png"/><Relationship Id="rId11" Type="http://schemas.openxmlformats.org/officeDocument/2006/relationships/image" Target="../media/image14.png"/><Relationship Id="rId5" Type="http://schemas.openxmlformats.org/officeDocument/2006/relationships/image" Target="../media/image70.png"/><Relationship Id="rId10" Type="http://schemas.openxmlformats.org/officeDocument/2006/relationships/image" Target="../media/image64.png"/><Relationship Id="rId4" Type="http://schemas.openxmlformats.org/officeDocument/2006/relationships/image" Target="../media/image69.png"/><Relationship Id="rId9" Type="http://schemas.openxmlformats.org/officeDocument/2006/relationships/image" Target="../media/image7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7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75.png"/><Relationship Id="rId4" Type="http://schemas.openxmlformats.org/officeDocument/2006/relationships/image" Target="../media/image76.png"/></Relationships>
</file>

<file path=ppt/slides/_rels/slide2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8" Type="http://schemas.openxmlformats.org/officeDocument/2006/relationships/image" Target="../media/image81.jpeg"/><Relationship Id="rId3" Type="http://schemas.openxmlformats.org/officeDocument/2006/relationships/image" Target="../media/image77.png"/><Relationship Id="rId7" Type="http://schemas.openxmlformats.org/officeDocument/2006/relationships/image" Target="../media/image80.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79.png"/><Relationship Id="rId5" Type="http://schemas.openxmlformats.org/officeDocument/2006/relationships/image" Target="../media/image78.png"/><Relationship Id="rId10" Type="http://schemas.openxmlformats.org/officeDocument/2006/relationships/image" Target="../media/image66.png"/><Relationship Id="rId4" Type="http://schemas.openxmlformats.org/officeDocument/2006/relationships/image" Target="../media/image14.png"/><Relationship Id="rId9" Type="http://schemas.openxmlformats.org/officeDocument/2006/relationships/image" Target="../media/image82.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75.png"/><Relationship Id="rId7"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14.xml"/><Relationship Id="rId6" Type="http://schemas.openxmlformats.org/officeDocument/2006/relationships/image" Target="../media/image42.png"/><Relationship Id="rId5" Type="http://schemas.openxmlformats.org/officeDocument/2006/relationships/image" Target="../media/image40.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86.png"/><Relationship Id="rId4" Type="http://schemas.openxmlformats.org/officeDocument/2006/relationships/image" Target="../media/image85.png"/></Relationships>
</file>

<file path=ppt/slides/_rels/slide2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88.png"/><Relationship Id="rId4" Type="http://schemas.openxmlformats.org/officeDocument/2006/relationships/image" Target="../media/image8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91.png"/></Relationships>
</file>

<file path=ppt/slides/_rels/slide3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92.jpeg"/></Relationships>
</file>

<file path=ppt/slides/_rels/slide33.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image" Target="../media/image93.png"/><Relationship Id="rId7" Type="http://schemas.openxmlformats.org/officeDocument/2006/relationships/image" Target="../media/image97.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96.png"/><Relationship Id="rId5" Type="http://schemas.openxmlformats.org/officeDocument/2006/relationships/image" Target="../media/image95.png"/><Relationship Id="rId10" Type="http://schemas.openxmlformats.org/officeDocument/2006/relationships/image" Target="../media/image90.png"/><Relationship Id="rId4" Type="http://schemas.openxmlformats.org/officeDocument/2006/relationships/image" Target="../media/image94.png"/><Relationship Id="rId9" Type="http://schemas.openxmlformats.org/officeDocument/2006/relationships/image" Target="../media/image99.png"/></Relationships>
</file>

<file path=ppt/slides/_rels/slide34.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 Id="rId9" Type="http://schemas.openxmlformats.org/officeDocument/2006/relationships/image" Target="../media/image90.png"/></Relationships>
</file>

<file path=ppt/slides/_rels/slide35.xml.rels><?xml version="1.0" encoding="UTF-8" standalone="yes"?>
<Relationships xmlns="http://schemas.openxmlformats.org/package/2006/relationships"><Relationship Id="rId3" Type="http://schemas.openxmlformats.org/officeDocument/2006/relationships/image" Target="../media/image106.jpeg"/><Relationship Id="rId2" Type="http://schemas.openxmlformats.org/officeDocument/2006/relationships/notesSlide" Target="../notesSlides/notesSlide35.xml"/><Relationship Id="rId1" Type="http://schemas.openxmlformats.org/officeDocument/2006/relationships/slideLayout" Target="../slideLayouts/slideLayout15.xml"/><Relationship Id="rId5" Type="http://schemas.openxmlformats.org/officeDocument/2006/relationships/image" Target="../media/image90.png"/><Relationship Id="rId4" Type="http://schemas.openxmlformats.org/officeDocument/2006/relationships/image" Target="../media/image107.png"/></Relationships>
</file>

<file path=ppt/slides/_rels/slide36.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image" Target="../media/image108.png"/><Relationship Id="rId7" Type="http://schemas.openxmlformats.org/officeDocument/2006/relationships/image" Target="../media/image112.png"/><Relationship Id="rId2" Type="http://schemas.openxmlformats.org/officeDocument/2006/relationships/notesSlide" Target="../notesSlides/notesSlide36.xml"/><Relationship Id="rId1" Type="http://schemas.openxmlformats.org/officeDocument/2006/relationships/slideLayout" Target="../slideLayouts/slideLayout13.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 Id="rId9" Type="http://schemas.openxmlformats.org/officeDocument/2006/relationships/image" Target="../media/image90.png"/></Relationships>
</file>

<file path=ppt/slides/_rels/slide37.xml.rels><?xml version="1.0" encoding="UTF-8" standalone="yes"?>
<Relationships xmlns="http://schemas.openxmlformats.org/package/2006/relationships"><Relationship Id="rId8" Type="http://schemas.openxmlformats.org/officeDocument/2006/relationships/image" Target="../media/image119.png"/><Relationship Id="rId3" Type="http://schemas.openxmlformats.org/officeDocument/2006/relationships/image" Target="../media/image114.png"/><Relationship Id="rId7" Type="http://schemas.openxmlformats.org/officeDocument/2006/relationships/image" Target="../media/image118.png"/><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image" Target="../media/image117.png"/><Relationship Id="rId5" Type="http://schemas.openxmlformats.org/officeDocument/2006/relationships/image" Target="../media/image116.png"/><Relationship Id="rId4" Type="http://schemas.openxmlformats.org/officeDocument/2006/relationships/image" Target="../media/image115.png"/><Relationship Id="rId9" Type="http://schemas.openxmlformats.org/officeDocument/2006/relationships/image" Target="../media/image90.png"/></Relationships>
</file>

<file path=ppt/slides/_rels/slide3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20.png"/><Relationship Id="rId7" Type="http://schemas.openxmlformats.org/officeDocument/2006/relationships/image" Target="../media/image124.png"/><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openxmlformats.org/officeDocument/2006/relationships/image" Target="../media/image123.png"/><Relationship Id="rId5" Type="http://schemas.openxmlformats.org/officeDocument/2006/relationships/image" Target="../media/image122.png"/><Relationship Id="rId4" Type="http://schemas.openxmlformats.org/officeDocument/2006/relationships/image" Target="../media/image121.png"/><Relationship Id="rId9" Type="http://schemas.openxmlformats.org/officeDocument/2006/relationships/image" Target="../media/image125.png"/></Relationships>
</file>

<file path=ppt/slides/_rels/slide39.xml.rels><?xml version="1.0" encoding="UTF-8" standalone="yes"?>
<Relationships xmlns="http://schemas.openxmlformats.org/package/2006/relationships"><Relationship Id="rId3" Type="http://schemas.openxmlformats.org/officeDocument/2006/relationships/image" Target="../media/image126.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8" Type="http://schemas.openxmlformats.org/officeDocument/2006/relationships/image" Target="../media/image131.png"/><Relationship Id="rId13" Type="http://schemas.openxmlformats.org/officeDocument/2006/relationships/image" Target="../media/image136.png"/><Relationship Id="rId3" Type="http://schemas.openxmlformats.org/officeDocument/2006/relationships/notesSlide" Target="../notesSlides/notesSlide41.xml"/><Relationship Id="rId7" Type="http://schemas.openxmlformats.org/officeDocument/2006/relationships/image" Target="../media/image130.png"/><Relationship Id="rId12" Type="http://schemas.openxmlformats.org/officeDocument/2006/relationships/image" Target="../media/image135.png"/><Relationship Id="rId2" Type="http://schemas.openxmlformats.org/officeDocument/2006/relationships/slideLayout" Target="../slideLayouts/slideLayout25.xml"/><Relationship Id="rId1" Type="http://schemas.openxmlformats.org/officeDocument/2006/relationships/tags" Target="../tags/tag2.xml"/><Relationship Id="rId6" Type="http://schemas.openxmlformats.org/officeDocument/2006/relationships/image" Target="../media/image129.png"/><Relationship Id="rId11" Type="http://schemas.openxmlformats.org/officeDocument/2006/relationships/image" Target="../media/image134.png"/><Relationship Id="rId5" Type="http://schemas.openxmlformats.org/officeDocument/2006/relationships/image" Target="../media/image128.png"/><Relationship Id="rId10" Type="http://schemas.openxmlformats.org/officeDocument/2006/relationships/image" Target="../media/image133.png"/><Relationship Id="rId4" Type="http://schemas.openxmlformats.org/officeDocument/2006/relationships/image" Target="../media/image127.png"/><Relationship Id="rId9" Type="http://schemas.openxmlformats.org/officeDocument/2006/relationships/image" Target="../media/image132.png"/><Relationship Id="rId14" Type="http://schemas.openxmlformats.org/officeDocument/2006/relationships/image" Target="../media/image137.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2.xml"/><Relationship Id="rId1" Type="http://schemas.openxmlformats.org/officeDocument/2006/relationships/tags" Target="../tags/tag3.xml"/><Relationship Id="rId4" Type="http://schemas.openxmlformats.org/officeDocument/2006/relationships/image" Target="../media/image13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3" Type="http://schemas.openxmlformats.org/officeDocument/2006/relationships/image" Target="../media/image139.jpeg"/><Relationship Id="rId2" Type="http://schemas.openxmlformats.org/officeDocument/2006/relationships/notesSlide" Target="../notesSlides/notesSlide44.xml"/><Relationship Id="rId1" Type="http://schemas.openxmlformats.org/officeDocument/2006/relationships/slideLayout" Target="../slideLayouts/slideLayout26.xml"/><Relationship Id="rId4" Type="http://schemas.openxmlformats.org/officeDocument/2006/relationships/image" Target="../media/image140.jpeg"/></Relationships>
</file>

<file path=ppt/slides/_rels/slide45.xml.rels><?xml version="1.0" encoding="UTF-8" standalone="yes"?>
<Relationships xmlns="http://schemas.openxmlformats.org/package/2006/relationships"><Relationship Id="rId3" Type="http://schemas.openxmlformats.org/officeDocument/2006/relationships/image" Target="../media/image141.jpeg"/><Relationship Id="rId2" Type="http://schemas.openxmlformats.org/officeDocument/2006/relationships/notesSlide" Target="../notesSlides/notesSlide45.xml"/><Relationship Id="rId1" Type="http://schemas.openxmlformats.org/officeDocument/2006/relationships/slideLayout" Target="../slideLayouts/slideLayout24.xml"/><Relationship Id="rId4" Type="http://schemas.openxmlformats.org/officeDocument/2006/relationships/image" Target="../media/image142.jpeg"/></Relationships>
</file>

<file path=ppt/slides/_rels/slide46.xml.rels><?xml version="1.0" encoding="UTF-8" standalone="yes"?>
<Relationships xmlns="http://schemas.openxmlformats.org/package/2006/relationships"><Relationship Id="rId3" Type="http://schemas.openxmlformats.org/officeDocument/2006/relationships/image" Target="../media/image143.png"/><Relationship Id="rId7" Type="http://schemas.openxmlformats.org/officeDocument/2006/relationships/image" Target="../media/image147.png"/><Relationship Id="rId2" Type="http://schemas.openxmlformats.org/officeDocument/2006/relationships/notesSlide" Target="../notesSlides/notesSlide46.xml"/><Relationship Id="rId1" Type="http://schemas.openxmlformats.org/officeDocument/2006/relationships/slideLayout" Target="../slideLayouts/slideLayout24.xml"/><Relationship Id="rId6" Type="http://schemas.openxmlformats.org/officeDocument/2006/relationships/image" Target="../media/image146.png"/><Relationship Id="rId5" Type="http://schemas.openxmlformats.org/officeDocument/2006/relationships/image" Target="../media/image145.png"/><Relationship Id="rId4" Type="http://schemas.openxmlformats.org/officeDocument/2006/relationships/image" Target="../media/image14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4.png"/><Relationship Id="rId7"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22.xml"/><Relationship Id="rId6" Type="http://schemas.openxmlformats.org/officeDocument/2006/relationships/image" Target="../media/image25.png"/><Relationship Id="rId5" Type="http://schemas.openxmlformats.org/officeDocument/2006/relationships/image" Target="../media/image17.png"/><Relationship Id="rId4" Type="http://schemas.openxmlformats.org/officeDocument/2006/relationships/image" Target="../media/image16.jpeg"/><Relationship Id="rId9" Type="http://schemas.openxmlformats.org/officeDocument/2006/relationships/image" Target="../media/image26.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8" Type="http://schemas.openxmlformats.org/officeDocument/2006/relationships/image" Target="../media/image153.png"/><Relationship Id="rId13" Type="http://schemas.openxmlformats.org/officeDocument/2006/relationships/image" Target="../media/image158.png"/><Relationship Id="rId3" Type="http://schemas.openxmlformats.org/officeDocument/2006/relationships/image" Target="../media/image148.png"/><Relationship Id="rId7" Type="http://schemas.openxmlformats.org/officeDocument/2006/relationships/image" Target="../media/image152.png"/><Relationship Id="rId12" Type="http://schemas.openxmlformats.org/officeDocument/2006/relationships/image" Target="../media/image157.png"/><Relationship Id="rId2" Type="http://schemas.openxmlformats.org/officeDocument/2006/relationships/notesSlide" Target="../notesSlides/notesSlide50.xml"/><Relationship Id="rId1" Type="http://schemas.openxmlformats.org/officeDocument/2006/relationships/slideLayout" Target="../slideLayouts/slideLayout23.xml"/><Relationship Id="rId6" Type="http://schemas.openxmlformats.org/officeDocument/2006/relationships/image" Target="../media/image151.png"/><Relationship Id="rId11" Type="http://schemas.openxmlformats.org/officeDocument/2006/relationships/image" Target="../media/image156.jpeg"/><Relationship Id="rId5" Type="http://schemas.openxmlformats.org/officeDocument/2006/relationships/image" Target="../media/image150.png"/><Relationship Id="rId10" Type="http://schemas.openxmlformats.org/officeDocument/2006/relationships/image" Target="../media/image155.png"/><Relationship Id="rId4" Type="http://schemas.openxmlformats.org/officeDocument/2006/relationships/image" Target="../media/image149.png"/><Relationship Id="rId9" Type="http://schemas.openxmlformats.org/officeDocument/2006/relationships/image" Target="../media/image154.png"/></Relationships>
</file>

<file path=ppt/slides/_rels/slide51.xml.rels><?xml version="1.0" encoding="UTF-8" standalone="yes"?>
<Relationships xmlns="http://schemas.openxmlformats.org/package/2006/relationships"><Relationship Id="rId8" Type="http://schemas.openxmlformats.org/officeDocument/2006/relationships/image" Target="../media/image153.png"/><Relationship Id="rId3" Type="http://schemas.openxmlformats.org/officeDocument/2006/relationships/image" Target="../media/image148.png"/><Relationship Id="rId7" Type="http://schemas.openxmlformats.org/officeDocument/2006/relationships/image" Target="../media/image152.png"/><Relationship Id="rId2" Type="http://schemas.openxmlformats.org/officeDocument/2006/relationships/notesSlide" Target="../notesSlides/notesSlide51.xml"/><Relationship Id="rId1" Type="http://schemas.openxmlformats.org/officeDocument/2006/relationships/slideLayout" Target="../slideLayouts/slideLayout22.xml"/><Relationship Id="rId6" Type="http://schemas.openxmlformats.org/officeDocument/2006/relationships/image" Target="../media/image151.png"/><Relationship Id="rId5" Type="http://schemas.openxmlformats.org/officeDocument/2006/relationships/image" Target="../media/image150.png"/><Relationship Id="rId4" Type="http://schemas.openxmlformats.org/officeDocument/2006/relationships/image" Target="../media/image149.png"/><Relationship Id="rId9" Type="http://schemas.openxmlformats.org/officeDocument/2006/relationships/image" Target="../media/image159.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53.xml"/><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55.xml"/><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notesSlide" Target="../notesSlides/notesSlide57.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3.xml"/><Relationship Id="rId1" Type="http://schemas.openxmlformats.org/officeDocument/2006/relationships/vmlDrawing" Target="../drawings/vmlDrawing1.vml"/><Relationship Id="rId5" Type="http://schemas.openxmlformats.org/officeDocument/2006/relationships/image" Target="../media/image164.wmf"/><Relationship Id="rId4" Type="http://schemas.openxmlformats.org/officeDocument/2006/relationships/oleObject" Target="../embeddings/oleObject1.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3.xml"/><Relationship Id="rId1" Type="http://schemas.openxmlformats.org/officeDocument/2006/relationships/vmlDrawing" Target="../drawings/vmlDrawing2.vml"/><Relationship Id="rId5" Type="http://schemas.openxmlformats.org/officeDocument/2006/relationships/image" Target="../media/image165.emf"/><Relationship Id="rId4" Type="http://schemas.openxmlformats.org/officeDocument/2006/relationships/oleObject" Target="../embeddings/oleObject2.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3.xml"/><Relationship Id="rId1" Type="http://schemas.openxmlformats.org/officeDocument/2006/relationships/vmlDrawing" Target="../drawings/vmlDrawing3.vml"/><Relationship Id="rId5" Type="http://schemas.openxmlformats.org/officeDocument/2006/relationships/image" Target="../media/image166.emf"/><Relationship Id="rId4" Type="http://schemas.openxmlformats.org/officeDocument/2006/relationships/oleObject" Target="../embeddings/oleObject3.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jpeg"/><Relationship Id="rId4" Type="http://schemas.openxmlformats.org/officeDocument/2006/relationships/image" Target="../media/image16.jpe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4.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image" Target="../media/image19.png"/><Relationship Id="rId5" Type="http://schemas.openxmlformats.org/officeDocument/2006/relationships/image" Target="../media/image25.png"/><Relationship Id="rId4" Type="http://schemas.openxmlformats.org/officeDocument/2006/relationships/image" Target="../media/image16.jpeg"/><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5" name="Group 6"/>
          <p:cNvGrpSpPr>
            <a:grpSpLocks/>
          </p:cNvGrpSpPr>
          <p:nvPr/>
        </p:nvGrpSpPr>
        <p:grpSpPr bwMode="auto">
          <a:xfrm>
            <a:off x="0" y="0"/>
            <a:ext cx="4648200" cy="6172200"/>
            <a:chOff x="228599" y="-1"/>
            <a:chExt cx="4648201" cy="6172201"/>
          </a:xfrm>
        </p:grpSpPr>
        <p:pic>
          <p:nvPicPr>
            <p:cNvPr id="26629" name="Picture 3"/>
            <p:cNvPicPr>
              <a:picLocks noChangeAspect="1"/>
            </p:cNvPicPr>
            <p:nvPr/>
          </p:nvPicPr>
          <p:blipFill>
            <a:blip r:embed="rId3" cstate="print"/>
            <a:srcRect/>
            <a:stretch>
              <a:fillRect/>
            </a:stretch>
          </p:blipFill>
          <p:spPr bwMode="gray">
            <a:xfrm>
              <a:off x="228599" y="-1"/>
              <a:ext cx="4616355" cy="6172201"/>
            </a:xfrm>
            <a:prstGeom prst="rect">
              <a:avLst/>
            </a:prstGeom>
            <a:noFill/>
            <a:ln w="9525">
              <a:noFill/>
              <a:miter lim="800000"/>
              <a:headEnd/>
              <a:tailEnd/>
            </a:ln>
          </p:spPr>
        </p:pic>
        <p:sp>
          <p:nvSpPr>
            <p:cNvPr id="6" name="Rectangle 5"/>
            <p:cNvSpPr/>
            <p:nvPr/>
          </p:nvSpPr>
          <p:spPr bwMode="gray">
            <a:xfrm>
              <a:off x="1981199" y="-1"/>
              <a:ext cx="2895601" cy="6172201"/>
            </a:xfrm>
            <a:prstGeom prst="rect">
              <a:avLst/>
            </a:prstGeom>
            <a:gradFill>
              <a:gsLst>
                <a:gs pos="0">
                  <a:schemeClr val="bg1"/>
                </a:gs>
                <a:gs pos="10000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26626" name="Title 1"/>
          <p:cNvSpPr>
            <a:spLocks noGrp="1"/>
          </p:cNvSpPr>
          <p:nvPr>
            <p:ph type="ctrTitle"/>
          </p:nvPr>
        </p:nvSpPr>
        <p:spPr>
          <a:xfrm>
            <a:off x="4572000" y="1200150"/>
            <a:ext cx="4205288" cy="1485900"/>
          </a:xfrm>
          <a:noFill/>
          <a:ln>
            <a:miter lim="800000"/>
            <a:headEnd/>
            <a:tailEnd/>
          </a:ln>
        </p:spPr>
        <p:txBody>
          <a:bodyPr vert="horz" wrap="square" numCol="1" compatLnSpc="1">
            <a:prstTxWarp prst="textNoShape">
              <a:avLst/>
            </a:prstTxWarp>
          </a:bodyPr>
          <a:lstStyle/>
          <a:p>
            <a:r>
              <a:rPr lang="en-US" dirty="0" smtClean="0"/>
              <a:t>INTRO: </a:t>
            </a:r>
            <a:br>
              <a:rPr lang="en-US" dirty="0" smtClean="0"/>
            </a:br>
            <a:r>
              <a:rPr lang="en-US" dirty="0" smtClean="0"/>
              <a:t>VNX &amp; </a:t>
            </a:r>
            <a:r>
              <a:rPr lang="en-US" dirty="0" err="1" smtClean="0"/>
              <a:t>VNXe</a:t>
            </a:r>
            <a:endParaRPr lang="en-US" dirty="0" smtClean="0"/>
          </a:p>
        </p:txBody>
      </p:sp>
      <p:sp>
        <p:nvSpPr>
          <p:cNvPr id="26628" name="Subtitle 2"/>
          <p:cNvSpPr txBox="1">
            <a:spLocks/>
          </p:cNvSpPr>
          <p:nvPr/>
        </p:nvSpPr>
        <p:spPr bwMode="gray">
          <a:xfrm>
            <a:off x="4557713" y="4057650"/>
            <a:ext cx="4205287" cy="1471613"/>
          </a:xfrm>
          <a:prstGeom prst="rect">
            <a:avLst/>
          </a:prstGeom>
          <a:noFill/>
          <a:ln w="9525">
            <a:noFill/>
            <a:miter lim="800000"/>
            <a:headEnd/>
            <a:tailEnd/>
          </a:ln>
        </p:spPr>
        <p:txBody>
          <a:bodyPr lIns="0" tIns="0" rIns="0" bIns="0"/>
          <a:lstStyle/>
          <a:p>
            <a:pPr>
              <a:spcBef>
                <a:spcPct val="20000"/>
              </a:spcBef>
              <a:buClr>
                <a:srgbClr val="2C95DD"/>
              </a:buClr>
              <a:buFont typeface="Arial" pitchFamily="34" charset="0"/>
              <a:buNone/>
            </a:pPr>
            <a:r>
              <a:rPr lang="en-US" dirty="0" smtClean="0">
                <a:solidFill>
                  <a:schemeClr val="bg2"/>
                </a:solidFill>
                <a:latin typeface="MetaNormalLF-Roman" pitchFamily="34" charset="0"/>
              </a:rPr>
              <a:t>Andy Liu</a:t>
            </a:r>
          </a:p>
          <a:p>
            <a:pPr>
              <a:spcBef>
                <a:spcPct val="20000"/>
              </a:spcBef>
              <a:buClr>
                <a:srgbClr val="2C95DD"/>
              </a:buClr>
              <a:buFont typeface="Arial" pitchFamily="34" charset="0"/>
              <a:buNone/>
            </a:pPr>
            <a:endParaRPr lang="en-US" dirty="0">
              <a:solidFill>
                <a:schemeClr val="bg2"/>
              </a:solidFill>
              <a:latin typeface="MetaNormalLF-Roman" pitchFamily="34" charset="0"/>
            </a:endParaRPr>
          </a:p>
          <a:p>
            <a:pPr>
              <a:spcBef>
                <a:spcPct val="20000"/>
              </a:spcBef>
              <a:buClr>
                <a:srgbClr val="2C95DD"/>
              </a:buClr>
              <a:buFont typeface="Arial" pitchFamily="34" charset="0"/>
              <a:buNone/>
            </a:pPr>
            <a:r>
              <a:rPr lang="en-US" dirty="0" smtClean="0">
                <a:solidFill>
                  <a:schemeClr val="bg2"/>
                </a:solidFill>
                <a:latin typeface="MetaNormalLF-Roman" pitchFamily="34" charset="0"/>
              </a:rPr>
              <a:t>May. 2011</a:t>
            </a:r>
            <a:endParaRPr lang="en-US" dirty="0">
              <a:solidFill>
                <a:schemeClr val="bg2"/>
              </a:solidFill>
              <a:latin typeface="MetaNormalLF-Roman" pitchFamily="34" charset="0"/>
            </a:endParaRPr>
          </a:p>
          <a:p>
            <a:pPr>
              <a:spcBef>
                <a:spcPct val="20000"/>
              </a:spcBef>
              <a:buClr>
                <a:srgbClr val="2C95DD"/>
              </a:buClr>
              <a:buFont typeface="Arial" pitchFamily="34" charset="0"/>
              <a:buNone/>
            </a:pPr>
            <a:endParaRPr lang="en-US" dirty="0">
              <a:solidFill>
                <a:schemeClr val="bg2"/>
              </a:solidFill>
              <a:latin typeface="MetaNormalLF-Roman" pitchFamily="34" charset="0"/>
            </a:endParaRPr>
          </a:p>
          <a:p>
            <a:pPr>
              <a:spcBef>
                <a:spcPct val="20000"/>
              </a:spcBef>
              <a:buClr>
                <a:srgbClr val="2C95DD"/>
              </a:buClr>
              <a:buFont typeface="Arial" pitchFamily="34" charset="0"/>
              <a:buNone/>
            </a:pPr>
            <a:endParaRPr lang="en-US" dirty="0">
              <a:solidFill>
                <a:schemeClr val="bg2"/>
              </a:solidFill>
              <a:latin typeface="MetaNormalLF-Roman"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noFill/>
          <a:ln>
            <a:miter lim="800000"/>
            <a:headEnd/>
            <a:tailEnd/>
          </a:ln>
        </p:spPr>
        <p:txBody>
          <a:bodyPr vert="horz" wrap="square" numCol="1" compatLnSpc="1">
            <a:prstTxWarp prst="textNoShape">
              <a:avLst/>
            </a:prstTxWarp>
          </a:bodyPr>
          <a:lstStyle/>
          <a:p>
            <a:r>
              <a:rPr smtClean="0"/>
              <a:t>VNX Series</a:t>
            </a:r>
          </a:p>
        </p:txBody>
      </p:sp>
      <p:graphicFrame>
        <p:nvGraphicFramePr>
          <p:cNvPr id="3" name="Group 475"/>
          <p:cNvGraphicFramePr>
            <a:graphicFrameLocks noGrp="1"/>
          </p:cNvGraphicFramePr>
          <p:nvPr/>
        </p:nvGraphicFramePr>
        <p:xfrm>
          <a:off x="366713" y="1513146"/>
          <a:ext cx="8410576" cy="4556760"/>
        </p:xfrm>
        <a:graphic>
          <a:graphicData uri="http://schemas.openxmlformats.org/drawingml/2006/table">
            <a:tbl>
              <a:tblPr/>
              <a:tblGrid>
                <a:gridCol w="288011"/>
                <a:gridCol w="1344111"/>
                <a:gridCol w="923605"/>
                <a:gridCol w="871379"/>
                <a:gridCol w="982494"/>
                <a:gridCol w="935033"/>
                <a:gridCol w="1021981"/>
                <a:gridCol w="1021981"/>
                <a:gridCol w="1021981"/>
              </a:tblGrid>
              <a:tr h="136639">
                <a:tc rowSpan="2" gridSpan="2">
                  <a:txBody>
                    <a:bodyPr/>
                    <a:lstStyle/>
                    <a:p>
                      <a:pPr marL="0" marR="0" lvl="0" indent="0" algn="l" defTabSz="914400" rtl="0" eaLnBrk="0" fontAlgn="base" latinLnBrk="0" hangingPunct="0">
                        <a:lnSpc>
                          <a:spcPct val="100000"/>
                        </a:lnSpc>
                        <a:spcBef>
                          <a:spcPct val="0"/>
                        </a:spcBef>
                        <a:spcAft>
                          <a:spcPct val="0"/>
                        </a:spcAft>
                        <a:buClr>
                          <a:schemeClr val="tx2"/>
                        </a:buClr>
                        <a:buSzTx/>
                        <a:buFont typeface="Wingdings" pitchFamily="2" charset="2"/>
                        <a:buNone/>
                        <a:tabLst/>
                      </a:pPr>
                      <a:endParaRPr kumimoji="0" lang="en-US" sz="1400" b="1" i="0" u="none" strike="noStrike" cap="none" normalizeH="0" baseline="0" dirty="0" smtClean="0">
                        <a:ln>
                          <a:noFill/>
                        </a:ln>
                        <a:solidFill>
                          <a:schemeClr val="bg2"/>
                        </a:solidFill>
                        <a:effectLst/>
                        <a:latin typeface="+mn-lt"/>
                      </a:endParaRP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rowSpan="2" hMerge="1">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endParaRPr kumimoji="0" lang="en-US" sz="1400" b="0" i="0" u="none" strike="noStrike" cap="none" normalizeH="0" baseline="0" dirty="0" smtClean="0">
                        <a:ln>
                          <a:noFill/>
                        </a:ln>
                        <a:solidFill>
                          <a:schemeClr val="tx2"/>
                        </a:solidFill>
                        <a:effectLst/>
                        <a:latin typeface="MetaMediumLF-Roman" pitchFamily="34" charset="0"/>
                      </a:endParaRPr>
                    </a:p>
                  </a:txBody>
                  <a:tcPr marL="45720" marR="45720" anchor="ctr" horzOverflow="overflow">
                    <a:lnL>
                      <a:noFill/>
                    </a:lnL>
                    <a:lnR w="12700" cap="flat" cmpd="sng" algn="ctr">
                      <a:solidFill>
                        <a:schemeClr val="bg1">
                          <a:lumMod val="50000"/>
                        </a:schemeClr>
                      </a:solidFill>
                      <a:prstDash val="solid"/>
                      <a:round/>
                      <a:headEnd type="none" w="med" len="med"/>
                      <a:tailEnd type="none" w="med" len="med"/>
                    </a:lnR>
                    <a:lnT cap="flat">
                      <a:noFill/>
                    </a:lnT>
                    <a:lnB w="12700" cap="flat" cmpd="sng" algn="ctr">
                      <a:solidFill>
                        <a:schemeClr val="bg2"/>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400" b="0" i="0" u="none" strike="noStrike" cap="none" normalizeH="0" baseline="0" dirty="0" smtClean="0">
                          <a:ln>
                            <a:noFill/>
                          </a:ln>
                          <a:solidFill>
                            <a:schemeClr val="bg1"/>
                          </a:solidFill>
                          <a:effectLst/>
                          <a:latin typeface="MetaMediumLF-Roman" pitchFamily="34" charset="0"/>
                        </a:rPr>
                        <a:t>MODULAR UNIFIED</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2C95DD"/>
                    </a:solidFill>
                  </a:tcPr>
                </a:tc>
                <a:tc hMerge="1">
                  <a:txBody>
                    <a:bodyPr/>
                    <a:lstStyle/>
                    <a:p>
                      <a:pPr marL="0" marR="0" lvl="0" indent="0" algn="ctr" defTabSz="914400" rtl="0" eaLnBrk="0" fontAlgn="base" latinLnBrk="0" hangingPunct="0">
                        <a:lnSpc>
                          <a:spcPct val="90000"/>
                        </a:lnSpc>
                        <a:spcBef>
                          <a:spcPct val="0"/>
                        </a:spcBef>
                        <a:spcAft>
                          <a:spcPct val="0"/>
                        </a:spcAft>
                        <a:buClr>
                          <a:schemeClr val="tx2"/>
                        </a:buClr>
                        <a:buSzTx/>
                        <a:buFont typeface="Wingdings" pitchFamily="2" charset="2"/>
                        <a:buNone/>
                        <a:tabLst/>
                      </a:pPr>
                      <a:endParaRPr kumimoji="0" lang="en-US" sz="1400" b="1" i="0" u="none" strike="noStrike" cap="none" normalizeH="0" baseline="0" dirty="0" smtClean="0">
                        <a:ln>
                          <a:noFill/>
                        </a:ln>
                        <a:solidFill>
                          <a:schemeClr val="tx1"/>
                        </a:solidFill>
                        <a:effectLst/>
                        <a:latin typeface="Arial" charset="0"/>
                      </a:endParaRPr>
                    </a:p>
                  </a:txBody>
                  <a:tcPr marL="45720" marR="4572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cap="flat">
                      <a:noFill/>
                    </a:lnT>
                    <a:lnB w="12700" cap="flat" cmpd="sng" algn="ctr">
                      <a:solidFill>
                        <a:schemeClr val="bg2"/>
                      </a:solidFill>
                      <a:prstDash val="solid"/>
                      <a:round/>
                      <a:headEnd type="none" w="med" len="med"/>
                      <a:tailEnd type="none" w="med" len="med"/>
                    </a:lnB>
                    <a:lnTlToBr>
                      <a:noFill/>
                    </a:lnTlToBr>
                    <a:lnBlToTr>
                      <a:noFill/>
                    </a:lnBlToTr>
                    <a:solidFill>
                      <a:schemeClr val="tx2">
                        <a:lumMod val="40000"/>
                        <a:lumOff val="60000"/>
                      </a:schemeClr>
                    </a:solidFill>
                  </a:tcPr>
                </a:tc>
                <a:tc hMerge="1">
                  <a:txBody>
                    <a:bodyPr/>
                    <a:lstStyle/>
                    <a:p>
                      <a:pPr marL="0" marR="0" lvl="0" indent="0" algn="ctr" defTabSz="914400" rtl="0" eaLnBrk="0" fontAlgn="base" latinLnBrk="0" hangingPunct="0">
                        <a:lnSpc>
                          <a:spcPct val="90000"/>
                        </a:lnSpc>
                        <a:spcBef>
                          <a:spcPct val="0"/>
                        </a:spcBef>
                        <a:spcAft>
                          <a:spcPct val="0"/>
                        </a:spcAft>
                        <a:buClr>
                          <a:schemeClr val="tx2"/>
                        </a:buClr>
                        <a:buSzTx/>
                        <a:buFont typeface="Wingdings" pitchFamily="2" charset="2"/>
                        <a:buNone/>
                        <a:tabLst/>
                      </a:pPr>
                      <a:endParaRPr kumimoji="0" lang="en-US" sz="1400" b="1" i="0" u="none" strike="noStrike" cap="none" normalizeH="0" baseline="0" dirty="0" smtClean="0">
                        <a:ln>
                          <a:noFill/>
                        </a:ln>
                        <a:solidFill>
                          <a:schemeClr val="tx1"/>
                        </a:solidFill>
                        <a:effectLst/>
                        <a:latin typeface="Arial" charset="0"/>
                      </a:endParaRPr>
                    </a:p>
                  </a:txBody>
                  <a:tcPr marL="45720" marR="4572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cap="flat">
                      <a:noFill/>
                    </a:lnT>
                    <a:lnB w="12700" cap="flat" cmpd="sng" algn="ctr">
                      <a:solidFill>
                        <a:schemeClr val="bg2"/>
                      </a:solidFill>
                      <a:prstDash val="solid"/>
                      <a:round/>
                      <a:headEnd type="none" w="med" len="med"/>
                      <a:tailEnd type="none" w="med" len="med"/>
                    </a:lnB>
                    <a:lnTlToBr>
                      <a:noFill/>
                    </a:lnTlToBr>
                    <a:lnBlToTr>
                      <a:noFill/>
                    </a:lnBlToTr>
                    <a:solidFill>
                      <a:schemeClr val="tx2">
                        <a:lumMod val="40000"/>
                        <a:lumOff val="60000"/>
                      </a:schemeClr>
                    </a:solidFill>
                  </a:tcPr>
                </a:tc>
                <a:tc hMerge="1">
                  <a:txBody>
                    <a:bodyPr/>
                    <a:lstStyle/>
                    <a:p>
                      <a:pPr marL="0" marR="0" lvl="0" indent="0" algn="ctr" defTabSz="914400" rtl="0" eaLnBrk="0" fontAlgn="base" latinLnBrk="0" hangingPunct="0">
                        <a:lnSpc>
                          <a:spcPct val="90000"/>
                        </a:lnSpc>
                        <a:spcBef>
                          <a:spcPct val="0"/>
                        </a:spcBef>
                        <a:spcAft>
                          <a:spcPct val="0"/>
                        </a:spcAft>
                        <a:buClr>
                          <a:schemeClr val="tx2"/>
                        </a:buClr>
                        <a:buSzTx/>
                        <a:buFont typeface="Wingdings" pitchFamily="2" charset="2"/>
                        <a:buNone/>
                        <a:tabLst/>
                      </a:pPr>
                      <a:endParaRPr kumimoji="0" lang="en-US" sz="1400" b="1" i="0" u="none" strike="noStrike" cap="none" normalizeH="0" baseline="0" dirty="0" smtClean="0">
                        <a:ln>
                          <a:noFill/>
                        </a:ln>
                        <a:solidFill>
                          <a:schemeClr val="tx1"/>
                        </a:solidFill>
                        <a:effectLst/>
                        <a:latin typeface="Arial" charset="0"/>
                      </a:endParaRPr>
                    </a:p>
                  </a:txBody>
                  <a:tcPr marL="45720" marR="4572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cap="flat">
                      <a:noFill/>
                    </a:lnT>
                    <a:lnB w="12700" cap="flat" cmpd="sng" algn="ctr">
                      <a:solidFill>
                        <a:schemeClr val="bg2"/>
                      </a:solidFill>
                      <a:prstDash val="solid"/>
                      <a:round/>
                      <a:headEnd type="none" w="med" len="med"/>
                      <a:tailEnd type="none" w="med" len="med"/>
                    </a:lnB>
                    <a:lnTlToBr>
                      <a:noFill/>
                    </a:lnTlToBr>
                    <a:lnBlToTr>
                      <a:noFill/>
                    </a:lnBlToTr>
                    <a:solidFill>
                      <a:schemeClr val="tx2">
                        <a:lumMod val="40000"/>
                        <a:lumOff val="60000"/>
                      </a:schemeClr>
                    </a:solidFill>
                  </a:tcPr>
                </a:tc>
                <a:tc hMerge="1">
                  <a:txBody>
                    <a:bodyPr/>
                    <a:lstStyle/>
                    <a:p>
                      <a:pPr marL="0" marR="0" lvl="0" indent="0" algn="ctr" defTabSz="914400" rtl="0" eaLnBrk="0" fontAlgn="base" latinLnBrk="0" hangingPunct="0">
                        <a:lnSpc>
                          <a:spcPct val="90000"/>
                        </a:lnSpc>
                        <a:spcBef>
                          <a:spcPct val="0"/>
                        </a:spcBef>
                        <a:spcAft>
                          <a:spcPct val="0"/>
                        </a:spcAft>
                        <a:buClr>
                          <a:schemeClr val="tx2"/>
                        </a:buClr>
                        <a:buSzTx/>
                        <a:buFont typeface="Wingdings" pitchFamily="2" charset="2"/>
                        <a:buNone/>
                        <a:tabLst/>
                      </a:pPr>
                      <a:endParaRPr kumimoji="0" lang="en-US" sz="1400" b="1" i="0" u="none" strike="noStrike" cap="none" normalizeH="0" baseline="0" dirty="0" smtClean="0">
                        <a:ln>
                          <a:noFill/>
                        </a:ln>
                        <a:solidFill>
                          <a:schemeClr val="tx1"/>
                        </a:solidFill>
                        <a:effectLst/>
                        <a:latin typeface="Arial" charset="0"/>
                      </a:endParaRPr>
                    </a:p>
                  </a:txBody>
                  <a:tcPr marL="45720" marR="4572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cap="flat">
                      <a:noFill/>
                    </a:lnT>
                    <a:lnB w="12700" cap="flat" cmpd="sng" algn="ctr">
                      <a:solidFill>
                        <a:schemeClr val="bg2"/>
                      </a:solidFill>
                      <a:prstDash val="solid"/>
                      <a:round/>
                      <a:headEnd type="none" w="med" len="med"/>
                      <a:tailEnd type="none" w="med" len="med"/>
                    </a:lnB>
                    <a:lnTlToBr>
                      <a:noFill/>
                    </a:lnTlToBr>
                    <a:lnBlToTr>
                      <a:noFill/>
                    </a:lnBlToTr>
                    <a:solidFill>
                      <a:schemeClr val="tx2">
                        <a:lumMod val="40000"/>
                        <a:lumOff val="60000"/>
                      </a:schemeClr>
                    </a:solidFill>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400" b="0" i="0" u="none" strike="noStrike" kern="1200" cap="none" normalizeH="0" baseline="0" dirty="0" smtClean="0">
                          <a:ln>
                            <a:noFill/>
                          </a:ln>
                          <a:solidFill>
                            <a:schemeClr val="bg1"/>
                          </a:solidFill>
                          <a:effectLst/>
                          <a:latin typeface="MetaMediumLF-Roman" pitchFamily="34" charset="0"/>
                          <a:ea typeface="+mn-ea"/>
                          <a:cs typeface="+mn-cs"/>
                        </a:rPr>
                        <a:t>GATEWAY</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tc hMerge="1">
                  <a:txBody>
                    <a:bodyPr/>
                    <a:lstStyle/>
                    <a:p>
                      <a:pPr marL="0" marR="0" lvl="0" indent="0" algn="ctr" defTabSz="914400" rtl="0" eaLnBrk="0" fontAlgn="base" latinLnBrk="0" hangingPunct="0">
                        <a:lnSpc>
                          <a:spcPct val="90000"/>
                        </a:lnSpc>
                        <a:spcBef>
                          <a:spcPct val="0"/>
                        </a:spcBef>
                        <a:spcAft>
                          <a:spcPct val="0"/>
                        </a:spcAft>
                        <a:buClr>
                          <a:schemeClr val="tx2"/>
                        </a:buClr>
                        <a:buSzTx/>
                        <a:buFont typeface="Wingdings" pitchFamily="2" charset="2"/>
                        <a:buNone/>
                        <a:tabLst/>
                      </a:pPr>
                      <a:endParaRPr kumimoji="0" lang="en-US" sz="1400" b="1" i="0" u="none" strike="noStrike" kern="1200" cap="none" normalizeH="0" baseline="0" dirty="0" smtClean="0">
                        <a:ln>
                          <a:noFill/>
                        </a:ln>
                        <a:solidFill>
                          <a:schemeClr val="tx1"/>
                        </a:solidFill>
                        <a:effectLst/>
                        <a:latin typeface="Arial" charset="0"/>
                        <a:ea typeface="+mn-ea"/>
                        <a:cs typeface="+mn-cs"/>
                      </a:endParaRPr>
                    </a:p>
                  </a:txBody>
                  <a:tcPr marL="45720" marR="45720" anchor="ctr" horzOverflow="overflow">
                    <a:lnL w="12700" cap="flat" cmpd="sng" algn="ctr">
                      <a:solidFill>
                        <a:schemeClr val="bg1">
                          <a:lumMod val="50000"/>
                        </a:schemeClr>
                      </a:solidFill>
                      <a:prstDash val="solid"/>
                      <a:round/>
                      <a:headEnd type="none" w="med" len="med"/>
                      <a:tailEnd type="none" w="med" len="med"/>
                    </a:lnL>
                    <a:lnR cap="flat">
                      <a:noFill/>
                    </a:lnR>
                    <a:lnT cap="flat">
                      <a:noFill/>
                    </a:lnT>
                    <a:lnB w="12700" cap="flat" cmpd="sng" algn="ctr">
                      <a:solidFill>
                        <a:schemeClr val="bg2"/>
                      </a:solidFill>
                      <a:prstDash val="solid"/>
                      <a:round/>
                      <a:headEnd type="none" w="med" len="med"/>
                      <a:tailEnd type="none" w="med" len="med"/>
                    </a:lnB>
                    <a:lnTlToBr>
                      <a:noFill/>
                    </a:lnTlToBr>
                    <a:lnBlToTr>
                      <a:noFill/>
                    </a:lnBlToTr>
                    <a:solidFill>
                      <a:schemeClr val="accent2">
                        <a:lumMod val="60000"/>
                        <a:lumOff val="40000"/>
                      </a:schemeClr>
                    </a:solidFill>
                  </a:tcPr>
                </a:tc>
              </a:tr>
              <a:tr h="136639">
                <a:tc gridSpan="2" vMerge="1">
                  <a:txBody>
                    <a:bodyPr/>
                    <a:lstStyle/>
                    <a:p>
                      <a:pPr marL="0" marR="0" lvl="0" indent="0" algn="l" defTabSz="914400" rtl="0" eaLnBrk="0" fontAlgn="base" latinLnBrk="0" hangingPunct="0">
                        <a:lnSpc>
                          <a:spcPct val="100000"/>
                        </a:lnSpc>
                        <a:spcBef>
                          <a:spcPct val="0"/>
                        </a:spcBef>
                        <a:spcAft>
                          <a:spcPct val="0"/>
                        </a:spcAft>
                        <a:buClr>
                          <a:schemeClr val="tx2"/>
                        </a:buClr>
                        <a:buSzTx/>
                        <a:buFont typeface="Wingdings" pitchFamily="2" charset="2"/>
                        <a:buNone/>
                        <a:tabLst/>
                      </a:pPr>
                      <a:endParaRPr kumimoji="0" lang="en-US" sz="1600" b="1" i="0" u="none" strike="noStrike" cap="none" normalizeH="0" baseline="0" dirty="0" smtClean="0">
                        <a:ln>
                          <a:noFill/>
                        </a:ln>
                        <a:solidFill>
                          <a:schemeClr val="bg2"/>
                        </a:solidFill>
                        <a:effectLst/>
                        <a:latin typeface="+mn-lt"/>
                      </a:endParaRPr>
                    </a:p>
                  </a:txBody>
                  <a:tcPr marL="45720" marR="45720" anchor="ctr" horzOverflow="overflow">
                    <a:lnL cap="flat">
                      <a:noFill/>
                    </a:lnL>
                    <a:lnR>
                      <a:noFill/>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lnTlToBr>
                      <a:noFill/>
                    </a:lnTlToBr>
                    <a:lnBlToTr>
                      <a:noFill/>
                    </a:lnBlToTr>
                    <a:noFill/>
                  </a:tcPr>
                </a:tc>
                <a:tc hMerge="1" vMerge="1">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endParaRPr kumimoji="0" lang="en-US" sz="1400" b="0" i="0" u="none" strike="noStrike" cap="none" normalizeH="0" baseline="0" dirty="0" smtClean="0">
                        <a:ln>
                          <a:noFill/>
                        </a:ln>
                        <a:solidFill>
                          <a:schemeClr val="tx2"/>
                        </a:solidFill>
                        <a:effectLst/>
                        <a:latin typeface="MetaMediumLF-Roman" pitchFamily="34" charset="0"/>
                      </a:endParaRPr>
                    </a:p>
                  </a:txBody>
                  <a:tcPr marL="45720" marR="45720" anchor="ctr" horzOverflow="overflow">
                    <a:lnL>
                      <a:noFill/>
                    </a:lnL>
                    <a:lnR w="12700" cap="flat" cmpd="sng" algn="ctr">
                      <a:solidFill>
                        <a:schemeClr val="bg1">
                          <a:lumMod val="50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400" b="0" i="0" u="none" strike="noStrike" cap="none" normalizeH="0" baseline="0" dirty="0" smtClean="0">
                          <a:ln>
                            <a:noFill/>
                          </a:ln>
                          <a:solidFill>
                            <a:schemeClr val="bg1"/>
                          </a:solidFill>
                          <a:effectLst/>
                          <a:latin typeface="MetaMediumLF-Roman" pitchFamily="34" charset="0"/>
                        </a:rPr>
                        <a:t>VNX5100</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2C95DD"/>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400" b="0" i="0" u="none" strike="noStrike" cap="none" normalizeH="0" baseline="0" dirty="0" smtClean="0">
                          <a:ln>
                            <a:noFill/>
                          </a:ln>
                          <a:solidFill>
                            <a:schemeClr val="bg1"/>
                          </a:solidFill>
                          <a:effectLst/>
                          <a:latin typeface="MetaMediumLF-Roman" pitchFamily="34" charset="0"/>
                        </a:rPr>
                        <a:t>VNX5300</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2C95DD"/>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400" b="0" i="0" u="none" strike="noStrike" cap="none" normalizeH="0" baseline="0" dirty="0" smtClean="0">
                          <a:ln>
                            <a:noFill/>
                          </a:ln>
                          <a:solidFill>
                            <a:schemeClr val="bg1"/>
                          </a:solidFill>
                          <a:effectLst/>
                          <a:latin typeface="MetaMediumLF-Roman" pitchFamily="34" charset="0"/>
                        </a:rPr>
                        <a:t>VNX5500</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2C95DD"/>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400" b="0" i="0" u="none" strike="noStrike" cap="none" normalizeH="0" baseline="0" dirty="0" smtClean="0">
                          <a:ln>
                            <a:noFill/>
                          </a:ln>
                          <a:solidFill>
                            <a:schemeClr val="bg1"/>
                          </a:solidFill>
                          <a:effectLst/>
                          <a:latin typeface="MetaMediumLF-Roman" pitchFamily="34" charset="0"/>
                        </a:rPr>
                        <a:t>VNX5700</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2C95DD"/>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400" b="0" i="0" u="none" strike="noStrike" cap="none" normalizeH="0" baseline="0" dirty="0" smtClean="0">
                          <a:ln>
                            <a:noFill/>
                          </a:ln>
                          <a:solidFill>
                            <a:schemeClr val="bg1"/>
                          </a:solidFill>
                          <a:effectLst/>
                          <a:latin typeface="MetaMediumLF-Roman" pitchFamily="34" charset="0"/>
                        </a:rPr>
                        <a:t>VNX7500</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2C95DD"/>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400" b="0" i="0" u="none" strike="noStrike" kern="1200" cap="none" normalizeH="0" baseline="0" dirty="0" smtClean="0">
                          <a:ln>
                            <a:noFill/>
                          </a:ln>
                          <a:solidFill>
                            <a:schemeClr val="bg1"/>
                          </a:solidFill>
                          <a:effectLst/>
                          <a:latin typeface="MetaMediumLF-Roman" pitchFamily="34" charset="0"/>
                          <a:ea typeface="+mn-ea"/>
                          <a:cs typeface="+mn-cs"/>
                        </a:rPr>
                        <a:t>VG2</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400" b="0" i="0" u="none" strike="noStrike" kern="1200" cap="none" normalizeH="0" baseline="0" dirty="0" smtClean="0">
                          <a:ln>
                            <a:noFill/>
                          </a:ln>
                          <a:solidFill>
                            <a:schemeClr val="bg1"/>
                          </a:solidFill>
                          <a:effectLst/>
                          <a:latin typeface="MetaMediumLF-Roman" pitchFamily="34" charset="0"/>
                          <a:ea typeface="+mn-ea"/>
                          <a:cs typeface="+mn-cs"/>
                        </a:rPr>
                        <a:t>VG8</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solidFill>
                  </a:tcPr>
                </a:tc>
              </a:tr>
              <a:tr h="0">
                <a:tc rowSpan="3">
                  <a:txBody>
                    <a:bodyPr/>
                    <a:lstStyle/>
                    <a:p>
                      <a:endParaRPr lang="en-US" dirty="0"/>
                    </a:p>
                  </a:txBody>
                  <a:tcPr marL="45720" marR="45720" anchor="ctr" horzOverflow="overflow">
                    <a:lnL cap="flat">
                      <a:noFill/>
                    </a:lnL>
                    <a:lnR>
                      <a:noFill/>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etaMediumLF-Roman" pitchFamily="34" charset="0"/>
                        </a:rPr>
                        <a:t>Min. Form Factor</a:t>
                      </a:r>
                    </a:p>
                  </a:txBody>
                  <a:tcPr marL="45720" marR="45720" anchor="ctr" horzOverflow="overflow">
                    <a:lnL>
                      <a:noFill/>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4U</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7U</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7U-9U</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8U - 11U</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8U – 15U</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2U</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2U</a:t>
                      </a:r>
                    </a:p>
                  </a:txBody>
                  <a:tcPr marL="45720" marR="45720" anchor="ctr" horzOverflow="overflow">
                    <a:lnL w="12700" cap="flat" cmpd="sng" algn="ctr">
                      <a:solidFill>
                        <a:schemeClr val="bg1"/>
                      </a:solidFill>
                      <a:prstDash val="solid"/>
                      <a:round/>
                      <a:headEnd type="none" w="med" len="med"/>
                      <a:tailEnd type="none" w="med" len="med"/>
                    </a:lnL>
                    <a:lnR cap="flat">
                      <a:noFill/>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tr>
              <a:tr h="0">
                <a:tc vMerge="1">
                  <a:txBody>
                    <a:bodyPr/>
                    <a:lstStyle/>
                    <a:p>
                      <a:pPr marL="0" marR="0" lvl="0" indent="0" algn="l" defTabSz="914400" rtl="0" eaLnBrk="0" fontAlgn="base" latinLnBrk="0" hangingPunct="0">
                        <a:lnSpc>
                          <a:spcPct val="90000"/>
                        </a:lnSpc>
                        <a:spcBef>
                          <a:spcPct val="0"/>
                        </a:spcBef>
                        <a:spcAft>
                          <a:spcPct val="0"/>
                        </a:spcAft>
                        <a:buClr>
                          <a:schemeClr val="tx2"/>
                        </a:buClr>
                        <a:buSzTx/>
                        <a:buFont typeface="Wingdings" pitchFamily="2" charset="2"/>
                        <a:buNone/>
                        <a:tabLst/>
                      </a:pPr>
                      <a:endParaRPr kumimoji="0" lang="en-US" sz="1100" b="1" i="0" u="none" strike="noStrike" cap="none" normalizeH="0" baseline="0" dirty="0" smtClean="0">
                        <a:ln>
                          <a:noFill/>
                        </a:ln>
                        <a:solidFill>
                          <a:schemeClr val="bg2"/>
                        </a:solidFill>
                        <a:effectLst/>
                        <a:latin typeface="Arial" charset="0"/>
                      </a:endParaRPr>
                    </a:p>
                  </a:txBody>
                  <a:tcPr marL="45720" marR="45720" vert="eaVert" anchor="ctr" anchorCtr="1" horzOverflow="overflow">
                    <a:lnL cap="flat">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etaMediumLF-Roman" pitchFamily="34" charset="0"/>
                        </a:rPr>
                        <a:t>Max. Drives</a:t>
                      </a:r>
                    </a:p>
                  </a:txBody>
                  <a:tcPr marL="45720" marR="45720" anchor="ctr" horzOverflow="overflow">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75</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125</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250</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500</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1000</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4000</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4000</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tr>
              <a:tr h="133242">
                <a:tc vMerge="1">
                  <a:txBody>
                    <a:bodyPr/>
                    <a:lstStyle/>
                    <a:p>
                      <a:pPr marL="0" marR="0" lvl="0" indent="0" algn="l" defTabSz="914400" rtl="0" eaLnBrk="0" fontAlgn="base" latinLnBrk="0" hangingPunct="0">
                        <a:lnSpc>
                          <a:spcPct val="90000"/>
                        </a:lnSpc>
                        <a:spcBef>
                          <a:spcPct val="0"/>
                        </a:spcBef>
                        <a:spcAft>
                          <a:spcPct val="0"/>
                        </a:spcAft>
                        <a:buClr>
                          <a:schemeClr val="tx2"/>
                        </a:buClr>
                        <a:buSzTx/>
                        <a:buFont typeface="Wingdings" pitchFamily="2" charset="2"/>
                        <a:buNone/>
                        <a:tabLst/>
                      </a:pPr>
                      <a:endParaRPr kumimoji="0" lang="en-US" sz="1100" b="1" i="0" u="none" strike="noStrike" cap="none" normalizeH="0" baseline="0" dirty="0" smtClean="0">
                        <a:ln>
                          <a:noFill/>
                        </a:ln>
                        <a:solidFill>
                          <a:schemeClr val="bg2"/>
                        </a:solidFill>
                        <a:effectLst/>
                        <a:latin typeface="Arial" charset="0"/>
                      </a:endParaRPr>
                    </a:p>
                  </a:txBody>
                  <a:tcPr marL="45720" marR="45720" vert="eaVert" anchor="ctr" anchorCtr="1" horzOverflow="overflow">
                    <a:lnL cap="flat">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tx2"/>
                        </a:buClr>
                        <a:buSzTx/>
                        <a:buFont typeface="Wingdings" pitchFamily="2" charset="2"/>
                        <a:buNone/>
                        <a:tabLst/>
                        <a:defRPr/>
                      </a:pPr>
                      <a:r>
                        <a:rPr kumimoji="0" lang="en-US" sz="1100" b="0" i="0" u="none" strike="noStrike" cap="none" normalizeH="0" baseline="0" dirty="0" smtClean="0">
                          <a:ln>
                            <a:noFill/>
                          </a:ln>
                          <a:solidFill>
                            <a:schemeClr val="tx1"/>
                          </a:solidFill>
                          <a:effectLst/>
                          <a:latin typeface="MetaMediumLF-Roman" pitchFamily="34" charset="0"/>
                        </a:rPr>
                        <a:t>Drive types</a:t>
                      </a:r>
                    </a:p>
                  </a:txBody>
                  <a:tcPr marL="45720" marR="45720" anchor="ctr" horzOverflow="overflow">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gridSpan="5">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defRPr/>
                      </a:pPr>
                      <a:r>
                        <a:rPr kumimoji="0" lang="en-US" sz="1100" b="0" i="0" u="none" strike="noStrike" cap="none" normalizeH="0" baseline="0" dirty="0" smtClean="0">
                          <a:ln>
                            <a:noFill/>
                          </a:ln>
                          <a:solidFill>
                            <a:schemeClr val="tx1"/>
                          </a:solidFill>
                          <a:effectLst/>
                          <a:latin typeface="+mn-lt"/>
                        </a:rPr>
                        <a:t>3.5” Flash, SAS and NL-SAS and 2.5” 10K SAS</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hMerge="1">
                  <a:txBody>
                    <a:bodyPr/>
                    <a:lstStyle/>
                    <a:p>
                      <a:endParaRPr lang="en-US"/>
                    </a:p>
                  </a:txBody>
                  <a:tcPr/>
                </a:tc>
                <a:tc hMerge="1">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defRPr/>
                      </a:pPr>
                      <a:endParaRPr kumimoji="0" lang="en-US" sz="1100" b="0" i="0" u="none" strike="noStrike" cap="none" normalizeH="0" baseline="0" dirty="0" smtClean="0">
                        <a:ln>
                          <a:noFill/>
                        </a:ln>
                        <a:solidFill>
                          <a:schemeClr val="bg2"/>
                        </a:solidFill>
                        <a:effectLst/>
                        <a:latin typeface="Arial" charset="0"/>
                      </a:endParaRPr>
                    </a:p>
                  </a:txBody>
                  <a:tcPr marL="45720" marR="45720" anchor="ct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defRPr/>
                      </a:pPr>
                      <a:endParaRPr kumimoji="0" lang="en-US" sz="1100" b="0" i="0" u="none" strike="noStrike" cap="none" normalizeH="0" baseline="0" dirty="0" smtClean="0">
                        <a:ln>
                          <a:noFill/>
                        </a:ln>
                        <a:solidFill>
                          <a:schemeClr val="bg2"/>
                        </a:solidFill>
                        <a:effectLst/>
                        <a:latin typeface="Arial" charset="0"/>
                      </a:endParaRPr>
                    </a:p>
                  </a:txBody>
                  <a:tcPr marL="45720" marR="45720" anchor="ct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defRPr/>
                      </a:pPr>
                      <a:endParaRPr kumimoji="0" lang="en-US" sz="1100" b="0" i="0" u="none" strike="noStrike" cap="none" normalizeH="0" baseline="0" dirty="0" smtClean="0">
                        <a:ln>
                          <a:noFill/>
                        </a:ln>
                        <a:solidFill>
                          <a:schemeClr val="bg2"/>
                        </a:solidFill>
                        <a:effectLst/>
                        <a:latin typeface="Arial" charset="0"/>
                      </a:endParaRPr>
                    </a:p>
                  </a:txBody>
                  <a:tcPr marL="45720" marR="45720" anchor="ctr" horzOverflow="overflow">
                    <a:lnL>
                      <a:noFill/>
                    </a:lnL>
                    <a:lnR cap="flat">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BE dependent</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BE dependent</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tr>
              <a:tr h="191294">
                <a:tc rowSpan="5">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400" b="0" i="0" u="none" strike="noStrike" cap="none" normalizeH="0" baseline="0" dirty="0" smtClean="0">
                          <a:ln>
                            <a:noFill/>
                          </a:ln>
                          <a:solidFill>
                            <a:schemeClr val="tx1"/>
                          </a:solidFill>
                          <a:effectLst/>
                          <a:latin typeface="MetaMediumLF-Roman" pitchFamily="34" charset="0"/>
                        </a:rPr>
                        <a:t>FILE</a:t>
                      </a:r>
                    </a:p>
                  </a:txBody>
                  <a:tcPr marL="45720" marR="45720" vert="vert2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Tx/>
                        <a:buFont typeface="Wingdings" pitchFamily="2" charset="2"/>
                        <a:buNone/>
                        <a:tabLst/>
                        <a:defRPr/>
                      </a:pPr>
                      <a:r>
                        <a:rPr kumimoji="0" lang="en-US" sz="1100" b="0" i="0" u="none" strike="noStrike" cap="none" normalizeH="0" baseline="0" dirty="0" smtClean="0">
                          <a:ln>
                            <a:noFill/>
                          </a:ln>
                          <a:solidFill>
                            <a:schemeClr val="tx1"/>
                          </a:solidFill>
                          <a:effectLst/>
                          <a:latin typeface="MetaMediumLF-Roman" pitchFamily="34" charset="0"/>
                        </a:rPr>
                        <a:t>Configurable I/O Slots per X-Blade</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n/a</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3</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4</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4</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5</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3</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5</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r>
              <a:tr h="0">
                <a:tc vMerge="1">
                  <a:txBody>
                    <a:bodyPr/>
                    <a:lstStyle/>
                    <a:p>
                      <a:pPr marL="0" marR="0" lvl="0" indent="0" algn="l" defTabSz="914400" rtl="0" eaLnBrk="0" fontAlgn="base" latinLnBrk="0" hangingPunct="0">
                        <a:lnSpc>
                          <a:spcPct val="90000"/>
                        </a:lnSpc>
                        <a:spcBef>
                          <a:spcPct val="0"/>
                        </a:spcBef>
                        <a:spcAft>
                          <a:spcPct val="0"/>
                        </a:spcAft>
                        <a:buClr>
                          <a:schemeClr val="tx2"/>
                        </a:buClr>
                        <a:buSzTx/>
                        <a:buFont typeface="Wingdings" pitchFamily="2" charset="2"/>
                        <a:buNone/>
                        <a:tabLst/>
                      </a:pPr>
                      <a:endParaRPr kumimoji="0" lang="en-US" sz="1100" b="1" i="0" u="none" strike="noStrike" cap="none" normalizeH="0" baseline="0" dirty="0" smtClean="0">
                        <a:ln>
                          <a:noFill/>
                        </a:ln>
                        <a:solidFill>
                          <a:schemeClr val="bg2"/>
                        </a:solidFill>
                        <a:effectLst/>
                        <a:latin typeface="Arial" charset="0"/>
                      </a:endParaRPr>
                    </a:p>
                  </a:txBody>
                  <a:tcPr marL="45720" marR="45720" vert="eaVert" anchor="ctr" anchorCtr="1" horzOverflow="overflow">
                    <a:lnL cap="flat">
                      <a:noFill/>
                    </a:lnL>
                    <a:lnR>
                      <a:noFill/>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etaMediumLF-Roman" pitchFamily="34" charset="0"/>
                        </a:rPr>
                        <a:t>X-Blades</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n/a</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1 or 2</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1 or 2 or 3</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2 or 3 or 4</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2 to 8</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1 or 2</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2 to 8</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r>
              <a:tr h="191294">
                <a:tc v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etaMediumLF-Roman" pitchFamily="34" charset="0"/>
                        </a:rPr>
                        <a:t>Capacity per X-Blade (in TBs)</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n/a</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200</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gridSpan="5">
                  <a:txBody>
                    <a:bodyPr/>
                    <a:lstStyle/>
                    <a:p>
                      <a:pPr marL="0" marR="0" lvl="0" indent="0" algn="ctr" defTabSz="914400" rtl="0" eaLnBrk="1" fontAlgn="base" latinLnBrk="0" hangingPunct="1">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256</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flip="none" rotWithShape="1">
                      <a:gsLst>
                        <a:gs pos="54000">
                          <a:schemeClr val="accent1">
                            <a:lumMod val="40000"/>
                            <a:lumOff val="60000"/>
                          </a:schemeClr>
                        </a:gs>
                        <a:gs pos="62000">
                          <a:schemeClr val="accent2">
                            <a:lumMod val="40000"/>
                            <a:lumOff val="60000"/>
                          </a:schemeClr>
                        </a:gs>
                      </a:gsLst>
                      <a:lin ang="0" scaled="1"/>
                      <a:tileRect/>
                    </a:gradFill>
                  </a:tcPr>
                </a:tc>
                <a:tc hMerge="1">
                  <a:txBody>
                    <a:bodyPr/>
                    <a:lstStyle/>
                    <a:p>
                      <a:pPr marL="0" marR="0" lvl="0" indent="0" algn="ctr" defTabSz="914400" rtl="0" eaLnBrk="1" fontAlgn="base" latinLnBrk="0" hangingPunct="1">
                        <a:lnSpc>
                          <a:spcPct val="100000"/>
                        </a:lnSpc>
                        <a:spcBef>
                          <a:spcPct val="0"/>
                        </a:spcBef>
                        <a:spcAft>
                          <a:spcPct val="0"/>
                        </a:spcAft>
                        <a:buClr>
                          <a:schemeClr val="tx2"/>
                        </a:buClr>
                        <a:buSzTx/>
                        <a:buFont typeface="Wingdings" pitchFamily="2" charset="2"/>
                        <a:buNone/>
                        <a:tabLst/>
                      </a:pPr>
                      <a:endParaRPr kumimoji="0" lang="en-US" sz="1100" b="0" i="0" u="none" strike="noStrike" cap="none" normalizeH="0" baseline="0" dirty="0" smtClean="0">
                        <a:ln>
                          <a:noFill/>
                        </a:ln>
                        <a:solidFill>
                          <a:schemeClr val="bg2"/>
                        </a:solidFill>
                        <a:effectLst/>
                        <a:latin typeface="Arial" charset="0"/>
                      </a:endParaRPr>
                    </a:p>
                  </a:txBody>
                  <a:tcPr marL="45720" marR="4572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lumMod val="20000"/>
                        <a:lumOff val="80000"/>
                      </a:schemeClr>
                    </a:solidFill>
                  </a:tcPr>
                </a:tc>
                <a:tc hMerge="1">
                  <a:txBody>
                    <a:bodyPr/>
                    <a:lstStyle/>
                    <a:p>
                      <a:pPr marL="0" marR="0" lvl="0" indent="0" algn="ctr" defTabSz="914400" rtl="0" eaLnBrk="1" fontAlgn="base" latinLnBrk="0" hangingPunct="1">
                        <a:lnSpc>
                          <a:spcPct val="100000"/>
                        </a:lnSpc>
                        <a:spcBef>
                          <a:spcPct val="0"/>
                        </a:spcBef>
                        <a:spcAft>
                          <a:spcPct val="0"/>
                        </a:spcAft>
                        <a:buClr>
                          <a:schemeClr val="tx2"/>
                        </a:buClr>
                        <a:buSzTx/>
                        <a:buFont typeface="Wingdings" pitchFamily="2" charset="2"/>
                        <a:buNone/>
                        <a:tabLst/>
                      </a:pPr>
                      <a:endParaRPr kumimoji="0" lang="en-US" sz="1100" b="0" i="0" u="none" strike="noStrike" cap="none" normalizeH="0" baseline="0" dirty="0" smtClean="0">
                        <a:ln>
                          <a:noFill/>
                        </a:ln>
                        <a:solidFill>
                          <a:schemeClr val="bg2"/>
                        </a:solidFill>
                        <a:effectLst/>
                        <a:latin typeface="Arial" charset="0"/>
                      </a:endParaRPr>
                    </a:p>
                  </a:txBody>
                  <a:tcPr marL="45720" marR="4572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lumMod val="20000"/>
                        <a:lumOff val="80000"/>
                      </a:schemeClr>
                    </a:solidFill>
                  </a:tcPr>
                </a:tc>
                <a:tc hMerge="1">
                  <a:txBody>
                    <a:bodyPr/>
                    <a:lstStyle/>
                    <a:p>
                      <a:pPr marL="0" marR="0" lvl="0" indent="0" algn="ctr" defTabSz="914400" rtl="0" eaLnBrk="1" fontAlgn="base" latinLnBrk="0" hangingPunct="1">
                        <a:lnSpc>
                          <a:spcPct val="100000"/>
                        </a:lnSpc>
                        <a:spcBef>
                          <a:spcPct val="0"/>
                        </a:spcBef>
                        <a:spcAft>
                          <a:spcPct val="0"/>
                        </a:spcAft>
                        <a:buClr>
                          <a:schemeClr val="tx2"/>
                        </a:buClr>
                        <a:buSzTx/>
                        <a:buFont typeface="Wingdings" pitchFamily="2" charset="2"/>
                        <a:buNone/>
                        <a:tabLst/>
                      </a:pPr>
                      <a:endParaRPr kumimoji="0" lang="en-US" sz="1100" b="0" i="0" u="none" strike="noStrike" cap="none" normalizeH="0" baseline="0" dirty="0" smtClean="0">
                        <a:ln>
                          <a:noFill/>
                        </a:ln>
                        <a:solidFill>
                          <a:schemeClr val="bg2"/>
                        </a:solidFill>
                        <a:effectLst/>
                        <a:latin typeface="Arial" charset="0"/>
                      </a:endParaRPr>
                    </a:p>
                  </a:txBody>
                  <a:tcPr marL="45720" marR="4572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lumMod val="20000"/>
                        <a:lumOff val="80000"/>
                      </a:schemeClr>
                    </a:solidFill>
                  </a:tcPr>
                </a:tc>
                <a:tc hMerge="1">
                  <a:txBody>
                    <a:bodyPr/>
                    <a:lstStyle/>
                    <a:p>
                      <a:pPr marL="0" marR="0" lvl="0" indent="0" algn="ctr" defTabSz="914400" rtl="0" eaLnBrk="1" fontAlgn="base" latinLnBrk="0" hangingPunct="1">
                        <a:lnSpc>
                          <a:spcPct val="100000"/>
                        </a:lnSpc>
                        <a:spcBef>
                          <a:spcPct val="0"/>
                        </a:spcBef>
                        <a:spcAft>
                          <a:spcPct val="0"/>
                        </a:spcAft>
                        <a:buClr>
                          <a:schemeClr val="tx2"/>
                        </a:buClr>
                        <a:buSzTx/>
                        <a:buFont typeface="Wingdings" pitchFamily="2" charset="2"/>
                        <a:buNone/>
                        <a:tabLst/>
                      </a:pPr>
                      <a:endParaRPr kumimoji="0" lang="en-US" sz="1100" b="0" i="0" u="none" strike="noStrike" cap="none" normalizeH="0" baseline="0" dirty="0" smtClean="0">
                        <a:ln>
                          <a:noFill/>
                        </a:ln>
                        <a:solidFill>
                          <a:schemeClr val="bg2"/>
                        </a:solidFill>
                        <a:effectLst/>
                        <a:latin typeface="Arial" charset="0"/>
                      </a:endParaRPr>
                    </a:p>
                  </a:txBody>
                  <a:tcPr marL="45720" marR="45720" anchor="ctr" horzOverflow="overflow">
                    <a:lnL w="12700" cap="flat" cmpd="sng" algn="ctr">
                      <a:solidFill>
                        <a:schemeClr val="bg1">
                          <a:lumMod val="50000"/>
                        </a:schemeClr>
                      </a:solidFill>
                      <a:prstDash val="solid"/>
                      <a:round/>
                      <a:headEnd type="none" w="med" len="med"/>
                      <a:tailEnd type="none" w="med" len="med"/>
                    </a:lnL>
                    <a:lnR cap="flat">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lumMod val="20000"/>
                        <a:lumOff val="80000"/>
                      </a:schemeClr>
                    </a:solidFill>
                  </a:tcPr>
                </a:tc>
              </a:tr>
              <a:tr h="191294">
                <a:tc v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etaMediumLF-Roman" pitchFamily="34" charset="0"/>
                        </a:rPr>
                        <a:t>System Memory</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n/a</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6 GB/blade</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12 GB/blade</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 12 GB/blade</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24 GB/blade</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6 GB/blade</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24 GB/blade</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r>
              <a:tr h="133242">
                <a:tc v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etaMediumLF-Roman" pitchFamily="34" charset="0"/>
                        </a:rPr>
                        <a:t>Protocols</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n/a</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gridSpan="6">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NFS, CIFS, MPFS, </a:t>
                      </a:r>
                      <a:r>
                        <a:rPr kumimoji="0" lang="en-US" sz="1100" b="0" i="0" u="none" strike="noStrike" kern="1200" cap="none" normalizeH="0" baseline="0" dirty="0" smtClean="0">
                          <a:ln>
                            <a:noFill/>
                          </a:ln>
                          <a:solidFill>
                            <a:schemeClr val="tx1"/>
                          </a:solidFill>
                          <a:effectLst/>
                          <a:latin typeface="+mn-lt"/>
                          <a:ea typeface="+mn-ea"/>
                          <a:cs typeface="+mn-cs"/>
                        </a:rPr>
                        <a:t>pNFS</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a:gsLst>
                        <a:gs pos="60000">
                          <a:schemeClr val="accent1">
                            <a:lumMod val="40000"/>
                            <a:lumOff val="60000"/>
                          </a:schemeClr>
                        </a:gs>
                        <a:gs pos="68000">
                          <a:schemeClr val="accent2">
                            <a:lumMod val="40000"/>
                            <a:lumOff val="60000"/>
                          </a:schemeClr>
                        </a:gs>
                      </a:gsLst>
                      <a:lin ang="0" scaled="1"/>
                    </a:gradFill>
                  </a:tcPr>
                </a:tc>
                <a:tc hMerge="1">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endParaRPr kumimoji="0" lang="en-US" sz="1100" b="0" i="0" u="none" strike="noStrike" cap="none" normalizeH="0" baseline="0" dirty="0" smtClean="0">
                        <a:ln>
                          <a:noFill/>
                        </a:ln>
                        <a:solidFill>
                          <a:schemeClr val="bg2"/>
                        </a:solidFill>
                        <a:effectLst/>
                        <a:latin typeface="Arial" charset="0"/>
                      </a:endParaRPr>
                    </a:p>
                  </a:txBody>
                  <a:tcPr marL="45720" marR="45720" anchor="ct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lumMod val="20000"/>
                        <a:lumOff val="80000"/>
                      </a:schemeClr>
                    </a:solidFill>
                  </a:tcPr>
                </a:tc>
                <a:tc hMerge="1">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endParaRPr kumimoji="0" lang="en-US" sz="1100" b="0" i="0" u="none" strike="noStrike" cap="none" normalizeH="0" baseline="0" dirty="0" smtClean="0">
                        <a:ln>
                          <a:noFill/>
                        </a:ln>
                        <a:solidFill>
                          <a:schemeClr val="bg2"/>
                        </a:solidFill>
                        <a:effectLst/>
                        <a:latin typeface="Arial" charset="0"/>
                      </a:endParaRPr>
                    </a:p>
                  </a:txBody>
                  <a:tcPr marL="45720" marR="45720" anchor="ct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lumMod val="20000"/>
                        <a:lumOff val="80000"/>
                      </a:schemeClr>
                    </a:solidFill>
                  </a:tcPr>
                </a:tc>
                <a:tc hMerge="1">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endParaRPr kumimoji="0" lang="en-US" sz="1100" b="0" i="0" u="none" strike="noStrike" cap="none" normalizeH="0" baseline="0" dirty="0" smtClean="0">
                        <a:ln>
                          <a:noFill/>
                        </a:ln>
                        <a:solidFill>
                          <a:schemeClr val="bg2"/>
                        </a:solidFill>
                        <a:effectLst/>
                        <a:latin typeface="Arial" charset="0"/>
                      </a:endParaRPr>
                    </a:p>
                  </a:txBody>
                  <a:tcPr marL="45720" marR="45720" anchor="ctr" horzOverflow="overflow">
                    <a:lnL>
                      <a:noFill/>
                    </a:lnL>
                    <a:lnR cap="flat">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lumMod val="20000"/>
                        <a:lumOff val="80000"/>
                      </a:schemeClr>
                    </a:solidFill>
                  </a:tcPr>
                </a:tc>
                <a:tc hMerge="1">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endParaRPr kumimoji="0" lang="en-US" sz="1100" b="0" i="0" u="none" strike="noStrike" cap="none" normalizeH="0" baseline="0" dirty="0" smtClean="0">
                        <a:ln>
                          <a:noFill/>
                        </a:ln>
                        <a:solidFill>
                          <a:schemeClr val="bg2"/>
                        </a:solidFill>
                        <a:effectLst/>
                        <a:latin typeface="Arial" charset="0"/>
                      </a:endParaRPr>
                    </a:p>
                  </a:txBody>
                  <a:tcPr marL="45720" marR="4572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lumMod val="20000"/>
                        <a:lumOff val="80000"/>
                      </a:schemeClr>
                    </a:solidFill>
                  </a:tcPr>
                </a:tc>
                <a:tc hMerge="1">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endParaRPr kumimoji="0" lang="en-US" sz="1100" b="0" i="0" u="none" strike="noStrike" cap="none" normalizeH="0" baseline="0" dirty="0" smtClean="0">
                        <a:ln>
                          <a:noFill/>
                        </a:ln>
                        <a:solidFill>
                          <a:schemeClr val="bg2"/>
                        </a:solidFill>
                        <a:effectLst/>
                        <a:latin typeface="Arial" charset="0"/>
                      </a:endParaRPr>
                    </a:p>
                  </a:txBody>
                  <a:tcPr marL="45720" marR="45720" anchor="ctr" horzOverflow="overflow">
                    <a:lnL w="12700" cap="flat" cmpd="sng" algn="ctr">
                      <a:solidFill>
                        <a:schemeClr val="bg1">
                          <a:lumMod val="50000"/>
                        </a:schemeClr>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lumMod val="20000"/>
                        <a:lumOff val="80000"/>
                      </a:schemeClr>
                    </a:solidFill>
                  </a:tcPr>
                </a:tc>
              </a:tr>
              <a:tr h="191294">
                <a:tc rowSpan="4">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400" b="0" i="0" u="none" strike="noStrike" cap="none" normalizeH="0" baseline="0" dirty="0" smtClean="0">
                          <a:ln>
                            <a:noFill/>
                          </a:ln>
                          <a:solidFill>
                            <a:schemeClr val="tx1"/>
                          </a:solidFill>
                          <a:effectLst/>
                          <a:latin typeface="MetaMediumLF-Roman" pitchFamily="34" charset="0"/>
                        </a:rPr>
                        <a:t>BLOCK</a:t>
                      </a:r>
                    </a:p>
                  </a:txBody>
                  <a:tcPr marL="45720" marR="45720" vert="vert270" anchor="ctr" horzOverflow="overflow">
                    <a:lnL cap="flat">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etaMediumLF-Roman" pitchFamily="34" charset="0"/>
                        </a:rPr>
                        <a:t>Configurable I/O Slots per SP</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0</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2</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2</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5</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5</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60000"/>
                        <a:lumOff val="40000"/>
                      </a:schemeClr>
                    </a:solidFill>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N/A</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hMerge="1">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endParaRPr kumimoji="0" lang="en-US" sz="1100" b="0" i="0" u="none" strike="noStrike" cap="none" normalizeH="0" baseline="0" dirty="0" smtClean="0">
                        <a:ln>
                          <a:noFill/>
                        </a:ln>
                        <a:solidFill>
                          <a:schemeClr val="bg2"/>
                        </a:solidFill>
                        <a:effectLst/>
                        <a:latin typeface="Arial" charset="0"/>
                      </a:endParaRPr>
                    </a:p>
                  </a:txBody>
                  <a:tcPr marL="45720" marR="45720" anchor="ctr" horzOverflow="overflow">
                    <a:lnL w="12700" cap="flat" cmpd="sng" algn="ctr">
                      <a:solidFill>
                        <a:schemeClr val="bg1">
                          <a:lumMod val="50000"/>
                        </a:schemeClr>
                      </a:solidFill>
                      <a:prstDash val="solid"/>
                      <a:round/>
                      <a:headEnd type="none" w="med" len="med"/>
                      <a:tailEnd type="none" w="med" len="med"/>
                    </a:lnL>
                    <a:lnR cap="flat">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2">
                        <a:lumMod val="20000"/>
                        <a:lumOff val="80000"/>
                      </a:schemeClr>
                    </a:solidFill>
                  </a:tcPr>
                </a:tc>
              </a:tr>
              <a:tr h="191294">
                <a:tc v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etaMediumLF-Roman" pitchFamily="34" charset="0"/>
                        </a:rPr>
                        <a:t>Embedded I/O ports</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gridSpan="3">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4 FC ports, 2 Back-End SAS ports</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60000"/>
                        <a:lumOff val="40000"/>
                      </a:schemeClr>
                    </a:solidFill>
                  </a:tcPr>
                </a:tc>
                <a:tc hMerge="1">
                  <a:txBody>
                    <a:bodyPr/>
                    <a:lstStyle/>
                    <a:p>
                      <a:endParaRPr lang="en-US"/>
                    </a:p>
                  </a:txBody>
                  <a:tcPr/>
                </a:tc>
                <a:tc hMerge="1">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endParaRPr kumimoji="0" lang="en-US" sz="1100" b="0" i="0" u="none" strike="noStrike" cap="none" normalizeH="0" baseline="0" dirty="0" smtClean="0">
                        <a:ln>
                          <a:noFill/>
                        </a:ln>
                        <a:solidFill>
                          <a:schemeClr val="bg2"/>
                        </a:solidFill>
                        <a:effectLst/>
                        <a:latin typeface="Arial" charset="0"/>
                      </a:endParaRPr>
                    </a:p>
                  </a:txBody>
                  <a:tcPr marL="45720" marR="45720"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0</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0</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60000"/>
                        <a:lumOff val="40000"/>
                      </a:schemeClr>
                    </a:solidFill>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N/A</a:t>
                      </a:r>
                    </a:p>
                  </a:txBody>
                  <a:tcPr marL="45720" marR="4572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hMerge="1">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endParaRPr kumimoji="0" lang="en-US" sz="1100" b="0" i="0" u="none" strike="noStrike" cap="none" normalizeH="0" baseline="0" dirty="0" smtClean="0">
                        <a:ln>
                          <a:noFill/>
                        </a:ln>
                        <a:solidFill>
                          <a:schemeClr val="bg2"/>
                        </a:solidFill>
                        <a:effectLst/>
                        <a:latin typeface="Arial" charset="0"/>
                      </a:endParaRPr>
                    </a:p>
                  </a:txBody>
                  <a:tcPr marL="45720" marR="45720" anchor="ctr" horzOverflow="overflow">
                    <a:lnL w="12700" cap="flat" cmpd="sng" algn="ctr">
                      <a:solidFill>
                        <a:schemeClr val="bg1">
                          <a:lumMod val="50000"/>
                        </a:schemeClr>
                      </a:solidFill>
                      <a:prstDash val="solid"/>
                      <a:round/>
                      <a:headEnd type="none" w="med" len="med"/>
                      <a:tailEnd type="none" w="med" len="med"/>
                    </a:lnL>
                    <a:lnR cap="flat">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2">
                        <a:lumMod val="20000"/>
                        <a:lumOff val="80000"/>
                      </a:schemeClr>
                    </a:solidFill>
                  </a:tcPr>
                </a:tc>
              </a:tr>
              <a:tr h="122773">
                <a:tc v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etaMediumLF-Roman" pitchFamily="34" charset="0"/>
                        </a:rPr>
                        <a:t>System Memory</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Tx/>
                        <a:buFont typeface="Wingdings" pitchFamily="2" charset="2"/>
                        <a:buNone/>
                        <a:tabLst/>
                        <a:defRPr/>
                      </a:pPr>
                      <a:r>
                        <a:rPr kumimoji="0" lang="en-US" sz="1100" b="0" i="0" u="none" strike="noStrike" kern="1200" cap="none" normalizeH="0" baseline="0" dirty="0" smtClean="0">
                          <a:ln>
                            <a:noFill/>
                          </a:ln>
                          <a:solidFill>
                            <a:schemeClr val="tx1"/>
                          </a:solidFill>
                          <a:effectLst/>
                          <a:latin typeface="+mn-lt"/>
                          <a:ea typeface="+mn-ea"/>
                          <a:cs typeface="+mn-cs"/>
                        </a:rPr>
                        <a:t>4 GB /SP</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cs typeface="Arial" charset="0"/>
                        </a:rPr>
                        <a:t> 8 GB/SP</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cs typeface="Arial" charset="0"/>
                        </a:rPr>
                        <a:t>12 GB/SP</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cs typeface="Arial" charset="0"/>
                        </a:rPr>
                        <a:t> 18 GB/SP</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cs typeface="Arial" charset="0"/>
                        </a:rPr>
                        <a:t>24 GB/SP</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60000"/>
                        <a:lumOff val="4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N/A</a:t>
                      </a:r>
                      <a:endParaRPr kumimoji="0" lang="en-US" sz="1100" b="0" i="0" u="none" strike="noStrike" cap="none" normalizeH="0" baseline="0" dirty="0" smtClean="0">
                        <a:ln>
                          <a:noFill/>
                        </a:ln>
                        <a:solidFill>
                          <a:schemeClr val="tx1"/>
                        </a:solidFill>
                        <a:effectLst/>
                        <a:latin typeface="+mn-lt"/>
                        <a:cs typeface="Arial" charset="0"/>
                      </a:endParaRP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hMerge="1">
                  <a:txBody>
                    <a:bodyPr/>
                    <a:lstStyle/>
                    <a:p>
                      <a:pPr marL="0" marR="0" lvl="0" indent="0" algn="ctr" defTabSz="914400" rtl="0" eaLnBrk="1" fontAlgn="base" latinLnBrk="0" hangingPunct="1">
                        <a:lnSpc>
                          <a:spcPct val="100000"/>
                        </a:lnSpc>
                        <a:spcBef>
                          <a:spcPct val="0"/>
                        </a:spcBef>
                        <a:spcAft>
                          <a:spcPct val="0"/>
                        </a:spcAft>
                        <a:buClr>
                          <a:schemeClr val="tx2"/>
                        </a:buClr>
                        <a:buSzTx/>
                        <a:buFont typeface="Wingdings" pitchFamily="2" charset="2"/>
                        <a:buNone/>
                        <a:tabLst/>
                      </a:pPr>
                      <a:endParaRPr kumimoji="0" lang="en-US" sz="1100" b="0" i="0" u="none" strike="noStrike" cap="none" normalizeH="0" baseline="0" dirty="0" smtClean="0">
                        <a:ln>
                          <a:noFill/>
                        </a:ln>
                        <a:solidFill>
                          <a:schemeClr val="bg2"/>
                        </a:solidFill>
                        <a:effectLst/>
                        <a:latin typeface="Arial" charset="0"/>
                        <a:cs typeface="Arial" charset="0"/>
                      </a:endParaRPr>
                    </a:p>
                  </a:txBody>
                  <a:tcPr marL="45720" marR="45720" anchor="ctr" horzOverflow="overflow">
                    <a:lnL w="12700" cap="flat" cmpd="sng" algn="ctr">
                      <a:solidFill>
                        <a:schemeClr val="bg1">
                          <a:lumMod val="50000"/>
                        </a:schemeClr>
                      </a:solidFill>
                      <a:prstDash val="solid"/>
                      <a:round/>
                      <a:headEnd type="none" w="med" len="med"/>
                      <a:tailEnd type="none" w="med" len="med"/>
                    </a:lnL>
                    <a:lnR cap="flat">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2">
                        <a:lumMod val="20000"/>
                        <a:lumOff val="80000"/>
                      </a:schemeClr>
                    </a:solidFill>
                  </a:tcPr>
                </a:tc>
              </a:tr>
              <a:tr h="151396">
                <a:tc v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etaMediumLF-Roman" pitchFamily="34" charset="0"/>
                        </a:rPr>
                        <a:t>Protocols</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FC</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60000"/>
                        <a:lumOff val="40000"/>
                      </a:schemeClr>
                    </a:solidFill>
                  </a:tcPr>
                </a:tc>
                <a:tc gridSpan="4">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FC, iSCSI, FCoE, </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60000"/>
                        <a:lumOff val="40000"/>
                      </a:schemeClr>
                    </a:solidFill>
                  </a:tcPr>
                </a:tc>
                <a:tc hMerge="1">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endParaRPr kumimoji="0" lang="en-US" sz="1100" b="0" i="0" u="none" strike="noStrike" cap="none" normalizeH="0" baseline="0" dirty="0" smtClean="0">
                        <a:ln>
                          <a:noFill/>
                        </a:ln>
                        <a:solidFill>
                          <a:schemeClr val="bg2"/>
                        </a:solidFill>
                        <a:effectLst/>
                        <a:latin typeface="Arial" charset="0"/>
                      </a:endParaRPr>
                    </a:p>
                  </a:txBody>
                  <a:tcPr marL="45720" marR="45720" anchor="ct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2">
                        <a:lumMod val="20000"/>
                        <a:lumOff val="80000"/>
                      </a:schemeClr>
                    </a:solidFill>
                  </a:tcPr>
                </a:tc>
                <a:tc hMerge="1">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endParaRPr kumimoji="0" lang="en-US" sz="1100" b="0" i="0" u="none" strike="noStrike" cap="none" normalizeH="0" baseline="0" dirty="0" smtClean="0">
                        <a:ln>
                          <a:noFill/>
                        </a:ln>
                        <a:solidFill>
                          <a:schemeClr val="bg2"/>
                        </a:solidFill>
                        <a:effectLst/>
                        <a:latin typeface="Arial" charset="0"/>
                      </a:endParaRPr>
                    </a:p>
                  </a:txBody>
                  <a:tcPr marL="45720" marR="45720" anchor="ct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2">
                        <a:lumMod val="20000"/>
                        <a:lumOff val="80000"/>
                      </a:schemeClr>
                    </a:solidFill>
                  </a:tcPr>
                </a:tc>
                <a:tc hMerge="1">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endParaRPr kumimoji="0" lang="en-US" sz="1100" b="0" i="0" u="none" strike="noStrike" cap="none" normalizeH="0" baseline="0" dirty="0" smtClean="0">
                        <a:ln>
                          <a:noFill/>
                        </a:ln>
                        <a:solidFill>
                          <a:schemeClr val="bg2"/>
                        </a:solidFill>
                        <a:effectLst/>
                        <a:latin typeface="Arial" charset="0"/>
                      </a:endParaRPr>
                    </a:p>
                  </a:txBody>
                  <a:tcPr marL="45720" marR="45720" anchor="ctr" horzOverflow="overflow">
                    <a:lnL>
                      <a:noFill/>
                    </a:lnL>
                    <a:lnR cap="flat">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2">
                        <a:lumMod val="20000"/>
                        <a:lumOff val="80000"/>
                      </a:schemeClr>
                    </a:solidFill>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r>
                        <a:rPr kumimoji="0" lang="en-US" sz="1100" b="0" i="0" u="none" strike="noStrike" cap="none" normalizeH="0" baseline="0" dirty="0" smtClean="0">
                          <a:ln>
                            <a:noFill/>
                          </a:ln>
                          <a:solidFill>
                            <a:schemeClr val="tx1"/>
                          </a:solidFill>
                          <a:effectLst/>
                          <a:latin typeface="+mn-lt"/>
                        </a:rPr>
                        <a:t>N/A</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hMerge="1">
                  <a:txBody>
                    <a:bodyPr/>
                    <a:lstStyle/>
                    <a:p>
                      <a:pPr marL="0" marR="0" lvl="0" indent="0" algn="ctr" defTabSz="914400" rtl="0" eaLnBrk="0" fontAlgn="base" latinLnBrk="0" hangingPunct="0">
                        <a:lnSpc>
                          <a:spcPct val="100000"/>
                        </a:lnSpc>
                        <a:spcBef>
                          <a:spcPct val="0"/>
                        </a:spcBef>
                        <a:spcAft>
                          <a:spcPct val="0"/>
                        </a:spcAft>
                        <a:buClr>
                          <a:schemeClr val="tx2"/>
                        </a:buClr>
                        <a:buSzTx/>
                        <a:buFont typeface="Wingdings" pitchFamily="2" charset="2"/>
                        <a:buNone/>
                        <a:tabLst/>
                      </a:pPr>
                      <a:endParaRPr kumimoji="0" lang="en-US" sz="1100" b="0" i="0" u="none" strike="noStrike" cap="none" normalizeH="0" baseline="0" dirty="0" smtClean="0">
                        <a:ln>
                          <a:noFill/>
                        </a:ln>
                        <a:solidFill>
                          <a:schemeClr val="bg2"/>
                        </a:solidFill>
                        <a:effectLst/>
                        <a:latin typeface="Arial" charset="0"/>
                      </a:endParaRPr>
                    </a:p>
                  </a:txBody>
                  <a:tcPr marL="45720" marR="45720" anchor="ctr" horzOverflow="overflow">
                    <a:lnL w="12700" cap="flat" cmpd="sng" algn="ctr">
                      <a:solidFill>
                        <a:schemeClr val="bg1">
                          <a:lumMod val="50000"/>
                        </a:schemeClr>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2">
                        <a:lumMod val="20000"/>
                        <a:lumOff val="80000"/>
                      </a:schemeClr>
                    </a:solidFill>
                  </a:tcPr>
                </a:tc>
              </a:tr>
            </a:tbl>
          </a:graphicData>
        </a:graphic>
      </p:graphicFrame>
      <p:pic>
        <p:nvPicPr>
          <p:cNvPr id="51203" name="Picture 393"/>
          <p:cNvPicPr>
            <a:picLocks noChangeAspect="1" noChangeArrowheads="1"/>
          </p:cNvPicPr>
          <p:nvPr/>
        </p:nvPicPr>
        <p:blipFill>
          <a:blip r:embed="rId3" cstate="print"/>
          <a:srcRect/>
          <a:stretch>
            <a:fillRect/>
          </a:stretch>
        </p:blipFill>
        <p:spPr bwMode="gray">
          <a:xfrm>
            <a:off x="1576388" y="1528763"/>
            <a:ext cx="287337" cy="487362"/>
          </a:xfrm>
          <a:prstGeom prst="rect">
            <a:avLst/>
          </a:prstGeom>
          <a:noFill/>
          <a:ln w="9525" algn="ctr">
            <a:noFill/>
            <a:miter lim="800000"/>
            <a:headEnd/>
            <a:tailEnd/>
          </a:ln>
        </p:spPr>
      </p:pic>
      <p:pic>
        <p:nvPicPr>
          <p:cNvPr id="51204" name="Picture 411" descr="VMW_09Q3_LGO_VMwareReadyCert_Metal"/>
          <p:cNvPicPr>
            <a:picLocks noChangeAspect="1" noChangeArrowheads="1"/>
          </p:cNvPicPr>
          <p:nvPr/>
        </p:nvPicPr>
        <p:blipFill>
          <a:blip r:embed="rId4" cstate="print"/>
          <a:srcRect/>
          <a:stretch>
            <a:fillRect/>
          </a:stretch>
        </p:blipFill>
        <p:spPr bwMode="gray">
          <a:xfrm>
            <a:off x="682625" y="1620838"/>
            <a:ext cx="460375" cy="301625"/>
          </a:xfrm>
          <a:prstGeom prst="rect">
            <a:avLst/>
          </a:prstGeom>
          <a:noFill/>
          <a:ln w="9525">
            <a:noFill/>
            <a:miter lim="800000"/>
            <a:headEnd/>
            <a:tailEnd/>
          </a:ln>
        </p:spPr>
      </p:pic>
      <p:pic>
        <p:nvPicPr>
          <p:cNvPr id="51205" name="Picture 412"/>
          <p:cNvPicPr>
            <a:picLocks noChangeAspect="1" noChangeArrowheads="1"/>
          </p:cNvPicPr>
          <p:nvPr/>
        </p:nvPicPr>
        <p:blipFill>
          <a:blip r:embed="rId5" cstate="print"/>
          <a:srcRect/>
          <a:stretch>
            <a:fillRect/>
          </a:stretch>
        </p:blipFill>
        <p:spPr bwMode="gray">
          <a:xfrm>
            <a:off x="1173163" y="1541463"/>
            <a:ext cx="357187" cy="460375"/>
          </a:xfrm>
          <a:prstGeom prst="rect">
            <a:avLst/>
          </a:prstGeom>
          <a:noFill/>
          <a:ln w="9525">
            <a:noFill/>
            <a:miter lim="800000"/>
            <a:headEnd/>
            <a:tailEnd/>
          </a:ln>
        </p:spPr>
      </p:pic>
      <p:grpSp>
        <p:nvGrpSpPr>
          <p:cNvPr id="51206" name="Group 13"/>
          <p:cNvGrpSpPr>
            <a:grpSpLocks/>
          </p:cNvGrpSpPr>
          <p:nvPr/>
        </p:nvGrpSpPr>
        <p:grpSpPr bwMode="auto">
          <a:xfrm>
            <a:off x="323850" y="6275388"/>
            <a:ext cx="1497013" cy="322262"/>
            <a:chOff x="324185" y="6281486"/>
            <a:chExt cx="1497451" cy="321333"/>
          </a:xfrm>
        </p:grpSpPr>
        <p:pic>
          <p:nvPicPr>
            <p:cNvPr id="15" name="Picture 14"/>
            <p:cNvPicPr>
              <a:picLocks noChangeAspect="1"/>
            </p:cNvPicPr>
            <p:nvPr/>
          </p:nvPicPr>
          <p:blipFill>
            <a:blip r:embed="rId6" cstate="email">
              <a:extLst/>
            </a:blip>
            <a:stretch>
              <a:fillRect/>
            </a:stretch>
          </p:blipFill>
          <p:spPr>
            <a:xfrm>
              <a:off x="324185" y="6281486"/>
              <a:ext cx="386616" cy="321333"/>
            </a:xfrm>
            <a:prstGeom prst="rect">
              <a:avLst/>
            </a:prstGeom>
            <a:effectLst>
              <a:glow rad="63500">
                <a:schemeClr val="bg1">
                  <a:alpha val="40000"/>
                </a:schemeClr>
              </a:glow>
            </a:effectLst>
          </p:spPr>
        </p:pic>
        <p:sp>
          <p:nvSpPr>
            <p:cNvPr id="16" name="TextBox 15"/>
            <p:cNvSpPr txBox="1"/>
            <p:nvPr/>
          </p:nvSpPr>
          <p:spPr bwMode="gray">
            <a:xfrm>
              <a:off x="770404" y="6347969"/>
              <a:ext cx="1051232" cy="183619"/>
            </a:xfrm>
            <a:prstGeom prst="rect">
              <a:avLst/>
            </a:prstGeom>
            <a:noFill/>
          </p:spPr>
          <p:txBody>
            <a:bodyPr wrap="none" lIns="0" tIns="0" rIns="0" bIns="0" anchor="ctr">
              <a:spAutoFit/>
            </a:bodyPr>
            <a:lstStyle/>
            <a:p>
              <a:pPr fontAlgn="auto">
                <a:spcBef>
                  <a:spcPts val="0"/>
                </a:spcBef>
                <a:spcAft>
                  <a:spcPts val="0"/>
                </a:spcAft>
                <a:defRPr/>
              </a:pPr>
              <a:r>
                <a:rPr lang="en-US" sz="1200" spc="300" dirty="0">
                  <a:solidFill>
                    <a:schemeClr val="bg1"/>
                  </a:solidFill>
                  <a:latin typeface="MetaMediumLF-Roman" pitchFamily="34" charset="0"/>
                  <a:cs typeface="+mn-cs"/>
                </a:rPr>
                <a:t>HARDWARE</a:t>
              </a:r>
            </a:p>
          </p:txBody>
        </p:sp>
      </p:gr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6"/>
          <p:cNvSpPr>
            <a:spLocks noGrp="1" noChangeArrowheads="1"/>
          </p:cNvSpPr>
          <p:nvPr>
            <p:ph type="title"/>
          </p:nvPr>
        </p:nvSpPr>
        <p:spPr>
          <a:noFill/>
          <a:ln>
            <a:miter lim="800000"/>
            <a:headEnd/>
            <a:tailEnd/>
          </a:ln>
        </p:spPr>
        <p:txBody>
          <a:bodyPr vert="horz" wrap="square" numCol="1" compatLnSpc="1">
            <a:prstTxWarp prst="textNoShape">
              <a:avLst/>
            </a:prstTxWarp>
          </a:bodyPr>
          <a:lstStyle/>
          <a:p>
            <a:r>
              <a:rPr smtClean="0"/>
              <a:t>Hardware Architectural Overview</a:t>
            </a:r>
          </a:p>
        </p:txBody>
      </p:sp>
      <p:sp>
        <p:nvSpPr>
          <p:cNvPr id="43010" name="Text Box 7"/>
          <p:cNvSpPr txBox="1">
            <a:spLocks noChangeArrowheads="1"/>
          </p:cNvSpPr>
          <p:nvPr/>
        </p:nvSpPr>
        <p:spPr bwMode="gray">
          <a:xfrm>
            <a:off x="366713" y="3775075"/>
            <a:ext cx="2132012" cy="1076325"/>
          </a:xfrm>
          <a:prstGeom prst="rect">
            <a:avLst/>
          </a:prstGeom>
          <a:noFill/>
          <a:ln w="9525">
            <a:noFill/>
            <a:miter lim="800000"/>
            <a:headEnd/>
            <a:tailEnd/>
          </a:ln>
        </p:spPr>
        <p:txBody>
          <a:bodyPr lIns="0" tIns="0" rIns="0" bIns="0">
            <a:spAutoFit/>
          </a:bodyPr>
          <a:lstStyle/>
          <a:p>
            <a:r>
              <a:rPr lang="en-US" sz="1400">
                <a:solidFill>
                  <a:srgbClr val="007DC3"/>
                </a:solidFill>
                <a:latin typeface="MetaMediumLF-Roman" pitchFamily="34" charset="0"/>
              </a:rPr>
              <a:t>Storage tiers</a:t>
            </a:r>
          </a:p>
          <a:p>
            <a:r>
              <a:rPr lang="en-US" sz="1400">
                <a:solidFill>
                  <a:srgbClr val="777777"/>
                </a:solidFill>
                <a:latin typeface="MetaNormalLF-Roman" pitchFamily="34" charset="0"/>
              </a:rPr>
              <a:t>Support a mix of ultra-performance, performance, and capacity drives for optimal economics</a:t>
            </a:r>
          </a:p>
        </p:txBody>
      </p:sp>
      <p:sp>
        <p:nvSpPr>
          <p:cNvPr id="43011" name="Text Box 8"/>
          <p:cNvSpPr txBox="1">
            <a:spLocks noChangeArrowheads="1"/>
          </p:cNvSpPr>
          <p:nvPr/>
        </p:nvSpPr>
        <p:spPr bwMode="gray">
          <a:xfrm>
            <a:off x="366713" y="5099050"/>
            <a:ext cx="2132012" cy="646113"/>
          </a:xfrm>
          <a:prstGeom prst="rect">
            <a:avLst/>
          </a:prstGeom>
          <a:noFill/>
          <a:ln w="9525">
            <a:noFill/>
            <a:miter lim="800000"/>
            <a:headEnd/>
            <a:tailEnd/>
          </a:ln>
        </p:spPr>
        <p:txBody>
          <a:bodyPr lIns="0" tIns="0" rIns="0" bIns="0">
            <a:spAutoFit/>
          </a:bodyPr>
          <a:lstStyle/>
          <a:p>
            <a:r>
              <a:rPr lang="en-US" sz="1400">
                <a:solidFill>
                  <a:schemeClr val="tx2"/>
                </a:solidFill>
                <a:latin typeface="MetaMediumLF-Roman" pitchFamily="34" charset="0"/>
              </a:rPr>
              <a:t>Modular design</a:t>
            </a:r>
          </a:p>
          <a:p>
            <a:r>
              <a:rPr lang="en-US" sz="1400">
                <a:solidFill>
                  <a:srgbClr val="777777"/>
                </a:solidFill>
                <a:latin typeface="MetaNormalLF-Roman" pitchFamily="34" charset="0"/>
              </a:rPr>
              <a:t>Scale as business needs grow</a:t>
            </a:r>
          </a:p>
        </p:txBody>
      </p:sp>
      <p:sp>
        <p:nvSpPr>
          <p:cNvPr id="43012" name="Text Box 9"/>
          <p:cNvSpPr txBox="1">
            <a:spLocks noChangeArrowheads="1"/>
          </p:cNvSpPr>
          <p:nvPr/>
        </p:nvSpPr>
        <p:spPr bwMode="gray">
          <a:xfrm>
            <a:off x="366713" y="1585913"/>
            <a:ext cx="2132012" cy="862012"/>
          </a:xfrm>
          <a:prstGeom prst="rect">
            <a:avLst/>
          </a:prstGeom>
          <a:noFill/>
          <a:ln w="9525">
            <a:noFill/>
            <a:miter lim="800000"/>
            <a:headEnd/>
            <a:tailEnd/>
          </a:ln>
        </p:spPr>
        <p:txBody>
          <a:bodyPr lIns="0" tIns="0" rIns="0" bIns="0">
            <a:spAutoFit/>
          </a:bodyPr>
          <a:lstStyle/>
          <a:p>
            <a:r>
              <a:rPr lang="en-US" sz="1400">
                <a:solidFill>
                  <a:schemeClr val="tx2"/>
                </a:solidFill>
                <a:latin typeface="MetaMediumLF-Roman" pitchFamily="34" charset="0"/>
              </a:rPr>
              <a:t>Optimized for Flash</a:t>
            </a:r>
          </a:p>
          <a:p>
            <a:r>
              <a:rPr lang="en-US" sz="1400">
                <a:solidFill>
                  <a:srgbClr val="777777"/>
                </a:solidFill>
                <a:latin typeface="MetaNormalLF-Roman" pitchFamily="34" charset="0"/>
              </a:rPr>
              <a:t>High performance architecture designed for the Flash drive age</a:t>
            </a:r>
          </a:p>
        </p:txBody>
      </p:sp>
      <p:sp>
        <p:nvSpPr>
          <p:cNvPr id="43013" name="Text Box 10"/>
          <p:cNvSpPr txBox="1">
            <a:spLocks noChangeArrowheads="1"/>
          </p:cNvSpPr>
          <p:nvPr/>
        </p:nvSpPr>
        <p:spPr bwMode="gray">
          <a:xfrm>
            <a:off x="6645275" y="1585913"/>
            <a:ext cx="2120900" cy="862012"/>
          </a:xfrm>
          <a:prstGeom prst="rect">
            <a:avLst/>
          </a:prstGeom>
          <a:noFill/>
          <a:ln w="9525">
            <a:noFill/>
            <a:miter lim="800000"/>
            <a:headEnd/>
            <a:tailEnd/>
          </a:ln>
        </p:spPr>
        <p:txBody>
          <a:bodyPr lIns="0" tIns="0" rIns="0" bIns="0">
            <a:spAutoFit/>
          </a:bodyPr>
          <a:lstStyle/>
          <a:p>
            <a:r>
              <a:rPr lang="en-US" sz="1400">
                <a:solidFill>
                  <a:schemeClr val="tx2"/>
                </a:solidFill>
                <a:latin typeface="MetaMediumLF-Roman" pitchFamily="34" charset="0"/>
              </a:rPr>
              <a:t>Latest technology</a:t>
            </a:r>
          </a:p>
          <a:p>
            <a:r>
              <a:rPr lang="en-US" sz="1400">
                <a:solidFill>
                  <a:srgbClr val="777777"/>
                </a:solidFill>
                <a:latin typeface="MetaNormalLF-Roman" pitchFamily="34" charset="0"/>
              </a:rPr>
              <a:t>Newest Intel multi-core CPU, large memory; SAS architecture</a:t>
            </a:r>
          </a:p>
        </p:txBody>
      </p:sp>
      <p:sp>
        <p:nvSpPr>
          <p:cNvPr id="43014" name="Text Box 12"/>
          <p:cNvSpPr txBox="1">
            <a:spLocks noChangeArrowheads="1"/>
          </p:cNvSpPr>
          <p:nvPr/>
        </p:nvSpPr>
        <p:spPr bwMode="gray">
          <a:xfrm>
            <a:off x="6645275" y="2679700"/>
            <a:ext cx="2132013" cy="1077913"/>
          </a:xfrm>
          <a:prstGeom prst="rect">
            <a:avLst/>
          </a:prstGeom>
          <a:noFill/>
          <a:ln w="9525">
            <a:noFill/>
            <a:miter lim="800000"/>
            <a:headEnd/>
            <a:tailEnd/>
          </a:ln>
        </p:spPr>
        <p:txBody>
          <a:bodyPr lIns="0" tIns="0" rIns="0" bIns="0">
            <a:spAutoFit/>
          </a:bodyPr>
          <a:lstStyle/>
          <a:p>
            <a:r>
              <a:rPr lang="en-US" sz="1400">
                <a:solidFill>
                  <a:schemeClr val="tx2"/>
                </a:solidFill>
                <a:latin typeface="MetaMediumLF-Roman" pitchFamily="34" charset="0"/>
              </a:rPr>
              <a:t>Flexible IO modules</a:t>
            </a:r>
          </a:p>
          <a:p>
            <a:r>
              <a:rPr lang="en-US" sz="1400">
                <a:solidFill>
                  <a:srgbClr val="777777"/>
                </a:solidFill>
                <a:latin typeface="MetaNormalLF-Roman" pitchFamily="34" charset="0"/>
              </a:rPr>
              <a:t>FC, FCoE, 1Gb and 10Gb IP; future proofed with plug in architecture for next generation connectivity</a:t>
            </a:r>
          </a:p>
        </p:txBody>
      </p:sp>
      <p:sp>
        <p:nvSpPr>
          <p:cNvPr id="43015" name="Text Box 16"/>
          <p:cNvSpPr txBox="1">
            <a:spLocks noChangeArrowheads="1"/>
          </p:cNvSpPr>
          <p:nvPr/>
        </p:nvSpPr>
        <p:spPr bwMode="gray">
          <a:xfrm>
            <a:off x="6645275" y="4005263"/>
            <a:ext cx="2132013" cy="1077912"/>
          </a:xfrm>
          <a:prstGeom prst="rect">
            <a:avLst/>
          </a:prstGeom>
          <a:noFill/>
          <a:ln w="9525">
            <a:noFill/>
            <a:miter lim="800000"/>
            <a:headEnd/>
            <a:tailEnd/>
          </a:ln>
        </p:spPr>
        <p:txBody>
          <a:bodyPr lIns="0" tIns="0" rIns="0" bIns="0">
            <a:spAutoFit/>
          </a:bodyPr>
          <a:lstStyle/>
          <a:p>
            <a:r>
              <a:rPr lang="en-US" sz="1400">
                <a:solidFill>
                  <a:schemeClr val="tx2"/>
                </a:solidFill>
                <a:latin typeface="MetaMediumLF-Roman" pitchFamily="34" charset="0"/>
              </a:rPr>
              <a:t>Advanced failover</a:t>
            </a:r>
          </a:p>
          <a:p>
            <a:r>
              <a:rPr lang="en-US" sz="1400">
                <a:solidFill>
                  <a:srgbClr val="777777"/>
                </a:solidFill>
                <a:latin typeface="MetaNormalLF-Roman" pitchFamily="34" charset="0"/>
              </a:rPr>
              <a:t>Always on, no compromise availability while maintaining application service levels</a:t>
            </a:r>
          </a:p>
        </p:txBody>
      </p:sp>
      <p:sp>
        <p:nvSpPr>
          <p:cNvPr id="43016" name="Text Box 17"/>
          <p:cNvSpPr txBox="1">
            <a:spLocks noChangeArrowheads="1"/>
          </p:cNvSpPr>
          <p:nvPr/>
        </p:nvSpPr>
        <p:spPr bwMode="gray">
          <a:xfrm>
            <a:off x="366713" y="2679700"/>
            <a:ext cx="2132012" cy="862013"/>
          </a:xfrm>
          <a:prstGeom prst="rect">
            <a:avLst/>
          </a:prstGeom>
          <a:noFill/>
          <a:ln w="9525">
            <a:noFill/>
            <a:miter lim="800000"/>
            <a:headEnd/>
            <a:tailEnd/>
          </a:ln>
        </p:spPr>
        <p:txBody>
          <a:bodyPr lIns="0" tIns="0" rIns="0" bIns="0">
            <a:spAutoFit/>
          </a:bodyPr>
          <a:lstStyle/>
          <a:p>
            <a:r>
              <a:rPr lang="en-US" sz="1400">
                <a:solidFill>
                  <a:srgbClr val="007DC3"/>
                </a:solidFill>
                <a:latin typeface="MetaMediumLF-Roman" pitchFamily="34" charset="0"/>
              </a:rPr>
              <a:t>Optimized packaging</a:t>
            </a:r>
          </a:p>
          <a:p>
            <a:r>
              <a:rPr lang="en-US" sz="1400">
                <a:solidFill>
                  <a:srgbClr val="777777"/>
                </a:solidFill>
                <a:latin typeface="MetaNormalLF-Roman" pitchFamily="34" charset="0"/>
              </a:rPr>
              <a:t>Efficient packaging with dense disk options and built in energy efficiency</a:t>
            </a:r>
          </a:p>
        </p:txBody>
      </p:sp>
      <p:sp>
        <p:nvSpPr>
          <p:cNvPr id="16" name="Rounded Rectangle 34"/>
          <p:cNvSpPr>
            <a:spLocks noChangeArrowheads="1"/>
          </p:cNvSpPr>
          <p:nvPr/>
        </p:nvSpPr>
        <p:spPr bwMode="gray">
          <a:xfrm>
            <a:off x="3281197" y="1239838"/>
            <a:ext cx="2581604" cy="677108"/>
          </a:xfrm>
          <a:prstGeom prst="rect">
            <a:avLst/>
          </a:prstGeom>
          <a:noFill/>
          <a:ln w="76200">
            <a:noFill/>
            <a:round/>
            <a:headEnd/>
            <a:tailEnd/>
          </a:ln>
        </p:spPr>
        <p:txBody>
          <a:bodyPr wrap="none" lIns="0" tIns="0" rIns="0" bIns="0">
            <a:spAutoFit/>
          </a:bodyPr>
          <a:lstStyle/>
          <a:p>
            <a:pPr algn="ctr" fontAlgn="auto">
              <a:spcAft>
                <a:spcPts val="0"/>
              </a:spcAft>
              <a:defRPr/>
            </a:pPr>
            <a:r>
              <a:rPr lang="en-US" sz="4400" dirty="0">
                <a:solidFill>
                  <a:schemeClr val="accent1"/>
                </a:solidFill>
                <a:effectLst>
                  <a:reflection blurRad="6350" stA="55000" endA="300" endPos="45500" dir="5400000" sy="-100000" algn="bl" rotWithShape="0"/>
                </a:effectLst>
                <a:latin typeface="+mn-lt"/>
                <a:cs typeface="+mn-cs"/>
              </a:rPr>
              <a:t>POWERFUL</a:t>
            </a:r>
          </a:p>
        </p:txBody>
      </p:sp>
      <p:sp>
        <p:nvSpPr>
          <p:cNvPr id="17" name="Rounded Rectangle 34"/>
          <p:cNvSpPr>
            <a:spLocks noChangeArrowheads="1"/>
          </p:cNvSpPr>
          <p:nvPr/>
        </p:nvSpPr>
        <p:spPr bwMode="gray">
          <a:xfrm>
            <a:off x="3512415" y="2046432"/>
            <a:ext cx="2119170" cy="677108"/>
          </a:xfrm>
          <a:prstGeom prst="rect">
            <a:avLst/>
          </a:prstGeom>
          <a:noFill/>
          <a:ln w="76200" algn="ctr">
            <a:noFill/>
            <a:round/>
            <a:headEnd/>
            <a:tailEnd/>
          </a:ln>
          <a:effectLst/>
        </p:spPr>
        <p:txBody>
          <a:bodyPr wrap="none" lIns="0" tIns="0" rIns="0" bIns="0">
            <a:spAutoFit/>
          </a:bodyPr>
          <a:lstStyle/>
          <a:p>
            <a:pPr algn="ctr" fontAlgn="auto">
              <a:spcAft>
                <a:spcPts val="0"/>
              </a:spcAft>
              <a:defRPr/>
            </a:pPr>
            <a:r>
              <a:rPr lang="en-US" sz="4400" dirty="0">
                <a:solidFill>
                  <a:schemeClr val="accent1"/>
                </a:solidFill>
                <a:effectLst>
                  <a:reflection blurRad="6350" stA="55000" endA="300" endPos="45500" dir="5400000" sy="-100000" algn="bl" rotWithShape="0"/>
                </a:effectLst>
                <a:latin typeface="+mn-lt"/>
                <a:cs typeface="+mn-cs"/>
              </a:rPr>
              <a:t>FLEXIBLE</a:t>
            </a:r>
          </a:p>
        </p:txBody>
      </p:sp>
      <p:sp>
        <p:nvSpPr>
          <p:cNvPr id="21" name="Rounded Rectangle 34"/>
          <p:cNvSpPr>
            <a:spLocks noChangeArrowheads="1"/>
          </p:cNvSpPr>
          <p:nvPr/>
        </p:nvSpPr>
        <p:spPr bwMode="gray">
          <a:xfrm>
            <a:off x="3300915" y="2852930"/>
            <a:ext cx="2542170" cy="677108"/>
          </a:xfrm>
          <a:prstGeom prst="rect">
            <a:avLst/>
          </a:prstGeom>
          <a:noFill/>
          <a:ln w="76200" algn="ctr">
            <a:noFill/>
            <a:round/>
            <a:headEnd/>
            <a:tailEnd/>
          </a:ln>
          <a:effectLst/>
        </p:spPr>
        <p:txBody>
          <a:bodyPr wrap="none" lIns="0" tIns="0" rIns="0" bIns="0">
            <a:spAutoFit/>
          </a:bodyPr>
          <a:lstStyle/>
          <a:p>
            <a:pPr algn="ctr" fontAlgn="auto">
              <a:spcAft>
                <a:spcPts val="0"/>
              </a:spcAft>
              <a:defRPr/>
            </a:pPr>
            <a:r>
              <a:rPr lang="en-US" sz="4400" dirty="0">
                <a:solidFill>
                  <a:schemeClr val="accent1"/>
                </a:solidFill>
                <a:effectLst>
                  <a:reflection blurRad="6350" stA="55000" endA="300" endPos="45500" dir="5400000" sy="-100000" algn="bl" rotWithShape="0"/>
                </a:effectLst>
                <a:latin typeface="+mn-lt"/>
                <a:cs typeface="+mn-cs"/>
              </a:rPr>
              <a:t>AVAILABLE</a:t>
            </a:r>
          </a:p>
        </p:txBody>
      </p:sp>
      <p:sp>
        <p:nvSpPr>
          <p:cNvPr id="22" name="Rounded Rectangle 34"/>
          <p:cNvSpPr>
            <a:spLocks noChangeArrowheads="1"/>
          </p:cNvSpPr>
          <p:nvPr/>
        </p:nvSpPr>
        <p:spPr bwMode="gray">
          <a:xfrm>
            <a:off x="2981917" y="3659428"/>
            <a:ext cx="3180166" cy="677108"/>
          </a:xfrm>
          <a:prstGeom prst="rect">
            <a:avLst/>
          </a:prstGeom>
          <a:noFill/>
          <a:ln w="76200">
            <a:noFill/>
            <a:round/>
            <a:headEnd/>
            <a:tailEnd/>
          </a:ln>
        </p:spPr>
        <p:txBody>
          <a:bodyPr wrap="none" lIns="0" tIns="0" rIns="0" bIns="0">
            <a:spAutoFit/>
          </a:bodyPr>
          <a:lstStyle/>
          <a:p>
            <a:pPr algn="ctr" fontAlgn="auto">
              <a:spcAft>
                <a:spcPts val="0"/>
              </a:spcAft>
              <a:defRPr/>
            </a:pPr>
            <a:r>
              <a:rPr lang="en-US" sz="4400" dirty="0">
                <a:solidFill>
                  <a:schemeClr val="accent1"/>
                </a:solidFill>
                <a:effectLst>
                  <a:reflection blurRad="6350" stA="55000" endA="300" endPos="45500" dir="5400000" sy="-100000" algn="bl" rotWithShape="0"/>
                </a:effectLst>
                <a:latin typeface="+mn-lt"/>
                <a:cs typeface="+mn-cs"/>
              </a:rPr>
              <a:t>ECONOMICAL</a:t>
            </a:r>
          </a:p>
        </p:txBody>
      </p:sp>
      <p:pic>
        <p:nvPicPr>
          <p:cNvPr id="43021" name="Picture 2"/>
          <p:cNvPicPr>
            <a:picLocks noChangeAspect="1" noChangeArrowheads="1"/>
          </p:cNvPicPr>
          <p:nvPr/>
        </p:nvPicPr>
        <p:blipFill>
          <a:blip r:embed="rId4" cstate="print"/>
          <a:srcRect/>
          <a:stretch>
            <a:fillRect/>
          </a:stretch>
        </p:blipFill>
        <p:spPr bwMode="gray">
          <a:xfrm>
            <a:off x="3103563" y="4465638"/>
            <a:ext cx="2936875" cy="2159000"/>
          </a:xfrm>
          <a:prstGeom prst="rect">
            <a:avLst/>
          </a:prstGeom>
          <a:noFill/>
          <a:ln w="9525">
            <a:noFill/>
            <a:miter lim="800000"/>
            <a:headEnd/>
            <a:tailEnd/>
          </a:ln>
        </p:spPr>
      </p:pic>
      <p:grpSp>
        <p:nvGrpSpPr>
          <p:cNvPr id="43022" name="Group 23"/>
          <p:cNvGrpSpPr>
            <a:grpSpLocks/>
          </p:cNvGrpSpPr>
          <p:nvPr/>
        </p:nvGrpSpPr>
        <p:grpSpPr bwMode="auto">
          <a:xfrm>
            <a:off x="323850" y="6275388"/>
            <a:ext cx="1497013" cy="322262"/>
            <a:chOff x="324185" y="6281486"/>
            <a:chExt cx="1497451" cy="321333"/>
          </a:xfrm>
        </p:grpSpPr>
        <p:pic>
          <p:nvPicPr>
            <p:cNvPr id="25" name="Picture 24"/>
            <p:cNvPicPr>
              <a:picLocks noChangeAspect="1"/>
            </p:cNvPicPr>
            <p:nvPr/>
          </p:nvPicPr>
          <p:blipFill>
            <a:blip r:embed="rId5" cstate="email">
              <a:extLst/>
            </a:blip>
            <a:stretch>
              <a:fillRect/>
            </a:stretch>
          </p:blipFill>
          <p:spPr bwMode="gray">
            <a:xfrm>
              <a:off x="324185" y="6281486"/>
              <a:ext cx="386616" cy="321333"/>
            </a:xfrm>
            <a:prstGeom prst="rect">
              <a:avLst/>
            </a:prstGeom>
            <a:effectLst>
              <a:glow rad="63500">
                <a:schemeClr val="bg1">
                  <a:alpha val="40000"/>
                </a:schemeClr>
              </a:glow>
            </a:effectLst>
          </p:spPr>
        </p:pic>
        <p:sp>
          <p:nvSpPr>
            <p:cNvPr id="28" name="TextBox 27"/>
            <p:cNvSpPr txBox="1"/>
            <p:nvPr/>
          </p:nvSpPr>
          <p:spPr bwMode="gray">
            <a:xfrm>
              <a:off x="770404" y="6347969"/>
              <a:ext cx="1051232" cy="183619"/>
            </a:xfrm>
            <a:prstGeom prst="rect">
              <a:avLst/>
            </a:prstGeom>
            <a:noFill/>
          </p:spPr>
          <p:txBody>
            <a:bodyPr wrap="none" lIns="0" tIns="0" rIns="0" bIns="0" anchor="ctr">
              <a:spAutoFit/>
            </a:bodyPr>
            <a:lstStyle/>
            <a:p>
              <a:pPr fontAlgn="auto">
                <a:spcBef>
                  <a:spcPts val="0"/>
                </a:spcBef>
                <a:spcAft>
                  <a:spcPts val="0"/>
                </a:spcAft>
                <a:defRPr/>
              </a:pPr>
              <a:r>
                <a:rPr lang="en-US" sz="1200" spc="300" dirty="0">
                  <a:solidFill>
                    <a:schemeClr val="bg1"/>
                  </a:solidFill>
                  <a:latin typeface="MetaMediumLF-Roman" pitchFamily="34" charset="0"/>
                  <a:cs typeface="+mn-cs"/>
                </a:rPr>
                <a:t>HARDWARE</a:t>
              </a:r>
            </a:p>
          </p:txBody>
        </p:sp>
      </p:gr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anim calcmode="lin" valueType="num">
                                      <p:cBhvr>
                                        <p:cTn id="14" dur="1000" fill="hold"/>
                                        <p:tgtEl>
                                          <p:spTgt spid="17"/>
                                        </p:tgtEl>
                                        <p:attrNameLst>
                                          <p:attrName>ppt_x</p:attrName>
                                        </p:attrNameLst>
                                      </p:cBhvr>
                                      <p:tavLst>
                                        <p:tav tm="0">
                                          <p:val>
                                            <p:strVal val="#ppt_x"/>
                                          </p:val>
                                        </p:tav>
                                        <p:tav tm="100000">
                                          <p:val>
                                            <p:strVal val="#ppt_x"/>
                                          </p:val>
                                        </p:tav>
                                      </p:tavLst>
                                    </p:anim>
                                    <p:anim calcmode="lin" valueType="num">
                                      <p:cBhvr>
                                        <p:cTn id="15" dur="1000" fill="hold"/>
                                        <p:tgtEl>
                                          <p:spTgt spid="1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1000"/>
                                        <p:tgtEl>
                                          <p:spTgt spid="22"/>
                                        </p:tgtEl>
                                      </p:cBhvr>
                                    </p:animEffect>
                                    <p:anim calcmode="lin" valueType="num">
                                      <p:cBhvr>
                                        <p:cTn id="26" dur="1000" fill="hold"/>
                                        <p:tgtEl>
                                          <p:spTgt spid="22"/>
                                        </p:tgtEl>
                                        <p:attrNameLst>
                                          <p:attrName>ppt_x</p:attrName>
                                        </p:attrNameLst>
                                      </p:cBhvr>
                                      <p:tavLst>
                                        <p:tav tm="0">
                                          <p:val>
                                            <p:strVal val="#ppt_x"/>
                                          </p:val>
                                        </p:tav>
                                        <p:tav tm="100000">
                                          <p:val>
                                            <p:strVal val="#ppt_x"/>
                                          </p:val>
                                        </p:tav>
                                      </p:tavLst>
                                    </p:anim>
                                    <p:anim calcmode="lin" valueType="num">
                                      <p:cBhvr>
                                        <p:cTn id="2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noFill/>
          <a:ln>
            <a:miter lim="800000"/>
            <a:headEnd/>
            <a:tailEnd/>
          </a:ln>
        </p:spPr>
        <p:txBody>
          <a:bodyPr vert="horz" wrap="square" numCol="1" compatLnSpc="1">
            <a:prstTxWarp prst="textNoShape">
              <a:avLst/>
            </a:prstTxWarp>
          </a:bodyPr>
          <a:lstStyle/>
          <a:p>
            <a:r>
              <a:rPr smtClean="0"/>
              <a:t>Powerful, Flexible Modular Architecture</a:t>
            </a:r>
          </a:p>
        </p:txBody>
      </p:sp>
      <p:sp>
        <p:nvSpPr>
          <p:cNvPr id="40962" name="Text Placeholder 2"/>
          <p:cNvSpPr>
            <a:spLocks noGrp="1"/>
          </p:cNvSpPr>
          <p:nvPr>
            <p:ph type="body" idx="1"/>
          </p:nvPr>
        </p:nvSpPr>
        <p:spPr>
          <a:xfrm>
            <a:off x="366713" y="1123950"/>
            <a:ext cx="8410575" cy="403225"/>
          </a:xfrm>
          <a:noFill/>
          <a:ln>
            <a:miter lim="800000"/>
            <a:headEnd/>
            <a:tailEnd/>
          </a:ln>
        </p:spPr>
        <p:txBody>
          <a:bodyPr vert="horz" wrap="square" numCol="1" compatLnSpc="1">
            <a:prstTxWarp prst="textNoShape">
              <a:avLst/>
            </a:prstTxWarp>
          </a:bodyPr>
          <a:lstStyle/>
          <a:p>
            <a:r>
              <a:rPr lang="en-US" smtClean="0"/>
              <a:t>More processing power. Self-optimizing pools. Any network.</a:t>
            </a:r>
          </a:p>
        </p:txBody>
      </p:sp>
      <p:grpSp>
        <p:nvGrpSpPr>
          <p:cNvPr id="40963" name="Group 167"/>
          <p:cNvGrpSpPr>
            <a:grpSpLocks/>
          </p:cNvGrpSpPr>
          <p:nvPr/>
        </p:nvGrpSpPr>
        <p:grpSpPr bwMode="auto">
          <a:xfrm>
            <a:off x="323850" y="6275388"/>
            <a:ext cx="1497013" cy="322262"/>
            <a:chOff x="324185" y="6281486"/>
            <a:chExt cx="1497451" cy="321333"/>
          </a:xfrm>
        </p:grpSpPr>
        <p:pic>
          <p:nvPicPr>
            <p:cNvPr id="175" name="Picture 174"/>
            <p:cNvPicPr>
              <a:picLocks noChangeAspect="1"/>
            </p:cNvPicPr>
            <p:nvPr/>
          </p:nvPicPr>
          <p:blipFill>
            <a:blip r:embed="rId3" cstate="email">
              <a:extLst/>
            </a:blip>
            <a:stretch>
              <a:fillRect/>
            </a:stretch>
          </p:blipFill>
          <p:spPr bwMode="gray">
            <a:xfrm>
              <a:off x="324185" y="6281486"/>
              <a:ext cx="386616" cy="321333"/>
            </a:xfrm>
            <a:prstGeom prst="rect">
              <a:avLst/>
            </a:prstGeom>
            <a:effectLst>
              <a:glow rad="63500">
                <a:schemeClr val="bg1">
                  <a:alpha val="40000"/>
                </a:schemeClr>
              </a:glow>
            </a:effectLst>
          </p:spPr>
        </p:pic>
        <p:sp>
          <p:nvSpPr>
            <p:cNvPr id="202" name="TextBox 201"/>
            <p:cNvSpPr txBox="1"/>
            <p:nvPr/>
          </p:nvSpPr>
          <p:spPr bwMode="gray">
            <a:xfrm>
              <a:off x="770404" y="6347969"/>
              <a:ext cx="1051232" cy="183619"/>
            </a:xfrm>
            <a:prstGeom prst="rect">
              <a:avLst/>
            </a:prstGeom>
            <a:noFill/>
          </p:spPr>
          <p:txBody>
            <a:bodyPr wrap="none" lIns="0" tIns="0" rIns="0" bIns="0" anchor="ctr">
              <a:spAutoFit/>
            </a:bodyPr>
            <a:lstStyle/>
            <a:p>
              <a:pPr fontAlgn="auto">
                <a:spcBef>
                  <a:spcPts val="0"/>
                </a:spcBef>
                <a:spcAft>
                  <a:spcPts val="0"/>
                </a:spcAft>
                <a:defRPr/>
              </a:pPr>
              <a:r>
                <a:rPr lang="en-US" sz="1200" spc="300" dirty="0">
                  <a:solidFill>
                    <a:schemeClr val="bg1"/>
                  </a:solidFill>
                  <a:latin typeface="MetaMediumLF-Roman" pitchFamily="34" charset="0"/>
                  <a:cs typeface="+mn-cs"/>
                </a:rPr>
                <a:t>HARDWARE</a:t>
              </a:r>
            </a:p>
          </p:txBody>
        </p:sp>
      </p:grpSp>
      <p:grpSp>
        <p:nvGrpSpPr>
          <p:cNvPr id="40964" name="Group 221"/>
          <p:cNvGrpSpPr>
            <a:grpSpLocks/>
          </p:cNvGrpSpPr>
          <p:nvPr/>
        </p:nvGrpSpPr>
        <p:grpSpPr bwMode="auto">
          <a:xfrm flipH="1">
            <a:off x="806450" y="2889250"/>
            <a:ext cx="7970838" cy="1319213"/>
            <a:chOff x="381003" y="3024011"/>
            <a:chExt cx="1828799" cy="1598984"/>
          </a:xfrm>
        </p:grpSpPr>
        <p:sp>
          <p:nvSpPr>
            <p:cNvPr id="262" name="Round Same Side Corner Rectangle 261"/>
            <p:cNvSpPr/>
            <p:nvPr/>
          </p:nvSpPr>
          <p:spPr bwMode="gray">
            <a:xfrm rot="16200000">
              <a:off x="495911" y="2909104"/>
              <a:ext cx="1598984" cy="1828799"/>
            </a:xfrm>
            <a:prstGeom prst="round2SameRect">
              <a:avLst>
                <a:gd name="adj1" fmla="val 6632"/>
                <a:gd name="adj2" fmla="val 0"/>
              </a:avLst>
            </a:prstGeom>
            <a:gradFill flip="none" rotWithShape="1">
              <a:gsLst>
                <a:gs pos="0">
                  <a:srgbClr val="E8E8E8"/>
                </a:gs>
                <a:gs pos="100000">
                  <a:schemeClr val="bg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300"/>
                </a:spcBef>
                <a:spcAft>
                  <a:spcPts val="0"/>
                </a:spcAft>
                <a:defRPr/>
              </a:pPr>
              <a:endParaRPr lang="en-US" sz="1400" dirty="0"/>
            </a:p>
          </p:txBody>
        </p:sp>
        <p:sp>
          <p:nvSpPr>
            <p:cNvPr id="265" name="TextBox 264"/>
            <p:cNvSpPr txBox="1"/>
            <p:nvPr/>
          </p:nvSpPr>
          <p:spPr bwMode="gray">
            <a:xfrm>
              <a:off x="381003" y="3268381"/>
              <a:ext cx="1070472" cy="1110244"/>
            </a:xfrm>
            <a:prstGeom prst="rect">
              <a:avLst/>
            </a:prstGeom>
            <a:noFill/>
          </p:spPr>
          <p:txBody>
            <a:bodyPr lIns="0" tIns="0" rIns="0" bIns="0" anchor="ctr">
              <a:spAutoFit/>
            </a:bodyPr>
            <a:lstStyle/>
            <a:p>
              <a:pPr fontAlgn="auto">
                <a:spcBef>
                  <a:spcPts val="300"/>
                </a:spcBef>
                <a:spcAft>
                  <a:spcPts val="0"/>
                </a:spcAft>
                <a:defRPr/>
              </a:pPr>
              <a:r>
                <a:rPr lang="en-US" sz="1600" dirty="0">
                  <a:solidFill>
                    <a:schemeClr val="tx2"/>
                  </a:solidFill>
                  <a:latin typeface="MetaMediumLF-Roman" pitchFamily="34" charset="0"/>
                  <a:cs typeface="+mn-cs"/>
                </a:rPr>
                <a:t>Multi-controller scale*</a:t>
              </a:r>
            </a:p>
            <a:p>
              <a:pPr marL="233363" indent="-120650" fontAlgn="auto">
                <a:spcBef>
                  <a:spcPts val="300"/>
                </a:spcBef>
                <a:spcAft>
                  <a:spcPts val="0"/>
                </a:spcAft>
                <a:buClr>
                  <a:schemeClr val="tx2"/>
                </a:buClr>
                <a:buFont typeface="Arial" pitchFamily="34" charset="0"/>
                <a:buChar char="•"/>
                <a:defRPr/>
              </a:pPr>
              <a:r>
                <a:rPr lang="en-US" sz="1200" dirty="0">
                  <a:solidFill>
                    <a:schemeClr val="bg2"/>
                  </a:solidFill>
                  <a:latin typeface="+mn-lt"/>
                  <a:cs typeface="+mn-cs"/>
                </a:rPr>
                <a:t>Add X-blades for the right amount of file sharing power</a:t>
              </a:r>
            </a:p>
            <a:p>
              <a:pPr marL="233363" indent="-120650" fontAlgn="auto">
                <a:spcBef>
                  <a:spcPts val="300"/>
                </a:spcBef>
                <a:spcAft>
                  <a:spcPts val="0"/>
                </a:spcAft>
                <a:buClr>
                  <a:schemeClr val="tx2"/>
                </a:buClr>
                <a:buFont typeface="Arial" pitchFamily="34" charset="0"/>
                <a:buChar char="•"/>
                <a:defRPr/>
              </a:pPr>
              <a:r>
                <a:rPr lang="en-US" sz="1200" dirty="0">
                  <a:solidFill>
                    <a:schemeClr val="bg2"/>
                  </a:solidFill>
                  <a:latin typeface="+mn-lt"/>
                  <a:cs typeface="+mn-cs"/>
                </a:rPr>
                <a:t>Add storage processors for more storage pool scale</a:t>
              </a:r>
            </a:p>
            <a:p>
              <a:pPr marL="233363" indent="-120650" fontAlgn="auto">
                <a:spcBef>
                  <a:spcPts val="300"/>
                </a:spcBef>
                <a:spcAft>
                  <a:spcPts val="0"/>
                </a:spcAft>
                <a:buClr>
                  <a:schemeClr val="tx2"/>
                </a:buClr>
                <a:buFont typeface="Arial" pitchFamily="34" charset="0"/>
                <a:buChar char="•"/>
                <a:defRPr/>
              </a:pPr>
              <a:r>
                <a:rPr lang="en-US" sz="1200" dirty="0">
                  <a:solidFill>
                    <a:schemeClr val="bg2"/>
                  </a:solidFill>
                  <a:latin typeface="+mn-lt"/>
                  <a:cs typeface="+mn-cs"/>
                </a:rPr>
                <a:t>Scales to 96 CPU cores and 4,000 drives</a:t>
              </a:r>
            </a:p>
          </p:txBody>
        </p:sp>
      </p:grpSp>
      <p:grpSp>
        <p:nvGrpSpPr>
          <p:cNvPr id="268" name="Group 267"/>
          <p:cNvGrpSpPr>
            <a:grpSpLocks/>
          </p:cNvGrpSpPr>
          <p:nvPr/>
        </p:nvGrpSpPr>
        <p:grpSpPr bwMode="auto">
          <a:xfrm flipH="1">
            <a:off x="806450" y="4338638"/>
            <a:ext cx="7970838" cy="1566862"/>
            <a:chOff x="381004" y="3183954"/>
            <a:chExt cx="1019148" cy="1138864"/>
          </a:xfrm>
        </p:grpSpPr>
        <p:sp>
          <p:nvSpPr>
            <p:cNvPr id="271" name="Round Same Side Corner Rectangle 270"/>
            <p:cNvSpPr/>
            <p:nvPr/>
          </p:nvSpPr>
          <p:spPr bwMode="gray">
            <a:xfrm rot="16200000">
              <a:off x="321146" y="3243812"/>
              <a:ext cx="1138864" cy="1019148"/>
            </a:xfrm>
            <a:prstGeom prst="round2SameRect">
              <a:avLst>
                <a:gd name="adj1" fmla="val 5969"/>
                <a:gd name="adj2" fmla="val 0"/>
              </a:avLst>
            </a:prstGeom>
            <a:gradFill flip="none" rotWithShape="1">
              <a:gsLst>
                <a:gs pos="0">
                  <a:srgbClr val="E8E8E8"/>
                </a:gs>
                <a:gs pos="100000">
                  <a:schemeClr val="bg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300"/>
                </a:spcBef>
                <a:spcAft>
                  <a:spcPts val="0"/>
                </a:spcAft>
                <a:defRPr/>
              </a:pPr>
              <a:endParaRPr lang="en-US" sz="1400" dirty="0"/>
            </a:p>
          </p:txBody>
        </p:sp>
        <p:sp>
          <p:nvSpPr>
            <p:cNvPr id="272" name="TextBox 271"/>
            <p:cNvSpPr txBox="1"/>
            <p:nvPr/>
          </p:nvSpPr>
          <p:spPr bwMode="gray">
            <a:xfrm>
              <a:off x="381004" y="3204724"/>
              <a:ext cx="596550" cy="1097325"/>
            </a:xfrm>
            <a:prstGeom prst="rect">
              <a:avLst/>
            </a:prstGeom>
            <a:noFill/>
          </p:spPr>
          <p:txBody>
            <a:bodyPr lIns="0" tIns="0" rIns="0" bIns="0" anchor="ctr">
              <a:spAutoFit/>
            </a:bodyPr>
            <a:lstStyle/>
            <a:p>
              <a:pPr fontAlgn="auto">
                <a:spcBef>
                  <a:spcPts val="300"/>
                </a:spcBef>
                <a:spcAft>
                  <a:spcPts val="0"/>
                </a:spcAft>
                <a:defRPr/>
              </a:pPr>
              <a:r>
                <a:rPr lang="en-US" sz="1600" dirty="0">
                  <a:solidFill>
                    <a:schemeClr val="tx2"/>
                  </a:solidFill>
                  <a:latin typeface="MetaMediumLF-Roman" pitchFamily="34" charset="0"/>
                  <a:cs typeface="+mn-cs"/>
                </a:rPr>
                <a:t>Self-optimizing storage pools</a:t>
              </a:r>
            </a:p>
            <a:p>
              <a:pPr marL="233363" indent="-112713" fontAlgn="auto">
                <a:spcBef>
                  <a:spcPts val="300"/>
                </a:spcBef>
                <a:spcAft>
                  <a:spcPts val="0"/>
                </a:spcAft>
                <a:buClr>
                  <a:schemeClr val="accent1"/>
                </a:buClr>
                <a:buFont typeface="Arial" pitchFamily="34" charset="0"/>
                <a:buChar char="•"/>
                <a:defRPr/>
              </a:pPr>
              <a:r>
                <a:rPr lang="en-US" sz="1200" dirty="0">
                  <a:solidFill>
                    <a:schemeClr val="tx2"/>
                  </a:solidFill>
                  <a:latin typeface="+mn-lt"/>
                  <a:cs typeface="+mn-cs"/>
                </a:rPr>
                <a:t>Active Data</a:t>
              </a:r>
              <a:r>
                <a:rPr lang="en-US" sz="1200" dirty="0">
                  <a:solidFill>
                    <a:schemeClr val="bg2"/>
                  </a:solidFill>
                  <a:latin typeface="+mn-lt"/>
                  <a:cs typeface="+mn-cs"/>
                </a:rPr>
                <a:t> is automatically moved to FLASH for fastest performance</a:t>
              </a:r>
            </a:p>
            <a:p>
              <a:pPr marL="233363" indent="-112713" fontAlgn="auto">
                <a:spcBef>
                  <a:spcPts val="300"/>
                </a:spcBef>
                <a:spcAft>
                  <a:spcPts val="0"/>
                </a:spcAft>
                <a:buClr>
                  <a:schemeClr val="accent1"/>
                </a:buClr>
                <a:buFont typeface="Arial" pitchFamily="34" charset="0"/>
                <a:buChar char="•"/>
                <a:defRPr/>
              </a:pPr>
              <a:r>
                <a:rPr lang="en-US" sz="1200" dirty="0">
                  <a:solidFill>
                    <a:schemeClr val="tx2"/>
                  </a:solidFill>
                  <a:latin typeface="+mn-lt"/>
                  <a:cs typeface="+mn-cs"/>
                </a:rPr>
                <a:t>Inactive Data</a:t>
              </a:r>
              <a:r>
                <a:rPr lang="en-US" sz="1200" dirty="0">
                  <a:solidFill>
                    <a:schemeClr val="bg2"/>
                  </a:solidFill>
                  <a:latin typeface="+mn-lt"/>
                  <a:cs typeface="+mn-cs"/>
                </a:rPr>
                <a:t> is automatically moved out of FLASH to large disks for lowest capacity cost</a:t>
              </a:r>
            </a:p>
            <a:p>
              <a:pPr marL="233363" indent="-112713" fontAlgn="auto">
                <a:spcBef>
                  <a:spcPts val="300"/>
                </a:spcBef>
                <a:spcAft>
                  <a:spcPts val="0"/>
                </a:spcAft>
                <a:buClr>
                  <a:schemeClr val="accent1"/>
                </a:buClr>
                <a:buFont typeface="Arial" pitchFamily="34" charset="0"/>
                <a:buChar char="•"/>
                <a:defRPr/>
              </a:pPr>
              <a:r>
                <a:rPr lang="en-US" sz="1200" dirty="0">
                  <a:solidFill>
                    <a:schemeClr val="tx2"/>
                  </a:solidFill>
                  <a:latin typeface="+mn-lt"/>
                  <a:cs typeface="+mn-cs"/>
                </a:rPr>
                <a:t>Fully Automated.</a:t>
              </a:r>
              <a:r>
                <a:rPr lang="en-US" sz="1200" dirty="0">
                  <a:solidFill>
                    <a:schemeClr val="bg2"/>
                  </a:solidFill>
                  <a:latin typeface="+mn-lt"/>
                  <a:cs typeface="+mn-cs"/>
                </a:rPr>
                <a:t> Always on. No management intervention needed. Set-it-and-forget-it.</a:t>
              </a:r>
            </a:p>
            <a:p>
              <a:pPr marL="233363" indent="-112713" fontAlgn="auto">
                <a:spcBef>
                  <a:spcPts val="300"/>
                </a:spcBef>
                <a:spcAft>
                  <a:spcPts val="0"/>
                </a:spcAft>
                <a:buClr>
                  <a:schemeClr val="accent1"/>
                </a:buClr>
                <a:buFont typeface="Arial" pitchFamily="34" charset="0"/>
                <a:buChar char="•"/>
                <a:defRPr/>
              </a:pPr>
              <a:r>
                <a:rPr lang="en-US" sz="1200" dirty="0">
                  <a:solidFill>
                    <a:schemeClr val="bg2"/>
                  </a:solidFill>
                  <a:latin typeface="+mn-lt"/>
                  <a:cs typeface="+mn-cs"/>
                </a:rPr>
                <a:t>Lowest transaction cost and lowest capacity cost—</a:t>
              </a:r>
              <a:r>
                <a:rPr lang="en-US" sz="1200" dirty="0">
                  <a:solidFill>
                    <a:schemeClr val="tx2"/>
                  </a:solidFill>
                  <a:latin typeface="+mn-lt"/>
                  <a:cs typeface="+mn-cs"/>
                </a:rPr>
                <a:t>simultaneously!</a:t>
              </a:r>
            </a:p>
          </p:txBody>
        </p:sp>
      </p:grpSp>
      <p:grpSp>
        <p:nvGrpSpPr>
          <p:cNvPr id="273" name="Group 272"/>
          <p:cNvGrpSpPr>
            <a:grpSpLocks/>
          </p:cNvGrpSpPr>
          <p:nvPr/>
        </p:nvGrpSpPr>
        <p:grpSpPr bwMode="auto">
          <a:xfrm flipH="1">
            <a:off x="806450" y="1604963"/>
            <a:ext cx="7970838" cy="1192212"/>
            <a:chOff x="381003" y="3087571"/>
            <a:chExt cx="1828799" cy="1192026"/>
          </a:xfrm>
        </p:grpSpPr>
        <p:sp>
          <p:nvSpPr>
            <p:cNvPr id="274" name="Round Same Side Corner Rectangle 273"/>
            <p:cNvSpPr/>
            <p:nvPr/>
          </p:nvSpPr>
          <p:spPr bwMode="gray">
            <a:xfrm rot="16200000">
              <a:off x="699389" y="2769185"/>
              <a:ext cx="1192026" cy="1828799"/>
            </a:xfrm>
            <a:prstGeom prst="round2SameRect">
              <a:avLst>
                <a:gd name="adj1" fmla="val 6632"/>
                <a:gd name="adj2" fmla="val 0"/>
              </a:avLst>
            </a:prstGeom>
            <a:gradFill flip="none" rotWithShape="1">
              <a:gsLst>
                <a:gs pos="0">
                  <a:srgbClr val="E8E8E8"/>
                </a:gs>
                <a:gs pos="100000">
                  <a:schemeClr val="bg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600"/>
                </a:spcBef>
                <a:spcAft>
                  <a:spcPts val="0"/>
                </a:spcAft>
                <a:defRPr/>
              </a:pPr>
              <a:endParaRPr lang="en-US" dirty="0"/>
            </a:p>
          </p:txBody>
        </p:sp>
        <p:sp>
          <p:nvSpPr>
            <p:cNvPr id="275" name="TextBox 274"/>
            <p:cNvSpPr txBox="1"/>
            <p:nvPr/>
          </p:nvSpPr>
          <p:spPr bwMode="gray">
            <a:xfrm>
              <a:off x="385738" y="3114554"/>
              <a:ext cx="1065737" cy="1138060"/>
            </a:xfrm>
            <a:prstGeom prst="rect">
              <a:avLst/>
            </a:prstGeom>
            <a:noFill/>
          </p:spPr>
          <p:txBody>
            <a:bodyPr lIns="0" tIns="0" rIns="0" bIns="0" anchor="ctr">
              <a:spAutoFit/>
            </a:bodyPr>
            <a:lstStyle/>
            <a:p>
              <a:pPr fontAlgn="auto">
                <a:spcBef>
                  <a:spcPts val="300"/>
                </a:spcBef>
                <a:spcAft>
                  <a:spcPts val="0"/>
                </a:spcAft>
                <a:defRPr/>
              </a:pPr>
              <a:r>
                <a:rPr lang="en-US" sz="1600" dirty="0">
                  <a:solidFill>
                    <a:schemeClr val="tx2"/>
                  </a:solidFill>
                  <a:latin typeface="MetaMediumLF-Roman" pitchFamily="34" charset="0"/>
                  <a:cs typeface="+mn-cs"/>
                </a:rPr>
                <a:t>Unified multi-protocol</a:t>
              </a:r>
            </a:p>
            <a:p>
              <a:pPr marL="233363" indent="-120650" fontAlgn="auto">
                <a:spcBef>
                  <a:spcPts val="300"/>
                </a:spcBef>
                <a:spcAft>
                  <a:spcPts val="0"/>
                </a:spcAft>
                <a:buClr>
                  <a:schemeClr val="tx2"/>
                </a:buClr>
                <a:buFont typeface="Arial" pitchFamily="34" charset="0"/>
                <a:buChar char="•"/>
                <a:defRPr/>
              </a:pPr>
              <a:r>
                <a:rPr lang="en-US" sz="1200" dirty="0">
                  <a:solidFill>
                    <a:schemeClr val="bg2"/>
                  </a:solidFill>
                  <a:latin typeface="+mn-lt"/>
                  <a:cs typeface="+mn-cs"/>
                </a:rPr>
                <a:t>Full support for any network</a:t>
              </a:r>
            </a:p>
            <a:p>
              <a:pPr marL="233363" indent="-120650" fontAlgn="auto">
                <a:spcBef>
                  <a:spcPts val="300"/>
                </a:spcBef>
                <a:spcAft>
                  <a:spcPts val="0"/>
                </a:spcAft>
                <a:buClr>
                  <a:schemeClr val="tx2"/>
                </a:buClr>
                <a:buFont typeface="Arial" pitchFamily="34" charset="0"/>
                <a:buChar char="•"/>
                <a:defRPr/>
              </a:pPr>
              <a:r>
                <a:rPr lang="en-US" sz="1200" dirty="0">
                  <a:solidFill>
                    <a:schemeClr val="bg2"/>
                  </a:solidFill>
                  <a:latin typeface="+mn-lt"/>
                  <a:cs typeface="+mn-cs"/>
                </a:rPr>
                <a:t>Unified block, file and object support</a:t>
              </a:r>
            </a:p>
            <a:p>
              <a:pPr marL="233363" indent="-120650" fontAlgn="auto">
                <a:spcBef>
                  <a:spcPts val="300"/>
                </a:spcBef>
                <a:spcAft>
                  <a:spcPts val="0"/>
                </a:spcAft>
                <a:buClr>
                  <a:schemeClr val="tx2"/>
                </a:buClr>
                <a:buFont typeface="Arial" pitchFamily="34" charset="0"/>
                <a:buChar char="•"/>
                <a:defRPr/>
              </a:pPr>
              <a:r>
                <a:rPr lang="en-US" sz="1200" dirty="0">
                  <a:solidFill>
                    <a:schemeClr val="bg2"/>
                  </a:solidFill>
                  <a:latin typeface="+mn-lt"/>
                  <a:cs typeface="+mn-cs"/>
                </a:rPr>
                <a:t>Share volumes and files </a:t>
              </a:r>
            </a:p>
            <a:p>
              <a:pPr marL="233363" indent="-120650" fontAlgn="auto">
                <a:spcBef>
                  <a:spcPts val="300"/>
                </a:spcBef>
                <a:spcAft>
                  <a:spcPts val="0"/>
                </a:spcAft>
                <a:buClr>
                  <a:schemeClr val="tx2"/>
                </a:buClr>
                <a:buFont typeface="Arial" pitchFamily="34" charset="0"/>
                <a:buChar char="•"/>
                <a:defRPr/>
              </a:pPr>
              <a:r>
                <a:rPr lang="en-US" sz="1200" dirty="0">
                  <a:solidFill>
                    <a:schemeClr val="bg2"/>
                  </a:solidFill>
                  <a:latin typeface="+mn-lt"/>
                  <a:cs typeface="+mn-cs"/>
                </a:rPr>
                <a:t>Fully provisioned LUNs</a:t>
              </a:r>
            </a:p>
          </p:txBody>
        </p:sp>
      </p:grpSp>
      <p:pic>
        <p:nvPicPr>
          <p:cNvPr id="432" name="Picture 431" descr="disc lt blue virtual opaque.png"/>
          <p:cNvPicPr>
            <a:picLocks noChangeAspect="1"/>
          </p:cNvPicPr>
          <p:nvPr/>
        </p:nvPicPr>
        <p:blipFill>
          <a:blip r:embed="rId4" cstate="email">
            <a:duotone>
              <a:srgbClr val="5F5F5F">
                <a:shade val="45000"/>
                <a:satMod val="135000"/>
              </a:srgbClr>
              <a:prstClr val="white"/>
            </a:duotone>
          </a:blip>
          <a:stretch>
            <a:fillRect/>
          </a:stretch>
        </p:blipFill>
        <p:spPr bwMode="gray">
          <a:xfrm>
            <a:off x="366713" y="3255963"/>
            <a:ext cx="3456877" cy="2803822"/>
          </a:xfrm>
          <a:prstGeom prst="rect">
            <a:avLst/>
          </a:prstGeom>
        </p:spPr>
      </p:pic>
      <p:sp>
        <p:nvSpPr>
          <p:cNvPr id="433" name="TextBox 432"/>
          <p:cNvSpPr txBox="1"/>
          <p:nvPr/>
        </p:nvSpPr>
        <p:spPr bwMode="gray">
          <a:xfrm>
            <a:off x="813829" y="5618066"/>
            <a:ext cx="2563341" cy="290728"/>
          </a:xfrm>
          <a:prstGeom prst="rect">
            <a:avLst/>
          </a:prstGeom>
          <a:noFill/>
        </p:spPr>
        <p:txBody>
          <a:bodyPr spcFirstLastPara="1" wrap="none">
            <a:prstTxWarp prst="textArchDown">
              <a:avLst/>
            </a:prstTxWarp>
            <a:spAutoFit/>
          </a:bodyPr>
          <a:lstStyle/>
          <a:p>
            <a:pPr algn="ctr" fontAlgn="auto">
              <a:spcBef>
                <a:spcPts val="0"/>
              </a:spcBef>
              <a:spcAft>
                <a:spcPts val="0"/>
              </a:spcAft>
              <a:defRPr/>
            </a:pPr>
            <a:r>
              <a:rPr lang="en-US" sz="1600" kern="0" dirty="0">
                <a:solidFill>
                  <a:srgbClr val="5F5F5F"/>
                </a:solidFill>
                <a:latin typeface="MetaMediumLF-Roman" pitchFamily="34" charset="0"/>
                <a:cs typeface="+mn-cs"/>
              </a:rPr>
              <a:t>STORAGE POOL</a:t>
            </a:r>
          </a:p>
        </p:txBody>
      </p:sp>
      <p:grpSp>
        <p:nvGrpSpPr>
          <p:cNvPr id="434" name="Group 433"/>
          <p:cNvGrpSpPr/>
          <p:nvPr/>
        </p:nvGrpSpPr>
        <p:grpSpPr bwMode="gray">
          <a:xfrm>
            <a:off x="628123" y="3025751"/>
            <a:ext cx="645953" cy="533400"/>
            <a:chOff x="6472996" y="1661612"/>
            <a:chExt cx="645953" cy="533400"/>
          </a:xfrm>
          <a:effectLst>
            <a:outerShdw blurRad="50800" dist="38100" dir="2700000" algn="tl" rotWithShape="0">
              <a:prstClr val="black">
                <a:alpha val="40000"/>
              </a:prstClr>
            </a:outerShdw>
          </a:effectLst>
        </p:grpSpPr>
        <p:pic>
          <p:nvPicPr>
            <p:cNvPr id="435" name="Picture 434" descr="Node2.png"/>
            <p:cNvPicPr>
              <a:picLocks noChangeAspect="1"/>
            </p:cNvPicPr>
            <p:nvPr/>
          </p:nvPicPr>
          <p:blipFill>
            <a:blip r:embed="rId5" cstate="email">
              <a:extLst/>
            </a:blip>
            <a:stretch>
              <a:fillRect/>
            </a:stretch>
          </p:blipFill>
          <p:spPr bwMode="gray">
            <a:xfrm>
              <a:off x="6472996" y="1661612"/>
              <a:ext cx="645953" cy="533400"/>
            </a:xfrm>
            <a:prstGeom prst="rect">
              <a:avLst/>
            </a:prstGeom>
          </p:spPr>
        </p:pic>
        <p:sp>
          <p:nvSpPr>
            <p:cNvPr id="436" name="TextBox 435"/>
            <p:cNvSpPr txBox="1"/>
            <p:nvPr/>
          </p:nvSpPr>
          <p:spPr bwMode="gray">
            <a:xfrm>
              <a:off x="6624898" y="1771869"/>
              <a:ext cx="410753" cy="317226"/>
            </a:xfrm>
            <a:prstGeom prst="rect">
              <a:avLst/>
            </a:prstGeom>
            <a:noFill/>
          </p:spPr>
          <p:txBody>
            <a:bodyPr>
              <a:prstTxWarp prst="textSlantUp">
                <a:avLst>
                  <a:gd name="adj" fmla="val 46644"/>
                </a:avLst>
              </a:prstTxWarp>
              <a:spAutoFit/>
            </a:bodyPr>
            <a:lstStyle/>
            <a:p>
              <a:pPr fontAlgn="auto">
                <a:spcBef>
                  <a:spcPts val="0"/>
                </a:spcBef>
                <a:spcAft>
                  <a:spcPts val="0"/>
                </a:spcAft>
                <a:defRPr/>
              </a:pPr>
              <a:r>
                <a:rPr lang="en-US" sz="600" kern="0" dirty="0">
                  <a:solidFill>
                    <a:srgbClr val="FFFFFF"/>
                  </a:solidFill>
                  <a:latin typeface="+mn-lt"/>
                  <a:cs typeface="+mn-cs"/>
                </a:rPr>
                <a:t>SP</a:t>
              </a:r>
            </a:p>
          </p:txBody>
        </p:sp>
      </p:grpSp>
      <p:grpSp>
        <p:nvGrpSpPr>
          <p:cNvPr id="437" name="Group 436"/>
          <p:cNvGrpSpPr/>
          <p:nvPr/>
        </p:nvGrpSpPr>
        <p:grpSpPr bwMode="gray">
          <a:xfrm>
            <a:off x="737223" y="3083503"/>
            <a:ext cx="645953" cy="533400"/>
            <a:chOff x="6472996" y="1661612"/>
            <a:chExt cx="645953" cy="533400"/>
          </a:xfrm>
          <a:effectLst>
            <a:outerShdw blurRad="50800" dist="38100" dir="2700000" algn="tl" rotWithShape="0">
              <a:prstClr val="black">
                <a:alpha val="40000"/>
              </a:prstClr>
            </a:outerShdw>
          </a:effectLst>
        </p:grpSpPr>
        <p:pic>
          <p:nvPicPr>
            <p:cNvPr id="438" name="Picture 437" descr="Node2.png"/>
            <p:cNvPicPr>
              <a:picLocks noChangeAspect="1"/>
            </p:cNvPicPr>
            <p:nvPr/>
          </p:nvPicPr>
          <p:blipFill>
            <a:blip r:embed="rId5" cstate="email">
              <a:extLst/>
            </a:blip>
            <a:stretch>
              <a:fillRect/>
            </a:stretch>
          </p:blipFill>
          <p:spPr bwMode="gray">
            <a:xfrm>
              <a:off x="6472996" y="1661612"/>
              <a:ext cx="645953" cy="533400"/>
            </a:xfrm>
            <a:prstGeom prst="rect">
              <a:avLst/>
            </a:prstGeom>
          </p:spPr>
        </p:pic>
        <p:sp>
          <p:nvSpPr>
            <p:cNvPr id="439" name="TextBox 438"/>
            <p:cNvSpPr txBox="1"/>
            <p:nvPr/>
          </p:nvSpPr>
          <p:spPr bwMode="gray">
            <a:xfrm>
              <a:off x="6624898" y="1771869"/>
              <a:ext cx="410753" cy="317226"/>
            </a:xfrm>
            <a:prstGeom prst="rect">
              <a:avLst/>
            </a:prstGeom>
            <a:noFill/>
          </p:spPr>
          <p:txBody>
            <a:bodyPr>
              <a:prstTxWarp prst="textSlantUp">
                <a:avLst>
                  <a:gd name="adj" fmla="val 46644"/>
                </a:avLst>
              </a:prstTxWarp>
              <a:spAutoFit/>
            </a:bodyPr>
            <a:lstStyle/>
            <a:p>
              <a:pPr fontAlgn="auto">
                <a:spcBef>
                  <a:spcPts val="0"/>
                </a:spcBef>
                <a:spcAft>
                  <a:spcPts val="0"/>
                </a:spcAft>
                <a:defRPr/>
              </a:pPr>
              <a:r>
                <a:rPr lang="en-US" sz="600" kern="0" dirty="0">
                  <a:solidFill>
                    <a:srgbClr val="FFFFFF"/>
                  </a:solidFill>
                  <a:latin typeface="+mn-lt"/>
                  <a:cs typeface="+mn-cs"/>
                </a:rPr>
                <a:t>SP</a:t>
              </a:r>
            </a:p>
          </p:txBody>
        </p:sp>
      </p:grpSp>
      <p:grpSp>
        <p:nvGrpSpPr>
          <p:cNvPr id="440" name="Group 439"/>
          <p:cNvGrpSpPr/>
          <p:nvPr/>
        </p:nvGrpSpPr>
        <p:grpSpPr bwMode="gray">
          <a:xfrm>
            <a:off x="846323" y="3141255"/>
            <a:ext cx="645953" cy="533400"/>
            <a:chOff x="6472996" y="1661612"/>
            <a:chExt cx="645953" cy="533400"/>
          </a:xfrm>
          <a:effectLst>
            <a:outerShdw blurRad="50800" dist="38100" dir="2700000" algn="tl" rotWithShape="0">
              <a:prstClr val="black">
                <a:alpha val="40000"/>
              </a:prstClr>
            </a:outerShdw>
          </a:effectLst>
        </p:grpSpPr>
        <p:pic>
          <p:nvPicPr>
            <p:cNvPr id="441" name="Picture 440" descr="Node2.png"/>
            <p:cNvPicPr>
              <a:picLocks noChangeAspect="1"/>
            </p:cNvPicPr>
            <p:nvPr/>
          </p:nvPicPr>
          <p:blipFill>
            <a:blip r:embed="rId5" cstate="email">
              <a:extLst/>
            </a:blip>
            <a:stretch>
              <a:fillRect/>
            </a:stretch>
          </p:blipFill>
          <p:spPr bwMode="gray">
            <a:xfrm>
              <a:off x="6472996" y="1661612"/>
              <a:ext cx="645953" cy="533400"/>
            </a:xfrm>
            <a:prstGeom prst="rect">
              <a:avLst/>
            </a:prstGeom>
          </p:spPr>
        </p:pic>
        <p:sp>
          <p:nvSpPr>
            <p:cNvPr id="442" name="TextBox 441"/>
            <p:cNvSpPr txBox="1"/>
            <p:nvPr/>
          </p:nvSpPr>
          <p:spPr bwMode="gray">
            <a:xfrm>
              <a:off x="6624898" y="1771869"/>
              <a:ext cx="410753" cy="317226"/>
            </a:xfrm>
            <a:prstGeom prst="rect">
              <a:avLst/>
            </a:prstGeom>
            <a:noFill/>
          </p:spPr>
          <p:txBody>
            <a:bodyPr>
              <a:prstTxWarp prst="textSlantUp">
                <a:avLst>
                  <a:gd name="adj" fmla="val 46644"/>
                </a:avLst>
              </a:prstTxWarp>
              <a:spAutoFit/>
            </a:bodyPr>
            <a:lstStyle/>
            <a:p>
              <a:pPr fontAlgn="auto">
                <a:spcBef>
                  <a:spcPts val="0"/>
                </a:spcBef>
                <a:spcAft>
                  <a:spcPts val="0"/>
                </a:spcAft>
                <a:defRPr/>
              </a:pPr>
              <a:r>
                <a:rPr lang="en-US" sz="600" kern="0" dirty="0">
                  <a:solidFill>
                    <a:srgbClr val="FFFFFF"/>
                  </a:solidFill>
                  <a:latin typeface="+mn-lt"/>
                  <a:cs typeface="+mn-cs"/>
                </a:rPr>
                <a:t>SP</a:t>
              </a:r>
            </a:p>
          </p:txBody>
        </p:sp>
      </p:grpSp>
      <p:grpSp>
        <p:nvGrpSpPr>
          <p:cNvPr id="443" name="Group 442"/>
          <p:cNvGrpSpPr/>
          <p:nvPr/>
        </p:nvGrpSpPr>
        <p:grpSpPr bwMode="gray">
          <a:xfrm>
            <a:off x="955423" y="3199007"/>
            <a:ext cx="645953" cy="533400"/>
            <a:chOff x="6472996" y="1661612"/>
            <a:chExt cx="645953" cy="533400"/>
          </a:xfrm>
          <a:effectLst>
            <a:outerShdw blurRad="50800" dist="38100" dir="2700000" algn="tl" rotWithShape="0">
              <a:prstClr val="black">
                <a:alpha val="40000"/>
              </a:prstClr>
            </a:outerShdw>
          </a:effectLst>
        </p:grpSpPr>
        <p:pic>
          <p:nvPicPr>
            <p:cNvPr id="444" name="Picture 443" descr="Node2.png"/>
            <p:cNvPicPr>
              <a:picLocks noChangeAspect="1"/>
            </p:cNvPicPr>
            <p:nvPr/>
          </p:nvPicPr>
          <p:blipFill>
            <a:blip r:embed="rId5" cstate="email">
              <a:extLst/>
            </a:blip>
            <a:stretch>
              <a:fillRect/>
            </a:stretch>
          </p:blipFill>
          <p:spPr bwMode="gray">
            <a:xfrm>
              <a:off x="6472996" y="1661612"/>
              <a:ext cx="645953" cy="533400"/>
            </a:xfrm>
            <a:prstGeom prst="rect">
              <a:avLst/>
            </a:prstGeom>
          </p:spPr>
        </p:pic>
        <p:sp>
          <p:nvSpPr>
            <p:cNvPr id="445" name="TextBox 444"/>
            <p:cNvSpPr txBox="1"/>
            <p:nvPr/>
          </p:nvSpPr>
          <p:spPr bwMode="gray">
            <a:xfrm>
              <a:off x="6624898" y="1771869"/>
              <a:ext cx="410753" cy="317226"/>
            </a:xfrm>
            <a:prstGeom prst="rect">
              <a:avLst/>
            </a:prstGeom>
            <a:noFill/>
          </p:spPr>
          <p:txBody>
            <a:bodyPr>
              <a:prstTxWarp prst="textSlantUp">
                <a:avLst>
                  <a:gd name="adj" fmla="val 46644"/>
                </a:avLst>
              </a:prstTxWarp>
              <a:spAutoFit/>
            </a:bodyPr>
            <a:lstStyle/>
            <a:p>
              <a:pPr fontAlgn="auto">
                <a:spcBef>
                  <a:spcPts val="0"/>
                </a:spcBef>
                <a:spcAft>
                  <a:spcPts val="0"/>
                </a:spcAft>
                <a:defRPr/>
              </a:pPr>
              <a:r>
                <a:rPr lang="en-US" sz="600" kern="0" dirty="0">
                  <a:solidFill>
                    <a:srgbClr val="FFFFFF"/>
                  </a:solidFill>
                  <a:latin typeface="+mn-lt"/>
                  <a:cs typeface="+mn-cs"/>
                </a:rPr>
                <a:t>SP</a:t>
              </a:r>
            </a:p>
          </p:txBody>
        </p:sp>
      </p:grpSp>
      <p:grpSp>
        <p:nvGrpSpPr>
          <p:cNvPr id="446" name="Group 445"/>
          <p:cNvGrpSpPr/>
          <p:nvPr/>
        </p:nvGrpSpPr>
        <p:grpSpPr bwMode="gray">
          <a:xfrm>
            <a:off x="1064523" y="3256759"/>
            <a:ext cx="645953" cy="533400"/>
            <a:chOff x="6472996" y="1661612"/>
            <a:chExt cx="645953" cy="533400"/>
          </a:xfrm>
          <a:effectLst>
            <a:outerShdw blurRad="50800" dist="38100" dir="2700000" algn="tl" rotWithShape="0">
              <a:prstClr val="black">
                <a:alpha val="40000"/>
              </a:prstClr>
            </a:outerShdw>
          </a:effectLst>
        </p:grpSpPr>
        <p:pic>
          <p:nvPicPr>
            <p:cNvPr id="447" name="Picture 446" descr="Node2.png"/>
            <p:cNvPicPr>
              <a:picLocks noChangeAspect="1"/>
            </p:cNvPicPr>
            <p:nvPr/>
          </p:nvPicPr>
          <p:blipFill>
            <a:blip r:embed="rId5" cstate="email">
              <a:extLst/>
            </a:blip>
            <a:stretch>
              <a:fillRect/>
            </a:stretch>
          </p:blipFill>
          <p:spPr bwMode="gray">
            <a:xfrm>
              <a:off x="6472996" y="1661612"/>
              <a:ext cx="645953" cy="533400"/>
            </a:xfrm>
            <a:prstGeom prst="rect">
              <a:avLst/>
            </a:prstGeom>
          </p:spPr>
        </p:pic>
        <p:sp>
          <p:nvSpPr>
            <p:cNvPr id="448" name="TextBox 447"/>
            <p:cNvSpPr txBox="1"/>
            <p:nvPr/>
          </p:nvSpPr>
          <p:spPr bwMode="gray">
            <a:xfrm>
              <a:off x="6624898" y="1771869"/>
              <a:ext cx="410753" cy="317226"/>
            </a:xfrm>
            <a:prstGeom prst="rect">
              <a:avLst/>
            </a:prstGeom>
            <a:noFill/>
          </p:spPr>
          <p:txBody>
            <a:bodyPr>
              <a:prstTxWarp prst="textSlantUp">
                <a:avLst>
                  <a:gd name="adj" fmla="val 46644"/>
                </a:avLst>
              </a:prstTxWarp>
              <a:spAutoFit/>
            </a:bodyPr>
            <a:lstStyle/>
            <a:p>
              <a:pPr fontAlgn="auto">
                <a:spcBef>
                  <a:spcPts val="0"/>
                </a:spcBef>
                <a:spcAft>
                  <a:spcPts val="0"/>
                </a:spcAft>
                <a:defRPr/>
              </a:pPr>
              <a:r>
                <a:rPr lang="en-US" sz="600" kern="0" dirty="0">
                  <a:solidFill>
                    <a:srgbClr val="FFFFFF"/>
                  </a:solidFill>
                  <a:latin typeface="+mn-lt"/>
                  <a:cs typeface="+mn-cs"/>
                </a:rPr>
                <a:t>SP</a:t>
              </a:r>
            </a:p>
          </p:txBody>
        </p:sp>
      </p:grpSp>
      <p:grpSp>
        <p:nvGrpSpPr>
          <p:cNvPr id="449" name="Group 448"/>
          <p:cNvGrpSpPr/>
          <p:nvPr/>
        </p:nvGrpSpPr>
        <p:grpSpPr bwMode="gray">
          <a:xfrm>
            <a:off x="1173623" y="3314511"/>
            <a:ext cx="645953" cy="533400"/>
            <a:chOff x="6472996" y="1661612"/>
            <a:chExt cx="645953" cy="533400"/>
          </a:xfrm>
          <a:effectLst>
            <a:outerShdw blurRad="50800" dist="38100" dir="2700000" algn="tl" rotWithShape="0">
              <a:prstClr val="black">
                <a:alpha val="40000"/>
              </a:prstClr>
            </a:outerShdw>
          </a:effectLst>
        </p:grpSpPr>
        <p:pic>
          <p:nvPicPr>
            <p:cNvPr id="450" name="Picture 449" descr="Node2.png"/>
            <p:cNvPicPr>
              <a:picLocks noChangeAspect="1"/>
            </p:cNvPicPr>
            <p:nvPr/>
          </p:nvPicPr>
          <p:blipFill>
            <a:blip r:embed="rId5" cstate="email">
              <a:extLst/>
            </a:blip>
            <a:stretch>
              <a:fillRect/>
            </a:stretch>
          </p:blipFill>
          <p:spPr bwMode="gray">
            <a:xfrm>
              <a:off x="6472996" y="1661612"/>
              <a:ext cx="645953" cy="533400"/>
            </a:xfrm>
            <a:prstGeom prst="rect">
              <a:avLst/>
            </a:prstGeom>
          </p:spPr>
        </p:pic>
        <p:sp>
          <p:nvSpPr>
            <p:cNvPr id="451" name="TextBox 450"/>
            <p:cNvSpPr txBox="1"/>
            <p:nvPr/>
          </p:nvSpPr>
          <p:spPr bwMode="gray">
            <a:xfrm>
              <a:off x="6624898" y="1771869"/>
              <a:ext cx="410753" cy="317226"/>
            </a:xfrm>
            <a:prstGeom prst="rect">
              <a:avLst/>
            </a:prstGeom>
            <a:noFill/>
          </p:spPr>
          <p:txBody>
            <a:bodyPr>
              <a:prstTxWarp prst="textSlantUp">
                <a:avLst>
                  <a:gd name="adj" fmla="val 46644"/>
                </a:avLst>
              </a:prstTxWarp>
              <a:spAutoFit/>
            </a:bodyPr>
            <a:lstStyle/>
            <a:p>
              <a:pPr fontAlgn="auto">
                <a:spcBef>
                  <a:spcPts val="0"/>
                </a:spcBef>
                <a:spcAft>
                  <a:spcPts val="0"/>
                </a:spcAft>
                <a:defRPr/>
              </a:pPr>
              <a:r>
                <a:rPr lang="en-US" sz="600" kern="0" dirty="0">
                  <a:solidFill>
                    <a:srgbClr val="FFFFFF"/>
                  </a:solidFill>
                  <a:latin typeface="+mn-lt"/>
                  <a:cs typeface="+mn-cs"/>
                </a:rPr>
                <a:t>SP</a:t>
              </a:r>
            </a:p>
          </p:txBody>
        </p:sp>
      </p:grpSp>
      <p:grpSp>
        <p:nvGrpSpPr>
          <p:cNvPr id="452" name="Group 451"/>
          <p:cNvGrpSpPr/>
          <p:nvPr/>
        </p:nvGrpSpPr>
        <p:grpSpPr bwMode="gray">
          <a:xfrm>
            <a:off x="1282723" y="3372263"/>
            <a:ext cx="645953" cy="533400"/>
            <a:chOff x="6472996" y="1661612"/>
            <a:chExt cx="645953" cy="533400"/>
          </a:xfrm>
          <a:effectLst>
            <a:outerShdw blurRad="50800" dist="38100" dir="2700000" algn="tl" rotWithShape="0">
              <a:prstClr val="black">
                <a:alpha val="40000"/>
              </a:prstClr>
            </a:outerShdw>
          </a:effectLst>
        </p:grpSpPr>
        <p:pic>
          <p:nvPicPr>
            <p:cNvPr id="453" name="Picture 452" descr="Node2.png"/>
            <p:cNvPicPr>
              <a:picLocks noChangeAspect="1"/>
            </p:cNvPicPr>
            <p:nvPr/>
          </p:nvPicPr>
          <p:blipFill>
            <a:blip r:embed="rId5" cstate="email">
              <a:extLst/>
            </a:blip>
            <a:stretch>
              <a:fillRect/>
            </a:stretch>
          </p:blipFill>
          <p:spPr bwMode="gray">
            <a:xfrm>
              <a:off x="6472996" y="1661612"/>
              <a:ext cx="645953" cy="533400"/>
            </a:xfrm>
            <a:prstGeom prst="rect">
              <a:avLst/>
            </a:prstGeom>
          </p:spPr>
        </p:pic>
        <p:sp>
          <p:nvSpPr>
            <p:cNvPr id="454" name="TextBox 453"/>
            <p:cNvSpPr txBox="1"/>
            <p:nvPr/>
          </p:nvSpPr>
          <p:spPr bwMode="gray">
            <a:xfrm>
              <a:off x="6624898" y="1771869"/>
              <a:ext cx="410753" cy="317226"/>
            </a:xfrm>
            <a:prstGeom prst="rect">
              <a:avLst/>
            </a:prstGeom>
            <a:noFill/>
          </p:spPr>
          <p:txBody>
            <a:bodyPr>
              <a:prstTxWarp prst="textSlantUp">
                <a:avLst>
                  <a:gd name="adj" fmla="val 46644"/>
                </a:avLst>
              </a:prstTxWarp>
              <a:spAutoFit/>
            </a:bodyPr>
            <a:lstStyle/>
            <a:p>
              <a:pPr fontAlgn="auto">
                <a:spcBef>
                  <a:spcPts val="0"/>
                </a:spcBef>
                <a:spcAft>
                  <a:spcPts val="0"/>
                </a:spcAft>
                <a:defRPr/>
              </a:pPr>
              <a:r>
                <a:rPr lang="en-US" sz="600" kern="0" dirty="0">
                  <a:solidFill>
                    <a:srgbClr val="FFFFFF"/>
                  </a:solidFill>
                  <a:latin typeface="+mn-lt"/>
                  <a:cs typeface="+mn-cs"/>
                </a:rPr>
                <a:t>SP</a:t>
              </a:r>
            </a:p>
          </p:txBody>
        </p:sp>
      </p:grpSp>
      <p:grpSp>
        <p:nvGrpSpPr>
          <p:cNvPr id="455" name="Group 454"/>
          <p:cNvGrpSpPr/>
          <p:nvPr/>
        </p:nvGrpSpPr>
        <p:grpSpPr bwMode="gray">
          <a:xfrm>
            <a:off x="1391820" y="3430012"/>
            <a:ext cx="645953" cy="533400"/>
            <a:chOff x="6472996" y="1661612"/>
            <a:chExt cx="645953" cy="533400"/>
          </a:xfrm>
          <a:effectLst>
            <a:outerShdw blurRad="50800" dist="38100" dir="2700000" algn="tl" rotWithShape="0">
              <a:prstClr val="black">
                <a:alpha val="40000"/>
              </a:prstClr>
            </a:outerShdw>
          </a:effectLst>
        </p:grpSpPr>
        <p:pic>
          <p:nvPicPr>
            <p:cNvPr id="456" name="Picture 455" descr="Node2.png"/>
            <p:cNvPicPr>
              <a:picLocks noChangeAspect="1"/>
            </p:cNvPicPr>
            <p:nvPr/>
          </p:nvPicPr>
          <p:blipFill>
            <a:blip r:embed="rId5" cstate="email">
              <a:extLst/>
            </a:blip>
            <a:stretch>
              <a:fillRect/>
            </a:stretch>
          </p:blipFill>
          <p:spPr bwMode="gray">
            <a:xfrm>
              <a:off x="6472996" y="1661612"/>
              <a:ext cx="645953" cy="533400"/>
            </a:xfrm>
            <a:prstGeom prst="rect">
              <a:avLst/>
            </a:prstGeom>
          </p:spPr>
        </p:pic>
        <p:sp>
          <p:nvSpPr>
            <p:cNvPr id="457" name="TextBox 456"/>
            <p:cNvSpPr txBox="1"/>
            <p:nvPr/>
          </p:nvSpPr>
          <p:spPr bwMode="gray">
            <a:xfrm>
              <a:off x="6624898" y="1771869"/>
              <a:ext cx="410753" cy="317226"/>
            </a:xfrm>
            <a:prstGeom prst="rect">
              <a:avLst/>
            </a:prstGeom>
            <a:noFill/>
          </p:spPr>
          <p:txBody>
            <a:bodyPr>
              <a:prstTxWarp prst="textSlantUp">
                <a:avLst>
                  <a:gd name="adj" fmla="val 46644"/>
                </a:avLst>
              </a:prstTxWarp>
              <a:spAutoFit/>
            </a:bodyPr>
            <a:lstStyle/>
            <a:p>
              <a:pPr fontAlgn="auto">
                <a:spcBef>
                  <a:spcPts val="0"/>
                </a:spcBef>
                <a:spcAft>
                  <a:spcPts val="0"/>
                </a:spcAft>
                <a:defRPr/>
              </a:pPr>
              <a:r>
                <a:rPr lang="en-US" sz="600" kern="0" dirty="0">
                  <a:solidFill>
                    <a:srgbClr val="FFFFFF"/>
                  </a:solidFill>
                  <a:latin typeface="+mn-lt"/>
                  <a:cs typeface="+mn-cs"/>
                </a:rPr>
                <a:t>SP</a:t>
              </a:r>
            </a:p>
          </p:txBody>
        </p:sp>
      </p:grpSp>
      <p:grpSp>
        <p:nvGrpSpPr>
          <p:cNvPr id="458" name="Group 457"/>
          <p:cNvGrpSpPr/>
          <p:nvPr/>
        </p:nvGrpSpPr>
        <p:grpSpPr bwMode="gray">
          <a:xfrm>
            <a:off x="2049353" y="2948099"/>
            <a:ext cx="645953" cy="533400"/>
            <a:chOff x="6472996" y="1661612"/>
            <a:chExt cx="645953" cy="533400"/>
          </a:xfrm>
          <a:effectLst>
            <a:outerShdw blurRad="254000" dist="127000" dir="2700000" algn="tl" rotWithShape="0">
              <a:prstClr val="black">
                <a:alpha val="40000"/>
              </a:prstClr>
            </a:outerShdw>
          </a:effectLst>
        </p:grpSpPr>
        <p:pic>
          <p:nvPicPr>
            <p:cNvPr id="459" name="Picture 458" descr="Node2.png"/>
            <p:cNvPicPr>
              <a:picLocks noChangeAspect="1"/>
            </p:cNvPicPr>
            <p:nvPr/>
          </p:nvPicPr>
          <p:blipFill>
            <a:blip r:embed="rId5" cstate="email">
              <a:extLst/>
            </a:blip>
            <a:stretch>
              <a:fillRect/>
            </a:stretch>
          </p:blipFill>
          <p:spPr bwMode="gray">
            <a:xfrm>
              <a:off x="6472996" y="1661612"/>
              <a:ext cx="645953" cy="533400"/>
            </a:xfrm>
            <a:prstGeom prst="rect">
              <a:avLst/>
            </a:prstGeom>
          </p:spPr>
        </p:pic>
        <p:sp>
          <p:nvSpPr>
            <p:cNvPr id="460" name="TextBox 459"/>
            <p:cNvSpPr txBox="1"/>
            <p:nvPr/>
          </p:nvSpPr>
          <p:spPr bwMode="gray">
            <a:xfrm>
              <a:off x="6534715" y="1742693"/>
              <a:ext cx="552659" cy="391334"/>
            </a:xfrm>
            <a:prstGeom prst="rect">
              <a:avLst/>
            </a:prstGeom>
            <a:noFill/>
          </p:spPr>
          <p:txBody>
            <a:bodyPr>
              <a:prstTxWarp prst="textSlantUp">
                <a:avLst>
                  <a:gd name="adj" fmla="val 51395"/>
                </a:avLst>
              </a:prstTxWarp>
              <a:spAutoFit/>
            </a:bodyPr>
            <a:lstStyle/>
            <a:p>
              <a:pPr fontAlgn="auto">
                <a:spcBef>
                  <a:spcPts val="0"/>
                </a:spcBef>
                <a:spcAft>
                  <a:spcPts val="0"/>
                </a:spcAft>
                <a:defRPr/>
              </a:pPr>
              <a:r>
                <a:rPr lang="en-US" sz="600" kern="0" dirty="0">
                  <a:solidFill>
                    <a:srgbClr val="FFFFFF"/>
                  </a:solidFill>
                  <a:latin typeface="+mn-lt"/>
                  <a:cs typeface="+mn-cs"/>
                </a:rPr>
                <a:t>X-Blade</a:t>
              </a:r>
            </a:p>
          </p:txBody>
        </p:sp>
      </p:grpSp>
      <p:grpSp>
        <p:nvGrpSpPr>
          <p:cNvPr id="461" name="Group 460"/>
          <p:cNvGrpSpPr/>
          <p:nvPr/>
        </p:nvGrpSpPr>
        <p:grpSpPr bwMode="gray">
          <a:xfrm>
            <a:off x="2186725" y="2998896"/>
            <a:ext cx="645953" cy="533400"/>
            <a:chOff x="6472996" y="1661612"/>
            <a:chExt cx="645953" cy="533400"/>
          </a:xfrm>
          <a:effectLst>
            <a:outerShdw blurRad="254000" dist="127000" dir="2700000" algn="tl" rotWithShape="0">
              <a:prstClr val="black">
                <a:alpha val="40000"/>
              </a:prstClr>
            </a:outerShdw>
          </a:effectLst>
        </p:grpSpPr>
        <p:pic>
          <p:nvPicPr>
            <p:cNvPr id="462" name="Picture 461" descr="Node2.png"/>
            <p:cNvPicPr>
              <a:picLocks noChangeAspect="1"/>
            </p:cNvPicPr>
            <p:nvPr/>
          </p:nvPicPr>
          <p:blipFill>
            <a:blip r:embed="rId5" cstate="email">
              <a:extLst/>
            </a:blip>
            <a:stretch>
              <a:fillRect/>
            </a:stretch>
          </p:blipFill>
          <p:spPr bwMode="gray">
            <a:xfrm>
              <a:off x="6472996" y="1661612"/>
              <a:ext cx="645953" cy="533400"/>
            </a:xfrm>
            <a:prstGeom prst="rect">
              <a:avLst/>
            </a:prstGeom>
          </p:spPr>
        </p:pic>
        <p:sp>
          <p:nvSpPr>
            <p:cNvPr id="463" name="TextBox 462"/>
            <p:cNvSpPr txBox="1"/>
            <p:nvPr/>
          </p:nvSpPr>
          <p:spPr bwMode="gray">
            <a:xfrm>
              <a:off x="6534715" y="1742693"/>
              <a:ext cx="552659" cy="391334"/>
            </a:xfrm>
            <a:prstGeom prst="rect">
              <a:avLst/>
            </a:prstGeom>
            <a:noFill/>
          </p:spPr>
          <p:txBody>
            <a:bodyPr>
              <a:prstTxWarp prst="textSlantUp">
                <a:avLst>
                  <a:gd name="adj" fmla="val 51395"/>
                </a:avLst>
              </a:prstTxWarp>
              <a:spAutoFit/>
            </a:bodyPr>
            <a:lstStyle/>
            <a:p>
              <a:pPr fontAlgn="auto">
                <a:spcBef>
                  <a:spcPts val="0"/>
                </a:spcBef>
                <a:spcAft>
                  <a:spcPts val="0"/>
                </a:spcAft>
                <a:defRPr/>
              </a:pPr>
              <a:r>
                <a:rPr lang="en-US" sz="600" kern="0" dirty="0">
                  <a:solidFill>
                    <a:srgbClr val="FFFFFF"/>
                  </a:solidFill>
                  <a:latin typeface="+mn-lt"/>
                  <a:cs typeface="+mn-cs"/>
                </a:rPr>
                <a:t>X-Blade</a:t>
              </a:r>
            </a:p>
          </p:txBody>
        </p:sp>
      </p:grpSp>
      <p:grpSp>
        <p:nvGrpSpPr>
          <p:cNvPr id="464" name="Group 463"/>
          <p:cNvGrpSpPr/>
          <p:nvPr/>
        </p:nvGrpSpPr>
        <p:grpSpPr bwMode="gray">
          <a:xfrm>
            <a:off x="2324097" y="3049693"/>
            <a:ext cx="645953" cy="533400"/>
            <a:chOff x="6472996" y="1661612"/>
            <a:chExt cx="645953" cy="533400"/>
          </a:xfrm>
          <a:effectLst>
            <a:outerShdw blurRad="50800" dist="38100" dir="2700000" algn="tl" rotWithShape="0">
              <a:prstClr val="black">
                <a:alpha val="40000"/>
              </a:prstClr>
            </a:outerShdw>
          </a:effectLst>
        </p:grpSpPr>
        <p:pic>
          <p:nvPicPr>
            <p:cNvPr id="465" name="Picture 464" descr="Node2.png"/>
            <p:cNvPicPr>
              <a:picLocks noChangeAspect="1"/>
            </p:cNvPicPr>
            <p:nvPr/>
          </p:nvPicPr>
          <p:blipFill>
            <a:blip r:embed="rId5" cstate="email">
              <a:extLst/>
            </a:blip>
            <a:stretch>
              <a:fillRect/>
            </a:stretch>
          </p:blipFill>
          <p:spPr bwMode="gray">
            <a:xfrm>
              <a:off x="6472996" y="1661612"/>
              <a:ext cx="645953" cy="533400"/>
            </a:xfrm>
            <a:prstGeom prst="rect">
              <a:avLst/>
            </a:prstGeom>
          </p:spPr>
        </p:pic>
        <p:sp>
          <p:nvSpPr>
            <p:cNvPr id="466" name="TextBox 465"/>
            <p:cNvSpPr txBox="1"/>
            <p:nvPr/>
          </p:nvSpPr>
          <p:spPr bwMode="gray">
            <a:xfrm>
              <a:off x="6534715" y="1742693"/>
              <a:ext cx="552659" cy="391334"/>
            </a:xfrm>
            <a:prstGeom prst="rect">
              <a:avLst/>
            </a:prstGeom>
            <a:noFill/>
          </p:spPr>
          <p:txBody>
            <a:bodyPr>
              <a:prstTxWarp prst="textSlantUp">
                <a:avLst>
                  <a:gd name="adj" fmla="val 51395"/>
                </a:avLst>
              </a:prstTxWarp>
              <a:spAutoFit/>
            </a:bodyPr>
            <a:lstStyle/>
            <a:p>
              <a:pPr fontAlgn="auto">
                <a:spcBef>
                  <a:spcPts val="0"/>
                </a:spcBef>
                <a:spcAft>
                  <a:spcPts val="0"/>
                </a:spcAft>
                <a:defRPr/>
              </a:pPr>
              <a:r>
                <a:rPr lang="en-US" sz="600" kern="0" dirty="0">
                  <a:solidFill>
                    <a:srgbClr val="FFFFFF"/>
                  </a:solidFill>
                  <a:latin typeface="+mn-lt"/>
                  <a:cs typeface="+mn-cs"/>
                </a:rPr>
                <a:t>X-Blade</a:t>
              </a:r>
            </a:p>
          </p:txBody>
        </p:sp>
      </p:grpSp>
      <p:grpSp>
        <p:nvGrpSpPr>
          <p:cNvPr id="467" name="Group 466"/>
          <p:cNvGrpSpPr/>
          <p:nvPr/>
        </p:nvGrpSpPr>
        <p:grpSpPr bwMode="gray">
          <a:xfrm>
            <a:off x="2461469" y="3100490"/>
            <a:ext cx="645953" cy="533400"/>
            <a:chOff x="6472996" y="1661612"/>
            <a:chExt cx="645953" cy="533400"/>
          </a:xfrm>
          <a:effectLst>
            <a:outerShdw blurRad="50800" dist="38100" dir="2700000" algn="tl" rotWithShape="0">
              <a:prstClr val="black">
                <a:alpha val="40000"/>
              </a:prstClr>
            </a:outerShdw>
          </a:effectLst>
        </p:grpSpPr>
        <p:pic>
          <p:nvPicPr>
            <p:cNvPr id="468" name="Picture 467" descr="Node2.png"/>
            <p:cNvPicPr>
              <a:picLocks noChangeAspect="1"/>
            </p:cNvPicPr>
            <p:nvPr/>
          </p:nvPicPr>
          <p:blipFill>
            <a:blip r:embed="rId5" cstate="email">
              <a:extLst/>
            </a:blip>
            <a:stretch>
              <a:fillRect/>
            </a:stretch>
          </p:blipFill>
          <p:spPr bwMode="gray">
            <a:xfrm>
              <a:off x="6472996" y="1661612"/>
              <a:ext cx="645953" cy="533400"/>
            </a:xfrm>
            <a:prstGeom prst="rect">
              <a:avLst/>
            </a:prstGeom>
          </p:spPr>
        </p:pic>
        <p:sp>
          <p:nvSpPr>
            <p:cNvPr id="469" name="TextBox 468"/>
            <p:cNvSpPr txBox="1"/>
            <p:nvPr/>
          </p:nvSpPr>
          <p:spPr bwMode="gray">
            <a:xfrm>
              <a:off x="6534715" y="1742693"/>
              <a:ext cx="552659" cy="391334"/>
            </a:xfrm>
            <a:prstGeom prst="rect">
              <a:avLst/>
            </a:prstGeom>
            <a:noFill/>
          </p:spPr>
          <p:txBody>
            <a:bodyPr>
              <a:prstTxWarp prst="textSlantUp">
                <a:avLst>
                  <a:gd name="adj" fmla="val 51395"/>
                </a:avLst>
              </a:prstTxWarp>
              <a:spAutoFit/>
            </a:bodyPr>
            <a:lstStyle/>
            <a:p>
              <a:pPr fontAlgn="auto">
                <a:spcBef>
                  <a:spcPts val="0"/>
                </a:spcBef>
                <a:spcAft>
                  <a:spcPts val="0"/>
                </a:spcAft>
                <a:defRPr/>
              </a:pPr>
              <a:r>
                <a:rPr lang="en-US" sz="600" kern="0" dirty="0">
                  <a:solidFill>
                    <a:srgbClr val="FFFFFF"/>
                  </a:solidFill>
                  <a:latin typeface="+mn-lt"/>
                  <a:cs typeface="+mn-cs"/>
                </a:rPr>
                <a:t>X-Blade</a:t>
              </a:r>
            </a:p>
          </p:txBody>
        </p:sp>
      </p:grpSp>
      <p:grpSp>
        <p:nvGrpSpPr>
          <p:cNvPr id="470" name="Group 469"/>
          <p:cNvGrpSpPr/>
          <p:nvPr/>
        </p:nvGrpSpPr>
        <p:grpSpPr bwMode="gray">
          <a:xfrm>
            <a:off x="2598841" y="3151287"/>
            <a:ext cx="645953" cy="533400"/>
            <a:chOff x="6472996" y="1661612"/>
            <a:chExt cx="645953" cy="533400"/>
          </a:xfrm>
          <a:effectLst>
            <a:outerShdw blurRad="50800" dist="38100" dir="2700000" algn="tl" rotWithShape="0">
              <a:prstClr val="black">
                <a:alpha val="40000"/>
              </a:prstClr>
            </a:outerShdw>
          </a:effectLst>
        </p:grpSpPr>
        <p:pic>
          <p:nvPicPr>
            <p:cNvPr id="471" name="Picture 470" descr="Node2.png"/>
            <p:cNvPicPr>
              <a:picLocks noChangeAspect="1"/>
            </p:cNvPicPr>
            <p:nvPr/>
          </p:nvPicPr>
          <p:blipFill>
            <a:blip r:embed="rId5" cstate="email">
              <a:extLst/>
            </a:blip>
            <a:stretch>
              <a:fillRect/>
            </a:stretch>
          </p:blipFill>
          <p:spPr bwMode="gray">
            <a:xfrm>
              <a:off x="6472996" y="1661612"/>
              <a:ext cx="645953" cy="533400"/>
            </a:xfrm>
            <a:prstGeom prst="rect">
              <a:avLst/>
            </a:prstGeom>
          </p:spPr>
        </p:pic>
        <p:sp>
          <p:nvSpPr>
            <p:cNvPr id="472" name="TextBox 471"/>
            <p:cNvSpPr txBox="1"/>
            <p:nvPr/>
          </p:nvSpPr>
          <p:spPr bwMode="gray">
            <a:xfrm>
              <a:off x="6534715" y="1742693"/>
              <a:ext cx="552659" cy="391334"/>
            </a:xfrm>
            <a:prstGeom prst="rect">
              <a:avLst/>
            </a:prstGeom>
            <a:noFill/>
          </p:spPr>
          <p:txBody>
            <a:bodyPr>
              <a:prstTxWarp prst="textSlantUp">
                <a:avLst>
                  <a:gd name="adj" fmla="val 51395"/>
                </a:avLst>
              </a:prstTxWarp>
              <a:spAutoFit/>
            </a:bodyPr>
            <a:lstStyle/>
            <a:p>
              <a:pPr fontAlgn="auto">
                <a:spcBef>
                  <a:spcPts val="0"/>
                </a:spcBef>
                <a:spcAft>
                  <a:spcPts val="0"/>
                </a:spcAft>
                <a:defRPr/>
              </a:pPr>
              <a:r>
                <a:rPr lang="en-US" sz="600" kern="0" dirty="0">
                  <a:solidFill>
                    <a:srgbClr val="FFFFFF"/>
                  </a:solidFill>
                  <a:latin typeface="+mn-lt"/>
                  <a:cs typeface="+mn-cs"/>
                </a:rPr>
                <a:t>X-Blade</a:t>
              </a:r>
            </a:p>
          </p:txBody>
        </p:sp>
      </p:grpSp>
      <p:grpSp>
        <p:nvGrpSpPr>
          <p:cNvPr id="473" name="Group 472"/>
          <p:cNvGrpSpPr/>
          <p:nvPr/>
        </p:nvGrpSpPr>
        <p:grpSpPr bwMode="gray">
          <a:xfrm>
            <a:off x="2736213" y="3202084"/>
            <a:ext cx="645953" cy="533400"/>
            <a:chOff x="6472996" y="1661612"/>
            <a:chExt cx="645953" cy="533400"/>
          </a:xfrm>
          <a:effectLst>
            <a:outerShdw blurRad="50800" dist="38100" dir="2700000" algn="tl" rotWithShape="0">
              <a:prstClr val="black">
                <a:alpha val="40000"/>
              </a:prstClr>
            </a:outerShdw>
          </a:effectLst>
        </p:grpSpPr>
        <p:pic>
          <p:nvPicPr>
            <p:cNvPr id="474" name="Picture 473" descr="Node2.png"/>
            <p:cNvPicPr>
              <a:picLocks noChangeAspect="1"/>
            </p:cNvPicPr>
            <p:nvPr/>
          </p:nvPicPr>
          <p:blipFill>
            <a:blip r:embed="rId5" cstate="email">
              <a:extLst/>
            </a:blip>
            <a:stretch>
              <a:fillRect/>
            </a:stretch>
          </p:blipFill>
          <p:spPr bwMode="gray">
            <a:xfrm>
              <a:off x="6472996" y="1661612"/>
              <a:ext cx="645953" cy="533400"/>
            </a:xfrm>
            <a:prstGeom prst="rect">
              <a:avLst/>
            </a:prstGeom>
          </p:spPr>
        </p:pic>
        <p:sp>
          <p:nvSpPr>
            <p:cNvPr id="475" name="TextBox 474"/>
            <p:cNvSpPr txBox="1"/>
            <p:nvPr/>
          </p:nvSpPr>
          <p:spPr bwMode="gray">
            <a:xfrm>
              <a:off x="6534715" y="1742693"/>
              <a:ext cx="552659" cy="391334"/>
            </a:xfrm>
            <a:prstGeom prst="rect">
              <a:avLst/>
            </a:prstGeom>
            <a:noFill/>
          </p:spPr>
          <p:txBody>
            <a:bodyPr>
              <a:prstTxWarp prst="textSlantUp">
                <a:avLst>
                  <a:gd name="adj" fmla="val 51395"/>
                </a:avLst>
              </a:prstTxWarp>
              <a:spAutoFit/>
            </a:bodyPr>
            <a:lstStyle/>
            <a:p>
              <a:pPr fontAlgn="auto">
                <a:spcBef>
                  <a:spcPts val="0"/>
                </a:spcBef>
                <a:spcAft>
                  <a:spcPts val="0"/>
                </a:spcAft>
                <a:defRPr/>
              </a:pPr>
              <a:r>
                <a:rPr lang="en-US" sz="600" kern="0" dirty="0">
                  <a:solidFill>
                    <a:srgbClr val="FFFFFF"/>
                  </a:solidFill>
                  <a:latin typeface="+mn-lt"/>
                  <a:cs typeface="+mn-cs"/>
                </a:rPr>
                <a:t>X-Blade</a:t>
              </a:r>
            </a:p>
          </p:txBody>
        </p:sp>
      </p:grpSp>
      <p:grpSp>
        <p:nvGrpSpPr>
          <p:cNvPr id="476" name="Group 475"/>
          <p:cNvGrpSpPr/>
          <p:nvPr/>
        </p:nvGrpSpPr>
        <p:grpSpPr bwMode="gray">
          <a:xfrm>
            <a:off x="2873585" y="3252881"/>
            <a:ext cx="645953" cy="533400"/>
            <a:chOff x="6472996" y="1661612"/>
            <a:chExt cx="645953" cy="533400"/>
          </a:xfrm>
          <a:effectLst>
            <a:outerShdw blurRad="50800" dist="38100" dir="2700000" algn="tl" rotWithShape="0">
              <a:prstClr val="black">
                <a:alpha val="40000"/>
              </a:prstClr>
            </a:outerShdw>
          </a:effectLst>
        </p:grpSpPr>
        <p:pic>
          <p:nvPicPr>
            <p:cNvPr id="477" name="Picture 476" descr="Node2.png"/>
            <p:cNvPicPr>
              <a:picLocks noChangeAspect="1"/>
            </p:cNvPicPr>
            <p:nvPr/>
          </p:nvPicPr>
          <p:blipFill>
            <a:blip r:embed="rId5" cstate="email">
              <a:extLst/>
            </a:blip>
            <a:stretch>
              <a:fillRect/>
            </a:stretch>
          </p:blipFill>
          <p:spPr bwMode="gray">
            <a:xfrm>
              <a:off x="6472996" y="1661612"/>
              <a:ext cx="645953" cy="533400"/>
            </a:xfrm>
            <a:prstGeom prst="rect">
              <a:avLst/>
            </a:prstGeom>
          </p:spPr>
        </p:pic>
        <p:sp>
          <p:nvSpPr>
            <p:cNvPr id="478" name="TextBox 477"/>
            <p:cNvSpPr txBox="1"/>
            <p:nvPr/>
          </p:nvSpPr>
          <p:spPr bwMode="gray">
            <a:xfrm>
              <a:off x="6534715" y="1742693"/>
              <a:ext cx="552659" cy="391334"/>
            </a:xfrm>
            <a:prstGeom prst="rect">
              <a:avLst/>
            </a:prstGeom>
            <a:noFill/>
          </p:spPr>
          <p:txBody>
            <a:bodyPr>
              <a:prstTxWarp prst="textSlantUp">
                <a:avLst>
                  <a:gd name="adj" fmla="val 51395"/>
                </a:avLst>
              </a:prstTxWarp>
              <a:spAutoFit/>
            </a:bodyPr>
            <a:lstStyle/>
            <a:p>
              <a:pPr fontAlgn="auto">
                <a:spcBef>
                  <a:spcPts val="0"/>
                </a:spcBef>
                <a:spcAft>
                  <a:spcPts val="0"/>
                </a:spcAft>
                <a:defRPr/>
              </a:pPr>
              <a:r>
                <a:rPr lang="en-US" sz="600" kern="0" dirty="0">
                  <a:solidFill>
                    <a:srgbClr val="FFFFFF"/>
                  </a:solidFill>
                  <a:latin typeface="+mn-lt"/>
                  <a:cs typeface="+mn-cs"/>
                </a:rPr>
                <a:t>X-Blade</a:t>
              </a:r>
            </a:p>
          </p:txBody>
        </p:sp>
      </p:grpSp>
      <p:grpSp>
        <p:nvGrpSpPr>
          <p:cNvPr id="479" name="Group 478"/>
          <p:cNvGrpSpPr/>
          <p:nvPr/>
        </p:nvGrpSpPr>
        <p:grpSpPr bwMode="gray">
          <a:xfrm>
            <a:off x="3016611" y="3303676"/>
            <a:ext cx="645953" cy="533400"/>
            <a:chOff x="6472996" y="1661612"/>
            <a:chExt cx="645953" cy="533400"/>
          </a:xfrm>
          <a:effectLst>
            <a:outerShdw blurRad="50800" dist="38100" dir="2700000" algn="tl" rotWithShape="0">
              <a:prstClr val="black">
                <a:alpha val="40000"/>
              </a:prstClr>
            </a:outerShdw>
          </a:effectLst>
        </p:grpSpPr>
        <p:pic>
          <p:nvPicPr>
            <p:cNvPr id="480" name="Picture 479" descr="Node2.png"/>
            <p:cNvPicPr>
              <a:picLocks noChangeAspect="1"/>
            </p:cNvPicPr>
            <p:nvPr/>
          </p:nvPicPr>
          <p:blipFill>
            <a:blip r:embed="rId5" cstate="email">
              <a:extLst/>
            </a:blip>
            <a:stretch>
              <a:fillRect/>
            </a:stretch>
          </p:blipFill>
          <p:spPr bwMode="gray">
            <a:xfrm>
              <a:off x="6472996" y="1661612"/>
              <a:ext cx="645953" cy="533400"/>
            </a:xfrm>
            <a:prstGeom prst="rect">
              <a:avLst/>
            </a:prstGeom>
          </p:spPr>
        </p:pic>
        <p:sp>
          <p:nvSpPr>
            <p:cNvPr id="481" name="TextBox 480"/>
            <p:cNvSpPr txBox="1"/>
            <p:nvPr/>
          </p:nvSpPr>
          <p:spPr bwMode="gray">
            <a:xfrm>
              <a:off x="6534715" y="1742693"/>
              <a:ext cx="552659" cy="391334"/>
            </a:xfrm>
            <a:prstGeom prst="rect">
              <a:avLst/>
            </a:prstGeom>
            <a:noFill/>
          </p:spPr>
          <p:txBody>
            <a:bodyPr>
              <a:prstTxWarp prst="textSlantUp">
                <a:avLst>
                  <a:gd name="adj" fmla="val 51395"/>
                </a:avLst>
              </a:prstTxWarp>
              <a:spAutoFit/>
            </a:bodyPr>
            <a:lstStyle/>
            <a:p>
              <a:pPr fontAlgn="auto">
                <a:spcBef>
                  <a:spcPts val="0"/>
                </a:spcBef>
                <a:spcAft>
                  <a:spcPts val="0"/>
                </a:spcAft>
                <a:defRPr/>
              </a:pPr>
              <a:r>
                <a:rPr lang="en-US" sz="600" kern="0" dirty="0">
                  <a:solidFill>
                    <a:srgbClr val="FFFFFF"/>
                  </a:solidFill>
                  <a:latin typeface="+mn-lt"/>
                  <a:cs typeface="+mn-cs"/>
                </a:rPr>
                <a:t>X-Blade</a:t>
              </a:r>
            </a:p>
          </p:txBody>
        </p:sp>
      </p:grpSp>
      <p:grpSp>
        <p:nvGrpSpPr>
          <p:cNvPr id="40985" name="Group 481"/>
          <p:cNvGrpSpPr>
            <a:grpSpLocks/>
          </p:cNvGrpSpPr>
          <p:nvPr/>
        </p:nvGrpSpPr>
        <p:grpSpPr bwMode="auto">
          <a:xfrm>
            <a:off x="522288" y="5334000"/>
            <a:ext cx="3092450" cy="317500"/>
            <a:chOff x="885120" y="3610972"/>
            <a:chExt cx="3092552" cy="317293"/>
          </a:xfrm>
        </p:grpSpPr>
        <p:pic>
          <p:nvPicPr>
            <p:cNvPr id="483" name="Picture 6" descr="disc orange"/>
            <p:cNvPicPr>
              <a:picLocks noChangeAspect="1" noChangeArrowheads="1"/>
            </p:cNvPicPr>
            <p:nvPr/>
          </p:nvPicPr>
          <p:blipFill>
            <a:blip r:embed="rId6" cstate="print">
              <a:lum bright="-6000"/>
            </a:blip>
            <a:srcRect/>
            <a:stretch>
              <a:fillRect/>
            </a:stretch>
          </p:blipFill>
          <p:spPr bwMode="gray">
            <a:xfrm>
              <a:off x="885120" y="3610972"/>
              <a:ext cx="360374"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484" name="Picture 4" descr="disc blue"/>
            <p:cNvPicPr>
              <a:picLocks noChangeArrowheads="1"/>
            </p:cNvPicPr>
            <p:nvPr/>
          </p:nvPicPr>
          <p:blipFill>
            <a:blip r:embed="rId7" cstate="print"/>
            <a:srcRect/>
            <a:stretch>
              <a:fillRect/>
            </a:stretch>
          </p:blipFill>
          <p:spPr bwMode="gray">
            <a:xfrm>
              <a:off x="1275658" y="3610972"/>
              <a:ext cx="360374"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485" name="Picture 4" descr="disc blue"/>
            <p:cNvPicPr>
              <a:picLocks noChangeArrowheads="1"/>
            </p:cNvPicPr>
            <p:nvPr/>
          </p:nvPicPr>
          <p:blipFill>
            <a:blip r:embed="rId7" cstate="print"/>
            <a:srcRect/>
            <a:stretch>
              <a:fillRect/>
            </a:stretch>
          </p:blipFill>
          <p:spPr bwMode="gray">
            <a:xfrm>
              <a:off x="1666196" y="3610972"/>
              <a:ext cx="358787"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486" name="Picture 4" descr="disc blue"/>
            <p:cNvPicPr>
              <a:picLocks noChangeArrowheads="1"/>
            </p:cNvPicPr>
            <p:nvPr/>
          </p:nvPicPr>
          <p:blipFill>
            <a:blip r:embed="rId7" cstate="print"/>
            <a:srcRect/>
            <a:stretch>
              <a:fillRect/>
            </a:stretch>
          </p:blipFill>
          <p:spPr bwMode="gray">
            <a:xfrm>
              <a:off x="2056734" y="3610972"/>
              <a:ext cx="358787"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487" name="Picture 4" descr="disc blue"/>
            <p:cNvPicPr>
              <a:picLocks noChangeArrowheads="1"/>
            </p:cNvPicPr>
            <p:nvPr/>
          </p:nvPicPr>
          <p:blipFill>
            <a:blip r:embed="rId7" cstate="print"/>
            <a:srcRect/>
            <a:stretch>
              <a:fillRect/>
            </a:stretch>
          </p:blipFill>
          <p:spPr bwMode="gray">
            <a:xfrm>
              <a:off x="2447272" y="3610972"/>
              <a:ext cx="358787"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488" name="Picture 4" descr="disc blue"/>
            <p:cNvPicPr>
              <a:picLocks noChangeArrowheads="1"/>
            </p:cNvPicPr>
            <p:nvPr/>
          </p:nvPicPr>
          <p:blipFill>
            <a:blip r:embed="rId7" cstate="print"/>
            <a:srcRect/>
            <a:stretch>
              <a:fillRect/>
            </a:stretch>
          </p:blipFill>
          <p:spPr bwMode="gray">
            <a:xfrm>
              <a:off x="2837809" y="3610972"/>
              <a:ext cx="358787"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489" name="Picture 4" descr="disc blue"/>
            <p:cNvPicPr>
              <a:picLocks noChangeArrowheads="1"/>
            </p:cNvPicPr>
            <p:nvPr/>
          </p:nvPicPr>
          <p:blipFill>
            <a:blip r:embed="rId7" cstate="print"/>
            <a:srcRect/>
            <a:stretch>
              <a:fillRect/>
            </a:stretch>
          </p:blipFill>
          <p:spPr bwMode="gray">
            <a:xfrm>
              <a:off x="3226759" y="3610972"/>
              <a:ext cx="360375"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490" name="Picture 4" descr="disc blue"/>
            <p:cNvPicPr>
              <a:picLocks noChangeArrowheads="1"/>
            </p:cNvPicPr>
            <p:nvPr/>
          </p:nvPicPr>
          <p:blipFill>
            <a:blip r:embed="rId7" cstate="print"/>
            <a:srcRect/>
            <a:stretch>
              <a:fillRect/>
            </a:stretch>
          </p:blipFill>
          <p:spPr bwMode="gray">
            <a:xfrm>
              <a:off x="3617297" y="3610972"/>
              <a:ext cx="360375" cy="317293"/>
            </a:xfrm>
            <a:prstGeom prst="rect">
              <a:avLst/>
            </a:prstGeom>
            <a:noFill/>
            <a:ln w="9525">
              <a:noFill/>
              <a:miter lim="800000"/>
              <a:headEnd/>
              <a:tailEnd/>
            </a:ln>
            <a:effectLst>
              <a:outerShdw blurRad="254000" dist="127000" dir="2700000" algn="tl" rotWithShape="0">
                <a:prstClr val="black">
                  <a:alpha val="40000"/>
                </a:prstClr>
              </a:outerShdw>
            </a:effectLst>
          </p:spPr>
        </p:pic>
      </p:grpSp>
      <p:grpSp>
        <p:nvGrpSpPr>
          <p:cNvPr id="40986" name="Group 490"/>
          <p:cNvGrpSpPr>
            <a:grpSpLocks/>
          </p:cNvGrpSpPr>
          <p:nvPr/>
        </p:nvGrpSpPr>
        <p:grpSpPr bwMode="auto">
          <a:xfrm>
            <a:off x="522288" y="5029200"/>
            <a:ext cx="3092450" cy="317500"/>
            <a:chOff x="885120" y="3610972"/>
            <a:chExt cx="3092552" cy="317293"/>
          </a:xfrm>
        </p:grpSpPr>
        <p:pic>
          <p:nvPicPr>
            <p:cNvPr id="492" name="Picture 6" descr="disc orange"/>
            <p:cNvPicPr>
              <a:picLocks noChangeAspect="1" noChangeArrowheads="1"/>
            </p:cNvPicPr>
            <p:nvPr/>
          </p:nvPicPr>
          <p:blipFill>
            <a:blip r:embed="rId6" cstate="print">
              <a:lum bright="-6000"/>
            </a:blip>
            <a:srcRect/>
            <a:stretch>
              <a:fillRect/>
            </a:stretch>
          </p:blipFill>
          <p:spPr bwMode="gray">
            <a:xfrm>
              <a:off x="885120" y="3610972"/>
              <a:ext cx="360374"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493" name="Picture 4" descr="disc blue"/>
            <p:cNvPicPr>
              <a:picLocks noChangeArrowheads="1"/>
            </p:cNvPicPr>
            <p:nvPr/>
          </p:nvPicPr>
          <p:blipFill>
            <a:blip r:embed="rId7" cstate="print"/>
            <a:srcRect/>
            <a:stretch>
              <a:fillRect/>
            </a:stretch>
          </p:blipFill>
          <p:spPr bwMode="gray">
            <a:xfrm>
              <a:off x="1275658" y="3610972"/>
              <a:ext cx="360374"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494" name="Picture 4" descr="disc blue"/>
            <p:cNvPicPr>
              <a:picLocks noChangeArrowheads="1"/>
            </p:cNvPicPr>
            <p:nvPr/>
          </p:nvPicPr>
          <p:blipFill>
            <a:blip r:embed="rId7" cstate="print"/>
            <a:srcRect/>
            <a:stretch>
              <a:fillRect/>
            </a:stretch>
          </p:blipFill>
          <p:spPr bwMode="gray">
            <a:xfrm>
              <a:off x="1666196" y="3610972"/>
              <a:ext cx="358787"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495" name="Picture 4" descr="disc blue"/>
            <p:cNvPicPr>
              <a:picLocks noChangeArrowheads="1"/>
            </p:cNvPicPr>
            <p:nvPr/>
          </p:nvPicPr>
          <p:blipFill>
            <a:blip r:embed="rId7" cstate="print"/>
            <a:srcRect/>
            <a:stretch>
              <a:fillRect/>
            </a:stretch>
          </p:blipFill>
          <p:spPr bwMode="gray">
            <a:xfrm>
              <a:off x="2056734" y="3610972"/>
              <a:ext cx="358787"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496" name="Picture 4" descr="disc blue"/>
            <p:cNvPicPr>
              <a:picLocks noChangeArrowheads="1"/>
            </p:cNvPicPr>
            <p:nvPr/>
          </p:nvPicPr>
          <p:blipFill>
            <a:blip r:embed="rId7" cstate="print"/>
            <a:srcRect/>
            <a:stretch>
              <a:fillRect/>
            </a:stretch>
          </p:blipFill>
          <p:spPr bwMode="gray">
            <a:xfrm>
              <a:off x="2447272" y="3610972"/>
              <a:ext cx="358787"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497" name="Picture 4" descr="disc blue"/>
            <p:cNvPicPr>
              <a:picLocks noChangeArrowheads="1"/>
            </p:cNvPicPr>
            <p:nvPr/>
          </p:nvPicPr>
          <p:blipFill>
            <a:blip r:embed="rId7" cstate="print"/>
            <a:srcRect/>
            <a:stretch>
              <a:fillRect/>
            </a:stretch>
          </p:blipFill>
          <p:spPr bwMode="gray">
            <a:xfrm>
              <a:off x="2837809" y="3610972"/>
              <a:ext cx="358787"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498" name="Picture 4" descr="disc blue"/>
            <p:cNvPicPr>
              <a:picLocks noChangeArrowheads="1"/>
            </p:cNvPicPr>
            <p:nvPr/>
          </p:nvPicPr>
          <p:blipFill>
            <a:blip r:embed="rId7" cstate="print"/>
            <a:srcRect/>
            <a:stretch>
              <a:fillRect/>
            </a:stretch>
          </p:blipFill>
          <p:spPr bwMode="gray">
            <a:xfrm>
              <a:off x="3226759" y="3610972"/>
              <a:ext cx="360375"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499" name="Picture 4" descr="disc blue"/>
            <p:cNvPicPr>
              <a:picLocks noChangeArrowheads="1"/>
            </p:cNvPicPr>
            <p:nvPr/>
          </p:nvPicPr>
          <p:blipFill>
            <a:blip r:embed="rId7" cstate="print"/>
            <a:srcRect/>
            <a:stretch>
              <a:fillRect/>
            </a:stretch>
          </p:blipFill>
          <p:spPr bwMode="gray">
            <a:xfrm>
              <a:off x="3617297" y="3610972"/>
              <a:ext cx="360375" cy="317293"/>
            </a:xfrm>
            <a:prstGeom prst="rect">
              <a:avLst/>
            </a:prstGeom>
            <a:noFill/>
            <a:ln w="9525">
              <a:noFill/>
              <a:miter lim="800000"/>
              <a:headEnd/>
              <a:tailEnd/>
            </a:ln>
            <a:effectLst>
              <a:outerShdw blurRad="254000" dist="127000" dir="2700000" algn="tl" rotWithShape="0">
                <a:prstClr val="black">
                  <a:alpha val="40000"/>
                </a:prstClr>
              </a:outerShdw>
            </a:effectLst>
          </p:spPr>
        </p:pic>
      </p:grpSp>
      <p:grpSp>
        <p:nvGrpSpPr>
          <p:cNvPr id="40987" name="Group 499"/>
          <p:cNvGrpSpPr>
            <a:grpSpLocks/>
          </p:cNvGrpSpPr>
          <p:nvPr/>
        </p:nvGrpSpPr>
        <p:grpSpPr bwMode="auto">
          <a:xfrm>
            <a:off x="522288" y="4724400"/>
            <a:ext cx="3092450" cy="317500"/>
            <a:chOff x="885120" y="3610972"/>
            <a:chExt cx="3092552" cy="317293"/>
          </a:xfrm>
        </p:grpSpPr>
        <p:pic>
          <p:nvPicPr>
            <p:cNvPr id="501" name="Picture 6" descr="disc orange"/>
            <p:cNvPicPr>
              <a:picLocks noChangeAspect="1" noChangeArrowheads="1"/>
            </p:cNvPicPr>
            <p:nvPr/>
          </p:nvPicPr>
          <p:blipFill>
            <a:blip r:embed="rId6" cstate="print">
              <a:lum bright="-6000"/>
            </a:blip>
            <a:srcRect/>
            <a:stretch>
              <a:fillRect/>
            </a:stretch>
          </p:blipFill>
          <p:spPr bwMode="gray">
            <a:xfrm>
              <a:off x="885120" y="3610972"/>
              <a:ext cx="360374"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502" name="Picture 4" descr="disc blue"/>
            <p:cNvPicPr>
              <a:picLocks noChangeArrowheads="1"/>
            </p:cNvPicPr>
            <p:nvPr/>
          </p:nvPicPr>
          <p:blipFill>
            <a:blip r:embed="rId7" cstate="print"/>
            <a:srcRect/>
            <a:stretch>
              <a:fillRect/>
            </a:stretch>
          </p:blipFill>
          <p:spPr bwMode="gray">
            <a:xfrm>
              <a:off x="1275658" y="3610972"/>
              <a:ext cx="360374"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503" name="Picture 4" descr="disc blue"/>
            <p:cNvPicPr>
              <a:picLocks noChangeArrowheads="1"/>
            </p:cNvPicPr>
            <p:nvPr/>
          </p:nvPicPr>
          <p:blipFill>
            <a:blip r:embed="rId7" cstate="print"/>
            <a:srcRect/>
            <a:stretch>
              <a:fillRect/>
            </a:stretch>
          </p:blipFill>
          <p:spPr bwMode="gray">
            <a:xfrm>
              <a:off x="1666196" y="3610972"/>
              <a:ext cx="358787"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504" name="Picture 4" descr="disc blue"/>
            <p:cNvPicPr>
              <a:picLocks noChangeArrowheads="1"/>
            </p:cNvPicPr>
            <p:nvPr/>
          </p:nvPicPr>
          <p:blipFill>
            <a:blip r:embed="rId7" cstate="print"/>
            <a:srcRect/>
            <a:stretch>
              <a:fillRect/>
            </a:stretch>
          </p:blipFill>
          <p:spPr bwMode="gray">
            <a:xfrm>
              <a:off x="2056734" y="3610972"/>
              <a:ext cx="358787"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505" name="Picture 4" descr="disc blue"/>
            <p:cNvPicPr>
              <a:picLocks noChangeArrowheads="1"/>
            </p:cNvPicPr>
            <p:nvPr/>
          </p:nvPicPr>
          <p:blipFill>
            <a:blip r:embed="rId7" cstate="print"/>
            <a:srcRect/>
            <a:stretch>
              <a:fillRect/>
            </a:stretch>
          </p:blipFill>
          <p:spPr bwMode="gray">
            <a:xfrm>
              <a:off x="2447272" y="3610972"/>
              <a:ext cx="358787"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506" name="Picture 4" descr="disc blue"/>
            <p:cNvPicPr>
              <a:picLocks noChangeArrowheads="1"/>
            </p:cNvPicPr>
            <p:nvPr/>
          </p:nvPicPr>
          <p:blipFill>
            <a:blip r:embed="rId7" cstate="print"/>
            <a:srcRect/>
            <a:stretch>
              <a:fillRect/>
            </a:stretch>
          </p:blipFill>
          <p:spPr bwMode="gray">
            <a:xfrm>
              <a:off x="2837809" y="3610972"/>
              <a:ext cx="358787"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507" name="Picture 4" descr="disc blue"/>
            <p:cNvPicPr>
              <a:picLocks noChangeArrowheads="1"/>
            </p:cNvPicPr>
            <p:nvPr/>
          </p:nvPicPr>
          <p:blipFill>
            <a:blip r:embed="rId7" cstate="print"/>
            <a:srcRect/>
            <a:stretch>
              <a:fillRect/>
            </a:stretch>
          </p:blipFill>
          <p:spPr bwMode="gray">
            <a:xfrm>
              <a:off x="3226759" y="3610972"/>
              <a:ext cx="360375"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508" name="Picture 4" descr="disc blue"/>
            <p:cNvPicPr>
              <a:picLocks noChangeArrowheads="1"/>
            </p:cNvPicPr>
            <p:nvPr/>
          </p:nvPicPr>
          <p:blipFill>
            <a:blip r:embed="rId7" cstate="print"/>
            <a:srcRect/>
            <a:stretch>
              <a:fillRect/>
            </a:stretch>
          </p:blipFill>
          <p:spPr bwMode="gray">
            <a:xfrm>
              <a:off x="3617297" y="3610972"/>
              <a:ext cx="360375" cy="317293"/>
            </a:xfrm>
            <a:prstGeom prst="rect">
              <a:avLst/>
            </a:prstGeom>
            <a:noFill/>
            <a:ln w="9525">
              <a:noFill/>
              <a:miter lim="800000"/>
              <a:headEnd/>
              <a:tailEnd/>
            </a:ln>
            <a:effectLst>
              <a:outerShdw blurRad="254000" dist="127000" dir="2700000" algn="tl" rotWithShape="0">
                <a:prstClr val="black">
                  <a:alpha val="40000"/>
                </a:prstClr>
              </a:outerShdw>
            </a:effectLst>
          </p:spPr>
        </p:pic>
      </p:grpSp>
      <p:grpSp>
        <p:nvGrpSpPr>
          <p:cNvPr id="40988" name="Group 508"/>
          <p:cNvGrpSpPr>
            <a:grpSpLocks/>
          </p:cNvGrpSpPr>
          <p:nvPr/>
        </p:nvGrpSpPr>
        <p:grpSpPr bwMode="auto">
          <a:xfrm>
            <a:off x="522288" y="4419600"/>
            <a:ext cx="3092450" cy="317500"/>
            <a:chOff x="885120" y="3610972"/>
            <a:chExt cx="3092552" cy="317293"/>
          </a:xfrm>
        </p:grpSpPr>
        <p:pic>
          <p:nvPicPr>
            <p:cNvPr id="510" name="Picture 6" descr="disc orange"/>
            <p:cNvPicPr>
              <a:picLocks noChangeAspect="1" noChangeArrowheads="1"/>
            </p:cNvPicPr>
            <p:nvPr/>
          </p:nvPicPr>
          <p:blipFill>
            <a:blip r:embed="rId6" cstate="print">
              <a:lum bright="-6000"/>
            </a:blip>
            <a:srcRect/>
            <a:stretch>
              <a:fillRect/>
            </a:stretch>
          </p:blipFill>
          <p:spPr bwMode="gray">
            <a:xfrm>
              <a:off x="885120" y="3610972"/>
              <a:ext cx="360374"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511" name="Picture 4" descr="disc blue"/>
            <p:cNvPicPr>
              <a:picLocks noChangeArrowheads="1"/>
            </p:cNvPicPr>
            <p:nvPr/>
          </p:nvPicPr>
          <p:blipFill>
            <a:blip r:embed="rId7" cstate="print"/>
            <a:srcRect/>
            <a:stretch>
              <a:fillRect/>
            </a:stretch>
          </p:blipFill>
          <p:spPr bwMode="gray">
            <a:xfrm>
              <a:off x="1275658" y="3610972"/>
              <a:ext cx="360374"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512" name="Picture 4" descr="disc blue"/>
            <p:cNvPicPr>
              <a:picLocks noChangeArrowheads="1"/>
            </p:cNvPicPr>
            <p:nvPr/>
          </p:nvPicPr>
          <p:blipFill>
            <a:blip r:embed="rId7" cstate="print"/>
            <a:srcRect/>
            <a:stretch>
              <a:fillRect/>
            </a:stretch>
          </p:blipFill>
          <p:spPr bwMode="gray">
            <a:xfrm>
              <a:off x="1666196" y="3610972"/>
              <a:ext cx="358787"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513" name="Picture 4" descr="disc blue"/>
            <p:cNvPicPr>
              <a:picLocks noChangeArrowheads="1"/>
            </p:cNvPicPr>
            <p:nvPr/>
          </p:nvPicPr>
          <p:blipFill>
            <a:blip r:embed="rId7" cstate="print"/>
            <a:srcRect/>
            <a:stretch>
              <a:fillRect/>
            </a:stretch>
          </p:blipFill>
          <p:spPr bwMode="gray">
            <a:xfrm>
              <a:off x="2056734" y="3610972"/>
              <a:ext cx="358787"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514" name="Picture 4" descr="disc blue"/>
            <p:cNvPicPr>
              <a:picLocks noChangeArrowheads="1"/>
            </p:cNvPicPr>
            <p:nvPr/>
          </p:nvPicPr>
          <p:blipFill>
            <a:blip r:embed="rId7" cstate="print"/>
            <a:srcRect/>
            <a:stretch>
              <a:fillRect/>
            </a:stretch>
          </p:blipFill>
          <p:spPr bwMode="gray">
            <a:xfrm>
              <a:off x="2447272" y="3610972"/>
              <a:ext cx="358787"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515" name="Picture 4" descr="disc blue"/>
            <p:cNvPicPr>
              <a:picLocks noChangeArrowheads="1"/>
            </p:cNvPicPr>
            <p:nvPr/>
          </p:nvPicPr>
          <p:blipFill>
            <a:blip r:embed="rId7" cstate="print"/>
            <a:srcRect/>
            <a:stretch>
              <a:fillRect/>
            </a:stretch>
          </p:blipFill>
          <p:spPr bwMode="gray">
            <a:xfrm>
              <a:off x="2837809" y="3610972"/>
              <a:ext cx="358787"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516" name="Picture 4" descr="disc blue"/>
            <p:cNvPicPr>
              <a:picLocks noChangeArrowheads="1"/>
            </p:cNvPicPr>
            <p:nvPr/>
          </p:nvPicPr>
          <p:blipFill>
            <a:blip r:embed="rId7" cstate="print"/>
            <a:srcRect/>
            <a:stretch>
              <a:fillRect/>
            </a:stretch>
          </p:blipFill>
          <p:spPr bwMode="gray">
            <a:xfrm>
              <a:off x="3226759" y="3610972"/>
              <a:ext cx="360375"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517" name="Picture 4" descr="disc blue"/>
            <p:cNvPicPr>
              <a:picLocks noChangeArrowheads="1"/>
            </p:cNvPicPr>
            <p:nvPr/>
          </p:nvPicPr>
          <p:blipFill>
            <a:blip r:embed="rId7" cstate="print"/>
            <a:srcRect/>
            <a:stretch>
              <a:fillRect/>
            </a:stretch>
          </p:blipFill>
          <p:spPr bwMode="gray">
            <a:xfrm>
              <a:off x="3617297" y="3610972"/>
              <a:ext cx="360375" cy="317293"/>
            </a:xfrm>
            <a:prstGeom prst="rect">
              <a:avLst/>
            </a:prstGeom>
            <a:noFill/>
            <a:ln w="9525">
              <a:noFill/>
              <a:miter lim="800000"/>
              <a:headEnd/>
              <a:tailEnd/>
            </a:ln>
            <a:effectLst>
              <a:outerShdw blurRad="254000" dist="127000" dir="2700000" algn="tl" rotWithShape="0">
                <a:prstClr val="black">
                  <a:alpha val="40000"/>
                </a:prstClr>
              </a:outerShdw>
            </a:effectLst>
          </p:spPr>
        </p:pic>
      </p:grpSp>
      <p:grpSp>
        <p:nvGrpSpPr>
          <p:cNvPr id="40989" name="Group 517"/>
          <p:cNvGrpSpPr>
            <a:grpSpLocks/>
          </p:cNvGrpSpPr>
          <p:nvPr/>
        </p:nvGrpSpPr>
        <p:grpSpPr bwMode="auto">
          <a:xfrm>
            <a:off x="522288" y="4114800"/>
            <a:ext cx="3092450" cy="317500"/>
            <a:chOff x="885120" y="3610972"/>
            <a:chExt cx="3092552" cy="317293"/>
          </a:xfrm>
        </p:grpSpPr>
        <p:pic>
          <p:nvPicPr>
            <p:cNvPr id="519" name="Picture 6" descr="disc orange"/>
            <p:cNvPicPr>
              <a:picLocks noChangeAspect="1" noChangeArrowheads="1"/>
            </p:cNvPicPr>
            <p:nvPr/>
          </p:nvPicPr>
          <p:blipFill>
            <a:blip r:embed="rId6" cstate="print">
              <a:lum bright="-6000"/>
            </a:blip>
            <a:srcRect/>
            <a:stretch>
              <a:fillRect/>
            </a:stretch>
          </p:blipFill>
          <p:spPr bwMode="gray">
            <a:xfrm>
              <a:off x="885120" y="3610972"/>
              <a:ext cx="360374"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520" name="Picture 4" descr="disc blue"/>
            <p:cNvPicPr>
              <a:picLocks noChangeArrowheads="1"/>
            </p:cNvPicPr>
            <p:nvPr/>
          </p:nvPicPr>
          <p:blipFill>
            <a:blip r:embed="rId7" cstate="print"/>
            <a:srcRect/>
            <a:stretch>
              <a:fillRect/>
            </a:stretch>
          </p:blipFill>
          <p:spPr bwMode="gray">
            <a:xfrm>
              <a:off x="1275658" y="3610972"/>
              <a:ext cx="360374"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521" name="Picture 4" descr="disc blue"/>
            <p:cNvPicPr>
              <a:picLocks noChangeArrowheads="1"/>
            </p:cNvPicPr>
            <p:nvPr/>
          </p:nvPicPr>
          <p:blipFill>
            <a:blip r:embed="rId7" cstate="print"/>
            <a:srcRect/>
            <a:stretch>
              <a:fillRect/>
            </a:stretch>
          </p:blipFill>
          <p:spPr bwMode="gray">
            <a:xfrm>
              <a:off x="1666196" y="3610972"/>
              <a:ext cx="358787"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522" name="Picture 4" descr="disc blue"/>
            <p:cNvPicPr>
              <a:picLocks noChangeArrowheads="1"/>
            </p:cNvPicPr>
            <p:nvPr/>
          </p:nvPicPr>
          <p:blipFill>
            <a:blip r:embed="rId7" cstate="print"/>
            <a:srcRect/>
            <a:stretch>
              <a:fillRect/>
            </a:stretch>
          </p:blipFill>
          <p:spPr bwMode="gray">
            <a:xfrm>
              <a:off x="2056734" y="3610972"/>
              <a:ext cx="358787"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523" name="Picture 4" descr="disc blue"/>
            <p:cNvPicPr>
              <a:picLocks noChangeArrowheads="1"/>
            </p:cNvPicPr>
            <p:nvPr/>
          </p:nvPicPr>
          <p:blipFill>
            <a:blip r:embed="rId7" cstate="print"/>
            <a:srcRect/>
            <a:stretch>
              <a:fillRect/>
            </a:stretch>
          </p:blipFill>
          <p:spPr bwMode="gray">
            <a:xfrm>
              <a:off x="2447272" y="3610972"/>
              <a:ext cx="358787"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524" name="Picture 4" descr="disc blue"/>
            <p:cNvPicPr>
              <a:picLocks noChangeArrowheads="1"/>
            </p:cNvPicPr>
            <p:nvPr/>
          </p:nvPicPr>
          <p:blipFill>
            <a:blip r:embed="rId7" cstate="print"/>
            <a:srcRect/>
            <a:stretch>
              <a:fillRect/>
            </a:stretch>
          </p:blipFill>
          <p:spPr bwMode="gray">
            <a:xfrm>
              <a:off x="2837809" y="3610972"/>
              <a:ext cx="358787"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525" name="Picture 4" descr="disc blue"/>
            <p:cNvPicPr>
              <a:picLocks noChangeArrowheads="1"/>
            </p:cNvPicPr>
            <p:nvPr/>
          </p:nvPicPr>
          <p:blipFill>
            <a:blip r:embed="rId7" cstate="print"/>
            <a:srcRect/>
            <a:stretch>
              <a:fillRect/>
            </a:stretch>
          </p:blipFill>
          <p:spPr bwMode="gray">
            <a:xfrm>
              <a:off x="3226759" y="3610972"/>
              <a:ext cx="360375" cy="317293"/>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526" name="Picture 4" descr="disc blue"/>
            <p:cNvPicPr>
              <a:picLocks noChangeArrowheads="1"/>
            </p:cNvPicPr>
            <p:nvPr/>
          </p:nvPicPr>
          <p:blipFill>
            <a:blip r:embed="rId7" cstate="print"/>
            <a:srcRect/>
            <a:stretch>
              <a:fillRect/>
            </a:stretch>
          </p:blipFill>
          <p:spPr bwMode="gray">
            <a:xfrm>
              <a:off x="3617297" y="3610972"/>
              <a:ext cx="360375" cy="317293"/>
            </a:xfrm>
            <a:prstGeom prst="rect">
              <a:avLst/>
            </a:prstGeom>
            <a:noFill/>
            <a:ln w="9525">
              <a:noFill/>
              <a:miter lim="800000"/>
              <a:headEnd/>
              <a:tailEnd/>
            </a:ln>
            <a:effectLst>
              <a:outerShdw blurRad="254000" dist="127000" dir="2700000" algn="tl" rotWithShape="0">
                <a:prstClr val="black">
                  <a:alpha val="40000"/>
                </a:prstClr>
              </a:outerShdw>
            </a:effectLst>
          </p:spPr>
        </p:pic>
      </p:grpSp>
      <p:sp>
        <p:nvSpPr>
          <p:cNvPr id="527" name="TextBox 526"/>
          <p:cNvSpPr txBox="1"/>
          <p:nvPr/>
        </p:nvSpPr>
        <p:spPr bwMode="gray">
          <a:xfrm>
            <a:off x="377825" y="3905250"/>
            <a:ext cx="654050" cy="261938"/>
          </a:xfrm>
          <a:prstGeom prst="rect">
            <a:avLst/>
          </a:prstGeom>
          <a:noFill/>
        </p:spPr>
        <p:txBody>
          <a:bodyPr>
            <a:spAutoFit/>
          </a:bodyPr>
          <a:lstStyle/>
          <a:p>
            <a:pPr algn="ctr" fontAlgn="auto">
              <a:spcBef>
                <a:spcPts val="0"/>
              </a:spcBef>
              <a:spcAft>
                <a:spcPts val="0"/>
              </a:spcAft>
              <a:defRPr/>
            </a:pPr>
            <a:r>
              <a:rPr lang="en-US" sz="1050" kern="0" dirty="0">
                <a:solidFill>
                  <a:srgbClr val="FFFFFF"/>
                </a:solidFill>
                <a:latin typeface="+mn-lt"/>
                <a:cs typeface="+mn-cs"/>
              </a:rPr>
              <a:t>SSD</a:t>
            </a:r>
          </a:p>
        </p:txBody>
      </p:sp>
      <p:sp>
        <p:nvSpPr>
          <p:cNvPr id="528" name="TextBox 527"/>
          <p:cNvSpPr txBox="1"/>
          <p:nvPr/>
        </p:nvSpPr>
        <p:spPr bwMode="gray">
          <a:xfrm>
            <a:off x="3121025" y="3905250"/>
            <a:ext cx="654050" cy="254000"/>
          </a:xfrm>
          <a:prstGeom prst="rect">
            <a:avLst/>
          </a:prstGeom>
          <a:noFill/>
        </p:spPr>
        <p:txBody>
          <a:bodyPr>
            <a:spAutoFit/>
          </a:bodyPr>
          <a:lstStyle/>
          <a:p>
            <a:pPr algn="ctr" fontAlgn="auto">
              <a:spcBef>
                <a:spcPts val="0"/>
              </a:spcBef>
              <a:spcAft>
                <a:spcPts val="0"/>
              </a:spcAft>
              <a:defRPr/>
            </a:pPr>
            <a:r>
              <a:rPr lang="en-US" sz="1050" kern="0" dirty="0">
                <a:solidFill>
                  <a:srgbClr val="5F5F5F"/>
                </a:solidFill>
                <a:latin typeface="+mn-lt"/>
                <a:cs typeface="+mn-cs"/>
              </a:rPr>
              <a:t>HDD</a:t>
            </a:r>
          </a:p>
        </p:txBody>
      </p:sp>
      <p:sp>
        <p:nvSpPr>
          <p:cNvPr id="529" name="Rounded Rectangle 528"/>
          <p:cNvSpPr/>
          <p:nvPr/>
        </p:nvSpPr>
        <p:spPr bwMode="gray">
          <a:xfrm>
            <a:off x="592295" y="4232217"/>
            <a:ext cx="217397" cy="142922"/>
          </a:xfrm>
          <a:prstGeom prst="roundRect">
            <a:avLst/>
          </a:prstGeom>
          <a:gradFill flip="none" rotWithShape="1">
            <a:gsLst>
              <a:gs pos="0">
                <a:srgbClr val="FFF200"/>
              </a:gs>
              <a:gs pos="45000">
                <a:srgbClr val="FF7A00"/>
              </a:gs>
              <a:gs pos="70000">
                <a:srgbClr val="FF0300"/>
              </a:gs>
              <a:gs pos="100000">
                <a:srgbClr val="4D0808"/>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30" name="Rounded Rectangle 529"/>
          <p:cNvSpPr/>
          <p:nvPr/>
        </p:nvSpPr>
        <p:spPr bwMode="gray">
          <a:xfrm>
            <a:off x="986619" y="4230540"/>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31" name="Rounded Rectangle 530"/>
          <p:cNvSpPr/>
          <p:nvPr/>
        </p:nvSpPr>
        <p:spPr bwMode="gray">
          <a:xfrm>
            <a:off x="1379053" y="4230540"/>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32" name="Rounded Rectangle 531"/>
          <p:cNvSpPr/>
          <p:nvPr/>
        </p:nvSpPr>
        <p:spPr bwMode="gray">
          <a:xfrm>
            <a:off x="1771487" y="4230540"/>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33" name="Rounded Rectangle 532"/>
          <p:cNvSpPr/>
          <p:nvPr/>
        </p:nvSpPr>
        <p:spPr bwMode="gray">
          <a:xfrm>
            <a:off x="2556355" y="4230540"/>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34" name="Rounded Rectangle 533"/>
          <p:cNvSpPr/>
          <p:nvPr/>
        </p:nvSpPr>
        <p:spPr bwMode="gray">
          <a:xfrm>
            <a:off x="2948789" y="4230540"/>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35" name="Rounded Rectangle 534"/>
          <p:cNvSpPr/>
          <p:nvPr/>
        </p:nvSpPr>
        <p:spPr bwMode="gray">
          <a:xfrm>
            <a:off x="3341222" y="4230540"/>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36" name="Rounded Rectangle 535"/>
          <p:cNvSpPr/>
          <p:nvPr/>
        </p:nvSpPr>
        <p:spPr bwMode="gray">
          <a:xfrm>
            <a:off x="2163921" y="4230540"/>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37" name="Rounded Rectangle 536"/>
          <p:cNvSpPr/>
          <p:nvPr/>
        </p:nvSpPr>
        <p:spPr bwMode="gray">
          <a:xfrm>
            <a:off x="591084" y="4535865"/>
            <a:ext cx="217397" cy="142922"/>
          </a:xfrm>
          <a:prstGeom prst="roundRect">
            <a:avLst/>
          </a:prstGeom>
          <a:gradFill flip="none" rotWithShape="1">
            <a:gsLst>
              <a:gs pos="0">
                <a:srgbClr val="FFF200"/>
              </a:gs>
              <a:gs pos="45000">
                <a:srgbClr val="FF7A00"/>
              </a:gs>
              <a:gs pos="70000">
                <a:srgbClr val="FF0300"/>
              </a:gs>
              <a:gs pos="100000">
                <a:srgbClr val="4D0808"/>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38" name="Rounded Rectangle 537"/>
          <p:cNvSpPr/>
          <p:nvPr/>
        </p:nvSpPr>
        <p:spPr bwMode="gray">
          <a:xfrm>
            <a:off x="986619" y="4534188"/>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39" name="Rounded Rectangle 538"/>
          <p:cNvSpPr/>
          <p:nvPr/>
        </p:nvSpPr>
        <p:spPr bwMode="gray">
          <a:xfrm>
            <a:off x="1379053" y="4534188"/>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40" name="Rounded Rectangle 539"/>
          <p:cNvSpPr/>
          <p:nvPr/>
        </p:nvSpPr>
        <p:spPr bwMode="gray">
          <a:xfrm>
            <a:off x="1771487" y="4534188"/>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41" name="Rounded Rectangle 540"/>
          <p:cNvSpPr/>
          <p:nvPr/>
        </p:nvSpPr>
        <p:spPr bwMode="gray">
          <a:xfrm>
            <a:off x="2556355" y="4534188"/>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42" name="Rounded Rectangle 541"/>
          <p:cNvSpPr/>
          <p:nvPr/>
        </p:nvSpPr>
        <p:spPr bwMode="gray">
          <a:xfrm>
            <a:off x="2948789" y="4534188"/>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43" name="Rounded Rectangle 542"/>
          <p:cNvSpPr/>
          <p:nvPr/>
        </p:nvSpPr>
        <p:spPr bwMode="gray">
          <a:xfrm>
            <a:off x="3341222" y="4534188"/>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44" name="Rounded Rectangle 543"/>
          <p:cNvSpPr/>
          <p:nvPr/>
        </p:nvSpPr>
        <p:spPr bwMode="gray">
          <a:xfrm>
            <a:off x="2163921" y="4534188"/>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45" name="Rounded Rectangle 544"/>
          <p:cNvSpPr/>
          <p:nvPr/>
        </p:nvSpPr>
        <p:spPr bwMode="gray">
          <a:xfrm>
            <a:off x="591084" y="4851168"/>
            <a:ext cx="217397" cy="142922"/>
          </a:xfrm>
          <a:prstGeom prst="roundRect">
            <a:avLst/>
          </a:prstGeom>
          <a:gradFill flip="none" rotWithShape="1">
            <a:gsLst>
              <a:gs pos="0">
                <a:srgbClr val="FFF200"/>
              </a:gs>
              <a:gs pos="45000">
                <a:srgbClr val="FF7A00"/>
              </a:gs>
              <a:gs pos="70000">
                <a:srgbClr val="FF0300"/>
              </a:gs>
              <a:gs pos="100000">
                <a:srgbClr val="4D0808"/>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46" name="Rounded Rectangle 545"/>
          <p:cNvSpPr/>
          <p:nvPr/>
        </p:nvSpPr>
        <p:spPr bwMode="gray">
          <a:xfrm>
            <a:off x="986619" y="4849491"/>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47" name="Rounded Rectangle 546"/>
          <p:cNvSpPr/>
          <p:nvPr/>
        </p:nvSpPr>
        <p:spPr bwMode="gray">
          <a:xfrm>
            <a:off x="1379053" y="4849491"/>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48" name="Rounded Rectangle 547"/>
          <p:cNvSpPr/>
          <p:nvPr/>
        </p:nvSpPr>
        <p:spPr bwMode="gray">
          <a:xfrm>
            <a:off x="1771487" y="4849491"/>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49" name="Rounded Rectangle 548"/>
          <p:cNvSpPr/>
          <p:nvPr/>
        </p:nvSpPr>
        <p:spPr bwMode="gray">
          <a:xfrm>
            <a:off x="2948789" y="4849491"/>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50" name="Rounded Rectangle 549"/>
          <p:cNvSpPr/>
          <p:nvPr/>
        </p:nvSpPr>
        <p:spPr bwMode="gray">
          <a:xfrm>
            <a:off x="3341222" y="4849491"/>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51" name="Rounded Rectangle 550"/>
          <p:cNvSpPr/>
          <p:nvPr/>
        </p:nvSpPr>
        <p:spPr bwMode="gray">
          <a:xfrm>
            <a:off x="2163921" y="4849491"/>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52" name="Rounded Rectangle 551"/>
          <p:cNvSpPr/>
          <p:nvPr/>
        </p:nvSpPr>
        <p:spPr bwMode="gray">
          <a:xfrm>
            <a:off x="591084" y="5152595"/>
            <a:ext cx="217397" cy="142922"/>
          </a:xfrm>
          <a:prstGeom prst="roundRect">
            <a:avLst/>
          </a:prstGeom>
          <a:gradFill flip="none" rotWithShape="1">
            <a:gsLst>
              <a:gs pos="0">
                <a:srgbClr val="FFF200"/>
              </a:gs>
              <a:gs pos="45000">
                <a:srgbClr val="FF7A00"/>
              </a:gs>
              <a:gs pos="70000">
                <a:srgbClr val="FF0300"/>
              </a:gs>
              <a:gs pos="100000">
                <a:srgbClr val="4D0808"/>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53" name="Rounded Rectangle 552"/>
          <p:cNvSpPr/>
          <p:nvPr/>
        </p:nvSpPr>
        <p:spPr bwMode="gray">
          <a:xfrm>
            <a:off x="986619" y="5150918"/>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54" name="Rounded Rectangle 553"/>
          <p:cNvSpPr/>
          <p:nvPr/>
        </p:nvSpPr>
        <p:spPr bwMode="gray">
          <a:xfrm>
            <a:off x="1379053" y="5150918"/>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55" name="Rounded Rectangle 554"/>
          <p:cNvSpPr/>
          <p:nvPr/>
        </p:nvSpPr>
        <p:spPr bwMode="gray">
          <a:xfrm>
            <a:off x="1771487" y="5150918"/>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56" name="Rounded Rectangle 555"/>
          <p:cNvSpPr/>
          <p:nvPr/>
        </p:nvSpPr>
        <p:spPr bwMode="gray">
          <a:xfrm>
            <a:off x="2556355" y="5150918"/>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57" name="Rounded Rectangle 556"/>
          <p:cNvSpPr/>
          <p:nvPr/>
        </p:nvSpPr>
        <p:spPr bwMode="gray">
          <a:xfrm>
            <a:off x="2948789" y="5150918"/>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58" name="Rounded Rectangle 557"/>
          <p:cNvSpPr/>
          <p:nvPr/>
        </p:nvSpPr>
        <p:spPr bwMode="gray">
          <a:xfrm>
            <a:off x="3341222" y="5150918"/>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59" name="Rounded Rectangle 558"/>
          <p:cNvSpPr/>
          <p:nvPr/>
        </p:nvSpPr>
        <p:spPr bwMode="gray">
          <a:xfrm>
            <a:off x="2163921" y="5150918"/>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60" name="Rounded Rectangle 559"/>
          <p:cNvSpPr/>
          <p:nvPr/>
        </p:nvSpPr>
        <p:spPr bwMode="gray">
          <a:xfrm>
            <a:off x="591084" y="5456518"/>
            <a:ext cx="217397" cy="142922"/>
          </a:xfrm>
          <a:prstGeom prst="roundRect">
            <a:avLst/>
          </a:prstGeom>
          <a:gradFill flip="none" rotWithShape="1">
            <a:gsLst>
              <a:gs pos="0">
                <a:srgbClr val="FFF200"/>
              </a:gs>
              <a:gs pos="45000">
                <a:srgbClr val="FF7A00"/>
              </a:gs>
              <a:gs pos="70000">
                <a:srgbClr val="FF0300"/>
              </a:gs>
              <a:gs pos="100000">
                <a:srgbClr val="4D0808"/>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61" name="Rounded Rectangle 560"/>
          <p:cNvSpPr/>
          <p:nvPr/>
        </p:nvSpPr>
        <p:spPr bwMode="gray">
          <a:xfrm>
            <a:off x="986619" y="5454841"/>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62" name="Rounded Rectangle 561"/>
          <p:cNvSpPr/>
          <p:nvPr/>
        </p:nvSpPr>
        <p:spPr bwMode="gray">
          <a:xfrm>
            <a:off x="1379053" y="5454841"/>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63" name="Rounded Rectangle 562"/>
          <p:cNvSpPr/>
          <p:nvPr/>
        </p:nvSpPr>
        <p:spPr bwMode="gray">
          <a:xfrm>
            <a:off x="1771487" y="5454841"/>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64" name="Rounded Rectangle 563"/>
          <p:cNvSpPr/>
          <p:nvPr/>
        </p:nvSpPr>
        <p:spPr bwMode="gray">
          <a:xfrm>
            <a:off x="2556355" y="5454841"/>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65" name="Rounded Rectangle 564"/>
          <p:cNvSpPr/>
          <p:nvPr/>
        </p:nvSpPr>
        <p:spPr bwMode="gray">
          <a:xfrm>
            <a:off x="2948789" y="5454841"/>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66" name="Rounded Rectangle 565"/>
          <p:cNvSpPr/>
          <p:nvPr/>
        </p:nvSpPr>
        <p:spPr bwMode="gray">
          <a:xfrm>
            <a:off x="3341222" y="5454841"/>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67" name="Rounded Rectangle 566"/>
          <p:cNvSpPr/>
          <p:nvPr/>
        </p:nvSpPr>
        <p:spPr bwMode="gray">
          <a:xfrm>
            <a:off x="2163921" y="5454841"/>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68" name="Rounded Rectangle 567"/>
          <p:cNvSpPr/>
          <p:nvPr/>
        </p:nvSpPr>
        <p:spPr bwMode="gray">
          <a:xfrm>
            <a:off x="589701" y="4533042"/>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69" name="Rounded Rectangle 568"/>
          <p:cNvSpPr/>
          <p:nvPr/>
        </p:nvSpPr>
        <p:spPr bwMode="gray">
          <a:xfrm>
            <a:off x="3341222" y="4534188"/>
            <a:ext cx="217397" cy="142922"/>
          </a:xfrm>
          <a:prstGeom prst="roundRect">
            <a:avLst/>
          </a:prstGeom>
          <a:gradFill flip="none" rotWithShape="1">
            <a:gsLst>
              <a:gs pos="0">
                <a:srgbClr val="FFF200"/>
              </a:gs>
              <a:gs pos="45000">
                <a:srgbClr val="FF7A00"/>
              </a:gs>
              <a:gs pos="70000">
                <a:srgbClr val="FF0300"/>
              </a:gs>
              <a:gs pos="100000">
                <a:srgbClr val="4D0808"/>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70" name="Rounded Rectangle 569"/>
          <p:cNvSpPr/>
          <p:nvPr/>
        </p:nvSpPr>
        <p:spPr bwMode="gray">
          <a:xfrm>
            <a:off x="592634" y="5453163"/>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71" name="Rounded Rectangle 570"/>
          <p:cNvSpPr/>
          <p:nvPr/>
        </p:nvSpPr>
        <p:spPr bwMode="gray">
          <a:xfrm>
            <a:off x="2947238" y="4232217"/>
            <a:ext cx="217397" cy="142922"/>
          </a:xfrm>
          <a:prstGeom prst="roundRect">
            <a:avLst/>
          </a:prstGeom>
          <a:gradFill flip="none" rotWithShape="1">
            <a:gsLst>
              <a:gs pos="0">
                <a:srgbClr val="FFF200"/>
              </a:gs>
              <a:gs pos="45000">
                <a:srgbClr val="FF7A00"/>
              </a:gs>
              <a:gs pos="70000">
                <a:srgbClr val="FF0300"/>
              </a:gs>
              <a:gs pos="100000">
                <a:srgbClr val="4D0808"/>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72" name="Rounded Rectangle 571"/>
          <p:cNvSpPr/>
          <p:nvPr/>
        </p:nvSpPr>
        <p:spPr bwMode="gray">
          <a:xfrm>
            <a:off x="592634" y="5149240"/>
            <a:ext cx="214296" cy="146277"/>
          </a:xfrm>
          <a:prstGeom prst="roundRect">
            <a:avLst/>
          </a:prstGeom>
          <a:gradFill flip="none" rotWithShape="1">
            <a:gsLst>
              <a:gs pos="0">
                <a:srgbClr val="3993D0">
                  <a:lumMod val="20000"/>
                  <a:lumOff val="80000"/>
                </a:srgbClr>
              </a:gs>
              <a:gs pos="45000">
                <a:srgbClr val="3993D0"/>
              </a:gs>
              <a:gs pos="70000">
                <a:srgbClr val="007DC3"/>
              </a:gs>
              <a:gs pos="100000">
                <a:srgbClr val="007DC3">
                  <a:lumMod val="75000"/>
                </a:srgbClr>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sp>
        <p:nvSpPr>
          <p:cNvPr id="573" name="Rounded Rectangle 572"/>
          <p:cNvSpPr/>
          <p:nvPr/>
        </p:nvSpPr>
        <p:spPr bwMode="gray">
          <a:xfrm>
            <a:off x="2163921" y="4232217"/>
            <a:ext cx="217397" cy="142922"/>
          </a:xfrm>
          <a:prstGeom prst="roundRect">
            <a:avLst/>
          </a:prstGeom>
          <a:gradFill flip="none" rotWithShape="1">
            <a:gsLst>
              <a:gs pos="0">
                <a:srgbClr val="FFF200"/>
              </a:gs>
              <a:gs pos="45000">
                <a:srgbClr val="FF7A00"/>
              </a:gs>
              <a:gs pos="70000">
                <a:srgbClr val="FF0300"/>
              </a:gs>
              <a:gs pos="100000">
                <a:srgbClr val="4D0808"/>
              </a:gs>
            </a:gsLst>
            <a:path path="rect">
              <a:fillToRect r="100000" b="100000"/>
            </a:path>
            <a:tileRect l="-100000" t="-10000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rot lat="0" lon="0" rev="2700000"/>
            </a:lightRig>
          </a:scene3d>
          <a:sp3d prstMaterial="plastic">
            <a:bevelT w="38100" h="38100"/>
          </a:sp3d>
        </p:spPr>
        <p:txBody>
          <a:bodyPr anchor="ctr"/>
          <a:lstStyle/>
          <a:p>
            <a:pPr algn="ctr" fontAlgn="auto">
              <a:spcBef>
                <a:spcPts val="0"/>
              </a:spcBef>
              <a:spcAft>
                <a:spcPts val="0"/>
              </a:spcAft>
              <a:defRPr/>
            </a:pPr>
            <a:endParaRPr lang="en-US" kern="0" dirty="0">
              <a:solidFill>
                <a:srgbClr val="FFFFFF"/>
              </a:solidFill>
              <a:latin typeface="MetaNormalLF-Roman"/>
              <a:cs typeface="+mn-cs"/>
            </a:endParaRPr>
          </a:p>
        </p:txBody>
      </p:sp>
      <p:grpSp>
        <p:nvGrpSpPr>
          <p:cNvPr id="574" name="Group 573"/>
          <p:cNvGrpSpPr>
            <a:grpSpLocks/>
          </p:cNvGrpSpPr>
          <p:nvPr/>
        </p:nvGrpSpPr>
        <p:grpSpPr bwMode="auto">
          <a:xfrm>
            <a:off x="560388" y="1643063"/>
            <a:ext cx="1017587" cy="1843087"/>
            <a:chOff x="-2628851" y="1700790"/>
            <a:chExt cx="922001" cy="1670002"/>
          </a:xfrm>
        </p:grpSpPr>
        <p:pic>
          <p:nvPicPr>
            <p:cNvPr id="575" name="Picture 574" descr="cloud-new.png"/>
            <p:cNvPicPr>
              <a:picLocks noChangeAspect="1"/>
            </p:cNvPicPr>
            <p:nvPr/>
          </p:nvPicPr>
          <p:blipFill>
            <a:blip r:embed="rId8" cstate="email">
              <a:duotone>
                <a:srgbClr val="E36F1E">
                  <a:shade val="45000"/>
                  <a:satMod val="135000"/>
                </a:srgbClr>
                <a:prstClr val="white"/>
              </a:duotone>
            </a:blip>
            <a:stretch>
              <a:fillRect/>
            </a:stretch>
          </p:blipFill>
          <p:spPr bwMode="gray">
            <a:xfrm>
              <a:off x="-2628562" y="1700790"/>
              <a:ext cx="921712" cy="461880"/>
            </a:xfrm>
            <a:prstGeom prst="rect">
              <a:avLst/>
            </a:prstGeom>
          </p:spPr>
        </p:pic>
        <p:sp>
          <p:nvSpPr>
            <p:cNvPr id="576" name="TextBox 575"/>
            <p:cNvSpPr txBox="1"/>
            <p:nvPr/>
          </p:nvSpPr>
          <p:spPr bwMode="gray">
            <a:xfrm>
              <a:off x="-2385765" y="1873400"/>
              <a:ext cx="317882" cy="215763"/>
            </a:xfrm>
            <a:prstGeom prst="rect">
              <a:avLst/>
            </a:prstGeom>
            <a:noFill/>
          </p:spPr>
          <p:txBody>
            <a:bodyPr wrap="none" lIns="0" tIns="0" rIns="0" bIns="0">
              <a:spAutoFit/>
            </a:bodyPr>
            <a:lstStyle/>
            <a:p>
              <a:pPr algn="ctr" fontAlgn="auto">
                <a:spcBef>
                  <a:spcPts val="0"/>
                </a:spcBef>
                <a:spcAft>
                  <a:spcPts val="0"/>
                </a:spcAft>
                <a:defRPr/>
              </a:pPr>
              <a:r>
                <a:rPr lang="en-US" sz="1400" kern="0" dirty="0">
                  <a:solidFill>
                    <a:sysClr val="windowText" lastClr="000000"/>
                  </a:solidFill>
                  <a:latin typeface="MetaMediumLF-Roman" pitchFamily="34" charset="0"/>
                  <a:cs typeface="+mn-cs"/>
                </a:rPr>
                <a:t>SAN</a:t>
              </a:r>
            </a:p>
          </p:txBody>
        </p:sp>
        <p:sp>
          <p:nvSpPr>
            <p:cNvPr id="577" name="Up Arrow 576"/>
            <p:cNvSpPr/>
            <p:nvPr/>
          </p:nvSpPr>
          <p:spPr bwMode="gray">
            <a:xfrm>
              <a:off x="-2628851" y="2161084"/>
              <a:ext cx="922001" cy="1209708"/>
            </a:xfrm>
            <a:prstGeom prst="upArrow">
              <a:avLst>
                <a:gd name="adj1" fmla="val 62940"/>
                <a:gd name="adj2" fmla="val 32747"/>
              </a:avLst>
            </a:prstGeom>
            <a:gradFill>
              <a:gsLst>
                <a:gs pos="0">
                  <a:srgbClr val="E36F1E"/>
                </a:gs>
                <a:gs pos="100000">
                  <a:srgbClr val="FFFFFF">
                    <a:alpha val="0"/>
                  </a:srgbClr>
                </a:gs>
              </a:gsLst>
              <a:lin ang="5400000" scaled="0"/>
            </a:gradFill>
            <a:ln w="25400" cap="flat" cmpd="sng" algn="ctr">
              <a:noFill/>
              <a:prstDash val="solid"/>
            </a:ln>
            <a:effectLst/>
          </p:spPr>
          <p:txBody>
            <a:bodyPr lIns="0" tIns="0" rIns="0" bIns="0"/>
            <a:lstStyle/>
            <a:p>
              <a:pPr algn="ctr" fontAlgn="auto">
                <a:lnSpc>
                  <a:spcPts val="1200"/>
                </a:lnSpc>
                <a:spcBef>
                  <a:spcPts val="0"/>
                </a:spcBef>
                <a:spcAft>
                  <a:spcPts val="0"/>
                </a:spcAft>
                <a:defRPr/>
              </a:pPr>
              <a:r>
                <a:rPr lang="en-US" sz="1200" kern="0" dirty="0">
                  <a:solidFill>
                    <a:srgbClr val="FFFFFF"/>
                  </a:solidFill>
                  <a:latin typeface="MetaMediumLF-Roman" pitchFamily="34" charset="0"/>
                  <a:cs typeface="+mn-cs"/>
                </a:rPr>
                <a:t>BLOCK</a:t>
              </a:r>
            </a:p>
            <a:p>
              <a:pPr algn="ctr" fontAlgn="auto">
                <a:lnSpc>
                  <a:spcPts val="1200"/>
                </a:lnSpc>
                <a:spcBef>
                  <a:spcPts val="0"/>
                </a:spcBef>
                <a:spcAft>
                  <a:spcPts val="0"/>
                </a:spcAft>
                <a:defRPr/>
              </a:pPr>
              <a:r>
                <a:rPr lang="en-US" sz="1100" kern="0" dirty="0">
                  <a:solidFill>
                    <a:srgbClr val="000000"/>
                  </a:solidFill>
                  <a:latin typeface="MetaNormalLF-Roman"/>
                  <a:cs typeface="+mn-cs"/>
                </a:rPr>
                <a:t>iSCSI</a:t>
              </a:r>
            </a:p>
            <a:p>
              <a:pPr algn="ctr" fontAlgn="auto">
                <a:lnSpc>
                  <a:spcPts val="1200"/>
                </a:lnSpc>
                <a:spcBef>
                  <a:spcPts val="0"/>
                </a:spcBef>
                <a:spcAft>
                  <a:spcPts val="0"/>
                </a:spcAft>
                <a:defRPr/>
              </a:pPr>
              <a:r>
                <a:rPr lang="en-US" sz="1100" kern="0" dirty="0">
                  <a:solidFill>
                    <a:srgbClr val="000000"/>
                  </a:solidFill>
                  <a:latin typeface="MetaNormalLF-Roman"/>
                  <a:cs typeface="+mn-cs"/>
                </a:rPr>
                <a:t>FC</a:t>
              </a:r>
            </a:p>
            <a:p>
              <a:pPr algn="ctr" fontAlgn="auto">
                <a:lnSpc>
                  <a:spcPts val="1200"/>
                </a:lnSpc>
                <a:spcBef>
                  <a:spcPts val="0"/>
                </a:spcBef>
                <a:spcAft>
                  <a:spcPts val="0"/>
                </a:spcAft>
                <a:defRPr/>
              </a:pPr>
              <a:r>
                <a:rPr lang="en-US" sz="1100" kern="0" dirty="0">
                  <a:solidFill>
                    <a:srgbClr val="000000"/>
                  </a:solidFill>
                  <a:latin typeface="MetaNormalLF-Roman"/>
                  <a:cs typeface="+mn-cs"/>
                </a:rPr>
                <a:t>FCoE</a:t>
              </a:r>
            </a:p>
          </p:txBody>
        </p:sp>
      </p:grpSp>
      <p:grpSp>
        <p:nvGrpSpPr>
          <p:cNvPr id="578" name="Group 577"/>
          <p:cNvGrpSpPr>
            <a:grpSpLocks/>
          </p:cNvGrpSpPr>
          <p:nvPr/>
        </p:nvGrpSpPr>
        <p:grpSpPr bwMode="auto">
          <a:xfrm>
            <a:off x="1597025" y="1643063"/>
            <a:ext cx="1017588" cy="1843087"/>
            <a:chOff x="-1591925" y="1700790"/>
            <a:chExt cx="921712" cy="1670002"/>
          </a:xfrm>
        </p:grpSpPr>
        <p:pic>
          <p:nvPicPr>
            <p:cNvPr id="579" name="Picture 578" descr="cloud-new.png"/>
            <p:cNvPicPr>
              <a:picLocks noChangeAspect="1"/>
            </p:cNvPicPr>
            <p:nvPr/>
          </p:nvPicPr>
          <p:blipFill>
            <a:blip r:embed="rId8" cstate="email">
              <a:duotone>
                <a:srgbClr val="49A942">
                  <a:shade val="45000"/>
                  <a:satMod val="135000"/>
                </a:srgbClr>
                <a:prstClr val="white"/>
              </a:duotone>
            </a:blip>
            <a:stretch>
              <a:fillRect/>
            </a:stretch>
          </p:blipFill>
          <p:spPr bwMode="gray">
            <a:xfrm>
              <a:off x="-1591925" y="1700790"/>
              <a:ext cx="921712" cy="461880"/>
            </a:xfrm>
            <a:prstGeom prst="rect">
              <a:avLst/>
            </a:prstGeom>
          </p:spPr>
        </p:pic>
        <p:sp>
          <p:nvSpPr>
            <p:cNvPr id="580" name="TextBox 579"/>
            <p:cNvSpPr txBox="1"/>
            <p:nvPr/>
          </p:nvSpPr>
          <p:spPr bwMode="gray">
            <a:xfrm>
              <a:off x="-1292836" y="1873400"/>
              <a:ext cx="323534" cy="215763"/>
            </a:xfrm>
            <a:prstGeom prst="rect">
              <a:avLst/>
            </a:prstGeom>
            <a:noFill/>
          </p:spPr>
          <p:txBody>
            <a:bodyPr wrap="none" lIns="0" tIns="0" rIns="0" bIns="0">
              <a:spAutoFit/>
            </a:bodyPr>
            <a:lstStyle/>
            <a:p>
              <a:pPr algn="ctr" fontAlgn="auto">
                <a:spcBef>
                  <a:spcPts val="0"/>
                </a:spcBef>
                <a:spcAft>
                  <a:spcPts val="0"/>
                </a:spcAft>
                <a:defRPr/>
              </a:pPr>
              <a:r>
                <a:rPr lang="en-US" sz="1400" kern="0" dirty="0">
                  <a:solidFill>
                    <a:sysClr val="windowText" lastClr="000000"/>
                  </a:solidFill>
                  <a:latin typeface="MetaMediumLF-Roman" pitchFamily="34" charset="0"/>
                  <a:cs typeface="+mn-cs"/>
                </a:rPr>
                <a:t>NAS</a:t>
              </a:r>
            </a:p>
          </p:txBody>
        </p:sp>
        <p:sp>
          <p:nvSpPr>
            <p:cNvPr id="581" name="Up Arrow 580"/>
            <p:cNvSpPr/>
            <p:nvPr/>
          </p:nvSpPr>
          <p:spPr bwMode="gray">
            <a:xfrm>
              <a:off x="-1591925" y="2161084"/>
              <a:ext cx="921712" cy="1209708"/>
            </a:xfrm>
            <a:prstGeom prst="upArrow">
              <a:avLst>
                <a:gd name="adj1" fmla="val 62940"/>
                <a:gd name="adj2" fmla="val 32747"/>
              </a:avLst>
            </a:prstGeom>
            <a:gradFill>
              <a:gsLst>
                <a:gs pos="0">
                  <a:srgbClr val="49A942"/>
                </a:gs>
                <a:gs pos="100000">
                  <a:srgbClr val="FFFFFF">
                    <a:alpha val="0"/>
                  </a:srgbClr>
                </a:gs>
              </a:gsLst>
              <a:lin ang="5400000" scaled="0"/>
            </a:gradFill>
            <a:ln w="25400" cap="flat" cmpd="sng" algn="ctr">
              <a:noFill/>
              <a:prstDash val="solid"/>
            </a:ln>
            <a:effectLst/>
          </p:spPr>
          <p:txBody>
            <a:bodyPr lIns="0" tIns="0" rIns="0" bIns="0"/>
            <a:lstStyle/>
            <a:p>
              <a:pPr algn="ctr" fontAlgn="auto">
                <a:lnSpc>
                  <a:spcPts val="1200"/>
                </a:lnSpc>
                <a:spcBef>
                  <a:spcPts val="0"/>
                </a:spcBef>
                <a:spcAft>
                  <a:spcPts val="0"/>
                </a:spcAft>
                <a:defRPr/>
              </a:pPr>
              <a:r>
                <a:rPr lang="en-US" sz="1200" kern="0" dirty="0">
                  <a:solidFill>
                    <a:srgbClr val="FFFFFF"/>
                  </a:solidFill>
                  <a:latin typeface="MetaMediumLF-Roman" pitchFamily="34" charset="0"/>
                  <a:cs typeface="+mn-cs"/>
                </a:rPr>
                <a:t>FILE</a:t>
              </a:r>
            </a:p>
            <a:p>
              <a:pPr algn="ctr" fontAlgn="auto">
                <a:lnSpc>
                  <a:spcPts val="1200"/>
                </a:lnSpc>
                <a:spcBef>
                  <a:spcPts val="0"/>
                </a:spcBef>
                <a:spcAft>
                  <a:spcPts val="0"/>
                </a:spcAft>
                <a:defRPr/>
              </a:pPr>
              <a:r>
                <a:rPr lang="en-US" sz="1100" kern="0" dirty="0">
                  <a:solidFill>
                    <a:srgbClr val="000000"/>
                  </a:solidFill>
                  <a:latin typeface="MetaNormalLF-Roman"/>
                  <a:cs typeface="+mn-cs"/>
                </a:rPr>
                <a:t>CIFS</a:t>
              </a:r>
            </a:p>
            <a:p>
              <a:pPr algn="ctr" fontAlgn="auto">
                <a:lnSpc>
                  <a:spcPts val="1200"/>
                </a:lnSpc>
                <a:spcBef>
                  <a:spcPts val="0"/>
                </a:spcBef>
                <a:spcAft>
                  <a:spcPts val="0"/>
                </a:spcAft>
                <a:defRPr/>
              </a:pPr>
              <a:r>
                <a:rPr lang="en-US" sz="1100" kern="0" dirty="0">
                  <a:solidFill>
                    <a:srgbClr val="000000"/>
                  </a:solidFill>
                  <a:latin typeface="MetaNormalLF-Roman"/>
                  <a:cs typeface="+mn-cs"/>
                </a:rPr>
                <a:t>NFS</a:t>
              </a:r>
            </a:p>
            <a:p>
              <a:pPr algn="ctr" fontAlgn="auto">
                <a:lnSpc>
                  <a:spcPts val="1200"/>
                </a:lnSpc>
                <a:spcBef>
                  <a:spcPts val="0"/>
                </a:spcBef>
                <a:spcAft>
                  <a:spcPts val="0"/>
                </a:spcAft>
                <a:defRPr/>
              </a:pPr>
              <a:r>
                <a:rPr lang="en-US" sz="1100" kern="0" dirty="0">
                  <a:solidFill>
                    <a:srgbClr val="000000"/>
                  </a:solidFill>
                  <a:latin typeface="MetaNormalLF-Roman"/>
                  <a:cs typeface="+mn-cs"/>
                </a:rPr>
                <a:t>pNFS</a:t>
              </a:r>
            </a:p>
            <a:p>
              <a:pPr algn="ctr" fontAlgn="auto">
                <a:lnSpc>
                  <a:spcPts val="1200"/>
                </a:lnSpc>
                <a:spcBef>
                  <a:spcPts val="0"/>
                </a:spcBef>
                <a:spcAft>
                  <a:spcPts val="0"/>
                </a:spcAft>
                <a:defRPr/>
              </a:pPr>
              <a:r>
                <a:rPr lang="en-US" sz="1100" kern="0" dirty="0">
                  <a:solidFill>
                    <a:srgbClr val="000000"/>
                  </a:solidFill>
                  <a:latin typeface="MetaNormalLF-Roman"/>
                  <a:cs typeface="+mn-cs"/>
                </a:rPr>
                <a:t>MPFS</a:t>
              </a:r>
            </a:p>
          </p:txBody>
        </p:sp>
      </p:grpSp>
      <p:grpSp>
        <p:nvGrpSpPr>
          <p:cNvPr id="582" name="Group 581"/>
          <p:cNvGrpSpPr>
            <a:grpSpLocks/>
          </p:cNvGrpSpPr>
          <p:nvPr/>
        </p:nvGrpSpPr>
        <p:grpSpPr bwMode="auto">
          <a:xfrm>
            <a:off x="2633663" y="1643063"/>
            <a:ext cx="1017587" cy="1843087"/>
            <a:chOff x="-555287" y="1700790"/>
            <a:chExt cx="921712" cy="1670002"/>
          </a:xfrm>
        </p:grpSpPr>
        <p:pic>
          <p:nvPicPr>
            <p:cNvPr id="583" name="Picture 582" descr="cloud-new.png"/>
            <p:cNvPicPr>
              <a:picLocks noChangeAspect="1"/>
            </p:cNvPicPr>
            <p:nvPr/>
          </p:nvPicPr>
          <p:blipFill>
            <a:blip r:embed="rId8" cstate="email">
              <a:duotone>
                <a:srgbClr val="3993D0">
                  <a:shade val="45000"/>
                  <a:satMod val="135000"/>
                </a:srgbClr>
                <a:prstClr val="white"/>
              </a:duotone>
            </a:blip>
            <a:stretch>
              <a:fillRect/>
            </a:stretch>
          </p:blipFill>
          <p:spPr bwMode="gray">
            <a:xfrm>
              <a:off x="-555287" y="1700790"/>
              <a:ext cx="921712" cy="461880"/>
            </a:xfrm>
            <a:prstGeom prst="rect">
              <a:avLst/>
            </a:prstGeom>
          </p:spPr>
        </p:pic>
        <p:sp>
          <p:nvSpPr>
            <p:cNvPr id="584" name="TextBox 583"/>
            <p:cNvSpPr txBox="1"/>
            <p:nvPr/>
          </p:nvSpPr>
          <p:spPr bwMode="gray">
            <a:xfrm>
              <a:off x="-356853" y="1873400"/>
              <a:ext cx="524844" cy="215763"/>
            </a:xfrm>
            <a:prstGeom prst="rect">
              <a:avLst/>
            </a:prstGeom>
            <a:noFill/>
          </p:spPr>
          <p:txBody>
            <a:bodyPr wrap="none" lIns="0" tIns="0" rIns="0" bIns="0">
              <a:spAutoFit/>
            </a:bodyPr>
            <a:lstStyle/>
            <a:p>
              <a:pPr algn="ctr" fontAlgn="auto">
                <a:spcBef>
                  <a:spcPts val="0"/>
                </a:spcBef>
                <a:spcAft>
                  <a:spcPts val="0"/>
                </a:spcAft>
                <a:defRPr/>
              </a:pPr>
              <a:r>
                <a:rPr lang="en-US" sz="1400" kern="0" dirty="0">
                  <a:solidFill>
                    <a:sysClr val="windowText" lastClr="000000"/>
                  </a:solidFill>
                  <a:latin typeface="MetaMediumLF-Roman" pitchFamily="34" charset="0"/>
                  <a:cs typeface="+mn-cs"/>
                </a:rPr>
                <a:t>CLOUD</a:t>
              </a:r>
            </a:p>
          </p:txBody>
        </p:sp>
        <p:sp>
          <p:nvSpPr>
            <p:cNvPr id="585" name="Up Arrow 584"/>
            <p:cNvSpPr/>
            <p:nvPr/>
          </p:nvSpPr>
          <p:spPr bwMode="gray">
            <a:xfrm>
              <a:off x="-555287" y="2161084"/>
              <a:ext cx="921712" cy="1209708"/>
            </a:xfrm>
            <a:prstGeom prst="upArrow">
              <a:avLst>
                <a:gd name="adj1" fmla="val 62940"/>
                <a:gd name="adj2" fmla="val 32747"/>
              </a:avLst>
            </a:prstGeom>
            <a:gradFill>
              <a:gsLst>
                <a:gs pos="0">
                  <a:srgbClr val="3993D0"/>
                </a:gs>
                <a:gs pos="100000">
                  <a:srgbClr val="FFFFFF">
                    <a:alpha val="0"/>
                  </a:srgbClr>
                </a:gs>
              </a:gsLst>
              <a:lin ang="5400000" scaled="0"/>
            </a:gradFill>
            <a:ln w="25400" cap="flat" cmpd="sng" algn="ctr">
              <a:noFill/>
              <a:prstDash val="solid"/>
            </a:ln>
            <a:effectLst/>
          </p:spPr>
          <p:txBody>
            <a:bodyPr lIns="0" tIns="0" rIns="0" bIns="0"/>
            <a:lstStyle/>
            <a:p>
              <a:pPr algn="ctr" fontAlgn="auto">
                <a:lnSpc>
                  <a:spcPts val="1200"/>
                </a:lnSpc>
                <a:spcBef>
                  <a:spcPts val="0"/>
                </a:spcBef>
                <a:spcAft>
                  <a:spcPts val="0"/>
                </a:spcAft>
                <a:defRPr/>
              </a:pPr>
              <a:r>
                <a:rPr lang="en-US" sz="1200" kern="0" dirty="0">
                  <a:solidFill>
                    <a:srgbClr val="FFFFFF"/>
                  </a:solidFill>
                  <a:latin typeface="MetaMediumLF-Roman" pitchFamily="34" charset="0"/>
                  <a:cs typeface="+mn-cs"/>
                </a:rPr>
                <a:t>OBJECT</a:t>
              </a:r>
            </a:p>
            <a:p>
              <a:pPr algn="ctr" fontAlgn="auto">
                <a:lnSpc>
                  <a:spcPts val="1200"/>
                </a:lnSpc>
                <a:spcBef>
                  <a:spcPts val="0"/>
                </a:spcBef>
                <a:spcAft>
                  <a:spcPts val="0"/>
                </a:spcAft>
                <a:defRPr/>
              </a:pPr>
              <a:r>
                <a:rPr lang="en-US" sz="1100" kern="0" dirty="0">
                  <a:latin typeface="MetaNormalLF-Roman"/>
                  <a:cs typeface="+mn-cs"/>
                </a:rPr>
                <a:t>REST</a:t>
              </a:r>
            </a:p>
            <a:p>
              <a:pPr algn="ctr" fontAlgn="auto">
                <a:lnSpc>
                  <a:spcPts val="1200"/>
                </a:lnSpc>
                <a:spcBef>
                  <a:spcPts val="0"/>
                </a:spcBef>
                <a:spcAft>
                  <a:spcPts val="0"/>
                </a:spcAft>
                <a:defRPr/>
              </a:pPr>
              <a:r>
                <a:rPr lang="en-US" sz="1100" kern="0" dirty="0">
                  <a:latin typeface="MetaNormalLF-Roman"/>
                  <a:cs typeface="+mn-cs"/>
                </a:rPr>
                <a:t>SOAP</a:t>
              </a:r>
            </a:p>
          </p:txBody>
        </p:sp>
      </p:grpSp>
      <p:sp>
        <p:nvSpPr>
          <p:cNvPr id="165" name="Rounded Rectangle 164"/>
          <p:cNvSpPr/>
          <p:nvPr/>
        </p:nvSpPr>
        <p:spPr bwMode="gray">
          <a:xfrm>
            <a:off x="366713" y="1585913"/>
            <a:ext cx="8410575" cy="2706687"/>
          </a:xfrm>
          <a:prstGeom prst="roundRect">
            <a:avLst>
              <a:gd name="adj" fmla="val 2530"/>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131" name="TextBox 3"/>
          <p:cNvSpPr txBox="1">
            <a:spLocks noChangeArrowheads="1"/>
          </p:cNvSpPr>
          <p:nvPr/>
        </p:nvSpPr>
        <p:spPr bwMode="auto">
          <a:xfrm>
            <a:off x="4225925" y="5964238"/>
            <a:ext cx="2471738" cy="153987"/>
          </a:xfrm>
          <a:prstGeom prst="rect">
            <a:avLst/>
          </a:prstGeom>
          <a:noFill/>
          <a:ln w="9525">
            <a:noFill/>
            <a:miter lim="800000"/>
            <a:headEnd/>
            <a:tailEnd/>
          </a:ln>
        </p:spPr>
        <p:txBody>
          <a:bodyPr wrap="none" lIns="0" tIns="0" rIns="0" bIns="0">
            <a:spAutoFit/>
          </a:bodyPr>
          <a:lstStyle/>
          <a:p>
            <a:r>
              <a:rPr lang="en-US" sz="1000">
                <a:solidFill>
                  <a:schemeClr val="bg2"/>
                </a:solidFill>
                <a:latin typeface="MetaNormalLF-Roman" pitchFamily="34" charset="0"/>
              </a:rPr>
              <a:t>*2 SP’s requires Gateway with multi back end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750"/>
                            </p:stCondLst>
                            <p:childTnLst>
                              <p:par>
                                <p:cTn id="5" presetID="12" presetClass="entr" presetSubtype="8" fill="hold" nodeType="afterEffect">
                                  <p:stCondLst>
                                    <p:cond delay="0"/>
                                  </p:stCondLst>
                                  <p:childTnLst>
                                    <p:set>
                                      <p:cBhvr>
                                        <p:cTn id="6" dur="1" fill="hold">
                                          <p:stCondLst>
                                            <p:cond delay="0"/>
                                          </p:stCondLst>
                                        </p:cTn>
                                        <p:tgtEl>
                                          <p:spTgt spid="440"/>
                                        </p:tgtEl>
                                        <p:attrNameLst>
                                          <p:attrName>style.visibility</p:attrName>
                                        </p:attrNameLst>
                                      </p:cBhvr>
                                      <p:to>
                                        <p:strVal val="visible"/>
                                      </p:to>
                                    </p:set>
                                    <p:anim calcmode="lin" valueType="num">
                                      <p:cBhvr additive="base">
                                        <p:cTn id="7" dur="250"/>
                                        <p:tgtEl>
                                          <p:spTgt spid="440"/>
                                        </p:tgtEl>
                                        <p:attrNameLst>
                                          <p:attrName>ppt_x</p:attrName>
                                        </p:attrNameLst>
                                      </p:cBhvr>
                                      <p:tavLst>
                                        <p:tav tm="0">
                                          <p:val>
                                            <p:strVal val="#ppt_x-#ppt_w*1.125000"/>
                                          </p:val>
                                        </p:tav>
                                        <p:tav tm="100000">
                                          <p:val>
                                            <p:strVal val="#ppt_x"/>
                                          </p:val>
                                        </p:tav>
                                      </p:tavLst>
                                    </p:anim>
                                    <p:animEffect transition="in" filter="wipe(right)">
                                      <p:cBhvr>
                                        <p:cTn id="8" dur="250"/>
                                        <p:tgtEl>
                                          <p:spTgt spid="440"/>
                                        </p:tgtEl>
                                      </p:cBhvr>
                                    </p:animEffect>
                                  </p:childTnLst>
                                </p:cTn>
                              </p:par>
                            </p:childTnLst>
                          </p:cTn>
                        </p:par>
                        <p:par>
                          <p:cTn id="9" fill="hold">
                            <p:stCondLst>
                              <p:cond delay="1000"/>
                            </p:stCondLst>
                            <p:childTnLst>
                              <p:par>
                                <p:cTn id="10" presetID="12" presetClass="entr" presetSubtype="8" fill="hold" nodeType="afterEffect">
                                  <p:stCondLst>
                                    <p:cond delay="0"/>
                                  </p:stCondLst>
                                  <p:childTnLst>
                                    <p:set>
                                      <p:cBhvr>
                                        <p:cTn id="11" dur="1" fill="hold">
                                          <p:stCondLst>
                                            <p:cond delay="0"/>
                                          </p:stCondLst>
                                        </p:cTn>
                                        <p:tgtEl>
                                          <p:spTgt spid="443"/>
                                        </p:tgtEl>
                                        <p:attrNameLst>
                                          <p:attrName>style.visibility</p:attrName>
                                        </p:attrNameLst>
                                      </p:cBhvr>
                                      <p:to>
                                        <p:strVal val="visible"/>
                                      </p:to>
                                    </p:set>
                                    <p:anim calcmode="lin" valueType="num">
                                      <p:cBhvr additive="base">
                                        <p:cTn id="12" dur="250"/>
                                        <p:tgtEl>
                                          <p:spTgt spid="443"/>
                                        </p:tgtEl>
                                        <p:attrNameLst>
                                          <p:attrName>ppt_x</p:attrName>
                                        </p:attrNameLst>
                                      </p:cBhvr>
                                      <p:tavLst>
                                        <p:tav tm="0">
                                          <p:val>
                                            <p:strVal val="#ppt_x-#ppt_w*1.125000"/>
                                          </p:val>
                                        </p:tav>
                                        <p:tav tm="100000">
                                          <p:val>
                                            <p:strVal val="#ppt_x"/>
                                          </p:val>
                                        </p:tav>
                                      </p:tavLst>
                                    </p:anim>
                                    <p:animEffect transition="in" filter="wipe(right)">
                                      <p:cBhvr>
                                        <p:cTn id="13" dur="250"/>
                                        <p:tgtEl>
                                          <p:spTgt spid="443"/>
                                        </p:tgtEl>
                                      </p:cBhvr>
                                    </p:animEffect>
                                  </p:childTnLst>
                                </p:cTn>
                              </p:par>
                            </p:childTnLst>
                          </p:cTn>
                        </p:par>
                        <p:par>
                          <p:cTn id="14" fill="hold">
                            <p:stCondLst>
                              <p:cond delay="1250"/>
                            </p:stCondLst>
                            <p:childTnLst>
                              <p:par>
                                <p:cTn id="15" presetID="12" presetClass="entr" presetSubtype="8" fill="hold" nodeType="afterEffect">
                                  <p:stCondLst>
                                    <p:cond delay="0"/>
                                  </p:stCondLst>
                                  <p:childTnLst>
                                    <p:set>
                                      <p:cBhvr>
                                        <p:cTn id="16" dur="1" fill="hold">
                                          <p:stCondLst>
                                            <p:cond delay="0"/>
                                          </p:stCondLst>
                                        </p:cTn>
                                        <p:tgtEl>
                                          <p:spTgt spid="446"/>
                                        </p:tgtEl>
                                        <p:attrNameLst>
                                          <p:attrName>style.visibility</p:attrName>
                                        </p:attrNameLst>
                                      </p:cBhvr>
                                      <p:to>
                                        <p:strVal val="visible"/>
                                      </p:to>
                                    </p:set>
                                    <p:anim calcmode="lin" valueType="num">
                                      <p:cBhvr additive="base">
                                        <p:cTn id="17" dur="250"/>
                                        <p:tgtEl>
                                          <p:spTgt spid="446"/>
                                        </p:tgtEl>
                                        <p:attrNameLst>
                                          <p:attrName>ppt_x</p:attrName>
                                        </p:attrNameLst>
                                      </p:cBhvr>
                                      <p:tavLst>
                                        <p:tav tm="0">
                                          <p:val>
                                            <p:strVal val="#ppt_x-#ppt_w*1.125000"/>
                                          </p:val>
                                        </p:tav>
                                        <p:tav tm="100000">
                                          <p:val>
                                            <p:strVal val="#ppt_x"/>
                                          </p:val>
                                        </p:tav>
                                      </p:tavLst>
                                    </p:anim>
                                    <p:animEffect transition="in" filter="wipe(right)">
                                      <p:cBhvr>
                                        <p:cTn id="18" dur="250"/>
                                        <p:tgtEl>
                                          <p:spTgt spid="446"/>
                                        </p:tgtEl>
                                      </p:cBhvr>
                                    </p:animEffect>
                                  </p:childTnLst>
                                </p:cTn>
                              </p:par>
                            </p:childTnLst>
                          </p:cTn>
                        </p:par>
                        <p:par>
                          <p:cTn id="19" fill="hold">
                            <p:stCondLst>
                              <p:cond delay="1500"/>
                            </p:stCondLst>
                            <p:childTnLst>
                              <p:par>
                                <p:cTn id="20" presetID="12" presetClass="entr" presetSubtype="8" fill="hold" nodeType="afterEffect">
                                  <p:stCondLst>
                                    <p:cond delay="0"/>
                                  </p:stCondLst>
                                  <p:childTnLst>
                                    <p:set>
                                      <p:cBhvr>
                                        <p:cTn id="21" dur="1" fill="hold">
                                          <p:stCondLst>
                                            <p:cond delay="0"/>
                                          </p:stCondLst>
                                        </p:cTn>
                                        <p:tgtEl>
                                          <p:spTgt spid="449"/>
                                        </p:tgtEl>
                                        <p:attrNameLst>
                                          <p:attrName>style.visibility</p:attrName>
                                        </p:attrNameLst>
                                      </p:cBhvr>
                                      <p:to>
                                        <p:strVal val="visible"/>
                                      </p:to>
                                    </p:set>
                                    <p:anim calcmode="lin" valueType="num">
                                      <p:cBhvr additive="base">
                                        <p:cTn id="22" dur="250"/>
                                        <p:tgtEl>
                                          <p:spTgt spid="449"/>
                                        </p:tgtEl>
                                        <p:attrNameLst>
                                          <p:attrName>ppt_x</p:attrName>
                                        </p:attrNameLst>
                                      </p:cBhvr>
                                      <p:tavLst>
                                        <p:tav tm="0">
                                          <p:val>
                                            <p:strVal val="#ppt_x-#ppt_w*1.125000"/>
                                          </p:val>
                                        </p:tav>
                                        <p:tav tm="100000">
                                          <p:val>
                                            <p:strVal val="#ppt_x"/>
                                          </p:val>
                                        </p:tav>
                                      </p:tavLst>
                                    </p:anim>
                                    <p:animEffect transition="in" filter="wipe(right)">
                                      <p:cBhvr>
                                        <p:cTn id="23" dur="250"/>
                                        <p:tgtEl>
                                          <p:spTgt spid="449"/>
                                        </p:tgtEl>
                                      </p:cBhvr>
                                    </p:animEffect>
                                  </p:childTnLst>
                                </p:cTn>
                              </p:par>
                            </p:childTnLst>
                          </p:cTn>
                        </p:par>
                        <p:par>
                          <p:cTn id="24" fill="hold">
                            <p:stCondLst>
                              <p:cond delay="1750"/>
                            </p:stCondLst>
                            <p:childTnLst>
                              <p:par>
                                <p:cTn id="25" presetID="12" presetClass="entr" presetSubtype="8" fill="hold" nodeType="afterEffect">
                                  <p:stCondLst>
                                    <p:cond delay="0"/>
                                  </p:stCondLst>
                                  <p:childTnLst>
                                    <p:set>
                                      <p:cBhvr>
                                        <p:cTn id="26" dur="1" fill="hold">
                                          <p:stCondLst>
                                            <p:cond delay="0"/>
                                          </p:stCondLst>
                                        </p:cTn>
                                        <p:tgtEl>
                                          <p:spTgt spid="452"/>
                                        </p:tgtEl>
                                        <p:attrNameLst>
                                          <p:attrName>style.visibility</p:attrName>
                                        </p:attrNameLst>
                                      </p:cBhvr>
                                      <p:to>
                                        <p:strVal val="visible"/>
                                      </p:to>
                                    </p:set>
                                    <p:anim calcmode="lin" valueType="num">
                                      <p:cBhvr additive="base">
                                        <p:cTn id="27" dur="250"/>
                                        <p:tgtEl>
                                          <p:spTgt spid="452"/>
                                        </p:tgtEl>
                                        <p:attrNameLst>
                                          <p:attrName>ppt_x</p:attrName>
                                        </p:attrNameLst>
                                      </p:cBhvr>
                                      <p:tavLst>
                                        <p:tav tm="0">
                                          <p:val>
                                            <p:strVal val="#ppt_x-#ppt_w*1.125000"/>
                                          </p:val>
                                        </p:tav>
                                        <p:tav tm="100000">
                                          <p:val>
                                            <p:strVal val="#ppt_x"/>
                                          </p:val>
                                        </p:tav>
                                      </p:tavLst>
                                    </p:anim>
                                    <p:animEffect transition="in" filter="wipe(right)">
                                      <p:cBhvr>
                                        <p:cTn id="28" dur="250"/>
                                        <p:tgtEl>
                                          <p:spTgt spid="452"/>
                                        </p:tgtEl>
                                      </p:cBhvr>
                                    </p:animEffect>
                                  </p:childTnLst>
                                </p:cTn>
                              </p:par>
                            </p:childTnLst>
                          </p:cTn>
                        </p:par>
                        <p:par>
                          <p:cTn id="29" fill="hold">
                            <p:stCondLst>
                              <p:cond delay="2000"/>
                            </p:stCondLst>
                            <p:childTnLst>
                              <p:par>
                                <p:cTn id="30" presetID="12" presetClass="entr" presetSubtype="8" fill="hold" nodeType="afterEffect">
                                  <p:stCondLst>
                                    <p:cond delay="0"/>
                                  </p:stCondLst>
                                  <p:childTnLst>
                                    <p:set>
                                      <p:cBhvr>
                                        <p:cTn id="31" dur="1" fill="hold">
                                          <p:stCondLst>
                                            <p:cond delay="0"/>
                                          </p:stCondLst>
                                        </p:cTn>
                                        <p:tgtEl>
                                          <p:spTgt spid="455"/>
                                        </p:tgtEl>
                                        <p:attrNameLst>
                                          <p:attrName>style.visibility</p:attrName>
                                        </p:attrNameLst>
                                      </p:cBhvr>
                                      <p:to>
                                        <p:strVal val="visible"/>
                                      </p:to>
                                    </p:set>
                                    <p:anim calcmode="lin" valueType="num">
                                      <p:cBhvr additive="base">
                                        <p:cTn id="32" dur="250"/>
                                        <p:tgtEl>
                                          <p:spTgt spid="455"/>
                                        </p:tgtEl>
                                        <p:attrNameLst>
                                          <p:attrName>ppt_x</p:attrName>
                                        </p:attrNameLst>
                                      </p:cBhvr>
                                      <p:tavLst>
                                        <p:tav tm="0">
                                          <p:val>
                                            <p:strVal val="#ppt_x-#ppt_w*1.125000"/>
                                          </p:val>
                                        </p:tav>
                                        <p:tav tm="100000">
                                          <p:val>
                                            <p:strVal val="#ppt_x"/>
                                          </p:val>
                                        </p:tav>
                                      </p:tavLst>
                                    </p:anim>
                                    <p:animEffect transition="in" filter="wipe(right)">
                                      <p:cBhvr>
                                        <p:cTn id="33" dur="250"/>
                                        <p:tgtEl>
                                          <p:spTgt spid="455"/>
                                        </p:tgtEl>
                                      </p:cBhvr>
                                    </p:animEffect>
                                  </p:childTnLst>
                                </p:cTn>
                              </p:par>
                            </p:childTnLst>
                          </p:cTn>
                        </p:par>
                        <p:par>
                          <p:cTn id="34" fill="hold">
                            <p:stCondLst>
                              <p:cond delay="2250"/>
                            </p:stCondLst>
                            <p:childTnLst>
                              <p:par>
                                <p:cTn id="35" presetID="12" presetClass="entr" presetSubtype="8" fill="hold" nodeType="afterEffect">
                                  <p:stCondLst>
                                    <p:cond delay="0"/>
                                  </p:stCondLst>
                                  <p:childTnLst>
                                    <p:set>
                                      <p:cBhvr>
                                        <p:cTn id="36" dur="1" fill="hold">
                                          <p:stCondLst>
                                            <p:cond delay="0"/>
                                          </p:stCondLst>
                                        </p:cTn>
                                        <p:tgtEl>
                                          <p:spTgt spid="458"/>
                                        </p:tgtEl>
                                        <p:attrNameLst>
                                          <p:attrName>style.visibility</p:attrName>
                                        </p:attrNameLst>
                                      </p:cBhvr>
                                      <p:to>
                                        <p:strVal val="visible"/>
                                      </p:to>
                                    </p:set>
                                    <p:anim calcmode="lin" valueType="num">
                                      <p:cBhvr additive="base">
                                        <p:cTn id="37" dur="200"/>
                                        <p:tgtEl>
                                          <p:spTgt spid="458"/>
                                        </p:tgtEl>
                                        <p:attrNameLst>
                                          <p:attrName>ppt_x</p:attrName>
                                        </p:attrNameLst>
                                      </p:cBhvr>
                                      <p:tavLst>
                                        <p:tav tm="0">
                                          <p:val>
                                            <p:strVal val="#ppt_x-#ppt_w*1.125000"/>
                                          </p:val>
                                        </p:tav>
                                        <p:tav tm="100000">
                                          <p:val>
                                            <p:strVal val="#ppt_x"/>
                                          </p:val>
                                        </p:tav>
                                      </p:tavLst>
                                    </p:anim>
                                    <p:animEffect transition="in" filter="wipe(right)">
                                      <p:cBhvr>
                                        <p:cTn id="38" dur="200"/>
                                        <p:tgtEl>
                                          <p:spTgt spid="458"/>
                                        </p:tgtEl>
                                      </p:cBhvr>
                                    </p:animEffect>
                                  </p:childTnLst>
                                </p:cTn>
                              </p:par>
                            </p:childTnLst>
                          </p:cTn>
                        </p:par>
                        <p:par>
                          <p:cTn id="39" fill="hold">
                            <p:stCondLst>
                              <p:cond delay="2450"/>
                            </p:stCondLst>
                            <p:childTnLst>
                              <p:par>
                                <p:cTn id="40" presetID="12" presetClass="entr" presetSubtype="8" fill="hold" nodeType="afterEffect">
                                  <p:stCondLst>
                                    <p:cond delay="0"/>
                                  </p:stCondLst>
                                  <p:childTnLst>
                                    <p:set>
                                      <p:cBhvr>
                                        <p:cTn id="41" dur="1" fill="hold">
                                          <p:stCondLst>
                                            <p:cond delay="0"/>
                                          </p:stCondLst>
                                        </p:cTn>
                                        <p:tgtEl>
                                          <p:spTgt spid="461"/>
                                        </p:tgtEl>
                                        <p:attrNameLst>
                                          <p:attrName>style.visibility</p:attrName>
                                        </p:attrNameLst>
                                      </p:cBhvr>
                                      <p:to>
                                        <p:strVal val="visible"/>
                                      </p:to>
                                    </p:set>
                                    <p:anim calcmode="lin" valueType="num">
                                      <p:cBhvr additive="base">
                                        <p:cTn id="42" dur="200"/>
                                        <p:tgtEl>
                                          <p:spTgt spid="461"/>
                                        </p:tgtEl>
                                        <p:attrNameLst>
                                          <p:attrName>ppt_x</p:attrName>
                                        </p:attrNameLst>
                                      </p:cBhvr>
                                      <p:tavLst>
                                        <p:tav tm="0">
                                          <p:val>
                                            <p:strVal val="#ppt_x-#ppt_w*1.125000"/>
                                          </p:val>
                                        </p:tav>
                                        <p:tav tm="100000">
                                          <p:val>
                                            <p:strVal val="#ppt_x"/>
                                          </p:val>
                                        </p:tav>
                                      </p:tavLst>
                                    </p:anim>
                                    <p:animEffect transition="in" filter="wipe(right)">
                                      <p:cBhvr>
                                        <p:cTn id="43" dur="200"/>
                                        <p:tgtEl>
                                          <p:spTgt spid="461"/>
                                        </p:tgtEl>
                                      </p:cBhvr>
                                    </p:animEffect>
                                  </p:childTnLst>
                                </p:cTn>
                              </p:par>
                            </p:childTnLst>
                          </p:cTn>
                        </p:par>
                        <p:par>
                          <p:cTn id="44" fill="hold">
                            <p:stCondLst>
                              <p:cond delay="2650"/>
                            </p:stCondLst>
                            <p:childTnLst>
                              <p:par>
                                <p:cTn id="45" presetID="12" presetClass="entr" presetSubtype="8" fill="hold" nodeType="afterEffect">
                                  <p:stCondLst>
                                    <p:cond delay="0"/>
                                  </p:stCondLst>
                                  <p:childTnLst>
                                    <p:set>
                                      <p:cBhvr>
                                        <p:cTn id="46" dur="1" fill="hold">
                                          <p:stCondLst>
                                            <p:cond delay="0"/>
                                          </p:stCondLst>
                                        </p:cTn>
                                        <p:tgtEl>
                                          <p:spTgt spid="464"/>
                                        </p:tgtEl>
                                        <p:attrNameLst>
                                          <p:attrName>style.visibility</p:attrName>
                                        </p:attrNameLst>
                                      </p:cBhvr>
                                      <p:to>
                                        <p:strVal val="visible"/>
                                      </p:to>
                                    </p:set>
                                    <p:anim calcmode="lin" valueType="num">
                                      <p:cBhvr additive="base">
                                        <p:cTn id="47" dur="200"/>
                                        <p:tgtEl>
                                          <p:spTgt spid="464"/>
                                        </p:tgtEl>
                                        <p:attrNameLst>
                                          <p:attrName>ppt_x</p:attrName>
                                        </p:attrNameLst>
                                      </p:cBhvr>
                                      <p:tavLst>
                                        <p:tav tm="0">
                                          <p:val>
                                            <p:strVal val="#ppt_x-#ppt_w*1.125000"/>
                                          </p:val>
                                        </p:tav>
                                        <p:tav tm="100000">
                                          <p:val>
                                            <p:strVal val="#ppt_x"/>
                                          </p:val>
                                        </p:tav>
                                      </p:tavLst>
                                    </p:anim>
                                    <p:animEffect transition="in" filter="wipe(right)">
                                      <p:cBhvr>
                                        <p:cTn id="48" dur="200"/>
                                        <p:tgtEl>
                                          <p:spTgt spid="464"/>
                                        </p:tgtEl>
                                      </p:cBhvr>
                                    </p:animEffect>
                                  </p:childTnLst>
                                </p:cTn>
                              </p:par>
                            </p:childTnLst>
                          </p:cTn>
                        </p:par>
                        <p:par>
                          <p:cTn id="49" fill="hold">
                            <p:stCondLst>
                              <p:cond delay="2850"/>
                            </p:stCondLst>
                            <p:childTnLst>
                              <p:par>
                                <p:cTn id="50" presetID="12" presetClass="entr" presetSubtype="8" fill="hold" nodeType="afterEffect">
                                  <p:stCondLst>
                                    <p:cond delay="0"/>
                                  </p:stCondLst>
                                  <p:childTnLst>
                                    <p:set>
                                      <p:cBhvr>
                                        <p:cTn id="51" dur="1" fill="hold">
                                          <p:stCondLst>
                                            <p:cond delay="0"/>
                                          </p:stCondLst>
                                        </p:cTn>
                                        <p:tgtEl>
                                          <p:spTgt spid="467"/>
                                        </p:tgtEl>
                                        <p:attrNameLst>
                                          <p:attrName>style.visibility</p:attrName>
                                        </p:attrNameLst>
                                      </p:cBhvr>
                                      <p:to>
                                        <p:strVal val="visible"/>
                                      </p:to>
                                    </p:set>
                                    <p:anim calcmode="lin" valueType="num">
                                      <p:cBhvr additive="base">
                                        <p:cTn id="52" dur="200"/>
                                        <p:tgtEl>
                                          <p:spTgt spid="467"/>
                                        </p:tgtEl>
                                        <p:attrNameLst>
                                          <p:attrName>ppt_x</p:attrName>
                                        </p:attrNameLst>
                                      </p:cBhvr>
                                      <p:tavLst>
                                        <p:tav tm="0">
                                          <p:val>
                                            <p:strVal val="#ppt_x-#ppt_w*1.125000"/>
                                          </p:val>
                                        </p:tav>
                                        <p:tav tm="100000">
                                          <p:val>
                                            <p:strVal val="#ppt_x"/>
                                          </p:val>
                                        </p:tav>
                                      </p:tavLst>
                                    </p:anim>
                                    <p:animEffect transition="in" filter="wipe(right)">
                                      <p:cBhvr>
                                        <p:cTn id="53" dur="200"/>
                                        <p:tgtEl>
                                          <p:spTgt spid="467"/>
                                        </p:tgtEl>
                                      </p:cBhvr>
                                    </p:animEffect>
                                  </p:childTnLst>
                                </p:cTn>
                              </p:par>
                            </p:childTnLst>
                          </p:cTn>
                        </p:par>
                        <p:par>
                          <p:cTn id="54" fill="hold">
                            <p:stCondLst>
                              <p:cond delay="3050"/>
                            </p:stCondLst>
                            <p:childTnLst>
                              <p:par>
                                <p:cTn id="55" presetID="12" presetClass="entr" presetSubtype="8" fill="hold" nodeType="afterEffect">
                                  <p:stCondLst>
                                    <p:cond delay="0"/>
                                  </p:stCondLst>
                                  <p:childTnLst>
                                    <p:set>
                                      <p:cBhvr>
                                        <p:cTn id="56" dur="1" fill="hold">
                                          <p:stCondLst>
                                            <p:cond delay="0"/>
                                          </p:stCondLst>
                                        </p:cTn>
                                        <p:tgtEl>
                                          <p:spTgt spid="470"/>
                                        </p:tgtEl>
                                        <p:attrNameLst>
                                          <p:attrName>style.visibility</p:attrName>
                                        </p:attrNameLst>
                                      </p:cBhvr>
                                      <p:to>
                                        <p:strVal val="visible"/>
                                      </p:to>
                                    </p:set>
                                    <p:anim calcmode="lin" valueType="num">
                                      <p:cBhvr additive="base">
                                        <p:cTn id="57" dur="200"/>
                                        <p:tgtEl>
                                          <p:spTgt spid="470"/>
                                        </p:tgtEl>
                                        <p:attrNameLst>
                                          <p:attrName>ppt_x</p:attrName>
                                        </p:attrNameLst>
                                      </p:cBhvr>
                                      <p:tavLst>
                                        <p:tav tm="0">
                                          <p:val>
                                            <p:strVal val="#ppt_x-#ppt_w*1.125000"/>
                                          </p:val>
                                        </p:tav>
                                        <p:tav tm="100000">
                                          <p:val>
                                            <p:strVal val="#ppt_x"/>
                                          </p:val>
                                        </p:tav>
                                      </p:tavLst>
                                    </p:anim>
                                    <p:animEffect transition="in" filter="wipe(right)">
                                      <p:cBhvr>
                                        <p:cTn id="58" dur="200"/>
                                        <p:tgtEl>
                                          <p:spTgt spid="470"/>
                                        </p:tgtEl>
                                      </p:cBhvr>
                                    </p:animEffect>
                                  </p:childTnLst>
                                </p:cTn>
                              </p:par>
                            </p:childTnLst>
                          </p:cTn>
                        </p:par>
                        <p:par>
                          <p:cTn id="59" fill="hold">
                            <p:stCondLst>
                              <p:cond delay="3250"/>
                            </p:stCondLst>
                            <p:childTnLst>
                              <p:par>
                                <p:cTn id="60" presetID="12" presetClass="entr" presetSubtype="8" fill="hold" nodeType="afterEffect">
                                  <p:stCondLst>
                                    <p:cond delay="0"/>
                                  </p:stCondLst>
                                  <p:childTnLst>
                                    <p:set>
                                      <p:cBhvr>
                                        <p:cTn id="61" dur="1" fill="hold">
                                          <p:stCondLst>
                                            <p:cond delay="0"/>
                                          </p:stCondLst>
                                        </p:cTn>
                                        <p:tgtEl>
                                          <p:spTgt spid="473"/>
                                        </p:tgtEl>
                                        <p:attrNameLst>
                                          <p:attrName>style.visibility</p:attrName>
                                        </p:attrNameLst>
                                      </p:cBhvr>
                                      <p:to>
                                        <p:strVal val="visible"/>
                                      </p:to>
                                    </p:set>
                                    <p:anim calcmode="lin" valueType="num">
                                      <p:cBhvr additive="base">
                                        <p:cTn id="62" dur="200"/>
                                        <p:tgtEl>
                                          <p:spTgt spid="473"/>
                                        </p:tgtEl>
                                        <p:attrNameLst>
                                          <p:attrName>ppt_x</p:attrName>
                                        </p:attrNameLst>
                                      </p:cBhvr>
                                      <p:tavLst>
                                        <p:tav tm="0">
                                          <p:val>
                                            <p:strVal val="#ppt_x-#ppt_w*1.125000"/>
                                          </p:val>
                                        </p:tav>
                                        <p:tav tm="100000">
                                          <p:val>
                                            <p:strVal val="#ppt_x"/>
                                          </p:val>
                                        </p:tav>
                                      </p:tavLst>
                                    </p:anim>
                                    <p:animEffect transition="in" filter="wipe(right)">
                                      <p:cBhvr>
                                        <p:cTn id="63" dur="200"/>
                                        <p:tgtEl>
                                          <p:spTgt spid="473"/>
                                        </p:tgtEl>
                                      </p:cBhvr>
                                    </p:animEffect>
                                  </p:childTnLst>
                                </p:cTn>
                              </p:par>
                            </p:childTnLst>
                          </p:cTn>
                        </p:par>
                        <p:par>
                          <p:cTn id="64" fill="hold">
                            <p:stCondLst>
                              <p:cond delay="3450"/>
                            </p:stCondLst>
                            <p:childTnLst>
                              <p:par>
                                <p:cTn id="65" presetID="12" presetClass="entr" presetSubtype="8" fill="hold" nodeType="afterEffect">
                                  <p:stCondLst>
                                    <p:cond delay="0"/>
                                  </p:stCondLst>
                                  <p:childTnLst>
                                    <p:set>
                                      <p:cBhvr>
                                        <p:cTn id="66" dur="1" fill="hold">
                                          <p:stCondLst>
                                            <p:cond delay="0"/>
                                          </p:stCondLst>
                                        </p:cTn>
                                        <p:tgtEl>
                                          <p:spTgt spid="476"/>
                                        </p:tgtEl>
                                        <p:attrNameLst>
                                          <p:attrName>style.visibility</p:attrName>
                                        </p:attrNameLst>
                                      </p:cBhvr>
                                      <p:to>
                                        <p:strVal val="visible"/>
                                      </p:to>
                                    </p:set>
                                    <p:anim calcmode="lin" valueType="num">
                                      <p:cBhvr additive="base">
                                        <p:cTn id="67" dur="200"/>
                                        <p:tgtEl>
                                          <p:spTgt spid="476"/>
                                        </p:tgtEl>
                                        <p:attrNameLst>
                                          <p:attrName>ppt_x</p:attrName>
                                        </p:attrNameLst>
                                      </p:cBhvr>
                                      <p:tavLst>
                                        <p:tav tm="0">
                                          <p:val>
                                            <p:strVal val="#ppt_x-#ppt_w*1.125000"/>
                                          </p:val>
                                        </p:tav>
                                        <p:tav tm="100000">
                                          <p:val>
                                            <p:strVal val="#ppt_x"/>
                                          </p:val>
                                        </p:tav>
                                      </p:tavLst>
                                    </p:anim>
                                    <p:animEffect transition="in" filter="wipe(right)">
                                      <p:cBhvr>
                                        <p:cTn id="68" dur="200"/>
                                        <p:tgtEl>
                                          <p:spTgt spid="476"/>
                                        </p:tgtEl>
                                      </p:cBhvr>
                                    </p:animEffect>
                                  </p:childTnLst>
                                </p:cTn>
                              </p:par>
                            </p:childTnLst>
                          </p:cTn>
                        </p:par>
                        <p:par>
                          <p:cTn id="69" fill="hold">
                            <p:stCondLst>
                              <p:cond delay="3650"/>
                            </p:stCondLst>
                            <p:childTnLst>
                              <p:par>
                                <p:cTn id="70" presetID="12" presetClass="entr" presetSubtype="8" fill="hold" nodeType="afterEffect">
                                  <p:stCondLst>
                                    <p:cond delay="0"/>
                                  </p:stCondLst>
                                  <p:childTnLst>
                                    <p:set>
                                      <p:cBhvr>
                                        <p:cTn id="71" dur="1" fill="hold">
                                          <p:stCondLst>
                                            <p:cond delay="0"/>
                                          </p:stCondLst>
                                        </p:cTn>
                                        <p:tgtEl>
                                          <p:spTgt spid="479"/>
                                        </p:tgtEl>
                                        <p:attrNameLst>
                                          <p:attrName>style.visibility</p:attrName>
                                        </p:attrNameLst>
                                      </p:cBhvr>
                                      <p:to>
                                        <p:strVal val="visible"/>
                                      </p:to>
                                    </p:set>
                                    <p:anim calcmode="lin" valueType="num">
                                      <p:cBhvr additive="base">
                                        <p:cTn id="72" dur="200"/>
                                        <p:tgtEl>
                                          <p:spTgt spid="479"/>
                                        </p:tgtEl>
                                        <p:attrNameLst>
                                          <p:attrName>ppt_x</p:attrName>
                                        </p:attrNameLst>
                                      </p:cBhvr>
                                      <p:tavLst>
                                        <p:tav tm="0">
                                          <p:val>
                                            <p:strVal val="#ppt_x-#ppt_w*1.125000"/>
                                          </p:val>
                                        </p:tav>
                                        <p:tav tm="100000">
                                          <p:val>
                                            <p:strVal val="#ppt_x"/>
                                          </p:val>
                                        </p:tav>
                                      </p:tavLst>
                                    </p:anim>
                                    <p:animEffect transition="in" filter="wipe(right)">
                                      <p:cBhvr>
                                        <p:cTn id="73" dur="200"/>
                                        <p:tgtEl>
                                          <p:spTgt spid="479"/>
                                        </p:tgtEl>
                                      </p:cBhvr>
                                    </p:animEffect>
                                  </p:childTnLst>
                                </p:cTn>
                              </p:par>
                            </p:childTnLst>
                          </p:cTn>
                        </p:par>
                        <p:par>
                          <p:cTn id="74" fill="hold">
                            <p:stCondLst>
                              <p:cond delay="3850"/>
                            </p:stCondLst>
                            <p:childTnLst>
                              <p:par>
                                <p:cTn id="75" presetID="42" presetClass="entr" presetSubtype="0" fill="hold" nodeType="afterEffect">
                                  <p:stCondLst>
                                    <p:cond delay="0"/>
                                  </p:stCondLst>
                                  <p:childTnLst>
                                    <p:set>
                                      <p:cBhvr>
                                        <p:cTn id="76" dur="1" fill="hold">
                                          <p:stCondLst>
                                            <p:cond delay="0"/>
                                          </p:stCondLst>
                                        </p:cTn>
                                        <p:tgtEl>
                                          <p:spTgt spid="574"/>
                                        </p:tgtEl>
                                        <p:attrNameLst>
                                          <p:attrName>style.visibility</p:attrName>
                                        </p:attrNameLst>
                                      </p:cBhvr>
                                      <p:to>
                                        <p:strVal val="visible"/>
                                      </p:to>
                                    </p:set>
                                    <p:animEffect transition="in" filter="fade">
                                      <p:cBhvr>
                                        <p:cTn id="77" dur="1000"/>
                                        <p:tgtEl>
                                          <p:spTgt spid="574"/>
                                        </p:tgtEl>
                                      </p:cBhvr>
                                    </p:animEffect>
                                    <p:anim calcmode="lin" valueType="num">
                                      <p:cBhvr>
                                        <p:cTn id="78" dur="1000" fill="hold"/>
                                        <p:tgtEl>
                                          <p:spTgt spid="574"/>
                                        </p:tgtEl>
                                        <p:attrNameLst>
                                          <p:attrName>ppt_x</p:attrName>
                                        </p:attrNameLst>
                                      </p:cBhvr>
                                      <p:tavLst>
                                        <p:tav tm="0">
                                          <p:val>
                                            <p:strVal val="#ppt_x"/>
                                          </p:val>
                                        </p:tav>
                                        <p:tav tm="100000">
                                          <p:val>
                                            <p:strVal val="#ppt_x"/>
                                          </p:val>
                                        </p:tav>
                                      </p:tavLst>
                                    </p:anim>
                                    <p:anim calcmode="lin" valueType="num">
                                      <p:cBhvr>
                                        <p:cTn id="79" dur="1000" fill="hold"/>
                                        <p:tgtEl>
                                          <p:spTgt spid="574"/>
                                        </p:tgtEl>
                                        <p:attrNameLst>
                                          <p:attrName>ppt_y</p:attrName>
                                        </p:attrNameLst>
                                      </p:cBhvr>
                                      <p:tavLst>
                                        <p:tav tm="0">
                                          <p:val>
                                            <p:strVal val="#ppt_y+.1"/>
                                          </p:val>
                                        </p:tav>
                                        <p:tav tm="100000">
                                          <p:val>
                                            <p:strVal val="#ppt_y"/>
                                          </p:val>
                                        </p:tav>
                                      </p:tavLst>
                                    </p:anim>
                                  </p:childTnLst>
                                </p:cTn>
                              </p:par>
                            </p:childTnLst>
                          </p:cTn>
                        </p:par>
                        <p:par>
                          <p:cTn id="80" fill="hold">
                            <p:stCondLst>
                              <p:cond delay="4850"/>
                            </p:stCondLst>
                            <p:childTnLst>
                              <p:par>
                                <p:cTn id="81" presetID="42" presetClass="entr" presetSubtype="0" fill="hold" nodeType="afterEffect">
                                  <p:stCondLst>
                                    <p:cond delay="0"/>
                                  </p:stCondLst>
                                  <p:childTnLst>
                                    <p:set>
                                      <p:cBhvr>
                                        <p:cTn id="82" dur="1" fill="hold">
                                          <p:stCondLst>
                                            <p:cond delay="0"/>
                                          </p:stCondLst>
                                        </p:cTn>
                                        <p:tgtEl>
                                          <p:spTgt spid="578"/>
                                        </p:tgtEl>
                                        <p:attrNameLst>
                                          <p:attrName>style.visibility</p:attrName>
                                        </p:attrNameLst>
                                      </p:cBhvr>
                                      <p:to>
                                        <p:strVal val="visible"/>
                                      </p:to>
                                    </p:set>
                                    <p:animEffect transition="in" filter="fade">
                                      <p:cBhvr>
                                        <p:cTn id="83" dur="1000"/>
                                        <p:tgtEl>
                                          <p:spTgt spid="578"/>
                                        </p:tgtEl>
                                      </p:cBhvr>
                                    </p:animEffect>
                                    <p:anim calcmode="lin" valueType="num">
                                      <p:cBhvr>
                                        <p:cTn id="84" dur="1000" fill="hold"/>
                                        <p:tgtEl>
                                          <p:spTgt spid="578"/>
                                        </p:tgtEl>
                                        <p:attrNameLst>
                                          <p:attrName>ppt_x</p:attrName>
                                        </p:attrNameLst>
                                      </p:cBhvr>
                                      <p:tavLst>
                                        <p:tav tm="0">
                                          <p:val>
                                            <p:strVal val="#ppt_x"/>
                                          </p:val>
                                        </p:tav>
                                        <p:tav tm="100000">
                                          <p:val>
                                            <p:strVal val="#ppt_x"/>
                                          </p:val>
                                        </p:tav>
                                      </p:tavLst>
                                    </p:anim>
                                    <p:anim calcmode="lin" valueType="num">
                                      <p:cBhvr>
                                        <p:cTn id="85" dur="1000" fill="hold"/>
                                        <p:tgtEl>
                                          <p:spTgt spid="578"/>
                                        </p:tgtEl>
                                        <p:attrNameLst>
                                          <p:attrName>ppt_y</p:attrName>
                                        </p:attrNameLst>
                                      </p:cBhvr>
                                      <p:tavLst>
                                        <p:tav tm="0">
                                          <p:val>
                                            <p:strVal val="#ppt_y+.1"/>
                                          </p:val>
                                        </p:tav>
                                        <p:tav tm="100000">
                                          <p:val>
                                            <p:strVal val="#ppt_y"/>
                                          </p:val>
                                        </p:tav>
                                      </p:tavLst>
                                    </p:anim>
                                  </p:childTnLst>
                                </p:cTn>
                              </p:par>
                            </p:childTnLst>
                          </p:cTn>
                        </p:par>
                        <p:par>
                          <p:cTn id="86" fill="hold">
                            <p:stCondLst>
                              <p:cond delay="5850"/>
                            </p:stCondLst>
                            <p:childTnLst>
                              <p:par>
                                <p:cTn id="87" presetID="42" presetClass="entr" presetSubtype="0" fill="hold" nodeType="afterEffect">
                                  <p:stCondLst>
                                    <p:cond delay="0"/>
                                  </p:stCondLst>
                                  <p:childTnLst>
                                    <p:set>
                                      <p:cBhvr>
                                        <p:cTn id="88" dur="1" fill="hold">
                                          <p:stCondLst>
                                            <p:cond delay="0"/>
                                          </p:stCondLst>
                                        </p:cTn>
                                        <p:tgtEl>
                                          <p:spTgt spid="582"/>
                                        </p:tgtEl>
                                        <p:attrNameLst>
                                          <p:attrName>style.visibility</p:attrName>
                                        </p:attrNameLst>
                                      </p:cBhvr>
                                      <p:to>
                                        <p:strVal val="visible"/>
                                      </p:to>
                                    </p:set>
                                    <p:animEffect transition="in" filter="fade">
                                      <p:cBhvr>
                                        <p:cTn id="89" dur="1000"/>
                                        <p:tgtEl>
                                          <p:spTgt spid="582"/>
                                        </p:tgtEl>
                                      </p:cBhvr>
                                    </p:animEffect>
                                    <p:anim calcmode="lin" valueType="num">
                                      <p:cBhvr>
                                        <p:cTn id="90" dur="1000" fill="hold"/>
                                        <p:tgtEl>
                                          <p:spTgt spid="582"/>
                                        </p:tgtEl>
                                        <p:attrNameLst>
                                          <p:attrName>ppt_x</p:attrName>
                                        </p:attrNameLst>
                                      </p:cBhvr>
                                      <p:tavLst>
                                        <p:tav tm="0">
                                          <p:val>
                                            <p:strVal val="#ppt_x"/>
                                          </p:val>
                                        </p:tav>
                                        <p:tav tm="100000">
                                          <p:val>
                                            <p:strVal val="#ppt_x"/>
                                          </p:val>
                                        </p:tav>
                                      </p:tavLst>
                                    </p:anim>
                                    <p:anim calcmode="lin" valueType="num">
                                      <p:cBhvr>
                                        <p:cTn id="91" dur="1000" fill="hold"/>
                                        <p:tgtEl>
                                          <p:spTgt spid="582"/>
                                        </p:tgtEl>
                                        <p:attrNameLst>
                                          <p:attrName>ppt_y</p:attrName>
                                        </p:attrNameLst>
                                      </p:cBhvr>
                                      <p:tavLst>
                                        <p:tav tm="0">
                                          <p:val>
                                            <p:strVal val="#ppt_y+.1"/>
                                          </p:val>
                                        </p:tav>
                                        <p:tav tm="100000">
                                          <p:val>
                                            <p:strVal val="#ppt_y"/>
                                          </p:val>
                                        </p:tav>
                                      </p:tavLst>
                                    </p:anim>
                                  </p:childTnLst>
                                </p:cTn>
                              </p:par>
                            </p:childTnLst>
                          </p:cTn>
                        </p:par>
                        <p:par>
                          <p:cTn id="92" fill="hold">
                            <p:stCondLst>
                              <p:cond delay="6850"/>
                            </p:stCondLst>
                            <p:childTnLst>
                              <p:par>
                                <p:cTn id="93" presetID="12" presetClass="entr" presetSubtype="8" fill="hold" nodeType="afterEffect">
                                  <p:stCondLst>
                                    <p:cond delay="0"/>
                                  </p:stCondLst>
                                  <p:childTnLst>
                                    <p:set>
                                      <p:cBhvr>
                                        <p:cTn id="94" dur="1" fill="hold">
                                          <p:stCondLst>
                                            <p:cond delay="0"/>
                                          </p:stCondLst>
                                        </p:cTn>
                                        <p:tgtEl>
                                          <p:spTgt spid="273"/>
                                        </p:tgtEl>
                                        <p:attrNameLst>
                                          <p:attrName>style.visibility</p:attrName>
                                        </p:attrNameLst>
                                      </p:cBhvr>
                                      <p:to>
                                        <p:strVal val="visible"/>
                                      </p:to>
                                    </p:set>
                                    <p:anim calcmode="lin" valueType="num">
                                      <p:cBhvr additive="base">
                                        <p:cTn id="95" dur="250"/>
                                        <p:tgtEl>
                                          <p:spTgt spid="273"/>
                                        </p:tgtEl>
                                        <p:attrNameLst>
                                          <p:attrName>ppt_x</p:attrName>
                                        </p:attrNameLst>
                                      </p:cBhvr>
                                      <p:tavLst>
                                        <p:tav tm="0">
                                          <p:val>
                                            <p:strVal val="#ppt_x-#ppt_w*1.125000"/>
                                          </p:val>
                                        </p:tav>
                                        <p:tav tm="100000">
                                          <p:val>
                                            <p:strVal val="#ppt_x"/>
                                          </p:val>
                                        </p:tav>
                                      </p:tavLst>
                                    </p:anim>
                                    <p:animEffect transition="in" filter="wipe(right)">
                                      <p:cBhvr>
                                        <p:cTn id="96" dur="250"/>
                                        <p:tgtEl>
                                          <p:spTgt spid="273"/>
                                        </p:tgtEl>
                                      </p:cBhvr>
                                    </p:animEffect>
                                  </p:childTnLst>
                                </p:cTn>
                              </p:par>
                              <p:par>
                                <p:cTn id="97" presetID="10" presetClass="exit" presetSubtype="0" fill="hold" nodeType="withEffect">
                                  <p:stCondLst>
                                    <p:cond delay="0"/>
                                  </p:stCondLst>
                                  <p:childTnLst>
                                    <p:animEffect transition="out" filter="fade">
                                      <p:cBhvr>
                                        <p:cTn id="98" dur="500"/>
                                        <p:tgtEl>
                                          <p:spTgt spid="537"/>
                                        </p:tgtEl>
                                      </p:cBhvr>
                                    </p:animEffect>
                                    <p:set>
                                      <p:cBhvr>
                                        <p:cTn id="99" dur="1" fill="hold">
                                          <p:stCondLst>
                                            <p:cond delay="499"/>
                                          </p:stCondLst>
                                        </p:cTn>
                                        <p:tgtEl>
                                          <p:spTgt spid="537"/>
                                        </p:tgtEl>
                                        <p:attrNameLst>
                                          <p:attrName>style.visibility</p:attrName>
                                        </p:attrNameLst>
                                      </p:cBhvr>
                                      <p:to>
                                        <p:strVal val="hidden"/>
                                      </p:to>
                                    </p:set>
                                  </p:childTnLst>
                                </p:cTn>
                              </p:par>
                              <p:par>
                                <p:cTn id="100" presetID="10" presetClass="entr" presetSubtype="0" fill="hold" nodeType="withEffect">
                                  <p:stCondLst>
                                    <p:cond delay="0"/>
                                  </p:stCondLst>
                                  <p:childTnLst>
                                    <p:set>
                                      <p:cBhvr>
                                        <p:cTn id="101" dur="1" fill="hold">
                                          <p:stCondLst>
                                            <p:cond delay="0"/>
                                          </p:stCondLst>
                                        </p:cTn>
                                        <p:tgtEl>
                                          <p:spTgt spid="568"/>
                                        </p:tgtEl>
                                        <p:attrNameLst>
                                          <p:attrName>style.visibility</p:attrName>
                                        </p:attrNameLst>
                                      </p:cBhvr>
                                      <p:to>
                                        <p:strVal val="visible"/>
                                      </p:to>
                                    </p:set>
                                    <p:animEffect transition="in" filter="fade">
                                      <p:cBhvr>
                                        <p:cTn id="102" dur="500"/>
                                        <p:tgtEl>
                                          <p:spTgt spid="568"/>
                                        </p:tgtEl>
                                      </p:cBhvr>
                                    </p:animEffect>
                                  </p:childTnLst>
                                </p:cTn>
                              </p:par>
                            </p:childTnLst>
                          </p:cTn>
                        </p:par>
                        <p:par>
                          <p:cTn id="103" fill="hold">
                            <p:stCondLst>
                              <p:cond delay="7350"/>
                            </p:stCondLst>
                            <p:childTnLst>
                              <p:par>
                                <p:cTn id="104" presetID="12" presetClass="entr" presetSubtype="8" fill="hold" nodeType="afterEffect">
                                  <p:stCondLst>
                                    <p:cond delay="0"/>
                                  </p:stCondLst>
                                  <p:childTnLst>
                                    <p:set>
                                      <p:cBhvr>
                                        <p:cTn id="105" dur="1" fill="hold">
                                          <p:stCondLst>
                                            <p:cond delay="0"/>
                                          </p:stCondLst>
                                        </p:cTn>
                                        <p:tgtEl>
                                          <p:spTgt spid="268"/>
                                        </p:tgtEl>
                                        <p:attrNameLst>
                                          <p:attrName>style.visibility</p:attrName>
                                        </p:attrNameLst>
                                      </p:cBhvr>
                                      <p:to>
                                        <p:strVal val="visible"/>
                                      </p:to>
                                    </p:set>
                                    <p:anim calcmode="lin" valueType="num">
                                      <p:cBhvr additive="base">
                                        <p:cTn id="106" dur="500"/>
                                        <p:tgtEl>
                                          <p:spTgt spid="268"/>
                                        </p:tgtEl>
                                        <p:attrNameLst>
                                          <p:attrName>ppt_x</p:attrName>
                                        </p:attrNameLst>
                                      </p:cBhvr>
                                      <p:tavLst>
                                        <p:tav tm="0">
                                          <p:val>
                                            <p:strVal val="#ppt_x-#ppt_w*1.125000"/>
                                          </p:val>
                                        </p:tav>
                                        <p:tav tm="100000">
                                          <p:val>
                                            <p:strVal val="#ppt_x"/>
                                          </p:val>
                                        </p:tav>
                                      </p:tavLst>
                                    </p:anim>
                                    <p:animEffect transition="in" filter="wipe(right)">
                                      <p:cBhvr>
                                        <p:cTn id="107" dur="500"/>
                                        <p:tgtEl>
                                          <p:spTgt spid="268"/>
                                        </p:tgtEl>
                                      </p:cBhvr>
                                    </p:animEffect>
                                  </p:childTnLst>
                                </p:cTn>
                              </p:par>
                            </p:childTnLst>
                          </p:cTn>
                        </p:par>
                        <p:par>
                          <p:cTn id="108" fill="hold">
                            <p:stCondLst>
                              <p:cond delay="7850"/>
                            </p:stCondLst>
                            <p:childTnLst>
                              <p:par>
                                <p:cTn id="109" presetID="42" presetClass="path" presetSubtype="0" accel="50000" decel="50000" fill="hold" nodeType="afterEffect">
                                  <p:stCondLst>
                                    <p:cond delay="0"/>
                                  </p:stCondLst>
                                  <p:childTnLst>
                                    <p:animMotion origin="layout" path="M 1.11111E-6 -2.36751E-6 L 0.21528 0.0449 " pathEditMode="relative" rAng="0" ptsTypes="AA">
                                      <p:cBhvr>
                                        <p:cTn id="110" dur="750" fill="hold"/>
                                        <p:tgtEl>
                                          <p:spTgt spid="568"/>
                                        </p:tgtEl>
                                        <p:attrNameLst>
                                          <p:attrName>ppt_x</p:attrName>
                                          <p:attrName>ppt_y</p:attrName>
                                        </p:attrNameLst>
                                      </p:cBhvr>
                                      <p:rCtr x="10764" y="2245"/>
                                    </p:animMotion>
                                  </p:childTnLst>
                                </p:cTn>
                              </p:par>
                              <p:par>
                                <p:cTn id="111" presetID="10" presetClass="exit" presetSubtype="0" fill="hold" nodeType="withEffect">
                                  <p:stCondLst>
                                    <p:cond delay="0"/>
                                  </p:stCondLst>
                                  <p:childTnLst>
                                    <p:animEffect transition="out" filter="fade">
                                      <p:cBhvr>
                                        <p:cTn id="112" dur="500"/>
                                        <p:tgtEl>
                                          <p:spTgt spid="543"/>
                                        </p:tgtEl>
                                      </p:cBhvr>
                                    </p:animEffect>
                                    <p:set>
                                      <p:cBhvr>
                                        <p:cTn id="113" dur="1" fill="hold">
                                          <p:stCondLst>
                                            <p:cond delay="499"/>
                                          </p:stCondLst>
                                        </p:cTn>
                                        <p:tgtEl>
                                          <p:spTgt spid="543"/>
                                        </p:tgtEl>
                                        <p:attrNameLst>
                                          <p:attrName>style.visibility</p:attrName>
                                        </p:attrNameLst>
                                      </p:cBhvr>
                                      <p:to>
                                        <p:strVal val="hidden"/>
                                      </p:to>
                                    </p:set>
                                  </p:childTnLst>
                                </p:cTn>
                              </p:par>
                              <p:par>
                                <p:cTn id="114" presetID="10" presetClass="entr" presetSubtype="0" fill="hold" nodeType="withEffect">
                                  <p:stCondLst>
                                    <p:cond delay="0"/>
                                  </p:stCondLst>
                                  <p:childTnLst>
                                    <p:set>
                                      <p:cBhvr>
                                        <p:cTn id="115" dur="1" fill="hold">
                                          <p:stCondLst>
                                            <p:cond delay="0"/>
                                          </p:stCondLst>
                                        </p:cTn>
                                        <p:tgtEl>
                                          <p:spTgt spid="569"/>
                                        </p:tgtEl>
                                        <p:attrNameLst>
                                          <p:attrName>style.visibility</p:attrName>
                                        </p:attrNameLst>
                                      </p:cBhvr>
                                      <p:to>
                                        <p:strVal val="visible"/>
                                      </p:to>
                                    </p:set>
                                    <p:animEffect transition="in" filter="fade">
                                      <p:cBhvr>
                                        <p:cTn id="116" dur="500"/>
                                        <p:tgtEl>
                                          <p:spTgt spid="569"/>
                                        </p:tgtEl>
                                      </p:cBhvr>
                                    </p:animEffect>
                                  </p:childTnLst>
                                </p:cTn>
                              </p:par>
                            </p:childTnLst>
                          </p:cTn>
                        </p:par>
                        <p:par>
                          <p:cTn id="117" fill="hold">
                            <p:stCondLst>
                              <p:cond delay="8600"/>
                            </p:stCondLst>
                            <p:childTnLst>
                              <p:par>
                                <p:cTn id="118" presetID="42" presetClass="path" presetSubtype="0" accel="50000" decel="50000" fill="hold" nodeType="afterEffect">
                                  <p:stCondLst>
                                    <p:cond delay="0"/>
                                  </p:stCondLst>
                                  <p:childTnLst>
                                    <p:animMotion origin="layout" path="M -0.00139 -9.39597E-7 L -0.30104 0.00023 " pathEditMode="relative" rAng="0" ptsTypes="AA">
                                      <p:cBhvr>
                                        <p:cTn id="119" dur="750" fill="hold"/>
                                        <p:tgtEl>
                                          <p:spTgt spid="569"/>
                                        </p:tgtEl>
                                        <p:attrNameLst>
                                          <p:attrName>ppt_x</p:attrName>
                                          <p:attrName>ppt_y</p:attrName>
                                        </p:attrNameLst>
                                      </p:cBhvr>
                                      <p:rCtr x="-14983" y="0"/>
                                    </p:animMotion>
                                  </p:childTnLst>
                                </p:cTn>
                              </p:par>
                            </p:childTnLst>
                          </p:cTn>
                        </p:par>
                        <p:par>
                          <p:cTn id="120" fill="hold">
                            <p:stCondLst>
                              <p:cond delay="9350"/>
                            </p:stCondLst>
                            <p:childTnLst>
                              <p:par>
                                <p:cTn id="121" presetID="10" presetClass="exit" presetSubtype="0" fill="hold" nodeType="afterEffect">
                                  <p:stCondLst>
                                    <p:cond delay="0"/>
                                  </p:stCondLst>
                                  <p:childTnLst>
                                    <p:animEffect transition="out" filter="fade">
                                      <p:cBhvr>
                                        <p:cTn id="122" dur="500"/>
                                        <p:tgtEl>
                                          <p:spTgt spid="560"/>
                                        </p:tgtEl>
                                      </p:cBhvr>
                                    </p:animEffect>
                                    <p:set>
                                      <p:cBhvr>
                                        <p:cTn id="123" dur="1" fill="hold">
                                          <p:stCondLst>
                                            <p:cond delay="499"/>
                                          </p:stCondLst>
                                        </p:cTn>
                                        <p:tgtEl>
                                          <p:spTgt spid="560"/>
                                        </p:tgtEl>
                                        <p:attrNameLst>
                                          <p:attrName>style.visibility</p:attrName>
                                        </p:attrNameLst>
                                      </p:cBhvr>
                                      <p:to>
                                        <p:strVal val="hidden"/>
                                      </p:to>
                                    </p:set>
                                  </p:childTnLst>
                                </p:cTn>
                              </p:par>
                              <p:par>
                                <p:cTn id="124" presetID="10" presetClass="entr" presetSubtype="0" fill="hold" nodeType="withEffect">
                                  <p:stCondLst>
                                    <p:cond delay="0"/>
                                  </p:stCondLst>
                                  <p:childTnLst>
                                    <p:set>
                                      <p:cBhvr>
                                        <p:cTn id="125" dur="1" fill="hold">
                                          <p:stCondLst>
                                            <p:cond delay="0"/>
                                          </p:stCondLst>
                                        </p:cTn>
                                        <p:tgtEl>
                                          <p:spTgt spid="570"/>
                                        </p:tgtEl>
                                        <p:attrNameLst>
                                          <p:attrName>style.visibility</p:attrName>
                                        </p:attrNameLst>
                                      </p:cBhvr>
                                      <p:to>
                                        <p:strVal val="visible"/>
                                      </p:to>
                                    </p:set>
                                    <p:animEffect transition="in" filter="fade">
                                      <p:cBhvr>
                                        <p:cTn id="126" dur="500"/>
                                        <p:tgtEl>
                                          <p:spTgt spid="570"/>
                                        </p:tgtEl>
                                      </p:cBhvr>
                                    </p:animEffect>
                                  </p:childTnLst>
                                </p:cTn>
                              </p:par>
                            </p:childTnLst>
                          </p:cTn>
                        </p:par>
                        <p:par>
                          <p:cTn id="127" fill="hold">
                            <p:stCondLst>
                              <p:cond delay="9850"/>
                            </p:stCondLst>
                            <p:childTnLst>
                              <p:par>
                                <p:cTn id="128" presetID="42" presetClass="path" presetSubtype="0" accel="50000" decel="50000" fill="hold" nodeType="afterEffect">
                                  <p:stCondLst>
                                    <p:cond delay="0"/>
                                  </p:stCondLst>
                                  <p:childTnLst>
                                    <p:animMotion origin="layout" path="M -0.00086 -5.55427E-7 L 0.29948 -0.13423 " pathEditMode="relative" rAng="0" ptsTypes="AA">
                                      <p:cBhvr>
                                        <p:cTn id="129" dur="750" fill="hold"/>
                                        <p:tgtEl>
                                          <p:spTgt spid="570"/>
                                        </p:tgtEl>
                                        <p:attrNameLst>
                                          <p:attrName>ppt_x</p:attrName>
                                          <p:attrName>ppt_y</p:attrName>
                                        </p:attrNameLst>
                                      </p:cBhvr>
                                      <p:rCtr x="15017" y="-6711"/>
                                    </p:animMotion>
                                  </p:childTnLst>
                                </p:cTn>
                              </p:par>
                            </p:childTnLst>
                          </p:cTn>
                        </p:par>
                        <p:par>
                          <p:cTn id="130" fill="hold">
                            <p:stCondLst>
                              <p:cond delay="10600"/>
                            </p:stCondLst>
                            <p:childTnLst>
                              <p:par>
                                <p:cTn id="131" presetID="10" presetClass="exit" presetSubtype="0" fill="hold" nodeType="afterEffect">
                                  <p:stCondLst>
                                    <p:cond delay="0"/>
                                  </p:stCondLst>
                                  <p:childTnLst>
                                    <p:animEffect transition="out" filter="fade">
                                      <p:cBhvr>
                                        <p:cTn id="132" dur="500"/>
                                        <p:tgtEl>
                                          <p:spTgt spid="534"/>
                                        </p:tgtEl>
                                      </p:cBhvr>
                                    </p:animEffect>
                                    <p:set>
                                      <p:cBhvr>
                                        <p:cTn id="133" dur="1" fill="hold">
                                          <p:stCondLst>
                                            <p:cond delay="499"/>
                                          </p:stCondLst>
                                        </p:cTn>
                                        <p:tgtEl>
                                          <p:spTgt spid="534"/>
                                        </p:tgtEl>
                                        <p:attrNameLst>
                                          <p:attrName>style.visibility</p:attrName>
                                        </p:attrNameLst>
                                      </p:cBhvr>
                                      <p:to>
                                        <p:strVal val="hidden"/>
                                      </p:to>
                                    </p:set>
                                  </p:childTnLst>
                                </p:cTn>
                              </p:par>
                              <p:par>
                                <p:cTn id="134" presetID="10" presetClass="entr" presetSubtype="0" fill="hold" nodeType="withEffect">
                                  <p:stCondLst>
                                    <p:cond delay="0"/>
                                  </p:stCondLst>
                                  <p:childTnLst>
                                    <p:set>
                                      <p:cBhvr>
                                        <p:cTn id="135" dur="1" fill="hold">
                                          <p:stCondLst>
                                            <p:cond delay="0"/>
                                          </p:stCondLst>
                                        </p:cTn>
                                        <p:tgtEl>
                                          <p:spTgt spid="571"/>
                                        </p:tgtEl>
                                        <p:attrNameLst>
                                          <p:attrName>style.visibility</p:attrName>
                                        </p:attrNameLst>
                                      </p:cBhvr>
                                      <p:to>
                                        <p:strVal val="visible"/>
                                      </p:to>
                                    </p:set>
                                    <p:animEffect transition="in" filter="fade">
                                      <p:cBhvr>
                                        <p:cTn id="136" dur="500"/>
                                        <p:tgtEl>
                                          <p:spTgt spid="571"/>
                                        </p:tgtEl>
                                      </p:cBhvr>
                                    </p:animEffect>
                                  </p:childTnLst>
                                </p:cTn>
                              </p:par>
                            </p:childTnLst>
                          </p:cTn>
                        </p:par>
                        <p:par>
                          <p:cTn id="137" fill="hold">
                            <p:stCondLst>
                              <p:cond delay="11100"/>
                            </p:stCondLst>
                            <p:childTnLst>
                              <p:par>
                                <p:cTn id="138" presetID="42" presetClass="path" presetSubtype="0" accel="50000" decel="50000" fill="hold" nodeType="afterEffect">
                                  <p:stCondLst>
                                    <p:cond delay="0"/>
                                  </p:stCondLst>
                                  <p:childTnLst>
                                    <p:animMotion origin="layout" path="M 2.77778E-7 -1.06457E-6 L -0.25712 0.17751 " pathEditMode="relative" rAng="0" ptsTypes="AA">
                                      <p:cBhvr>
                                        <p:cTn id="139" dur="750" fill="hold"/>
                                        <p:tgtEl>
                                          <p:spTgt spid="571"/>
                                        </p:tgtEl>
                                        <p:attrNameLst>
                                          <p:attrName>ppt_x</p:attrName>
                                          <p:attrName>ppt_y</p:attrName>
                                        </p:attrNameLst>
                                      </p:cBhvr>
                                      <p:rCtr x="-12865" y="8864"/>
                                    </p:animMotion>
                                  </p:childTnLst>
                                </p:cTn>
                              </p:par>
                            </p:childTnLst>
                          </p:cTn>
                        </p:par>
                        <p:par>
                          <p:cTn id="140" fill="hold">
                            <p:stCondLst>
                              <p:cond delay="11850"/>
                            </p:stCondLst>
                            <p:childTnLst>
                              <p:par>
                                <p:cTn id="141" presetID="10" presetClass="exit" presetSubtype="0" fill="hold" nodeType="afterEffect">
                                  <p:stCondLst>
                                    <p:cond delay="0"/>
                                  </p:stCondLst>
                                  <p:childTnLst>
                                    <p:animEffect transition="out" filter="fade">
                                      <p:cBhvr>
                                        <p:cTn id="142" dur="500"/>
                                        <p:tgtEl>
                                          <p:spTgt spid="552"/>
                                        </p:tgtEl>
                                      </p:cBhvr>
                                    </p:animEffect>
                                    <p:set>
                                      <p:cBhvr>
                                        <p:cTn id="143" dur="1" fill="hold">
                                          <p:stCondLst>
                                            <p:cond delay="499"/>
                                          </p:stCondLst>
                                        </p:cTn>
                                        <p:tgtEl>
                                          <p:spTgt spid="552"/>
                                        </p:tgtEl>
                                        <p:attrNameLst>
                                          <p:attrName>style.visibility</p:attrName>
                                        </p:attrNameLst>
                                      </p:cBhvr>
                                      <p:to>
                                        <p:strVal val="hidden"/>
                                      </p:to>
                                    </p:set>
                                  </p:childTnLst>
                                </p:cTn>
                              </p:par>
                              <p:par>
                                <p:cTn id="144" presetID="10" presetClass="entr" presetSubtype="0" fill="hold" nodeType="withEffect">
                                  <p:stCondLst>
                                    <p:cond delay="0"/>
                                  </p:stCondLst>
                                  <p:childTnLst>
                                    <p:set>
                                      <p:cBhvr>
                                        <p:cTn id="145" dur="1" fill="hold">
                                          <p:stCondLst>
                                            <p:cond delay="0"/>
                                          </p:stCondLst>
                                        </p:cTn>
                                        <p:tgtEl>
                                          <p:spTgt spid="572"/>
                                        </p:tgtEl>
                                        <p:attrNameLst>
                                          <p:attrName>style.visibility</p:attrName>
                                        </p:attrNameLst>
                                      </p:cBhvr>
                                      <p:to>
                                        <p:strVal val="visible"/>
                                      </p:to>
                                    </p:set>
                                    <p:animEffect transition="in" filter="fade">
                                      <p:cBhvr>
                                        <p:cTn id="146" dur="500"/>
                                        <p:tgtEl>
                                          <p:spTgt spid="572"/>
                                        </p:tgtEl>
                                      </p:cBhvr>
                                    </p:animEffect>
                                  </p:childTnLst>
                                </p:cTn>
                              </p:par>
                            </p:childTnLst>
                          </p:cTn>
                        </p:par>
                        <p:par>
                          <p:cTn id="147" fill="hold">
                            <p:stCondLst>
                              <p:cond delay="12350"/>
                            </p:stCondLst>
                            <p:childTnLst>
                              <p:par>
                                <p:cTn id="148" presetID="42" presetClass="path" presetSubtype="0" accel="50000" decel="50000" fill="hold" nodeType="afterEffect">
                                  <p:stCondLst>
                                    <p:cond delay="0"/>
                                  </p:stCondLst>
                                  <p:childTnLst>
                                    <p:animMotion origin="layout" path="M 0.00052 0.0007 L 0.25781 -0.13399 " pathEditMode="relative" rAng="0" ptsTypes="AA">
                                      <p:cBhvr>
                                        <p:cTn id="149" dur="750" fill="hold"/>
                                        <p:tgtEl>
                                          <p:spTgt spid="572"/>
                                        </p:tgtEl>
                                        <p:attrNameLst>
                                          <p:attrName>ppt_x</p:attrName>
                                          <p:attrName>ppt_y</p:attrName>
                                        </p:attrNameLst>
                                      </p:cBhvr>
                                      <p:rCtr x="12865" y="-6735"/>
                                    </p:animMotion>
                                  </p:childTnLst>
                                </p:cTn>
                              </p:par>
                            </p:childTnLst>
                          </p:cTn>
                        </p:par>
                        <p:par>
                          <p:cTn id="150" fill="hold">
                            <p:stCondLst>
                              <p:cond delay="13100"/>
                            </p:stCondLst>
                            <p:childTnLst>
                              <p:par>
                                <p:cTn id="151" presetID="10" presetClass="exit" presetSubtype="0" fill="hold" nodeType="afterEffect">
                                  <p:stCondLst>
                                    <p:cond delay="0"/>
                                  </p:stCondLst>
                                  <p:childTnLst>
                                    <p:animEffect transition="out" filter="fade">
                                      <p:cBhvr>
                                        <p:cTn id="152" dur="500"/>
                                        <p:tgtEl>
                                          <p:spTgt spid="536"/>
                                        </p:tgtEl>
                                      </p:cBhvr>
                                    </p:animEffect>
                                    <p:set>
                                      <p:cBhvr>
                                        <p:cTn id="153" dur="1" fill="hold">
                                          <p:stCondLst>
                                            <p:cond delay="499"/>
                                          </p:stCondLst>
                                        </p:cTn>
                                        <p:tgtEl>
                                          <p:spTgt spid="536"/>
                                        </p:tgtEl>
                                        <p:attrNameLst>
                                          <p:attrName>style.visibility</p:attrName>
                                        </p:attrNameLst>
                                      </p:cBhvr>
                                      <p:to>
                                        <p:strVal val="hidden"/>
                                      </p:to>
                                    </p:set>
                                  </p:childTnLst>
                                </p:cTn>
                              </p:par>
                              <p:par>
                                <p:cTn id="154" presetID="10" presetClass="entr" presetSubtype="0" fill="hold" nodeType="withEffect">
                                  <p:stCondLst>
                                    <p:cond delay="0"/>
                                  </p:stCondLst>
                                  <p:childTnLst>
                                    <p:set>
                                      <p:cBhvr>
                                        <p:cTn id="155" dur="1" fill="hold">
                                          <p:stCondLst>
                                            <p:cond delay="0"/>
                                          </p:stCondLst>
                                        </p:cTn>
                                        <p:tgtEl>
                                          <p:spTgt spid="573"/>
                                        </p:tgtEl>
                                        <p:attrNameLst>
                                          <p:attrName>style.visibility</p:attrName>
                                        </p:attrNameLst>
                                      </p:cBhvr>
                                      <p:to>
                                        <p:strVal val="visible"/>
                                      </p:to>
                                    </p:set>
                                    <p:animEffect transition="in" filter="fade">
                                      <p:cBhvr>
                                        <p:cTn id="156" dur="500"/>
                                        <p:tgtEl>
                                          <p:spTgt spid="573"/>
                                        </p:tgtEl>
                                      </p:cBhvr>
                                    </p:animEffect>
                                  </p:childTnLst>
                                </p:cTn>
                              </p:par>
                            </p:childTnLst>
                          </p:cTn>
                        </p:par>
                        <p:par>
                          <p:cTn id="157" fill="hold">
                            <p:stCondLst>
                              <p:cond delay="13600"/>
                            </p:stCondLst>
                            <p:childTnLst>
                              <p:par>
                                <p:cTn id="158" presetID="42" presetClass="path" presetSubtype="0" accel="50000" decel="50000" fill="hold" nodeType="afterEffect">
                                  <p:stCondLst>
                                    <p:cond delay="0"/>
                                  </p:stCondLst>
                                  <p:childTnLst>
                                    <p:animMotion origin="layout" path="M 0.00052 -0.00116 L -0.17152 0.13469 " pathEditMode="relative" rAng="0" ptsTypes="AA">
                                      <p:cBhvr>
                                        <p:cTn id="159" dur="750" fill="hold"/>
                                        <p:tgtEl>
                                          <p:spTgt spid="573"/>
                                        </p:tgtEl>
                                        <p:attrNameLst>
                                          <p:attrName>ppt_x</p:attrName>
                                          <p:attrName>ppt_y</p:attrName>
                                        </p:attrNameLst>
                                      </p:cBhvr>
                                      <p:rCtr x="-8611" y="6781"/>
                                    </p:animMotion>
                                  </p:childTnLst>
                                </p:cTn>
                              </p:par>
                            </p:childTnLst>
                          </p:cTn>
                        </p:par>
                      </p:childTnLst>
                    </p:cTn>
                  </p:par>
                  <p:par>
                    <p:cTn id="160" fill="hold">
                      <p:stCondLst>
                        <p:cond delay="indefinite"/>
                      </p:stCondLst>
                      <p:childTnLst>
                        <p:par>
                          <p:cTn id="161" fill="hold">
                            <p:stCondLst>
                              <p:cond delay="0"/>
                            </p:stCondLst>
                            <p:childTnLst>
                              <p:par>
                                <p:cTn id="162" presetID="21" presetClass="entr" presetSubtype="4" fill="hold" grpId="0" nodeType="clickEffect">
                                  <p:stCondLst>
                                    <p:cond delay="0"/>
                                  </p:stCondLst>
                                  <p:childTnLst>
                                    <p:set>
                                      <p:cBhvr>
                                        <p:cTn id="163" dur="1" fill="hold">
                                          <p:stCondLst>
                                            <p:cond delay="0"/>
                                          </p:stCondLst>
                                        </p:cTn>
                                        <p:tgtEl>
                                          <p:spTgt spid="165"/>
                                        </p:tgtEl>
                                        <p:attrNameLst>
                                          <p:attrName>style.visibility</p:attrName>
                                        </p:attrNameLst>
                                      </p:cBhvr>
                                      <p:to>
                                        <p:strVal val="visible"/>
                                      </p:to>
                                    </p:set>
                                    <p:animEffect transition="in" filter="wheel(4)">
                                      <p:cBhvr>
                                        <p:cTn id="164"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noFill/>
          <a:ln>
            <a:miter lim="800000"/>
            <a:headEnd/>
            <a:tailEnd/>
          </a:ln>
        </p:spPr>
        <p:txBody>
          <a:bodyPr vert="horz" wrap="square" numCol="1" compatLnSpc="1">
            <a:prstTxWarp prst="textNoShape">
              <a:avLst/>
            </a:prstTxWarp>
          </a:bodyPr>
          <a:lstStyle/>
          <a:p>
            <a:r>
              <a:rPr smtClean="0"/>
              <a:t>Modular Architecture</a:t>
            </a:r>
          </a:p>
        </p:txBody>
      </p:sp>
      <p:sp>
        <p:nvSpPr>
          <p:cNvPr id="45058" name="Content Placeholder 3"/>
          <p:cNvSpPr>
            <a:spLocks noGrp="1"/>
          </p:cNvSpPr>
          <p:nvPr>
            <p:ph sz="half" idx="1"/>
          </p:nvPr>
        </p:nvSpPr>
        <p:spPr>
          <a:xfrm>
            <a:off x="366713" y="1700213"/>
            <a:ext cx="4205287" cy="4378325"/>
          </a:xfrm>
          <a:noFill/>
          <a:ln>
            <a:miter lim="800000"/>
            <a:headEnd/>
            <a:tailEnd/>
          </a:ln>
        </p:spPr>
        <p:txBody>
          <a:bodyPr vert="horz" wrap="square" numCol="1" anchor="t" anchorCtr="0" compatLnSpc="1">
            <a:prstTxWarp prst="textNoShape">
              <a:avLst/>
            </a:prstTxWarp>
          </a:bodyPr>
          <a:lstStyle/>
          <a:p>
            <a:pPr>
              <a:spcBef>
                <a:spcPts val="1000"/>
              </a:spcBef>
            </a:pPr>
            <a:r>
              <a:rPr lang="en-US" sz="1800" smtClean="0"/>
              <a:t>Proven architecture that extends existing Celerra and CLARiiON investment</a:t>
            </a:r>
          </a:p>
          <a:p>
            <a:pPr>
              <a:spcBef>
                <a:spcPts val="1000"/>
              </a:spcBef>
            </a:pPr>
            <a:r>
              <a:rPr lang="en-US" sz="1800" smtClean="0"/>
              <a:t>Scalable capacity and performance</a:t>
            </a:r>
          </a:p>
          <a:p>
            <a:pPr marL="627063" lvl="1" indent="-169863"/>
            <a:r>
              <a:rPr lang="en-US" sz="1400" smtClean="0"/>
              <a:t>Dedicated system elements</a:t>
            </a:r>
          </a:p>
          <a:p>
            <a:pPr marL="627063" lvl="1" indent="-169863"/>
            <a:r>
              <a:rPr lang="en-US" sz="1400" smtClean="0"/>
              <a:t>Flash, SAS and Near-Line for optimal capacity/performance balance</a:t>
            </a:r>
          </a:p>
          <a:p>
            <a:pPr marL="627063" lvl="1" indent="-169863"/>
            <a:r>
              <a:rPr lang="en-US" sz="1400" smtClean="0"/>
              <a:t>Optimized standalone gateway option</a:t>
            </a:r>
          </a:p>
          <a:p>
            <a:pPr>
              <a:spcBef>
                <a:spcPts val="1000"/>
              </a:spcBef>
            </a:pPr>
            <a:r>
              <a:rPr lang="en-US" sz="1800" smtClean="0"/>
              <a:t>Native NAS and SAN Implementation</a:t>
            </a:r>
          </a:p>
          <a:p>
            <a:pPr>
              <a:spcBef>
                <a:spcPts val="1000"/>
              </a:spcBef>
            </a:pPr>
            <a:r>
              <a:rPr lang="en-US" sz="1800" smtClean="0"/>
              <a:t>Object delivered via integrated solution</a:t>
            </a:r>
          </a:p>
          <a:p>
            <a:pPr>
              <a:spcBef>
                <a:spcPts val="1000"/>
              </a:spcBef>
            </a:pPr>
            <a:r>
              <a:rPr lang="en-US" sz="1800" smtClean="0"/>
              <a:t>Simple, powerful, intuitive consolidated management</a:t>
            </a:r>
          </a:p>
          <a:p>
            <a:pPr>
              <a:spcBef>
                <a:spcPts val="1000"/>
              </a:spcBef>
            </a:pPr>
            <a:r>
              <a:rPr lang="en-US" sz="1800" smtClean="0"/>
              <a:t>Future proofed</a:t>
            </a:r>
          </a:p>
          <a:p>
            <a:pPr marL="627063" lvl="1" indent="-169863"/>
            <a:r>
              <a:rPr lang="en-US" sz="1400" smtClean="0"/>
              <a:t>Flexible IO options</a:t>
            </a:r>
          </a:p>
          <a:p>
            <a:pPr marL="627063" lvl="1" indent="-169863"/>
            <a:r>
              <a:rPr lang="en-US" sz="1400" smtClean="0"/>
              <a:t>Plug and play</a:t>
            </a:r>
            <a:endParaRPr lang="en-US" sz="1600" smtClean="0"/>
          </a:p>
        </p:txBody>
      </p:sp>
      <p:sp>
        <p:nvSpPr>
          <p:cNvPr id="45059" name="Text Placeholder 2"/>
          <p:cNvSpPr>
            <a:spLocks noGrp="1"/>
          </p:cNvSpPr>
          <p:nvPr>
            <p:ph type="body" idx="10"/>
          </p:nvPr>
        </p:nvSpPr>
        <p:spPr>
          <a:xfrm>
            <a:off x="366713" y="1123950"/>
            <a:ext cx="8410575" cy="403225"/>
          </a:xfrm>
          <a:noFill/>
          <a:ln>
            <a:miter lim="800000"/>
            <a:headEnd/>
            <a:tailEnd/>
          </a:ln>
        </p:spPr>
        <p:txBody>
          <a:bodyPr vert="horz" wrap="square" numCol="1" compatLnSpc="1">
            <a:prstTxWarp prst="textNoShape">
              <a:avLst/>
            </a:prstTxWarp>
          </a:bodyPr>
          <a:lstStyle/>
          <a:p>
            <a:r>
              <a:rPr lang="en-US" smtClean="0"/>
              <a:t>Designed for optimal flexibility</a:t>
            </a:r>
          </a:p>
        </p:txBody>
      </p:sp>
      <p:sp>
        <p:nvSpPr>
          <p:cNvPr id="59" name="Rectangle 58"/>
          <p:cNvSpPr/>
          <p:nvPr/>
        </p:nvSpPr>
        <p:spPr bwMode="gray">
          <a:xfrm>
            <a:off x="7970812" y="1700212"/>
            <a:ext cx="806475" cy="4321103"/>
          </a:xfrm>
          <a:prstGeom prst="rect">
            <a:avLst/>
          </a:prstGeom>
          <a:solidFill>
            <a:schemeClr val="accent2"/>
          </a:solidFill>
          <a:ln w="19050">
            <a:noFill/>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vert" lIns="0" tIns="0" rIns="0" bIns="0" anchor="ctr"/>
          <a:lstStyle/>
          <a:p>
            <a:pPr algn="ctr" fontAlgn="auto">
              <a:spcBef>
                <a:spcPts val="0"/>
              </a:spcBef>
              <a:spcAft>
                <a:spcPts val="0"/>
              </a:spcAft>
              <a:defRPr/>
            </a:pPr>
            <a:r>
              <a:rPr lang="en-US" sz="1600" dirty="0">
                <a:latin typeface="MetaMediumLF-Roman" pitchFamily="34" charset="0"/>
              </a:rPr>
              <a:t>Management </a:t>
            </a:r>
          </a:p>
          <a:p>
            <a:pPr algn="ctr" fontAlgn="auto">
              <a:spcBef>
                <a:spcPts val="0"/>
              </a:spcBef>
              <a:spcAft>
                <a:spcPts val="0"/>
              </a:spcAft>
              <a:defRPr/>
            </a:pPr>
            <a:r>
              <a:rPr lang="en-US" sz="1400" dirty="0"/>
              <a:t>(Single UI, 3</a:t>
            </a:r>
            <a:r>
              <a:rPr lang="en-US" sz="1400" baseline="30000" dirty="0"/>
              <a:t>rd</a:t>
            </a:r>
            <a:r>
              <a:rPr lang="en-US" sz="1400" dirty="0"/>
              <a:t> party management integration)</a:t>
            </a:r>
          </a:p>
        </p:txBody>
      </p:sp>
      <p:sp>
        <p:nvSpPr>
          <p:cNvPr id="61" name="Rectangle 60"/>
          <p:cNvSpPr/>
          <p:nvPr/>
        </p:nvSpPr>
        <p:spPr bwMode="gray">
          <a:xfrm>
            <a:off x="4687888" y="2392074"/>
            <a:ext cx="3227832" cy="403249"/>
          </a:xfrm>
          <a:prstGeom prst="rect">
            <a:avLst/>
          </a:prstGeom>
          <a:solidFill>
            <a:schemeClr val="accent5"/>
          </a:solidFill>
          <a:ln w="19050">
            <a:noFill/>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sz="1600" dirty="0">
                <a:latin typeface="MetaMediumLF-Roman" pitchFamily="34" charset="0"/>
              </a:rPr>
              <a:t>File Protocol</a:t>
            </a:r>
          </a:p>
        </p:txBody>
      </p:sp>
      <p:sp>
        <p:nvSpPr>
          <p:cNvPr id="67" name="AutoShape 97"/>
          <p:cNvSpPr>
            <a:spLocks noChangeArrowheads="1"/>
          </p:cNvSpPr>
          <p:nvPr/>
        </p:nvSpPr>
        <p:spPr bwMode="gray">
          <a:xfrm>
            <a:off x="4688371" y="1700213"/>
            <a:ext cx="3232852" cy="403826"/>
          </a:xfrm>
          <a:prstGeom prst="leftRightArrow">
            <a:avLst>
              <a:gd name="adj1" fmla="val 95318"/>
              <a:gd name="adj2" fmla="val 45489"/>
            </a:avLst>
          </a:prstGeom>
          <a:solidFill>
            <a:schemeClr val="accent6">
              <a:alpha val="90000"/>
            </a:schemeClr>
          </a:solidFill>
          <a:ln w="19050" algn="ctr">
            <a:noFill/>
            <a:round/>
            <a:headEnd/>
            <a:tailEn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lIns="0" tIns="0" rIns="0" bIns="0" anchor="ctr"/>
          <a:lstStyle/>
          <a:p>
            <a:pPr algn="ctr" fontAlgn="auto">
              <a:spcBef>
                <a:spcPts val="0"/>
              </a:spcBef>
              <a:spcAft>
                <a:spcPts val="0"/>
              </a:spcAft>
              <a:defRPr/>
            </a:pPr>
            <a:r>
              <a:rPr lang="en-US" sz="1600" dirty="0">
                <a:solidFill>
                  <a:schemeClr val="lt1"/>
                </a:solidFill>
                <a:latin typeface="MetaMediumLF-Roman" pitchFamily="34" charset="0"/>
                <a:cs typeface="+mn-cs"/>
              </a:rPr>
              <a:t>Object Technology</a:t>
            </a:r>
            <a:r>
              <a:rPr lang="en-US" sz="1600" dirty="0">
                <a:solidFill>
                  <a:schemeClr val="lt1"/>
                </a:solidFill>
                <a:latin typeface="+mn-lt"/>
                <a:cs typeface="+mn-cs"/>
              </a:rPr>
              <a:t> (Atmos VE)</a:t>
            </a:r>
          </a:p>
        </p:txBody>
      </p:sp>
      <p:grpSp>
        <p:nvGrpSpPr>
          <p:cNvPr id="45069" name="Group 40"/>
          <p:cNvGrpSpPr>
            <a:grpSpLocks/>
          </p:cNvGrpSpPr>
          <p:nvPr/>
        </p:nvGrpSpPr>
        <p:grpSpPr bwMode="auto">
          <a:xfrm>
            <a:off x="6132513" y="2103438"/>
            <a:ext cx="344487" cy="288925"/>
            <a:chOff x="4975248" y="375829"/>
            <a:chExt cx="345643" cy="288038"/>
          </a:xfrm>
        </p:grpSpPr>
        <p:cxnSp>
          <p:nvCxnSpPr>
            <p:cNvPr id="71" name="Straight Connector 70"/>
            <p:cNvCxnSpPr/>
            <p:nvPr/>
          </p:nvCxnSpPr>
          <p:spPr bwMode="gray">
            <a:xfrm rot="16200000" flipH="1">
              <a:off x="4917241" y="433836"/>
              <a:ext cx="288038" cy="172025"/>
            </a:xfrm>
            <a:prstGeom prst="line">
              <a:avLst/>
            </a:prstGeom>
            <a:ln w="19050">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bwMode="gray">
            <a:xfrm rot="5400000">
              <a:off x="5090859" y="433836"/>
              <a:ext cx="288038" cy="172025"/>
            </a:xfrm>
            <a:prstGeom prst="line">
              <a:avLst/>
            </a:prstGeom>
            <a:ln w="19050">
              <a:solidFill>
                <a:schemeClr val="bg2"/>
              </a:solidFill>
              <a:prstDash val="dash"/>
            </a:ln>
          </p:spPr>
          <p:style>
            <a:lnRef idx="1">
              <a:schemeClr val="accent1"/>
            </a:lnRef>
            <a:fillRef idx="0">
              <a:schemeClr val="accent1"/>
            </a:fillRef>
            <a:effectRef idx="0">
              <a:schemeClr val="accent1"/>
            </a:effectRef>
            <a:fontRef idx="minor">
              <a:schemeClr val="tx1"/>
            </a:fontRef>
          </p:style>
        </p:cxnSp>
      </p:grpSp>
      <p:grpSp>
        <p:nvGrpSpPr>
          <p:cNvPr id="45070" name="Group 21"/>
          <p:cNvGrpSpPr>
            <a:grpSpLocks/>
          </p:cNvGrpSpPr>
          <p:nvPr/>
        </p:nvGrpSpPr>
        <p:grpSpPr bwMode="auto">
          <a:xfrm>
            <a:off x="323850" y="6275388"/>
            <a:ext cx="1497013" cy="322262"/>
            <a:chOff x="324185" y="6281486"/>
            <a:chExt cx="1497451" cy="321333"/>
          </a:xfrm>
        </p:grpSpPr>
        <p:pic>
          <p:nvPicPr>
            <p:cNvPr id="23" name="Picture 22"/>
            <p:cNvPicPr>
              <a:picLocks noChangeAspect="1"/>
            </p:cNvPicPr>
            <p:nvPr/>
          </p:nvPicPr>
          <p:blipFill>
            <a:blip r:embed="rId3" cstate="email">
              <a:extLst/>
            </a:blip>
            <a:stretch>
              <a:fillRect/>
            </a:stretch>
          </p:blipFill>
          <p:spPr bwMode="gray">
            <a:xfrm>
              <a:off x="324185" y="6281486"/>
              <a:ext cx="386616" cy="321333"/>
            </a:xfrm>
            <a:prstGeom prst="rect">
              <a:avLst/>
            </a:prstGeom>
            <a:effectLst>
              <a:glow rad="63500">
                <a:schemeClr val="bg1">
                  <a:alpha val="40000"/>
                </a:schemeClr>
              </a:glow>
            </a:effectLst>
          </p:spPr>
        </p:pic>
        <p:sp>
          <p:nvSpPr>
            <p:cNvPr id="24" name="TextBox 23"/>
            <p:cNvSpPr txBox="1"/>
            <p:nvPr/>
          </p:nvSpPr>
          <p:spPr bwMode="gray">
            <a:xfrm>
              <a:off x="770404" y="6347969"/>
              <a:ext cx="1051232" cy="183619"/>
            </a:xfrm>
            <a:prstGeom prst="rect">
              <a:avLst/>
            </a:prstGeom>
            <a:noFill/>
          </p:spPr>
          <p:txBody>
            <a:bodyPr wrap="none" lIns="0" tIns="0" rIns="0" bIns="0" anchor="ctr">
              <a:spAutoFit/>
            </a:bodyPr>
            <a:lstStyle/>
            <a:p>
              <a:pPr fontAlgn="auto">
                <a:spcBef>
                  <a:spcPts val="0"/>
                </a:spcBef>
                <a:spcAft>
                  <a:spcPts val="0"/>
                </a:spcAft>
                <a:defRPr/>
              </a:pPr>
              <a:r>
                <a:rPr lang="en-US" sz="1200" spc="300" dirty="0">
                  <a:solidFill>
                    <a:schemeClr val="bg1"/>
                  </a:solidFill>
                  <a:latin typeface="MetaMediumLF-Roman" pitchFamily="34" charset="0"/>
                  <a:cs typeface="+mn-cs"/>
                </a:rPr>
                <a:t>HARDWARE</a:t>
              </a:r>
            </a:p>
          </p:txBody>
        </p:sp>
      </p:grpSp>
      <p:grpSp>
        <p:nvGrpSpPr>
          <p:cNvPr id="45071" name="Group 41"/>
          <p:cNvGrpSpPr>
            <a:grpSpLocks/>
          </p:cNvGrpSpPr>
          <p:nvPr/>
        </p:nvGrpSpPr>
        <p:grpSpPr bwMode="auto">
          <a:xfrm>
            <a:off x="4975225" y="2103438"/>
            <a:ext cx="346075" cy="288925"/>
            <a:chOff x="4975248" y="375829"/>
            <a:chExt cx="345643" cy="288038"/>
          </a:xfrm>
        </p:grpSpPr>
        <p:cxnSp>
          <p:nvCxnSpPr>
            <p:cNvPr id="43" name="Straight Connector 42"/>
            <p:cNvCxnSpPr/>
            <p:nvPr/>
          </p:nvCxnSpPr>
          <p:spPr bwMode="gray">
            <a:xfrm rot="16200000" flipH="1">
              <a:off x="4917640" y="433437"/>
              <a:ext cx="288038" cy="172822"/>
            </a:xfrm>
            <a:prstGeom prst="line">
              <a:avLst/>
            </a:prstGeom>
            <a:ln w="19050">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gray">
            <a:xfrm rot="5400000">
              <a:off x="5090461" y="433437"/>
              <a:ext cx="288038" cy="172821"/>
            </a:xfrm>
            <a:prstGeom prst="line">
              <a:avLst/>
            </a:prstGeom>
            <a:ln w="19050">
              <a:solidFill>
                <a:schemeClr val="bg2"/>
              </a:solidFill>
              <a:prstDash val="dash"/>
            </a:ln>
          </p:spPr>
          <p:style>
            <a:lnRef idx="1">
              <a:schemeClr val="accent1"/>
            </a:lnRef>
            <a:fillRef idx="0">
              <a:schemeClr val="accent1"/>
            </a:fillRef>
            <a:effectRef idx="0">
              <a:schemeClr val="accent1"/>
            </a:effectRef>
            <a:fontRef idx="minor">
              <a:schemeClr val="tx1"/>
            </a:fontRef>
          </p:style>
        </p:cxnSp>
      </p:grpSp>
      <p:grpSp>
        <p:nvGrpSpPr>
          <p:cNvPr id="45072" name="Group 46"/>
          <p:cNvGrpSpPr>
            <a:grpSpLocks/>
          </p:cNvGrpSpPr>
          <p:nvPr/>
        </p:nvGrpSpPr>
        <p:grpSpPr bwMode="auto">
          <a:xfrm>
            <a:off x="7280275" y="2103438"/>
            <a:ext cx="344488" cy="288925"/>
            <a:chOff x="4975248" y="375829"/>
            <a:chExt cx="345643" cy="288038"/>
          </a:xfrm>
        </p:grpSpPr>
        <p:cxnSp>
          <p:nvCxnSpPr>
            <p:cNvPr id="48" name="Straight Connector 47"/>
            <p:cNvCxnSpPr/>
            <p:nvPr/>
          </p:nvCxnSpPr>
          <p:spPr bwMode="gray">
            <a:xfrm rot="16200000" flipH="1">
              <a:off x="4917241" y="433836"/>
              <a:ext cx="288038" cy="172025"/>
            </a:xfrm>
            <a:prstGeom prst="line">
              <a:avLst/>
            </a:prstGeom>
            <a:ln w="19050">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gray">
            <a:xfrm rot="5400000">
              <a:off x="5090859" y="433836"/>
              <a:ext cx="288038" cy="172025"/>
            </a:xfrm>
            <a:prstGeom prst="line">
              <a:avLst/>
            </a:prstGeom>
            <a:ln w="19050">
              <a:solidFill>
                <a:schemeClr val="bg2"/>
              </a:solidFill>
              <a:prstDash val="dash"/>
            </a:ln>
          </p:spPr>
          <p:style>
            <a:lnRef idx="1">
              <a:schemeClr val="accent1"/>
            </a:lnRef>
            <a:fillRef idx="0">
              <a:schemeClr val="accent1"/>
            </a:fillRef>
            <a:effectRef idx="0">
              <a:schemeClr val="accent1"/>
            </a:effectRef>
            <a:fontRef idx="minor">
              <a:schemeClr val="tx1"/>
            </a:fontRef>
          </p:style>
        </p:cxnSp>
      </p:grpSp>
      <p:sp>
        <p:nvSpPr>
          <p:cNvPr id="66" name="Rectangle 65"/>
          <p:cNvSpPr/>
          <p:nvPr/>
        </p:nvSpPr>
        <p:spPr bwMode="gray">
          <a:xfrm>
            <a:off x="4687888" y="2852931"/>
            <a:ext cx="3227832" cy="864104"/>
          </a:xfrm>
          <a:prstGeom prst="rect">
            <a:avLst/>
          </a:prstGeom>
          <a:solidFill>
            <a:schemeClr val="accent5"/>
          </a:solidFill>
          <a:ln w="19050">
            <a:noFill/>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sz="1600" dirty="0">
                <a:solidFill>
                  <a:schemeClr val="bg1"/>
                </a:solidFill>
                <a:latin typeface="MetaMediumLF-Roman" pitchFamily="34" charset="0"/>
              </a:rPr>
              <a:t>Native File Services </a:t>
            </a:r>
          </a:p>
          <a:p>
            <a:pPr algn="ctr" fontAlgn="auto">
              <a:spcBef>
                <a:spcPts val="0"/>
              </a:spcBef>
              <a:spcAft>
                <a:spcPts val="0"/>
              </a:spcAft>
              <a:defRPr/>
            </a:pPr>
            <a:r>
              <a:rPr lang="en-US" sz="1400" dirty="0"/>
              <a:t>(NFS, CIFS, FTP, HA IP networking, IP V6 , AVM, deduplication and compression)</a:t>
            </a:r>
          </a:p>
        </p:txBody>
      </p:sp>
      <p:sp>
        <p:nvSpPr>
          <p:cNvPr id="62" name="Rectangle 61"/>
          <p:cNvSpPr/>
          <p:nvPr/>
        </p:nvSpPr>
        <p:spPr bwMode="gray">
          <a:xfrm>
            <a:off x="4687888" y="3774643"/>
            <a:ext cx="3227832" cy="403248"/>
          </a:xfrm>
          <a:prstGeom prst="rect">
            <a:avLst/>
          </a:prstGeom>
          <a:solidFill>
            <a:schemeClr val="accent1"/>
          </a:solidFill>
          <a:ln w="19050">
            <a:noFill/>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sz="1600" dirty="0">
                <a:latin typeface="MetaMediumLF-Roman" pitchFamily="34" charset="0"/>
              </a:rPr>
              <a:t>Block Protocol</a:t>
            </a:r>
          </a:p>
        </p:txBody>
      </p:sp>
      <p:sp>
        <p:nvSpPr>
          <p:cNvPr id="65" name="Rectangle 64"/>
          <p:cNvSpPr/>
          <p:nvPr/>
        </p:nvSpPr>
        <p:spPr bwMode="gray">
          <a:xfrm>
            <a:off x="4687888" y="4235498"/>
            <a:ext cx="3227832" cy="864105"/>
          </a:xfrm>
          <a:prstGeom prst="rect">
            <a:avLst/>
          </a:prstGeom>
          <a:solidFill>
            <a:schemeClr val="accent1"/>
          </a:solidFill>
          <a:ln w="19050">
            <a:noFill/>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sz="1600" dirty="0">
                <a:latin typeface="MetaMediumLF-Roman" pitchFamily="34" charset="0"/>
              </a:rPr>
              <a:t>Base Native Block Services</a:t>
            </a:r>
          </a:p>
          <a:p>
            <a:pPr algn="ctr" fontAlgn="auto">
              <a:spcBef>
                <a:spcPts val="0"/>
              </a:spcBef>
              <a:spcAft>
                <a:spcPts val="0"/>
              </a:spcAft>
              <a:defRPr/>
            </a:pPr>
            <a:r>
              <a:rPr lang="en-US" sz="1400" dirty="0">
                <a:latin typeface="+mj-lt"/>
              </a:rPr>
              <a:t>(Storage pooling, automation, security, RAID, SAN, etc.)</a:t>
            </a:r>
          </a:p>
        </p:txBody>
      </p:sp>
      <p:sp>
        <p:nvSpPr>
          <p:cNvPr id="60" name="Rectangle 59"/>
          <p:cNvSpPr/>
          <p:nvPr/>
        </p:nvSpPr>
        <p:spPr bwMode="gray">
          <a:xfrm>
            <a:off x="4687888" y="5157210"/>
            <a:ext cx="3227832" cy="864105"/>
          </a:xfrm>
          <a:prstGeom prst="rect">
            <a:avLst/>
          </a:prstGeom>
          <a:solidFill>
            <a:schemeClr val="accent4">
              <a:lumMod val="75000"/>
            </a:schemeClr>
          </a:solidFill>
          <a:ln w="19050">
            <a:noFill/>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sz="1600" dirty="0">
                <a:solidFill>
                  <a:schemeClr val="bg1"/>
                </a:solidFill>
                <a:latin typeface="MetaMediumLF-Roman" pitchFamily="34" charset="0"/>
              </a:rPr>
              <a:t>Disk Expansion</a:t>
            </a:r>
          </a:p>
          <a:p>
            <a:pPr algn="ctr" fontAlgn="auto">
              <a:spcBef>
                <a:spcPts val="0"/>
              </a:spcBef>
              <a:spcAft>
                <a:spcPts val="0"/>
              </a:spcAft>
              <a:defRPr/>
            </a:pPr>
            <a:r>
              <a:rPr lang="en-US" sz="1400" dirty="0">
                <a:solidFill>
                  <a:schemeClr val="bg1"/>
                </a:solidFill>
              </a:rPr>
              <a:t>(Flash, SAS, Near-Line SAS)</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3"/>
          <p:cNvSpPr>
            <a:spLocks noGrp="1" noChangeArrowheads="1"/>
          </p:cNvSpPr>
          <p:nvPr>
            <p:ph type="title"/>
          </p:nvPr>
        </p:nvSpPr>
        <p:spPr>
          <a:noFill/>
          <a:ln>
            <a:miter lim="800000"/>
            <a:headEnd/>
            <a:tailEnd/>
          </a:ln>
        </p:spPr>
        <p:txBody>
          <a:bodyPr vert="horz" wrap="square" numCol="1" compatLnSpc="1">
            <a:prstTxWarp prst="textNoShape">
              <a:avLst/>
            </a:prstTxWarp>
          </a:bodyPr>
          <a:lstStyle/>
          <a:p>
            <a:r>
              <a:rPr smtClean="0"/>
              <a:t>VNX: Modular Unified and Gateway</a:t>
            </a:r>
          </a:p>
        </p:txBody>
      </p:sp>
      <p:sp>
        <p:nvSpPr>
          <p:cNvPr id="47106" name="Text Placeholder 65"/>
          <p:cNvSpPr>
            <a:spLocks noGrp="1"/>
          </p:cNvSpPr>
          <p:nvPr>
            <p:ph type="body" idx="1"/>
          </p:nvPr>
        </p:nvSpPr>
        <p:spPr>
          <a:xfrm>
            <a:off x="366713" y="1123950"/>
            <a:ext cx="8410575" cy="403225"/>
          </a:xfrm>
          <a:noFill/>
          <a:ln>
            <a:miter lim="800000"/>
            <a:headEnd/>
            <a:tailEnd/>
          </a:ln>
        </p:spPr>
        <p:txBody>
          <a:bodyPr vert="horz" wrap="square" numCol="1" compatLnSpc="1">
            <a:prstTxWarp prst="textNoShape">
              <a:avLst/>
            </a:prstTxWarp>
          </a:bodyPr>
          <a:lstStyle/>
          <a:p>
            <a:r>
              <a:rPr lang="en-US" smtClean="0"/>
              <a:t>Implementation models</a:t>
            </a:r>
          </a:p>
          <a:p>
            <a:endParaRPr lang="en-US" smtClean="0"/>
          </a:p>
        </p:txBody>
      </p:sp>
      <p:sp>
        <p:nvSpPr>
          <p:cNvPr id="47107" name="AutoShape 4"/>
          <p:cNvSpPr>
            <a:spLocks noChangeArrowheads="1"/>
          </p:cNvSpPr>
          <p:nvPr/>
        </p:nvSpPr>
        <p:spPr bwMode="gray">
          <a:xfrm>
            <a:off x="373063" y="4235450"/>
            <a:ext cx="3443287" cy="1746250"/>
          </a:xfrm>
          <a:prstGeom prst="rect">
            <a:avLst/>
          </a:prstGeom>
          <a:noFill/>
          <a:ln w="19050">
            <a:noFill/>
            <a:prstDash val="sysDot"/>
            <a:round/>
            <a:headEnd/>
            <a:tailEnd/>
          </a:ln>
        </p:spPr>
        <p:txBody>
          <a:bodyPr lIns="0" tIns="0" rIns="0" bIns="0">
            <a:spAutoFit/>
          </a:bodyPr>
          <a:lstStyle/>
          <a:p>
            <a:pPr marL="169863" lvl="1" indent="-169863">
              <a:spcBef>
                <a:spcPts val="600"/>
              </a:spcBef>
              <a:buClr>
                <a:schemeClr val="tx2"/>
              </a:buClr>
              <a:buFont typeface="Arial" pitchFamily="34" charset="0"/>
              <a:buChar char="•"/>
            </a:pPr>
            <a:r>
              <a:rPr lang="en-US">
                <a:solidFill>
                  <a:schemeClr val="bg2"/>
                </a:solidFill>
                <a:latin typeface="MetaNormalLF-Roman" pitchFamily="34" charset="0"/>
              </a:rPr>
              <a:t>Easy to deploy, simple to manage</a:t>
            </a:r>
          </a:p>
          <a:p>
            <a:pPr marL="169863" lvl="1" indent="-169863">
              <a:spcBef>
                <a:spcPts val="600"/>
              </a:spcBef>
              <a:buClr>
                <a:schemeClr val="tx2"/>
              </a:buClr>
              <a:buFont typeface="Arial" pitchFamily="34" charset="0"/>
              <a:buChar char="•"/>
            </a:pPr>
            <a:r>
              <a:rPr lang="en-US">
                <a:solidFill>
                  <a:schemeClr val="bg2"/>
                </a:solidFill>
                <a:latin typeface="MetaNormalLF-Roman" pitchFamily="34" charset="0"/>
              </a:rPr>
              <a:t>Scale capacity</a:t>
            </a:r>
          </a:p>
          <a:p>
            <a:pPr marL="169863" lvl="1" indent="-169863">
              <a:spcBef>
                <a:spcPts val="600"/>
              </a:spcBef>
              <a:buClr>
                <a:schemeClr val="tx2"/>
              </a:buClr>
              <a:buFont typeface="Arial" pitchFamily="34" charset="0"/>
              <a:buChar char="•"/>
            </a:pPr>
            <a:r>
              <a:rPr lang="en-US">
                <a:solidFill>
                  <a:schemeClr val="bg2"/>
                </a:solidFill>
                <a:latin typeface="MetaNormalLF-Roman" pitchFamily="34" charset="0"/>
              </a:rPr>
              <a:t>Multi protocol</a:t>
            </a:r>
          </a:p>
          <a:p>
            <a:pPr marL="457200" lvl="2" indent="-223838">
              <a:spcBef>
                <a:spcPts val="300"/>
              </a:spcBef>
              <a:buClr>
                <a:schemeClr val="tx2"/>
              </a:buClr>
              <a:buFont typeface="MetaNormalLF-Roman" pitchFamily="34" charset="0"/>
              <a:buChar char="–"/>
            </a:pPr>
            <a:r>
              <a:rPr lang="en-US" sz="1400">
                <a:solidFill>
                  <a:schemeClr val="bg2"/>
                </a:solidFill>
                <a:latin typeface="MetaNormalLF-Roman" pitchFamily="34" charset="0"/>
              </a:rPr>
              <a:t>File: NFS (including pNFS), CIFS, MPFS</a:t>
            </a:r>
          </a:p>
          <a:p>
            <a:pPr marL="457200" lvl="2" indent="-223838">
              <a:spcBef>
                <a:spcPts val="300"/>
              </a:spcBef>
              <a:buClr>
                <a:schemeClr val="tx2"/>
              </a:buClr>
              <a:buFont typeface="MetaNormalLF-Roman" pitchFamily="34" charset="0"/>
              <a:buChar char="–"/>
            </a:pPr>
            <a:r>
              <a:rPr lang="en-US" sz="1400">
                <a:solidFill>
                  <a:schemeClr val="bg2"/>
                </a:solidFill>
                <a:latin typeface="MetaNormalLF-Roman" pitchFamily="34" charset="0"/>
              </a:rPr>
              <a:t>Block: iSCSI, Fibre Channel, FCoE</a:t>
            </a:r>
          </a:p>
          <a:p>
            <a:pPr marL="457200" lvl="2" indent="-223838">
              <a:spcBef>
                <a:spcPts val="300"/>
              </a:spcBef>
              <a:buClr>
                <a:schemeClr val="tx2"/>
              </a:buClr>
              <a:buFont typeface="MetaNormalLF-Roman" pitchFamily="34" charset="0"/>
              <a:buChar char="–"/>
            </a:pPr>
            <a:r>
              <a:rPr lang="en-US" sz="1400">
                <a:solidFill>
                  <a:schemeClr val="bg2"/>
                </a:solidFill>
                <a:latin typeface="MetaNormalLF-Roman" pitchFamily="34" charset="0"/>
              </a:rPr>
              <a:t>Object: REST, SOAP</a:t>
            </a:r>
          </a:p>
        </p:txBody>
      </p:sp>
      <p:sp>
        <p:nvSpPr>
          <p:cNvPr id="47108" name="AutoShape 6"/>
          <p:cNvSpPr>
            <a:spLocks noChangeArrowheads="1"/>
          </p:cNvSpPr>
          <p:nvPr/>
        </p:nvSpPr>
        <p:spPr bwMode="gray">
          <a:xfrm>
            <a:off x="4572000" y="4235450"/>
            <a:ext cx="4205288" cy="1846263"/>
          </a:xfrm>
          <a:prstGeom prst="rect">
            <a:avLst/>
          </a:prstGeom>
          <a:noFill/>
          <a:ln w="19050" algn="ctr">
            <a:noFill/>
            <a:prstDash val="sysDot"/>
            <a:round/>
            <a:headEnd/>
            <a:tailEnd/>
          </a:ln>
        </p:spPr>
        <p:txBody>
          <a:bodyPr lIns="0" tIns="0" rIns="0" bIns="0">
            <a:spAutoFit/>
          </a:bodyPr>
          <a:lstStyle/>
          <a:p>
            <a:pPr marL="169863" lvl="1" indent="-169863">
              <a:spcBef>
                <a:spcPts val="600"/>
              </a:spcBef>
              <a:buClr>
                <a:schemeClr val="accent2"/>
              </a:buClr>
              <a:buFont typeface="Arial" pitchFamily="34" charset="0"/>
              <a:buChar char="•"/>
            </a:pPr>
            <a:r>
              <a:rPr lang="en-US">
                <a:solidFill>
                  <a:schemeClr val="bg2"/>
                </a:solidFill>
                <a:latin typeface="MetaNormalLF-Roman" pitchFamily="34" charset="0"/>
              </a:rPr>
              <a:t>Leverage existing storage investment</a:t>
            </a:r>
          </a:p>
          <a:p>
            <a:pPr marL="169863" lvl="1" indent="-169863">
              <a:spcBef>
                <a:spcPts val="600"/>
              </a:spcBef>
              <a:buClr>
                <a:schemeClr val="accent2"/>
              </a:buClr>
              <a:buFont typeface="Arial" pitchFamily="34" charset="0"/>
              <a:buChar char="•"/>
            </a:pPr>
            <a:r>
              <a:rPr lang="en-US">
                <a:solidFill>
                  <a:schemeClr val="bg2"/>
                </a:solidFill>
                <a:latin typeface="MetaNormalLF-Roman" pitchFamily="34" charset="0"/>
              </a:rPr>
              <a:t>Scale performance and capacity</a:t>
            </a:r>
          </a:p>
          <a:p>
            <a:pPr marL="169863" lvl="1" indent="-169863">
              <a:spcBef>
                <a:spcPts val="600"/>
              </a:spcBef>
              <a:buClr>
                <a:schemeClr val="accent2"/>
              </a:buClr>
              <a:buFont typeface="Arial" pitchFamily="34" charset="0"/>
              <a:buChar char="•"/>
            </a:pPr>
            <a:r>
              <a:rPr lang="en-US">
                <a:solidFill>
                  <a:schemeClr val="bg2"/>
                </a:solidFill>
                <a:latin typeface="MetaNormalLF-Roman" pitchFamily="34" charset="0"/>
              </a:rPr>
              <a:t>Shared storage</a:t>
            </a:r>
          </a:p>
          <a:p>
            <a:pPr marL="169863" lvl="1" indent="-169863">
              <a:spcBef>
                <a:spcPts val="600"/>
              </a:spcBef>
              <a:buClr>
                <a:schemeClr val="accent2"/>
              </a:buClr>
              <a:buFont typeface="Arial" pitchFamily="34" charset="0"/>
              <a:buChar char="•"/>
            </a:pPr>
            <a:r>
              <a:rPr lang="en-US">
                <a:solidFill>
                  <a:schemeClr val="bg2"/>
                </a:solidFill>
                <a:latin typeface="MetaNormalLF-Roman" pitchFamily="34" charset="0"/>
              </a:rPr>
              <a:t>Add to existing block implementation</a:t>
            </a:r>
          </a:p>
          <a:p>
            <a:pPr marL="457200" lvl="2" indent="-223838">
              <a:spcBef>
                <a:spcPts val="300"/>
              </a:spcBef>
              <a:buClr>
                <a:schemeClr val="accent2"/>
              </a:buClr>
              <a:buFont typeface="MetaNormalLF-Roman" pitchFamily="34" charset="0"/>
              <a:buChar char="–"/>
            </a:pPr>
            <a:r>
              <a:rPr lang="en-US" sz="1400">
                <a:solidFill>
                  <a:schemeClr val="bg2"/>
                </a:solidFill>
                <a:latin typeface="MetaNormalLF-Roman" pitchFamily="34" charset="0"/>
              </a:rPr>
              <a:t>File: NFS (including pNFS), CIFS, MPFS</a:t>
            </a:r>
          </a:p>
          <a:p>
            <a:pPr marL="457200" lvl="2" indent="-223838">
              <a:spcBef>
                <a:spcPts val="300"/>
              </a:spcBef>
              <a:buClr>
                <a:schemeClr val="accent2"/>
              </a:buClr>
              <a:buFont typeface="MetaNormalLF-Roman" pitchFamily="34" charset="0"/>
              <a:buChar char="–"/>
            </a:pPr>
            <a:r>
              <a:rPr lang="en-US" sz="1400">
                <a:solidFill>
                  <a:schemeClr val="bg2"/>
                </a:solidFill>
                <a:latin typeface="MetaNormalLF-Roman" pitchFamily="34" charset="0"/>
              </a:rPr>
              <a:t>Object: REST, SOAP</a:t>
            </a:r>
          </a:p>
        </p:txBody>
      </p:sp>
      <p:grpSp>
        <p:nvGrpSpPr>
          <p:cNvPr id="47109" name="Group 39"/>
          <p:cNvGrpSpPr>
            <a:grpSpLocks/>
          </p:cNvGrpSpPr>
          <p:nvPr/>
        </p:nvGrpSpPr>
        <p:grpSpPr bwMode="auto">
          <a:xfrm>
            <a:off x="323850" y="6275388"/>
            <a:ext cx="1497013" cy="322262"/>
            <a:chOff x="324185" y="6281486"/>
            <a:chExt cx="1497451" cy="321333"/>
          </a:xfrm>
        </p:grpSpPr>
        <p:pic>
          <p:nvPicPr>
            <p:cNvPr id="43" name="Picture 42"/>
            <p:cNvPicPr>
              <a:picLocks noChangeAspect="1"/>
            </p:cNvPicPr>
            <p:nvPr/>
          </p:nvPicPr>
          <p:blipFill>
            <a:blip r:embed="rId3" cstate="email">
              <a:extLst/>
            </a:blip>
            <a:stretch>
              <a:fillRect/>
            </a:stretch>
          </p:blipFill>
          <p:spPr bwMode="gray">
            <a:xfrm>
              <a:off x="324185" y="6281486"/>
              <a:ext cx="386616" cy="321333"/>
            </a:xfrm>
            <a:prstGeom prst="rect">
              <a:avLst/>
            </a:prstGeom>
            <a:effectLst>
              <a:glow rad="63500">
                <a:schemeClr val="bg1">
                  <a:alpha val="40000"/>
                </a:schemeClr>
              </a:glow>
            </a:effectLst>
          </p:spPr>
        </p:pic>
        <p:sp>
          <p:nvSpPr>
            <p:cNvPr id="44" name="TextBox 43"/>
            <p:cNvSpPr txBox="1"/>
            <p:nvPr/>
          </p:nvSpPr>
          <p:spPr bwMode="gray">
            <a:xfrm>
              <a:off x="770404" y="6347969"/>
              <a:ext cx="1051232" cy="183619"/>
            </a:xfrm>
            <a:prstGeom prst="rect">
              <a:avLst/>
            </a:prstGeom>
            <a:noFill/>
          </p:spPr>
          <p:txBody>
            <a:bodyPr wrap="none" lIns="0" tIns="0" rIns="0" bIns="0" anchor="ctr">
              <a:spAutoFit/>
            </a:bodyPr>
            <a:lstStyle/>
            <a:p>
              <a:pPr fontAlgn="auto">
                <a:spcBef>
                  <a:spcPts val="0"/>
                </a:spcBef>
                <a:spcAft>
                  <a:spcPts val="0"/>
                </a:spcAft>
                <a:defRPr/>
              </a:pPr>
              <a:r>
                <a:rPr lang="en-US" sz="1200" spc="300" dirty="0">
                  <a:solidFill>
                    <a:schemeClr val="bg1"/>
                  </a:solidFill>
                  <a:latin typeface="MetaMediumLF-Roman" pitchFamily="34" charset="0"/>
                  <a:cs typeface="+mn-cs"/>
                </a:rPr>
                <a:t>HARDWARE</a:t>
              </a:r>
            </a:p>
          </p:txBody>
        </p:sp>
      </p:grpSp>
      <p:sp>
        <p:nvSpPr>
          <p:cNvPr id="50" name="Rounded Rectangle 34"/>
          <p:cNvSpPr>
            <a:spLocks noChangeArrowheads="1"/>
          </p:cNvSpPr>
          <p:nvPr/>
        </p:nvSpPr>
        <p:spPr bwMode="gray">
          <a:xfrm>
            <a:off x="556443" y="1553989"/>
            <a:ext cx="3075777" cy="492443"/>
          </a:xfrm>
          <a:prstGeom prst="rect">
            <a:avLst/>
          </a:prstGeom>
          <a:noFill/>
          <a:ln w="76200">
            <a:noFill/>
            <a:round/>
            <a:headEnd/>
            <a:tailEnd/>
          </a:ln>
        </p:spPr>
        <p:txBody>
          <a:bodyPr wrap="none" lIns="0" tIns="0" rIns="0" bIns="0">
            <a:spAutoFit/>
          </a:bodyPr>
          <a:lstStyle/>
          <a:p>
            <a:pPr algn="ctr" fontAlgn="auto">
              <a:spcAft>
                <a:spcPts val="0"/>
              </a:spcAft>
              <a:defRPr/>
            </a:pPr>
            <a:r>
              <a:rPr lang="en-US" sz="3200" dirty="0">
                <a:solidFill>
                  <a:schemeClr val="accent1"/>
                </a:solidFill>
                <a:effectLst>
                  <a:reflection blurRad="6350" stA="55000" endA="300" endPos="45500" dir="5400000" sy="-100000" algn="bl" rotWithShape="0"/>
                </a:effectLst>
                <a:latin typeface="+mn-lt"/>
                <a:cs typeface="+mn-cs"/>
              </a:rPr>
              <a:t>UNIFIED STORAGE</a:t>
            </a:r>
          </a:p>
        </p:txBody>
      </p:sp>
      <p:sp>
        <p:nvSpPr>
          <p:cNvPr id="58" name="Rounded Rectangle 34"/>
          <p:cNvSpPr>
            <a:spLocks noChangeArrowheads="1"/>
          </p:cNvSpPr>
          <p:nvPr/>
        </p:nvSpPr>
        <p:spPr bwMode="gray">
          <a:xfrm>
            <a:off x="5866203" y="1553989"/>
            <a:ext cx="1626086" cy="492443"/>
          </a:xfrm>
          <a:prstGeom prst="rect">
            <a:avLst/>
          </a:prstGeom>
          <a:noFill/>
          <a:ln w="76200" algn="ctr">
            <a:noFill/>
            <a:round/>
            <a:headEnd/>
            <a:tailEnd/>
          </a:ln>
          <a:effectLst/>
        </p:spPr>
        <p:txBody>
          <a:bodyPr wrap="none" lIns="0" tIns="0" rIns="0" bIns="0">
            <a:spAutoFit/>
          </a:bodyPr>
          <a:lstStyle/>
          <a:p>
            <a:pPr algn="ctr" fontAlgn="auto">
              <a:spcAft>
                <a:spcPts val="0"/>
              </a:spcAft>
              <a:defRPr/>
            </a:pPr>
            <a:r>
              <a:rPr lang="en-US" sz="3200" dirty="0">
                <a:solidFill>
                  <a:schemeClr val="accent2"/>
                </a:solidFill>
                <a:effectLst>
                  <a:reflection blurRad="6350" stA="55000" endA="300" endPos="45500" dir="5400000" sy="-100000" algn="bl" rotWithShape="0"/>
                </a:effectLst>
                <a:latin typeface="+mn-lt"/>
                <a:cs typeface="+mn-cs"/>
              </a:rPr>
              <a:t>GATEWAY</a:t>
            </a:r>
          </a:p>
        </p:txBody>
      </p:sp>
      <p:grpSp>
        <p:nvGrpSpPr>
          <p:cNvPr id="47112" name="Group 82"/>
          <p:cNvGrpSpPr>
            <a:grpSpLocks/>
          </p:cNvGrpSpPr>
          <p:nvPr/>
        </p:nvGrpSpPr>
        <p:grpSpPr bwMode="auto">
          <a:xfrm>
            <a:off x="1773238" y="2276475"/>
            <a:ext cx="641350" cy="1824038"/>
            <a:chOff x="1767754" y="4235498"/>
            <a:chExt cx="641202" cy="1822952"/>
          </a:xfrm>
        </p:grpSpPr>
        <p:pic>
          <p:nvPicPr>
            <p:cNvPr id="59" name="Picture 1"/>
            <p:cNvPicPr>
              <a:picLocks noChangeAspect="1" noChangeArrowheads="1"/>
            </p:cNvPicPr>
            <p:nvPr/>
          </p:nvPicPr>
          <p:blipFill>
            <a:blip r:embed="rId4" cstate="print"/>
            <a:stretch>
              <a:fillRect/>
            </a:stretch>
          </p:blipFill>
          <p:spPr bwMode="gray">
            <a:xfrm>
              <a:off x="1816955" y="4235498"/>
              <a:ext cx="542800" cy="1600834"/>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47137" name="Text Box 5"/>
            <p:cNvSpPr txBox="1">
              <a:spLocks noChangeArrowheads="1"/>
            </p:cNvSpPr>
            <p:nvPr/>
          </p:nvSpPr>
          <p:spPr bwMode="gray">
            <a:xfrm>
              <a:off x="1767754" y="5906101"/>
              <a:ext cx="641202" cy="152349"/>
            </a:xfrm>
            <a:prstGeom prst="rect">
              <a:avLst/>
            </a:prstGeom>
            <a:noFill/>
            <a:ln w="9525" algn="ctr">
              <a:noFill/>
              <a:miter lim="800000"/>
              <a:headEnd type="none" w="sm" len="sm"/>
              <a:tailEnd type="none" w="sm" len="sm"/>
            </a:ln>
          </p:spPr>
          <p:txBody>
            <a:bodyPr wrap="none" lIns="0" tIns="0" rIns="0" bIns="0">
              <a:spAutoFit/>
            </a:bodyPr>
            <a:lstStyle/>
            <a:p>
              <a:pPr algn="ctr" eaLnBrk="0" hangingPunct="0">
                <a:lnSpc>
                  <a:spcPct val="90000"/>
                </a:lnSpc>
                <a:spcBef>
                  <a:spcPct val="30000"/>
                </a:spcBef>
              </a:pPr>
              <a:r>
                <a:rPr lang="en-US" sz="1100">
                  <a:latin typeface="MetaMediumLF-Roman" pitchFamily="34" charset="0"/>
                </a:rPr>
                <a:t>VNX series</a:t>
              </a:r>
            </a:p>
          </p:txBody>
        </p:sp>
        <p:grpSp>
          <p:nvGrpSpPr>
            <p:cNvPr id="47138" name="Group 70"/>
            <p:cNvGrpSpPr>
              <a:grpSpLocks/>
            </p:cNvGrpSpPr>
            <p:nvPr/>
          </p:nvGrpSpPr>
          <p:grpSpPr bwMode="auto">
            <a:xfrm>
              <a:off x="1876864" y="4718760"/>
              <a:ext cx="422982" cy="633677"/>
              <a:chOff x="4572000" y="1239934"/>
              <a:chExt cx="2730159" cy="4090097"/>
            </a:xfrm>
          </p:grpSpPr>
          <p:pic>
            <p:nvPicPr>
              <p:cNvPr id="47142" name="Picture 67" descr="disc yellow 130 half.png"/>
              <p:cNvPicPr>
                <a:picLocks noChangeAspect="1"/>
              </p:cNvPicPr>
              <p:nvPr/>
            </p:nvPicPr>
            <p:blipFill>
              <a:blip r:embed="rId5" cstate="print"/>
              <a:srcRect/>
              <a:stretch>
                <a:fillRect/>
              </a:stretch>
            </p:blipFill>
            <p:spPr bwMode="gray">
              <a:xfrm>
                <a:off x="4572000" y="3425269"/>
                <a:ext cx="2730159" cy="1904762"/>
              </a:xfrm>
              <a:prstGeom prst="rect">
                <a:avLst/>
              </a:prstGeom>
              <a:noFill/>
              <a:ln w="9525">
                <a:noFill/>
                <a:miter lim="800000"/>
                <a:headEnd/>
                <a:tailEnd/>
              </a:ln>
            </p:spPr>
          </p:pic>
          <p:pic>
            <p:nvPicPr>
              <p:cNvPr id="47143" name="Picture 69" descr="disc red half.png"/>
              <p:cNvPicPr>
                <a:picLocks noChangeAspect="1"/>
              </p:cNvPicPr>
              <p:nvPr/>
            </p:nvPicPr>
            <p:blipFill>
              <a:blip r:embed="rId6" cstate="print"/>
              <a:srcRect/>
              <a:stretch>
                <a:fillRect/>
              </a:stretch>
            </p:blipFill>
            <p:spPr bwMode="gray">
              <a:xfrm>
                <a:off x="4572000" y="2330688"/>
                <a:ext cx="2730159" cy="1904762"/>
              </a:xfrm>
              <a:prstGeom prst="rect">
                <a:avLst/>
              </a:prstGeom>
              <a:noFill/>
              <a:ln w="9525">
                <a:noFill/>
                <a:miter lim="800000"/>
                <a:headEnd/>
                <a:tailEnd/>
              </a:ln>
            </p:spPr>
          </p:pic>
          <p:pic>
            <p:nvPicPr>
              <p:cNvPr id="47144" name="Picture 66" descr="disc sky blue half2.png"/>
              <p:cNvPicPr>
                <a:picLocks noChangeAspect="1"/>
              </p:cNvPicPr>
              <p:nvPr/>
            </p:nvPicPr>
            <p:blipFill>
              <a:blip r:embed="rId7" cstate="print"/>
              <a:srcRect/>
              <a:stretch>
                <a:fillRect/>
              </a:stretch>
            </p:blipFill>
            <p:spPr bwMode="gray">
              <a:xfrm>
                <a:off x="4572000" y="1239934"/>
                <a:ext cx="2723808" cy="1904756"/>
              </a:xfrm>
              <a:prstGeom prst="rect">
                <a:avLst/>
              </a:prstGeom>
              <a:noFill/>
              <a:ln w="9525">
                <a:noFill/>
                <a:miter lim="800000"/>
                <a:headEnd/>
                <a:tailEnd/>
              </a:ln>
            </p:spPr>
          </p:pic>
        </p:grpSp>
        <p:sp>
          <p:nvSpPr>
            <p:cNvPr id="47139" name="Rectangle 222"/>
            <p:cNvSpPr>
              <a:spLocks noChangeArrowheads="1"/>
            </p:cNvSpPr>
            <p:nvPr/>
          </p:nvSpPr>
          <p:spPr bwMode="gray">
            <a:xfrm>
              <a:off x="1992976" y="4845901"/>
              <a:ext cx="190757" cy="153888"/>
            </a:xfrm>
            <a:prstGeom prst="rect">
              <a:avLst/>
            </a:prstGeom>
            <a:noFill/>
            <a:ln w="12700">
              <a:noFill/>
              <a:miter lim="800000"/>
              <a:headEnd/>
              <a:tailEnd/>
            </a:ln>
          </p:spPr>
          <p:txBody>
            <a:bodyPr wrap="none" lIns="0" tIns="0" rIns="0" bIns="0" anchor="ctr">
              <a:spAutoFit/>
            </a:bodyPr>
            <a:lstStyle/>
            <a:p>
              <a:pPr algn="ctr"/>
              <a:r>
                <a:rPr lang="en-US" sz="1000">
                  <a:latin typeface="MetaMediumLF-Roman" pitchFamily="34" charset="0"/>
                </a:rPr>
                <a:t>File</a:t>
              </a:r>
            </a:p>
          </p:txBody>
        </p:sp>
        <p:sp>
          <p:nvSpPr>
            <p:cNvPr id="47140" name="Rectangle 215"/>
            <p:cNvSpPr>
              <a:spLocks noChangeArrowheads="1"/>
            </p:cNvSpPr>
            <p:nvPr/>
          </p:nvSpPr>
          <p:spPr bwMode="gray">
            <a:xfrm>
              <a:off x="1908016" y="5183066"/>
              <a:ext cx="360676" cy="153888"/>
            </a:xfrm>
            <a:prstGeom prst="rect">
              <a:avLst/>
            </a:prstGeom>
            <a:noFill/>
            <a:ln w="12700">
              <a:noFill/>
              <a:miter lim="800000"/>
              <a:headEnd/>
              <a:tailEnd/>
            </a:ln>
          </p:spPr>
          <p:txBody>
            <a:bodyPr wrap="none" lIns="0" tIns="0" rIns="0" bIns="0" anchor="ctr">
              <a:spAutoFit/>
            </a:bodyPr>
            <a:lstStyle/>
            <a:p>
              <a:pPr algn="ctr"/>
              <a:r>
                <a:rPr lang="en-US" sz="1000">
                  <a:latin typeface="MetaMediumLF-Roman" pitchFamily="34" charset="0"/>
                </a:rPr>
                <a:t>Object</a:t>
              </a:r>
            </a:p>
          </p:txBody>
        </p:sp>
        <p:sp>
          <p:nvSpPr>
            <p:cNvPr id="47141" name="Rectangle 219"/>
            <p:cNvSpPr>
              <a:spLocks noChangeArrowheads="1"/>
            </p:cNvSpPr>
            <p:nvPr/>
          </p:nvSpPr>
          <p:spPr bwMode="gray">
            <a:xfrm>
              <a:off x="1935268" y="5011460"/>
              <a:ext cx="306174" cy="153888"/>
            </a:xfrm>
            <a:prstGeom prst="rect">
              <a:avLst/>
            </a:prstGeom>
            <a:noFill/>
            <a:ln w="12700">
              <a:noFill/>
              <a:miter lim="800000"/>
              <a:headEnd/>
              <a:tailEnd/>
            </a:ln>
          </p:spPr>
          <p:txBody>
            <a:bodyPr wrap="none" lIns="0" tIns="0" rIns="0" bIns="0" anchor="ctr">
              <a:spAutoFit/>
            </a:bodyPr>
            <a:lstStyle/>
            <a:p>
              <a:pPr algn="ctr"/>
              <a:r>
                <a:rPr lang="en-US" sz="1000">
                  <a:latin typeface="MetaMediumLF-Roman" pitchFamily="34" charset="0"/>
                </a:rPr>
                <a:t>Block</a:t>
              </a:r>
            </a:p>
          </p:txBody>
        </p:sp>
      </p:grpSp>
      <p:grpSp>
        <p:nvGrpSpPr>
          <p:cNvPr id="47113" name="Group 81"/>
          <p:cNvGrpSpPr>
            <a:grpSpLocks/>
          </p:cNvGrpSpPr>
          <p:nvPr/>
        </p:nvGrpSpPr>
        <p:grpSpPr bwMode="auto">
          <a:xfrm>
            <a:off x="4572000" y="1816100"/>
            <a:ext cx="4214813" cy="2284413"/>
            <a:chOff x="4572000" y="3774642"/>
            <a:chExt cx="4214493" cy="2283808"/>
          </a:xfrm>
        </p:grpSpPr>
        <p:sp>
          <p:nvSpPr>
            <p:cNvPr id="47114" name="Line 2"/>
            <p:cNvSpPr>
              <a:spLocks noChangeShapeType="1"/>
            </p:cNvSpPr>
            <p:nvPr/>
          </p:nvSpPr>
          <p:spPr bwMode="gray">
            <a:xfrm flipH="1">
              <a:off x="5471182" y="5035550"/>
              <a:ext cx="2888287" cy="0"/>
            </a:xfrm>
            <a:prstGeom prst="line">
              <a:avLst/>
            </a:prstGeom>
            <a:noFill/>
            <a:ln w="19050">
              <a:solidFill>
                <a:schemeClr val="bg2"/>
              </a:solidFill>
              <a:round/>
              <a:headEnd/>
              <a:tailEnd/>
            </a:ln>
          </p:spPr>
          <p:txBody>
            <a:bodyPr/>
            <a:lstStyle/>
            <a:p>
              <a:endParaRPr lang="en-US"/>
            </a:p>
          </p:txBody>
        </p:sp>
        <p:sp>
          <p:nvSpPr>
            <p:cNvPr id="47115" name="Text Box 7"/>
            <p:cNvSpPr txBox="1">
              <a:spLocks noChangeArrowheads="1"/>
            </p:cNvSpPr>
            <p:nvPr/>
          </p:nvSpPr>
          <p:spPr bwMode="gray">
            <a:xfrm>
              <a:off x="4803626" y="5906101"/>
              <a:ext cx="458459" cy="143886"/>
            </a:xfrm>
            <a:prstGeom prst="rect">
              <a:avLst/>
            </a:prstGeom>
            <a:noFill/>
            <a:ln w="9525">
              <a:noFill/>
              <a:miter lim="800000"/>
              <a:headEnd/>
              <a:tailEnd/>
            </a:ln>
          </p:spPr>
          <p:txBody>
            <a:bodyPr wrap="none" lIns="0" tIns="0" rIns="0" bIns="0">
              <a:spAutoFit/>
            </a:bodyPr>
            <a:lstStyle/>
            <a:p>
              <a:pPr algn="ctr">
                <a:lnSpc>
                  <a:spcPct val="85000"/>
                </a:lnSpc>
              </a:pPr>
              <a:r>
                <a:rPr lang="en-US" sz="1100">
                  <a:latin typeface="MetaMediumLF-Roman" pitchFamily="34" charset="0"/>
                </a:rPr>
                <a:t>Servers</a:t>
              </a:r>
            </a:p>
          </p:txBody>
        </p:sp>
        <p:sp>
          <p:nvSpPr>
            <p:cNvPr id="47116" name="Line 8"/>
            <p:cNvSpPr>
              <a:spLocks noChangeShapeType="1"/>
            </p:cNvSpPr>
            <p:nvPr/>
          </p:nvSpPr>
          <p:spPr bwMode="gray">
            <a:xfrm>
              <a:off x="5032856" y="4465926"/>
              <a:ext cx="0" cy="345642"/>
            </a:xfrm>
            <a:prstGeom prst="line">
              <a:avLst/>
            </a:prstGeom>
            <a:noFill/>
            <a:ln w="19050">
              <a:solidFill>
                <a:schemeClr val="bg2"/>
              </a:solidFill>
              <a:round/>
              <a:headEnd/>
              <a:tailEnd/>
            </a:ln>
          </p:spPr>
          <p:txBody>
            <a:bodyPr/>
            <a:lstStyle/>
            <a:p>
              <a:endParaRPr lang="en-US"/>
            </a:p>
          </p:txBody>
        </p:sp>
        <p:sp>
          <p:nvSpPr>
            <p:cNvPr id="47117" name="Text Box 9"/>
            <p:cNvSpPr txBox="1">
              <a:spLocks noChangeArrowheads="1"/>
            </p:cNvSpPr>
            <p:nvPr/>
          </p:nvSpPr>
          <p:spPr bwMode="gray">
            <a:xfrm>
              <a:off x="4744821" y="3774642"/>
              <a:ext cx="591723" cy="169277"/>
            </a:xfrm>
            <a:prstGeom prst="rect">
              <a:avLst/>
            </a:prstGeom>
            <a:noFill/>
            <a:ln w="9525" algn="ctr">
              <a:noFill/>
              <a:miter lim="800000"/>
              <a:headEnd type="none" w="sm" len="sm"/>
              <a:tailEnd type="none" w="sm" len="sm"/>
            </a:ln>
          </p:spPr>
          <p:txBody>
            <a:bodyPr lIns="0" tIns="0" rIns="0" bIns="0">
              <a:spAutoFit/>
            </a:bodyPr>
            <a:lstStyle/>
            <a:p>
              <a:pPr algn="ctr" eaLnBrk="0" hangingPunct="0"/>
              <a:r>
                <a:rPr lang="en-US" sz="1100">
                  <a:solidFill>
                    <a:schemeClr val="folHlink"/>
                  </a:solidFill>
                  <a:latin typeface="MetaMediumLF-Roman" pitchFamily="34" charset="0"/>
                </a:rPr>
                <a:t>Gateway</a:t>
              </a:r>
            </a:p>
          </p:txBody>
        </p:sp>
        <p:sp>
          <p:nvSpPr>
            <p:cNvPr id="47118" name="Line 10"/>
            <p:cNvSpPr>
              <a:spLocks noChangeShapeType="1"/>
            </p:cNvSpPr>
            <p:nvPr/>
          </p:nvSpPr>
          <p:spPr bwMode="gray">
            <a:xfrm flipH="1">
              <a:off x="4874093" y="4984389"/>
              <a:ext cx="0" cy="288035"/>
            </a:xfrm>
            <a:prstGeom prst="line">
              <a:avLst/>
            </a:prstGeom>
            <a:noFill/>
            <a:ln w="19050">
              <a:solidFill>
                <a:schemeClr val="bg2"/>
              </a:solidFill>
              <a:round/>
              <a:headEnd/>
              <a:tailEnd/>
            </a:ln>
          </p:spPr>
          <p:txBody>
            <a:bodyPr/>
            <a:lstStyle/>
            <a:p>
              <a:endParaRPr lang="en-US"/>
            </a:p>
          </p:txBody>
        </p:sp>
        <p:sp>
          <p:nvSpPr>
            <p:cNvPr id="47119" name="Line 11"/>
            <p:cNvSpPr>
              <a:spLocks noChangeShapeType="1"/>
            </p:cNvSpPr>
            <p:nvPr/>
          </p:nvSpPr>
          <p:spPr bwMode="gray">
            <a:xfrm flipH="1">
              <a:off x="5219231" y="5041997"/>
              <a:ext cx="0" cy="345642"/>
            </a:xfrm>
            <a:prstGeom prst="line">
              <a:avLst/>
            </a:prstGeom>
            <a:noFill/>
            <a:ln w="19050">
              <a:solidFill>
                <a:schemeClr val="bg2"/>
              </a:solidFill>
              <a:round/>
              <a:headEnd/>
              <a:tailEnd/>
            </a:ln>
          </p:spPr>
          <p:txBody>
            <a:bodyPr/>
            <a:lstStyle/>
            <a:p>
              <a:endParaRPr lang="en-US"/>
            </a:p>
          </p:txBody>
        </p:sp>
        <p:pic>
          <p:nvPicPr>
            <p:cNvPr id="47120" name="Picture 15" descr="clouds_111-161-213"/>
            <p:cNvPicPr>
              <a:picLocks noChangeAspect="1" noChangeArrowheads="1"/>
            </p:cNvPicPr>
            <p:nvPr/>
          </p:nvPicPr>
          <p:blipFill>
            <a:blip r:embed="rId8" cstate="print"/>
            <a:srcRect/>
            <a:stretch>
              <a:fillRect/>
            </a:stretch>
          </p:blipFill>
          <p:spPr bwMode="gray">
            <a:xfrm>
              <a:off x="4572000" y="4638747"/>
              <a:ext cx="921711" cy="462446"/>
            </a:xfrm>
            <a:prstGeom prst="rect">
              <a:avLst/>
            </a:prstGeom>
            <a:noFill/>
            <a:ln w="9525">
              <a:noFill/>
              <a:miter lim="800000"/>
              <a:headEnd/>
              <a:tailEnd/>
            </a:ln>
          </p:spPr>
        </p:pic>
        <p:sp>
          <p:nvSpPr>
            <p:cNvPr id="47121" name="Text Box 16"/>
            <p:cNvSpPr txBox="1">
              <a:spLocks noChangeArrowheads="1"/>
            </p:cNvSpPr>
            <p:nvPr/>
          </p:nvSpPr>
          <p:spPr bwMode="gray">
            <a:xfrm>
              <a:off x="4572000" y="4811568"/>
              <a:ext cx="921712" cy="261610"/>
            </a:xfrm>
            <a:prstGeom prst="rect">
              <a:avLst/>
            </a:prstGeom>
            <a:noFill/>
            <a:ln w="9525" algn="ctr">
              <a:noFill/>
              <a:miter lim="800000"/>
              <a:headEnd/>
              <a:tailEnd/>
            </a:ln>
          </p:spPr>
          <p:txBody>
            <a:bodyPr lIns="0" tIns="0" rIns="0" bIns="0" anchor="ctr">
              <a:spAutoFit/>
            </a:bodyPr>
            <a:lstStyle/>
            <a:p>
              <a:pPr algn="ctr">
                <a:lnSpc>
                  <a:spcPct val="85000"/>
                </a:lnSpc>
              </a:pPr>
              <a:r>
                <a:rPr lang="en-US" sz="1000">
                  <a:latin typeface="MetaMediumLF-Roman" pitchFamily="34" charset="0"/>
                </a:rPr>
                <a:t>Fibre</a:t>
              </a:r>
              <a:br>
                <a:rPr lang="en-US" sz="1000">
                  <a:latin typeface="MetaMediumLF-Roman" pitchFamily="34" charset="0"/>
                </a:rPr>
              </a:br>
              <a:r>
                <a:rPr lang="en-US" sz="1000">
                  <a:latin typeface="MetaMediumLF-Roman" pitchFamily="34" charset="0"/>
                </a:rPr>
                <a:t>Channel SAN</a:t>
              </a:r>
            </a:p>
          </p:txBody>
        </p:sp>
        <p:pic>
          <p:nvPicPr>
            <p:cNvPr id="1101849" name="Picture 25" descr="NS-G8"/>
            <p:cNvPicPr>
              <a:picLocks noChangeAspect="1" noChangeArrowheads="1"/>
            </p:cNvPicPr>
            <p:nvPr/>
          </p:nvPicPr>
          <p:blipFill>
            <a:blip r:embed="rId9" cstate="print"/>
            <a:stretch>
              <a:fillRect/>
            </a:stretch>
          </p:blipFill>
          <p:spPr bwMode="gray">
            <a:xfrm>
              <a:off x="4759311" y="3966679"/>
              <a:ext cx="547646" cy="538019"/>
            </a:xfrm>
            <a:prstGeom prst="rect">
              <a:avLst/>
            </a:prstGeom>
            <a:noFill/>
            <a:ln>
              <a:noFill/>
            </a:ln>
            <a:effectLst>
              <a:outerShdw blurRad="50800" dist="38100" dir="5400000" algn="t" rotWithShape="0">
                <a:prstClr val="black">
                  <a:alpha val="40000"/>
                </a:prstClr>
              </a:outerShdw>
            </a:effectLst>
          </p:spPr>
        </p:pic>
        <p:pic>
          <p:nvPicPr>
            <p:cNvPr id="1101851" name="Picture 27" descr="TIGON2"/>
            <p:cNvPicPr>
              <a:picLocks noChangeAspect="1" noChangeArrowheads="1"/>
            </p:cNvPicPr>
            <p:nvPr/>
          </p:nvPicPr>
          <p:blipFill>
            <a:blip r:embed="rId10" cstate="print"/>
            <a:srcRect/>
            <a:stretch>
              <a:fillRect/>
            </a:stretch>
          </p:blipFill>
          <p:spPr bwMode="gray">
            <a:xfrm>
              <a:off x="5897462" y="4234895"/>
              <a:ext cx="1296889" cy="1602950"/>
            </a:xfrm>
            <a:prstGeom prst="rect">
              <a:avLst/>
            </a:prstGeom>
            <a:noFill/>
            <a:effectLst>
              <a:outerShdw blurRad="50800" dist="38100" dir="5400000" algn="t" rotWithShape="0">
                <a:prstClr val="black">
                  <a:alpha val="40000"/>
                </a:prstClr>
              </a:outerShdw>
            </a:effectLst>
          </p:spPr>
        </p:pic>
        <p:pic>
          <p:nvPicPr>
            <p:cNvPr id="1101853" name="Picture 29" descr="Celerra-NS-960-SO"/>
            <p:cNvPicPr>
              <a:picLocks noChangeAspect="1" noChangeArrowheads="1"/>
            </p:cNvPicPr>
            <p:nvPr/>
          </p:nvPicPr>
          <p:blipFill>
            <a:blip r:embed="rId11" cstate="print"/>
            <a:stretch>
              <a:fillRect/>
            </a:stretch>
          </p:blipFill>
          <p:spPr bwMode="gray">
            <a:xfrm>
              <a:off x="8226148" y="4234895"/>
              <a:ext cx="550821" cy="1601364"/>
            </a:xfrm>
            <a:prstGeom prst="rect">
              <a:avLst/>
            </a:prstGeom>
            <a:noFill/>
            <a:ln>
              <a:noFill/>
            </a:ln>
            <a:effectLst>
              <a:outerShdw blurRad="50800" dist="38100" dir="5400000" algn="t" rotWithShape="0">
                <a:prstClr val="black">
                  <a:alpha val="40000"/>
                </a:prstClr>
              </a:outerShdw>
            </a:effectLst>
          </p:spPr>
        </p:pic>
        <p:pic>
          <p:nvPicPr>
            <p:cNvPr id="47125" name="Picture 53" descr="_NEW_server.png"/>
            <p:cNvPicPr>
              <a:picLocks noChangeAspect="1"/>
            </p:cNvPicPr>
            <p:nvPr/>
          </p:nvPicPr>
          <p:blipFill>
            <a:blip r:embed="rId12" cstate="print"/>
            <a:srcRect/>
            <a:stretch>
              <a:fillRect/>
            </a:stretch>
          </p:blipFill>
          <p:spPr bwMode="gray">
            <a:xfrm>
              <a:off x="5096942" y="5367227"/>
              <a:ext cx="244578" cy="481266"/>
            </a:xfrm>
            <a:prstGeom prst="rect">
              <a:avLst/>
            </a:prstGeom>
            <a:noFill/>
            <a:ln w="9525">
              <a:noFill/>
              <a:miter lim="800000"/>
              <a:headEnd/>
              <a:tailEnd/>
            </a:ln>
          </p:spPr>
        </p:pic>
        <p:pic>
          <p:nvPicPr>
            <p:cNvPr id="47126" name="Picture 54" descr="stg server tall.png"/>
            <p:cNvPicPr>
              <a:picLocks noChangeAspect="1"/>
            </p:cNvPicPr>
            <p:nvPr/>
          </p:nvPicPr>
          <p:blipFill>
            <a:blip r:embed="rId13" cstate="print"/>
            <a:srcRect/>
            <a:stretch>
              <a:fillRect/>
            </a:stretch>
          </p:blipFill>
          <p:spPr bwMode="gray">
            <a:xfrm>
              <a:off x="4724191" y="5214817"/>
              <a:ext cx="299805" cy="615389"/>
            </a:xfrm>
            <a:prstGeom prst="rect">
              <a:avLst/>
            </a:prstGeom>
            <a:noFill/>
            <a:ln w="9525">
              <a:noFill/>
              <a:miter lim="800000"/>
              <a:headEnd/>
              <a:tailEnd/>
            </a:ln>
          </p:spPr>
        </p:pic>
        <p:pic>
          <p:nvPicPr>
            <p:cNvPr id="62" name="Picture 1"/>
            <p:cNvPicPr>
              <a:picLocks noChangeAspect="1" noChangeArrowheads="1"/>
            </p:cNvPicPr>
            <p:nvPr/>
          </p:nvPicPr>
          <p:blipFill>
            <a:blip r:embed="rId4" cstate="print"/>
            <a:stretch>
              <a:fillRect/>
            </a:stretch>
          </p:blipFill>
          <p:spPr bwMode="gray">
            <a:xfrm>
              <a:off x="7443570" y="4234895"/>
              <a:ext cx="542884" cy="1601364"/>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47128" name="Text Box 5"/>
            <p:cNvSpPr txBox="1">
              <a:spLocks noChangeArrowheads="1"/>
            </p:cNvSpPr>
            <p:nvPr/>
          </p:nvSpPr>
          <p:spPr bwMode="gray">
            <a:xfrm>
              <a:off x="7394743" y="5906101"/>
              <a:ext cx="641202" cy="152349"/>
            </a:xfrm>
            <a:prstGeom prst="rect">
              <a:avLst/>
            </a:prstGeom>
            <a:noFill/>
            <a:ln w="9525" algn="ctr">
              <a:noFill/>
              <a:miter lim="800000"/>
              <a:headEnd type="none" w="sm" len="sm"/>
              <a:tailEnd type="none" w="sm" len="sm"/>
            </a:ln>
          </p:spPr>
          <p:txBody>
            <a:bodyPr wrap="none" lIns="0" tIns="0" rIns="0" bIns="0">
              <a:spAutoFit/>
            </a:bodyPr>
            <a:lstStyle/>
            <a:p>
              <a:pPr algn="ctr" eaLnBrk="0" hangingPunct="0">
                <a:lnSpc>
                  <a:spcPct val="90000"/>
                </a:lnSpc>
                <a:spcBef>
                  <a:spcPct val="30000"/>
                </a:spcBef>
              </a:pPr>
              <a:r>
                <a:rPr lang="en-US" sz="1100">
                  <a:latin typeface="MetaMediumLF-Roman" pitchFamily="34" charset="0"/>
                </a:rPr>
                <a:t>VNX series</a:t>
              </a:r>
            </a:p>
          </p:txBody>
        </p:sp>
        <p:sp>
          <p:nvSpPr>
            <p:cNvPr id="47129" name="Text Box 5"/>
            <p:cNvSpPr txBox="1">
              <a:spLocks noChangeArrowheads="1"/>
            </p:cNvSpPr>
            <p:nvPr/>
          </p:nvSpPr>
          <p:spPr bwMode="gray">
            <a:xfrm>
              <a:off x="6220950" y="5906101"/>
              <a:ext cx="649217" cy="152349"/>
            </a:xfrm>
            <a:prstGeom prst="rect">
              <a:avLst/>
            </a:prstGeom>
            <a:noFill/>
            <a:ln w="9525" algn="ctr">
              <a:noFill/>
              <a:miter lim="800000"/>
              <a:headEnd type="none" w="sm" len="sm"/>
              <a:tailEnd type="none" w="sm" len="sm"/>
            </a:ln>
          </p:spPr>
          <p:txBody>
            <a:bodyPr wrap="none" lIns="0" tIns="0" rIns="0" bIns="0">
              <a:spAutoFit/>
            </a:bodyPr>
            <a:lstStyle/>
            <a:p>
              <a:pPr algn="ctr" eaLnBrk="0" hangingPunct="0">
                <a:lnSpc>
                  <a:spcPct val="90000"/>
                </a:lnSpc>
                <a:spcBef>
                  <a:spcPct val="30000"/>
                </a:spcBef>
              </a:pPr>
              <a:r>
                <a:rPr lang="en-US" sz="1100">
                  <a:latin typeface="MetaMediumLF-Roman" pitchFamily="34" charset="0"/>
                </a:rPr>
                <a:t>Symmetrix</a:t>
              </a:r>
            </a:p>
          </p:txBody>
        </p:sp>
        <p:sp>
          <p:nvSpPr>
            <p:cNvPr id="47130" name="Text Box 5"/>
            <p:cNvSpPr txBox="1">
              <a:spLocks noChangeArrowheads="1"/>
            </p:cNvSpPr>
            <p:nvPr/>
          </p:nvSpPr>
          <p:spPr bwMode="gray">
            <a:xfrm>
              <a:off x="8217426" y="5906101"/>
              <a:ext cx="569067" cy="152349"/>
            </a:xfrm>
            <a:prstGeom prst="rect">
              <a:avLst/>
            </a:prstGeom>
            <a:noFill/>
            <a:ln w="9525" algn="ctr">
              <a:noFill/>
              <a:miter lim="800000"/>
              <a:headEnd type="none" w="sm" len="sm"/>
              <a:tailEnd type="none" w="sm" len="sm"/>
            </a:ln>
          </p:spPr>
          <p:txBody>
            <a:bodyPr wrap="none" lIns="0" tIns="0" rIns="0" bIns="0">
              <a:spAutoFit/>
            </a:bodyPr>
            <a:lstStyle/>
            <a:p>
              <a:pPr algn="ctr" eaLnBrk="0" hangingPunct="0">
                <a:lnSpc>
                  <a:spcPct val="90000"/>
                </a:lnSpc>
                <a:spcBef>
                  <a:spcPct val="30000"/>
                </a:spcBef>
              </a:pPr>
              <a:r>
                <a:rPr lang="en-US" sz="1100">
                  <a:latin typeface="MetaMediumLF-Roman" pitchFamily="34" charset="0"/>
                </a:rPr>
                <a:t>CLARiiON</a:t>
              </a:r>
            </a:p>
          </p:txBody>
        </p:sp>
        <p:grpSp>
          <p:nvGrpSpPr>
            <p:cNvPr id="47131" name="Group 80"/>
            <p:cNvGrpSpPr>
              <a:grpSpLocks/>
            </p:cNvGrpSpPr>
            <p:nvPr/>
          </p:nvGrpSpPr>
          <p:grpSpPr bwMode="auto">
            <a:xfrm>
              <a:off x="4821364" y="4005070"/>
              <a:ext cx="422982" cy="467924"/>
              <a:chOff x="3304646" y="4977321"/>
              <a:chExt cx="422982" cy="467924"/>
            </a:xfrm>
          </p:grpSpPr>
          <p:pic>
            <p:nvPicPr>
              <p:cNvPr id="47132" name="Picture 74" descr="disc yellow 130 half.png"/>
              <p:cNvPicPr>
                <a:picLocks noChangeAspect="1"/>
              </p:cNvPicPr>
              <p:nvPr/>
            </p:nvPicPr>
            <p:blipFill>
              <a:blip r:embed="rId5" cstate="print"/>
              <a:srcRect/>
              <a:stretch>
                <a:fillRect/>
              </a:stretch>
            </p:blipFill>
            <p:spPr bwMode="gray">
              <a:xfrm>
                <a:off x="3304646" y="5150141"/>
                <a:ext cx="422982" cy="295104"/>
              </a:xfrm>
              <a:prstGeom prst="rect">
                <a:avLst/>
              </a:prstGeom>
              <a:noFill/>
              <a:ln w="9525">
                <a:noFill/>
                <a:miter lim="800000"/>
                <a:headEnd/>
                <a:tailEnd/>
              </a:ln>
            </p:spPr>
          </p:pic>
          <p:pic>
            <p:nvPicPr>
              <p:cNvPr id="47133" name="Picture 76" descr="disc sky blue half2.png"/>
              <p:cNvPicPr>
                <a:picLocks noChangeAspect="1"/>
              </p:cNvPicPr>
              <p:nvPr/>
            </p:nvPicPr>
            <p:blipFill>
              <a:blip r:embed="rId7" cstate="print"/>
              <a:srcRect/>
              <a:stretch>
                <a:fillRect/>
              </a:stretch>
            </p:blipFill>
            <p:spPr bwMode="gray">
              <a:xfrm>
                <a:off x="3305138" y="4977321"/>
                <a:ext cx="421998" cy="295103"/>
              </a:xfrm>
              <a:prstGeom prst="rect">
                <a:avLst/>
              </a:prstGeom>
              <a:noFill/>
              <a:ln w="9525">
                <a:noFill/>
                <a:miter lim="800000"/>
                <a:headEnd/>
                <a:tailEnd/>
              </a:ln>
            </p:spPr>
          </p:pic>
          <p:sp>
            <p:nvSpPr>
              <p:cNvPr id="47134" name="Rectangle 222"/>
              <p:cNvSpPr>
                <a:spLocks noChangeArrowheads="1"/>
              </p:cNvSpPr>
              <p:nvPr/>
            </p:nvSpPr>
            <p:spPr bwMode="gray">
              <a:xfrm>
                <a:off x="3420759" y="5104462"/>
                <a:ext cx="190757" cy="153888"/>
              </a:xfrm>
              <a:prstGeom prst="rect">
                <a:avLst/>
              </a:prstGeom>
              <a:noFill/>
              <a:ln w="12700">
                <a:noFill/>
                <a:miter lim="800000"/>
                <a:headEnd/>
                <a:tailEnd/>
              </a:ln>
            </p:spPr>
            <p:txBody>
              <a:bodyPr wrap="none" lIns="0" tIns="0" rIns="0" bIns="0" anchor="ctr">
                <a:spAutoFit/>
              </a:bodyPr>
              <a:lstStyle/>
              <a:p>
                <a:pPr algn="ctr"/>
                <a:r>
                  <a:rPr lang="en-US" sz="1000">
                    <a:latin typeface="MetaMediumLF-Roman" pitchFamily="34" charset="0"/>
                  </a:rPr>
                  <a:t>File</a:t>
                </a:r>
              </a:p>
            </p:txBody>
          </p:sp>
          <p:sp>
            <p:nvSpPr>
              <p:cNvPr id="47135" name="Rectangle 215"/>
              <p:cNvSpPr>
                <a:spLocks noChangeArrowheads="1"/>
              </p:cNvSpPr>
              <p:nvPr/>
            </p:nvSpPr>
            <p:spPr bwMode="gray">
              <a:xfrm>
                <a:off x="3335799" y="5275874"/>
                <a:ext cx="360676" cy="153888"/>
              </a:xfrm>
              <a:prstGeom prst="rect">
                <a:avLst/>
              </a:prstGeom>
              <a:noFill/>
              <a:ln w="12700">
                <a:noFill/>
                <a:miter lim="800000"/>
                <a:headEnd/>
                <a:tailEnd/>
              </a:ln>
            </p:spPr>
            <p:txBody>
              <a:bodyPr wrap="none" lIns="0" tIns="0" rIns="0" bIns="0" anchor="ctr">
                <a:spAutoFit/>
              </a:bodyPr>
              <a:lstStyle/>
              <a:p>
                <a:pPr algn="ctr"/>
                <a:r>
                  <a:rPr lang="en-US" sz="1000">
                    <a:latin typeface="MetaMediumLF-Roman" pitchFamily="34" charset="0"/>
                  </a:rPr>
                  <a:t>Object</a:t>
                </a:r>
              </a:p>
            </p:txBody>
          </p:sp>
        </p:grpSp>
      </p:gr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AutoShape 2"/>
          <p:cNvSpPr>
            <a:spLocks noChangeArrowheads="1"/>
          </p:cNvSpPr>
          <p:nvPr/>
        </p:nvSpPr>
        <p:spPr bwMode="gray">
          <a:xfrm>
            <a:off x="1057275" y="2160588"/>
            <a:ext cx="7432675" cy="3883025"/>
          </a:xfrm>
          <a:prstGeom prst="roundRect">
            <a:avLst>
              <a:gd name="adj" fmla="val 3245"/>
            </a:avLst>
          </a:prstGeom>
          <a:noFill/>
          <a:ln w="19050" algn="ctr">
            <a:solidFill>
              <a:schemeClr val="bg2"/>
            </a:solidFill>
            <a:prstDash val="sysDot"/>
            <a:round/>
            <a:headEnd/>
            <a:tailEnd/>
          </a:ln>
        </p:spPr>
        <p:txBody>
          <a:bodyPr wrap="none" lIns="0" tIns="0" rIns="0" bIns="0" anchor="ctr"/>
          <a:lstStyle/>
          <a:p>
            <a:pPr>
              <a:lnSpc>
                <a:spcPct val="90000"/>
              </a:lnSpc>
              <a:spcBef>
                <a:spcPct val="100000"/>
              </a:spcBef>
              <a:buClr>
                <a:schemeClr val="tx2"/>
              </a:buClr>
              <a:buFont typeface="Wingdings" pitchFamily="2" charset="2"/>
              <a:buNone/>
            </a:pPr>
            <a:endParaRPr lang="en-US">
              <a:solidFill>
                <a:schemeClr val="tx2"/>
              </a:solidFill>
              <a:latin typeface="MetaMediumLF-Roman" pitchFamily="34" charset="0"/>
            </a:endParaRPr>
          </a:p>
        </p:txBody>
      </p:sp>
      <p:sp>
        <p:nvSpPr>
          <p:cNvPr id="49154" name="Rectangle 3"/>
          <p:cNvSpPr>
            <a:spLocks noChangeArrowheads="1"/>
          </p:cNvSpPr>
          <p:nvPr/>
        </p:nvSpPr>
        <p:spPr bwMode="gray">
          <a:xfrm>
            <a:off x="1573213" y="2816225"/>
            <a:ext cx="5530850" cy="1108075"/>
          </a:xfrm>
          <a:prstGeom prst="rect">
            <a:avLst/>
          </a:prstGeom>
          <a:solidFill>
            <a:srgbClr val="EAEAEA"/>
          </a:solidFill>
          <a:ln w="9525" algn="ctr">
            <a:solidFill>
              <a:schemeClr val="bg1"/>
            </a:solidFill>
            <a:miter lim="800000"/>
            <a:headEnd/>
            <a:tailEnd/>
          </a:ln>
        </p:spPr>
        <p:txBody>
          <a:bodyPr lIns="0" tIns="0" rIns="0" anchor="b"/>
          <a:lstStyle/>
          <a:p>
            <a:pPr eaLnBrk="0" hangingPunct="0">
              <a:lnSpc>
                <a:spcPct val="85000"/>
              </a:lnSpc>
            </a:pPr>
            <a:endParaRPr lang="en-US" sz="1200">
              <a:latin typeface="MetaMediumLF-Roman" pitchFamily="34" charset="0"/>
            </a:endParaRPr>
          </a:p>
        </p:txBody>
      </p:sp>
      <p:sp>
        <p:nvSpPr>
          <p:cNvPr id="49155" name="Rectangle 4"/>
          <p:cNvSpPr>
            <a:spLocks noGrp="1" noChangeArrowheads="1"/>
          </p:cNvSpPr>
          <p:nvPr>
            <p:ph type="title"/>
          </p:nvPr>
        </p:nvSpPr>
        <p:spPr>
          <a:noFill/>
          <a:ln>
            <a:miter lim="800000"/>
            <a:headEnd/>
            <a:tailEnd/>
          </a:ln>
        </p:spPr>
        <p:txBody>
          <a:bodyPr vert="horz" wrap="square" numCol="1" compatLnSpc="1">
            <a:prstTxWarp prst="textNoShape">
              <a:avLst/>
            </a:prstTxWarp>
          </a:bodyPr>
          <a:lstStyle/>
          <a:p>
            <a:r>
              <a:rPr smtClean="0"/>
              <a:t>VNX System Architecture</a:t>
            </a:r>
          </a:p>
        </p:txBody>
      </p:sp>
      <p:pic>
        <p:nvPicPr>
          <p:cNvPr id="49156" name="Picture 5"/>
          <p:cNvPicPr>
            <a:picLocks noChangeAspect="1" noChangeArrowheads="1"/>
          </p:cNvPicPr>
          <p:nvPr/>
        </p:nvPicPr>
        <p:blipFill>
          <a:blip r:embed="rId3" cstate="print"/>
          <a:srcRect/>
          <a:stretch>
            <a:fillRect/>
          </a:stretch>
        </p:blipFill>
        <p:spPr bwMode="gray">
          <a:xfrm>
            <a:off x="366713" y="5272088"/>
            <a:ext cx="466725" cy="749300"/>
          </a:xfrm>
          <a:prstGeom prst="rect">
            <a:avLst/>
          </a:prstGeom>
          <a:noFill/>
          <a:ln w="9525" algn="ctr">
            <a:noFill/>
            <a:miter lim="800000"/>
            <a:headEnd/>
            <a:tailEnd/>
          </a:ln>
        </p:spPr>
      </p:pic>
      <p:sp>
        <p:nvSpPr>
          <p:cNvPr id="49157" name="Freeform 6"/>
          <p:cNvSpPr>
            <a:spLocks/>
          </p:cNvSpPr>
          <p:nvPr/>
        </p:nvSpPr>
        <p:spPr bwMode="gray">
          <a:xfrm>
            <a:off x="4205288" y="4816475"/>
            <a:ext cx="3475037" cy="1101725"/>
          </a:xfrm>
          <a:custGeom>
            <a:avLst/>
            <a:gdLst>
              <a:gd name="T0" fmla="*/ 1343 w 2395"/>
              <a:gd name="T1" fmla="*/ 0 h 762"/>
              <a:gd name="T2" fmla="*/ 2395 w 2395"/>
              <a:gd name="T3" fmla="*/ 0 h 762"/>
              <a:gd name="T4" fmla="*/ 2395 w 2395"/>
              <a:gd name="T5" fmla="*/ 762 h 762"/>
              <a:gd name="T6" fmla="*/ 0 w 2395"/>
              <a:gd name="T7" fmla="*/ 762 h 762"/>
              <a:gd name="T8" fmla="*/ 0 60000 65536"/>
              <a:gd name="T9" fmla="*/ 0 60000 65536"/>
              <a:gd name="T10" fmla="*/ 0 60000 65536"/>
              <a:gd name="T11" fmla="*/ 0 60000 65536"/>
              <a:gd name="T12" fmla="*/ 0 w 2395"/>
              <a:gd name="T13" fmla="*/ 0 h 762"/>
              <a:gd name="T14" fmla="*/ 2395 w 2395"/>
              <a:gd name="T15" fmla="*/ 762 h 762"/>
            </a:gdLst>
            <a:ahLst/>
            <a:cxnLst>
              <a:cxn ang="T8">
                <a:pos x="T0" y="T1"/>
              </a:cxn>
              <a:cxn ang="T9">
                <a:pos x="T2" y="T3"/>
              </a:cxn>
              <a:cxn ang="T10">
                <a:pos x="T4" y="T5"/>
              </a:cxn>
              <a:cxn ang="T11">
                <a:pos x="T6" y="T7"/>
              </a:cxn>
            </a:cxnLst>
            <a:rect l="T12" t="T13" r="T14" b="T15"/>
            <a:pathLst>
              <a:path w="2395" h="762">
                <a:moveTo>
                  <a:pt x="1343" y="0"/>
                </a:moveTo>
                <a:lnTo>
                  <a:pt x="2395" y="0"/>
                </a:lnTo>
                <a:lnTo>
                  <a:pt x="2395" y="762"/>
                </a:lnTo>
                <a:lnTo>
                  <a:pt x="0" y="762"/>
                </a:lnTo>
              </a:path>
            </a:pathLst>
          </a:custGeom>
          <a:noFill/>
          <a:ln w="19050" cap="flat" cmpd="sng">
            <a:solidFill>
              <a:srgbClr val="FFF200"/>
            </a:solidFill>
            <a:prstDash val="solid"/>
            <a:round/>
            <a:headEnd type="none" w="med" len="med"/>
            <a:tailEnd type="none" w="med" len="med"/>
          </a:ln>
        </p:spPr>
        <p:txBody>
          <a:bodyPr lIns="0" tIns="0" rIns="0" bIns="0" anchor="ctr"/>
          <a:lstStyle/>
          <a:p>
            <a:endParaRPr lang="en-US"/>
          </a:p>
        </p:txBody>
      </p:sp>
      <p:sp>
        <p:nvSpPr>
          <p:cNvPr id="49158" name="Freeform 7"/>
          <p:cNvSpPr>
            <a:spLocks/>
          </p:cNvSpPr>
          <p:nvPr/>
        </p:nvSpPr>
        <p:spPr bwMode="gray">
          <a:xfrm>
            <a:off x="4889500" y="4865688"/>
            <a:ext cx="2738438" cy="901700"/>
          </a:xfrm>
          <a:custGeom>
            <a:avLst/>
            <a:gdLst>
              <a:gd name="T0" fmla="*/ 871 w 1887"/>
              <a:gd name="T1" fmla="*/ 0 h 762"/>
              <a:gd name="T2" fmla="*/ 1887 w 1887"/>
              <a:gd name="T3" fmla="*/ 0 h 762"/>
              <a:gd name="T4" fmla="*/ 1887 w 1887"/>
              <a:gd name="T5" fmla="*/ 762 h 762"/>
              <a:gd name="T6" fmla="*/ 0 w 1887"/>
              <a:gd name="T7" fmla="*/ 762 h 762"/>
              <a:gd name="T8" fmla="*/ 0 60000 65536"/>
              <a:gd name="T9" fmla="*/ 0 60000 65536"/>
              <a:gd name="T10" fmla="*/ 0 60000 65536"/>
              <a:gd name="T11" fmla="*/ 0 60000 65536"/>
              <a:gd name="T12" fmla="*/ 0 w 1887"/>
              <a:gd name="T13" fmla="*/ 0 h 762"/>
              <a:gd name="T14" fmla="*/ 1887 w 1887"/>
              <a:gd name="T15" fmla="*/ 762 h 762"/>
            </a:gdLst>
            <a:ahLst/>
            <a:cxnLst>
              <a:cxn ang="T8">
                <a:pos x="T0" y="T1"/>
              </a:cxn>
              <a:cxn ang="T9">
                <a:pos x="T2" y="T3"/>
              </a:cxn>
              <a:cxn ang="T10">
                <a:pos x="T4" y="T5"/>
              </a:cxn>
              <a:cxn ang="T11">
                <a:pos x="T6" y="T7"/>
              </a:cxn>
            </a:cxnLst>
            <a:rect l="T12" t="T13" r="T14" b="T15"/>
            <a:pathLst>
              <a:path w="1887" h="762">
                <a:moveTo>
                  <a:pt x="871" y="0"/>
                </a:moveTo>
                <a:lnTo>
                  <a:pt x="1887" y="0"/>
                </a:lnTo>
                <a:lnTo>
                  <a:pt x="1887" y="762"/>
                </a:lnTo>
                <a:lnTo>
                  <a:pt x="0" y="762"/>
                </a:lnTo>
              </a:path>
            </a:pathLst>
          </a:custGeom>
          <a:noFill/>
          <a:ln w="19050" cap="flat" cmpd="sng">
            <a:solidFill>
              <a:srgbClr val="FFC425"/>
            </a:solidFill>
            <a:prstDash val="solid"/>
            <a:round/>
            <a:headEnd type="none" w="med" len="med"/>
            <a:tailEnd type="none" w="med" len="med"/>
          </a:ln>
        </p:spPr>
        <p:txBody>
          <a:bodyPr lIns="0" tIns="0" rIns="0" bIns="0" anchor="ctr"/>
          <a:lstStyle/>
          <a:p>
            <a:endParaRPr lang="en-US"/>
          </a:p>
        </p:txBody>
      </p:sp>
      <p:sp>
        <p:nvSpPr>
          <p:cNvPr id="49159" name="Freeform 8"/>
          <p:cNvSpPr>
            <a:spLocks/>
          </p:cNvSpPr>
          <p:nvPr/>
        </p:nvSpPr>
        <p:spPr bwMode="gray">
          <a:xfrm>
            <a:off x="5575300" y="4916488"/>
            <a:ext cx="2000250" cy="650875"/>
          </a:xfrm>
          <a:custGeom>
            <a:avLst/>
            <a:gdLst>
              <a:gd name="T0" fmla="*/ 363 w 1379"/>
              <a:gd name="T1" fmla="*/ 0 h 544"/>
              <a:gd name="T2" fmla="*/ 1379 w 1379"/>
              <a:gd name="T3" fmla="*/ 0 h 544"/>
              <a:gd name="T4" fmla="*/ 1379 w 1379"/>
              <a:gd name="T5" fmla="*/ 544 h 544"/>
              <a:gd name="T6" fmla="*/ 0 w 1379"/>
              <a:gd name="T7" fmla="*/ 544 h 544"/>
              <a:gd name="T8" fmla="*/ 0 60000 65536"/>
              <a:gd name="T9" fmla="*/ 0 60000 65536"/>
              <a:gd name="T10" fmla="*/ 0 60000 65536"/>
              <a:gd name="T11" fmla="*/ 0 60000 65536"/>
              <a:gd name="T12" fmla="*/ 0 w 1379"/>
              <a:gd name="T13" fmla="*/ 0 h 544"/>
              <a:gd name="T14" fmla="*/ 1379 w 1379"/>
              <a:gd name="T15" fmla="*/ 544 h 544"/>
            </a:gdLst>
            <a:ahLst/>
            <a:cxnLst>
              <a:cxn ang="T8">
                <a:pos x="T0" y="T1"/>
              </a:cxn>
              <a:cxn ang="T9">
                <a:pos x="T2" y="T3"/>
              </a:cxn>
              <a:cxn ang="T10">
                <a:pos x="T4" y="T5"/>
              </a:cxn>
              <a:cxn ang="T11">
                <a:pos x="T6" y="T7"/>
              </a:cxn>
            </a:cxnLst>
            <a:rect l="T12" t="T13" r="T14" b="T15"/>
            <a:pathLst>
              <a:path w="1379" h="544">
                <a:moveTo>
                  <a:pt x="363" y="0"/>
                </a:moveTo>
                <a:lnTo>
                  <a:pt x="1379" y="0"/>
                </a:lnTo>
                <a:lnTo>
                  <a:pt x="1379" y="544"/>
                </a:lnTo>
                <a:lnTo>
                  <a:pt x="0" y="544"/>
                </a:lnTo>
              </a:path>
            </a:pathLst>
          </a:custGeom>
          <a:noFill/>
          <a:ln w="19050" cap="flat" cmpd="sng">
            <a:solidFill>
              <a:srgbClr val="F58025"/>
            </a:solidFill>
            <a:prstDash val="solid"/>
            <a:round/>
            <a:headEnd type="none" w="med" len="med"/>
            <a:tailEnd type="none" w="med" len="med"/>
          </a:ln>
        </p:spPr>
        <p:txBody>
          <a:bodyPr lIns="0" tIns="0" rIns="0" bIns="0" anchor="ctr"/>
          <a:lstStyle/>
          <a:p>
            <a:endParaRPr lang="en-US"/>
          </a:p>
        </p:txBody>
      </p:sp>
      <p:sp>
        <p:nvSpPr>
          <p:cNvPr id="49160" name="Line 9"/>
          <p:cNvSpPr>
            <a:spLocks noChangeShapeType="1"/>
          </p:cNvSpPr>
          <p:nvPr/>
        </p:nvSpPr>
        <p:spPr bwMode="gray">
          <a:xfrm>
            <a:off x="3402013" y="5081588"/>
            <a:ext cx="1131887" cy="571500"/>
          </a:xfrm>
          <a:prstGeom prst="line">
            <a:avLst/>
          </a:prstGeom>
          <a:noFill/>
          <a:ln w="9525">
            <a:solidFill>
              <a:schemeClr val="tx2"/>
            </a:solidFill>
            <a:round/>
            <a:headEnd/>
            <a:tailEnd/>
          </a:ln>
        </p:spPr>
        <p:txBody>
          <a:bodyPr/>
          <a:lstStyle/>
          <a:p>
            <a:endParaRPr lang="en-US"/>
          </a:p>
        </p:txBody>
      </p:sp>
      <p:sp>
        <p:nvSpPr>
          <p:cNvPr id="49161" name="Line 10"/>
          <p:cNvSpPr>
            <a:spLocks noChangeShapeType="1"/>
          </p:cNvSpPr>
          <p:nvPr/>
        </p:nvSpPr>
        <p:spPr bwMode="gray">
          <a:xfrm>
            <a:off x="3402013" y="5081588"/>
            <a:ext cx="2476500" cy="228600"/>
          </a:xfrm>
          <a:prstGeom prst="line">
            <a:avLst/>
          </a:prstGeom>
          <a:noFill/>
          <a:ln w="9525">
            <a:solidFill>
              <a:schemeClr val="tx2"/>
            </a:solidFill>
            <a:round/>
            <a:headEnd/>
            <a:tailEnd/>
          </a:ln>
        </p:spPr>
        <p:txBody>
          <a:bodyPr/>
          <a:lstStyle/>
          <a:p>
            <a:endParaRPr lang="en-US"/>
          </a:p>
        </p:txBody>
      </p:sp>
      <p:sp>
        <p:nvSpPr>
          <p:cNvPr id="49162" name="Line 11"/>
          <p:cNvSpPr>
            <a:spLocks noChangeShapeType="1"/>
          </p:cNvSpPr>
          <p:nvPr/>
        </p:nvSpPr>
        <p:spPr bwMode="gray">
          <a:xfrm>
            <a:off x="3402013" y="5081588"/>
            <a:ext cx="2249487" cy="306387"/>
          </a:xfrm>
          <a:prstGeom prst="line">
            <a:avLst/>
          </a:prstGeom>
          <a:noFill/>
          <a:ln w="9525">
            <a:solidFill>
              <a:schemeClr val="tx2"/>
            </a:solidFill>
            <a:round/>
            <a:headEnd/>
            <a:tailEnd/>
          </a:ln>
        </p:spPr>
        <p:txBody>
          <a:bodyPr/>
          <a:lstStyle/>
          <a:p>
            <a:endParaRPr lang="en-US"/>
          </a:p>
        </p:txBody>
      </p:sp>
      <p:sp>
        <p:nvSpPr>
          <p:cNvPr id="49163" name="Line 12"/>
          <p:cNvSpPr>
            <a:spLocks noChangeShapeType="1"/>
          </p:cNvSpPr>
          <p:nvPr/>
        </p:nvSpPr>
        <p:spPr bwMode="gray">
          <a:xfrm>
            <a:off x="3402013" y="5081588"/>
            <a:ext cx="2014537" cy="401637"/>
          </a:xfrm>
          <a:prstGeom prst="line">
            <a:avLst/>
          </a:prstGeom>
          <a:noFill/>
          <a:ln w="9525">
            <a:solidFill>
              <a:schemeClr val="tx2"/>
            </a:solidFill>
            <a:round/>
            <a:headEnd/>
            <a:tailEnd/>
          </a:ln>
        </p:spPr>
        <p:txBody>
          <a:bodyPr/>
          <a:lstStyle/>
          <a:p>
            <a:endParaRPr lang="en-US"/>
          </a:p>
        </p:txBody>
      </p:sp>
      <p:sp>
        <p:nvSpPr>
          <p:cNvPr id="49164" name="Line 13"/>
          <p:cNvSpPr>
            <a:spLocks noChangeShapeType="1"/>
          </p:cNvSpPr>
          <p:nvPr/>
        </p:nvSpPr>
        <p:spPr bwMode="gray">
          <a:xfrm>
            <a:off x="3402013" y="5081588"/>
            <a:ext cx="1797050" cy="463550"/>
          </a:xfrm>
          <a:prstGeom prst="line">
            <a:avLst/>
          </a:prstGeom>
          <a:noFill/>
          <a:ln w="9525">
            <a:solidFill>
              <a:schemeClr val="tx2"/>
            </a:solidFill>
            <a:round/>
            <a:headEnd/>
            <a:tailEnd/>
          </a:ln>
        </p:spPr>
        <p:txBody>
          <a:bodyPr/>
          <a:lstStyle/>
          <a:p>
            <a:endParaRPr lang="en-US"/>
          </a:p>
        </p:txBody>
      </p:sp>
      <p:sp>
        <p:nvSpPr>
          <p:cNvPr id="49165" name="Line 14"/>
          <p:cNvSpPr>
            <a:spLocks noChangeShapeType="1"/>
          </p:cNvSpPr>
          <p:nvPr/>
        </p:nvSpPr>
        <p:spPr bwMode="gray">
          <a:xfrm>
            <a:off x="3402013" y="5081588"/>
            <a:ext cx="1571625" cy="509587"/>
          </a:xfrm>
          <a:prstGeom prst="line">
            <a:avLst/>
          </a:prstGeom>
          <a:noFill/>
          <a:ln w="9525">
            <a:solidFill>
              <a:schemeClr val="tx2"/>
            </a:solidFill>
            <a:round/>
            <a:headEnd/>
            <a:tailEnd/>
          </a:ln>
        </p:spPr>
        <p:txBody>
          <a:bodyPr/>
          <a:lstStyle/>
          <a:p>
            <a:endParaRPr lang="en-US"/>
          </a:p>
        </p:txBody>
      </p:sp>
      <p:sp>
        <p:nvSpPr>
          <p:cNvPr id="49166" name="Line 15"/>
          <p:cNvSpPr>
            <a:spLocks noChangeShapeType="1"/>
          </p:cNvSpPr>
          <p:nvPr/>
        </p:nvSpPr>
        <p:spPr bwMode="gray">
          <a:xfrm>
            <a:off x="3402013" y="5081588"/>
            <a:ext cx="1352550" cy="550862"/>
          </a:xfrm>
          <a:prstGeom prst="line">
            <a:avLst/>
          </a:prstGeom>
          <a:noFill/>
          <a:ln w="9525">
            <a:solidFill>
              <a:schemeClr val="tx2"/>
            </a:solidFill>
            <a:round/>
            <a:headEnd/>
            <a:tailEnd/>
          </a:ln>
        </p:spPr>
        <p:txBody>
          <a:bodyPr/>
          <a:lstStyle/>
          <a:p>
            <a:endParaRPr lang="en-US"/>
          </a:p>
        </p:txBody>
      </p:sp>
      <p:sp>
        <p:nvSpPr>
          <p:cNvPr id="49167" name="Line 16"/>
          <p:cNvSpPr>
            <a:spLocks noChangeShapeType="1"/>
          </p:cNvSpPr>
          <p:nvPr/>
        </p:nvSpPr>
        <p:spPr bwMode="gray">
          <a:xfrm>
            <a:off x="3402013" y="5081588"/>
            <a:ext cx="922337" cy="600075"/>
          </a:xfrm>
          <a:prstGeom prst="line">
            <a:avLst/>
          </a:prstGeom>
          <a:noFill/>
          <a:ln w="9525">
            <a:solidFill>
              <a:schemeClr val="tx2"/>
            </a:solidFill>
            <a:round/>
            <a:headEnd/>
            <a:tailEnd/>
          </a:ln>
        </p:spPr>
        <p:txBody>
          <a:bodyPr/>
          <a:lstStyle/>
          <a:p>
            <a:endParaRPr lang="en-US"/>
          </a:p>
        </p:txBody>
      </p:sp>
      <p:sp>
        <p:nvSpPr>
          <p:cNvPr id="49168" name="Line 17"/>
          <p:cNvSpPr>
            <a:spLocks noChangeShapeType="1"/>
          </p:cNvSpPr>
          <p:nvPr/>
        </p:nvSpPr>
        <p:spPr bwMode="gray">
          <a:xfrm>
            <a:off x="3402013" y="5081588"/>
            <a:ext cx="695325" cy="576262"/>
          </a:xfrm>
          <a:prstGeom prst="line">
            <a:avLst/>
          </a:prstGeom>
          <a:noFill/>
          <a:ln w="9525">
            <a:solidFill>
              <a:schemeClr val="tx2"/>
            </a:solidFill>
            <a:round/>
            <a:headEnd/>
            <a:tailEnd/>
          </a:ln>
        </p:spPr>
        <p:txBody>
          <a:bodyPr/>
          <a:lstStyle/>
          <a:p>
            <a:endParaRPr lang="en-US"/>
          </a:p>
        </p:txBody>
      </p:sp>
      <p:sp>
        <p:nvSpPr>
          <p:cNvPr id="49169" name="Line 18"/>
          <p:cNvSpPr>
            <a:spLocks noChangeShapeType="1"/>
          </p:cNvSpPr>
          <p:nvPr/>
        </p:nvSpPr>
        <p:spPr bwMode="gray">
          <a:xfrm>
            <a:off x="3402013" y="5081588"/>
            <a:ext cx="474662" cy="538162"/>
          </a:xfrm>
          <a:prstGeom prst="line">
            <a:avLst/>
          </a:prstGeom>
          <a:noFill/>
          <a:ln w="9525">
            <a:solidFill>
              <a:schemeClr val="tx2"/>
            </a:solidFill>
            <a:round/>
            <a:headEnd/>
            <a:tailEnd/>
          </a:ln>
        </p:spPr>
        <p:txBody>
          <a:bodyPr/>
          <a:lstStyle/>
          <a:p>
            <a:endParaRPr lang="en-US"/>
          </a:p>
        </p:txBody>
      </p:sp>
      <p:sp>
        <p:nvSpPr>
          <p:cNvPr id="49170" name="Line 19"/>
          <p:cNvSpPr>
            <a:spLocks noChangeShapeType="1"/>
          </p:cNvSpPr>
          <p:nvPr/>
        </p:nvSpPr>
        <p:spPr bwMode="gray">
          <a:xfrm flipH="1">
            <a:off x="2762250" y="5081588"/>
            <a:ext cx="639763" cy="228600"/>
          </a:xfrm>
          <a:prstGeom prst="line">
            <a:avLst/>
          </a:prstGeom>
          <a:noFill/>
          <a:ln w="9525">
            <a:solidFill>
              <a:schemeClr val="tx2"/>
            </a:solidFill>
            <a:round/>
            <a:headEnd/>
            <a:tailEnd/>
          </a:ln>
        </p:spPr>
        <p:txBody>
          <a:bodyPr/>
          <a:lstStyle/>
          <a:p>
            <a:endParaRPr lang="en-US"/>
          </a:p>
        </p:txBody>
      </p:sp>
      <p:sp>
        <p:nvSpPr>
          <p:cNvPr id="49171" name="Line 20"/>
          <p:cNvSpPr>
            <a:spLocks noChangeShapeType="1"/>
          </p:cNvSpPr>
          <p:nvPr/>
        </p:nvSpPr>
        <p:spPr bwMode="gray">
          <a:xfrm>
            <a:off x="3402013" y="5081588"/>
            <a:ext cx="242887" cy="496887"/>
          </a:xfrm>
          <a:prstGeom prst="line">
            <a:avLst/>
          </a:prstGeom>
          <a:noFill/>
          <a:ln w="9525">
            <a:solidFill>
              <a:schemeClr val="tx2"/>
            </a:solidFill>
            <a:round/>
            <a:headEnd/>
            <a:tailEnd/>
          </a:ln>
        </p:spPr>
        <p:txBody>
          <a:bodyPr/>
          <a:lstStyle/>
          <a:p>
            <a:endParaRPr lang="en-US"/>
          </a:p>
        </p:txBody>
      </p:sp>
      <p:sp>
        <p:nvSpPr>
          <p:cNvPr id="49172" name="Line 21"/>
          <p:cNvSpPr>
            <a:spLocks noChangeShapeType="1"/>
          </p:cNvSpPr>
          <p:nvPr/>
        </p:nvSpPr>
        <p:spPr bwMode="gray">
          <a:xfrm>
            <a:off x="3402013" y="5081588"/>
            <a:ext cx="25400" cy="450850"/>
          </a:xfrm>
          <a:prstGeom prst="line">
            <a:avLst/>
          </a:prstGeom>
          <a:noFill/>
          <a:ln w="9525">
            <a:solidFill>
              <a:schemeClr val="tx2"/>
            </a:solidFill>
            <a:round/>
            <a:headEnd/>
            <a:tailEnd/>
          </a:ln>
        </p:spPr>
        <p:txBody>
          <a:bodyPr/>
          <a:lstStyle/>
          <a:p>
            <a:endParaRPr lang="en-US"/>
          </a:p>
        </p:txBody>
      </p:sp>
      <p:sp>
        <p:nvSpPr>
          <p:cNvPr id="49173" name="Line 22"/>
          <p:cNvSpPr>
            <a:spLocks noChangeShapeType="1"/>
          </p:cNvSpPr>
          <p:nvPr/>
        </p:nvSpPr>
        <p:spPr bwMode="gray">
          <a:xfrm flipH="1">
            <a:off x="3201988" y="5081588"/>
            <a:ext cx="200025" cy="409575"/>
          </a:xfrm>
          <a:prstGeom prst="line">
            <a:avLst/>
          </a:prstGeom>
          <a:noFill/>
          <a:ln w="9525">
            <a:solidFill>
              <a:schemeClr val="tx2"/>
            </a:solidFill>
            <a:round/>
            <a:headEnd/>
            <a:tailEnd/>
          </a:ln>
        </p:spPr>
        <p:txBody>
          <a:bodyPr/>
          <a:lstStyle/>
          <a:p>
            <a:endParaRPr lang="en-US"/>
          </a:p>
        </p:txBody>
      </p:sp>
      <p:sp>
        <p:nvSpPr>
          <p:cNvPr id="49174" name="Line 23"/>
          <p:cNvSpPr>
            <a:spLocks noChangeShapeType="1"/>
          </p:cNvSpPr>
          <p:nvPr/>
        </p:nvSpPr>
        <p:spPr bwMode="gray">
          <a:xfrm flipH="1">
            <a:off x="2982913" y="5081588"/>
            <a:ext cx="419100" cy="311150"/>
          </a:xfrm>
          <a:prstGeom prst="line">
            <a:avLst/>
          </a:prstGeom>
          <a:noFill/>
          <a:ln w="9525">
            <a:solidFill>
              <a:schemeClr val="accent1"/>
            </a:solidFill>
            <a:round/>
            <a:headEnd/>
            <a:tailEnd/>
          </a:ln>
        </p:spPr>
        <p:txBody>
          <a:bodyPr/>
          <a:lstStyle/>
          <a:p>
            <a:endParaRPr lang="en-US"/>
          </a:p>
        </p:txBody>
      </p:sp>
      <p:sp>
        <p:nvSpPr>
          <p:cNvPr id="49175" name="Line 24"/>
          <p:cNvSpPr>
            <a:spLocks noChangeShapeType="1"/>
          </p:cNvSpPr>
          <p:nvPr/>
        </p:nvSpPr>
        <p:spPr bwMode="gray">
          <a:xfrm flipH="1">
            <a:off x="4089400" y="5081588"/>
            <a:ext cx="1131888" cy="571500"/>
          </a:xfrm>
          <a:prstGeom prst="line">
            <a:avLst/>
          </a:prstGeom>
          <a:noFill/>
          <a:ln w="9525">
            <a:solidFill>
              <a:schemeClr val="accent2"/>
            </a:solidFill>
            <a:round/>
            <a:headEnd/>
            <a:tailEnd/>
          </a:ln>
        </p:spPr>
        <p:txBody>
          <a:bodyPr/>
          <a:lstStyle/>
          <a:p>
            <a:endParaRPr lang="en-US"/>
          </a:p>
        </p:txBody>
      </p:sp>
      <p:sp>
        <p:nvSpPr>
          <p:cNvPr id="49176" name="Line 25"/>
          <p:cNvSpPr>
            <a:spLocks noChangeShapeType="1"/>
          </p:cNvSpPr>
          <p:nvPr/>
        </p:nvSpPr>
        <p:spPr bwMode="gray">
          <a:xfrm flipH="1">
            <a:off x="2744788" y="5081588"/>
            <a:ext cx="2476500" cy="228600"/>
          </a:xfrm>
          <a:prstGeom prst="line">
            <a:avLst/>
          </a:prstGeom>
          <a:noFill/>
          <a:ln w="9525">
            <a:solidFill>
              <a:schemeClr val="accent2"/>
            </a:solidFill>
            <a:round/>
            <a:headEnd/>
            <a:tailEnd/>
          </a:ln>
        </p:spPr>
        <p:txBody>
          <a:bodyPr/>
          <a:lstStyle/>
          <a:p>
            <a:endParaRPr lang="en-US"/>
          </a:p>
        </p:txBody>
      </p:sp>
      <p:sp>
        <p:nvSpPr>
          <p:cNvPr id="49177" name="Line 26"/>
          <p:cNvSpPr>
            <a:spLocks noChangeShapeType="1"/>
          </p:cNvSpPr>
          <p:nvPr/>
        </p:nvSpPr>
        <p:spPr bwMode="gray">
          <a:xfrm flipH="1">
            <a:off x="2955925" y="5094288"/>
            <a:ext cx="2279650" cy="279400"/>
          </a:xfrm>
          <a:prstGeom prst="line">
            <a:avLst/>
          </a:prstGeom>
          <a:noFill/>
          <a:ln w="9525">
            <a:solidFill>
              <a:schemeClr val="accent2"/>
            </a:solidFill>
            <a:round/>
            <a:headEnd/>
            <a:tailEnd/>
          </a:ln>
        </p:spPr>
        <p:txBody>
          <a:bodyPr/>
          <a:lstStyle/>
          <a:p>
            <a:endParaRPr lang="en-US"/>
          </a:p>
        </p:txBody>
      </p:sp>
      <p:sp>
        <p:nvSpPr>
          <p:cNvPr id="49178" name="Line 27"/>
          <p:cNvSpPr>
            <a:spLocks noChangeShapeType="1"/>
          </p:cNvSpPr>
          <p:nvPr/>
        </p:nvSpPr>
        <p:spPr bwMode="gray">
          <a:xfrm flipH="1">
            <a:off x="3205163" y="5081588"/>
            <a:ext cx="2016125" cy="401637"/>
          </a:xfrm>
          <a:prstGeom prst="line">
            <a:avLst/>
          </a:prstGeom>
          <a:noFill/>
          <a:ln w="9525">
            <a:solidFill>
              <a:schemeClr val="accent2"/>
            </a:solidFill>
            <a:round/>
            <a:headEnd/>
            <a:tailEnd/>
          </a:ln>
        </p:spPr>
        <p:txBody>
          <a:bodyPr/>
          <a:lstStyle/>
          <a:p>
            <a:endParaRPr lang="en-US"/>
          </a:p>
        </p:txBody>
      </p:sp>
      <p:sp>
        <p:nvSpPr>
          <p:cNvPr id="49179" name="Line 28"/>
          <p:cNvSpPr>
            <a:spLocks noChangeShapeType="1"/>
          </p:cNvSpPr>
          <p:nvPr/>
        </p:nvSpPr>
        <p:spPr bwMode="gray">
          <a:xfrm flipH="1">
            <a:off x="3422650" y="5081588"/>
            <a:ext cx="1798638" cy="463550"/>
          </a:xfrm>
          <a:prstGeom prst="line">
            <a:avLst/>
          </a:prstGeom>
          <a:noFill/>
          <a:ln w="9525">
            <a:solidFill>
              <a:schemeClr val="accent2"/>
            </a:solidFill>
            <a:round/>
            <a:headEnd/>
            <a:tailEnd/>
          </a:ln>
        </p:spPr>
        <p:txBody>
          <a:bodyPr/>
          <a:lstStyle/>
          <a:p>
            <a:endParaRPr lang="en-US"/>
          </a:p>
        </p:txBody>
      </p:sp>
      <p:sp>
        <p:nvSpPr>
          <p:cNvPr id="49180" name="Line 29"/>
          <p:cNvSpPr>
            <a:spLocks noChangeShapeType="1"/>
          </p:cNvSpPr>
          <p:nvPr/>
        </p:nvSpPr>
        <p:spPr bwMode="gray">
          <a:xfrm flipH="1">
            <a:off x="3649663" y="5081588"/>
            <a:ext cx="1571625" cy="509587"/>
          </a:xfrm>
          <a:prstGeom prst="line">
            <a:avLst/>
          </a:prstGeom>
          <a:noFill/>
          <a:ln w="9525">
            <a:solidFill>
              <a:schemeClr val="accent2"/>
            </a:solidFill>
            <a:round/>
            <a:headEnd/>
            <a:tailEnd/>
          </a:ln>
        </p:spPr>
        <p:txBody>
          <a:bodyPr/>
          <a:lstStyle/>
          <a:p>
            <a:endParaRPr lang="en-US"/>
          </a:p>
        </p:txBody>
      </p:sp>
      <p:sp>
        <p:nvSpPr>
          <p:cNvPr id="49181" name="Line 30"/>
          <p:cNvSpPr>
            <a:spLocks noChangeShapeType="1"/>
          </p:cNvSpPr>
          <p:nvPr/>
        </p:nvSpPr>
        <p:spPr bwMode="gray">
          <a:xfrm flipH="1">
            <a:off x="3867150" y="5081588"/>
            <a:ext cx="1354138" cy="550862"/>
          </a:xfrm>
          <a:prstGeom prst="line">
            <a:avLst/>
          </a:prstGeom>
          <a:noFill/>
          <a:ln w="9525">
            <a:solidFill>
              <a:schemeClr val="accent2"/>
            </a:solidFill>
            <a:round/>
            <a:headEnd/>
            <a:tailEnd/>
          </a:ln>
        </p:spPr>
        <p:txBody>
          <a:bodyPr/>
          <a:lstStyle/>
          <a:p>
            <a:endParaRPr lang="en-US"/>
          </a:p>
        </p:txBody>
      </p:sp>
      <p:sp>
        <p:nvSpPr>
          <p:cNvPr id="49182" name="Line 31"/>
          <p:cNvSpPr>
            <a:spLocks noChangeShapeType="1"/>
          </p:cNvSpPr>
          <p:nvPr/>
        </p:nvSpPr>
        <p:spPr bwMode="gray">
          <a:xfrm flipH="1">
            <a:off x="4298950" y="5081588"/>
            <a:ext cx="922338" cy="600075"/>
          </a:xfrm>
          <a:prstGeom prst="line">
            <a:avLst/>
          </a:prstGeom>
          <a:noFill/>
          <a:ln w="9525">
            <a:solidFill>
              <a:schemeClr val="accent2"/>
            </a:solidFill>
            <a:round/>
            <a:headEnd/>
            <a:tailEnd/>
          </a:ln>
        </p:spPr>
        <p:txBody>
          <a:bodyPr/>
          <a:lstStyle/>
          <a:p>
            <a:endParaRPr lang="en-US"/>
          </a:p>
        </p:txBody>
      </p:sp>
      <p:sp>
        <p:nvSpPr>
          <p:cNvPr id="49183" name="Line 32"/>
          <p:cNvSpPr>
            <a:spLocks noChangeShapeType="1"/>
          </p:cNvSpPr>
          <p:nvPr/>
        </p:nvSpPr>
        <p:spPr bwMode="gray">
          <a:xfrm flipH="1">
            <a:off x="4524375" y="5081588"/>
            <a:ext cx="696913" cy="576262"/>
          </a:xfrm>
          <a:prstGeom prst="line">
            <a:avLst/>
          </a:prstGeom>
          <a:noFill/>
          <a:ln w="9525">
            <a:solidFill>
              <a:schemeClr val="accent2"/>
            </a:solidFill>
            <a:round/>
            <a:headEnd/>
            <a:tailEnd/>
          </a:ln>
        </p:spPr>
        <p:txBody>
          <a:bodyPr/>
          <a:lstStyle/>
          <a:p>
            <a:endParaRPr lang="en-US"/>
          </a:p>
        </p:txBody>
      </p:sp>
      <p:sp>
        <p:nvSpPr>
          <p:cNvPr id="49184" name="Line 33"/>
          <p:cNvSpPr>
            <a:spLocks noChangeShapeType="1"/>
          </p:cNvSpPr>
          <p:nvPr/>
        </p:nvSpPr>
        <p:spPr bwMode="gray">
          <a:xfrm flipH="1">
            <a:off x="4746625" y="5081588"/>
            <a:ext cx="474663" cy="538162"/>
          </a:xfrm>
          <a:prstGeom prst="line">
            <a:avLst/>
          </a:prstGeom>
          <a:noFill/>
          <a:ln w="9525">
            <a:solidFill>
              <a:schemeClr val="accent2"/>
            </a:solidFill>
            <a:round/>
            <a:headEnd/>
            <a:tailEnd/>
          </a:ln>
        </p:spPr>
        <p:txBody>
          <a:bodyPr/>
          <a:lstStyle/>
          <a:p>
            <a:endParaRPr lang="en-US"/>
          </a:p>
        </p:txBody>
      </p:sp>
      <p:sp>
        <p:nvSpPr>
          <p:cNvPr id="49185" name="Line 34"/>
          <p:cNvSpPr>
            <a:spLocks noChangeShapeType="1"/>
          </p:cNvSpPr>
          <p:nvPr/>
        </p:nvSpPr>
        <p:spPr bwMode="gray">
          <a:xfrm>
            <a:off x="5221288" y="5081588"/>
            <a:ext cx="639762" cy="228600"/>
          </a:xfrm>
          <a:prstGeom prst="line">
            <a:avLst/>
          </a:prstGeom>
          <a:noFill/>
          <a:ln w="9525">
            <a:solidFill>
              <a:schemeClr val="accent2"/>
            </a:solidFill>
            <a:round/>
            <a:headEnd/>
            <a:tailEnd/>
          </a:ln>
        </p:spPr>
        <p:txBody>
          <a:bodyPr/>
          <a:lstStyle/>
          <a:p>
            <a:endParaRPr lang="en-US"/>
          </a:p>
        </p:txBody>
      </p:sp>
      <p:sp>
        <p:nvSpPr>
          <p:cNvPr id="49186" name="Line 35"/>
          <p:cNvSpPr>
            <a:spLocks noChangeShapeType="1"/>
          </p:cNvSpPr>
          <p:nvPr/>
        </p:nvSpPr>
        <p:spPr bwMode="gray">
          <a:xfrm flipH="1">
            <a:off x="4976813" y="5081588"/>
            <a:ext cx="244475" cy="496887"/>
          </a:xfrm>
          <a:prstGeom prst="line">
            <a:avLst/>
          </a:prstGeom>
          <a:noFill/>
          <a:ln w="9525">
            <a:solidFill>
              <a:schemeClr val="accent2"/>
            </a:solidFill>
            <a:round/>
            <a:headEnd/>
            <a:tailEnd/>
          </a:ln>
        </p:spPr>
        <p:txBody>
          <a:bodyPr/>
          <a:lstStyle/>
          <a:p>
            <a:endParaRPr lang="en-US"/>
          </a:p>
        </p:txBody>
      </p:sp>
      <p:sp>
        <p:nvSpPr>
          <p:cNvPr id="49187" name="Line 36"/>
          <p:cNvSpPr>
            <a:spLocks noChangeShapeType="1"/>
          </p:cNvSpPr>
          <p:nvPr/>
        </p:nvSpPr>
        <p:spPr bwMode="gray">
          <a:xfrm flipH="1">
            <a:off x="5194300" y="5081588"/>
            <a:ext cx="26988" cy="450850"/>
          </a:xfrm>
          <a:prstGeom prst="line">
            <a:avLst/>
          </a:prstGeom>
          <a:noFill/>
          <a:ln w="9525">
            <a:solidFill>
              <a:schemeClr val="accent2"/>
            </a:solidFill>
            <a:round/>
            <a:headEnd/>
            <a:tailEnd/>
          </a:ln>
        </p:spPr>
        <p:txBody>
          <a:bodyPr/>
          <a:lstStyle/>
          <a:p>
            <a:endParaRPr lang="en-US"/>
          </a:p>
        </p:txBody>
      </p:sp>
      <p:sp>
        <p:nvSpPr>
          <p:cNvPr id="49188" name="Line 37"/>
          <p:cNvSpPr>
            <a:spLocks noChangeShapeType="1"/>
          </p:cNvSpPr>
          <p:nvPr/>
        </p:nvSpPr>
        <p:spPr bwMode="gray">
          <a:xfrm>
            <a:off x="5221288" y="5081588"/>
            <a:ext cx="200025" cy="409575"/>
          </a:xfrm>
          <a:prstGeom prst="line">
            <a:avLst/>
          </a:prstGeom>
          <a:noFill/>
          <a:ln w="9525">
            <a:solidFill>
              <a:schemeClr val="accent2"/>
            </a:solidFill>
            <a:round/>
            <a:headEnd/>
            <a:tailEnd/>
          </a:ln>
        </p:spPr>
        <p:txBody>
          <a:bodyPr/>
          <a:lstStyle/>
          <a:p>
            <a:endParaRPr lang="en-US"/>
          </a:p>
        </p:txBody>
      </p:sp>
      <p:sp>
        <p:nvSpPr>
          <p:cNvPr id="49189" name="Line 38"/>
          <p:cNvSpPr>
            <a:spLocks noChangeShapeType="1"/>
          </p:cNvSpPr>
          <p:nvPr/>
        </p:nvSpPr>
        <p:spPr bwMode="gray">
          <a:xfrm>
            <a:off x="5221288" y="5081588"/>
            <a:ext cx="417512" cy="311150"/>
          </a:xfrm>
          <a:prstGeom prst="line">
            <a:avLst/>
          </a:prstGeom>
          <a:noFill/>
          <a:ln w="9525">
            <a:solidFill>
              <a:schemeClr val="accent2"/>
            </a:solidFill>
            <a:round/>
            <a:headEnd/>
            <a:tailEnd/>
          </a:ln>
        </p:spPr>
        <p:txBody>
          <a:bodyPr/>
          <a:lstStyle/>
          <a:p>
            <a:endParaRPr lang="en-US"/>
          </a:p>
        </p:txBody>
      </p:sp>
      <p:sp>
        <p:nvSpPr>
          <p:cNvPr id="49190" name="Line 39"/>
          <p:cNvSpPr>
            <a:spLocks noChangeShapeType="1"/>
          </p:cNvSpPr>
          <p:nvPr/>
        </p:nvSpPr>
        <p:spPr bwMode="gray">
          <a:xfrm>
            <a:off x="3400425" y="4806950"/>
            <a:ext cx="0" cy="271463"/>
          </a:xfrm>
          <a:prstGeom prst="line">
            <a:avLst/>
          </a:prstGeom>
          <a:noFill/>
          <a:ln w="19050">
            <a:solidFill>
              <a:srgbClr val="000000"/>
            </a:solidFill>
            <a:round/>
            <a:headEnd/>
            <a:tailEnd/>
          </a:ln>
        </p:spPr>
        <p:txBody>
          <a:bodyPr/>
          <a:lstStyle/>
          <a:p>
            <a:endParaRPr lang="en-US"/>
          </a:p>
        </p:txBody>
      </p:sp>
      <p:sp>
        <p:nvSpPr>
          <p:cNvPr id="49191" name="Line 40"/>
          <p:cNvSpPr>
            <a:spLocks noChangeShapeType="1"/>
          </p:cNvSpPr>
          <p:nvPr/>
        </p:nvSpPr>
        <p:spPr bwMode="gray">
          <a:xfrm>
            <a:off x="5222875" y="4799013"/>
            <a:ext cx="812800" cy="0"/>
          </a:xfrm>
          <a:prstGeom prst="line">
            <a:avLst/>
          </a:prstGeom>
          <a:noFill/>
          <a:ln w="19050">
            <a:solidFill>
              <a:schemeClr val="tx1"/>
            </a:solidFill>
            <a:round/>
            <a:headEnd/>
            <a:tailEnd/>
          </a:ln>
        </p:spPr>
        <p:txBody>
          <a:bodyPr/>
          <a:lstStyle/>
          <a:p>
            <a:endParaRPr lang="en-US"/>
          </a:p>
        </p:txBody>
      </p:sp>
      <p:sp>
        <p:nvSpPr>
          <p:cNvPr id="49192" name="Line 41"/>
          <p:cNvSpPr>
            <a:spLocks noChangeShapeType="1"/>
          </p:cNvSpPr>
          <p:nvPr/>
        </p:nvSpPr>
        <p:spPr bwMode="gray">
          <a:xfrm>
            <a:off x="5222875" y="4806950"/>
            <a:ext cx="0" cy="271463"/>
          </a:xfrm>
          <a:prstGeom prst="line">
            <a:avLst/>
          </a:prstGeom>
          <a:noFill/>
          <a:ln w="19050">
            <a:solidFill>
              <a:srgbClr val="000000"/>
            </a:solidFill>
            <a:round/>
            <a:headEnd/>
            <a:tailEnd/>
          </a:ln>
        </p:spPr>
        <p:txBody>
          <a:bodyPr/>
          <a:lstStyle/>
          <a:p>
            <a:endParaRPr lang="en-US"/>
          </a:p>
        </p:txBody>
      </p:sp>
      <p:sp>
        <p:nvSpPr>
          <p:cNvPr id="49193" name="Rectangle 42"/>
          <p:cNvSpPr>
            <a:spLocks noChangeArrowheads="1"/>
          </p:cNvSpPr>
          <p:nvPr/>
        </p:nvSpPr>
        <p:spPr bwMode="gray">
          <a:xfrm>
            <a:off x="4964113" y="4972050"/>
            <a:ext cx="515937" cy="215900"/>
          </a:xfrm>
          <a:prstGeom prst="rect">
            <a:avLst/>
          </a:prstGeom>
          <a:solidFill>
            <a:schemeClr val="accent2"/>
          </a:solidFill>
          <a:ln w="12700" algn="ctr">
            <a:noFill/>
            <a:miter lim="800000"/>
            <a:headEnd/>
            <a:tailEnd/>
          </a:ln>
        </p:spPr>
        <p:txBody>
          <a:bodyPr lIns="0" tIns="0" rIns="0" bIns="0" anchor="ctr" anchorCtr="1"/>
          <a:lstStyle/>
          <a:p>
            <a:r>
              <a:rPr lang="en-US" sz="1200">
                <a:solidFill>
                  <a:schemeClr val="bg1"/>
                </a:solidFill>
                <a:latin typeface="MetaMediumLF-Roman" pitchFamily="34" charset="0"/>
              </a:rPr>
              <a:t>LCC</a:t>
            </a:r>
          </a:p>
        </p:txBody>
      </p:sp>
      <p:sp>
        <p:nvSpPr>
          <p:cNvPr id="49194" name="Rectangle 43"/>
          <p:cNvSpPr>
            <a:spLocks noChangeArrowheads="1"/>
          </p:cNvSpPr>
          <p:nvPr/>
        </p:nvSpPr>
        <p:spPr bwMode="gray">
          <a:xfrm flipH="1">
            <a:off x="3141663" y="4972050"/>
            <a:ext cx="515937" cy="215900"/>
          </a:xfrm>
          <a:prstGeom prst="rect">
            <a:avLst/>
          </a:prstGeom>
          <a:solidFill>
            <a:schemeClr val="tx2"/>
          </a:solidFill>
          <a:ln w="12700" algn="ctr">
            <a:solidFill>
              <a:schemeClr val="tx2"/>
            </a:solidFill>
            <a:miter lim="800000"/>
            <a:headEnd/>
            <a:tailEnd/>
          </a:ln>
        </p:spPr>
        <p:txBody>
          <a:bodyPr lIns="0" tIns="0" rIns="0" bIns="0" anchor="ctr" anchorCtr="1"/>
          <a:lstStyle/>
          <a:p>
            <a:r>
              <a:rPr lang="en-US" sz="1200">
                <a:solidFill>
                  <a:schemeClr val="bg1"/>
                </a:solidFill>
                <a:latin typeface="MetaMediumLF-Roman" pitchFamily="34" charset="0"/>
              </a:rPr>
              <a:t>LCC</a:t>
            </a:r>
          </a:p>
        </p:txBody>
      </p:sp>
      <p:sp>
        <p:nvSpPr>
          <p:cNvPr id="49195" name="Text Box 44"/>
          <p:cNvSpPr txBox="1">
            <a:spLocks noChangeArrowheads="1"/>
          </p:cNvSpPr>
          <p:nvPr/>
        </p:nvSpPr>
        <p:spPr bwMode="gray">
          <a:xfrm>
            <a:off x="5575300" y="5567363"/>
            <a:ext cx="781050" cy="184150"/>
          </a:xfrm>
          <a:prstGeom prst="rect">
            <a:avLst/>
          </a:prstGeom>
          <a:noFill/>
          <a:ln w="9525" algn="ctr">
            <a:noFill/>
            <a:miter lim="800000"/>
            <a:headEnd/>
            <a:tailEnd/>
          </a:ln>
        </p:spPr>
        <p:txBody>
          <a:bodyPr wrap="none" lIns="0" tIns="0" rIns="0" bIns="0">
            <a:spAutoFit/>
          </a:bodyPr>
          <a:lstStyle/>
          <a:p>
            <a:pPr>
              <a:spcBef>
                <a:spcPct val="35000"/>
              </a:spcBef>
            </a:pPr>
            <a:r>
              <a:rPr lang="en-US" sz="1200">
                <a:latin typeface="MetaMediumLF-Roman" pitchFamily="34" charset="0"/>
              </a:rPr>
              <a:t>Flash drives</a:t>
            </a:r>
          </a:p>
        </p:txBody>
      </p:sp>
      <p:sp>
        <p:nvSpPr>
          <p:cNvPr id="49196" name="Text Box 45"/>
          <p:cNvSpPr txBox="1">
            <a:spLocks noChangeArrowheads="1"/>
          </p:cNvSpPr>
          <p:nvPr/>
        </p:nvSpPr>
        <p:spPr bwMode="gray">
          <a:xfrm>
            <a:off x="5218113" y="5767388"/>
            <a:ext cx="698500" cy="184150"/>
          </a:xfrm>
          <a:prstGeom prst="rect">
            <a:avLst/>
          </a:prstGeom>
          <a:noFill/>
          <a:ln w="9525" algn="ctr">
            <a:noFill/>
            <a:miter lim="800000"/>
            <a:headEnd/>
            <a:tailEnd/>
          </a:ln>
        </p:spPr>
        <p:txBody>
          <a:bodyPr wrap="none" lIns="0" tIns="0" rIns="0" bIns="0">
            <a:spAutoFit/>
          </a:bodyPr>
          <a:lstStyle/>
          <a:p>
            <a:pPr>
              <a:spcBef>
                <a:spcPct val="35000"/>
              </a:spcBef>
            </a:pPr>
            <a:r>
              <a:rPr lang="en-US" sz="1200">
                <a:latin typeface="MetaMediumLF-Roman" pitchFamily="34" charset="0"/>
              </a:rPr>
              <a:t>SAS drives</a:t>
            </a:r>
          </a:p>
        </p:txBody>
      </p:sp>
      <p:sp>
        <p:nvSpPr>
          <p:cNvPr id="49197" name="Rectangle 46"/>
          <p:cNvSpPr>
            <a:spLocks noChangeArrowheads="1"/>
          </p:cNvSpPr>
          <p:nvPr/>
        </p:nvSpPr>
        <p:spPr bwMode="gray">
          <a:xfrm flipH="1">
            <a:off x="2587625" y="4173538"/>
            <a:ext cx="1414463" cy="36512"/>
          </a:xfrm>
          <a:prstGeom prst="rect">
            <a:avLst/>
          </a:prstGeom>
          <a:gradFill rotWithShape="1">
            <a:gsLst>
              <a:gs pos="0">
                <a:srgbClr val="666666"/>
              </a:gs>
              <a:gs pos="100000">
                <a:srgbClr val="FFFFFF"/>
              </a:gs>
            </a:gsLst>
            <a:lin ang="0" scaled="1"/>
          </a:gradFill>
          <a:ln w="9525">
            <a:noFill/>
            <a:miter lim="800000"/>
            <a:headEnd/>
            <a:tailEnd/>
          </a:ln>
        </p:spPr>
        <p:txBody>
          <a:bodyPr wrap="none" anchor="ctr"/>
          <a:lstStyle/>
          <a:p>
            <a:endParaRPr lang="en-US">
              <a:latin typeface="MetaMediumLF-Roman" pitchFamily="34" charset="0"/>
            </a:endParaRPr>
          </a:p>
        </p:txBody>
      </p:sp>
      <p:sp>
        <p:nvSpPr>
          <p:cNvPr id="49198" name="Rectangle 47"/>
          <p:cNvSpPr>
            <a:spLocks noChangeArrowheads="1"/>
          </p:cNvSpPr>
          <p:nvPr/>
        </p:nvSpPr>
        <p:spPr bwMode="gray">
          <a:xfrm flipH="1">
            <a:off x="2587625" y="4416425"/>
            <a:ext cx="1414463" cy="38100"/>
          </a:xfrm>
          <a:prstGeom prst="rect">
            <a:avLst/>
          </a:prstGeom>
          <a:gradFill rotWithShape="1">
            <a:gsLst>
              <a:gs pos="0">
                <a:srgbClr val="666666"/>
              </a:gs>
              <a:gs pos="100000">
                <a:srgbClr val="FFFFFF"/>
              </a:gs>
            </a:gsLst>
            <a:lin ang="0" scaled="1"/>
          </a:gradFill>
          <a:ln w="9525">
            <a:noFill/>
            <a:miter lim="800000"/>
            <a:headEnd/>
            <a:tailEnd/>
          </a:ln>
        </p:spPr>
        <p:txBody>
          <a:bodyPr wrap="none" anchor="ctr"/>
          <a:lstStyle/>
          <a:p>
            <a:endParaRPr lang="en-US">
              <a:latin typeface="MetaMediumLF-Roman" pitchFamily="34" charset="0"/>
            </a:endParaRPr>
          </a:p>
        </p:txBody>
      </p:sp>
      <p:sp>
        <p:nvSpPr>
          <p:cNvPr id="49199" name="Rectangle 48"/>
          <p:cNvSpPr>
            <a:spLocks noChangeArrowheads="1"/>
          </p:cNvSpPr>
          <p:nvPr/>
        </p:nvSpPr>
        <p:spPr bwMode="gray">
          <a:xfrm>
            <a:off x="4619625" y="4173538"/>
            <a:ext cx="1416050" cy="36512"/>
          </a:xfrm>
          <a:prstGeom prst="rect">
            <a:avLst/>
          </a:prstGeom>
          <a:gradFill rotWithShape="1">
            <a:gsLst>
              <a:gs pos="0">
                <a:srgbClr val="666666"/>
              </a:gs>
              <a:gs pos="100000">
                <a:srgbClr val="FFFFFF"/>
              </a:gs>
            </a:gsLst>
            <a:lin ang="0" scaled="1"/>
          </a:gradFill>
          <a:ln w="9525">
            <a:noFill/>
            <a:miter lim="800000"/>
            <a:headEnd/>
            <a:tailEnd/>
          </a:ln>
        </p:spPr>
        <p:txBody>
          <a:bodyPr wrap="none" anchor="ctr"/>
          <a:lstStyle/>
          <a:p>
            <a:endParaRPr lang="en-US">
              <a:latin typeface="MetaMediumLF-Roman" pitchFamily="34" charset="0"/>
            </a:endParaRPr>
          </a:p>
        </p:txBody>
      </p:sp>
      <p:sp>
        <p:nvSpPr>
          <p:cNvPr id="49200" name="Rectangle 49"/>
          <p:cNvSpPr>
            <a:spLocks noChangeArrowheads="1"/>
          </p:cNvSpPr>
          <p:nvPr/>
        </p:nvSpPr>
        <p:spPr bwMode="gray">
          <a:xfrm>
            <a:off x="4619625" y="4416425"/>
            <a:ext cx="1416050" cy="38100"/>
          </a:xfrm>
          <a:prstGeom prst="rect">
            <a:avLst/>
          </a:prstGeom>
          <a:gradFill rotWithShape="1">
            <a:gsLst>
              <a:gs pos="0">
                <a:srgbClr val="666666"/>
              </a:gs>
              <a:gs pos="100000">
                <a:srgbClr val="FFFFFF"/>
              </a:gs>
            </a:gsLst>
            <a:lin ang="0" scaled="1"/>
          </a:gradFill>
          <a:ln w="9525">
            <a:noFill/>
            <a:miter lim="800000"/>
            <a:headEnd/>
            <a:tailEnd/>
          </a:ln>
        </p:spPr>
        <p:txBody>
          <a:bodyPr wrap="none" anchor="ctr"/>
          <a:lstStyle/>
          <a:p>
            <a:endParaRPr lang="en-US">
              <a:latin typeface="MetaMediumLF-Roman" pitchFamily="34" charset="0"/>
            </a:endParaRPr>
          </a:p>
        </p:txBody>
      </p:sp>
      <p:grpSp>
        <p:nvGrpSpPr>
          <p:cNvPr id="49201" name="Group 50"/>
          <p:cNvGrpSpPr>
            <a:grpSpLocks/>
          </p:cNvGrpSpPr>
          <p:nvPr/>
        </p:nvGrpSpPr>
        <p:grpSpPr bwMode="auto">
          <a:xfrm>
            <a:off x="5041900" y="4040188"/>
            <a:ext cx="303213" cy="287337"/>
            <a:chOff x="3376" y="2668"/>
            <a:chExt cx="264" cy="264"/>
          </a:xfrm>
        </p:grpSpPr>
        <p:sp>
          <p:nvSpPr>
            <p:cNvPr id="49381" name="Oval 51"/>
            <p:cNvSpPr>
              <a:spLocks noChangeArrowheads="1"/>
            </p:cNvSpPr>
            <p:nvPr/>
          </p:nvSpPr>
          <p:spPr bwMode="gray">
            <a:xfrm>
              <a:off x="3376" y="2668"/>
              <a:ext cx="264" cy="264"/>
            </a:xfrm>
            <a:prstGeom prst="ellipse">
              <a:avLst/>
            </a:prstGeom>
            <a:solidFill>
              <a:schemeClr val="bg1"/>
            </a:solidFill>
            <a:ln w="19050">
              <a:solidFill>
                <a:schemeClr val="tx1"/>
              </a:solidFill>
              <a:round/>
              <a:headEnd/>
              <a:tailEnd/>
            </a:ln>
          </p:spPr>
          <p:txBody>
            <a:bodyPr wrap="none" anchor="ctr"/>
            <a:lstStyle/>
            <a:p>
              <a:endParaRPr lang="en-US">
                <a:latin typeface="MetaMediumLF-Roman" pitchFamily="34" charset="0"/>
              </a:endParaRPr>
            </a:p>
          </p:txBody>
        </p:sp>
        <p:sp>
          <p:nvSpPr>
            <p:cNvPr id="49382" name="Freeform 52"/>
            <p:cNvSpPr>
              <a:spLocks/>
            </p:cNvSpPr>
            <p:nvPr/>
          </p:nvSpPr>
          <p:spPr bwMode="gray">
            <a:xfrm rot="2700000">
              <a:off x="3399" y="2691"/>
              <a:ext cx="218" cy="218"/>
            </a:xfrm>
            <a:custGeom>
              <a:avLst/>
              <a:gdLst>
                <a:gd name="T0" fmla="*/ 501 w 1001"/>
                <a:gd name="T1" fmla="*/ 0 h 1000"/>
                <a:gd name="T2" fmla="*/ 592 w 1001"/>
                <a:gd name="T3" fmla="*/ 0 h 1000"/>
                <a:gd name="T4" fmla="*/ 616 w 1001"/>
                <a:gd name="T5" fmla="*/ 28 h 1000"/>
                <a:gd name="T6" fmla="*/ 616 w 1001"/>
                <a:gd name="T7" fmla="*/ 30 h 1000"/>
                <a:gd name="T8" fmla="*/ 590 w 1001"/>
                <a:gd name="T9" fmla="*/ 411 h 1000"/>
                <a:gd name="T10" fmla="*/ 972 w 1001"/>
                <a:gd name="T11" fmla="*/ 386 h 1000"/>
                <a:gd name="T12" fmla="*/ 974 w 1001"/>
                <a:gd name="T13" fmla="*/ 386 h 1000"/>
                <a:gd name="T14" fmla="*/ 1001 w 1001"/>
                <a:gd name="T15" fmla="*/ 410 h 1000"/>
                <a:gd name="T16" fmla="*/ 1001 w 1001"/>
                <a:gd name="T17" fmla="*/ 501 h 1000"/>
                <a:gd name="T18" fmla="*/ 1001 w 1001"/>
                <a:gd name="T19" fmla="*/ 592 h 1000"/>
                <a:gd name="T20" fmla="*/ 974 w 1001"/>
                <a:gd name="T21" fmla="*/ 617 h 1000"/>
                <a:gd name="T22" fmla="*/ 972 w 1001"/>
                <a:gd name="T23" fmla="*/ 616 h 1000"/>
                <a:gd name="T24" fmla="*/ 590 w 1001"/>
                <a:gd name="T25" fmla="*/ 591 h 1000"/>
                <a:gd name="T26" fmla="*/ 616 w 1001"/>
                <a:gd name="T27" fmla="*/ 970 h 1000"/>
                <a:gd name="T28" fmla="*/ 616 w 1001"/>
                <a:gd name="T29" fmla="*/ 973 h 1000"/>
                <a:gd name="T30" fmla="*/ 592 w 1001"/>
                <a:gd name="T31" fmla="*/ 1000 h 1000"/>
                <a:gd name="T32" fmla="*/ 501 w 1001"/>
                <a:gd name="T33" fmla="*/ 1000 h 1000"/>
                <a:gd name="T34" fmla="*/ 409 w 1001"/>
                <a:gd name="T35" fmla="*/ 1000 h 1000"/>
                <a:gd name="T36" fmla="*/ 385 w 1001"/>
                <a:gd name="T37" fmla="*/ 973 h 1000"/>
                <a:gd name="T38" fmla="*/ 385 w 1001"/>
                <a:gd name="T39" fmla="*/ 970 h 1000"/>
                <a:gd name="T40" fmla="*/ 411 w 1001"/>
                <a:gd name="T41" fmla="*/ 589 h 1000"/>
                <a:gd name="T42" fmla="*/ 30 w 1001"/>
                <a:gd name="T43" fmla="*/ 615 h 1000"/>
                <a:gd name="T44" fmla="*/ 28 w 1001"/>
                <a:gd name="T45" fmla="*/ 615 h 1000"/>
                <a:gd name="T46" fmla="*/ 0 w 1001"/>
                <a:gd name="T47" fmla="*/ 591 h 1000"/>
                <a:gd name="T48" fmla="*/ 0 w 1001"/>
                <a:gd name="T49" fmla="*/ 499 h 1000"/>
                <a:gd name="T50" fmla="*/ 0 w 1001"/>
                <a:gd name="T51" fmla="*/ 408 h 1000"/>
                <a:gd name="T52" fmla="*/ 28 w 1001"/>
                <a:gd name="T53" fmla="*/ 384 h 1000"/>
                <a:gd name="T54" fmla="*/ 30 w 1001"/>
                <a:gd name="T55" fmla="*/ 384 h 1000"/>
                <a:gd name="T56" fmla="*/ 411 w 1001"/>
                <a:gd name="T57" fmla="*/ 410 h 1000"/>
                <a:gd name="T58" fmla="*/ 385 w 1001"/>
                <a:gd name="T59" fmla="*/ 30 h 1000"/>
                <a:gd name="T60" fmla="*/ 385 w 1001"/>
                <a:gd name="T61" fmla="*/ 28 h 1000"/>
                <a:gd name="T62" fmla="*/ 409 w 1001"/>
                <a:gd name="T63" fmla="*/ 0 h 1000"/>
                <a:gd name="T64" fmla="*/ 501 w 1001"/>
                <a:gd name="T65" fmla="*/ 0 h 1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01"/>
                <a:gd name="T100" fmla="*/ 0 h 1000"/>
                <a:gd name="T101" fmla="*/ 1001 w 1001"/>
                <a:gd name="T102" fmla="*/ 1000 h 1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01" h="1000">
                  <a:moveTo>
                    <a:pt x="501" y="0"/>
                  </a:moveTo>
                  <a:cubicBezTo>
                    <a:pt x="501" y="0"/>
                    <a:pt x="592" y="0"/>
                    <a:pt x="592" y="0"/>
                  </a:cubicBezTo>
                  <a:cubicBezTo>
                    <a:pt x="606" y="0"/>
                    <a:pt x="616" y="12"/>
                    <a:pt x="616" y="28"/>
                  </a:cubicBezTo>
                  <a:cubicBezTo>
                    <a:pt x="616" y="28"/>
                    <a:pt x="616" y="29"/>
                    <a:pt x="616" y="30"/>
                  </a:cubicBezTo>
                  <a:cubicBezTo>
                    <a:pt x="616" y="30"/>
                    <a:pt x="590" y="411"/>
                    <a:pt x="590" y="411"/>
                  </a:cubicBezTo>
                  <a:cubicBezTo>
                    <a:pt x="590" y="411"/>
                    <a:pt x="972" y="386"/>
                    <a:pt x="972" y="386"/>
                  </a:cubicBezTo>
                  <a:cubicBezTo>
                    <a:pt x="972" y="386"/>
                    <a:pt x="973" y="386"/>
                    <a:pt x="974" y="386"/>
                  </a:cubicBezTo>
                  <a:cubicBezTo>
                    <a:pt x="989" y="386"/>
                    <a:pt x="1001" y="396"/>
                    <a:pt x="1001" y="410"/>
                  </a:cubicBezTo>
                  <a:cubicBezTo>
                    <a:pt x="1001" y="410"/>
                    <a:pt x="1001" y="501"/>
                    <a:pt x="1001" y="501"/>
                  </a:cubicBezTo>
                  <a:cubicBezTo>
                    <a:pt x="1001" y="501"/>
                    <a:pt x="1001" y="592"/>
                    <a:pt x="1001" y="592"/>
                  </a:cubicBezTo>
                  <a:cubicBezTo>
                    <a:pt x="1001" y="606"/>
                    <a:pt x="989" y="617"/>
                    <a:pt x="974" y="617"/>
                  </a:cubicBezTo>
                  <a:cubicBezTo>
                    <a:pt x="973" y="617"/>
                    <a:pt x="972" y="617"/>
                    <a:pt x="972" y="616"/>
                  </a:cubicBezTo>
                  <a:cubicBezTo>
                    <a:pt x="972" y="616"/>
                    <a:pt x="590" y="591"/>
                    <a:pt x="590" y="591"/>
                  </a:cubicBezTo>
                  <a:cubicBezTo>
                    <a:pt x="590" y="591"/>
                    <a:pt x="616" y="970"/>
                    <a:pt x="616" y="970"/>
                  </a:cubicBezTo>
                  <a:cubicBezTo>
                    <a:pt x="616" y="971"/>
                    <a:pt x="616" y="972"/>
                    <a:pt x="616" y="973"/>
                  </a:cubicBezTo>
                  <a:cubicBezTo>
                    <a:pt x="616" y="988"/>
                    <a:pt x="606" y="1000"/>
                    <a:pt x="592" y="1000"/>
                  </a:cubicBezTo>
                  <a:cubicBezTo>
                    <a:pt x="592" y="1000"/>
                    <a:pt x="501" y="1000"/>
                    <a:pt x="501" y="1000"/>
                  </a:cubicBezTo>
                  <a:cubicBezTo>
                    <a:pt x="501" y="1000"/>
                    <a:pt x="409" y="1000"/>
                    <a:pt x="409" y="1000"/>
                  </a:cubicBezTo>
                  <a:cubicBezTo>
                    <a:pt x="396" y="1000"/>
                    <a:pt x="385" y="988"/>
                    <a:pt x="385" y="973"/>
                  </a:cubicBezTo>
                  <a:cubicBezTo>
                    <a:pt x="385" y="972"/>
                    <a:pt x="385" y="971"/>
                    <a:pt x="385" y="970"/>
                  </a:cubicBezTo>
                  <a:cubicBezTo>
                    <a:pt x="385" y="970"/>
                    <a:pt x="411" y="589"/>
                    <a:pt x="411" y="589"/>
                  </a:cubicBezTo>
                  <a:cubicBezTo>
                    <a:pt x="411" y="589"/>
                    <a:pt x="30" y="615"/>
                    <a:pt x="30" y="615"/>
                  </a:cubicBezTo>
                  <a:cubicBezTo>
                    <a:pt x="29" y="615"/>
                    <a:pt x="28" y="615"/>
                    <a:pt x="28" y="615"/>
                  </a:cubicBezTo>
                  <a:cubicBezTo>
                    <a:pt x="12" y="615"/>
                    <a:pt x="0" y="604"/>
                    <a:pt x="0" y="591"/>
                  </a:cubicBezTo>
                  <a:cubicBezTo>
                    <a:pt x="0" y="591"/>
                    <a:pt x="0" y="499"/>
                    <a:pt x="0" y="499"/>
                  </a:cubicBezTo>
                  <a:cubicBezTo>
                    <a:pt x="0" y="499"/>
                    <a:pt x="0" y="408"/>
                    <a:pt x="0" y="408"/>
                  </a:cubicBezTo>
                  <a:cubicBezTo>
                    <a:pt x="0" y="394"/>
                    <a:pt x="12" y="384"/>
                    <a:pt x="28" y="384"/>
                  </a:cubicBezTo>
                  <a:cubicBezTo>
                    <a:pt x="28" y="384"/>
                    <a:pt x="29" y="384"/>
                    <a:pt x="30" y="384"/>
                  </a:cubicBezTo>
                  <a:cubicBezTo>
                    <a:pt x="30" y="384"/>
                    <a:pt x="411" y="410"/>
                    <a:pt x="411" y="410"/>
                  </a:cubicBezTo>
                  <a:cubicBezTo>
                    <a:pt x="411" y="410"/>
                    <a:pt x="385" y="30"/>
                    <a:pt x="385" y="30"/>
                  </a:cubicBezTo>
                  <a:cubicBezTo>
                    <a:pt x="385" y="29"/>
                    <a:pt x="385" y="28"/>
                    <a:pt x="385" y="28"/>
                  </a:cubicBezTo>
                  <a:cubicBezTo>
                    <a:pt x="385" y="12"/>
                    <a:pt x="396" y="0"/>
                    <a:pt x="409" y="0"/>
                  </a:cubicBezTo>
                  <a:cubicBezTo>
                    <a:pt x="409" y="0"/>
                    <a:pt x="501" y="0"/>
                    <a:pt x="501" y="0"/>
                  </a:cubicBezTo>
                  <a:close/>
                </a:path>
              </a:pathLst>
            </a:custGeom>
            <a:gradFill rotWithShape="1">
              <a:gsLst>
                <a:gs pos="0">
                  <a:srgbClr val="B2B2B2"/>
                </a:gs>
                <a:gs pos="100000">
                  <a:srgbClr val="DDDDDD"/>
                </a:gs>
              </a:gsLst>
              <a:path path="rect">
                <a:fillToRect l="50000" t="50000" r="50000" b="50000"/>
              </a:path>
            </a:gradFill>
            <a:ln w="9525">
              <a:solidFill>
                <a:schemeClr val="tx1"/>
              </a:solidFill>
              <a:round/>
              <a:headEnd/>
              <a:tailEnd/>
            </a:ln>
          </p:spPr>
          <p:txBody>
            <a:bodyPr/>
            <a:lstStyle/>
            <a:p>
              <a:endParaRPr lang="en-US"/>
            </a:p>
          </p:txBody>
        </p:sp>
        <p:sp>
          <p:nvSpPr>
            <p:cNvPr id="959541" name="Oval 53"/>
            <p:cNvSpPr>
              <a:spLocks noChangeArrowheads="1"/>
            </p:cNvSpPr>
            <p:nvPr/>
          </p:nvSpPr>
          <p:spPr bwMode="gray">
            <a:xfrm>
              <a:off x="3488" y="2780"/>
              <a:ext cx="40" cy="39"/>
            </a:xfrm>
            <a:prstGeom prst="ellipse">
              <a:avLst/>
            </a:prstGeom>
            <a:gradFill rotWithShape="1">
              <a:gsLst>
                <a:gs pos="0">
                  <a:schemeClr val="bg1"/>
                </a:gs>
                <a:gs pos="100000">
                  <a:schemeClr val="bg1">
                    <a:gamma/>
                    <a:shade val="46275"/>
                    <a:invGamma/>
                  </a:schemeClr>
                </a:gs>
              </a:gsLst>
              <a:lin ang="5400000" scaled="1"/>
            </a:gradFill>
            <a:ln w="3175">
              <a:solidFill>
                <a:schemeClr val="tx1"/>
              </a:solidFill>
              <a:round/>
              <a:headEnd/>
              <a:tailEnd/>
            </a:ln>
            <a:effectLst/>
          </p:spPr>
          <p:txBody>
            <a:bodyPr wrap="none" anchor="ctr"/>
            <a:lstStyle/>
            <a:p>
              <a:pPr fontAlgn="auto">
                <a:spcBef>
                  <a:spcPts val="0"/>
                </a:spcBef>
                <a:spcAft>
                  <a:spcPts val="0"/>
                </a:spcAft>
                <a:defRPr/>
              </a:pPr>
              <a:endParaRPr lang="en-US" dirty="0">
                <a:latin typeface="MetaMediumLF-Roman" pitchFamily="34" charset="0"/>
                <a:cs typeface="+mn-cs"/>
              </a:endParaRPr>
            </a:p>
          </p:txBody>
        </p:sp>
      </p:grpSp>
      <p:grpSp>
        <p:nvGrpSpPr>
          <p:cNvPr id="49202" name="Group 54"/>
          <p:cNvGrpSpPr>
            <a:grpSpLocks/>
          </p:cNvGrpSpPr>
          <p:nvPr/>
        </p:nvGrpSpPr>
        <p:grpSpPr bwMode="auto">
          <a:xfrm>
            <a:off x="3219450" y="4040188"/>
            <a:ext cx="303213" cy="287337"/>
            <a:chOff x="2120" y="2668"/>
            <a:chExt cx="264" cy="264"/>
          </a:xfrm>
        </p:grpSpPr>
        <p:sp>
          <p:nvSpPr>
            <p:cNvPr id="49378" name="Oval 55"/>
            <p:cNvSpPr>
              <a:spLocks noChangeArrowheads="1"/>
            </p:cNvSpPr>
            <p:nvPr/>
          </p:nvSpPr>
          <p:spPr bwMode="gray">
            <a:xfrm>
              <a:off x="2120" y="2668"/>
              <a:ext cx="264" cy="264"/>
            </a:xfrm>
            <a:prstGeom prst="ellipse">
              <a:avLst/>
            </a:prstGeom>
            <a:solidFill>
              <a:schemeClr val="bg1"/>
            </a:solidFill>
            <a:ln w="19050">
              <a:solidFill>
                <a:schemeClr val="tx1"/>
              </a:solidFill>
              <a:round/>
              <a:headEnd/>
              <a:tailEnd/>
            </a:ln>
          </p:spPr>
          <p:txBody>
            <a:bodyPr wrap="none" anchor="ctr"/>
            <a:lstStyle/>
            <a:p>
              <a:endParaRPr lang="en-US">
                <a:latin typeface="MetaMediumLF-Roman" pitchFamily="34" charset="0"/>
              </a:endParaRPr>
            </a:p>
          </p:txBody>
        </p:sp>
        <p:sp>
          <p:nvSpPr>
            <p:cNvPr id="49379" name="Freeform 56"/>
            <p:cNvSpPr>
              <a:spLocks/>
            </p:cNvSpPr>
            <p:nvPr/>
          </p:nvSpPr>
          <p:spPr bwMode="gray">
            <a:xfrm rot="2700000">
              <a:off x="2143" y="2691"/>
              <a:ext cx="218" cy="218"/>
            </a:xfrm>
            <a:custGeom>
              <a:avLst/>
              <a:gdLst>
                <a:gd name="T0" fmla="*/ 501 w 1001"/>
                <a:gd name="T1" fmla="*/ 0 h 1000"/>
                <a:gd name="T2" fmla="*/ 592 w 1001"/>
                <a:gd name="T3" fmla="*/ 0 h 1000"/>
                <a:gd name="T4" fmla="*/ 616 w 1001"/>
                <a:gd name="T5" fmla="*/ 28 h 1000"/>
                <a:gd name="T6" fmla="*/ 616 w 1001"/>
                <a:gd name="T7" fmla="*/ 30 h 1000"/>
                <a:gd name="T8" fmla="*/ 590 w 1001"/>
                <a:gd name="T9" fmla="*/ 411 h 1000"/>
                <a:gd name="T10" fmla="*/ 972 w 1001"/>
                <a:gd name="T11" fmla="*/ 386 h 1000"/>
                <a:gd name="T12" fmla="*/ 974 w 1001"/>
                <a:gd name="T13" fmla="*/ 386 h 1000"/>
                <a:gd name="T14" fmla="*/ 1001 w 1001"/>
                <a:gd name="T15" fmla="*/ 410 h 1000"/>
                <a:gd name="T16" fmla="*/ 1001 w 1001"/>
                <a:gd name="T17" fmla="*/ 501 h 1000"/>
                <a:gd name="T18" fmla="*/ 1001 w 1001"/>
                <a:gd name="T19" fmla="*/ 592 h 1000"/>
                <a:gd name="T20" fmla="*/ 974 w 1001"/>
                <a:gd name="T21" fmla="*/ 617 h 1000"/>
                <a:gd name="T22" fmla="*/ 972 w 1001"/>
                <a:gd name="T23" fmla="*/ 616 h 1000"/>
                <a:gd name="T24" fmla="*/ 590 w 1001"/>
                <a:gd name="T25" fmla="*/ 591 h 1000"/>
                <a:gd name="T26" fmla="*/ 616 w 1001"/>
                <a:gd name="T27" fmla="*/ 970 h 1000"/>
                <a:gd name="T28" fmla="*/ 616 w 1001"/>
                <a:gd name="T29" fmla="*/ 973 h 1000"/>
                <a:gd name="T30" fmla="*/ 592 w 1001"/>
                <a:gd name="T31" fmla="*/ 1000 h 1000"/>
                <a:gd name="T32" fmla="*/ 501 w 1001"/>
                <a:gd name="T33" fmla="*/ 1000 h 1000"/>
                <a:gd name="T34" fmla="*/ 409 w 1001"/>
                <a:gd name="T35" fmla="*/ 1000 h 1000"/>
                <a:gd name="T36" fmla="*/ 385 w 1001"/>
                <a:gd name="T37" fmla="*/ 973 h 1000"/>
                <a:gd name="T38" fmla="*/ 385 w 1001"/>
                <a:gd name="T39" fmla="*/ 970 h 1000"/>
                <a:gd name="T40" fmla="*/ 411 w 1001"/>
                <a:gd name="T41" fmla="*/ 589 h 1000"/>
                <a:gd name="T42" fmla="*/ 30 w 1001"/>
                <a:gd name="T43" fmla="*/ 615 h 1000"/>
                <a:gd name="T44" fmla="*/ 28 w 1001"/>
                <a:gd name="T45" fmla="*/ 615 h 1000"/>
                <a:gd name="T46" fmla="*/ 0 w 1001"/>
                <a:gd name="T47" fmla="*/ 591 h 1000"/>
                <a:gd name="T48" fmla="*/ 0 w 1001"/>
                <a:gd name="T49" fmla="*/ 499 h 1000"/>
                <a:gd name="T50" fmla="*/ 0 w 1001"/>
                <a:gd name="T51" fmla="*/ 408 h 1000"/>
                <a:gd name="T52" fmla="*/ 28 w 1001"/>
                <a:gd name="T53" fmla="*/ 384 h 1000"/>
                <a:gd name="T54" fmla="*/ 30 w 1001"/>
                <a:gd name="T55" fmla="*/ 384 h 1000"/>
                <a:gd name="T56" fmla="*/ 411 w 1001"/>
                <a:gd name="T57" fmla="*/ 410 h 1000"/>
                <a:gd name="T58" fmla="*/ 385 w 1001"/>
                <a:gd name="T59" fmla="*/ 30 h 1000"/>
                <a:gd name="T60" fmla="*/ 385 w 1001"/>
                <a:gd name="T61" fmla="*/ 28 h 1000"/>
                <a:gd name="T62" fmla="*/ 409 w 1001"/>
                <a:gd name="T63" fmla="*/ 0 h 1000"/>
                <a:gd name="T64" fmla="*/ 501 w 1001"/>
                <a:gd name="T65" fmla="*/ 0 h 1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01"/>
                <a:gd name="T100" fmla="*/ 0 h 1000"/>
                <a:gd name="T101" fmla="*/ 1001 w 1001"/>
                <a:gd name="T102" fmla="*/ 1000 h 1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01" h="1000">
                  <a:moveTo>
                    <a:pt x="501" y="0"/>
                  </a:moveTo>
                  <a:cubicBezTo>
                    <a:pt x="501" y="0"/>
                    <a:pt x="592" y="0"/>
                    <a:pt x="592" y="0"/>
                  </a:cubicBezTo>
                  <a:cubicBezTo>
                    <a:pt x="606" y="0"/>
                    <a:pt x="616" y="12"/>
                    <a:pt x="616" y="28"/>
                  </a:cubicBezTo>
                  <a:cubicBezTo>
                    <a:pt x="616" y="28"/>
                    <a:pt x="616" y="29"/>
                    <a:pt x="616" y="30"/>
                  </a:cubicBezTo>
                  <a:cubicBezTo>
                    <a:pt x="616" y="30"/>
                    <a:pt x="590" y="411"/>
                    <a:pt x="590" y="411"/>
                  </a:cubicBezTo>
                  <a:cubicBezTo>
                    <a:pt x="590" y="411"/>
                    <a:pt x="972" y="386"/>
                    <a:pt x="972" y="386"/>
                  </a:cubicBezTo>
                  <a:cubicBezTo>
                    <a:pt x="972" y="386"/>
                    <a:pt x="973" y="386"/>
                    <a:pt x="974" y="386"/>
                  </a:cubicBezTo>
                  <a:cubicBezTo>
                    <a:pt x="989" y="386"/>
                    <a:pt x="1001" y="396"/>
                    <a:pt x="1001" y="410"/>
                  </a:cubicBezTo>
                  <a:cubicBezTo>
                    <a:pt x="1001" y="410"/>
                    <a:pt x="1001" y="501"/>
                    <a:pt x="1001" y="501"/>
                  </a:cubicBezTo>
                  <a:cubicBezTo>
                    <a:pt x="1001" y="501"/>
                    <a:pt x="1001" y="592"/>
                    <a:pt x="1001" y="592"/>
                  </a:cubicBezTo>
                  <a:cubicBezTo>
                    <a:pt x="1001" y="606"/>
                    <a:pt x="989" y="617"/>
                    <a:pt x="974" y="617"/>
                  </a:cubicBezTo>
                  <a:cubicBezTo>
                    <a:pt x="973" y="617"/>
                    <a:pt x="972" y="617"/>
                    <a:pt x="972" y="616"/>
                  </a:cubicBezTo>
                  <a:cubicBezTo>
                    <a:pt x="972" y="616"/>
                    <a:pt x="590" y="591"/>
                    <a:pt x="590" y="591"/>
                  </a:cubicBezTo>
                  <a:cubicBezTo>
                    <a:pt x="590" y="591"/>
                    <a:pt x="616" y="970"/>
                    <a:pt x="616" y="970"/>
                  </a:cubicBezTo>
                  <a:cubicBezTo>
                    <a:pt x="616" y="971"/>
                    <a:pt x="616" y="972"/>
                    <a:pt x="616" y="973"/>
                  </a:cubicBezTo>
                  <a:cubicBezTo>
                    <a:pt x="616" y="988"/>
                    <a:pt x="606" y="1000"/>
                    <a:pt x="592" y="1000"/>
                  </a:cubicBezTo>
                  <a:cubicBezTo>
                    <a:pt x="592" y="1000"/>
                    <a:pt x="501" y="1000"/>
                    <a:pt x="501" y="1000"/>
                  </a:cubicBezTo>
                  <a:cubicBezTo>
                    <a:pt x="501" y="1000"/>
                    <a:pt x="409" y="1000"/>
                    <a:pt x="409" y="1000"/>
                  </a:cubicBezTo>
                  <a:cubicBezTo>
                    <a:pt x="396" y="1000"/>
                    <a:pt x="385" y="988"/>
                    <a:pt x="385" y="973"/>
                  </a:cubicBezTo>
                  <a:cubicBezTo>
                    <a:pt x="385" y="972"/>
                    <a:pt x="385" y="971"/>
                    <a:pt x="385" y="970"/>
                  </a:cubicBezTo>
                  <a:cubicBezTo>
                    <a:pt x="385" y="970"/>
                    <a:pt x="411" y="589"/>
                    <a:pt x="411" y="589"/>
                  </a:cubicBezTo>
                  <a:cubicBezTo>
                    <a:pt x="411" y="589"/>
                    <a:pt x="30" y="615"/>
                    <a:pt x="30" y="615"/>
                  </a:cubicBezTo>
                  <a:cubicBezTo>
                    <a:pt x="29" y="615"/>
                    <a:pt x="28" y="615"/>
                    <a:pt x="28" y="615"/>
                  </a:cubicBezTo>
                  <a:cubicBezTo>
                    <a:pt x="12" y="615"/>
                    <a:pt x="0" y="604"/>
                    <a:pt x="0" y="591"/>
                  </a:cubicBezTo>
                  <a:cubicBezTo>
                    <a:pt x="0" y="591"/>
                    <a:pt x="0" y="499"/>
                    <a:pt x="0" y="499"/>
                  </a:cubicBezTo>
                  <a:cubicBezTo>
                    <a:pt x="0" y="499"/>
                    <a:pt x="0" y="408"/>
                    <a:pt x="0" y="408"/>
                  </a:cubicBezTo>
                  <a:cubicBezTo>
                    <a:pt x="0" y="394"/>
                    <a:pt x="12" y="384"/>
                    <a:pt x="28" y="384"/>
                  </a:cubicBezTo>
                  <a:cubicBezTo>
                    <a:pt x="28" y="384"/>
                    <a:pt x="29" y="384"/>
                    <a:pt x="30" y="384"/>
                  </a:cubicBezTo>
                  <a:cubicBezTo>
                    <a:pt x="30" y="384"/>
                    <a:pt x="411" y="410"/>
                    <a:pt x="411" y="410"/>
                  </a:cubicBezTo>
                  <a:cubicBezTo>
                    <a:pt x="411" y="410"/>
                    <a:pt x="385" y="30"/>
                    <a:pt x="385" y="30"/>
                  </a:cubicBezTo>
                  <a:cubicBezTo>
                    <a:pt x="385" y="29"/>
                    <a:pt x="385" y="28"/>
                    <a:pt x="385" y="28"/>
                  </a:cubicBezTo>
                  <a:cubicBezTo>
                    <a:pt x="385" y="12"/>
                    <a:pt x="396" y="0"/>
                    <a:pt x="409" y="0"/>
                  </a:cubicBezTo>
                  <a:cubicBezTo>
                    <a:pt x="409" y="0"/>
                    <a:pt x="501" y="0"/>
                    <a:pt x="501" y="0"/>
                  </a:cubicBezTo>
                  <a:close/>
                </a:path>
              </a:pathLst>
            </a:custGeom>
            <a:gradFill rotWithShape="1">
              <a:gsLst>
                <a:gs pos="0">
                  <a:srgbClr val="B2B2B2"/>
                </a:gs>
                <a:gs pos="100000">
                  <a:srgbClr val="DDDDDD"/>
                </a:gs>
              </a:gsLst>
              <a:path path="rect">
                <a:fillToRect l="50000" t="50000" r="50000" b="50000"/>
              </a:path>
            </a:gradFill>
            <a:ln w="9525">
              <a:solidFill>
                <a:schemeClr val="tx1"/>
              </a:solidFill>
              <a:round/>
              <a:headEnd/>
              <a:tailEnd/>
            </a:ln>
          </p:spPr>
          <p:txBody>
            <a:bodyPr/>
            <a:lstStyle/>
            <a:p>
              <a:endParaRPr lang="en-US"/>
            </a:p>
          </p:txBody>
        </p:sp>
        <p:sp>
          <p:nvSpPr>
            <p:cNvPr id="959545" name="Oval 57"/>
            <p:cNvSpPr>
              <a:spLocks noChangeArrowheads="1"/>
            </p:cNvSpPr>
            <p:nvPr/>
          </p:nvSpPr>
          <p:spPr bwMode="gray">
            <a:xfrm>
              <a:off x="2232" y="2780"/>
              <a:ext cx="40" cy="39"/>
            </a:xfrm>
            <a:prstGeom prst="ellipse">
              <a:avLst/>
            </a:prstGeom>
            <a:gradFill rotWithShape="1">
              <a:gsLst>
                <a:gs pos="0">
                  <a:schemeClr val="bg1"/>
                </a:gs>
                <a:gs pos="100000">
                  <a:schemeClr val="bg1">
                    <a:gamma/>
                    <a:shade val="46275"/>
                    <a:invGamma/>
                  </a:schemeClr>
                </a:gs>
              </a:gsLst>
              <a:lin ang="5400000" scaled="1"/>
            </a:gradFill>
            <a:ln w="3175">
              <a:solidFill>
                <a:schemeClr val="tx1"/>
              </a:solidFill>
              <a:round/>
              <a:headEnd/>
              <a:tailEnd/>
            </a:ln>
            <a:effectLst/>
          </p:spPr>
          <p:txBody>
            <a:bodyPr wrap="none" anchor="ctr"/>
            <a:lstStyle/>
            <a:p>
              <a:pPr fontAlgn="auto">
                <a:spcBef>
                  <a:spcPts val="0"/>
                </a:spcBef>
                <a:spcAft>
                  <a:spcPts val="0"/>
                </a:spcAft>
                <a:defRPr/>
              </a:pPr>
              <a:endParaRPr lang="en-US" dirty="0">
                <a:latin typeface="MetaMediumLF-Roman" pitchFamily="34" charset="0"/>
                <a:cs typeface="+mn-cs"/>
              </a:endParaRPr>
            </a:p>
          </p:txBody>
        </p:sp>
      </p:grpSp>
      <p:grpSp>
        <p:nvGrpSpPr>
          <p:cNvPr id="49203" name="Group 58"/>
          <p:cNvGrpSpPr>
            <a:grpSpLocks/>
          </p:cNvGrpSpPr>
          <p:nvPr/>
        </p:nvGrpSpPr>
        <p:grpSpPr bwMode="auto">
          <a:xfrm>
            <a:off x="2836863" y="4271963"/>
            <a:ext cx="301625" cy="287337"/>
            <a:chOff x="1856" y="2836"/>
            <a:chExt cx="264" cy="264"/>
          </a:xfrm>
        </p:grpSpPr>
        <p:sp>
          <p:nvSpPr>
            <p:cNvPr id="49375" name="Oval 59"/>
            <p:cNvSpPr>
              <a:spLocks noChangeArrowheads="1"/>
            </p:cNvSpPr>
            <p:nvPr/>
          </p:nvSpPr>
          <p:spPr bwMode="gray">
            <a:xfrm>
              <a:off x="1856" y="2836"/>
              <a:ext cx="264" cy="264"/>
            </a:xfrm>
            <a:prstGeom prst="ellipse">
              <a:avLst/>
            </a:prstGeom>
            <a:solidFill>
              <a:schemeClr val="bg1"/>
            </a:solidFill>
            <a:ln w="19050">
              <a:solidFill>
                <a:schemeClr val="tx1"/>
              </a:solidFill>
              <a:round/>
              <a:headEnd/>
              <a:tailEnd/>
            </a:ln>
          </p:spPr>
          <p:txBody>
            <a:bodyPr wrap="none" anchor="ctr"/>
            <a:lstStyle/>
            <a:p>
              <a:endParaRPr lang="en-US">
                <a:latin typeface="MetaMediumLF-Roman" pitchFamily="34" charset="0"/>
              </a:endParaRPr>
            </a:p>
          </p:txBody>
        </p:sp>
        <p:sp>
          <p:nvSpPr>
            <p:cNvPr id="49376" name="Freeform 60"/>
            <p:cNvSpPr>
              <a:spLocks/>
            </p:cNvSpPr>
            <p:nvPr/>
          </p:nvSpPr>
          <p:spPr bwMode="gray">
            <a:xfrm rot="2700000">
              <a:off x="1879" y="2859"/>
              <a:ext cx="218" cy="218"/>
            </a:xfrm>
            <a:custGeom>
              <a:avLst/>
              <a:gdLst>
                <a:gd name="T0" fmla="*/ 501 w 1001"/>
                <a:gd name="T1" fmla="*/ 0 h 1000"/>
                <a:gd name="T2" fmla="*/ 592 w 1001"/>
                <a:gd name="T3" fmla="*/ 0 h 1000"/>
                <a:gd name="T4" fmla="*/ 616 w 1001"/>
                <a:gd name="T5" fmla="*/ 28 h 1000"/>
                <a:gd name="T6" fmla="*/ 616 w 1001"/>
                <a:gd name="T7" fmla="*/ 30 h 1000"/>
                <a:gd name="T8" fmla="*/ 590 w 1001"/>
                <a:gd name="T9" fmla="*/ 411 h 1000"/>
                <a:gd name="T10" fmla="*/ 972 w 1001"/>
                <a:gd name="T11" fmla="*/ 386 h 1000"/>
                <a:gd name="T12" fmla="*/ 974 w 1001"/>
                <a:gd name="T13" fmla="*/ 386 h 1000"/>
                <a:gd name="T14" fmla="*/ 1001 w 1001"/>
                <a:gd name="T15" fmla="*/ 410 h 1000"/>
                <a:gd name="T16" fmla="*/ 1001 w 1001"/>
                <a:gd name="T17" fmla="*/ 501 h 1000"/>
                <a:gd name="T18" fmla="*/ 1001 w 1001"/>
                <a:gd name="T19" fmla="*/ 592 h 1000"/>
                <a:gd name="T20" fmla="*/ 974 w 1001"/>
                <a:gd name="T21" fmla="*/ 617 h 1000"/>
                <a:gd name="T22" fmla="*/ 972 w 1001"/>
                <a:gd name="T23" fmla="*/ 616 h 1000"/>
                <a:gd name="T24" fmla="*/ 590 w 1001"/>
                <a:gd name="T25" fmla="*/ 591 h 1000"/>
                <a:gd name="T26" fmla="*/ 616 w 1001"/>
                <a:gd name="T27" fmla="*/ 970 h 1000"/>
                <a:gd name="T28" fmla="*/ 616 w 1001"/>
                <a:gd name="T29" fmla="*/ 973 h 1000"/>
                <a:gd name="T30" fmla="*/ 592 w 1001"/>
                <a:gd name="T31" fmla="*/ 1000 h 1000"/>
                <a:gd name="T32" fmla="*/ 501 w 1001"/>
                <a:gd name="T33" fmla="*/ 1000 h 1000"/>
                <a:gd name="T34" fmla="*/ 409 w 1001"/>
                <a:gd name="T35" fmla="*/ 1000 h 1000"/>
                <a:gd name="T36" fmla="*/ 385 w 1001"/>
                <a:gd name="T37" fmla="*/ 973 h 1000"/>
                <a:gd name="T38" fmla="*/ 385 w 1001"/>
                <a:gd name="T39" fmla="*/ 970 h 1000"/>
                <a:gd name="T40" fmla="*/ 411 w 1001"/>
                <a:gd name="T41" fmla="*/ 589 h 1000"/>
                <a:gd name="T42" fmla="*/ 30 w 1001"/>
                <a:gd name="T43" fmla="*/ 615 h 1000"/>
                <a:gd name="T44" fmla="*/ 28 w 1001"/>
                <a:gd name="T45" fmla="*/ 615 h 1000"/>
                <a:gd name="T46" fmla="*/ 0 w 1001"/>
                <a:gd name="T47" fmla="*/ 591 h 1000"/>
                <a:gd name="T48" fmla="*/ 0 w 1001"/>
                <a:gd name="T49" fmla="*/ 499 h 1000"/>
                <a:gd name="T50" fmla="*/ 0 w 1001"/>
                <a:gd name="T51" fmla="*/ 408 h 1000"/>
                <a:gd name="T52" fmla="*/ 28 w 1001"/>
                <a:gd name="T53" fmla="*/ 384 h 1000"/>
                <a:gd name="T54" fmla="*/ 30 w 1001"/>
                <a:gd name="T55" fmla="*/ 384 h 1000"/>
                <a:gd name="T56" fmla="*/ 411 w 1001"/>
                <a:gd name="T57" fmla="*/ 410 h 1000"/>
                <a:gd name="T58" fmla="*/ 385 w 1001"/>
                <a:gd name="T59" fmla="*/ 30 h 1000"/>
                <a:gd name="T60" fmla="*/ 385 w 1001"/>
                <a:gd name="T61" fmla="*/ 28 h 1000"/>
                <a:gd name="T62" fmla="*/ 409 w 1001"/>
                <a:gd name="T63" fmla="*/ 0 h 1000"/>
                <a:gd name="T64" fmla="*/ 501 w 1001"/>
                <a:gd name="T65" fmla="*/ 0 h 1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01"/>
                <a:gd name="T100" fmla="*/ 0 h 1000"/>
                <a:gd name="T101" fmla="*/ 1001 w 1001"/>
                <a:gd name="T102" fmla="*/ 1000 h 1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01" h="1000">
                  <a:moveTo>
                    <a:pt x="501" y="0"/>
                  </a:moveTo>
                  <a:cubicBezTo>
                    <a:pt x="501" y="0"/>
                    <a:pt x="592" y="0"/>
                    <a:pt x="592" y="0"/>
                  </a:cubicBezTo>
                  <a:cubicBezTo>
                    <a:pt x="606" y="0"/>
                    <a:pt x="616" y="12"/>
                    <a:pt x="616" y="28"/>
                  </a:cubicBezTo>
                  <a:cubicBezTo>
                    <a:pt x="616" y="28"/>
                    <a:pt x="616" y="29"/>
                    <a:pt x="616" y="30"/>
                  </a:cubicBezTo>
                  <a:cubicBezTo>
                    <a:pt x="616" y="30"/>
                    <a:pt x="590" y="411"/>
                    <a:pt x="590" y="411"/>
                  </a:cubicBezTo>
                  <a:cubicBezTo>
                    <a:pt x="590" y="411"/>
                    <a:pt x="972" y="386"/>
                    <a:pt x="972" y="386"/>
                  </a:cubicBezTo>
                  <a:cubicBezTo>
                    <a:pt x="972" y="386"/>
                    <a:pt x="973" y="386"/>
                    <a:pt x="974" y="386"/>
                  </a:cubicBezTo>
                  <a:cubicBezTo>
                    <a:pt x="989" y="386"/>
                    <a:pt x="1001" y="396"/>
                    <a:pt x="1001" y="410"/>
                  </a:cubicBezTo>
                  <a:cubicBezTo>
                    <a:pt x="1001" y="410"/>
                    <a:pt x="1001" y="501"/>
                    <a:pt x="1001" y="501"/>
                  </a:cubicBezTo>
                  <a:cubicBezTo>
                    <a:pt x="1001" y="501"/>
                    <a:pt x="1001" y="592"/>
                    <a:pt x="1001" y="592"/>
                  </a:cubicBezTo>
                  <a:cubicBezTo>
                    <a:pt x="1001" y="606"/>
                    <a:pt x="989" y="617"/>
                    <a:pt x="974" y="617"/>
                  </a:cubicBezTo>
                  <a:cubicBezTo>
                    <a:pt x="973" y="617"/>
                    <a:pt x="972" y="617"/>
                    <a:pt x="972" y="616"/>
                  </a:cubicBezTo>
                  <a:cubicBezTo>
                    <a:pt x="972" y="616"/>
                    <a:pt x="590" y="591"/>
                    <a:pt x="590" y="591"/>
                  </a:cubicBezTo>
                  <a:cubicBezTo>
                    <a:pt x="590" y="591"/>
                    <a:pt x="616" y="970"/>
                    <a:pt x="616" y="970"/>
                  </a:cubicBezTo>
                  <a:cubicBezTo>
                    <a:pt x="616" y="971"/>
                    <a:pt x="616" y="972"/>
                    <a:pt x="616" y="973"/>
                  </a:cubicBezTo>
                  <a:cubicBezTo>
                    <a:pt x="616" y="988"/>
                    <a:pt x="606" y="1000"/>
                    <a:pt x="592" y="1000"/>
                  </a:cubicBezTo>
                  <a:cubicBezTo>
                    <a:pt x="592" y="1000"/>
                    <a:pt x="501" y="1000"/>
                    <a:pt x="501" y="1000"/>
                  </a:cubicBezTo>
                  <a:cubicBezTo>
                    <a:pt x="501" y="1000"/>
                    <a:pt x="409" y="1000"/>
                    <a:pt x="409" y="1000"/>
                  </a:cubicBezTo>
                  <a:cubicBezTo>
                    <a:pt x="396" y="1000"/>
                    <a:pt x="385" y="988"/>
                    <a:pt x="385" y="973"/>
                  </a:cubicBezTo>
                  <a:cubicBezTo>
                    <a:pt x="385" y="972"/>
                    <a:pt x="385" y="971"/>
                    <a:pt x="385" y="970"/>
                  </a:cubicBezTo>
                  <a:cubicBezTo>
                    <a:pt x="385" y="970"/>
                    <a:pt x="411" y="589"/>
                    <a:pt x="411" y="589"/>
                  </a:cubicBezTo>
                  <a:cubicBezTo>
                    <a:pt x="411" y="589"/>
                    <a:pt x="30" y="615"/>
                    <a:pt x="30" y="615"/>
                  </a:cubicBezTo>
                  <a:cubicBezTo>
                    <a:pt x="29" y="615"/>
                    <a:pt x="28" y="615"/>
                    <a:pt x="28" y="615"/>
                  </a:cubicBezTo>
                  <a:cubicBezTo>
                    <a:pt x="12" y="615"/>
                    <a:pt x="0" y="604"/>
                    <a:pt x="0" y="591"/>
                  </a:cubicBezTo>
                  <a:cubicBezTo>
                    <a:pt x="0" y="591"/>
                    <a:pt x="0" y="499"/>
                    <a:pt x="0" y="499"/>
                  </a:cubicBezTo>
                  <a:cubicBezTo>
                    <a:pt x="0" y="499"/>
                    <a:pt x="0" y="408"/>
                    <a:pt x="0" y="408"/>
                  </a:cubicBezTo>
                  <a:cubicBezTo>
                    <a:pt x="0" y="394"/>
                    <a:pt x="12" y="384"/>
                    <a:pt x="28" y="384"/>
                  </a:cubicBezTo>
                  <a:cubicBezTo>
                    <a:pt x="28" y="384"/>
                    <a:pt x="29" y="384"/>
                    <a:pt x="30" y="384"/>
                  </a:cubicBezTo>
                  <a:cubicBezTo>
                    <a:pt x="30" y="384"/>
                    <a:pt x="411" y="410"/>
                    <a:pt x="411" y="410"/>
                  </a:cubicBezTo>
                  <a:cubicBezTo>
                    <a:pt x="411" y="410"/>
                    <a:pt x="385" y="30"/>
                    <a:pt x="385" y="30"/>
                  </a:cubicBezTo>
                  <a:cubicBezTo>
                    <a:pt x="385" y="29"/>
                    <a:pt x="385" y="28"/>
                    <a:pt x="385" y="28"/>
                  </a:cubicBezTo>
                  <a:cubicBezTo>
                    <a:pt x="385" y="12"/>
                    <a:pt x="396" y="0"/>
                    <a:pt x="409" y="0"/>
                  </a:cubicBezTo>
                  <a:cubicBezTo>
                    <a:pt x="409" y="0"/>
                    <a:pt x="501" y="0"/>
                    <a:pt x="501" y="0"/>
                  </a:cubicBezTo>
                  <a:close/>
                </a:path>
              </a:pathLst>
            </a:custGeom>
            <a:gradFill rotWithShape="1">
              <a:gsLst>
                <a:gs pos="0">
                  <a:srgbClr val="B2B2B2"/>
                </a:gs>
                <a:gs pos="100000">
                  <a:srgbClr val="DDDDDD"/>
                </a:gs>
              </a:gsLst>
              <a:path path="rect">
                <a:fillToRect l="50000" t="50000" r="50000" b="50000"/>
              </a:path>
            </a:gradFill>
            <a:ln w="9525">
              <a:solidFill>
                <a:schemeClr val="tx1"/>
              </a:solidFill>
              <a:round/>
              <a:headEnd/>
              <a:tailEnd/>
            </a:ln>
          </p:spPr>
          <p:txBody>
            <a:bodyPr/>
            <a:lstStyle/>
            <a:p>
              <a:endParaRPr lang="en-US"/>
            </a:p>
          </p:txBody>
        </p:sp>
        <p:sp>
          <p:nvSpPr>
            <p:cNvPr id="959549" name="Oval 61"/>
            <p:cNvSpPr>
              <a:spLocks noChangeArrowheads="1"/>
            </p:cNvSpPr>
            <p:nvPr/>
          </p:nvSpPr>
          <p:spPr bwMode="gray">
            <a:xfrm>
              <a:off x="1969" y="2948"/>
              <a:ext cx="39" cy="39"/>
            </a:xfrm>
            <a:prstGeom prst="ellipse">
              <a:avLst/>
            </a:prstGeom>
            <a:gradFill rotWithShape="1">
              <a:gsLst>
                <a:gs pos="0">
                  <a:schemeClr val="bg1"/>
                </a:gs>
                <a:gs pos="100000">
                  <a:schemeClr val="bg1">
                    <a:gamma/>
                    <a:shade val="46275"/>
                    <a:invGamma/>
                  </a:schemeClr>
                </a:gs>
              </a:gsLst>
              <a:lin ang="5400000" scaled="1"/>
            </a:gradFill>
            <a:ln w="3175">
              <a:solidFill>
                <a:schemeClr val="tx1"/>
              </a:solidFill>
              <a:round/>
              <a:headEnd/>
              <a:tailEnd/>
            </a:ln>
            <a:effectLst/>
          </p:spPr>
          <p:txBody>
            <a:bodyPr wrap="none" anchor="ctr"/>
            <a:lstStyle/>
            <a:p>
              <a:pPr fontAlgn="auto">
                <a:spcBef>
                  <a:spcPts val="0"/>
                </a:spcBef>
                <a:spcAft>
                  <a:spcPts val="0"/>
                </a:spcAft>
                <a:defRPr/>
              </a:pPr>
              <a:endParaRPr lang="en-US" dirty="0">
                <a:latin typeface="MetaMediumLF-Roman" pitchFamily="34" charset="0"/>
                <a:cs typeface="+mn-cs"/>
              </a:endParaRPr>
            </a:p>
          </p:txBody>
        </p:sp>
      </p:grpSp>
      <p:grpSp>
        <p:nvGrpSpPr>
          <p:cNvPr id="49204" name="Group 62"/>
          <p:cNvGrpSpPr>
            <a:grpSpLocks/>
          </p:cNvGrpSpPr>
          <p:nvPr/>
        </p:nvGrpSpPr>
        <p:grpSpPr bwMode="auto">
          <a:xfrm>
            <a:off x="5416550" y="4271963"/>
            <a:ext cx="301625" cy="287337"/>
            <a:chOff x="3634" y="2836"/>
            <a:chExt cx="264" cy="264"/>
          </a:xfrm>
        </p:grpSpPr>
        <p:sp>
          <p:nvSpPr>
            <p:cNvPr id="49372" name="Oval 63"/>
            <p:cNvSpPr>
              <a:spLocks noChangeArrowheads="1"/>
            </p:cNvSpPr>
            <p:nvPr/>
          </p:nvSpPr>
          <p:spPr bwMode="gray">
            <a:xfrm>
              <a:off x="3634" y="2836"/>
              <a:ext cx="264" cy="264"/>
            </a:xfrm>
            <a:prstGeom prst="ellipse">
              <a:avLst/>
            </a:prstGeom>
            <a:solidFill>
              <a:schemeClr val="bg1"/>
            </a:solidFill>
            <a:ln w="19050">
              <a:solidFill>
                <a:schemeClr val="tx1"/>
              </a:solidFill>
              <a:round/>
              <a:headEnd/>
              <a:tailEnd/>
            </a:ln>
          </p:spPr>
          <p:txBody>
            <a:bodyPr wrap="none" anchor="ctr"/>
            <a:lstStyle/>
            <a:p>
              <a:endParaRPr lang="en-US">
                <a:latin typeface="MetaMediumLF-Roman" pitchFamily="34" charset="0"/>
              </a:endParaRPr>
            </a:p>
          </p:txBody>
        </p:sp>
        <p:sp>
          <p:nvSpPr>
            <p:cNvPr id="49373" name="Freeform 64"/>
            <p:cNvSpPr>
              <a:spLocks/>
            </p:cNvSpPr>
            <p:nvPr/>
          </p:nvSpPr>
          <p:spPr bwMode="gray">
            <a:xfrm rot="2700000">
              <a:off x="3657" y="2859"/>
              <a:ext cx="218" cy="218"/>
            </a:xfrm>
            <a:custGeom>
              <a:avLst/>
              <a:gdLst>
                <a:gd name="T0" fmla="*/ 501 w 1001"/>
                <a:gd name="T1" fmla="*/ 0 h 1000"/>
                <a:gd name="T2" fmla="*/ 592 w 1001"/>
                <a:gd name="T3" fmla="*/ 0 h 1000"/>
                <a:gd name="T4" fmla="*/ 616 w 1001"/>
                <a:gd name="T5" fmla="*/ 28 h 1000"/>
                <a:gd name="T6" fmla="*/ 616 w 1001"/>
                <a:gd name="T7" fmla="*/ 30 h 1000"/>
                <a:gd name="T8" fmla="*/ 590 w 1001"/>
                <a:gd name="T9" fmla="*/ 411 h 1000"/>
                <a:gd name="T10" fmla="*/ 972 w 1001"/>
                <a:gd name="T11" fmla="*/ 386 h 1000"/>
                <a:gd name="T12" fmla="*/ 974 w 1001"/>
                <a:gd name="T13" fmla="*/ 386 h 1000"/>
                <a:gd name="T14" fmla="*/ 1001 w 1001"/>
                <a:gd name="T15" fmla="*/ 410 h 1000"/>
                <a:gd name="T16" fmla="*/ 1001 w 1001"/>
                <a:gd name="T17" fmla="*/ 501 h 1000"/>
                <a:gd name="T18" fmla="*/ 1001 w 1001"/>
                <a:gd name="T19" fmla="*/ 592 h 1000"/>
                <a:gd name="T20" fmla="*/ 974 w 1001"/>
                <a:gd name="T21" fmla="*/ 617 h 1000"/>
                <a:gd name="T22" fmla="*/ 972 w 1001"/>
                <a:gd name="T23" fmla="*/ 616 h 1000"/>
                <a:gd name="T24" fmla="*/ 590 w 1001"/>
                <a:gd name="T25" fmla="*/ 591 h 1000"/>
                <a:gd name="T26" fmla="*/ 616 w 1001"/>
                <a:gd name="T27" fmla="*/ 970 h 1000"/>
                <a:gd name="T28" fmla="*/ 616 w 1001"/>
                <a:gd name="T29" fmla="*/ 973 h 1000"/>
                <a:gd name="T30" fmla="*/ 592 w 1001"/>
                <a:gd name="T31" fmla="*/ 1000 h 1000"/>
                <a:gd name="T32" fmla="*/ 501 w 1001"/>
                <a:gd name="T33" fmla="*/ 1000 h 1000"/>
                <a:gd name="T34" fmla="*/ 409 w 1001"/>
                <a:gd name="T35" fmla="*/ 1000 h 1000"/>
                <a:gd name="T36" fmla="*/ 385 w 1001"/>
                <a:gd name="T37" fmla="*/ 973 h 1000"/>
                <a:gd name="T38" fmla="*/ 385 w 1001"/>
                <a:gd name="T39" fmla="*/ 970 h 1000"/>
                <a:gd name="T40" fmla="*/ 411 w 1001"/>
                <a:gd name="T41" fmla="*/ 589 h 1000"/>
                <a:gd name="T42" fmla="*/ 30 w 1001"/>
                <a:gd name="T43" fmla="*/ 615 h 1000"/>
                <a:gd name="T44" fmla="*/ 28 w 1001"/>
                <a:gd name="T45" fmla="*/ 615 h 1000"/>
                <a:gd name="T46" fmla="*/ 0 w 1001"/>
                <a:gd name="T47" fmla="*/ 591 h 1000"/>
                <a:gd name="T48" fmla="*/ 0 w 1001"/>
                <a:gd name="T49" fmla="*/ 499 h 1000"/>
                <a:gd name="T50" fmla="*/ 0 w 1001"/>
                <a:gd name="T51" fmla="*/ 408 h 1000"/>
                <a:gd name="T52" fmla="*/ 28 w 1001"/>
                <a:gd name="T53" fmla="*/ 384 h 1000"/>
                <a:gd name="T54" fmla="*/ 30 w 1001"/>
                <a:gd name="T55" fmla="*/ 384 h 1000"/>
                <a:gd name="T56" fmla="*/ 411 w 1001"/>
                <a:gd name="T57" fmla="*/ 410 h 1000"/>
                <a:gd name="T58" fmla="*/ 385 w 1001"/>
                <a:gd name="T59" fmla="*/ 30 h 1000"/>
                <a:gd name="T60" fmla="*/ 385 w 1001"/>
                <a:gd name="T61" fmla="*/ 28 h 1000"/>
                <a:gd name="T62" fmla="*/ 409 w 1001"/>
                <a:gd name="T63" fmla="*/ 0 h 1000"/>
                <a:gd name="T64" fmla="*/ 501 w 1001"/>
                <a:gd name="T65" fmla="*/ 0 h 1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01"/>
                <a:gd name="T100" fmla="*/ 0 h 1000"/>
                <a:gd name="T101" fmla="*/ 1001 w 1001"/>
                <a:gd name="T102" fmla="*/ 1000 h 1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01" h="1000">
                  <a:moveTo>
                    <a:pt x="501" y="0"/>
                  </a:moveTo>
                  <a:cubicBezTo>
                    <a:pt x="501" y="0"/>
                    <a:pt x="592" y="0"/>
                    <a:pt x="592" y="0"/>
                  </a:cubicBezTo>
                  <a:cubicBezTo>
                    <a:pt x="606" y="0"/>
                    <a:pt x="616" y="12"/>
                    <a:pt x="616" y="28"/>
                  </a:cubicBezTo>
                  <a:cubicBezTo>
                    <a:pt x="616" y="28"/>
                    <a:pt x="616" y="29"/>
                    <a:pt x="616" y="30"/>
                  </a:cubicBezTo>
                  <a:cubicBezTo>
                    <a:pt x="616" y="30"/>
                    <a:pt x="590" y="411"/>
                    <a:pt x="590" y="411"/>
                  </a:cubicBezTo>
                  <a:cubicBezTo>
                    <a:pt x="590" y="411"/>
                    <a:pt x="972" y="386"/>
                    <a:pt x="972" y="386"/>
                  </a:cubicBezTo>
                  <a:cubicBezTo>
                    <a:pt x="972" y="386"/>
                    <a:pt x="973" y="386"/>
                    <a:pt x="974" y="386"/>
                  </a:cubicBezTo>
                  <a:cubicBezTo>
                    <a:pt x="989" y="386"/>
                    <a:pt x="1001" y="396"/>
                    <a:pt x="1001" y="410"/>
                  </a:cubicBezTo>
                  <a:cubicBezTo>
                    <a:pt x="1001" y="410"/>
                    <a:pt x="1001" y="501"/>
                    <a:pt x="1001" y="501"/>
                  </a:cubicBezTo>
                  <a:cubicBezTo>
                    <a:pt x="1001" y="501"/>
                    <a:pt x="1001" y="592"/>
                    <a:pt x="1001" y="592"/>
                  </a:cubicBezTo>
                  <a:cubicBezTo>
                    <a:pt x="1001" y="606"/>
                    <a:pt x="989" y="617"/>
                    <a:pt x="974" y="617"/>
                  </a:cubicBezTo>
                  <a:cubicBezTo>
                    <a:pt x="973" y="617"/>
                    <a:pt x="972" y="617"/>
                    <a:pt x="972" y="616"/>
                  </a:cubicBezTo>
                  <a:cubicBezTo>
                    <a:pt x="972" y="616"/>
                    <a:pt x="590" y="591"/>
                    <a:pt x="590" y="591"/>
                  </a:cubicBezTo>
                  <a:cubicBezTo>
                    <a:pt x="590" y="591"/>
                    <a:pt x="616" y="970"/>
                    <a:pt x="616" y="970"/>
                  </a:cubicBezTo>
                  <a:cubicBezTo>
                    <a:pt x="616" y="971"/>
                    <a:pt x="616" y="972"/>
                    <a:pt x="616" y="973"/>
                  </a:cubicBezTo>
                  <a:cubicBezTo>
                    <a:pt x="616" y="988"/>
                    <a:pt x="606" y="1000"/>
                    <a:pt x="592" y="1000"/>
                  </a:cubicBezTo>
                  <a:cubicBezTo>
                    <a:pt x="592" y="1000"/>
                    <a:pt x="501" y="1000"/>
                    <a:pt x="501" y="1000"/>
                  </a:cubicBezTo>
                  <a:cubicBezTo>
                    <a:pt x="501" y="1000"/>
                    <a:pt x="409" y="1000"/>
                    <a:pt x="409" y="1000"/>
                  </a:cubicBezTo>
                  <a:cubicBezTo>
                    <a:pt x="396" y="1000"/>
                    <a:pt x="385" y="988"/>
                    <a:pt x="385" y="973"/>
                  </a:cubicBezTo>
                  <a:cubicBezTo>
                    <a:pt x="385" y="972"/>
                    <a:pt x="385" y="971"/>
                    <a:pt x="385" y="970"/>
                  </a:cubicBezTo>
                  <a:cubicBezTo>
                    <a:pt x="385" y="970"/>
                    <a:pt x="411" y="589"/>
                    <a:pt x="411" y="589"/>
                  </a:cubicBezTo>
                  <a:cubicBezTo>
                    <a:pt x="411" y="589"/>
                    <a:pt x="30" y="615"/>
                    <a:pt x="30" y="615"/>
                  </a:cubicBezTo>
                  <a:cubicBezTo>
                    <a:pt x="29" y="615"/>
                    <a:pt x="28" y="615"/>
                    <a:pt x="28" y="615"/>
                  </a:cubicBezTo>
                  <a:cubicBezTo>
                    <a:pt x="12" y="615"/>
                    <a:pt x="0" y="604"/>
                    <a:pt x="0" y="591"/>
                  </a:cubicBezTo>
                  <a:cubicBezTo>
                    <a:pt x="0" y="591"/>
                    <a:pt x="0" y="499"/>
                    <a:pt x="0" y="499"/>
                  </a:cubicBezTo>
                  <a:cubicBezTo>
                    <a:pt x="0" y="499"/>
                    <a:pt x="0" y="408"/>
                    <a:pt x="0" y="408"/>
                  </a:cubicBezTo>
                  <a:cubicBezTo>
                    <a:pt x="0" y="394"/>
                    <a:pt x="12" y="384"/>
                    <a:pt x="28" y="384"/>
                  </a:cubicBezTo>
                  <a:cubicBezTo>
                    <a:pt x="28" y="384"/>
                    <a:pt x="29" y="384"/>
                    <a:pt x="30" y="384"/>
                  </a:cubicBezTo>
                  <a:cubicBezTo>
                    <a:pt x="30" y="384"/>
                    <a:pt x="411" y="410"/>
                    <a:pt x="411" y="410"/>
                  </a:cubicBezTo>
                  <a:cubicBezTo>
                    <a:pt x="411" y="410"/>
                    <a:pt x="385" y="30"/>
                    <a:pt x="385" y="30"/>
                  </a:cubicBezTo>
                  <a:cubicBezTo>
                    <a:pt x="385" y="29"/>
                    <a:pt x="385" y="28"/>
                    <a:pt x="385" y="28"/>
                  </a:cubicBezTo>
                  <a:cubicBezTo>
                    <a:pt x="385" y="12"/>
                    <a:pt x="396" y="0"/>
                    <a:pt x="409" y="0"/>
                  </a:cubicBezTo>
                  <a:cubicBezTo>
                    <a:pt x="409" y="0"/>
                    <a:pt x="501" y="0"/>
                    <a:pt x="501" y="0"/>
                  </a:cubicBezTo>
                  <a:close/>
                </a:path>
              </a:pathLst>
            </a:custGeom>
            <a:gradFill rotWithShape="1">
              <a:gsLst>
                <a:gs pos="0">
                  <a:srgbClr val="B2B2B2"/>
                </a:gs>
                <a:gs pos="100000">
                  <a:srgbClr val="DDDDDD"/>
                </a:gs>
              </a:gsLst>
              <a:path path="rect">
                <a:fillToRect l="50000" t="50000" r="50000" b="50000"/>
              </a:path>
            </a:gradFill>
            <a:ln w="9525">
              <a:solidFill>
                <a:schemeClr val="tx1"/>
              </a:solidFill>
              <a:round/>
              <a:headEnd/>
              <a:tailEnd/>
            </a:ln>
          </p:spPr>
          <p:txBody>
            <a:bodyPr/>
            <a:lstStyle/>
            <a:p>
              <a:endParaRPr lang="en-US"/>
            </a:p>
          </p:txBody>
        </p:sp>
        <p:sp>
          <p:nvSpPr>
            <p:cNvPr id="959553" name="Oval 65"/>
            <p:cNvSpPr>
              <a:spLocks noChangeArrowheads="1"/>
            </p:cNvSpPr>
            <p:nvPr/>
          </p:nvSpPr>
          <p:spPr bwMode="gray">
            <a:xfrm>
              <a:off x="3747" y="2948"/>
              <a:ext cx="39" cy="39"/>
            </a:xfrm>
            <a:prstGeom prst="ellipse">
              <a:avLst/>
            </a:prstGeom>
            <a:gradFill rotWithShape="1">
              <a:gsLst>
                <a:gs pos="0">
                  <a:schemeClr val="bg1"/>
                </a:gs>
                <a:gs pos="100000">
                  <a:schemeClr val="bg1">
                    <a:gamma/>
                    <a:shade val="46275"/>
                    <a:invGamma/>
                  </a:schemeClr>
                </a:gs>
              </a:gsLst>
              <a:lin ang="5400000" scaled="1"/>
            </a:gradFill>
            <a:ln w="3175">
              <a:solidFill>
                <a:schemeClr val="tx1"/>
              </a:solidFill>
              <a:round/>
              <a:headEnd/>
              <a:tailEnd/>
            </a:ln>
            <a:effectLst/>
          </p:spPr>
          <p:txBody>
            <a:bodyPr wrap="none" anchor="ctr"/>
            <a:lstStyle/>
            <a:p>
              <a:pPr fontAlgn="auto">
                <a:spcBef>
                  <a:spcPts val="0"/>
                </a:spcBef>
                <a:spcAft>
                  <a:spcPts val="0"/>
                </a:spcAft>
                <a:defRPr/>
              </a:pPr>
              <a:endParaRPr lang="en-US" dirty="0">
                <a:latin typeface="MetaMediumLF-Roman" pitchFamily="34" charset="0"/>
                <a:cs typeface="+mn-cs"/>
              </a:endParaRPr>
            </a:p>
          </p:txBody>
        </p:sp>
      </p:grpSp>
      <p:pic>
        <p:nvPicPr>
          <p:cNvPr id="49205" name="Picture 66" descr="disc lt blue virtual opaque"/>
          <p:cNvPicPr>
            <a:picLocks noChangeAspect="1" noChangeArrowheads="1"/>
          </p:cNvPicPr>
          <p:nvPr/>
        </p:nvPicPr>
        <p:blipFill>
          <a:blip r:embed="rId4" cstate="print"/>
          <a:srcRect/>
          <a:stretch>
            <a:fillRect/>
          </a:stretch>
        </p:blipFill>
        <p:spPr bwMode="gray">
          <a:xfrm>
            <a:off x="2651125" y="5224463"/>
            <a:ext cx="193675" cy="200025"/>
          </a:xfrm>
          <a:prstGeom prst="rect">
            <a:avLst/>
          </a:prstGeom>
          <a:noFill/>
          <a:ln w="9525">
            <a:noFill/>
            <a:miter lim="800000"/>
            <a:headEnd/>
            <a:tailEnd/>
          </a:ln>
        </p:spPr>
      </p:pic>
      <p:pic>
        <p:nvPicPr>
          <p:cNvPr id="49206" name="Picture 67" descr="disc lt blue virtual opaque"/>
          <p:cNvPicPr>
            <a:picLocks noChangeAspect="1" noChangeArrowheads="1"/>
          </p:cNvPicPr>
          <p:nvPr/>
        </p:nvPicPr>
        <p:blipFill>
          <a:blip r:embed="rId4" cstate="print"/>
          <a:srcRect/>
          <a:stretch>
            <a:fillRect/>
          </a:stretch>
        </p:blipFill>
        <p:spPr bwMode="gray">
          <a:xfrm>
            <a:off x="2873375" y="5307013"/>
            <a:ext cx="193675" cy="200025"/>
          </a:xfrm>
          <a:prstGeom prst="rect">
            <a:avLst/>
          </a:prstGeom>
          <a:noFill/>
          <a:ln w="9525">
            <a:noFill/>
            <a:miter lim="800000"/>
            <a:headEnd/>
            <a:tailEnd/>
          </a:ln>
        </p:spPr>
      </p:pic>
      <p:pic>
        <p:nvPicPr>
          <p:cNvPr id="49207" name="Picture 68" descr="disc lt blue virtual opaque"/>
          <p:cNvPicPr>
            <a:picLocks noChangeAspect="1" noChangeArrowheads="1"/>
          </p:cNvPicPr>
          <p:nvPr/>
        </p:nvPicPr>
        <p:blipFill>
          <a:blip r:embed="rId5" cstate="print"/>
          <a:srcRect/>
          <a:stretch>
            <a:fillRect/>
          </a:stretch>
        </p:blipFill>
        <p:spPr bwMode="gray">
          <a:xfrm>
            <a:off x="3095625" y="5397500"/>
            <a:ext cx="192088" cy="200025"/>
          </a:xfrm>
          <a:prstGeom prst="rect">
            <a:avLst/>
          </a:prstGeom>
          <a:noFill/>
          <a:ln w="9525">
            <a:noFill/>
            <a:miter lim="800000"/>
            <a:headEnd/>
            <a:tailEnd/>
          </a:ln>
        </p:spPr>
      </p:pic>
      <p:pic>
        <p:nvPicPr>
          <p:cNvPr id="49208" name="Picture 69" descr="disc lt blue virtual opaque"/>
          <p:cNvPicPr>
            <a:picLocks noChangeAspect="1" noChangeArrowheads="1"/>
          </p:cNvPicPr>
          <p:nvPr/>
        </p:nvPicPr>
        <p:blipFill>
          <a:blip r:embed="rId5" cstate="print"/>
          <a:srcRect/>
          <a:stretch>
            <a:fillRect/>
          </a:stretch>
        </p:blipFill>
        <p:spPr bwMode="gray">
          <a:xfrm>
            <a:off x="3319463" y="5451475"/>
            <a:ext cx="192087" cy="200025"/>
          </a:xfrm>
          <a:prstGeom prst="rect">
            <a:avLst/>
          </a:prstGeom>
          <a:noFill/>
          <a:ln w="9525">
            <a:noFill/>
            <a:miter lim="800000"/>
            <a:headEnd/>
            <a:tailEnd/>
          </a:ln>
        </p:spPr>
      </p:pic>
      <p:pic>
        <p:nvPicPr>
          <p:cNvPr id="49209" name="Picture 70" descr="disc lt blue virtual opaque"/>
          <p:cNvPicPr>
            <a:picLocks noChangeAspect="1" noChangeArrowheads="1"/>
          </p:cNvPicPr>
          <p:nvPr/>
        </p:nvPicPr>
        <p:blipFill>
          <a:blip r:embed="rId4" cstate="print"/>
          <a:srcRect/>
          <a:stretch>
            <a:fillRect/>
          </a:stretch>
        </p:blipFill>
        <p:spPr bwMode="gray">
          <a:xfrm>
            <a:off x="3540125" y="5497513"/>
            <a:ext cx="193675" cy="200025"/>
          </a:xfrm>
          <a:prstGeom prst="rect">
            <a:avLst/>
          </a:prstGeom>
          <a:noFill/>
          <a:ln w="9525">
            <a:noFill/>
            <a:miter lim="800000"/>
            <a:headEnd/>
            <a:tailEnd/>
          </a:ln>
        </p:spPr>
      </p:pic>
      <p:pic>
        <p:nvPicPr>
          <p:cNvPr id="49210" name="Picture 71" descr="disc lt blue virtual opaque"/>
          <p:cNvPicPr>
            <a:picLocks noChangeAspect="1" noChangeArrowheads="1"/>
          </p:cNvPicPr>
          <p:nvPr/>
        </p:nvPicPr>
        <p:blipFill>
          <a:blip r:embed="rId4" cstate="print"/>
          <a:srcRect/>
          <a:stretch>
            <a:fillRect/>
          </a:stretch>
        </p:blipFill>
        <p:spPr bwMode="gray">
          <a:xfrm>
            <a:off x="3762375" y="5538788"/>
            <a:ext cx="193675" cy="200025"/>
          </a:xfrm>
          <a:prstGeom prst="rect">
            <a:avLst/>
          </a:prstGeom>
          <a:noFill/>
          <a:ln w="9525">
            <a:noFill/>
            <a:miter lim="800000"/>
            <a:headEnd/>
            <a:tailEnd/>
          </a:ln>
        </p:spPr>
      </p:pic>
      <p:pic>
        <p:nvPicPr>
          <p:cNvPr id="49211" name="Picture 72" descr="disc lt blue virtual opaque"/>
          <p:cNvPicPr>
            <a:picLocks noChangeAspect="1" noChangeArrowheads="1"/>
          </p:cNvPicPr>
          <p:nvPr/>
        </p:nvPicPr>
        <p:blipFill>
          <a:blip r:embed="rId4" cstate="print"/>
          <a:srcRect/>
          <a:stretch>
            <a:fillRect/>
          </a:stretch>
        </p:blipFill>
        <p:spPr bwMode="gray">
          <a:xfrm>
            <a:off x="3986213" y="5567363"/>
            <a:ext cx="193675" cy="200025"/>
          </a:xfrm>
          <a:prstGeom prst="rect">
            <a:avLst/>
          </a:prstGeom>
          <a:noFill/>
          <a:ln w="9525">
            <a:noFill/>
            <a:miter lim="800000"/>
            <a:headEnd/>
            <a:tailEnd/>
          </a:ln>
        </p:spPr>
      </p:pic>
      <p:grpSp>
        <p:nvGrpSpPr>
          <p:cNvPr id="49212" name="Group 73"/>
          <p:cNvGrpSpPr>
            <a:grpSpLocks/>
          </p:cNvGrpSpPr>
          <p:nvPr/>
        </p:nvGrpSpPr>
        <p:grpSpPr bwMode="auto">
          <a:xfrm>
            <a:off x="3141663" y="4065588"/>
            <a:ext cx="2338387" cy="841375"/>
            <a:chOff x="2074" y="2651"/>
            <a:chExt cx="1612" cy="609"/>
          </a:xfrm>
        </p:grpSpPr>
        <p:sp>
          <p:nvSpPr>
            <p:cNvPr id="49368" name="Rectangle 74"/>
            <p:cNvSpPr>
              <a:spLocks noChangeArrowheads="1"/>
            </p:cNvSpPr>
            <p:nvPr/>
          </p:nvSpPr>
          <p:spPr bwMode="gray">
            <a:xfrm>
              <a:off x="3330" y="3104"/>
              <a:ext cx="356" cy="156"/>
            </a:xfrm>
            <a:prstGeom prst="rect">
              <a:avLst/>
            </a:prstGeom>
            <a:solidFill>
              <a:schemeClr val="hlink"/>
            </a:solidFill>
            <a:ln w="12700" algn="ctr">
              <a:noFill/>
              <a:miter lim="800000"/>
              <a:headEnd/>
              <a:tailEnd/>
            </a:ln>
          </p:spPr>
          <p:txBody>
            <a:bodyPr lIns="0" tIns="0" rIns="0" bIns="0" anchor="ctr" anchorCtr="1"/>
            <a:lstStyle/>
            <a:p>
              <a:r>
                <a:rPr lang="en-US" sz="1200">
                  <a:solidFill>
                    <a:schemeClr val="bg1"/>
                  </a:solidFill>
                  <a:latin typeface="MetaMediumLF-Roman" pitchFamily="34" charset="0"/>
                </a:rPr>
                <a:t>SPS</a:t>
              </a:r>
            </a:p>
          </p:txBody>
        </p:sp>
        <p:sp>
          <p:nvSpPr>
            <p:cNvPr id="49369" name="Rectangle 75"/>
            <p:cNvSpPr>
              <a:spLocks noChangeArrowheads="1"/>
            </p:cNvSpPr>
            <p:nvPr/>
          </p:nvSpPr>
          <p:spPr bwMode="gray">
            <a:xfrm flipH="1">
              <a:off x="2074" y="3104"/>
              <a:ext cx="356" cy="156"/>
            </a:xfrm>
            <a:prstGeom prst="rect">
              <a:avLst/>
            </a:prstGeom>
            <a:solidFill>
              <a:schemeClr val="hlink"/>
            </a:solidFill>
            <a:ln w="12700" algn="ctr">
              <a:noFill/>
              <a:miter lim="800000"/>
              <a:headEnd/>
              <a:tailEnd/>
            </a:ln>
          </p:spPr>
          <p:txBody>
            <a:bodyPr lIns="0" tIns="0" rIns="0" bIns="0" anchor="ctr" anchorCtr="1"/>
            <a:lstStyle/>
            <a:p>
              <a:r>
                <a:rPr lang="en-US" sz="1200">
                  <a:solidFill>
                    <a:schemeClr val="bg1"/>
                  </a:solidFill>
                  <a:latin typeface="MetaMediumLF-Roman" pitchFamily="34" charset="0"/>
                </a:rPr>
                <a:t>SPS</a:t>
              </a:r>
            </a:p>
          </p:txBody>
        </p:sp>
        <p:sp>
          <p:nvSpPr>
            <p:cNvPr id="959564" name="Rectangle 76"/>
            <p:cNvSpPr>
              <a:spLocks noChangeArrowheads="1"/>
            </p:cNvSpPr>
            <p:nvPr/>
          </p:nvSpPr>
          <p:spPr bwMode="gray">
            <a:xfrm>
              <a:off x="2481" y="2841"/>
              <a:ext cx="798" cy="156"/>
            </a:xfrm>
            <a:prstGeom prst="rect">
              <a:avLst/>
            </a:prstGeom>
            <a:solidFill>
              <a:schemeClr val="accent6"/>
            </a:solidFill>
            <a:ln w="12700" algn="ctr">
              <a:noFill/>
              <a:miter lim="800000"/>
              <a:headEnd/>
              <a:tailEnd/>
            </a:ln>
            <a:effectLst/>
          </p:spPr>
          <p:txBody>
            <a:bodyPr lIns="0" tIns="0" rIns="0" bIns="0" anchor="ctr" anchorCtr="1"/>
            <a:lstStyle/>
            <a:p>
              <a:pPr fontAlgn="auto">
                <a:spcBef>
                  <a:spcPts val="0"/>
                </a:spcBef>
                <a:spcAft>
                  <a:spcPts val="0"/>
                </a:spcAft>
                <a:defRPr/>
              </a:pPr>
              <a:r>
                <a:rPr lang="en-US" sz="1200" dirty="0">
                  <a:solidFill>
                    <a:schemeClr val="bg1"/>
                  </a:solidFill>
                  <a:latin typeface="MetaMediumLF-Roman" pitchFamily="34" charset="0"/>
                  <a:cs typeface="+mn-cs"/>
                </a:rPr>
                <a:t>Power Supply</a:t>
              </a:r>
            </a:p>
          </p:txBody>
        </p:sp>
        <p:sp>
          <p:nvSpPr>
            <p:cNvPr id="959565" name="Rectangle 77"/>
            <p:cNvSpPr>
              <a:spLocks noChangeArrowheads="1"/>
            </p:cNvSpPr>
            <p:nvPr/>
          </p:nvSpPr>
          <p:spPr bwMode="gray">
            <a:xfrm>
              <a:off x="2481" y="2651"/>
              <a:ext cx="798" cy="156"/>
            </a:xfrm>
            <a:prstGeom prst="rect">
              <a:avLst/>
            </a:prstGeom>
            <a:solidFill>
              <a:schemeClr val="accent6"/>
            </a:solidFill>
            <a:ln w="12700" algn="ctr">
              <a:noFill/>
              <a:miter lim="800000"/>
              <a:headEnd/>
              <a:tailEnd/>
            </a:ln>
            <a:effectLst/>
          </p:spPr>
          <p:txBody>
            <a:bodyPr lIns="0" tIns="0" rIns="0" bIns="0" anchor="ctr" anchorCtr="1"/>
            <a:lstStyle/>
            <a:p>
              <a:pPr fontAlgn="auto">
                <a:spcBef>
                  <a:spcPts val="0"/>
                </a:spcBef>
                <a:spcAft>
                  <a:spcPts val="0"/>
                </a:spcAft>
                <a:defRPr/>
              </a:pPr>
              <a:r>
                <a:rPr lang="en-US" sz="1200" dirty="0">
                  <a:solidFill>
                    <a:schemeClr val="bg1"/>
                  </a:solidFill>
                  <a:latin typeface="MetaMediumLF-Roman" pitchFamily="34" charset="0"/>
                  <a:cs typeface="+mn-cs"/>
                </a:rPr>
                <a:t>Power Supply</a:t>
              </a:r>
            </a:p>
          </p:txBody>
        </p:sp>
      </p:grpSp>
      <p:pic>
        <p:nvPicPr>
          <p:cNvPr id="49213" name="Picture 78" descr="disc yellow 012"/>
          <p:cNvPicPr>
            <a:picLocks noChangeAspect="1" noChangeArrowheads="1"/>
          </p:cNvPicPr>
          <p:nvPr/>
        </p:nvPicPr>
        <p:blipFill>
          <a:blip r:embed="rId6" cstate="print"/>
          <a:srcRect/>
          <a:stretch>
            <a:fillRect/>
          </a:stretch>
        </p:blipFill>
        <p:spPr bwMode="gray">
          <a:xfrm>
            <a:off x="4654550" y="5521325"/>
            <a:ext cx="192088" cy="200025"/>
          </a:xfrm>
          <a:prstGeom prst="rect">
            <a:avLst/>
          </a:prstGeom>
          <a:noFill/>
          <a:ln w="9525">
            <a:noFill/>
            <a:miter lim="800000"/>
            <a:headEnd/>
            <a:tailEnd/>
          </a:ln>
        </p:spPr>
      </p:pic>
      <p:pic>
        <p:nvPicPr>
          <p:cNvPr id="49214" name="Picture 79" descr="disc yellow 012"/>
          <p:cNvPicPr>
            <a:picLocks noChangeAspect="1" noChangeArrowheads="1"/>
          </p:cNvPicPr>
          <p:nvPr/>
        </p:nvPicPr>
        <p:blipFill>
          <a:blip r:embed="rId6" cstate="print"/>
          <a:srcRect/>
          <a:stretch>
            <a:fillRect/>
          </a:stretch>
        </p:blipFill>
        <p:spPr bwMode="gray">
          <a:xfrm>
            <a:off x="4217988" y="5588000"/>
            <a:ext cx="192087" cy="198438"/>
          </a:xfrm>
          <a:prstGeom prst="rect">
            <a:avLst/>
          </a:prstGeom>
          <a:noFill/>
          <a:ln w="9525">
            <a:noFill/>
            <a:miter lim="800000"/>
            <a:headEnd/>
            <a:tailEnd/>
          </a:ln>
        </p:spPr>
      </p:pic>
      <p:pic>
        <p:nvPicPr>
          <p:cNvPr id="49215" name="Picture 80" descr="disc yellow 012"/>
          <p:cNvPicPr>
            <a:picLocks noChangeAspect="1" noChangeArrowheads="1"/>
          </p:cNvPicPr>
          <p:nvPr/>
        </p:nvPicPr>
        <p:blipFill>
          <a:blip r:embed="rId6" cstate="print"/>
          <a:srcRect/>
          <a:stretch>
            <a:fillRect/>
          </a:stretch>
        </p:blipFill>
        <p:spPr bwMode="gray">
          <a:xfrm>
            <a:off x="4440238" y="5567363"/>
            <a:ext cx="192087" cy="198437"/>
          </a:xfrm>
          <a:prstGeom prst="rect">
            <a:avLst/>
          </a:prstGeom>
          <a:noFill/>
          <a:ln w="9525">
            <a:noFill/>
            <a:miter lim="800000"/>
            <a:headEnd/>
            <a:tailEnd/>
          </a:ln>
        </p:spPr>
      </p:pic>
      <p:pic>
        <p:nvPicPr>
          <p:cNvPr id="49216" name="Picture 81" descr="disc yellow 130"/>
          <p:cNvPicPr>
            <a:picLocks noChangeAspect="1" noChangeArrowheads="1"/>
          </p:cNvPicPr>
          <p:nvPr/>
        </p:nvPicPr>
        <p:blipFill>
          <a:blip r:embed="rId7" cstate="print"/>
          <a:srcRect/>
          <a:stretch>
            <a:fillRect/>
          </a:stretch>
        </p:blipFill>
        <p:spPr bwMode="gray">
          <a:xfrm>
            <a:off x="5322888" y="5397500"/>
            <a:ext cx="192087" cy="198438"/>
          </a:xfrm>
          <a:prstGeom prst="rect">
            <a:avLst/>
          </a:prstGeom>
          <a:noFill/>
          <a:ln w="9525">
            <a:noFill/>
            <a:miter lim="800000"/>
            <a:headEnd/>
            <a:tailEnd/>
          </a:ln>
        </p:spPr>
      </p:pic>
      <p:pic>
        <p:nvPicPr>
          <p:cNvPr id="49217" name="Picture 82" descr="disc orange"/>
          <p:cNvPicPr>
            <a:picLocks noChangeAspect="1" noChangeArrowheads="1"/>
          </p:cNvPicPr>
          <p:nvPr/>
        </p:nvPicPr>
        <p:blipFill>
          <a:blip r:embed="rId8" cstate="print"/>
          <a:srcRect/>
          <a:stretch>
            <a:fillRect/>
          </a:stretch>
        </p:blipFill>
        <p:spPr bwMode="gray">
          <a:xfrm>
            <a:off x="5776913" y="5207000"/>
            <a:ext cx="192087" cy="198438"/>
          </a:xfrm>
          <a:prstGeom prst="rect">
            <a:avLst/>
          </a:prstGeom>
          <a:noFill/>
          <a:ln w="9525">
            <a:noFill/>
            <a:miter lim="800000"/>
            <a:headEnd/>
            <a:tailEnd/>
          </a:ln>
        </p:spPr>
      </p:pic>
      <p:pic>
        <p:nvPicPr>
          <p:cNvPr id="49218" name="Picture 83" descr="disc orange"/>
          <p:cNvPicPr>
            <a:picLocks noChangeAspect="1" noChangeArrowheads="1"/>
          </p:cNvPicPr>
          <p:nvPr/>
        </p:nvPicPr>
        <p:blipFill>
          <a:blip r:embed="rId8" cstate="print"/>
          <a:srcRect/>
          <a:stretch>
            <a:fillRect/>
          </a:stretch>
        </p:blipFill>
        <p:spPr bwMode="gray">
          <a:xfrm>
            <a:off x="5553075" y="5307013"/>
            <a:ext cx="192088" cy="198437"/>
          </a:xfrm>
          <a:prstGeom prst="rect">
            <a:avLst/>
          </a:prstGeom>
          <a:noFill/>
          <a:ln w="9525">
            <a:noFill/>
            <a:miter lim="800000"/>
            <a:headEnd/>
            <a:tailEnd/>
          </a:ln>
        </p:spPr>
      </p:pic>
      <p:pic>
        <p:nvPicPr>
          <p:cNvPr id="49219" name="Picture 84" descr="disc yellow 130"/>
          <p:cNvPicPr>
            <a:picLocks noChangeAspect="1" noChangeArrowheads="1"/>
          </p:cNvPicPr>
          <p:nvPr/>
        </p:nvPicPr>
        <p:blipFill>
          <a:blip r:embed="rId9" cstate="print"/>
          <a:srcRect/>
          <a:stretch>
            <a:fillRect/>
          </a:stretch>
        </p:blipFill>
        <p:spPr bwMode="gray">
          <a:xfrm>
            <a:off x="5108575" y="5451475"/>
            <a:ext cx="190500" cy="198438"/>
          </a:xfrm>
          <a:prstGeom prst="rect">
            <a:avLst/>
          </a:prstGeom>
          <a:noFill/>
          <a:ln w="9525">
            <a:noFill/>
            <a:miter lim="800000"/>
            <a:headEnd/>
            <a:tailEnd/>
          </a:ln>
        </p:spPr>
      </p:pic>
      <p:pic>
        <p:nvPicPr>
          <p:cNvPr id="49220" name="Picture 85" descr="disc yellow 130"/>
          <p:cNvPicPr>
            <a:picLocks noChangeAspect="1" noChangeArrowheads="1"/>
          </p:cNvPicPr>
          <p:nvPr/>
        </p:nvPicPr>
        <p:blipFill>
          <a:blip r:embed="rId9" cstate="print"/>
          <a:srcRect/>
          <a:stretch>
            <a:fillRect/>
          </a:stretch>
        </p:blipFill>
        <p:spPr bwMode="gray">
          <a:xfrm>
            <a:off x="4886325" y="5497513"/>
            <a:ext cx="190500" cy="198437"/>
          </a:xfrm>
          <a:prstGeom prst="rect">
            <a:avLst/>
          </a:prstGeom>
          <a:noFill/>
          <a:ln w="9525">
            <a:noFill/>
            <a:miter lim="800000"/>
            <a:headEnd/>
            <a:tailEnd/>
          </a:ln>
        </p:spPr>
      </p:pic>
      <p:sp>
        <p:nvSpPr>
          <p:cNvPr id="49221" name="Line 86"/>
          <p:cNvSpPr>
            <a:spLocks noChangeShapeType="1"/>
          </p:cNvSpPr>
          <p:nvPr/>
        </p:nvSpPr>
        <p:spPr bwMode="gray">
          <a:xfrm flipH="1">
            <a:off x="2627313" y="5927725"/>
            <a:ext cx="1525587" cy="0"/>
          </a:xfrm>
          <a:prstGeom prst="line">
            <a:avLst/>
          </a:prstGeom>
          <a:noFill/>
          <a:ln w="19050">
            <a:solidFill>
              <a:schemeClr val="accent1"/>
            </a:solidFill>
            <a:round/>
            <a:headEnd/>
            <a:tailEnd/>
          </a:ln>
        </p:spPr>
        <p:txBody>
          <a:bodyPr lIns="0" tIns="0" rIns="0" bIns="0" anchor="ctr"/>
          <a:lstStyle/>
          <a:p>
            <a:endParaRPr lang="en-US"/>
          </a:p>
        </p:txBody>
      </p:sp>
      <p:grpSp>
        <p:nvGrpSpPr>
          <p:cNvPr id="49222" name="Group 87"/>
          <p:cNvGrpSpPr>
            <a:grpSpLocks/>
          </p:cNvGrpSpPr>
          <p:nvPr/>
        </p:nvGrpSpPr>
        <p:grpSpPr bwMode="auto">
          <a:xfrm>
            <a:off x="2620963" y="3687763"/>
            <a:ext cx="1387475" cy="60325"/>
            <a:chOff x="1692" y="2328"/>
            <a:chExt cx="975" cy="59"/>
          </a:xfrm>
        </p:grpSpPr>
        <p:sp>
          <p:nvSpPr>
            <p:cNvPr id="49366" name="Rectangle 88"/>
            <p:cNvSpPr>
              <a:spLocks noChangeArrowheads="1"/>
            </p:cNvSpPr>
            <p:nvPr/>
          </p:nvSpPr>
          <p:spPr bwMode="gray">
            <a:xfrm flipH="1">
              <a:off x="1692" y="2360"/>
              <a:ext cx="975" cy="27"/>
            </a:xfrm>
            <a:prstGeom prst="rect">
              <a:avLst/>
            </a:prstGeom>
            <a:gradFill rotWithShape="1">
              <a:gsLst>
                <a:gs pos="0">
                  <a:srgbClr val="666666"/>
                </a:gs>
                <a:gs pos="100000">
                  <a:srgbClr val="FFFFFF"/>
                </a:gs>
              </a:gsLst>
              <a:lin ang="0" scaled="1"/>
            </a:gradFill>
            <a:ln w="9525">
              <a:noFill/>
              <a:miter lim="800000"/>
              <a:headEnd/>
              <a:tailEnd/>
            </a:ln>
          </p:spPr>
          <p:txBody>
            <a:bodyPr wrap="none" anchor="ctr"/>
            <a:lstStyle/>
            <a:p>
              <a:endParaRPr lang="en-US">
                <a:latin typeface="MetaMediumLF-Roman" pitchFamily="34" charset="0"/>
              </a:endParaRPr>
            </a:p>
          </p:txBody>
        </p:sp>
        <p:sp>
          <p:nvSpPr>
            <p:cNvPr id="49367" name="Rectangle 89"/>
            <p:cNvSpPr>
              <a:spLocks noChangeArrowheads="1"/>
            </p:cNvSpPr>
            <p:nvPr/>
          </p:nvSpPr>
          <p:spPr bwMode="gray">
            <a:xfrm flipH="1">
              <a:off x="1692" y="2328"/>
              <a:ext cx="975" cy="27"/>
            </a:xfrm>
            <a:prstGeom prst="rect">
              <a:avLst/>
            </a:prstGeom>
            <a:gradFill rotWithShape="1">
              <a:gsLst>
                <a:gs pos="0">
                  <a:srgbClr val="666666"/>
                </a:gs>
                <a:gs pos="100000">
                  <a:srgbClr val="FFFFFF"/>
                </a:gs>
              </a:gsLst>
              <a:lin ang="0" scaled="1"/>
            </a:gradFill>
            <a:ln w="9525">
              <a:noFill/>
              <a:miter lim="800000"/>
              <a:headEnd/>
              <a:tailEnd/>
            </a:ln>
          </p:spPr>
          <p:txBody>
            <a:bodyPr wrap="none" anchor="ctr"/>
            <a:lstStyle/>
            <a:p>
              <a:endParaRPr lang="en-US">
                <a:latin typeface="MetaMediumLF-Roman" pitchFamily="34" charset="0"/>
              </a:endParaRPr>
            </a:p>
          </p:txBody>
        </p:sp>
      </p:grpSp>
      <p:grpSp>
        <p:nvGrpSpPr>
          <p:cNvPr id="49223" name="Group 90"/>
          <p:cNvGrpSpPr>
            <a:grpSpLocks/>
          </p:cNvGrpSpPr>
          <p:nvPr/>
        </p:nvGrpSpPr>
        <p:grpSpPr bwMode="auto">
          <a:xfrm>
            <a:off x="4614863" y="3629025"/>
            <a:ext cx="1387475" cy="61913"/>
            <a:chOff x="3093" y="2271"/>
            <a:chExt cx="975" cy="61"/>
          </a:xfrm>
        </p:grpSpPr>
        <p:sp>
          <p:nvSpPr>
            <p:cNvPr id="49364" name="Rectangle 91"/>
            <p:cNvSpPr>
              <a:spLocks noChangeArrowheads="1"/>
            </p:cNvSpPr>
            <p:nvPr/>
          </p:nvSpPr>
          <p:spPr bwMode="gray">
            <a:xfrm>
              <a:off x="3093" y="2271"/>
              <a:ext cx="975" cy="27"/>
            </a:xfrm>
            <a:prstGeom prst="rect">
              <a:avLst/>
            </a:prstGeom>
            <a:gradFill rotWithShape="1">
              <a:gsLst>
                <a:gs pos="0">
                  <a:srgbClr val="666666"/>
                </a:gs>
                <a:gs pos="100000">
                  <a:srgbClr val="FFFFFF"/>
                </a:gs>
              </a:gsLst>
              <a:lin ang="0" scaled="1"/>
            </a:gradFill>
            <a:ln w="9525">
              <a:noFill/>
              <a:miter lim="800000"/>
              <a:headEnd/>
              <a:tailEnd/>
            </a:ln>
          </p:spPr>
          <p:txBody>
            <a:bodyPr wrap="none" anchor="ctr"/>
            <a:lstStyle/>
            <a:p>
              <a:endParaRPr lang="en-US">
                <a:latin typeface="MetaMediumLF-Roman" pitchFamily="34" charset="0"/>
              </a:endParaRPr>
            </a:p>
          </p:txBody>
        </p:sp>
        <p:sp>
          <p:nvSpPr>
            <p:cNvPr id="49365" name="Rectangle 92"/>
            <p:cNvSpPr>
              <a:spLocks noChangeArrowheads="1"/>
            </p:cNvSpPr>
            <p:nvPr/>
          </p:nvSpPr>
          <p:spPr bwMode="gray">
            <a:xfrm>
              <a:off x="3093" y="2305"/>
              <a:ext cx="975" cy="27"/>
            </a:xfrm>
            <a:prstGeom prst="rect">
              <a:avLst/>
            </a:prstGeom>
            <a:gradFill rotWithShape="1">
              <a:gsLst>
                <a:gs pos="0">
                  <a:srgbClr val="666666"/>
                </a:gs>
                <a:gs pos="100000">
                  <a:srgbClr val="FFFFFF"/>
                </a:gs>
              </a:gsLst>
              <a:lin ang="0" scaled="1"/>
            </a:gradFill>
            <a:ln w="9525">
              <a:noFill/>
              <a:miter lim="800000"/>
              <a:headEnd/>
              <a:tailEnd/>
            </a:ln>
          </p:spPr>
          <p:txBody>
            <a:bodyPr wrap="none" anchor="ctr"/>
            <a:lstStyle/>
            <a:p>
              <a:endParaRPr lang="en-US">
                <a:latin typeface="MetaMediumLF-Roman" pitchFamily="34" charset="0"/>
              </a:endParaRPr>
            </a:p>
          </p:txBody>
        </p:sp>
      </p:grpSp>
      <p:sp>
        <p:nvSpPr>
          <p:cNvPr id="49224" name="Line 173"/>
          <p:cNvSpPr>
            <a:spLocks noChangeShapeType="1"/>
          </p:cNvSpPr>
          <p:nvPr/>
        </p:nvSpPr>
        <p:spPr bwMode="gray">
          <a:xfrm>
            <a:off x="792163" y="1925638"/>
            <a:ext cx="7827962" cy="0"/>
          </a:xfrm>
          <a:prstGeom prst="line">
            <a:avLst/>
          </a:prstGeom>
          <a:noFill/>
          <a:ln w="19050">
            <a:solidFill>
              <a:schemeClr val="tx1"/>
            </a:solidFill>
            <a:round/>
            <a:headEnd/>
            <a:tailEnd/>
          </a:ln>
        </p:spPr>
        <p:txBody>
          <a:bodyPr/>
          <a:lstStyle/>
          <a:p>
            <a:endParaRPr lang="en-US"/>
          </a:p>
        </p:txBody>
      </p:sp>
      <p:sp>
        <p:nvSpPr>
          <p:cNvPr id="49225" name="Text Box 174"/>
          <p:cNvSpPr txBox="1">
            <a:spLocks noChangeArrowheads="1"/>
          </p:cNvSpPr>
          <p:nvPr/>
        </p:nvSpPr>
        <p:spPr bwMode="gray">
          <a:xfrm>
            <a:off x="8259763" y="1692275"/>
            <a:ext cx="254000" cy="157163"/>
          </a:xfrm>
          <a:prstGeom prst="rect">
            <a:avLst/>
          </a:prstGeom>
          <a:noFill/>
          <a:ln w="9525">
            <a:noFill/>
            <a:miter lim="800000"/>
            <a:headEnd/>
            <a:tailEnd/>
          </a:ln>
        </p:spPr>
        <p:txBody>
          <a:bodyPr wrap="none" lIns="0" tIns="0" rIns="0" bIns="0">
            <a:spAutoFit/>
          </a:bodyPr>
          <a:lstStyle/>
          <a:p>
            <a:pPr>
              <a:lnSpc>
                <a:spcPct val="85000"/>
              </a:lnSpc>
            </a:pPr>
            <a:r>
              <a:rPr lang="en-US" sz="1200">
                <a:latin typeface="MetaMediumLF-Roman" pitchFamily="34" charset="0"/>
              </a:rPr>
              <a:t>LAN</a:t>
            </a:r>
          </a:p>
        </p:txBody>
      </p:sp>
      <p:sp>
        <p:nvSpPr>
          <p:cNvPr id="49226" name="Text Box 175"/>
          <p:cNvSpPr txBox="1">
            <a:spLocks noChangeArrowheads="1"/>
          </p:cNvSpPr>
          <p:nvPr/>
        </p:nvSpPr>
        <p:spPr bwMode="gray">
          <a:xfrm>
            <a:off x="2657475" y="5767388"/>
            <a:ext cx="1403350" cy="184150"/>
          </a:xfrm>
          <a:prstGeom prst="rect">
            <a:avLst/>
          </a:prstGeom>
          <a:noFill/>
          <a:ln w="9525" algn="ctr">
            <a:noFill/>
            <a:miter lim="800000"/>
            <a:headEnd/>
            <a:tailEnd/>
          </a:ln>
        </p:spPr>
        <p:txBody>
          <a:bodyPr wrap="none" lIns="0" tIns="0" rIns="0" bIns="0">
            <a:spAutoFit/>
          </a:bodyPr>
          <a:lstStyle/>
          <a:p>
            <a:pPr>
              <a:spcBef>
                <a:spcPct val="35000"/>
              </a:spcBef>
            </a:pPr>
            <a:r>
              <a:rPr lang="en-US" sz="1200">
                <a:latin typeface="MetaMediumLF-Roman" pitchFamily="34" charset="0"/>
              </a:rPr>
              <a:t>Near-Line SAS drives</a:t>
            </a:r>
          </a:p>
        </p:txBody>
      </p:sp>
      <p:sp>
        <p:nvSpPr>
          <p:cNvPr id="49227" name="Line 176"/>
          <p:cNvSpPr>
            <a:spLocks noChangeShapeType="1"/>
          </p:cNvSpPr>
          <p:nvPr/>
        </p:nvSpPr>
        <p:spPr bwMode="gray">
          <a:xfrm>
            <a:off x="3071813" y="3125788"/>
            <a:ext cx="2476500" cy="519112"/>
          </a:xfrm>
          <a:prstGeom prst="line">
            <a:avLst/>
          </a:prstGeom>
          <a:noFill/>
          <a:ln w="12700">
            <a:solidFill>
              <a:schemeClr val="tx1"/>
            </a:solidFill>
            <a:prstDash val="dash"/>
            <a:round/>
            <a:headEnd/>
            <a:tailEnd/>
          </a:ln>
        </p:spPr>
        <p:txBody>
          <a:bodyPr/>
          <a:lstStyle/>
          <a:p>
            <a:endParaRPr lang="en-US"/>
          </a:p>
        </p:txBody>
      </p:sp>
      <p:sp>
        <p:nvSpPr>
          <p:cNvPr id="49228" name="Line 177"/>
          <p:cNvSpPr>
            <a:spLocks noChangeShapeType="1"/>
          </p:cNvSpPr>
          <p:nvPr/>
        </p:nvSpPr>
        <p:spPr bwMode="gray">
          <a:xfrm flipV="1">
            <a:off x="3071813" y="3125788"/>
            <a:ext cx="2476500" cy="519112"/>
          </a:xfrm>
          <a:prstGeom prst="line">
            <a:avLst/>
          </a:prstGeom>
          <a:noFill/>
          <a:ln w="12700">
            <a:solidFill>
              <a:schemeClr val="tx1"/>
            </a:solidFill>
            <a:prstDash val="dash"/>
            <a:round/>
            <a:headEnd/>
            <a:tailEnd/>
          </a:ln>
        </p:spPr>
        <p:txBody>
          <a:bodyPr/>
          <a:lstStyle/>
          <a:p>
            <a:endParaRPr lang="en-US"/>
          </a:p>
        </p:txBody>
      </p:sp>
      <p:sp>
        <p:nvSpPr>
          <p:cNvPr id="49229" name="Line 178"/>
          <p:cNvSpPr>
            <a:spLocks noChangeShapeType="1"/>
          </p:cNvSpPr>
          <p:nvPr/>
        </p:nvSpPr>
        <p:spPr bwMode="gray">
          <a:xfrm flipV="1">
            <a:off x="2322513" y="3227388"/>
            <a:ext cx="0" cy="230187"/>
          </a:xfrm>
          <a:prstGeom prst="line">
            <a:avLst/>
          </a:prstGeom>
          <a:noFill/>
          <a:ln w="19050">
            <a:solidFill>
              <a:schemeClr val="tx1"/>
            </a:solidFill>
            <a:round/>
            <a:headEnd/>
            <a:tailEnd/>
          </a:ln>
        </p:spPr>
        <p:txBody>
          <a:bodyPr/>
          <a:lstStyle/>
          <a:p>
            <a:endParaRPr lang="en-US"/>
          </a:p>
        </p:txBody>
      </p:sp>
      <p:sp>
        <p:nvSpPr>
          <p:cNvPr id="49230" name="Rectangle 179"/>
          <p:cNvSpPr>
            <a:spLocks noChangeArrowheads="1"/>
          </p:cNvSpPr>
          <p:nvPr/>
        </p:nvSpPr>
        <p:spPr bwMode="gray">
          <a:xfrm>
            <a:off x="1676400" y="3421063"/>
            <a:ext cx="1395413" cy="411162"/>
          </a:xfrm>
          <a:prstGeom prst="rect">
            <a:avLst/>
          </a:prstGeom>
          <a:solidFill>
            <a:schemeClr val="accent1"/>
          </a:solidFill>
          <a:ln w="9525" algn="ctr">
            <a:solidFill>
              <a:schemeClr val="bg1"/>
            </a:solidFill>
            <a:miter lim="800000"/>
            <a:headEnd/>
            <a:tailEnd/>
          </a:ln>
        </p:spPr>
        <p:txBody>
          <a:bodyPr lIns="0" tIns="0" rIns="0" bIns="0" anchor="ctr"/>
          <a:lstStyle/>
          <a:p>
            <a:pPr algn="ctr" eaLnBrk="0" hangingPunct="0"/>
            <a:r>
              <a:rPr lang="en-US" sz="1400">
                <a:latin typeface="MetaMediumLF-Roman" pitchFamily="34" charset="0"/>
              </a:rPr>
              <a:t>VNX SP</a:t>
            </a:r>
          </a:p>
        </p:txBody>
      </p:sp>
      <p:sp>
        <p:nvSpPr>
          <p:cNvPr id="49231" name="Rectangle 180"/>
          <p:cNvSpPr>
            <a:spLocks noChangeArrowheads="1"/>
          </p:cNvSpPr>
          <p:nvPr/>
        </p:nvSpPr>
        <p:spPr bwMode="gray">
          <a:xfrm>
            <a:off x="3956050" y="3590925"/>
            <a:ext cx="711200" cy="227013"/>
          </a:xfrm>
          <a:prstGeom prst="rect">
            <a:avLst/>
          </a:prstGeom>
          <a:solidFill>
            <a:srgbClr val="845A92"/>
          </a:solidFill>
          <a:ln w="12700" algn="ctr">
            <a:noFill/>
            <a:miter lim="800000"/>
            <a:headEnd/>
            <a:tailEnd/>
          </a:ln>
        </p:spPr>
        <p:txBody>
          <a:bodyPr lIns="0" tIns="0" rIns="0" bIns="0" anchor="ctr" anchorCtr="1"/>
          <a:lstStyle/>
          <a:p>
            <a:r>
              <a:rPr lang="en-US" sz="1200">
                <a:solidFill>
                  <a:schemeClr val="bg1"/>
                </a:solidFill>
                <a:latin typeface="MetaMediumLF-Roman" pitchFamily="34" charset="0"/>
              </a:rPr>
              <a:t> Failover</a:t>
            </a:r>
          </a:p>
        </p:txBody>
      </p:sp>
      <p:sp>
        <p:nvSpPr>
          <p:cNvPr id="49232" name="Text Box 181"/>
          <p:cNvSpPr txBox="1">
            <a:spLocks noChangeArrowheads="1"/>
          </p:cNvSpPr>
          <p:nvPr/>
        </p:nvSpPr>
        <p:spPr bwMode="gray">
          <a:xfrm>
            <a:off x="3879850" y="1182688"/>
            <a:ext cx="468313" cy="165100"/>
          </a:xfrm>
          <a:prstGeom prst="rect">
            <a:avLst/>
          </a:prstGeom>
          <a:noFill/>
          <a:ln w="9525" algn="ctr">
            <a:noFill/>
            <a:miter lim="800000"/>
            <a:headEnd/>
            <a:tailEnd/>
          </a:ln>
        </p:spPr>
        <p:txBody>
          <a:bodyPr wrap="none" lIns="0" tIns="0" rIns="0" bIns="0">
            <a:spAutoFit/>
          </a:bodyPr>
          <a:lstStyle/>
          <a:p>
            <a:pPr>
              <a:lnSpc>
                <a:spcPct val="90000"/>
              </a:lnSpc>
            </a:pPr>
            <a:r>
              <a:rPr lang="en-US" sz="1200">
                <a:latin typeface="MetaMediumLF-Roman" pitchFamily="34" charset="0"/>
              </a:rPr>
              <a:t>Clients</a:t>
            </a:r>
          </a:p>
        </p:txBody>
      </p:sp>
      <p:sp>
        <p:nvSpPr>
          <p:cNvPr id="49233" name="Text Box 189"/>
          <p:cNvSpPr txBox="1">
            <a:spLocks noChangeArrowheads="1"/>
          </p:cNvSpPr>
          <p:nvPr/>
        </p:nvSpPr>
        <p:spPr bwMode="gray">
          <a:xfrm>
            <a:off x="6400800" y="1182688"/>
            <a:ext cx="941388" cy="165100"/>
          </a:xfrm>
          <a:prstGeom prst="rect">
            <a:avLst/>
          </a:prstGeom>
          <a:noFill/>
          <a:ln w="9525">
            <a:noFill/>
            <a:miter lim="800000"/>
            <a:headEnd/>
            <a:tailEnd/>
          </a:ln>
        </p:spPr>
        <p:txBody>
          <a:bodyPr wrap="none" lIns="0" tIns="0" rIns="0" bIns="0">
            <a:spAutoFit/>
          </a:bodyPr>
          <a:lstStyle/>
          <a:p>
            <a:pPr>
              <a:lnSpc>
                <a:spcPct val="90000"/>
              </a:lnSpc>
            </a:pPr>
            <a:r>
              <a:rPr lang="en-US" sz="1200">
                <a:latin typeface="MetaMediumLF-Roman" pitchFamily="34" charset="0"/>
              </a:rPr>
              <a:t>Oracle servers</a:t>
            </a:r>
          </a:p>
        </p:txBody>
      </p:sp>
      <p:sp>
        <p:nvSpPr>
          <p:cNvPr id="49234" name="Text Box 190"/>
          <p:cNvSpPr txBox="1">
            <a:spLocks noChangeArrowheads="1"/>
          </p:cNvSpPr>
          <p:nvPr/>
        </p:nvSpPr>
        <p:spPr bwMode="gray">
          <a:xfrm>
            <a:off x="2438400" y="1182688"/>
            <a:ext cx="1138238" cy="165100"/>
          </a:xfrm>
          <a:prstGeom prst="rect">
            <a:avLst/>
          </a:prstGeom>
          <a:noFill/>
          <a:ln w="9525">
            <a:noFill/>
            <a:miter lim="800000"/>
            <a:headEnd/>
            <a:tailEnd/>
          </a:ln>
        </p:spPr>
        <p:txBody>
          <a:bodyPr wrap="none" lIns="0" tIns="0" rIns="0" bIns="0">
            <a:spAutoFit/>
          </a:bodyPr>
          <a:lstStyle/>
          <a:p>
            <a:pPr>
              <a:lnSpc>
                <a:spcPct val="90000"/>
              </a:lnSpc>
            </a:pPr>
            <a:r>
              <a:rPr lang="en-US" sz="1200">
                <a:latin typeface="MetaMediumLF-Roman" pitchFamily="34" charset="0"/>
              </a:rPr>
              <a:t>Exchange servers</a:t>
            </a:r>
          </a:p>
        </p:txBody>
      </p:sp>
      <p:sp>
        <p:nvSpPr>
          <p:cNvPr id="49235" name="Text Box 193"/>
          <p:cNvSpPr txBox="1">
            <a:spLocks noChangeArrowheads="1"/>
          </p:cNvSpPr>
          <p:nvPr/>
        </p:nvSpPr>
        <p:spPr bwMode="gray">
          <a:xfrm>
            <a:off x="2581275" y="2160588"/>
            <a:ext cx="3398838" cy="312737"/>
          </a:xfrm>
          <a:prstGeom prst="rect">
            <a:avLst/>
          </a:prstGeom>
          <a:noFill/>
          <a:ln w="19050" algn="ctr">
            <a:noFill/>
            <a:miter lim="800000"/>
            <a:headEnd/>
            <a:tailEnd/>
          </a:ln>
        </p:spPr>
        <p:txBody>
          <a:bodyPr>
            <a:spAutoFit/>
          </a:bodyPr>
          <a:lstStyle/>
          <a:p>
            <a:pPr>
              <a:lnSpc>
                <a:spcPct val="90000"/>
              </a:lnSpc>
              <a:spcBef>
                <a:spcPct val="100000"/>
              </a:spcBef>
              <a:buClr>
                <a:schemeClr val="tx2"/>
              </a:buClr>
              <a:buFont typeface="Wingdings" pitchFamily="2" charset="2"/>
              <a:buNone/>
            </a:pPr>
            <a:r>
              <a:rPr lang="en-US" sz="1600">
                <a:solidFill>
                  <a:schemeClr val="tx2"/>
                </a:solidFill>
                <a:latin typeface="MetaMediumLF-Roman" pitchFamily="34" charset="0"/>
              </a:rPr>
              <a:t>VNX Unified Storage</a:t>
            </a:r>
            <a:endParaRPr lang="en-US" sz="1600" i="1">
              <a:latin typeface="MetaMediumLF-Roman" pitchFamily="34" charset="0"/>
            </a:endParaRPr>
          </a:p>
        </p:txBody>
      </p:sp>
      <p:sp>
        <p:nvSpPr>
          <p:cNvPr id="49236" name="Text Box 194"/>
          <p:cNvSpPr txBox="1">
            <a:spLocks noChangeArrowheads="1"/>
          </p:cNvSpPr>
          <p:nvPr/>
        </p:nvSpPr>
        <p:spPr bwMode="gray">
          <a:xfrm>
            <a:off x="1055688" y="1182688"/>
            <a:ext cx="1265237" cy="165100"/>
          </a:xfrm>
          <a:prstGeom prst="rect">
            <a:avLst/>
          </a:prstGeom>
          <a:noFill/>
          <a:ln w="9525">
            <a:noFill/>
            <a:miter lim="800000"/>
            <a:headEnd/>
            <a:tailEnd/>
          </a:ln>
        </p:spPr>
        <p:txBody>
          <a:bodyPr wrap="none" lIns="0" tIns="0" rIns="0" bIns="0">
            <a:spAutoFit/>
          </a:bodyPr>
          <a:lstStyle/>
          <a:p>
            <a:pPr>
              <a:lnSpc>
                <a:spcPct val="90000"/>
              </a:lnSpc>
            </a:pPr>
            <a:r>
              <a:rPr lang="en-US" sz="1200">
                <a:latin typeface="MetaMediumLF-Roman" pitchFamily="34" charset="0"/>
              </a:rPr>
              <a:t>Application servers</a:t>
            </a:r>
          </a:p>
        </p:txBody>
      </p:sp>
      <p:sp>
        <p:nvSpPr>
          <p:cNvPr id="49237" name="Text Box 196"/>
          <p:cNvSpPr txBox="1">
            <a:spLocks noChangeArrowheads="1"/>
          </p:cNvSpPr>
          <p:nvPr/>
        </p:nvSpPr>
        <p:spPr bwMode="gray">
          <a:xfrm>
            <a:off x="935038" y="1692275"/>
            <a:ext cx="271462" cy="157163"/>
          </a:xfrm>
          <a:prstGeom prst="rect">
            <a:avLst/>
          </a:prstGeom>
          <a:noFill/>
          <a:ln w="9525">
            <a:noFill/>
            <a:miter lim="800000"/>
            <a:headEnd/>
            <a:tailEnd/>
          </a:ln>
        </p:spPr>
        <p:txBody>
          <a:bodyPr wrap="none" lIns="0" tIns="0" rIns="0" bIns="0">
            <a:spAutoFit/>
          </a:bodyPr>
          <a:lstStyle/>
          <a:p>
            <a:pPr>
              <a:lnSpc>
                <a:spcPct val="85000"/>
              </a:lnSpc>
            </a:pPr>
            <a:r>
              <a:rPr lang="en-US" sz="1200">
                <a:latin typeface="MetaMediumLF-Roman" pitchFamily="34" charset="0"/>
              </a:rPr>
              <a:t>SAN</a:t>
            </a:r>
          </a:p>
        </p:txBody>
      </p:sp>
      <p:sp>
        <p:nvSpPr>
          <p:cNvPr id="49238" name="Line 198"/>
          <p:cNvSpPr>
            <a:spLocks noChangeShapeType="1"/>
          </p:cNvSpPr>
          <p:nvPr/>
        </p:nvSpPr>
        <p:spPr bwMode="gray">
          <a:xfrm>
            <a:off x="2843213" y="1930400"/>
            <a:ext cx="0" cy="230188"/>
          </a:xfrm>
          <a:prstGeom prst="line">
            <a:avLst/>
          </a:prstGeom>
          <a:noFill/>
          <a:ln w="19050">
            <a:solidFill>
              <a:schemeClr val="tx1"/>
            </a:solidFill>
            <a:round/>
            <a:headEnd/>
            <a:tailEnd/>
          </a:ln>
        </p:spPr>
        <p:txBody>
          <a:bodyPr/>
          <a:lstStyle/>
          <a:p>
            <a:endParaRPr lang="en-US"/>
          </a:p>
        </p:txBody>
      </p:sp>
      <p:sp>
        <p:nvSpPr>
          <p:cNvPr id="49239" name="Line 199"/>
          <p:cNvSpPr>
            <a:spLocks noChangeShapeType="1"/>
          </p:cNvSpPr>
          <p:nvPr/>
        </p:nvSpPr>
        <p:spPr bwMode="gray">
          <a:xfrm>
            <a:off x="6242050" y="1930400"/>
            <a:ext cx="0" cy="230188"/>
          </a:xfrm>
          <a:prstGeom prst="line">
            <a:avLst/>
          </a:prstGeom>
          <a:noFill/>
          <a:ln w="19050">
            <a:solidFill>
              <a:schemeClr val="tx1"/>
            </a:solidFill>
            <a:round/>
            <a:headEnd/>
            <a:tailEnd/>
          </a:ln>
        </p:spPr>
        <p:txBody>
          <a:bodyPr/>
          <a:lstStyle/>
          <a:p>
            <a:endParaRPr lang="en-US"/>
          </a:p>
        </p:txBody>
      </p:sp>
      <p:grpSp>
        <p:nvGrpSpPr>
          <p:cNvPr id="49240" name="Group 200"/>
          <p:cNvGrpSpPr>
            <a:grpSpLocks/>
          </p:cNvGrpSpPr>
          <p:nvPr/>
        </p:nvGrpSpPr>
        <p:grpSpPr bwMode="auto">
          <a:xfrm>
            <a:off x="2725738" y="3040063"/>
            <a:ext cx="1387475" cy="60325"/>
            <a:chOff x="1692" y="2328"/>
            <a:chExt cx="975" cy="59"/>
          </a:xfrm>
        </p:grpSpPr>
        <p:sp>
          <p:nvSpPr>
            <p:cNvPr id="49362" name="Rectangle 201"/>
            <p:cNvSpPr>
              <a:spLocks noChangeArrowheads="1"/>
            </p:cNvSpPr>
            <p:nvPr/>
          </p:nvSpPr>
          <p:spPr bwMode="gray">
            <a:xfrm flipH="1">
              <a:off x="1692" y="2360"/>
              <a:ext cx="975" cy="27"/>
            </a:xfrm>
            <a:prstGeom prst="rect">
              <a:avLst/>
            </a:prstGeom>
            <a:gradFill rotWithShape="1">
              <a:gsLst>
                <a:gs pos="0">
                  <a:srgbClr val="666666"/>
                </a:gs>
                <a:gs pos="100000">
                  <a:srgbClr val="FFFFFF"/>
                </a:gs>
              </a:gsLst>
              <a:lin ang="0" scaled="1"/>
            </a:gradFill>
            <a:ln w="9525">
              <a:noFill/>
              <a:miter lim="800000"/>
              <a:headEnd/>
              <a:tailEnd/>
            </a:ln>
          </p:spPr>
          <p:txBody>
            <a:bodyPr wrap="none" anchor="ctr"/>
            <a:lstStyle/>
            <a:p>
              <a:pPr algn="ctr"/>
              <a:endParaRPr lang="en-US">
                <a:latin typeface="MetaMediumLF-Roman" pitchFamily="34" charset="0"/>
              </a:endParaRPr>
            </a:p>
          </p:txBody>
        </p:sp>
        <p:sp>
          <p:nvSpPr>
            <p:cNvPr id="49363" name="Rectangle 202"/>
            <p:cNvSpPr>
              <a:spLocks noChangeArrowheads="1"/>
            </p:cNvSpPr>
            <p:nvPr/>
          </p:nvSpPr>
          <p:spPr bwMode="gray">
            <a:xfrm flipH="1">
              <a:off x="1692" y="2328"/>
              <a:ext cx="975" cy="27"/>
            </a:xfrm>
            <a:prstGeom prst="rect">
              <a:avLst/>
            </a:prstGeom>
            <a:gradFill rotWithShape="1">
              <a:gsLst>
                <a:gs pos="0">
                  <a:srgbClr val="666666"/>
                </a:gs>
                <a:gs pos="100000">
                  <a:srgbClr val="FFFFFF"/>
                </a:gs>
              </a:gsLst>
              <a:lin ang="0" scaled="1"/>
            </a:gradFill>
            <a:ln w="9525">
              <a:noFill/>
              <a:miter lim="800000"/>
              <a:headEnd/>
              <a:tailEnd/>
            </a:ln>
          </p:spPr>
          <p:txBody>
            <a:bodyPr wrap="none" anchor="ctr"/>
            <a:lstStyle/>
            <a:p>
              <a:pPr algn="ctr"/>
              <a:endParaRPr lang="en-US">
                <a:latin typeface="MetaMediumLF-Roman" pitchFamily="34" charset="0"/>
              </a:endParaRPr>
            </a:p>
          </p:txBody>
        </p:sp>
      </p:grpSp>
      <p:grpSp>
        <p:nvGrpSpPr>
          <p:cNvPr id="49241" name="Group 203"/>
          <p:cNvGrpSpPr>
            <a:grpSpLocks/>
          </p:cNvGrpSpPr>
          <p:nvPr/>
        </p:nvGrpSpPr>
        <p:grpSpPr bwMode="auto">
          <a:xfrm>
            <a:off x="4511675" y="3009900"/>
            <a:ext cx="1387475" cy="61913"/>
            <a:chOff x="3093" y="2271"/>
            <a:chExt cx="975" cy="61"/>
          </a:xfrm>
        </p:grpSpPr>
        <p:sp>
          <p:nvSpPr>
            <p:cNvPr id="49360" name="Rectangle 204"/>
            <p:cNvSpPr>
              <a:spLocks noChangeArrowheads="1"/>
            </p:cNvSpPr>
            <p:nvPr/>
          </p:nvSpPr>
          <p:spPr bwMode="gray">
            <a:xfrm>
              <a:off x="3093" y="2271"/>
              <a:ext cx="975" cy="27"/>
            </a:xfrm>
            <a:prstGeom prst="rect">
              <a:avLst/>
            </a:prstGeom>
            <a:gradFill rotWithShape="1">
              <a:gsLst>
                <a:gs pos="0">
                  <a:srgbClr val="666666"/>
                </a:gs>
                <a:gs pos="100000">
                  <a:srgbClr val="FFFFFF"/>
                </a:gs>
              </a:gsLst>
              <a:lin ang="0" scaled="1"/>
            </a:gradFill>
            <a:ln w="9525">
              <a:noFill/>
              <a:miter lim="800000"/>
              <a:headEnd/>
              <a:tailEnd/>
            </a:ln>
          </p:spPr>
          <p:txBody>
            <a:bodyPr wrap="none" anchor="ctr"/>
            <a:lstStyle/>
            <a:p>
              <a:pPr algn="ctr"/>
              <a:endParaRPr lang="en-US">
                <a:latin typeface="MetaMediumLF-Roman" pitchFamily="34" charset="0"/>
              </a:endParaRPr>
            </a:p>
          </p:txBody>
        </p:sp>
        <p:sp>
          <p:nvSpPr>
            <p:cNvPr id="49361" name="Rectangle 205"/>
            <p:cNvSpPr>
              <a:spLocks noChangeArrowheads="1"/>
            </p:cNvSpPr>
            <p:nvPr/>
          </p:nvSpPr>
          <p:spPr bwMode="gray">
            <a:xfrm>
              <a:off x="3093" y="2305"/>
              <a:ext cx="975" cy="27"/>
            </a:xfrm>
            <a:prstGeom prst="rect">
              <a:avLst/>
            </a:prstGeom>
            <a:gradFill rotWithShape="1">
              <a:gsLst>
                <a:gs pos="0">
                  <a:srgbClr val="666666"/>
                </a:gs>
                <a:gs pos="100000">
                  <a:srgbClr val="FFFFFF"/>
                </a:gs>
              </a:gsLst>
              <a:lin ang="0" scaled="1"/>
            </a:gradFill>
            <a:ln w="9525">
              <a:noFill/>
              <a:miter lim="800000"/>
              <a:headEnd/>
              <a:tailEnd/>
            </a:ln>
          </p:spPr>
          <p:txBody>
            <a:bodyPr wrap="none" anchor="ctr"/>
            <a:lstStyle/>
            <a:p>
              <a:pPr algn="ctr"/>
              <a:endParaRPr lang="en-US">
                <a:latin typeface="MetaMediumLF-Roman" pitchFamily="34" charset="0"/>
              </a:endParaRPr>
            </a:p>
          </p:txBody>
        </p:sp>
      </p:grpSp>
      <p:sp>
        <p:nvSpPr>
          <p:cNvPr id="49242" name="Rectangle 206"/>
          <p:cNvSpPr>
            <a:spLocks noChangeArrowheads="1"/>
          </p:cNvSpPr>
          <p:nvPr/>
        </p:nvSpPr>
        <p:spPr bwMode="gray">
          <a:xfrm>
            <a:off x="3935413" y="2924175"/>
            <a:ext cx="711200" cy="227013"/>
          </a:xfrm>
          <a:prstGeom prst="rect">
            <a:avLst/>
          </a:prstGeom>
          <a:solidFill>
            <a:srgbClr val="845A92"/>
          </a:solidFill>
          <a:ln w="12700" algn="ctr">
            <a:noFill/>
            <a:miter lim="800000"/>
            <a:headEnd/>
            <a:tailEnd/>
          </a:ln>
        </p:spPr>
        <p:txBody>
          <a:bodyPr lIns="0" tIns="0" rIns="0" bIns="0" anchor="ctr" anchorCtr="1"/>
          <a:lstStyle/>
          <a:p>
            <a:pPr algn="ctr"/>
            <a:r>
              <a:rPr lang="en-US" sz="1200">
                <a:solidFill>
                  <a:schemeClr val="bg1"/>
                </a:solidFill>
                <a:latin typeface="MetaMediumLF-Roman" pitchFamily="34" charset="0"/>
              </a:rPr>
              <a:t> Failover</a:t>
            </a:r>
          </a:p>
        </p:txBody>
      </p:sp>
      <p:sp>
        <p:nvSpPr>
          <p:cNvPr id="49243" name="Rectangle 207"/>
          <p:cNvSpPr>
            <a:spLocks noChangeArrowheads="1"/>
          </p:cNvSpPr>
          <p:nvPr/>
        </p:nvSpPr>
        <p:spPr bwMode="gray">
          <a:xfrm>
            <a:off x="1676400" y="2952750"/>
            <a:ext cx="1395413" cy="411163"/>
          </a:xfrm>
          <a:prstGeom prst="rect">
            <a:avLst/>
          </a:prstGeom>
          <a:solidFill>
            <a:srgbClr val="FFC425"/>
          </a:solidFill>
          <a:ln w="9525" algn="ctr">
            <a:solidFill>
              <a:schemeClr val="bg1"/>
            </a:solidFill>
            <a:miter lim="800000"/>
            <a:headEnd/>
            <a:tailEnd/>
          </a:ln>
        </p:spPr>
        <p:txBody>
          <a:bodyPr lIns="0" tIns="0" rIns="0" bIns="0" anchor="ctr"/>
          <a:lstStyle/>
          <a:p>
            <a:pPr algn="ctr" eaLnBrk="0" hangingPunct="0"/>
            <a:r>
              <a:rPr lang="en-US" sz="1400">
                <a:latin typeface="MetaMediumLF-Roman" pitchFamily="34" charset="0"/>
              </a:rPr>
              <a:t>VNX X-Blade</a:t>
            </a:r>
          </a:p>
        </p:txBody>
      </p:sp>
      <p:sp>
        <p:nvSpPr>
          <p:cNvPr id="49244" name="Line 208"/>
          <p:cNvSpPr>
            <a:spLocks noChangeShapeType="1"/>
          </p:cNvSpPr>
          <p:nvPr/>
        </p:nvSpPr>
        <p:spPr bwMode="gray">
          <a:xfrm>
            <a:off x="6240463" y="3125788"/>
            <a:ext cx="0" cy="460375"/>
          </a:xfrm>
          <a:prstGeom prst="line">
            <a:avLst/>
          </a:prstGeom>
          <a:noFill/>
          <a:ln w="19050">
            <a:solidFill>
              <a:schemeClr val="tx1"/>
            </a:solidFill>
            <a:round/>
            <a:headEnd/>
            <a:tailEnd/>
          </a:ln>
        </p:spPr>
        <p:txBody>
          <a:bodyPr/>
          <a:lstStyle/>
          <a:p>
            <a:endParaRPr lang="en-US"/>
          </a:p>
        </p:txBody>
      </p:sp>
      <p:sp>
        <p:nvSpPr>
          <p:cNvPr id="49245" name="Rectangle 209"/>
          <p:cNvSpPr>
            <a:spLocks noChangeArrowheads="1"/>
          </p:cNvSpPr>
          <p:nvPr/>
        </p:nvSpPr>
        <p:spPr bwMode="gray">
          <a:xfrm>
            <a:off x="5549900" y="3421063"/>
            <a:ext cx="1397000" cy="411162"/>
          </a:xfrm>
          <a:prstGeom prst="rect">
            <a:avLst/>
          </a:prstGeom>
          <a:solidFill>
            <a:schemeClr val="accent1"/>
          </a:solidFill>
          <a:ln w="9525" algn="ctr">
            <a:solidFill>
              <a:schemeClr val="bg1"/>
            </a:solidFill>
            <a:miter lim="800000"/>
            <a:headEnd/>
            <a:tailEnd/>
          </a:ln>
        </p:spPr>
        <p:txBody>
          <a:bodyPr lIns="0" tIns="0" rIns="0" bIns="0" anchor="ctr"/>
          <a:lstStyle/>
          <a:p>
            <a:pPr algn="ctr" eaLnBrk="0" hangingPunct="0"/>
            <a:r>
              <a:rPr lang="en-US" sz="1400">
                <a:latin typeface="MetaMediumLF-Roman" pitchFamily="34" charset="0"/>
              </a:rPr>
              <a:t> VNX SP</a:t>
            </a:r>
          </a:p>
        </p:txBody>
      </p:sp>
      <p:sp>
        <p:nvSpPr>
          <p:cNvPr id="49246" name="Text Box 212"/>
          <p:cNvSpPr txBox="1">
            <a:spLocks noChangeArrowheads="1"/>
          </p:cNvSpPr>
          <p:nvPr/>
        </p:nvSpPr>
        <p:spPr bwMode="gray">
          <a:xfrm>
            <a:off x="7104063" y="2968625"/>
            <a:ext cx="1212850" cy="338138"/>
          </a:xfrm>
          <a:prstGeom prst="rect">
            <a:avLst/>
          </a:prstGeom>
          <a:noFill/>
          <a:ln w="19050" algn="ctr">
            <a:noFill/>
            <a:miter lim="800000"/>
            <a:headEnd/>
            <a:tailEnd/>
          </a:ln>
        </p:spPr>
        <p:txBody>
          <a:bodyPr wrap="none">
            <a:spAutoFit/>
          </a:bodyPr>
          <a:lstStyle/>
          <a:p>
            <a:r>
              <a:rPr lang="en-US" sz="1600" i="1">
                <a:solidFill>
                  <a:srgbClr val="EA9F3A"/>
                </a:solidFill>
                <a:latin typeface="MetaMediumLF-Roman" pitchFamily="34" charset="0"/>
              </a:rPr>
              <a:t>VNX OE FILE</a:t>
            </a:r>
          </a:p>
        </p:txBody>
      </p:sp>
      <p:sp>
        <p:nvSpPr>
          <p:cNvPr id="49247" name="Text Box 213"/>
          <p:cNvSpPr txBox="1">
            <a:spLocks noChangeArrowheads="1"/>
          </p:cNvSpPr>
          <p:nvPr/>
        </p:nvSpPr>
        <p:spPr bwMode="gray">
          <a:xfrm>
            <a:off x="7072313" y="3452813"/>
            <a:ext cx="1452562" cy="338137"/>
          </a:xfrm>
          <a:prstGeom prst="rect">
            <a:avLst/>
          </a:prstGeom>
          <a:noFill/>
          <a:ln w="19050" algn="ctr">
            <a:noFill/>
            <a:miter lim="800000"/>
            <a:headEnd/>
            <a:tailEnd/>
          </a:ln>
        </p:spPr>
        <p:txBody>
          <a:bodyPr wrap="none">
            <a:spAutoFit/>
          </a:bodyPr>
          <a:lstStyle/>
          <a:p>
            <a:r>
              <a:rPr lang="en-US" sz="1600" i="1">
                <a:solidFill>
                  <a:schemeClr val="accent1"/>
                </a:solidFill>
                <a:latin typeface="MetaMediumLF-Roman" pitchFamily="34" charset="0"/>
              </a:rPr>
              <a:t>VNX OE BLOCK</a:t>
            </a:r>
          </a:p>
        </p:txBody>
      </p:sp>
      <p:sp>
        <p:nvSpPr>
          <p:cNvPr id="49248" name="Line 214"/>
          <p:cNvSpPr>
            <a:spLocks noChangeShapeType="1"/>
          </p:cNvSpPr>
          <p:nvPr/>
        </p:nvSpPr>
        <p:spPr bwMode="gray">
          <a:xfrm flipH="1">
            <a:off x="6759575" y="3616325"/>
            <a:ext cx="344488" cy="0"/>
          </a:xfrm>
          <a:prstGeom prst="line">
            <a:avLst/>
          </a:prstGeom>
          <a:noFill/>
          <a:ln w="19050">
            <a:solidFill>
              <a:schemeClr val="tx1"/>
            </a:solidFill>
            <a:round/>
            <a:headEnd/>
            <a:tailEnd type="triangle" w="med" len="med"/>
          </a:ln>
        </p:spPr>
        <p:txBody>
          <a:bodyPr/>
          <a:lstStyle/>
          <a:p>
            <a:endParaRPr lang="en-US"/>
          </a:p>
        </p:txBody>
      </p:sp>
      <p:sp>
        <p:nvSpPr>
          <p:cNvPr id="49249" name="Text Box 216"/>
          <p:cNvSpPr txBox="1">
            <a:spLocks noChangeArrowheads="1"/>
          </p:cNvSpPr>
          <p:nvPr/>
        </p:nvSpPr>
        <p:spPr bwMode="gray">
          <a:xfrm>
            <a:off x="5100638" y="1182688"/>
            <a:ext cx="954087" cy="165100"/>
          </a:xfrm>
          <a:prstGeom prst="rect">
            <a:avLst/>
          </a:prstGeom>
          <a:noFill/>
          <a:ln w="9525">
            <a:noFill/>
            <a:miter lim="800000"/>
            <a:headEnd/>
            <a:tailEnd/>
          </a:ln>
        </p:spPr>
        <p:txBody>
          <a:bodyPr wrap="none" lIns="0" tIns="0" rIns="0" bIns="0">
            <a:spAutoFit/>
          </a:bodyPr>
          <a:lstStyle/>
          <a:p>
            <a:pPr>
              <a:lnSpc>
                <a:spcPct val="90000"/>
              </a:lnSpc>
            </a:pPr>
            <a:r>
              <a:rPr lang="en-US" sz="1200">
                <a:latin typeface="MetaMediumLF-Roman" pitchFamily="34" charset="0"/>
              </a:rPr>
              <a:t>Virtual servers</a:t>
            </a:r>
          </a:p>
        </p:txBody>
      </p:sp>
      <p:grpSp>
        <p:nvGrpSpPr>
          <p:cNvPr id="49250" name="Group 227"/>
          <p:cNvGrpSpPr>
            <a:grpSpLocks/>
          </p:cNvGrpSpPr>
          <p:nvPr/>
        </p:nvGrpSpPr>
        <p:grpSpPr bwMode="auto">
          <a:xfrm>
            <a:off x="1412875" y="1355725"/>
            <a:ext cx="550863" cy="517525"/>
            <a:chOff x="1979685" y="1355148"/>
            <a:chExt cx="550501" cy="518102"/>
          </a:xfrm>
        </p:grpSpPr>
        <p:pic>
          <p:nvPicPr>
            <p:cNvPr id="49358" name="Picture 224" descr="_NEW_server.png"/>
            <p:cNvPicPr>
              <a:picLocks noChangeAspect="1"/>
            </p:cNvPicPr>
            <p:nvPr/>
          </p:nvPicPr>
          <p:blipFill>
            <a:blip r:embed="rId10" cstate="print"/>
            <a:srcRect/>
            <a:stretch>
              <a:fillRect/>
            </a:stretch>
          </p:blipFill>
          <p:spPr bwMode="gray">
            <a:xfrm>
              <a:off x="1979685" y="1355148"/>
              <a:ext cx="262466" cy="518102"/>
            </a:xfrm>
            <a:prstGeom prst="rect">
              <a:avLst/>
            </a:prstGeom>
            <a:noFill/>
            <a:ln w="9525">
              <a:noFill/>
              <a:miter lim="800000"/>
              <a:headEnd/>
              <a:tailEnd/>
            </a:ln>
          </p:spPr>
        </p:pic>
        <p:pic>
          <p:nvPicPr>
            <p:cNvPr id="49359" name="Picture 226" descr="_NEW_server.png"/>
            <p:cNvPicPr>
              <a:picLocks noChangeAspect="1"/>
            </p:cNvPicPr>
            <p:nvPr/>
          </p:nvPicPr>
          <p:blipFill>
            <a:blip r:embed="rId10" cstate="print"/>
            <a:srcRect/>
            <a:stretch>
              <a:fillRect/>
            </a:stretch>
          </p:blipFill>
          <p:spPr bwMode="gray">
            <a:xfrm>
              <a:off x="2267720" y="1355148"/>
              <a:ext cx="262466" cy="518102"/>
            </a:xfrm>
            <a:prstGeom prst="rect">
              <a:avLst/>
            </a:prstGeom>
            <a:noFill/>
            <a:ln w="9525">
              <a:noFill/>
              <a:miter lim="800000"/>
              <a:headEnd/>
              <a:tailEnd/>
            </a:ln>
          </p:spPr>
        </p:pic>
      </p:grpSp>
      <p:grpSp>
        <p:nvGrpSpPr>
          <p:cNvPr id="49251" name="Group 228"/>
          <p:cNvGrpSpPr>
            <a:grpSpLocks/>
          </p:cNvGrpSpPr>
          <p:nvPr/>
        </p:nvGrpSpPr>
        <p:grpSpPr bwMode="auto">
          <a:xfrm>
            <a:off x="2732088" y="1355725"/>
            <a:ext cx="550862" cy="517525"/>
            <a:chOff x="1979685" y="1355148"/>
            <a:chExt cx="550501" cy="518102"/>
          </a:xfrm>
        </p:grpSpPr>
        <p:pic>
          <p:nvPicPr>
            <p:cNvPr id="49356" name="Picture 229" descr="_NEW_server.png"/>
            <p:cNvPicPr>
              <a:picLocks noChangeAspect="1"/>
            </p:cNvPicPr>
            <p:nvPr/>
          </p:nvPicPr>
          <p:blipFill>
            <a:blip r:embed="rId10" cstate="print"/>
            <a:srcRect/>
            <a:stretch>
              <a:fillRect/>
            </a:stretch>
          </p:blipFill>
          <p:spPr bwMode="gray">
            <a:xfrm>
              <a:off x="1979685" y="1355148"/>
              <a:ext cx="262466" cy="518102"/>
            </a:xfrm>
            <a:prstGeom prst="rect">
              <a:avLst/>
            </a:prstGeom>
            <a:noFill/>
            <a:ln w="9525">
              <a:noFill/>
              <a:miter lim="800000"/>
              <a:headEnd/>
              <a:tailEnd/>
            </a:ln>
          </p:spPr>
        </p:pic>
        <p:pic>
          <p:nvPicPr>
            <p:cNvPr id="49357" name="Picture 230" descr="_NEW_server.png"/>
            <p:cNvPicPr>
              <a:picLocks noChangeAspect="1"/>
            </p:cNvPicPr>
            <p:nvPr/>
          </p:nvPicPr>
          <p:blipFill>
            <a:blip r:embed="rId10" cstate="print"/>
            <a:srcRect/>
            <a:stretch>
              <a:fillRect/>
            </a:stretch>
          </p:blipFill>
          <p:spPr bwMode="gray">
            <a:xfrm>
              <a:off x="2267720" y="1355148"/>
              <a:ext cx="262466" cy="518102"/>
            </a:xfrm>
            <a:prstGeom prst="rect">
              <a:avLst/>
            </a:prstGeom>
            <a:noFill/>
            <a:ln w="9525">
              <a:noFill/>
              <a:miter lim="800000"/>
              <a:headEnd/>
              <a:tailEnd/>
            </a:ln>
          </p:spPr>
        </p:pic>
      </p:grpSp>
      <p:grpSp>
        <p:nvGrpSpPr>
          <p:cNvPr id="49252" name="Group 232"/>
          <p:cNvGrpSpPr>
            <a:grpSpLocks/>
          </p:cNvGrpSpPr>
          <p:nvPr/>
        </p:nvGrpSpPr>
        <p:grpSpPr bwMode="auto">
          <a:xfrm>
            <a:off x="3549650" y="1412875"/>
            <a:ext cx="1079500" cy="517525"/>
            <a:chOff x="4308434" y="1412755"/>
            <a:chExt cx="1078733" cy="517958"/>
          </a:xfrm>
        </p:grpSpPr>
        <p:sp>
          <p:nvSpPr>
            <p:cNvPr id="49352" name="Line 183"/>
            <p:cNvSpPr>
              <a:spLocks noChangeShapeType="1"/>
            </p:cNvSpPr>
            <p:nvPr/>
          </p:nvSpPr>
          <p:spPr bwMode="gray">
            <a:xfrm>
              <a:off x="4572000" y="1816413"/>
              <a:ext cx="0" cy="114300"/>
            </a:xfrm>
            <a:prstGeom prst="line">
              <a:avLst/>
            </a:prstGeom>
            <a:noFill/>
            <a:ln w="19050">
              <a:solidFill>
                <a:schemeClr val="tx1"/>
              </a:solidFill>
              <a:round/>
              <a:headEnd/>
              <a:tailEnd/>
            </a:ln>
          </p:spPr>
          <p:txBody>
            <a:bodyPr/>
            <a:lstStyle/>
            <a:p>
              <a:endParaRPr lang="en-US"/>
            </a:p>
          </p:txBody>
        </p:sp>
        <p:sp>
          <p:nvSpPr>
            <p:cNvPr id="49353" name="Line 184"/>
            <p:cNvSpPr>
              <a:spLocks noChangeShapeType="1"/>
            </p:cNvSpPr>
            <p:nvPr/>
          </p:nvSpPr>
          <p:spPr bwMode="gray">
            <a:xfrm>
              <a:off x="5123601" y="1816413"/>
              <a:ext cx="0" cy="114300"/>
            </a:xfrm>
            <a:prstGeom prst="line">
              <a:avLst/>
            </a:prstGeom>
            <a:noFill/>
            <a:ln w="19050">
              <a:solidFill>
                <a:schemeClr val="tx1"/>
              </a:solidFill>
              <a:round/>
              <a:headEnd/>
              <a:tailEnd/>
            </a:ln>
          </p:spPr>
          <p:txBody>
            <a:bodyPr/>
            <a:lstStyle/>
            <a:p>
              <a:endParaRPr lang="en-US"/>
            </a:p>
          </p:txBody>
        </p:sp>
        <p:pic>
          <p:nvPicPr>
            <p:cNvPr id="49354" name="Picture 225" descr="monitor and keyboard.png"/>
            <p:cNvPicPr>
              <a:picLocks noChangeAspect="1"/>
            </p:cNvPicPr>
            <p:nvPr/>
          </p:nvPicPr>
          <p:blipFill>
            <a:blip r:embed="rId11" cstate="print"/>
            <a:srcRect/>
            <a:stretch>
              <a:fillRect/>
            </a:stretch>
          </p:blipFill>
          <p:spPr bwMode="gray">
            <a:xfrm>
              <a:off x="4308434" y="1412755"/>
              <a:ext cx="527132" cy="402888"/>
            </a:xfrm>
            <a:prstGeom prst="rect">
              <a:avLst/>
            </a:prstGeom>
            <a:noFill/>
            <a:ln w="9525">
              <a:noFill/>
              <a:miter lim="800000"/>
              <a:headEnd/>
              <a:tailEnd/>
            </a:ln>
          </p:spPr>
        </p:pic>
        <p:pic>
          <p:nvPicPr>
            <p:cNvPr id="49355" name="Picture 231" descr="monitor and keyboard.png"/>
            <p:cNvPicPr>
              <a:picLocks noChangeAspect="1"/>
            </p:cNvPicPr>
            <p:nvPr/>
          </p:nvPicPr>
          <p:blipFill>
            <a:blip r:embed="rId11" cstate="print"/>
            <a:srcRect/>
            <a:stretch>
              <a:fillRect/>
            </a:stretch>
          </p:blipFill>
          <p:spPr bwMode="gray">
            <a:xfrm>
              <a:off x="4860035" y="1412755"/>
              <a:ext cx="527132" cy="402888"/>
            </a:xfrm>
            <a:prstGeom prst="rect">
              <a:avLst/>
            </a:prstGeom>
            <a:noFill/>
            <a:ln w="9525">
              <a:noFill/>
              <a:miter lim="800000"/>
              <a:headEnd/>
              <a:tailEnd/>
            </a:ln>
          </p:spPr>
        </p:pic>
      </p:grpSp>
      <p:grpSp>
        <p:nvGrpSpPr>
          <p:cNvPr id="49253" name="Group 237"/>
          <p:cNvGrpSpPr>
            <a:grpSpLocks/>
          </p:cNvGrpSpPr>
          <p:nvPr/>
        </p:nvGrpSpPr>
        <p:grpSpPr bwMode="auto">
          <a:xfrm>
            <a:off x="6596063" y="1355725"/>
            <a:ext cx="550862" cy="517525"/>
            <a:chOff x="1979685" y="1355148"/>
            <a:chExt cx="550501" cy="518102"/>
          </a:xfrm>
        </p:grpSpPr>
        <p:pic>
          <p:nvPicPr>
            <p:cNvPr id="49350" name="Picture 238" descr="_NEW_server.png"/>
            <p:cNvPicPr>
              <a:picLocks noChangeAspect="1"/>
            </p:cNvPicPr>
            <p:nvPr/>
          </p:nvPicPr>
          <p:blipFill>
            <a:blip r:embed="rId10" cstate="print"/>
            <a:srcRect/>
            <a:stretch>
              <a:fillRect/>
            </a:stretch>
          </p:blipFill>
          <p:spPr bwMode="gray">
            <a:xfrm>
              <a:off x="1979685" y="1355148"/>
              <a:ext cx="262466" cy="518102"/>
            </a:xfrm>
            <a:prstGeom prst="rect">
              <a:avLst/>
            </a:prstGeom>
            <a:noFill/>
            <a:ln w="9525">
              <a:noFill/>
              <a:miter lim="800000"/>
              <a:headEnd/>
              <a:tailEnd/>
            </a:ln>
          </p:spPr>
        </p:pic>
        <p:pic>
          <p:nvPicPr>
            <p:cNvPr id="49351" name="Picture 239" descr="_NEW_server.png"/>
            <p:cNvPicPr>
              <a:picLocks noChangeAspect="1"/>
            </p:cNvPicPr>
            <p:nvPr/>
          </p:nvPicPr>
          <p:blipFill>
            <a:blip r:embed="rId10" cstate="print"/>
            <a:srcRect/>
            <a:stretch>
              <a:fillRect/>
            </a:stretch>
          </p:blipFill>
          <p:spPr bwMode="gray">
            <a:xfrm>
              <a:off x="2267720" y="1355148"/>
              <a:ext cx="262466" cy="518102"/>
            </a:xfrm>
            <a:prstGeom prst="rect">
              <a:avLst/>
            </a:prstGeom>
            <a:noFill/>
            <a:ln w="9525">
              <a:noFill/>
              <a:miter lim="800000"/>
              <a:headEnd/>
              <a:tailEnd/>
            </a:ln>
          </p:spPr>
        </p:pic>
      </p:grpSp>
      <p:grpSp>
        <p:nvGrpSpPr>
          <p:cNvPr id="49254" name="Group 94"/>
          <p:cNvGrpSpPr>
            <a:grpSpLocks/>
          </p:cNvGrpSpPr>
          <p:nvPr/>
        </p:nvGrpSpPr>
        <p:grpSpPr bwMode="auto">
          <a:xfrm>
            <a:off x="2627313" y="2465388"/>
            <a:ext cx="533400" cy="331787"/>
            <a:chOff x="304" y="4736"/>
            <a:chExt cx="725" cy="691"/>
          </a:xfrm>
        </p:grpSpPr>
        <p:sp>
          <p:nvSpPr>
            <p:cNvPr id="49342" name="Rectangle 95"/>
            <p:cNvSpPr>
              <a:spLocks noChangeArrowheads="1"/>
            </p:cNvSpPr>
            <p:nvPr/>
          </p:nvSpPr>
          <p:spPr bwMode="gray">
            <a:xfrm>
              <a:off x="304" y="4918"/>
              <a:ext cx="363" cy="508"/>
            </a:xfrm>
            <a:prstGeom prst="rect">
              <a:avLst/>
            </a:prstGeom>
            <a:solidFill>
              <a:srgbClr val="FFC425"/>
            </a:solidFill>
            <a:ln w="9525">
              <a:solidFill>
                <a:schemeClr val="bg1"/>
              </a:solidFill>
              <a:miter lim="800000"/>
              <a:headEnd/>
              <a:tailEnd/>
            </a:ln>
          </p:spPr>
          <p:txBody>
            <a:bodyPr lIns="0" tIns="0" rIns="0" bIns="0" anchor="ctr"/>
            <a:lstStyle/>
            <a:p>
              <a:pPr eaLnBrk="0" hangingPunct="0"/>
              <a:endParaRPr lang="en-US" sz="1100">
                <a:latin typeface="MetaMediumLF-Roman" pitchFamily="34" charset="0"/>
              </a:endParaRPr>
            </a:p>
          </p:txBody>
        </p:sp>
        <p:grpSp>
          <p:nvGrpSpPr>
            <p:cNvPr id="49343" name="Group 96"/>
            <p:cNvGrpSpPr>
              <a:grpSpLocks/>
            </p:cNvGrpSpPr>
            <p:nvPr/>
          </p:nvGrpSpPr>
          <p:grpSpPr bwMode="auto">
            <a:xfrm>
              <a:off x="376" y="4737"/>
              <a:ext cx="218" cy="181"/>
              <a:chOff x="920" y="2886"/>
              <a:chExt cx="218" cy="181"/>
            </a:xfrm>
          </p:grpSpPr>
          <p:sp>
            <p:nvSpPr>
              <p:cNvPr id="49348" name="Rectangle 97"/>
              <p:cNvSpPr>
                <a:spLocks noChangeArrowheads="1"/>
              </p:cNvSpPr>
              <p:nvPr/>
            </p:nvSpPr>
            <p:spPr bwMode="gray">
              <a:xfrm>
                <a:off x="920" y="2886"/>
                <a:ext cx="73" cy="181"/>
              </a:xfrm>
              <a:prstGeom prst="rect">
                <a:avLst/>
              </a:prstGeom>
              <a:solidFill>
                <a:schemeClr val="bg1"/>
              </a:solidFill>
              <a:ln w="9525">
                <a:solidFill>
                  <a:schemeClr val="bg1"/>
                </a:solidFill>
                <a:miter lim="800000"/>
                <a:headEnd/>
                <a:tailEnd/>
              </a:ln>
            </p:spPr>
            <p:txBody>
              <a:bodyPr wrap="none" anchor="ctr"/>
              <a:lstStyle/>
              <a:p>
                <a:endParaRPr lang="en-US">
                  <a:latin typeface="MetaMediumLF-Roman" pitchFamily="34" charset="0"/>
                </a:endParaRPr>
              </a:p>
            </p:txBody>
          </p:sp>
          <p:sp>
            <p:nvSpPr>
              <p:cNvPr id="49349" name="Rectangle 98"/>
              <p:cNvSpPr>
                <a:spLocks noChangeArrowheads="1"/>
              </p:cNvSpPr>
              <p:nvPr/>
            </p:nvSpPr>
            <p:spPr bwMode="gray">
              <a:xfrm>
                <a:off x="1065" y="2886"/>
                <a:ext cx="73" cy="181"/>
              </a:xfrm>
              <a:prstGeom prst="rect">
                <a:avLst/>
              </a:prstGeom>
              <a:solidFill>
                <a:schemeClr val="bg1"/>
              </a:solidFill>
              <a:ln w="9525">
                <a:solidFill>
                  <a:schemeClr val="bg1"/>
                </a:solidFill>
                <a:miter lim="800000"/>
                <a:headEnd/>
                <a:tailEnd/>
              </a:ln>
            </p:spPr>
            <p:txBody>
              <a:bodyPr wrap="none" anchor="ctr"/>
              <a:lstStyle/>
              <a:p>
                <a:endParaRPr lang="en-US">
                  <a:latin typeface="MetaMediumLF-Roman" pitchFamily="34" charset="0"/>
                </a:endParaRPr>
              </a:p>
            </p:txBody>
          </p:sp>
        </p:grpSp>
        <p:sp>
          <p:nvSpPr>
            <p:cNvPr id="49344" name="Rectangle 99"/>
            <p:cNvSpPr>
              <a:spLocks noChangeArrowheads="1"/>
            </p:cNvSpPr>
            <p:nvPr/>
          </p:nvSpPr>
          <p:spPr bwMode="gray">
            <a:xfrm>
              <a:off x="666" y="4918"/>
              <a:ext cx="363" cy="509"/>
            </a:xfrm>
            <a:prstGeom prst="rect">
              <a:avLst/>
            </a:prstGeom>
            <a:solidFill>
              <a:srgbClr val="FFC425"/>
            </a:solidFill>
            <a:ln w="9525">
              <a:solidFill>
                <a:schemeClr val="bg1"/>
              </a:solidFill>
              <a:miter lim="800000"/>
              <a:headEnd/>
              <a:tailEnd/>
            </a:ln>
          </p:spPr>
          <p:txBody>
            <a:bodyPr lIns="0" tIns="0" rIns="0" bIns="0" anchor="ctr"/>
            <a:lstStyle/>
            <a:p>
              <a:pPr eaLnBrk="0" hangingPunct="0"/>
              <a:endParaRPr lang="en-US" sz="1100">
                <a:latin typeface="MetaMediumLF-Roman" pitchFamily="34" charset="0"/>
              </a:endParaRPr>
            </a:p>
          </p:txBody>
        </p:sp>
        <p:grpSp>
          <p:nvGrpSpPr>
            <p:cNvPr id="49345" name="Group 100"/>
            <p:cNvGrpSpPr>
              <a:grpSpLocks/>
            </p:cNvGrpSpPr>
            <p:nvPr/>
          </p:nvGrpSpPr>
          <p:grpSpPr bwMode="auto">
            <a:xfrm>
              <a:off x="738" y="4736"/>
              <a:ext cx="218" cy="182"/>
              <a:chOff x="920" y="2886"/>
              <a:chExt cx="218" cy="181"/>
            </a:xfrm>
          </p:grpSpPr>
          <p:sp>
            <p:nvSpPr>
              <p:cNvPr id="49346" name="Rectangle 101"/>
              <p:cNvSpPr>
                <a:spLocks noChangeArrowheads="1"/>
              </p:cNvSpPr>
              <p:nvPr/>
            </p:nvSpPr>
            <p:spPr bwMode="gray">
              <a:xfrm>
                <a:off x="920" y="2886"/>
                <a:ext cx="73" cy="181"/>
              </a:xfrm>
              <a:prstGeom prst="rect">
                <a:avLst/>
              </a:prstGeom>
              <a:solidFill>
                <a:schemeClr val="bg1"/>
              </a:solidFill>
              <a:ln w="9525">
                <a:solidFill>
                  <a:schemeClr val="bg1"/>
                </a:solidFill>
                <a:miter lim="800000"/>
                <a:headEnd/>
                <a:tailEnd/>
              </a:ln>
            </p:spPr>
            <p:txBody>
              <a:bodyPr wrap="none" anchor="ctr"/>
              <a:lstStyle/>
              <a:p>
                <a:endParaRPr lang="en-US">
                  <a:latin typeface="MetaMediumLF-Roman" pitchFamily="34" charset="0"/>
                </a:endParaRPr>
              </a:p>
            </p:txBody>
          </p:sp>
          <p:sp>
            <p:nvSpPr>
              <p:cNvPr id="49347" name="Rectangle 102"/>
              <p:cNvSpPr>
                <a:spLocks noChangeArrowheads="1"/>
              </p:cNvSpPr>
              <p:nvPr/>
            </p:nvSpPr>
            <p:spPr bwMode="gray">
              <a:xfrm>
                <a:off x="1065" y="2886"/>
                <a:ext cx="73" cy="181"/>
              </a:xfrm>
              <a:prstGeom prst="rect">
                <a:avLst/>
              </a:prstGeom>
              <a:solidFill>
                <a:schemeClr val="bg1"/>
              </a:solidFill>
              <a:ln w="9525">
                <a:solidFill>
                  <a:schemeClr val="bg1"/>
                </a:solidFill>
                <a:miter lim="800000"/>
                <a:headEnd/>
                <a:tailEnd/>
              </a:ln>
            </p:spPr>
            <p:txBody>
              <a:bodyPr wrap="none" anchor="ctr"/>
              <a:lstStyle/>
              <a:p>
                <a:endParaRPr lang="en-US">
                  <a:latin typeface="MetaMediumLF-Roman" pitchFamily="34" charset="0"/>
                </a:endParaRPr>
              </a:p>
            </p:txBody>
          </p:sp>
        </p:grpSp>
      </p:grpSp>
      <p:grpSp>
        <p:nvGrpSpPr>
          <p:cNvPr id="49255" name="Group 103"/>
          <p:cNvGrpSpPr>
            <a:grpSpLocks/>
          </p:cNvGrpSpPr>
          <p:nvPr/>
        </p:nvGrpSpPr>
        <p:grpSpPr bwMode="auto">
          <a:xfrm>
            <a:off x="1827213" y="2466975"/>
            <a:ext cx="266700" cy="330200"/>
            <a:chOff x="195" y="3104"/>
            <a:chExt cx="363" cy="689"/>
          </a:xfrm>
        </p:grpSpPr>
        <p:sp>
          <p:nvSpPr>
            <p:cNvPr id="49338" name="Rectangle 104"/>
            <p:cNvSpPr>
              <a:spLocks noChangeArrowheads="1"/>
            </p:cNvSpPr>
            <p:nvPr/>
          </p:nvSpPr>
          <p:spPr bwMode="gray">
            <a:xfrm>
              <a:off x="195" y="3285"/>
              <a:ext cx="363" cy="508"/>
            </a:xfrm>
            <a:prstGeom prst="rect">
              <a:avLst/>
            </a:prstGeom>
            <a:solidFill>
              <a:schemeClr val="folHlink"/>
            </a:solidFill>
            <a:ln w="9525">
              <a:solidFill>
                <a:schemeClr val="bg1"/>
              </a:solidFill>
              <a:miter lim="800000"/>
              <a:headEnd/>
              <a:tailEnd/>
            </a:ln>
          </p:spPr>
          <p:txBody>
            <a:bodyPr lIns="0" tIns="0" rIns="0" bIns="0" anchor="ctr"/>
            <a:lstStyle/>
            <a:p>
              <a:pPr eaLnBrk="0" hangingPunct="0"/>
              <a:endParaRPr lang="en-US" sz="1100">
                <a:latin typeface="MetaMediumLF-Roman" pitchFamily="34" charset="0"/>
              </a:endParaRPr>
            </a:p>
            <a:p>
              <a:pPr eaLnBrk="0" hangingPunct="0"/>
              <a:r>
                <a:rPr lang="en-US" sz="1100">
                  <a:latin typeface="MetaMediumLF-Roman" pitchFamily="34" charset="0"/>
                </a:rPr>
                <a:t> FC</a:t>
              </a:r>
              <a:br>
                <a:rPr lang="en-US" sz="1100">
                  <a:latin typeface="MetaMediumLF-Roman" pitchFamily="34" charset="0"/>
                </a:rPr>
              </a:br>
              <a:endParaRPr lang="en-US" sz="1100">
                <a:latin typeface="MetaMediumLF-Roman" pitchFamily="34" charset="0"/>
              </a:endParaRPr>
            </a:p>
          </p:txBody>
        </p:sp>
        <p:grpSp>
          <p:nvGrpSpPr>
            <p:cNvPr id="49339" name="Group 105"/>
            <p:cNvGrpSpPr>
              <a:grpSpLocks/>
            </p:cNvGrpSpPr>
            <p:nvPr/>
          </p:nvGrpSpPr>
          <p:grpSpPr bwMode="auto">
            <a:xfrm>
              <a:off x="267" y="3104"/>
              <a:ext cx="218" cy="181"/>
              <a:chOff x="920" y="2886"/>
              <a:chExt cx="218" cy="181"/>
            </a:xfrm>
          </p:grpSpPr>
          <p:sp>
            <p:nvSpPr>
              <p:cNvPr id="49340" name="Rectangle 106"/>
              <p:cNvSpPr>
                <a:spLocks noChangeArrowheads="1"/>
              </p:cNvSpPr>
              <p:nvPr/>
            </p:nvSpPr>
            <p:spPr bwMode="gray">
              <a:xfrm>
                <a:off x="920" y="2886"/>
                <a:ext cx="73" cy="181"/>
              </a:xfrm>
              <a:prstGeom prst="rect">
                <a:avLst/>
              </a:prstGeom>
              <a:solidFill>
                <a:schemeClr val="folHlink"/>
              </a:solidFill>
              <a:ln w="9525">
                <a:solidFill>
                  <a:schemeClr val="bg1"/>
                </a:solidFill>
                <a:miter lim="800000"/>
                <a:headEnd/>
                <a:tailEnd/>
              </a:ln>
            </p:spPr>
            <p:txBody>
              <a:bodyPr wrap="none" anchor="ctr"/>
              <a:lstStyle/>
              <a:p>
                <a:endParaRPr lang="en-US">
                  <a:latin typeface="MetaMediumLF-Roman" pitchFamily="34" charset="0"/>
                </a:endParaRPr>
              </a:p>
            </p:txBody>
          </p:sp>
          <p:sp>
            <p:nvSpPr>
              <p:cNvPr id="49341" name="Rectangle 107"/>
              <p:cNvSpPr>
                <a:spLocks noChangeArrowheads="1"/>
              </p:cNvSpPr>
              <p:nvPr/>
            </p:nvSpPr>
            <p:spPr bwMode="gray">
              <a:xfrm>
                <a:off x="1065" y="2886"/>
                <a:ext cx="73" cy="181"/>
              </a:xfrm>
              <a:prstGeom prst="rect">
                <a:avLst/>
              </a:prstGeom>
              <a:solidFill>
                <a:schemeClr val="folHlink"/>
              </a:solidFill>
              <a:ln w="9525">
                <a:solidFill>
                  <a:schemeClr val="bg1"/>
                </a:solidFill>
                <a:miter lim="800000"/>
                <a:headEnd/>
                <a:tailEnd/>
              </a:ln>
            </p:spPr>
            <p:txBody>
              <a:bodyPr wrap="none" anchor="ctr"/>
              <a:lstStyle/>
              <a:p>
                <a:endParaRPr lang="en-US">
                  <a:latin typeface="MetaMediumLF-Roman" pitchFamily="34" charset="0"/>
                </a:endParaRPr>
              </a:p>
            </p:txBody>
          </p:sp>
        </p:grpSp>
      </p:grpSp>
      <p:grpSp>
        <p:nvGrpSpPr>
          <p:cNvPr id="49256" name="Group 108"/>
          <p:cNvGrpSpPr>
            <a:grpSpLocks/>
          </p:cNvGrpSpPr>
          <p:nvPr/>
        </p:nvGrpSpPr>
        <p:grpSpPr bwMode="auto">
          <a:xfrm>
            <a:off x="2093913" y="2466975"/>
            <a:ext cx="266700" cy="330200"/>
            <a:chOff x="558" y="3104"/>
            <a:chExt cx="363" cy="689"/>
          </a:xfrm>
        </p:grpSpPr>
        <p:sp>
          <p:nvSpPr>
            <p:cNvPr id="49334" name="Rectangle 109"/>
            <p:cNvSpPr>
              <a:spLocks noChangeArrowheads="1"/>
            </p:cNvSpPr>
            <p:nvPr/>
          </p:nvSpPr>
          <p:spPr bwMode="gray">
            <a:xfrm>
              <a:off x="558" y="3285"/>
              <a:ext cx="363" cy="508"/>
            </a:xfrm>
            <a:prstGeom prst="rect">
              <a:avLst/>
            </a:prstGeom>
            <a:solidFill>
              <a:srgbClr val="14A0BE"/>
            </a:solidFill>
            <a:ln w="9525">
              <a:solidFill>
                <a:schemeClr val="bg1"/>
              </a:solidFill>
              <a:miter lim="800000"/>
              <a:headEnd/>
              <a:tailEnd/>
            </a:ln>
          </p:spPr>
          <p:txBody>
            <a:bodyPr lIns="0" tIns="0" rIns="0" bIns="0" anchor="ctr"/>
            <a:lstStyle/>
            <a:p>
              <a:pPr eaLnBrk="0" hangingPunct="0"/>
              <a:r>
                <a:rPr lang="en-US" sz="1100">
                  <a:latin typeface="MetaMediumLF-Roman" pitchFamily="34" charset="0"/>
                </a:rPr>
                <a:t> iS</a:t>
              </a:r>
            </a:p>
          </p:txBody>
        </p:sp>
        <p:grpSp>
          <p:nvGrpSpPr>
            <p:cNvPr id="49335" name="Group 110"/>
            <p:cNvGrpSpPr>
              <a:grpSpLocks/>
            </p:cNvGrpSpPr>
            <p:nvPr/>
          </p:nvGrpSpPr>
          <p:grpSpPr bwMode="auto">
            <a:xfrm>
              <a:off x="630" y="3104"/>
              <a:ext cx="218" cy="181"/>
              <a:chOff x="920" y="2886"/>
              <a:chExt cx="218" cy="181"/>
            </a:xfrm>
          </p:grpSpPr>
          <p:sp>
            <p:nvSpPr>
              <p:cNvPr id="49336" name="Rectangle 111"/>
              <p:cNvSpPr>
                <a:spLocks noChangeArrowheads="1"/>
              </p:cNvSpPr>
              <p:nvPr/>
            </p:nvSpPr>
            <p:spPr bwMode="gray">
              <a:xfrm>
                <a:off x="920" y="2886"/>
                <a:ext cx="73" cy="181"/>
              </a:xfrm>
              <a:prstGeom prst="rect">
                <a:avLst/>
              </a:prstGeom>
              <a:solidFill>
                <a:srgbClr val="14A0BE"/>
              </a:solidFill>
              <a:ln w="9525">
                <a:solidFill>
                  <a:schemeClr val="bg1"/>
                </a:solidFill>
                <a:miter lim="800000"/>
                <a:headEnd/>
                <a:tailEnd/>
              </a:ln>
            </p:spPr>
            <p:txBody>
              <a:bodyPr wrap="none" anchor="ctr"/>
              <a:lstStyle/>
              <a:p>
                <a:endParaRPr lang="en-US">
                  <a:latin typeface="MetaMediumLF-Roman" pitchFamily="34" charset="0"/>
                </a:endParaRPr>
              </a:p>
            </p:txBody>
          </p:sp>
          <p:sp>
            <p:nvSpPr>
              <p:cNvPr id="49337" name="Rectangle 112"/>
              <p:cNvSpPr>
                <a:spLocks noChangeArrowheads="1"/>
              </p:cNvSpPr>
              <p:nvPr/>
            </p:nvSpPr>
            <p:spPr bwMode="gray">
              <a:xfrm>
                <a:off x="1065" y="2886"/>
                <a:ext cx="73" cy="181"/>
              </a:xfrm>
              <a:prstGeom prst="rect">
                <a:avLst/>
              </a:prstGeom>
              <a:solidFill>
                <a:srgbClr val="14A0BE"/>
              </a:solidFill>
              <a:ln w="9525">
                <a:solidFill>
                  <a:schemeClr val="bg1"/>
                </a:solidFill>
                <a:miter lim="800000"/>
                <a:headEnd/>
                <a:tailEnd/>
              </a:ln>
            </p:spPr>
            <p:txBody>
              <a:bodyPr wrap="none" anchor="ctr"/>
              <a:lstStyle/>
              <a:p>
                <a:endParaRPr lang="en-US">
                  <a:latin typeface="MetaMediumLF-Roman" pitchFamily="34" charset="0"/>
                </a:endParaRPr>
              </a:p>
            </p:txBody>
          </p:sp>
        </p:grpSp>
      </p:grpSp>
      <p:grpSp>
        <p:nvGrpSpPr>
          <p:cNvPr id="49257" name="Group 113"/>
          <p:cNvGrpSpPr>
            <a:grpSpLocks/>
          </p:cNvGrpSpPr>
          <p:nvPr/>
        </p:nvGrpSpPr>
        <p:grpSpPr bwMode="auto">
          <a:xfrm>
            <a:off x="2360613" y="2465388"/>
            <a:ext cx="266700" cy="331787"/>
            <a:chOff x="1283" y="3104"/>
            <a:chExt cx="363" cy="689"/>
          </a:xfrm>
        </p:grpSpPr>
        <p:sp>
          <p:nvSpPr>
            <p:cNvPr id="959602" name="Rectangle 114"/>
            <p:cNvSpPr>
              <a:spLocks noChangeArrowheads="1"/>
            </p:cNvSpPr>
            <p:nvPr/>
          </p:nvSpPr>
          <p:spPr bwMode="gray">
            <a:xfrm rot="21600000">
              <a:off x="1283" y="3285"/>
              <a:ext cx="363" cy="508"/>
            </a:xfrm>
            <a:prstGeom prst="rect">
              <a:avLst/>
            </a:prstGeom>
            <a:solidFill>
              <a:schemeClr val="accent5">
                <a:lumMod val="75000"/>
              </a:schemeClr>
            </a:solidFill>
            <a:ln w="9525">
              <a:solidFill>
                <a:schemeClr val="bg1"/>
              </a:solidFill>
              <a:miter lim="800000"/>
              <a:headEnd/>
              <a:tailEnd/>
            </a:ln>
            <a:effectLst/>
          </p:spPr>
          <p:txBody>
            <a:bodyPr lIns="0" tIns="0" rIns="0" bIns="0" anchor="ctr"/>
            <a:lstStyle/>
            <a:p>
              <a:pPr eaLnBrk="0" fontAlgn="auto" hangingPunct="0">
                <a:spcBef>
                  <a:spcPts val="0"/>
                </a:spcBef>
                <a:spcAft>
                  <a:spcPts val="0"/>
                </a:spcAft>
                <a:defRPr/>
              </a:pPr>
              <a:endParaRPr lang="en-US" sz="1100" dirty="0">
                <a:latin typeface="MetaMediumLF-Roman" pitchFamily="34" charset="0"/>
                <a:cs typeface="Arial" charset="0"/>
              </a:endParaRPr>
            </a:p>
          </p:txBody>
        </p:sp>
        <p:grpSp>
          <p:nvGrpSpPr>
            <p:cNvPr id="49331" name="Group 115"/>
            <p:cNvGrpSpPr>
              <a:grpSpLocks/>
            </p:cNvGrpSpPr>
            <p:nvPr/>
          </p:nvGrpSpPr>
          <p:grpSpPr bwMode="auto">
            <a:xfrm>
              <a:off x="1355" y="3104"/>
              <a:ext cx="218" cy="181"/>
              <a:chOff x="920" y="2886"/>
              <a:chExt cx="218" cy="181"/>
            </a:xfrm>
          </p:grpSpPr>
          <p:sp>
            <p:nvSpPr>
              <p:cNvPr id="49332" name="Rectangle 116"/>
              <p:cNvSpPr>
                <a:spLocks noChangeArrowheads="1"/>
              </p:cNvSpPr>
              <p:nvPr/>
            </p:nvSpPr>
            <p:spPr bwMode="gray">
              <a:xfrm>
                <a:off x="920" y="2886"/>
                <a:ext cx="73" cy="181"/>
              </a:xfrm>
              <a:prstGeom prst="rect">
                <a:avLst/>
              </a:prstGeom>
              <a:solidFill>
                <a:schemeClr val="folHlink"/>
              </a:solidFill>
              <a:ln w="9525">
                <a:solidFill>
                  <a:schemeClr val="bg1"/>
                </a:solidFill>
                <a:miter lim="800000"/>
                <a:headEnd/>
                <a:tailEnd/>
              </a:ln>
            </p:spPr>
            <p:txBody>
              <a:bodyPr wrap="none" anchor="ctr"/>
              <a:lstStyle/>
              <a:p>
                <a:endParaRPr lang="en-US">
                  <a:latin typeface="MetaMediumLF-Roman" pitchFamily="34" charset="0"/>
                </a:endParaRPr>
              </a:p>
            </p:txBody>
          </p:sp>
          <p:sp>
            <p:nvSpPr>
              <p:cNvPr id="49333" name="Rectangle 117"/>
              <p:cNvSpPr>
                <a:spLocks noChangeArrowheads="1"/>
              </p:cNvSpPr>
              <p:nvPr/>
            </p:nvSpPr>
            <p:spPr bwMode="gray">
              <a:xfrm>
                <a:off x="1065" y="2886"/>
                <a:ext cx="73" cy="181"/>
              </a:xfrm>
              <a:prstGeom prst="rect">
                <a:avLst/>
              </a:prstGeom>
              <a:solidFill>
                <a:schemeClr val="folHlink"/>
              </a:solidFill>
              <a:ln w="9525">
                <a:solidFill>
                  <a:schemeClr val="bg1"/>
                </a:solidFill>
                <a:miter lim="800000"/>
                <a:headEnd/>
                <a:tailEnd/>
              </a:ln>
            </p:spPr>
            <p:txBody>
              <a:bodyPr wrap="none" anchor="ctr"/>
              <a:lstStyle/>
              <a:p>
                <a:endParaRPr lang="en-US">
                  <a:latin typeface="MetaMediumLF-Roman" pitchFamily="34" charset="0"/>
                </a:endParaRPr>
              </a:p>
            </p:txBody>
          </p:sp>
        </p:grpSp>
      </p:grpSp>
      <p:grpSp>
        <p:nvGrpSpPr>
          <p:cNvPr id="49258" name="Group 123"/>
          <p:cNvGrpSpPr>
            <a:grpSpLocks/>
          </p:cNvGrpSpPr>
          <p:nvPr/>
        </p:nvGrpSpPr>
        <p:grpSpPr bwMode="auto">
          <a:xfrm>
            <a:off x="2627313" y="2465388"/>
            <a:ext cx="266700" cy="331787"/>
            <a:chOff x="558" y="3104"/>
            <a:chExt cx="363" cy="689"/>
          </a:xfrm>
        </p:grpSpPr>
        <p:sp>
          <p:nvSpPr>
            <p:cNvPr id="49326" name="Rectangle 124"/>
            <p:cNvSpPr>
              <a:spLocks noChangeArrowheads="1"/>
            </p:cNvSpPr>
            <p:nvPr/>
          </p:nvSpPr>
          <p:spPr bwMode="gray">
            <a:xfrm>
              <a:off x="558" y="3285"/>
              <a:ext cx="363" cy="508"/>
            </a:xfrm>
            <a:prstGeom prst="rect">
              <a:avLst/>
            </a:prstGeom>
            <a:solidFill>
              <a:srgbClr val="14A0BE"/>
            </a:solidFill>
            <a:ln w="9525">
              <a:solidFill>
                <a:schemeClr val="bg1"/>
              </a:solidFill>
              <a:miter lim="800000"/>
              <a:headEnd/>
              <a:tailEnd/>
            </a:ln>
          </p:spPr>
          <p:txBody>
            <a:bodyPr lIns="0" tIns="0" rIns="0" bIns="0" anchor="ctr"/>
            <a:lstStyle/>
            <a:p>
              <a:pPr eaLnBrk="0" hangingPunct="0"/>
              <a:endParaRPr lang="en-US" sz="1200">
                <a:latin typeface="MetaMediumLF-Roman" pitchFamily="34" charset="0"/>
              </a:endParaRPr>
            </a:p>
          </p:txBody>
        </p:sp>
        <p:grpSp>
          <p:nvGrpSpPr>
            <p:cNvPr id="49327" name="Group 125"/>
            <p:cNvGrpSpPr>
              <a:grpSpLocks/>
            </p:cNvGrpSpPr>
            <p:nvPr/>
          </p:nvGrpSpPr>
          <p:grpSpPr bwMode="auto">
            <a:xfrm>
              <a:off x="630" y="3104"/>
              <a:ext cx="218" cy="181"/>
              <a:chOff x="920" y="2886"/>
              <a:chExt cx="218" cy="181"/>
            </a:xfrm>
          </p:grpSpPr>
          <p:sp>
            <p:nvSpPr>
              <p:cNvPr id="49328" name="Rectangle 126"/>
              <p:cNvSpPr>
                <a:spLocks noChangeArrowheads="1"/>
              </p:cNvSpPr>
              <p:nvPr/>
            </p:nvSpPr>
            <p:spPr bwMode="gray">
              <a:xfrm>
                <a:off x="920" y="2886"/>
                <a:ext cx="73" cy="181"/>
              </a:xfrm>
              <a:prstGeom prst="rect">
                <a:avLst/>
              </a:prstGeom>
              <a:solidFill>
                <a:srgbClr val="14A0BE"/>
              </a:solidFill>
              <a:ln w="9525">
                <a:solidFill>
                  <a:schemeClr val="bg1"/>
                </a:solidFill>
                <a:miter lim="800000"/>
                <a:headEnd/>
                <a:tailEnd/>
              </a:ln>
            </p:spPr>
            <p:txBody>
              <a:bodyPr wrap="none" anchor="ctr"/>
              <a:lstStyle/>
              <a:p>
                <a:endParaRPr lang="en-US">
                  <a:latin typeface="MetaMediumLF-Roman" pitchFamily="34" charset="0"/>
                </a:endParaRPr>
              </a:p>
            </p:txBody>
          </p:sp>
          <p:sp>
            <p:nvSpPr>
              <p:cNvPr id="49329" name="Rectangle 127"/>
              <p:cNvSpPr>
                <a:spLocks noChangeArrowheads="1"/>
              </p:cNvSpPr>
              <p:nvPr/>
            </p:nvSpPr>
            <p:spPr bwMode="gray">
              <a:xfrm>
                <a:off x="1065" y="2886"/>
                <a:ext cx="73" cy="181"/>
              </a:xfrm>
              <a:prstGeom prst="rect">
                <a:avLst/>
              </a:prstGeom>
              <a:solidFill>
                <a:srgbClr val="14A0BE"/>
              </a:solidFill>
              <a:ln w="9525">
                <a:solidFill>
                  <a:schemeClr val="bg1"/>
                </a:solidFill>
                <a:miter lim="800000"/>
                <a:headEnd/>
                <a:tailEnd/>
              </a:ln>
            </p:spPr>
            <p:txBody>
              <a:bodyPr wrap="none" anchor="ctr"/>
              <a:lstStyle/>
              <a:p>
                <a:endParaRPr lang="en-US">
                  <a:latin typeface="MetaMediumLF-Roman" pitchFamily="34" charset="0"/>
                </a:endParaRPr>
              </a:p>
            </p:txBody>
          </p:sp>
        </p:grpSp>
      </p:grpSp>
      <p:grpSp>
        <p:nvGrpSpPr>
          <p:cNvPr id="49259" name="Group 128"/>
          <p:cNvGrpSpPr>
            <a:grpSpLocks/>
          </p:cNvGrpSpPr>
          <p:nvPr/>
        </p:nvGrpSpPr>
        <p:grpSpPr bwMode="auto">
          <a:xfrm>
            <a:off x="2894013" y="2465388"/>
            <a:ext cx="266700" cy="331787"/>
            <a:chOff x="558" y="3104"/>
            <a:chExt cx="363" cy="689"/>
          </a:xfrm>
        </p:grpSpPr>
        <p:sp>
          <p:nvSpPr>
            <p:cNvPr id="49322" name="Rectangle 129"/>
            <p:cNvSpPr>
              <a:spLocks noChangeArrowheads="1"/>
            </p:cNvSpPr>
            <p:nvPr/>
          </p:nvSpPr>
          <p:spPr bwMode="gray">
            <a:xfrm>
              <a:off x="558" y="3285"/>
              <a:ext cx="363" cy="508"/>
            </a:xfrm>
            <a:prstGeom prst="rect">
              <a:avLst/>
            </a:prstGeom>
            <a:solidFill>
              <a:srgbClr val="14A0BE"/>
            </a:solidFill>
            <a:ln w="9525">
              <a:solidFill>
                <a:schemeClr val="bg1"/>
              </a:solidFill>
              <a:miter lim="800000"/>
              <a:headEnd/>
              <a:tailEnd/>
            </a:ln>
          </p:spPr>
          <p:txBody>
            <a:bodyPr lIns="0" tIns="0" rIns="0" bIns="0" anchor="ctr"/>
            <a:lstStyle/>
            <a:p>
              <a:pPr eaLnBrk="0" hangingPunct="0"/>
              <a:endParaRPr lang="en-US" sz="1200">
                <a:latin typeface="MetaMediumLF-Roman" pitchFamily="34" charset="0"/>
              </a:endParaRPr>
            </a:p>
          </p:txBody>
        </p:sp>
        <p:grpSp>
          <p:nvGrpSpPr>
            <p:cNvPr id="49323" name="Group 130"/>
            <p:cNvGrpSpPr>
              <a:grpSpLocks/>
            </p:cNvGrpSpPr>
            <p:nvPr/>
          </p:nvGrpSpPr>
          <p:grpSpPr bwMode="auto">
            <a:xfrm>
              <a:off x="630" y="3104"/>
              <a:ext cx="218" cy="181"/>
              <a:chOff x="920" y="2886"/>
              <a:chExt cx="218" cy="181"/>
            </a:xfrm>
          </p:grpSpPr>
          <p:sp>
            <p:nvSpPr>
              <p:cNvPr id="49324" name="Rectangle 131"/>
              <p:cNvSpPr>
                <a:spLocks noChangeArrowheads="1"/>
              </p:cNvSpPr>
              <p:nvPr/>
            </p:nvSpPr>
            <p:spPr bwMode="gray">
              <a:xfrm>
                <a:off x="920" y="2886"/>
                <a:ext cx="73" cy="181"/>
              </a:xfrm>
              <a:prstGeom prst="rect">
                <a:avLst/>
              </a:prstGeom>
              <a:solidFill>
                <a:srgbClr val="14A0BE"/>
              </a:solidFill>
              <a:ln w="9525">
                <a:solidFill>
                  <a:schemeClr val="bg1"/>
                </a:solidFill>
                <a:miter lim="800000"/>
                <a:headEnd/>
                <a:tailEnd/>
              </a:ln>
            </p:spPr>
            <p:txBody>
              <a:bodyPr wrap="none" anchor="ctr"/>
              <a:lstStyle/>
              <a:p>
                <a:endParaRPr lang="en-US">
                  <a:latin typeface="MetaMediumLF-Roman" pitchFamily="34" charset="0"/>
                </a:endParaRPr>
              </a:p>
            </p:txBody>
          </p:sp>
          <p:sp>
            <p:nvSpPr>
              <p:cNvPr id="49325" name="Rectangle 132"/>
              <p:cNvSpPr>
                <a:spLocks noChangeArrowheads="1"/>
              </p:cNvSpPr>
              <p:nvPr/>
            </p:nvSpPr>
            <p:spPr bwMode="gray">
              <a:xfrm>
                <a:off x="1065" y="2886"/>
                <a:ext cx="73" cy="181"/>
              </a:xfrm>
              <a:prstGeom prst="rect">
                <a:avLst/>
              </a:prstGeom>
              <a:solidFill>
                <a:srgbClr val="14A0BE"/>
              </a:solidFill>
              <a:ln w="9525">
                <a:solidFill>
                  <a:schemeClr val="bg1"/>
                </a:solidFill>
                <a:miter lim="800000"/>
                <a:headEnd/>
                <a:tailEnd/>
              </a:ln>
            </p:spPr>
            <p:txBody>
              <a:bodyPr wrap="none" anchor="ctr"/>
              <a:lstStyle/>
              <a:p>
                <a:endParaRPr lang="en-US">
                  <a:latin typeface="MetaMediumLF-Roman" pitchFamily="34" charset="0"/>
                </a:endParaRPr>
              </a:p>
            </p:txBody>
          </p:sp>
        </p:grpSp>
      </p:grpSp>
      <p:grpSp>
        <p:nvGrpSpPr>
          <p:cNvPr id="49260" name="Group 134"/>
          <p:cNvGrpSpPr>
            <a:grpSpLocks/>
          </p:cNvGrpSpPr>
          <p:nvPr/>
        </p:nvGrpSpPr>
        <p:grpSpPr bwMode="auto">
          <a:xfrm>
            <a:off x="6342063" y="2462213"/>
            <a:ext cx="531812" cy="331787"/>
            <a:chOff x="304" y="4736"/>
            <a:chExt cx="725" cy="691"/>
          </a:xfrm>
        </p:grpSpPr>
        <p:sp>
          <p:nvSpPr>
            <p:cNvPr id="49314" name="Rectangle 135"/>
            <p:cNvSpPr>
              <a:spLocks noChangeArrowheads="1"/>
            </p:cNvSpPr>
            <p:nvPr/>
          </p:nvSpPr>
          <p:spPr bwMode="gray">
            <a:xfrm>
              <a:off x="304" y="4918"/>
              <a:ext cx="363" cy="508"/>
            </a:xfrm>
            <a:prstGeom prst="rect">
              <a:avLst/>
            </a:prstGeom>
            <a:solidFill>
              <a:srgbClr val="FFC425"/>
            </a:solidFill>
            <a:ln w="9525">
              <a:solidFill>
                <a:schemeClr val="bg1"/>
              </a:solidFill>
              <a:miter lim="800000"/>
              <a:headEnd/>
              <a:tailEnd/>
            </a:ln>
          </p:spPr>
          <p:txBody>
            <a:bodyPr lIns="0" tIns="0" rIns="0" bIns="0" anchor="ctr"/>
            <a:lstStyle/>
            <a:p>
              <a:pPr eaLnBrk="0" hangingPunct="0"/>
              <a:endParaRPr lang="en-US" sz="1100">
                <a:latin typeface="MetaMediumLF-Roman" pitchFamily="34" charset="0"/>
              </a:endParaRPr>
            </a:p>
          </p:txBody>
        </p:sp>
        <p:grpSp>
          <p:nvGrpSpPr>
            <p:cNvPr id="49315" name="Group 136"/>
            <p:cNvGrpSpPr>
              <a:grpSpLocks/>
            </p:cNvGrpSpPr>
            <p:nvPr/>
          </p:nvGrpSpPr>
          <p:grpSpPr bwMode="auto">
            <a:xfrm>
              <a:off x="376" y="4737"/>
              <a:ext cx="218" cy="181"/>
              <a:chOff x="920" y="2886"/>
              <a:chExt cx="218" cy="181"/>
            </a:xfrm>
          </p:grpSpPr>
          <p:sp>
            <p:nvSpPr>
              <p:cNvPr id="49320" name="Rectangle 137"/>
              <p:cNvSpPr>
                <a:spLocks noChangeArrowheads="1"/>
              </p:cNvSpPr>
              <p:nvPr/>
            </p:nvSpPr>
            <p:spPr bwMode="gray">
              <a:xfrm>
                <a:off x="920" y="2886"/>
                <a:ext cx="73" cy="181"/>
              </a:xfrm>
              <a:prstGeom prst="rect">
                <a:avLst/>
              </a:prstGeom>
              <a:solidFill>
                <a:schemeClr val="bg1"/>
              </a:solidFill>
              <a:ln w="9525">
                <a:solidFill>
                  <a:schemeClr val="bg1"/>
                </a:solidFill>
                <a:miter lim="800000"/>
                <a:headEnd/>
                <a:tailEnd/>
              </a:ln>
            </p:spPr>
            <p:txBody>
              <a:bodyPr wrap="none" anchor="ctr"/>
              <a:lstStyle/>
              <a:p>
                <a:endParaRPr lang="en-US">
                  <a:latin typeface="MetaMediumLF-Roman" pitchFamily="34" charset="0"/>
                </a:endParaRPr>
              </a:p>
            </p:txBody>
          </p:sp>
          <p:sp>
            <p:nvSpPr>
              <p:cNvPr id="49321" name="Rectangle 138"/>
              <p:cNvSpPr>
                <a:spLocks noChangeArrowheads="1"/>
              </p:cNvSpPr>
              <p:nvPr/>
            </p:nvSpPr>
            <p:spPr bwMode="gray">
              <a:xfrm>
                <a:off x="1065" y="2886"/>
                <a:ext cx="73" cy="181"/>
              </a:xfrm>
              <a:prstGeom prst="rect">
                <a:avLst/>
              </a:prstGeom>
              <a:solidFill>
                <a:schemeClr val="bg1"/>
              </a:solidFill>
              <a:ln w="9525">
                <a:solidFill>
                  <a:schemeClr val="bg1"/>
                </a:solidFill>
                <a:miter lim="800000"/>
                <a:headEnd/>
                <a:tailEnd/>
              </a:ln>
            </p:spPr>
            <p:txBody>
              <a:bodyPr wrap="none" anchor="ctr"/>
              <a:lstStyle/>
              <a:p>
                <a:endParaRPr lang="en-US">
                  <a:latin typeface="MetaMediumLF-Roman" pitchFamily="34" charset="0"/>
                </a:endParaRPr>
              </a:p>
            </p:txBody>
          </p:sp>
        </p:grpSp>
        <p:sp>
          <p:nvSpPr>
            <p:cNvPr id="49316" name="Rectangle 139"/>
            <p:cNvSpPr>
              <a:spLocks noChangeArrowheads="1"/>
            </p:cNvSpPr>
            <p:nvPr/>
          </p:nvSpPr>
          <p:spPr bwMode="gray">
            <a:xfrm>
              <a:off x="666" y="4918"/>
              <a:ext cx="363" cy="509"/>
            </a:xfrm>
            <a:prstGeom prst="rect">
              <a:avLst/>
            </a:prstGeom>
            <a:solidFill>
              <a:srgbClr val="FFC425"/>
            </a:solidFill>
            <a:ln w="9525">
              <a:solidFill>
                <a:schemeClr val="bg1"/>
              </a:solidFill>
              <a:miter lim="800000"/>
              <a:headEnd/>
              <a:tailEnd/>
            </a:ln>
          </p:spPr>
          <p:txBody>
            <a:bodyPr lIns="0" tIns="0" rIns="0" bIns="0" anchor="ctr"/>
            <a:lstStyle/>
            <a:p>
              <a:pPr eaLnBrk="0" hangingPunct="0"/>
              <a:endParaRPr lang="en-US" sz="1100">
                <a:latin typeface="MetaMediumLF-Roman" pitchFamily="34" charset="0"/>
              </a:endParaRPr>
            </a:p>
          </p:txBody>
        </p:sp>
        <p:grpSp>
          <p:nvGrpSpPr>
            <p:cNvPr id="49317" name="Group 140"/>
            <p:cNvGrpSpPr>
              <a:grpSpLocks/>
            </p:cNvGrpSpPr>
            <p:nvPr/>
          </p:nvGrpSpPr>
          <p:grpSpPr bwMode="auto">
            <a:xfrm>
              <a:off x="738" y="4736"/>
              <a:ext cx="218" cy="182"/>
              <a:chOff x="920" y="2886"/>
              <a:chExt cx="218" cy="181"/>
            </a:xfrm>
          </p:grpSpPr>
          <p:sp>
            <p:nvSpPr>
              <p:cNvPr id="49318" name="Rectangle 141"/>
              <p:cNvSpPr>
                <a:spLocks noChangeArrowheads="1"/>
              </p:cNvSpPr>
              <p:nvPr/>
            </p:nvSpPr>
            <p:spPr bwMode="gray">
              <a:xfrm>
                <a:off x="920" y="2886"/>
                <a:ext cx="73" cy="181"/>
              </a:xfrm>
              <a:prstGeom prst="rect">
                <a:avLst/>
              </a:prstGeom>
              <a:solidFill>
                <a:schemeClr val="bg1"/>
              </a:solidFill>
              <a:ln w="9525">
                <a:solidFill>
                  <a:schemeClr val="bg1"/>
                </a:solidFill>
                <a:miter lim="800000"/>
                <a:headEnd/>
                <a:tailEnd/>
              </a:ln>
            </p:spPr>
            <p:txBody>
              <a:bodyPr wrap="none" anchor="ctr"/>
              <a:lstStyle/>
              <a:p>
                <a:endParaRPr lang="en-US">
                  <a:latin typeface="MetaMediumLF-Roman" pitchFamily="34" charset="0"/>
                </a:endParaRPr>
              </a:p>
            </p:txBody>
          </p:sp>
          <p:sp>
            <p:nvSpPr>
              <p:cNvPr id="49319" name="Rectangle 142"/>
              <p:cNvSpPr>
                <a:spLocks noChangeArrowheads="1"/>
              </p:cNvSpPr>
              <p:nvPr/>
            </p:nvSpPr>
            <p:spPr bwMode="gray">
              <a:xfrm>
                <a:off x="1065" y="2886"/>
                <a:ext cx="73" cy="181"/>
              </a:xfrm>
              <a:prstGeom prst="rect">
                <a:avLst/>
              </a:prstGeom>
              <a:solidFill>
                <a:schemeClr val="bg1"/>
              </a:solidFill>
              <a:ln w="9525">
                <a:solidFill>
                  <a:schemeClr val="bg1"/>
                </a:solidFill>
                <a:miter lim="800000"/>
                <a:headEnd/>
                <a:tailEnd/>
              </a:ln>
            </p:spPr>
            <p:txBody>
              <a:bodyPr wrap="none" anchor="ctr"/>
              <a:lstStyle/>
              <a:p>
                <a:endParaRPr lang="en-US">
                  <a:latin typeface="MetaMediumLF-Roman" pitchFamily="34" charset="0"/>
                </a:endParaRPr>
              </a:p>
            </p:txBody>
          </p:sp>
        </p:grpSp>
      </p:grpSp>
      <p:grpSp>
        <p:nvGrpSpPr>
          <p:cNvPr id="49261" name="Group 143"/>
          <p:cNvGrpSpPr>
            <a:grpSpLocks/>
          </p:cNvGrpSpPr>
          <p:nvPr/>
        </p:nvGrpSpPr>
        <p:grpSpPr bwMode="auto">
          <a:xfrm>
            <a:off x="5540375" y="2463800"/>
            <a:ext cx="266700" cy="330200"/>
            <a:chOff x="195" y="3104"/>
            <a:chExt cx="363" cy="689"/>
          </a:xfrm>
        </p:grpSpPr>
        <p:sp>
          <p:nvSpPr>
            <p:cNvPr id="49310" name="Rectangle 144"/>
            <p:cNvSpPr>
              <a:spLocks noChangeArrowheads="1"/>
            </p:cNvSpPr>
            <p:nvPr/>
          </p:nvSpPr>
          <p:spPr bwMode="gray">
            <a:xfrm>
              <a:off x="195" y="3285"/>
              <a:ext cx="363" cy="508"/>
            </a:xfrm>
            <a:prstGeom prst="rect">
              <a:avLst/>
            </a:prstGeom>
            <a:solidFill>
              <a:schemeClr val="folHlink"/>
            </a:solidFill>
            <a:ln w="9525">
              <a:solidFill>
                <a:schemeClr val="bg1"/>
              </a:solidFill>
              <a:miter lim="800000"/>
              <a:headEnd/>
              <a:tailEnd/>
            </a:ln>
          </p:spPr>
          <p:txBody>
            <a:bodyPr lIns="0" tIns="0" rIns="0" bIns="0" anchor="ctr"/>
            <a:lstStyle/>
            <a:p>
              <a:pPr eaLnBrk="0" hangingPunct="0"/>
              <a:endParaRPr lang="en-US" sz="1100">
                <a:latin typeface="MetaMediumLF-Roman" pitchFamily="34" charset="0"/>
              </a:endParaRPr>
            </a:p>
            <a:p>
              <a:pPr eaLnBrk="0" hangingPunct="0"/>
              <a:r>
                <a:rPr lang="en-US" sz="1100">
                  <a:latin typeface="MetaMediumLF-Roman" pitchFamily="34" charset="0"/>
                </a:rPr>
                <a:t> FC</a:t>
              </a:r>
              <a:br>
                <a:rPr lang="en-US" sz="1100">
                  <a:latin typeface="MetaMediumLF-Roman" pitchFamily="34" charset="0"/>
                </a:rPr>
              </a:br>
              <a:endParaRPr lang="en-US" sz="1100">
                <a:latin typeface="MetaMediumLF-Roman" pitchFamily="34" charset="0"/>
              </a:endParaRPr>
            </a:p>
          </p:txBody>
        </p:sp>
        <p:grpSp>
          <p:nvGrpSpPr>
            <p:cNvPr id="49311" name="Group 145"/>
            <p:cNvGrpSpPr>
              <a:grpSpLocks/>
            </p:cNvGrpSpPr>
            <p:nvPr/>
          </p:nvGrpSpPr>
          <p:grpSpPr bwMode="auto">
            <a:xfrm>
              <a:off x="267" y="3104"/>
              <a:ext cx="218" cy="181"/>
              <a:chOff x="920" y="2886"/>
              <a:chExt cx="218" cy="181"/>
            </a:xfrm>
          </p:grpSpPr>
          <p:sp>
            <p:nvSpPr>
              <p:cNvPr id="49312" name="Rectangle 146"/>
              <p:cNvSpPr>
                <a:spLocks noChangeArrowheads="1"/>
              </p:cNvSpPr>
              <p:nvPr/>
            </p:nvSpPr>
            <p:spPr bwMode="gray">
              <a:xfrm>
                <a:off x="920" y="2886"/>
                <a:ext cx="73" cy="181"/>
              </a:xfrm>
              <a:prstGeom prst="rect">
                <a:avLst/>
              </a:prstGeom>
              <a:solidFill>
                <a:schemeClr val="folHlink"/>
              </a:solidFill>
              <a:ln w="9525">
                <a:solidFill>
                  <a:schemeClr val="bg1"/>
                </a:solidFill>
                <a:miter lim="800000"/>
                <a:headEnd/>
                <a:tailEnd/>
              </a:ln>
            </p:spPr>
            <p:txBody>
              <a:bodyPr wrap="none" anchor="ctr"/>
              <a:lstStyle/>
              <a:p>
                <a:endParaRPr lang="en-US">
                  <a:latin typeface="MetaMediumLF-Roman" pitchFamily="34" charset="0"/>
                </a:endParaRPr>
              </a:p>
            </p:txBody>
          </p:sp>
          <p:sp>
            <p:nvSpPr>
              <p:cNvPr id="49313" name="Rectangle 147"/>
              <p:cNvSpPr>
                <a:spLocks noChangeArrowheads="1"/>
              </p:cNvSpPr>
              <p:nvPr/>
            </p:nvSpPr>
            <p:spPr bwMode="gray">
              <a:xfrm>
                <a:off x="1065" y="2886"/>
                <a:ext cx="73" cy="181"/>
              </a:xfrm>
              <a:prstGeom prst="rect">
                <a:avLst/>
              </a:prstGeom>
              <a:solidFill>
                <a:schemeClr val="folHlink"/>
              </a:solidFill>
              <a:ln w="9525">
                <a:solidFill>
                  <a:schemeClr val="bg1"/>
                </a:solidFill>
                <a:miter lim="800000"/>
                <a:headEnd/>
                <a:tailEnd/>
              </a:ln>
            </p:spPr>
            <p:txBody>
              <a:bodyPr wrap="none" anchor="ctr"/>
              <a:lstStyle/>
              <a:p>
                <a:endParaRPr lang="en-US">
                  <a:latin typeface="MetaMediumLF-Roman" pitchFamily="34" charset="0"/>
                </a:endParaRPr>
              </a:p>
            </p:txBody>
          </p:sp>
        </p:grpSp>
      </p:grpSp>
      <p:grpSp>
        <p:nvGrpSpPr>
          <p:cNvPr id="49262" name="Group 148"/>
          <p:cNvGrpSpPr>
            <a:grpSpLocks/>
          </p:cNvGrpSpPr>
          <p:nvPr/>
        </p:nvGrpSpPr>
        <p:grpSpPr bwMode="auto">
          <a:xfrm>
            <a:off x="5807075" y="2463800"/>
            <a:ext cx="266700" cy="330200"/>
            <a:chOff x="558" y="3104"/>
            <a:chExt cx="363" cy="689"/>
          </a:xfrm>
        </p:grpSpPr>
        <p:sp>
          <p:nvSpPr>
            <p:cNvPr id="49306" name="Rectangle 149"/>
            <p:cNvSpPr>
              <a:spLocks noChangeArrowheads="1"/>
            </p:cNvSpPr>
            <p:nvPr/>
          </p:nvSpPr>
          <p:spPr bwMode="gray">
            <a:xfrm>
              <a:off x="558" y="3285"/>
              <a:ext cx="363" cy="508"/>
            </a:xfrm>
            <a:prstGeom prst="rect">
              <a:avLst/>
            </a:prstGeom>
            <a:solidFill>
              <a:srgbClr val="14A0BE"/>
            </a:solidFill>
            <a:ln w="9525">
              <a:solidFill>
                <a:schemeClr val="bg1"/>
              </a:solidFill>
              <a:miter lim="800000"/>
              <a:headEnd/>
              <a:tailEnd/>
            </a:ln>
          </p:spPr>
          <p:txBody>
            <a:bodyPr lIns="0" tIns="0" rIns="0" bIns="0" anchor="ctr"/>
            <a:lstStyle/>
            <a:p>
              <a:pPr eaLnBrk="0" hangingPunct="0"/>
              <a:r>
                <a:rPr lang="en-US" sz="1100">
                  <a:latin typeface="MetaMediumLF-Roman" pitchFamily="34" charset="0"/>
                </a:rPr>
                <a:t> iS</a:t>
              </a:r>
            </a:p>
          </p:txBody>
        </p:sp>
        <p:grpSp>
          <p:nvGrpSpPr>
            <p:cNvPr id="49307" name="Group 150"/>
            <p:cNvGrpSpPr>
              <a:grpSpLocks/>
            </p:cNvGrpSpPr>
            <p:nvPr/>
          </p:nvGrpSpPr>
          <p:grpSpPr bwMode="auto">
            <a:xfrm>
              <a:off x="630" y="3104"/>
              <a:ext cx="218" cy="181"/>
              <a:chOff x="920" y="2886"/>
              <a:chExt cx="218" cy="181"/>
            </a:xfrm>
          </p:grpSpPr>
          <p:sp>
            <p:nvSpPr>
              <p:cNvPr id="49308" name="Rectangle 151"/>
              <p:cNvSpPr>
                <a:spLocks noChangeArrowheads="1"/>
              </p:cNvSpPr>
              <p:nvPr/>
            </p:nvSpPr>
            <p:spPr bwMode="gray">
              <a:xfrm>
                <a:off x="920" y="2886"/>
                <a:ext cx="73" cy="181"/>
              </a:xfrm>
              <a:prstGeom prst="rect">
                <a:avLst/>
              </a:prstGeom>
              <a:solidFill>
                <a:srgbClr val="14A0BE"/>
              </a:solidFill>
              <a:ln w="9525">
                <a:solidFill>
                  <a:schemeClr val="bg1"/>
                </a:solidFill>
                <a:miter lim="800000"/>
                <a:headEnd/>
                <a:tailEnd/>
              </a:ln>
            </p:spPr>
            <p:txBody>
              <a:bodyPr wrap="none" anchor="ctr"/>
              <a:lstStyle/>
              <a:p>
                <a:endParaRPr lang="en-US">
                  <a:latin typeface="MetaMediumLF-Roman" pitchFamily="34" charset="0"/>
                </a:endParaRPr>
              </a:p>
            </p:txBody>
          </p:sp>
          <p:sp>
            <p:nvSpPr>
              <p:cNvPr id="49309" name="Rectangle 152"/>
              <p:cNvSpPr>
                <a:spLocks noChangeArrowheads="1"/>
              </p:cNvSpPr>
              <p:nvPr/>
            </p:nvSpPr>
            <p:spPr bwMode="gray">
              <a:xfrm>
                <a:off x="1065" y="2886"/>
                <a:ext cx="73" cy="181"/>
              </a:xfrm>
              <a:prstGeom prst="rect">
                <a:avLst/>
              </a:prstGeom>
              <a:solidFill>
                <a:srgbClr val="14A0BE"/>
              </a:solidFill>
              <a:ln w="9525">
                <a:solidFill>
                  <a:schemeClr val="bg1"/>
                </a:solidFill>
                <a:miter lim="800000"/>
                <a:headEnd/>
                <a:tailEnd/>
              </a:ln>
            </p:spPr>
            <p:txBody>
              <a:bodyPr wrap="none" anchor="ctr"/>
              <a:lstStyle/>
              <a:p>
                <a:endParaRPr lang="en-US">
                  <a:latin typeface="MetaMediumLF-Roman" pitchFamily="34" charset="0"/>
                </a:endParaRPr>
              </a:p>
            </p:txBody>
          </p:sp>
        </p:grpSp>
      </p:grpSp>
      <p:grpSp>
        <p:nvGrpSpPr>
          <p:cNvPr id="49263" name="Group 153"/>
          <p:cNvGrpSpPr>
            <a:grpSpLocks/>
          </p:cNvGrpSpPr>
          <p:nvPr/>
        </p:nvGrpSpPr>
        <p:grpSpPr bwMode="auto">
          <a:xfrm>
            <a:off x="6073775" y="2462213"/>
            <a:ext cx="268288" cy="331787"/>
            <a:chOff x="1283" y="3104"/>
            <a:chExt cx="363" cy="689"/>
          </a:xfrm>
        </p:grpSpPr>
        <p:sp>
          <p:nvSpPr>
            <p:cNvPr id="959642" name="Rectangle 154"/>
            <p:cNvSpPr>
              <a:spLocks noChangeArrowheads="1"/>
            </p:cNvSpPr>
            <p:nvPr/>
          </p:nvSpPr>
          <p:spPr bwMode="gray">
            <a:xfrm rot="21600000">
              <a:off x="1283" y="3285"/>
              <a:ext cx="363" cy="508"/>
            </a:xfrm>
            <a:prstGeom prst="rect">
              <a:avLst/>
            </a:prstGeom>
            <a:solidFill>
              <a:schemeClr val="accent5">
                <a:lumMod val="75000"/>
              </a:schemeClr>
            </a:solidFill>
            <a:ln w="9525">
              <a:solidFill>
                <a:schemeClr val="bg1"/>
              </a:solidFill>
              <a:miter lim="800000"/>
              <a:headEnd/>
              <a:tailEnd/>
            </a:ln>
            <a:effectLst/>
          </p:spPr>
          <p:txBody>
            <a:bodyPr lIns="0" tIns="0" rIns="0" bIns="0" anchor="ctr"/>
            <a:lstStyle/>
            <a:p>
              <a:pPr eaLnBrk="0" fontAlgn="auto" hangingPunct="0">
                <a:spcBef>
                  <a:spcPts val="0"/>
                </a:spcBef>
                <a:spcAft>
                  <a:spcPts val="0"/>
                </a:spcAft>
                <a:defRPr/>
              </a:pPr>
              <a:endParaRPr lang="en-US" sz="1100" dirty="0">
                <a:latin typeface="MetaMediumLF-Roman" pitchFamily="34" charset="0"/>
                <a:cs typeface="Arial" charset="0"/>
              </a:endParaRPr>
            </a:p>
          </p:txBody>
        </p:sp>
        <p:grpSp>
          <p:nvGrpSpPr>
            <p:cNvPr id="49303" name="Group 155"/>
            <p:cNvGrpSpPr>
              <a:grpSpLocks/>
            </p:cNvGrpSpPr>
            <p:nvPr/>
          </p:nvGrpSpPr>
          <p:grpSpPr bwMode="auto">
            <a:xfrm>
              <a:off x="1355" y="3104"/>
              <a:ext cx="218" cy="181"/>
              <a:chOff x="920" y="2886"/>
              <a:chExt cx="218" cy="181"/>
            </a:xfrm>
          </p:grpSpPr>
          <p:sp>
            <p:nvSpPr>
              <p:cNvPr id="49304" name="Rectangle 156"/>
              <p:cNvSpPr>
                <a:spLocks noChangeArrowheads="1"/>
              </p:cNvSpPr>
              <p:nvPr/>
            </p:nvSpPr>
            <p:spPr bwMode="gray">
              <a:xfrm>
                <a:off x="920" y="2886"/>
                <a:ext cx="73" cy="181"/>
              </a:xfrm>
              <a:prstGeom prst="rect">
                <a:avLst/>
              </a:prstGeom>
              <a:solidFill>
                <a:schemeClr val="folHlink"/>
              </a:solidFill>
              <a:ln w="9525">
                <a:solidFill>
                  <a:schemeClr val="bg1"/>
                </a:solidFill>
                <a:miter lim="800000"/>
                <a:headEnd/>
                <a:tailEnd/>
              </a:ln>
            </p:spPr>
            <p:txBody>
              <a:bodyPr wrap="none" anchor="ctr"/>
              <a:lstStyle/>
              <a:p>
                <a:endParaRPr lang="en-US">
                  <a:latin typeface="MetaMediumLF-Roman" pitchFamily="34" charset="0"/>
                </a:endParaRPr>
              </a:p>
            </p:txBody>
          </p:sp>
          <p:sp>
            <p:nvSpPr>
              <p:cNvPr id="49305" name="Rectangle 157"/>
              <p:cNvSpPr>
                <a:spLocks noChangeArrowheads="1"/>
              </p:cNvSpPr>
              <p:nvPr/>
            </p:nvSpPr>
            <p:spPr bwMode="gray">
              <a:xfrm>
                <a:off x="1065" y="2886"/>
                <a:ext cx="73" cy="181"/>
              </a:xfrm>
              <a:prstGeom prst="rect">
                <a:avLst/>
              </a:prstGeom>
              <a:solidFill>
                <a:schemeClr val="folHlink"/>
              </a:solidFill>
              <a:ln w="9525">
                <a:solidFill>
                  <a:schemeClr val="bg1"/>
                </a:solidFill>
                <a:miter lim="800000"/>
                <a:headEnd/>
                <a:tailEnd/>
              </a:ln>
            </p:spPr>
            <p:txBody>
              <a:bodyPr wrap="none" anchor="ctr"/>
              <a:lstStyle/>
              <a:p>
                <a:endParaRPr lang="en-US">
                  <a:latin typeface="MetaMediumLF-Roman" pitchFamily="34" charset="0"/>
                </a:endParaRPr>
              </a:p>
            </p:txBody>
          </p:sp>
        </p:grpSp>
      </p:grpSp>
      <p:grpSp>
        <p:nvGrpSpPr>
          <p:cNvPr id="49264" name="Group 163"/>
          <p:cNvGrpSpPr>
            <a:grpSpLocks/>
          </p:cNvGrpSpPr>
          <p:nvPr/>
        </p:nvGrpSpPr>
        <p:grpSpPr bwMode="auto">
          <a:xfrm>
            <a:off x="6340475" y="2462213"/>
            <a:ext cx="268288" cy="331787"/>
            <a:chOff x="558" y="3104"/>
            <a:chExt cx="363" cy="689"/>
          </a:xfrm>
        </p:grpSpPr>
        <p:sp>
          <p:nvSpPr>
            <p:cNvPr id="49298" name="Rectangle 164"/>
            <p:cNvSpPr>
              <a:spLocks noChangeArrowheads="1"/>
            </p:cNvSpPr>
            <p:nvPr/>
          </p:nvSpPr>
          <p:spPr bwMode="gray">
            <a:xfrm>
              <a:off x="558" y="3285"/>
              <a:ext cx="363" cy="508"/>
            </a:xfrm>
            <a:prstGeom prst="rect">
              <a:avLst/>
            </a:prstGeom>
            <a:solidFill>
              <a:srgbClr val="14A0BE"/>
            </a:solidFill>
            <a:ln w="9525">
              <a:solidFill>
                <a:schemeClr val="bg1"/>
              </a:solidFill>
              <a:miter lim="800000"/>
              <a:headEnd/>
              <a:tailEnd/>
            </a:ln>
          </p:spPr>
          <p:txBody>
            <a:bodyPr lIns="0" tIns="0" rIns="0" bIns="0" anchor="ctr"/>
            <a:lstStyle/>
            <a:p>
              <a:pPr eaLnBrk="0" hangingPunct="0"/>
              <a:endParaRPr lang="en-US" sz="1200">
                <a:latin typeface="MetaMediumLF-Roman" pitchFamily="34" charset="0"/>
              </a:endParaRPr>
            </a:p>
          </p:txBody>
        </p:sp>
        <p:grpSp>
          <p:nvGrpSpPr>
            <p:cNvPr id="49299" name="Group 165"/>
            <p:cNvGrpSpPr>
              <a:grpSpLocks/>
            </p:cNvGrpSpPr>
            <p:nvPr/>
          </p:nvGrpSpPr>
          <p:grpSpPr bwMode="auto">
            <a:xfrm>
              <a:off x="630" y="3104"/>
              <a:ext cx="218" cy="181"/>
              <a:chOff x="920" y="2886"/>
              <a:chExt cx="218" cy="181"/>
            </a:xfrm>
          </p:grpSpPr>
          <p:sp>
            <p:nvSpPr>
              <p:cNvPr id="49300" name="Rectangle 166"/>
              <p:cNvSpPr>
                <a:spLocks noChangeArrowheads="1"/>
              </p:cNvSpPr>
              <p:nvPr/>
            </p:nvSpPr>
            <p:spPr bwMode="gray">
              <a:xfrm>
                <a:off x="920" y="2886"/>
                <a:ext cx="73" cy="181"/>
              </a:xfrm>
              <a:prstGeom prst="rect">
                <a:avLst/>
              </a:prstGeom>
              <a:solidFill>
                <a:srgbClr val="14A0BE"/>
              </a:solidFill>
              <a:ln w="9525">
                <a:solidFill>
                  <a:schemeClr val="bg1"/>
                </a:solidFill>
                <a:miter lim="800000"/>
                <a:headEnd/>
                <a:tailEnd/>
              </a:ln>
            </p:spPr>
            <p:txBody>
              <a:bodyPr wrap="none" anchor="ctr"/>
              <a:lstStyle/>
              <a:p>
                <a:endParaRPr lang="en-US">
                  <a:latin typeface="MetaMediumLF-Roman" pitchFamily="34" charset="0"/>
                </a:endParaRPr>
              </a:p>
            </p:txBody>
          </p:sp>
          <p:sp>
            <p:nvSpPr>
              <p:cNvPr id="49301" name="Rectangle 167"/>
              <p:cNvSpPr>
                <a:spLocks noChangeArrowheads="1"/>
              </p:cNvSpPr>
              <p:nvPr/>
            </p:nvSpPr>
            <p:spPr bwMode="gray">
              <a:xfrm>
                <a:off x="1065" y="2886"/>
                <a:ext cx="73" cy="181"/>
              </a:xfrm>
              <a:prstGeom prst="rect">
                <a:avLst/>
              </a:prstGeom>
              <a:solidFill>
                <a:srgbClr val="14A0BE"/>
              </a:solidFill>
              <a:ln w="9525">
                <a:solidFill>
                  <a:schemeClr val="bg1"/>
                </a:solidFill>
                <a:miter lim="800000"/>
                <a:headEnd/>
                <a:tailEnd/>
              </a:ln>
            </p:spPr>
            <p:txBody>
              <a:bodyPr wrap="none" anchor="ctr"/>
              <a:lstStyle/>
              <a:p>
                <a:endParaRPr lang="en-US">
                  <a:latin typeface="MetaMediumLF-Roman" pitchFamily="34" charset="0"/>
                </a:endParaRPr>
              </a:p>
            </p:txBody>
          </p:sp>
        </p:grpSp>
      </p:grpSp>
      <p:grpSp>
        <p:nvGrpSpPr>
          <p:cNvPr id="49265" name="Group 168"/>
          <p:cNvGrpSpPr>
            <a:grpSpLocks/>
          </p:cNvGrpSpPr>
          <p:nvPr/>
        </p:nvGrpSpPr>
        <p:grpSpPr bwMode="auto">
          <a:xfrm>
            <a:off x="6608763" y="2462213"/>
            <a:ext cx="265112" cy="331787"/>
            <a:chOff x="558" y="3104"/>
            <a:chExt cx="363" cy="689"/>
          </a:xfrm>
        </p:grpSpPr>
        <p:sp>
          <p:nvSpPr>
            <p:cNvPr id="49294" name="Rectangle 169"/>
            <p:cNvSpPr>
              <a:spLocks noChangeArrowheads="1"/>
            </p:cNvSpPr>
            <p:nvPr/>
          </p:nvSpPr>
          <p:spPr bwMode="gray">
            <a:xfrm>
              <a:off x="558" y="3285"/>
              <a:ext cx="363" cy="508"/>
            </a:xfrm>
            <a:prstGeom prst="rect">
              <a:avLst/>
            </a:prstGeom>
            <a:solidFill>
              <a:srgbClr val="14A0BE"/>
            </a:solidFill>
            <a:ln w="9525">
              <a:solidFill>
                <a:schemeClr val="bg1"/>
              </a:solidFill>
              <a:miter lim="800000"/>
              <a:headEnd/>
              <a:tailEnd/>
            </a:ln>
          </p:spPr>
          <p:txBody>
            <a:bodyPr lIns="0" tIns="0" rIns="0" bIns="0" anchor="ctr"/>
            <a:lstStyle/>
            <a:p>
              <a:pPr eaLnBrk="0" hangingPunct="0"/>
              <a:endParaRPr lang="en-US" sz="1200">
                <a:latin typeface="MetaMediumLF-Roman" pitchFamily="34" charset="0"/>
              </a:endParaRPr>
            </a:p>
          </p:txBody>
        </p:sp>
        <p:grpSp>
          <p:nvGrpSpPr>
            <p:cNvPr id="49295" name="Group 170"/>
            <p:cNvGrpSpPr>
              <a:grpSpLocks/>
            </p:cNvGrpSpPr>
            <p:nvPr/>
          </p:nvGrpSpPr>
          <p:grpSpPr bwMode="auto">
            <a:xfrm>
              <a:off x="630" y="3104"/>
              <a:ext cx="218" cy="181"/>
              <a:chOff x="920" y="2886"/>
              <a:chExt cx="218" cy="181"/>
            </a:xfrm>
          </p:grpSpPr>
          <p:sp>
            <p:nvSpPr>
              <p:cNvPr id="49296" name="Rectangle 171"/>
              <p:cNvSpPr>
                <a:spLocks noChangeArrowheads="1"/>
              </p:cNvSpPr>
              <p:nvPr/>
            </p:nvSpPr>
            <p:spPr bwMode="gray">
              <a:xfrm>
                <a:off x="920" y="2886"/>
                <a:ext cx="73" cy="181"/>
              </a:xfrm>
              <a:prstGeom prst="rect">
                <a:avLst/>
              </a:prstGeom>
              <a:solidFill>
                <a:srgbClr val="14A0BE"/>
              </a:solidFill>
              <a:ln w="9525">
                <a:solidFill>
                  <a:schemeClr val="bg1"/>
                </a:solidFill>
                <a:miter lim="800000"/>
                <a:headEnd/>
                <a:tailEnd/>
              </a:ln>
            </p:spPr>
            <p:txBody>
              <a:bodyPr wrap="none" anchor="ctr"/>
              <a:lstStyle/>
              <a:p>
                <a:endParaRPr lang="en-US">
                  <a:latin typeface="MetaMediumLF-Roman" pitchFamily="34" charset="0"/>
                </a:endParaRPr>
              </a:p>
            </p:txBody>
          </p:sp>
          <p:sp>
            <p:nvSpPr>
              <p:cNvPr id="49297" name="Rectangle 172"/>
              <p:cNvSpPr>
                <a:spLocks noChangeArrowheads="1"/>
              </p:cNvSpPr>
              <p:nvPr/>
            </p:nvSpPr>
            <p:spPr bwMode="gray">
              <a:xfrm>
                <a:off x="1065" y="2886"/>
                <a:ext cx="73" cy="181"/>
              </a:xfrm>
              <a:prstGeom prst="rect">
                <a:avLst/>
              </a:prstGeom>
              <a:solidFill>
                <a:srgbClr val="14A0BE"/>
              </a:solidFill>
              <a:ln w="9525">
                <a:solidFill>
                  <a:schemeClr val="bg1"/>
                </a:solidFill>
                <a:miter lim="800000"/>
                <a:headEnd/>
                <a:tailEnd/>
              </a:ln>
            </p:spPr>
            <p:txBody>
              <a:bodyPr wrap="none" anchor="ctr"/>
              <a:lstStyle/>
              <a:p>
                <a:endParaRPr lang="en-US">
                  <a:latin typeface="MetaMediumLF-Roman" pitchFamily="34" charset="0"/>
                </a:endParaRPr>
              </a:p>
            </p:txBody>
          </p:sp>
        </p:grpSp>
      </p:grpSp>
      <p:sp>
        <p:nvSpPr>
          <p:cNvPr id="49266" name="Rectangle 242"/>
          <p:cNvSpPr>
            <a:spLocks noChangeArrowheads="1"/>
          </p:cNvSpPr>
          <p:nvPr/>
        </p:nvSpPr>
        <p:spPr bwMode="gray">
          <a:xfrm>
            <a:off x="2289175" y="2578100"/>
            <a:ext cx="406400" cy="214313"/>
          </a:xfrm>
          <a:prstGeom prst="rect">
            <a:avLst/>
          </a:prstGeom>
          <a:noFill/>
          <a:ln w="9525">
            <a:noFill/>
            <a:miter lim="800000"/>
            <a:headEnd/>
            <a:tailEnd/>
          </a:ln>
        </p:spPr>
        <p:txBody>
          <a:bodyPr>
            <a:spAutoFit/>
          </a:bodyPr>
          <a:lstStyle/>
          <a:p>
            <a:r>
              <a:rPr lang="en-US" sz="800">
                <a:solidFill>
                  <a:schemeClr val="bg1"/>
                </a:solidFill>
                <a:latin typeface="MetaMediumLF-Roman" pitchFamily="34" charset="0"/>
              </a:rPr>
              <a:t>FCoE</a:t>
            </a:r>
            <a:endParaRPr lang="en-US" sz="800">
              <a:solidFill>
                <a:schemeClr val="bg1"/>
              </a:solidFill>
              <a:latin typeface="MetaNormalLF-Roman" pitchFamily="34" charset="0"/>
            </a:endParaRPr>
          </a:p>
        </p:txBody>
      </p:sp>
      <p:sp>
        <p:nvSpPr>
          <p:cNvPr id="49267" name="Rectangle 244"/>
          <p:cNvSpPr>
            <a:spLocks noChangeArrowheads="1"/>
          </p:cNvSpPr>
          <p:nvPr/>
        </p:nvSpPr>
        <p:spPr bwMode="gray">
          <a:xfrm>
            <a:off x="6007100" y="2573338"/>
            <a:ext cx="404813" cy="215900"/>
          </a:xfrm>
          <a:prstGeom prst="rect">
            <a:avLst/>
          </a:prstGeom>
          <a:noFill/>
          <a:ln w="9525">
            <a:noFill/>
            <a:miter lim="800000"/>
            <a:headEnd/>
            <a:tailEnd/>
          </a:ln>
        </p:spPr>
        <p:txBody>
          <a:bodyPr>
            <a:spAutoFit/>
          </a:bodyPr>
          <a:lstStyle/>
          <a:p>
            <a:r>
              <a:rPr lang="en-US" sz="800">
                <a:solidFill>
                  <a:schemeClr val="bg1"/>
                </a:solidFill>
                <a:latin typeface="MetaMediumLF-Roman" pitchFamily="34" charset="0"/>
              </a:rPr>
              <a:t>FCoE</a:t>
            </a:r>
            <a:endParaRPr lang="en-US" sz="800">
              <a:solidFill>
                <a:schemeClr val="bg1"/>
              </a:solidFill>
              <a:latin typeface="MetaNormalLF-Roman" pitchFamily="34" charset="0"/>
            </a:endParaRPr>
          </a:p>
        </p:txBody>
      </p:sp>
      <p:sp>
        <p:nvSpPr>
          <p:cNvPr id="49268" name="Rectangle 207"/>
          <p:cNvSpPr>
            <a:spLocks noChangeArrowheads="1"/>
          </p:cNvSpPr>
          <p:nvPr/>
        </p:nvSpPr>
        <p:spPr bwMode="gray">
          <a:xfrm>
            <a:off x="1746250" y="2916238"/>
            <a:ext cx="1395413" cy="411162"/>
          </a:xfrm>
          <a:prstGeom prst="rect">
            <a:avLst/>
          </a:prstGeom>
          <a:solidFill>
            <a:srgbClr val="FFC425"/>
          </a:solidFill>
          <a:ln w="9525" algn="ctr">
            <a:solidFill>
              <a:schemeClr val="bg1"/>
            </a:solidFill>
            <a:miter lim="800000"/>
            <a:headEnd/>
            <a:tailEnd/>
          </a:ln>
        </p:spPr>
        <p:txBody>
          <a:bodyPr lIns="0" tIns="0" rIns="0" bIns="0" anchor="ctr"/>
          <a:lstStyle/>
          <a:p>
            <a:pPr algn="ctr" eaLnBrk="0" hangingPunct="0"/>
            <a:r>
              <a:rPr lang="en-US" sz="1400">
                <a:latin typeface="MetaMediumLF-Roman" pitchFamily="34" charset="0"/>
              </a:rPr>
              <a:t>VNX X-Blade</a:t>
            </a:r>
          </a:p>
        </p:txBody>
      </p:sp>
      <p:sp>
        <p:nvSpPr>
          <p:cNvPr id="49269" name="Rectangle 207"/>
          <p:cNvSpPr>
            <a:spLocks noChangeArrowheads="1"/>
          </p:cNvSpPr>
          <p:nvPr/>
        </p:nvSpPr>
        <p:spPr bwMode="gray">
          <a:xfrm>
            <a:off x="1863725" y="2913063"/>
            <a:ext cx="1395413" cy="411162"/>
          </a:xfrm>
          <a:prstGeom prst="rect">
            <a:avLst/>
          </a:prstGeom>
          <a:solidFill>
            <a:srgbClr val="FFC425"/>
          </a:solidFill>
          <a:ln w="9525" algn="ctr">
            <a:solidFill>
              <a:schemeClr val="bg1"/>
            </a:solidFill>
            <a:miter lim="800000"/>
            <a:headEnd/>
            <a:tailEnd/>
          </a:ln>
        </p:spPr>
        <p:txBody>
          <a:bodyPr lIns="0" tIns="0" rIns="0" bIns="0" anchor="ctr"/>
          <a:lstStyle/>
          <a:p>
            <a:pPr algn="ctr" eaLnBrk="0" hangingPunct="0"/>
            <a:r>
              <a:rPr lang="en-US" sz="1400">
                <a:latin typeface="MetaMediumLF-Roman" pitchFamily="34" charset="0"/>
              </a:rPr>
              <a:t>VNX X-Blade</a:t>
            </a:r>
          </a:p>
        </p:txBody>
      </p:sp>
      <p:sp>
        <p:nvSpPr>
          <p:cNvPr id="49270" name="Rectangle 207"/>
          <p:cNvSpPr>
            <a:spLocks noChangeArrowheads="1"/>
          </p:cNvSpPr>
          <p:nvPr/>
        </p:nvSpPr>
        <p:spPr bwMode="gray">
          <a:xfrm>
            <a:off x="1955800" y="2887663"/>
            <a:ext cx="1395413" cy="411162"/>
          </a:xfrm>
          <a:prstGeom prst="rect">
            <a:avLst/>
          </a:prstGeom>
          <a:solidFill>
            <a:srgbClr val="FFC425"/>
          </a:solidFill>
          <a:ln w="9525" algn="ctr">
            <a:solidFill>
              <a:schemeClr val="bg1"/>
            </a:solidFill>
            <a:miter lim="800000"/>
            <a:headEnd/>
            <a:tailEnd/>
          </a:ln>
        </p:spPr>
        <p:txBody>
          <a:bodyPr lIns="0" tIns="0" rIns="0" bIns="0" anchor="ctr"/>
          <a:lstStyle/>
          <a:p>
            <a:pPr algn="ctr" eaLnBrk="0" hangingPunct="0"/>
            <a:r>
              <a:rPr lang="en-US" sz="1400">
                <a:latin typeface="MetaMediumLF-Roman" pitchFamily="34" charset="0"/>
              </a:rPr>
              <a:t>VNX X-Blade</a:t>
            </a:r>
          </a:p>
        </p:txBody>
      </p:sp>
      <p:sp>
        <p:nvSpPr>
          <p:cNvPr id="49271" name="Rectangle 207"/>
          <p:cNvSpPr>
            <a:spLocks noChangeArrowheads="1"/>
          </p:cNvSpPr>
          <p:nvPr/>
        </p:nvSpPr>
        <p:spPr bwMode="gray">
          <a:xfrm>
            <a:off x="5356225" y="2951163"/>
            <a:ext cx="1395413" cy="411162"/>
          </a:xfrm>
          <a:prstGeom prst="rect">
            <a:avLst/>
          </a:prstGeom>
          <a:solidFill>
            <a:srgbClr val="FFC425"/>
          </a:solidFill>
          <a:ln w="9525" algn="ctr">
            <a:solidFill>
              <a:schemeClr val="bg1"/>
            </a:solidFill>
            <a:miter lim="800000"/>
            <a:headEnd/>
            <a:tailEnd/>
          </a:ln>
        </p:spPr>
        <p:txBody>
          <a:bodyPr lIns="0" tIns="0" rIns="0" bIns="0" anchor="ctr"/>
          <a:lstStyle/>
          <a:p>
            <a:pPr algn="ctr" eaLnBrk="0" hangingPunct="0"/>
            <a:r>
              <a:rPr lang="en-US" sz="1400">
                <a:latin typeface="MetaMediumLF-Roman" pitchFamily="34" charset="0"/>
              </a:rPr>
              <a:t>VNX X-Blade</a:t>
            </a:r>
          </a:p>
        </p:txBody>
      </p:sp>
      <p:sp>
        <p:nvSpPr>
          <p:cNvPr id="49272" name="Rectangle 207"/>
          <p:cNvSpPr>
            <a:spLocks noChangeArrowheads="1"/>
          </p:cNvSpPr>
          <p:nvPr/>
        </p:nvSpPr>
        <p:spPr bwMode="gray">
          <a:xfrm>
            <a:off x="5426075" y="2913063"/>
            <a:ext cx="1395413" cy="411162"/>
          </a:xfrm>
          <a:prstGeom prst="rect">
            <a:avLst/>
          </a:prstGeom>
          <a:solidFill>
            <a:srgbClr val="FFC425"/>
          </a:solidFill>
          <a:ln w="9525" algn="ctr">
            <a:solidFill>
              <a:schemeClr val="bg1"/>
            </a:solidFill>
            <a:miter lim="800000"/>
            <a:headEnd/>
            <a:tailEnd/>
          </a:ln>
        </p:spPr>
        <p:txBody>
          <a:bodyPr lIns="0" tIns="0" rIns="0" bIns="0" anchor="ctr"/>
          <a:lstStyle/>
          <a:p>
            <a:pPr algn="ctr" eaLnBrk="0" hangingPunct="0"/>
            <a:r>
              <a:rPr lang="en-US" sz="1400">
                <a:latin typeface="MetaMediumLF-Roman" pitchFamily="34" charset="0"/>
              </a:rPr>
              <a:t>VNX X-Blade</a:t>
            </a:r>
          </a:p>
        </p:txBody>
      </p:sp>
      <p:sp>
        <p:nvSpPr>
          <p:cNvPr id="49273" name="Rectangle 207"/>
          <p:cNvSpPr>
            <a:spLocks noChangeArrowheads="1"/>
          </p:cNvSpPr>
          <p:nvPr/>
        </p:nvSpPr>
        <p:spPr bwMode="gray">
          <a:xfrm>
            <a:off x="5541963" y="2911475"/>
            <a:ext cx="1395412" cy="411163"/>
          </a:xfrm>
          <a:prstGeom prst="rect">
            <a:avLst/>
          </a:prstGeom>
          <a:solidFill>
            <a:srgbClr val="FFC425"/>
          </a:solidFill>
          <a:ln w="9525" algn="ctr">
            <a:solidFill>
              <a:schemeClr val="bg1"/>
            </a:solidFill>
            <a:miter lim="800000"/>
            <a:headEnd/>
            <a:tailEnd/>
          </a:ln>
        </p:spPr>
        <p:txBody>
          <a:bodyPr lIns="0" tIns="0" rIns="0" bIns="0" anchor="ctr"/>
          <a:lstStyle/>
          <a:p>
            <a:pPr algn="ctr" eaLnBrk="0" hangingPunct="0"/>
            <a:r>
              <a:rPr lang="en-US" sz="1400">
                <a:latin typeface="MetaMediumLF-Roman" pitchFamily="34" charset="0"/>
              </a:rPr>
              <a:t>VNX X-Blade</a:t>
            </a:r>
          </a:p>
        </p:txBody>
      </p:sp>
      <p:sp>
        <p:nvSpPr>
          <p:cNvPr id="49274" name="Rectangle 207"/>
          <p:cNvSpPr>
            <a:spLocks noChangeArrowheads="1"/>
          </p:cNvSpPr>
          <p:nvPr/>
        </p:nvSpPr>
        <p:spPr bwMode="gray">
          <a:xfrm>
            <a:off x="5635625" y="2886075"/>
            <a:ext cx="1395413" cy="411163"/>
          </a:xfrm>
          <a:prstGeom prst="rect">
            <a:avLst/>
          </a:prstGeom>
          <a:solidFill>
            <a:srgbClr val="FFC425"/>
          </a:solidFill>
          <a:ln w="9525" algn="ctr">
            <a:solidFill>
              <a:schemeClr val="bg1"/>
            </a:solidFill>
            <a:miter lim="800000"/>
            <a:headEnd/>
            <a:tailEnd/>
          </a:ln>
        </p:spPr>
        <p:txBody>
          <a:bodyPr lIns="0" tIns="0" rIns="0" bIns="0" anchor="ctr"/>
          <a:lstStyle/>
          <a:p>
            <a:pPr algn="ctr" eaLnBrk="0" hangingPunct="0"/>
            <a:r>
              <a:rPr lang="en-US" sz="1400">
                <a:latin typeface="MetaMediumLF-Roman" pitchFamily="34" charset="0"/>
              </a:rPr>
              <a:t>VNX X-Blade</a:t>
            </a:r>
          </a:p>
        </p:txBody>
      </p:sp>
      <p:sp>
        <p:nvSpPr>
          <p:cNvPr id="49275" name="Line 215"/>
          <p:cNvSpPr>
            <a:spLocks noChangeShapeType="1"/>
          </p:cNvSpPr>
          <p:nvPr/>
        </p:nvSpPr>
        <p:spPr bwMode="gray">
          <a:xfrm flipH="1">
            <a:off x="6859588" y="3116263"/>
            <a:ext cx="344487" cy="0"/>
          </a:xfrm>
          <a:prstGeom prst="line">
            <a:avLst/>
          </a:prstGeom>
          <a:noFill/>
          <a:ln w="19050">
            <a:solidFill>
              <a:schemeClr val="tx1"/>
            </a:solidFill>
            <a:round/>
            <a:headEnd/>
            <a:tailEnd type="triangle" w="med" len="med"/>
          </a:ln>
        </p:spPr>
        <p:txBody>
          <a:bodyPr/>
          <a:lstStyle/>
          <a:p>
            <a:endParaRPr lang="en-US"/>
          </a:p>
        </p:txBody>
      </p:sp>
      <p:sp>
        <p:nvSpPr>
          <p:cNvPr id="49276" name="Rectangle 252"/>
          <p:cNvSpPr>
            <a:spLocks noChangeArrowheads="1"/>
          </p:cNvSpPr>
          <p:nvPr/>
        </p:nvSpPr>
        <p:spPr bwMode="gray">
          <a:xfrm>
            <a:off x="2547938" y="2517775"/>
            <a:ext cx="514350" cy="338138"/>
          </a:xfrm>
          <a:prstGeom prst="rect">
            <a:avLst/>
          </a:prstGeom>
          <a:noFill/>
          <a:ln w="9525">
            <a:noFill/>
            <a:miter lim="800000"/>
            <a:headEnd/>
            <a:tailEnd/>
          </a:ln>
        </p:spPr>
        <p:txBody>
          <a:bodyPr>
            <a:spAutoFit/>
          </a:bodyPr>
          <a:lstStyle/>
          <a:p>
            <a:r>
              <a:rPr lang="en-US" sz="800">
                <a:solidFill>
                  <a:schemeClr val="bg1"/>
                </a:solidFill>
                <a:latin typeface="MetaNormalLF-Roman" pitchFamily="34" charset="0"/>
              </a:rPr>
              <a:t>10Gb</a:t>
            </a:r>
          </a:p>
          <a:p>
            <a:r>
              <a:rPr lang="en-US" sz="800">
                <a:solidFill>
                  <a:schemeClr val="bg1"/>
                </a:solidFill>
                <a:latin typeface="MetaNormalLF-Roman" pitchFamily="34" charset="0"/>
              </a:rPr>
              <a:t>Enet</a:t>
            </a:r>
          </a:p>
        </p:txBody>
      </p:sp>
      <p:sp>
        <p:nvSpPr>
          <p:cNvPr id="49277" name="Rectangle 253"/>
          <p:cNvSpPr>
            <a:spLocks noChangeArrowheads="1"/>
          </p:cNvSpPr>
          <p:nvPr/>
        </p:nvSpPr>
        <p:spPr bwMode="gray">
          <a:xfrm>
            <a:off x="6269038" y="2498725"/>
            <a:ext cx="512762" cy="338138"/>
          </a:xfrm>
          <a:prstGeom prst="rect">
            <a:avLst/>
          </a:prstGeom>
          <a:noFill/>
          <a:ln w="9525">
            <a:noFill/>
            <a:miter lim="800000"/>
            <a:headEnd/>
            <a:tailEnd/>
          </a:ln>
        </p:spPr>
        <p:txBody>
          <a:bodyPr>
            <a:spAutoFit/>
          </a:bodyPr>
          <a:lstStyle/>
          <a:p>
            <a:r>
              <a:rPr lang="en-US" sz="800">
                <a:solidFill>
                  <a:schemeClr val="bg1"/>
                </a:solidFill>
                <a:latin typeface="MetaNormalLF-Roman" pitchFamily="34" charset="0"/>
              </a:rPr>
              <a:t>10Gb</a:t>
            </a:r>
          </a:p>
          <a:p>
            <a:r>
              <a:rPr lang="en-US" sz="800">
                <a:solidFill>
                  <a:schemeClr val="bg1"/>
                </a:solidFill>
                <a:latin typeface="MetaNormalLF-Roman" pitchFamily="34" charset="0"/>
              </a:rPr>
              <a:t>Enet</a:t>
            </a:r>
          </a:p>
        </p:txBody>
      </p:sp>
      <p:grpSp>
        <p:nvGrpSpPr>
          <p:cNvPr id="49278" name="Group 241"/>
          <p:cNvGrpSpPr>
            <a:grpSpLocks/>
          </p:cNvGrpSpPr>
          <p:nvPr/>
        </p:nvGrpSpPr>
        <p:grpSpPr bwMode="auto">
          <a:xfrm>
            <a:off x="7566025" y="1360488"/>
            <a:ext cx="550863" cy="519112"/>
            <a:chOff x="1979685" y="1355148"/>
            <a:chExt cx="550501" cy="518102"/>
          </a:xfrm>
        </p:grpSpPr>
        <p:pic>
          <p:nvPicPr>
            <p:cNvPr id="49292" name="Picture 254" descr="_NEW_server.png"/>
            <p:cNvPicPr>
              <a:picLocks noChangeAspect="1"/>
            </p:cNvPicPr>
            <p:nvPr/>
          </p:nvPicPr>
          <p:blipFill>
            <a:blip r:embed="rId10" cstate="print"/>
            <a:srcRect/>
            <a:stretch>
              <a:fillRect/>
            </a:stretch>
          </p:blipFill>
          <p:spPr bwMode="gray">
            <a:xfrm>
              <a:off x="1979685" y="1355148"/>
              <a:ext cx="262466" cy="518102"/>
            </a:xfrm>
            <a:prstGeom prst="rect">
              <a:avLst/>
            </a:prstGeom>
            <a:noFill/>
            <a:ln w="9525">
              <a:noFill/>
              <a:miter lim="800000"/>
              <a:headEnd/>
              <a:tailEnd/>
            </a:ln>
          </p:spPr>
        </p:pic>
        <p:pic>
          <p:nvPicPr>
            <p:cNvPr id="49293" name="Picture 255" descr="_NEW_server.png"/>
            <p:cNvPicPr>
              <a:picLocks noChangeAspect="1"/>
            </p:cNvPicPr>
            <p:nvPr/>
          </p:nvPicPr>
          <p:blipFill>
            <a:blip r:embed="rId10" cstate="print"/>
            <a:srcRect/>
            <a:stretch>
              <a:fillRect/>
            </a:stretch>
          </p:blipFill>
          <p:spPr bwMode="gray">
            <a:xfrm>
              <a:off x="2267720" y="1355148"/>
              <a:ext cx="262466" cy="518102"/>
            </a:xfrm>
            <a:prstGeom prst="rect">
              <a:avLst/>
            </a:prstGeom>
            <a:noFill/>
            <a:ln w="9525">
              <a:noFill/>
              <a:miter lim="800000"/>
              <a:headEnd/>
              <a:tailEnd/>
            </a:ln>
          </p:spPr>
        </p:pic>
      </p:grpSp>
      <p:sp>
        <p:nvSpPr>
          <p:cNvPr id="49279" name="Text Box 189"/>
          <p:cNvSpPr txBox="1">
            <a:spLocks noChangeArrowheads="1"/>
          </p:cNvSpPr>
          <p:nvPr/>
        </p:nvSpPr>
        <p:spPr bwMode="gray">
          <a:xfrm>
            <a:off x="7558088" y="1017588"/>
            <a:ext cx="614362" cy="331787"/>
          </a:xfrm>
          <a:prstGeom prst="rect">
            <a:avLst/>
          </a:prstGeom>
          <a:noFill/>
          <a:ln w="9525">
            <a:noFill/>
            <a:miter lim="800000"/>
            <a:headEnd/>
            <a:tailEnd/>
          </a:ln>
        </p:spPr>
        <p:txBody>
          <a:bodyPr wrap="none" lIns="0" tIns="0" rIns="0" bIns="0">
            <a:spAutoFit/>
          </a:bodyPr>
          <a:lstStyle/>
          <a:p>
            <a:pPr>
              <a:lnSpc>
                <a:spcPct val="90000"/>
              </a:lnSpc>
            </a:pPr>
            <a:r>
              <a:rPr lang="en-US" sz="1200">
                <a:latin typeface="MetaMediumLF-Roman" pitchFamily="34" charset="0"/>
              </a:rPr>
              <a:t>Object:</a:t>
            </a:r>
          </a:p>
          <a:p>
            <a:pPr>
              <a:lnSpc>
                <a:spcPct val="90000"/>
              </a:lnSpc>
            </a:pPr>
            <a:r>
              <a:rPr lang="en-US" sz="1200">
                <a:latin typeface="MetaMediumLF-Roman" pitchFamily="34" charset="0"/>
              </a:rPr>
              <a:t>Atmos VE</a:t>
            </a:r>
          </a:p>
        </p:txBody>
      </p:sp>
      <p:grpSp>
        <p:nvGrpSpPr>
          <p:cNvPr id="49280" name="Group 283"/>
          <p:cNvGrpSpPr>
            <a:grpSpLocks/>
          </p:cNvGrpSpPr>
          <p:nvPr/>
        </p:nvGrpSpPr>
        <p:grpSpPr bwMode="auto">
          <a:xfrm>
            <a:off x="7621588" y="1365250"/>
            <a:ext cx="431800" cy="469900"/>
            <a:chOff x="5829999" y="475996"/>
            <a:chExt cx="430791" cy="468884"/>
          </a:xfrm>
        </p:grpSpPr>
        <p:pic>
          <p:nvPicPr>
            <p:cNvPr id="49288" name="Picture 9" descr="ICON_VM_detail_flat_R2_Q408.png"/>
            <p:cNvPicPr>
              <a:picLocks noChangeAspect="1"/>
            </p:cNvPicPr>
            <p:nvPr/>
          </p:nvPicPr>
          <p:blipFill>
            <a:blip r:embed="rId12" cstate="print"/>
            <a:srcRect/>
            <a:stretch>
              <a:fillRect/>
            </a:stretch>
          </p:blipFill>
          <p:spPr bwMode="gray">
            <a:xfrm>
              <a:off x="5829999" y="475996"/>
              <a:ext cx="195865" cy="219344"/>
            </a:xfrm>
            <a:prstGeom prst="rect">
              <a:avLst/>
            </a:prstGeom>
            <a:noFill/>
            <a:ln w="9525">
              <a:noFill/>
              <a:miter lim="800000"/>
              <a:headEnd/>
              <a:tailEnd/>
            </a:ln>
          </p:spPr>
        </p:pic>
        <p:pic>
          <p:nvPicPr>
            <p:cNvPr id="49289" name="Picture 9" descr="ICON_VM_detail_flat_R2_Q408.png"/>
            <p:cNvPicPr>
              <a:picLocks noChangeAspect="1"/>
            </p:cNvPicPr>
            <p:nvPr/>
          </p:nvPicPr>
          <p:blipFill>
            <a:blip r:embed="rId12" cstate="print"/>
            <a:srcRect/>
            <a:stretch>
              <a:fillRect/>
            </a:stretch>
          </p:blipFill>
          <p:spPr bwMode="gray">
            <a:xfrm>
              <a:off x="6061450" y="475996"/>
              <a:ext cx="195865" cy="219344"/>
            </a:xfrm>
            <a:prstGeom prst="rect">
              <a:avLst/>
            </a:prstGeom>
            <a:noFill/>
            <a:ln w="9525">
              <a:noFill/>
              <a:miter lim="800000"/>
              <a:headEnd/>
              <a:tailEnd/>
            </a:ln>
          </p:spPr>
        </p:pic>
        <p:pic>
          <p:nvPicPr>
            <p:cNvPr id="49290" name="Picture 9" descr="ICON_VM_detail_flat_R2_Q408.png"/>
            <p:cNvPicPr>
              <a:picLocks noChangeAspect="1"/>
            </p:cNvPicPr>
            <p:nvPr/>
          </p:nvPicPr>
          <p:blipFill>
            <a:blip r:embed="rId12" cstate="print"/>
            <a:srcRect/>
            <a:stretch>
              <a:fillRect/>
            </a:stretch>
          </p:blipFill>
          <p:spPr bwMode="gray">
            <a:xfrm>
              <a:off x="5833474" y="725536"/>
              <a:ext cx="195865" cy="219344"/>
            </a:xfrm>
            <a:prstGeom prst="rect">
              <a:avLst/>
            </a:prstGeom>
            <a:noFill/>
            <a:ln w="9525">
              <a:noFill/>
              <a:miter lim="800000"/>
              <a:headEnd/>
              <a:tailEnd/>
            </a:ln>
          </p:spPr>
        </p:pic>
        <p:pic>
          <p:nvPicPr>
            <p:cNvPr id="49291" name="Picture 9" descr="ICON_VM_detail_flat_R2_Q408.png"/>
            <p:cNvPicPr>
              <a:picLocks noChangeAspect="1"/>
            </p:cNvPicPr>
            <p:nvPr/>
          </p:nvPicPr>
          <p:blipFill>
            <a:blip r:embed="rId12" cstate="print"/>
            <a:srcRect/>
            <a:stretch>
              <a:fillRect/>
            </a:stretch>
          </p:blipFill>
          <p:spPr bwMode="gray">
            <a:xfrm>
              <a:off x="6064925" y="725536"/>
              <a:ext cx="195865" cy="219344"/>
            </a:xfrm>
            <a:prstGeom prst="rect">
              <a:avLst/>
            </a:prstGeom>
            <a:noFill/>
            <a:ln w="9525">
              <a:noFill/>
              <a:miter lim="800000"/>
              <a:headEnd/>
              <a:tailEnd/>
            </a:ln>
          </p:spPr>
        </p:pic>
      </p:grpSp>
      <p:grpSp>
        <p:nvGrpSpPr>
          <p:cNvPr id="49281" name="Group 299"/>
          <p:cNvGrpSpPr>
            <a:grpSpLocks/>
          </p:cNvGrpSpPr>
          <p:nvPr/>
        </p:nvGrpSpPr>
        <p:grpSpPr bwMode="auto">
          <a:xfrm>
            <a:off x="4910138" y="1360488"/>
            <a:ext cx="1344612" cy="492125"/>
            <a:chOff x="4799774" y="91948"/>
            <a:chExt cx="983597" cy="320817"/>
          </a:xfrm>
        </p:grpSpPr>
        <p:pic>
          <p:nvPicPr>
            <p:cNvPr id="49285" name="Picture 9" descr="ICON_VM_detail_flat_R2_Q408.png"/>
            <p:cNvPicPr>
              <a:picLocks noChangeAspect="1"/>
            </p:cNvPicPr>
            <p:nvPr/>
          </p:nvPicPr>
          <p:blipFill>
            <a:blip r:embed="rId13" cstate="print"/>
            <a:srcRect/>
            <a:stretch>
              <a:fillRect/>
            </a:stretch>
          </p:blipFill>
          <p:spPr bwMode="gray">
            <a:xfrm>
              <a:off x="4799774" y="91948"/>
              <a:ext cx="292443" cy="320817"/>
            </a:xfrm>
            <a:prstGeom prst="rect">
              <a:avLst/>
            </a:prstGeom>
            <a:noFill/>
            <a:ln w="9525">
              <a:noFill/>
              <a:miter lim="800000"/>
              <a:headEnd/>
              <a:tailEnd/>
            </a:ln>
          </p:spPr>
        </p:pic>
        <p:pic>
          <p:nvPicPr>
            <p:cNvPr id="49286" name="Picture 9" descr="ICON_VM_detail_flat_R2_Q408.png"/>
            <p:cNvPicPr>
              <a:picLocks noChangeAspect="1"/>
            </p:cNvPicPr>
            <p:nvPr/>
          </p:nvPicPr>
          <p:blipFill>
            <a:blip r:embed="rId13" cstate="print"/>
            <a:srcRect/>
            <a:stretch>
              <a:fillRect/>
            </a:stretch>
          </p:blipFill>
          <p:spPr bwMode="gray">
            <a:xfrm>
              <a:off x="5490928" y="91948"/>
              <a:ext cx="292443" cy="320817"/>
            </a:xfrm>
            <a:prstGeom prst="rect">
              <a:avLst/>
            </a:prstGeom>
            <a:noFill/>
            <a:ln w="9525">
              <a:noFill/>
              <a:miter lim="800000"/>
              <a:headEnd/>
              <a:tailEnd/>
            </a:ln>
          </p:spPr>
        </p:pic>
        <p:pic>
          <p:nvPicPr>
            <p:cNvPr id="49287" name="Picture 9" descr="ICON_VM_detail_flat_R2_Q408.png"/>
            <p:cNvPicPr>
              <a:picLocks noChangeAspect="1"/>
            </p:cNvPicPr>
            <p:nvPr/>
          </p:nvPicPr>
          <p:blipFill>
            <a:blip r:embed="rId13" cstate="print"/>
            <a:srcRect/>
            <a:stretch>
              <a:fillRect/>
            </a:stretch>
          </p:blipFill>
          <p:spPr bwMode="gray">
            <a:xfrm>
              <a:off x="5145351" y="91948"/>
              <a:ext cx="292443" cy="320817"/>
            </a:xfrm>
            <a:prstGeom prst="rect">
              <a:avLst/>
            </a:prstGeom>
            <a:noFill/>
            <a:ln w="9525">
              <a:noFill/>
              <a:miter lim="800000"/>
              <a:headEnd/>
              <a:tailEnd/>
            </a:ln>
          </p:spPr>
        </p:pic>
      </p:grpSp>
      <p:grpSp>
        <p:nvGrpSpPr>
          <p:cNvPr id="49282" name="Group 261"/>
          <p:cNvGrpSpPr>
            <a:grpSpLocks/>
          </p:cNvGrpSpPr>
          <p:nvPr/>
        </p:nvGrpSpPr>
        <p:grpSpPr bwMode="auto">
          <a:xfrm>
            <a:off x="323850" y="6275388"/>
            <a:ext cx="1497013" cy="322262"/>
            <a:chOff x="324185" y="6281486"/>
            <a:chExt cx="1497451" cy="321333"/>
          </a:xfrm>
        </p:grpSpPr>
        <p:pic>
          <p:nvPicPr>
            <p:cNvPr id="263" name="Picture 262"/>
            <p:cNvPicPr>
              <a:picLocks noChangeAspect="1"/>
            </p:cNvPicPr>
            <p:nvPr/>
          </p:nvPicPr>
          <p:blipFill>
            <a:blip r:embed="rId14" cstate="email">
              <a:extLst/>
            </a:blip>
            <a:stretch>
              <a:fillRect/>
            </a:stretch>
          </p:blipFill>
          <p:spPr bwMode="gray">
            <a:xfrm>
              <a:off x="324185" y="6281486"/>
              <a:ext cx="386616" cy="321333"/>
            </a:xfrm>
            <a:prstGeom prst="rect">
              <a:avLst/>
            </a:prstGeom>
            <a:effectLst>
              <a:glow rad="63500">
                <a:schemeClr val="bg1">
                  <a:alpha val="40000"/>
                </a:schemeClr>
              </a:glow>
            </a:effectLst>
          </p:spPr>
        </p:pic>
        <p:sp>
          <p:nvSpPr>
            <p:cNvPr id="264" name="TextBox 263"/>
            <p:cNvSpPr txBox="1"/>
            <p:nvPr/>
          </p:nvSpPr>
          <p:spPr bwMode="gray">
            <a:xfrm>
              <a:off x="770404" y="6347969"/>
              <a:ext cx="1051232" cy="183619"/>
            </a:xfrm>
            <a:prstGeom prst="rect">
              <a:avLst/>
            </a:prstGeom>
            <a:noFill/>
          </p:spPr>
          <p:txBody>
            <a:bodyPr wrap="none" lIns="0" tIns="0" rIns="0" bIns="0" anchor="ctr">
              <a:spAutoFit/>
            </a:bodyPr>
            <a:lstStyle/>
            <a:p>
              <a:pPr fontAlgn="auto">
                <a:spcBef>
                  <a:spcPts val="0"/>
                </a:spcBef>
                <a:spcAft>
                  <a:spcPts val="0"/>
                </a:spcAft>
                <a:defRPr/>
              </a:pPr>
              <a:r>
                <a:rPr lang="en-US" sz="1200" spc="300" dirty="0">
                  <a:solidFill>
                    <a:schemeClr val="bg1"/>
                  </a:solidFill>
                  <a:latin typeface="MetaMediumLF-Roman" pitchFamily="34" charset="0"/>
                  <a:cs typeface="+mn-cs"/>
                </a:rPr>
                <a:t>HARDWARE</a:t>
              </a:r>
            </a:p>
          </p:txBody>
        </p:sp>
      </p:gr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8" name="Group 417"/>
          <p:cNvGrpSpPr/>
          <p:nvPr/>
        </p:nvGrpSpPr>
        <p:grpSpPr bwMode="gray">
          <a:xfrm>
            <a:off x="1346008" y="2852930"/>
            <a:ext cx="518463" cy="230428"/>
            <a:chOff x="1346008" y="2795323"/>
            <a:chExt cx="518463" cy="518463"/>
          </a:xfrm>
          <a:noFill/>
        </p:grpSpPr>
        <p:sp>
          <p:nvSpPr>
            <p:cNvPr id="406" name="Rectangle 405"/>
            <p:cNvSpPr/>
            <p:nvPr/>
          </p:nvSpPr>
          <p:spPr bwMode="gray">
            <a:xfrm>
              <a:off x="1346008" y="3140965"/>
              <a:ext cx="518463" cy="172821"/>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3" name="Rectangle 412"/>
            <p:cNvSpPr/>
            <p:nvPr/>
          </p:nvSpPr>
          <p:spPr bwMode="gray">
            <a:xfrm>
              <a:off x="1346008" y="2968144"/>
              <a:ext cx="518463" cy="172821"/>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4" name="Rectangle 413"/>
            <p:cNvSpPr/>
            <p:nvPr/>
          </p:nvSpPr>
          <p:spPr bwMode="gray">
            <a:xfrm>
              <a:off x="1346008" y="2795323"/>
              <a:ext cx="518463" cy="172821"/>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402" name="Shape 401"/>
          <p:cNvCxnSpPr>
            <a:stCxn id="414" idx="3"/>
            <a:endCxn id="318" idx="2"/>
          </p:cNvCxnSpPr>
          <p:nvPr/>
        </p:nvCxnSpPr>
        <p:spPr bwMode="gray">
          <a:xfrm flipV="1">
            <a:off x="1863725" y="2449513"/>
            <a:ext cx="2033588" cy="441325"/>
          </a:xfrm>
          <a:prstGeom prst="bentConnector2">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91" name="Shape 390"/>
          <p:cNvCxnSpPr>
            <a:stCxn id="406" idx="3"/>
            <a:endCxn id="53284" idx="0"/>
          </p:cNvCxnSpPr>
          <p:nvPr/>
        </p:nvCxnSpPr>
        <p:spPr bwMode="gray">
          <a:xfrm>
            <a:off x="1863725" y="3044825"/>
            <a:ext cx="1743075" cy="153988"/>
          </a:xfrm>
          <a:prstGeom prst="bentConnector2">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93" name="Shape 392"/>
          <p:cNvCxnSpPr>
            <a:stCxn id="413" idx="3"/>
            <a:endCxn id="53286" idx="0"/>
          </p:cNvCxnSpPr>
          <p:nvPr/>
        </p:nvCxnSpPr>
        <p:spPr bwMode="gray">
          <a:xfrm>
            <a:off x="1863725" y="2968625"/>
            <a:ext cx="2708275" cy="230188"/>
          </a:xfrm>
          <a:prstGeom prst="bentConnector2">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53253" name="Group 452"/>
          <p:cNvGrpSpPr>
            <a:grpSpLocks/>
          </p:cNvGrpSpPr>
          <p:nvPr/>
        </p:nvGrpSpPr>
        <p:grpSpPr bwMode="auto">
          <a:xfrm>
            <a:off x="3074988" y="3429000"/>
            <a:ext cx="2994025" cy="2419350"/>
            <a:chOff x="3074218" y="3659428"/>
            <a:chExt cx="2995563" cy="2009326"/>
          </a:xfrm>
        </p:grpSpPr>
        <p:pic>
          <p:nvPicPr>
            <p:cNvPr id="366" name="Picture 365" descr="disc lt blue virtual opaque.png"/>
            <p:cNvPicPr>
              <a:picLocks noChangeAspect="1"/>
            </p:cNvPicPr>
            <p:nvPr/>
          </p:nvPicPr>
          <p:blipFill>
            <a:blip r:embed="rId3" cstate="email">
              <a:duotone>
                <a:srgbClr val="5F5F5F">
                  <a:shade val="45000"/>
                  <a:satMod val="135000"/>
                </a:srgbClr>
                <a:prstClr val="white"/>
              </a:duotone>
            </a:blip>
            <a:stretch>
              <a:fillRect/>
            </a:stretch>
          </p:blipFill>
          <p:spPr bwMode="gray">
            <a:xfrm>
              <a:off x="3074218" y="3659428"/>
              <a:ext cx="2995563" cy="2009326"/>
            </a:xfrm>
            <a:prstGeom prst="rect">
              <a:avLst/>
            </a:prstGeom>
          </p:spPr>
        </p:pic>
        <p:sp>
          <p:nvSpPr>
            <p:cNvPr id="367" name="TextBox 366"/>
            <p:cNvSpPr txBox="1"/>
            <p:nvPr/>
          </p:nvSpPr>
          <p:spPr bwMode="gray">
            <a:xfrm>
              <a:off x="3461667" y="4177891"/>
              <a:ext cx="2221268" cy="208347"/>
            </a:xfrm>
            <a:prstGeom prst="rect">
              <a:avLst/>
            </a:prstGeom>
            <a:noFill/>
          </p:spPr>
          <p:txBody>
            <a:bodyPr spcFirstLastPara="1" wrap="none">
              <a:prstTxWarp prst="textArchDown">
                <a:avLst/>
              </a:prstTxWarp>
              <a:spAutoFit/>
            </a:bodyPr>
            <a:lstStyle/>
            <a:p>
              <a:pPr algn="ctr" fontAlgn="auto">
                <a:spcBef>
                  <a:spcPts val="0"/>
                </a:spcBef>
                <a:spcAft>
                  <a:spcPts val="0"/>
                </a:spcAft>
                <a:defRPr/>
              </a:pPr>
              <a:r>
                <a:rPr lang="en-US" sz="1400" kern="0" dirty="0">
                  <a:solidFill>
                    <a:srgbClr val="5F5F5F"/>
                  </a:solidFill>
                  <a:latin typeface="MetaMediumLF-Roman" pitchFamily="34" charset="0"/>
                  <a:cs typeface="+mn-cs"/>
                </a:rPr>
                <a:t>VIRTUALSTORAGE POOL</a:t>
              </a:r>
            </a:p>
          </p:txBody>
        </p:sp>
      </p:grpSp>
      <p:sp>
        <p:nvSpPr>
          <p:cNvPr id="53254" name="Title 1"/>
          <p:cNvSpPr>
            <a:spLocks noGrp="1"/>
          </p:cNvSpPr>
          <p:nvPr>
            <p:ph type="title"/>
          </p:nvPr>
        </p:nvSpPr>
        <p:spPr>
          <a:noFill/>
          <a:ln>
            <a:miter lim="800000"/>
            <a:headEnd/>
            <a:tailEnd/>
          </a:ln>
        </p:spPr>
        <p:txBody>
          <a:bodyPr vert="horz" wrap="square" numCol="1" compatLnSpc="1">
            <a:prstTxWarp prst="textNoShape">
              <a:avLst/>
            </a:prstTxWarp>
          </a:bodyPr>
          <a:lstStyle/>
          <a:p>
            <a:r>
              <a:rPr smtClean="0"/>
              <a:t>VNX Unified Storage</a:t>
            </a:r>
          </a:p>
        </p:txBody>
      </p:sp>
      <p:sp>
        <p:nvSpPr>
          <p:cNvPr id="53255" name="Text Placeholder 2"/>
          <p:cNvSpPr>
            <a:spLocks noGrp="1"/>
          </p:cNvSpPr>
          <p:nvPr>
            <p:ph type="body" idx="1"/>
          </p:nvPr>
        </p:nvSpPr>
        <p:spPr>
          <a:xfrm>
            <a:off x="366713" y="1123950"/>
            <a:ext cx="8410575" cy="403225"/>
          </a:xfrm>
          <a:noFill/>
          <a:ln>
            <a:miter lim="800000"/>
            <a:headEnd/>
            <a:tailEnd/>
          </a:ln>
        </p:spPr>
        <p:txBody>
          <a:bodyPr vert="horz" wrap="square" numCol="1" compatLnSpc="1">
            <a:prstTxWarp prst="textNoShape">
              <a:avLst/>
            </a:prstTxWarp>
          </a:bodyPr>
          <a:lstStyle/>
          <a:p>
            <a:r>
              <a:rPr lang="en-US" smtClean="0"/>
              <a:t>Maximum CPU cores of unified data processing power</a:t>
            </a:r>
          </a:p>
        </p:txBody>
      </p:sp>
      <p:grpSp>
        <p:nvGrpSpPr>
          <p:cNvPr id="53256" name="Group 445"/>
          <p:cNvGrpSpPr>
            <a:grpSpLocks/>
          </p:cNvGrpSpPr>
          <p:nvPr/>
        </p:nvGrpSpPr>
        <p:grpSpPr bwMode="auto">
          <a:xfrm>
            <a:off x="5032375" y="4638675"/>
            <a:ext cx="868363" cy="625475"/>
            <a:chOff x="4479195" y="4751329"/>
            <a:chExt cx="1308080" cy="943534"/>
          </a:xfrm>
        </p:grpSpPr>
        <p:pic>
          <p:nvPicPr>
            <p:cNvPr id="27" name="Picture 4" descr="disc blue"/>
            <p:cNvPicPr>
              <a:picLocks noChangeArrowheads="1"/>
            </p:cNvPicPr>
            <p:nvPr/>
          </p:nvPicPr>
          <p:blipFill>
            <a:blip r:embed="rId4" cstate="print"/>
            <a:srcRect/>
            <a:stretch>
              <a:fillRect/>
            </a:stretch>
          </p:blipFill>
          <p:spPr bwMode="gray">
            <a:xfrm>
              <a:off x="4990948" y="4751329"/>
              <a:ext cx="341967" cy="29216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8" name="Picture 4" descr="disc blue"/>
            <p:cNvPicPr>
              <a:picLocks noChangeArrowheads="1"/>
            </p:cNvPicPr>
            <p:nvPr/>
          </p:nvPicPr>
          <p:blipFill>
            <a:blip r:embed="rId4" cstate="print"/>
            <a:srcRect/>
            <a:stretch>
              <a:fillRect/>
            </a:stretch>
          </p:blipFill>
          <p:spPr bwMode="gray">
            <a:xfrm>
              <a:off x="5105734" y="4859094"/>
              <a:ext cx="339575" cy="294554"/>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9" name="Picture 4" descr="disc blue"/>
            <p:cNvPicPr>
              <a:picLocks noChangeArrowheads="1"/>
            </p:cNvPicPr>
            <p:nvPr/>
          </p:nvPicPr>
          <p:blipFill>
            <a:blip r:embed="rId4" cstate="print"/>
            <a:srcRect/>
            <a:stretch>
              <a:fillRect/>
            </a:stretch>
          </p:blipFill>
          <p:spPr bwMode="gray">
            <a:xfrm>
              <a:off x="5218129" y="4969253"/>
              <a:ext cx="341965" cy="29216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0" name="Picture 4" descr="disc blue"/>
            <p:cNvPicPr>
              <a:picLocks noChangeArrowheads="1"/>
            </p:cNvPicPr>
            <p:nvPr/>
          </p:nvPicPr>
          <p:blipFill>
            <a:blip r:embed="rId4" cstate="print"/>
            <a:srcRect/>
            <a:stretch>
              <a:fillRect/>
            </a:stretch>
          </p:blipFill>
          <p:spPr bwMode="gray">
            <a:xfrm>
              <a:off x="5332915" y="5077016"/>
              <a:ext cx="339575" cy="29216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1" name="Picture 4" descr="disc blue"/>
            <p:cNvPicPr>
              <a:picLocks noChangeArrowheads="1"/>
            </p:cNvPicPr>
            <p:nvPr/>
          </p:nvPicPr>
          <p:blipFill>
            <a:blip r:embed="rId4" cstate="print"/>
            <a:srcRect/>
            <a:stretch>
              <a:fillRect/>
            </a:stretch>
          </p:blipFill>
          <p:spPr bwMode="gray">
            <a:xfrm>
              <a:off x="5445308" y="5184781"/>
              <a:ext cx="341967" cy="29216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2" name="Picture 4" descr="disc blue"/>
            <p:cNvPicPr>
              <a:picLocks noChangeArrowheads="1"/>
            </p:cNvPicPr>
            <p:nvPr/>
          </p:nvPicPr>
          <p:blipFill>
            <a:blip r:embed="rId4" cstate="print"/>
            <a:srcRect/>
            <a:stretch>
              <a:fillRect/>
            </a:stretch>
          </p:blipFill>
          <p:spPr bwMode="gray">
            <a:xfrm>
              <a:off x="4727897" y="4859094"/>
              <a:ext cx="341967" cy="294554"/>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3" name="Picture 4" descr="disc blue"/>
            <p:cNvPicPr>
              <a:picLocks noChangeArrowheads="1"/>
            </p:cNvPicPr>
            <p:nvPr/>
          </p:nvPicPr>
          <p:blipFill>
            <a:blip r:embed="rId4" cstate="print"/>
            <a:srcRect/>
            <a:stretch>
              <a:fillRect/>
            </a:stretch>
          </p:blipFill>
          <p:spPr bwMode="gray">
            <a:xfrm>
              <a:off x="4842683" y="4969253"/>
              <a:ext cx="339575" cy="29216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4" name="Picture 4" descr="disc blue"/>
            <p:cNvPicPr>
              <a:picLocks noChangeArrowheads="1"/>
            </p:cNvPicPr>
            <p:nvPr/>
          </p:nvPicPr>
          <p:blipFill>
            <a:blip r:embed="rId4" cstate="print"/>
            <a:srcRect/>
            <a:stretch>
              <a:fillRect/>
            </a:stretch>
          </p:blipFill>
          <p:spPr bwMode="gray">
            <a:xfrm>
              <a:off x="4955078" y="5077016"/>
              <a:ext cx="341965" cy="29216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5" name="Picture 4" descr="disc blue"/>
            <p:cNvPicPr>
              <a:picLocks noChangeArrowheads="1"/>
            </p:cNvPicPr>
            <p:nvPr/>
          </p:nvPicPr>
          <p:blipFill>
            <a:blip r:embed="rId4" cstate="print"/>
            <a:srcRect/>
            <a:stretch>
              <a:fillRect/>
            </a:stretch>
          </p:blipFill>
          <p:spPr bwMode="gray">
            <a:xfrm>
              <a:off x="5069864" y="5184781"/>
              <a:ext cx="339575" cy="29216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6" name="Picture 4" descr="disc blue"/>
            <p:cNvPicPr>
              <a:picLocks noChangeArrowheads="1"/>
            </p:cNvPicPr>
            <p:nvPr/>
          </p:nvPicPr>
          <p:blipFill>
            <a:blip r:embed="rId4" cstate="print"/>
            <a:srcRect/>
            <a:stretch>
              <a:fillRect/>
            </a:stretch>
          </p:blipFill>
          <p:spPr bwMode="gray">
            <a:xfrm>
              <a:off x="5182258" y="5292544"/>
              <a:ext cx="341967" cy="29455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7" name="Picture 4" descr="disc blue"/>
            <p:cNvPicPr>
              <a:picLocks noChangeArrowheads="1"/>
            </p:cNvPicPr>
            <p:nvPr/>
          </p:nvPicPr>
          <p:blipFill>
            <a:blip r:embed="rId4" cstate="print"/>
            <a:srcRect/>
            <a:stretch>
              <a:fillRect/>
            </a:stretch>
          </p:blipFill>
          <p:spPr bwMode="gray">
            <a:xfrm>
              <a:off x="4479195" y="4969253"/>
              <a:ext cx="341967" cy="29216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8" name="Picture 4" descr="disc blue"/>
            <p:cNvPicPr>
              <a:picLocks noChangeArrowheads="1"/>
            </p:cNvPicPr>
            <p:nvPr/>
          </p:nvPicPr>
          <p:blipFill>
            <a:blip r:embed="rId4" cstate="print"/>
            <a:srcRect/>
            <a:stretch>
              <a:fillRect/>
            </a:stretch>
          </p:blipFill>
          <p:spPr bwMode="gray">
            <a:xfrm>
              <a:off x="4593981" y="5077016"/>
              <a:ext cx="339575" cy="29216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9" name="Picture 4" descr="disc blue"/>
            <p:cNvPicPr>
              <a:picLocks noChangeArrowheads="1"/>
            </p:cNvPicPr>
            <p:nvPr/>
          </p:nvPicPr>
          <p:blipFill>
            <a:blip r:embed="rId4" cstate="print"/>
            <a:srcRect/>
            <a:stretch>
              <a:fillRect/>
            </a:stretch>
          </p:blipFill>
          <p:spPr bwMode="gray">
            <a:xfrm>
              <a:off x="4706376" y="5184781"/>
              <a:ext cx="341965" cy="29216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40" name="Picture 4" descr="disc blue"/>
            <p:cNvPicPr>
              <a:picLocks noChangeArrowheads="1"/>
            </p:cNvPicPr>
            <p:nvPr/>
          </p:nvPicPr>
          <p:blipFill>
            <a:blip r:embed="rId4" cstate="print"/>
            <a:srcRect/>
            <a:stretch>
              <a:fillRect/>
            </a:stretch>
          </p:blipFill>
          <p:spPr bwMode="gray">
            <a:xfrm>
              <a:off x="4821162" y="5292544"/>
              <a:ext cx="339575" cy="29455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41" name="Picture 4" descr="disc blue"/>
            <p:cNvPicPr>
              <a:picLocks noChangeArrowheads="1"/>
            </p:cNvPicPr>
            <p:nvPr/>
          </p:nvPicPr>
          <p:blipFill>
            <a:blip r:embed="rId4" cstate="print"/>
            <a:srcRect/>
            <a:stretch>
              <a:fillRect/>
            </a:stretch>
          </p:blipFill>
          <p:spPr bwMode="gray">
            <a:xfrm>
              <a:off x="4933555" y="5402703"/>
              <a:ext cx="341967" cy="292160"/>
            </a:xfrm>
            <a:prstGeom prst="rect">
              <a:avLst/>
            </a:prstGeom>
            <a:noFill/>
            <a:ln w="9525">
              <a:noFill/>
              <a:miter lim="800000"/>
              <a:headEnd/>
              <a:tailEnd/>
            </a:ln>
            <a:effectLst>
              <a:outerShdw blurRad="50800" dist="38100" dir="2700000" algn="tl" rotWithShape="0">
                <a:prstClr val="black">
                  <a:alpha val="40000"/>
                </a:prstClr>
              </a:outerShdw>
            </a:effectLst>
          </p:spPr>
        </p:pic>
      </p:grpSp>
      <p:sp>
        <p:nvSpPr>
          <p:cNvPr id="54" name="TextBox 53"/>
          <p:cNvSpPr txBox="1"/>
          <p:nvPr/>
        </p:nvSpPr>
        <p:spPr bwMode="gray">
          <a:xfrm>
            <a:off x="5195888" y="5272088"/>
            <a:ext cx="542925" cy="461962"/>
          </a:xfrm>
          <a:prstGeom prst="rect">
            <a:avLst/>
          </a:prstGeom>
          <a:noFill/>
        </p:spPr>
        <p:txBody>
          <a:bodyPr wrap="none" lIns="0" tIns="0" rIns="0" bIns="0">
            <a:spAutoFit/>
          </a:bodyPr>
          <a:lstStyle/>
          <a:p>
            <a:pPr algn="ctr" fontAlgn="auto">
              <a:lnSpc>
                <a:spcPts val="1200"/>
              </a:lnSpc>
              <a:spcBef>
                <a:spcPts val="0"/>
              </a:spcBef>
              <a:spcAft>
                <a:spcPts val="0"/>
              </a:spcAft>
              <a:defRPr/>
            </a:pPr>
            <a:r>
              <a:rPr lang="en-US" sz="1200" dirty="0">
                <a:solidFill>
                  <a:schemeClr val="bg2">
                    <a:lumMod val="50000"/>
                  </a:schemeClr>
                </a:solidFill>
                <a:latin typeface="MetaMediumLF-Roman" pitchFamily="34" charset="0"/>
                <a:cs typeface="+mn-cs"/>
              </a:rPr>
              <a:t>NL-SAS</a:t>
            </a:r>
          </a:p>
          <a:p>
            <a:pPr algn="ctr" fontAlgn="auto">
              <a:lnSpc>
                <a:spcPts val="1200"/>
              </a:lnSpc>
              <a:spcBef>
                <a:spcPts val="0"/>
              </a:spcBef>
              <a:spcAft>
                <a:spcPts val="0"/>
              </a:spcAft>
              <a:defRPr/>
            </a:pPr>
            <a:r>
              <a:rPr lang="en-US" sz="1100" dirty="0">
                <a:solidFill>
                  <a:schemeClr val="bg2">
                    <a:lumMod val="50000"/>
                  </a:schemeClr>
                </a:solidFill>
                <a:latin typeface="+mn-lt"/>
                <a:cs typeface="+mn-cs"/>
              </a:rPr>
              <a:t>(Highest </a:t>
            </a:r>
            <a:br>
              <a:rPr lang="en-US" sz="1100" dirty="0">
                <a:solidFill>
                  <a:schemeClr val="bg2">
                    <a:lumMod val="50000"/>
                  </a:schemeClr>
                </a:solidFill>
                <a:latin typeface="+mn-lt"/>
                <a:cs typeface="+mn-cs"/>
              </a:rPr>
            </a:br>
            <a:r>
              <a:rPr lang="en-US" sz="1100" dirty="0">
                <a:solidFill>
                  <a:schemeClr val="bg2">
                    <a:lumMod val="50000"/>
                  </a:schemeClr>
                </a:solidFill>
                <a:latin typeface="+mn-lt"/>
                <a:cs typeface="+mn-cs"/>
              </a:rPr>
              <a:t>capacity)</a:t>
            </a:r>
          </a:p>
        </p:txBody>
      </p:sp>
      <p:grpSp>
        <p:nvGrpSpPr>
          <p:cNvPr id="53258" name="Group 447"/>
          <p:cNvGrpSpPr>
            <a:grpSpLocks/>
          </p:cNvGrpSpPr>
          <p:nvPr/>
        </p:nvGrpSpPr>
        <p:grpSpPr bwMode="auto">
          <a:xfrm>
            <a:off x="4054475" y="4675188"/>
            <a:ext cx="679450" cy="554037"/>
            <a:chOff x="3427044" y="4805568"/>
            <a:chExt cx="1023715" cy="835056"/>
          </a:xfrm>
        </p:grpSpPr>
        <p:pic>
          <p:nvPicPr>
            <p:cNvPr id="11" name="Picture 242" descr="disc green"/>
            <p:cNvPicPr>
              <a:picLocks noChangeArrowheads="1"/>
            </p:cNvPicPr>
            <p:nvPr/>
          </p:nvPicPr>
          <p:blipFill>
            <a:blip r:embed="rId5" cstate="print">
              <a:lum contrast="-6000"/>
            </a:blip>
            <a:srcRect/>
            <a:stretch>
              <a:fillRect/>
            </a:stretch>
          </p:blipFill>
          <p:spPr bwMode="gray">
            <a:xfrm>
              <a:off x="3654271" y="4805568"/>
              <a:ext cx="342035" cy="29191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3" name="Picture 242" descr="disc green"/>
            <p:cNvPicPr>
              <a:picLocks noChangeArrowheads="1"/>
            </p:cNvPicPr>
            <p:nvPr/>
          </p:nvPicPr>
          <p:blipFill>
            <a:blip r:embed="rId5" cstate="print">
              <a:lum contrast="-6000"/>
            </a:blip>
            <a:srcRect/>
            <a:stretch>
              <a:fillRect/>
            </a:stretch>
          </p:blipFill>
          <p:spPr bwMode="gray">
            <a:xfrm>
              <a:off x="3769080" y="4913239"/>
              <a:ext cx="339644" cy="294304"/>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4" name="Picture 242" descr="disc green"/>
            <p:cNvPicPr>
              <a:picLocks noChangeArrowheads="1"/>
            </p:cNvPicPr>
            <p:nvPr/>
          </p:nvPicPr>
          <p:blipFill>
            <a:blip r:embed="rId5" cstate="print">
              <a:lum contrast="-6000"/>
            </a:blip>
            <a:srcRect/>
            <a:stretch>
              <a:fillRect/>
            </a:stretch>
          </p:blipFill>
          <p:spPr bwMode="gray">
            <a:xfrm>
              <a:off x="3881497" y="5023304"/>
              <a:ext cx="342036" cy="29191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5" name="Picture 242" descr="disc green"/>
            <p:cNvPicPr>
              <a:picLocks noChangeArrowheads="1"/>
            </p:cNvPicPr>
            <p:nvPr/>
          </p:nvPicPr>
          <p:blipFill>
            <a:blip r:embed="rId5" cstate="print">
              <a:lum contrast="-6000"/>
            </a:blip>
            <a:srcRect/>
            <a:stretch>
              <a:fillRect/>
            </a:stretch>
          </p:blipFill>
          <p:spPr bwMode="gray">
            <a:xfrm>
              <a:off x="3996306" y="5130977"/>
              <a:ext cx="339644" cy="29191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6" name="Picture 242" descr="disc green"/>
            <p:cNvPicPr>
              <a:picLocks noChangeArrowheads="1"/>
            </p:cNvPicPr>
            <p:nvPr/>
          </p:nvPicPr>
          <p:blipFill>
            <a:blip r:embed="rId5" cstate="print">
              <a:lum contrast="-6000"/>
            </a:blip>
            <a:srcRect/>
            <a:stretch>
              <a:fillRect/>
            </a:stretch>
          </p:blipFill>
          <p:spPr bwMode="gray">
            <a:xfrm>
              <a:off x="4108724" y="5238648"/>
              <a:ext cx="342035" cy="294304"/>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7" name="Picture 242" descr="disc green"/>
            <p:cNvPicPr>
              <a:picLocks noChangeArrowheads="1"/>
            </p:cNvPicPr>
            <p:nvPr/>
          </p:nvPicPr>
          <p:blipFill>
            <a:blip r:embed="rId5" cstate="print">
              <a:lum contrast="-6000"/>
            </a:blip>
            <a:srcRect/>
            <a:stretch>
              <a:fillRect/>
            </a:stretch>
          </p:blipFill>
          <p:spPr bwMode="gray">
            <a:xfrm>
              <a:off x="3427044" y="4913239"/>
              <a:ext cx="342036" cy="294304"/>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8" name="Picture 242" descr="disc green"/>
            <p:cNvPicPr>
              <a:picLocks noChangeArrowheads="1"/>
            </p:cNvPicPr>
            <p:nvPr/>
          </p:nvPicPr>
          <p:blipFill>
            <a:blip r:embed="rId5" cstate="print">
              <a:lum contrast="-6000"/>
            </a:blip>
            <a:srcRect/>
            <a:stretch>
              <a:fillRect/>
            </a:stretch>
          </p:blipFill>
          <p:spPr bwMode="gray">
            <a:xfrm>
              <a:off x="3541853" y="5023304"/>
              <a:ext cx="339644" cy="29191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9" name="Picture 242" descr="disc green"/>
            <p:cNvPicPr>
              <a:picLocks noChangeArrowheads="1"/>
            </p:cNvPicPr>
            <p:nvPr/>
          </p:nvPicPr>
          <p:blipFill>
            <a:blip r:embed="rId5" cstate="print">
              <a:lum contrast="-6000"/>
            </a:blip>
            <a:srcRect/>
            <a:stretch>
              <a:fillRect/>
            </a:stretch>
          </p:blipFill>
          <p:spPr bwMode="gray">
            <a:xfrm>
              <a:off x="3654271" y="5130977"/>
              <a:ext cx="342035" cy="29191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0" name="Picture 242" descr="disc green"/>
            <p:cNvPicPr>
              <a:picLocks noChangeArrowheads="1"/>
            </p:cNvPicPr>
            <p:nvPr/>
          </p:nvPicPr>
          <p:blipFill>
            <a:blip r:embed="rId5" cstate="print">
              <a:lum contrast="-6000"/>
            </a:blip>
            <a:srcRect/>
            <a:stretch>
              <a:fillRect/>
            </a:stretch>
          </p:blipFill>
          <p:spPr bwMode="gray">
            <a:xfrm>
              <a:off x="3769080" y="5238648"/>
              <a:ext cx="339644" cy="294304"/>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1" name="Picture 242" descr="disc green"/>
            <p:cNvPicPr>
              <a:picLocks noChangeArrowheads="1"/>
            </p:cNvPicPr>
            <p:nvPr/>
          </p:nvPicPr>
          <p:blipFill>
            <a:blip r:embed="rId5" cstate="print">
              <a:lum contrast="-6000"/>
            </a:blip>
            <a:srcRect/>
            <a:stretch>
              <a:fillRect/>
            </a:stretch>
          </p:blipFill>
          <p:spPr bwMode="gray">
            <a:xfrm>
              <a:off x="3881497" y="5348713"/>
              <a:ext cx="342036" cy="291911"/>
            </a:xfrm>
            <a:prstGeom prst="rect">
              <a:avLst/>
            </a:prstGeom>
            <a:noFill/>
            <a:ln w="9525">
              <a:noFill/>
              <a:miter lim="800000"/>
              <a:headEnd/>
              <a:tailEnd/>
            </a:ln>
            <a:effectLst>
              <a:outerShdw blurRad="50800" dist="38100" dir="2700000" algn="tl" rotWithShape="0">
                <a:prstClr val="black">
                  <a:alpha val="40000"/>
                </a:prstClr>
              </a:outerShdw>
            </a:effectLst>
          </p:spPr>
        </p:pic>
      </p:grpSp>
      <p:sp>
        <p:nvSpPr>
          <p:cNvPr id="62" name="TextBox 61"/>
          <p:cNvSpPr txBox="1"/>
          <p:nvPr/>
        </p:nvSpPr>
        <p:spPr bwMode="gray">
          <a:xfrm>
            <a:off x="4170363" y="5272088"/>
            <a:ext cx="803275" cy="461962"/>
          </a:xfrm>
          <a:prstGeom prst="rect">
            <a:avLst/>
          </a:prstGeom>
          <a:noFill/>
        </p:spPr>
        <p:txBody>
          <a:bodyPr wrap="none" lIns="0" tIns="0" rIns="0" bIns="0">
            <a:spAutoFit/>
          </a:bodyPr>
          <a:lstStyle/>
          <a:p>
            <a:pPr algn="ctr" fontAlgn="auto">
              <a:lnSpc>
                <a:spcPts val="1200"/>
              </a:lnSpc>
              <a:spcBef>
                <a:spcPts val="0"/>
              </a:spcBef>
              <a:spcAft>
                <a:spcPts val="0"/>
              </a:spcAft>
              <a:defRPr/>
            </a:pPr>
            <a:r>
              <a:rPr lang="en-US" sz="1200" dirty="0">
                <a:solidFill>
                  <a:schemeClr val="bg2">
                    <a:lumMod val="50000"/>
                  </a:schemeClr>
                </a:solidFill>
                <a:latin typeface="MetaMediumLF-Roman" pitchFamily="34" charset="0"/>
                <a:cs typeface="+mn-cs"/>
              </a:rPr>
              <a:t>SAS</a:t>
            </a:r>
          </a:p>
          <a:p>
            <a:pPr algn="ctr" fontAlgn="auto">
              <a:lnSpc>
                <a:spcPts val="1200"/>
              </a:lnSpc>
              <a:spcBef>
                <a:spcPts val="0"/>
              </a:spcBef>
              <a:spcAft>
                <a:spcPts val="0"/>
              </a:spcAft>
              <a:defRPr/>
            </a:pPr>
            <a:r>
              <a:rPr lang="en-US" sz="1100" dirty="0">
                <a:solidFill>
                  <a:schemeClr val="bg2">
                    <a:lumMod val="50000"/>
                  </a:schemeClr>
                </a:solidFill>
                <a:latin typeface="+mj-lt"/>
                <a:cs typeface="+mn-cs"/>
              </a:rPr>
              <a:t>(Good </a:t>
            </a:r>
            <a:br>
              <a:rPr lang="en-US" sz="1100" dirty="0">
                <a:solidFill>
                  <a:schemeClr val="bg2">
                    <a:lumMod val="50000"/>
                  </a:schemeClr>
                </a:solidFill>
                <a:latin typeface="+mj-lt"/>
                <a:cs typeface="+mn-cs"/>
              </a:rPr>
            </a:br>
            <a:r>
              <a:rPr lang="en-US" sz="1100" dirty="0">
                <a:solidFill>
                  <a:schemeClr val="bg2">
                    <a:lumMod val="50000"/>
                  </a:schemeClr>
                </a:solidFill>
                <a:latin typeface="+mj-lt"/>
                <a:cs typeface="+mn-cs"/>
              </a:rPr>
              <a:t>performance)</a:t>
            </a:r>
          </a:p>
        </p:txBody>
      </p:sp>
      <p:grpSp>
        <p:nvGrpSpPr>
          <p:cNvPr id="53260" name="Group 446"/>
          <p:cNvGrpSpPr>
            <a:grpSpLocks/>
          </p:cNvGrpSpPr>
          <p:nvPr/>
        </p:nvGrpSpPr>
        <p:grpSpPr bwMode="auto">
          <a:xfrm>
            <a:off x="3211513" y="4705350"/>
            <a:ext cx="528637" cy="492125"/>
            <a:chOff x="2517075" y="4703868"/>
            <a:chExt cx="797902" cy="742538"/>
          </a:xfrm>
        </p:grpSpPr>
        <p:pic>
          <p:nvPicPr>
            <p:cNvPr id="9" name="Picture 6" descr="disc orange"/>
            <p:cNvPicPr>
              <a:picLocks noChangeAspect="1" noChangeArrowheads="1"/>
            </p:cNvPicPr>
            <p:nvPr/>
          </p:nvPicPr>
          <p:blipFill>
            <a:blip r:embed="rId6" cstate="print">
              <a:lum bright="-6000"/>
            </a:blip>
            <a:srcRect/>
            <a:stretch>
              <a:fillRect/>
            </a:stretch>
          </p:blipFill>
          <p:spPr bwMode="gray">
            <a:xfrm>
              <a:off x="2517075" y="4703868"/>
              <a:ext cx="342642" cy="308992"/>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6" name="Picture 6" descr="disc orange"/>
            <p:cNvPicPr>
              <a:picLocks noChangeAspect="1" noChangeArrowheads="1"/>
            </p:cNvPicPr>
            <p:nvPr/>
          </p:nvPicPr>
          <p:blipFill>
            <a:blip r:embed="rId6" cstate="print">
              <a:lum bright="-6000"/>
            </a:blip>
            <a:srcRect/>
            <a:stretch>
              <a:fillRect/>
            </a:stretch>
          </p:blipFill>
          <p:spPr bwMode="gray">
            <a:xfrm>
              <a:off x="2629691" y="4811657"/>
              <a:ext cx="345039" cy="30899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7" name="Picture 6" descr="disc orange"/>
            <p:cNvPicPr>
              <a:picLocks noChangeAspect="1" noChangeArrowheads="1"/>
            </p:cNvPicPr>
            <p:nvPr/>
          </p:nvPicPr>
          <p:blipFill>
            <a:blip r:embed="rId6" cstate="print">
              <a:lum bright="-6000"/>
            </a:blip>
            <a:srcRect/>
            <a:stretch>
              <a:fillRect/>
            </a:stretch>
          </p:blipFill>
          <p:spPr bwMode="gray">
            <a:xfrm>
              <a:off x="2744704" y="4921840"/>
              <a:ext cx="342644" cy="30659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2" name="Picture 6" descr="disc orange"/>
            <p:cNvPicPr>
              <a:picLocks noChangeAspect="1" noChangeArrowheads="1"/>
            </p:cNvPicPr>
            <p:nvPr/>
          </p:nvPicPr>
          <p:blipFill>
            <a:blip r:embed="rId6" cstate="print">
              <a:lum bright="-6000"/>
            </a:blip>
            <a:srcRect/>
            <a:stretch>
              <a:fillRect/>
            </a:stretch>
          </p:blipFill>
          <p:spPr bwMode="gray">
            <a:xfrm>
              <a:off x="2857322" y="5029627"/>
              <a:ext cx="345039" cy="308992"/>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6" name="Picture 6" descr="disc orange"/>
            <p:cNvPicPr>
              <a:picLocks noChangeAspect="1" noChangeArrowheads="1"/>
            </p:cNvPicPr>
            <p:nvPr/>
          </p:nvPicPr>
          <p:blipFill>
            <a:blip r:embed="rId6" cstate="print">
              <a:lum bright="-6000"/>
            </a:blip>
            <a:srcRect/>
            <a:stretch>
              <a:fillRect/>
            </a:stretch>
          </p:blipFill>
          <p:spPr bwMode="gray">
            <a:xfrm>
              <a:off x="2972335" y="5137415"/>
              <a:ext cx="342642" cy="308991"/>
            </a:xfrm>
            <a:prstGeom prst="rect">
              <a:avLst/>
            </a:prstGeom>
            <a:noFill/>
            <a:ln w="9525">
              <a:noFill/>
              <a:miter lim="800000"/>
              <a:headEnd/>
              <a:tailEnd/>
            </a:ln>
            <a:effectLst>
              <a:outerShdw blurRad="50800" dist="38100" dir="2700000" algn="tl" rotWithShape="0">
                <a:prstClr val="black">
                  <a:alpha val="40000"/>
                </a:prstClr>
              </a:outerShdw>
            </a:effectLst>
          </p:spPr>
        </p:pic>
      </p:grpSp>
      <p:sp>
        <p:nvSpPr>
          <p:cNvPr id="55" name="TextBox 54"/>
          <p:cNvSpPr txBox="1"/>
          <p:nvPr/>
        </p:nvSpPr>
        <p:spPr bwMode="gray">
          <a:xfrm>
            <a:off x="3189288" y="5214938"/>
            <a:ext cx="806450" cy="461962"/>
          </a:xfrm>
          <a:prstGeom prst="rect">
            <a:avLst/>
          </a:prstGeom>
          <a:noFill/>
        </p:spPr>
        <p:txBody>
          <a:bodyPr lIns="0" tIns="0" rIns="0" bIns="0">
            <a:spAutoFit/>
          </a:bodyPr>
          <a:lstStyle/>
          <a:p>
            <a:pPr algn="ctr" fontAlgn="auto">
              <a:lnSpc>
                <a:spcPts val="1200"/>
              </a:lnSpc>
              <a:spcBef>
                <a:spcPts val="0"/>
              </a:spcBef>
              <a:spcAft>
                <a:spcPts val="0"/>
              </a:spcAft>
              <a:defRPr/>
            </a:pPr>
            <a:r>
              <a:rPr lang="en-US" sz="1200" dirty="0">
                <a:solidFill>
                  <a:schemeClr val="bg2">
                    <a:lumMod val="50000"/>
                  </a:schemeClr>
                </a:solidFill>
                <a:latin typeface="MetaMediumLF-Roman" pitchFamily="34" charset="0"/>
                <a:cs typeface="+mn-cs"/>
              </a:rPr>
              <a:t>Flash </a:t>
            </a:r>
          </a:p>
          <a:p>
            <a:pPr algn="ctr" fontAlgn="auto">
              <a:lnSpc>
                <a:spcPts val="1200"/>
              </a:lnSpc>
              <a:spcBef>
                <a:spcPts val="0"/>
              </a:spcBef>
              <a:spcAft>
                <a:spcPts val="0"/>
              </a:spcAft>
              <a:defRPr/>
            </a:pPr>
            <a:r>
              <a:rPr lang="en-US" sz="1100" dirty="0">
                <a:solidFill>
                  <a:schemeClr val="bg2">
                    <a:lumMod val="50000"/>
                  </a:schemeClr>
                </a:solidFill>
                <a:latin typeface="+mn-lt"/>
                <a:cs typeface="+mn-cs"/>
              </a:rPr>
              <a:t>(Highest </a:t>
            </a:r>
            <a:br>
              <a:rPr lang="en-US" sz="1100" dirty="0">
                <a:solidFill>
                  <a:schemeClr val="bg2">
                    <a:lumMod val="50000"/>
                  </a:schemeClr>
                </a:solidFill>
                <a:latin typeface="+mn-lt"/>
                <a:cs typeface="+mn-cs"/>
              </a:rPr>
            </a:br>
            <a:r>
              <a:rPr lang="en-US" sz="1100" dirty="0">
                <a:solidFill>
                  <a:schemeClr val="bg2">
                    <a:lumMod val="50000"/>
                  </a:schemeClr>
                </a:solidFill>
                <a:latin typeface="+mn-lt"/>
                <a:cs typeface="+mn-cs"/>
              </a:rPr>
              <a:t>performance)</a:t>
            </a:r>
          </a:p>
        </p:txBody>
      </p:sp>
      <p:cxnSp>
        <p:nvCxnSpPr>
          <p:cNvPr id="145" name="Straight Connector 144"/>
          <p:cNvCxnSpPr/>
          <p:nvPr/>
        </p:nvCxnSpPr>
        <p:spPr bwMode="gray">
          <a:xfrm>
            <a:off x="3016250" y="2565400"/>
            <a:ext cx="391795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bwMode="gray">
          <a:xfrm rot="5400000">
            <a:off x="5105400" y="2924175"/>
            <a:ext cx="747713" cy="30163"/>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bwMode="gray">
          <a:xfrm rot="16200000" flipH="1">
            <a:off x="4085431" y="2416969"/>
            <a:ext cx="280988"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gray">
          <a:xfrm>
            <a:off x="366713" y="1585913"/>
            <a:ext cx="2765425"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bwMode="gray">
          <a:xfrm rot="5400000">
            <a:off x="2469356" y="2132807"/>
            <a:ext cx="1093787"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53267" name="Group 263"/>
          <p:cNvGrpSpPr>
            <a:grpSpLocks/>
          </p:cNvGrpSpPr>
          <p:nvPr/>
        </p:nvGrpSpPr>
        <p:grpSpPr bwMode="auto">
          <a:xfrm>
            <a:off x="7854950" y="3313113"/>
            <a:ext cx="461963" cy="173037"/>
            <a:chOff x="7554266" y="2720805"/>
            <a:chExt cx="405990" cy="333550"/>
          </a:xfrm>
        </p:grpSpPr>
        <p:cxnSp>
          <p:nvCxnSpPr>
            <p:cNvPr id="175" name="Straight Connector 174"/>
            <p:cNvCxnSpPr/>
            <p:nvPr/>
          </p:nvCxnSpPr>
          <p:spPr bwMode="gray">
            <a:xfrm rot="5400000">
              <a:off x="7387491" y="2887581"/>
              <a:ext cx="33355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bwMode="gray">
            <a:xfrm rot="5400000">
              <a:off x="7793481" y="2887581"/>
              <a:ext cx="33355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cxnSp>
        <p:nvCxnSpPr>
          <p:cNvPr id="200" name="Straight Connector 199"/>
          <p:cNvCxnSpPr/>
          <p:nvPr/>
        </p:nvCxnSpPr>
        <p:spPr bwMode="gray">
          <a:xfrm rot="5400000">
            <a:off x="6357938" y="3025775"/>
            <a:ext cx="92075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bwMode="gray">
          <a:xfrm>
            <a:off x="6704013" y="3486150"/>
            <a:ext cx="2073275"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53270" name="TextBox 242"/>
          <p:cNvSpPr txBox="1">
            <a:spLocks noChangeArrowheads="1"/>
          </p:cNvSpPr>
          <p:nvPr/>
        </p:nvSpPr>
        <p:spPr bwMode="gray">
          <a:xfrm>
            <a:off x="4802188" y="2276475"/>
            <a:ext cx="368300" cy="247650"/>
          </a:xfrm>
          <a:prstGeom prst="rect">
            <a:avLst/>
          </a:prstGeom>
          <a:noFill/>
          <a:ln w="9525" algn="ctr">
            <a:noFill/>
            <a:round/>
            <a:headEnd/>
            <a:tailEnd/>
          </a:ln>
        </p:spPr>
        <p:txBody>
          <a:bodyPr wrap="none" lIns="0" tIns="0" rIns="0" bIns="0" anchor="ctr">
            <a:spAutoFit/>
          </a:bodyPr>
          <a:lstStyle/>
          <a:p>
            <a:pPr algn="ctr"/>
            <a:r>
              <a:rPr lang="en-US" sz="1600">
                <a:latin typeface="MetaMediumLF-Roman" pitchFamily="34" charset="0"/>
              </a:rPr>
              <a:t>NAS</a:t>
            </a:r>
          </a:p>
        </p:txBody>
      </p:sp>
      <p:grpSp>
        <p:nvGrpSpPr>
          <p:cNvPr id="53271" name="Group 171"/>
          <p:cNvGrpSpPr>
            <a:grpSpLocks/>
          </p:cNvGrpSpPr>
          <p:nvPr/>
        </p:nvGrpSpPr>
        <p:grpSpPr bwMode="auto">
          <a:xfrm>
            <a:off x="323850" y="6275388"/>
            <a:ext cx="1497013" cy="322262"/>
            <a:chOff x="324185" y="6281486"/>
            <a:chExt cx="1497451" cy="321333"/>
          </a:xfrm>
        </p:grpSpPr>
        <p:pic>
          <p:nvPicPr>
            <p:cNvPr id="193" name="Picture 192"/>
            <p:cNvPicPr>
              <a:picLocks noChangeAspect="1"/>
            </p:cNvPicPr>
            <p:nvPr/>
          </p:nvPicPr>
          <p:blipFill>
            <a:blip r:embed="rId7" cstate="email">
              <a:extLst/>
            </a:blip>
            <a:stretch>
              <a:fillRect/>
            </a:stretch>
          </p:blipFill>
          <p:spPr bwMode="gray">
            <a:xfrm>
              <a:off x="324185" y="6281486"/>
              <a:ext cx="386616" cy="321333"/>
            </a:xfrm>
            <a:prstGeom prst="rect">
              <a:avLst/>
            </a:prstGeom>
            <a:effectLst>
              <a:glow rad="63500">
                <a:schemeClr val="bg1">
                  <a:alpha val="40000"/>
                </a:schemeClr>
              </a:glow>
            </a:effectLst>
          </p:spPr>
        </p:pic>
        <p:sp>
          <p:nvSpPr>
            <p:cNvPr id="240" name="TextBox 239"/>
            <p:cNvSpPr txBox="1"/>
            <p:nvPr/>
          </p:nvSpPr>
          <p:spPr bwMode="gray">
            <a:xfrm>
              <a:off x="770404" y="6347969"/>
              <a:ext cx="1051232" cy="183619"/>
            </a:xfrm>
            <a:prstGeom prst="rect">
              <a:avLst/>
            </a:prstGeom>
            <a:noFill/>
          </p:spPr>
          <p:txBody>
            <a:bodyPr wrap="none" lIns="0" tIns="0" rIns="0" bIns="0" anchor="ctr">
              <a:spAutoFit/>
            </a:bodyPr>
            <a:lstStyle/>
            <a:p>
              <a:pPr fontAlgn="auto">
                <a:spcBef>
                  <a:spcPts val="0"/>
                </a:spcBef>
                <a:spcAft>
                  <a:spcPts val="0"/>
                </a:spcAft>
                <a:defRPr/>
              </a:pPr>
              <a:r>
                <a:rPr lang="en-US" sz="1200" spc="300" dirty="0">
                  <a:solidFill>
                    <a:schemeClr val="bg1"/>
                  </a:solidFill>
                  <a:latin typeface="MetaMediumLF-Roman" pitchFamily="34" charset="0"/>
                  <a:cs typeface="+mn-cs"/>
                </a:rPr>
                <a:t>HARDWARE</a:t>
              </a:r>
            </a:p>
          </p:txBody>
        </p:sp>
      </p:grpSp>
      <p:sp>
        <p:nvSpPr>
          <p:cNvPr id="248" name="Text Box 105"/>
          <p:cNvSpPr txBox="1">
            <a:spLocks noChangeArrowheads="1"/>
          </p:cNvSpPr>
          <p:nvPr/>
        </p:nvSpPr>
        <p:spPr bwMode="gray">
          <a:xfrm>
            <a:off x="1247775" y="5805488"/>
            <a:ext cx="6648450" cy="369887"/>
          </a:xfrm>
          <a:prstGeom prst="rect">
            <a:avLst/>
          </a:prstGeom>
          <a:noFill/>
          <a:ln w="9525">
            <a:noFill/>
            <a:miter lim="800000"/>
            <a:headEnd type="none" w="sm" len="sm"/>
            <a:tailEnd type="none" w="sm" len="sm"/>
          </a:ln>
        </p:spPr>
        <p:txBody>
          <a:bodyPr wrap="none" lIns="0" tIns="0" rIns="0" bIns="0">
            <a:spAutoFit/>
          </a:bodyPr>
          <a:lstStyle/>
          <a:p>
            <a:pPr algn="ctr" eaLnBrk="0" hangingPunct="0"/>
            <a:r>
              <a:rPr lang="en-US" sz="2400" b="1">
                <a:solidFill>
                  <a:schemeClr val="accent1"/>
                </a:solidFill>
                <a:latin typeface="MetaNormalLF-Roman" pitchFamily="34" charset="0"/>
              </a:rPr>
              <a:t>VNX supports all protocols—today and in the future</a:t>
            </a:r>
          </a:p>
        </p:txBody>
      </p:sp>
      <p:pic>
        <p:nvPicPr>
          <p:cNvPr id="53273" name="Picture 262" descr="cloud-new.png"/>
          <p:cNvPicPr>
            <a:picLocks noChangeAspect="1"/>
          </p:cNvPicPr>
          <p:nvPr/>
        </p:nvPicPr>
        <p:blipFill>
          <a:blip r:embed="rId8" cstate="print"/>
          <a:srcRect/>
          <a:stretch>
            <a:fillRect/>
          </a:stretch>
        </p:blipFill>
        <p:spPr bwMode="gray">
          <a:xfrm>
            <a:off x="7394575" y="2620963"/>
            <a:ext cx="1382713" cy="692150"/>
          </a:xfrm>
          <a:prstGeom prst="rect">
            <a:avLst/>
          </a:prstGeom>
          <a:noFill/>
          <a:ln w="9525">
            <a:noFill/>
            <a:miter lim="800000"/>
            <a:headEnd/>
            <a:tailEnd/>
          </a:ln>
        </p:spPr>
      </p:pic>
      <p:sp>
        <p:nvSpPr>
          <p:cNvPr id="53274" name="Freeform 28"/>
          <p:cNvSpPr>
            <a:spLocks/>
          </p:cNvSpPr>
          <p:nvPr/>
        </p:nvSpPr>
        <p:spPr bwMode="gray">
          <a:xfrm>
            <a:off x="7786688" y="2924175"/>
            <a:ext cx="598487" cy="246063"/>
          </a:xfrm>
          <a:prstGeom prst="rect">
            <a:avLst/>
          </a:prstGeom>
          <a:noFill/>
          <a:ln w="9525" algn="ctr">
            <a:noFill/>
            <a:round/>
            <a:headEnd/>
            <a:tailEnd/>
          </a:ln>
        </p:spPr>
        <p:txBody>
          <a:bodyPr wrap="none" lIns="0" tIns="0" rIns="0" bIns="0" anchor="ctr">
            <a:spAutoFit/>
          </a:bodyPr>
          <a:lstStyle/>
          <a:p>
            <a:pPr algn="ctr"/>
            <a:r>
              <a:rPr lang="en-US" sz="1600">
                <a:latin typeface="MetaMediumLF-Roman" pitchFamily="34" charset="0"/>
              </a:rPr>
              <a:t>CLOUD</a:t>
            </a:r>
          </a:p>
        </p:txBody>
      </p:sp>
      <p:sp>
        <p:nvSpPr>
          <p:cNvPr id="278" name="Down Arrow 277"/>
          <p:cNvSpPr/>
          <p:nvPr/>
        </p:nvSpPr>
        <p:spPr bwMode="gray">
          <a:xfrm>
            <a:off x="7394575" y="1585913"/>
            <a:ext cx="1382713" cy="1036637"/>
          </a:xfrm>
          <a:prstGeom prst="downArrow">
            <a:avLst>
              <a:gd name="adj1" fmla="val 100000"/>
              <a:gd name="adj2" fmla="val 31543"/>
            </a:avLst>
          </a:prstGeom>
          <a:solidFill>
            <a:schemeClr val="accent1">
              <a:lumMod val="20000"/>
              <a:lumOff val="80000"/>
            </a:schemeClr>
          </a:solidFill>
          <a:ln w="25400" cap="flat" cmpd="sng" algn="ctr">
            <a:noFill/>
            <a:prstDash val="solid"/>
          </a:ln>
          <a:effectLst/>
        </p:spPr>
        <p:txBody>
          <a:bodyPr lIns="0" tIns="91440" rIns="0" bIns="0"/>
          <a:lstStyle/>
          <a:p>
            <a:pPr algn="ctr" fontAlgn="auto">
              <a:spcBef>
                <a:spcPts val="0"/>
              </a:spcBef>
              <a:spcAft>
                <a:spcPts val="0"/>
              </a:spcAft>
              <a:defRPr/>
            </a:pPr>
            <a:r>
              <a:rPr lang="en-US" sz="1400" kern="0" dirty="0">
                <a:latin typeface="MetaMediumLF-Roman" pitchFamily="34" charset="0"/>
                <a:cs typeface="+mn-cs"/>
              </a:rPr>
              <a:t>OBJECT</a:t>
            </a:r>
          </a:p>
          <a:p>
            <a:pPr algn="ctr" fontAlgn="auto">
              <a:spcBef>
                <a:spcPts val="0"/>
              </a:spcBef>
              <a:spcAft>
                <a:spcPts val="0"/>
              </a:spcAft>
              <a:defRPr/>
            </a:pPr>
            <a:r>
              <a:rPr lang="en-US" sz="1100" kern="0" dirty="0">
                <a:latin typeface="+mn-lt"/>
                <a:cs typeface="+mn-cs"/>
              </a:rPr>
              <a:t>Build a single cloud with “N” number </a:t>
            </a:r>
            <a:br>
              <a:rPr lang="en-US" sz="1100" kern="0" dirty="0">
                <a:latin typeface="+mn-lt"/>
                <a:cs typeface="+mn-cs"/>
              </a:rPr>
            </a:br>
            <a:r>
              <a:rPr lang="en-US" sz="1100" kern="0" dirty="0">
                <a:latin typeface="+mn-lt"/>
                <a:cs typeface="+mn-cs"/>
              </a:rPr>
              <a:t>of systems</a:t>
            </a:r>
          </a:p>
        </p:txBody>
      </p:sp>
      <p:sp>
        <p:nvSpPr>
          <p:cNvPr id="279" name="Down Arrow 278"/>
          <p:cNvSpPr/>
          <p:nvPr/>
        </p:nvSpPr>
        <p:spPr bwMode="gray">
          <a:xfrm rot="5400000">
            <a:off x="6530633" y="3140970"/>
            <a:ext cx="1094520" cy="2016222"/>
          </a:xfrm>
          <a:prstGeom prst="downArrow">
            <a:avLst>
              <a:gd name="adj1" fmla="val 100000"/>
              <a:gd name="adj2" fmla="val 34457"/>
            </a:avLst>
          </a:prstGeom>
          <a:solidFill>
            <a:schemeClr val="accent2">
              <a:lumMod val="20000"/>
              <a:lumOff val="80000"/>
            </a:schemeClr>
          </a:solidFill>
          <a:ln w="25400" cap="flat" cmpd="sng" algn="ctr">
            <a:noFill/>
            <a:prstDash val="solid"/>
          </a:ln>
          <a:effectLst/>
        </p:spPr>
        <p:txBody>
          <a:bodyPr vert="vert270" tIns="91440" rIns="0" bIns="0"/>
          <a:lstStyle/>
          <a:p>
            <a:pPr algn="ctr" fontAlgn="auto">
              <a:spcBef>
                <a:spcPts val="0"/>
              </a:spcBef>
              <a:spcAft>
                <a:spcPts val="0"/>
              </a:spcAft>
              <a:defRPr/>
            </a:pPr>
            <a:r>
              <a:rPr lang="en-US" sz="1400" kern="0" dirty="0">
                <a:latin typeface="MetaMediumLF-Roman" pitchFamily="34" charset="0"/>
                <a:cs typeface="+mn-cs"/>
              </a:rPr>
              <a:t>FILE AND OBJECT</a:t>
            </a:r>
          </a:p>
          <a:p>
            <a:pPr algn="ctr" fontAlgn="auto">
              <a:spcBef>
                <a:spcPts val="0"/>
              </a:spcBef>
              <a:spcAft>
                <a:spcPts val="0"/>
              </a:spcAft>
              <a:defRPr/>
            </a:pPr>
            <a:r>
              <a:rPr lang="en-US" sz="1100" kern="0" dirty="0">
                <a:latin typeface="+mn-lt"/>
                <a:cs typeface="+mn-cs"/>
              </a:rPr>
              <a:t>48 cores dedicated to object, networked file system management </a:t>
            </a:r>
            <a:br>
              <a:rPr lang="en-US" sz="1100" kern="0" dirty="0">
                <a:latin typeface="+mn-lt"/>
                <a:cs typeface="+mn-cs"/>
              </a:rPr>
            </a:br>
            <a:r>
              <a:rPr lang="en-US" sz="1100" kern="0" dirty="0">
                <a:latin typeface="+mn-lt"/>
                <a:cs typeface="+mn-cs"/>
              </a:rPr>
              <a:t>and data sharing</a:t>
            </a:r>
          </a:p>
        </p:txBody>
      </p:sp>
      <p:grpSp>
        <p:nvGrpSpPr>
          <p:cNvPr id="53277" name="Group 293"/>
          <p:cNvGrpSpPr>
            <a:grpSpLocks/>
          </p:cNvGrpSpPr>
          <p:nvPr/>
        </p:nvGrpSpPr>
        <p:grpSpPr bwMode="auto">
          <a:xfrm>
            <a:off x="4918075" y="1595438"/>
            <a:ext cx="2032000" cy="969962"/>
            <a:chOff x="4917642" y="1585576"/>
            <a:chExt cx="2033010" cy="969446"/>
          </a:xfrm>
        </p:grpSpPr>
        <p:cxnSp>
          <p:nvCxnSpPr>
            <p:cNvPr id="153" name="Straight Connector 152"/>
            <p:cNvCxnSpPr/>
            <p:nvPr/>
          </p:nvCxnSpPr>
          <p:spPr bwMode="gray">
            <a:xfrm rot="5400000">
              <a:off x="5918437" y="2386837"/>
              <a:ext cx="336371"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53384" name="Group 283"/>
            <p:cNvGrpSpPr>
              <a:grpSpLocks/>
            </p:cNvGrpSpPr>
            <p:nvPr/>
          </p:nvGrpSpPr>
          <p:grpSpPr bwMode="auto">
            <a:xfrm>
              <a:off x="4917642" y="1585576"/>
              <a:ext cx="1728210" cy="401933"/>
              <a:chOff x="5320891" y="2046432"/>
              <a:chExt cx="1728210" cy="401933"/>
            </a:xfrm>
          </p:grpSpPr>
          <p:pic>
            <p:nvPicPr>
              <p:cNvPr id="53392" name="Picture 279" descr="Laptop.png"/>
              <p:cNvPicPr>
                <a:picLocks noChangeAspect="1"/>
              </p:cNvPicPr>
              <p:nvPr/>
            </p:nvPicPr>
            <p:blipFill>
              <a:blip r:embed="rId9" cstate="print"/>
              <a:srcRect/>
              <a:stretch>
                <a:fillRect/>
              </a:stretch>
            </p:blipFill>
            <p:spPr bwMode="gray">
              <a:xfrm>
                <a:off x="5896961" y="2046432"/>
                <a:ext cx="576070" cy="401933"/>
              </a:xfrm>
              <a:prstGeom prst="rect">
                <a:avLst/>
              </a:prstGeom>
              <a:noFill/>
              <a:ln w="9525">
                <a:noFill/>
                <a:miter lim="800000"/>
                <a:headEnd/>
                <a:tailEnd/>
              </a:ln>
            </p:spPr>
          </p:pic>
          <p:pic>
            <p:nvPicPr>
              <p:cNvPr id="53393" name="Picture 281" descr="Laptop.png"/>
              <p:cNvPicPr>
                <a:picLocks noChangeAspect="1"/>
              </p:cNvPicPr>
              <p:nvPr/>
            </p:nvPicPr>
            <p:blipFill>
              <a:blip r:embed="rId9" cstate="print"/>
              <a:srcRect/>
              <a:stretch>
                <a:fillRect/>
              </a:stretch>
            </p:blipFill>
            <p:spPr bwMode="gray">
              <a:xfrm>
                <a:off x="5320891" y="2046432"/>
                <a:ext cx="576070" cy="401933"/>
              </a:xfrm>
              <a:prstGeom prst="rect">
                <a:avLst/>
              </a:prstGeom>
              <a:noFill/>
              <a:ln w="9525">
                <a:noFill/>
                <a:miter lim="800000"/>
                <a:headEnd/>
                <a:tailEnd/>
              </a:ln>
            </p:spPr>
          </p:pic>
          <p:pic>
            <p:nvPicPr>
              <p:cNvPr id="53394" name="Picture 282" descr="Laptop.png"/>
              <p:cNvPicPr>
                <a:picLocks noChangeAspect="1"/>
              </p:cNvPicPr>
              <p:nvPr/>
            </p:nvPicPr>
            <p:blipFill>
              <a:blip r:embed="rId9" cstate="print"/>
              <a:srcRect/>
              <a:stretch>
                <a:fillRect/>
              </a:stretch>
            </p:blipFill>
            <p:spPr bwMode="gray">
              <a:xfrm>
                <a:off x="6473031" y="2046432"/>
                <a:ext cx="576070" cy="401933"/>
              </a:xfrm>
              <a:prstGeom prst="rect">
                <a:avLst/>
              </a:prstGeom>
              <a:noFill/>
              <a:ln w="9525">
                <a:noFill/>
                <a:miter lim="800000"/>
                <a:headEnd/>
                <a:tailEnd/>
              </a:ln>
            </p:spPr>
          </p:pic>
        </p:grpSp>
        <p:grpSp>
          <p:nvGrpSpPr>
            <p:cNvPr id="53385" name="Group 284"/>
            <p:cNvGrpSpPr>
              <a:grpSpLocks/>
            </p:cNvGrpSpPr>
            <p:nvPr/>
          </p:nvGrpSpPr>
          <p:grpSpPr bwMode="auto">
            <a:xfrm>
              <a:off x="5070042" y="1737976"/>
              <a:ext cx="1728210" cy="401933"/>
              <a:chOff x="5320891" y="2046432"/>
              <a:chExt cx="1728210" cy="401933"/>
            </a:xfrm>
          </p:grpSpPr>
          <p:pic>
            <p:nvPicPr>
              <p:cNvPr id="53389" name="Picture 285" descr="Laptop.png"/>
              <p:cNvPicPr>
                <a:picLocks noChangeAspect="1"/>
              </p:cNvPicPr>
              <p:nvPr/>
            </p:nvPicPr>
            <p:blipFill>
              <a:blip r:embed="rId9" cstate="print"/>
              <a:srcRect/>
              <a:stretch>
                <a:fillRect/>
              </a:stretch>
            </p:blipFill>
            <p:spPr bwMode="gray">
              <a:xfrm>
                <a:off x="5896961" y="2046432"/>
                <a:ext cx="576070" cy="401933"/>
              </a:xfrm>
              <a:prstGeom prst="rect">
                <a:avLst/>
              </a:prstGeom>
              <a:noFill/>
              <a:ln w="9525">
                <a:noFill/>
                <a:miter lim="800000"/>
                <a:headEnd/>
                <a:tailEnd/>
              </a:ln>
            </p:spPr>
          </p:pic>
          <p:pic>
            <p:nvPicPr>
              <p:cNvPr id="53390" name="Picture 286" descr="Laptop.png"/>
              <p:cNvPicPr>
                <a:picLocks noChangeAspect="1"/>
              </p:cNvPicPr>
              <p:nvPr/>
            </p:nvPicPr>
            <p:blipFill>
              <a:blip r:embed="rId9" cstate="print"/>
              <a:srcRect/>
              <a:stretch>
                <a:fillRect/>
              </a:stretch>
            </p:blipFill>
            <p:spPr bwMode="gray">
              <a:xfrm>
                <a:off x="5320891" y="2046432"/>
                <a:ext cx="576070" cy="401933"/>
              </a:xfrm>
              <a:prstGeom prst="rect">
                <a:avLst/>
              </a:prstGeom>
              <a:noFill/>
              <a:ln w="9525">
                <a:noFill/>
                <a:miter lim="800000"/>
                <a:headEnd/>
                <a:tailEnd/>
              </a:ln>
            </p:spPr>
          </p:pic>
          <p:pic>
            <p:nvPicPr>
              <p:cNvPr id="53391" name="Picture 287" descr="Laptop.png"/>
              <p:cNvPicPr>
                <a:picLocks noChangeAspect="1"/>
              </p:cNvPicPr>
              <p:nvPr/>
            </p:nvPicPr>
            <p:blipFill>
              <a:blip r:embed="rId9" cstate="print"/>
              <a:srcRect/>
              <a:stretch>
                <a:fillRect/>
              </a:stretch>
            </p:blipFill>
            <p:spPr bwMode="gray">
              <a:xfrm>
                <a:off x="6473031" y="2046432"/>
                <a:ext cx="576070" cy="401933"/>
              </a:xfrm>
              <a:prstGeom prst="rect">
                <a:avLst/>
              </a:prstGeom>
              <a:noFill/>
              <a:ln w="9525">
                <a:noFill/>
                <a:miter lim="800000"/>
                <a:headEnd/>
                <a:tailEnd/>
              </a:ln>
            </p:spPr>
          </p:pic>
        </p:grpSp>
        <p:pic>
          <p:nvPicPr>
            <p:cNvPr id="53386" name="Picture 289" descr="Laptop.png"/>
            <p:cNvPicPr>
              <a:picLocks noChangeAspect="1"/>
            </p:cNvPicPr>
            <p:nvPr/>
          </p:nvPicPr>
          <p:blipFill>
            <a:blip r:embed="rId9" cstate="print"/>
            <a:srcRect/>
            <a:stretch>
              <a:fillRect/>
            </a:stretch>
          </p:blipFill>
          <p:spPr bwMode="gray">
            <a:xfrm>
              <a:off x="5798512" y="1890376"/>
              <a:ext cx="576070" cy="401933"/>
            </a:xfrm>
            <a:prstGeom prst="rect">
              <a:avLst/>
            </a:prstGeom>
            <a:noFill/>
            <a:ln w="9525">
              <a:noFill/>
              <a:miter lim="800000"/>
              <a:headEnd/>
              <a:tailEnd/>
            </a:ln>
          </p:spPr>
        </p:pic>
        <p:pic>
          <p:nvPicPr>
            <p:cNvPr id="53387" name="Picture 290" descr="Laptop.png"/>
            <p:cNvPicPr>
              <a:picLocks noChangeAspect="1"/>
            </p:cNvPicPr>
            <p:nvPr/>
          </p:nvPicPr>
          <p:blipFill>
            <a:blip r:embed="rId9" cstate="print"/>
            <a:srcRect/>
            <a:stretch>
              <a:fillRect/>
            </a:stretch>
          </p:blipFill>
          <p:spPr bwMode="gray">
            <a:xfrm>
              <a:off x="5222442" y="1890376"/>
              <a:ext cx="576070" cy="401933"/>
            </a:xfrm>
            <a:prstGeom prst="rect">
              <a:avLst/>
            </a:prstGeom>
            <a:noFill/>
            <a:ln w="9525">
              <a:noFill/>
              <a:miter lim="800000"/>
              <a:headEnd/>
              <a:tailEnd/>
            </a:ln>
          </p:spPr>
        </p:pic>
        <p:pic>
          <p:nvPicPr>
            <p:cNvPr id="53388" name="Picture 291" descr="Laptop.png"/>
            <p:cNvPicPr>
              <a:picLocks noChangeAspect="1"/>
            </p:cNvPicPr>
            <p:nvPr/>
          </p:nvPicPr>
          <p:blipFill>
            <a:blip r:embed="rId9" cstate="print"/>
            <a:srcRect/>
            <a:stretch>
              <a:fillRect/>
            </a:stretch>
          </p:blipFill>
          <p:spPr bwMode="gray">
            <a:xfrm>
              <a:off x="6374582" y="1890376"/>
              <a:ext cx="576070" cy="401933"/>
            </a:xfrm>
            <a:prstGeom prst="rect">
              <a:avLst/>
            </a:prstGeom>
            <a:noFill/>
            <a:ln w="9525">
              <a:noFill/>
              <a:miter lim="800000"/>
              <a:headEnd/>
              <a:tailEnd/>
            </a:ln>
          </p:spPr>
        </p:pic>
      </p:grpSp>
      <p:grpSp>
        <p:nvGrpSpPr>
          <p:cNvPr id="53278" name="Group 320"/>
          <p:cNvGrpSpPr>
            <a:grpSpLocks/>
          </p:cNvGrpSpPr>
          <p:nvPr/>
        </p:nvGrpSpPr>
        <p:grpSpPr bwMode="auto">
          <a:xfrm>
            <a:off x="3533775" y="1585913"/>
            <a:ext cx="1211263" cy="863600"/>
            <a:chOff x="3471815" y="1988825"/>
            <a:chExt cx="1164126" cy="830059"/>
          </a:xfrm>
        </p:grpSpPr>
        <p:grpSp>
          <p:nvGrpSpPr>
            <p:cNvPr id="53375" name="Group 315"/>
            <p:cNvGrpSpPr>
              <a:grpSpLocks/>
            </p:cNvGrpSpPr>
            <p:nvPr/>
          </p:nvGrpSpPr>
          <p:grpSpPr bwMode="auto">
            <a:xfrm>
              <a:off x="3471815" y="1988825"/>
              <a:ext cx="998052" cy="657238"/>
              <a:chOff x="3471815" y="1988825"/>
              <a:chExt cx="998052" cy="657238"/>
            </a:xfrm>
          </p:grpSpPr>
          <p:pic>
            <p:nvPicPr>
              <p:cNvPr id="53380" name="Picture 6" descr="server"/>
              <p:cNvPicPr>
                <a:picLocks noChangeAspect="1" noChangeArrowheads="1"/>
              </p:cNvPicPr>
              <p:nvPr/>
            </p:nvPicPr>
            <p:blipFill>
              <a:blip r:embed="rId10" cstate="print"/>
              <a:srcRect/>
              <a:stretch>
                <a:fillRect/>
              </a:stretch>
            </p:blipFill>
            <p:spPr bwMode="gray">
              <a:xfrm>
                <a:off x="3471815" y="1988825"/>
                <a:ext cx="332950" cy="657238"/>
              </a:xfrm>
              <a:prstGeom prst="rect">
                <a:avLst/>
              </a:prstGeom>
              <a:noFill/>
              <a:ln w="9525">
                <a:noFill/>
                <a:miter lim="800000"/>
                <a:headEnd/>
                <a:tailEnd/>
              </a:ln>
            </p:spPr>
          </p:pic>
          <p:pic>
            <p:nvPicPr>
              <p:cNvPr id="53381" name="Picture 6" descr="server"/>
              <p:cNvPicPr>
                <a:picLocks noChangeAspect="1" noChangeArrowheads="1"/>
              </p:cNvPicPr>
              <p:nvPr/>
            </p:nvPicPr>
            <p:blipFill>
              <a:blip r:embed="rId10" cstate="print"/>
              <a:srcRect/>
              <a:stretch>
                <a:fillRect/>
              </a:stretch>
            </p:blipFill>
            <p:spPr bwMode="gray">
              <a:xfrm>
                <a:off x="3804764" y="1988825"/>
                <a:ext cx="332950" cy="657238"/>
              </a:xfrm>
              <a:prstGeom prst="rect">
                <a:avLst/>
              </a:prstGeom>
              <a:noFill/>
              <a:ln w="9525">
                <a:noFill/>
                <a:miter lim="800000"/>
                <a:headEnd/>
                <a:tailEnd/>
              </a:ln>
            </p:spPr>
          </p:pic>
          <p:pic>
            <p:nvPicPr>
              <p:cNvPr id="53382" name="Picture 6" descr="server"/>
              <p:cNvPicPr>
                <a:picLocks noChangeAspect="1" noChangeArrowheads="1"/>
              </p:cNvPicPr>
              <p:nvPr/>
            </p:nvPicPr>
            <p:blipFill>
              <a:blip r:embed="rId10" cstate="print"/>
              <a:srcRect/>
              <a:stretch>
                <a:fillRect/>
              </a:stretch>
            </p:blipFill>
            <p:spPr bwMode="gray">
              <a:xfrm>
                <a:off x="4136917" y="1988825"/>
                <a:ext cx="332950" cy="657238"/>
              </a:xfrm>
              <a:prstGeom prst="rect">
                <a:avLst/>
              </a:prstGeom>
              <a:noFill/>
              <a:ln w="9525">
                <a:noFill/>
                <a:miter lim="800000"/>
                <a:headEnd/>
                <a:tailEnd/>
              </a:ln>
            </p:spPr>
          </p:pic>
        </p:grpSp>
        <p:grpSp>
          <p:nvGrpSpPr>
            <p:cNvPr id="53376" name="Group 316"/>
            <p:cNvGrpSpPr>
              <a:grpSpLocks/>
            </p:cNvGrpSpPr>
            <p:nvPr/>
          </p:nvGrpSpPr>
          <p:grpSpPr bwMode="auto">
            <a:xfrm>
              <a:off x="3654662" y="2161646"/>
              <a:ext cx="981279" cy="657238"/>
              <a:chOff x="3424234" y="1988825"/>
              <a:chExt cx="981279" cy="657238"/>
            </a:xfrm>
          </p:grpSpPr>
          <p:pic>
            <p:nvPicPr>
              <p:cNvPr id="53377" name="Picture 6" descr="server"/>
              <p:cNvPicPr>
                <a:picLocks noChangeAspect="1" noChangeArrowheads="1"/>
              </p:cNvPicPr>
              <p:nvPr/>
            </p:nvPicPr>
            <p:blipFill>
              <a:blip r:embed="rId10" cstate="print"/>
              <a:srcRect/>
              <a:stretch>
                <a:fillRect/>
              </a:stretch>
            </p:blipFill>
            <p:spPr bwMode="gray">
              <a:xfrm>
                <a:off x="3424234" y="1988825"/>
                <a:ext cx="332950" cy="657238"/>
              </a:xfrm>
              <a:prstGeom prst="rect">
                <a:avLst/>
              </a:prstGeom>
              <a:noFill/>
              <a:ln w="9525">
                <a:noFill/>
                <a:miter lim="800000"/>
                <a:headEnd/>
                <a:tailEnd/>
              </a:ln>
            </p:spPr>
          </p:pic>
          <p:pic>
            <p:nvPicPr>
              <p:cNvPr id="53378" name="Picture 6" descr="server"/>
              <p:cNvPicPr>
                <a:picLocks noChangeAspect="1" noChangeArrowheads="1"/>
              </p:cNvPicPr>
              <p:nvPr/>
            </p:nvPicPr>
            <p:blipFill>
              <a:blip r:embed="rId10" cstate="print"/>
              <a:srcRect/>
              <a:stretch>
                <a:fillRect/>
              </a:stretch>
            </p:blipFill>
            <p:spPr bwMode="gray">
              <a:xfrm>
                <a:off x="3740412" y="1988825"/>
                <a:ext cx="332950" cy="657238"/>
              </a:xfrm>
              <a:prstGeom prst="rect">
                <a:avLst/>
              </a:prstGeom>
              <a:noFill/>
              <a:ln w="9525">
                <a:noFill/>
                <a:miter lim="800000"/>
                <a:headEnd/>
                <a:tailEnd/>
              </a:ln>
            </p:spPr>
          </p:pic>
          <p:pic>
            <p:nvPicPr>
              <p:cNvPr id="53379" name="Picture 6" descr="server"/>
              <p:cNvPicPr>
                <a:picLocks noChangeAspect="1" noChangeArrowheads="1"/>
              </p:cNvPicPr>
              <p:nvPr/>
            </p:nvPicPr>
            <p:blipFill>
              <a:blip r:embed="rId10" cstate="print"/>
              <a:srcRect/>
              <a:stretch>
                <a:fillRect/>
              </a:stretch>
            </p:blipFill>
            <p:spPr bwMode="gray">
              <a:xfrm>
                <a:off x="4072563" y="1988825"/>
                <a:ext cx="332950" cy="657238"/>
              </a:xfrm>
              <a:prstGeom prst="rect">
                <a:avLst/>
              </a:prstGeom>
              <a:noFill/>
              <a:ln w="9525">
                <a:noFill/>
                <a:miter lim="800000"/>
                <a:headEnd/>
                <a:tailEnd/>
              </a:ln>
            </p:spPr>
          </p:pic>
        </p:grpSp>
      </p:grpSp>
      <p:grpSp>
        <p:nvGrpSpPr>
          <p:cNvPr id="53279" name="Group 360"/>
          <p:cNvGrpSpPr>
            <a:grpSpLocks/>
          </p:cNvGrpSpPr>
          <p:nvPr/>
        </p:nvGrpSpPr>
        <p:grpSpPr bwMode="auto">
          <a:xfrm>
            <a:off x="398463" y="1585913"/>
            <a:ext cx="2387600" cy="1152525"/>
            <a:chOff x="539510" y="1988824"/>
            <a:chExt cx="2079411" cy="1003214"/>
          </a:xfrm>
        </p:grpSpPr>
        <p:grpSp>
          <p:nvGrpSpPr>
            <p:cNvPr id="53336" name="Group 359"/>
            <p:cNvGrpSpPr>
              <a:grpSpLocks/>
            </p:cNvGrpSpPr>
            <p:nvPr/>
          </p:nvGrpSpPr>
          <p:grpSpPr bwMode="auto">
            <a:xfrm>
              <a:off x="597117" y="2161646"/>
              <a:ext cx="2021804" cy="830392"/>
              <a:chOff x="597117" y="2161646"/>
              <a:chExt cx="2021804" cy="830392"/>
            </a:xfrm>
          </p:grpSpPr>
          <p:grpSp>
            <p:nvGrpSpPr>
              <p:cNvPr id="53357" name="Group 350"/>
              <p:cNvGrpSpPr>
                <a:grpSpLocks/>
              </p:cNvGrpSpPr>
              <p:nvPr/>
            </p:nvGrpSpPr>
            <p:grpSpPr bwMode="auto">
              <a:xfrm>
                <a:off x="597117" y="2161647"/>
                <a:ext cx="524046" cy="830391"/>
                <a:chOff x="366713" y="2161647"/>
                <a:chExt cx="691260" cy="1095355"/>
              </a:xfrm>
            </p:grpSpPr>
            <p:pic>
              <p:nvPicPr>
                <p:cNvPr id="53370" name="Picture 324" descr="server.png"/>
                <p:cNvPicPr>
                  <a:picLocks noChangeAspect="1"/>
                </p:cNvPicPr>
                <p:nvPr/>
              </p:nvPicPr>
              <p:blipFill>
                <a:blip r:embed="rId11" cstate="print"/>
                <a:srcRect/>
                <a:stretch>
                  <a:fillRect/>
                </a:stretch>
              </p:blipFill>
              <p:spPr bwMode="gray">
                <a:xfrm>
                  <a:off x="366713" y="2161647"/>
                  <a:ext cx="691260" cy="173644"/>
                </a:xfrm>
                <a:prstGeom prst="rect">
                  <a:avLst/>
                </a:prstGeom>
                <a:noFill/>
                <a:ln w="9525">
                  <a:noFill/>
                  <a:miter lim="800000"/>
                  <a:headEnd/>
                  <a:tailEnd/>
                </a:ln>
              </p:spPr>
            </p:pic>
            <p:pic>
              <p:nvPicPr>
                <p:cNvPr id="53371" name="Picture 335" descr="server.png"/>
                <p:cNvPicPr>
                  <a:picLocks noChangeAspect="1"/>
                </p:cNvPicPr>
                <p:nvPr/>
              </p:nvPicPr>
              <p:blipFill>
                <a:blip r:embed="rId11" cstate="print"/>
                <a:srcRect/>
                <a:stretch>
                  <a:fillRect/>
                </a:stretch>
              </p:blipFill>
              <p:spPr bwMode="gray">
                <a:xfrm>
                  <a:off x="366713" y="2392074"/>
                  <a:ext cx="691260" cy="173644"/>
                </a:xfrm>
                <a:prstGeom prst="rect">
                  <a:avLst/>
                </a:prstGeom>
                <a:noFill/>
                <a:ln w="9525">
                  <a:noFill/>
                  <a:miter lim="800000"/>
                  <a:headEnd/>
                  <a:tailEnd/>
                </a:ln>
              </p:spPr>
            </p:pic>
            <p:pic>
              <p:nvPicPr>
                <p:cNvPr id="53372" name="Picture 338" descr="server.png"/>
                <p:cNvPicPr>
                  <a:picLocks noChangeAspect="1"/>
                </p:cNvPicPr>
                <p:nvPr/>
              </p:nvPicPr>
              <p:blipFill>
                <a:blip r:embed="rId11" cstate="print"/>
                <a:srcRect/>
                <a:stretch>
                  <a:fillRect/>
                </a:stretch>
              </p:blipFill>
              <p:spPr bwMode="gray">
                <a:xfrm>
                  <a:off x="366713" y="2622502"/>
                  <a:ext cx="691260" cy="173644"/>
                </a:xfrm>
                <a:prstGeom prst="rect">
                  <a:avLst/>
                </a:prstGeom>
                <a:noFill/>
                <a:ln w="9525">
                  <a:noFill/>
                  <a:miter lim="800000"/>
                  <a:headEnd/>
                  <a:tailEnd/>
                </a:ln>
              </p:spPr>
            </p:pic>
            <p:pic>
              <p:nvPicPr>
                <p:cNvPr id="53373" name="Picture 342" descr="server.png"/>
                <p:cNvPicPr>
                  <a:picLocks noChangeAspect="1"/>
                </p:cNvPicPr>
                <p:nvPr/>
              </p:nvPicPr>
              <p:blipFill>
                <a:blip r:embed="rId11" cstate="print"/>
                <a:srcRect/>
                <a:stretch>
                  <a:fillRect/>
                </a:stretch>
              </p:blipFill>
              <p:spPr bwMode="gray">
                <a:xfrm>
                  <a:off x="366713" y="2852930"/>
                  <a:ext cx="691260" cy="173644"/>
                </a:xfrm>
                <a:prstGeom prst="rect">
                  <a:avLst/>
                </a:prstGeom>
                <a:noFill/>
                <a:ln w="9525">
                  <a:noFill/>
                  <a:miter lim="800000"/>
                  <a:headEnd/>
                  <a:tailEnd/>
                </a:ln>
              </p:spPr>
            </p:pic>
            <p:pic>
              <p:nvPicPr>
                <p:cNvPr id="53374" name="Picture 345" descr="server.png"/>
                <p:cNvPicPr>
                  <a:picLocks noChangeAspect="1"/>
                </p:cNvPicPr>
                <p:nvPr/>
              </p:nvPicPr>
              <p:blipFill>
                <a:blip r:embed="rId11" cstate="print"/>
                <a:srcRect/>
                <a:stretch>
                  <a:fillRect/>
                </a:stretch>
              </p:blipFill>
              <p:spPr bwMode="gray">
                <a:xfrm>
                  <a:off x="366713" y="3083358"/>
                  <a:ext cx="691260" cy="173644"/>
                </a:xfrm>
                <a:prstGeom prst="rect">
                  <a:avLst/>
                </a:prstGeom>
                <a:noFill/>
                <a:ln w="9525">
                  <a:noFill/>
                  <a:miter lim="800000"/>
                  <a:headEnd/>
                  <a:tailEnd/>
                </a:ln>
              </p:spPr>
            </p:pic>
          </p:grpSp>
          <p:grpSp>
            <p:nvGrpSpPr>
              <p:cNvPr id="53358" name="Group 349"/>
              <p:cNvGrpSpPr>
                <a:grpSpLocks/>
              </p:cNvGrpSpPr>
              <p:nvPr/>
            </p:nvGrpSpPr>
            <p:grpSpPr bwMode="auto">
              <a:xfrm>
                <a:off x="1345984" y="2161646"/>
                <a:ext cx="524046" cy="830391"/>
                <a:chOff x="1115580" y="2161646"/>
                <a:chExt cx="691260" cy="1095355"/>
              </a:xfrm>
            </p:grpSpPr>
            <p:pic>
              <p:nvPicPr>
                <p:cNvPr id="53365" name="Picture 325" descr="server.png"/>
                <p:cNvPicPr>
                  <a:picLocks noChangeAspect="1"/>
                </p:cNvPicPr>
                <p:nvPr/>
              </p:nvPicPr>
              <p:blipFill>
                <a:blip r:embed="rId11" cstate="print"/>
                <a:srcRect/>
                <a:stretch>
                  <a:fillRect/>
                </a:stretch>
              </p:blipFill>
              <p:spPr bwMode="gray">
                <a:xfrm>
                  <a:off x="1115580" y="2161646"/>
                  <a:ext cx="691260" cy="173644"/>
                </a:xfrm>
                <a:prstGeom prst="rect">
                  <a:avLst/>
                </a:prstGeom>
                <a:noFill/>
                <a:ln w="9525">
                  <a:noFill/>
                  <a:miter lim="800000"/>
                  <a:headEnd/>
                  <a:tailEnd/>
                </a:ln>
              </p:spPr>
            </p:pic>
            <p:pic>
              <p:nvPicPr>
                <p:cNvPr id="53366" name="Picture 336" descr="server.png"/>
                <p:cNvPicPr>
                  <a:picLocks noChangeAspect="1"/>
                </p:cNvPicPr>
                <p:nvPr/>
              </p:nvPicPr>
              <p:blipFill>
                <a:blip r:embed="rId11" cstate="print"/>
                <a:srcRect/>
                <a:stretch>
                  <a:fillRect/>
                </a:stretch>
              </p:blipFill>
              <p:spPr bwMode="gray">
                <a:xfrm>
                  <a:off x="1115580" y="2392073"/>
                  <a:ext cx="691260" cy="173644"/>
                </a:xfrm>
                <a:prstGeom prst="rect">
                  <a:avLst/>
                </a:prstGeom>
                <a:noFill/>
                <a:ln w="9525">
                  <a:noFill/>
                  <a:miter lim="800000"/>
                  <a:headEnd/>
                  <a:tailEnd/>
                </a:ln>
              </p:spPr>
            </p:pic>
            <p:pic>
              <p:nvPicPr>
                <p:cNvPr id="53367" name="Picture 339" descr="server.png"/>
                <p:cNvPicPr>
                  <a:picLocks noChangeAspect="1"/>
                </p:cNvPicPr>
                <p:nvPr/>
              </p:nvPicPr>
              <p:blipFill>
                <a:blip r:embed="rId11" cstate="print"/>
                <a:srcRect/>
                <a:stretch>
                  <a:fillRect/>
                </a:stretch>
              </p:blipFill>
              <p:spPr bwMode="gray">
                <a:xfrm>
                  <a:off x="1115580" y="2622501"/>
                  <a:ext cx="691260" cy="173644"/>
                </a:xfrm>
                <a:prstGeom prst="rect">
                  <a:avLst/>
                </a:prstGeom>
                <a:noFill/>
                <a:ln w="9525">
                  <a:noFill/>
                  <a:miter lim="800000"/>
                  <a:headEnd/>
                  <a:tailEnd/>
                </a:ln>
              </p:spPr>
            </p:pic>
            <p:pic>
              <p:nvPicPr>
                <p:cNvPr id="53368" name="Picture 343" descr="server.png"/>
                <p:cNvPicPr>
                  <a:picLocks noChangeAspect="1"/>
                </p:cNvPicPr>
                <p:nvPr/>
              </p:nvPicPr>
              <p:blipFill>
                <a:blip r:embed="rId11" cstate="print"/>
                <a:srcRect/>
                <a:stretch>
                  <a:fillRect/>
                </a:stretch>
              </p:blipFill>
              <p:spPr bwMode="gray">
                <a:xfrm>
                  <a:off x="1115580" y="2852929"/>
                  <a:ext cx="691260" cy="173644"/>
                </a:xfrm>
                <a:prstGeom prst="rect">
                  <a:avLst/>
                </a:prstGeom>
                <a:noFill/>
                <a:ln w="9525">
                  <a:noFill/>
                  <a:miter lim="800000"/>
                  <a:headEnd/>
                  <a:tailEnd/>
                </a:ln>
              </p:spPr>
            </p:pic>
            <p:pic>
              <p:nvPicPr>
                <p:cNvPr id="53369" name="Picture 346" descr="server.png"/>
                <p:cNvPicPr>
                  <a:picLocks noChangeAspect="1"/>
                </p:cNvPicPr>
                <p:nvPr/>
              </p:nvPicPr>
              <p:blipFill>
                <a:blip r:embed="rId11" cstate="print"/>
                <a:srcRect/>
                <a:stretch>
                  <a:fillRect/>
                </a:stretch>
              </p:blipFill>
              <p:spPr bwMode="gray">
                <a:xfrm>
                  <a:off x="1115580" y="3083357"/>
                  <a:ext cx="691260" cy="173644"/>
                </a:xfrm>
                <a:prstGeom prst="rect">
                  <a:avLst/>
                </a:prstGeom>
                <a:noFill/>
                <a:ln w="9525">
                  <a:noFill/>
                  <a:miter lim="800000"/>
                  <a:headEnd/>
                  <a:tailEnd/>
                </a:ln>
              </p:spPr>
            </p:pic>
          </p:grpSp>
          <p:grpSp>
            <p:nvGrpSpPr>
              <p:cNvPr id="53359" name="Group 348"/>
              <p:cNvGrpSpPr>
                <a:grpSpLocks/>
              </p:cNvGrpSpPr>
              <p:nvPr/>
            </p:nvGrpSpPr>
            <p:grpSpPr bwMode="auto">
              <a:xfrm>
                <a:off x="2094875" y="2161646"/>
                <a:ext cx="524046" cy="830391"/>
                <a:chOff x="1864471" y="2161646"/>
                <a:chExt cx="691260" cy="1095355"/>
              </a:xfrm>
            </p:grpSpPr>
            <p:pic>
              <p:nvPicPr>
                <p:cNvPr id="53360" name="Picture 326" descr="server.png"/>
                <p:cNvPicPr>
                  <a:picLocks noChangeAspect="1"/>
                </p:cNvPicPr>
                <p:nvPr/>
              </p:nvPicPr>
              <p:blipFill>
                <a:blip r:embed="rId11" cstate="print"/>
                <a:srcRect/>
                <a:stretch>
                  <a:fillRect/>
                </a:stretch>
              </p:blipFill>
              <p:spPr bwMode="gray">
                <a:xfrm>
                  <a:off x="1864471" y="2161646"/>
                  <a:ext cx="691260" cy="173644"/>
                </a:xfrm>
                <a:prstGeom prst="rect">
                  <a:avLst/>
                </a:prstGeom>
                <a:noFill/>
                <a:ln w="9525">
                  <a:noFill/>
                  <a:miter lim="800000"/>
                  <a:headEnd/>
                  <a:tailEnd/>
                </a:ln>
              </p:spPr>
            </p:pic>
            <p:pic>
              <p:nvPicPr>
                <p:cNvPr id="53361" name="Picture 337" descr="server.png"/>
                <p:cNvPicPr>
                  <a:picLocks noChangeAspect="1"/>
                </p:cNvPicPr>
                <p:nvPr/>
              </p:nvPicPr>
              <p:blipFill>
                <a:blip r:embed="rId11" cstate="print"/>
                <a:srcRect/>
                <a:stretch>
                  <a:fillRect/>
                </a:stretch>
              </p:blipFill>
              <p:spPr bwMode="gray">
                <a:xfrm>
                  <a:off x="1864471" y="2392073"/>
                  <a:ext cx="691260" cy="173644"/>
                </a:xfrm>
                <a:prstGeom prst="rect">
                  <a:avLst/>
                </a:prstGeom>
                <a:noFill/>
                <a:ln w="9525">
                  <a:noFill/>
                  <a:miter lim="800000"/>
                  <a:headEnd/>
                  <a:tailEnd/>
                </a:ln>
              </p:spPr>
            </p:pic>
            <p:pic>
              <p:nvPicPr>
                <p:cNvPr id="53362" name="Picture 340" descr="server.png"/>
                <p:cNvPicPr>
                  <a:picLocks noChangeAspect="1"/>
                </p:cNvPicPr>
                <p:nvPr/>
              </p:nvPicPr>
              <p:blipFill>
                <a:blip r:embed="rId11" cstate="print"/>
                <a:srcRect/>
                <a:stretch>
                  <a:fillRect/>
                </a:stretch>
              </p:blipFill>
              <p:spPr bwMode="gray">
                <a:xfrm>
                  <a:off x="1864471" y="2622501"/>
                  <a:ext cx="691260" cy="173644"/>
                </a:xfrm>
                <a:prstGeom prst="rect">
                  <a:avLst/>
                </a:prstGeom>
                <a:noFill/>
                <a:ln w="9525">
                  <a:noFill/>
                  <a:miter lim="800000"/>
                  <a:headEnd/>
                  <a:tailEnd/>
                </a:ln>
              </p:spPr>
            </p:pic>
            <p:pic>
              <p:nvPicPr>
                <p:cNvPr id="53363" name="Picture 344" descr="server.png"/>
                <p:cNvPicPr>
                  <a:picLocks noChangeAspect="1"/>
                </p:cNvPicPr>
                <p:nvPr/>
              </p:nvPicPr>
              <p:blipFill>
                <a:blip r:embed="rId11" cstate="print"/>
                <a:srcRect/>
                <a:stretch>
                  <a:fillRect/>
                </a:stretch>
              </p:blipFill>
              <p:spPr bwMode="gray">
                <a:xfrm>
                  <a:off x="1864471" y="2852929"/>
                  <a:ext cx="691260" cy="173644"/>
                </a:xfrm>
                <a:prstGeom prst="rect">
                  <a:avLst/>
                </a:prstGeom>
                <a:noFill/>
                <a:ln w="9525">
                  <a:noFill/>
                  <a:miter lim="800000"/>
                  <a:headEnd/>
                  <a:tailEnd/>
                </a:ln>
              </p:spPr>
            </p:pic>
            <p:pic>
              <p:nvPicPr>
                <p:cNvPr id="53364" name="Picture 347" descr="server.png"/>
                <p:cNvPicPr>
                  <a:picLocks noChangeAspect="1"/>
                </p:cNvPicPr>
                <p:nvPr/>
              </p:nvPicPr>
              <p:blipFill>
                <a:blip r:embed="rId11" cstate="print"/>
                <a:srcRect/>
                <a:stretch>
                  <a:fillRect/>
                </a:stretch>
              </p:blipFill>
              <p:spPr bwMode="gray">
                <a:xfrm>
                  <a:off x="1864471" y="3083357"/>
                  <a:ext cx="691260" cy="173644"/>
                </a:xfrm>
                <a:prstGeom prst="rect">
                  <a:avLst/>
                </a:prstGeom>
                <a:noFill/>
                <a:ln w="9525">
                  <a:noFill/>
                  <a:miter lim="800000"/>
                  <a:headEnd/>
                  <a:tailEnd/>
                </a:ln>
              </p:spPr>
            </p:pic>
          </p:grpSp>
        </p:grpSp>
        <p:grpSp>
          <p:nvGrpSpPr>
            <p:cNvPr id="53337" name="Group 246"/>
            <p:cNvGrpSpPr>
              <a:grpSpLocks/>
            </p:cNvGrpSpPr>
            <p:nvPr/>
          </p:nvGrpSpPr>
          <p:grpSpPr bwMode="auto">
            <a:xfrm>
              <a:off x="539510" y="2276860"/>
              <a:ext cx="2073851" cy="599828"/>
              <a:chOff x="5741361" y="2971800"/>
              <a:chExt cx="2371095" cy="685800"/>
            </a:xfrm>
          </p:grpSpPr>
          <p:pic>
            <p:nvPicPr>
              <p:cNvPr id="53343" name="Picture 9" descr="ICON_VM_detail_flat_R2_Q408.png"/>
              <p:cNvPicPr>
                <a:picLocks noChangeAspect="1"/>
              </p:cNvPicPr>
              <p:nvPr/>
            </p:nvPicPr>
            <p:blipFill>
              <a:blip r:embed="rId12" cstate="print"/>
              <a:srcRect/>
              <a:stretch>
                <a:fillRect/>
              </a:stretch>
            </p:blipFill>
            <p:spPr bwMode="gray">
              <a:xfrm>
                <a:off x="5741361" y="2971800"/>
                <a:ext cx="292443" cy="320817"/>
              </a:xfrm>
              <a:prstGeom prst="rect">
                <a:avLst/>
              </a:prstGeom>
              <a:noFill/>
              <a:ln w="9525">
                <a:noFill/>
                <a:miter lim="800000"/>
                <a:headEnd/>
                <a:tailEnd/>
              </a:ln>
            </p:spPr>
          </p:pic>
          <p:pic>
            <p:nvPicPr>
              <p:cNvPr id="53344" name="Picture 9" descr="ICON_VM_detail_flat_R2_Q408.png"/>
              <p:cNvPicPr>
                <a:picLocks noChangeAspect="1"/>
              </p:cNvPicPr>
              <p:nvPr/>
            </p:nvPicPr>
            <p:blipFill>
              <a:blip r:embed="rId12" cstate="print"/>
              <a:srcRect/>
              <a:stretch>
                <a:fillRect/>
              </a:stretch>
            </p:blipFill>
            <p:spPr bwMode="gray">
              <a:xfrm>
                <a:off x="6778092" y="2971800"/>
                <a:ext cx="292443" cy="320817"/>
              </a:xfrm>
              <a:prstGeom prst="rect">
                <a:avLst/>
              </a:prstGeom>
              <a:noFill/>
              <a:ln w="9525">
                <a:noFill/>
                <a:miter lim="800000"/>
                <a:headEnd/>
                <a:tailEnd/>
              </a:ln>
            </p:spPr>
          </p:pic>
          <p:pic>
            <p:nvPicPr>
              <p:cNvPr id="53345" name="Picture 9" descr="ICON_VM_detail_flat_R2_Q408.png"/>
              <p:cNvPicPr>
                <a:picLocks noChangeAspect="1"/>
              </p:cNvPicPr>
              <p:nvPr/>
            </p:nvPicPr>
            <p:blipFill>
              <a:blip r:embed="rId12" cstate="print"/>
              <a:srcRect/>
              <a:stretch>
                <a:fillRect/>
              </a:stretch>
            </p:blipFill>
            <p:spPr bwMode="gray">
              <a:xfrm>
                <a:off x="6432515" y="2971800"/>
                <a:ext cx="292443" cy="320817"/>
              </a:xfrm>
              <a:prstGeom prst="rect">
                <a:avLst/>
              </a:prstGeom>
              <a:noFill/>
              <a:ln w="9525">
                <a:noFill/>
                <a:miter lim="800000"/>
                <a:headEnd/>
                <a:tailEnd/>
              </a:ln>
            </p:spPr>
          </p:pic>
          <p:pic>
            <p:nvPicPr>
              <p:cNvPr id="53346" name="Picture 9" descr="ICON_VM_detail_flat_R2_Q408.png"/>
              <p:cNvPicPr>
                <a:picLocks noChangeAspect="1"/>
              </p:cNvPicPr>
              <p:nvPr/>
            </p:nvPicPr>
            <p:blipFill>
              <a:blip r:embed="rId12" cstate="print"/>
              <a:srcRect/>
              <a:stretch>
                <a:fillRect/>
              </a:stretch>
            </p:blipFill>
            <p:spPr bwMode="gray">
              <a:xfrm>
                <a:off x="6086938" y="2971800"/>
                <a:ext cx="292443" cy="320817"/>
              </a:xfrm>
              <a:prstGeom prst="rect">
                <a:avLst/>
              </a:prstGeom>
              <a:noFill/>
              <a:ln w="9525">
                <a:noFill/>
                <a:miter lim="800000"/>
                <a:headEnd/>
                <a:tailEnd/>
              </a:ln>
            </p:spPr>
          </p:pic>
          <p:pic>
            <p:nvPicPr>
              <p:cNvPr id="53347" name="Picture 9" descr="ICON_VM_detail_flat_R2_Q408.png"/>
              <p:cNvPicPr>
                <a:picLocks noChangeAspect="1"/>
              </p:cNvPicPr>
              <p:nvPr/>
            </p:nvPicPr>
            <p:blipFill>
              <a:blip r:embed="rId12" cstate="print"/>
              <a:srcRect/>
              <a:stretch>
                <a:fillRect/>
              </a:stretch>
            </p:blipFill>
            <p:spPr bwMode="gray">
              <a:xfrm>
                <a:off x="7123669" y="2971800"/>
                <a:ext cx="292443" cy="320817"/>
              </a:xfrm>
              <a:prstGeom prst="rect">
                <a:avLst/>
              </a:prstGeom>
              <a:noFill/>
              <a:ln w="9525">
                <a:noFill/>
                <a:miter lim="800000"/>
                <a:headEnd/>
                <a:tailEnd/>
              </a:ln>
            </p:spPr>
          </p:pic>
          <p:pic>
            <p:nvPicPr>
              <p:cNvPr id="53348" name="Picture 9" descr="ICON_VM_detail_flat_R2_Q408.png"/>
              <p:cNvPicPr>
                <a:picLocks noChangeAspect="1"/>
              </p:cNvPicPr>
              <p:nvPr/>
            </p:nvPicPr>
            <p:blipFill>
              <a:blip r:embed="rId12" cstate="print"/>
              <a:srcRect/>
              <a:stretch>
                <a:fillRect/>
              </a:stretch>
            </p:blipFill>
            <p:spPr bwMode="gray">
              <a:xfrm>
                <a:off x="7814825" y="2971800"/>
                <a:ext cx="292443" cy="320817"/>
              </a:xfrm>
              <a:prstGeom prst="rect">
                <a:avLst/>
              </a:prstGeom>
              <a:noFill/>
              <a:ln w="9525">
                <a:noFill/>
                <a:miter lim="800000"/>
                <a:headEnd/>
                <a:tailEnd/>
              </a:ln>
            </p:spPr>
          </p:pic>
          <p:pic>
            <p:nvPicPr>
              <p:cNvPr id="53349" name="Picture 9" descr="ICON_VM_detail_flat_R2_Q408.png"/>
              <p:cNvPicPr>
                <a:picLocks noChangeAspect="1"/>
              </p:cNvPicPr>
              <p:nvPr/>
            </p:nvPicPr>
            <p:blipFill>
              <a:blip r:embed="rId12" cstate="print"/>
              <a:srcRect/>
              <a:stretch>
                <a:fillRect/>
              </a:stretch>
            </p:blipFill>
            <p:spPr bwMode="gray">
              <a:xfrm>
                <a:off x="7469246" y="2971800"/>
                <a:ext cx="292443" cy="320817"/>
              </a:xfrm>
              <a:prstGeom prst="rect">
                <a:avLst/>
              </a:prstGeom>
              <a:noFill/>
              <a:ln w="9525">
                <a:noFill/>
                <a:miter lim="800000"/>
                <a:headEnd/>
                <a:tailEnd/>
              </a:ln>
            </p:spPr>
          </p:pic>
          <p:pic>
            <p:nvPicPr>
              <p:cNvPr id="53350" name="Picture 9" descr="ICON_VM_detail_flat_R2_Q408.png"/>
              <p:cNvPicPr>
                <a:picLocks noChangeAspect="1"/>
              </p:cNvPicPr>
              <p:nvPr/>
            </p:nvPicPr>
            <p:blipFill>
              <a:blip r:embed="rId12" cstate="print"/>
              <a:srcRect/>
              <a:stretch>
                <a:fillRect/>
              </a:stretch>
            </p:blipFill>
            <p:spPr bwMode="gray">
              <a:xfrm>
                <a:off x="5746549" y="3336783"/>
                <a:ext cx="292443" cy="320817"/>
              </a:xfrm>
              <a:prstGeom prst="rect">
                <a:avLst/>
              </a:prstGeom>
              <a:noFill/>
              <a:ln w="9525">
                <a:noFill/>
                <a:miter lim="800000"/>
                <a:headEnd/>
                <a:tailEnd/>
              </a:ln>
            </p:spPr>
          </p:pic>
          <p:pic>
            <p:nvPicPr>
              <p:cNvPr id="53351" name="Picture 9" descr="ICON_VM_detail_flat_R2_Q408.png"/>
              <p:cNvPicPr>
                <a:picLocks noChangeAspect="1"/>
              </p:cNvPicPr>
              <p:nvPr/>
            </p:nvPicPr>
            <p:blipFill>
              <a:blip r:embed="rId12" cstate="print"/>
              <a:srcRect/>
              <a:stretch>
                <a:fillRect/>
              </a:stretch>
            </p:blipFill>
            <p:spPr bwMode="gray">
              <a:xfrm>
                <a:off x="6783280" y="3336783"/>
                <a:ext cx="292443" cy="320817"/>
              </a:xfrm>
              <a:prstGeom prst="rect">
                <a:avLst/>
              </a:prstGeom>
              <a:noFill/>
              <a:ln w="9525">
                <a:noFill/>
                <a:miter lim="800000"/>
                <a:headEnd/>
                <a:tailEnd/>
              </a:ln>
            </p:spPr>
          </p:pic>
          <p:pic>
            <p:nvPicPr>
              <p:cNvPr id="53352" name="Picture 9" descr="ICON_VM_detail_flat_R2_Q408.png"/>
              <p:cNvPicPr>
                <a:picLocks noChangeAspect="1"/>
              </p:cNvPicPr>
              <p:nvPr/>
            </p:nvPicPr>
            <p:blipFill>
              <a:blip r:embed="rId12" cstate="print"/>
              <a:srcRect/>
              <a:stretch>
                <a:fillRect/>
              </a:stretch>
            </p:blipFill>
            <p:spPr bwMode="gray">
              <a:xfrm>
                <a:off x="6437703" y="3336783"/>
                <a:ext cx="292443" cy="320817"/>
              </a:xfrm>
              <a:prstGeom prst="rect">
                <a:avLst/>
              </a:prstGeom>
              <a:noFill/>
              <a:ln w="9525">
                <a:noFill/>
                <a:miter lim="800000"/>
                <a:headEnd/>
                <a:tailEnd/>
              </a:ln>
            </p:spPr>
          </p:pic>
          <p:pic>
            <p:nvPicPr>
              <p:cNvPr id="53353" name="Picture 9" descr="ICON_VM_detail_flat_R2_Q408.png"/>
              <p:cNvPicPr>
                <a:picLocks noChangeAspect="1"/>
              </p:cNvPicPr>
              <p:nvPr/>
            </p:nvPicPr>
            <p:blipFill>
              <a:blip r:embed="rId12" cstate="print"/>
              <a:srcRect/>
              <a:stretch>
                <a:fillRect/>
              </a:stretch>
            </p:blipFill>
            <p:spPr bwMode="gray">
              <a:xfrm>
                <a:off x="6092126" y="3336783"/>
                <a:ext cx="292443" cy="320817"/>
              </a:xfrm>
              <a:prstGeom prst="rect">
                <a:avLst/>
              </a:prstGeom>
              <a:noFill/>
              <a:ln w="9525">
                <a:noFill/>
                <a:miter lim="800000"/>
                <a:headEnd/>
                <a:tailEnd/>
              </a:ln>
            </p:spPr>
          </p:pic>
          <p:pic>
            <p:nvPicPr>
              <p:cNvPr id="53354" name="Picture 9" descr="ICON_VM_detail_flat_R2_Q408.png"/>
              <p:cNvPicPr>
                <a:picLocks noChangeAspect="1"/>
              </p:cNvPicPr>
              <p:nvPr/>
            </p:nvPicPr>
            <p:blipFill>
              <a:blip r:embed="rId12" cstate="print"/>
              <a:srcRect/>
              <a:stretch>
                <a:fillRect/>
              </a:stretch>
            </p:blipFill>
            <p:spPr bwMode="gray">
              <a:xfrm>
                <a:off x="7128857" y="3336783"/>
                <a:ext cx="292443" cy="320817"/>
              </a:xfrm>
              <a:prstGeom prst="rect">
                <a:avLst/>
              </a:prstGeom>
              <a:noFill/>
              <a:ln w="9525">
                <a:noFill/>
                <a:miter lim="800000"/>
                <a:headEnd/>
                <a:tailEnd/>
              </a:ln>
            </p:spPr>
          </p:pic>
          <p:pic>
            <p:nvPicPr>
              <p:cNvPr id="53355" name="Picture 9" descr="ICON_VM_detail_flat_R2_Q408.png"/>
              <p:cNvPicPr>
                <a:picLocks noChangeAspect="1"/>
              </p:cNvPicPr>
              <p:nvPr/>
            </p:nvPicPr>
            <p:blipFill>
              <a:blip r:embed="rId12" cstate="print"/>
              <a:srcRect/>
              <a:stretch>
                <a:fillRect/>
              </a:stretch>
            </p:blipFill>
            <p:spPr bwMode="gray">
              <a:xfrm>
                <a:off x="7820013" y="3336783"/>
                <a:ext cx="292443" cy="320817"/>
              </a:xfrm>
              <a:prstGeom prst="rect">
                <a:avLst/>
              </a:prstGeom>
              <a:noFill/>
              <a:ln w="9525">
                <a:noFill/>
                <a:miter lim="800000"/>
                <a:headEnd/>
                <a:tailEnd/>
              </a:ln>
            </p:spPr>
          </p:pic>
          <p:pic>
            <p:nvPicPr>
              <p:cNvPr id="53356" name="Picture 9" descr="ICON_VM_detail_flat_R2_Q408.png"/>
              <p:cNvPicPr>
                <a:picLocks noChangeAspect="1"/>
              </p:cNvPicPr>
              <p:nvPr/>
            </p:nvPicPr>
            <p:blipFill>
              <a:blip r:embed="rId12" cstate="print"/>
              <a:srcRect/>
              <a:stretch>
                <a:fillRect/>
              </a:stretch>
            </p:blipFill>
            <p:spPr bwMode="gray">
              <a:xfrm>
                <a:off x="7474434" y="3336783"/>
                <a:ext cx="292443" cy="320817"/>
              </a:xfrm>
              <a:prstGeom prst="rect">
                <a:avLst/>
              </a:prstGeom>
              <a:noFill/>
              <a:ln w="9525">
                <a:noFill/>
                <a:miter lim="800000"/>
                <a:headEnd/>
                <a:tailEnd/>
              </a:ln>
            </p:spPr>
          </p:pic>
        </p:grpSp>
        <p:grpSp>
          <p:nvGrpSpPr>
            <p:cNvPr id="53338" name="Group 358"/>
            <p:cNvGrpSpPr>
              <a:grpSpLocks/>
            </p:cNvGrpSpPr>
            <p:nvPr/>
          </p:nvGrpSpPr>
          <p:grpSpPr bwMode="auto">
            <a:xfrm>
              <a:off x="859128" y="1988824"/>
              <a:ext cx="1497782" cy="172821"/>
              <a:chOff x="7855599" y="663575"/>
              <a:chExt cx="921689" cy="172820"/>
            </a:xfrm>
          </p:grpSpPr>
          <p:grpSp>
            <p:nvGrpSpPr>
              <p:cNvPr id="53339" name="Group 352"/>
              <p:cNvGrpSpPr>
                <a:grpSpLocks/>
              </p:cNvGrpSpPr>
              <p:nvPr/>
            </p:nvGrpSpPr>
            <p:grpSpPr bwMode="auto">
              <a:xfrm>
                <a:off x="8316433" y="663575"/>
                <a:ext cx="460855" cy="172820"/>
                <a:chOff x="7554266" y="2720805"/>
                <a:chExt cx="405990" cy="333550"/>
              </a:xfrm>
            </p:grpSpPr>
            <p:cxnSp>
              <p:nvCxnSpPr>
                <p:cNvPr id="354" name="Straight Connector 353"/>
                <p:cNvCxnSpPr/>
                <p:nvPr/>
              </p:nvCxnSpPr>
              <p:spPr bwMode="gray">
                <a:xfrm rot="5400000">
                  <a:off x="7386964" y="2887493"/>
                  <a:ext cx="333374"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p:nvCxnSpPr>
              <p:spPr bwMode="gray">
                <a:xfrm rot="5400000">
                  <a:off x="7793200" y="2887493"/>
                  <a:ext cx="333374"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cxnSp>
            <p:nvCxnSpPr>
              <p:cNvPr id="357" name="Straight Connector 356"/>
              <p:cNvCxnSpPr/>
              <p:nvPr/>
            </p:nvCxnSpPr>
            <p:spPr bwMode="gray">
              <a:xfrm rot="5400000">
                <a:off x="7769086" y="749940"/>
                <a:ext cx="172729"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grpSp>
      <p:sp>
        <p:nvSpPr>
          <p:cNvPr id="227" name="Left-Right Arrow 226"/>
          <p:cNvSpPr/>
          <p:nvPr/>
        </p:nvSpPr>
        <p:spPr bwMode="gray">
          <a:xfrm>
            <a:off x="366713" y="2016868"/>
            <a:ext cx="2419470" cy="433152"/>
          </a:xfrm>
          <a:prstGeom prst="leftRightArrow">
            <a:avLst/>
          </a:prstGeom>
          <a:solidFill>
            <a:srgbClr val="FFC425"/>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sz="1100" dirty="0">
                <a:solidFill>
                  <a:schemeClr val="tx1"/>
                </a:solidFill>
              </a:rPr>
              <a:t>AUTOMATIC SERVER OPTIMIZATION</a:t>
            </a:r>
          </a:p>
        </p:txBody>
      </p:sp>
      <p:pic>
        <p:nvPicPr>
          <p:cNvPr id="53283" name="Picture 369" descr="CPC.png"/>
          <p:cNvPicPr>
            <a:picLocks noChangeAspect="1"/>
          </p:cNvPicPr>
          <p:nvPr/>
        </p:nvPicPr>
        <p:blipFill>
          <a:blip r:embed="rId13" cstate="print"/>
          <a:srcRect/>
          <a:stretch>
            <a:fillRect/>
          </a:stretch>
        </p:blipFill>
        <p:spPr bwMode="gray">
          <a:xfrm>
            <a:off x="3189288" y="3498850"/>
            <a:ext cx="835025" cy="403225"/>
          </a:xfrm>
          <a:prstGeom prst="rect">
            <a:avLst/>
          </a:prstGeom>
          <a:noFill/>
          <a:ln w="9525">
            <a:noFill/>
            <a:miter lim="800000"/>
            <a:headEnd/>
            <a:tailEnd/>
          </a:ln>
        </p:spPr>
      </p:pic>
      <p:sp>
        <p:nvSpPr>
          <p:cNvPr id="53284" name="TextBox 370"/>
          <p:cNvSpPr txBox="1">
            <a:spLocks noChangeArrowheads="1"/>
          </p:cNvSpPr>
          <p:nvPr/>
        </p:nvSpPr>
        <p:spPr bwMode="gray">
          <a:xfrm>
            <a:off x="3282950" y="3198813"/>
            <a:ext cx="647700" cy="307975"/>
          </a:xfrm>
          <a:prstGeom prst="rect">
            <a:avLst/>
          </a:prstGeom>
          <a:noFill/>
          <a:ln w="9525">
            <a:noFill/>
            <a:miter lim="800000"/>
            <a:headEnd/>
            <a:tailEnd/>
          </a:ln>
        </p:spPr>
        <p:txBody>
          <a:bodyPr wrap="none" lIns="0" tIns="0" rIns="0" bIns="0">
            <a:spAutoFit/>
          </a:bodyPr>
          <a:lstStyle/>
          <a:p>
            <a:pPr algn="ctr">
              <a:lnSpc>
                <a:spcPts val="1200"/>
              </a:lnSpc>
            </a:pPr>
            <a:r>
              <a:rPr lang="en-US" sz="1200">
                <a:latin typeface="MetaMediumLF-Roman" pitchFamily="34" charset="0"/>
              </a:rPr>
              <a:t>Storage</a:t>
            </a:r>
          </a:p>
          <a:p>
            <a:pPr algn="ctr">
              <a:lnSpc>
                <a:spcPts val="1200"/>
              </a:lnSpc>
            </a:pPr>
            <a:r>
              <a:rPr lang="en-US" sz="1200">
                <a:latin typeface="MetaMediumLF-Roman" pitchFamily="34" charset="0"/>
              </a:rPr>
              <a:t>Processor</a:t>
            </a:r>
          </a:p>
        </p:txBody>
      </p:sp>
      <p:pic>
        <p:nvPicPr>
          <p:cNvPr id="53285" name="Picture 373" descr="CPC.png"/>
          <p:cNvPicPr>
            <a:picLocks noChangeAspect="1"/>
          </p:cNvPicPr>
          <p:nvPr/>
        </p:nvPicPr>
        <p:blipFill>
          <a:blip r:embed="rId13" cstate="print"/>
          <a:srcRect/>
          <a:stretch>
            <a:fillRect/>
          </a:stretch>
        </p:blipFill>
        <p:spPr bwMode="gray">
          <a:xfrm>
            <a:off x="4154488" y="3498850"/>
            <a:ext cx="835025" cy="403225"/>
          </a:xfrm>
          <a:prstGeom prst="rect">
            <a:avLst/>
          </a:prstGeom>
          <a:noFill/>
          <a:ln w="9525">
            <a:noFill/>
            <a:miter lim="800000"/>
            <a:headEnd/>
            <a:tailEnd/>
          </a:ln>
        </p:spPr>
      </p:pic>
      <p:sp>
        <p:nvSpPr>
          <p:cNvPr id="53286" name="TextBox 374"/>
          <p:cNvSpPr txBox="1">
            <a:spLocks noChangeArrowheads="1"/>
          </p:cNvSpPr>
          <p:nvPr/>
        </p:nvSpPr>
        <p:spPr bwMode="gray">
          <a:xfrm>
            <a:off x="4248150" y="3198813"/>
            <a:ext cx="647700" cy="307975"/>
          </a:xfrm>
          <a:prstGeom prst="rect">
            <a:avLst/>
          </a:prstGeom>
          <a:noFill/>
          <a:ln w="9525">
            <a:noFill/>
            <a:miter lim="800000"/>
            <a:headEnd/>
            <a:tailEnd/>
          </a:ln>
        </p:spPr>
        <p:txBody>
          <a:bodyPr wrap="none" lIns="0" tIns="0" rIns="0" bIns="0">
            <a:spAutoFit/>
          </a:bodyPr>
          <a:lstStyle/>
          <a:p>
            <a:pPr algn="ctr">
              <a:lnSpc>
                <a:spcPts val="1200"/>
              </a:lnSpc>
            </a:pPr>
            <a:r>
              <a:rPr lang="en-US" sz="1200">
                <a:latin typeface="MetaMediumLF-Roman" pitchFamily="34" charset="0"/>
              </a:rPr>
              <a:t>Storage</a:t>
            </a:r>
          </a:p>
          <a:p>
            <a:pPr algn="ctr">
              <a:lnSpc>
                <a:spcPts val="1200"/>
              </a:lnSpc>
            </a:pPr>
            <a:r>
              <a:rPr lang="en-US" sz="1200">
                <a:latin typeface="MetaMediumLF-Roman" pitchFamily="34" charset="0"/>
              </a:rPr>
              <a:t>Processor</a:t>
            </a:r>
          </a:p>
        </p:txBody>
      </p:sp>
      <p:grpSp>
        <p:nvGrpSpPr>
          <p:cNvPr id="53287" name="Group 323"/>
          <p:cNvGrpSpPr>
            <a:grpSpLocks/>
          </p:cNvGrpSpPr>
          <p:nvPr/>
        </p:nvGrpSpPr>
        <p:grpSpPr bwMode="auto">
          <a:xfrm>
            <a:off x="942975" y="2679700"/>
            <a:ext cx="1385888" cy="695325"/>
            <a:chOff x="1230794" y="6858000"/>
            <a:chExt cx="1386807" cy="694944"/>
          </a:xfrm>
        </p:grpSpPr>
        <p:pic>
          <p:nvPicPr>
            <p:cNvPr id="268" name="Picture 267" descr="cloud-new.png"/>
            <p:cNvPicPr>
              <a:picLocks noChangeAspect="1"/>
            </p:cNvPicPr>
            <p:nvPr/>
          </p:nvPicPr>
          <p:blipFill>
            <a:blip r:embed="rId14" cstate="email">
              <a:duotone>
                <a:srgbClr val="E36F1E">
                  <a:shade val="45000"/>
                  <a:satMod val="135000"/>
                </a:srgbClr>
                <a:prstClr val="white"/>
              </a:duotone>
            </a:blip>
            <a:stretch>
              <a:fillRect/>
            </a:stretch>
          </p:blipFill>
          <p:spPr bwMode="gray">
            <a:xfrm>
              <a:off x="1230794" y="6858000"/>
              <a:ext cx="1386807" cy="694944"/>
            </a:xfrm>
            <a:prstGeom prst="rect">
              <a:avLst/>
            </a:prstGeom>
          </p:spPr>
        </p:pic>
        <p:sp>
          <p:nvSpPr>
            <p:cNvPr id="269" name="TextBox 268"/>
            <p:cNvSpPr txBox="1"/>
            <p:nvPr/>
          </p:nvSpPr>
          <p:spPr bwMode="gray">
            <a:xfrm>
              <a:off x="1739131" y="7173740"/>
              <a:ext cx="370133" cy="245927"/>
            </a:xfrm>
            <a:prstGeom prst="rect">
              <a:avLst/>
            </a:prstGeom>
            <a:noFill/>
          </p:spPr>
          <p:txBody>
            <a:bodyPr wrap="none" lIns="0" tIns="0" rIns="0" bIns="0">
              <a:spAutoFit/>
            </a:bodyPr>
            <a:lstStyle/>
            <a:p>
              <a:pPr algn="ctr" fontAlgn="auto">
                <a:spcBef>
                  <a:spcPts val="0"/>
                </a:spcBef>
                <a:spcAft>
                  <a:spcPts val="0"/>
                </a:spcAft>
                <a:defRPr/>
              </a:pPr>
              <a:r>
                <a:rPr lang="en-US" sz="1600" kern="0" dirty="0">
                  <a:solidFill>
                    <a:sysClr val="windowText" lastClr="000000"/>
                  </a:solidFill>
                  <a:latin typeface="MetaMediumLF-Roman" pitchFamily="34" charset="0"/>
                  <a:cs typeface="+mn-cs"/>
                </a:rPr>
                <a:t>SAN</a:t>
              </a:r>
            </a:p>
          </p:txBody>
        </p:sp>
      </p:grpSp>
      <p:grpSp>
        <p:nvGrpSpPr>
          <p:cNvPr id="53288" name="Group 439"/>
          <p:cNvGrpSpPr>
            <a:grpSpLocks/>
          </p:cNvGrpSpPr>
          <p:nvPr/>
        </p:nvGrpSpPr>
        <p:grpSpPr bwMode="auto">
          <a:xfrm>
            <a:off x="4918075" y="3082925"/>
            <a:ext cx="1093788" cy="806450"/>
            <a:chOff x="6876282" y="203010"/>
            <a:chExt cx="1094529" cy="806495"/>
          </a:xfrm>
        </p:grpSpPr>
        <p:grpSp>
          <p:nvGrpSpPr>
            <p:cNvPr id="53294" name="Group 242"/>
            <p:cNvGrpSpPr>
              <a:grpSpLocks/>
            </p:cNvGrpSpPr>
            <p:nvPr/>
          </p:nvGrpSpPr>
          <p:grpSpPr bwMode="auto">
            <a:xfrm>
              <a:off x="6876282" y="203010"/>
              <a:ext cx="691282" cy="403248"/>
              <a:chOff x="5359166" y="2971800"/>
              <a:chExt cx="914400" cy="533400"/>
            </a:xfrm>
          </p:grpSpPr>
          <p:pic>
            <p:nvPicPr>
              <p:cNvPr id="53330" name="Picture 243" descr="Node2.png"/>
              <p:cNvPicPr>
                <a:picLocks noChangeAspect="1"/>
              </p:cNvPicPr>
              <p:nvPr/>
            </p:nvPicPr>
            <p:blipFill>
              <a:blip r:embed="rId15" cstate="print"/>
              <a:srcRect/>
              <a:stretch>
                <a:fillRect/>
              </a:stretch>
            </p:blipFill>
            <p:spPr bwMode="gray">
              <a:xfrm>
                <a:off x="5486400" y="2971800"/>
                <a:ext cx="645953" cy="533400"/>
              </a:xfrm>
              <a:prstGeom prst="rect">
                <a:avLst/>
              </a:prstGeom>
              <a:noFill/>
              <a:ln w="9525">
                <a:noFill/>
                <a:miter lim="800000"/>
                <a:headEnd/>
                <a:tailEnd/>
              </a:ln>
            </p:spPr>
          </p:pic>
          <p:sp>
            <p:nvSpPr>
              <p:cNvPr id="245" name="TextBox 244"/>
              <p:cNvSpPr txBox="1"/>
              <p:nvPr/>
            </p:nvSpPr>
            <p:spPr bwMode="gray">
              <a:xfrm rot="20440227">
                <a:off x="5359166" y="3071916"/>
                <a:ext cx="914400" cy="345368"/>
              </a:xfrm>
              <a:prstGeom prst="rect">
                <a:avLst/>
              </a:prstGeom>
              <a:noFill/>
              <a:scene3d>
                <a:camera prst="orthographicFront">
                  <a:rot lat="0" lon="0" rev="0"/>
                </a:camera>
                <a:lightRig rig="threePt" dir="t"/>
              </a:scene3d>
              <a:sp3d/>
            </p:spPr>
            <p:txBody>
              <a:bodyPr>
                <a:spAutoFit/>
              </a:bodyPr>
              <a:lstStyle/>
              <a:p>
                <a:pPr algn="ctr" fontAlgn="auto">
                  <a:lnSpc>
                    <a:spcPts val="1400"/>
                  </a:lnSpc>
                  <a:spcBef>
                    <a:spcPts val="0"/>
                  </a:spcBef>
                  <a:spcAft>
                    <a:spcPts val="0"/>
                  </a:spcAft>
                  <a:defRPr/>
                </a:pPr>
                <a:r>
                  <a:rPr lang="en-US" sz="1100" i="1" dirty="0">
                    <a:solidFill>
                      <a:schemeClr val="bg1"/>
                    </a:solidFill>
                    <a:latin typeface="+mn-lt"/>
                    <a:cs typeface="+mn-cs"/>
                  </a:rPr>
                  <a:t>X-blade</a:t>
                </a:r>
              </a:p>
            </p:txBody>
          </p:sp>
        </p:grpSp>
        <p:grpSp>
          <p:nvGrpSpPr>
            <p:cNvPr id="53295" name="Group 242"/>
            <p:cNvGrpSpPr>
              <a:grpSpLocks/>
            </p:cNvGrpSpPr>
            <p:nvPr/>
          </p:nvGrpSpPr>
          <p:grpSpPr bwMode="auto">
            <a:xfrm>
              <a:off x="6933889" y="260616"/>
              <a:ext cx="691282" cy="403248"/>
              <a:chOff x="5359166" y="2971800"/>
              <a:chExt cx="914400" cy="533400"/>
            </a:xfrm>
          </p:grpSpPr>
          <p:pic>
            <p:nvPicPr>
              <p:cNvPr id="53326" name="Picture 419" descr="Node2.png"/>
              <p:cNvPicPr>
                <a:picLocks noChangeAspect="1"/>
              </p:cNvPicPr>
              <p:nvPr/>
            </p:nvPicPr>
            <p:blipFill>
              <a:blip r:embed="rId15" cstate="print"/>
              <a:srcRect/>
              <a:stretch>
                <a:fillRect/>
              </a:stretch>
            </p:blipFill>
            <p:spPr bwMode="gray">
              <a:xfrm>
                <a:off x="5486400" y="2971800"/>
                <a:ext cx="645953" cy="533400"/>
              </a:xfrm>
              <a:prstGeom prst="rect">
                <a:avLst/>
              </a:prstGeom>
              <a:noFill/>
              <a:ln w="9525">
                <a:noFill/>
                <a:miter lim="800000"/>
                <a:headEnd/>
                <a:tailEnd/>
              </a:ln>
            </p:spPr>
          </p:pic>
          <p:sp>
            <p:nvSpPr>
              <p:cNvPr id="421" name="TextBox 420"/>
              <p:cNvSpPr txBox="1"/>
              <p:nvPr/>
            </p:nvSpPr>
            <p:spPr bwMode="gray">
              <a:xfrm rot="20440227">
                <a:off x="5359166" y="3072933"/>
                <a:ext cx="914400" cy="343333"/>
              </a:xfrm>
              <a:prstGeom prst="rect">
                <a:avLst/>
              </a:prstGeom>
              <a:noFill/>
              <a:scene3d>
                <a:camera prst="orthographicFront">
                  <a:rot lat="0" lon="0" rev="0"/>
                </a:camera>
                <a:lightRig rig="threePt" dir="t"/>
              </a:scene3d>
              <a:sp3d/>
            </p:spPr>
            <p:txBody>
              <a:bodyPr>
                <a:spAutoFit/>
              </a:bodyPr>
              <a:lstStyle/>
              <a:p>
                <a:pPr algn="ctr" fontAlgn="auto">
                  <a:lnSpc>
                    <a:spcPts val="1400"/>
                  </a:lnSpc>
                  <a:spcBef>
                    <a:spcPts val="0"/>
                  </a:spcBef>
                  <a:spcAft>
                    <a:spcPts val="0"/>
                  </a:spcAft>
                  <a:defRPr/>
                </a:pPr>
                <a:r>
                  <a:rPr lang="en-US" sz="1100" i="1" dirty="0">
                    <a:solidFill>
                      <a:schemeClr val="bg1"/>
                    </a:solidFill>
                    <a:latin typeface="+mn-lt"/>
                    <a:cs typeface="+mn-cs"/>
                  </a:rPr>
                  <a:t>X-blade</a:t>
                </a:r>
              </a:p>
            </p:txBody>
          </p:sp>
        </p:grpSp>
        <p:grpSp>
          <p:nvGrpSpPr>
            <p:cNvPr id="53296" name="Group 242"/>
            <p:cNvGrpSpPr>
              <a:grpSpLocks/>
            </p:cNvGrpSpPr>
            <p:nvPr/>
          </p:nvGrpSpPr>
          <p:grpSpPr bwMode="auto">
            <a:xfrm>
              <a:off x="6991496" y="318222"/>
              <a:ext cx="691282" cy="403248"/>
              <a:chOff x="5359166" y="2971800"/>
              <a:chExt cx="914400" cy="533400"/>
            </a:xfrm>
          </p:grpSpPr>
          <p:pic>
            <p:nvPicPr>
              <p:cNvPr id="53322" name="Picture 422" descr="Node2.png"/>
              <p:cNvPicPr>
                <a:picLocks noChangeAspect="1"/>
              </p:cNvPicPr>
              <p:nvPr/>
            </p:nvPicPr>
            <p:blipFill>
              <a:blip r:embed="rId15" cstate="print"/>
              <a:srcRect/>
              <a:stretch>
                <a:fillRect/>
              </a:stretch>
            </p:blipFill>
            <p:spPr bwMode="gray">
              <a:xfrm>
                <a:off x="5486400" y="2971800"/>
                <a:ext cx="645953" cy="533400"/>
              </a:xfrm>
              <a:prstGeom prst="rect">
                <a:avLst/>
              </a:prstGeom>
              <a:noFill/>
              <a:ln w="9525">
                <a:noFill/>
                <a:miter lim="800000"/>
                <a:headEnd/>
                <a:tailEnd/>
              </a:ln>
            </p:spPr>
          </p:pic>
          <p:sp>
            <p:nvSpPr>
              <p:cNvPr id="424" name="TextBox 423"/>
              <p:cNvSpPr txBox="1"/>
              <p:nvPr/>
            </p:nvSpPr>
            <p:spPr bwMode="gray">
              <a:xfrm rot="20440227">
                <a:off x="5359166" y="3072933"/>
                <a:ext cx="914400" cy="343333"/>
              </a:xfrm>
              <a:prstGeom prst="rect">
                <a:avLst/>
              </a:prstGeom>
              <a:noFill/>
              <a:scene3d>
                <a:camera prst="orthographicFront">
                  <a:rot lat="0" lon="0" rev="0"/>
                </a:camera>
                <a:lightRig rig="threePt" dir="t"/>
              </a:scene3d>
              <a:sp3d/>
            </p:spPr>
            <p:txBody>
              <a:bodyPr>
                <a:spAutoFit/>
              </a:bodyPr>
              <a:lstStyle/>
              <a:p>
                <a:pPr algn="ctr" fontAlgn="auto">
                  <a:lnSpc>
                    <a:spcPts val="1400"/>
                  </a:lnSpc>
                  <a:spcBef>
                    <a:spcPts val="0"/>
                  </a:spcBef>
                  <a:spcAft>
                    <a:spcPts val="0"/>
                  </a:spcAft>
                  <a:defRPr/>
                </a:pPr>
                <a:r>
                  <a:rPr lang="en-US" sz="1100" i="1" dirty="0">
                    <a:solidFill>
                      <a:schemeClr val="bg1"/>
                    </a:solidFill>
                    <a:latin typeface="+mn-lt"/>
                    <a:cs typeface="+mn-cs"/>
                  </a:rPr>
                  <a:t>X-blade</a:t>
                </a:r>
              </a:p>
            </p:txBody>
          </p:sp>
        </p:grpSp>
        <p:grpSp>
          <p:nvGrpSpPr>
            <p:cNvPr id="53297" name="Group 242"/>
            <p:cNvGrpSpPr>
              <a:grpSpLocks/>
            </p:cNvGrpSpPr>
            <p:nvPr/>
          </p:nvGrpSpPr>
          <p:grpSpPr bwMode="auto">
            <a:xfrm>
              <a:off x="7049101" y="375829"/>
              <a:ext cx="691282" cy="403248"/>
              <a:chOff x="5359166" y="2971800"/>
              <a:chExt cx="914400" cy="533400"/>
            </a:xfrm>
          </p:grpSpPr>
          <p:pic>
            <p:nvPicPr>
              <p:cNvPr id="53318" name="Picture 425" descr="Node2.png"/>
              <p:cNvPicPr>
                <a:picLocks noChangeAspect="1"/>
              </p:cNvPicPr>
              <p:nvPr/>
            </p:nvPicPr>
            <p:blipFill>
              <a:blip r:embed="rId15" cstate="print"/>
              <a:srcRect/>
              <a:stretch>
                <a:fillRect/>
              </a:stretch>
            </p:blipFill>
            <p:spPr bwMode="gray">
              <a:xfrm>
                <a:off x="5486400" y="2971800"/>
                <a:ext cx="645953" cy="533400"/>
              </a:xfrm>
              <a:prstGeom prst="rect">
                <a:avLst/>
              </a:prstGeom>
              <a:noFill/>
              <a:ln w="9525">
                <a:noFill/>
                <a:miter lim="800000"/>
                <a:headEnd/>
                <a:tailEnd/>
              </a:ln>
            </p:spPr>
          </p:pic>
          <p:sp>
            <p:nvSpPr>
              <p:cNvPr id="427" name="TextBox 426"/>
              <p:cNvSpPr txBox="1"/>
              <p:nvPr/>
            </p:nvSpPr>
            <p:spPr bwMode="gray">
              <a:xfrm rot="20440227">
                <a:off x="5359166" y="3072933"/>
                <a:ext cx="914400" cy="343333"/>
              </a:xfrm>
              <a:prstGeom prst="rect">
                <a:avLst/>
              </a:prstGeom>
              <a:noFill/>
              <a:scene3d>
                <a:camera prst="orthographicFront">
                  <a:rot lat="0" lon="0" rev="0"/>
                </a:camera>
                <a:lightRig rig="threePt" dir="t"/>
              </a:scene3d>
              <a:sp3d/>
            </p:spPr>
            <p:txBody>
              <a:bodyPr>
                <a:spAutoFit/>
              </a:bodyPr>
              <a:lstStyle/>
              <a:p>
                <a:pPr algn="ctr" fontAlgn="auto">
                  <a:lnSpc>
                    <a:spcPts val="1400"/>
                  </a:lnSpc>
                  <a:spcBef>
                    <a:spcPts val="0"/>
                  </a:spcBef>
                  <a:spcAft>
                    <a:spcPts val="0"/>
                  </a:spcAft>
                  <a:defRPr/>
                </a:pPr>
                <a:r>
                  <a:rPr lang="en-US" sz="1100" i="1" dirty="0">
                    <a:solidFill>
                      <a:schemeClr val="bg1"/>
                    </a:solidFill>
                    <a:latin typeface="+mn-lt"/>
                    <a:cs typeface="+mn-cs"/>
                  </a:rPr>
                  <a:t>X-blade</a:t>
                </a:r>
              </a:p>
            </p:txBody>
          </p:sp>
        </p:grpSp>
        <p:grpSp>
          <p:nvGrpSpPr>
            <p:cNvPr id="53298" name="Group 242"/>
            <p:cNvGrpSpPr>
              <a:grpSpLocks/>
            </p:cNvGrpSpPr>
            <p:nvPr/>
          </p:nvGrpSpPr>
          <p:grpSpPr bwMode="auto">
            <a:xfrm>
              <a:off x="7106708" y="433436"/>
              <a:ext cx="691282" cy="403248"/>
              <a:chOff x="5359166" y="2971800"/>
              <a:chExt cx="914400" cy="533400"/>
            </a:xfrm>
          </p:grpSpPr>
          <p:pic>
            <p:nvPicPr>
              <p:cNvPr id="53314" name="Picture 428" descr="Node2.png"/>
              <p:cNvPicPr>
                <a:picLocks noChangeAspect="1"/>
              </p:cNvPicPr>
              <p:nvPr/>
            </p:nvPicPr>
            <p:blipFill>
              <a:blip r:embed="rId15" cstate="print"/>
              <a:srcRect/>
              <a:stretch>
                <a:fillRect/>
              </a:stretch>
            </p:blipFill>
            <p:spPr bwMode="gray">
              <a:xfrm>
                <a:off x="5486400" y="2971800"/>
                <a:ext cx="645953" cy="533400"/>
              </a:xfrm>
              <a:prstGeom prst="rect">
                <a:avLst/>
              </a:prstGeom>
              <a:noFill/>
              <a:ln w="9525">
                <a:noFill/>
                <a:miter lim="800000"/>
                <a:headEnd/>
                <a:tailEnd/>
              </a:ln>
            </p:spPr>
          </p:pic>
          <p:sp>
            <p:nvSpPr>
              <p:cNvPr id="430" name="TextBox 429"/>
              <p:cNvSpPr txBox="1"/>
              <p:nvPr/>
            </p:nvSpPr>
            <p:spPr bwMode="gray">
              <a:xfrm rot="20440227">
                <a:off x="5359166" y="3072933"/>
                <a:ext cx="914400" cy="343333"/>
              </a:xfrm>
              <a:prstGeom prst="rect">
                <a:avLst/>
              </a:prstGeom>
              <a:noFill/>
              <a:scene3d>
                <a:camera prst="orthographicFront">
                  <a:rot lat="0" lon="0" rev="0"/>
                </a:camera>
                <a:lightRig rig="threePt" dir="t"/>
              </a:scene3d>
              <a:sp3d/>
            </p:spPr>
            <p:txBody>
              <a:bodyPr>
                <a:spAutoFit/>
              </a:bodyPr>
              <a:lstStyle/>
              <a:p>
                <a:pPr algn="ctr" fontAlgn="auto">
                  <a:lnSpc>
                    <a:spcPts val="1400"/>
                  </a:lnSpc>
                  <a:spcBef>
                    <a:spcPts val="0"/>
                  </a:spcBef>
                  <a:spcAft>
                    <a:spcPts val="0"/>
                  </a:spcAft>
                  <a:defRPr/>
                </a:pPr>
                <a:r>
                  <a:rPr lang="en-US" sz="1100" i="1" dirty="0">
                    <a:solidFill>
                      <a:schemeClr val="bg1"/>
                    </a:solidFill>
                    <a:latin typeface="+mn-lt"/>
                    <a:cs typeface="+mn-cs"/>
                  </a:rPr>
                  <a:t>X-blade</a:t>
                </a:r>
              </a:p>
            </p:txBody>
          </p:sp>
        </p:grpSp>
        <p:grpSp>
          <p:nvGrpSpPr>
            <p:cNvPr id="53299" name="Group 242"/>
            <p:cNvGrpSpPr>
              <a:grpSpLocks/>
            </p:cNvGrpSpPr>
            <p:nvPr/>
          </p:nvGrpSpPr>
          <p:grpSpPr bwMode="auto">
            <a:xfrm>
              <a:off x="7164315" y="491043"/>
              <a:ext cx="691282" cy="403248"/>
              <a:chOff x="5359166" y="2971800"/>
              <a:chExt cx="914400" cy="533400"/>
            </a:xfrm>
          </p:grpSpPr>
          <p:pic>
            <p:nvPicPr>
              <p:cNvPr id="53310" name="Picture 431" descr="Node2.png"/>
              <p:cNvPicPr>
                <a:picLocks noChangeAspect="1"/>
              </p:cNvPicPr>
              <p:nvPr/>
            </p:nvPicPr>
            <p:blipFill>
              <a:blip r:embed="rId15" cstate="print"/>
              <a:srcRect/>
              <a:stretch>
                <a:fillRect/>
              </a:stretch>
            </p:blipFill>
            <p:spPr bwMode="gray">
              <a:xfrm>
                <a:off x="5486400" y="2971800"/>
                <a:ext cx="645953" cy="533400"/>
              </a:xfrm>
              <a:prstGeom prst="rect">
                <a:avLst/>
              </a:prstGeom>
              <a:noFill/>
              <a:ln w="9525">
                <a:noFill/>
                <a:miter lim="800000"/>
                <a:headEnd/>
                <a:tailEnd/>
              </a:ln>
            </p:spPr>
          </p:pic>
          <p:sp>
            <p:nvSpPr>
              <p:cNvPr id="433" name="TextBox 432"/>
              <p:cNvSpPr txBox="1"/>
              <p:nvPr/>
            </p:nvSpPr>
            <p:spPr bwMode="gray">
              <a:xfrm rot="20440227">
                <a:off x="5359166" y="3072933"/>
                <a:ext cx="914400" cy="343333"/>
              </a:xfrm>
              <a:prstGeom prst="rect">
                <a:avLst/>
              </a:prstGeom>
              <a:noFill/>
              <a:scene3d>
                <a:camera prst="orthographicFront">
                  <a:rot lat="0" lon="0" rev="0"/>
                </a:camera>
                <a:lightRig rig="threePt" dir="t"/>
              </a:scene3d>
              <a:sp3d/>
            </p:spPr>
            <p:txBody>
              <a:bodyPr>
                <a:spAutoFit/>
              </a:bodyPr>
              <a:lstStyle/>
              <a:p>
                <a:pPr algn="ctr" fontAlgn="auto">
                  <a:lnSpc>
                    <a:spcPts val="1400"/>
                  </a:lnSpc>
                  <a:spcBef>
                    <a:spcPts val="0"/>
                  </a:spcBef>
                  <a:spcAft>
                    <a:spcPts val="0"/>
                  </a:spcAft>
                  <a:defRPr/>
                </a:pPr>
                <a:r>
                  <a:rPr lang="en-US" sz="1100" i="1" dirty="0">
                    <a:solidFill>
                      <a:schemeClr val="bg1"/>
                    </a:solidFill>
                    <a:latin typeface="+mn-lt"/>
                    <a:cs typeface="+mn-cs"/>
                  </a:rPr>
                  <a:t>X-blade</a:t>
                </a:r>
              </a:p>
            </p:txBody>
          </p:sp>
        </p:grpSp>
        <p:grpSp>
          <p:nvGrpSpPr>
            <p:cNvPr id="53300" name="Group 242"/>
            <p:cNvGrpSpPr>
              <a:grpSpLocks/>
            </p:cNvGrpSpPr>
            <p:nvPr/>
          </p:nvGrpSpPr>
          <p:grpSpPr bwMode="auto">
            <a:xfrm>
              <a:off x="7221922" y="548650"/>
              <a:ext cx="691282" cy="403248"/>
              <a:chOff x="5359166" y="2971800"/>
              <a:chExt cx="914400" cy="533400"/>
            </a:xfrm>
          </p:grpSpPr>
          <p:pic>
            <p:nvPicPr>
              <p:cNvPr id="53306" name="Picture 434" descr="Node2.png"/>
              <p:cNvPicPr>
                <a:picLocks noChangeAspect="1"/>
              </p:cNvPicPr>
              <p:nvPr/>
            </p:nvPicPr>
            <p:blipFill>
              <a:blip r:embed="rId15" cstate="print"/>
              <a:srcRect/>
              <a:stretch>
                <a:fillRect/>
              </a:stretch>
            </p:blipFill>
            <p:spPr bwMode="gray">
              <a:xfrm>
                <a:off x="5486400" y="2971800"/>
                <a:ext cx="645953" cy="533400"/>
              </a:xfrm>
              <a:prstGeom prst="rect">
                <a:avLst/>
              </a:prstGeom>
              <a:noFill/>
              <a:ln w="9525">
                <a:noFill/>
                <a:miter lim="800000"/>
                <a:headEnd/>
                <a:tailEnd/>
              </a:ln>
            </p:spPr>
          </p:pic>
          <p:sp>
            <p:nvSpPr>
              <p:cNvPr id="436" name="TextBox 435"/>
              <p:cNvSpPr txBox="1"/>
              <p:nvPr/>
            </p:nvSpPr>
            <p:spPr bwMode="gray">
              <a:xfrm rot="20440227">
                <a:off x="5359166" y="3072933"/>
                <a:ext cx="914400" cy="343333"/>
              </a:xfrm>
              <a:prstGeom prst="rect">
                <a:avLst/>
              </a:prstGeom>
              <a:noFill/>
              <a:scene3d>
                <a:camera prst="orthographicFront">
                  <a:rot lat="0" lon="0" rev="0"/>
                </a:camera>
                <a:lightRig rig="threePt" dir="t"/>
              </a:scene3d>
              <a:sp3d/>
            </p:spPr>
            <p:txBody>
              <a:bodyPr>
                <a:spAutoFit/>
              </a:bodyPr>
              <a:lstStyle/>
              <a:p>
                <a:pPr algn="ctr" fontAlgn="auto">
                  <a:lnSpc>
                    <a:spcPts val="1400"/>
                  </a:lnSpc>
                  <a:spcBef>
                    <a:spcPts val="0"/>
                  </a:spcBef>
                  <a:spcAft>
                    <a:spcPts val="0"/>
                  </a:spcAft>
                  <a:defRPr/>
                </a:pPr>
                <a:r>
                  <a:rPr lang="en-US" sz="1100" i="1" dirty="0">
                    <a:solidFill>
                      <a:schemeClr val="bg1"/>
                    </a:solidFill>
                    <a:latin typeface="+mn-lt"/>
                    <a:cs typeface="+mn-cs"/>
                  </a:rPr>
                  <a:t>X-blade</a:t>
                </a:r>
              </a:p>
            </p:txBody>
          </p:sp>
        </p:grpSp>
        <p:grpSp>
          <p:nvGrpSpPr>
            <p:cNvPr id="53301" name="Group 242"/>
            <p:cNvGrpSpPr>
              <a:grpSpLocks/>
            </p:cNvGrpSpPr>
            <p:nvPr/>
          </p:nvGrpSpPr>
          <p:grpSpPr bwMode="auto">
            <a:xfrm>
              <a:off x="7279529" y="606257"/>
              <a:ext cx="691282" cy="403248"/>
              <a:chOff x="5359166" y="2971800"/>
              <a:chExt cx="914400" cy="533400"/>
            </a:xfrm>
          </p:grpSpPr>
          <p:pic>
            <p:nvPicPr>
              <p:cNvPr id="53302" name="Picture 437" descr="Node2.png"/>
              <p:cNvPicPr>
                <a:picLocks noChangeAspect="1"/>
              </p:cNvPicPr>
              <p:nvPr/>
            </p:nvPicPr>
            <p:blipFill>
              <a:blip r:embed="rId15" cstate="print"/>
              <a:srcRect/>
              <a:stretch>
                <a:fillRect/>
              </a:stretch>
            </p:blipFill>
            <p:spPr bwMode="gray">
              <a:xfrm>
                <a:off x="5486400" y="2971800"/>
                <a:ext cx="645953" cy="533400"/>
              </a:xfrm>
              <a:prstGeom prst="rect">
                <a:avLst/>
              </a:prstGeom>
              <a:noFill/>
              <a:ln w="9525">
                <a:noFill/>
                <a:miter lim="800000"/>
                <a:headEnd/>
                <a:tailEnd/>
              </a:ln>
            </p:spPr>
          </p:pic>
          <p:sp>
            <p:nvSpPr>
              <p:cNvPr id="439" name="TextBox 438"/>
              <p:cNvSpPr txBox="1"/>
              <p:nvPr/>
            </p:nvSpPr>
            <p:spPr bwMode="gray">
              <a:xfrm rot="20440227">
                <a:off x="5359166" y="3072933"/>
                <a:ext cx="914400" cy="343333"/>
              </a:xfrm>
              <a:prstGeom prst="rect">
                <a:avLst/>
              </a:prstGeom>
              <a:noFill/>
              <a:scene3d>
                <a:camera prst="orthographicFront">
                  <a:rot lat="0" lon="0" rev="0"/>
                </a:camera>
                <a:lightRig rig="threePt" dir="t"/>
              </a:scene3d>
              <a:sp3d/>
            </p:spPr>
            <p:txBody>
              <a:bodyPr>
                <a:spAutoFit/>
              </a:bodyPr>
              <a:lstStyle/>
              <a:p>
                <a:pPr algn="ctr" fontAlgn="auto">
                  <a:lnSpc>
                    <a:spcPts val="1400"/>
                  </a:lnSpc>
                  <a:spcBef>
                    <a:spcPts val="0"/>
                  </a:spcBef>
                  <a:spcAft>
                    <a:spcPts val="0"/>
                  </a:spcAft>
                  <a:defRPr/>
                </a:pPr>
                <a:r>
                  <a:rPr lang="en-US" sz="1100" i="1" dirty="0">
                    <a:solidFill>
                      <a:schemeClr val="bg1"/>
                    </a:solidFill>
                    <a:latin typeface="+mn-lt"/>
                    <a:cs typeface="+mn-cs"/>
                  </a:rPr>
                  <a:t>X-blade</a:t>
                </a:r>
              </a:p>
            </p:txBody>
          </p:sp>
        </p:grpSp>
      </p:grpSp>
      <p:sp>
        <p:nvSpPr>
          <p:cNvPr id="444" name="Left-Right Arrow 443"/>
          <p:cNvSpPr/>
          <p:nvPr/>
        </p:nvSpPr>
        <p:spPr bwMode="gray">
          <a:xfrm>
            <a:off x="3131824" y="4235498"/>
            <a:ext cx="2880351" cy="433152"/>
          </a:xfrm>
          <a:prstGeom prst="leftRightArrow">
            <a:avLst/>
          </a:prstGeom>
          <a:solidFill>
            <a:srgbClr val="FFC425"/>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sz="1100" dirty="0">
                <a:solidFill>
                  <a:schemeClr val="tx1"/>
                </a:solidFill>
              </a:rPr>
              <a:t>AUTOMATIC DATA OPTIMIZATION</a:t>
            </a:r>
          </a:p>
        </p:txBody>
      </p:sp>
      <p:sp>
        <p:nvSpPr>
          <p:cNvPr id="445" name="Down Arrow 444"/>
          <p:cNvSpPr/>
          <p:nvPr/>
        </p:nvSpPr>
        <p:spPr bwMode="gray">
          <a:xfrm rot="16200000">
            <a:off x="1432719" y="3112294"/>
            <a:ext cx="1093787" cy="2073275"/>
          </a:xfrm>
          <a:prstGeom prst="downArrow">
            <a:avLst>
              <a:gd name="adj1" fmla="val 100000"/>
              <a:gd name="adj2" fmla="val 34457"/>
            </a:avLst>
          </a:prstGeom>
          <a:solidFill>
            <a:schemeClr val="accent5">
              <a:lumMod val="20000"/>
              <a:lumOff val="80000"/>
            </a:schemeClr>
          </a:solidFill>
          <a:ln w="25400" cap="flat" cmpd="sng" algn="ctr">
            <a:noFill/>
            <a:prstDash val="solid"/>
          </a:ln>
          <a:effectLst/>
        </p:spPr>
        <p:txBody>
          <a:bodyPr vert="vert" lIns="0" tIns="91440" bIns="0"/>
          <a:lstStyle/>
          <a:p>
            <a:pPr algn="ctr" fontAlgn="auto">
              <a:spcBef>
                <a:spcPts val="0"/>
              </a:spcBef>
              <a:spcAft>
                <a:spcPts val="0"/>
              </a:spcAft>
              <a:defRPr/>
            </a:pPr>
            <a:r>
              <a:rPr lang="en-US" sz="1400" kern="0" dirty="0">
                <a:latin typeface="MetaMediumLF-Roman" pitchFamily="34" charset="0"/>
                <a:cs typeface="+mn-cs"/>
              </a:rPr>
              <a:t>BLOCK</a:t>
            </a:r>
          </a:p>
          <a:p>
            <a:pPr algn="ctr" fontAlgn="auto">
              <a:spcBef>
                <a:spcPts val="0"/>
              </a:spcBef>
              <a:spcAft>
                <a:spcPts val="0"/>
              </a:spcAft>
              <a:defRPr/>
            </a:pPr>
            <a:r>
              <a:rPr lang="en-US" sz="1100" kern="0" dirty="0">
                <a:latin typeface="+mn-lt"/>
                <a:cs typeface="+mn-cs"/>
              </a:rPr>
              <a:t>12 cores dedicated to storage pool management and high performance block serving</a:t>
            </a:r>
          </a:p>
        </p:txBody>
      </p:sp>
      <p:sp>
        <p:nvSpPr>
          <p:cNvPr id="53293" name="TextBox 257"/>
          <p:cNvSpPr txBox="1">
            <a:spLocks noChangeArrowheads="1"/>
          </p:cNvSpPr>
          <p:nvPr/>
        </p:nvSpPr>
        <p:spPr bwMode="gray">
          <a:xfrm>
            <a:off x="3592513" y="1816100"/>
            <a:ext cx="1104900" cy="184150"/>
          </a:xfrm>
          <a:prstGeom prst="rect">
            <a:avLst/>
          </a:prstGeom>
          <a:noFill/>
          <a:ln w="9525">
            <a:noFill/>
            <a:miter lim="800000"/>
            <a:headEnd/>
            <a:tailEnd/>
          </a:ln>
        </p:spPr>
        <p:txBody>
          <a:bodyPr wrap="none" lIns="0" tIns="0" rIns="0" bIns="0">
            <a:spAutoFit/>
          </a:bodyPr>
          <a:lstStyle/>
          <a:p>
            <a:pPr algn="ctr"/>
            <a:r>
              <a:rPr lang="en-US" sz="1200">
                <a:solidFill>
                  <a:schemeClr val="bg1"/>
                </a:solidFill>
                <a:latin typeface="MetaMediumLF-Roman" pitchFamily="34" charset="0"/>
              </a:rPr>
              <a:t>MPFS/pNFS Host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fade">
                                      <p:cBhvr>
                                        <p:cTn id="7" dur="500"/>
                                        <p:tgtEl>
                                          <p:spTgt spid="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4608513" y="2636838"/>
            <a:ext cx="4002087" cy="2011362"/>
            <a:chOff x="533400" y="2420829"/>
            <a:chExt cx="4001896" cy="2011150"/>
          </a:xfrm>
        </p:grpSpPr>
        <p:pic>
          <p:nvPicPr>
            <p:cNvPr id="24" name="Picture 23" descr="cloud copy.png"/>
            <p:cNvPicPr>
              <a:picLocks noChangeAspect="1"/>
            </p:cNvPicPr>
            <p:nvPr/>
          </p:nvPicPr>
          <p:blipFill>
            <a:blip r:embed="rId3" cstate="email"/>
            <a:stretch>
              <a:fillRect/>
            </a:stretch>
          </p:blipFill>
          <p:spPr bwMode="gray">
            <a:xfrm>
              <a:off x="533400" y="2420829"/>
              <a:ext cx="4001896" cy="2011150"/>
            </a:xfrm>
            <a:prstGeom prst="rect">
              <a:avLst/>
            </a:prstGeom>
            <a:effectLst>
              <a:reflection blurRad="6350" stA="52000" endA="300" endPos="35000" dir="5400000" sy="-100000" algn="bl" rotWithShape="0"/>
            </a:effectLst>
          </p:spPr>
        </p:pic>
        <p:sp>
          <p:nvSpPr>
            <p:cNvPr id="55334" name="TextBox 25"/>
            <p:cNvSpPr txBox="1">
              <a:spLocks noChangeArrowheads="1"/>
            </p:cNvSpPr>
            <p:nvPr/>
          </p:nvSpPr>
          <p:spPr bwMode="gray">
            <a:xfrm>
              <a:off x="1760560" y="3562924"/>
              <a:ext cx="1563496" cy="369332"/>
            </a:xfrm>
            <a:prstGeom prst="rect">
              <a:avLst/>
            </a:prstGeom>
            <a:noFill/>
            <a:ln w="9525">
              <a:noFill/>
              <a:miter lim="800000"/>
              <a:headEnd/>
              <a:tailEnd/>
            </a:ln>
          </p:spPr>
          <p:txBody>
            <a:bodyPr>
              <a:spAutoFit/>
            </a:bodyPr>
            <a:lstStyle/>
            <a:p>
              <a:pPr algn="ctr"/>
              <a:r>
                <a:rPr lang="en-US">
                  <a:solidFill>
                    <a:schemeClr val="tx2"/>
                  </a:solidFill>
                  <a:latin typeface="MetaNormalLF-Roman" pitchFamily="34" charset="0"/>
                </a:rPr>
                <a:t>FC Network</a:t>
              </a:r>
            </a:p>
          </p:txBody>
        </p:sp>
      </p:grpSp>
      <p:grpSp>
        <p:nvGrpSpPr>
          <p:cNvPr id="3" name="Group 5"/>
          <p:cNvGrpSpPr>
            <a:grpSpLocks/>
          </p:cNvGrpSpPr>
          <p:nvPr/>
        </p:nvGrpSpPr>
        <p:grpSpPr bwMode="auto">
          <a:xfrm>
            <a:off x="533400" y="2636838"/>
            <a:ext cx="4002088" cy="2011362"/>
            <a:chOff x="533400" y="2428449"/>
            <a:chExt cx="4001896" cy="2011150"/>
          </a:xfrm>
        </p:grpSpPr>
        <p:pic>
          <p:nvPicPr>
            <p:cNvPr id="4" name="Picture 3" descr="cloud copy.png"/>
            <p:cNvPicPr>
              <a:picLocks noChangeAspect="1"/>
            </p:cNvPicPr>
            <p:nvPr/>
          </p:nvPicPr>
          <p:blipFill>
            <a:blip r:embed="rId3" cstate="email"/>
            <a:stretch>
              <a:fillRect/>
            </a:stretch>
          </p:blipFill>
          <p:spPr bwMode="gray">
            <a:xfrm>
              <a:off x="533400" y="2428449"/>
              <a:ext cx="4001896" cy="2011150"/>
            </a:xfrm>
            <a:prstGeom prst="rect">
              <a:avLst/>
            </a:prstGeom>
            <a:effectLst>
              <a:reflection blurRad="6350" stA="52000" endA="300" endPos="35000" dir="5400000" sy="-100000" algn="bl" rotWithShape="0"/>
            </a:effectLst>
          </p:spPr>
        </p:pic>
        <p:sp>
          <p:nvSpPr>
            <p:cNvPr id="55332" name="TextBox 10"/>
            <p:cNvSpPr txBox="1">
              <a:spLocks noChangeArrowheads="1"/>
            </p:cNvSpPr>
            <p:nvPr/>
          </p:nvSpPr>
          <p:spPr bwMode="gray">
            <a:xfrm>
              <a:off x="1828800" y="3562924"/>
              <a:ext cx="1371600" cy="369332"/>
            </a:xfrm>
            <a:prstGeom prst="rect">
              <a:avLst/>
            </a:prstGeom>
            <a:noFill/>
            <a:ln w="9525">
              <a:noFill/>
              <a:miter lim="800000"/>
              <a:headEnd/>
              <a:tailEnd/>
            </a:ln>
          </p:spPr>
          <p:txBody>
            <a:bodyPr>
              <a:spAutoFit/>
            </a:bodyPr>
            <a:lstStyle/>
            <a:p>
              <a:pPr algn="ctr"/>
              <a:r>
                <a:rPr lang="en-US">
                  <a:solidFill>
                    <a:schemeClr val="tx2"/>
                  </a:solidFill>
                  <a:latin typeface="MetaNormalLF-Roman" pitchFamily="34" charset="0"/>
                </a:rPr>
                <a:t>IP Network</a:t>
              </a:r>
            </a:p>
          </p:txBody>
        </p:sp>
      </p:grpSp>
      <p:sp>
        <p:nvSpPr>
          <p:cNvPr id="55299" name="Title 1"/>
          <p:cNvSpPr>
            <a:spLocks noGrp="1"/>
          </p:cNvSpPr>
          <p:nvPr>
            <p:ph type="title"/>
          </p:nvPr>
        </p:nvSpPr>
        <p:spPr>
          <a:noFill/>
          <a:ln>
            <a:miter lim="800000"/>
            <a:headEnd/>
            <a:tailEnd/>
          </a:ln>
        </p:spPr>
        <p:txBody>
          <a:bodyPr vert="horz" wrap="square" numCol="1" compatLnSpc="1">
            <a:prstTxWarp prst="textNoShape">
              <a:avLst/>
            </a:prstTxWarp>
          </a:bodyPr>
          <a:lstStyle/>
          <a:p>
            <a:r>
              <a:rPr sz="3200" smtClean="0"/>
              <a:t>Next Generation Data Networking</a:t>
            </a:r>
          </a:p>
        </p:txBody>
      </p:sp>
      <p:sp>
        <p:nvSpPr>
          <p:cNvPr id="55300" name="Text Placeholder 2"/>
          <p:cNvSpPr>
            <a:spLocks noGrp="1"/>
          </p:cNvSpPr>
          <p:nvPr>
            <p:ph type="body" idx="1"/>
          </p:nvPr>
        </p:nvSpPr>
        <p:spPr>
          <a:noFill/>
          <a:ln>
            <a:miter lim="800000"/>
            <a:headEnd/>
            <a:tailEnd/>
          </a:ln>
        </p:spPr>
        <p:txBody>
          <a:bodyPr vert="horz" wrap="square" numCol="1" compatLnSpc="1">
            <a:prstTxWarp prst="textNoShape">
              <a:avLst/>
            </a:prstTxWarp>
          </a:bodyPr>
          <a:lstStyle/>
          <a:p>
            <a:r>
              <a:t>Converged 10GbE networks are emerging</a:t>
            </a:r>
          </a:p>
        </p:txBody>
      </p:sp>
      <p:sp>
        <p:nvSpPr>
          <p:cNvPr id="64" name="Content Placeholder 63"/>
          <p:cNvSpPr>
            <a:spLocks noGrp="1"/>
          </p:cNvSpPr>
          <p:nvPr>
            <p:ph sz="half" idx="2"/>
          </p:nvPr>
        </p:nvSpPr>
        <p:spPr>
          <a:xfrm>
            <a:off x="6530975" y="2276475"/>
            <a:ext cx="2308225" cy="3054350"/>
          </a:xfrm>
          <a:noFill/>
          <a:ln>
            <a:miter lim="800000"/>
            <a:headEnd/>
            <a:tailEnd/>
          </a:ln>
        </p:spPr>
        <p:txBody>
          <a:bodyPr vert="horz" wrap="square" numCol="1" anchor="t" anchorCtr="0" compatLnSpc="1">
            <a:prstTxWarp prst="textNoShape">
              <a:avLst/>
            </a:prstTxWarp>
            <a:spAutoFit/>
          </a:bodyPr>
          <a:lstStyle/>
          <a:p>
            <a:pPr marL="169863" indent="-169863"/>
            <a:r>
              <a:rPr lang="en-US" sz="1600" smtClean="0"/>
              <a:t>EMC now has expanded portfolio of services</a:t>
            </a:r>
          </a:p>
          <a:p>
            <a:pPr marL="509588" lvl="1" indent="-169863"/>
            <a:r>
              <a:rPr lang="en-US" sz="1200" smtClean="0"/>
              <a:t>Certification training</a:t>
            </a:r>
          </a:p>
          <a:p>
            <a:pPr marL="509588" lvl="1" indent="-169863"/>
            <a:r>
              <a:rPr lang="en-US" sz="1200" smtClean="0"/>
              <a:t>Implementation services</a:t>
            </a:r>
          </a:p>
          <a:p>
            <a:pPr marL="169863" indent="-169863"/>
            <a:r>
              <a:rPr lang="en-US" sz="1600" smtClean="0"/>
              <a:t>Services can be helpful in the following customer use cases</a:t>
            </a:r>
          </a:p>
          <a:p>
            <a:pPr marL="509588" lvl="1" indent="-169863"/>
            <a:r>
              <a:rPr lang="en-US" sz="1200" smtClean="0"/>
              <a:t>Data center virtualization (cloud)</a:t>
            </a:r>
          </a:p>
          <a:p>
            <a:pPr marL="509588" lvl="1" indent="-169863"/>
            <a:r>
              <a:rPr lang="en-US" sz="1200" smtClean="0"/>
              <a:t>Unified storage (iSCSI and NAS)</a:t>
            </a:r>
          </a:p>
          <a:p>
            <a:pPr marL="509588" lvl="1" indent="-169863"/>
            <a:r>
              <a:rPr lang="en-US" sz="1200" smtClean="0"/>
              <a:t>Storage and server consolidation</a:t>
            </a:r>
          </a:p>
        </p:txBody>
      </p:sp>
      <p:pic>
        <p:nvPicPr>
          <p:cNvPr id="9" name="Picture 8"/>
          <p:cNvPicPr>
            <a:picLocks noChangeAspect="1"/>
          </p:cNvPicPr>
          <p:nvPr/>
        </p:nvPicPr>
        <p:blipFill>
          <a:blip r:embed="rId4" cstate="print"/>
          <a:stretch>
            <a:fillRect/>
          </a:stretch>
        </p:blipFill>
        <p:spPr bwMode="gray">
          <a:xfrm>
            <a:off x="4375150" y="1812925"/>
            <a:ext cx="393700" cy="779463"/>
          </a:xfrm>
          <a:prstGeom prst="rect">
            <a:avLst/>
          </a:prstGeom>
          <a:effectLst>
            <a:outerShdw blurRad="254000" dist="127000" dir="2700000" algn="tl" rotWithShape="0">
              <a:prstClr val="black">
                <a:alpha val="40000"/>
              </a:prstClr>
            </a:outerShdw>
          </a:effectLst>
        </p:spPr>
      </p:pic>
      <p:sp>
        <p:nvSpPr>
          <p:cNvPr id="13" name="TextBox 12"/>
          <p:cNvSpPr txBox="1">
            <a:spLocks noChangeArrowheads="1"/>
          </p:cNvSpPr>
          <p:nvPr/>
        </p:nvSpPr>
        <p:spPr bwMode="gray">
          <a:xfrm>
            <a:off x="4843463" y="2373313"/>
            <a:ext cx="1023937" cy="369887"/>
          </a:xfrm>
          <a:prstGeom prst="rect">
            <a:avLst/>
          </a:prstGeom>
          <a:noFill/>
          <a:ln w="9525">
            <a:noFill/>
            <a:miter lim="800000"/>
            <a:headEnd/>
            <a:tailEnd/>
          </a:ln>
        </p:spPr>
        <p:txBody>
          <a:bodyPr>
            <a:spAutoFit/>
          </a:bodyPr>
          <a:lstStyle/>
          <a:p>
            <a:r>
              <a:rPr lang="en-US">
                <a:solidFill>
                  <a:schemeClr val="bg2"/>
                </a:solidFill>
                <a:latin typeface="MetaNormalLF-Roman" pitchFamily="34" charset="0"/>
              </a:rPr>
              <a:t>HBA</a:t>
            </a:r>
          </a:p>
        </p:txBody>
      </p:sp>
      <p:sp>
        <p:nvSpPr>
          <p:cNvPr id="14" name="TextBox 13"/>
          <p:cNvSpPr txBox="1">
            <a:spLocks noChangeArrowheads="1"/>
          </p:cNvSpPr>
          <p:nvPr/>
        </p:nvSpPr>
        <p:spPr bwMode="gray">
          <a:xfrm>
            <a:off x="3276600" y="2373313"/>
            <a:ext cx="1023938" cy="369887"/>
          </a:xfrm>
          <a:prstGeom prst="rect">
            <a:avLst/>
          </a:prstGeom>
          <a:noFill/>
          <a:ln w="9525">
            <a:noFill/>
            <a:miter lim="800000"/>
            <a:headEnd/>
            <a:tailEnd/>
          </a:ln>
        </p:spPr>
        <p:txBody>
          <a:bodyPr>
            <a:spAutoFit/>
          </a:bodyPr>
          <a:lstStyle/>
          <a:p>
            <a:pPr algn="r"/>
            <a:r>
              <a:rPr lang="en-US">
                <a:solidFill>
                  <a:schemeClr val="bg2"/>
                </a:solidFill>
                <a:latin typeface="MetaNormalLF-Roman" pitchFamily="34" charset="0"/>
              </a:rPr>
              <a:t>NIC</a:t>
            </a:r>
          </a:p>
        </p:txBody>
      </p:sp>
      <p:cxnSp>
        <p:nvCxnSpPr>
          <p:cNvPr id="16" name="Elbow Connector 15"/>
          <p:cNvCxnSpPr>
            <a:stCxn id="8" idx="3"/>
            <a:endCxn id="4" idx="0"/>
          </p:cNvCxnSpPr>
          <p:nvPr/>
        </p:nvCxnSpPr>
        <p:spPr bwMode="gray">
          <a:xfrm rot="10800000" flipV="1">
            <a:off x="2533650" y="2278063"/>
            <a:ext cx="1352550" cy="358775"/>
          </a:xfrm>
          <a:prstGeom prst="bentConnector2">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0" idx="3"/>
            <a:endCxn id="24" idx="0"/>
          </p:cNvCxnSpPr>
          <p:nvPr/>
        </p:nvCxnSpPr>
        <p:spPr bwMode="gray">
          <a:xfrm>
            <a:off x="5246688" y="2278063"/>
            <a:ext cx="1363662" cy="358775"/>
          </a:xfrm>
          <a:prstGeom prst="bentConnector2">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21" idx="1"/>
            <a:endCxn id="4" idx="2"/>
          </p:cNvCxnSpPr>
          <p:nvPr/>
        </p:nvCxnSpPr>
        <p:spPr bwMode="gray">
          <a:xfrm rot="10800000">
            <a:off x="2533650" y="4648200"/>
            <a:ext cx="1563688" cy="550863"/>
          </a:xfrm>
          <a:prstGeom prst="bentConnector2">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24" idx="2"/>
            <a:endCxn id="21" idx="3"/>
          </p:cNvCxnSpPr>
          <p:nvPr/>
        </p:nvCxnSpPr>
        <p:spPr bwMode="gray">
          <a:xfrm rot="5400000">
            <a:off x="5547518" y="4136232"/>
            <a:ext cx="550863" cy="1574800"/>
          </a:xfrm>
          <a:prstGeom prst="bentConnector2">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5" name="Group 26"/>
          <p:cNvGrpSpPr>
            <a:grpSpLocks/>
          </p:cNvGrpSpPr>
          <p:nvPr/>
        </p:nvGrpSpPr>
        <p:grpSpPr bwMode="auto">
          <a:xfrm>
            <a:off x="2571750" y="2627313"/>
            <a:ext cx="4000500" cy="2011362"/>
            <a:chOff x="533400" y="2428449"/>
            <a:chExt cx="4001896" cy="2011150"/>
          </a:xfrm>
        </p:grpSpPr>
        <p:pic>
          <p:nvPicPr>
            <p:cNvPr id="28" name="Picture 27" descr="cloud copy.png"/>
            <p:cNvPicPr>
              <a:picLocks noChangeAspect="1"/>
            </p:cNvPicPr>
            <p:nvPr/>
          </p:nvPicPr>
          <p:blipFill>
            <a:blip r:embed="rId3" cstate="email"/>
            <a:stretch>
              <a:fillRect/>
            </a:stretch>
          </p:blipFill>
          <p:spPr bwMode="gray">
            <a:xfrm>
              <a:off x="533400" y="2428449"/>
              <a:ext cx="4001896" cy="2011150"/>
            </a:xfrm>
            <a:prstGeom prst="rect">
              <a:avLst/>
            </a:prstGeom>
            <a:effectLst>
              <a:reflection blurRad="6350" stA="52000" endA="300" endPos="35000" dir="5400000" sy="-100000" algn="bl" rotWithShape="0"/>
            </a:effectLst>
          </p:spPr>
        </p:pic>
        <p:sp>
          <p:nvSpPr>
            <p:cNvPr id="55330" name="TextBox 28"/>
            <p:cNvSpPr txBox="1">
              <a:spLocks noChangeArrowheads="1"/>
            </p:cNvSpPr>
            <p:nvPr/>
          </p:nvSpPr>
          <p:spPr bwMode="gray">
            <a:xfrm>
              <a:off x="1238947" y="3562924"/>
              <a:ext cx="2546157" cy="369332"/>
            </a:xfrm>
            <a:prstGeom prst="rect">
              <a:avLst/>
            </a:prstGeom>
            <a:noFill/>
            <a:ln w="9525">
              <a:noFill/>
              <a:miter lim="800000"/>
              <a:headEnd/>
              <a:tailEnd/>
            </a:ln>
          </p:spPr>
          <p:txBody>
            <a:bodyPr>
              <a:spAutoFit/>
            </a:bodyPr>
            <a:lstStyle/>
            <a:p>
              <a:pPr algn="ctr"/>
              <a:r>
                <a:rPr lang="en-US">
                  <a:solidFill>
                    <a:schemeClr val="tx2"/>
                  </a:solidFill>
                  <a:latin typeface="MetaNormalLF-Roman" pitchFamily="34" charset="0"/>
                </a:rPr>
                <a:t>Converged Network</a:t>
              </a:r>
            </a:p>
          </p:txBody>
        </p:sp>
      </p:grpSp>
      <p:pic>
        <p:nvPicPr>
          <p:cNvPr id="21" name="Picture 20"/>
          <p:cNvPicPr>
            <a:picLocks noChangeAspect="1"/>
          </p:cNvPicPr>
          <p:nvPr/>
        </p:nvPicPr>
        <p:blipFill>
          <a:blip r:embed="rId5" cstate="print"/>
          <a:stretch>
            <a:fillRect/>
          </a:stretch>
        </p:blipFill>
        <p:spPr bwMode="gray">
          <a:xfrm>
            <a:off x="4116388" y="4267200"/>
            <a:ext cx="900112" cy="1862138"/>
          </a:xfrm>
          <a:prstGeom prst="rect">
            <a:avLst/>
          </a:prstGeom>
          <a:effectLst>
            <a:outerShdw blurRad="254000" dist="127000" dir="2700000" algn="tl" rotWithShape="0">
              <a:prstClr val="black">
                <a:alpha val="40000"/>
              </a:prstClr>
            </a:outerShdw>
          </a:effectLst>
        </p:spPr>
      </p:pic>
      <p:sp>
        <p:nvSpPr>
          <p:cNvPr id="44" name="TextBox 43"/>
          <p:cNvSpPr txBox="1">
            <a:spLocks noChangeArrowheads="1"/>
          </p:cNvSpPr>
          <p:nvPr/>
        </p:nvSpPr>
        <p:spPr bwMode="gray">
          <a:xfrm>
            <a:off x="2498725" y="2438400"/>
            <a:ext cx="1801813" cy="646113"/>
          </a:xfrm>
          <a:prstGeom prst="rect">
            <a:avLst/>
          </a:prstGeom>
          <a:noFill/>
          <a:ln w="9525">
            <a:noFill/>
            <a:miter lim="800000"/>
            <a:headEnd/>
            <a:tailEnd/>
          </a:ln>
        </p:spPr>
        <p:txBody>
          <a:bodyPr>
            <a:spAutoFit/>
          </a:bodyPr>
          <a:lstStyle/>
          <a:p>
            <a:pPr algn="r"/>
            <a:r>
              <a:rPr lang="en-US">
                <a:solidFill>
                  <a:schemeClr val="bg2"/>
                </a:solidFill>
                <a:latin typeface="MetaNormalLF-Roman" pitchFamily="34" charset="0"/>
              </a:rPr>
              <a:t>Converged Network Adapter</a:t>
            </a:r>
          </a:p>
        </p:txBody>
      </p:sp>
      <p:grpSp>
        <p:nvGrpSpPr>
          <p:cNvPr id="6" name="Group 57"/>
          <p:cNvGrpSpPr/>
          <p:nvPr/>
        </p:nvGrpSpPr>
        <p:grpSpPr bwMode="gray">
          <a:xfrm>
            <a:off x="4264648" y="4805003"/>
            <a:ext cx="584976" cy="236494"/>
            <a:chOff x="4279512" y="3310753"/>
            <a:chExt cx="584976" cy="236494"/>
          </a:xfrm>
          <a:effectLst>
            <a:outerShdw blurRad="254000" dist="127000" dir="2700000" algn="tl" rotWithShape="0">
              <a:prstClr val="black">
                <a:alpha val="40000"/>
              </a:prstClr>
            </a:outerShdw>
          </a:effectLst>
        </p:grpSpPr>
        <p:pic>
          <p:nvPicPr>
            <p:cNvPr id="59" name="Picture 58"/>
            <p:cNvPicPr>
              <a:picLocks noChangeAspect="1"/>
            </p:cNvPicPr>
            <p:nvPr/>
          </p:nvPicPr>
          <p:blipFill rotWithShape="1">
            <a:blip r:embed="rId6" cstate="email">
              <a:extLst/>
            </a:blip>
            <a:srcRect b="-2"/>
            <a:stretch/>
          </p:blipFill>
          <p:spPr bwMode="gray">
            <a:xfrm rot="5400000">
              <a:off x="4320575" y="3275299"/>
              <a:ext cx="227937" cy="310063"/>
            </a:xfrm>
            <a:prstGeom prst="rect">
              <a:avLst/>
            </a:prstGeom>
          </p:spPr>
        </p:pic>
        <p:pic>
          <p:nvPicPr>
            <p:cNvPr id="60" name="Picture 59"/>
            <p:cNvPicPr>
              <a:picLocks noChangeAspect="1"/>
            </p:cNvPicPr>
            <p:nvPr/>
          </p:nvPicPr>
          <p:blipFill rotWithShape="1">
            <a:blip r:embed="rId7" cstate="email">
              <a:extLst/>
            </a:blip>
            <a:srcRect/>
            <a:stretch/>
          </p:blipFill>
          <p:spPr bwMode="gray">
            <a:xfrm>
              <a:off x="4341426" y="3310753"/>
              <a:ext cx="523062" cy="233546"/>
            </a:xfrm>
            <a:prstGeom prst="rect">
              <a:avLst/>
            </a:prstGeom>
          </p:spPr>
        </p:pic>
        <p:sp>
          <p:nvSpPr>
            <p:cNvPr id="61" name="Rectangle 60"/>
            <p:cNvSpPr/>
            <p:nvPr/>
          </p:nvSpPr>
          <p:spPr bwMode="gray">
            <a:xfrm>
              <a:off x="4341426" y="3310753"/>
              <a:ext cx="523062" cy="23649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p>
          </p:txBody>
        </p:sp>
      </p:grpSp>
      <p:sp>
        <p:nvSpPr>
          <p:cNvPr id="62" name="TextBox 61"/>
          <p:cNvSpPr txBox="1">
            <a:spLocks noChangeArrowheads="1"/>
          </p:cNvSpPr>
          <p:nvPr/>
        </p:nvSpPr>
        <p:spPr bwMode="gray">
          <a:xfrm>
            <a:off x="2667000" y="4581525"/>
            <a:ext cx="1481138" cy="646113"/>
          </a:xfrm>
          <a:prstGeom prst="rect">
            <a:avLst/>
          </a:prstGeom>
          <a:noFill/>
          <a:ln w="9525">
            <a:noFill/>
            <a:miter lim="800000"/>
            <a:headEnd/>
            <a:tailEnd/>
          </a:ln>
        </p:spPr>
        <p:txBody>
          <a:bodyPr>
            <a:spAutoFit/>
          </a:bodyPr>
          <a:lstStyle/>
          <a:p>
            <a:pPr algn="r"/>
            <a:r>
              <a:rPr lang="en-US">
                <a:solidFill>
                  <a:schemeClr val="bg2"/>
                </a:solidFill>
                <a:latin typeface="MetaNormalLF-Roman" pitchFamily="34" charset="0"/>
              </a:rPr>
              <a:t>FCoE IO Module</a:t>
            </a:r>
          </a:p>
        </p:txBody>
      </p:sp>
      <p:sp>
        <p:nvSpPr>
          <p:cNvPr id="70" name="Content Placeholder 63"/>
          <p:cNvSpPr txBox="1">
            <a:spLocks/>
          </p:cNvSpPr>
          <p:nvPr/>
        </p:nvSpPr>
        <p:spPr bwMode="gray">
          <a:xfrm>
            <a:off x="381000" y="2276475"/>
            <a:ext cx="2232025" cy="2720975"/>
          </a:xfrm>
          <a:prstGeom prst="rect">
            <a:avLst/>
          </a:prstGeom>
          <a:noFill/>
          <a:ln w="9525">
            <a:noFill/>
            <a:miter lim="800000"/>
            <a:headEnd/>
            <a:tailEnd/>
          </a:ln>
        </p:spPr>
        <p:txBody>
          <a:bodyPr lIns="0" tIns="0" rIns="0" bIns="0">
            <a:spAutoFit/>
          </a:bodyPr>
          <a:lstStyle/>
          <a:p>
            <a:pPr marL="169863" indent="-169863">
              <a:spcBef>
                <a:spcPct val="20000"/>
              </a:spcBef>
              <a:buClr>
                <a:schemeClr val="tx2"/>
              </a:buClr>
              <a:buFont typeface="Arial" pitchFamily="34" charset="0"/>
              <a:buChar char="•"/>
            </a:pPr>
            <a:r>
              <a:rPr lang="en-US" sz="1600">
                <a:solidFill>
                  <a:schemeClr val="bg2"/>
                </a:solidFill>
                <a:latin typeface="MetaNormalLF-Roman" pitchFamily="34" charset="0"/>
              </a:rPr>
              <a:t>Trend accelerated by server virtualization</a:t>
            </a:r>
          </a:p>
          <a:p>
            <a:pPr marL="509588" lvl="1" indent="-169863">
              <a:spcBef>
                <a:spcPct val="20000"/>
              </a:spcBef>
              <a:buClr>
                <a:schemeClr val="tx2"/>
              </a:buClr>
              <a:buFont typeface="Arial" pitchFamily="34" charset="0"/>
              <a:buChar char="–"/>
            </a:pPr>
            <a:r>
              <a:rPr lang="en-US" sz="1200">
                <a:solidFill>
                  <a:schemeClr val="bg2"/>
                </a:solidFill>
                <a:latin typeface="MetaNormalLF-Roman" pitchFamily="34" charset="0"/>
              </a:rPr>
              <a:t>VMware support FCoE, iSCSI, and NAS </a:t>
            </a:r>
          </a:p>
          <a:p>
            <a:pPr marL="169863" indent="-169863">
              <a:spcBef>
                <a:spcPct val="20000"/>
              </a:spcBef>
              <a:buClr>
                <a:schemeClr val="tx2"/>
              </a:buClr>
              <a:buFont typeface="Arial" pitchFamily="34" charset="0"/>
              <a:buChar char="•"/>
            </a:pPr>
            <a:r>
              <a:rPr lang="en-US" sz="1600">
                <a:solidFill>
                  <a:schemeClr val="bg2"/>
                </a:solidFill>
                <a:latin typeface="MetaNormalLF-Roman" pitchFamily="34" charset="0"/>
              </a:rPr>
              <a:t>EMC now delivers end-to-end Ethernet-based solutions</a:t>
            </a:r>
          </a:p>
          <a:p>
            <a:pPr marL="509588" lvl="1" indent="-169863">
              <a:spcBef>
                <a:spcPct val="20000"/>
              </a:spcBef>
              <a:buClr>
                <a:schemeClr val="tx2"/>
              </a:buClr>
              <a:buFont typeface="Arial" pitchFamily="34" charset="0"/>
              <a:buChar char="–"/>
            </a:pPr>
            <a:r>
              <a:rPr lang="en-US" sz="1200">
                <a:solidFill>
                  <a:schemeClr val="bg2"/>
                </a:solidFill>
                <a:latin typeface="MetaNormalLF-Roman" pitchFamily="34" charset="0"/>
              </a:rPr>
              <a:t>Converged network adapters</a:t>
            </a:r>
          </a:p>
          <a:p>
            <a:pPr marL="509588" lvl="1" indent="-169863">
              <a:spcBef>
                <a:spcPct val="20000"/>
              </a:spcBef>
              <a:buClr>
                <a:schemeClr val="tx2"/>
              </a:buClr>
              <a:buFont typeface="Arial" pitchFamily="34" charset="0"/>
              <a:buChar char="–"/>
            </a:pPr>
            <a:r>
              <a:rPr lang="en-US" sz="1200">
                <a:solidFill>
                  <a:schemeClr val="bg2"/>
                </a:solidFill>
                <a:latin typeface="MetaNormalLF-Roman" pitchFamily="34" charset="0"/>
              </a:rPr>
              <a:t>FCoE switches</a:t>
            </a:r>
          </a:p>
          <a:p>
            <a:pPr marL="509588" lvl="1" indent="-169863">
              <a:spcBef>
                <a:spcPct val="20000"/>
              </a:spcBef>
              <a:buClr>
                <a:schemeClr val="tx2"/>
              </a:buClr>
              <a:buFont typeface="Arial" pitchFamily="34" charset="0"/>
              <a:buChar char="–"/>
            </a:pPr>
            <a:r>
              <a:rPr lang="en-US" sz="1200">
                <a:solidFill>
                  <a:schemeClr val="bg2"/>
                </a:solidFill>
                <a:latin typeface="MetaNormalLF-Roman" pitchFamily="34" charset="0"/>
              </a:rPr>
              <a:t>Native Ethernet/FCoE storage</a:t>
            </a:r>
            <a:endParaRPr lang="en-US" sz="1600">
              <a:solidFill>
                <a:schemeClr val="bg2"/>
              </a:solidFill>
              <a:latin typeface="MetaNormalLF-Roman" pitchFamily="34" charset="0"/>
            </a:endParaRPr>
          </a:p>
        </p:txBody>
      </p:sp>
      <p:pic>
        <p:nvPicPr>
          <p:cNvPr id="8" name="Picture 7"/>
          <p:cNvPicPr>
            <a:picLocks noChangeAspect="1"/>
          </p:cNvPicPr>
          <p:nvPr/>
        </p:nvPicPr>
        <p:blipFill>
          <a:blip r:embed="rId8" cstate="print"/>
          <a:srcRect/>
          <a:stretch>
            <a:fillRect/>
          </a:stretch>
        </p:blipFill>
        <p:spPr bwMode="gray">
          <a:xfrm>
            <a:off x="3886200" y="2124075"/>
            <a:ext cx="522288" cy="309563"/>
          </a:xfrm>
          <a:prstGeom prst="rect">
            <a:avLst/>
          </a:prstGeom>
          <a:noFill/>
          <a:ln w="9525">
            <a:noFill/>
            <a:miter lim="800000"/>
            <a:headEnd/>
            <a:tailEnd/>
          </a:ln>
          <a:effectLst>
            <a:outerShdw dist="127001" dir="2700000" algn="tl" rotWithShape="0">
              <a:srgbClr val="000000">
                <a:alpha val="39999"/>
              </a:srgbClr>
            </a:outerShdw>
          </a:effectLst>
        </p:spPr>
      </p:pic>
      <p:pic>
        <p:nvPicPr>
          <p:cNvPr id="10" name="Picture 9"/>
          <p:cNvPicPr>
            <a:picLocks noChangeAspect="1"/>
          </p:cNvPicPr>
          <p:nvPr/>
        </p:nvPicPr>
        <p:blipFill>
          <a:blip r:embed="rId9" cstate="print"/>
          <a:stretch>
            <a:fillRect/>
          </a:stretch>
        </p:blipFill>
        <p:spPr bwMode="gray">
          <a:xfrm>
            <a:off x="4724400" y="2124075"/>
            <a:ext cx="522288" cy="309563"/>
          </a:xfrm>
          <a:prstGeom prst="rect">
            <a:avLst/>
          </a:prstGeom>
          <a:effectLst>
            <a:outerShdw blurRad="254000" dist="127000" dir="2700000" algn="tl" rotWithShape="0">
              <a:prstClr val="black">
                <a:alpha val="40000"/>
              </a:prstClr>
            </a:outerShdw>
          </a:effectLst>
        </p:spPr>
      </p:pic>
      <p:pic>
        <p:nvPicPr>
          <p:cNvPr id="48" name="Picture 9" descr="ICON_VM_detail_flat_R2_Q408.png"/>
          <p:cNvPicPr>
            <a:picLocks noChangeAspect="1"/>
          </p:cNvPicPr>
          <p:nvPr/>
        </p:nvPicPr>
        <p:blipFill>
          <a:blip r:embed="rId10" cstate="print"/>
          <a:srcRect/>
          <a:stretch>
            <a:fillRect/>
          </a:stretch>
        </p:blipFill>
        <p:spPr bwMode="gray">
          <a:xfrm>
            <a:off x="3911600" y="1752600"/>
            <a:ext cx="292100" cy="320675"/>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51" name="Picture 9" descr="ICON_VM_detail_flat_R2_Q408.png"/>
          <p:cNvPicPr>
            <a:picLocks noChangeAspect="1"/>
          </p:cNvPicPr>
          <p:nvPr/>
        </p:nvPicPr>
        <p:blipFill>
          <a:blip r:embed="rId10" cstate="print"/>
          <a:srcRect/>
          <a:stretch>
            <a:fillRect/>
          </a:stretch>
        </p:blipFill>
        <p:spPr bwMode="gray">
          <a:xfrm>
            <a:off x="4241800" y="1752600"/>
            <a:ext cx="292100" cy="320675"/>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50" name="Picture 9" descr="ICON_VM_detail_flat_R2_Q408.png"/>
          <p:cNvPicPr>
            <a:picLocks noChangeAspect="1"/>
          </p:cNvPicPr>
          <p:nvPr/>
        </p:nvPicPr>
        <p:blipFill>
          <a:blip r:embed="rId10" cstate="print"/>
          <a:srcRect/>
          <a:stretch>
            <a:fillRect/>
          </a:stretch>
        </p:blipFill>
        <p:spPr bwMode="gray">
          <a:xfrm>
            <a:off x="4578350" y="1752600"/>
            <a:ext cx="292100" cy="320675"/>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49" name="Picture 9" descr="ICON_VM_detail_flat_R2_Q408.png"/>
          <p:cNvPicPr>
            <a:picLocks noChangeAspect="1"/>
          </p:cNvPicPr>
          <p:nvPr/>
        </p:nvPicPr>
        <p:blipFill>
          <a:blip r:embed="rId10" cstate="print"/>
          <a:srcRect/>
          <a:stretch>
            <a:fillRect/>
          </a:stretch>
        </p:blipFill>
        <p:spPr bwMode="gray">
          <a:xfrm>
            <a:off x="4911725" y="1752600"/>
            <a:ext cx="292100" cy="320675"/>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80" name="Picture 9" descr="ICON_VM_detail_flat_R2_Q408.png"/>
          <p:cNvPicPr>
            <a:picLocks noChangeAspect="1"/>
          </p:cNvPicPr>
          <p:nvPr/>
        </p:nvPicPr>
        <p:blipFill>
          <a:blip r:embed="rId10" cstate="print"/>
          <a:srcRect/>
          <a:stretch>
            <a:fillRect/>
          </a:stretch>
        </p:blipFill>
        <p:spPr bwMode="gray">
          <a:xfrm>
            <a:off x="3908425" y="2114550"/>
            <a:ext cx="292100" cy="320675"/>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81" name="Picture 9" descr="ICON_VM_detail_flat_R2_Q408.png"/>
          <p:cNvPicPr>
            <a:picLocks noChangeAspect="1"/>
          </p:cNvPicPr>
          <p:nvPr/>
        </p:nvPicPr>
        <p:blipFill>
          <a:blip r:embed="rId10" cstate="print"/>
          <a:srcRect/>
          <a:stretch>
            <a:fillRect/>
          </a:stretch>
        </p:blipFill>
        <p:spPr bwMode="gray">
          <a:xfrm>
            <a:off x="4241800" y="2114550"/>
            <a:ext cx="292100" cy="320675"/>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82" name="Picture 9" descr="ICON_VM_detail_flat_R2_Q408.png"/>
          <p:cNvPicPr>
            <a:picLocks noChangeAspect="1"/>
          </p:cNvPicPr>
          <p:nvPr/>
        </p:nvPicPr>
        <p:blipFill>
          <a:blip r:embed="rId10" cstate="print"/>
          <a:srcRect/>
          <a:stretch>
            <a:fillRect/>
          </a:stretch>
        </p:blipFill>
        <p:spPr bwMode="gray">
          <a:xfrm>
            <a:off x="4575175" y="2114550"/>
            <a:ext cx="292100" cy="320675"/>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83" name="Picture 9" descr="ICON_VM_detail_flat_R2_Q408.png"/>
          <p:cNvPicPr>
            <a:picLocks noChangeAspect="1"/>
          </p:cNvPicPr>
          <p:nvPr/>
        </p:nvPicPr>
        <p:blipFill>
          <a:blip r:embed="rId10" cstate="print"/>
          <a:srcRect/>
          <a:stretch>
            <a:fillRect/>
          </a:stretch>
        </p:blipFill>
        <p:spPr bwMode="gray">
          <a:xfrm>
            <a:off x="4908550" y="2114550"/>
            <a:ext cx="292100" cy="320675"/>
          </a:xfrm>
          <a:prstGeom prst="rect">
            <a:avLst/>
          </a:prstGeom>
          <a:noFill/>
          <a:ln w="9525">
            <a:noFill/>
            <a:miter lim="800000"/>
            <a:headEnd/>
            <a:tailEnd/>
          </a:ln>
          <a:effectLst>
            <a:outerShdw blurRad="254000" dist="127000" dir="2700000" algn="tl" rotWithShape="0">
              <a:prstClr val="black">
                <a:alpha val="40000"/>
              </a:prstClr>
            </a:outerShdw>
          </a:effectLst>
        </p:spPr>
      </p:pic>
      <p:pic>
        <p:nvPicPr>
          <p:cNvPr id="42" name="Picture 41"/>
          <p:cNvPicPr>
            <a:picLocks noChangeAspect="1"/>
          </p:cNvPicPr>
          <p:nvPr/>
        </p:nvPicPr>
        <p:blipFill>
          <a:blip r:embed="rId9" cstate="print"/>
          <a:stretch>
            <a:fillRect/>
          </a:stretch>
        </p:blipFill>
        <p:spPr bwMode="gray">
          <a:xfrm>
            <a:off x="4310063" y="2495550"/>
            <a:ext cx="523875" cy="309563"/>
          </a:xfrm>
          <a:prstGeom prst="rect">
            <a:avLst/>
          </a:prstGeom>
          <a:effectLst>
            <a:outerShdw blurRad="254000" dist="127000" dir="2700000" algn="tl" rotWithShape="0">
              <a:prstClr val="black">
                <a:alpha val="40000"/>
              </a:prstClr>
            </a:outerShdw>
          </a:effectLst>
        </p:spPr>
      </p:pic>
      <p:grpSp>
        <p:nvGrpSpPr>
          <p:cNvPr id="55326" name="Group 44"/>
          <p:cNvGrpSpPr>
            <a:grpSpLocks/>
          </p:cNvGrpSpPr>
          <p:nvPr/>
        </p:nvGrpSpPr>
        <p:grpSpPr bwMode="auto">
          <a:xfrm>
            <a:off x="323850" y="6275388"/>
            <a:ext cx="1497013" cy="322262"/>
            <a:chOff x="324185" y="6281486"/>
            <a:chExt cx="1497451" cy="321333"/>
          </a:xfrm>
        </p:grpSpPr>
        <p:pic>
          <p:nvPicPr>
            <p:cNvPr id="46" name="Picture 45"/>
            <p:cNvPicPr>
              <a:picLocks noChangeAspect="1"/>
            </p:cNvPicPr>
            <p:nvPr/>
          </p:nvPicPr>
          <p:blipFill>
            <a:blip r:embed="rId11" cstate="email">
              <a:extLst/>
            </a:blip>
            <a:stretch>
              <a:fillRect/>
            </a:stretch>
          </p:blipFill>
          <p:spPr bwMode="gray">
            <a:xfrm>
              <a:off x="324185" y="6281486"/>
              <a:ext cx="386616" cy="321333"/>
            </a:xfrm>
            <a:prstGeom prst="rect">
              <a:avLst/>
            </a:prstGeom>
            <a:effectLst>
              <a:glow rad="63500">
                <a:schemeClr val="bg1">
                  <a:alpha val="40000"/>
                </a:schemeClr>
              </a:glow>
            </a:effectLst>
          </p:spPr>
        </p:pic>
        <p:sp>
          <p:nvSpPr>
            <p:cNvPr id="47" name="TextBox 46"/>
            <p:cNvSpPr txBox="1"/>
            <p:nvPr/>
          </p:nvSpPr>
          <p:spPr bwMode="gray">
            <a:xfrm>
              <a:off x="770404" y="6347969"/>
              <a:ext cx="1051232" cy="183619"/>
            </a:xfrm>
            <a:prstGeom prst="rect">
              <a:avLst/>
            </a:prstGeom>
            <a:noFill/>
          </p:spPr>
          <p:txBody>
            <a:bodyPr wrap="none" lIns="0" tIns="0" rIns="0" bIns="0" anchor="ctr">
              <a:spAutoFit/>
            </a:bodyPr>
            <a:lstStyle/>
            <a:p>
              <a:pPr fontAlgn="auto">
                <a:spcBef>
                  <a:spcPts val="0"/>
                </a:spcBef>
                <a:spcAft>
                  <a:spcPts val="0"/>
                </a:spcAft>
                <a:defRPr/>
              </a:pPr>
              <a:r>
                <a:rPr lang="en-US" sz="1200" spc="300" dirty="0">
                  <a:solidFill>
                    <a:schemeClr val="bg1"/>
                  </a:solidFill>
                  <a:latin typeface="MetaMediumLF-Roman" pitchFamily="34" charset="0"/>
                  <a:cs typeface="+mn-cs"/>
                </a:rPr>
                <a:t>HARDWARE</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3.05556E-6 0 L -0.22274 0 " pathEditMode="relative" rAng="0" ptsTypes="AA">
                                      <p:cBhvr>
                                        <p:cTn id="6" dur="2000" fill="hold"/>
                                        <p:tgtEl>
                                          <p:spTgt spid="2"/>
                                        </p:tgtEl>
                                        <p:attrNameLst>
                                          <p:attrName>ppt_x</p:attrName>
                                          <p:attrName>ppt_y</p:attrName>
                                        </p:attrNameLst>
                                      </p:cBhvr>
                                      <p:rCtr x="-11146" y="0"/>
                                    </p:animMotion>
                                  </p:childTnLst>
                                </p:cTn>
                              </p:par>
                              <p:par>
                                <p:cTn id="7" presetID="35" presetClass="path" presetSubtype="0" accel="50000" decel="50000" fill="hold" nodeType="withEffect">
                                  <p:stCondLst>
                                    <p:cond delay="0"/>
                                  </p:stCondLst>
                                  <p:childTnLst>
                                    <p:animMotion origin="layout" path="M -3.33333E-6 0 L 0.22292 0 " pathEditMode="relative" rAng="0" ptsTypes="AA">
                                      <p:cBhvr>
                                        <p:cTn id="8" dur="2000" fill="hold"/>
                                        <p:tgtEl>
                                          <p:spTgt spid="3"/>
                                        </p:tgtEl>
                                        <p:attrNameLst>
                                          <p:attrName>ppt_x</p:attrName>
                                          <p:attrName>ppt_y</p:attrName>
                                        </p:attrNameLst>
                                      </p:cBhvr>
                                      <p:rCtr x="11146" y="0"/>
                                    </p:animMotion>
                                  </p:childTnLst>
                                </p:cTn>
                              </p:par>
                              <p:par>
                                <p:cTn id="9" presetID="10" presetClass="exit" presetSubtype="0" fill="hold" nodeType="withEffect">
                                  <p:stCondLst>
                                    <p:cond delay="0"/>
                                  </p:stCondLst>
                                  <p:childTnLst>
                                    <p:animEffect transition="out" filter="fade">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10"/>
                                        </p:tgtEl>
                                      </p:cBhvr>
                                    </p:animEffect>
                                    <p:set>
                                      <p:cBhvr>
                                        <p:cTn id="14" dur="1" fill="hold">
                                          <p:stCondLst>
                                            <p:cond delay="499"/>
                                          </p:stCondLst>
                                        </p:cTn>
                                        <p:tgtEl>
                                          <p:spTgt spid="10"/>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16"/>
                                        </p:tgtEl>
                                      </p:cBhvr>
                                    </p:animEffect>
                                    <p:set>
                                      <p:cBhvr>
                                        <p:cTn id="17" dur="1" fill="hold">
                                          <p:stCondLst>
                                            <p:cond delay="499"/>
                                          </p:stCondLst>
                                        </p:cTn>
                                        <p:tgtEl>
                                          <p:spTgt spid="16"/>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18"/>
                                        </p:tgtEl>
                                      </p:cBhvr>
                                    </p:animEffect>
                                    <p:set>
                                      <p:cBhvr>
                                        <p:cTn id="20" dur="1" fill="hold">
                                          <p:stCondLst>
                                            <p:cond delay="499"/>
                                          </p:stCondLst>
                                        </p:cTn>
                                        <p:tgtEl>
                                          <p:spTgt spid="18"/>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14"/>
                                        </p:tgtEl>
                                      </p:cBhvr>
                                    </p:animEffect>
                                    <p:set>
                                      <p:cBhvr>
                                        <p:cTn id="23" dur="1" fill="hold">
                                          <p:stCondLst>
                                            <p:cond delay="499"/>
                                          </p:stCondLst>
                                        </p:cTn>
                                        <p:tgtEl>
                                          <p:spTgt spid="14"/>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5"/>
                                        </p:tgtEl>
                                      </p:cBhvr>
                                    </p:animEffect>
                                    <p:set>
                                      <p:cBhvr>
                                        <p:cTn id="29" dur="1" fill="hold">
                                          <p:stCondLst>
                                            <p:cond delay="499"/>
                                          </p:stCondLst>
                                        </p:cTn>
                                        <p:tgtEl>
                                          <p:spTgt spid="25"/>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2"/>
                                        </p:tgtEl>
                                      </p:cBhvr>
                                    </p:animEffect>
                                    <p:set>
                                      <p:cBhvr>
                                        <p:cTn id="32" dur="1" fill="hold">
                                          <p:stCondLst>
                                            <p:cond delay="499"/>
                                          </p:stCondLst>
                                        </p:cTn>
                                        <p:tgtEl>
                                          <p:spTgt spid="22"/>
                                        </p:tgtEl>
                                        <p:attrNameLst>
                                          <p:attrName>style.visibility</p:attrName>
                                        </p:attrNameLst>
                                      </p:cBhvr>
                                      <p:to>
                                        <p:strVal val="hidden"/>
                                      </p:to>
                                    </p:set>
                                  </p:childTnLst>
                                </p:cTn>
                              </p:par>
                            </p:childTnLst>
                          </p:cTn>
                        </p:par>
                        <p:par>
                          <p:cTn id="33" fill="hold">
                            <p:stCondLst>
                              <p:cond delay="2000"/>
                            </p:stCondLst>
                            <p:childTnLst>
                              <p:par>
                                <p:cTn id="34" presetID="10" presetClass="entr" presetSubtype="0" fill="hold"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par>
                                <p:cTn id="37" presetID="53" presetClass="entr" presetSubtype="16"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Effect transition="in" filter="fade">
                                      <p:cBhvr>
                                        <p:cTn id="41" dur="500"/>
                                        <p:tgtEl>
                                          <p:spTgt spid="48"/>
                                        </p:tgtEl>
                                      </p:cBhvr>
                                    </p:animEffect>
                                  </p:childTnLst>
                                </p:cTn>
                              </p:par>
                              <p:par>
                                <p:cTn id="42" presetID="53" presetClass="entr" presetSubtype="16" fill="hold" nodeType="withEffect">
                                  <p:stCondLst>
                                    <p:cond delay="0"/>
                                  </p:stCondLst>
                                  <p:childTnLst>
                                    <p:set>
                                      <p:cBhvr>
                                        <p:cTn id="43" dur="1" fill="hold">
                                          <p:stCondLst>
                                            <p:cond delay="0"/>
                                          </p:stCondLst>
                                        </p:cTn>
                                        <p:tgtEl>
                                          <p:spTgt spid="49"/>
                                        </p:tgtEl>
                                        <p:attrNameLst>
                                          <p:attrName>style.visibility</p:attrName>
                                        </p:attrNameLst>
                                      </p:cBhvr>
                                      <p:to>
                                        <p:strVal val="visible"/>
                                      </p:to>
                                    </p:set>
                                    <p:anim calcmode="lin" valueType="num">
                                      <p:cBhvr>
                                        <p:cTn id="44" dur="500" fill="hold"/>
                                        <p:tgtEl>
                                          <p:spTgt spid="49"/>
                                        </p:tgtEl>
                                        <p:attrNameLst>
                                          <p:attrName>ppt_w</p:attrName>
                                        </p:attrNameLst>
                                      </p:cBhvr>
                                      <p:tavLst>
                                        <p:tav tm="0">
                                          <p:val>
                                            <p:fltVal val="0"/>
                                          </p:val>
                                        </p:tav>
                                        <p:tav tm="100000">
                                          <p:val>
                                            <p:strVal val="#ppt_w"/>
                                          </p:val>
                                        </p:tav>
                                      </p:tavLst>
                                    </p:anim>
                                    <p:anim calcmode="lin" valueType="num">
                                      <p:cBhvr>
                                        <p:cTn id="45" dur="500" fill="hold"/>
                                        <p:tgtEl>
                                          <p:spTgt spid="49"/>
                                        </p:tgtEl>
                                        <p:attrNameLst>
                                          <p:attrName>ppt_h</p:attrName>
                                        </p:attrNameLst>
                                      </p:cBhvr>
                                      <p:tavLst>
                                        <p:tav tm="0">
                                          <p:val>
                                            <p:fltVal val="0"/>
                                          </p:val>
                                        </p:tav>
                                        <p:tav tm="100000">
                                          <p:val>
                                            <p:strVal val="#ppt_h"/>
                                          </p:val>
                                        </p:tav>
                                      </p:tavLst>
                                    </p:anim>
                                    <p:animEffect transition="in" filter="fade">
                                      <p:cBhvr>
                                        <p:cTn id="46" dur="500"/>
                                        <p:tgtEl>
                                          <p:spTgt spid="49"/>
                                        </p:tgtEl>
                                      </p:cBhvr>
                                    </p:animEffect>
                                  </p:childTnLst>
                                </p:cTn>
                              </p:par>
                              <p:par>
                                <p:cTn id="47" presetID="53" presetClass="entr" presetSubtype="16"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anim calcmode="lin" valueType="num">
                                      <p:cBhvr>
                                        <p:cTn id="49" dur="500" fill="hold"/>
                                        <p:tgtEl>
                                          <p:spTgt spid="50"/>
                                        </p:tgtEl>
                                        <p:attrNameLst>
                                          <p:attrName>ppt_w</p:attrName>
                                        </p:attrNameLst>
                                      </p:cBhvr>
                                      <p:tavLst>
                                        <p:tav tm="0">
                                          <p:val>
                                            <p:fltVal val="0"/>
                                          </p:val>
                                        </p:tav>
                                        <p:tav tm="100000">
                                          <p:val>
                                            <p:strVal val="#ppt_w"/>
                                          </p:val>
                                        </p:tav>
                                      </p:tavLst>
                                    </p:anim>
                                    <p:anim calcmode="lin" valueType="num">
                                      <p:cBhvr>
                                        <p:cTn id="50" dur="500" fill="hold"/>
                                        <p:tgtEl>
                                          <p:spTgt spid="50"/>
                                        </p:tgtEl>
                                        <p:attrNameLst>
                                          <p:attrName>ppt_h</p:attrName>
                                        </p:attrNameLst>
                                      </p:cBhvr>
                                      <p:tavLst>
                                        <p:tav tm="0">
                                          <p:val>
                                            <p:fltVal val="0"/>
                                          </p:val>
                                        </p:tav>
                                        <p:tav tm="100000">
                                          <p:val>
                                            <p:strVal val="#ppt_h"/>
                                          </p:val>
                                        </p:tav>
                                      </p:tavLst>
                                    </p:anim>
                                    <p:animEffect transition="in" filter="fade">
                                      <p:cBhvr>
                                        <p:cTn id="51" dur="500"/>
                                        <p:tgtEl>
                                          <p:spTgt spid="50"/>
                                        </p:tgtEl>
                                      </p:cBhvr>
                                    </p:animEffect>
                                  </p:childTnLst>
                                </p:cTn>
                              </p:par>
                              <p:par>
                                <p:cTn id="52" presetID="53" presetClass="entr" presetSubtype="16" fill="hold" nodeType="withEffect">
                                  <p:stCondLst>
                                    <p:cond delay="0"/>
                                  </p:stCondLst>
                                  <p:childTnLst>
                                    <p:set>
                                      <p:cBhvr>
                                        <p:cTn id="53" dur="1" fill="hold">
                                          <p:stCondLst>
                                            <p:cond delay="0"/>
                                          </p:stCondLst>
                                        </p:cTn>
                                        <p:tgtEl>
                                          <p:spTgt spid="51"/>
                                        </p:tgtEl>
                                        <p:attrNameLst>
                                          <p:attrName>style.visibility</p:attrName>
                                        </p:attrNameLst>
                                      </p:cBhvr>
                                      <p:to>
                                        <p:strVal val="visible"/>
                                      </p:to>
                                    </p:set>
                                    <p:anim calcmode="lin" valueType="num">
                                      <p:cBhvr>
                                        <p:cTn id="54" dur="500" fill="hold"/>
                                        <p:tgtEl>
                                          <p:spTgt spid="51"/>
                                        </p:tgtEl>
                                        <p:attrNameLst>
                                          <p:attrName>ppt_w</p:attrName>
                                        </p:attrNameLst>
                                      </p:cBhvr>
                                      <p:tavLst>
                                        <p:tav tm="0">
                                          <p:val>
                                            <p:fltVal val="0"/>
                                          </p:val>
                                        </p:tav>
                                        <p:tav tm="100000">
                                          <p:val>
                                            <p:strVal val="#ppt_w"/>
                                          </p:val>
                                        </p:tav>
                                      </p:tavLst>
                                    </p:anim>
                                    <p:anim calcmode="lin" valueType="num">
                                      <p:cBhvr>
                                        <p:cTn id="55" dur="500" fill="hold"/>
                                        <p:tgtEl>
                                          <p:spTgt spid="51"/>
                                        </p:tgtEl>
                                        <p:attrNameLst>
                                          <p:attrName>ppt_h</p:attrName>
                                        </p:attrNameLst>
                                      </p:cBhvr>
                                      <p:tavLst>
                                        <p:tav tm="0">
                                          <p:val>
                                            <p:fltVal val="0"/>
                                          </p:val>
                                        </p:tav>
                                        <p:tav tm="100000">
                                          <p:val>
                                            <p:strVal val="#ppt_h"/>
                                          </p:val>
                                        </p:tav>
                                      </p:tavLst>
                                    </p:anim>
                                    <p:animEffect transition="in" filter="fade">
                                      <p:cBhvr>
                                        <p:cTn id="56" dur="500"/>
                                        <p:tgtEl>
                                          <p:spTgt spid="51"/>
                                        </p:tgtEl>
                                      </p:cBhvr>
                                    </p:animEffect>
                                  </p:childTnLst>
                                </p:cTn>
                              </p:par>
                              <p:par>
                                <p:cTn id="57" presetID="53" presetClass="entr" presetSubtype="16" fill="hold" nodeType="withEffect">
                                  <p:stCondLst>
                                    <p:cond delay="0"/>
                                  </p:stCondLst>
                                  <p:childTnLst>
                                    <p:set>
                                      <p:cBhvr>
                                        <p:cTn id="58" dur="1" fill="hold">
                                          <p:stCondLst>
                                            <p:cond delay="0"/>
                                          </p:stCondLst>
                                        </p:cTn>
                                        <p:tgtEl>
                                          <p:spTgt spid="80"/>
                                        </p:tgtEl>
                                        <p:attrNameLst>
                                          <p:attrName>style.visibility</p:attrName>
                                        </p:attrNameLst>
                                      </p:cBhvr>
                                      <p:to>
                                        <p:strVal val="visible"/>
                                      </p:to>
                                    </p:set>
                                    <p:anim calcmode="lin" valueType="num">
                                      <p:cBhvr>
                                        <p:cTn id="59" dur="500" fill="hold"/>
                                        <p:tgtEl>
                                          <p:spTgt spid="80"/>
                                        </p:tgtEl>
                                        <p:attrNameLst>
                                          <p:attrName>ppt_w</p:attrName>
                                        </p:attrNameLst>
                                      </p:cBhvr>
                                      <p:tavLst>
                                        <p:tav tm="0">
                                          <p:val>
                                            <p:fltVal val="0"/>
                                          </p:val>
                                        </p:tav>
                                        <p:tav tm="100000">
                                          <p:val>
                                            <p:strVal val="#ppt_w"/>
                                          </p:val>
                                        </p:tav>
                                      </p:tavLst>
                                    </p:anim>
                                    <p:anim calcmode="lin" valueType="num">
                                      <p:cBhvr>
                                        <p:cTn id="60" dur="500" fill="hold"/>
                                        <p:tgtEl>
                                          <p:spTgt spid="80"/>
                                        </p:tgtEl>
                                        <p:attrNameLst>
                                          <p:attrName>ppt_h</p:attrName>
                                        </p:attrNameLst>
                                      </p:cBhvr>
                                      <p:tavLst>
                                        <p:tav tm="0">
                                          <p:val>
                                            <p:fltVal val="0"/>
                                          </p:val>
                                        </p:tav>
                                        <p:tav tm="100000">
                                          <p:val>
                                            <p:strVal val="#ppt_h"/>
                                          </p:val>
                                        </p:tav>
                                      </p:tavLst>
                                    </p:anim>
                                    <p:animEffect transition="in" filter="fade">
                                      <p:cBhvr>
                                        <p:cTn id="61" dur="500"/>
                                        <p:tgtEl>
                                          <p:spTgt spid="80"/>
                                        </p:tgtEl>
                                      </p:cBhvr>
                                    </p:animEffect>
                                  </p:childTnLst>
                                </p:cTn>
                              </p:par>
                              <p:par>
                                <p:cTn id="62" presetID="53" presetClass="entr" presetSubtype="16" fill="hold" nodeType="withEffect">
                                  <p:stCondLst>
                                    <p:cond delay="0"/>
                                  </p:stCondLst>
                                  <p:childTnLst>
                                    <p:set>
                                      <p:cBhvr>
                                        <p:cTn id="63" dur="1" fill="hold">
                                          <p:stCondLst>
                                            <p:cond delay="0"/>
                                          </p:stCondLst>
                                        </p:cTn>
                                        <p:tgtEl>
                                          <p:spTgt spid="83"/>
                                        </p:tgtEl>
                                        <p:attrNameLst>
                                          <p:attrName>style.visibility</p:attrName>
                                        </p:attrNameLst>
                                      </p:cBhvr>
                                      <p:to>
                                        <p:strVal val="visible"/>
                                      </p:to>
                                    </p:set>
                                    <p:anim calcmode="lin" valueType="num">
                                      <p:cBhvr>
                                        <p:cTn id="64" dur="500" fill="hold"/>
                                        <p:tgtEl>
                                          <p:spTgt spid="83"/>
                                        </p:tgtEl>
                                        <p:attrNameLst>
                                          <p:attrName>ppt_w</p:attrName>
                                        </p:attrNameLst>
                                      </p:cBhvr>
                                      <p:tavLst>
                                        <p:tav tm="0">
                                          <p:val>
                                            <p:fltVal val="0"/>
                                          </p:val>
                                        </p:tav>
                                        <p:tav tm="100000">
                                          <p:val>
                                            <p:strVal val="#ppt_w"/>
                                          </p:val>
                                        </p:tav>
                                      </p:tavLst>
                                    </p:anim>
                                    <p:anim calcmode="lin" valueType="num">
                                      <p:cBhvr>
                                        <p:cTn id="65" dur="500" fill="hold"/>
                                        <p:tgtEl>
                                          <p:spTgt spid="83"/>
                                        </p:tgtEl>
                                        <p:attrNameLst>
                                          <p:attrName>ppt_h</p:attrName>
                                        </p:attrNameLst>
                                      </p:cBhvr>
                                      <p:tavLst>
                                        <p:tav tm="0">
                                          <p:val>
                                            <p:fltVal val="0"/>
                                          </p:val>
                                        </p:tav>
                                        <p:tav tm="100000">
                                          <p:val>
                                            <p:strVal val="#ppt_h"/>
                                          </p:val>
                                        </p:tav>
                                      </p:tavLst>
                                    </p:anim>
                                    <p:animEffect transition="in" filter="fade">
                                      <p:cBhvr>
                                        <p:cTn id="66" dur="500"/>
                                        <p:tgtEl>
                                          <p:spTgt spid="83"/>
                                        </p:tgtEl>
                                      </p:cBhvr>
                                    </p:animEffect>
                                  </p:childTnLst>
                                </p:cTn>
                              </p:par>
                              <p:par>
                                <p:cTn id="67" presetID="53" presetClass="entr" presetSubtype="16" fill="hold" nodeType="withEffect">
                                  <p:stCondLst>
                                    <p:cond delay="0"/>
                                  </p:stCondLst>
                                  <p:childTnLst>
                                    <p:set>
                                      <p:cBhvr>
                                        <p:cTn id="68" dur="1" fill="hold">
                                          <p:stCondLst>
                                            <p:cond delay="0"/>
                                          </p:stCondLst>
                                        </p:cTn>
                                        <p:tgtEl>
                                          <p:spTgt spid="82"/>
                                        </p:tgtEl>
                                        <p:attrNameLst>
                                          <p:attrName>style.visibility</p:attrName>
                                        </p:attrNameLst>
                                      </p:cBhvr>
                                      <p:to>
                                        <p:strVal val="visible"/>
                                      </p:to>
                                    </p:set>
                                    <p:anim calcmode="lin" valueType="num">
                                      <p:cBhvr>
                                        <p:cTn id="69" dur="500" fill="hold"/>
                                        <p:tgtEl>
                                          <p:spTgt spid="82"/>
                                        </p:tgtEl>
                                        <p:attrNameLst>
                                          <p:attrName>ppt_w</p:attrName>
                                        </p:attrNameLst>
                                      </p:cBhvr>
                                      <p:tavLst>
                                        <p:tav tm="0">
                                          <p:val>
                                            <p:fltVal val="0"/>
                                          </p:val>
                                        </p:tav>
                                        <p:tav tm="100000">
                                          <p:val>
                                            <p:strVal val="#ppt_w"/>
                                          </p:val>
                                        </p:tav>
                                      </p:tavLst>
                                    </p:anim>
                                    <p:anim calcmode="lin" valueType="num">
                                      <p:cBhvr>
                                        <p:cTn id="70" dur="500" fill="hold"/>
                                        <p:tgtEl>
                                          <p:spTgt spid="82"/>
                                        </p:tgtEl>
                                        <p:attrNameLst>
                                          <p:attrName>ppt_h</p:attrName>
                                        </p:attrNameLst>
                                      </p:cBhvr>
                                      <p:tavLst>
                                        <p:tav tm="0">
                                          <p:val>
                                            <p:fltVal val="0"/>
                                          </p:val>
                                        </p:tav>
                                        <p:tav tm="100000">
                                          <p:val>
                                            <p:strVal val="#ppt_h"/>
                                          </p:val>
                                        </p:tav>
                                      </p:tavLst>
                                    </p:anim>
                                    <p:animEffect transition="in" filter="fade">
                                      <p:cBhvr>
                                        <p:cTn id="71" dur="500"/>
                                        <p:tgtEl>
                                          <p:spTgt spid="82"/>
                                        </p:tgtEl>
                                      </p:cBhvr>
                                    </p:animEffect>
                                  </p:childTnLst>
                                </p:cTn>
                              </p:par>
                              <p:par>
                                <p:cTn id="72" presetID="53" presetClass="entr" presetSubtype="16" fill="hold" nodeType="withEffect">
                                  <p:stCondLst>
                                    <p:cond delay="0"/>
                                  </p:stCondLst>
                                  <p:childTnLst>
                                    <p:set>
                                      <p:cBhvr>
                                        <p:cTn id="73" dur="1" fill="hold">
                                          <p:stCondLst>
                                            <p:cond delay="0"/>
                                          </p:stCondLst>
                                        </p:cTn>
                                        <p:tgtEl>
                                          <p:spTgt spid="81"/>
                                        </p:tgtEl>
                                        <p:attrNameLst>
                                          <p:attrName>style.visibility</p:attrName>
                                        </p:attrNameLst>
                                      </p:cBhvr>
                                      <p:to>
                                        <p:strVal val="visible"/>
                                      </p:to>
                                    </p:set>
                                    <p:anim calcmode="lin" valueType="num">
                                      <p:cBhvr>
                                        <p:cTn id="74" dur="500" fill="hold"/>
                                        <p:tgtEl>
                                          <p:spTgt spid="81"/>
                                        </p:tgtEl>
                                        <p:attrNameLst>
                                          <p:attrName>ppt_w</p:attrName>
                                        </p:attrNameLst>
                                      </p:cBhvr>
                                      <p:tavLst>
                                        <p:tav tm="0">
                                          <p:val>
                                            <p:fltVal val="0"/>
                                          </p:val>
                                        </p:tav>
                                        <p:tav tm="100000">
                                          <p:val>
                                            <p:strVal val="#ppt_w"/>
                                          </p:val>
                                        </p:tav>
                                      </p:tavLst>
                                    </p:anim>
                                    <p:anim calcmode="lin" valueType="num">
                                      <p:cBhvr>
                                        <p:cTn id="75" dur="500" fill="hold"/>
                                        <p:tgtEl>
                                          <p:spTgt spid="81"/>
                                        </p:tgtEl>
                                        <p:attrNameLst>
                                          <p:attrName>ppt_h</p:attrName>
                                        </p:attrNameLst>
                                      </p:cBhvr>
                                      <p:tavLst>
                                        <p:tav tm="0">
                                          <p:val>
                                            <p:fltVal val="0"/>
                                          </p:val>
                                        </p:tav>
                                        <p:tav tm="100000">
                                          <p:val>
                                            <p:strVal val="#ppt_h"/>
                                          </p:val>
                                        </p:tav>
                                      </p:tavLst>
                                    </p:anim>
                                    <p:animEffect transition="in" filter="fade">
                                      <p:cBhvr>
                                        <p:cTn id="76" dur="500"/>
                                        <p:tgtEl>
                                          <p:spTgt spid="81"/>
                                        </p:tgtEl>
                                      </p:cBhvr>
                                    </p:animEffect>
                                  </p:childTnLst>
                                </p:cTn>
                              </p:par>
                              <p:par>
                                <p:cTn id="77" presetID="2" presetClass="entr" presetSubtype="1"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anim calcmode="lin" valueType="num">
                                      <p:cBhvr additive="base">
                                        <p:cTn id="79" dur="500" fill="hold"/>
                                        <p:tgtEl>
                                          <p:spTgt spid="42"/>
                                        </p:tgtEl>
                                        <p:attrNameLst>
                                          <p:attrName>ppt_x</p:attrName>
                                        </p:attrNameLst>
                                      </p:cBhvr>
                                      <p:tavLst>
                                        <p:tav tm="0">
                                          <p:val>
                                            <p:strVal val="#ppt_x"/>
                                          </p:val>
                                        </p:tav>
                                        <p:tav tm="100000">
                                          <p:val>
                                            <p:strVal val="#ppt_x"/>
                                          </p:val>
                                        </p:tav>
                                      </p:tavLst>
                                    </p:anim>
                                    <p:anim calcmode="lin" valueType="num">
                                      <p:cBhvr additive="base">
                                        <p:cTn id="80" dur="500" fill="hold"/>
                                        <p:tgtEl>
                                          <p:spTgt spid="42"/>
                                        </p:tgtEl>
                                        <p:attrNameLst>
                                          <p:attrName>ppt_y</p:attrName>
                                        </p:attrNameLst>
                                      </p:cBhvr>
                                      <p:tavLst>
                                        <p:tav tm="0">
                                          <p:val>
                                            <p:strVal val="0-#ppt_h/2"/>
                                          </p:val>
                                        </p:tav>
                                        <p:tav tm="100000">
                                          <p:val>
                                            <p:strVal val="#ppt_y"/>
                                          </p:val>
                                        </p:tav>
                                      </p:tavLst>
                                    </p:anim>
                                  </p:childTnLst>
                                </p:cTn>
                              </p:par>
                            </p:childTnLst>
                          </p:cTn>
                        </p:par>
                        <p:par>
                          <p:cTn id="81" fill="hold">
                            <p:stCondLst>
                              <p:cond delay="2500"/>
                            </p:stCondLst>
                            <p:childTnLst>
                              <p:par>
                                <p:cTn id="82" presetID="1" presetClass="entr" presetSubtype="0" fill="hold" grpId="0" nodeType="afterEffect">
                                  <p:stCondLst>
                                    <p:cond delay="0"/>
                                  </p:stCondLst>
                                  <p:childTnLst>
                                    <p:set>
                                      <p:cBhvr>
                                        <p:cTn id="83" dur="1" fill="hold">
                                          <p:stCondLst>
                                            <p:cond delay="0"/>
                                          </p:stCondLst>
                                        </p:cTn>
                                        <p:tgtEl>
                                          <p:spTgt spid="44"/>
                                        </p:tgtEl>
                                        <p:attrNameLst>
                                          <p:attrName>style.visibility</p:attrName>
                                        </p:attrNameLst>
                                      </p:cBhvr>
                                      <p:to>
                                        <p:strVal val="visible"/>
                                      </p:to>
                                    </p:set>
                                  </p:childTnLst>
                                </p:cTn>
                              </p:par>
                              <p:par>
                                <p:cTn id="84" presetID="10" presetClass="exit" presetSubtype="0" fill="hold" nodeType="withEffect">
                                  <p:stCondLst>
                                    <p:cond delay="0"/>
                                  </p:stCondLst>
                                  <p:childTnLst>
                                    <p:animEffect transition="out" filter="fade">
                                      <p:cBhvr>
                                        <p:cTn id="85" dur="500"/>
                                        <p:tgtEl>
                                          <p:spTgt spid="2"/>
                                        </p:tgtEl>
                                      </p:cBhvr>
                                    </p:animEffect>
                                    <p:set>
                                      <p:cBhvr>
                                        <p:cTn id="86" dur="1" fill="hold">
                                          <p:stCondLst>
                                            <p:cond delay="499"/>
                                          </p:stCondLst>
                                        </p:cTn>
                                        <p:tgtEl>
                                          <p:spTgt spid="2"/>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3"/>
                                        </p:tgtEl>
                                      </p:cBhvr>
                                    </p:animEffect>
                                    <p:set>
                                      <p:cBhvr>
                                        <p:cTn id="89" dur="1" fill="hold">
                                          <p:stCondLst>
                                            <p:cond delay="499"/>
                                          </p:stCondLst>
                                        </p:cTn>
                                        <p:tgtEl>
                                          <p:spTgt spid="3"/>
                                        </p:tgtEl>
                                        <p:attrNameLst>
                                          <p:attrName>style.visibility</p:attrName>
                                        </p:attrNameLst>
                                      </p:cBhvr>
                                      <p:to>
                                        <p:strVal val="hidden"/>
                                      </p:to>
                                    </p:set>
                                  </p:childTnLst>
                                </p:cTn>
                              </p:par>
                            </p:childTnLst>
                          </p:cTn>
                        </p:par>
                        <p:par>
                          <p:cTn id="90" fill="hold">
                            <p:stCondLst>
                              <p:cond delay="3000"/>
                            </p:stCondLst>
                            <p:childTnLst>
                              <p:par>
                                <p:cTn id="91" presetID="2" presetClass="entr" presetSubtype="4" fill="hold" nodeType="afterEffect">
                                  <p:stCondLst>
                                    <p:cond delay="0"/>
                                  </p:stCondLst>
                                  <p:childTnLst>
                                    <p:set>
                                      <p:cBhvr>
                                        <p:cTn id="92" dur="1" fill="hold">
                                          <p:stCondLst>
                                            <p:cond delay="0"/>
                                          </p:stCondLst>
                                        </p:cTn>
                                        <p:tgtEl>
                                          <p:spTgt spid="6"/>
                                        </p:tgtEl>
                                        <p:attrNameLst>
                                          <p:attrName>style.visibility</p:attrName>
                                        </p:attrNameLst>
                                      </p:cBhvr>
                                      <p:to>
                                        <p:strVal val="visible"/>
                                      </p:to>
                                    </p:set>
                                    <p:anim calcmode="lin" valueType="num">
                                      <p:cBhvr additive="base">
                                        <p:cTn id="93" dur="500" fill="hold"/>
                                        <p:tgtEl>
                                          <p:spTgt spid="6"/>
                                        </p:tgtEl>
                                        <p:attrNameLst>
                                          <p:attrName>ppt_x</p:attrName>
                                        </p:attrNameLst>
                                      </p:cBhvr>
                                      <p:tavLst>
                                        <p:tav tm="0">
                                          <p:val>
                                            <p:strVal val="#ppt_x"/>
                                          </p:val>
                                        </p:tav>
                                        <p:tav tm="100000">
                                          <p:val>
                                            <p:strVal val="#ppt_x"/>
                                          </p:val>
                                        </p:tav>
                                      </p:tavLst>
                                    </p:anim>
                                    <p:anim calcmode="lin" valueType="num">
                                      <p:cBhvr additive="base">
                                        <p:cTn id="94" dur="500" fill="hold"/>
                                        <p:tgtEl>
                                          <p:spTgt spid="6"/>
                                        </p:tgtEl>
                                        <p:attrNameLst>
                                          <p:attrName>ppt_y</p:attrName>
                                        </p:attrNameLst>
                                      </p:cBhvr>
                                      <p:tavLst>
                                        <p:tav tm="0">
                                          <p:val>
                                            <p:strVal val="1+#ppt_h/2"/>
                                          </p:val>
                                        </p:tav>
                                        <p:tav tm="100000">
                                          <p:val>
                                            <p:strVal val="#ppt_y"/>
                                          </p:val>
                                        </p:tav>
                                      </p:tavLst>
                                    </p:anim>
                                  </p:childTnLst>
                                </p:cTn>
                              </p:par>
                            </p:childTnLst>
                          </p:cTn>
                        </p:par>
                        <p:par>
                          <p:cTn id="95" fill="hold">
                            <p:stCondLst>
                              <p:cond delay="3500"/>
                            </p:stCondLst>
                            <p:childTnLst>
                              <p:par>
                                <p:cTn id="96" presetID="1" presetClass="entr" presetSubtype="0" fill="hold" grpId="0" nodeType="afterEffect">
                                  <p:stCondLst>
                                    <p:cond delay="0"/>
                                  </p:stCondLst>
                                  <p:childTnLst>
                                    <p:set>
                                      <p:cBhvr>
                                        <p:cTn id="97" dur="1" fill="hold">
                                          <p:stCondLst>
                                            <p:cond delay="0"/>
                                          </p:stCondLst>
                                        </p:cTn>
                                        <p:tgtEl>
                                          <p:spTgt spid="62">
                                            <p:txEl>
                                              <p:pRg st="0" end="0"/>
                                            </p:txEl>
                                          </p:spTgt>
                                        </p:tgtEl>
                                        <p:attrNameLst>
                                          <p:attrName>style.visibility</p:attrName>
                                        </p:attrNameLst>
                                      </p:cBhvr>
                                      <p:to>
                                        <p:strVal val="visible"/>
                                      </p:to>
                                    </p:set>
                                  </p:childTnLst>
                                </p:cTn>
                              </p:par>
                            </p:childTnLst>
                          </p:cTn>
                        </p:par>
                        <p:par>
                          <p:cTn id="98" fill="hold">
                            <p:stCondLst>
                              <p:cond delay="3500"/>
                            </p:stCondLst>
                            <p:childTnLst>
                              <p:par>
                                <p:cTn id="99" presetID="10" presetClass="entr" presetSubtype="0" fill="hold" grpId="0" nodeType="afterEffect">
                                  <p:stCondLst>
                                    <p:cond delay="0"/>
                                  </p:stCondLst>
                                  <p:childTnLst>
                                    <p:set>
                                      <p:cBhvr>
                                        <p:cTn id="100" dur="1" fill="hold">
                                          <p:stCondLst>
                                            <p:cond delay="0"/>
                                          </p:stCondLst>
                                        </p:cTn>
                                        <p:tgtEl>
                                          <p:spTgt spid="70">
                                            <p:txEl>
                                              <p:pRg st="0" end="0"/>
                                            </p:txEl>
                                          </p:spTgt>
                                        </p:tgtEl>
                                        <p:attrNameLst>
                                          <p:attrName>style.visibility</p:attrName>
                                        </p:attrNameLst>
                                      </p:cBhvr>
                                      <p:to>
                                        <p:strVal val="visible"/>
                                      </p:to>
                                    </p:set>
                                    <p:animEffect transition="in" filter="fade">
                                      <p:cBhvr>
                                        <p:cTn id="101" dur="500"/>
                                        <p:tgtEl>
                                          <p:spTgt spid="70">
                                            <p:txEl>
                                              <p:pRg st="0" end="0"/>
                                            </p:txEl>
                                          </p:spTgt>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70">
                                            <p:txEl>
                                              <p:pRg st="1" end="1"/>
                                            </p:txEl>
                                          </p:spTgt>
                                        </p:tgtEl>
                                        <p:attrNameLst>
                                          <p:attrName>style.visibility</p:attrName>
                                        </p:attrNameLst>
                                      </p:cBhvr>
                                      <p:to>
                                        <p:strVal val="visible"/>
                                      </p:to>
                                    </p:set>
                                    <p:animEffect transition="in" filter="fade">
                                      <p:cBhvr>
                                        <p:cTn id="104" dur="500"/>
                                        <p:tgtEl>
                                          <p:spTgt spid="70">
                                            <p:txEl>
                                              <p:pRg st="1" end="1"/>
                                            </p:txEl>
                                          </p:spTgt>
                                        </p:tgtEl>
                                      </p:cBhvr>
                                    </p:animEffect>
                                  </p:childTnLst>
                                </p:cTn>
                              </p:par>
                            </p:childTnLst>
                          </p:cTn>
                        </p:par>
                        <p:par>
                          <p:cTn id="105" fill="hold">
                            <p:stCondLst>
                              <p:cond delay="4000"/>
                            </p:stCondLst>
                            <p:childTnLst>
                              <p:par>
                                <p:cTn id="106" presetID="10" presetClass="entr" presetSubtype="0" fill="hold" grpId="0" nodeType="afterEffect">
                                  <p:stCondLst>
                                    <p:cond delay="0"/>
                                  </p:stCondLst>
                                  <p:childTnLst>
                                    <p:set>
                                      <p:cBhvr>
                                        <p:cTn id="107" dur="1" fill="hold">
                                          <p:stCondLst>
                                            <p:cond delay="0"/>
                                          </p:stCondLst>
                                        </p:cTn>
                                        <p:tgtEl>
                                          <p:spTgt spid="70">
                                            <p:txEl>
                                              <p:pRg st="2" end="2"/>
                                            </p:txEl>
                                          </p:spTgt>
                                        </p:tgtEl>
                                        <p:attrNameLst>
                                          <p:attrName>style.visibility</p:attrName>
                                        </p:attrNameLst>
                                      </p:cBhvr>
                                      <p:to>
                                        <p:strVal val="visible"/>
                                      </p:to>
                                    </p:set>
                                    <p:animEffect transition="in" filter="fade">
                                      <p:cBhvr>
                                        <p:cTn id="108" dur="500"/>
                                        <p:tgtEl>
                                          <p:spTgt spid="70">
                                            <p:txEl>
                                              <p:pRg st="2" end="2"/>
                                            </p:txEl>
                                          </p:spTgt>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70">
                                            <p:txEl>
                                              <p:pRg st="3" end="3"/>
                                            </p:txEl>
                                          </p:spTgt>
                                        </p:tgtEl>
                                        <p:attrNameLst>
                                          <p:attrName>style.visibility</p:attrName>
                                        </p:attrNameLst>
                                      </p:cBhvr>
                                      <p:to>
                                        <p:strVal val="visible"/>
                                      </p:to>
                                    </p:set>
                                    <p:animEffect transition="in" filter="fade">
                                      <p:cBhvr>
                                        <p:cTn id="111" dur="500"/>
                                        <p:tgtEl>
                                          <p:spTgt spid="70">
                                            <p:txEl>
                                              <p:pRg st="3" end="3"/>
                                            </p:txEl>
                                          </p:spTgt>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70">
                                            <p:txEl>
                                              <p:pRg st="4" end="4"/>
                                            </p:txEl>
                                          </p:spTgt>
                                        </p:tgtEl>
                                        <p:attrNameLst>
                                          <p:attrName>style.visibility</p:attrName>
                                        </p:attrNameLst>
                                      </p:cBhvr>
                                      <p:to>
                                        <p:strVal val="visible"/>
                                      </p:to>
                                    </p:set>
                                    <p:animEffect transition="in" filter="fade">
                                      <p:cBhvr>
                                        <p:cTn id="114" dur="500"/>
                                        <p:tgtEl>
                                          <p:spTgt spid="70">
                                            <p:txEl>
                                              <p:pRg st="4" end="4"/>
                                            </p:txEl>
                                          </p:spTgt>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70">
                                            <p:txEl>
                                              <p:pRg st="5" end="5"/>
                                            </p:txEl>
                                          </p:spTgt>
                                        </p:tgtEl>
                                        <p:attrNameLst>
                                          <p:attrName>style.visibility</p:attrName>
                                        </p:attrNameLst>
                                      </p:cBhvr>
                                      <p:to>
                                        <p:strVal val="visible"/>
                                      </p:to>
                                    </p:set>
                                    <p:animEffect transition="in" filter="fade">
                                      <p:cBhvr>
                                        <p:cTn id="117" dur="500"/>
                                        <p:tgtEl>
                                          <p:spTgt spid="70">
                                            <p:txEl>
                                              <p:pRg st="5" end="5"/>
                                            </p:txEl>
                                          </p:spTgt>
                                        </p:tgtEl>
                                      </p:cBhvr>
                                    </p:animEffect>
                                  </p:childTnLst>
                                </p:cTn>
                              </p:par>
                            </p:childTnLst>
                          </p:cTn>
                        </p:par>
                        <p:par>
                          <p:cTn id="118" fill="hold">
                            <p:stCondLst>
                              <p:cond delay="4500"/>
                            </p:stCondLst>
                            <p:childTnLst>
                              <p:par>
                                <p:cTn id="119" presetID="10" presetClass="entr" presetSubtype="0" fill="hold" grpId="0" nodeType="afterEffect">
                                  <p:stCondLst>
                                    <p:cond delay="0"/>
                                  </p:stCondLst>
                                  <p:childTnLst>
                                    <p:set>
                                      <p:cBhvr>
                                        <p:cTn id="120" dur="1" fill="hold">
                                          <p:stCondLst>
                                            <p:cond delay="0"/>
                                          </p:stCondLst>
                                        </p:cTn>
                                        <p:tgtEl>
                                          <p:spTgt spid="64">
                                            <p:txEl>
                                              <p:pRg st="0" end="0"/>
                                            </p:txEl>
                                          </p:spTgt>
                                        </p:tgtEl>
                                        <p:attrNameLst>
                                          <p:attrName>style.visibility</p:attrName>
                                        </p:attrNameLst>
                                      </p:cBhvr>
                                      <p:to>
                                        <p:strVal val="visible"/>
                                      </p:to>
                                    </p:set>
                                    <p:animEffect transition="in" filter="fade">
                                      <p:cBhvr>
                                        <p:cTn id="121" dur="500"/>
                                        <p:tgtEl>
                                          <p:spTgt spid="64">
                                            <p:txEl>
                                              <p:pRg st="0" end="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64">
                                            <p:txEl>
                                              <p:pRg st="1" end="1"/>
                                            </p:txEl>
                                          </p:spTgt>
                                        </p:tgtEl>
                                        <p:attrNameLst>
                                          <p:attrName>style.visibility</p:attrName>
                                        </p:attrNameLst>
                                      </p:cBhvr>
                                      <p:to>
                                        <p:strVal val="visible"/>
                                      </p:to>
                                    </p:set>
                                    <p:animEffect transition="in" filter="fade">
                                      <p:cBhvr>
                                        <p:cTn id="124" dur="500"/>
                                        <p:tgtEl>
                                          <p:spTgt spid="64">
                                            <p:txEl>
                                              <p:pRg st="1" end="1"/>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64">
                                            <p:txEl>
                                              <p:pRg st="2" end="2"/>
                                            </p:txEl>
                                          </p:spTgt>
                                        </p:tgtEl>
                                        <p:attrNameLst>
                                          <p:attrName>style.visibility</p:attrName>
                                        </p:attrNameLst>
                                      </p:cBhvr>
                                      <p:to>
                                        <p:strVal val="visible"/>
                                      </p:to>
                                    </p:set>
                                    <p:animEffect transition="in" filter="fade">
                                      <p:cBhvr>
                                        <p:cTn id="127" dur="500"/>
                                        <p:tgtEl>
                                          <p:spTgt spid="64">
                                            <p:txEl>
                                              <p:pRg st="2" end="2"/>
                                            </p:txEl>
                                          </p:spTgt>
                                        </p:tgtEl>
                                      </p:cBhvr>
                                    </p:animEffect>
                                  </p:childTnLst>
                                </p:cTn>
                              </p:par>
                            </p:childTnLst>
                          </p:cTn>
                        </p:par>
                        <p:par>
                          <p:cTn id="128" fill="hold">
                            <p:stCondLst>
                              <p:cond delay="5000"/>
                            </p:stCondLst>
                            <p:childTnLst>
                              <p:par>
                                <p:cTn id="129" presetID="10" presetClass="entr" presetSubtype="0" fill="hold" grpId="0" nodeType="afterEffect">
                                  <p:stCondLst>
                                    <p:cond delay="0"/>
                                  </p:stCondLst>
                                  <p:childTnLst>
                                    <p:set>
                                      <p:cBhvr>
                                        <p:cTn id="130" dur="1" fill="hold">
                                          <p:stCondLst>
                                            <p:cond delay="0"/>
                                          </p:stCondLst>
                                        </p:cTn>
                                        <p:tgtEl>
                                          <p:spTgt spid="64">
                                            <p:txEl>
                                              <p:pRg st="3" end="3"/>
                                            </p:txEl>
                                          </p:spTgt>
                                        </p:tgtEl>
                                        <p:attrNameLst>
                                          <p:attrName>style.visibility</p:attrName>
                                        </p:attrNameLst>
                                      </p:cBhvr>
                                      <p:to>
                                        <p:strVal val="visible"/>
                                      </p:to>
                                    </p:set>
                                    <p:animEffect transition="in" filter="fade">
                                      <p:cBhvr>
                                        <p:cTn id="131" dur="500"/>
                                        <p:tgtEl>
                                          <p:spTgt spid="64">
                                            <p:txEl>
                                              <p:pRg st="3" end="3"/>
                                            </p:txEl>
                                          </p:spTgt>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64">
                                            <p:txEl>
                                              <p:pRg st="4" end="4"/>
                                            </p:txEl>
                                          </p:spTgt>
                                        </p:tgtEl>
                                        <p:attrNameLst>
                                          <p:attrName>style.visibility</p:attrName>
                                        </p:attrNameLst>
                                      </p:cBhvr>
                                      <p:to>
                                        <p:strVal val="visible"/>
                                      </p:to>
                                    </p:set>
                                    <p:animEffect transition="in" filter="fade">
                                      <p:cBhvr>
                                        <p:cTn id="134" dur="500"/>
                                        <p:tgtEl>
                                          <p:spTgt spid="64">
                                            <p:txEl>
                                              <p:pRg st="4" end="4"/>
                                            </p:txEl>
                                          </p:spTgt>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64">
                                            <p:txEl>
                                              <p:pRg st="5" end="5"/>
                                            </p:txEl>
                                          </p:spTgt>
                                        </p:tgtEl>
                                        <p:attrNameLst>
                                          <p:attrName>style.visibility</p:attrName>
                                        </p:attrNameLst>
                                      </p:cBhvr>
                                      <p:to>
                                        <p:strVal val="visible"/>
                                      </p:to>
                                    </p:set>
                                    <p:animEffect transition="in" filter="fade">
                                      <p:cBhvr>
                                        <p:cTn id="137" dur="500"/>
                                        <p:tgtEl>
                                          <p:spTgt spid="64">
                                            <p:txEl>
                                              <p:pRg st="5" end="5"/>
                                            </p:txEl>
                                          </p:spTgt>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64">
                                            <p:txEl>
                                              <p:pRg st="6" end="6"/>
                                            </p:txEl>
                                          </p:spTgt>
                                        </p:tgtEl>
                                        <p:attrNameLst>
                                          <p:attrName>style.visibility</p:attrName>
                                        </p:attrNameLst>
                                      </p:cBhvr>
                                      <p:to>
                                        <p:strVal val="visible"/>
                                      </p:to>
                                    </p:set>
                                    <p:animEffect transition="in" filter="fade">
                                      <p:cBhvr>
                                        <p:cTn id="140" dur="500"/>
                                        <p:tgtEl>
                                          <p:spTgt spid="6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uild="p" advAuto="0"/>
      <p:bldP spid="13" grpId="0"/>
      <p:bldP spid="14" grpId="0"/>
      <p:bldP spid="44" grpId="0"/>
      <p:bldP spid="62" grpId="0" build="p" advAuto="0"/>
      <p:bldP spid="70" grpId="0" build="p" advAuto="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997785" y="2773363"/>
            <a:ext cx="7051610" cy="738664"/>
          </a:xfrm>
          <a:prstGeom prst="rect">
            <a:avLst/>
          </a:prstGeom>
          <a:noFill/>
          <a:ln w="12700" algn="ctr">
            <a:noFill/>
            <a:miter lim="800000"/>
            <a:headEnd/>
            <a:tailEnd/>
          </a:ln>
        </p:spPr>
        <p:txBody>
          <a:bodyPr wrap="none" lIns="0" tIns="0" rIns="0" bIns="0">
            <a:spAutoFit/>
          </a:bodyPr>
          <a:lstStyle/>
          <a:p>
            <a:pPr algn="ctr"/>
            <a:r>
              <a:rPr lang="en-US" sz="4800" b="1" dirty="0" smtClean="0"/>
              <a:t>VNX Component Layout</a:t>
            </a:r>
            <a:endParaRPr lang="en-US" sz="4800" b="1"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noFill/>
          <a:ln>
            <a:miter lim="800000"/>
            <a:headEnd/>
            <a:tailEnd/>
          </a:ln>
        </p:spPr>
        <p:txBody>
          <a:bodyPr vert="horz" wrap="square" numCol="1" compatLnSpc="1">
            <a:prstTxWarp prst="textNoShape">
              <a:avLst/>
            </a:prstTxWarp>
          </a:bodyPr>
          <a:lstStyle/>
          <a:p>
            <a:r>
              <a:rPr smtClean="0"/>
              <a:t>VNX Form Factors</a:t>
            </a:r>
          </a:p>
        </p:txBody>
      </p:sp>
      <p:grpSp>
        <p:nvGrpSpPr>
          <p:cNvPr id="57346" name="Group 56"/>
          <p:cNvGrpSpPr>
            <a:grpSpLocks/>
          </p:cNvGrpSpPr>
          <p:nvPr/>
        </p:nvGrpSpPr>
        <p:grpSpPr bwMode="auto">
          <a:xfrm>
            <a:off x="323850" y="6275388"/>
            <a:ext cx="1497013" cy="322262"/>
            <a:chOff x="324185" y="6281486"/>
            <a:chExt cx="1497451" cy="321333"/>
          </a:xfrm>
        </p:grpSpPr>
        <p:pic>
          <p:nvPicPr>
            <p:cNvPr id="60" name="Picture 59"/>
            <p:cNvPicPr>
              <a:picLocks noChangeAspect="1"/>
            </p:cNvPicPr>
            <p:nvPr/>
          </p:nvPicPr>
          <p:blipFill>
            <a:blip r:embed="rId3" cstate="email">
              <a:extLst/>
            </a:blip>
            <a:stretch>
              <a:fillRect/>
            </a:stretch>
          </p:blipFill>
          <p:spPr bwMode="gray">
            <a:xfrm>
              <a:off x="324185" y="6281486"/>
              <a:ext cx="386616" cy="321333"/>
            </a:xfrm>
            <a:prstGeom prst="rect">
              <a:avLst/>
            </a:prstGeom>
            <a:effectLst>
              <a:glow rad="63500">
                <a:schemeClr val="bg1">
                  <a:alpha val="40000"/>
                </a:schemeClr>
              </a:glow>
            </a:effectLst>
          </p:spPr>
        </p:pic>
        <p:sp>
          <p:nvSpPr>
            <p:cNvPr id="61" name="TextBox 60"/>
            <p:cNvSpPr txBox="1"/>
            <p:nvPr/>
          </p:nvSpPr>
          <p:spPr bwMode="gray">
            <a:xfrm>
              <a:off x="770404" y="6347969"/>
              <a:ext cx="1051232" cy="183619"/>
            </a:xfrm>
            <a:prstGeom prst="rect">
              <a:avLst/>
            </a:prstGeom>
            <a:noFill/>
          </p:spPr>
          <p:txBody>
            <a:bodyPr wrap="none" lIns="0" tIns="0" rIns="0" bIns="0" anchor="ctr">
              <a:spAutoFit/>
            </a:bodyPr>
            <a:lstStyle/>
            <a:p>
              <a:pPr fontAlgn="auto">
                <a:spcBef>
                  <a:spcPts val="0"/>
                </a:spcBef>
                <a:spcAft>
                  <a:spcPts val="0"/>
                </a:spcAft>
                <a:defRPr/>
              </a:pPr>
              <a:r>
                <a:rPr lang="en-US" sz="1200" spc="300" dirty="0">
                  <a:solidFill>
                    <a:schemeClr val="bg1"/>
                  </a:solidFill>
                  <a:latin typeface="MetaMediumLF-Roman" pitchFamily="34" charset="0"/>
                  <a:cs typeface="+mn-cs"/>
                </a:rPr>
                <a:t>HARDWARE</a:t>
              </a:r>
            </a:p>
          </p:txBody>
        </p:sp>
      </p:grpSp>
      <p:pic>
        <p:nvPicPr>
          <p:cNvPr id="57347" name="Picture 2"/>
          <p:cNvPicPr>
            <a:picLocks noChangeAspect="1" noChangeArrowheads="1"/>
          </p:cNvPicPr>
          <p:nvPr/>
        </p:nvPicPr>
        <p:blipFill>
          <a:blip r:embed="rId4" cstate="print"/>
          <a:srcRect/>
          <a:stretch>
            <a:fillRect/>
          </a:stretch>
        </p:blipFill>
        <p:spPr bwMode="gray">
          <a:xfrm>
            <a:off x="366713" y="2103438"/>
            <a:ext cx="2008187" cy="3917950"/>
          </a:xfrm>
          <a:prstGeom prst="rect">
            <a:avLst/>
          </a:prstGeom>
          <a:noFill/>
          <a:ln w="9525">
            <a:noFill/>
            <a:miter lim="800000"/>
            <a:headEnd/>
            <a:tailEnd/>
          </a:ln>
        </p:spPr>
      </p:pic>
      <p:sp>
        <p:nvSpPr>
          <p:cNvPr id="57348" name="TextBox 48"/>
          <p:cNvSpPr txBox="1">
            <a:spLocks noChangeArrowheads="1"/>
          </p:cNvSpPr>
          <p:nvPr/>
        </p:nvSpPr>
        <p:spPr bwMode="gray">
          <a:xfrm>
            <a:off x="1068388" y="5667375"/>
            <a:ext cx="604837" cy="271463"/>
          </a:xfrm>
          <a:prstGeom prst="rect">
            <a:avLst/>
          </a:prstGeom>
          <a:noFill/>
          <a:ln w="9525">
            <a:noFill/>
            <a:miter lim="800000"/>
            <a:headEnd/>
            <a:tailEnd/>
          </a:ln>
        </p:spPr>
        <p:txBody>
          <a:bodyPr wrap="none" lIns="0" rIns="0">
            <a:spAutoFit/>
          </a:bodyPr>
          <a:lstStyle/>
          <a:p>
            <a:pPr algn="ctr"/>
            <a:r>
              <a:rPr lang="en-US" sz="1200">
                <a:latin typeface="MetaMediumLF-Roman" pitchFamily="34" charset="0"/>
              </a:rPr>
              <a:t>VNX5100</a:t>
            </a:r>
          </a:p>
        </p:txBody>
      </p:sp>
      <p:sp>
        <p:nvSpPr>
          <p:cNvPr id="4" name="Rectangle 3"/>
          <p:cNvSpPr/>
          <p:nvPr/>
        </p:nvSpPr>
        <p:spPr bwMode="gray">
          <a:xfrm>
            <a:off x="477838" y="4756150"/>
            <a:ext cx="1784350" cy="701675"/>
          </a:xfrm>
          <a:prstGeom prst="rect">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lnSpc>
                <a:spcPts val="1000"/>
              </a:lnSpc>
              <a:spcBef>
                <a:spcPts val="0"/>
              </a:spcBef>
              <a:spcAft>
                <a:spcPts val="0"/>
              </a:spcAft>
              <a:defRPr/>
            </a:pPr>
            <a:r>
              <a:rPr lang="en-US" sz="900" dirty="0"/>
              <a:t>DPE </a:t>
            </a:r>
          </a:p>
          <a:p>
            <a:pPr algn="ctr" fontAlgn="auto">
              <a:lnSpc>
                <a:spcPts val="1000"/>
              </a:lnSpc>
              <a:spcBef>
                <a:spcPts val="0"/>
              </a:spcBef>
              <a:spcAft>
                <a:spcPts val="0"/>
              </a:spcAft>
              <a:defRPr/>
            </a:pPr>
            <a:r>
              <a:rPr lang="en-US" sz="900" dirty="0"/>
              <a:t>(Disk Processor Enclosure)</a:t>
            </a:r>
          </a:p>
          <a:p>
            <a:pPr algn="ctr" fontAlgn="auto">
              <a:lnSpc>
                <a:spcPts val="1000"/>
              </a:lnSpc>
              <a:spcBef>
                <a:spcPts val="0"/>
              </a:spcBef>
              <a:spcAft>
                <a:spcPts val="0"/>
              </a:spcAft>
              <a:defRPr/>
            </a:pPr>
            <a:r>
              <a:rPr lang="en-US" sz="900" dirty="0"/>
              <a:t>3U</a:t>
            </a:r>
          </a:p>
        </p:txBody>
      </p:sp>
      <p:sp>
        <p:nvSpPr>
          <p:cNvPr id="23" name="Rectangle 22"/>
          <p:cNvSpPr/>
          <p:nvPr/>
        </p:nvSpPr>
        <p:spPr bwMode="gray">
          <a:xfrm>
            <a:off x="477838" y="2443163"/>
            <a:ext cx="1784350" cy="700087"/>
          </a:xfrm>
          <a:prstGeom prst="rect">
            <a:avLst/>
          </a:prstGeom>
          <a:solidFill>
            <a:schemeClr val="accent6"/>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lnSpc>
                <a:spcPts val="1000"/>
              </a:lnSpc>
              <a:spcBef>
                <a:spcPts val="0"/>
              </a:spcBef>
              <a:spcAft>
                <a:spcPts val="0"/>
              </a:spcAft>
              <a:defRPr/>
            </a:pPr>
            <a:r>
              <a:rPr lang="en-US" sz="900" dirty="0"/>
              <a:t>DAE-15x 3.5” &amp; 2.5” drives</a:t>
            </a:r>
          </a:p>
          <a:p>
            <a:pPr algn="ctr" fontAlgn="auto">
              <a:lnSpc>
                <a:spcPts val="1000"/>
              </a:lnSpc>
              <a:spcBef>
                <a:spcPts val="0"/>
              </a:spcBef>
              <a:spcAft>
                <a:spcPts val="0"/>
              </a:spcAft>
              <a:defRPr/>
            </a:pPr>
            <a:r>
              <a:rPr lang="en-US" sz="900" dirty="0"/>
              <a:t>(Disk Array Enclosure)</a:t>
            </a:r>
          </a:p>
          <a:p>
            <a:pPr algn="ctr" fontAlgn="auto">
              <a:lnSpc>
                <a:spcPts val="1000"/>
              </a:lnSpc>
              <a:spcBef>
                <a:spcPts val="0"/>
              </a:spcBef>
              <a:spcAft>
                <a:spcPts val="0"/>
              </a:spcAft>
              <a:defRPr/>
            </a:pPr>
            <a:r>
              <a:rPr lang="en-US" sz="900" dirty="0"/>
              <a:t>3U</a:t>
            </a:r>
          </a:p>
        </p:txBody>
      </p:sp>
      <p:sp>
        <p:nvSpPr>
          <p:cNvPr id="24" name="Rectangle 23"/>
          <p:cNvSpPr/>
          <p:nvPr/>
        </p:nvSpPr>
        <p:spPr bwMode="gray">
          <a:xfrm>
            <a:off x="477838" y="3143250"/>
            <a:ext cx="1784350" cy="492125"/>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lnSpc>
                <a:spcPts val="1000"/>
              </a:lnSpc>
              <a:spcBef>
                <a:spcPts val="0"/>
              </a:spcBef>
              <a:spcAft>
                <a:spcPts val="0"/>
              </a:spcAft>
              <a:defRPr/>
            </a:pPr>
            <a:r>
              <a:rPr lang="en-US" sz="900" dirty="0"/>
              <a:t>DAE-25x 2.5” drives</a:t>
            </a:r>
          </a:p>
          <a:p>
            <a:pPr algn="ctr" fontAlgn="auto">
              <a:lnSpc>
                <a:spcPts val="1000"/>
              </a:lnSpc>
              <a:spcBef>
                <a:spcPts val="0"/>
              </a:spcBef>
              <a:spcAft>
                <a:spcPts val="0"/>
              </a:spcAft>
              <a:defRPr/>
            </a:pPr>
            <a:r>
              <a:rPr lang="en-US" sz="900" dirty="0"/>
              <a:t>(Disk Array Enclosure)</a:t>
            </a:r>
          </a:p>
          <a:p>
            <a:pPr algn="ctr" fontAlgn="auto">
              <a:lnSpc>
                <a:spcPts val="1000"/>
              </a:lnSpc>
              <a:spcBef>
                <a:spcPts val="0"/>
              </a:spcBef>
              <a:spcAft>
                <a:spcPts val="0"/>
              </a:spcAft>
              <a:defRPr/>
            </a:pPr>
            <a:r>
              <a:rPr lang="en-US" sz="900" dirty="0"/>
              <a:t>2U</a:t>
            </a:r>
          </a:p>
        </p:txBody>
      </p:sp>
      <p:pic>
        <p:nvPicPr>
          <p:cNvPr id="57352" name="Picture 2"/>
          <p:cNvPicPr>
            <a:picLocks noChangeAspect="1" noChangeArrowheads="1"/>
          </p:cNvPicPr>
          <p:nvPr/>
        </p:nvPicPr>
        <p:blipFill>
          <a:blip r:embed="rId4" cstate="print"/>
          <a:srcRect/>
          <a:stretch>
            <a:fillRect/>
          </a:stretch>
        </p:blipFill>
        <p:spPr bwMode="gray">
          <a:xfrm>
            <a:off x="4483100" y="1066800"/>
            <a:ext cx="2065338" cy="4954588"/>
          </a:xfrm>
          <a:prstGeom prst="rect">
            <a:avLst/>
          </a:prstGeom>
          <a:noFill/>
          <a:ln w="9525">
            <a:noFill/>
            <a:miter lim="800000"/>
            <a:headEnd/>
            <a:tailEnd/>
          </a:ln>
        </p:spPr>
      </p:pic>
      <p:sp>
        <p:nvSpPr>
          <p:cNvPr id="38" name="Rectangle 37"/>
          <p:cNvSpPr/>
          <p:nvPr/>
        </p:nvSpPr>
        <p:spPr bwMode="gray">
          <a:xfrm>
            <a:off x="4611688" y="4129088"/>
            <a:ext cx="1798637" cy="209550"/>
          </a:xfrm>
          <a:prstGeom prst="rect">
            <a:avLst/>
          </a:prstGeom>
          <a:solidFill>
            <a:schemeClr val="accent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lnSpc>
                <a:spcPts val="1000"/>
              </a:lnSpc>
              <a:spcBef>
                <a:spcPts val="0"/>
              </a:spcBef>
              <a:spcAft>
                <a:spcPts val="0"/>
              </a:spcAft>
              <a:defRPr/>
            </a:pPr>
            <a:r>
              <a:rPr lang="en-US" sz="900" dirty="0"/>
              <a:t>CS (Control Station) 1 U</a:t>
            </a:r>
          </a:p>
        </p:txBody>
      </p:sp>
      <p:sp>
        <p:nvSpPr>
          <p:cNvPr id="39" name="Rectangle 38"/>
          <p:cNvSpPr/>
          <p:nvPr/>
        </p:nvSpPr>
        <p:spPr bwMode="gray">
          <a:xfrm>
            <a:off x="4611688" y="3636963"/>
            <a:ext cx="1798637" cy="492125"/>
          </a:xfrm>
          <a:prstGeom prst="rect">
            <a:avLst/>
          </a:prstGeom>
          <a:solidFill>
            <a:schemeClr val="accent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lnSpc>
                <a:spcPts val="1000"/>
              </a:lnSpc>
              <a:spcBef>
                <a:spcPts val="0"/>
              </a:spcBef>
              <a:spcAft>
                <a:spcPts val="0"/>
              </a:spcAft>
              <a:defRPr/>
            </a:pPr>
            <a:r>
              <a:rPr lang="en-US" sz="900" dirty="0"/>
              <a:t>DME</a:t>
            </a:r>
          </a:p>
          <a:p>
            <a:pPr algn="ctr" fontAlgn="auto">
              <a:lnSpc>
                <a:spcPts val="1000"/>
              </a:lnSpc>
              <a:spcBef>
                <a:spcPts val="0"/>
              </a:spcBef>
              <a:spcAft>
                <a:spcPts val="0"/>
              </a:spcAft>
              <a:defRPr/>
            </a:pPr>
            <a:r>
              <a:rPr lang="en-US" sz="900" dirty="0"/>
              <a:t>(Data Mover Enclosure)</a:t>
            </a:r>
          </a:p>
          <a:p>
            <a:pPr algn="ctr" fontAlgn="auto">
              <a:lnSpc>
                <a:spcPts val="1000"/>
              </a:lnSpc>
              <a:spcBef>
                <a:spcPts val="0"/>
              </a:spcBef>
              <a:spcAft>
                <a:spcPts val="0"/>
              </a:spcAft>
              <a:defRPr/>
            </a:pPr>
            <a:r>
              <a:rPr lang="en-US" sz="900" dirty="0"/>
              <a:t>2U</a:t>
            </a:r>
          </a:p>
        </p:txBody>
      </p:sp>
      <p:cxnSp>
        <p:nvCxnSpPr>
          <p:cNvPr id="42" name="Straight Connector 41"/>
          <p:cNvCxnSpPr>
            <a:stCxn id="39" idx="0"/>
            <a:endCxn id="39" idx="2"/>
          </p:cNvCxnSpPr>
          <p:nvPr/>
        </p:nvCxnSpPr>
        <p:spPr bwMode="gray">
          <a:xfrm rot="16200000" flipH="1">
            <a:off x="5265737" y="3883026"/>
            <a:ext cx="492125" cy="0"/>
          </a:xfrm>
          <a:prstGeom prst="line">
            <a:avLst/>
          </a:prstGeom>
          <a:ln w="19050">
            <a:solidFill>
              <a:schemeClr val="accent4"/>
            </a:solidFill>
            <a:prstDash val="sysDash"/>
          </a:ln>
        </p:spPr>
        <p:style>
          <a:lnRef idx="1">
            <a:schemeClr val="dk1"/>
          </a:lnRef>
          <a:fillRef idx="0">
            <a:schemeClr val="dk1"/>
          </a:fillRef>
          <a:effectRef idx="0">
            <a:schemeClr val="dk1"/>
          </a:effectRef>
          <a:fontRef idx="minor">
            <a:schemeClr val="tx1"/>
          </a:fontRef>
        </p:style>
      </p:cxnSp>
      <p:sp>
        <p:nvSpPr>
          <p:cNvPr id="33" name="Rectangle 32"/>
          <p:cNvSpPr/>
          <p:nvPr/>
        </p:nvSpPr>
        <p:spPr bwMode="gray">
          <a:xfrm>
            <a:off x="4614863" y="4408488"/>
            <a:ext cx="1798637" cy="490537"/>
          </a:xfrm>
          <a:prstGeom prst="rect">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lnSpc>
                <a:spcPts val="1000"/>
              </a:lnSpc>
              <a:spcBef>
                <a:spcPts val="0"/>
              </a:spcBef>
              <a:spcAft>
                <a:spcPts val="0"/>
              </a:spcAft>
              <a:defRPr/>
            </a:pPr>
            <a:r>
              <a:rPr lang="en-US" sz="900" dirty="0"/>
              <a:t>DAE-25</a:t>
            </a:r>
          </a:p>
          <a:p>
            <a:pPr algn="ctr" fontAlgn="auto">
              <a:lnSpc>
                <a:spcPts val="1000"/>
              </a:lnSpc>
              <a:spcBef>
                <a:spcPts val="0"/>
              </a:spcBef>
              <a:spcAft>
                <a:spcPts val="0"/>
              </a:spcAft>
              <a:defRPr/>
            </a:pPr>
            <a:r>
              <a:rPr lang="en-US" sz="900" dirty="0"/>
              <a:t>(Disk Array Enclosure)</a:t>
            </a:r>
          </a:p>
          <a:p>
            <a:pPr algn="ctr" fontAlgn="auto">
              <a:lnSpc>
                <a:spcPts val="1000"/>
              </a:lnSpc>
              <a:spcBef>
                <a:spcPts val="0"/>
              </a:spcBef>
              <a:spcAft>
                <a:spcPts val="0"/>
              </a:spcAft>
              <a:defRPr/>
            </a:pPr>
            <a:r>
              <a:rPr lang="en-US" sz="900" dirty="0"/>
              <a:t>2U</a:t>
            </a:r>
          </a:p>
        </p:txBody>
      </p:sp>
      <p:sp>
        <p:nvSpPr>
          <p:cNvPr id="37" name="Rectangle 36"/>
          <p:cNvSpPr/>
          <p:nvPr/>
        </p:nvSpPr>
        <p:spPr bwMode="gray">
          <a:xfrm>
            <a:off x="4614863" y="4899025"/>
            <a:ext cx="1798637" cy="490538"/>
          </a:xfrm>
          <a:prstGeom prst="rect">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lnSpc>
                <a:spcPts val="1000"/>
              </a:lnSpc>
              <a:spcBef>
                <a:spcPts val="0"/>
              </a:spcBef>
              <a:spcAft>
                <a:spcPts val="0"/>
              </a:spcAft>
              <a:defRPr/>
            </a:pPr>
            <a:r>
              <a:rPr lang="en-US" sz="900" dirty="0"/>
              <a:t>SPE (C500, C1000)</a:t>
            </a:r>
          </a:p>
          <a:p>
            <a:pPr algn="ctr" fontAlgn="auto">
              <a:lnSpc>
                <a:spcPts val="1000"/>
              </a:lnSpc>
              <a:spcBef>
                <a:spcPts val="0"/>
              </a:spcBef>
              <a:spcAft>
                <a:spcPts val="0"/>
              </a:spcAft>
              <a:defRPr/>
            </a:pPr>
            <a:r>
              <a:rPr lang="en-US" sz="900" dirty="0"/>
              <a:t>(Storage Processor Enclosure)</a:t>
            </a:r>
          </a:p>
          <a:p>
            <a:pPr algn="ctr" fontAlgn="auto">
              <a:lnSpc>
                <a:spcPts val="1000"/>
              </a:lnSpc>
              <a:spcBef>
                <a:spcPts val="0"/>
              </a:spcBef>
              <a:spcAft>
                <a:spcPts val="0"/>
              </a:spcAft>
              <a:defRPr/>
            </a:pPr>
            <a:r>
              <a:rPr lang="en-US" sz="900" dirty="0"/>
              <a:t>2U</a:t>
            </a:r>
          </a:p>
        </p:txBody>
      </p:sp>
      <p:sp>
        <p:nvSpPr>
          <p:cNvPr id="57358" name="TextBox 42"/>
          <p:cNvSpPr txBox="1">
            <a:spLocks noChangeArrowheads="1"/>
          </p:cNvSpPr>
          <p:nvPr/>
        </p:nvSpPr>
        <p:spPr bwMode="gray">
          <a:xfrm>
            <a:off x="4756150" y="5624513"/>
            <a:ext cx="1519238" cy="269875"/>
          </a:xfrm>
          <a:prstGeom prst="rect">
            <a:avLst/>
          </a:prstGeom>
          <a:noFill/>
          <a:ln w="9525">
            <a:noFill/>
            <a:miter lim="800000"/>
            <a:headEnd/>
            <a:tailEnd/>
          </a:ln>
        </p:spPr>
        <p:txBody>
          <a:bodyPr wrap="none" lIns="0" rIns="0">
            <a:spAutoFit/>
          </a:bodyPr>
          <a:lstStyle/>
          <a:p>
            <a:pPr algn="ctr"/>
            <a:r>
              <a:rPr lang="en-US" sz="1200">
                <a:latin typeface="MetaMediumLF-Roman" pitchFamily="34" charset="0"/>
              </a:rPr>
              <a:t>VNX5700 and VNX7500</a:t>
            </a:r>
          </a:p>
        </p:txBody>
      </p:sp>
      <p:sp>
        <p:nvSpPr>
          <p:cNvPr id="30" name="Rectangle 29"/>
          <p:cNvSpPr/>
          <p:nvPr/>
        </p:nvSpPr>
        <p:spPr bwMode="gray">
          <a:xfrm>
            <a:off x="4611688" y="3076575"/>
            <a:ext cx="1798637" cy="49053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lnSpc>
                <a:spcPts val="1000"/>
              </a:lnSpc>
              <a:spcBef>
                <a:spcPts val="0"/>
              </a:spcBef>
              <a:spcAft>
                <a:spcPts val="0"/>
              </a:spcAft>
              <a:defRPr/>
            </a:pPr>
            <a:r>
              <a:rPr lang="en-US" sz="900" dirty="0"/>
              <a:t>DAE-25x 2.5” drives</a:t>
            </a:r>
          </a:p>
          <a:p>
            <a:pPr algn="ctr" fontAlgn="auto">
              <a:lnSpc>
                <a:spcPts val="1000"/>
              </a:lnSpc>
              <a:spcBef>
                <a:spcPts val="0"/>
              </a:spcBef>
              <a:spcAft>
                <a:spcPts val="0"/>
              </a:spcAft>
              <a:defRPr/>
            </a:pPr>
            <a:r>
              <a:rPr lang="en-US" sz="900" dirty="0"/>
              <a:t>(Disk Array Enclosure)</a:t>
            </a:r>
          </a:p>
          <a:p>
            <a:pPr algn="ctr" fontAlgn="auto">
              <a:lnSpc>
                <a:spcPts val="1000"/>
              </a:lnSpc>
              <a:spcBef>
                <a:spcPts val="0"/>
              </a:spcBef>
              <a:spcAft>
                <a:spcPts val="0"/>
              </a:spcAft>
              <a:defRPr/>
            </a:pPr>
            <a:r>
              <a:rPr lang="en-US" sz="900" dirty="0"/>
              <a:t>2U</a:t>
            </a:r>
          </a:p>
        </p:txBody>
      </p:sp>
      <p:sp>
        <p:nvSpPr>
          <p:cNvPr id="31" name="Rectangle 30"/>
          <p:cNvSpPr/>
          <p:nvPr/>
        </p:nvSpPr>
        <p:spPr bwMode="gray">
          <a:xfrm>
            <a:off x="4611688" y="1393825"/>
            <a:ext cx="1798637" cy="701675"/>
          </a:xfrm>
          <a:prstGeom prst="rect">
            <a:avLst/>
          </a:prstGeom>
          <a:solidFill>
            <a:schemeClr val="accent6"/>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lnSpc>
                <a:spcPts val="1000"/>
              </a:lnSpc>
              <a:spcBef>
                <a:spcPts val="0"/>
              </a:spcBef>
              <a:spcAft>
                <a:spcPts val="0"/>
              </a:spcAft>
              <a:defRPr/>
            </a:pPr>
            <a:r>
              <a:rPr lang="en-US" sz="900" dirty="0"/>
              <a:t>DAE-15x 3.5” &amp; 2.5” drives</a:t>
            </a:r>
          </a:p>
          <a:p>
            <a:pPr algn="ctr" fontAlgn="auto">
              <a:lnSpc>
                <a:spcPts val="1000"/>
              </a:lnSpc>
              <a:spcBef>
                <a:spcPts val="0"/>
              </a:spcBef>
              <a:spcAft>
                <a:spcPts val="0"/>
              </a:spcAft>
              <a:defRPr/>
            </a:pPr>
            <a:r>
              <a:rPr lang="en-US" sz="900" dirty="0"/>
              <a:t>(Disk Array Enclosure)</a:t>
            </a:r>
          </a:p>
          <a:p>
            <a:pPr algn="ctr" fontAlgn="auto">
              <a:lnSpc>
                <a:spcPts val="1000"/>
              </a:lnSpc>
              <a:spcBef>
                <a:spcPts val="0"/>
              </a:spcBef>
              <a:spcAft>
                <a:spcPts val="0"/>
              </a:spcAft>
              <a:defRPr/>
            </a:pPr>
            <a:r>
              <a:rPr lang="en-US" sz="900" dirty="0"/>
              <a:t>3U</a:t>
            </a:r>
          </a:p>
        </p:txBody>
      </p:sp>
      <p:sp>
        <p:nvSpPr>
          <p:cNvPr id="32" name="Rectangle 31"/>
          <p:cNvSpPr/>
          <p:nvPr/>
        </p:nvSpPr>
        <p:spPr bwMode="gray">
          <a:xfrm>
            <a:off x="4611688" y="2586038"/>
            <a:ext cx="1798637" cy="490537"/>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lnSpc>
                <a:spcPts val="1000"/>
              </a:lnSpc>
              <a:spcBef>
                <a:spcPts val="0"/>
              </a:spcBef>
              <a:spcAft>
                <a:spcPts val="0"/>
              </a:spcAft>
              <a:defRPr/>
            </a:pPr>
            <a:r>
              <a:rPr lang="en-US" sz="900" dirty="0"/>
              <a:t>DAE-25x 2.5” drives</a:t>
            </a:r>
          </a:p>
          <a:p>
            <a:pPr algn="ctr" fontAlgn="auto">
              <a:lnSpc>
                <a:spcPts val="1000"/>
              </a:lnSpc>
              <a:spcBef>
                <a:spcPts val="0"/>
              </a:spcBef>
              <a:spcAft>
                <a:spcPts val="0"/>
              </a:spcAft>
              <a:defRPr/>
            </a:pPr>
            <a:r>
              <a:rPr lang="en-US" sz="900" dirty="0"/>
              <a:t>(Disk Array Enclosure)</a:t>
            </a:r>
          </a:p>
          <a:p>
            <a:pPr algn="ctr" fontAlgn="auto">
              <a:lnSpc>
                <a:spcPts val="1000"/>
              </a:lnSpc>
              <a:spcBef>
                <a:spcPts val="0"/>
              </a:spcBef>
              <a:spcAft>
                <a:spcPts val="0"/>
              </a:spcAft>
              <a:defRPr/>
            </a:pPr>
            <a:r>
              <a:rPr lang="en-US" sz="900" dirty="0"/>
              <a:t>2U</a:t>
            </a:r>
          </a:p>
        </p:txBody>
      </p:sp>
      <p:sp>
        <p:nvSpPr>
          <p:cNvPr id="34" name="Rectangle 33"/>
          <p:cNvSpPr/>
          <p:nvPr/>
        </p:nvSpPr>
        <p:spPr bwMode="gray">
          <a:xfrm>
            <a:off x="4611688" y="2095500"/>
            <a:ext cx="1798637" cy="49053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lnSpc>
                <a:spcPts val="1000"/>
              </a:lnSpc>
              <a:spcBef>
                <a:spcPts val="0"/>
              </a:spcBef>
              <a:spcAft>
                <a:spcPts val="0"/>
              </a:spcAft>
              <a:defRPr/>
            </a:pPr>
            <a:r>
              <a:rPr lang="en-US" sz="900" dirty="0"/>
              <a:t>DAE-25x 2.5” drives</a:t>
            </a:r>
          </a:p>
          <a:p>
            <a:pPr algn="ctr" fontAlgn="auto">
              <a:lnSpc>
                <a:spcPts val="1000"/>
              </a:lnSpc>
              <a:spcBef>
                <a:spcPts val="0"/>
              </a:spcBef>
              <a:spcAft>
                <a:spcPts val="0"/>
              </a:spcAft>
              <a:defRPr/>
            </a:pPr>
            <a:r>
              <a:rPr lang="en-US" sz="900" dirty="0"/>
              <a:t>(Disk Array Enclosure)</a:t>
            </a:r>
          </a:p>
          <a:p>
            <a:pPr algn="ctr" fontAlgn="auto">
              <a:lnSpc>
                <a:spcPts val="1000"/>
              </a:lnSpc>
              <a:spcBef>
                <a:spcPts val="0"/>
              </a:spcBef>
              <a:spcAft>
                <a:spcPts val="0"/>
              </a:spcAft>
              <a:defRPr/>
            </a:pPr>
            <a:r>
              <a:rPr lang="en-US" sz="900" dirty="0"/>
              <a:t>2U</a:t>
            </a:r>
          </a:p>
        </p:txBody>
      </p:sp>
      <p:pic>
        <p:nvPicPr>
          <p:cNvPr id="57363" name="Picture 2"/>
          <p:cNvPicPr>
            <a:picLocks noChangeAspect="1" noChangeArrowheads="1"/>
          </p:cNvPicPr>
          <p:nvPr/>
        </p:nvPicPr>
        <p:blipFill>
          <a:blip r:embed="rId4" cstate="print"/>
          <a:srcRect/>
          <a:stretch>
            <a:fillRect/>
          </a:stretch>
        </p:blipFill>
        <p:spPr bwMode="gray">
          <a:xfrm>
            <a:off x="2392363" y="1651000"/>
            <a:ext cx="2066925" cy="4370388"/>
          </a:xfrm>
          <a:prstGeom prst="rect">
            <a:avLst/>
          </a:prstGeom>
          <a:noFill/>
          <a:ln w="9525">
            <a:noFill/>
            <a:miter lim="800000"/>
            <a:headEnd/>
            <a:tailEnd/>
          </a:ln>
        </p:spPr>
      </p:pic>
      <p:sp>
        <p:nvSpPr>
          <p:cNvPr id="57364" name="TextBox 53"/>
          <p:cNvSpPr txBox="1">
            <a:spLocks noChangeArrowheads="1"/>
          </p:cNvSpPr>
          <p:nvPr/>
        </p:nvSpPr>
        <p:spPr bwMode="gray">
          <a:xfrm>
            <a:off x="2667000" y="5635625"/>
            <a:ext cx="1517650" cy="271463"/>
          </a:xfrm>
          <a:prstGeom prst="rect">
            <a:avLst/>
          </a:prstGeom>
          <a:noFill/>
          <a:ln w="9525">
            <a:noFill/>
            <a:miter lim="800000"/>
            <a:headEnd/>
            <a:tailEnd/>
          </a:ln>
        </p:spPr>
        <p:txBody>
          <a:bodyPr wrap="none" lIns="0" rIns="0">
            <a:spAutoFit/>
          </a:bodyPr>
          <a:lstStyle/>
          <a:p>
            <a:pPr algn="ctr"/>
            <a:r>
              <a:rPr lang="en-US" sz="1200">
                <a:latin typeface="MetaMediumLF-Roman" pitchFamily="34" charset="0"/>
              </a:rPr>
              <a:t>VNX5300 and VNX5500</a:t>
            </a:r>
          </a:p>
        </p:txBody>
      </p:sp>
      <p:sp>
        <p:nvSpPr>
          <p:cNvPr id="50" name="Rectangle 49"/>
          <p:cNvSpPr/>
          <p:nvPr/>
        </p:nvSpPr>
        <p:spPr bwMode="gray">
          <a:xfrm>
            <a:off x="2520950" y="4713288"/>
            <a:ext cx="1798638" cy="700087"/>
          </a:xfrm>
          <a:prstGeom prst="rect">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lnSpc>
                <a:spcPts val="1000"/>
              </a:lnSpc>
              <a:spcBef>
                <a:spcPts val="0"/>
              </a:spcBef>
              <a:spcAft>
                <a:spcPts val="0"/>
              </a:spcAft>
              <a:defRPr/>
            </a:pPr>
            <a:r>
              <a:rPr lang="en-US" sz="900" dirty="0"/>
              <a:t>DPE </a:t>
            </a:r>
          </a:p>
          <a:p>
            <a:pPr algn="ctr" fontAlgn="auto">
              <a:lnSpc>
                <a:spcPts val="1000"/>
              </a:lnSpc>
              <a:spcBef>
                <a:spcPts val="0"/>
              </a:spcBef>
              <a:spcAft>
                <a:spcPts val="0"/>
              </a:spcAft>
              <a:defRPr/>
            </a:pPr>
            <a:r>
              <a:rPr lang="en-US" sz="900" dirty="0"/>
              <a:t>(Disk Processor Enclosure)</a:t>
            </a:r>
          </a:p>
          <a:p>
            <a:pPr algn="ctr" fontAlgn="auto">
              <a:lnSpc>
                <a:spcPts val="1000"/>
              </a:lnSpc>
              <a:spcBef>
                <a:spcPts val="0"/>
              </a:spcBef>
              <a:spcAft>
                <a:spcPts val="0"/>
              </a:spcAft>
              <a:defRPr/>
            </a:pPr>
            <a:r>
              <a:rPr lang="en-US" sz="900" dirty="0"/>
              <a:t>3U</a:t>
            </a:r>
          </a:p>
        </p:txBody>
      </p:sp>
      <p:sp>
        <p:nvSpPr>
          <p:cNvPr id="28" name="Rectangle 27"/>
          <p:cNvSpPr/>
          <p:nvPr/>
        </p:nvSpPr>
        <p:spPr bwMode="gray">
          <a:xfrm>
            <a:off x="2514600" y="4175125"/>
            <a:ext cx="1798638" cy="209550"/>
          </a:xfrm>
          <a:prstGeom prst="rect">
            <a:avLst/>
          </a:prstGeom>
          <a:solidFill>
            <a:schemeClr val="accent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lnSpc>
                <a:spcPts val="1000"/>
              </a:lnSpc>
              <a:spcBef>
                <a:spcPts val="0"/>
              </a:spcBef>
              <a:spcAft>
                <a:spcPts val="0"/>
              </a:spcAft>
              <a:defRPr/>
            </a:pPr>
            <a:r>
              <a:rPr lang="en-US" sz="900" dirty="0"/>
              <a:t>CS (Control Station) 1 U</a:t>
            </a:r>
          </a:p>
        </p:txBody>
      </p:sp>
      <p:sp>
        <p:nvSpPr>
          <p:cNvPr id="6" name="Rectangle 5"/>
          <p:cNvSpPr/>
          <p:nvPr/>
        </p:nvSpPr>
        <p:spPr bwMode="gray">
          <a:xfrm>
            <a:off x="2514600" y="3671888"/>
            <a:ext cx="1798638" cy="492125"/>
          </a:xfrm>
          <a:prstGeom prst="rect">
            <a:avLst/>
          </a:prstGeom>
          <a:solidFill>
            <a:schemeClr val="accent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lnSpc>
                <a:spcPts val="1000"/>
              </a:lnSpc>
              <a:spcBef>
                <a:spcPts val="0"/>
              </a:spcBef>
              <a:spcAft>
                <a:spcPts val="0"/>
              </a:spcAft>
              <a:defRPr/>
            </a:pPr>
            <a:r>
              <a:rPr lang="en-US" sz="900" dirty="0"/>
              <a:t>DME</a:t>
            </a:r>
          </a:p>
          <a:p>
            <a:pPr algn="ctr" fontAlgn="auto">
              <a:lnSpc>
                <a:spcPts val="1000"/>
              </a:lnSpc>
              <a:spcBef>
                <a:spcPts val="0"/>
              </a:spcBef>
              <a:spcAft>
                <a:spcPts val="0"/>
              </a:spcAft>
              <a:defRPr/>
            </a:pPr>
            <a:r>
              <a:rPr lang="en-US" sz="900" dirty="0"/>
              <a:t>(Data Mover Enclosure)</a:t>
            </a:r>
          </a:p>
          <a:p>
            <a:pPr algn="ctr" fontAlgn="auto">
              <a:lnSpc>
                <a:spcPts val="1000"/>
              </a:lnSpc>
              <a:spcBef>
                <a:spcPts val="0"/>
              </a:spcBef>
              <a:spcAft>
                <a:spcPts val="0"/>
              </a:spcAft>
              <a:defRPr/>
            </a:pPr>
            <a:r>
              <a:rPr lang="en-US" sz="900" dirty="0"/>
              <a:t>2U</a:t>
            </a:r>
          </a:p>
        </p:txBody>
      </p:sp>
      <p:cxnSp>
        <p:nvCxnSpPr>
          <p:cNvPr id="58" name="Straight Connector 57"/>
          <p:cNvCxnSpPr>
            <a:stCxn id="6" idx="0"/>
            <a:endCxn id="6" idx="2"/>
          </p:cNvCxnSpPr>
          <p:nvPr/>
        </p:nvCxnSpPr>
        <p:spPr bwMode="gray">
          <a:xfrm rot="16200000" flipH="1">
            <a:off x="3168650" y="3917951"/>
            <a:ext cx="492125" cy="0"/>
          </a:xfrm>
          <a:prstGeom prst="line">
            <a:avLst/>
          </a:prstGeom>
          <a:ln w="19050">
            <a:solidFill>
              <a:schemeClr val="accent4"/>
            </a:solidFill>
            <a:prstDash val="sysDash"/>
          </a:ln>
        </p:spPr>
        <p:style>
          <a:lnRef idx="1">
            <a:schemeClr val="dk1"/>
          </a:lnRef>
          <a:fillRef idx="0">
            <a:schemeClr val="dk1"/>
          </a:fillRef>
          <a:effectRef idx="0">
            <a:schemeClr val="dk1"/>
          </a:effectRef>
          <a:fontRef idx="minor">
            <a:schemeClr val="tx1"/>
          </a:fontRef>
        </p:style>
      </p:cxnSp>
      <p:sp>
        <p:nvSpPr>
          <p:cNvPr id="25" name="Rectangle 24"/>
          <p:cNvSpPr/>
          <p:nvPr/>
        </p:nvSpPr>
        <p:spPr bwMode="gray">
          <a:xfrm>
            <a:off x="2519363" y="3111500"/>
            <a:ext cx="1798637" cy="49053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lnSpc>
                <a:spcPts val="1000"/>
              </a:lnSpc>
              <a:spcBef>
                <a:spcPts val="0"/>
              </a:spcBef>
              <a:spcAft>
                <a:spcPts val="0"/>
              </a:spcAft>
              <a:defRPr/>
            </a:pPr>
            <a:r>
              <a:rPr lang="en-US" sz="900" dirty="0"/>
              <a:t>DAE-25x 2.5” drives</a:t>
            </a:r>
          </a:p>
          <a:p>
            <a:pPr algn="ctr" fontAlgn="auto">
              <a:lnSpc>
                <a:spcPts val="1000"/>
              </a:lnSpc>
              <a:spcBef>
                <a:spcPts val="0"/>
              </a:spcBef>
              <a:spcAft>
                <a:spcPts val="0"/>
              </a:spcAft>
              <a:defRPr/>
            </a:pPr>
            <a:r>
              <a:rPr lang="en-US" sz="900" dirty="0"/>
              <a:t>(Disk Array Enclosure)</a:t>
            </a:r>
          </a:p>
          <a:p>
            <a:pPr algn="ctr" fontAlgn="auto">
              <a:lnSpc>
                <a:spcPts val="1000"/>
              </a:lnSpc>
              <a:spcBef>
                <a:spcPts val="0"/>
              </a:spcBef>
              <a:spcAft>
                <a:spcPts val="0"/>
              </a:spcAft>
              <a:defRPr/>
            </a:pPr>
            <a:r>
              <a:rPr lang="en-US" sz="900" dirty="0"/>
              <a:t>2U</a:t>
            </a:r>
          </a:p>
        </p:txBody>
      </p:sp>
      <p:sp>
        <p:nvSpPr>
          <p:cNvPr id="26" name="Rectangle 25"/>
          <p:cNvSpPr/>
          <p:nvPr/>
        </p:nvSpPr>
        <p:spPr bwMode="gray">
          <a:xfrm>
            <a:off x="2519363" y="2620963"/>
            <a:ext cx="1798637" cy="490537"/>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lnSpc>
                <a:spcPts val="1000"/>
              </a:lnSpc>
              <a:spcBef>
                <a:spcPts val="0"/>
              </a:spcBef>
              <a:spcAft>
                <a:spcPts val="0"/>
              </a:spcAft>
              <a:defRPr/>
            </a:pPr>
            <a:r>
              <a:rPr lang="en-US" sz="900" dirty="0"/>
              <a:t>DAE-25x 2.5” drives</a:t>
            </a:r>
          </a:p>
          <a:p>
            <a:pPr algn="ctr" fontAlgn="auto">
              <a:lnSpc>
                <a:spcPts val="1000"/>
              </a:lnSpc>
              <a:spcBef>
                <a:spcPts val="0"/>
              </a:spcBef>
              <a:spcAft>
                <a:spcPts val="0"/>
              </a:spcAft>
              <a:defRPr/>
            </a:pPr>
            <a:r>
              <a:rPr lang="en-US" sz="900" dirty="0"/>
              <a:t>(Disk Array Enclosure)</a:t>
            </a:r>
          </a:p>
          <a:p>
            <a:pPr algn="ctr" fontAlgn="auto">
              <a:lnSpc>
                <a:spcPts val="1000"/>
              </a:lnSpc>
              <a:spcBef>
                <a:spcPts val="0"/>
              </a:spcBef>
              <a:spcAft>
                <a:spcPts val="0"/>
              </a:spcAft>
              <a:defRPr/>
            </a:pPr>
            <a:r>
              <a:rPr lang="en-US" sz="900" dirty="0"/>
              <a:t>2U</a:t>
            </a:r>
          </a:p>
        </p:txBody>
      </p:sp>
      <p:sp>
        <p:nvSpPr>
          <p:cNvPr id="36" name="Rectangle 35"/>
          <p:cNvSpPr/>
          <p:nvPr/>
        </p:nvSpPr>
        <p:spPr bwMode="gray">
          <a:xfrm>
            <a:off x="2519363" y="1919288"/>
            <a:ext cx="1798637" cy="701675"/>
          </a:xfrm>
          <a:prstGeom prst="rect">
            <a:avLst/>
          </a:prstGeom>
          <a:solidFill>
            <a:schemeClr val="accent6"/>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lnSpc>
                <a:spcPts val="1000"/>
              </a:lnSpc>
              <a:spcBef>
                <a:spcPts val="0"/>
              </a:spcBef>
              <a:spcAft>
                <a:spcPts val="0"/>
              </a:spcAft>
              <a:defRPr/>
            </a:pPr>
            <a:r>
              <a:rPr lang="en-US" sz="900" dirty="0"/>
              <a:t>DAE-15x 3.5” &amp; 2.5” drives</a:t>
            </a:r>
          </a:p>
          <a:p>
            <a:pPr algn="ctr" fontAlgn="auto">
              <a:lnSpc>
                <a:spcPts val="1000"/>
              </a:lnSpc>
              <a:spcBef>
                <a:spcPts val="0"/>
              </a:spcBef>
              <a:spcAft>
                <a:spcPts val="0"/>
              </a:spcAft>
              <a:defRPr/>
            </a:pPr>
            <a:r>
              <a:rPr lang="en-US" sz="900" dirty="0"/>
              <a:t>(Disk Array Enclosure)</a:t>
            </a:r>
          </a:p>
          <a:p>
            <a:pPr algn="ctr" fontAlgn="auto">
              <a:lnSpc>
                <a:spcPts val="1000"/>
              </a:lnSpc>
              <a:spcBef>
                <a:spcPts val="0"/>
              </a:spcBef>
              <a:spcAft>
                <a:spcPts val="0"/>
              </a:spcAft>
              <a:defRPr/>
            </a:pPr>
            <a:r>
              <a:rPr lang="en-US" sz="900" dirty="0"/>
              <a:t>3U</a:t>
            </a:r>
          </a:p>
        </p:txBody>
      </p:sp>
      <p:sp>
        <p:nvSpPr>
          <p:cNvPr id="57372" name="AutoShape 4"/>
          <p:cNvSpPr>
            <a:spLocks noChangeArrowheads="1"/>
          </p:cNvSpPr>
          <p:nvPr/>
        </p:nvSpPr>
        <p:spPr bwMode="gray">
          <a:xfrm>
            <a:off x="6961188" y="4441825"/>
            <a:ext cx="2046287" cy="1185863"/>
          </a:xfrm>
          <a:prstGeom prst="rect">
            <a:avLst/>
          </a:prstGeom>
          <a:noFill/>
          <a:ln w="19050">
            <a:noFill/>
            <a:prstDash val="sysDot"/>
            <a:round/>
            <a:headEnd/>
            <a:tailEnd/>
          </a:ln>
        </p:spPr>
        <p:txBody>
          <a:bodyPr lIns="0" tIns="0" rIns="0" bIns="0" anchor="ctr">
            <a:spAutoFit/>
          </a:bodyPr>
          <a:lstStyle/>
          <a:p>
            <a:pPr>
              <a:spcBef>
                <a:spcPts val="600"/>
              </a:spcBef>
              <a:buClr>
                <a:schemeClr val="tx2"/>
              </a:buClr>
              <a:buFont typeface="Wingdings" pitchFamily="2" charset="2"/>
              <a:buNone/>
            </a:pPr>
            <a:r>
              <a:rPr lang="en-US" sz="1400">
                <a:solidFill>
                  <a:schemeClr val="tx2"/>
                </a:solidFill>
                <a:latin typeface="MetaMediumLF-Roman" pitchFamily="34" charset="0"/>
              </a:rPr>
              <a:t>Block Only Base</a:t>
            </a:r>
          </a:p>
          <a:p>
            <a:pPr marL="115888" lvl="1" indent="-115888">
              <a:spcBef>
                <a:spcPts val="600"/>
              </a:spcBef>
              <a:buClr>
                <a:schemeClr val="tx2"/>
              </a:buClr>
              <a:buFont typeface="Wingdings" pitchFamily="2" charset="2"/>
              <a:buChar char=""/>
            </a:pPr>
            <a:r>
              <a:rPr lang="en-US" sz="1200">
                <a:solidFill>
                  <a:schemeClr val="bg2"/>
                </a:solidFill>
                <a:latin typeface="MetaNormalLF-Roman" pitchFamily="34" charset="0"/>
              </a:rPr>
              <a:t>DAE = drives only</a:t>
            </a:r>
          </a:p>
          <a:p>
            <a:pPr marL="115888" lvl="1" indent="-115888">
              <a:spcBef>
                <a:spcPts val="600"/>
              </a:spcBef>
              <a:buClr>
                <a:schemeClr val="tx2"/>
              </a:buClr>
              <a:buFont typeface="Wingdings" pitchFamily="2" charset="2"/>
              <a:buChar char=""/>
            </a:pPr>
            <a:r>
              <a:rPr lang="en-US" sz="1200">
                <a:solidFill>
                  <a:schemeClr val="bg2"/>
                </a:solidFill>
                <a:latin typeface="MetaNormalLF-Roman" pitchFamily="34" charset="0"/>
              </a:rPr>
              <a:t>DPE = storage processors + drives</a:t>
            </a:r>
          </a:p>
          <a:p>
            <a:pPr marL="115888" lvl="1" indent="-115888">
              <a:spcBef>
                <a:spcPts val="600"/>
              </a:spcBef>
              <a:buClr>
                <a:schemeClr val="tx2"/>
              </a:buClr>
              <a:buFont typeface="Wingdings" pitchFamily="2" charset="2"/>
              <a:buChar char=""/>
            </a:pPr>
            <a:r>
              <a:rPr lang="en-US" sz="1200">
                <a:solidFill>
                  <a:schemeClr val="bg2"/>
                </a:solidFill>
                <a:latin typeface="MetaNormalLF-Roman" pitchFamily="34" charset="0"/>
              </a:rPr>
              <a:t>SPE = storage processors</a:t>
            </a:r>
          </a:p>
        </p:txBody>
      </p:sp>
      <p:sp>
        <p:nvSpPr>
          <p:cNvPr id="57373" name="AutoShape 4"/>
          <p:cNvSpPr>
            <a:spLocks noChangeArrowheads="1"/>
          </p:cNvSpPr>
          <p:nvPr/>
        </p:nvSpPr>
        <p:spPr bwMode="gray">
          <a:xfrm>
            <a:off x="6731000" y="1525588"/>
            <a:ext cx="2046288" cy="1924050"/>
          </a:xfrm>
          <a:prstGeom prst="rect">
            <a:avLst/>
          </a:prstGeom>
          <a:noFill/>
          <a:ln w="19050">
            <a:noFill/>
            <a:prstDash val="sysDot"/>
            <a:round/>
            <a:headEnd/>
            <a:tailEnd/>
          </a:ln>
        </p:spPr>
        <p:txBody>
          <a:bodyPr lIns="0" tIns="0" rIns="0" bIns="0" anchor="ctr">
            <a:spAutoFit/>
          </a:bodyPr>
          <a:lstStyle/>
          <a:p>
            <a:pPr>
              <a:spcBef>
                <a:spcPts val="600"/>
              </a:spcBef>
              <a:buClr>
                <a:schemeClr val="tx2"/>
              </a:buClr>
              <a:buFont typeface="Wingdings" pitchFamily="2" charset="2"/>
              <a:buNone/>
            </a:pPr>
            <a:r>
              <a:rPr lang="en-US" sz="1400">
                <a:solidFill>
                  <a:schemeClr val="tx2"/>
                </a:solidFill>
                <a:latin typeface="MetaMediumLF-Roman" pitchFamily="34" charset="0"/>
              </a:rPr>
              <a:t>Drives</a:t>
            </a:r>
          </a:p>
          <a:p>
            <a:pPr marL="115888" lvl="1" indent="-115888">
              <a:spcBef>
                <a:spcPts val="600"/>
              </a:spcBef>
              <a:buClr>
                <a:schemeClr val="tx2"/>
              </a:buClr>
              <a:buFont typeface="Wingdings" pitchFamily="2" charset="2"/>
              <a:buChar char=""/>
            </a:pPr>
            <a:r>
              <a:rPr lang="en-US" sz="1200">
                <a:solidFill>
                  <a:schemeClr val="bg2"/>
                </a:solidFill>
                <a:latin typeface="MetaNormalLF-Roman" pitchFamily="34" charset="0"/>
              </a:rPr>
              <a:t>Add DAEs up to the maximum capacity allowed</a:t>
            </a:r>
          </a:p>
          <a:p>
            <a:pPr marL="115888" lvl="1" indent="-115888">
              <a:spcBef>
                <a:spcPts val="600"/>
              </a:spcBef>
              <a:buClr>
                <a:schemeClr val="tx2"/>
              </a:buClr>
              <a:buFont typeface="Wingdings" pitchFamily="2" charset="2"/>
              <a:buChar char=""/>
            </a:pPr>
            <a:r>
              <a:rPr lang="en-US" sz="1200">
                <a:solidFill>
                  <a:schemeClr val="bg2"/>
                </a:solidFill>
                <a:latin typeface="MetaNormalLF-Roman" pitchFamily="34" charset="0"/>
              </a:rPr>
              <a:t>Can mix drive types in the same DAE (e.g. 7.2K rpm + 15K rpm</a:t>
            </a:r>
          </a:p>
          <a:p>
            <a:pPr marL="115888" lvl="1" indent="-115888">
              <a:spcBef>
                <a:spcPts val="600"/>
              </a:spcBef>
              <a:buClr>
                <a:schemeClr val="tx2"/>
              </a:buClr>
              <a:buFont typeface="Wingdings" pitchFamily="2" charset="2"/>
              <a:buChar char=""/>
            </a:pPr>
            <a:r>
              <a:rPr lang="en-US" sz="1200">
                <a:solidFill>
                  <a:schemeClr val="bg2"/>
                </a:solidFill>
                <a:latin typeface="MetaNormalLF-Roman" pitchFamily="34" charset="0"/>
              </a:rPr>
              <a:t>Can mix different DAES in a system (e.g. 15 drives and 25 drives DAEs)</a:t>
            </a:r>
          </a:p>
        </p:txBody>
      </p:sp>
      <p:sp>
        <p:nvSpPr>
          <p:cNvPr id="77" name="Right Brace 76"/>
          <p:cNvSpPr/>
          <p:nvPr/>
        </p:nvSpPr>
        <p:spPr bwMode="gray">
          <a:xfrm>
            <a:off x="6567488" y="1397000"/>
            <a:ext cx="163512" cy="2181225"/>
          </a:xfrm>
          <a:prstGeom prst="rightBrace">
            <a:avLst>
              <a:gd name="adj1" fmla="val 67860"/>
              <a:gd name="adj2" fmla="val 50000"/>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900"/>
          </a:p>
        </p:txBody>
      </p:sp>
      <p:sp>
        <p:nvSpPr>
          <p:cNvPr id="78" name="Right Brace 77"/>
          <p:cNvSpPr/>
          <p:nvPr/>
        </p:nvSpPr>
        <p:spPr bwMode="gray">
          <a:xfrm>
            <a:off x="6559550" y="3652838"/>
            <a:ext cx="201613" cy="1965325"/>
          </a:xfrm>
          <a:prstGeom prst="rightBrace">
            <a:avLst>
              <a:gd name="adj1" fmla="val 67561"/>
              <a:gd name="adj2" fmla="val 50000"/>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900"/>
          </a:p>
        </p:txBody>
      </p:sp>
      <p:sp>
        <p:nvSpPr>
          <p:cNvPr id="79" name="Right Brace 78"/>
          <p:cNvSpPr/>
          <p:nvPr/>
        </p:nvSpPr>
        <p:spPr bwMode="gray">
          <a:xfrm>
            <a:off x="6789738" y="4441825"/>
            <a:ext cx="171450" cy="1184275"/>
          </a:xfrm>
          <a:prstGeom prst="rightBrace">
            <a:avLst>
              <a:gd name="adj1" fmla="val 38119"/>
              <a:gd name="adj2" fmla="val 50000"/>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57377" name="AutoShape 4"/>
          <p:cNvSpPr>
            <a:spLocks noChangeArrowheads="1"/>
          </p:cNvSpPr>
          <p:nvPr/>
        </p:nvSpPr>
        <p:spPr bwMode="gray">
          <a:xfrm>
            <a:off x="6731000" y="3660775"/>
            <a:ext cx="2046288" cy="661988"/>
          </a:xfrm>
          <a:prstGeom prst="rect">
            <a:avLst/>
          </a:prstGeom>
          <a:noFill/>
          <a:ln w="19050">
            <a:noFill/>
            <a:prstDash val="sysDot"/>
            <a:round/>
            <a:headEnd/>
            <a:tailEnd/>
          </a:ln>
        </p:spPr>
        <p:txBody>
          <a:bodyPr lIns="0" tIns="0" rIns="0" bIns="0" anchor="ctr">
            <a:spAutoFit/>
          </a:bodyPr>
          <a:lstStyle/>
          <a:p>
            <a:pPr>
              <a:spcBef>
                <a:spcPts val="600"/>
              </a:spcBef>
              <a:buClr>
                <a:schemeClr val="tx2"/>
              </a:buClr>
              <a:buFont typeface="Wingdings" pitchFamily="2" charset="2"/>
              <a:buNone/>
            </a:pPr>
            <a:r>
              <a:rPr lang="en-US" sz="1400">
                <a:solidFill>
                  <a:schemeClr val="tx2"/>
                </a:solidFill>
                <a:latin typeface="MetaMediumLF-Roman" pitchFamily="34" charset="0"/>
              </a:rPr>
              <a:t>File Only or Unified Base*</a:t>
            </a:r>
          </a:p>
          <a:p>
            <a:pPr marL="115888" lvl="1" indent="-115888">
              <a:spcBef>
                <a:spcPts val="600"/>
              </a:spcBef>
              <a:buClr>
                <a:schemeClr val="tx2"/>
              </a:buClr>
              <a:buFont typeface="Wingdings" pitchFamily="2" charset="2"/>
              <a:buChar char=""/>
            </a:pPr>
            <a:r>
              <a:rPr lang="en-US" sz="1200">
                <a:solidFill>
                  <a:schemeClr val="bg2"/>
                </a:solidFill>
                <a:latin typeface="MetaNormalLF-Roman" pitchFamily="34" charset="0"/>
              </a:rPr>
              <a:t>Need block hardware + file hardware</a:t>
            </a:r>
          </a:p>
        </p:txBody>
      </p:sp>
      <p:sp>
        <p:nvSpPr>
          <p:cNvPr id="47" name="Rectangle 46"/>
          <p:cNvSpPr/>
          <p:nvPr/>
        </p:nvSpPr>
        <p:spPr bwMode="gray">
          <a:xfrm>
            <a:off x="477838" y="5464175"/>
            <a:ext cx="890587" cy="230188"/>
          </a:xfrm>
          <a:prstGeom prst="rect">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lnSpc>
                <a:spcPts val="900"/>
              </a:lnSpc>
              <a:spcBef>
                <a:spcPts val="0"/>
              </a:spcBef>
              <a:spcAft>
                <a:spcPts val="0"/>
              </a:spcAft>
              <a:defRPr/>
            </a:pPr>
            <a:r>
              <a:rPr lang="en-US" sz="900" dirty="0"/>
              <a:t>SPS (Standby PS) </a:t>
            </a:r>
          </a:p>
          <a:p>
            <a:pPr algn="ctr" fontAlgn="auto">
              <a:lnSpc>
                <a:spcPts val="900"/>
              </a:lnSpc>
              <a:spcBef>
                <a:spcPts val="0"/>
              </a:spcBef>
              <a:spcAft>
                <a:spcPts val="0"/>
              </a:spcAft>
              <a:defRPr/>
            </a:pPr>
            <a:r>
              <a:rPr lang="en-US" sz="900" dirty="0"/>
              <a:t>1 U</a:t>
            </a:r>
          </a:p>
        </p:txBody>
      </p:sp>
      <p:sp>
        <p:nvSpPr>
          <p:cNvPr id="27" name="Rectangle 26"/>
          <p:cNvSpPr/>
          <p:nvPr/>
        </p:nvSpPr>
        <p:spPr bwMode="gray">
          <a:xfrm>
            <a:off x="4614863" y="5389563"/>
            <a:ext cx="865187" cy="231775"/>
          </a:xfrm>
          <a:prstGeom prst="rect">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lnSpc>
                <a:spcPts val="900"/>
              </a:lnSpc>
              <a:spcBef>
                <a:spcPts val="0"/>
              </a:spcBef>
              <a:spcAft>
                <a:spcPts val="0"/>
              </a:spcAft>
              <a:defRPr/>
            </a:pPr>
            <a:r>
              <a:rPr lang="en-US" sz="900" dirty="0"/>
              <a:t>SPS (Standby PS)</a:t>
            </a:r>
          </a:p>
          <a:p>
            <a:pPr algn="ctr" fontAlgn="auto">
              <a:lnSpc>
                <a:spcPts val="900"/>
              </a:lnSpc>
              <a:spcBef>
                <a:spcPts val="0"/>
              </a:spcBef>
              <a:spcAft>
                <a:spcPts val="0"/>
              </a:spcAft>
              <a:defRPr/>
            </a:pPr>
            <a:r>
              <a:rPr lang="en-US" sz="900" dirty="0"/>
              <a:t> 1 U</a:t>
            </a:r>
          </a:p>
        </p:txBody>
      </p:sp>
      <p:sp>
        <p:nvSpPr>
          <p:cNvPr id="35" name="Rectangle 34"/>
          <p:cNvSpPr/>
          <p:nvPr/>
        </p:nvSpPr>
        <p:spPr bwMode="gray">
          <a:xfrm>
            <a:off x="5480050" y="5389563"/>
            <a:ext cx="933450" cy="231775"/>
          </a:xfrm>
          <a:prstGeom prst="rect">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lnSpc>
                <a:spcPts val="900"/>
              </a:lnSpc>
              <a:spcBef>
                <a:spcPts val="0"/>
              </a:spcBef>
              <a:spcAft>
                <a:spcPts val="0"/>
              </a:spcAft>
              <a:defRPr/>
            </a:pPr>
            <a:r>
              <a:rPr lang="en-US" sz="900" dirty="0"/>
              <a:t>SPS (Standby PS)</a:t>
            </a:r>
          </a:p>
          <a:p>
            <a:pPr algn="ctr" fontAlgn="auto">
              <a:lnSpc>
                <a:spcPts val="900"/>
              </a:lnSpc>
              <a:spcBef>
                <a:spcPts val="0"/>
              </a:spcBef>
              <a:spcAft>
                <a:spcPts val="0"/>
              </a:spcAft>
              <a:defRPr/>
            </a:pPr>
            <a:r>
              <a:rPr lang="en-US" sz="900" dirty="0"/>
              <a:t> 1 U</a:t>
            </a:r>
          </a:p>
        </p:txBody>
      </p:sp>
      <p:sp>
        <p:nvSpPr>
          <p:cNvPr id="55" name="Rectangle 54"/>
          <p:cNvSpPr/>
          <p:nvPr/>
        </p:nvSpPr>
        <p:spPr bwMode="gray">
          <a:xfrm>
            <a:off x="2520950" y="5416550"/>
            <a:ext cx="865188" cy="230188"/>
          </a:xfrm>
          <a:prstGeom prst="rect">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lnSpc>
                <a:spcPts val="900"/>
              </a:lnSpc>
              <a:spcBef>
                <a:spcPts val="0"/>
              </a:spcBef>
              <a:spcAft>
                <a:spcPts val="0"/>
              </a:spcAft>
              <a:defRPr/>
            </a:pPr>
            <a:r>
              <a:rPr lang="en-US" sz="900" dirty="0"/>
              <a:t>SPS (Standby PS) </a:t>
            </a:r>
          </a:p>
          <a:p>
            <a:pPr algn="ctr" fontAlgn="auto">
              <a:lnSpc>
                <a:spcPts val="900"/>
              </a:lnSpc>
              <a:spcBef>
                <a:spcPts val="0"/>
              </a:spcBef>
              <a:spcAft>
                <a:spcPts val="0"/>
              </a:spcAft>
              <a:defRPr/>
            </a:pPr>
            <a:r>
              <a:rPr lang="en-US" sz="900" dirty="0"/>
              <a:t>1 U</a:t>
            </a:r>
          </a:p>
        </p:txBody>
      </p:sp>
      <p:sp>
        <p:nvSpPr>
          <p:cNvPr id="56" name="Rectangle 55"/>
          <p:cNvSpPr/>
          <p:nvPr/>
        </p:nvSpPr>
        <p:spPr bwMode="gray">
          <a:xfrm>
            <a:off x="3386138" y="5416550"/>
            <a:ext cx="933450" cy="230188"/>
          </a:xfrm>
          <a:prstGeom prst="rect">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lnSpc>
                <a:spcPts val="900"/>
              </a:lnSpc>
              <a:spcBef>
                <a:spcPts val="0"/>
              </a:spcBef>
              <a:spcAft>
                <a:spcPts val="0"/>
              </a:spcAft>
              <a:defRPr/>
            </a:pPr>
            <a:r>
              <a:rPr lang="en-US" sz="900" dirty="0"/>
              <a:t>SPS (Standby PS) </a:t>
            </a:r>
          </a:p>
          <a:p>
            <a:pPr algn="ctr" fontAlgn="auto">
              <a:lnSpc>
                <a:spcPts val="900"/>
              </a:lnSpc>
              <a:spcBef>
                <a:spcPts val="0"/>
              </a:spcBef>
              <a:spcAft>
                <a:spcPts val="0"/>
              </a:spcAft>
              <a:defRPr/>
            </a:pPr>
            <a:r>
              <a:rPr lang="en-US" sz="900" dirty="0"/>
              <a:t>1 U</a:t>
            </a:r>
          </a:p>
        </p:txBody>
      </p:sp>
      <p:sp>
        <p:nvSpPr>
          <p:cNvPr id="48" name="Rectangle 47"/>
          <p:cNvSpPr/>
          <p:nvPr/>
        </p:nvSpPr>
        <p:spPr bwMode="gray">
          <a:xfrm>
            <a:off x="1363663" y="5464175"/>
            <a:ext cx="898525" cy="230188"/>
          </a:xfrm>
          <a:prstGeom prst="rect">
            <a:avLst/>
          </a:prstGeom>
          <a:solidFill>
            <a:schemeClr val="accent1">
              <a:alpha val="3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lnSpc>
                <a:spcPts val="1000"/>
              </a:lnSpc>
              <a:spcBef>
                <a:spcPts val="0"/>
              </a:spcBef>
              <a:spcAft>
                <a:spcPts val="0"/>
              </a:spcAft>
              <a:defRPr/>
            </a:pPr>
            <a:r>
              <a:rPr lang="en-US" sz="900" b="1" dirty="0">
                <a:solidFill>
                  <a:schemeClr val="tx1"/>
                </a:solidFill>
              </a:rPr>
              <a:t>Filler</a:t>
            </a:r>
          </a:p>
        </p:txBody>
      </p:sp>
      <p:cxnSp>
        <p:nvCxnSpPr>
          <p:cNvPr id="65" name="Straight Connector 64"/>
          <p:cNvCxnSpPr/>
          <p:nvPr/>
        </p:nvCxnSpPr>
        <p:spPr bwMode="gray">
          <a:xfrm rot="5400000">
            <a:off x="1248569" y="5596732"/>
            <a:ext cx="230187" cy="0"/>
          </a:xfrm>
          <a:prstGeom prst="line">
            <a:avLst/>
          </a:prstGeom>
          <a:ln w="19050">
            <a:solidFill>
              <a:schemeClr val="bg1"/>
            </a:solidFill>
            <a:prstDash val="solid"/>
          </a:ln>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bwMode="gray">
          <a:xfrm rot="5400000">
            <a:off x="1248569" y="5596732"/>
            <a:ext cx="230187" cy="0"/>
          </a:xfrm>
          <a:prstGeom prst="line">
            <a:avLst/>
          </a:prstGeom>
          <a:ln w="19050">
            <a:solidFill>
              <a:schemeClr val="accent4"/>
            </a:solidFill>
            <a:prstDash val="sysDash"/>
          </a:ln>
        </p:spPr>
        <p:style>
          <a:lnRef idx="1">
            <a:schemeClr val="dk1"/>
          </a:lnRef>
          <a:fillRef idx="0">
            <a:schemeClr val="dk1"/>
          </a:fillRef>
          <a:effectRef idx="0">
            <a:schemeClr val="dk1"/>
          </a:effectRef>
          <a:fontRef idx="minor">
            <a:schemeClr val="tx1"/>
          </a:fontRef>
        </p:style>
      </p:cxnSp>
      <p:sp>
        <p:nvSpPr>
          <p:cNvPr id="57386" name="TextBox 45"/>
          <p:cNvSpPr txBox="1">
            <a:spLocks noChangeArrowheads="1"/>
          </p:cNvSpPr>
          <p:nvPr/>
        </p:nvSpPr>
        <p:spPr bwMode="auto">
          <a:xfrm>
            <a:off x="6213475" y="6024563"/>
            <a:ext cx="2851150" cy="169862"/>
          </a:xfrm>
          <a:prstGeom prst="rect">
            <a:avLst/>
          </a:prstGeom>
          <a:noFill/>
          <a:ln w="9525">
            <a:noFill/>
            <a:miter lim="800000"/>
            <a:headEnd/>
            <a:tailEnd/>
          </a:ln>
        </p:spPr>
        <p:txBody>
          <a:bodyPr wrap="none" lIns="0" tIns="0" rIns="0" bIns="0">
            <a:spAutoFit/>
          </a:bodyPr>
          <a:lstStyle/>
          <a:p>
            <a:r>
              <a:rPr lang="en-US" sz="1100">
                <a:latin typeface="MetaNormalLF-Roman" pitchFamily="34" charset="0"/>
              </a:rPr>
              <a:t>* File and Unified options not available on 5100</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VNX Introduction</a:t>
            </a:r>
            <a:endParaRPr lang="en-US" dirty="0"/>
          </a:p>
        </p:txBody>
      </p:sp>
      <p:sp>
        <p:nvSpPr>
          <p:cNvPr id="5" name="TextBox 4"/>
          <p:cNvSpPr txBox="1"/>
          <p:nvPr/>
        </p:nvSpPr>
        <p:spPr>
          <a:xfrm>
            <a:off x="2849525" y="3072809"/>
            <a:ext cx="3650358" cy="2077492"/>
          </a:xfrm>
          <a:prstGeom prst="rect">
            <a:avLst/>
          </a:prstGeom>
          <a:noFill/>
        </p:spPr>
        <p:txBody>
          <a:bodyPr wrap="none" lIns="0" tIns="0" rIns="0" bIns="0" rtlCol="0">
            <a:spAutoFit/>
          </a:bodyPr>
          <a:lstStyle/>
          <a:p>
            <a:pPr marL="287338" indent="-287338">
              <a:lnSpc>
                <a:spcPct val="150000"/>
              </a:lnSpc>
              <a:buFont typeface="Arial" pitchFamily="34" charset="0"/>
              <a:buChar char="•"/>
            </a:pPr>
            <a:r>
              <a:rPr lang="en-US" dirty="0" smtClean="0">
                <a:solidFill>
                  <a:schemeClr val="tx2">
                    <a:lumMod val="75000"/>
                  </a:schemeClr>
                </a:solidFill>
              </a:rPr>
              <a:t>Basic Idea of a Unified Storage</a:t>
            </a:r>
          </a:p>
          <a:p>
            <a:pPr marL="287338" indent="-287338">
              <a:lnSpc>
                <a:spcPct val="150000"/>
              </a:lnSpc>
              <a:buFont typeface="Arial" pitchFamily="34" charset="0"/>
              <a:buChar char="•"/>
            </a:pPr>
            <a:r>
              <a:rPr lang="en-US" dirty="0" smtClean="0">
                <a:solidFill>
                  <a:schemeClr val="tx2">
                    <a:lumMod val="75000"/>
                  </a:schemeClr>
                </a:solidFill>
              </a:rPr>
              <a:t>VNX Architecture Summary</a:t>
            </a:r>
          </a:p>
          <a:p>
            <a:pPr marL="287338" indent="-287338">
              <a:lnSpc>
                <a:spcPct val="150000"/>
              </a:lnSpc>
              <a:buFont typeface="Arial" pitchFamily="34" charset="0"/>
              <a:buChar char="•"/>
            </a:pPr>
            <a:r>
              <a:rPr lang="en-US" dirty="0" smtClean="0">
                <a:solidFill>
                  <a:schemeClr val="tx2">
                    <a:lumMod val="75000"/>
                  </a:schemeClr>
                </a:solidFill>
              </a:rPr>
              <a:t>VNX Component Layout</a:t>
            </a:r>
          </a:p>
          <a:p>
            <a:pPr marL="287338" indent="-287338">
              <a:lnSpc>
                <a:spcPct val="150000"/>
              </a:lnSpc>
              <a:buFont typeface="Arial" pitchFamily="34" charset="0"/>
              <a:buChar char="•"/>
            </a:pPr>
            <a:r>
              <a:rPr lang="en-US" dirty="0" smtClean="0">
                <a:solidFill>
                  <a:schemeClr val="tx2">
                    <a:lumMod val="75000"/>
                  </a:schemeClr>
                </a:solidFill>
              </a:rPr>
              <a:t>VNX Components in More Depth</a:t>
            </a:r>
          </a:p>
          <a:p>
            <a:pPr marL="287338" indent="-287338">
              <a:lnSpc>
                <a:spcPct val="150000"/>
              </a:lnSpc>
              <a:buFont typeface="Arial" pitchFamily="34" charset="0"/>
              <a:buChar char="•"/>
            </a:pPr>
            <a:r>
              <a:rPr lang="en-US" dirty="0" smtClean="0">
                <a:solidFill>
                  <a:schemeClr val="tx2">
                    <a:lumMod val="75000"/>
                  </a:schemeClr>
                </a:solidFill>
              </a:rPr>
              <a:t>VNX  Advanced Features</a:t>
            </a:r>
          </a:p>
        </p:txBody>
      </p:sp>
      <p:pic>
        <p:nvPicPr>
          <p:cNvPr id="8" name="Picture 2"/>
          <p:cNvPicPr>
            <a:picLocks noChangeAspect="1" noChangeArrowheads="1"/>
          </p:cNvPicPr>
          <p:nvPr/>
        </p:nvPicPr>
        <p:blipFill>
          <a:blip r:embed="rId3" cstate="print"/>
          <a:srcRect/>
          <a:stretch>
            <a:fillRect/>
          </a:stretch>
        </p:blipFill>
        <p:spPr bwMode="gray">
          <a:xfrm>
            <a:off x="318977" y="1475119"/>
            <a:ext cx="2079366" cy="1527573"/>
          </a:xfrm>
          <a:prstGeom prst="rect">
            <a:avLst/>
          </a:prstGeom>
          <a:noFill/>
          <a:ln w="9525">
            <a:noFill/>
            <a:miter lim="800000"/>
            <a:headEnd/>
            <a:tailEnd/>
          </a:ln>
        </p:spPr>
      </p:pic>
    </p:spTree>
    <p:extLst>
      <p:ext uri="{BB962C8B-B14F-4D97-AF65-F5344CB8AC3E}">
        <p14:creationId xmlns:p14="http://schemas.microsoft.com/office/powerpoint/2010/main" val="5747965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0"/>
          <p:cNvSpPr>
            <a:spLocks noGrp="1" noChangeArrowheads="1"/>
          </p:cNvSpPr>
          <p:nvPr>
            <p:ph type="title"/>
          </p:nvPr>
        </p:nvSpPr>
        <p:spPr>
          <a:noFill/>
          <a:ln>
            <a:miter lim="800000"/>
            <a:headEnd/>
            <a:tailEnd/>
          </a:ln>
        </p:spPr>
        <p:txBody>
          <a:bodyPr vert="horz" wrap="square" numCol="1" compatLnSpc="1">
            <a:prstTxWarp prst="textNoShape">
              <a:avLst/>
            </a:prstTxWarp>
          </a:bodyPr>
          <a:lstStyle/>
          <a:p>
            <a:r>
              <a:rPr smtClean="0"/>
              <a:t>VNX Unified Storage Components </a:t>
            </a:r>
          </a:p>
        </p:txBody>
      </p:sp>
      <p:sp>
        <p:nvSpPr>
          <p:cNvPr id="59394" name="Text Placeholder 36"/>
          <p:cNvSpPr>
            <a:spLocks noGrp="1"/>
          </p:cNvSpPr>
          <p:nvPr>
            <p:ph type="body" idx="1"/>
          </p:nvPr>
        </p:nvSpPr>
        <p:spPr>
          <a:xfrm>
            <a:off x="366713" y="1123950"/>
            <a:ext cx="8410575" cy="403225"/>
          </a:xfrm>
          <a:noFill/>
          <a:ln>
            <a:miter lim="800000"/>
            <a:headEnd/>
            <a:tailEnd/>
          </a:ln>
        </p:spPr>
        <p:txBody>
          <a:bodyPr vert="horz" wrap="square" numCol="1" compatLnSpc="1">
            <a:prstTxWarp prst="textNoShape">
              <a:avLst/>
            </a:prstTxWarp>
          </a:bodyPr>
          <a:lstStyle/>
          <a:p>
            <a:r>
              <a:rPr lang="en-US" smtClean="0"/>
              <a:t>Architecture and packaging</a:t>
            </a:r>
          </a:p>
        </p:txBody>
      </p:sp>
      <p:sp>
        <p:nvSpPr>
          <p:cNvPr id="1027083" name="AutoShape 11"/>
          <p:cNvSpPr>
            <a:spLocks/>
          </p:cNvSpPr>
          <p:nvPr/>
        </p:nvSpPr>
        <p:spPr bwMode="gray">
          <a:xfrm>
            <a:off x="366713" y="1700213"/>
            <a:ext cx="4032250" cy="4100512"/>
          </a:xfrm>
          <a:prstGeom prst="rect">
            <a:avLst/>
          </a:prstGeom>
          <a:noFill/>
          <a:ln w="9525" algn="ctr">
            <a:noFill/>
            <a:round/>
            <a:headEnd/>
            <a:tailEnd/>
          </a:ln>
          <a:effectLst/>
        </p:spPr>
        <p:txBody>
          <a:bodyPr lIns="0" tIns="0" rIns="0" bIns="0">
            <a:spAutoFit/>
          </a:bodyPr>
          <a:lstStyle/>
          <a:p>
            <a:pPr marL="233363" indent="-233363" fontAlgn="auto">
              <a:spcBef>
                <a:spcPts val="600"/>
              </a:spcBef>
              <a:spcAft>
                <a:spcPts val="0"/>
              </a:spcAft>
              <a:buClr>
                <a:schemeClr val="tx2"/>
              </a:buClr>
              <a:buFont typeface="Wingdings" pitchFamily="2" charset="2"/>
              <a:buChar char=""/>
              <a:defRPr/>
            </a:pPr>
            <a:r>
              <a:rPr lang="en-US" sz="1600" dirty="0">
                <a:solidFill>
                  <a:schemeClr val="bg2"/>
                </a:solidFill>
                <a:latin typeface="+mn-lt"/>
                <a:cs typeface="+mn-cs"/>
              </a:rPr>
              <a:t>File implementation: X-Blade enclosure</a:t>
            </a:r>
          </a:p>
          <a:p>
            <a:pPr marL="627063" lvl="1" indent="-169863" fontAlgn="auto">
              <a:spcBef>
                <a:spcPts val="300"/>
              </a:spcBef>
              <a:spcAft>
                <a:spcPts val="0"/>
              </a:spcAft>
              <a:buClr>
                <a:schemeClr val="tx2"/>
              </a:buClr>
              <a:buFont typeface="Arial" charset="0"/>
              <a:buChar char="–"/>
              <a:defRPr/>
            </a:pPr>
            <a:r>
              <a:rPr lang="en-US" sz="1200" dirty="0">
                <a:solidFill>
                  <a:schemeClr val="bg2"/>
                </a:solidFill>
                <a:latin typeface="+mn-lt"/>
                <a:cs typeface="+mn-cs"/>
              </a:rPr>
              <a:t>VNX operating Environment for File</a:t>
            </a:r>
          </a:p>
          <a:p>
            <a:pPr marL="627063" lvl="1" indent="-169863" fontAlgn="auto">
              <a:spcBef>
                <a:spcPts val="300"/>
              </a:spcBef>
              <a:spcAft>
                <a:spcPts val="0"/>
              </a:spcAft>
              <a:buClr>
                <a:schemeClr val="tx2"/>
              </a:buClr>
              <a:buFontTx/>
              <a:buChar char="–"/>
              <a:defRPr/>
            </a:pPr>
            <a:r>
              <a:rPr lang="en-US" sz="1200" dirty="0">
                <a:solidFill>
                  <a:schemeClr val="bg2"/>
                </a:solidFill>
                <a:latin typeface="+mn-lt"/>
                <a:cs typeface="+mn-cs"/>
              </a:rPr>
              <a:t>From 2 to 8 blades supported with configurable failover options</a:t>
            </a:r>
          </a:p>
          <a:p>
            <a:pPr marL="627063" lvl="1" indent="-169863" fontAlgn="auto">
              <a:spcBef>
                <a:spcPts val="300"/>
              </a:spcBef>
              <a:spcAft>
                <a:spcPts val="0"/>
              </a:spcAft>
              <a:buClr>
                <a:schemeClr val="tx2"/>
              </a:buClr>
              <a:buFontTx/>
              <a:buChar char="–"/>
              <a:defRPr/>
            </a:pPr>
            <a:r>
              <a:rPr lang="en-US" sz="1200" dirty="0">
                <a:solidFill>
                  <a:schemeClr val="bg2"/>
                </a:solidFill>
                <a:latin typeface="+mn-lt"/>
                <a:cs typeface="+mn-cs"/>
              </a:rPr>
              <a:t>Flexible IO connectivity options:</a:t>
            </a:r>
          </a:p>
          <a:p>
            <a:pPr marL="233363" indent="-233363" fontAlgn="auto">
              <a:spcBef>
                <a:spcPts val="600"/>
              </a:spcBef>
              <a:spcAft>
                <a:spcPts val="0"/>
              </a:spcAft>
              <a:buClr>
                <a:schemeClr val="tx2"/>
              </a:buClr>
              <a:buFont typeface="Wingdings" pitchFamily="2" charset="2"/>
              <a:buChar char=""/>
              <a:defRPr/>
            </a:pPr>
            <a:r>
              <a:rPr lang="en-US" sz="1600" dirty="0">
                <a:solidFill>
                  <a:schemeClr val="bg2"/>
                </a:solidFill>
                <a:latin typeface="+mn-lt"/>
                <a:cs typeface="+mn-cs"/>
              </a:rPr>
              <a:t>Block implementation: storage or data processor enclosure* </a:t>
            </a:r>
          </a:p>
          <a:p>
            <a:pPr marL="685800" lvl="1" indent="-171450" fontAlgn="auto">
              <a:spcBef>
                <a:spcPts val="300"/>
              </a:spcBef>
              <a:spcAft>
                <a:spcPts val="0"/>
              </a:spcAft>
              <a:buClr>
                <a:schemeClr val="tx2"/>
              </a:buClr>
              <a:buFont typeface="Arial" charset="0"/>
              <a:buChar char="–"/>
              <a:defRPr/>
            </a:pPr>
            <a:r>
              <a:rPr lang="en-US" sz="1200" dirty="0">
                <a:solidFill>
                  <a:srgbClr val="5F5F5F"/>
                </a:solidFill>
                <a:latin typeface="MetaNormalLF-Roman"/>
                <a:cs typeface="+mn-cs"/>
              </a:rPr>
              <a:t>VNX operating environment for block</a:t>
            </a:r>
            <a:endParaRPr lang="en-US" sz="1200" dirty="0">
              <a:solidFill>
                <a:schemeClr val="bg2"/>
              </a:solidFill>
              <a:latin typeface="+mn-lt"/>
              <a:cs typeface="+mn-cs"/>
            </a:endParaRPr>
          </a:p>
          <a:p>
            <a:pPr marL="685800" lvl="1" indent="-171450" fontAlgn="auto">
              <a:spcBef>
                <a:spcPts val="300"/>
              </a:spcBef>
              <a:spcAft>
                <a:spcPts val="0"/>
              </a:spcAft>
              <a:buClr>
                <a:schemeClr val="tx2"/>
              </a:buClr>
              <a:buFont typeface="Arial" charset="0"/>
              <a:buChar char="–"/>
              <a:defRPr/>
            </a:pPr>
            <a:r>
              <a:rPr lang="en-US" sz="1200" dirty="0">
                <a:solidFill>
                  <a:schemeClr val="bg2"/>
                </a:solidFill>
                <a:latin typeface="+mn-lt"/>
                <a:cs typeface="+mn-cs"/>
              </a:rPr>
              <a:t>Dual active storage processors</a:t>
            </a:r>
          </a:p>
          <a:p>
            <a:pPr marL="685800" lvl="1" indent="-171450" fontAlgn="auto">
              <a:spcBef>
                <a:spcPts val="300"/>
              </a:spcBef>
              <a:spcAft>
                <a:spcPts val="0"/>
              </a:spcAft>
              <a:buClr>
                <a:schemeClr val="tx2"/>
              </a:buClr>
              <a:buFont typeface="Arial" charset="0"/>
              <a:buChar char="–"/>
              <a:defRPr/>
            </a:pPr>
            <a:r>
              <a:rPr lang="en-US" sz="1200" dirty="0">
                <a:solidFill>
                  <a:schemeClr val="bg2"/>
                </a:solidFill>
                <a:latin typeface="+mn-lt"/>
                <a:cs typeface="+mn-cs"/>
              </a:rPr>
              <a:t>Automatic failover</a:t>
            </a:r>
          </a:p>
          <a:p>
            <a:pPr marL="685800" lvl="1" indent="-171450" fontAlgn="auto">
              <a:spcBef>
                <a:spcPts val="300"/>
              </a:spcBef>
              <a:spcAft>
                <a:spcPts val="0"/>
              </a:spcAft>
              <a:buClr>
                <a:schemeClr val="tx2"/>
              </a:buClr>
              <a:buFontTx/>
              <a:buChar char="–"/>
              <a:defRPr/>
            </a:pPr>
            <a:r>
              <a:rPr lang="en-US" sz="1200" dirty="0">
                <a:solidFill>
                  <a:srgbClr val="5F5F5F"/>
                </a:solidFill>
                <a:latin typeface="MetaNormalLF-Roman"/>
                <a:cs typeface="+mn-cs"/>
              </a:rPr>
              <a:t>Flexible IO connectivity options:</a:t>
            </a:r>
            <a:endParaRPr lang="en-US" sz="1200" dirty="0">
              <a:solidFill>
                <a:schemeClr val="bg2"/>
              </a:solidFill>
              <a:latin typeface="+mn-lt"/>
              <a:cs typeface="+mn-cs"/>
            </a:endParaRPr>
          </a:p>
          <a:p>
            <a:pPr marL="233363" indent="-233363" fontAlgn="auto">
              <a:spcBef>
                <a:spcPts val="600"/>
              </a:spcBef>
              <a:spcAft>
                <a:spcPts val="0"/>
              </a:spcAft>
              <a:buClr>
                <a:schemeClr val="tx2"/>
              </a:buClr>
              <a:buFont typeface="Wingdings" pitchFamily="2" charset="2"/>
              <a:buChar char=""/>
              <a:defRPr/>
            </a:pPr>
            <a:r>
              <a:rPr lang="en-US" sz="1600" dirty="0">
                <a:solidFill>
                  <a:schemeClr val="bg2"/>
                </a:solidFill>
                <a:latin typeface="+mn-lt"/>
                <a:cs typeface="+mn-cs"/>
              </a:rPr>
              <a:t>Standby power supplies (battery backup)</a:t>
            </a:r>
          </a:p>
          <a:p>
            <a:pPr marL="233363" indent="-233363" fontAlgn="auto">
              <a:spcBef>
                <a:spcPts val="600"/>
              </a:spcBef>
              <a:spcAft>
                <a:spcPts val="0"/>
              </a:spcAft>
              <a:buClr>
                <a:schemeClr val="tx2"/>
              </a:buClr>
              <a:buFont typeface="Wingdings" pitchFamily="2" charset="2"/>
              <a:buChar char=""/>
              <a:defRPr/>
            </a:pPr>
            <a:r>
              <a:rPr lang="en-US" sz="1600" dirty="0">
                <a:solidFill>
                  <a:schemeClr val="bg2"/>
                </a:solidFill>
                <a:latin typeface="+mn-lt"/>
                <a:cs typeface="+mn-cs"/>
              </a:rPr>
              <a:t>Control stations (1 or 2)</a:t>
            </a:r>
          </a:p>
          <a:p>
            <a:pPr marL="233363" indent="-233363" fontAlgn="auto">
              <a:spcBef>
                <a:spcPts val="600"/>
              </a:spcBef>
              <a:spcAft>
                <a:spcPts val="0"/>
              </a:spcAft>
              <a:buClr>
                <a:schemeClr val="tx2"/>
              </a:buClr>
              <a:buFont typeface="Wingdings" pitchFamily="2" charset="2"/>
              <a:buChar char=""/>
              <a:defRPr/>
            </a:pPr>
            <a:r>
              <a:rPr lang="en-US" sz="1600" dirty="0">
                <a:solidFill>
                  <a:schemeClr val="bg2"/>
                </a:solidFill>
                <a:latin typeface="+mn-lt"/>
                <a:cs typeface="+mn-cs"/>
              </a:rPr>
              <a:t>Disk array enclosures</a:t>
            </a:r>
          </a:p>
          <a:p>
            <a:pPr marL="233363" indent="-233363" fontAlgn="auto">
              <a:spcBef>
                <a:spcPts val="600"/>
              </a:spcBef>
              <a:spcAft>
                <a:spcPts val="0"/>
              </a:spcAft>
              <a:buClr>
                <a:schemeClr val="tx2"/>
              </a:buClr>
              <a:buFont typeface="Wingdings" pitchFamily="2" charset="2"/>
              <a:buChar char=""/>
              <a:defRPr/>
            </a:pPr>
            <a:r>
              <a:rPr lang="en-US" sz="1600" dirty="0">
                <a:solidFill>
                  <a:schemeClr val="bg2"/>
                </a:solidFill>
                <a:latin typeface="+mn-lt"/>
                <a:cs typeface="+mn-cs"/>
              </a:rPr>
              <a:t>Upgradeable to add Fibre Channel ports and/or native 1 or 10 Gigabit Ethernet iSCSI</a:t>
            </a:r>
          </a:p>
        </p:txBody>
      </p:sp>
      <p:sp>
        <p:nvSpPr>
          <p:cNvPr id="36" name="Text Box 25"/>
          <p:cNvSpPr txBox="1">
            <a:spLocks noChangeArrowheads="1"/>
          </p:cNvSpPr>
          <p:nvPr/>
        </p:nvSpPr>
        <p:spPr bwMode="gray">
          <a:xfrm>
            <a:off x="7261225" y="2339975"/>
            <a:ext cx="1612900" cy="1154113"/>
          </a:xfrm>
          <a:prstGeom prst="rect">
            <a:avLst/>
          </a:prstGeom>
          <a:noFill/>
          <a:ln w="9525">
            <a:noFill/>
            <a:miter lim="800000"/>
            <a:headEnd/>
            <a:tailEnd/>
          </a:ln>
        </p:spPr>
        <p:txBody>
          <a:bodyPr lIns="0" tIns="0" rIns="0" bIns="0">
            <a:spAutoFit/>
          </a:bodyPr>
          <a:lstStyle/>
          <a:p>
            <a:pPr>
              <a:spcBef>
                <a:spcPts val="600"/>
              </a:spcBef>
            </a:pPr>
            <a:r>
              <a:rPr lang="en-US" sz="1400">
                <a:solidFill>
                  <a:schemeClr val="accent1"/>
                </a:solidFill>
                <a:latin typeface="MetaMediumLF-Roman" pitchFamily="34" charset="0"/>
              </a:rPr>
              <a:t>Start with FC or iSCSI or NAS</a:t>
            </a:r>
          </a:p>
          <a:p>
            <a:pPr>
              <a:spcBef>
                <a:spcPts val="600"/>
              </a:spcBef>
            </a:pPr>
            <a:r>
              <a:rPr lang="en-US" sz="1400">
                <a:solidFill>
                  <a:schemeClr val="accent1"/>
                </a:solidFill>
                <a:latin typeface="MetaMediumLF-Roman" pitchFamily="34" charset="0"/>
              </a:rPr>
              <a:t>Add other protocols seamlessly, as needed</a:t>
            </a:r>
          </a:p>
        </p:txBody>
      </p:sp>
      <p:sp>
        <p:nvSpPr>
          <p:cNvPr id="38" name="TextBox 37"/>
          <p:cNvSpPr txBox="1"/>
          <p:nvPr/>
        </p:nvSpPr>
        <p:spPr bwMode="gray">
          <a:xfrm>
            <a:off x="366713" y="5905500"/>
            <a:ext cx="2790825" cy="161925"/>
          </a:xfrm>
          <a:prstGeom prst="rect">
            <a:avLst/>
          </a:prstGeom>
          <a:noFill/>
        </p:spPr>
        <p:txBody>
          <a:bodyPr wrap="none" lIns="0" tIns="0" rIns="0" bIns="0">
            <a:spAutoFit/>
          </a:bodyPr>
          <a:lstStyle/>
          <a:p>
            <a:pPr fontAlgn="auto">
              <a:spcBef>
                <a:spcPts val="0"/>
              </a:spcBef>
              <a:spcAft>
                <a:spcPts val="0"/>
              </a:spcAft>
              <a:defRPr/>
            </a:pPr>
            <a:r>
              <a:rPr lang="en-US" sz="1050" dirty="0">
                <a:solidFill>
                  <a:schemeClr val="bg2"/>
                </a:solidFill>
                <a:latin typeface="+mn-lt"/>
                <a:cs typeface="+mn-cs"/>
              </a:rPr>
              <a:t>* DPE contains disks, SPE does not contain disks</a:t>
            </a:r>
          </a:p>
        </p:txBody>
      </p:sp>
      <p:grpSp>
        <p:nvGrpSpPr>
          <p:cNvPr id="59398" name="Group 44"/>
          <p:cNvGrpSpPr>
            <a:grpSpLocks/>
          </p:cNvGrpSpPr>
          <p:nvPr/>
        </p:nvGrpSpPr>
        <p:grpSpPr bwMode="auto">
          <a:xfrm>
            <a:off x="323850" y="6275388"/>
            <a:ext cx="1497013" cy="322262"/>
            <a:chOff x="324185" y="6281486"/>
            <a:chExt cx="1497451" cy="321333"/>
          </a:xfrm>
        </p:grpSpPr>
        <p:pic>
          <p:nvPicPr>
            <p:cNvPr id="47" name="Picture 46"/>
            <p:cNvPicPr>
              <a:picLocks noChangeAspect="1"/>
            </p:cNvPicPr>
            <p:nvPr/>
          </p:nvPicPr>
          <p:blipFill>
            <a:blip r:embed="rId3" cstate="email">
              <a:extLst/>
            </a:blip>
            <a:stretch>
              <a:fillRect/>
            </a:stretch>
          </p:blipFill>
          <p:spPr bwMode="gray">
            <a:xfrm>
              <a:off x="324185" y="6281486"/>
              <a:ext cx="386616" cy="321333"/>
            </a:xfrm>
            <a:prstGeom prst="rect">
              <a:avLst/>
            </a:prstGeom>
            <a:effectLst>
              <a:glow rad="63500">
                <a:schemeClr val="bg1">
                  <a:alpha val="40000"/>
                </a:schemeClr>
              </a:glow>
            </a:effectLst>
          </p:spPr>
        </p:pic>
        <p:sp>
          <p:nvSpPr>
            <p:cNvPr id="48" name="TextBox 47"/>
            <p:cNvSpPr txBox="1"/>
            <p:nvPr/>
          </p:nvSpPr>
          <p:spPr bwMode="gray">
            <a:xfrm>
              <a:off x="770404" y="6347969"/>
              <a:ext cx="1051232" cy="183619"/>
            </a:xfrm>
            <a:prstGeom prst="rect">
              <a:avLst/>
            </a:prstGeom>
            <a:noFill/>
          </p:spPr>
          <p:txBody>
            <a:bodyPr wrap="none" lIns="0" tIns="0" rIns="0" bIns="0" anchor="ctr">
              <a:spAutoFit/>
            </a:bodyPr>
            <a:lstStyle/>
            <a:p>
              <a:pPr fontAlgn="auto">
                <a:spcBef>
                  <a:spcPts val="0"/>
                </a:spcBef>
                <a:spcAft>
                  <a:spcPts val="0"/>
                </a:spcAft>
                <a:defRPr/>
              </a:pPr>
              <a:r>
                <a:rPr lang="en-US" sz="1200" spc="300" dirty="0">
                  <a:solidFill>
                    <a:schemeClr val="bg1"/>
                  </a:solidFill>
                  <a:latin typeface="MetaMediumLF-Roman" pitchFamily="34" charset="0"/>
                  <a:cs typeface="+mn-cs"/>
                </a:rPr>
                <a:t>HARDWARE</a:t>
              </a:r>
            </a:p>
          </p:txBody>
        </p:sp>
      </p:grpSp>
      <p:sp>
        <p:nvSpPr>
          <p:cNvPr id="59399" name="TextBox 59"/>
          <p:cNvSpPr txBox="1">
            <a:spLocks noChangeArrowheads="1"/>
          </p:cNvSpPr>
          <p:nvPr/>
        </p:nvSpPr>
        <p:spPr bwMode="gray">
          <a:xfrm>
            <a:off x="7261225" y="3963988"/>
            <a:ext cx="1670050" cy="1554162"/>
          </a:xfrm>
          <a:prstGeom prst="rect">
            <a:avLst/>
          </a:prstGeom>
          <a:solidFill>
            <a:srgbClr val="E8E8E8"/>
          </a:solidFill>
          <a:ln w="9525">
            <a:noFill/>
            <a:miter lim="800000"/>
            <a:headEnd/>
            <a:tailEnd/>
          </a:ln>
        </p:spPr>
        <p:txBody>
          <a:bodyPr tIns="91440" rIns="45720" bIns="91440">
            <a:spAutoFit/>
          </a:bodyPr>
          <a:lstStyle/>
          <a:p>
            <a:pPr>
              <a:spcBef>
                <a:spcPts val="600"/>
              </a:spcBef>
            </a:pPr>
            <a:r>
              <a:rPr lang="en-US" sz="1400">
                <a:latin typeface="MetaMediumLF-Roman" pitchFamily="34" charset="0"/>
              </a:rPr>
              <a:t>Flexible IO options:</a:t>
            </a:r>
          </a:p>
          <a:p>
            <a:pPr>
              <a:spcBef>
                <a:spcPts val="600"/>
              </a:spcBef>
            </a:pPr>
            <a:r>
              <a:rPr lang="en-US" sz="1400">
                <a:latin typeface="MetaNormalLF-Roman" pitchFamily="34" charset="0"/>
              </a:rPr>
              <a:t>4-port 8Gb FC, 4 port 6Gb SAS, 2 port 10GbE, 4 port Copper 1GbE, 2 Port 10Gb FCoE</a:t>
            </a:r>
          </a:p>
        </p:txBody>
      </p:sp>
      <p:grpSp>
        <p:nvGrpSpPr>
          <p:cNvPr id="59400" name="Group 65"/>
          <p:cNvGrpSpPr>
            <a:grpSpLocks/>
          </p:cNvGrpSpPr>
          <p:nvPr/>
        </p:nvGrpSpPr>
        <p:grpSpPr bwMode="auto">
          <a:xfrm>
            <a:off x="4514850" y="1643063"/>
            <a:ext cx="3802063" cy="4378325"/>
            <a:chOff x="4514393" y="1436616"/>
            <a:chExt cx="3852594" cy="4584699"/>
          </a:xfrm>
        </p:grpSpPr>
        <p:grpSp>
          <p:nvGrpSpPr>
            <p:cNvPr id="59401" name="Group 7"/>
            <p:cNvGrpSpPr>
              <a:grpSpLocks/>
            </p:cNvGrpSpPr>
            <p:nvPr/>
          </p:nvGrpSpPr>
          <p:grpSpPr bwMode="auto">
            <a:xfrm>
              <a:off x="7657910" y="1642776"/>
              <a:ext cx="709077" cy="356040"/>
              <a:chOff x="5202" y="3033"/>
              <a:chExt cx="472" cy="237"/>
            </a:xfrm>
          </p:grpSpPr>
          <p:pic>
            <p:nvPicPr>
              <p:cNvPr id="59432" name="Picture 8" descr="clouds_111-161-213"/>
              <p:cNvPicPr>
                <a:picLocks noChangeAspect="1" noChangeArrowheads="1"/>
              </p:cNvPicPr>
              <p:nvPr/>
            </p:nvPicPr>
            <p:blipFill>
              <a:blip r:embed="rId4" cstate="print"/>
              <a:srcRect/>
              <a:stretch>
                <a:fillRect/>
              </a:stretch>
            </p:blipFill>
            <p:spPr bwMode="gray">
              <a:xfrm>
                <a:off x="5202" y="3033"/>
                <a:ext cx="472" cy="237"/>
              </a:xfrm>
              <a:prstGeom prst="rect">
                <a:avLst/>
              </a:prstGeom>
              <a:noFill/>
              <a:ln w="9525">
                <a:noFill/>
                <a:miter lim="800000"/>
                <a:headEnd/>
                <a:tailEnd/>
              </a:ln>
            </p:spPr>
          </p:pic>
          <p:sp>
            <p:nvSpPr>
              <p:cNvPr id="59433" name="Text Box 9"/>
              <p:cNvSpPr txBox="1">
                <a:spLocks noChangeArrowheads="1"/>
              </p:cNvSpPr>
              <p:nvPr/>
            </p:nvSpPr>
            <p:spPr bwMode="gray">
              <a:xfrm>
                <a:off x="5338" y="3102"/>
                <a:ext cx="201" cy="136"/>
              </a:xfrm>
              <a:prstGeom prst="rect">
                <a:avLst/>
              </a:prstGeom>
              <a:noFill/>
              <a:ln w="9525" algn="ctr">
                <a:noFill/>
                <a:miter lim="800000"/>
                <a:headEnd/>
                <a:tailEnd/>
              </a:ln>
            </p:spPr>
            <p:txBody>
              <a:bodyPr wrap="none" lIns="0" tIns="0" rIns="0" bIns="0" anchor="ctr">
                <a:spAutoFit/>
              </a:bodyPr>
              <a:lstStyle/>
              <a:p>
                <a:r>
                  <a:rPr lang="en-US" sz="1400">
                    <a:latin typeface="MetaMediumLF-Roman" pitchFamily="34" charset="0"/>
                  </a:rPr>
                  <a:t>SAN</a:t>
                </a:r>
              </a:p>
            </p:txBody>
          </p:sp>
        </p:grpSp>
        <p:grpSp>
          <p:nvGrpSpPr>
            <p:cNvPr id="59402" name="Group 22"/>
            <p:cNvGrpSpPr>
              <a:grpSpLocks/>
            </p:cNvGrpSpPr>
            <p:nvPr/>
          </p:nvGrpSpPr>
          <p:grpSpPr bwMode="auto">
            <a:xfrm>
              <a:off x="7376037" y="1481087"/>
              <a:ext cx="431155" cy="432657"/>
              <a:chOff x="1111" y="0"/>
              <a:chExt cx="287" cy="288"/>
            </a:xfrm>
          </p:grpSpPr>
          <p:sp>
            <p:nvSpPr>
              <p:cNvPr id="59430" name="Oval 23"/>
              <p:cNvSpPr>
                <a:spLocks noChangeArrowheads="1"/>
              </p:cNvSpPr>
              <p:nvPr/>
            </p:nvSpPr>
            <p:spPr bwMode="gray">
              <a:xfrm>
                <a:off x="1194" y="84"/>
                <a:ext cx="124" cy="124"/>
              </a:xfrm>
              <a:prstGeom prst="ellipse">
                <a:avLst/>
              </a:prstGeom>
              <a:solidFill>
                <a:schemeClr val="bg1"/>
              </a:solidFill>
              <a:ln w="9525">
                <a:noFill/>
                <a:round/>
                <a:headEnd/>
                <a:tailEnd/>
              </a:ln>
            </p:spPr>
            <p:txBody>
              <a:bodyPr wrap="none" anchor="ctr"/>
              <a:lstStyle/>
              <a:p>
                <a:endParaRPr lang="en-US">
                  <a:latin typeface="MetaNormalLF-Roman" pitchFamily="34" charset="0"/>
                </a:endParaRPr>
              </a:p>
            </p:txBody>
          </p:sp>
          <p:sp>
            <p:nvSpPr>
              <p:cNvPr id="59431" name="Text Box 24"/>
              <p:cNvSpPr txBox="1">
                <a:spLocks noChangeArrowheads="1"/>
              </p:cNvSpPr>
              <p:nvPr/>
            </p:nvSpPr>
            <p:spPr bwMode="gray">
              <a:xfrm>
                <a:off x="1111" y="0"/>
                <a:ext cx="287" cy="288"/>
              </a:xfrm>
              <a:prstGeom prst="rect">
                <a:avLst/>
              </a:prstGeom>
              <a:noFill/>
              <a:ln w="9525">
                <a:noFill/>
                <a:miter lim="800000"/>
                <a:headEnd/>
                <a:tailEnd/>
              </a:ln>
            </p:spPr>
            <p:txBody>
              <a:bodyPr wrap="none">
                <a:spAutoFit/>
              </a:bodyPr>
              <a:lstStyle/>
              <a:p>
                <a:r>
                  <a:rPr lang="en-US" sz="2400">
                    <a:solidFill>
                      <a:schemeClr val="tx2"/>
                    </a:solidFill>
                    <a:latin typeface="Wingdings" pitchFamily="2" charset="2"/>
                    <a:sym typeface="Wingdings" pitchFamily="2" charset="2"/>
                  </a:rPr>
                  <a:t></a:t>
                </a:r>
              </a:p>
            </p:txBody>
          </p:sp>
        </p:grpSp>
        <p:grpSp>
          <p:nvGrpSpPr>
            <p:cNvPr id="59403" name="Group 58"/>
            <p:cNvGrpSpPr>
              <a:grpSpLocks/>
            </p:cNvGrpSpPr>
            <p:nvPr/>
          </p:nvGrpSpPr>
          <p:grpSpPr bwMode="auto">
            <a:xfrm>
              <a:off x="4514393" y="1436616"/>
              <a:ext cx="2646889" cy="4584699"/>
              <a:chOff x="196850" y="1536700"/>
              <a:chExt cx="2646889" cy="4584699"/>
            </a:xfrm>
          </p:grpSpPr>
          <p:grpSp>
            <p:nvGrpSpPr>
              <p:cNvPr id="59404" name="Group 12"/>
              <p:cNvGrpSpPr>
                <a:grpSpLocks/>
              </p:cNvGrpSpPr>
              <p:nvPr/>
            </p:nvGrpSpPr>
            <p:grpSpPr bwMode="auto">
              <a:xfrm>
                <a:off x="2412584" y="4851330"/>
                <a:ext cx="431155" cy="432657"/>
                <a:chOff x="340" y="4371"/>
                <a:chExt cx="287" cy="288"/>
              </a:xfrm>
            </p:grpSpPr>
            <p:sp>
              <p:nvSpPr>
                <p:cNvPr id="59428" name="Oval 13"/>
                <p:cNvSpPr>
                  <a:spLocks noChangeArrowheads="1"/>
                </p:cNvSpPr>
                <p:nvPr/>
              </p:nvSpPr>
              <p:spPr bwMode="gray">
                <a:xfrm>
                  <a:off x="420" y="4455"/>
                  <a:ext cx="124" cy="124"/>
                </a:xfrm>
                <a:prstGeom prst="ellipse">
                  <a:avLst/>
                </a:prstGeom>
                <a:solidFill>
                  <a:schemeClr val="bg1"/>
                </a:solidFill>
                <a:ln w="9525">
                  <a:noFill/>
                  <a:round/>
                  <a:headEnd/>
                  <a:tailEnd/>
                </a:ln>
              </p:spPr>
              <p:txBody>
                <a:bodyPr wrap="none" anchor="ctr"/>
                <a:lstStyle/>
                <a:p>
                  <a:endParaRPr lang="en-US">
                    <a:latin typeface="MetaNormalLF-Roman" pitchFamily="34" charset="0"/>
                  </a:endParaRPr>
                </a:p>
              </p:txBody>
            </p:sp>
            <p:sp>
              <p:nvSpPr>
                <p:cNvPr id="59429" name="Text Box 14"/>
                <p:cNvSpPr txBox="1">
                  <a:spLocks noChangeArrowheads="1"/>
                </p:cNvSpPr>
                <p:nvPr/>
              </p:nvSpPr>
              <p:spPr bwMode="gray">
                <a:xfrm>
                  <a:off x="340" y="4371"/>
                  <a:ext cx="287" cy="288"/>
                </a:xfrm>
                <a:prstGeom prst="rect">
                  <a:avLst/>
                </a:prstGeom>
                <a:noFill/>
                <a:ln w="9525">
                  <a:noFill/>
                  <a:miter lim="800000"/>
                  <a:headEnd/>
                  <a:tailEnd/>
                </a:ln>
              </p:spPr>
              <p:txBody>
                <a:bodyPr wrap="none">
                  <a:spAutoFit/>
                </a:bodyPr>
                <a:lstStyle/>
                <a:p>
                  <a:r>
                    <a:rPr lang="en-US" sz="2400">
                      <a:solidFill>
                        <a:schemeClr val="tx2"/>
                      </a:solidFill>
                      <a:latin typeface="Wingdings" pitchFamily="2" charset="2"/>
                    </a:rPr>
                    <a:t></a:t>
                  </a:r>
                </a:p>
              </p:txBody>
            </p:sp>
          </p:grpSp>
          <p:grpSp>
            <p:nvGrpSpPr>
              <p:cNvPr id="59405" name="Group 15"/>
              <p:cNvGrpSpPr>
                <a:grpSpLocks/>
              </p:cNvGrpSpPr>
              <p:nvPr/>
            </p:nvGrpSpPr>
            <p:grpSpPr bwMode="auto">
              <a:xfrm>
                <a:off x="2412584" y="4062483"/>
                <a:ext cx="431155" cy="432657"/>
                <a:chOff x="1111" y="0"/>
                <a:chExt cx="287" cy="288"/>
              </a:xfrm>
            </p:grpSpPr>
            <p:sp>
              <p:nvSpPr>
                <p:cNvPr id="59426" name="Oval 16"/>
                <p:cNvSpPr>
                  <a:spLocks noChangeArrowheads="1"/>
                </p:cNvSpPr>
                <p:nvPr/>
              </p:nvSpPr>
              <p:spPr bwMode="gray">
                <a:xfrm>
                  <a:off x="1194" y="84"/>
                  <a:ext cx="124" cy="124"/>
                </a:xfrm>
                <a:prstGeom prst="ellipse">
                  <a:avLst/>
                </a:prstGeom>
                <a:solidFill>
                  <a:schemeClr val="bg1"/>
                </a:solidFill>
                <a:ln w="9525">
                  <a:noFill/>
                  <a:round/>
                  <a:headEnd/>
                  <a:tailEnd/>
                </a:ln>
              </p:spPr>
              <p:txBody>
                <a:bodyPr wrap="none" anchor="ctr"/>
                <a:lstStyle/>
                <a:p>
                  <a:endParaRPr lang="en-US">
                    <a:latin typeface="MetaNormalLF-Roman" pitchFamily="34" charset="0"/>
                  </a:endParaRPr>
                </a:p>
              </p:txBody>
            </p:sp>
            <p:sp>
              <p:nvSpPr>
                <p:cNvPr id="59427" name="Text Box 17"/>
                <p:cNvSpPr txBox="1">
                  <a:spLocks noChangeArrowheads="1"/>
                </p:cNvSpPr>
                <p:nvPr/>
              </p:nvSpPr>
              <p:spPr bwMode="gray">
                <a:xfrm>
                  <a:off x="1111" y="0"/>
                  <a:ext cx="287" cy="288"/>
                </a:xfrm>
                <a:prstGeom prst="rect">
                  <a:avLst/>
                </a:prstGeom>
                <a:noFill/>
                <a:ln w="9525">
                  <a:noFill/>
                  <a:miter lim="800000"/>
                  <a:headEnd/>
                  <a:tailEnd/>
                </a:ln>
              </p:spPr>
              <p:txBody>
                <a:bodyPr wrap="none">
                  <a:spAutoFit/>
                </a:bodyPr>
                <a:lstStyle/>
                <a:p>
                  <a:r>
                    <a:rPr lang="en-US" sz="2400">
                      <a:solidFill>
                        <a:schemeClr val="tx2"/>
                      </a:solidFill>
                      <a:latin typeface="Wingdings" pitchFamily="2" charset="2"/>
                    </a:rPr>
                    <a:t></a:t>
                  </a:r>
                </a:p>
              </p:txBody>
            </p:sp>
          </p:grpSp>
          <p:grpSp>
            <p:nvGrpSpPr>
              <p:cNvPr id="59406" name="Group 18"/>
              <p:cNvGrpSpPr>
                <a:grpSpLocks/>
              </p:cNvGrpSpPr>
              <p:nvPr/>
            </p:nvGrpSpPr>
            <p:grpSpPr bwMode="auto">
              <a:xfrm>
                <a:off x="2412584" y="2381804"/>
                <a:ext cx="431155" cy="432657"/>
                <a:chOff x="1446" y="54"/>
                <a:chExt cx="287" cy="288"/>
              </a:xfrm>
            </p:grpSpPr>
            <p:sp>
              <p:nvSpPr>
                <p:cNvPr id="59424" name="Oval 19"/>
                <p:cNvSpPr>
                  <a:spLocks noChangeArrowheads="1"/>
                </p:cNvSpPr>
                <p:nvPr/>
              </p:nvSpPr>
              <p:spPr bwMode="gray">
                <a:xfrm>
                  <a:off x="1528" y="84"/>
                  <a:ext cx="124" cy="124"/>
                </a:xfrm>
                <a:prstGeom prst="ellipse">
                  <a:avLst/>
                </a:prstGeom>
                <a:solidFill>
                  <a:schemeClr val="bg1"/>
                </a:solidFill>
                <a:ln w="9525">
                  <a:noFill/>
                  <a:round/>
                  <a:headEnd/>
                  <a:tailEnd/>
                </a:ln>
              </p:spPr>
              <p:txBody>
                <a:bodyPr wrap="none" anchor="ctr"/>
                <a:lstStyle/>
                <a:p>
                  <a:endParaRPr lang="en-US">
                    <a:latin typeface="MetaNormalLF-Roman" pitchFamily="34" charset="0"/>
                  </a:endParaRPr>
                </a:p>
              </p:txBody>
            </p:sp>
            <p:sp>
              <p:nvSpPr>
                <p:cNvPr id="59425" name="Text Box 20"/>
                <p:cNvSpPr txBox="1">
                  <a:spLocks noChangeArrowheads="1"/>
                </p:cNvSpPr>
                <p:nvPr/>
              </p:nvSpPr>
              <p:spPr bwMode="gray">
                <a:xfrm>
                  <a:off x="1446" y="54"/>
                  <a:ext cx="287" cy="288"/>
                </a:xfrm>
                <a:prstGeom prst="rect">
                  <a:avLst/>
                </a:prstGeom>
                <a:noFill/>
                <a:ln w="9525">
                  <a:noFill/>
                  <a:miter lim="800000"/>
                  <a:headEnd/>
                  <a:tailEnd/>
                </a:ln>
              </p:spPr>
              <p:txBody>
                <a:bodyPr wrap="none">
                  <a:spAutoFit/>
                </a:bodyPr>
                <a:lstStyle/>
                <a:p>
                  <a:r>
                    <a:rPr lang="en-US" sz="2400">
                      <a:solidFill>
                        <a:schemeClr val="tx2"/>
                      </a:solidFill>
                      <a:latin typeface="Wingdings" pitchFamily="2" charset="2"/>
                    </a:rPr>
                    <a:t></a:t>
                  </a:r>
                </a:p>
              </p:txBody>
            </p:sp>
          </p:grpSp>
          <p:grpSp>
            <p:nvGrpSpPr>
              <p:cNvPr id="59407" name="Group 27"/>
              <p:cNvGrpSpPr>
                <a:grpSpLocks/>
              </p:cNvGrpSpPr>
              <p:nvPr/>
            </p:nvGrpSpPr>
            <p:grpSpPr bwMode="auto">
              <a:xfrm>
                <a:off x="2412227" y="5624066"/>
                <a:ext cx="431156" cy="432657"/>
                <a:chOff x="769" y="0"/>
                <a:chExt cx="287" cy="288"/>
              </a:xfrm>
            </p:grpSpPr>
            <p:sp>
              <p:nvSpPr>
                <p:cNvPr id="59422" name="Oval 28"/>
                <p:cNvSpPr>
                  <a:spLocks noChangeArrowheads="1"/>
                </p:cNvSpPr>
                <p:nvPr/>
              </p:nvSpPr>
              <p:spPr bwMode="gray">
                <a:xfrm>
                  <a:off x="858" y="84"/>
                  <a:ext cx="124" cy="124"/>
                </a:xfrm>
                <a:prstGeom prst="ellipse">
                  <a:avLst/>
                </a:prstGeom>
                <a:solidFill>
                  <a:schemeClr val="bg1"/>
                </a:solidFill>
                <a:ln w="9525">
                  <a:noFill/>
                  <a:round/>
                  <a:headEnd/>
                  <a:tailEnd/>
                </a:ln>
              </p:spPr>
              <p:txBody>
                <a:bodyPr wrap="none" anchor="ctr"/>
                <a:lstStyle/>
                <a:p>
                  <a:endParaRPr lang="en-US">
                    <a:latin typeface="MetaNormalLF-Roman" pitchFamily="34" charset="0"/>
                  </a:endParaRPr>
                </a:p>
              </p:txBody>
            </p:sp>
            <p:sp>
              <p:nvSpPr>
                <p:cNvPr id="59423" name="Text Box 29"/>
                <p:cNvSpPr txBox="1">
                  <a:spLocks noChangeArrowheads="1"/>
                </p:cNvSpPr>
                <p:nvPr/>
              </p:nvSpPr>
              <p:spPr bwMode="gray">
                <a:xfrm>
                  <a:off x="769" y="0"/>
                  <a:ext cx="287" cy="288"/>
                </a:xfrm>
                <a:prstGeom prst="rect">
                  <a:avLst/>
                </a:prstGeom>
                <a:noFill/>
                <a:ln w="9525">
                  <a:noFill/>
                  <a:miter lim="800000"/>
                  <a:headEnd/>
                  <a:tailEnd/>
                </a:ln>
              </p:spPr>
              <p:txBody>
                <a:bodyPr wrap="none">
                  <a:spAutoFit/>
                </a:bodyPr>
                <a:lstStyle/>
                <a:p>
                  <a:r>
                    <a:rPr lang="en-US" sz="2400">
                      <a:solidFill>
                        <a:schemeClr val="tx2"/>
                      </a:solidFill>
                      <a:latin typeface="Wingdings" pitchFamily="2" charset="2"/>
                    </a:rPr>
                    <a:t>Ž</a:t>
                  </a:r>
                </a:p>
              </p:txBody>
            </p:sp>
          </p:grpSp>
          <p:grpSp>
            <p:nvGrpSpPr>
              <p:cNvPr id="59408" name="Group 31"/>
              <p:cNvGrpSpPr>
                <a:grpSpLocks/>
              </p:cNvGrpSpPr>
              <p:nvPr/>
            </p:nvGrpSpPr>
            <p:grpSpPr bwMode="auto">
              <a:xfrm>
                <a:off x="2412584" y="3589723"/>
                <a:ext cx="431155" cy="432657"/>
                <a:chOff x="0" y="0"/>
                <a:chExt cx="287" cy="288"/>
              </a:xfrm>
            </p:grpSpPr>
            <p:sp>
              <p:nvSpPr>
                <p:cNvPr id="59420" name="Oval 32"/>
                <p:cNvSpPr>
                  <a:spLocks noChangeArrowheads="1"/>
                </p:cNvSpPr>
                <p:nvPr/>
              </p:nvSpPr>
              <p:spPr bwMode="gray">
                <a:xfrm>
                  <a:off x="82" y="84"/>
                  <a:ext cx="124" cy="124"/>
                </a:xfrm>
                <a:prstGeom prst="ellipse">
                  <a:avLst/>
                </a:prstGeom>
                <a:solidFill>
                  <a:schemeClr val="bg1"/>
                </a:solidFill>
                <a:ln w="9525">
                  <a:noFill/>
                  <a:round/>
                  <a:headEnd/>
                  <a:tailEnd/>
                </a:ln>
              </p:spPr>
              <p:txBody>
                <a:bodyPr wrap="none" anchor="ctr"/>
                <a:lstStyle/>
                <a:p>
                  <a:endParaRPr lang="en-US">
                    <a:latin typeface="MetaNormalLF-Roman" pitchFamily="34" charset="0"/>
                  </a:endParaRPr>
                </a:p>
              </p:txBody>
            </p:sp>
            <p:sp>
              <p:nvSpPr>
                <p:cNvPr id="59421" name="Text Box 33"/>
                <p:cNvSpPr txBox="1">
                  <a:spLocks noChangeArrowheads="1"/>
                </p:cNvSpPr>
                <p:nvPr/>
              </p:nvSpPr>
              <p:spPr bwMode="gray">
                <a:xfrm>
                  <a:off x="0" y="0"/>
                  <a:ext cx="287" cy="288"/>
                </a:xfrm>
                <a:prstGeom prst="rect">
                  <a:avLst/>
                </a:prstGeom>
                <a:noFill/>
                <a:ln w="9525">
                  <a:noFill/>
                  <a:miter lim="800000"/>
                  <a:headEnd/>
                  <a:tailEnd/>
                </a:ln>
              </p:spPr>
              <p:txBody>
                <a:bodyPr wrap="none">
                  <a:spAutoFit/>
                </a:bodyPr>
                <a:lstStyle/>
                <a:p>
                  <a:r>
                    <a:rPr lang="en-US" sz="2400">
                      <a:solidFill>
                        <a:schemeClr val="tx2"/>
                      </a:solidFill>
                      <a:latin typeface="Wingdings" pitchFamily="2" charset="2"/>
                    </a:rPr>
                    <a:t>Œ</a:t>
                  </a:r>
                </a:p>
              </p:txBody>
            </p:sp>
          </p:grpSp>
          <p:pic>
            <p:nvPicPr>
              <p:cNvPr id="59409" name="Picture 2"/>
              <p:cNvPicPr>
                <a:picLocks noChangeAspect="1" noChangeArrowheads="1"/>
              </p:cNvPicPr>
              <p:nvPr/>
            </p:nvPicPr>
            <p:blipFill>
              <a:blip r:embed="rId5" cstate="print"/>
              <a:srcRect/>
              <a:stretch>
                <a:fillRect/>
              </a:stretch>
            </p:blipFill>
            <p:spPr bwMode="gray">
              <a:xfrm>
                <a:off x="196850" y="1536700"/>
                <a:ext cx="2228850" cy="4584699"/>
              </a:xfrm>
              <a:prstGeom prst="rect">
                <a:avLst/>
              </a:prstGeom>
              <a:noFill/>
              <a:ln w="9525">
                <a:noFill/>
                <a:miter lim="800000"/>
                <a:headEnd/>
                <a:tailEnd/>
              </a:ln>
            </p:spPr>
          </p:pic>
          <p:sp>
            <p:nvSpPr>
              <p:cNvPr id="57" name="Rectangle 56"/>
              <p:cNvSpPr/>
              <p:nvPr/>
            </p:nvSpPr>
            <p:spPr bwMode="gray">
              <a:xfrm>
                <a:off x="343233" y="4874653"/>
                <a:ext cx="1939970" cy="736411"/>
              </a:xfrm>
              <a:prstGeom prst="rect">
                <a:avLst/>
              </a:prstGeom>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sz="1100" dirty="0"/>
                  <a:t>DPE </a:t>
                </a:r>
              </a:p>
              <a:p>
                <a:pPr algn="ctr" fontAlgn="auto">
                  <a:spcBef>
                    <a:spcPts val="0"/>
                  </a:spcBef>
                  <a:spcAft>
                    <a:spcPts val="0"/>
                  </a:spcAft>
                  <a:defRPr/>
                </a:pPr>
                <a:r>
                  <a:rPr lang="en-US" sz="1100" dirty="0"/>
                  <a:t>(Disk Processor Enclosure)</a:t>
                </a:r>
              </a:p>
              <a:p>
                <a:pPr algn="ctr" fontAlgn="auto">
                  <a:spcBef>
                    <a:spcPts val="0"/>
                  </a:spcBef>
                  <a:spcAft>
                    <a:spcPts val="0"/>
                  </a:spcAft>
                  <a:defRPr/>
                </a:pPr>
                <a:r>
                  <a:rPr lang="en-US" sz="1100" dirty="0"/>
                  <a:t>3U</a:t>
                </a:r>
              </a:p>
            </p:txBody>
          </p:sp>
          <p:sp>
            <p:nvSpPr>
              <p:cNvPr id="58" name="Rectangle 57"/>
              <p:cNvSpPr/>
              <p:nvPr/>
            </p:nvSpPr>
            <p:spPr bwMode="gray">
              <a:xfrm>
                <a:off x="343233" y="5737401"/>
                <a:ext cx="1941578" cy="231064"/>
              </a:xfrm>
              <a:prstGeom prst="rect">
                <a:avLst/>
              </a:prstGeom>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sz="1100" dirty="0"/>
                  <a:t>Standby Power Supply </a:t>
                </a:r>
              </a:p>
            </p:txBody>
          </p:sp>
          <p:sp>
            <p:nvSpPr>
              <p:cNvPr id="52" name="Rectangle 51"/>
              <p:cNvSpPr/>
              <p:nvPr/>
            </p:nvSpPr>
            <p:spPr bwMode="gray">
              <a:xfrm>
                <a:off x="327147" y="4234657"/>
                <a:ext cx="1939970" cy="219427"/>
              </a:xfrm>
              <a:prstGeom prst="rect">
                <a:avLst/>
              </a:prstGeom>
              <a:solidFill>
                <a:schemeClr val="accent2"/>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sz="1100" dirty="0"/>
                  <a:t>Control Station</a:t>
                </a:r>
              </a:p>
            </p:txBody>
          </p:sp>
          <p:sp>
            <p:nvSpPr>
              <p:cNvPr id="53" name="Rectangle 52"/>
              <p:cNvSpPr/>
              <p:nvPr/>
            </p:nvSpPr>
            <p:spPr bwMode="gray">
              <a:xfrm>
                <a:off x="327147" y="3592998"/>
                <a:ext cx="1939970" cy="515321"/>
              </a:xfrm>
              <a:prstGeom prst="rect">
                <a:avLst/>
              </a:prstGeom>
              <a:solidFill>
                <a:schemeClr val="accent2"/>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sz="1100" dirty="0"/>
                  <a:t>Data Mover Enclosure</a:t>
                </a:r>
              </a:p>
              <a:p>
                <a:pPr algn="ctr" fontAlgn="auto">
                  <a:spcBef>
                    <a:spcPts val="0"/>
                  </a:spcBef>
                  <a:spcAft>
                    <a:spcPts val="0"/>
                  </a:spcAft>
                  <a:defRPr/>
                </a:pPr>
                <a:r>
                  <a:rPr lang="en-US" sz="1100" dirty="0"/>
                  <a:t> (X-Blade enclosure)</a:t>
                </a:r>
              </a:p>
            </p:txBody>
          </p:sp>
          <p:cxnSp>
            <p:nvCxnSpPr>
              <p:cNvPr id="54" name="Straight Connector 53"/>
              <p:cNvCxnSpPr>
                <a:stCxn id="58" idx="0"/>
                <a:endCxn id="58" idx="2"/>
              </p:cNvCxnSpPr>
              <p:nvPr/>
            </p:nvCxnSpPr>
            <p:spPr bwMode="gray">
              <a:xfrm rot="16200000" flipH="1">
                <a:off x="1199294" y="5852933"/>
                <a:ext cx="231064" cy="0"/>
              </a:xfrm>
              <a:prstGeom prst="line">
                <a:avLst/>
              </a:prstGeom>
              <a:ln w="19050">
                <a:solidFill>
                  <a:schemeClr val="accent4"/>
                </a:solidFill>
                <a:prstDash val="sysDash"/>
              </a:ln>
            </p:spPr>
            <p:style>
              <a:lnRef idx="1">
                <a:schemeClr val="dk1"/>
              </a:lnRef>
              <a:fillRef idx="0">
                <a:schemeClr val="dk1"/>
              </a:fillRef>
              <a:effectRef idx="0">
                <a:schemeClr val="dk1"/>
              </a:effectRef>
              <a:fontRef idx="minor">
                <a:schemeClr val="tx1"/>
              </a:fontRef>
            </p:style>
          </p:cxnSp>
          <p:sp>
            <p:nvSpPr>
              <p:cNvPr id="49" name="Rectangle 48"/>
              <p:cNvSpPr/>
              <p:nvPr/>
            </p:nvSpPr>
            <p:spPr bwMode="gray">
              <a:xfrm>
                <a:off x="331972" y="2914769"/>
                <a:ext cx="1939970" cy="515321"/>
              </a:xfrm>
              <a:prstGeom prst="rect">
                <a:avLst/>
              </a:prstGeom>
              <a:solidFill>
                <a:schemeClr val="accent5"/>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sz="1100" dirty="0"/>
                  <a:t>25x 2.5”Disk Array Enclosure</a:t>
                </a:r>
              </a:p>
            </p:txBody>
          </p:sp>
          <p:sp>
            <p:nvSpPr>
              <p:cNvPr id="50" name="Rectangle 49"/>
              <p:cNvSpPr/>
              <p:nvPr/>
            </p:nvSpPr>
            <p:spPr bwMode="gray">
              <a:xfrm>
                <a:off x="331972" y="2401110"/>
                <a:ext cx="1939970" cy="513659"/>
              </a:xfrm>
              <a:prstGeom prst="rect">
                <a:avLst/>
              </a:prstGeom>
              <a:solidFill>
                <a:schemeClr val="accent5"/>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sz="1100" dirty="0"/>
                  <a:t>25x 2.5” Disk Array Enclosure</a:t>
                </a:r>
              </a:p>
            </p:txBody>
          </p:sp>
          <p:sp>
            <p:nvSpPr>
              <p:cNvPr id="51" name="Rectangle 50"/>
              <p:cNvSpPr/>
              <p:nvPr/>
            </p:nvSpPr>
            <p:spPr bwMode="gray">
              <a:xfrm>
                <a:off x="331972" y="1664699"/>
                <a:ext cx="1939970" cy="736412"/>
              </a:xfrm>
              <a:prstGeom prst="rect">
                <a:avLst/>
              </a:prstGeom>
              <a:solidFill>
                <a:schemeClr val="accent6"/>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sz="1100" dirty="0"/>
                  <a:t>15x 3.5” &amp; 2.5” </a:t>
                </a:r>
              </a:p>
              <a:p>
                <a:pPr algn="ctr" fontAlgn="auto">
                  <a:spcBef>
                    <a:spcPts val="0"/>
                  </a:spcBef>
                  <a:spcAft>
                    <a:spcPts val="0"/>
                  </a:spcAft>
                  <a:defRPr/>
                </a:pPr>
                <a:r>
                  <a:rPr lang="en-US" sz="1100" dirty="0"/>
                  <a:t>Disk Array Enclosure</a:t>
                </a:r>
              </a:p>
            </p:txBody>
          </p:sp>
          <p:grpSp>
            <p:nvGrpSpPr>
              <p:cNvPr id="10" name="Group 62"/>
              <p:cNvGrpSpPr/>
              <p:nvPr/>
            </p:nvGrpSpPr>
            <p:grpSpPr bwMode="gray">
              <a:xfrm>
                <a:off x="335713" y="4545511"/>
                <a:ext cx="1940127" cy="1066800"/>
                <a:chOff x="587173" y="4660900"/>
                <a:chExt cx="1940127" cy="1066800"/>
              </a:xfrm>
              <a:solidFill>
                <a:schemeClr val="accent1"/>
              </a:solidFill>
            </p:grpSpPr>
            <p:sp>
              <p:nvSpPr>
                <p:cNvPr id="61" name="Rectangle 60"/>
                <p:cNvSpPr/>
                <p:nvPr/>
              </p:nvSpPr>
              <p:spPr bwMode="gray">
                <a:xfrm>
                  <a:off x="587173" y="4660900"/>
                  <a:ext cx="1940127" cy="533400"/>
                </a:xfrm>
                <a:prstGeom prst="rect">
                  <a:avLst/>
                </a:prstGeom>
                <a:grp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sz="1100" dirty="0"/>
                    <a:t>Disk Array Enclosure</a:t>
                  </a:r>
                </a:p>
              </p:txBody>
            </p:sp>
            <p:sp>
              <p:nvSpPr>
                <p:cNvPr id="62" name="Rectangle 61"/>
                <p:cNvSpPr/>
                <p:nvPr/>
              </p:nvSpPr>
              <p:spPr bwMode="gray">
                <a:xfrm>
                  <a:off x="587173" y="5194300"/>
                  <a:ext cx="1940127" cy="533400"/>
                </a:xfrm>
                <a:prstGeom prst="rect">
                  <a:avLst/>
                </a:prstGeom>
                <a:grp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sz="1100" dirty="0"/>
                    <a:t>Disk Processor Enclosure/Storage Processor Enclosure</a:t>
                  </a:r>
                </a:p>
              </p:txBody>
            </p:sp>
          </p:grpSp>
          <p:cxnSp>
            <p:nvCxnSpPr>
              <p:cNvPr id="64" name="Straight Connector 63"/>
              <p:cNvCxnSpPr/>
              <p:nvPr/>
            </p:nvCxnSpPr>
            <p:spPr bwMode="gray">
              <a:xfrm rot="16200000" flipH="1">
                <a:off x="1039470" y="3858972"/>
                <a:ext cx="515321" cy="0"/>
              </a:xfrm>
              <a:prstGeom prst="line">
                <a:avLst/>
              </a:prstGeom>
              <a:ln w="19050">
                <a:solidFill>
                  <a:schemeClr val="accent4"/>
                </a:solidFill>
                <a:prstDash val="sysDash"/>
              </a:ln>
            </p:spPr>
            <p:style>
              <a:lnRef idx="1">
                <a:schemeClr val="dk1"/>
              </a:lnRef>
              <a:fillRef idx="0">
                <a:schemeClr val="dk1"/>
              </a:fillRef>
              <a:effectRef idx="0">
                <a:schemeClr val="dk1"/>
              </a:effectRef>
              <a:fontRef idx="minor">
                <a:schemeClr val="tx1"/>
              </a:fontRef>
            </p:style>
          </p:cxn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51"/>
          <p:cNvSpPr>
            <a:spLocks noGrp="1"/>
          </p:cNvSpPr>
          <p:nvPr>
            <p:ph type="title"/>
          </p:nvPr>
        </p:nvSpPr>
        <p:spPr>
          <a:noFill/>
          <a:ln>
            <a:miter lim="800000"/>
            <a:headEnd/>
            <a:tailEnd/>
          </a:ln>
        </p:spPr>
        <p:txBody>
          <a:bodyPr vert="horz" wrap="square" numCol="1" compatLnSpc="1">
            <a:prstTxWarp prst="textNoShape">
              <a:avLst/>
            </a:prstTxWarp>
          </a:bodyPr>
          <a:lstStyle/>
          <a:p>
            <a:r>
              <a:rPr smtClean="0"/>
              <a:t>Simplified Upgradeability to Unified</a:t>
            </a:r>
          </a:p>
        </p:txBody>
      </p:sp>
      <p:sp>
        <p:nvSpPr>
          <p:cNvPr id="61442" name="Content Placeholder 52"/>
          <p:cNvSpPr>
            <a:spLocks noGrp="1"/>
          </p:cNvSpPr>
          <p:nvPr>
            <p:ph sz="half" idx="1"/>
          </p:nvPr>
        </p:nvSpPr>
        <p:spPr>
          <a:xfrm>
            <a:off x="366713" y="1355725"/>
            <a:ext cx="4038600" cy="4608513"/>
          </a:xfrm>
          <a:noFill/>
          <a:ln>
            <a:miter lim="800000"/>
            <a:headEnd/>
            <a:tailEnd/>
          </a:ln>
        </p:spPr>
        <p:txBody>
          <a:bodyPr vert="horz" wrap="square" numCol="1" anchor="t" anchorCtr="0" compatLnSpc="1">
            <a:prstTxWarp prst="textNoShape">
              <a:avLst/>
            </a:prstTxWarp>
          </a:bodyPr>
          <a:lstStyle/>
          <a:p>
            <a:r>
              <a:rPr lang="en-US" sz="2000" smtClean="0"/>
              <a:t>Unified is the default configuration</a:t>
            </a:r>
          </a:p>
          <a:p>
            <a:r>
              <a:rPr lang="en-US" sz="2000" smtClean="0"/>
              <a:t>Block only:</a:t>
            </a:r>
          </a:p>
          <a:p>
            <a:pPr marL="627063" lvl="1" indent="-169863"/>
            <a:r>
              <a:rPr lang="en-US" sz="1600" smtClean="0"/>
              <a:t>SPE/DPE</a:t>
            </a:r>
          </a:p>
          <a:p>
            <a:pPr marL="627063" lvl="1" indent="-169863"/>
            <a:r>
              <a:rPr lang="en-US" sz="1600" smtClean="0"/>
              <a:t>“File Ready Option”</a:t>
            </a:r>
          </a:p>
          <a:p>
            <a:pPr marL="1031875" lvl="2" indent="-117475"/>
            <a:r>
              <a:rPr lang="en-US" sz="1200" smtClean="0"/>
              <a:t>Reserve 4U-6U Rack Space</a:t>
            </a:r>
          </a:p>
          <a:p>
            <a:pPr marL="1031875" lvl="2" indent="-117475"/>
            <a:r>
              <a:rPr lang="en-US" sz="1200" smtClean="0"/>
              <a:t>Reserve FC ports or I/O Slot</a:t>
            </a:r>
          </a:p>
          <a:p>
            <a:pPr marL="627063" lvl="1" indent="-169863"/>
            <a:r>
              <a:rPr lang="en-US" sz="1600" smtClean="0"/>
              <a:t>Upgrade to Unified</a:t>
            </a:r>
          </a:p>
          <a:p>
            <a:pPr marL="1031875" lvl="2" indent="-117475"/>
            <a:r>
              <a:rPr lang="en-US" sz="1200" smtClean="0"/>
              <a:t>Add Data Movers (1 to 8)</a:t>
            </a:r>
          </a:p>
          <a:p>
            <a:pPr marL="1031875" lvl="2" indent="-117475"/>
            <a:r>
              <a:rPr lang="en-US" sz="1200" smtClean="0"/>
              <a:t>Add Control Stations (1 or 2)</a:t>
            </a:r>
          </a:p>
          <a:p>
            <a:pPr marL="1031875" lvl="2" indent="-117475"/>
            <a:r>
              <a:rPr lang="en-US" sz="1200" smtClean="0"/>
              <a:t>Add SFP or FC I/O module</a:t>
            </a:r>
          </a:p>
          <a:p>
            <a:pPr marL="1031875" lvl="2" indent="-117475"/>
            <a:r>
              <a:rPr lang="en-US" sz="1200" smtClean="0"/>
              <a:t>Add Unisphere File Enabler</a:t>
            </a:r>
          </a:p>
          <a:p>
            <a:r>
              <a:rPr lang="en-US" sz="2000" smtClean="0"/>
              <a:t>File only:</a:t>
            </a:r>
          </a:p>
          <a:p>
            <a:pPr marL="627063" lvl="1" indent="-169863"/>
            <a:r>
              <a:rPr lang="en-US" sz="1600" smtClean="0"/>
              <a:t>Same HW as Unified</a:t>
            </a:r>
          </a:p>
          <a:p>
            <a:pPr marL="627063" lvl="1" indent="-169863"/>
            <a:r>
              <a:rPr lang="en-US" sz="1600" smtClean="0"/>
              <a:t>Add FE SLIC to array</a:t>
            </a:r>
          </a:p>
          <a:p>
            <a:pPr marL="627063" lvl="1" indent="-169863"/>
            <a:r>
              <a:rPr lang="en-US" sz="1600" smtClean="0"/>
              <a:t>Add Unisphere block enabler</a:t>
            </a:r>
          </a:p>
        </p:txBody>
      </p:sp>
      <p:sp>
        <p:nvSpPr>
          <p:cNvPr id="25" name="Title 3"/>
          <p:cNvSpPr txBox="1">
            <a:spLocks/>
          </p:cNvSpPr>
          <p:nvPr/>
        </p:nvSpPr>
        <p:spPr bwMode="gray">
          <a:xfrm>
            <a:off x="366713" y="203200"/>
            <a:ext cx="8410575" cy="920750"/>
          </a:xfrm>
          <a:prstGeom prst="rect">
            <a:avLst/>
          </a:prstGeom>
          <a:noFill/>
          <a:ln>
            <a:miter lim="800000"/>
            <a:headEnd/>
            <a:tailEnd/>
          </a:ln>
        </p:spPr>
        <p:txBody>
          <a:bodyPr anchor="ctr"/>
          <a:lstStyle/>
          <a:p>
            <a:pPr fontAlgn="auto">
              <a:spcAft>
                <a:spcPts val="0"/>
              </a:spcAft>
              <a:defRPr/>
            </a:pPr>
            <a:endParaRPr lang="en-US" sz="3200" dirty="0">
              <a:solidFill>
                <a:srgbClr val="2C95DD"/>
              </a:solidFill>
              <a:latin typeface="MetaNormalLF-Roman" pitchFamily="34" charset="0"/>
              <a:ea typeface="+mj-ea"/>
              <a:cs typeface="+mj-cs"/>
            </a:endParaRPr>
          </a:p>
        </p:txBody>
      </p:sp>
      <p:grpSp>
        <p:nvGrpSpPr>
          <p:cNvPr id="61444" name="Group 45"/>
          <p:cNvGrpSpPr>
            <a:grpSpLocks/>
          </p:cNvGrpSpPr>
          <p:nvPr/>
        </p:nvGrpSpPr>
        <p:grpSpPr bwMode="auto">
          <a:xfrm>
            <a:off x="7337425" y="5157788"/>
            <a:ext cx="1096963" cy="400050"/>
            <a:chOff x="4286252" y="171450"/>
            <a:chExt cx="2512580" cy="495300"/>
          </a:xfrm>
        </p:grpSpPr>
        <p:sp>
          <p:nvSpPr>
            <p:cNvPr id="61465" name="AutoShape 5"/>
            <p:cNvSpPr>
              <a:spLocks noChangeArrowheads="1"/>
            </p:cNvSpPr>
            <p:nvPr/>
          </p:nvSpPr>
          <p:spPr bwMode="gray">
            <a:xfrm>
              <a:off x="4286252" y="171450"/>
              <a:ext cx="2512580" cy="495300"/>
            </a:xfrm>
            <a:prstGeom prst="rect">
              <a:avLst/>
            </a:prstGeom>
            <a:solidFill>
              <a:srgbClr val="E8E8E8"/>
            </a:solidFill>
            <a:ln w="57150" algn="ctr">
              <a:noFill/>
              <a:round/>
              <a:headEnd/>
              <a:tailEnd/>
            </a:ln>
          </p:spPr>
          <p:txBody>
            <a:bodyPr wrap="none" anchor="ctr"/>
            <a:lstStyle/>
            <a:p>
              <a:r>
                <a:rPr lang="en-US" sz="1600">
                  <a:latin typeface="MetaMediumLF-Roman" pitchFamily="34" charset="0"/>
                </a:rPr>
                <a:t>Block Only</a:t>
              </a:r>
            </a:p>
          </p:txBody>
        </p:sp>
        <p:sp>
          <p:nvSpPr>
            <p:cNvPr id="61466" name="Text Box 6"/>
            <p:cNvSpPr txBox="1">
              <a:spLocks noChangeArrowheads="1"/>
            </p:cNvSpPr>
            <p:nvPr/>
          </p:nvSpPr>
          <p:spPr bwMode="gray">
            <a:xfrm>
              <a:off x="5982900" y="238276"/>
              <a:ext cx="149" cy="188623"/>
            </a:xfrm>
            <a:prstGeom prst="rect">
              <a:avLst/>
            </a:prstGeom>
            <a:solidFill>
              <a:srgbClr val="EB353E"/>
            </a:solidFill>
            <a:ln w="12700" algn="ctr">
              <a:noFill/>
              <a:miter lim="800000"/>
              <a:headEnd/>
              <a:tailEnd/>
            </a:ln>
          </p:spPr>
          <p:txBody>
            <a:bodyPr wrap="none" lIns="0" tIns="0" rIns="0" bIns="0">
              <a:spAutoFit/>
            </a:bodyPr>
            <a:lstStyle/>
            <a:p>
              <a:pPr algn="ctr">
                <a:lnSpc>
                  <a:spcPct val="90000"/>
                </a:lnSpc>
              </a:pPr>
              <a:endParaRPr lang="en-US" sz="1100">
                <a:solidFill>
                  <a:schemeClr val="bg1"/>
                </a:solidFill>
                <a:latin typeface="MetaNormalLF-Roman" pitchFamily="34" charset="0"/>
              </a:endParaRPr>
            </a:p>
          </p:txBody>
        </p:sp>
      </p:grpSp>
      <p:grpSp>
        <p:nvGrpSpPr>
          <p:cNvPr id="61445" name="Group 45"/>
          <p:cNvGrpSpPr>
            <a:grpSpLocks/>
          </p:cNvGrpSpPr>
          <p:nvPr/>
        </p:nvGrpSpPr>
        <p:grpSpPr bwMode="auto">
          <a:xfrm>
            <a:off x="7337425" y="4056063"/>
            <a:ext cx="1096963" cy="644525"/>
            <a:chOff x="4594927" y="171450"/>
            <a:chExt cx="2483076" cy="495300"/>
          </a:xfrm>
        </p:grpSpPr>
        <p:sp>
          <p:nvSpPr>
            <p:cNvPr id="61463" name="AutoShape 5"/>
            <p:cNvSpPr>
              <a:spLocks noChangeArrowheads="1"/>
            </p:cNvSpPr>
            <p:nvPr/>
          </p:nvSpPr>
          <p:spPr bwMode="gray">
            <a:xfrm>
              <a:off x="4594927" y="171450"/>
              <a:ext cx="2483076" cy="495300"/>
            </a:xfrm>
            <a:prstGeom prst="rect">
              <a:avLst/>
            </a:prstGeom>
            <a:solidFill>
              <a:srgbClr val="E8E8E8"/>
            </a:solidFill>
            <a:ln w="57150" algn="ctr">
              <a:noFill/>
              <a:round/>
              <a:headEnd/>
              <a:tailEnd/>
            </a:ln>
          </p:spPr>
          <p:txBody>
            <a:bodyPr wrap="none" anchor="ctr"/>
            <a:lstStyle/>
            <a:p>
              <a:r>
                <a:rPr lang="en-US" sz="1600">
                  <a:latin typeface="MetaMediumLF-Roman" pitchFamily="34" charset="0"/>
                </a:rPr>
                <a:t>File Only </a:t>
              </a:r>
            </a:p>
            <a:p>
              <a:r>
                <a:rPr lang="en-US" sz="1600">
                  <a:latin typeface="MetaMediumLF-Roman" pitchFamily="34" charset="0"/>
                </a:rPr>
                <a:t>or Unified</a:t>
              </a:r>
            </a:p>
          </p:txBody>
        </p:sp>
        <p:sp>
          <p:nvSpPr>
            <p:cNvPr id="61464" name="Text Box 6"/>
            <p:cNvSpPr txBox="1">
              <a:spLocks noChangeArrowheads="1"/>
            </p:cNvSpPr>
            <p:nvPr/>
          </p:nvSpPr>
          <p:spPr bwMode="gray">
            <a:xfrm>
              <a:off x="5982902" y="238276"/>
              <a:ext cx="147" cy="117076"/>
            </a:xfrm>
            <a:prstGeom prst="rect">
              <a:avLst/>
            </a:prstGeom>
            <a:solidFill>
              <a:srgbClr val="EB353E"/>
            </a:solidFill>
            <a:ln w="12700" algn="ctr">
              <a:noFill/>
              <a:miter lim="800000"/>
              <a:headEnd/>
              <a:tailEnd/>
            </a:ln>
          </p:spPr>
          <p:txBody>
            <a:bodyPr wrap="none" lIns="0" tIns="0" rIns="0" bIns="0">
              <a:spAutoFit/>
            </a:bodyPr>
            <a:lstStyle/>
            <a:p>
              <a:pPr algn="ctr">
                <a:lnSpc>
                  <a:spcPct val="90000"/>
                </a:lnSpc>
              </a:pPr>
              <a:endParaRPr lang="en-US" sz="1100">
                <a:solidFill>
                  <a:schemeClr val="bg1"/>
                </a:solidFill>
                <a:latin typeface="MetaNormalLF-Roman" pitchFamily="34" charset="0"/>
              </a:endParaRPr>
            </a:p>
          </p:txBody>
        </p:sp>
      </p:grpSp>
      <p:pic>
        <p:nvPicPr>
          <p:cNvPr id="61446"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gray">
          <a:xfrm>
            <a:off x="4514850" y="1868488"/>
            <a:ext cx="2228850" cy="4152900"/>
          </a:xfrm>
          <a:prstGeom prst="rect">
            <a:avLst/>
          </a:prstGeom>
          <a:noFill/>
          <a:ln w="9525">
            <a:noFill/>
            <a:miter lim="800000"/>
            <a:headEnd/>
            <a:tailEnd/>
          </a:ln>
        </p:spPr>
      </p:pic>
      <p:sp>
        <p:nvSpPr>
          <p:cNvPr id="31" name="Rectangle 30"/>
          <p:cNvSpPr/>
          <p:nvPr/>
        </p:nvSpPr>
        <p:spPr bwMode="gray">
          <a:xfrm>
            <a:off x="4660900" y="4889500"/>
            <a:ext cx="1941513" cy="735013"/>
          </a:xfrm>
          <a:prstGeom prst="rect">
            <a:avLst/>
          </a:prstGeom>
          <a:solidFill>
            <a:schemeClr val="accent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sz="1100" dirty="0"/>
              <a:t>Storage Processors</a:t>
            </a:r>
          </a:p>
          <a:p>
            <a:pPr algn="ctr" fontAlgn="auto">
              <a:spcBef>
                <a:spcPts val="0"/>
              </a:spcBef>
              <a:spcAft>
                <a:spcPts val="0"/>
              </a:spcAft>
              <a:defRPr/>
            </a:pPr>
            <a:r>
              <a:rPr lang="en-US" sz="1100" dirty="0"/>
              <a:t>(SPE/DPE)</a:t>
            </a:r>
          </a:p>
        </p:txBody>
      </p:sp>
      <p:sp>
        <p:nvSpPr>
          <p:cNvPr id="32" name="Rectangle 31"/>
          <p:cNvSpPr/>
          <p:nvPr/>
        </p:nvSpPr>
        <p:spPr bwMode="gray">
          <a:xfrm>
            <a:off x="4660900" y="5637213"/>
            <a:ext cx="1938338" cy="219075"/>
          </a:xfrm>
          <a:prstGeom prst="rect">
            <a:avLst/>
          </a:prstGeom>
          <a:solidFill>
            <a:schemeClr val="accent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sz="1100" dirty="0"/>
              <a:t>Power Supply</a:t>
            </a:r>
          </a:p>
        </p:txBody>
      </p:sp>
      <p:sp>
        <p:nvSpPr>
          <p:cNvPr id="34" name="Rectangle 33"/>
          <p:cNvSpPr/>
          <p:nvPr/>
        </p:nvSpPr>
        <p:spPr bwMode="gray">
          <a:xfrm>
            <a:off x="4645025" y="4667250"/>
            <a:ext cx="1939925" cy="220663"/>
          </a:xfrm>
          <a:prstGeom prst="rect">
            <a:avLst/>
          </a:prstGeom>
          <a:solidFill>
            <a:schemeClr val="accent2"/>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sz="1100" dirty="0"/>
              <a:t>Control Stations</a:t>
            </a:r>
          </a:p>
        </p:txBody>
      </p:sp>
      <p:sp>
        <p:nvSpPr>
          <p:cNvPr id="35" name="Rectangle 34"/>
          <p:cNvSpPr/>
          <p:nvPr/>
        </p:nvSpPr>
        <p:spPr bwMode="gray">
          <a:xfrm>
            <a:off x="4645025" y="4152900"/>
            <a:ext cx="1939925" cy="515938"/>
          </a:xfrm>
          <a:prstGeom prst="rect">
            <a:avLst/>
          </a:prstGeom>
          <a:solidFill>
            <a:schemeClr val="accent2"/>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sz="1100" dirty="0"/>
              <a:t>Data Movers</a:t>
            </a:r>
          </a:p>
        </p:txBody>
      </p:sp>
      <p:sp>
        <p:nvSpPr>
          <p:cNvPr id="37" name="Rectangle 36"/>
          <p:cNvSpPr/>
          <p:nvPr/>
        </p:nvSpPr>
        <p:spPr bwMode="gray">
          <a:xfrm>
            <a:off x="4651375" y="3629025"/>
            <a:ext cx="1939925" cy="514350"/>
          </a:xfrm>
          <a:prstGeom prst="rect">
            <a:avLst/>
          </a:prstGeom>
          <a:solidFill>
            <a:schemeClr val="accent5"/>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sz="1100" dirty="0"/>
              <a:t>25x 2.5” drives</a:t>
            </a:r>
          </a:p>
        </p:txBody>
      </p:sp>
      <p:sp>
        <p:nvSpPr>
          <p:cNvPr id="39" name="Rectangle 38"/>
          <p:cNvSpPr/>
          <p:nvPr/>
        </p:nvSpPr>
        <p:spPr bwMode="gray">
          <a:xfrm>
            <a:off x="4651375" y="2898775"/>
            <a:ext cx="1939925" cy="735013"/>
          </a:xfrm>
          <a:prstGeom prst="rect">
            <a:avLst/>
          </a:prstGeom>
          <a:solidFill>
            <a:schemeClr val="accent6"/>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sz="1100" dirty="0"/>
              <a:t>15x 3.5” &amp; 2.5” drives</a:t>
            </a:r>
          </a:p>
        </p:txBody>
      </p:sp>
      <p:grpSp>
        <p:nvGrpSpPr>
          <p:cNvPr id="61453" name="Group 45"/>
          <p:cNvGrpSpPr>
            <a:grpSpLocks/>
          </p:cNvGrpSpPr>
          <p:nvPr/>
        </p:nvGrpSpPr>
        <p:grpSpPr bwMode="auto">
          <a:xfrm>
            <a:off x="7337425" y="3354388"/>
            <a:ext cx="1096963" cy="400050"/>
            <a:chOff x="4286252" y="171450"/>
            <a:chExt cx="2512580" cy="495300"/>
          </a:xfrm>
        </p:grpSpPr>
        <p:sp>
          <p:nvSpPr>
            <p:cNvPr id="61461" name="AutoShape 5"/>
            <p:cNvSpPr>
              <a:spLocks noChangeArrowheads="1"/>
            </p:cNvSpPr>
            <p:nvPr/>
          </p:nvSpPr>
          <p:spPr bwMode="gray">
            <a:xfrm>
              <a:off x="4286252" y="171450"/>
              <a:ext cx="2512580" cy="495300"/>
            </a:xfrm>
            <a:prstGeom prst="rect">
              <a:avLst/>
            </a:prstGeom>
            <a:solidFill>
              <a:srgbClr val="E8E8E8"/>
            </a:solidFill>
            <a:ln w="57150" algn="ctr">
              <a:noFill/>
              <a:round/>
              <a:headEnd/>
              <a:tailEnd/>
            </a:ln>
          </p:spPr>
          <p:txBody>
            <a:bodyPr wrap="none" anchor="ctr"/>
            <a:lstStyle/>
            <a:p>
              <a:r>
                <a:rPr lang="en-US" sz="1600">
                  <a:latin typeface="MetaMediumLF-Roman" pitchFamily="34" charset="0"/>
                </a:rPr>
                <a:t>Disk</a:t>
              </a:r>
            </a:p>
          </p:txBody>
        </p:sp>
        <p:sp>
          <p:nvSpPr>
            <p:cNvPr id="61462" name="Text Box 6"/>
            <p:cNvSpPr txBox="1">
              <a:spLocks noChangeArrowheads="1"/>
            </p:cNvSpPr>
            <p:nvPr/>
          </p:nvSpPr>
          <p:spPr bwMode="gray">
            <a:xfrm>
              <a:off x="5982900" y="238276"/>
              <a:ext cx="149" cy="188623"/>
            </a:xfrm>
            <a:prstGeom prst="rect">
              <a:avLst/>
            </a:prstGeom>
            <a:solidFill>
              <a:srgbClr val="EB353E"/>
            </a:solidFill>
            <a:ln w="12700" algn="ctr">
              <a:noFill/>
              <a:miter lim="800000"/>
              <a:headEnd/>
              <a:tailEnd/>
            </a:ln>
          </p:spPr>
          <p:txBody>
            <a:bodyPr wrap="none" lIns="0" tIns="0" rIns="0" bIns="0">
              <a:spAutoFit/>
            </a:bodyPr>
            <a:lstStyle/>
            <a:p>
              <a:pPr algn="ctr">
                <a:lnSpc>
                  <a:spcPct val="90000"/>
                </a:lnSpc>
              </a:pPr>
              <a:endParaRPr lang="en-US" sz="1100">
                <a:solidFill>
                  <a:schemeClr val="bg1"/>
                </a:solidFill>
                <a:latin typeface="MetaNormalLF-Roman" pitchFamily="34" charset="0"/>
              </a:endParaRPr>
            </a:p>
          </p:txBody>
        </p:sp>
      </p:grpSp>
      <p:grpSp>
        <p:nvGrpSpPr>
          <p:cNvPr id="61454" name="Group 61"/>
          <p:cNvGrpSpPr>
            <a:grpSpLocks/>
          </p:cNvGrpSpPr>
          <p:nvPr/>
        </p:nvGrpSpPr>
        <p:grpSpPr bwMode="auto">
          <a:xfrm flipH="1">
            <a:off x="6761163" y="4116388"/>
            <a:ext cx="576262" cy="1790700"/>
            <a:chOff x="6662326" y="5416550"/>
            <a:chExt cx="516350" cy="1790700"/>
          </a:xfrm>
        </p:grpSpPr>
        <p:sp>
          <p:nvSpPr>
            <p:cNvPr id="43" name="Left Brace 42"/>
            <p:cNvSpPr/>
            <p:nvPr/>
          </p:nvSpPr>
          <p:spPr bwMode="gray">
            <a:xfrm>
              <a:off x="6734871" y="6178550"/>
              <a:ext cx="126599" cy="1016000"/>
            </a:xfrm>
            <a:prstGeom prst="leftBrace">
              <a:avLst/>
            </a:prstGeom>
            <a:ln w="19050">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100"/>
            </a:p>
          </p:txBody>
        </p:sp>
        <p:sp>
          <p:nvSpPr>
            <p:cNvPr id="47" name="Left Brace 46"/>
            <p:cNvSpPr/>
            <p:nvPr/>
          </p:nvSpPr>
          <p:spPr bwMode="gray">
            <a:xfrm>
              <a:off x="7064880" y="5416550"/>
              <a:ext cx="113796" cy="1790700"/>
            </a:xfrm>
            <a:prstGeom prst="leftBrace">
              <a:avLst/>
            </a:prstGeom>
            <a:ln w="19050">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100"/>
            </a:p>
          </p:txBody>
        </p:sp>
        <p:cxnSp>
          <p:nvCxnSpPr>
            <p:cNvPr id="49" name="Elbow Connector 48"/>
            <p:cNvCxnSpPr>
              <a:stCxn id="47" idx="1"/>
            </p:cNvCxnSpPr>
            <p:nvPr/>
          </p:nvCxnSpPr>
          <p:spPr bwMode="gray">
            <a:xfrm rot="10800000">
              <a:off x="6662326" y="5678487"/>
              <a:ext cx="402554" cy="633413"/>
            </a:xfrm>
            <a:prstGeom prst="bentConnector3">
              <a:avLst>
                <a:gd name="adj1" fmla="val 21571"/>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grpSp>
      <p:grpSp>
        <p:nvGrpSpPr>
          <p:cNvPr id="61455" name="Group 32"/>
          <p:cNvGrpSpPr>
            <a:grpSpLocks/>
          </p:cNvGrpSpPr>
          <p:nvPr/>
        </p:nvGrpSpPr>
        <p:grpSpPr bwMode="auto">
          <a:xfrm>
            <a:off x="323850" y="6275388"/>
            <a:ext cx="1497013" cy="322262"/>
            <a:chOff x="324185" y="6281486"/>
            <a:chExt cx="1497451" cy="321333"/>
          </a:xfrm>
        </p:grpSpPr>
        <p:pic>
          <p:nvPicPr>
            <p:cNvPr id="36" name="Picture 35"/>
            <p:cNvPicPr>
              <a:picLocks noChangeAspect="1"/>
            </p:cNvPicPr>
            <p:nvPr/>
          </p:nvPicPr>
          <p:blipFill>
            <a:blip r:embed="rId4" cstate="email">
              <a:extLst/>
            </a:blip>
            <a:stretch>
              <a:fillRect/>
            </a:stretch>
          </p:blipFill>
          <p:spPr bwMode="gray">
            <a:xfrm>
              <a:off x="324185" y="6281486"/>
              <a:ext cx="386616" cy="321333"/>
            </a:xfrm>
            <a:prstGeom prst="rect">
              <a:avLst/>
            </a:prstGeom>
            <a:effectLst>
              <a:glow rad="63500">
                <a:schemeClr val="bg1">
                  <a:alpha val="40000"/>
                </a:schemeClr>
              </a:glow>
            </a:effectLst>
          </p:spPr>
        </p:pic>
        <p:sp>
          <p:nvSpPr>
            <p:cNvPr id="38" name="TextBox 37"/>
            <p:cNvSpPr txBox="1"/>
            <p:nvPr/>
          </p:nvSpPr>
          <p:spPr bwMode="gray">
            <a:xfrm>
              <a:off x="770404" y="6347969"/>
              <a:ext cx="1051232" cy="183619"/>
            </a:xfrm>
            <a:prstGeom prst="rect">
              <a:avLst/>
            </a:prstGeom>
            <a:noFill/>
          </p:spPr>
          <p:txBody>
            <a:bodyPr wrap="none" lIns="0" tIns="0" rIns="0" bIns="0" anchor="ctr">
              <a:spAutoFit/>
            </a:bodyPr>
            <a:lstStyle/>
            <a:p>
              <a:pPr fontAlgn="auto">
                <a:spcBef>
                  <a:spcPts val="0"/>
                </a:spcBef>
                <a:spcAft>
                  <a:spcPts val="0"/>
                </a:spcAft>
                <a:defRPr/>
              </a:pPr>
              <a:r>
                <a:rPr lang="en-US" sz="1200" spc="300" dirty="0">
                  <a:solidFill>
                    <a:schemeClr val="bg1"/>
                  </a:solidFill>
                  <a:latin typeface="MetaMediumLF-Roman" pitchFamily="34" charset="0"/>
                  <a:cs typeface="+mn-cs"/>
                </a:rPr>
                <a:t>HARDWARE</a:t>
              </a:r>
            </a:p>
          </p:txBody>
        </p:sp>
      </p:gr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51"/>
          <p:cNvSpPr>
            <a:spLocks noGrp="1"/>
          </p:cNvSpPr>
          <p:nvPr>
            <p:ph type="title"/>
          </p:nvPr>
        </p:nvSpPr>
        <p:spPr>
          <a:noFill/>
          <a:ln>
            <a:miter lim="800000"/>
            <a:headEnd/>
            <a:tailEnd/>
          </a:ln>
        </p:spPr>
        <p:txBody>
          <a:bodyPr vert="horz" wrap="square" numCol="1" compatLnSpc="1">
            <a:prstTxWarp prst="textNoShape">
              <a:avLst/>
            </a:prstTxWarp>
          </a:bodyPr>
          <a:lstStyle/>
          <a:p>
            <a:r>
              <a:rPr smtClean="0"/>
              <a:t>Simplified Upgradeability to Unified</a:t>
            </a:r>
          </a:p>
        </p:txBody>
      </p:sp>
      <p:sp>
        <p:nvSpPr>
          <p:cNvPr id="63490" name="Content Placeholder 52"/>
          <p:cNvSpPr>
            <a:spLocks noGrp="1"/>
          </p:cNvSpPr>
          <p:nvPr>
            <p:ph sz="half" idx="1"/>
          </p:nvPr>
        </p:nvSpPr>
        <p:spPr>
          <a:xfrm>
            <a:off x="366713" y="1355725"/>
            <a:ext cx="4038600" cy="4608513"/>
          </a:xfrm>
          <a:noFill/>
          <a:ln>
            <a:miter lim="800000"/>
            <a:headEnd/>
            <a:tailEnd/>
          </a:ln>
        </p:spPr>
        <p:txBody>
          <a:bodyPr vert="horz" wrap="square" numCol="1" anchor="t" anchorCtr="0" compatLnSpc="1">
            <a:prstTxWarp prst="textNoShape">
              <a:avLst/>
            </a:prstTxWarp>
          </a:bodyPr>
          <a:lstStyle/>
          <a:p>
            <a:r>
              <a:rPr lang="en-US" sz="2000" smtClean="0"/>
              <a:t>Unified is the default configuration</a:t>
            </a:r>
          </a:p>
          <a:p>
            <a:r>
              <a:rPr lang="en-US" sz="2000" smtClean="0"/>
              <a:t>Block only:</a:t>
            </a:r>
          </a:p>
          <a:p>
            <a:pPr marL="627063" lvl="1" indent="-169863"/>
            <a:r>
              <a:rPr lang="en-US" sz="1600" smtClean="0"/>
              <a:t>SPE/DPE</a:t>
            </a:r>
          </a:p>
          <a:p>
            <a:pPr marL="627063" lvl="1" indent="-169863"/>
            <a:r>
              <a:rPr lang="en-US" sz="1600" smtClean="0"/>
              <a:t>“File Ready Option”</a:t>
            </a:r>
          </a:p>
          <a:p>
            <a:pPr marL="1031875" lvl="2" indent="-117475"/>
            <a:r>
              <a:rPr lang="en-US" sz="1200" smtClean="0"/>
              <a:t>Reserve 4U-6U Rack Space</a:t>
            </a:r>
          </a:p>
          <a:p>
            <a:pPr marL="1031875" lvl="2" indent="-117475"/>
            <a:r>
              <a:rPr lang="en-US" sz="1200" smtClean="0"/>
              <a:t>Reserve FC ports or I/O Slot</a:t>
            </a:r>
          </a:p>
          <a:p>
            <a:pPr marL="627063" lvl="1" indent="-169863"/>
            <a:r>
              <a:rPr lang="en-US" sz="1600" smtClean="0"/>
              <a:t>Upgrade to Unified</a:t>
            </a:r>
          </a:p>
          <a:p>
            <a:pPr marL="1031875" lvl="2" indent="-117475"/>
            <a:r>
              <a:rPr lang="en-US" sz="1200" smtClean="0"/>
              <a:t>Add Data Movers (1 to 8)</a:t>
            </a:r>
          </a:p>
          <a:p>
            <a:pPr marL="1031875" lvl="2" indent="-117475"/>
            <a:r>
              <a:rPr lang="en-US" sz="1200" smtClean="0"/>
              <a:t>Add Control Stations (1 or 2)</a:t>
            </a:r>
          </a:p>
          <a:p>
            <a:pPr marL="1031875" lvl="2" indent="-117475"/>
            <a:r>
              <a:rPr lang="en-US" sz="1200" smtClean="0"/>
              <a:t>Add SFP or FC I/O module</a:t>
            </a:r>
          </a:p>
          <a:p>
            <a:pPr marL="1031875" lvl="2" indent="-117475"/>
            <a:r>
              <a:rPr lang="en-US" sz="1200" smtClean="0"/>
              <a:t>Add Unisphere File Enabler</a:t>
            </a:r>
          </a:p>
          <a:p>
            <a:r>
              <a:rPr lang="en-US" sz="2000" smtClean="0"/>
              <a:t>File only:</a:t>
            </a:r>
          </a:p>
          <a:p>
            <a:pPr marL="627063" lvl="1" indent="-169863"/>
            <a:r>
              <a:rPr lang="en-US" sz="1600" smtClean="0"/>
              <a:t>Same HW as Unified</a:t>
            </a:r>
          </a:p>
          <a:p>
            <a:pPr marL="627063" lvl="1" indent="-169863"/>
            <a:r>
              <a:rPr lang="en-US" sz="1600" smtClean="0"/>
              <a:t>Add FE SLIC to array</a:t>
            </a:r>
          </a:p>
          <a:p>
            <a:pPr marL="627063" lvl="1" indent="-169863"/>
            <a:r>
              <a:rPr lang="en-US" sz="1600" smtClean="0"/>
              <a:t>Add Unisphere block enabler</a:t>
            </a:r>
          </a:p>
        </p:txBody>
      </p:sp>
      <p:sp>
        <p:nvSpPr>
          <p:cNvPr id="25" name="Title 3"/>
          <p:cNvSpPr txBox="1">
            <a:spLocks/>
          </p:cNvSpPr>
          <p:nvPr/>
        </p:nvSpPr>
        <p:spPr bwMode="gray">
          <a:xfrm>
            <a:off x="366713" y="203200"/>
            <a:ext cx="8410575" cy="920750"/>
          </a:xfrm>
          <a:prstGeom prst="rect">
            <a:avLst/>
          </a:prstGeom>
          <a:noFill/>
          <a:ln>
            <a:miter lim="800000"/>
            <a:headEnd/>
            <a:tailEnd/>
          </a:ln>
        </p:spPr>
        <p:txBody>
          <a:bodyPr anchor="ctr"/>
          <a:lstStyle/>
          <a:p>
            <a:pPr fontAlgn="auto">
              <a:spcAft>
                <a:spcPts val="0"/>
              </a:spcAft>
              <a:defRPr/>
            </a:pPr>
            <a:endParaRPr lang="en-US" sz="3200" dirty="0">
              <a:solidFill>
                <a:srgbClr val="2C95DD"/>
              </a:solidFill>
              <a:latin typeface="MetaNormalLF-Roman" pitchFamily="34" charset="0"/>
              <a:ea typeface="+mj-ea"/>
              <a:cs typeface="+mj-cs"/>
            </a:endParaRPr>
          </a:p>
        </p:txBody>
      </p:sp>
      <p:grpSp>
        <p:nvGrpSpPr>
          <p:cNvPr id="63492" name="Group 45"/>
          <p:cNvGrpSpPr>
            <a:grpSpLocks/>
          </p:cNvGrpSpPr>
          <p:nvPr/>
        </p:nvGrpSpPr>
        <p:grpSpPr bwMode="auto">
          <a:xfrm>
            <a:off x="7337425" y="5157788"/>
            <a:ext cx="1096963" cy="400050"/>
            <a:chOff x="4286252" y="171450"/>
            <a:chExt cx="2512580" cy="495300"/>
          </a:xfrm>
        </p:grpSpPr>
        <p:sp>
          <p:nvSpPr>
            <p:cNvPr id="63513" name="AutoShape 5"/>
            <p:cNvSpPr>
              <a:spLocks noChangeArrowheads="1"/>
            </p:cNvSpPr>
            <p:nvPr/>
          </p:nvSpPr>
          <p:spPr bwMode="gray">
            <a:xfrm>
              <a:off x="4286252" y="171450"/>
              <a:ext cx="2512580" cy="495300"/>
            </a:xfrm>
            <a:prstGeom prst="rect">
              <a:avLst/>
            </a:prstGeom>
            <a:solidFill>
              <a:srgbClr val="E8E8E8"/>
            </a:solidFill>
            <a:ln w="57150" algn="ctr">
              <a:noFill/>
              <a:round/>
              <a:headEnd/>
              <a:tailEnd/>
            </a:ln>
          </p:spPr>
          <p:txBody>
            <a:bodyPr wrap="none" anchor="ctr"/>
            <a:lstStyle/>
            <a:p>
              <a:r>
                <a:rPr lang="en-US" sz="1600">
                  <a:latin typeface="MetaMediumLF-Roman" pitchFamily="34" charset="0"/>
                </a:rPr>
                <a:t>Block Only</a:t>
              </a:r>
            </a:p>
          </p:txBody>
        </p:sp>
        <p:sp>
          <p:nvSpPr>
            <p:cNvPr id="63514" name="Text Box 6"/>
            <p:cNvSpPr txBox="1">
              <a:spLocks noChangeArrowheads="1"/>
            </p:cNvSpPr>
            <p:nvPr/>
          </p:nvSpPr>
          <p:spPr bwMode="gray">
            <a:xfrm>
              <a:off x="5982900" y="238276"/>
              <a:ext cx="149" cy="188623"/>
            </a:xfrm>
            <a:prstGeom prst="rect">
              <a:avLst/>
            </a:prstGeom>
            <a:solidFill>
              <a:srgbClr val="EB353E"/>
            </a:solidFill>
            <a:ln w="12700" algn="ctr">
              <a:noFill/>
              <a:miter lim="800000"/>
              <a:headEnd/>
              <a:tailEnd/>
            </a:ln>
          </p:spPr>
          <p:txBody>
            <a:bodyPr wrap="none" lIns="0" tIns="0" rIns="0" bIns="0">
              <a:spAutoFit/>
            </a:bodyPr>
            <a:lstStyle/>
            <a:p>
              <a:pPr algn="ctr">
                <a:lnSpc>
                  <a:spcPct val="90000"/>
                </a:lnSpc>
              </a:pPr>
              <a:endParaRPr lang="en-US" sz="1100">
                <a:solidFill>
                  <a:schemeClr val="bg1"/>
                </a:solidFill>
                <a:latin typeface="MetaNormalLF-Roman" pitchFamily="34" charset="0"/>
              </a:endParaRPr>
            </a:p>
          </p:txBody>
        </p:sp>
      </p:grpSp>
      <p:grpSp>
        <p:nvGrpSpPr>
          <p:cNvPr id="63493" name="Group 45"/>
          <p:cNvGrpSpPr>
            <a:grpSpLocks/>
          </p:cNvGrpSpPr>
          <p:nvPr/>
        </p:nvGrpSpPr>
        <p:grpSpPr bwMode="auto">
          <a:xfrm>
            <a:off x="7337425" y="4056063"/>
            <a:ext cx="1096963" cy="644525"/>
            <a:chOff x="4594927" y="171450"/>
            <a:chExt cx="2483076" cy="495300"/>
          </a:xfrm>
        </p:grpSpPr>
        <p:sp>
          <p:nvSpPr>
            <p:cNvPr id="63511" name="AutoShape 5"/>
            <p:cNvSpPr>
              <a:spLocks noChangeArrowheads="1"/>
            </p:cNvSpPr>
            <p:nvPr/>
          </p:nvSpPr>
          <p:spPr bwMode="gray">
            <a:xfrm>
              <a:off x="4594927" y="171450"/>
              <a:ext cx="2483076" cy="495300"/>
            </a:xfrm>
            <a:prstGeom prst="rect">
              <a:avLst/>
            </a:prstGeom>
            <a:solidFill>
              <a:srgbClr val="E8E8E8"/>
            </a:solidFill>
            <a:ln w="57150" algn="ctr">
              <a:noFill/>
              <a:round/>
              <a:headEnd/>
              <a:tailEnd/>
            </a:ln>
          </p:spPr>
          <p:txBody>
            <a:bodyPr wrap="none" anchor="ctr"/>
            <a:lstStyle/>
            <a:p>
              <a:r>
                <a:rPr lang="en-US" sz="1600">
                  <a:latin typeface="MetaMediumLF-Roman" pitchFamily="34" charset="0"/>
                </a:rPr>
                <a:t>File Only </a:t>
              </a:r>
            </a:p>
            <a:p>
              <a:r>
                <a:rPr lang="en-US" sz="1600">
                  <a:latin typeface="MetaMediumLF-Roman" pitchFamily="34" charset="0"/>
                </a:rPr>
                <a:t>or Unified</a:t>
              </a:r>
            </a:p>
          </p:txBody>
        </p:sp>
        <p:sp>
          <p:nvSpPr>
            <p:cNvPr id="63512" name="Text Box 6"/>
            <p:cNvSpPr txBox="1">
              <a:spLocks noChangeArrowheads="1"/>
            </p:cNvSpPr>
            <p:nvPr/>
          </p:nvSpPr>
          <p:spPr bwMode="gray">
            <a:xfrm>
              <a:off x="5982902" y="238276"/>
              <a:ext cx="147" cy="117076"/>
            </a:xfrm>
            <a:prstGeom prst="rect">
              <a:avLst/>
            </a:prstGeom>
            <a:solidFill>
              <a:srgbClr val="EB353E"/>
            </a:solidFill>
            <a:ln w="12700" algn="ctr">
              <a:noFill/>
              <a:miter lim="800000"/>
              <a:headEnd/>
              <a:tailEnd/>
            </a:ln>
          </p:spPr>
          <p:txBody>
            <a:bodyPr wrap="none" lIns="0" tIns="0" rIns="0" bIns="0">
              <a:spAutoFit/>
            </a:bodyPr>
            <a:lstStyle/>
            <a:p>
              <a:pPr algn="ctr">
                <a:lnSpc>
                  <a:spcPct val="90000"/>
                </a:lnSpc>
              </a:pPr>
              <a:endParaRPr lang="en-US" sz="1100">
                <a:solidFill>
                  <a:schemeClr val="bg1"/>
                </a:solidFill>
                <a:latin typeface="MetaNormalLF-Roman" pitchFamily="34" charset="0"/>
              </a:endParaRPr>
            </a:p>
          </p:txBody>
        </p:sp>
      </p:grpSp>
      <p:pic>
        <p:nvPicPr>
          <p:cNvPr id="63494"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gray">
          <a:xfrm>
            <a:off x="4514850" y="1868488"/>
            <a:ext cx="2228850" cy="4152900"/>
          </a:xfrm>
          <a:prstGeom prst="rect">
            <a:avLst/>
          </a:prstGeom>
          <a:noFill/>
          <a:ln w="9525">
            <a:noFill/>
            <a:miter lim="800000"/>
            <a:headEnd/>
            <a:tailEnd/>
          </a:ln>
        </p:spPr>
      </p:pic>
      <p:sp>
        <p:nvSpPr>
          <p:cNvPr id="31" name="Rectangle 30"/>
          <p:cNvSpPr/>
          <p:nvPr/>
        </p:nvSpPr>
        <p:spPr bwMode="gray">
          <a:xfrm>
            <a:off x="4660900" y="4889500"/>
            <a:ext cx="1941513" cy="735013"/>
          </a:xfrm>
          <a:prstGeom prst="rect">
            <a:avLst/>
          </a:prstGeom>
          <a:solidFill>
            <a:schemeClr val="accent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sz="1100" dirty="0"/>
              <a:t>Storage Processors</a:t>
            </a:r>
          </a:p>
          <a:p>
            <a:pPr algn="ctr" fontAlgn="auto">
              <a:spcBef>
                <a:spcPts val="0"/>
              </a:spcBef>
              <a:spcAft>
                <a:spcPts val="0"/>
              </a:spcAft>
              <a:defRPr/>
            </a:pPr>
            <a:r>
              <a:rPr lang="en-US" sz="1100" dirty="0"/>
              <a:t>(SPE/DPE)</a:t>
            </a:r>
          </a:p>
        </p:txBody>
      </p:sp>
      <p:sp>
        <p:nvSpPr>
          <p:cNvPr id="32" name="Rectangle 31"/>
          <p:cNvSpPr/>
          <p:nvPr/>
        </p:nvSpPr>
        <p:spPr bwMode="gray">
          <a:xfrm>
            <a:off x="4660900" y="5637213"/>
            <a:ext cx="1938338" cy="219075"/>
          </a:xfrm>
          <a:prstGeom prst="rect">
            <a:avLst/>
          </a:prstGeom>
          <a:solidFill>
            <a:schemeClr val="accent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sz="1100" dirty="0"/>
              <a:t>Power Supply</a:t>
            </a:r>
          </a:p>
        </p:txBody>
      </p:sp>
      <p:sp>
        <p:nvSpPr>
          <p:cNvPr id="34" name="Rectangle 33"/>
          <p:cNvSpPr/>
          <p:nvPr/>
        </p:nvSpPr>
        <p:spPr bwMode="gray">
          <a:xfrm>
            <a:off x="4645025" y="4667250"/>
            <a:ext cx="1939925" cy="220663"/>
          </a:xfrm>
          <a:prstGeom prst="rect">
            <a:avLst/>
          </a:prstGeom>
          <a:solidFill>
            <a:schemeClr val="accent2"/>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sz="1100" dirty="0"/>
              <a:t>Control Stations</a:t>
            </a:r>
          </a:p>
        </p:txBody>
      </p:sp>
      <p:sp>
        <p:nvSpPr>
          <p:cNvPr id="35" name="Rectangle 34"/>
          <p:cNvSpPr/>
          <p:nvPr/>
        </p:nvSpPr>
        <p:spPr bwMode="gray">
          <a:xfrm>
            <a:off x="4645025" y="4152900"/>
            <a:ext cx="1939925" cy="515938"/>
          </a:xfrm>
          <a:prstGeom prst="rect">
            <a:avLst/>
          </a:prstGeom>
          <a:solidFill>
            <a:schemeClr val="accent2"/>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sz="1100" dirty="0"/>
              <a:t>Data Movers</a:t>
            </a:r>
          </a:p>
        </p:txBody>
      </p:sp>
      <p:sp>
        <p:nvSpPr>
          <p:cNvPr id="37" name="Rectangle 36"/>
          <p:cNvSpPr/>
          <p:nvPr/>
        </p:nvSpPr>
        <p:spPr bwMode="gray">
          <a:xfrm>
            <a:off x="4651375" y="3629025"/>
            <a:ext cx="1939925" cy="514350"/>
          </a:xfrm>
          <a:prstGeom prst="rect">
            <a:avLst/>
          </a:prstGeom>
          <a:solidFill>
            <a:schemeClr val="accent5"/>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sz="1100" dirty="0"/>
              <a:t>25x 2.5” drives</a:t>
            </a:r>
          </a:p>
        </p:txBody>
      </p:sp>
      <p:sp>
        <p:nvSpPr>
          <p:cNvPr id="39" name="Rectangle 38"/>
          <p:cNvSpPr/>
          <p:nvPr/>
        </p:nvSpPr>
        <p:spPr bwMode="gray">
          <a:xfrm>
            <a:off x="4651375" y="2898775"/>
            <a:ext cx="1939925" cy="735013"/>
          </a:xfrm>
          <a:prstGeom prst="rect">
            <a:avLst/>
          </a:prstGeom>
          <a:solidFill>
            <a:schemeClr val="accent6"/>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sz="1100" dirty="0"/>
              <a:t>15x 3.5” &amp; 2.5” drives</a:t>
            </a:r>
          </a:p>
        </p:txBody>
      </p:sp>
      <p:grpSp>
        <p:nvGrpSpPr>
          <p:cNvPr id="63501" name="Group 45"/>
          <p:cNvGrpSpPr>
            <a:grpSpLocks/>
          </p:cNvGrpSpPr>
          <p:nvPr/>
        </p:nvGrpSpPr>
        <p:grpSpPr bwMode="auto">
          <a:xfrm>
            <a:off x="7337425" y="3354388"/>
            <a:ext cx="1096963" cy="400050"/>
            <a:chOff x="4286252" y="171450"/>
            <a:chExt cx="2512580" cy="495300"/>
          </a:xfrm>
        </p:grpSpPr>
        <p:sp>
          <p:nvSpPr>
            <p:cNvPr id="63509" name="AutoShape 5"/>
            <p:cNvSpPr>
              <a:spLocks noChangeArrowheads="1"/>
            </p:cNvSpPr>
            <p:nvPr/>
          </p:nvSpPr>
          <p:spPr bwMode="gray">
            <a:xfrm>
              <a:off x="4286252" y="171450"/>
              <a:ext cx="2512580" cy="495300"/>
            </a:xfrm>
            <a:prstGeom prst="rect">
              <a:avLst/>
            </a:prstGeom>
            <a:solidFill>
              <a:srgbClr val="E8E8E8"/>
            </a:solidFill>
            <a:ln w="57150" algn="ctr">
              <a:noFill/>
              <a:round/>
              <a:headEnd/>
              <a:tailEnd/>
            </a:ln>
          </p:spPr>
          <p:txBody>
            <a:bodyPr wrap="none" anchor="ctr"/>
            <a:lstStyle/>
            <a:p>
              <a:r>
                <a:rPr lang="en-US" sz="1600">
                  <a:latin typeface="MetaMediumLF-Roman" pitchFamily="34" charset="0"/>
                </a:rPr>
                <a:t>Disk</a:t>
              </a:r>
            </a:p>
          </p:txBody>
        </p:sp>
        <p:sp>
          <p:nvSpPr>
            <p:cNvPr id="63510" name="Text Box 6"/>
            <p:cNvSpPr txBox="1">
              <a:spLocks noChangeArrowheads="1"/>
            </p:cNvSpPr>
            <p:nvPr/>
          </p:nvSpPr>
          <p:spPr bwMode="gray">
            <a:xfrm>
              <a:off x="5982900" y="238276"/>
              <a:ext cx="149" cy="188623"/>
            </a:xfrm>
            <a:prstGeom prst="rect">
              <a:avLst/>
            </a:prstGeom>
            <a:solidFill>
              <a:srgbClr val="EB353E"/>
            </a:solidFill>
            <a:ln w="12700" algn="ctr">
              <a:noFill/>
              <a:miter lim="800000"/>
              <a:headEnd/>
              <a:tailEnd/>
            </a:ln>
          </p:spPr>
          <p:txBody>
            <a:bodyPr wrap="none" lIns="0" tIns="0" rIns="0" bIns="0">
              <a:spAutoFit/>
            </a:bodyPr>
            <a:lstStyle/>
            <a:p>
              <a:pPr algn="ctr">
                <a:lnSpc>
                  <a:spcPct val="90000"/>
                </a:lnSpc>
              </a:pPr>
              <a:endParaRPr lang="en-US" sz="1100">
                <a:solidFill>
                  <a:schemeClr val="bg1"/>
                </a:solidFill>
                <a:latin typeface="MetaNormalLF-Roman" pitchFamily="34" charset="0"/>
              </a:endParaRPr>
            </a:p>
          </p:txBody>
        </p:sp>
      </p:grpSp>
      <p:grpSp>
        <p:nvGrpSpPr>
          <p:cNvPr id="63502" name="Group 61"/>
          <p:cNvGrpSpPr>
            <a:grpSpLocks/>
          </p:cNvGrpSpPr>
          <p:nvPr/>
        </p:nvGrpSpPr>
        <p:grpSpPr bwMode="auto">
          <a:xfrm flipH="1">
            <a:off x="6761163" y="4116388"/>
            <a:ext cx="576262" cy="1790700"/>
            <a:chOff x="6662326" y="5416550"/>
            <a:chExt cx="516350" cy="1790700"/>
          </a:xfrm>
        </p:grpSpPr>
        <p:sp>
          <p:nvSpPr>
            <p:cNvPr id="43" name="Left Brace 42"/>
            <p:cNvSpPr/>
            <p:nvPr/>
          </p:nvSpPr>
          <p:spPr bwMode="gray">
            <a:xfrm>
              <a:off x="6734871" y="6178550"/>
              <a:ext cx="126599" cy="1016000"/>
            </a:xfrm>
            <a:prstGeom prst="leftBrace">
              <a:avLst/>
            </a:prstGeom>
            <a:ln w="19050">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100"/>
            </a:p>
          </p:txBody>
        </p:sp>
        <p:sp>
          <p:nvSpPr>
            <p:cNvPr id="47" name="Left Brace 46"/>
            <p:cNvSpPr/>
            <p:nvPr/>
          </p:nvSpPr>
          <p:spPr bwMode="gray">
            <a:xfrm>
              <a:off x="7064880" y="5416550"/>
              <a:ext cx="113796" cy="1790700"/>
            </a:xfrm>
            <a:prstGeom prst="leftBrace">
              <a:avLst/>
            </a:prstGeom>
            <a:ln w="19050">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100"/>
            </a:p>
          </p:txBody>
        </p:sp>
        <p:cxnSp>
          <p:nvCxnSpPr>
            <p:cNvPr id="49" name="Elbow Connector 48"/>
            <p:cNvCxnSpPr>
              <a:stCxn id="47" idx="1"/>
            </p:cNvCxnSpPr>
            <p:nvPr/>
          </p:nvCxnSpPr>
          <p:spPr bwMode="gray">
            <a:xfrm rot="10800000">
              <a:off x="6662326" y="5678487"/>
              <a:ext cx="402554" cy="633413"/>
            </a:xfrm>
            <a:prstGeom prst="bentConnector3">
              <a:avLst>
                <a:gd name="adj1" fmla="val 21571"/>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grpSp>
      <p:grpSp>
        <p:nvGrpSpPr>
          <p:cNvPr id="63503" name="Group 32"/>
          <p:cNvGrpSpPr>
            <a:grpSpLocks/>
          </p:cNvGrpSpPr>
          <p:nvPr/>
        </p:nvGrpSpPr>
        <p:grpSpPr bwMode="auto">
          <a:xfrm>
            <a:off x="323850" y="6275388"/>
            <a:ext cx="1497013" cy="322262"/>
            <a:chOff x="324185" y="6281486"/>
            <a:chExt cx="1497451" cy="321333"/>
          </a:xfrm>
        </p:grpSpPr>
        <p:pic>
          <p:nvPicPr>
            <p:cNvPr id="36" name="Picture 35"/>
            <p:cNvPicPr>
              <a:picLocks noChangeAspect="1"/>
            </p:cNvPicPr>
            <p:nvPr/>
          </p:nvPicPr>
          <p:blipFill>
            <a:blip r:embed="rId4" cstate="email">
              <a:extLst/>
            </a:blip>
            <a:stretch>
              <a:fillRect/>
            </a:stretch>
          </p:blipFill>
          <p:spPr bwMode="gray">
            <a:xfrm>
              <a:off x="324185" y="6281486"/>
              <a:ext cx="386616" cy="321333"/>
            </a:xfrm>
            <a:prstGeom prst="rect">
              <a:avLst/>
            </a:prstGeom>
            <a:effectLst>
              <a:glow rad="63500">
                <a:schemeClr val="bg1">
                  <a:alpha val="40000"/>
                </a:schemeClr>
              </a:glow>
            </a:effectLst>
          </p:spPr>
        </p:pic>
        <p:sp>
          <p:nvSpPr>
            <p:cNvPr id="38" name="TextBox 37"/>
            <p:cNvSpPr txBox="1"/>
            <p:nvPr/>
          </p:nvSpPr>
          <p:spPr bwMode="gray">
            <a:xfrm>
              <a:off x="770404" y="6347969"/>
              <a:ext cx="1051232" cy="183619"/>
            </a:xfrm>
            <a:prstGeom prst="rect">
              <a:avLst/>
            </a:prstGeom>
            <a:noFill/>
          </p:spPr>
          <p:txBody>
            <a:bodyPr wrap="none" lIns="0" tIns="0" rIns="0" bIns="0" anchor="ctr">
              <a:spAutoFit/>
            </a:bodyPr>
            <a:lstStyle/>
            <a:p>
              <a:pPr fontAlgn="auto">
                <a:spcBef>
                  <a:spcPts val="0"/>
                </a:spcBef>
                <a:spcAft>
                  <a:spcPts val="0"/>
                </a:spcAft>
                <a:defRPr/>
              </a:pPr>
              <a:r>
                <a:rPr lang="en-US" sz="1200" spc="300" dirty="0">
                  <a:solidFill>
                    <a:schemeClr val="bg1"/>
                  </a:solidFill>
                  <a:latin typeface="MetaMediumLF-Roman" pitchFamily="34" charset="0"/>
                  <a:cs typeface="+mn-cs"/>
                </a:rPr>
                <a:t>HARDWARE</a:t>
              </a:r>
            </a:p>
          </p:txBody>
        </p:sp>
      </p:gr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836960" y="2773363"/>
            <a:ext cx="5373266" cy="1477328"/>
          </a:xfrm>
          <a:prstGeom prst="rect">
            <a:avLst/>
          </a:prstGeom>
          <a:noFill/>
          <a:ln w="12700" algn="ctr">
            <a:noFill/>
            <a:miter lim="800000"/>
            <a:headEnd/>
            <a:tailEnd/>
          </a:ln>
        </p:spPr>
        <p:txBody>
          <a:bodyPr wrap="none" lIns="0" tIns="0" rIns="0" bIns="0">
            <a:spAutoFit/>
          </a:bodyPr>
          <a:lstStyle/>
          <a:p>
            <a:pPr algn="ctr"/>
            <a:r>
              <a:rPr lang="en-US" sz="4800" b="1" dirty="0" smtClean="0"/>
              <a:t>VNX Components </a:t>
            </a:r>
          </a:p>
          <a:p>
            <a:pPr algn="ctr"/>
            <a:r>
              <a:rPr lang="en-US" sz="4800" b="1" dirty="0" smtClean="0"/>
              <a:t>in More Depth</a:t>
            </a:r>
            <a:endParaRPr lang="en-US" sz="4800" b="1" dirty="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5537" name="Picture 1"/>
          <p:cNvPicPr>
            <a:picLocks noChangeAspect="1" noChangeArrowheads="1"/>
          </p:cNvPicPr>
          <p:nvPr/>
        </p:nvPicPr>
        <p:blipFill>
          <a:blip r:embed="rId3" cstate="print"/>
          <a:srcRect/>
          <a:stretch>
            <a:fillRect/>
          </a:stretch>
        </p:blipFill>
        <p:spPr bwMode="gray">
          <a:xfrm>
            <a:off x="2538413" y="1758950"/>
            <a:ext cx="1117600" cy="3297238"/>
          </a:xfrm>
          <a:prstGeom prst="rect">
            <a:avLst/>
          </a:prstGeom>
          <a:noFill/>
          <a:ln w="9525">
            <a:noFill/>
            <a:miter lim="800000"/>
            <a:headEnd/>
            <a:tailEnd/>
          </a:ln>
        </p:spPr>
      </p:pic>
      <p:sp>
        <p:nvSpPr>
          <p:cNvPr id="65538" name="Rectangle 80"/>
          <p:cNvSpPr>
            <a:spLocks noGrp="1" noChangeArrowheads="1"/>
          </p:cNvSpPr>
          <p:nvPr>
            <p:ph type="title"/>
          </p:nvPr>
        </p:nvSpPr>
        <p:spPr>
          <a:noFill/>
          <a:ln>
            <a:miter lim="800000"/>
            <a:headEnd/>
            <a:tailEnd/>
          </a:ln>
        </p:spPr>
        <p:txBody>
          <a:bodyPr vert="horz" wrap="square" numCol="1" compatLnSpc="1">
            <a:prstTxWarp prst="textNoShape">
              <a:avLst/>
            </a:prstTxWarp>
          </a:bodyPr>
          <a:lstStyle/>
          <a:p>
            <a:r>
              <a:rPr smtClean="0"/>
              <a:t>VNX Storage Processor</a:t>
            </a:r>
          </a:p>
        </p:txBody>
      </p:sp>
      <p:sp>
        <p:nvSpPr>
          <p:cNvPr id="65539" name="Rectangle 81"/>
          <p:cNvSpPr>
            <a:spLocks noGrp="1" noChangeArrowheads="1"/>
          </p:cNvSpPr>
          <p:nvPr>
            <p:ph sz="half" idx="2"/>
          </p:nvPr>
        </p:nvSpPr>
        <p:spPr>
          <a:xfrm>
            <a:off x="4168775" y="1758950"/>
            <a:ext cx="4608513" cy="4205288"/>
          </a:xfrm>
          <a:noFill/>
          <a:ln>
            <a:miter lim="800000"/>
            <a:headEnd/>
            <a:tailEnd/>
          </a:ln>
        </p:spPr>
        <p:txBody>
          <a:bodyPr vert="horz" wrap="square" numCol="1" anchor="t" anchorCtr="0" compatLnSpc="1">
            <a:prstTxWarp prst="textNoShape">
              <a:avLst/>
            </a:prstTxWarp>
          </a:bodyPr>
          <a:lstStyle/>
          <a:p>
            <a:pPr marL="169863" indent="-169863"/>
            <a:r>
              <a:rPr lang="en-US" sz="1700" smtClean="0"/>
              <a:t>Block services</a:t>
            </a:r>
          </a:p>
          <a:p>
            <a:pPr marL="627063" lvl="1" indent="-169863"/>
            <a:r>
              <a:rPr lang="en-US" sz="1300" smtClean="0"/>
              <a:t>Flexible RAID options (10,3,5,6) provide optimal performance AND protection</a:t>
            </a:r>
          </a:p>
          <a:p>
            <a:pPr marL="627063" lvl="1" indent="-169863"/>
            <a:r>
              <a:rPr lang="en-US" sz="1300" smtClean="0"/>
              <a:t>RAID Groups and Virtual Pools</a:t>
            </a:r>
          </a:p>
          <a:p>
            <a:pPr marL="169863" indent="-169863"/>
            <a:r>
              <a:rPr lang="en-US" sz="1700" smtClean="0"/>
              <a:t>Administration/management</a:t>
            </a:r>
          </a:p>
          <a:p>
            <a:pPr marL="627063" lvl="1" indent="-169863"/>
            <a:r>
              <a:rPr lang="en-US" sz="1300" smtClean="0"/>
              <a:t>Through storage processor Ethernet ports</a:t>
            </a:r>
          </a:p>
          <a:p>
            <a:pPr marL="627063" lvl="1" indent="-169863"/>
            <a:r>
              <a:rPr lang="en-US" sz="1300" smtClean="0"/>
              <a:t>Aggregated to single file/block view in Unisphere</a:t>
            </a:r>
          </a:p>
          <a:p>
            <a:pPr marL="169863" indent="-169863"/>
            <a:r>
              <a:rPr lang="en-US" sz="1700" smtClean="0"/>
              <a:t>Single point of management/control</a:t>
            </a:r>
          </a:p>
          <a:p>
            <a:pPr marL="169863" indent="-169863"/>
            <a:r>
              <a:rPr lang="en-US" sz="1700" smtClean="0"/>
              <a:t>High availability Active/Active controller failover option</a:t>
            </a:r>
          </a:p>
          <a:p>
            <a:pPr marL="169863" indent="-169863"/>
            <a:r>
              <a:rPr lang="en-US" sz="1700" smtClean="0"/>
              <a:t>Connects to Hosts via FC, FCoE, iSCSI for flexibility of connection</a:t>
            </a:r>
          </a:p>
          <a:p>
            <a:pPr marL="169863" indent="-169863"/>
            <a:r>
              <a:rPr lang="en-US" sz="1700" smtClean="0"/>
              <a:t>Connects to storage via 4 lane 6Gbit SAS for up to 24Gb/SAS bus (6x prior generation)</a:t>
            </a:r>
          </a:p>
        </p:txBody>
      </p:sp>
      <p:sp>
        <p:nvSpPr>
          <p:cNvPr id="65540" name="Text Placeholder 45"/>
          <p:cNvSpPr>
            <a:spLocks noGrp="1"/>
          </p:cNvSpPr>
          <p:nvPr>
            <p:ph type="body" idx="10"/>
          </p:nvPr>
        </p:nvSpPr>
        <p:spPr>
          <a:xfrm>
            <a:off x="366713" y="1123950"/>
            <a:ext cx="8410575" cy="403225"/>
          </a:xfrm>
          <a:noFill/>
          <a:ln>
            <a:miter lim="800000"/>
            <a:headEnd/>
            <a:tailEnd/>
          </a:ln>
        </p:spPr>
        <p:txBody>
          <a:bodyPr vert="horz" wrap="square" numCol="1" compatLnSpc="1">
            <a:prstTxWarp prst="textNoShape">
              <a:avLst/>
            </a:prstTxWarp>
          </a:bodyPr>
          <a:lstStyle/>
          <a:p>
            <a:r>
              <a:rPr lang="en-US" smtClean="0"/>
              <a:t>Dedicated processing for block services</a:t>
            </a:r>
          </a:p>
        </p:txBody>
      </p:sp>
      <p:sp>
        <p:nvSpPr>
          <p:cNvPr id="65541" name="AutoShape 487"/>
          <p:cNvSpPr>
            <a:spLocks noChangeArrowheads="1"/>
          </p:cNvSpPr>
          <p:nvPr/>
        </p:nvSpPr>
        <p:spPr bwMode="gray">
          <a:xfrm>
            <a:off x="2943225" y="5099050"/>
            <a:ext cx="307975" cy="215900"/>
          </a:xfrm>
          <a:prstGeom prst="rect">
            <a:avLst/>
          </a:prstGeom>
          <a:noFill/>
          <a:ln w="12700" algn="ctr">
            <a:noFill/>
            <a:round/>
            <a:headEnd/>
            <a:tailEnd/>
          </a:ln>
        </p:spPr>
        <p:txBody>
          <a:bodyPr wrap="none" lIns="0" tIns="0" rIns="0" bIns="0" anchor="ctr" anchorCtr="1">
            <a:spAutoFit/>
          </a:bodyPr>
          <a:lstStyle/>
          <a:p>
            <a:pPr algn="ctr"/>
            <a:r>
              <a:rPr lang="en-US" sz="1400">
                <a:latin typeface="MetaMediumLF-Roman" pitchFamily="34" charset="0"/>
              </a:rPr>
              <a:t>VNX</a:t>
            </a:r>
          </a:p>
        </p:txBody>
      </p:sp>
      <p:grpSp>
        <p:nvGrpSpPr>
          <p:cNvPr id="65542" name="Group 58"/>
          <p:cNvGrpSpPr>
            <a:grpSpLocks/>
          </p:cNvGrpSpPr>
          <p:nvPr/>
        </p:nvGrpSpPr>
        <p:grpSpPr bwMode="auto">
          <a:xfrm>
            <a:off x="323850" y="6275388"/>
            <a:ext cx="1497013" cy="322262"/>
            <a:chOff x="324185" y="6281486"/>
            <a:chExt cx="1497451" cy="321333"/>
          </a:xfrm>
        </p:grpSpPr>
        <p:pic>
          <p:nvPicPr>
            <p:cNvPr id="60" name="Picture 59"/>
            <p:cNvPicPr>
              <a:picLocks noChangeAspect="1"/>
            </p:cNvPicPr>
            <p:nvPr/>
          </p:nvPicPr>
          <p:blipFill>
            <a:blip r:embed="rId4" cstate="email">
              <a:extLst/>
            </a:blip>
            <a:stretch>
              <a:fillRect/>
            </a:stretch>
          </p:blipFill>
          <p:spPr bwMode="gray">
            <a:xfrm>
              <a:off x="324185" y="6281486"/>
              <a:ext cx="386616" cy="321333"/>
            </a:xfrm>
            <a:prstGeom prst="rect">
              <a:avLst/>
            </a:prstGeom>
            <a:effectLst>
              <a:glow rad="63500">
                <a:schemeClr val="bg1">
                  <a:alpha val="40000"/>
                </a:schemeClr>
              </a:glow>
            </a:effectLst>
          </p:spPr>
        </p:pic>
        <p:sp>
          <p:nvSpPr>
            <p:cNvPr id="65" name="TextBox 64"/>
            <p:cNvSpPr txBox="1"/>
            <p:nvPr/>
          </p:nvSpPr>
          <p:spPr bwMode="gray">
            <a:xfrm>
              <a:off x="770404" y="6347969"/>
              <a:ext cx="1051232" cy="183619"/>
            </a:xfrm>
            <a:prstGeom prst="rect">
              <a:avLst/>
            </a:prstGeom>
            <a:noFill/>
          </p:spPr>
          <p:txBody>
            <a:bodyPr wrap="none" lIns="0" tIns="0" rIns="0" bIns="0" anchor="ctr">
              <a:spAutoFit/>
            </a:bodyPr>
            <a:lstStyle/>
            <a:p>
              <a:pPr fontAlgn="auto">
                <a:spcBef>
                  <a:spcPts val="0"/>
                </a:spcBef>
                <a:spcAft>
                  <a:spcPts val="0"/>
                </a:spcAft>
                <a:defRPr/>
              </a:pPr>
              <a:r>
                <a:rPr lang="en-US" sz="1200" spc="300" dirty="0">
                  <a:solidFill>
                    <a:schemeClr val="bg1"/>
                  </a:solidFill>
                  <a:latin typeface="MetaMediumLF-Roman" pitchFamily="34" charset="0"/>
                  <a:cs typeface="+mn-cs"/>
                </a:rPr>
                <a:t>HARDWARE</a:t>
              </a:r>
            </a:p>
          </p:txBody>
        </p:sp>
      </p:grpSp>
      <p:sp>
        <p:nvSpPr>
          <p:cNvPr id="183311" name="Rectangle 15"/>
          <p:cNvSpPr>
            <a:spLocks noChangeArrowheads="1"/>
          </p:cNvSpPr>
          <p:nvPr/>
        </p:nvSpPr>
        <p:spPr bwMode="gray">
          <a:xfrm>
            <a:off x="2555875" y="3429000"/>
            <a:ext cx="1093788" cy="230188"/>
          </a:xfrm>
          <a:prstGeom prst="rect">
            <a:avLst/>
          </a:prstGeom>
          <a:solidFill>
            <a:srgbClr val="2C95DD">
              <a:alpha val="49803"/>
            </a:srgbClr>
          </a:solidFill>
          <a:ln w="12700" algn="ctr">
            <a:solidFill>
              <a:schemeClr val="bg1"/>
            </a:solidFill>
            <a:miter lim="800000"/>
            <a:headEnd/>
            <a:tailEnd/>
          </a:ln>
        </p:spPr>
        <p:txBody>
          <a:bodyPr/>
          <a:lstStyle/>
          <a:p>
            <a:endParaRPr lang="en-US">
              <a:latin typeface="MetaMediumLF-Roman" pitchFamily="34" charset="0"/>
            </a:endParaRPr>
          </a:p>
        </p:txBody>
      </p:sp>
      <p:grpSp>
        <p:nvGrpSpPr>
          <p:cNvPr id="125" name="Group 124"/>
          <p:cNvGrpSpPr>
            <a:grpSpLocks/>
          </p:cNvGrpSpPr>
          <p:nvPr/>
        </p:nvGrpSpPr>
        <p:grpSpPr bwMode="auto">
          <a:xfrm>
            <a:off x="250825" y="3429000"/>
            <a:ext cx="3398838" cy="749300"/>
            <a:chOff x="251475" y="3429000"/>
            <a:chExt cx="3398191" cy="749302"/>
          </a:xfrm>
        </p:grpSpPr>
        <p:sp>
          <p:nvSpPr>
            <p:cNvPr id="65582" name="Freeform 8"/>
            <p:cNvSpPr>
              <a:spLocks/>
            </p:cNvSpPr>
            <p:nvPr/>
          </p:nvSpPr>
          <p:spPr bwMode="gray">
            <a:xfrm>
              <a:off x="251475" y="3429000"/>
              <a:ext cx="3398188" cy="346075"/>
            </a:xfrm>
            <a:custGeom>
              <a:avLst/>
              <a:gdLst>
                <a:gd name="T0" fmla="*/ 2531 w 2531"/>
                <a:gd name="T1" fmla="*/ 0 h 363"/>
                <a:gd name="T2" fmla="*/ 1334 w 2531"/>
                <a:gd name="T3" fmla="*/ 363 h 363"/>
                <a:gd name="T4" fmla="*/ 0 w 2531"/>
                <a:gd name="T5" fmla="*/ 363 h 363"/>
                <a:gd name="T6" fmla="*/ 1705 w 2531"/>
                <a:gd name="T7" fmla="*/ 7 h 363"/>
                <a:gd name="T8" fmla="*/ 2531 w 2531"/>
                <a:gd name="T9" fmla="*/ 0 h 363"/>
                <a:gd name="T10" fmla="*/ 0 60000 65536"/>
                <a:gd name="T11" fmla="*/ 0 60000 65536"/>
                <a:gd name="T12" fmla="*/ 0 60000 65536"/>
                <a:gd name="T13" fmla="*/ 0 60000 65536"/>
                <a:gd name="T14" fmla="*/ 0 60000 65536"/>
                <a:gd name="T15" fmla="*/ 0 w 2531"/>
                <a:gd name="T16" fmla="*/ 0 h 363"/>
                <a:gd name="T17" fmla="*/ 2531 w 2531"/>
                <a:gd name="T18" fmla="*/ 363 h 363"/>
              </a:gdLst>
              <a:ahLst/>
              <a:cxnLst>
                <a:cxn ang="T10">
                  <a:pos x="T0" y="T1"/>
                </a:cxn>
                <a:cxn ang="T11">
                  <a:pos x="T2" y="T3"/>
                </a:cxn>
                <a:cxn ang="T12">
                  <a:pos x="T4" y="T5"/>
                </a:cxn>
                <a:cxn ang="T13">
                  <a:pos x="T6" y="T7"/>
                </a:cxn>
                <a:cxn ang="T14">
                  <a:pos x="T8" y="T9"/>
                </a:cxn>
              </a:cxnLst>
              <a:rect l="T15" t="T16" r="T17" b="T18"/>
              <a:pathLst>
                <a:path w="2531" h="363">
                  <a:moveTo>
                    <a:pt x="2531" y="0"/>
                  </a:moveTo>
                  <a:lnTo>
                    <a:pt x="1334" y="363"/>
                  </a:lnTo>
                  <a:lnTo>
                    <a:pt x="0" y="363"/>
                  </a:lnTo>
                  <a:lnTo>
                    <a:pt x="1705" y="7"/>
                  </a:lnTo>
                  <a:lnTo>
                    <a:pt x="2531" y="0"/>
                  </a:lnTo>
                  <a:close/>
                </a:path>
              </a:pathLst>
            </a:custGeom>
            <a:solidFill>
              <a:schemeClr val="accent1">
                <a:alpha val="50195"/>
              </a:schemeClr>
            </a:solidFill>
            <a:ln w="12700" cap="flat" cmpd="sng">
              <a:solidFill>
                <a:schemeClr val="bg1"/>
              </a:solidFill>
              <a:prstDash val="solid"/>
              <a:round/>
              <a:headEnd type="none" w="med" len="med"/>
              <a:tailEnd type="none" w="med" len="med"/>
            </a:ln>
          </p:spPr>
          <p:txBody>
            <a:bodyPr/>
            <a:lstStyle/>
            <a:p>
              <a:endParaRPr lang="en-US"/>
            </a:p>
          </p:txBody>
        </p:sp>
        <p:grpSp>
          <p:nvGrpSpPr>
            <p:cNvPr id="65583" name="Group 113"/>
            <p:cNvGrpSpPr>
              <a:grpSpLocks/>
            </p:cNvGrpSpPr>
            <p:nvPr/>
          </p:nvGrpSpPr>
          <p:grpSpPr bwMode="auto">
            <a:xfrm>
              <a:off x="348386" y="3774426"/>
              <a:ext cx="1631299" cy="403249"/>
              <a:chOff x="348386" y="3947463"/>
              <a:chExt cx="1631299" cy="345641"/>
            </a:xfrm>
          </p:grpSpPr>
          <p:grpSp>
            <p:nvGrpSpPr>
              <p:cNvPr id="65585" name="Group 112"/>
              <p:cNvGrpSpPr>
                <a:grpSpLocks/>
              </p:cNvGrpSpPr>
              <p:nvPr/>
            </p:nvGrpSpPr>
            <p:grpSpPr bwMode="auto">
              <a:xfrm>
                <a:off x="357585" y="3947463"/>
                <a:ext cx="1622100" cy="345641"/>
                <a:chOff x="366713" y="3947463"/>
                <a:chExt cx="1622100" cy="345641"/>
              </a:xfrm>
            </p:grpSpPr>
            <p:sp>
              <p:nvSpPr>
                <p:cNvPr id="65587" name="Rectangle 6"/>
                <p:cNvSpPr>
                  <a:spLocks noChangeArrowheads="1"/>
                </p:cNvSpPr>
                <p:nvPr/>
              </p:nvSpPr>
              <p:spPr bwMode="gray">
                <a:xfrm>
                  <a:off x="366713" y="3947463"/>
                  <a:ext cx="806451" cy="345641"/>
                </a:xfrm>
                <a:prstGeom prst="rect">
                  <a:avLst/>
                </a:prstGeom>
                <a:solidFill>
                  <a:schemeClr val="accent1"/>
                </a:solidFill>
                <a:ln w="12700">
                  <a:solidFill>
                    <a:schemeClr val="bg1"/>
                  </a:solidFill>
                  <a:miter lim="800000"/>
                  <a:headEnd/>
                  <a:tailEnd/>
                </a:ln>
              </p:spPr>
              <p:txBody>
                <a:bodyPr wrap="none" lIns="0" tIns="0" rIns="0" bIns="0" anchor="ctr" anchorCtr="1"/>
                <a:lstStyle/>
                <a:p>
                  <a:pPr eaLnBrk="0" hangingPunct="0"/>
                  <a:endParaRPr lang="en-US" sz="1400">
                    <a:solidFill>
                      <a:schemeClr val="bg1"/>
                    </a:solidFill>
                    <a:latin typeface="MetaMediumLF-Roman" pitchFamily="34" charset="0"/>
                  </a:endParaRPr>
                </a:p>
              </p:txBody>
            </p:sp>
            <p:sp>
              <p:nvSpPr>
                <p:cNvPr id="65588" name="Rectangle 6"/>
                <p:cNvSpPr>
                  <a:spLocks noChangeArrowheads="1"/>
                </p:cNvSpPr>
                <p:nvPr/>
              </p:nvSpPr>
              <p:spPr bwMode="gray">
                <a:xfrm>
                  <a:off x="1173163" y="3947463"/>
                  <a:ext cx="815650" cy="345641"/>
                </a:xfrm>
                <a:prstGeom prst="rect">
                  <a:avLst/>
                </a:prstGeom>
                <a:solidFill>
                  <a:schemeClr val="accent1"/>
                </a:solidFill>
                <a:ln w="12700">
                  <a:solidFill>
                    <a:schemeClr val="bg1"/>
                  </a:solidFill>
                  <a:miter lim="800000"/>
                  <a:headEnd/>
                  <a:tailEnd/>
                </a:ln>
              </p:spPr>
              <p:txBody>
                <a:bodyPr wrap="none" lIns="0" tIns="0" rIns="0" bIns="0" anchor="ctr" anchorCtr="1"/>
                <a:lstStyle/>
                <a:p>
                  <a:pPr eaLnBrk="0" hangingPunct="0"/>
                  <a:endParaRPr lang="en-US" sz="1400">
                    <a:solidFill>
                      <a:schemeClr val="bg1"/>
                    </a:solidFill>
                    <a:latin typeface="MetaMediumLF-Roman" pitchFamily="34" charset="0"/>
                  </a:endParaRPr>
                </a:p>
              </p:txBody>
            </p:sp>
          </p:grpSp>
          <p:sp>
            <p:nvSpPr>
              <p:cNvPr id="48" name="TextBox 47"/>
              <p:cNvSpPr txBox="1"/>
              <p:nvPr/>
            </p:nvSpPr>
            <p:spPr bwMode="gray">
              <a:xfrm>
                <a:off x="348295" y="4028303"/>
                <a:ext cx="1631639" cy="185057"/>
              </a:xfrm>
              <a:prstGeom prst="rect">
                <a:avLst/>
              </a:prstGeom>
              <a:noFill/>
            </p:spPr>
            <p:txBody>
              <a:bodyPr lIns="0" tIns="0" rIns="0" bIns="0" anchor="ctr">
                <a:spAutoFit/>
              </a:bodyPr>
              <a:lstStyle/>
              <a:p>
                <a:pPr algn="ctr" fontAlgn="auto">
                  <a:spcBef>
                    <a:spcPts val="0"/>
                  </a:spcBef>
                  <a:spcAft>
                    <a:spcPts val="0"/>
                  </a:spcAft>
                  <a:defRPr/>
                </a:pPr>
                <a:r>
                  <a:rPr lang="en-US" sz="1400" dirty="0">
                    <a:solidFill>
                      <a:schemeClr val="bg1"/>
                    </a:solidFill>
                    <a:effectLst>
                      <a:outerShdw blurRad="63500" sx="102000" sy="102000" algn="ctr" rotWithShape="0">
                        <a:prstClr val="black">
                          <a:alpha val="40000"/>
                        </a:prstClr>
                      </a:outerShdw>
                    </a:effectLst>
                    <a:latin typeface="MetaMediumLF-Roman" pitchFamily="34" charset="0"/>
                    <a:cs typeface="+mn-cs"/>
                  </a:rPr>
                  <a:t>Storage Processors</a:t>
                </a:r>
              </a:p>
            </p:txBody>
          </p:sp>
        </p:grpSp>
        <p:sp>
          <p:nvSpPr>
            <p:cNvPr id="65584" name="Freeform 118"/>
            <p:cNvSpPr>
              <a:spLocks/>
            </p:cNvSpPr>
            <p:nvPr/>
          </p:nvSpPr>
          <p:spPr bwMode="gray">
            <a:xfrm rot="16200000" flipH="1">
              <a:off x="2440027" y="2968663"/>
              <a:ext cx="749299" cy="1669979"/>
            </a:xfrm>
            <a:custGeom>
              <a:avLst/>
              <a:gdLst>
                <a:gd name="T0" fmla="*/ 0 w 749299"/>
                <a:gd name="T1" fmla="*/ 1669979 h 1669978"/>
                <a:gd name="T2" fmla="*/ 346077 w 749299"/>
                <a:gd name="T3" fmla="*/ 0 h 1669978"/>
                <a:gd name="T4" fmla="*/ 749299 w 749299"/>
                <a:gd name="T5" fmla="*/ 0 h 1669978"/>
                <a:gd name="T6" fmla="*/ 230425 w 749299"/>
                <a:gd name="T7" fmla="*/ 1669976 h 1669978"/>
                <a:gd name="T8" fmla="*/ 0 w 749299"/>
                <a:gd name="T9" fmla="*/ 1669979 h 16699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9299" h="1669978">
                  <a:moveTo>
                    <a:pt x="0" y="1669978"/>
                  </a:moveTo>
                  <a:lnTo>
                    <a:pt x="346077" y="0"/>
                  </a:lnTo>
                  <a:lnTo>
                    <a:pt x="749299" y="0"/>
                  </a:lnTo>
                  <a:lnTo>
                    <a:pt x="230425" y="1669975"/>
                  </a:lnTo>
                  <a:lnTo>
                    <a:pt x="0" y="1669978"/>
                  </a:lnTo>
                  <a:close/>
                </a:path>
              </a:pathLst>
            </a:custGeom>
            <a:solidFill>
              <a:schemeClr val="accent1">
                <a:alpha val="50195"/>
              </a:schemeClr>
            </a:solidFill>
            <a:ln w="12700" cap="flat" cmpd="sng">
              <a:solidFill>
                <a:schemeClr val="bg1"/>
              </a:solidFill>
              <a:prstDash val="solid"/>
              <a:round/>
              <a:headEnd type="none" w="med" len="med"/>
              <a:tailEnd type="none" w="med" len="med"/>
            </a:ln>
          </p:spPr>
          <p:txBody>
            <a:bodyPr/>
            <a:lstStyle/>
            <a:p>
              <a:endParaRPr lang="en-US"/>
            </a:p>
          </p:txBody>
        </p:sp>
      </p:grpSp>
      <p:grpSp>
        <p:nvGrpSpPr>
          <p:cNvPr id="124" name="Group 123"/>
          <p:cNvGrpSpPr>
            <a:grpSpLocks/>
          </p:cNvGrpSpPr>
          <p:nvPr/>
        </p:nvGrpSpPr>
        <p:grpSpPr bwMode="auto">
          <a:xfrm>
            <a:off x="479425" y="1758950"/>
            <a:ext cx="1387475" cy="4262438"/>
            <a:chOff x="479759" y="1758950"/>
            <a:chExt cx="1386807" cy="4262438"/>
          </a:xfrm>
        </p:grpSpPr>
        <p:grpSp>
          <p:nvGrpSpPr>
            <p:cNvPr id="65547" name="Group 121"/>
            <p:cNvGrpSpPr>
              <a:grpSpLocks/>
            </p:cNvGrpSpPr>
            <p:nvPr/>
          </p:nvGrpSpPr>
          <p:grpSpPr bwMode="auto">
            <a:xfrm>
              <a:off x="484120" y="1758950"/>
              <a:ext cx="1378086" cy="2015692"/>
              <a:chOff x="484120" y="1758950"/>
              <a:chExt cx="1378086" cy="2015692"/>
            </a:xfrm>
          </p:grpSpPr>
          <p:pic>
            <p:nvPicPr>
              <p:cNvPr id="65577" name="Picture 37" descr="clouds_8-88-175"/>
              <p:cNvPicPr>
                <a:picLocks noChangeAspect="1" noChangeArrowheads="1"/>
              </p:cNvPicPr>
              <p:nvPr/>
            </p:nvPicPr>
            <p:blipFill>
              <a:blip r:embed="rId5" cstate="print"/>
              <a:srcRect/>
              <a:stretch>
                <a:fillRect/>
              </a:stretch>
            </p:blipFill>
            <p:spPr bwMode="gray">
              <a:xfrm>
                <a:off x="484120" y="2680109"/>
                <a:ext cx="1378086" cy="691284"/>
              </a:xfrm>
              <a:prstGeom prst="rect">
                <a:avLst/>
              </a:prstGeom>
              <a:noFill/>
              <a:ln w="9525">
                <a:noFill/>
                <a:miter lim="800000"/>
                <a:headEnd/>
                <a:tailEnd/>
              </a:ln>
            </p:spPr>
          </p:pic>
          <p:sp>
            <p:nvSpPr>
              <p:cNvPr id="65578" name="Rectangle 11"/>
              <p:cNvSpPr>
                <a:spLocks noChangeArrowheads="1"/>
              </p:cNvSpPr>
              <p:nvPr/>
            </p:nvSpPr>
            <p:spPr bwMode="gray">
              <a:xfrm>
                <a:off x="844550" y="2852930"/>
                <a:ext cx="657226" cy="430427"/>
              </a:xfrm>
              <a:prstGeom prst="rect">
                <a:avLst/>
              </a:prstGeom>
              <a:noFill/>
              <a:ln w="12700">
                <a:noFill/>
                <a:miter lim="800000"/>
                <a:headEnd/>
                <a:tailEnd/>
              </a:ln>
            </p:spPr>
            <p:txBody>
              <a:bodyPr wrap="none" lIns="0" tIns="0" rIns="0" bIns="0" anchor="ctr">
                <a:spAutoFit/>
              </a:bodyPr>
              <a:lstStyle/>
              <a:p>
                <a:pPr algn="ctr" eaLnBrk="0" hangingPunct="0"/>
                <a:r>
                  <a:rPr lang="en-US" sz="1400">
                    <a:latin typeface="MetaMediumLF-Roman" pitchFamily="34" charset="0"/>
                  </a:rPr>
                  <a:t>Private</a:t>
                </a:r>
              </a:p>
              <a:p>
                <a:pPr algn="ctr" eaLnBrk="0" hangingPunct="0"/>
                <a:r>
                  <a:rPr lang="en-US" sz="1400">
                    <a:latin typeface="MetaMediumLF-Roman" pitchFamily="34" charset="0"/>
                  </a:rPr>
                  <a:t>Network</a:t>
                </a:r>
              </a:p>
            </p:txBody>
          </p:sp>
          <p:sp>
            <p:nvSpPr>
              <p:cNvPr id="65579" name="Text Box 13"/>
              <p:cNvSpPr txBox="1">
                <a:spLocks noChangeArrowheads="1"/>
              </p:cNvSpPr>
              <p:nvPr/>
            </p:nvSpPr>
            <p:spPr bwMode="gray">
              <a:xfrm>
                <a:off x="646112" y="1758950"/>
                <a:ext cx="1054101" cy="216020"/>
              </a:xfrm>
              <a:prstGeom prst="rect">
                <a:avLst/>
              </a:prstGeom>
              <a:noFill/>
              <a:ln w="9525">
                <a:noFill/>
                <a:miter lim="800000"/>
                <a:headEnd/>
                <a:tailEnd/>
              </a:ln>
            </p:spPr>
            <p:txBody>
              <a:bodyPr wrap="none" lIns="0" tIns="0" rIns="0" bIns="0">
                <a:spAutoFit/>
              </a:bodyPr>
              <a:lstStyle/>
              <a:p>
                <a:pPr eaLnBrk="0" hangingPunct="0"/>
                <a:r>
                  <a:rPr lang="en-US" sz="1400">
                    <a:latin typeface="MetaMediumLF-Roman" pitchFamily="34" charset="0"/>
                  </a:rPr>
                  <a:t>Administrator</a:t>
                </a:r>
              </a:p>
            </p:txBody>
          </p:sp>
          <p:pic>
            <p:nvPicPr>
              <p:cNvPr id="65580" name="Picture 34" descr="desktop2"/>
              <p:cNvPicPr>
                <a:picLocks noChangeAspect="1" noChangeArrowheads="1"/>
              </p:cNvPicPr>
              <p:nvPr/>
            </p:nvPicPr>
            <p:blipFill>
              <a:blip r:embed="rId6" cstate="print"/>
              <a:srcRect/>
              <a:stretch>
                <a:fillRect/>
              </a:stretch>
            </p:blipFill>
            <p:spPr bwMode="gray">
              <a:xfrm>
                <a:off x="741110" y="1988825"/>
                <a:ext cx="864105" cy="659974"/>
              </a:xfrm>
              <a:prstGeom prst="rect">
                <a:avLst/>
              </a:prstGeom>
              <a:noFill/>
              <a:ln w="9525">
                <a:noFill/>
                <a:miter lim="800000"/>
                <a:headEnd/>
                <a:tailEnd/>
              </a:ln>
            </p:spPr>
          </p:pic>
          <p:sp>
            <p:nvSpPr>
              <p:cNvPr id="65581" name="Line 12"/>
              <p:cNvSpPr>
                <a:spLocks noChangeShapeType="1"/>
              </p:cNvSpPr>
              <p:nvPr/>
            </p:nvSpPr>
            <p:spPr bwMode="gray">
              <a:xfrm flipV="1">
                <a:off x="1173163" y="3371393"/>
                <a:ext cx="0" cy="403249"/>
              </a:xfrm>
              <a:prstGeom prst="line">
                <a:avLst/>
              </a:prstGeom>
              <a:noFill/>
              <a:ln w="28575">
                <a:solidFill>
                  <a:schemeClr val="bg2"/>
                </a:solidFill>
                <a:round/>
                <a:headEnd type="arrow" w="med" len="med"/>
                <a:tailEnd type="arrow" w="med" len="med"/>
              </a:ln>
            </p:spPr>
            <p:txBody>
              <a:bodyPr wrap="none" lIns="0" tIns="0" rIns="0" bIns="0" anchor="ctr"/>
              <a:lstStyle/>
              <a:p>
                <a:endParaRPr lang="en-US"/>
              </a:p>
            </p:txBody>
          </p:sp>
        </p:grpSp>
        <p:grpSp>
          <p:nvGrpSpPr>
            <p:cNvPr id="65548" name="Group 122"/>
            <p:cNvGrpSpPr>
              <a:grpSpLocks/>
            </p:cNvGrpSpPr>
            <p:nvPr/>
          </p:nvGrpSpPr>
          <p:grpSpPr bwMode="auto">
            <a:xfrm>
              <a:off x="479759" y="4177891"/>
              <a:ext cx="1386807" cy="1843497"/>
              <a:chOff x="479759" y="4177891"/>
              <a:chExt cx="1386807" cy="1843497"/>
            </a:xfrm>
          </p:grpSpPr>
          <p:grpSp>
            <p:nvGrpSpPr>
              <p:cNvPr id="65549" name="Group 120"/>
              <p:cNvGrpSpPr>
                <a:grpSpLocks/>
              </p:cNvGrpSpPr>
              <p:nvPr/>
            </p:nvGrpSpPr>
            <p:grpSpPr bwMode="auto">
              <a:xfrm>
                <a:off x="885151" y="4868118"/>
                <a:ext cx="576071" cy="404306"/>
                <a:chOff x="827545" y="4810511"/>
                <a:chExt cx="691284" cy="404306"/>
              </a:xfrm>
            </p:grpSpPr>
            <p:sp>
              <p:nvSpPr>
                <p:cNvPr id="65575" name="Line 12"/>
                <p:cNvSpPr>
                  <a:spLocks noChangeShapeType="1"/>
                </p:cNvSpPr>
                <p:nvPr/>
              </p:nvSpPr>
              <p:spPr bwMode="gray">
                <a:xfrm flipV="1">
                  <a:off x="827545" y="4810511"/>
                  <a:ext cx="0" cy="404306"/>
                </a:xfrm>
                <a:prstGeom prst="line">
                  <a:avLst/>
                </a:prstGeom>
                <a:noFill/>
                <a:ln w="28575">
                  <a:solidFill>
                    <a:schemeClr val="bg2"/>
                  </a:solidFill>
                  <a:round/>
                  <a:headEnd type="arrow" w="med" len="med"/>
                  <a:tailEnd type="arrow" w="med" len="med"/>
                </a:ln>
              </p:spPr>
              <p:txBody>
                <a:bodyPr wrap="none" lIns="0" tIns="0" rIns="0" bIns="0" anchor="ctr"/>
                <a:lstStyle/>
                <a:p>
                  <a:endParaRPr lang="en-US"/>
                </a:p>
              </p:txBody>
            </p:sp>
            <p:sp>
              <p:nvSpPr>
                <p:cNvPr id="65576" name="Line 12"/>
                <p:cNvSpPr>
                  <a:spLocks noChangeShapeType="1"/>
                </p:cNvSpPr>
                <p:nvPr/>
              </p:nvSpPr>
              <p:spPr bwMode="gray">
                <a:xfrm flipV="1">
                  <a:off x="1518829" y="4810511"/>
                  <a:ext cx="0" cy="404306"/>
                </a:xfrm>
                <a:prstGeom prst="line">
                  <a:avLst/>
                </a:prstGeom>
                <a:noFill/>
                <a:ln w="28575">
                  <a:solidFill>
                    <a:schemeClr val="bg2"/>
                  </a:solidFill>
                  <a:round/>
                  <a:headEnd type="arrow" w="med" len="med"/>
                  <a:tailEnd type="arrow" w="med" len="med"/>
                </a:ln>
              </p:spPr>
              <p:txBody>
                <a:bodyPr wrap="none" lIns="0" tIns="0" rIns="0" bIns="0" anchor="ctr"/>
                <a:lstStyle/>
                <a:p>
                  <a:endParaRPr lang="en-US"/>
                </a:p>
              </p:txBody>
            </p:sp>
          </p:grpSp>
          <p:grpSp>
            <p:nvGrpSpPr>
              <p:cNvPr id="65550" name="Group 117"/>
              <p:cNvGrpSpPr>
                <a:grpSpLocks/>
              </p:cNvGrpSpPr>
              <p:nvPr/>
            </p:nvGrpSpPr>
            <p:grpSpPr bwMode="auto">
              <a:xfrm>
                <a:off x="636442" y="5257624"/>
                <a:ext cx="1073442" cy="763764"/>
                <a:chOff x="502994" y="5067725"/>
                <a:chExt cx="1340338" cy="953663"/>
              </a:xfrm>
            </p:grpSpPr>
            <p:grpSp>
              <p:nvGrpSpPr>
                <p:cNvPr id="65554" name="Group 349"/>
                <p:cNvGrpSpPr>
                  <a:grpSpLocks/>
                </p:cNvGrpSpPr>
                <p:nvPr/>
              </p:nvGrpSpPr>
              <p:grpSpPr bwMode="auto">
                <a:xfrm>
                  <a:off x="513740" y="5067725"/>
                  <a:ext cx="601840" cy="953663"/>
                  <a:chOff x="1115580" y="2161646"/>
                  <a:chExt cx="691260" cy="1095355"/>
                </a:xfrm>
              </p:grpSpPr>
              <p:pic>
                <p:nvPicPr>
                  <p:cNvPr id="65570" name="Picture 98" descr="server.png"/>
                  <p:cNvPicPr>
                    <a:picLocks noChangeAspect="1"/>
                  </p:cNvPicPr>
                  <p:nvPr/>
                </p:nvPicPr>
                <p:blipFill>
                  <a:blip r:embed="rId7" cstate="print"/>
                  <a:srcRect/>
                  <a:stretch>
                    <a:fillRect/>
                  </a:stretch>
                </p:blipFill>
                <p:spPr bwMode="gray">
                  <a:xfrm>
                    <a:off x="1115580" y="2161646"/>
                    <a:ext cx="691260" cy="173644"/>
                  </a:xfrm>
                  <a:prstGeom prst="rect">
                    <a:avLst/>
                  </a:prstGeom>
                  <a:noFill/>
                  <a:ln w="9525">
                    <a:noFill/>
                    <a:miter lim="800000"/>
                    <a:headEnd/>
                    <a:tailEnd/>
                  </a:ln>
                </p:spPr>
              </p:pic>
              <p:pic>
                <p:nvPicPr>
                  <p:cNvPr id="65571" name="Picture 99" descr="server.png"/>
                  <p:cNvPicPr>
                    <a:picLocks noChangeAspect="1"/>
                  </p:cNvPicPr>
                  <p:nvPr/>
                </p:nvPicPr>
                <p:blipFill>
                  <a:blip r:embed="rId7" cstate="print"/>
                  <a:srcRect/>
                  <a:stretch>
                    <a:fillRect/>
                  </a:stretch>
                </p:blipFill>
                <p:spPr bwMode="gray">
                  <a:xfrm>
                    <a:off x="1115580" y="2392073"/>
                    <a:ext cx="691260" cy="173644"/>
                  </a:xfrm>
                  <a:prstGeom prst="rect">
                    <a:avLst/>
                  </a:prstGeom>
                  <a:noFill/>
                  <a:ln w="9525">
                    <a:noFill/>
                    <a:miter lim="800000"/>
                    <a:headEnd/>
                    <a:tailEnd/>
                  </a:ln>
                </p:spPr>
              </p:pic>
              <p:pic>
                <p:nvPicPr>
                  <p:cNvPr id="65572" name="Picture 100" descr="server.png"/>
                  <p:cNvPicPr>
                    <a:picLocks noChangeAspect="1"/>
                  </p:cNvPicPr>
                  <p:nvPr/>
                </p:nvPicPr>
                <p:blipFill>
                  <a:blip r:embed="rId7" cstate="print"/>
                  <a:srcRect/>
                  <a:stretch>
                    <a:fillRect/>
                  </a:stretch>
                </p:blipFill>
                <p:spPr bwMode="gray">
                  <a:xfrm>
                    <a:off x="1115580" y="2622501"/>
                    <a:ext cx="691260" cy="173644"/>
                  </a:xfrm>
                  <a:prstGeom prst="rect">
                    <a:avLst/>
                  </a:prstGeom>
                  <a:noFill/>
                  <a:ln w="9525">
                    <a:noFill/>
                    <a:miter lim="800000"/>
                    <a:headEnd/>
                    <a:tailEnd/>
                  </a:ln>
                </p:spPr>
              </p:pic>
              <p:pic>
                <p:nvPicPr>
                  <p:cNvPr id="65573" name="Picture 101" descr="server.png"/>
                  <p:cNvPicPr>
                    <a:picLocks noChangeAspect="1"/>
                  </p:cNvPicPr>
                  <p:nvPr/>
                </p:nvPicPr>
                <p:blipFill>
                  <a:blip r:embed="rId7" cstate="print"/>
                  <a:srcRect/>
                  <a:stretch>
                    <a:fillRect/>
                  </a:stretch>
                </p:blipFill>
                <p:spPr bwMode="gray">
                  <a:xfrm>
                    <a:off x="1115580" y="2852929"/>
                    <a:ext cx="691260" cy="173644"/>
                  </a:xfrm>
                  <a:prstGeom prst="rect">
                    <a:avLst/>
                  </a:prstGeom>
                  <a:noFill/>
                  <a:ln w="9525">
                    <a:noFill/>
                    <a:miter lim="800000"/>
                    <a:headEnd/>
                    <a:tailEnd/>
                  </a:ln>
                </p:spPr>
              </p:pic>
              <p:pic>
                <p:nvPicPr>
                  <p:cNvPr id="65574" name="Picture 102" descr="server.png"/>
                  <p:cNvPicPr>
                    <a:picLocks noChangeAspect="1"/>
                  </p:cNvPicPr>
                  <p:nvPr/>
                </p:nvPicPr>
                <p:blipFill>
                  <a:blip r:embed="rId7" cstate="print"/>
                  <a:srcRect/>
                  <a:stretch>
                    <a:fillRect/>
                  </a:stretch>
                </p:blipFill>
                <p:spPr bwMode="gray">
                  <a:xfrm>
                    <a:off x="1115580" y="3083357"/>
                    <a:ext cx="691260" cy="173644"/>
                  </a:xfrm>
                  <a:prstGeom prst="rect">
                    <a:avLst/>
                  </a:prstGeom>
                  <a:noFill/>
                  <a:ln w="9525">
                    <a:noFill/>
                    <a:miter lim="800000"/>
                    <a:headEnd/>
                    <a:tailEnd/>
                  </a:ln>
                </p:spPr>
              </p:pic>
            </p:grpSp>
            <p:grpSp>
              <p:nvGrpSpPr>
                <p:cNvPr id="65555" name="Group 348"/>
                <p:cNvGrpSpPr>
                  <a:grpSpLocks/>
                </p:cNvGrpSpPr>
                <p:nvPr/>
              </p:nvGrpSpPr>
              <p:grpSpPr bwMode="auto">
                <a:xfrm>
                  <a:off x="1230794" y="5067725"/>
                  <a:ext cx="601840" cy="953663"/>
                  <a:chOff x="1864471" y="2161646"/>
                  <a:chExt cx="691260" cy="1095355"/>
                </a:xfrm>
              </p:grpSpPr>
              <p:pic>
                <p:nvPicPr>
                  <p:cNvPr id="65565" name="Picture 93" descr="server.png"/>
                  <p:cNvPicPr>
                    <a:picLocks noChangeAspect="1"/>
                  </p:cNvPicPr>
                  <p:nvPr/>
                </p:nvPicPr>
                <p:blipFill>
                  <a:blip r:embed="rId8" cstate="print"/>
                  <a:srcRect/>
                  <a:stretch>
                    <a:fillRect/>
                  </a:stretch>
                </p:blipFill>
                <p:spPr bwMode="gray">
                  <a:xfrm>
                    <a:off x="1864471" y="2161646"/>
                    <a:ext cx="691260" cy="173644"/>
                  </a:xfrm>
                  <a:prstGeom prst="rect">
                    <a:avLst/>
                  </a:prstGeom>
                  <a:noFill/>
                  <a:ln w="9525">
                    <a:noFill/>
                    <a:miter lim="800000"/>
                    <a:headEnd/>
                    <a:tailEnd/>
                  </a:ln>
                </p:spPr>
              </p:pic>
              <p:pic>
                <p:nvPicPr>
                  <p:cNvPr id="65566" name="Picture 94" descr="server.png"/>
                  <p:cNvPicPr>
                    <a:picLocks noChangeAspect="1"/>
                  </p:cNvPicPr>
                  <p:nvPr/>
                </p:nvPicPr>
                <p:blipFill>
                  <a:blip r:embed="rId7" cstate="print"/>
                  <a:srcRect/>
                  <a:stretch>
                    <a:fillRect/>
                  </a:stretch>
                </p:blipFill>
                <p:spPr bwMode="gray">
                  <a:xfrm>
                    <a:off x="1864471" y="2392073"/>
                    <a:ext cx="691260" cy="173644"/>
                  </a:xfrm>
                  <a:prstGeom prst="rect">
                    <a:avLst/>
                  </a:prstGeom>
                  <a:noFill/>
                  <a:ln w="9525">
                    <a:noFill/>
                    <a:miter lim="800000"/>
                    <a:headEnd/>
                    <a:tailEnd/>
                  </a:ln>
                </p:spPr>
              </p:pic>
              <p:pic>
                <p:nvPicPr>
                  <p:cNvPr id="65567" name="Picture 95" descr="server.png"/>
                  <p:cNvPicPr>
                    <a:picLocks noChangeAspect="1"/>
                  </p:cNvPicPr>
                  <p:nvPr/>
                </p:nvPicPr>
                <p:blipFill>
                  <a:blip r:embed="rId7" cstate="print"/>
                  <a:srcRect/>
                  <a:stretch>
                    <a:fillRect/>
                  </a:stretch>
                </p:blipFill>
                <p:spPr bwMode="gray">
                  <a:xfrm>
                    <a:off x="1864471" y="2622501"/>
                    <a:ext cx="691260" cy="173644"/>
                  </a:xfrm>
                  <a:prstGeom prst="rect">
                    <a:avLst/>
                  </a:prstGeom>
                  <a:noFill/>
                  <a:ln w="9525">
                    <a:noFill/>
                    <a:miter lim="800000"/>
                    <a:headEnd/>
                    <a:tailEnd/>
                  </a:ln>
                </p:spPr>
              </p:pic>
              <p:pic>
                <p:nvPicPr>
                  <p:cNvPr id="65568" name="Picture 96" descr="server.png"/>
                  <p:cNvPicPr>
                    <a:picLocks noChangeAspect="1"/>
                  </p:cNvPicPr>
                  <p:nvPr/>
                </p:nvPicPr>
                <p:blipFill>
                  <a:blip r:embed="rId7" cstate="print"/>
                  <a:srcRect/>
                  <a:stretch>
                    <a:fillRect/>
                  </a:stretch>
                </p:blipFill>
                <p:spPr bwMode="gray">
                  <a:xfrm>
                    <a:off x="1864471" y="2852929"/>
                    <a:ext cx="691260" cy="173644"/>
                  </a:xfrm>
                  <a:prstGeom prst="rect">
                    <a:avLst/>
                  </a:prstGeom>
                  <a:noFill/>
                  <a:ln w="9525">
                    <a:noFill/>
                    <a:miter lim="800000"/>
                    <a:headEnd/>
                    <a:tailEnd/>
                  </a:ln>
                </p:spPr>
              </p:pic>
              <p:pic>
                <p:nvPicPr>
                  <p:cNvPr id="65569" name="Picture 97" descr="server.png"/>
                  <p:cNvPicPr>
                    <a:picLocks noChangeAspect="1"/>
                  </p:cNvPicPr>
                  <p:nvPr/>
                </p:nvPicPr>
                <p:blipFill>
                  <a:blip r:embed="rId7" cstate="print"/>
                  <a:srcRect/>
                  <a:stretch>
                    <a:fillRect/>
                  </a:stretch>
                </p:blipFill>
                <p:spPr bwMode="gray">
                  <a:xfrm>
                    <a:off x="1864471" y="3083357"/>
                    <a:ext cx="691260" cy="173644"/>
                  </a:xfrm>
                  <a:prstGeom prst="rect">
                    <a:avLst/>
                  </a:prstGeom>
                  <a:noFill/>
                  <a:ln w="9525">
                    <a:noFill/>
                    <a:miter lim="800000"/>
                    <a:headEnd/>
                    <a:tailEnd/>
                  </a:ln>
                </p:spPr>
              </p:pic>
            </p:grpSp>
            <p:grpSp>
              <p:nvGrpSpPr>
                <p:cNvPr id="65556" name="Group 116"/>
                <p:cNvGrpSpPr>
                  <a:grpSpLocks/>
                </p:cNvGrpSpPr>
                <p:nvPr/>
              </p:nvGrpSpPr>
              <p:grpSpPr bwMode="auto">
                <a:xfrm>
                  <a:off x="502994" y="5214817"/>
                  <a:ext cx="1340338" cy="688871"/>
                  <a:chOff x="6360786" y="476191"/>
                  <a:chExt cx="1340338" cy="688871"/>
                </a:xfrm>
              </p:grpSpPr>
              <p:pic>
                <p:nvPicPr>
                  <p:cNvPr id="65557" name="Picture 9" descr="ICON_VM_detail_flat_R2_Q408.png"/>
                  <p:cNvPicPr>
                    <a:picLocks noChangeAspect="1"/>
                  </p:cNvPicPr>
                  <p:nvPr/>
                </p:nvPicPr>
                <p:blipFill>
                  <a:blip r:embed="rId9" cstate="print"/>
                  <a:srcRect/>
                  <a:stretch>
                    <a:fillRect/>
                  </a:stretch>
                </p:blipFill>
                <p:spPr bwMode="gray">
                  <a:xfrm>
                    <a:off x="6707910" y="476191"/>
                    <a:ext cx="293753" cy="322254"/>
                  </a:xfrm>
                  <a:prstGeom prst="rect">
                    <a:avLst/>
                  </a:prstGeom>
                  <a:noFill/>
                  <a:ln w="9525">
                    <a:noFill/>
                    <a:miter lim="800000"/>
                    <a:headEnd/>
                    <a:tailEnd/>
                  </a:ln>
                </p:spPr>
              </p:pic>
              <p:pic>
                <p:nvPicPr>
                  <p:cNvPr id="65558" name="Picture 9" descr="ICON_VM_detail_flat_R2_Q408.png"/>
                  <p:cNvPicPr>
                    <a:picLocks noChangeAspect="1"/>
                  </p:cNvPicPr>
                  <p:nvPr/>
                </p:nvPicPr>
                <p:blipFill>
                  <a:blip r:embed="rId9" cstate="print"/>
                  <a:srcRect/>
                  <a:stretch>
                    <a:fillRect/>
                  </a:stretch>
                </p:blipFill>
                <p:spPr bwMode="gray">
                  <a:xfrm>
                    <a:off x="6360786" y="476191"/>
                    <a:ext cx="293753" cy="322254"/>
                  </a:xfrm>
                  <a:prstGeom prst="rect">
                    <a:avLst/>
                  </a:prstGeom>
                  <a:noFill/>
                  <a:ln w="9525">
                    <a:noFill/>
                    <a:miter lim="800000"/>
                    <a:headEnd/>
                    <a:tailEnd/>
                  </a:ln>
                </p:spPr>
              </p:pic>
              <p:pic>
                <p:nvPicPr>
                  <p:cNvPr id="65559" name="Picture 9" descr="ICON_VM_detail_flat_R2_Q408.png"/>
                  <p:cNvPicPr>
                    <a:picLocks noChangeAspect="1"/>
                  </p:cNvPicPr>
                  <p:nvPr/>
                </p:nvPicPr>
                <p:blipFill>
                  <a:blip r:embed="rId9" cstate="print"/>
                  <a:srcRect/>
                  <a:stretch>
                    <a:fillRect/>
                  </a:stretch>
                </p:blipFill>
                <p:spPr bwMode="gray">
                  <a:xfrm>
                    <a:off x="7055035" y="476191"/>
                    <a:ext cx="293753" cy="322254"/>
                  </a:xfrm>
                  <a:prstGeom prst="rect">
                    <a:avLst/>
                  </a:prstGeom>
                  <a:noFill/>
                  <a:ln w="9525">
                    <a:noFill/>
                    <a:miter lim="800000"/>
                    <a:headEnd/>
                    <a:tailEnd/>
                  </a:ln>
                </p:spPr>
              </p:pic>
              <p:pic>
                <p:nvPicPr>
                  <p:cNvPr id="65560" name="Picture 9" descr="ICON_VM_detail_flat_R2_Q408.png"/>
                  <p:cNvPicPr>
                    <a:picLocks noChangeAspect="1"/>
                  </p:cNvPicPr>
                  <p:nvPr/>
                </p:nvPicPr>
                <p:blipFill>
                  <a:blip r:embed="rId9" cstate="print"/>
                  <a:srcRect/>
                  <a:stretch>
                    <a:fillRect/>
                  </a:stretch>
                </p:blipFill>
                <p:spPr bwMode="gray">
                  <a:xfrm>
                    <a:off x="7402160" y="476191"/>
                    <a:ext cx="293753" cy="322254"/>
                  </a:xfrm>
                  <a:prstGeom prst="rect">
                    <a:avLst/>
                  </a:prstGeom>
                  <a:noFill/>
                  <a:ln w="9525">
                    <a:noFill/>
                    <a:miter lim="800000"/>
                    <a:headEnd/>
                    <a:tailEnd/>
                  </a:ln>
                </p:spPr>
              </p:pic>
              <p:pic>
                <p:nvPicPr>
                  <p:cNvPr id="65561" name="Picture 9" descr="ICON_VM_detail_flat_R2_Q408.png"/>
                  <p:cNvPicPr>
                    <a:picLocks noChangeAspect="1"/>
                  </p:cNvPicPr>
                  <p:nvPr/>
                </p:nvPicPr>
                <p:blipFill>
                  <a:blip r:embed="rId9" cstate="print"/>
                  <a:srcRect/>
                  <a:stretch>
                    <a:fillRect/>
                  </a:stretch>
                </p:blipFill>
                <p:spPr bwMode="gray">
                  <a:xfrm>
                    <a:off x="6713122" y="842808"/>
                    <a:ext cx="293753" cy="322254"/>
                  </a:xfrm>
                  <a:prstGeom prst="rect">
                    <a:avLst/>
                  </a:prstGeom>
                  <a:noFill/>
                  <a:ln w="9525">
                    <a:noFill/>
                    <a:miter lim="800000"/>
                    <a:headEnd/>
                    <a:tailEnd/>
                  </a:ln>
                </p:spPr>
              </p:pic>
              <p:pic>
                <p:nvPicPr>
                  <p:cNvPr id="65562" name="Picture 9" descr="ICON_VM_detail_flat_R2_Q408.png"/>
                  <p:cNvPicPr>
                    <a:picLocks noChangeAspect="1"/>
                  </p:cNvPicPr>
                  <p:nvPr/>
                </p:nvPicPr>
                <p:blipFill>
                  <a:blip r:embed="rId9" cstate="print"/>
                  <a:srcRect/>
                  <a:stretch>
                    <a:fillRect/>
                  </a:stretch>
                </p:blipFill>
                <p:spPr bwMode="gray">
                  <a:xfrm>
                    <a:off x="6365997" y="842808"/>
                    <a:ext cx="293753" cy="322254"/>
                  </a:xfrm>
                  <a:prstGeom prst="rect">
                    <a:avLst/>
                  </a:prstGeom>
                  <a:noFill/>
                  <a:ln w="9525">
                    <a:noFill/>
                    <a:miter lim="800000"/>
                    <a:headEnd/>
                    <a:tailEnd/>
                  </a:ln>
                </p:spPr>
              </p:pic>
              <p:pic>
                <p:nvPicPr>
                  <p:cNvPr id="65563" name="Picture 9" descr="ICON_VM_detail_flat_R2_Q408.png"/>
                  <p:cNvPicPr>
                    <a:picLocks noChangeAspect="1"/>
                  </p:cNvPicPr>
                  <p:nvPr/>
                </p:nvPicPr>
                <p:blipFill>
                  <a:blip r:embed="rId9" cstate="print"/>
                  <a:srcRect/>
                  <a:stretch>
                    <a:fillRect/>
                  </a:stretch>
                </p:blipFill>
                <p:spPr bwMode="gray">
                  <a:xfrm>
                    <a:off x="7060247" y="842808"/>
                    <a:ext cx="293753" cy="322254"/>
                  </a:xfrm>
                  <a:prstGeom prst="rect">
                    <a:avLst/>
                  </a:prstGeom>
                  <a:noFill/>
                  <a:ln w="9525">
                    <a:noFill/>
                    <a:miter lim="800000"/>
                    <a:headEnd/>
                    <a:tailEnd/>
                  </a:ln>
                </p:spPr>
              </p:pic>
              <p:pic>
                <p:nvPicPr>
                  <p:cNvPr id="65564" name="Picture 9" descr="ICON_VM_detail_flat_R2_Q408.png"/>
                  <p:cNvPicPr>
                    <a:picLocks noChangeAspect="1"/>
                  </p:cNvPicPr>
                  <p:nvPr/>
                </p:nvPicPr>
                <p:blipFill>
                  <a:blip r:embed="rId9" cstate="print"/>
                  <a:srcRect/>
                  <a:stretch>
                    <a:fillRect/>
                  </a:stretch>
                </p:blipFill>
                <p:spPr bwMode="gray">
                  <a:xfrm>
                    <a:off x="7407371" y="842808"/>
                    <a:ext cx="293753" cy="322254"/>
                  </a:xfrm>
                  <a:prstGeom prst="rect">
                    <a:avLst/>
                  </a:prstGeom>
                  <a:noFill/>
                  <a:ln w="9525">
                    <a:noFill/>
                    <a:miter lim="800000"/>
                    <a:headEnd/>
                    <a:tailEnd/>
                  </a:ln>
                </p:spPr>
              </p:pic>
            </p:grpSp>
          </p:grpSp>
          <p:grpSp>
            <p:nvGrpSpPr>
              <p:cNvPr id="65551" name="Group 109"/>
              <p:cNvGrpSpPr>
                <a:grpSpLocks/>
              </p:cNvGrpSpPr>
              <p:nvPr/>
            </p:nvGrpSpPr>
            <p:grpSpPr bwMode="auto">
              <a:xfrm>
                <a:off x="479759" y="4177891"/>
                <a:ext cx="1386807" cy="694944"/>
                <a:chOff x="1230794" y="6858000"/>
                <a:chExt cx="1386807" cy="694944"/>
              </a:xfrm>
            </p:grpSpPr>
            <p:pic>
              <p:nvPicPr>
                <p:cNvPr id="111" name="Picture 110" descr="cloud-new.png"/>
                <p:cNvPicPr>
                  <a:picLocks noChangeAspect="1"/>
                </p:cNvPicPr>
                <p:nvPr/>
              </p:nvPicPr>
              <p:blipFill>
                <a:blip r:embed="rId10" cstate="email">
                  <a:duotone>
                    <a:srgbClr val="E36F1E">
                      <a:shade val="45000"/>
                      <a:satMod val="135000"/>
                    </a:srgbClr>
                    <a:prstClr val="white"/>
                  </a:duotone>
                </a:blip>
                <a:stretch>
                  <a:fillRect/>
                </a:stretch>
              </p:blipFill>
              <p:spPr bwMode="gray">
                <a:xfrm>
                  <a:off x="1230794" y="6858000"/>
                  <a:ext cx="1386807" cy="694944"/>
                </a:xfrm>
                <a:prstGeom prst="rect">
                  <a:avLst/>
                </a:prstGeom>
              </p:spPr>
            </p:pic>
            <p:sp>
              <p:nvSpPr>
                <p:cNvPr id="112" name="TextBox 111"/>
                <p:cNvSpPr txBox="1"/>
                <p:nvPr/>
              </p:nvSpPr>
              <p:spPr bwMode="gray">
                <a:xfrm>
                  <a:off x="1589396" y="7061609"/>
                  <a:ext cx="669602" cy="430213"/>
                </a:xfrm>
                <a:prstGeom prst="rect">
                  <a:avLst/>
                </a:prstGeom>
                <a:noFill/>
              </p:spPr>
              <p:txBody>
                <a:bodyPr wrap="none" lIns="0" tIns="0" rIns="0" bIns="0">
                  <a:spAutoFit/>
                </a:bodyPr>
                <a:lstStyle/>
                <a:p>
                  <a:pPr algn="ctr" fontAlgn="auto">
                    <a:spcBef>
                      <a:spcPts val="0"/>
                    </a:spcBef>
                    <a:spcAft>
                      <a:spcPts val="0"/>
                    </a:spcAft>
                    <a:defRPr/>
                  </a:pPr>
                  <a:r>
                    <a:rPr lang="en-US" sz="1400" kern="0" dirty="0">
                      <a:solidFill>
                        <a:sysClr val="windowText" lastClr="000000"/>
                      </a:solidFill>
                      <a:latin typeface="MetaMediumLF-Roman" pitchFamily="34" charset="0"/>
                      <a:cs typeface="+mn-cs"/>
                    </a:rPr>
                    <a:t>FC/</a:t>
                  </a:r>
                  <a:r>
                    <a:rPr lang="en-US" sz="1400" kern="0" dirty="0" err="1">
                      <a:solidFill>
                        <a:sysClr val="windowText" lastClr="000000"/>
                      </a:solidFill>
                      <a:latin typeface="MetaMediumLF-Roman" pitchFamily="34" charset="0"/>
                      <a:cs typeface="+mn-cs"/>
                    </a:rPr>
                    <a:t>iSCSI</a:t>
                  </a:r>
                  <a:endParaRPr lang="en-US" sz="1400" kern="0" dirty="0">
                    <a:solidFill>
                      <a:sysClr val="windowText" lastClr="000000"/>
                    </a:solidFill>
                    <a:latin typeface="MetaMediumLF-Roman" pitchFamily="34" charset="0"/>
                    <a:cs typeface="+mn-cs"/>
                  </a:endParaRPr>
                </a:p>
                <a:p>
                  <a:pPr algn="ctr" fontAlgn="auto">
                    <a:spcBef>
                      <a:spcPts val="0"/>
                    </a:spcBef>
                    <a:spcAft>
                      <a:spcPts val="0"/>
                    </a:spcAft>
                    <a:defRPr/>
                  </a:pPr>
                  <a:r>
                    <a:rPr lang="en-US" sz="1400" kern="0" dirty="0">
                      <a:solidFill>
                        <a:sysClr val="windowText" lastClr="000000"/>
                      </a:solidFill>
                      <a:latin typeface="MetaMediumLF-Roman" pitchFamily="34" charset="0"/>
                      <a:cs typeface="+mn-cs"/>
                    </a:rPr>
                    <a:t>SAN</a:t>
                  </a:r>
                </a:p>
              </p:txBody>
            </p:sp>
          </p:grpSp>
        </p:grpSp>
      </p:grpSp>
      <p:sp>
        <p:nvSpPr>
          <p:cNvPr id="65546" name="TextBox 54"/>
          <p:cNvSpPr txBox="1">
            <a:spLocks noChangeArrowheads="1"/>
          </p:cNvSpPr>
          <p:nvPr/>
        </p:nvSpPr>
        <p:spPr bwMode="auto">
          <a:xfrm>
            <a:off x="860425" y="2108200"/>
            <a:ext cx="612775" cy="168275"/>
          </a:xfrm>
          <a:prstGeom prst="rect">
            <a:avLst/>
          </a:prstGeom>
          <a:noFill/>
          <a:ln w="9525">
            <a:noFill/>
            <a:miter lim="800000"/>
            <a:headEnd/>
            <a:tailEnd/>
          </a:ln>
        </p:spPr>
        <p:txBody>
          <a:bodyPr wrap="none" lIns="0" tIns="0" rIns="0" bIns="0">
            <a:spAutoFit/>
          </a:bodyPr>
          <a:lstStyle/>
          <a:p>
            <a:r>
              <a:rPr lang="en-US" sz="1100">
                <a:solidFill>
                  <a:schemeClr val="bg1"/>
                </a:solidFill>
                <a:latin typeface="MetaNormalLF-Roman" pitchFamily="34" charset="0"/>
              </a:rPr>
              <a:t>Unisphere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3311"/>
                                        </p:tgtEl>
                                        <p:attrNameLst>
                                          <p:attrName>style.visibility</p:attrName>
                                        </p:attrNameLst>
                                      </p:cBhvr>
                                      <p:to>
                                        <p:strVal val="visible"/>
                                      </p:to>
                                    </p:set>
                                    <p:animEffect transition="in" filter="fade">
                                      <p:cBhvr>
                                        <p:cTn id="7" dur="1000"/>
                                        <p:tgtEl>
                                          <p:spTgt spid="183311"/>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25"/>
                                        </p:tgtEl>
                                        <p:attrNameLst>
                                          <p:attrName>style.visibility</p:attrName>
                                        </p:attrNameLst>
                                      </p:cBhvr>
                                      <p:to>
                                        <p:strVal val="visible"/>
                                      </p:to>
                                    </p:set>
                                    <p:animEffect transition="in" filter="wipe(right)">
                                      <p:cBhvr>
                                        <p:cTn id="11" dur="1000"/>
                                        <p:tgtEl>
                                          <p:spTgt spid="125"/>
                                        </p:tgtEl>
                                      </p:cBhvr>
                                    </p:animEffect>
                                  </p:childTnLst>
                                </p:cTn>
                              </p:par>
                            </p:childTnLst>
                          </p:cTn>
                        </p:par>
                        <p:par>
                          <p:cTn id="12" fill="hold">
                            <p:stCondLst>
                              <p:cond delay="2000"/>
                            </p:stCondLst>
                            <p:childTnLst>
                              <p:par>
                                <p:cTn id="13" presetID="16" presetClass="entr" presetSubtype="42" fill="hold" nodeType="afterEffect">
                                  <p:stCondLst>
                                    <p:cond delay="0"/>
                                  </p:stCondLst>
                                  <p:childTnLst>
                                    <p:set>
                                      <p:cBhvr>
                                        <p:cTn id="14" dur="1" fill="hold">
                                          <p:stCondLst>
                                            <p:cond delay="0"/>
                                          </p:stCondLst>
                                        </p:cTn>
                                        <p:tgtEl>
                                          <p:spTgt spid="124"/>
                                        </p:tgtEl>
                                        <p:attrNameLst>
                                          <p:attrName>style.visibility</p:attrName>
                                        </p:attrNameLst>
                                      </p:cBhvr>
                                      <p:to>
                                        <p:strVal val="visible"/>
                                      </p:to>
                                    </p:set>
                                    <p:animEffect transition="in" filter="barn(outHorizontal)">
                                      <p:cBhvr>
                                        <p:cTn id="15" dur="10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8"/>
          <p:cNvSpPr>
            <a:spLocks noGrp="1" noChangeArrowheads="1"/>
          </p:cNvSpPr>
          <p:nvPr>
            <p:ph type="title"/>
          </p:nvPr>
        </p:nvSpPr>
        <p:spPr>
          <a:noFill/>
          <a:ln>
            <a:miter lim="800000"/>
            <a:headEnd/>
            <a:tailEnd/>
          </a:ln>
        </p:spPr>
        <p:txBody>
          <a:bodyPr vert="horz" wrap="square" numCol="1" compatLnSpc="1">
            <a:prstTxWarp prst="textNoShape">
              <a:avLst/>
            </a:prstTxWarp>
          </a:bodyPr>
          <a:lstStyle/>
          <a:p>
            <a:r>
              <a:rPr smtClean="0"/>
              <a:t>Flexible Storage Tiers</a:t>
            </a:r>
          </a:p>
        </p:txBody>
      </p:sp>
      <p:sp>
        <p:nvSpPr>
          <p:cNvPr id="65" name="Content Placeholder 64"/>
          <p:cNvSpPr>
            <a:spLocks noGrp="1"/>
          </p:cNvSpPr>
          <p:nvPr>
            <p:ph sz="half" idx="2"/>
          </p:nvPr>
        </p:nvSpPr>
        <p:spPr>
          <a:xfrm>
            <a:off x="366713" y="1758950"/>
            <a:ext cx="2419350" cy="4262438"/>
          </a:xfrm>
        </p:spPr>
        <p:txBody>
          <a:bodyPr/>
          <a:lstStyle/>
          <a:p>
            <a:pPr marL="0" indent="0" fontAlgn="auto">
              <a:spcAft>
                <a:spcPts val="0"/>
              </a:spcAft>
              <a:buFont typeface="Arial" pitchFamily="34" charset="0"/>
              <a:buNone/>
              <a:defRPr/>
            </a:pPr>
            <a:r>
              <a:rPr lang="en-US" sz="1600" dirty="0" smtClean="0">
                <a:solidFill>
                  <a:schemeClr val="tx2"/>
                </a:solidFill>
                <a:latin typeface="MetaMediumLF-Roman" pitchFamily="34" charset="0"/>
              </a:rPr>
              <a:t>SAS back-end connect for performance and reliability</a:t>
            </a:r>
          </a:p>
          <a:p>
            <a:pPr marL="169863" indent="-169863" fontAlgn="auto">
              <a:spcBef>
                <a:spcPts val="600"/>
              </a:spcBef>
              <a:spcAft>
                <a:spcPts val="0"/>
              </a:spcAft>
              <a:defRPr/>
            </a:pPr>
            <a:r>
              <a:rPr lang="en-US" sz="1600" dirty="0" smtClean="0"/>
              <a:t>Up to 24Gb (4x6 </a:t>
            </a:r>
            <a:r>
              <a:rPr lang="en-US" sz="1600" dirty="0" err="1" smtClean="0"/>
              <a:t>Gb</a:t>
            </a:r>
            <a:r>
              <a:rPr lang="en-US" sz="1600" dirty="0" smtClean="0"/>
              <a:t>) per SAS bus</a:t>
            </a:r>
          </a:p>
          <a:p>
            <a:pPr marL="169863" indent="-169863" fontAlgn="auto">
              <a:spcBef>
                <a:spcPts val="600"/>
              </a:spcBef>
              <a:spcAft>
                <a:spcPts val="0"/>
              </a:spcAft>
              <a:defRPr/>
            </a:pPr>
            <a:r>
              <a:rPr lang="en-US" sz="1600" dirty="0" smtClean="0"/>
              <a:t>Point-to-point, robust interconnect</a:t>
            </a:r>
          </a:p>
          <a:p>
            <a:pPr marL="0" indent="0" fontAlgn="auto">
              <a:spcAft>
                <a:spcPts val="0"/>
              </a:spcAft>
              <a:buFont typeface="Arial" pitchFamily="34" charset="0"/>
              <a:buNone/>
              <a:defRPr/>
            </a:pPr>
            <a:r>
              <a:rPr lang="en-US" sz="1600" dirty="0" smtClean="0">
                <a:solidFill>
                  <a:schemeClr val="tx2"/>
                </a:solidFill>
                <a:latin typeface="MetaMediumLF-Roman" pitchFamily="34" charset="0"/>
              </a:rPr>
              <a:t>Flash (SSD) options</a:t>
            </a:r>
          </a:p>
          <a:p>
            <a:pPr marL="169863" indent="-169863" fontAlgn="auto">
              <a:spcBef>
                <a:spcPts val="600"/>
              </a:spcBef>
              <a:spcAft>
                <a:spcPts val="0"/>
              </a:spcAft>
              <a:defRPr/>
            </a:pPr>
            <a:r>
              <a:rPr lang="en-US" sz="1600" dirty="0" smtClean="0"/>
              <a:t>Highest performing drives</a:t>
            </a:r>
          </a:p>
          <a:p>
            <a:pPr marL="169863" indent="-169863" fontAlgn="auto">
              <a:spcBef>
                <a:spcPts val="600"/>
              </a:spcBef>
              <a:spcAft>
                <a:spcPts val="0"/>
              </a:spcAft>
              <a:defRPr/>
            </a:pPr>
            <a:r>
              <a:rPr lang="en-US" sz="1600" dirty="0" smtClean="0"/>
              <a:t>3.5” – 100 GB, 200 GB</a:t>
            </a:r>
          </a:p>
          <a:p>
            <a:pPr marL="509588" lvl="1" indent="-169863" fontAlgn="auto">
              <a:spcAft>
                <a:spcPts val="0"/>
              </a:spcAft>
              <a:defRPr/>
            </a:pPr>
            <a:r>
              <a:rPr lang="en-US" sz="1200" dirty="0" smtClean="0"/>
              <a:t>~3,000 IOs per second</a:t>
            </a:r>
            <a:endParaRPr lang="en-US" sz="1200" dirty="0"/>
          </a:p>
        </p:txBody>
      </p:sp>
      <p:sp>
        <p:nvSpPr>
          <p:cNvPr id="67587" name="Rectangle 10"/>
          <p:cNvSpPr>
            <a:spLocks noGrp="1" noChangeArrowheads="1"/>
          </p:cNvSpPr>
          <p:nvPr>
            <p:ph type="body" idx="10"/>
          </p:nvPr>
        </p:nvSpPr>
        <p:spPr>
          <a:xfrm>
            <a:off x="366713" y="1123950"/>
            <a:ext cx="8410575" cy="403225"/>
          </a:xfrm>
          <a:noFill/>
          <a:ln>
            <a:miter lim="800000"/>
            <a:headEnd/>
            <a:tailEnd/>
          </a:ln>
        </p:spPr>
        <p:txBody>
          <a:bodyPr vert="horz" wrap="square" numCol="1" compatLnSpc="1">
            <a:prstTxWarp prst="textNoShape">
              <a:avLst/>
            </a:prstTxWarp>
          </a:bodyPr>
          <a:lstStyle/>
          <a:p>
            <a:r>
              <a:rPr lang="en-US" smtClean="0"/>
              <a:t>Optimize TCO with tiered service levels</a:t>
            </a:r>
          </a:p>
        </p:txBody>
      </p:sp>
      <p:sp>
        <p:nvSpPr>
          <p:cNvPr id="67588" name="Text Placeholder 37"/>
          <p:cNvSpPr txBox="1">
            <a:spLocks/>
          </p:cNvSpPr>
          <p:nvPr/>
        </p:nvSpPr>
        <p:spPr bwMode="gray">
          <a:xfrm>
            <a:off x="366713" y="836613"/>
            <a:ext cx="8410575" cy="403225"/>
          </a:xfrm>
          <a:prstGeom prst="rect">
            <a:avLst/>
          </a:prstGeom>
          <a:noFill/>
          <a:ln w="9525">
            <a:noFill/>
            <a:miter lim="800000"/>
            <a:headEnd/>
            <a:tailEnd/>
          </a:ln>
        </p:spPr>
        <p:txBody>
          <a:bodyPr/>
          <a:lstStyle/>
          <a:p>
            <a:pPr marL="228600" indent="-228600">
              <a:spcBef>
                <a:spcPct val="20000"/>
              </a:spcBef>
              <a:buClr>
                <a:srgbClr val="2C95DD"/>
              </a:buClr>
            </a:pPr>
            <a:endParaRPr lang="en-US" sz="2400">
              <a:solidFill>
                <a:schemeClr val="bg2"/>
              </a:solidFill>
              <a:latin typeface="MetaNormalLF-Roman" pitchFamily="34" charset="0"/>
            </a:endParaRPr>
          </a:p>
        </p:txBody>
      </p:sp>
      <p:grpSp>
        <p:nvGrpSpPr>
          <p:cNvPr id="67589" name="Group 30"/>
          <p:cNvGrpSpPr>
            <a:grpSpLocks/>
          </p:cNvGrpSpPr>
          <p:nvPr/>
        </p:nvGrpSpPr>
        <p:grpSpPr bwMode="auto">
          <a:xfrm>
            <a:off x="323850" y="6275388"/>
            <a:ext cx="1497013" cy="322262"/>
            <a:chOff x="324185" y="6281486"/>
            <a:chExt cx="1497451" cy="321333"/>
          </a:xfrm>
        </p:grpSpPr>
        <p:pic>
          <p:nvPicPr>
            <p:cNvPr id="32" name="Picture 31"/>
            <p:cNvPicPr>
              <a:picLocks noChangeAspect="1"/>
            </p:cNvPicPr>
            <p:nvPr/>
          </p:nvPicPr>
          <p:blipFill>
            <a:blip r:embed="rId3" cstate="email">
              <a:extLst/>
            </a:blip>
            <a:stretch>
              <a:fillRect/>
            </a:stretch>
          </p:blipFill>
          <p:spPr bwMode="gray">
            <a:xfrm>
              <a:off x="324185" y="6281486"/>
              <a:ext cx="386616" cy="321333"/>
            </a:xfrm>
            <a:prstGeom prst="rect">
              <a:avLst/>
            </a:prstGeom>
            <a:effectLst>
              <a:glow rad="63500">
                <a:schemeClr val="bg1">
                  <a:alpha val="40000"/>
                </a:schemeClr>
              </a:glow>
            </a:effectLst>
          </p:spPr>
        </p:pic>
        <p:sp>
          <p:nvSpPr>
            <p:cNvPr id="33" name="TextBox 32"/>
            <p:cNvSpPr txBox="1"/>
            <p:nvPr/>
          </p:nvSpPr>
          <p:spPr bwMode="gray">
            <a:xfrm>
              <a:off x="770404" y="6347969"/>
              <a:ext cx="1051232" cy="183619"/>
            </a:xfrm>
            <a:prstGeom prst="rect">
              <a:avLst/>
            </a:prstGeom>
            <a:noFill/>
          </p:spPr>
          <p:txBody>
            <a:bodyPr wrap="none" lIns="0" tIns="0" rIns="0" bIns="0" anchor="ctr">
              <a:spAutoFit/>
            </a:bodyPr>
            <a:lstStyle/>
            <a:p>
              <a:pPr fontAlgn="auto">
                <a:spcBef>
                  <a:spcPts val="0"/>
                </a:spcBef>
                <a:spcAft>
                  <a:spcPts val="0"/>
                </a:spcAft>
                <a:defRPr/>
              </a:pPr>
              <a:r>
                <a:rPr lang="en-US" sz="1200" spc="300" dirty="0">
                  <a:solidFill>
                    <a:schemeClr val="bg1"/>
                  </a:solidFill>
                  <a:latin typeface="MetaMediumLF-Roman" pitchFamily="34" charset="0"/>
                  <a:cs typeface="+mn-cs"/>
                </a:rPr>
                <a:t>HARDWARE</a:t>
              </a:r>
            </a:p>
          </p:txBody>
        </p:sp>
      </p:grpSp>
      <p:grpSp>
        <p:nvGrpSpPr>
          <p:cNvPr id="67590" name="Group 112"/>
          <p:cNvGrpSpPr>
            <a:grpSpLocks/>
          </p:cNvGrpSpPr>
          <p:nvPr/>
        </p:nvGrpSpPr>
        <p:grpSpPr bwMode="auto">
          <a:xfrm>
            <a:off x="2930525" y="1758950"/>
            <a:ext cx="3282950" cy="3086100"/>
            <a:chOff x="366713" y="2111583"/>
            <a:chExt cx="3283575" cy="3085869"/>
          </a:xfrm>
        </p:grpSpPr>
        <p:grpSp>
          <p:nvGrpSpPr>
            <p:cNvPr id="67592" name="Group 111"/>
            <p:cNvGrpSpPr>
              <a:grpSpLocks/>
            </p:cNvGrpSpPr>
            <p:nvPr/>
          </p:nvGrpSpPr>
          <p:grpSpPr bwMode="auto">
            <a:xfrm>
              <a:off x="366713" y="2111583"/>
              <a:ext cx="3283575" cy="3085869"/>
              <a:chOff x="366713" y="2111584"/>
              <a:chExt cx="2995563" cy="2815198"/>
            </a:xfrm>
          </p:grpSpPr>
          <p:grpSp>
            <p:nvGrpSpPr>
              <p:cNvPr id="67602" name="Group 36"/>
              <p:cNvGrpSpPr>
                <a:grpSpLocks/>
              </p:cNvGrpSpPr>
              <p:nvPr/>
            </p:nvGrpSpPr>
            <p:grpSpPr bwMode="auto">
              <a:xfrm>
                <a:off x="366713" y="2111584"/>
                <a:ext cx="2995563" cy="2815198"/>
                <a:chOff x="3074218" y="3659428"/>
                <a:chExt cx="2995563" cy="2009326"/>
              </a:xfrm>
            </p:grpSpPr>
            <p:pic>
              <p:nvPicPr>
                <p:cNvPr id="38" name="Picture 37" descr="disc lt blue virtual opaque.png"/>
                <p:cNvPicPr>
                  <a:picLocks noChangeAspect="1"/>
                </p:cNvPicPr>
                <p:nvPr/>
              </p:nvPicPr>
              <p:blipFill>
                <a:blip r:embed="rId4" cstate="email">
                  <a:duotone>
                    <a:srgbClr val="5F5F5F">
                      <a:shade val="45000"/>
                      <a:satMod val="135000"/>
                    </a:srgbClr>
                    <a:prstClr val="white"/>
                  </a:duotone>
                  <a:lum bright="5000"/>
                </a:blip>
                <a:stretch>
                  <a:fillRect/>
                </a:stretch>
              </p:blipFill>
              <p:spPr bwMode="gray">
                <a:xfrm>
                  <a:off x="3074218" y="3659428"/>
                  <a:ext cx="2995563" cy="2009326"/>
                </a:xfrm>
                <a:prstGeom prst="rect">
                  <a:avLst/>
                </a:prstGeom>
              </p:spPr>
            </p:pic>
            <p:sp>
              <p:nvSpPr>
                <p:cNvPr id="39" name="TextBox 38"/>
                <p:cNvSpPr txBox="1"/>
                <p:nvPr/>
              </p:nvSpPr>
              <p:spPr bwMode="gray">
                <a:xfrm>
                  <a:off x="3461667" y="4177891"/>
                  <a:ext cx="2221268" cy="208347"/>
                </a:xfrm>
                <a:prstGeom prst="rect">
                  <a:avLst/>
                </a:prstGeom>
                <a:noFill/>
              </p:spPr>
              <p:txBody>
                <a:bodyPr spcFirstLastPara="1" wrap="none">
                  <a:prstTxWarp prst="textArchDown">
                    <a:avLst/>
                  </a:prstTxWarp>
                  <a:spAutoFit/>
                </a:bodyPr>
                <a:lstStyle/>
                <a:p>
                  <a:pPr algn="ctr" fontAlgn="auto">
                    <a:spcBef>
                      <a:spcPts val="0"/>
                    </a:spcBef>
                    <a:spcAft>
                      <a:spcPts val="0"/>
                    </a:spcAft>
                    <a:defRPr/>
                  </a:pPr>
                  <a:r>
                    <a:rPr lang="en-US" sz="1400" kern="0" dirty="0">
                      <a:solidFill>
                        <a:srgbClr val="5F5F5F"/>
                      </a:solidFill>
                      <a:latin typeface="MetaMediumLF-Roman" pitchFamily="34" charset="0"/>
                      <a:cs typeface="+mn-cs"/>
                    </a:rPr>
                    <a:t>VIRTUALSTORAGE POOL</a:t>
                  </a:r>
                </a:p>
              </p:txBody>
            </p:sp>
          </p:grpSp>
          <p:sp>
            <p:nvSpPr>
              <p:cNvPr id="108" name="Left-Right Arrow 107"/>
              <p:cNvSpPr/>
              <p:nvPr/>
            </p:nvSpPr>
            <p:spPr bwMode="gray">
              <a:xfrm>
                <a:off x="424319" y="2304564"/>
                <a:ext cx="2880351" cy="433152"/>
              </a:xfrm>
              <a:prstGeom prst="leftRightArrow">
                <a:avLst/>
              </a:prstGeom>
              <a:solidFill>
                <a:srgbClr val="FFC425"/>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sz="1400" dirty="0">
                    <a:solidFill>
                      <a:schemeClr val="tx1"/>
                    </a:solidFill>
                  </a:rPr>
                  <a:t>AUTOMATIC DATA OPTIMIZATION</a:t>
                </a:r>
              </a:p>
            </p:txBody>
          </p:sp>
        </p:grpSp>
        <p:sp>
          <p:nvSpPr>
            <p:cNvPr id="56" name="TextBox 55"/>
            <p:cNvSpPr txBox="1"/>
            <p:nvPr/>
          </p:nvSpPr>
          <p:spPr bwMode="gray">
            <a:xfrm>
              <a:off x="2779639" y="4581140"/>
              <a:ext cx="545213" cy="369332"/>
            </a:xfrm>
            <a:prstGeom prst="rect">
              <a:avLst/>
            </a:prstGeom>
            <a:noFill/>
          </p:spPr>
          <p:txBody>
            <a:bodyPr wrap="none" lIns="0" tIns="0" rIns="0" bIns="0">
              <a:spAutoFit/>
            </a:bodyPr>
            <a:lstStyle/>
            <a:p>
              <a:pPr algn="ctr" fontAlgn="auto">
                <a:spcBef>
                  <a:spcPts val="300"/>
                </a:spcBef>
                <a:spcAft>
                  <a:spcPts val="0"/>
                </a:spcAft>
                <a:defRPr/>
              </a:pPr>
              <a:r>
                <a:rPr lang="en-US" sz="1200" dirty="0">
                  <a:solidFill>
                    <a:schemeClr val="tx2"/>
                  </a:solidFill>
                  <a:effectLst>
                    <a:glow rad="228600">
                      <a:schemeClr val="bg1">
                        <a:alpha val="40000"/>
                      </a:schemeClr>
                    </a:glow>
                  </a:effectLst>
                  <a:latin typeface="MetaMediumLF-Roman" pitchFamily="34" charset="0"/>
                  <a:cs typeface="+mn-cs"/>
                </a:rPr>
                <a:t>Highest </a:t>
              </a:r>
              <a:br>
                <a:rPr lang="en-US" sz="1200" dirty="0">
                  <a:solidFill>
                    <a:schemeClr val="tx2"/>
                  </a:solidFill>
                  <a:effectLst>
                    <a:glow rad="228600">
                      <a:schemeClr val="bg1">
                        <a:alpha val="40000"/>
                      </a:schemeClr>
                    </a:glow>
                  </a:effectLst>
                  <a:latin typeface="MetaMediumLF-Roman" pitchFamily="34" charset="0"/>
                  <a:cs typeface="+mn-cs"/>
                </a:rPr>
              </a:br>
              <a:r>
                <a:rPr lang="en-US" sz="1200" dirty="0">
                  <a:solidFill>
                    <a:schemeClr val="tx2"/>
                  </a:solidFill>
                  <a:effectLst>
                    <a:glow rad="228600">
                      <a:schemeClr val="bg1">
                        <a:alpha val="40000"/>
                      </a:schemeClr>
                    </a:glow>
                  </a:effectLst>
                  <a:latin typeface="MetaMediumLF-Roman" pitchFamily="34" charset="0"/>
                  <a:cs typeface="+mn-cs"/>
                </a:rPr>
                <a:t>capacity</a:t>
              </a:r>
            </a:p>
          </p:txBody>
        </p:sp>
        <p:sp>
          <p:nvSpPr>
            <p:cNvPr id="71" name="TextBox 70"/>
            <p:cNvSpPr txBox="1"/>
            <p:nvPr/>
          </p:nvSpPr>
          <p:spPr bwMode="gray">
            <a:xfrm>
              <a:off x="1403591" y="4581140"/>
              <a:ext cx="1036950" cy="369332"/>
            </a:xfrm>
            <a:prstGeom prst="rect">
              <a:avLst/>
            </a:prstGeom>
            <a:noFill/>
          </p:spPr>
          <p:txBody>
            <a:bodyPr lIns="0" tIns="0" rIns="0" bIns="0">
              <a:spAutoFit/>
            </a:bodyPr>
            <a:lstStyle/>
            <a:p>
              <a:pPr algn="ctr" fontAlgn="auto">
                <a:spcBef>
                  <a:spcPts val="300"/>
                </a:spcBef>
                <a:spcAft>
                  <a:spcPts val="0"/>
                </a:spcAft>
                <a:defRPr/>
              </a:pPr>
              <a:r>
                <a:rPr lang="en-US" sz="1200" dirty="0">
                  <a:solidFill>
                    <a:schemeClr val="tx2"/>
                  </a:solidFill>
                  <a:effectLst>
                    <a:glow rad="228600">
                      <a:schemeClr val="bg1">
                        <a:alpha val="40000"/>
                      </a:schemeClr>
                    </a:glow>
                  </a:effectLst>
                  <a:latin typeface="MetaMediumLF-Roman" pitchFamily="34" charset="0"/>
                  <a:cs typeface="+mn-cs"/>
                </a:rPr>
                <a:t>Good performance</a:t>
              </a:r>
            </a:p>
          </p:txBody>
        </p:sp>
        <p:sp>
          <p:nvSpPr>
            <p:cNvPr id="78" name="TextBox 77"/>
            <p:cNvSpPr txBox="1"/>
            <p:nvPr/>
          </p:nvSpPr>
          <p:spPr bwMode="gray">
            <a:xfrm>
              <a:off x="516294" y="4581140"/>
              <a:ext cx="829714" cy="369332"/>
            </a:xfrm>
            <a:prstGeom prst="rect">
              <a:avLst/>
            </a:prstGeom>
            <a:noFill/>
          </p:spPr>
          <p:txBody>
            <a:bodyPr wrap="none" lIns="0" tIns="0" rIns="0" bIns="0">
              <a:spAutoFit/>
            </a:bodyPr>
            <a:lstStyle/>
            <a:p>
              <a:pPr algn="ctr" fontAlgn="auto">
                <a:spcBef>
                  <a:spcPts val="300"/>
                </a:spcBef>
                <a:spcAft>
                  <a:spcPts val="0"/>
                </a:spcAft>
                <a:defRPr/>
              </a:pPr>
              <a:r>
                <a:rPr lang="en-US" sz="1200" dirty="0">
                  <a:solidFill>
                    <a:schemeClr val="tx2"/>
                  </a:solidFill>
                  <a:effectLst>
                    <a:glow rad="228600">
                      <a:schemeClr val="bg1">
                        <a:alpha val="40000"/>
                      </a:schemeClr>
                    </a:glow>
                  </a:effectLst>
                  <a:latin typeface="MetaMediumLF-Roman" pitchFamily="34" charset="0"/>
                  <a:cs typeface="+mn-cs"/>
                </a:rPr>
                <a:t>Highest </a:t>
              </a:r>
              <a:br>
                <a:rPr lang="en-US" sz="1200" dirty="0">
                  <a:solidFill>
                    <a:schemeClr val="tx2"/>
                  </a:solidFill>
                  <a:effectLst>
                    <a:glow rad="228600">
                      <a:schemeClr val="bg1">
                        <a:alpha val="40000"/>
                      </a:schemeClr>
                    </a:glow>
                  </a:effectLst>
                  <a:latin typeface="MetaMediumLF-Roman" pitchFamily="34" charset="0"/>
                  <a:cs typeface="+mn-cs"/>
                </a:rPr>
              </a:br>
              <a:r>
                <a:rPr lang="en-US" sz="1200" dirty="0">
                  <a:solidFill>
                    <a:schemeClr val="tx2"/>
                  </a:solidFill>
                  <a:effectLst>
                    <a:glow rad="228600">
                      <a:schemeClr val="bg1">
                        <a:alpha val="40000"/>
                      </a:schemeClr>
                    </a:glow>
                  </a:effectLst>
                  <a:latin typeface="MetaMediumLF-Roman" pitchFamily="34" charset="0"/>
                  <a:cs typeface="+mn-cs"/>
                </a:rPr>
                <a:t>performance</a:t>
              </a:r>
            </a:p>
          </p:txBody>
        </p:sp>
        <p:sp>
          <p:nvSpPr>
            <p:cNvPr id="109" name="TextBox 108"/>
            <p:cNvSpPr txBox="1"/>
            <p:nvPr/>
          </p:nvSpPr>
          <p:spPr bwMode="gray">
            <a:xfrm>
              <a:off x="2529300" y="3354503"/>
              <a:ext cx="1046362" cy="400020"/>
            </a:xfrm>
            <a:prstGeom prst="rect">
              <a:avLst/>
            </a:prstGeom>
            <a:noFill/>
          </p:spPr>
          <p:txBody>
            <a:bodyPr wrap="none" lIns="0" tIns="0" rIns="0" bIns="0">
              <a:spAutoFit/>
            </a:bodyPr>
            <a:lstStyle/>
            <a:p>
              <a:pPr algn="ctr" fontAlgn="auto">
                <a:spcBef>
                  <a:spcPts val="0"/>
                </a:spcBef>
                <a:spcAft>
                  <a:spcPts val="0"/>
                </a:spcAft>
                <a:defRPr/>
              </a:pPr>
              <a:r>
                <a:rPr lang="en-US" sz="1400" dirty="0">
                  <a:solidFill>
                    <a:schemeClr val="bg2">
                      <a:lumMod val="50000"/>
                    </a:schemeClr>
                  </a:solidFill>
                  <a:latin typeface="MetaMediumLF-Roman" pitchFamily="34" charset="0"/>
                  <a:cs typeface="+mn-cs"/>
                </a:rPr>
                <a:t>Near-line SAS</a:t>
              </a:r>
            </a:p>
            <a:p>
              <a:pPr algn="ctr" fontAlgn="auto">
                <a:spcBef>
                  <a:spcPts val="0"/>
                </a:spcBef>
                <a:spcAft>
                  <a:spcPts val="0"/>
                </a:spcAft>
                <a:defRPr/>
              </a:pPr>
              <a:r>
                <a:rPr lang="en-US" sz="1200" dirty="0">
                  <a:solidFill>
                    <a:srgbClr val="5F5F5F">
                      <a:lumMod val="50000"/>
                    </a:srgbClr>
                  </a:solidFill>
                  <a:latin typeface="+mn-lt"/>
                  <a:cs typeface="+mn-cs"/>
                </a:rPr>
                <a:t>(7.2K rpm)</a:t>
              </a:r>
            </a:p>
          </p:txBody>
        </p:sp>
        <p:sp>
          <p:nvSpPr>
            <p:cNvPr id="110" name="TextBox 109"/>
            <p:cNvSpPr txBox="1"/>
            <p:nvPr/>
          </p:nvSpPr>
          <p:spPr bwMode="gray">
            <a:xfrm>
              <a:off x="1403548" y="3354503"/>
              <a:ext cx="1036834" cy="400020"/>
            </a:xfrm>
            <a:prstGeom prst="rect">
              <a:avLst/>
            </a:prstGeom>
            <a:noFill/>
          </p:spPr>
          <p:txBody>
            <a:bodyPr lIns="0" tIns="0" rIns="0" bIns="0">
              <a:spAutoFit/>
            </a:bodyPr>
            <a:lstStyle/>
            <a:p>
              <a:pPr algn="ctr" fontAlgn="auto">
                <a:spcBef>
                  <a:spcPts val="0"/>
                </a:spcBef>
                <a:spcAft>
                  <a:spcPts val="0"/>
                </a:spcAft>
                <a:defRPr/>
              </a:pPr>
              <a:r>
                <a:rPr lang="en-US" sz="1400" dirty="0">
                  <a:solidFill>
                    <a:schemeClr val="bg2">
                      <a:lumMod val="50000"/>
                    </a:schemeClr>
                  </a:solidFill>
                  <a:latin typeface="MetaMediumLF-Roman" pitchFamily="34" charset="0"/>
                  <a:cs typeface="+mn-cs"/>
                </a:rPr>
                <a:t>SAS</a:t>
              </a:r>
            </a:p>
            <a:p>
              <a:pPr algn="ctr" fontAlgn="auto">
                <a:spcBef>
                  <a:spcPts val="0"/>
                </a:spcBef>
                <a:spcAft>
                  <a:spcPts val="0"/>
                </a:spcAft>
                <a:defRPr/>
              </a:pPr>
              <a:r>
                <a:rPr lang="en-US" sz="1200" dirty="0">
                  <a:solidFill>
                    <a:srgbClr val="5F5F5F">
                      <a:lumMod val="50000"/>
                    </a:srgbClr>
                  </a:solidFill>
                  <a:latin typeface="+mn-lt"/>
                  <a:cs typeface="+mn-cs"/>
                </a:rPr>
                <a:t>(10K /15K rpm)</a:t>
              </a:r>
            </a:p>
          </p:txBody>
        </p:sp>
        <p:sp>
          <p:nvSpPr>
            <p:cNvPr id="111" name="TextBox 110"/>
            <p:cNvSpPr txBox="1"/>
            <p:nvPr/>
          </p:nvSpPr>
          <p:spPr bwMode="gray">
            <a:xfrm>
              <a:off x="730320" y="3354503"/>
              <a:ext cx="401713" cy="215884"/>
            </a:xfrm>
            <a:prstGeom prst="rect">
              <a:avLst/>
            </a:prstGeom>
            <a:noFill/>
          </p:spPr>
          <p:txBody>
            <a:bodyPr wrap="none" lIns="0" tIns="0" rIns="0" bIns="0">
              <a:spAutoFit/>
            </a:bodyPr>
            <a:lstStyle/>
            <a:p>
              <a:pPr algn="ctr" fontAlgn="auto">
                <a:spcBef>
                  <a:spcPts val="0"/>
                </a:spcBef>
                <a:spcAft>
                  <a:spcPts val="0"/>
                </a:spcAft>
                <a:defRPr/>
              </a:pPr>
              <a:r>
                <a:rPr lang="en-US" sz="1400" dirty="0">
                  <a:solidFill>
                    <a:schemeClr val="bg2">
                      <a:lumMod val="50000"/>
                    </a:schemeClr>
                  </a:solidFill>
                  <a:latin typeface="MetaMediumLF-Roman" pitchFamily="34" charset="0"/>
                  <a:cs typeface="+mn-cs"/>
                </a:rPr>
                <a:t>Flash</a:t>
              </a:r>
              <a:endParaRPr lang="en-US" sz="1400" dirty="0">
                <a:solidFill>
                  <a:schemeClr val="tx2"/>
                </a:solidFill>
                <a:latin typeface="MetaMediumLF-Roman" pitchFamily="34" charset="0"/>
                <a:cs typeface="+mn-cs"/>
              </a:endParaRPr>
            </a:p>
          </p:txBody>
        </p:sp>
        <p:pic>
          <p:nvPicPr>
            <p:cNvPr id="59" name="Picture 58" descr="hdd.png"/>
            <p:cNvPicPr>
              <a:picLocks noChangeAspect="1"/>
            </p:cNvPicPr>
            <p:nvPr/>
          </p:nvPicPr>
          <p:blipFill>
            <a:blip r:embed="rId5" cstate="print"/>
            <a:stretch>
              <a:fillRect/>
            </a:stretch>
          </p:blipFill>
          <p:spPr bwMode="gray">
            <a:xfrm>
              <a:off x="2618217" y="3821193"/>
              <a:ext cx="868528" cy="679399"/>
            </a:xfrm>
            <a:prstGeom prst="rect">
              <a:avLst/>
            </a:prstGeom>
            <a:effectLst>
              <a:outerShdw blurRad="254000" dist="127000" dir="2700000" algn="tl" rotWithShape="0">
                <a:prstClr val="black">
                  <a:alpha val="40000"/>
                </a:prstClr>
              </a:outerShdw>
            </a:effectLst>
          </p:spPr>
        </p:pic>
        <p:pic>
          <p:nvPicPr>
            <p:cNvPr id="14" name="Picture 13" descr="hdd.png"/>
            <p:cNvPicPr>
              <a:picLocks noChangeAspect="1"/>
            </p:cNvPicPr>
            <p:nvPr/>
          </p:nvPicPr>
          <p:blipFill>
            <a:blip r:embed="rId5" cstate="print"/>
            <a:stretch>
              <a:fillRect/>
            </a:stretch>
          </p:blipFill>
          <p:spPr bwMode="gray">
            <a:xfrm>
              <a:off x="1487701" y="3821193"/>
              <a:ext cx="868528" cy="679399"/>
            </a:xfrm>
            <a:prstGeom prst="rect">
              <a:avLst/>
            </a:prstGeom>
            <a:effectLst>
              <a:outerShdw blurRad="254000" dist="127000" dir="2700000" algn="tl" rotWithShape="0">
                <a:prstClr val="black">
                  <a:alpha val="40000"/>
                </a:prstClr>
              </a:outerShdw>
            </a:effectLst>
          </p:spPr>
        </p:pic>
        <p:pic>
          <p:nvPicPr>
            <p:cNvPr id="10" name="Picture 9" descr="SSD_guts.png"/>
            <p:cNvPicPr>
              <a:picLocks noChangeAspect="1"/>
            </p:cNvPicPr>
            <p:nvPr/>
          </p:nvPicPr>
          <p:blipFill>
            <a:blip r:embed="rId6" cstate="print"/>
            <a:stretch>
              <a:fillRect/>
            </a:stretch>
          </p:blipFill>
          <p:spPr bwMode="gray">
            <a:xfrm>
              <a:off x="528669" y="3764047"/>
              <a:ext cx="805016" cy="793691"/>
            </a:xfrm>
            <a:prstGeom prst="rect">
              <a:avLst/>
            </a:prstGeom>
            <a:effectLst>
              <a:outerShdw blurRad="254000" dist="127000" dir="2700000" algn="tl" rotWithShape="0">
                <a:prstClr val="black">
                  <a:alpha val="40000"/>
                </a:prstClr>
              </a:outerShdw>
            </a:effectLst>
          </p:spPr>
        </p:pic>
      </p:grpSp>
      <p:sp>
        <p:nvSpPr>
          <p:cNvPr id="114" name="Content Placeholder 64"/>
          <p:cNvSpPr txBox="1">
            <a:spLocks/>
          </p:cNvSpPr>
          <p:nvPr/>
        </p:nvSpPr>
        <p:spPr bwMode="gray">
          <a:xfrm>
            <a:off x="6357938" y="1758950"/>
            <a:ext cx="2535237" cy="4262438"/>
          </a:xfrm>
          <a:prstGeom prst="rect">
            <a:avLst/>
          </a:prstGeom>
          <a:noFill/>
        </p:spPr>
        <p:txBody>
          <a:bodyPr lIns="0" tIns="0" rIns="0" bIns="0"/>
          <a:lstStyle/>
          <a:p>
            <a:pPr fontAlgn="auto">
              <a:spcBef>
                <a:spcPts val="1200"/>
              </a:spcBef>
              <a:spcAft>
                <a:spcPts val="0"/>
              </a:spcAft>
              <a:buClr>
                <a:schemeClr val="tx2"/>
              </a:buClr>
              <a:defRPr/>
            </a:pPr>
            <a:r>
              <a:rPr lang="en-US" sz="1600" dirty="0">
                <a:solidFill>
                  <a:schemeClr val="tx2"/>
                </a:solidFill>
                <a:latin typeface="MetaMediumLF-Roman" pitchFamily="34" charset="0"/>
                <a:cs typeface="+mn-cs"/>
              </a:rPr>
              <a:t>SAS (HDD) options</a:t>
            </a:r>
          </a:p>
          <a:p>
            <a:pPr marL="169863" indent="-169863" fontAlgn="auto">
              <a:spcBef>
                <a:spcPts val="600"/>
              </a:spcBef>
              <a:spcAft>
                <a:spcPts val="0"/>
              </a:spcAft>
              <a:buClr>
                <a:schemeClr val="tx2"/>
              </a:buClr>
              <a:buFont typeface="Arial" pitchFamily="34" charset="0"/>
              <a:buChar char="•"/>
              <a:defRPr/>
            </a:pPr>
            <a:r>
              <a:rPr lang="en-US" sz="1600" dirty="0">
                <a:solidFill>
                  <a:schemeClr val="bg2"/>
                </a:solidFill>
                <a:latin typeface="MetaNormalLF-Roman" pitchFamily="34" charset="0"/>
                <a:cs typeface="+mn-cs"/>
              </a:rPr>
              <a:t>3.5” drives (195 drives/ rack)</a:t>
            </a:r>
          </a:p>
          <a:p>
            <a:pPr marL="509588" lvl="1" indent="-169863" fontAlgn="auto">
              <a:spcBef>
                <a:spcPts val="300"/>
              </a:spcBef>
              <a:spcAft>
                <a:spcPts val="0"/>
              </a:spcAft>
              <a:buClr>
                <a:schemeClr val="tx2"/>
              </a:buClr>
              <a:buFont typeface="MetaNormalLF-Roman" pitchFamily="34" charset="0"/>
              <a:buChar char="–"/>
              <a:defRPr/>
            </a:pPr>
            <a:r>
              <a:rPr lang="en-US" sz="1200" dirty="0">
                <a:solidFill>
                  <a:schemeClr val="bg2"/>
                </a:solidFill>
                <a:latin typeface="MetaNormalLF-Roman" pitchFamily="34" charset="0"/>
                <a:cs typeface="+mn-cs"/>
              </a:rPr>
              <a:t>300 GB and 600 GB</a:t>
            </a:r>
          </a:p>
          <a:p>
            <a:pPr marL="509588" lvl="1" indent="-169863" fontAlgn="auto">
              <a:spcBef>
                <a:spcPts val="300"/>
              </a:spcBef>
              <a:spcAft>
                <a:spcPts val="0"/>
              </a:spcAft>
              <a:buClr>
                <a:schemeClr val="tx2"/>
              </a:buClr>
              <a:buFont typeface="MetaNormalLF-Roman" pitchFamily="34" charset="0"/>
              <a:buChar char="–"/>
              <a:defRPr/>
            </a:pPr>
            <a:r>
              <a:rPr lang="en-US" sz="1200" dirty="0">
                <a:solidFill>
                  <a:schemeClr val="bg2"/>
                </a:solidFill>
                <a:latin typeface="MetaNormalLF-Roman" pitchFamily="34" charset="0"/>
                <a:cs typeface="+mn-cs"/>
              </a:rPr>
              <a:t>10K and 15K RPM</a:t>
            </a:r>
          </a:p>
          <a:p>
            <a:pPr marL="509588" lvl="1" indent="-169863" fontAlgn="auto">
              <a:spcBef>
                <a:spcPts val="300"/>
              </a:spcBef>
              <a:spcAft>
                <a:spcPts val="0"/>
              </a:spcAft>
              <a:buClr>
                <a:schemeClr val="tx2"/>
              </a:buClr>
              <a:buFont typeface="MetaNormalLF-Roman" pitchFamily="34" charset="0"/>
              <a:buChar char="–"/>
              <a:defRPr/>
            </a:pPr>
            <a:r>
              <a:rPr lang="en-US" sz="1200" dirty="0">
                <a:solidFill>
                  <a:schemeClr val="bg2"/>
                </a:solidFill>
                <a:latin typeface="MetaNormalLF-Roman" pitchFamily="34" charset="0"/>
                <a:cs typeface="+mn-cs"/>
              </a:rPr>
              <a:t>~ 140 (10K) to ~ 180 (15K) IOs per second</a:t>
            </a:r>
          </a:p>
          <a:p>
            <a:pPr marL="169863" indent="-169863" fontAlgn="auto">
              <a:spcBef>
                <a:spcPts val="600"/>
              </a:spcBef>
              <a:spcAft>
                <a:spcPts val="0"/>
              </a:spcAft>
              <a:buClr>
                <a:schemeClr val="tx2"/>
              </a:buClr>
              <a:buFont typeface="Arial" pitchFamily="34" charset="0"/>
              <a:buChar char="•"/>
              <a:defRPr/>
            </a:pPr>
            <a:r>
              <a:rPr lang="en-US" sz="1600" dirty="0">
                <a:solidFill>
                  <a:schemeClr val="bg2"/>
                </a:solidFill>
                <a:latin typeface="MetaNormalLF-Roman" pitchFamily="34" charset="0"/>
                <a:cs typeface="+mn-cs"/>
              </a:rPr>
              <a:t>2.5” Drives (500 drives/ rack)</a:t>
            </a:r>
          </a:p>
          <a:p>
            <a:pPr marL="509588" lvl="2" indent="-169863" fontAlgn="auto">
              <a:spcBef>
                <a:spcPts val="300"/>
              </a:spcBef>
              <a:spcAft>
                <a:spcPts val="0"/>
              </a:spcAft>
              <a:buClr>
                <a:schemeClr val="tx2"/>
              </a:buClr>
              <a:buFont typeface="MetaNormalLF-Roman" pitchFamily="34" charset="0"/>
              <a:buChar char="–"/>
              <a:defRPr/>
            </a:pPr>
            <a:r>
              <a:rPr lang="en-US" sz="1200" dirty="0">
                <a:solidFill>
                  <a:schemeClr val="bg2"/>
                </a:solidFill>
                <a:latin typeface="MetaNormalLF-Roman" pitchFamily="34" charset="0"/>
                <a:cs typeface="+mn-cs"/>
              </a:rPr>
              <a:t>300 GB and 600 GB </a:t>
            </a:r>
          </a:p>
          <a:p>
            <a:pPr marL="509588" lvl="2" indent="-169863" fontAlgn="auto">
              <a:spcBef>
                <a:spcPts val="300"/>
              </a:spcBef>
              <a:spcAft>
                <a:spcPts val="0"/>
              </a:spcAft>
              <a:buClr>
                <a:schemeClr val="tx2"/>
              </a:buClr>
              <a:buFont typeface="MetaNormalLF-Roman" pitchFamily="34" charset="0"/>
              <a:buChar char="–"/>
              <a:defRPr/>
            </a:pPr>
            <a:r>
              <a:rPr lang="en-US" sz="1200" dirty="0">
                <a:solidFill>
                  <a:schemeClr val="bg2"/>
                </a:solidFill>
                <a:latin typeface="MetaNormalLF-Roman" pitchFamily="34" charset="0"/>
                <a:cs typeface="+mn-cs"/>
              </a:rPr>
              <a:t>10K RPM</a:t>
            </a:r>
          </a:p>
          <a:p>
            <a:pPr fontAlgn="auto">
              <a:spcBef>
                <a:spcPts val="1200"/>
              </a:spcBef>
              <a:spcAft>
                <a:spcPts val="0"/>
              </a:spcAft>
              <a:buClr>
                <a:schemeClr val="tx2"/>
              </a:buClr>
              <a:defRPr/>
            </a:pPr>
            <a:r>
              <a:rPr lang="en-US" sz="1600" dirty="0">
                <a:solidFill>
                  <a:schemeClr val="tx2"/>
                </a:solidFill>
                <a:latin typeface="MetaMediumLF-Roman" pitchFamily="34" charset="0"/>
                <a:cs typeface="+mn-cs"/>
              </a:rPr>
              <a:t>Near-line SAS (HDD) options</a:t>
            </a:r>
          </a:p>
          <a:p>
            <a:pPr marL="169863" indent="-169863" fontAlgn="auto">
              <a:spcBef>
                <a:spcPts val="600"/>
              </a:spcBef>
              <a:spcAft>
                <a:spcPts val="0"/>
              </a:spcAft>
              <a:buClr>
                <a:schemeClr val="tx2"/>
              </a:buClr>
              <a:buFont typeface="Arial" pitchFamily="34" charset="0"/>
              <a:buChar char="•"/>
              <a:defRPr/>
            </a:pPr>
            <a:r>
              <a:rPr lang="en-US" sz="1600" dirty="0">
                <a:solidFill>
                  <a:schemeClr val="bg2"/>
                </a:solidFill>
                <a:latin typeface="MetaNormalLF-Roman" pitchFamily="34" charset="0"/>
                <a:cs typeface="+mn-cs"/>
              </a:rPr>
              <a:t>3.5” drives (195 drives/ rack)</a:t>
            </a:r>
          </a:p>
          <a:p>
            <a:pPr marL="509588" lvl="2" indent="-169863" fontAlgn="auto">
              <a:spcBef>
                <a:spcPts val="300"/>
              </a:spcBef>
              <a:spcAft>
                <a:spcPts val="0"/>
              </a:spcAft>
              <a:buClr>
                <a:schemeClr val="tx2"/>
              </a:buClr>
              <a:buFont typeface="MetaNormalLF-Roman" pitchFamily="34" charset="0"/>
              <a:buChar char="–"/>
              <a:defRPr/>
            </a:pPr>
            <a:r>
              <a:rPr lang="en-US" sz="1200" dirty="0">
                <a:solidFill>
                  <a:schemeClr val="bg2"/>
                </a:solidFill>
                <a:latin typeface="MetaNormalLF-Roman" pitchFamily="34" charset="0"/>
                <a:cs typeface="+mn-cs"/>
              </a:rPr>
              <a:t>2 TB</a:t>
            </a:r>
          </a:p>
          <a:p>
            <a:pPr marL="509588" lvl="2" indent="-169863" fontAlgn="auto">
              <a:spcBef>
                <a:spcPts val="300"/>
              </a:spcBef>
              <a:spcAft>
                <a:spcPts val="0"/>
              </a:spcAft>
              <a:buClr>
                <a:schemeClr val="tx2"/>
              </a:buClr>
              <a:buFont typeface="MetaNormalLF-Roman" pitchFamily="34" charset="0"/>
              <a:buChar char="–"/>
              <a:defRPr/>
            </a:pPr>
            <a:r>
              <a:rPr lang="en-US" sz="1200" dirty="0">
                <a:solidFill>
                  <a:schemeClr val="bg2"/>
                </a:solidFill>
                <a:latin typeface="MetaNormalLF-Roman" pitchFamily="34" charset="0"/>
                <a:cs typeface="+mn-cs"/>
              </a:rPr>
              <a:t>7.2K RPM</a:t>
            </a:r>
          </a:p>
          <a:p>
            <a:pPr marL="509588" lvl="2" indent="-169863" fontAlgn="auto">
              <a:spcBef>
                <a:spcPts val="300"/>
              </a:spcBef>
              <a:spcAft>
                <a:spcPts val="0"/>
              </a:spcAft>
              <a:buClr>
                <a:schemeClr val="tx2"/>
              </a:buClr>
              <a:buFont typeface="MetaNormalLF-Roman" pitchFamily="34" charset="0"/>
              <a:buChar char="–"/>
              <a:defRPr/>
            </a:pPr>
            <a:r>
              <a:rPr lang="en-US" sz="1200" dirty="0">
                <a:solidFill>
                  <a:schemeClr val="bg2"/>
                </a:solidFill>
                <a:latin typeface="MetaNormalLF-Roman" pitchFamily="34" charset="0"/>
                <a:cs typeface="+mn-cs"/>
              </a:rPr>
              <a:t>˜ 90 IOs per second</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29" name="Picture 2"/>
          <p:cNvPicPr>
            <a:picLocks noChangeAspect="1" noChangeArrowheads="1"/>
          </p:cNvPicPr>
          <p:nvPr/>
        </p:nvPicPr>
        <p:blipFill>
          <a:blip r:embed="rId3" cstate="print"/>
          <a:srcRect/>
          <a:stretch>
            <a:fillRect/>
          </a:stretch>
        </p:blipFill>
        <p:spPr bwMode="gray">
          <a:xfrm>
            <a:off x="4572000" y="4397375"/>
            <a:ext cx="2228850" cy="1566863"/>
          </a:xfrm>
          <a:prstGeom prst="rect">
            <a:avLst/>
          </a:prstGeom>
          <a:noFill/>
          <a:ln w="9525">
            <a:noFill/>
            <a:miter lim="800000"/>
            <a:headEnd/>
            <a:tailEnd/>
          </a:ln>
        </p:spPr>
      </p:pic>
      <p:sp>
        <p:nvSpPr>
          <p:cNvPr id="73730" name="Rectangle 13"/>
          <p:cNvSpPr>
            <a:spLocks noGrp="1" noChangeArrowheads="1"/>
          </p:cNvSpPr>
          <p:nvPr>
            <p:ph type="title"/>
          </p:nvPr>
        </p:nvSpPr>
        <p:spPr>
          <a:noFill/>
          <a:ln>
            <a:miter lim="800000"/>
            <a:headEnd/>
            <a:tailEnd/>
          </a:ln>
        </p:spPr>
        <p:txBody>
          <a:bodyPr vert="horz" wrap="square" numCol="1" compatLnSpc="1">
            <a:prstTxWarp prst="textNoShape">
              <a:avLst/>
            </a:prstTxWarp>
          </a:bodyPr>
          <a:lstStyle/>
          <a:p>
            <a:r>
              <a:rPr smtClean="0"/>
              <a:t>VG2 and VG8 Gateway Components</a:t>
            </a:r>
          </a:p>
        </p:txBody>
      </p:sp>
      <p:sp>
        <p:nvSpPr>
          <p:cNvPr id="71" name="Content Placeholder 70"/>
          <p:cNvSpPr>
            <a:spLocks noGrp="1"/>
          </p:cNvSpPr>
          <p:nvPr>
            <p:ph sz="half" idx="1"/>
          </p:nvPr>
        </p:nvSpPr>
        <p:spPr>
          <a:xfrm>
            <a:off x="366713" y="1758950"/>
            <a:ext cx="4038600" cy="4205288"/>
          </a:xfrm>
        </p:spPr>
        <p:txBody>
          <a:bodyPr/>
          <a:lstStyle/>
          <a:p>
            <a:pPr marL="285750" indent="-285750" fontAlgn="auto">
              <a:spcBef>
                <a:spcPts val="400"/>
              </a:spcBef>
              <a:spcAft>
                <a:spcPts val="0"/>
              </a:spcAft>
              <a:buFont typeface="Wingdings" pitchFamily="2" charset="2"/>
              <a:buChar char=""/>
              <a:defRPr/>
            </a:pPr>
            <a:r>
              <a:rPr lang="en-US" sz="1800" dirty="0" smtClean="0"/>
              <a:t>File implementation: X-Blade enclosure</a:t>
            </a:r>
          </a:p>
          <a:p>
            <a:pPr marL="685800" lvl="1" indent="-171450" fontAlgn="auto">
              <a:spcBef>
                <a:spcPts val="400"/>
              </a:spcBef>
              <a:spcAft>
                <a:spcPts val="0"/>
              </a:spcAft>
              <a:buFont typeface="Arial" charset="0"/>
              <a:buChar char="–"/>
              <a:defRPr/>
            </a:pPr>
            <a:r>
              <a:rPr lang="en-US" sz="1400" dirty="0" smtClean="0"/>
              <a:t>VNX operating environment for file</a:t>
            </a:r>
          </a:p>
          <a:p>
            <a:pPr marL="685800" lvl="1" indent="-171450" fontAlgn="auto">
              <a:spcBef>
                <a:spcPts val="400"/>
              </a:spcBef>
              <a:spcAft>
                <a:spcPts val="0"/>
              </a:spcAft>
              <a:buFontTx/>
              <a:buChar char="–"/>
              <a:defRPr/>
            </a:pPr>
            <a:r>
              <a:rPr lang="en-US" sz="1400" dirty="0" smtClean="0"/>
              <a:t>Configurable blade options 2 to 8</a:t>
            </a:r>
          </a:p>
          <a:p>
            <a:pPr marL="971550" lvl="2" indent="-114300" fontAlgn="auto">
              <a:spcBef>
                <a:spcPts val="400"/>
              </a:spcBef>
              <a:spcAft>
                <a:spcPts val="0"/>
              </a:spcAft>
              <a:buFont typeface="Wingdings" pitchFamily="2" charset="2"/>
              <a:buChar char="§"/>
              <a:defRPr/>
            </a:pPr>
            <a:r>
              <a:rPr lang="en-US" sz="1100" dirty="0" smtClean="0"/>
              <a:t>Primary/standby with automatic failover</a:t>
            </a:r>
          </a:p>
          <a:p>
            <a:pPr marL="971550" lvl="2" indent="-114300" fontAlgn="auto">
              <a:spcBef>
                <a:spcPts val="400"/>
              </a:spcBef>
              <a:spcAft>
                <a:spcPts val="0"/>
              </a:spcAft>
              <a:buFont typeface="Wingdings" pitchFamily="2" charset="2"/>
              <a:buChar char="§"/>
              <a:defRPr/>
            </a:pPr>
            <a:r>
              <a:rPr lang="en-US" sz="1100" dirty="0" smtClean="0"/>
              <a:t>Primary/primary with quick reboots for entry platforms</a:t>
            </a:r>
          </a:p>
          <a:p>
            <a:pPr marL="971550" lvl="2" indent="-114300" fontAlgn="auto">
              <a:spcBef>
                <a:spcPts val="400"/>
              </a:spcBef>
              <a:spcAft>
                <a:spcPts val="0"/>
              </a:spcAft>
              <a:buFont typeface="Wingdings" pitchFamily="2" charset="2"/>
              <a:buChar char="§"/>
              <a:defRPr/>
            </a:pPr>
            <a:r>
              <a:rPr lang="en-US" sz="1100" dirty="0" smtClean="0"/>
              <a:t>N+M advanced failover for four+ blade systems</a:t>
            </a:r>
          </a:p>
          <a:p>
            <a:pPr marL="685800" lvl="1" indent="-171450" fontAlgn="auto">
              <a:spcBef>
                <a:spcPts val="400"/>
              </a:spcBef>
              <a:spcAft>
                <a:spcPts val="0"/>
              </a:spcAft>
              <a:buFontTx/>
              <a:buChar char="–"/>
              <a:defRPr/>
            </a:pPr>
            <a:r>
              <a:rPr lang="en-US" sz="1400" dirty="0" smtClean="0"/>
              <a:t>Flexible IO connectivity options:</a:t>
            </a:r>
          </a:p>
          <a:p>
            <a:pPr marL="971550" lvl="2" indent="-114300" fontAlgn="auto">
              <a:spcBef>
                <a:spcPts val="400"/>
              </a:spcBef>
              <a:spcAft>
                <a:spcPts val="0"/>
              </a:spcAft>
              <a:buFont typeface="Wingdings" pitchFamily="2" charset="2"/>
              <a:buChar char="§"/>
              <a:defRPr/>
            </a:pPr>
            <a:r>
              <a:rPr lang="en-US" sz="1100" dirty="0" smtClean="0"/>
              <a:t>Four x 10/100/1000 copper Ethernet ports</a:t>
            </a:r>
          </a:p>
          <a:p>
            <a:pPr marL="971550" lvl="2" indent="-114300" fontAlgn="auto">
              <a:spcBef>
                <a:spcPts val="400"/>
              </a:spcBef>
              <a:spcAft>
                <a:spcPts val="0"/>
              </a:spcAft>
              <a:buFont typeface="Wingdings" pitchFamily="2" charset="2"/>
              <a:buChar char="§"/>
              <a:defRPr/>
            </a:pPr>
            <a:r>
              <a:rPr lang="en-US" sz="1100" dirty="0" smtClean="0"/>
              <a:t>Two x Gigabit Ethernet optical plus two x 10/100/1000 copper ports</a:t>
            </a:r>
          </a:p>
          <a:p>
            <a:pPr marL="971550" lvl="2" indent="-114300" fontAlgn="auto">
              <a:spcBef>
                <a:spcPts val="400"/>
              </a:spcBef>
              <a:spcAft>
                <a:spcPts val="0"/>
              </a:spcAft>
              <a:buFont typeface="Wingdings" pitchFamily="2" charset="2"/>
              <a:buChar char="§"/>
              <a:defRPr/>
            </a:pPr>
            <a:r>
              <a:rPr lang="en-US" sz="1100" dirty="0" smtClean="0"/>
              <a:t>Two x 10 Gigabit Ethernet optical ports</a:t>
            </a:r>
          </a:p>
          <a:p>
            <a:pPr marL="285750" indent="-285750" fontAlgn="auto">
              <a:spcBef>
                <a:spcPts val="600"/>
              </a:spcBef>
              <a:spcAft>
                <a:spcPts val="0"/>
              </a:spcAft>
              <a:buFont typeface="Wingdings" pitchFamily="2" charset="2"/>
              <a:buChar char=""/>
              <a:defRPr/>
            </a:pPr>
            <a:r>
              <a:rPr lang="en-US" sz="1800" dirty="0" smtClean="0"/>
              <a:t>Control stations (one or two)</a:t>
            </a:r>
          </a:p>
          <a:p>
            <a:pPr marL="681038" lvl="1" indent="-161925" fontAlgn="auto">
              <a:spcAft>
                <a:spcPts val="0"/>
              </a:spcAft>
              <a:buFontTx/>
              <a:buChar char="–"/>
              <a:defRPr/>
            </a:pPr>
            <a:r>
              <a:rPr lang="en-US" sz="1400" dirty="0" smtClean="0"/>
              <a:t>Configuration and management</a:t>
            </a:r>
          </a:p>
          <a:p>
            <a:pPr marL="681038" lvl="1" indent="-161925" fontAlgn="auto">
              <a:spcAft>
                <a:spcPts val="0"/>
              </a:spcAft>
              <a:buFontTx/>
              <a:buChar char="–"/>
              <a:defRPr/>
            </a:pPr>
            <a:r>
              <a:rPr lang="en-US" sz="1400" dirty="0" smtClean="0"/>
              <a:t>Reliability, availability, serviceability</a:t>
            </a:r>
          </a:p>
          <a:p>
            <a:pPr marL="285750" indent="-285750" fontAlgn="auto">
              <a:spcBef>
                <a:spcPts val="600"/>
              </a:spcBef>
              <a:spcAft>
                <a:spcPts val="0"/>
              </a:spcAft>
              <a:buFont typeface="Wingdings" pitchFamily="2" charset="2"/>
              <a:buChar char=""/>
              <a:defRPr/>
            </a:pPr>
            <a:r>
              <a:rPr lang="en-US" sz="1800" dirty="0" smtClean="0"/>
              <a:t>Symmetrix, VNX, or CLARiiON storage</a:t>
            </a:r>
          </a:p>
        </p:txBody>
      </p:sp>
      <p:sp>
        <p:nvSpPr>
          <p:cNvPr id="73732" name="Text Placeholder 37"/>
          <p:cNvSpPr>
            <a:spLocks noGrp="1"/>
          </p:cNvSpPr>
          <p:nvPr>
            <p:ph type="body" idx="10"/>
          </p:nvPr>
        </p:nvSpPr>
        <p:spPr>
          <a:xfrm>
            <a:off x="366713" y="1123950"/>
            <a:ext cx="8410575" cy="403225"/>
          </a:xfrm>
          <a:noFill/>
          <a:ln>
            <a:miter lim="800000"/>
            <a:headEnd/>
            <a:tailEnd/>
          </a:ln>
        </p:spPr>
        <p:txBody>
          <a:bodyPr vert="horz" wrap="square" numCol="1" compatLnSpc="1">
            <a:prstTxWarp prst="textNoShape">
              <a:avLst/>
            </a:prstTxWarp>
          </a:bodyPr>
          <a:lstStyle/>
          <a:p>
            <a:r>
              <a:rPr lang="en-US" smtClean="0"/>
              <a:t>Architecture and packaging</a:t>
            </a:r>
          </a:p>
        </p:txBody>
      </p:sp>
      <p:sp>
        <p:nvSpPr>
          <p:cNvPr id="73733" name="Text Box 21"/>
          <p:cNvSpPr txBox="1">
            <a:spLocks noChangeArrowheads="1"/>
          </p:cNvSpPr>
          <p:nvPr/>
        </p:nvSpPr>
        <p:spPr bwMode="gray">
          <a:xfrm>
            <a:off x="6886575" y="5038725"/>
            <a:ext cx="274638" cy="369888"/>
          </a:xfrm>
          <a:prstGeom prst="rect">
            <a:avLst/>
          </a:prstGeom>
          <a:noFill/>
          <a:ln w="9525">
            <a:noFill/>
            <a:miter lim="800000"/>
            <a:headEnd/>
            <a:tailEnd/>
          </a:ln>
        </p:spPr>
        <p:txBody>
          <a:bodyPr wrap="none" lIns="0" tIns="0" rIns="0" bIns="0">
            <a:spAutoFit/>
          </a:bodyPr>
          <a:lstStyle/>
          <a:p>
            <a:pPr algn="ctr"/>
            <a:r>
              <a:rPr lang="en-US" sz="2400">
                <a:solidFill>
                  <a:schemeClr val="tx2"/>
                </a:solidFill>
                <a:latin typeface="Wingdings" pitchFamily="2" charset="2"/>
              </a:rPr>
              <a:t>Œ</a:t>
            </a:r>
          </a:p>
        </p:txBody>
      </p:sp>
      <p:sp>
        <p:nvSpPr>
          <p:cNvPr id="73734" name="Text Box 24"/>
          <p:cNvSpPr txBox="1">
            <a:spLocks noChangeArrowheads="1"/>
          </p:cNvSpPr>
          <p:nvPr/>
        </p:nvSpPr>
        <p:spPr bwMode="gray">
          <a:xfrm>
            <a:off x="6886575" y="5529263"/>
            <a:ext cx="274638" cy="368300"/>
          </a:xfrm>
          <a:prstGeom prst="rect">
            <a:avLst/>
          </a:prstGeom>
          <a:noFill/>
          <a:ln w="9525">
            <a:noFill/>
            <a:miter lim="800000"/>
            <a:headEnd/>
            <a:tailEnd/>
          </a:ln>
        </p:spPr>
        <p:txBody>
          <a:bodyPr wrap="none" lIns="0" tIns="0" rIns="0" bIns="0">
            <a:spAutoFit/>
          </a:bodyPr>
          <a:lstStyle/>
          <a:p>
            <a:pPr algn="ctr"/>
            <a:r>
              <a:rPr lang="en-US" sz="2400">
                <a:solidFill>
                  <a:schemeClr val="tx2"/>
                </a:solidFill>
                <a:latin typeface="Wingdings" pitchFamily="2" charset="2"/>
              </a:rPr>
              <a:t></a:t>
            </a:r>
          </a:p>
        </p:txBody>
      </p:sp>
      <p:sp>
        <p:nvSpPr>
          <p:cNvPr id="73735" name="Text Box 27"/>
          <p:cNvSpPr txBox="1">
            <a:spLocks noChangeArrowheads="1"/>
          </p:cNvSpPr>
          <p:nvPr/>
        </p:nvSpPr>
        <p:spPr bwMode="gray">
          <a:xfrm>
            <a:off x="4795838" y="1412875"/>
            <a:ext cx="455612" cy="457200"/>
          </a:xfrm>
          <a:prstGeom prst="rect">
            <a:avLst/>
          </a:prstGeom>
          <a:noFill/>
          <a:ln w="9525">
            <a:noFill/>
            <a:miter lim="800000"/>
            <a:headEnd/>
            <a:tailEnd/>
          </a:ln>
        </p:spPr>
        <p:txBody>
          <a:bodyPr wrap="none">
            <a:spAutoFit/>
          </a:bodyPr>
          <a:lstStyle/>
          <a:p>
            <a:pPr algn="ctr"/>
            <a:r>
              <a:rPr lang="en-US" sz="2400">
                <a:solidFill>
                  <a:schemeClr val="tx2"/>
                </a:solidFill>
                <a:latin typeface="Wingdings" pitchFamily="2" charset="2"/>
              </a:rPr>
              <a:t>Ž</a:t>
            </a:r>
          </a:p>
        </p:txBody>
      </p:sp>
      <p:sp>
        <p:nvSpPr>
          <p:cNvPr id="56" name="Rectangle 55"/>
          <p:cNvSpPr/>
          <p:nvPr/>
        </p:nvSpPr>
        <p:spPr bwMode="gray">
          <a:xfrm>
            <a:off x="4702175" y="5621338"/>
            <a:ext cx="1939925" cy="220662"/>
          </a:xfrm>
          <a:prstGeom prst="rect">
            <a:avLst/>
          </a:prstGeom>
          <a:solidFill>
            <a:schemeClr val="accent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sz="1100" dirty="0"/>
              <a:t>CS (Control Station) 1 U</a:t>
            </a:r>
          </a:p>
        </p:txBody>
      </p:sp>
      <p:sp>
        <p:nvSpPr>
          <p:cNvPr id="57" name="Rectangle 56"/>
          <p:cNvSpPr/>
          <p:nvPr/>
        </p:nvSpPr>
        <p:spPr bwMode="gray">
          <a:xfrm>
            <a:off x="4702175" y="4979988"/>
            <a:ext cx="1939925" cy="514350"/>
          </a:xfrm>
          <a:prstGeom prst="rect">
            <a:avLst/>
          </a:prstGeom>
          <a:solidFill>
            <a:schemeClr val="accent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en-US" sz="1100" dirty="0"/>
              <a:t>DME</a:t>
            </a:r>
          </a:p>
          <a:p>
            <a:pPr algn="ctr" fontAlgn="auto">
              <a:spcBef>
                <a:spcPts val="0"/>
              </a:spcBef>
              <a:spcAft>
                <a:spcPts val="0"/>
              </a:spcAft>
              <a:defRPr/>
            </a:pPr>
            <a:r>
              <a:rPr lang="en-US" sz="1100" dirty="0"/>
              <a:t>(Data Mover Enclosure)</a:t>
            </a:r>
          </a:p>
          <a:p>
            <a:pPr algn="ctr" fontAlgn="auto">
              <a:spcBef>
                <a:spcPts val="0"/>
              </a:spcBef>
              <a:spcAft>
                <a:spcPts val="0"/>
              </a:spcAft>
              <a:defRPr/>
            </a:pPr>
            <a:r>
              <a:rPr lang="en-US" sz="1100" dirty="0"/>
              <a:t>2U</a:t>
            </a:r>
          </a:p>
        </p:txBody>
      </p:sp>
      <p:cxnSp>
        <p:nvCxnSpPr>
          <p:cNvPr id="58" name="Straight Connector 57"/>
          <p:cNvCxnSpPr>
            <a:stCxn id="57" idx="0"/>
            <a:endCxn id="57" idx="2"/>
          </p:cNvCxnSpPr>
          <p:nvPr/>
        </p:nvCxnSpPr>
        <p:spPr bwMode="gray">
          <a:xfrm rot="16200000" flipH="1">
            <a:off x="5414963" y="5237163"/>
            <a:ext cx="514350" cy="0"/>
          </a:xfrm>
          <a:prstGeom prst="line">
            <a:avLst/>
          </a:prstGeom>
          <a:ln>
            <a:solidFill>
              <a:srgbClr val="FFFF00"/>
            </a:solidFill>
            <a:prstDash val="sysDash"/>
          </a:ln>
        </p:spPr>
        <p:style>
          <a:lnRef idx="1">
            <a:schemeClr val="dk1"/>
          </a:lnRef>
          <a:fillRef idx="0">
            <a:schemeClr val="dk1"/>
          </a:fillRef>
          <a:effectRef idx="0">
            <a:schemeClr val="dk1"/>
          </a:effectRef>
          <a:fontRef idx="minor">
            <a:schemeClr val="tx1"/>
          </a:fontRef>
        </p:style>
      </p:cxnSp>
      <p:grpSp>
        <p:nvGrpSpPr>
          <p:cNvPr id="73739" name="Group 31"/>
          <p:cNvGrpSpPr>
            <a:grpSpLocks/>
          </p:cNvGrpSpPr>
          <p:nvPr/>
        </p:nvGrpSpPr>
        <p:grpSpPr bwMode="auto">
          <a:xfrm>
            <a:off x="323850" y="6275388"/>
            <a:ext cx="1497013" cy="322262"/>
            <a:chOff x="324185" y="6281486"/>
            <a:chExt cx="1497451" cy="321333"/>
          </a:xfrm>
        </p:grpSpPr>
        <p:pic>
          <p:nvPicPr>
            <p:cNvPr id="33" name="Picture 32"/>
            <p:cNvPicPr>
              <a:picLocks noChangeAspect="1"/>
            </p:cNvPicPr>
            <p:nvPr/>
          </p:nvPicPr>
          <p:blipFill>
            <a:blip r:embed="rId4" cstate="email">
              <a:extLst/>
            </a:blip>
            <a:stretch>
              <a:fillRect/>
            </a:stretch>
          </p:blipFill>
          <p:spPr bwMode="gray">
            <a:xfrm>
              <a:off x="324185" y="6281486"/>
              <a:ext cx="386616" cy="321333"/>
            </a:xfrm>
            <a:prstGeom prst="rect">
              <a:avLst/>
            </a:prstGeom>
            <a:effectLst>
              <a:glow rad="63500">
                <a:schemeClr val="bg1">
                  <a:alpha val="40000"/>
                </a:schemeClr>
              </a:glow>
            </a:effectLst>
          </p:spPr>
        </p:pic>
        <p:sp>
          <p:nvSpPr>
            <p:cNvPr id="34" name="TextBox 33"/>
            <p:cNvSpPr txBox="1"/>
            <p:nvPr/>
          </p:nvSpPr>
          <p:spPr bwMode="gray">
            <a:xfrm>
              <a:off x="770404" y="6347969"/>
              <a:ext cx="1051232" cy="183619"/>
            </a:xfrm>
            <a:prstGeom prst="rect">
              <a:avLst/>
            </a:prstGeom>
            <a:noFill/>
          </p:spPr>
          <p:txBody>
            <a:bodyPr wrap="none" lIns="0" tIns="0" rIns="0" bIns="0" anchor="ctr">
              <a:spAutoFit/>
            </a:bodyPr>
            <a:lstStyle/>
            <a:p>
              <a:pPr fontAlgn="auto">
                <a:spcBef>
                  <a:spcPts val="0"/>
                </a:spcBef>
                <a:spcAft>
                  <a:spcPts val="0"/>
                </a:spcAft>
                <a:defRPr/>
              </a:pPr>
              <a:r>
                <a:rPr lang="en-US" sz="1200" spc="300" dirty="0">
                  <a:solidFill>
                    <a:schemeClr val="bg1"/>
                  </a:solidFill>
                  <a:latin typeface="MetaMediumLF-Roman" pitchFamily="34" charset="0"/>
                  <a:cs typeface="+mn-cs"/>
                </a:rPr>
                <a:t>HARDWARE</a:t>
              </a:r>
            </a:p>
          </p:txBody>
        </p:sp>
      </p:grpSp>
      <p:sp>
        <p:nvSpPr>
          <p:cNvPr id="73740" name="Line 2"/>
          <p:cNvSpPr>
            <a:spLocks noChangeShapeType="1"/>
          </p:cNvSpPr>
          <p:nvPr/>
        </p:nvSpPr>
        <p:spPr bwMode="gray">
          <a:xfrm flipH="1">
            <a:off x="5462588" y="2212975"/>
            <a:ext cx="2887662" cy="0"/>
          </a:xfrm>
          <a:prstGeom prst="line">
            <a:avLst/>
          </a:prstGeom>
          <a:noFill/>
          <a:ln w="19050">
            <a:solidFill>
              <a:schemeClr val="bg2"/>
            </a:solidFill>
            <a:round/>
            <a:headEnd/>
            <a:tailEnd/>
          </a:ln>
        </p:spPr>
        <p:txBody>
          <a:bodyPr/>
          <a:lstStyle/>
          <a:p>
            <a:endParaRPr lang="en-US"/>
          </a:p>
        </p:txBody>
      </p:sp>
      <p:grpSp>
        <p:nvGrpSpPr>
          <p:cNvPr id="73741" name="Group 63"/>
          <p:cNvGrpSpPr>
            <a:grpSpLocks/>
          </p:cNvGrpSpPr>
          <p:nvPr/>
        </p:nvGrpSpPr>
        <p:grpSpPr bwMode="auto">
          <a:xfrm>
            <a:off x="4562475" y="1816100"/>
            <a:ext cx="922338" cy="633413"/>
            <a:chOff x="4572000" y="2680109"/>
            <a:chExt cx="921712" cy="633677"/>
          </a:xfrm>
        </p:grpSpPr>
        <p:sp>
          <p:nvSpPr>
            <p:cNvPr id="73748" name="Line 11"/>
            <p:cNvSpPr>
              <a:spLocks noChangeShapeType="1"/>
            </p:cNvSpPr>
            <p:nvPr/>
          </p:nvSpPr>
          <p:spPr bwMode="gray">
            <a:xfrm flipH="1">
              <a:off x="5032855" y="3083359"/>
              <a:ext cx="0" cy="230427"/>
            </a:xfrm>
            <a:prstGeom prst="line">
              <a:avLst/>
            </a:prstGeom>
            <a:noFill/>
            <a:ln w="19050">
              <a:solidFill>
                <a:schemeClr val="bg2"/>
              </a:solidFill>
              <a:round/>
              <a:headEnd/>
              <a:tailEnd/>
            </a:ln>
          </p:spPr>
          <p:txBody>
            <a:bodyPr/>
            <a:lstStyle/>
            <a:p>
              <a:endParaRPr lang="en-US"/>
            </a:p>
          </p:txBody>
        </p:sp>
        <p:sp>
          <p:nvSpPr>
            <p:cNvPr id="73749" name="Line 10"/>
            <p:cNvSpPr>
              <a:spLocks noChangeShapeType="1"/>
            </p:cNvSpPr>
            <p:nvPr/>
          </p:nvSpPr>
          <p:spPr bwMode="gray">
            <a:xfrm flipH="1">
              <a:off x="4874093" y="3025751"/>
              <a:ext cx="0" cy="288035"/>
            </a:xfrm>
            <a:prstGeom prst="line">
              <a:avLst/>
            </a:prstGeom>
            <a:noFill/>
            <a:ln w="19050">
              <a:solidFill>
                <a:schemeClr val="bg2"/>
              </a:solidFill>
              <a:round/>
              <a:headEnd/>
              <a:tailEnd/>
            </a:ln>
          </p:spPr>
          <p:txBody>
            <a:bodyPr/>
            <a:lstStyle/>
            <a:p>
              <a:endParaRPr lang="en-US"/>
            </a:p>
          </p:txBody>
        </p:sp>
        <p:sp>
          <p:nvSpPr>
            <p:cNvPr id="73750" name="Line 11"/>
            <p:cNvSpPr>
              <a:spLocks noChangeShapeType="1"/>
            </p:cNvSpPr>
            <p:nvPr/>
          </p:nvSpPr>
          <p:spPr bwMode="gray">
            <a:xfrm flipH="1">
              <a:off x="5219231" y="3083359"/>
              <a:ext cx="0" cy="230427"/>
            </a:xfrm>
            <a:prstGeom prst="line">
              <a:avLst/>
            </a:prstGeom>
            <a:noFill/>
            <a:ln w="19050">
              <a:solidFill>
                <a:schemeClr val="bg2"/>
              </a:solidFill>
              <a:round/>
              <a:headEnd/>
              <a:tailEnd/>
            </a:ln>
          </p:spPr>
          <p:txBody>
            <a:bodyPr/>
            <a:lstStyle/>
            <a:p>
              <a:endParaRPr lang="en-US"/>
            </a:p>
          </p:txBody>
        </p:sp>
        <p:pic>
          <p:nvPicPr>
            <p:cNvPr id="73751" name="Picture 15" descr="clouds_111-161-213"/>
            <p:cNvPicPr>
              <a:picLocks noChangeAspect="1" noChangeArrowheads="1"/>
            </p:cNvPicPr>
            <p:nvPr/>
          </p:nvPicPr>
          <p:blipFill>
            <a:blip r:embed="rId5" cstate="print"/>
            <a:srcRect/>
            <a:stretch>
              <a:fillRect/>
            </a:stretch>
          </p:blipFill>
          <p:spPr bwMode="gray">
            <a:xfrm>
              <a:off x="4572000" y="2680109"/>
              <a:ext cx="921711" cy="462446"/>
            </a:xfrm>
            <a:prstGeom prst="rect">
              <a:avLst/>
            </a:prstGeom>
            <a:noFill/>
            <a:ln w="9525">
              <a:noFill/>
              <a:miter lim="800000"/>
              <a:headEnd/>
              <a:tailEnd/>
            </a:ln>
          </p:spPr>
        </p:pic>
        <p:sp>
          <p:nvSpPr>
            <p:cNvPr id="73752" name="Text Box 16"/>
            <p:cNvSpPr txBox="1">
              <a:spLocks noChangeArrowheads="1"/>
            </p:cNvSpPr>
            <p:nvPr/>
          </p:nvSpPr>
          <p:spPr bwMode="gray">
            <a:xfrm>
              <a:off x="4572000" y="2892172"/>
              <a:ext cx="921712" cy="183127"/>
            </a:xfrm>
            <a:prstGeom prst="rect">
              <a:avLst/>
            </a:prstGeom>
            <a:noFill/>
            <a:ln w="9525" algn="ctr">
              <a:noFill/>
              <a:miter lim="800000"/>
              <a:headEnd/>
              <a:tailEnd/>
            </a:ln>
          </p:spPr>
          <p:txBody>
            <a:bodyPr lIns="0" tIns="0" rIns="0" bIns="0" anchor="ctr">
              <a:spAutoFit/>
            </a:bodyPr>
            <a:lstStyle/>
            <a:p>
              <a:pPr algn="ctr">
                <a:lnSpc>
                  <a:spcPct val="85000"/>
                </a:lnSpc>
              </a:pPr>
              <a:r>
                <a:rPr lang="en-US" sz="1400">
                  <a:latin typeface="MetaMediumLF-Roman" pitchFamily="34" charset="0"/>
                </a:rPr>
                <a:t>SAN</a:t>
              </a:r>
            </a:p>
          </p:txBody>
        </p:sp>
      </p:grpSp>
      <p:pic>
        <p:nvPicPr>
          <p:cNvPr id="46" name="Picture 27" descr="TIGON2"/>
          <p:cNvPicPr>
            <a:picLocks noChangeAspect="1" noChangeArrowheads="1"/>
          </p:cNvPicPr>
          <p:nvPr/>
        </p:nvPicPr>
        <p:blipFill>
          <a:blip r:embed="rId6" cstate="print"/>
          <a:srcRect/>
          <a:stretch>
            <a:fillRect/>
          </a:stretch>
        </p:blipFill>
        <p:spPr bwMode="gray">
          <a:xfrm>
            <a:off x="5888038" y="1412875"/>
            <a:ext cx="1296987" cy="1601788"/>
          </a:xfrm>
          <a:prstGeom prst="rect">
            <a:avLst/>
          </a:prstGeom>
          <a:noFill/>
          <a:effectLst>
            <a:outerShdw blurRad="50800" dist="38100" dir="5400000" algn="t" rotWithShape="0">
              <a:prstClr val="black">
                <a:alpha val="40000"/>
              </a:prstClr>
            </a:outerShdw>
          </a:effectLst>
        </p:spPr>
      </p:pic>
      <p:pic>
        <p:nvPicPr>
          <p:cNvPr id="47" name="Picture 29" descr="Celerra-NS-960-SO"/>
          <p:cNvPicPr>
            <a:picLocks noChangeAspect="1" noChangeArrowheads="1"/>
          </p:cNvPicPr>
          <p:nvPr/>
        </p:nvPicPr>
        <p:blipFill>
          <a:blip r:embed="rId7" cstate="print"/>
          <a:stretch>
            <a:fillRect/>
          </a:stretch>
        </p:blipFill>
        <p:spPr bwMode="gray">
          <a:xfrm>
            <a:off x="8216900" y="1412875"/>
            <a:ext cx="550863" cy="1600200"/>
          </a:xfrm>
          <a:prstGeom prst="rect">
            <a:avLst/>
          </a:prstGeom>
          <a:noFill/>
          <a:ln>
            <a:noFill/>
          </a:ln>
          <a:effectLst>
            <a:outerShdw blurRad="50800" dist="38100" dir="5400000" algn="t" rotWithShape="0">
              <a:prstClr val="black">
                <a:alpha val="40000"/>
              </a:prstClr>
            </a:outerShdw>
          </a:effectLst>
        </p:spPr>
      </p:pic>
      <p:pic>
        <p:nvPicPr>
          <p:cNvPr id="50" name="Picture 1"/>
          <p:cNvPicPr>
            <a:picLocks noChangeAspect="1" noChangeArrowheads="1"/>
          </p:cNvPicPr>
          <p:nvPr/>
        </p:nvPicPr>
        <p:blipFill>
          <a:blip r:embed="rId8" cstate="print"/>
          <a:stretch>
            <a:fillRect/>
          </a:stretch>
        </p:blipFill>
        <p:spPr bwMode="gray">
          <a:xfrm>
            <a:off x="7434263" y="1412875"/>
            <a:ext cx="542925" cy="1600200"/>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73745" name="Text Box 5"/>
          <p:cNvSpPr txBox="1">
            <a:spLocks noChangeArrowheads="1"/>
          </p:cNvSpPr>
          <p:nvPr/>
        </p:nvSpPr>
        <p:spPr bwMode="gray">
          <a:xfrm>
            <a:off x="7385050" y="3082925"/>
            <a:ext cx="641350" cy="152400"/>
          </a:xfrm>
          <a:prstGeom prst="rect">
            <a:avLst/>
          </a:prstGeom>
          <a:noFill/>
          <a:ln w="9525" algn="ctr">
            <a:noFill/>
            <a:miter lim="800000"/>
            <a:headEnd type="none" w="sm" len="sm"/>
            <a:tailEnd type="none" w="sm" len="sm"/>
          </a:ln>
        </p:spPr>
        <p:txBody>
          <a:bodyPr wrap="none" lIns="0" tIns="0" rIns="0" bIns="0">
            <a:spAutoFit/>
          </a:bodyPr>
          <a:lstStyle/>
          <a:p>
            <a:pPr algn="ctr" eaLnBrk="0" hangingPunct="0">
              <a:lnSpc>
                <a:spcPct val="90000"/>
              </a:lnSpc>
              <a:spcBef>
                <a:spcPct val="30000"/>
              </a:spcBef>
            </a:pPr>
            <a:r>
              <a:rPr lang="en-US" sz="1100">
                <a:latin typeface="MetaMediumLF-Roman" pitchFamily="34" charset="0"/>
              </a:rPr>
              <a:t>VNX series</a:t>
            </a:r>
          </a:p>
        </p:txBody>
      </p:sp>
      <p:sp>
        <p:nvSpPr>
          <p:cNvPr id="73746" name="Text Box 5"/>
          <p:cNvSpPr txBox="1">
            <a:spLocks noChangeArrowheads="1"/>
          </p:cNvSpPr>
          <p:nvPr/>
        </p:nvSpPr>
        <p:spPr bwMode="gray">
          <a:xfrm>
            <a:off x="6211888" y="3082925"/>
            <a:ext cx="649287" cy="152400"/>
          </a:xfrm>
          <a:prstGeom prst="rect">
            <a:avLst/>
          </a:prstGeom>
          <a:noFill/>
          <a:ln w="9525" algn="ctr">
            <a:noFill/>
            <a:miter lim="800000"/>
            <a:headEnd type="none" w="sm" len="sm"/>
            <a:tailEnd type="none" w="sm" len="sm"/>
          </a:ln>
        </p:spPr>
        <p:txBody>
          <a:bodyPr wrap="none" lIns="0" tIns="0" rIns="0" bIns="0">
            <a:spAutoFit/>
          </a:bodyPr>
          <a:lstStyle/>
          <a:p>
            <a:pPr algn="ctr" eaLnBrk="0" hangingPunct="0">
              <a:lnSpc>
                <a:spcPct val="90000"/>
              </a:lnSpc>
              <a:spcBef>
                <a:spcPct val="30000"/>
              </a:spcBef>
            </a:pPr>
            <a:r>
              <a:rPr lang="en-US" sz="1100">
                <a:latin typeface="MetaMediumLF-Roman" pitchFamily="34" charset="0"/>
              </a:rPr>
              <a:t>Symmetrix</a:t>
            </a:r>
          </a:p>
        </p:txBody>
      </p:sp>
      <p:sp>
        <p:nvSpPr>
          <p:cNvPr id="73747" name="Text Box 5"/>
          <p:cNvSpPr txBox="1">
            <a:spLocks noChangeArrowheads="1"/>
          </p:cNvSpPr>
          <p:nvPr/>
        </p:nvSpPr>
        <p:spPr bwMode="gray">
          <a:xfrm>
            <a:off x="8208963" y="3082925"/>
            <a:ext cx="568325" cy="152400"/>
          </a:xfrm>
          <a:prstGeom prst="rect">
            <a:avLst/>
          </a:prstGeom>
          <a:noFill/>
          <a:ln w="9525" algn="ctr">
            <a:noFill/>
            <a:miter lim="800000"/>
            <a:headEnd type="none" w="sm" len="sm"/>
            <a:tailEnd type="none" w="sm" len="sm"/>
          </a:ln>
        </p:spPr>
        <p:txBody>
          <a:bodyPr wrap="none" lIns="0" tIns="0" rIns="0" bIns="0">
            <a:spAutoFit/>
          </a:bodyPr>
          <a:lstStyle/>
          <a:p>
            <a:pPr algn="ctr" eaLnBrk="0" hangingPunct="0">
              <a:lnSpc>
                <a:spcPct val="90000"/>
              </a:lnSpc>
              <a:spcBef>
                <a:spcPct val="30000"/>
              </a:spcBef>
            </a:pPr>
            <a:r>
              <a:rPr lang="en-US" sz="1100">
                <a:latin typeface="MetaMediumLF-Roman" pitchFamily="34" charset="0"/>
              </a:rPr>
              <a:t>CLARiiON</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5" name="Picture 1"/>
          <p:cNvPicPr>
            <a:picLocks noChangeAspect="1" noChangeArrowheads="1"/>
          </p:cNvPicPr>
          <p:nvPr/>
        </p:nvPicPr>
        <p:blipFill>
          <a:blip r:embed="rId3" cstate="print"/>
          <a:srcRect/>
          <a:stretch>
            <a:fillRect/>
          </a:stretch>
        </p:blipFill>
        <p:spPr bwMode="gray">
          <a:xfrm>
            <a:off x="2555875" y="1701800"/>
            <a:ext cx="1117600" cy="3297238"/>
          </a:xfrm>
          <a:prstGeom prst="rect">
            <a:avLst/>
          </a:prstGeom>
          <a:noFill/>
          <a:ln w="9525">
            <a:noFill/>
            <a:miter lim="800000"/>
            <a:headEnd/>
            <a:tailEnd/>
          </a:ln>
        </p:spPr>
      </p:pic>
      <p:sp>
        <p:nvSpPr>
          <p:cNvPr id="77826" name="AutoShape 487"/>
          <p:cNvSpPr>
            <a:spLocks noChangeArrowheads="1"/>
          </p:cNvSpPr>
          <p:nvPr/>
        </p:nvSpPr>
        <p:spPr bwMode="gray">
          <a:xfrm>
            <a:off x="2711450" y="5041900"/>
            <a:ext cx="806450" cy="215900"/>
          </a:xfrm>
          <a:prstGeom prst="rect">
            <a:avLst/>
          </a:prstGeom>
          <a:noFill/>
          <a:ln w="12700" algn="ctr">
            <a:noFill/>
            <a:round/>
            <a:headEnd/>
            <a:tailEnd/>
          </a:ln>
        </p:spPr>
        <p:txBody>
          <a:bodyPr wrap="none" lIns="0" tIns="0" rIns="0" bIns="0" anchor="ctr" anchorCtr="1">
            <a:spAutoFit/>
          </a:bodyPr>
          <a:lstStyle/>
          <a:p>
            <a:pPr algn="ctr"/>
            <a:r>
              <a:rPr lang="en-US" sz="1400">
                <a:latin typeface="MetaMediumLF-Roman" pitchFamily="34" charset="0"/>
              </a:rPr>
              <a:t>VNX series</a:t>
            </a:r>
          </a:p>
        </p:txBody>
      </p:sp>
      <p:sp>
        <p:nvSpPr>
          <p:cNvPr id="77827" name="Rectangle 67"/>
          <p:cNvSpPr>
            <a:spLocks noGrp="1" noChangeArrowheads="1"/>
          </p:cNvSpPr>
          <p:nvPr>
            <p:ph type="title"/>
          </p:nvPr>
        </p:nvSpPr>
        <p:spPr>
          <a:noFill/>
          <a:ln>
            <a:miter lim="800000"/>
            <a:headEnd/>
            <a:tailEnd/>
          </a:ln>
        </p:spPr>
        <p:txBody>
          <a:bodyPr vert="horz" wrap="square" numCol="1" compatLnSpc="1">
            <a:prstTxWarp prst="textNoShape">
              <a:avLst/>
            </a:prstTxWarp>
          </a:bodyPr>
          <a:lstStyle/>
          <a:p>
            <a:r>
              <a:rPr smtClean="0"/>
              <a:t>VNX X-Blades</a:t>
            </a:r>
          </a:p>
        </p:txBody>
      </p:sp>
      <p:sp>
        <p:nvSpPr>
          <p:cNvPr id="77828" name="Rectangle 68"/>
          <p:cNvSpPr>
            <a:spLocks noGrp="1" noChangeArrowheads="1"/>
          </p:cNvSpPr>
          <p:nvPr>
            <p:ph sz="half" idx="2"/>
          </p:nvPr>
        </p:nvSpPr>
        <p:spPr>
          <a:xfrm>
            <a:off x="4168775" y="1758950"/>
            <a:ext cx="4608513" cy="4205288"/>
          </a:xfrm>
          <a:noFill/>
          <a:ln>
            <a:miter lim="800000"/>
            <a:headEnd/>
            <a:tailEnd/>
          </a:ln>
        </p:spPr>
        <p:txBody>
          <a:bodyPr vert="horz" wrap="square" numCol="1" anchor="t" anchorCtr="0" compatLnSpc="1">
            <a:prstTxWarp prst="textNoShape">
              <a:avLst/>
            </a:prstTxWarp>
          </a:bodyPr>
          <a:lstStyle/>
          <a:p>
            <a:r>
              <a:rPr lang="en-US" sz="1600" dirty="0" smtClean="0"/>
              <a:t>Up to eight independent file servers contained in a single system</a:t>
            </a:r>
          </a:p>
          <a:p>
            <a:pPr marL="627063" lvl="1" indent="-169863"/>
            <a:r>
              <a:rPr lang="en-US" sz="1200" dirty="0" smtClean="0"/>
              <a:t>Scale by adding enclosures: 2 X-Blades per X-Blade enclosure</a:t>
            </a:r>
          </a:p>
          <a:p>
            <a:pPr>
              <a:spcBef>
                <a:spcPts val="1000"/>
              </a:spcBef>
            </a:pPr>
            <a:r>
              <a:rPr lang="en-US" sz="1600" dirty="0" smtClean="0"/>
              <a:t>Managed as one, high-performance, high-availability server</a:t>
            </a:r>
          </a:p>
          <a:p>
            <a:pPr>
              <a:spcBef>
                <a:spcPts val="1000"/>
              </a:spcBef>
            </a:pPr>
            <a:r>
              <a:rPr lang="en-US" sz="1600" dirty="0" smtClean="0"/>
              <a:t>Connects data to the network</a:t>
            </a:r>
          </a:p>
          <a:p>
            <a:pPr>
              <a:spcBef>
                <a:spcPts val="1000"/>
              </a:spcBef>
            </a:pPr>
            <a:r>
              <a:rPr lang="en-US" sz="1600" dirty="0" smtClean="0"/>
              <a:t>VNX operating environment for file</a:t>
            </a:r>
          </a:p>
          <a:p>
            <a:pPr marL="627063" lvl="1" indent="-169863"/>
            <a:r>
              <a:rPr lang="en-US" sz="1200" dirty="0" smtClean="0"/>
              <a:t>No performance impact after failover</a:t>
            </a:r>
          </a:p>
          <a:p>
            <a:pPr marL="627063" lvl="1" indent="-169863"/>
            <a:r>
              <a:rPr lang="en-US" sz="1200" dirty="0" smtClean="0"/>
              <a:t>Concurrent Network File System (NFS), Common Internet File System (CIFS), File Transfer Protocol file access, MPFS/</a:t>
            </a:r>
            <a:r>
              <a:rPr lang="en-US" sz="1200" dirty="0" err="1" smtClean="0"/>
              <a:t>pNFS</a:t>
            </a:r>
            <a:endParaRPr lang="en-US" sz="1200" dirty="0" smtClean="0"/>
          </a:p>
          <a:p>
            <a:pPr>
              <a:spcBef>
                <a:spcPts val="1000"/>
              </a:spcBef>
            </a:pPr>
            <a:r>
              <a:rPr lang="en-US" sz="1600" dirty="0" smtClean="0"/>
              <a:t>Hot-pluggable</a:t>
            </a:r>
          </a:p>
          <a:p>
            <a:pPr>
              <a:spcBef>
                <a:spcPts val="1000"/>
              </a:spcBef>
            </a:pPr>
            <a:r>
              <a:rPr lang="en-US" sz="1600" dirty="0" smtClean="0"/>
              <a:t>Flexible N-to-M failover options</a:t>
            </a:r>
          </a:p>
          <a:p>
            <a:pPr>
              <a:spcBef>
                <a:spcPts val="1000"/>
              </a:spcBef>
            </a:pPr>
            <a:r>
              <a:rPr lang="en-US" sz="1600" dirty="0" smtClean="0"/>
              <a:t>Continues to operate even if control station fails</a:t>
            </a:r>
          </a:p>
          <a:p>
            <a:pPr>
              <a:spcBef>
                <a:spcPts val="1000"/>
              </a:spcBef>
            </a:pPr>
            <a:r>
              <a:rPr lang="en-US" sz="1600" dirty="0" smtClean="0"/>
              <a:t>No internal disks in the Gateway</a:t>
            </a:r>
          </a:p>
        </p:txBody>
      </p:sp>
      <p:sp>
        <p:nvSpPr>
          <p:cNvPr id="77829" name="Text Placeholder 45"/>
          <p:cNvSpPr>
            <a:spLocks noGrp="1"/>
          </p:cNvSpPr>
          <p:nvPr>
            <p:ph type="body" idx="10"/>
          </p:nvPr>
        </p:nvSpPr>
        <p:spPr>
          <a:xfrm>
            <a:off x="366713" y="1123950"/>
            <a:ext cx="8410575" cy="403225"/>
          </a:xfrm>
          <a:noFill/>
          <a:ln>
            <a:miter lim="800000"/>
            <a:headEnd/>
            <a:tailEnd/>
          </a:ln>
        </p:spPr>
        <p:txBody>
          <a:bodyPr vert="horz" wrap="square" numCol="1" compatLnSpc="1">
            <a:prstTxWarp prst="textNoShape">
              <a:avLst/>
            </a:prstTxWarp>
          </a:bodyPr>
          <a:lstStyle/>
          <a:p>
            <a:r>
              <a:rPr lang="en-US" smtClean="0"/>
              <a:t>Run the world’s most mature NAS operating system</a:t>
            </a:r>
          </a:p>
        </p:txBody>
      </p:sp>
      <p:sp>
        <p:nvSpPr>
          <p:cNvPr id="566284" name="Rectangle 12"/>
          <p:cNvSpPr>
            <a:spLocks noChangeArrowheads="1"/>
          </p:cNvSpPr>
          <p:nvPr/>
        </p:nvSpPr>
        <p:spPr bwMode="gray">
          <a:xfrm>
            <a:off x="2597150" y="2825750"/>
            <a:ext cx="1050925" cy="219075"/>
          </a:xfrm>
          <a:prstGeom prst="rect">
            <a:avLst/>
          </a:prstGeom>
          <a:solidFill>
            <a:srgbClr val="FFC425"/>
          </a:solidFill>
          <a:ln w="9525">
            <a:solidFill>
              <a:schemeClr val="bg2">
                <a:lumMod val="60000"/>
                <a:lumOff val="40000"/>
              </a:schemeClr>
            </a:solidFill>
            <a:miter lim="800000"/>
            <a:headEnd/>
            <a:tailEnd/>
          </a:ln>
          <a:effectLst/>
        </p:spPr>
        <p:txBody>
          <a:bodyPr wrap="none" lIns="0" tIns="0" rIns="0" bIns="0" anchor="ctr"/>
          <a:lstStyle/>
          <a:p>
            <a:pPr algn="ctr" fontAlgn="auto">
              <a:spcBef>
                <a:spcPts val="0"/>
              </a:spcBef>
              <a:spcAft>
                <a:spcPts val="0"/>
              </a:spcAft>
              <a:defRPr/>
            </a:pPr>
            <a:r>
              <a:rPr lang="en-US" sz="1100" dirty="0">
                <a:latin typeface="MetaMediumLF-Roman" pitchFamily="34" charset="0"/>
                <a:cs typeface="+mn-cs"/>
              </a:rPr>
              <a:t>X-Blade</a:t>
            </a:r>
          </a:p>
        </p:txBody>
      </p:sp>
      <p:sp>
        <p:nvSpPr>
          <p:cNvPr id="77831" name="Rectangle 13"/>
          <p:cNvSpPr>
            <a:spLocks noChangeArrowheads="1"/>
          </p:cNvSpPr>
          <p:nvPr/>
        </p:nvSpPr>
        <p:spPr bwMode="gray">
          <a:xfrm>
            <a:off x="2597150" y="3048000"/>
            <a:ext cx="1050925" cy="219075"/>
          </a:xfrm>
          <a:prstGeom prst="rect">
            <a:avLst/>
          </a:prstGeom>
          <a:solidFill>
            <a:srgbClr val="FFC425"/>
          </a:solidFill>
          <a:ln w="9525">
            <a:solidFill>
              <a:schemeClr val="bg1"/>
            </a:solidFill>
            <a:miter lim="800000"/>
            <a:headEnd/>
            <a:tailEnd/>
          </a:ln>
        </p:spPr>
        <p:txBody>
          <a:bodyPr wrap="none" lIns="0" tIns="0" rIns="0" bIns="0" anchor="ctr"/>
          <a:lstStyle/>
          <a:p>
            <a:pPr algn="ctr"/>
            <a:r>
              <a:rPr lang="en-US" sz="1100">
                <a:latin typeface="MetaMediumLF-Roman" pitchFamily="34" charset="0"/>
              </a:rPr>
              <a:t>X-Blade</a:t>
            </a:r>
          </a:p>
        </p:txBody>
      </p:sp>
      <p:sp>
        <p:nvSpPr>
          <p:cNvPr id="566286" name="Rectangle 14"/>
          <p:cNvSpPr>
            <a:spLocks noChangeArrowheads="1"/>
          </p:cNvSpPr>
          <p:nvPr/>
        </p:nvSpPr>
        <p:spPr bwMode="gray">
          <a:xfrm>
            <a:off x="2597150" y="3282950"/>
            <a:ext cx="1050925" cy="219075"/>
          </a:xfrm>
          <a:prstGeom prst="rect">
            <a:avLst/>
          </a:prstGeom>
          <a:solidFill>
            <a:srgbClr val="FFC425"/>
          </a:solidFill>
          <a:ln w="9525">
            <a:solidFill>
              <a:schemeClr val="bg2">
                <a:lumMod val="60000"/>
                <a:lumOff val="40000"/>
              </a:schemeClr>
            </a:solidFill>
            <a:miter lim="800000"/>
            <a:headEnd/>
            <a:tailEnd/>
          </a:ln>
          <a:effectLst/>
        </p:spPr>
        <p:txBody>
          <a:bodyPr wrap="none" lIns="0" tIns="0" rIns="0" bIns="0" anchor="ctr"/>
          <a:lstStyle/>
          <a:p>
            <a:pPr algn="ctr" fontAlgn="auto">
              <a:spcBef>
                <a:spcPts val="0"/>
              </a:spcBef>
              <a:spcAft>
                <a:spcPts val="0"/>
              </a:spcAft>
              <a:defRPr/>
            </a:pPr>
            <a:r>
              <a:rPr lang="en-US" sz="1100" dirty="0">
                <a:latin typeface="MetaMediumLF-Roman" pitchFamily="34" charset="0"/>
                <a:cs typeface="+mn-cs"/>
              </a:rPr>
              <a:t>X-Blade</a:t>
            </a:r>
          </a:p>
        </p:txBody>
      </p:sp>
      <p:sp>
        <p:nvSpPr>
          <p:cNvPr id="566287" name="Rectangle 15"/>
          <p:cNvSpPr>
            <a:spLocks noChangeArrowheads="1"/>
          </p:cNvSpPr>
          <p:nvPr/>
        </p:nvSpPr>
        <p:spPr bwMode="gray">
          <a:xfrm>
            <a:off x="2597150" y="3511550"/>
            <a:ext cx="1050925" cy="219075"/>
          </a:xfrm>
          <a:prstGeom prst="rect">
            <a:avLst/>
          </a:prstGeom>
          <a:solidFill>
            <a:srgbClr val="FFC425"/>
          </a:solidFill>
          <a:ln w="9525">
            <a:solidFill>
              <a:schemeClr val="bg2">
                <a:lumMod val="60000"/>
                <a:lumOff val="40000"/>
              </a:schemeClr>
            </a:solidFill>
            <a:miter lim="800000"/>
            <a:headEnd/>
            <a:tailEnd/>
          </a:ln>
          <a:effectLst/>
        </p:spPr>
        <p:txBody>
          <a:bodyPr wrap="none" lIns="0" tIns="0" rIns="0" bIns="0" anchor="ctr"/>
          <a:lstStyle/>
          <a:p>
            <a:pPr algn="ctr" fontAlgn="auto">
              <a:spcBef>
                <a:spcPts val="0"/>
              </a:spcBef>
              <a:spcAft>
                <a:spcPts val="0"/>
              </a:spcAft>
              <a:defRPr/>
            </a:pPr>
            <a:r>
              <a:rPr lang="en-US" sz="1100" dirty="0">
                <a:latin typeface="MetaMediumLF-Roman" pitchFamily="34" charset="0"/>
                <a:cs typeface="+mn-cs"/>
              </a:rPr>
              <a:t>X-Blade</a:t>
            </a:r>
          </a:p>
        </p:txBody>
      </p:sp>
      <p:sp>
        <p:nvSpPr>
          <p:cNvPr id="77834" name="Rectangle 17"/>
          <p:cNvSpPr>
            <a:spLocks noChangeArrowheads="1"/>
          </p:cNvSpPr>
          <p:nvPr/>
        </p:nvSpPr>
        <p:spPr bwMode="gray">
          <a:xfrm>
            <a:off x="2597150" y="4133850"/>
            <a:ext cx="1050925" cy="219075"/>
          </a:xfrm>
          <a:prstGeom prst="rect">
            <a:avLst/>
          </a:prstGeom>
          <a:solidFill>
            <a:schemeClr val="tx2"/>
          </a:solidFill>
          <a:ln w="9525" algn="ctr">
            <a:solidFill>
              <a:schemeClr val="bg1"/>
            </a:solidFill>
            <a:miter lim="800000"/>
            <a:headEnd/>
            <a:tailEnd/>
          </a:ln>
        </p:spPr>
        <p:txBody>
          <a:bodyPr wrap="none" lIns="0" tIns="0" rIns="0" bIns="0" anchor="ctr"/>
          <a:lstStyle/>
          <a:p>
            <a:pPr algn="ctr"/>
            <a:r>
              <a:rPr lang="en-US" sz="1100">
                <a:solidFill>
                  <a:schemeClr val="bg1"/>
                </a:solidFill>
                <a:latin typeface="MetaMediumLF-Roman" pitchFamily="34" charset="0"/>
              </a:rPr>
              <a:t>Control Station</a:t>
            </a:r>
          </a:p>
        </p:txBody>
      </p:sp>
      <p:sp>
        <p:nvSpPr>
          <p:cNvPr id="77835" name="Rectangle 18"/>
          <p:cNvSpPr>
            <a:spLocks noChangeArrowheads="1"/>
          </p:cNvSpPr>
          <p:nvPr/>
        </p:nvSpPr>
        <p:spPr bwMode="gray">
          <a:xfrm>
            <a:off x="2597150" y="4362450"/>
            <a:ext cx="1050925" cy="219075"/>
          </a:xfrm>
          <a:prstGeom prst="rect">
            <a:avLst/>
          </a:prstGeom>
          <a:solidFill>
            <a:schemeClr val="tx2"/>
          </a:solidFill>
          <a:ln w="9525" algn="ctr">
            <a:solidFill>
              <a:schemeClr val="bg1"/>
            </a:solidFill>
            <a:miter lim="800000"/>
            <a:headEnd/>
            <a:tailEnd/>
          </a:ln>
        </p:spPr>
        <p:txBody>
          <a:bodyPr wrap="none" lIns="0" tIns="0" rIns="0" bIns="0" anchor="ctr"/>
          <a:lstStyle/>
          <a:p>
            <a:pPr algn="ctr"/>
            <a:r>
              <a:rPr lang="en-US" sz="1100">
                <a:solidFill>
                  <a:schemeClr val="bg1"/>
                </a:solidFill>
                <a:latin typeface="MetaMediumLF-Roman" pitchFamily="34" charset="0"/>
              </a:rPr>
              <a:t>Control Station</a:t>
            </a:r>
          </a:p>
        </p:txBody>
      </p:sp>
      <p:grpSp>
        <p:nvGrpSpPr>
          <p:cNvPr id="2" name="Group 20"/>
          <p:cNvGrpSpPr>
            <a:grpSpLocks/>
          </p:cNvGrpSpPr>
          <p:nvPr/>
        </p:nvGrpSpPr>
        <p:grpSpPr bwMode="auto">
          <a:xfrm>
            <a:off x="366713" y="3051175"/>
            <a:ext cx="3281362" cy="604838"/>
            <a:chOff x="3537" y="2575"/>
            <a:chExt cx="2007" cy="420"/>
          </a:xfrm>
        </p:grpSpPr>
        <p:sp>
          <p:nvSpPr>
            <p:cNvPr id="77859" name="Rectangle 21"/>
            <p:cNvSpPr>
              <a:spLocks noChangeArrowheads="1"/>
            </p:cNvSpPr>
            <p:nvPr/>
          </p:nvSpPr>
          <p:spPr bwMode="gray">
            <a:xfrm>
              <a:off x="3537" y="2763"/>
              <a:ext cx="1020" cy="232"/>
            </a:xfrm>
            <a:prstGeom prst="rect">
              <a:avLst/>
            </a:prstGeom>
            <a:solidFill>
              <a:srgbClr val="FFC425"/>
            </a:solidFill>
            <a:ln w="12700">
              <a:solidFill>
                <a:schemeClr val="bg1"/>
              </a:solidFill>
              <a:miter lim="800000"/>
              <a:headEnd/>
              <a:tailEnd/>
            </a:ln>
          </p:spPr>
          <p:txBody>
            <a:bodyPr lIns="0" tIns="0" rIns="0" bIns="0" anchor="ctr"/>
            <a:lstStyle/>
            <a:p>
              <a:pPr algn="ctr" eaLnBrk="0" hangingPunct="0"/>
              <a:r>
                <a:rPr lang="en-US" sz="1400">
                  <a:latin typeface="MetaMediumLF-Roman" pitchFamily="34" charset="0"/>
                </a:rPr>
                <a:t>X-Blade Enclosure</a:t>
              </a:r>
            </a:p>
          </p:txBody>
        </p:sp>
        <p:sp>
          <p:nvSpPr>
            <p:cNvPr id="77860" name="Freeform 22"/>
            <p:cNvSpPr>
              <a:spLocks/>
            </p:cNvSpPr>
            <p:nvPr/>
          </p:nvSpPr>
          <p:spPr bwMode="gray">
            <a:xfrm>
              <a:off x="4556" y="2575"/>
              <a:ext cx="985" cy="417"/>
            </a:xfrm>
            <a:custGeom>
              <a:avLst/>
              <a:gdLst>
                <a:gd name="T0" fmla="*/ 985 w 985"/>
                <a:gd name="T1" fmla="*/ 0 h 417"/>
                <a:gd name="T2" fmla="*/ 985 w 985"/>
                <a:gd name="T3" fmla="*/ 135 h 417"/>
                <a:gd name="T4" fmla="*/ 0 w 985"/>
                <a:gd name="T5" fmla="*/ 417 h 417"/>
                <a:gd name="T6" fmla="*/ 1 w 985"/>
                <a:gd name="T7" fmla="*/ 188 h 417"/>
                <a:gd name="T8" fmla="*/ 985 w 985"/>
                <a:gd name="T9" fmla="*/ 0 h 417"/>
                <a:gd name="T10" fmla="*/ 0 60000 65536"/>
                <a:gd name="T11" fmla="*/ 0 60000 65536"/>
                <a:gd name="T12" fmla="*/ 0 60000 65536"/>
                <a:gd name="T13" fmla="*/ 0 60000 65536"/>
                <a:gd name="T14" fmla="*/ 0 60000 65536"/>
                <a:gd name="T15" fmla="*/ 0 w 985"/>
                <a:gd name="T16" fmla="*/ 0 h 417"/>
                <a:gd name="T17" fmla="*/ 985 w 985"/>
                <a:gd name="T18" fmla="*/ 417 h 417"/>
              </a:gdLst>
              <a:ahLst/>
              <a:cxnLst>
                <a:cxn ang="T10">
                  <a:pos x="T0" y="T1"/>
                </a:cxn>
                <a:cxn ang="T11">
                  <a:pos x="T2" y="T3"/>
                </a:cxn>
                <a:cxn ang="T12">
                  <a:pos x="T4" y="T5"/>
                </a:cxn>
                <a:cxn ang="T13">
                  <a:pos x="T6" y="T7"/>
                </a:cxn>
                <a:cxn ang="T14">
                  <a:pos x="T8" y="T9"/>
                </a:cxn>
              </a:cxnLst>
              <a:rect l="T15" t="T16" r="T17" b="T18"/>
              <a:pathLst>
                <a:path w="985" h="417">
                  <a:moveTo>
                    <a:pt x="985" y="0"/>
                  </a:moveTo>
                  <a:lnTo>
                    <a:pt x="985" y="135"/>
                  </a:lnTo>
                  <a:lnTo>
                    <a:pt x="0" y="417"/>
                  </a:lnTo>
                  <a:lnTo>
                    <a:pt x="1" y="188"/>
                  </a:lnTo>
                  <a:lnTo>
                    <a:pt x="985" y="0"/>
                  </a:lnTo>
                  <a:close/>
                </a:path>
              </a:pathLst>
            </a:custGeom>
            <a:solidFill>
              <a:srgbClr val="FFC425">
                <a:alpha val="50195"/>
              </a:srgbClr>
            </a:solidFill>
            <a:ln w="9525" cap="flat" cmpd="sng">
              <a:solidFill>
                <a:schemeClr val="bg1"/>
              </a:solidFill>
              <a:prstDash val="solid"/>
              <a:round/>
              <a:headEnd/>
              <a:tailEnd/>
            </a:ln>
          </p:spPr>
          <p:txBody>
            <a:bodyPr/>
            <a:lstStyle/>
            <a:p>
              <a:endParaRPr lang="en-US"/>
            </a:p>
          </p:txBody>
        </p:sp>
        <p:sp>
          <p:nvSpPr>
            <p:cNvPr id="77861" name="Freeform 23"/>
            <p:cNvSpPr>
              <a:spLocks/>
            </p:cNvSpPr>
            <p:nvPr/>
          </p:nvSpPr>
          <p:spPr bwMode="gray">
            <a:xfrm>
              <a:off x="3537" y="2575"/>
              <a:ext cx="2007" cy="192"/>
            </a:xfrm>
            <a:custGeom>
              <a:avLst/>
              <a:gdLst>
                <a:gd name="T0" fmla="*/ 2007 w 2007"/>
                <a:gd name="T1" fmla="*/ 3 h 192"/>
                <a:gd name="T2" fmla="*/ 1020 w 2007"/>
                <a:gd name="T3" fmla="*/ 192 h 192"/>
                <a:gd name="T4" fmla="*/ 0 w 2007"/>
                <a:gd name="T5" fmla="*/ 188 h 192"/>
                <a:gd name="T6" fmla="*/ 1200 w 2007"/>
                <a:gd name="T7" fmla="*/ 0 h 192"/>
                <a:gd name="T8" fmla="*/ 2007 w 2007"/>
                <a:gd name="T9" fmla="*/ 3 h 192"/>
                <a:gd name="T10" fmla="*/ 0 60000 65536"/>
                <a:gd name="T11" fmla="*/ 0 60000 65536"/>
                <a:gd name="T12" fmla="*/ 0 60000 65536"/>
                <a:gd name="T13" fmla="*/ 0 60000 65536"/>
                <a:gd name="T14" fmla="*/ 0 60000 65536"/>
                <a:gd name="T15" fmla="*/ 0 w 2007"/>
                <a:gd name="T16" fmla="*/ 0 h 192"/>
                <a:gd name="T17" fmla="*/ 2007 w 2007"/>
                <a:gd name="T18" fmla="*/ 192 h 192"/>
              </a:gdLst>
              <a:ahLst/>
              <a:cxnLst>
                <a:cxn ang="T10">
                  <a:pos x="T0" y="T1"/>
                </a:cxn>
                <a:cxn ang="T11">
                  <a:pos x="T2" y="T3"/>
                </a:cxn>
                <a:cxn ang="T12">
                  <a:pos x="T4" y="T5"/>
                </a:cxn>
                <a:cxn ang="T13">
                  <a:pos x="T6" y="T7"/>
                </a:cxn>
                <a:cxn ang="T14">
                  <a:pos x="T8" y="T9"/>
                </a:cxn>
              </a:cxnLst>
              <a:rect l="T15" t="T16" r="T17" b="T18"/>
              <a:pathLst>
                <a:path w="2007" h="192">
                  <a:moveTo>
                    <a:pt x="2007" y="3"/>
                  </a:moveTo>
                  <a:lnTo>
                    <a:pt x="1020" y="192"/>
                  </a:lnTo>
                  <a:lnTo>
                    <a:pt x="0" y="188"/>
                  </a:lnTo>
                  <a:lnTo>
                    <a:pt x="1200" y="0"/>
                  </a:lnTo>
                  <a:lnTo>
                    <a:pt x="2007" y="3"/>
                  </a:lnTo>
                  <a:close/>
                </a:path>
              </a:pathLst>
            </a:custGeom>
            <a:solidFill>
              <a:srgbClr val="FFC425">
                <a:alpha val="50195"/>
              </a:srgbClr>
            </a:solidFill>
            <a:ln w="9525" cap="flat" cmpd="sng">
              <a:solidFill>
                <a:schemeClr val="bg1"/>
              </a:solidFill>
              <a:prstDash val="solid"/>
              <a:round/>
              <a:headEnd type="none" w="med" len="med"/>
              <a:tailEnd type="none" w="med" len="med"/>
            </a:ln>
          </p:spPr>
          <p:txBody>
            <a:bodyPr/>
            <a:lstStyle/>
            <a:p>
              <a:endParaRPr lang="en-US"/>
            </a:p>
          </p:txBody>
        </p:sp>
      </p:grpSp>
      <p:sp>
        <p:nvSpPr>
          <p:cNvPr id="566296" name="Rectangle 24"/>
          <p:cNvSpPr>
            <a:spLocks noChangeArrowheads="1"/>
          </p:cNvSpPr>
          <p:nvPr/>
        </p:nvSpPr>
        <p:spPr bwMode="gray">
          <a:xfrm>
            <a:off x="2597150" y="3048000"/>
            <a:ext cx="1050925" cy="220663"/>
          </a:xfrm>
          <a:prstGeom prst="rect">
            <a:avLst/>
          </a:prstGeom>
          <a:solidFill>
            <a:srgbClr val="FFC425">
              <a:alpha val="50195"/>
            </a:srgbClr>
          </a:solidFill>
          <a:ln w="9525" algn="ctr">
            <a:solidFill>
              <a:schemeClr val="bg1"/>
            </a:solidFill>
            <a:miter lim="800000"/>
            <a:headEnd/>
            <a:tailEnd/>
          </a:ln>
        </p:spPr>
        <p:txBody>
          <a:bodyPr wrap="none" anchor="ctr"/>
          <a:lstStyle/>
          <a:p>
            <a:pPr algn="ctr"/>
            <a:endParaRPr lang="en-US">
              <a:latin typeface="MetaMediumLF-Roman" pitchFamily="34" charset="0"/>
            </a:endParaRPr>
          </a:p>
        </p:txBody>
      </p:sp>
      <p:grpSp>
        <p:nvGrpSpPr>
          <p:cNvPr id="3" name="Group 25"/>
          <p:cNvGrpSpPr>
            <a:grpSpLocks/>
          </p:cNvGrpSpPr>
          <p:nvPr/>
        </p:nvGrpSpPr>
        <p:grpSpPr bwMode="auto">
          <a:xfrm>
            <a:off x="1747838" y="3659188"/>
            <a:ext cx="808037" cy="806450"/>
            <a:chOff x="4256" y="2352"/>
            <a:chExt cx="447" cy="447"/>
          </a:xfrm>
        </p:grpSpPr>
        <p:sp>
          <p:nvSpPr>
            <p:cNvPr id="77857" name="Line 26"/>
            <p:cNvSpPr>
              <a:spLocks noChangeShapeType="1"/>
            </p:cNvSpPr>
            <p:nvPr/>
          </p:nvSpPr>
          <p:spPr bwMode="gray">
            <a:xfrm flipH="1" flipV="1">
              <a:off x="4256" y="2384"/>
              <a:ext cx="447" cy="415"/>
            </a:xfrm>
            <a:prstGeom prst="line">
              <a:avLst/>
            </a:prstGeom>
            <a:noFill/>
            <a:ln w="28575">
              <a:solidFill>
                <a:schemeClr val="accent1"/>
              </a:solidFill>
              <a:round/>
              <a:headEnd type="triangle" w="lg" len="lg"/>
              <a:tailEnd type="triangle" w="lg" len="lg"/>
            </a:ln>
          </p:spPr>
          <p:txBody>
            <a:bodyPr wrap="none" lIns="0" tIns="0" rIns="0" bIns="0" anchor="ctr"/>
            <a:lstStyle/>
            <a:p>
              <a:endParaRPr lang="en-US"/>
            </a:p>
          </p:txBody>
        </p:sp>
        <p:sp>
          <p:nvSpPr>
            <p:cNvPr id="77858" name="Line 27"/>
            <p:cNvSpPr>
              <a:spLocks noChangeShapeType="1"/>
            </p:cNvSpPr>
            <p:nvPr/>
          </p:nvSpPr>
          <p:spPr bwMode="gray">
            <a:xfrm flipH="1" flipV="1">
              <a:off x="4352" y="2352"/>
              <a:ext cx="351" cy="319"/>
            </a:xfrm>
            <a:prstGeom prst="line">
              <a:avLst/>
            </a:prstGeom>
            <a:noFill/>
            <a:ln w="28575">
              <a:solidFill>
                <a:schemeClr val="accent1"/>
              </a:solidFill>
              <a:round/>
              <a:headEnd type="triangle" w="lg" len="lg"/>
              <a:tailEnd type="triangle" w="lg" len="lg"/>
            </a:ln>
          </p:spPr>
          <p:txBody>
            <a:bodyPr wrap="none" lIns="0" tIns="0" rIns="0" bIns="0" anchor="ctr"/>
            <a:lstStyle/>
            <a:p>
              <a:endParaRPr lang="en-US"/>
            </a:p>
          </p:txBody>
        </p:sp>
      </p:grpSp>
      <p:grpSp>
        <p:nvGrpSpPr>
          <p:cNvPr id="4" name="Group 65"/>
          <p:cNvGrpSpPr>
            <a:grpSpLocks/>
          </p:cNvGrpSpPr>
          <p:nvPr/>
        </p:nvGrpSpPr>
        <p:grpSpPr bwMode="auto">
          <a:xfrm>
            <a:off x="525463" y="2103438"/>
            <a:ext cx="1409700" cy="3919537"/>
            <a:chOff x="2905" y="1297"/>
            <a:chExt cx="888" cy="2469"/>
          </a:xfrm>
        </p:grpSpPr>
        <p:sp>
          <p:nvSpPr>
            <p:cNvPr id="77843" name="Text Box 33"/>
            <p:cNvSpPr txBox="1">
              <a:spLocks noChangeArrowheads="1"/>
            </p:cNvSpPr>
            <p:nvPr/>
          </p:nvSpPr>
          <p:spPr bwMode="gray">
            <a:xfrm>
              <a:off x="2912" y="3436"/>
              <a:ext cx="881" cy="330"/>
            </a:xfrm>
            <a:prstGeom prst="rect">
              <a:avLst/>
            </a:prstGeom>
            <a:noFill/>
            <a:ln w="9525">
              <a:noFill/>
              <a:miter lim="800000"/>
              <a:headEnd/>
              <a:tailEnd/>
            </a:ln>
          </p:spPr>
          <p:txBody>
            <a:bodyPr wrap="none" anchor="ctr">
              <a:spAutoFit/>
            </a:bodyPr>
            <a:lstStyle/>
            <a:p>
              <a:pPr algn="ctr" eaLnBrk="0" hangingPunct="0"/>
              <a:r>
                <a:rPr lang="en-US" sz="1400">
                  <a:latin typeface="MetaMediumLF-Roman" pitchFamily="34" charset="0"/>
                </a:rPr>
                <a:t>VNX, Symmetrix</a:t>
              </a:r>
            </a:p>
            <a:p>
              <a:pPr algn="ctr" eaLnBrk="0" hangingPunct="0"/>
              <a:r>
                <a:rPr lang="en-US" sz="1400">
                  <a:latin typeface="MetaMediumLF-Roman" pitchFamily="34" charset="0"/>
                </a:rPr>
                <a:t>or CLARiiON</a:t>
              </a:r>
            </a:p>
          </p:txBody>
        </p:sp>
        <p:grpSp>
          <p:nvGrpSpPr>
            <p:cNvPr id="77844" name="Group 53"/>
            <p:cNvGrpSpPr>
              <a:grpSpLocks/>
            </p:cNvGrpSpPr>
            <p:nvPr/>
          </p:nvGrpSpPr>
          <p:grpSpPr bwMode="auto">
            <a:xfrm>
              <a:off x="3265" y="1738"/>
              <a:ext cx="174" cy="304"/>
              <a:chOff x="3969" y="1797"/>
              <a:chExt cx="181" cy="316"/>
            </a:xfrm>
          </p:grpSpPr>
          <p:sp>
            <p:nvSpPr>
              <p:cNvPr id="77855" name="Line 36"/>
              <p:cNvSpPr>
                <a:spLocks noChangeShapeType="1"/>
              </p:cNvSpPr>
              <p:nvPr/>
            </p:nvSpPr>
            <p:spPr bwMode="gray">
              <a:xfrm flipV="1">
                <a:off x="3969" y="1797"/>
                <a:ext cx="0" cy="316"/>
              </a:xfrm>
              <a:prstGeom prst="line">
                <a:avLst/>
              </a:prstGeom>
              <a:noFill/>
              <a:ln w="28575">
                <a:solidFill>
                  <a:schemeClr val="bg2"/>
                </a:solidFill>
                <a:round/>
                <a:headEnd type="arrow" w="med" len="med"/>
                <a:tailEnd type="arrow" w="med" len="med"/>
              </a:ln>
            </p:spPr>
            <p:txBody>
              <a:bodyPr wrap="none" lIns="0" tIns="0" rIns="0" bIns="0" anchor="ctr"/>
              <a:lstStyle/>
              <a:p>
                <a:endParaRPr lang="en-US"/>
              </a:p>
            </p:txBody>
          </p:sp>
          <p:sp>
            <p:nvSpPr>
              <p:cNvPr id="77856" name="Line 37"/>
              <p:cNvSpPr>
                <a:spLocks noChangeShapeType="1"/>
              </p:cNvSpPr>
              <p:nvPr/>
            </p:nvSpPr>
            <p:spPr bwMode="gray">
              <a:xfrm flipV="1">
                <a:off x="4150" y="1797"/>
                <a:ext cx="0" cy="316"/>
              </a:xfrm>
              <a:prstGeom prst="line">
                <a:avLst/>
              </a:prstGeom>
              <a:noFill/>
              <a:ln w="28575">
                <a:solidFill>
                  <a:schemeClr val="bg2"/>
                </a:solidFill>
                <a:round/>
                <a:headEnd type="arrow" w="med" len="med"/>
                <a:tailEnd type="arrow" w="med" len="med"/>
              </a:ln>
            </p:spPr>
            <p:txBody>
              <a:bodyPr wrap="none" lIns="0" tIns="0" rIns="0" bIns="0" anchor="ctr"/>
              <a:lstStyle/>
              <a:p>
                <a:endParaRPr lang="en-US"/>
              </a:p>
            </p:txBody>
          </p:sp>
        </p:grpSp>
        <p:grpSp>
          <p:nvGrpSpPr>
            <p:cNvPr id="77845" name="Group 54"/>
            <p:cNvGrpSpPr>
              <a:grpSpLocks/>
            </p:cNvGrpSpPr>
            <p:nvPr/>
          </p:nvGrpSpPr>
          <p:grpSpPr bwMode="auto">
            <a:xfrm>
              <a:off x="3265" y="2272"/>
              <a:ext cx="174" cy="304"/>
              <a:chOff x="3969" y="2352"/>
              <a:chExt cx="181" cy="316"/>
            </a:xfrm>
          </p:grpSpPr>
          <p:sp>
            <p:nvSpPr>
              <p:cNvPr id="77853" name="Line 38"/>
              <p:cNvSpPr>
                <a:spLocks noChangeShapeType="1"/>
              </p:cNvSpPr>
              <p:nvPr/>
            </p:nvSpPr>
            <p:spPr bwMode="gray">
              <a:xfrm flipV="1">
                <a:off x="3969" y="2352"/>
                <a:ext cx="0" cy="316"/>
              </a:xfrm>
              <a:prstGeom prst="line">
                <a:avLst/>
              </a:prstGeom>
              <a:noFill/>
              <a:ln w="28575">
                <a:solidFill>
                  <a:schemeClr val="bg2"/>
                </a:solidFill>
                <a:round/>
                <a:headEnd type="arrow" w="med" len="med"/>
                <a:tailEnd type="arrow" w="med" len="med"/>
              </a:ln>
            </p:spPr>
            <p:txBody>
              <a:bodyPr wrap="none" lIns="0" tIns="0" rIns="0" bIns="0" anchor="ctr"/>
              <a:lstStyle/>
              <a:p>
                <a:endParaRPr lang="en-US"/>
              </a:p>
            </p:txBody>
          </p:sp>
          <p:sp>
            <p:nvSpPr>
              <p:cNvPr id="77854" name="Line 39"/>
              <p:cNvSpPr>
                <a:spLocks noChangeShapeType="1"/>
              </p:cNvSpPr>
              <p:nvPr/>
            </p:nvSpPr>
            <p:spPr bwMode="gray">
              <a:xfrm flipV="1">
                <a:off x="4150" y="2352"/>
                <a:ext cx="0" cy="316"/>
              </a:xfrm>
              <a:prstGeom prst="line">
                <a:avLst/>
              </a:prstGeom>
              <a:noFill/>
              <a:ln w="28575">
                <a:solidFill>
                  <a:schemeClr val="bg2"/>
                </a:solidFill>
                <a:round/>
                <a:headEnd type="arrow" w="med" len="med"/>
                <a:tailEnd type="arrow" w="med" len="med"/>
              </a:ln>
            </p:spPr>
            <p:txBody>
              <a:bodyPr wrap="none" lIns="0" tIns="0" rIns="0" bIns="0" anchor="ctr"/>
              <a:lstStyle/>
              <a:p>
                <a:endParaRPr lang="en-US"/>
              </a:p>
            </p:txBody>
          </p:sp>
        </p:grpSp>
        <p:grpSp>
          <p:nvGrpSpPr>
            <p:cNvPr id="77846" name="Group 51"/>
            <p:cNvGrpSpPr>
              <a:grpSpLocks/>
            </p:cNvGrpSpPr>
            <p:nvPr/>
          </p:nvGrpSpPr>
          <p:grpSpPr bwMode="auto">
            <a:xfrm>
              <a:off x="3192" y="2576"/>
              <a:ext cx="319" cy="865"/>
              <a:chOff x="3061" y="2034"/>
              <a:chExt cx="332" cy="900"/>
            </a:xfrm>
          </p:grpSpPr>
          <p:pic>
            <p:nvPicPr>
              <p:cNvPr id="77850" name="Picture 47" descr="disc blue"/>
              <p:cNvPicPr>
                <a:picLocks noChangeAspect="1" noChangeArrowheads="1"/>
              </p:cNvPicPr>
              <p:nvPr/>
            </p:nvPicPr>
            <p:blipFill>
              <a:blip r:embed="rId4" cstate="print"/>
              <a:srcRect/>
              <a:stretch>
                <a:fillRect/>
              </a:stretch>
            </p:blipFill>
            <p:spPr bwMode="gray">
              <a:xfrm>
                <a:off x="3061" y="2572"/>
                <a:ext cx="332" cy="362"/>
              </a:xfrm>
              <a:prstGeom prst="rect">
                <a:avLst/>
              </a:prstGeom>
              <a:noFill/>
              <a:ln w="9525">
                <a:noFill/>
                <a:miter lim="800000"/>
                <a:headEnd/>
                <a:tailEnd/>
              </a:ln>
            </p:spPr>
          </p:pic>
          <p:pic>
            <p:nvPicPr>
              <p:cNvPr id="77851" name="Picture 48" descr="disc blue"/>
              <p:cNvPicPr>
                <a:picLocks noChangeAspect="1" noChangeArrowheads="1"/>
              </p:cNvPicPr>
              <p:nvPr/>
            </p:nvPicPr>
            <p:blipFill>
              <a:blip r:embed="rId4" cstate="print"/>
              <a:srcRect/>
              <a:stretch>
                <a:fillRect/>
              </a:stretch>
            </p:blipFill>
            <p:spPr bwMode="gray">
              <a:xfrm>
                <a:off x="3061" y="2304"/>
                <a:ext cx="332" cy="362"/>
              </a:xfrm>
              <a:prstGeom prst="rect">
                <a:avLst/>
              </a:prstGeom>
              <a:noFill/>
              <a:ln w="9525">
                <a:noFill/>
                <a:miter lim="800000"/>
                <a:headEnd/>
                <a:tailEnd/>
              </a:ln>
            </p:spPr>
          </p:pic>
          <p:pic>
            <p:nvPicPr>
              <p:cNvPr id="77852" name="Picture 49" descr="disc blue"/>
              <p:cNvPicPr>
                <a:picLocks noChangeAspect="1" noChangeArrowheads="1"/>
              </p:cNvPicPr>
              <p:nvPr/>
            </p:nvPicPr>
            <p:blipFill>
              <a:blip r:embed="rId4" cstate="print"/>
              <a:srcRect/>
              <a:stretch>
                <a:fillRect/>
              </a:stretch>
            </p:blipFill>
            <p:spPr bwMode="gray">
              <a:xfrm>
                <a:off x="3061" y="2034"/>
                <a:ext cx="332" cy="362"/>
              </a:xfrm>
              <a:prstGeom prst="rect">
                <a:avLst/>
              </a:prstGeom>
              <a:noFill/>
              <a:ln w="9525">
                <a:noFill/>
                <a:miter lim="800000"/>
                <a:headEnd/>
                <a:tailEnd/>
              </a:ln>
            </p:spPr>
          </p:pic>
        </p:grpSp>
        <p:grpSp>
          <p:nvGrpSpPr>
            <p:cNvPr id="77847" name="Group 58"/>
            <p:cNvGrpSpPr>
              <a:grpSpLocks/>
            </p:cNvGrpSpPr>
            <p:nvPr/>
          </p:nvGrpSpPr>
          <p:grpSpPr bwMode="auto">
            <a:xfrm>
              <a:off x="2905" y="1297"/>
              <a:ext cx="880" cy="441"/>
              <a:chOff x="3388" y="1984"/>
              <a:chExt cx="927" cy="464"/>
            </a:xfrm>
          </p:grpSpPr>
          <p:pic>
            <p:nvPicPr>
              <p:cNvPr id="77848" name="Picture 59" descr="clouds_8-88-175"/>
              <p:cNvPicPr>
                <a:picLocks noChangeAspect="1" noChangeArrowheads="1"/>
              </p:cNvPicPr>
              <p:nvPr/>
            </p:nvPicPr>
            <p:blipFill>
              <a:blip r:embed="rId5" cstate="print"/>
              <a:srcRect/>
              <a:stretch>
                <a:fillRect/>
              </a:stretch>
            </p:blipFill>
            <p:spPr bwMode="gray">
              <a:xfrm>
                <a:off x="3388" y="1984"/>
                <a:ext cx="927" cy="464"/>
              </a:xfrm>
              <a:prstGeom prst="rect">
                <a:avLst/>
              </a:prstGeom>
              <a:noFill/>
              <a:ln w="9525">
                <a:noFill/>
                <a:miter lim="800000"/>
                <a:headEnd/>
                <a:tailEnd/>
              </a:ln>
            </p:spPr>
          </p:pic>
          <p:sp>
            <p:nvSpPr>
              <p:cNvPr id="77849" name="Rectangle 60"/>
              <p:cNvSpPr>
                <a:spLocks noChangeArrowheads="1"/>
              </p:cNvSpPr>
              <p:nvPr/>
            </p:nvSpPr>
            <p:spPr bwMode="gray">
              <a:xfrm>
                <a:off x="3652" y="2212"/>
                <a:ext cx="424" cy="143"/>
              </a:xfrm>
              <a:prstGeom prst="rect">
                <a:avLst/>
              </a:prstGeom>
              <a:noFill/>
              <a:ln w="12700">
                <a:noFill/>
                <a:miter lim="800000"/>
                <a:headEnd/>
                <a:tailEnd/>
              </a:ln>
            </p:spPr>
            <p:txBody>
              <a:bodyPr wrap="none" lIns="0" tIns="0" rIns="0" bIns="0" anchor="ctr">
                <a:spAutoFit/>
              </a:bodyPr>
              <a:lstStyle/>
              <a:p>
                <a:pPr eaLnBrk="0" hangingPunct="0"/>
                <a:r>
                  <a:rPr lang="en-US" sz="1400">
                    <a:latin typeface="MetaMediumLF-Roman" pitchFamily="34" charset="0"/>
                  </a:rPr>
                  <a:t>Network</a:t>
                </a:r>
              </a:p>
            </p:txBody>
          </p:sp>
        </p:grpSp>
      </p:grpSp>
      <p:grpSp>
        <p:nvGrpSpPr>
          <p:cNvPr id="77840" name="Group 38"/>
          <p:cNvGrpSpPr>
            <a:grpSpLocks/>
          </p:cNvGrpSpPr>
          <p:nvPr/>
        </p:nvGrpSpPr>
        <p:grpSpPr bwMode="auto">
          <a:xfrm>
            <a:off x="323850" y="6275388"/>
            <a:ext cx="1497013" cy="322262"/>
            <a:chOff x="324185" y="6281486"/>
            <a:chExt cx="1497451" cy="321333"/>
          </a:xfrm>
        </p:grpSpPr>
        <p:pic>
          <p:nvPicPr>
            <p:cNvPr id="40" name="Picture 39"/>
            <p:cNvPicPr>
              <a:picLocks noChangeAspect="1"/>
            </p:cNvPicPr>
            <p:nvPr/>
          </p:nvPicPr>
          <p:blipFill>
            <a:blip r:embed="rId6" cstate="email">
              <a:extLst/>
            </a:blip>
            <a:stretch>
              <a:fillRect/>
            </a:stretch>
          </p:blipFill>
          <p:spPr bwMode="gray">
            <a:xfrm>
              <a:off x="324185" y="6281486"/>
              <a:ext cx="386616" cy="321333"/>
            </a:xfrm>
            <a:prstGeom prst="rect">
              <a:avLst/>
            </a:prstGeom>
            <a:effectLst>
              <a:glow rad="63500">
                <a:schemeClr val="bg1">
                  <a:alpha val="40000"/>
                </a:schemeClr>
              </a:glow>
            </a:effectLst>
          </p:spPr>
        </p:pic>
        <p:sp>
          <p:nvSpPr>
            <p:cNvPr id="44" name="TextBox 43"/>
            <p:cNvSpPr txBox="1"/>
            <p:nvPr/>
          </p:nvSpPr>
          <p:spPr bwMode="gray">
            <a:xfrm>
              <a:off x="770404" y="6347969"/>
              <a:ext cx="1051232" cy="183619"/>
            </a:xfrm>
            <a:prstGeom prst="rect">
              <a:avLst/>
            </a:prstGeom>
            <a:noFill/>
          </p:spPr>
          <p:txBody>
            <a:bodyPr wrap="none" lIns="0" tIns="0" rIns="0" bIns="0" anchor="ctr">
              <a:spAutoFit/>
            </a:bodyPr>
            <a:lstStyle/>
            <a:p>
              <a:pPr fontAlgn="auto">
                <a:spcBef>
                  <a:spcPts val="0"/>
                </a:spcBef>
                <a:spcAft>
                  <a:spcPts val="0"/>
                </a:spcAft>
                <a:defRPr/>
              </a:pPr>
              <a:r>
                <a:rPr lang="en-US" sz="1200" spc="300" dirty="0">
                  <a:solidFill>
                    <a:schemeClr val="bg1"/>
                  </a:solidFill>
                  <a:latin typeface="MetaMediumLF-Roman" pitchFamily="34" charset="0"/>
                  <a:cs typeface="+mn-cs"/>
                </a:rPr>
                <a:t>HARDWARE</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66296"/>
                                        </p:tgtEl>
                                        <p:attrNameLst>
                                          <p:attrName>style.visibility</p:attrName>
                                        </p:attrNameLst>
                                      </p:cBhvr>
                                      <p:to>
                                        <p:strVal val="visible"/>
                                      </p:to>
                                    </p:set>
                                    <p:animEffect transition="in" filter="fade">
                                      <p:cBhvr>
                                        <p:cTn id="7" dur="500"/>
                                        <p:tgtEl>
                                          <p:spTgt spid="566296"/>
                                        </p:tgtEl>
                                      </p:cBhvr>
                                    </p:animEffect>
                                  </p:childTnLst>
                                </p:cTn>
                              </p:par>
                              <p:par>
                                <p:cTn id="8" presetID="22" presetClass="entr" presetSubtype="2"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right)">
                                      <p:cBhvr>
                                        <p:cTn id="10" dur="500"/>
                                        <p:tgtEl>
                                          <p:spTgt spid="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6" presetClass="entr" presetSubtype="42"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outHorizont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96"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9873" name="Picture 1"/>
          <p:cNvPicPr>
            <a:picLocks noChangeAspect="1" noChangeArrowheads="1"/>
          </p:cNvPicPr>
          <p:nvPr/>
        </p:nvPicPr>
        <p:blipFill>
          <a:blip r:embed="rId3" cstate="print"/>
          <a:srcRect/>
          <a:stretch>
            <a:fillRect/>
          </a:stretch>
        </p:blipFill>
        <p:spPr bwMode="gray">
          <a:xfrm>
            <a:off x="2555875" y="1701800"/>
            <a:ext cx="1117600" cy="3297238"/>
          </a:xfrm>
          <a:prstGeom prst="rect">
            <a:avLst/>
          </a:prstGeom>
          <a:noFill/>
          <a:ln w="9525">
            <a:noFill/>
            <a:miter lim="800000"/>
            <a:headEnd/>
            <a:tailEnd/>
          </a:ln>
        </p:spPr>
      </p:pic>
      <p:sp>
        <p:nvSpPr>
          <p:cNvPr id="79874" name="Rectangle 80"/>
          <p:cNvSpPr>
            <a:spLocks noGrp="1" noChangeArrowheads="1"/>
          </p:cNvSpPr>
          <p:nvPr>
            <p:ph type="title"/>
          </p:nvPr>
        </p:nvSpPr>
        <p:spPr>
          <a:noFill/>
          <a:ln>
            <a:miter lim="800000"/>
            <a:headEnd/>
            <a:tailEnd/>
          </a:ln>
        </p:spPr>
        <p:txBody>
          <a:bodyPr vert="horz" wrap="square" numCol="1" compatLnSpc="1">
            <a:prstTxWarp prst="textNoShape">
              <a:avLst/>
            </a:prstTxWarp>
          </a:bodyPr>
          <a:lstStyle/>
          <a:p>
            <a:r>
              <a:rPr smtClean="0"/>
              <a:t>VNX Control Station</a:t>
            </a:r>
          </a:p>
        </p:txBody>
      </p:sp>
      <p:sp>
        <p:nvSpPr>
          <p:cNvPr id="79875" name="Rectangle 81"/>
          <p:cNvSpPr>
            <a:spLocks noGrp="1" noChangeArrowheads="1"/>
          </p:cNvSpPr>
          <p:nvPr>
            <p:ph sz="half" idx="2"/>
          </p:nvPr>
        </p:nvSpPr>
        <p:spPr>
          <a:xfrm>
            <a:off x="4168775" y="1758950"/>
            <a:ext cx="4781550" cy="4205288"/>
          </a:xfrm>
          <a:noFill/>
          <a:ln>
            <a:miter lim="800000"/>
            <a:headEnd/>
            <a:tailEnd/>
          </a:ln>
        </p:spPr>
        <p:txBody>
          <a:bodyPr vert="horz" wrap="square" numCol="1" anchor="t" anchorCtr="0" compatLnSpc="1">
            <a:prstTxWarp prst="textNoShape">
              <a:avLst/>
            </a:prstTxWarp>
          </a:bodyPr>
          <a:lstStyle/>
          <a:p>
            <a:pPr>
              <a:spcBef>
                <a:spcPts val="1000"/>
              </a:spcBef>
            </a:pPr>
            <a:r>
              <a:rPr lang="en-US" sz="1800" smtClean="0"/>
              <a:t>Installation</a:t>
            </a:r>
          </a:p>
          <a:p>
            <a:pPr>
              <a:spcBef>
                <a:spcPts val="1000"/>
              </a:spcBef>
            </a:pPr>
            <a:r>
              <a:rPr lang="en-US" sz="1800" smtClean="0"/>
              <a:t>Administration/management</a:t>
            </a:r>
          </a:p>
          <a:p>
            <a:pPr marL="627063" lvl="1" indent="-169863"/>
            <a:r>
              <a:rPr lang="en-US" sz="1400" smtClean="0"/>
              <a:t>Through X-Blade and Storage Processor Ethernet ports</a:t>
            </a:r>
          </a:p>
          <a:p>
            <a:pPr>
              <a:spcBef>
                <a:spcPts val="1000"/>
              </a:spcBef>
            </a:pPr>
            <a:r>
              <a:rPr lang="en-US" sz="1800" smtClean="0"/>
              <a:t>Configuration changes</a:t>
            </a:r>
          </a:p>
          <a:p>
            <a:pPr>
              <a:spcBef>
                <a:spcPts val="1000"/>
              </a:spcBef>
            </a:pPr>
            <a:r>
              <a:rPr lang="en-US" sz="1800" smtClean="0"/>
              <a:t>Monitoring and diagnostics</a:t>
            </a:r>
          </a:p>
          <a:p>
            <a:pPr marL="627063" lvl="1" indent="-169863"/>
            <a:r>
              <a:rPr lang="en-US" sz="1400" smtClean="0"/>
              <a:t>Heartbeat pulse of X-Blade</a:t>
            </a:r>
          </a:p>
          <a:p>
            <a:pPr>
              <a:spcBef>
                <a:spcPts val="1000"/>
              </a:spcBef>
            </a:pPr>
            <a:r>
              <a:rPr lang="en-US" sz="1800" smtClean="0"/>
              <a:t>Monitors and manages X-Blade failover</a:t>
            </a:r>
          </a:p>
          <a:p>
            <a:pPr>
              <a:spcBef>
                <a:spcPts val="1000"/>
              </a:spcBef>
            </a:pPr>
            <a:r>
              <a:rPr lang="en-US" sz="1800" smtClean="0"/>
              <a:t>Enterprise Linux-based (RHEL 5) </a:t>
            </a:r>
          </a:p>
          <a:p>
            <a:pPr>
              <a:spcBef>
                <a:spcPts val="1000"/>
              </a:spcBef>
            </a:pPr>
            <a:r>
              <a:rPr lang="en-US" sz="1800" smtClean="0"/>
              <a:t>Initiates communications with X-Blades for greater security</a:t>
            </a:r>
          </a:p>
          <a:p>
            <a:pPr>
              <a:spcBef>
                <a:spcPts val="1000"/>
              </a:spcBef>
            </a:pPr>
            <a:r>
              <a:rPr lang="en-US" sz="1800" smtClean="0"/>
              <a:t>Single point of management/control</a:t>
            </a:r>
          </a:p>
          <a:p>
            <a:pPr>
              <a:spcBef>
                <a:spcPts val="1000"/>
              </a:spcBef>
            </a:pPr>
            <a:r>
              <a:rPr lang="en-US" sz="1800" smtClean="0"/>
              <a:t>Failover redundancy option</a:t>
            </a:r>
          </a:p>
        </p:txBody>
      </p:sp>
      <p:sp>
        <p:nvSpPr>
          <p:cNvPr id="79876" name="Text Placeholder 23"/>
          <p:cNvSpPr>
            <a:spLocks noGrp="1"/>
          </p:cNvSpPr>
          <p:nvPr>
            <p:ph type="body" idx="10"/>
          </p:nvPr>
        </p:nvSpPr>
        <p:spPr>
          <a:xfrm>
            <a:off x="366713" y="1123950"/>
            <a:ext cx="8410575" cy="403225"/>
          </a:xfrm>
          <a:noFill/>
          <a:ln>
            <a:miter lim="800000"/>
            <a:headEnd/>
            <a:tailEnd/>
          </a:ln>
        </p:spPr>
        <p:txBody>
          <a:bodyPr vert="horz" wrap="square" numCol="1" compatLnSpc="1">
            <a:prstTxWarp prst="textNoShape">
              <a:avLst/>
            </a:prstTxWarp>
          </a:bodyPr>
          <a:lstStyle/>
          <a:p>
            <a:r>
              <a:rPr lang="en-US" smtClean="0"/>
              <a:t>Secure management and control for VNX for file</a:t>
            </a:r>
          </a:p>
        </p:txBody>
      </p:sp>
      <p:sp>
        <p:nvSpPr>
          <p:cNvPr id="183311" name="Rectangle 15"/>
          <p:cNvSpPr>
            <a:spLocks noChangeArrowheads="1"/>
          </p:cNvSpPr>
          <p:nvPr/>
        </p:nvSpPr>
        <p:spPr bwMode="gray">
          <a:xfrm>
            <a:off x="2590800" y="4408488"/>
            <a:ext cx="1054100" cy="219075"/>
          </a:xfrm>
          <a:prstGeom prst="rect">
            <a:avLst/>
          </a:prstGeom>
          <a:solidFill>
            <a:schemeClr val="accent1">
              <a:alpha val="50195"/>
            </a:schemeClr>
          </a:solidFill>
          <a:ln w="9525" algn="ctr">
            <a:solidFill>
              <a:schemeClr val="accent1"/>
            </a:solidFill>
            <a:miter lim="800000"/>
            <a:headEnd/>
            <a:tailEnd/>
          </a:ln>
        </p:spPr>
        <p:txBody>
          <a:bodyPr/>
          <a:lstStyle/>
          <a:p>
            <a:pPr algn="ctr"/>
            <a:endParaRPr lang="en-US">
              <a:latin typeface="MetaMediumLF-Roman" pitchFamily="34" charset="0"/>
            </a:endParaRPr>
          </a:p>
        </p:txBody>
      </p:sp>
      <p:sp>
        <p:nvSpPr>
          <p:cNvPr id="79878" name="Rectangle 17"/>
          <p:cNvSpPr>
            <a:spLocks noChangeArrowheads="1"/>
          </p:cNvSpPr>
          <p:nvPr/>
        </p:nvSpPr>
        <p:spPr bwMode="gray">
          <a:xfrm>
            <a:off x="2590800" y="4189413"/>
            <a:ext cx="1050925" cy="219075"/>
          </a:xfrm>
          <a:prstGeom prst="rect">
            <a:avLst/>
          </a:prstGeom>
          <a:solidFill>
            <a:schemeClr val="accent1"/>
          </a:solidFill>
          <a:ln w="9525" algn="ctr">
            <a:solidFill>
              <a:schemeClr val="bg1"/>
            </a:solidFill>
            <a:miter lim="800000"/>
            <a:headEnd/>
            <a:tailEnd/>
          </a:ln>
        </p:spPr>
        <p:txBody>
          <a:bodyPr wrap="none" lIns="0" tIns="0" rIns="0" bIns="0" anchor="ctr"/>
          <a:lstStyle/>
          <a:p>
            <a:pPr algn="ctr"/>
            <a:r>
              <a:rPr lang="en-US" sz="1100">
                <a:solidFill>
                  <a:schemeClr val="bg1"/>
                </a:solidFill>
                <a:latin typeface="MetaMediumLF-Roman" pitchFamily="34" charset="0"/>
              </a:rPr>
              <a:t>Control Station</a:t>
            </a:r>
          </a:p>
        </p:txBody>
      </p:sp>
      <p:sp>
        <p:nvSpPr>
          <p:cNvPr id="79879" name="Rectangle 18"/>
          <p:cNvSpPr>
            <a:spLocks noChangeArrowheads="1"/>
          </p:cNvSpPr>
          <p:nvPr/>
        </p:nvSpPr>
        <p:spPr bwMode="gray">
          <a:xfrm>
            <a:off x="2590800" y="4408488"/>
            <a:ext cx="1050925" cy="219075"/>
          </a:xfrm>
          <a:prstGeom prst="rect">
            <a:avLst/>
          </a:prstGeom>
          <a:solidFill>
            <a:schemeClr val="accent1"/>
          </a:solidFill>
          <a:ln w="9525" algn="ctr">
            <a:solidFill>
              <a:schemeClr val="bg1"/>
            </a:solidFill>
            <a:miter lim="800000"/>
            <a:headEnd/>
            <a:tailEnd/>
          </a:ln>
        </p:spPr>
        <p:txBody>
          <a:bodyPr wrap="none" lIns="0" tIns="0" rIns="0" bIns="0" anchor="ctr"/>
          <a:lstStyle/>
          <a:p>
            <a:pPr algn="ctr"/>
            <a:r>
              <a:rPr lang="en-US" sz="1100">
                <a:solidFill>
                  <a:schemeClr val="bg1"/>
                </a:solidFill>
                <a:latin typeface="MetaMediumLF-Roman" pitchFamily="34" charset="0"/>
              </a:rPr>
              <a:t>Control Station</a:t>
            </a:r>
          </a:p>
        </p:txBody>
      </p:sp>
      <p:grpSp>
        <p:nvGrpSpPr>
          <p:cNvPr id="79880" name="Group 24"/>
          <p:cNvGrpSpPr>
            <a:grpSpLocks/>
          </p:cNvGrpSpPr>
          <p:nvPr/>
        </p:nvGrpSpPr>
        <p:grpSpPr bwMode="auto">
          <a:xfrm>
            <a:off x="323850" y="6275388"/>
            <a:ext cx="1497013" cy="322262"/>
            <a:chOff x="324185" y="6281486"/>
            <a:chExt cx="1497451" cy="321333"/>
          </a:xfrm>
        </p:grpSpPr>
        <p:pic>
          <p:nvPicPr>
            <p:cNvPr id="26" name="Picture 25"/>
            <p:cNvPicPr>
              <a:picLocks noChangeAspect="1"/>
            </p:cNvPicPr>
            <p:nvPr/>
          </p:nvPicPr>
          <p:blipFill>
            <a:blip r:embed="rId4" cstate="email">
              <a:extLst/>
            </a:blip>
            <a:stretch>
              <a:fillRect/>
            </a:stretch>
          </p:blipFill>
          <p:spPr bwMode="gray">
            <a:xfrm>
              <a:off x="324185" y="6281486"/>
              <a:ext cx="386616" cy="321333"/>
            </a:xfrm>
            <a:prstGeom prst="rect">
              <a:avLst/>
            </a:prstGeom>
            <a:effectLst>
              <a:glow rad="63500">
                <a:schemeClr val="bg1">
                  <a:alpha val="40000"/>
                </a:schemeClr>
              </a:glow>
            </a:effectLst>
          </p:spPr>
        </p:pic>
        <p:sp>
          <p:nvSpPr>
            <p:cNvPr id="27" name="TextBox 26"/>
            <p:cNvSpPr txBox="1"/>
            <p:nvPr/>
          </p:nvSpPr>
          <p:spPr bwMode="gray">
            <a:xfrm>
              <a:off x="770404" y="6347969"/>
              <a:ext cx="1051232" cy="183619"/>
            </a:xfrm>
            <a:prstGeom prst="rect">
              <a:avLst/>
            </a:prstGeom>
            <a:noFill/>
          </p:spPr>
          <p:txBody>
            <a:bodyPr wrap="none" lIns="0" tIns="0" rIns="0" bIns="0" anchor="ctr">
              <a:spAutoFit/>
            </a:bodyPr>
            <a:lstStyle/>
            <a:p>
              <a:pPr fontAlgn="auto">
                <a:spcBef>
                  <a:spcPts val="0"/>
                </a:spcBef>
                <a:spcAft>
                  <a:spcPts val="0"/>
                </a:spcAft>
                <a:defRPr/>
              </a:pPr>
              <a:r>
                <a:rPr lang="en-US" sz="1200" spc="300" dirty="0">
                  <a:solidFill>
                    <a:schemeClr val="bg1"/>
                  </a:solidFill>
                  <a:latin typeface="MetaMediumLF-Roman" pitchFamily="34" charset="0"/>
                  <a:cs typeface="+mn-cs"/>
                </a:rPr>
                <a:t>HARDWARE</a:t>
              </a:r>
            </a:p>
          </p:txBody>
        </p:sp>
      </p:grpSp>
      <p:sp>
        <p:nvSpPr>
          <p:cNvPr id="79881" name="AutoShape 487"/>
          <p:cNvSpPr>
            <a:spLocks noChangeArrowheads="1"/>
          </p:cNvSpPr>
          <p:nvPr/>
        </p:nvSpPr>
        <p:spPr bwMode="gray">
          <a:xfrm>
            <a:off x="2711450" y="5041900"/>
            <a:ext cx="806450" cy="215900"/>
          </a:xfrm>
          <a:prstGeom prst="rect">
            <a:avLst/>
          </a:prstGeom>
          <a:noFill/>
          <a:ln w="12700" algn="ctr">
            <a:noFill/>
            <a:round/>
            <a:headEnd/>
            <a:tailEnd/>
          </a:ln>
        </p:spPr>
        <p:txBody>
          <a:bodyPr wrap="none" lIns="0" tIns="0" rIns="0" bIns="0" anchor="ctr" anchorCtr="1">
            <a:spAutoFit/>
          </a:bodyPr>
          <a:lstStyle/>
          <a:p>
            <a:pPr algn="ctr"/>
            <a:r>
              <a:rPr lang="en-US" sz="1400">
                <a:latin typeface="MetaMediumLF-Roman" pitchFamily="34" charset="0"/>
              </a:rPr>
              <a:t>VNX series</a:t>
            </a:r>
          </a:p>
        </p:txBody>
      </p:sp>
      <p:grpSp>
        <p:nvGrpSpPr>
          <p:cNvPr id="4" name="Group 5"/>
          <p:cNvGrpSpPr>
            <a:grpSpLocks/>
          </p:cNvGrpSpPr>
          <p:nvPr/>
        </p:nvGrpSpPr>
        <p:grpSpPr bwMode="auto">
          <a:xfrm>
            <a:off x="366713" y="4408488"/>
            <a:ext cx="3276600" cy="633412"/>
            <a:chOff x="2971" y="2312"/>
            <a:chExt cx="2531" cy="603"/>
          </a:xfrm>
        </p:grpSpPr>
        <p:sp>
          <p:nvSpPr>
            <p:cNvPr id="79891" name="Rectangle 6"/>
            <p:cNvSpPr>
              <a:spLocks noChangeArrowheads="1"/>
            </p:cNvSpPr>
            <p:nvPr/>
          </p:nvSpPr>
          <p:spPr bwMode="gray">
            <a:xfrm>
              <a:off x="2975" y="2671"/>
              <a:ext cx="1339" cy="244"/>
            </a:xfrm>
            <a:prstGeom prst="rect">
              <a:avLst/>
            </a:prstGeom>
            <a:solidFill>
              <a:schemeClr val="accent1"/>
            </a:solidFill>
            <a:ln w="12700">
              <a:solidFill>
                <a:schemeClr val="bg1"/>
              </a:solidFill>
              <a:miter lim="800000"/>
              <a:headEnd/>
              <a:tailEnd/>
            </a:ln>
          </p:spPr>
          <p:txBody>
            <a:bodyPr wrap="none" lIns="0" tIns="0" rIns="0" bIns="0" anchor="ctr" anchorCtr="1"/>
            <a:lstStyle/>
            <a:p>
              <a:pPr algn="ctr" eaLnBrk="0" hangingPunct="0"/>
              <a:r>
                <a:rPr lang="en-US" sz="1400">
                  <a:solidFill>
                    <a:schemeClr val="bg1"/>
                  </a:solidFill>
                  <a:latin typeface="MetaMediumLF-Roman" pitchFamily="34" charset="0"/>
                </a:rPr>
                <a:t>Control Station </a:t>
              </a:r>
            </a:p>
          </p:txBody>
        </p:sp>
        <p:sp>
          <p:nvSpPr>
            <p:cNvPr id="79892" name="Freeform 7"/>
            <p:cNvSpPr>
              <a:spLocks/>
            </p:cNvSpPr>
            <p:nvPr/>
          </p:nvSpPr>
          <p:spPr bwMode="gray">
            <a:xfrm>
              <a:off x="4312" y="2312"/>
              <a:ext cx="1190" cy="598"/>
            </a:xfrm>
            <a:custGeom>
              <a:avLst/>
              <a:gdLst>
                <a:gd name="T0" fmla="*/ 1190 w 1190"/>
                <a:gd name="T1" fmla="*/ 0 h 598"/>
                <a:gd name="T2" fmla="*/ 1190 w 1190"/>
                <a:gd name="T3" fmla="*/ 219 h 598"/>
                <a:gd name="T4" fmla="*/ 0 w 1190"/>
                <a:gd name="T5" fmla="*/ 598 h 598"/>
                <a:gd name="T6" fmla="*/ 0 w 1190"/>
                <a:gd name="T7" fmla="*/ 363 h 598"/>
                <a:gd name="T8" fmla="*/ 1190 w 1190"/>
                <a:gd name="T9" fmla="*/ 0 h 598"/>
                <a:gd name="T10" fmla="*/ 0 60000 65536"/>
                <a:gd name="T11" fmla="*/ 0 60000 65536"/>
                <a:gd name="T12" fmla="*/ 0 60000 65536"/>
                <a:gd name="T13" fmla="*/ 0 60000 65536"/>
                <a:gd name="T14" fmla="*/ 0 60000 65536"/>
                <a:gd name="T15" fmla="*/ 0 w 1190"/>
                <a:gd name="T16" fmla="*/ 0 h 598"/>
                <a:gd name="T17" fmla="*/ 1190 w 1190"/>
                <a:gd name="T18" fmla="*/ 598 h 598"/>
              </a:gdLst>
              <a:ahLst/>
              <a:cxnLst>
                <a:cxn ang="T10">
                  <a:pos x="T0" y="T1"/>
                </a:cxn>
                <a:cxn ang="T11">
                  <a:pos x="T2" y="T3"/>
                </a:cxn>
                <a:cxn ang="T12">
                  <a:pos x="T4" y="T5"/>
                </a:cxn>
                <a:cxn ang="T13">
                  <a:pos x="T6" y="T7"/>
                </a:cxn>
                <a:cxn ang="T14">
                  <a:pos x="T8" y="T9"/>
                </a:cxn>
              </a:cxnLst>
              <a:rect l="T15" t="T16" r="T17" b="T18"/>
              <a:pathLst>
                <a:path w="1190" h="598">
                  <a:moveTo>
                    <a:pt x="1190" y="0"/>
                  </a:moveTo>
                  <a:lnTo>
                    <a:pt x="1190" y="219"/>
                  </a:lnTo>
                  <a:lnTo>
                    <a:pt x="0" y="598"/>
                  </a:lnTo>
                  <a:lnTo>
                    <a:pt x="0" y="363"/>
                  </a:lnTo>
                  <a:lnTo>
                    <a:pt x="1190" y="0"/>
                  </a:lnTo>
                  <a:close/>
                </a:path>
              </a:pathLst>
            </a:custGeom>
            <a:solidFill>
              <a:schemeClr val="accent1">
                <a:alpha val="50195"/>
              </a:schemeClr>
            </a:solidFill>
            <a:ln w="9525" cap="flat" cmpd="sng">
              <a:solidFill>
                <a:schemeClr val="bg1"/>
              </a:solidFill>
              <a:prstDash val="solid"/>
              <a:round/>
              <a:headEnd type="none" w="med" len="med"/>
              <a:tailEnd type="none" w="med" len="med"/>
            </a:ln>
          </p:spPr>
          <p:txBody>
            <a:bodyPr/>
            <a:lstStyle/>
            <a:p>
              <a:endParaRPr lang="en-US"/>
            </a:p>
          </p:txBody>
        </p:sp>
        <p:sp>
          <p:nvSpPr>
            <p:cNvPr id="79893" name="Freeform 8"/>
            <p:cNvSpPr>
              <a:spLocks/>
            </p:cNvSpPr>
            <p:nvPr/>
          </p:nvSpPr>
          <p:spPr bwMode="gray">
            <a:xfrm>
              <a:off x="2971" y="2312"/>
              <a:ext cx="2531" cy="363"/>
            </a:xfrm>
            <a:custGeom>
              <a:avLst/>
              <a:gdLst>
                <a:gd name="T0" fmla="*/ 2531 w 2531"/>
                <a:gd name="T1" fmla="*/ 0 h 363"/>
                <a:gd name="T2" fmla="*/ 1334 w 2531"/>
                <a:gd name="T3" fmla="*/ 363 h 363"/>
                <a:gd name="T4" fmla="*/ 0 w 2531"/>
                <a:gd name="T5" fmla="*/ 363 h 363"/>
                <a:gd name="T6" fmla="*/ 1705 w 2531"/>
                <a:gd name="T7" fmla="*/ 7 h 363"/>
                <a:gd name="T8" fmla="*/ 2531 w 2531"/>
                <a:gd name="T9" fmla="*/ 0 h 363"/>
                <a:gd name="T10" fmla="*/ 0 60000 65536"/>
                <a:gd name="T11" fmla="*/ 0 60000 65536"/>
                <a:gd name="T12" fmla="*/ 0 60000 65536"/>
                <a:gd name="T13" fmla="*/ 0 60000 65536"/>
                <a:gd name="T14" fmla="*/ 0 60000 65536"/>
                <a:gd name="T15" fmla="*/ 0 w 2531"/>
                <a:gd name="T16" fmla="*/ 0 h 363"/>
                <a:gd name="T17" fmla="*/ 2531 w 2531"/>
                <a:gd name="T18" fmla="*/ 363 h 363"/>
              </a:gdLst>
              <a:ahLst/>
              <a:cxnLst>
                <a:cxn ang="T10">
                  <a:pos x="T0" y="T1"/>
                </a:cxn>
                <a:cxn ang="T11">
                  <a:pos x="T2" y="T3"/>
                </a:cxn>
                <a:cxn ang="T12">
                  <a:pos x="T4" y="T5"/>
                </a:cxn>
                <a:cxn ang="T13">
                  <a:pos x="T6" y="T7"/>
                </a:cxn>
                <a:cxn ang="T14">
                  <a:pos x="T8" y="T9"/>
                </a:cxn>
              </a:cxnLst>
              <a:rect l="T15" t="T16" r="T17" b="T18"/>
              <a:pathLst>
                <a:path w="2531" h="363">
                  <a:moveTo>
                    <a:pt x="2531" y="0"/>
                  </a:moveTo>
                  <a:lnTo>
                    <a:pt x="1334" y="363"/>
                  </a:lnTo>
                  <a:lnTo>
                    <a:pt x="0" y="363"/>
                  </a:lnTo>
                  <a:lnTo>
                    <a:pt x="1705" y="7"/>
                  </a:lnTo>
                  <a:lnTo>
                    <a:pt x="2531" y="0"/>
                  </a:lnTo>
                  <a:close/>
                </a:path>
              </a:pathLst>
            </a:custGeom>
            <a:solidFill>
              <a:schemeClr val="accent1">
                <a:alpha val="50195"/>
              </a:schemeClr>
            </a:solidFill>
            <a:ln w="9525" cap="flat" cmpd="sng">
              <a:solidFill>
                <a:schemeClr val="bg1"/>
              </a:solidFill>
              <a:prstDash val="solid"/>
              <a:round/>
              <a:headEnd type="none" w="med" len="med"/>
              <a:tailEnd type="none" w="med" len="med"/>
            </a:ln>
          </p:spPr>
          <p:txBody>
            <a:bodyPr/>
            <a:lstStyle/>
            <a:p>
              <a:endParaRPr lang="en-US"/>
            </a:p>
          </p:txBody>
        </p:sp>
      </p:grpSp>
      <p:grpSp>
        <p:nvGrpSpPr>
          <p:cNvPr id="2" name="Group 39"/>
          <p:cNvGrpSpPr>
            <a:grpSpLocks/>
          </p:cNvGrpSpPr>
          <p:nvPr/>
        </p:nvGrpSpPr>
        <p:grpSpPr bwMode="auto">
          <a:xfrm>
            <a:off x="457200" y="2565400"/>
            <a:ext cx="1449388" cy="2232025"/>
            <a:chOff x="3410" y="1370"/>
            <a:chExt cx="913" cy="1385"/>
          </a:xfrm>
        </p:grpSpPr>
        <p:grpSp>
          <p:nvGrpSpPr>
            <p:cNvPr id="79885" name="Group 38"/>
            <p:cNvGrpSpPr>
              <a:grpSpLocks/>
            </p:cNvGrpSpPr>
            <p:nvPr/>
          </p:nvGrpSpPr>
          <p:grpSpPr bwMode="auto">
            <a:xfrm>
              <a:off x="3410" y="1946"/>
              <a:ext cx="913" cy="451"/>
              <a:chOff x="3410" y="1946"/>
              <a:chExt cx="913" cy="451"/>
            </a:xfrm>
          </p:grpSpPr>
          <p:pic>
            <p:nvPicPr>
              <p:cNvPr id="79889" name="Picture 37" descr="clouds_8-88-175"/>
              <p:cNvPicPr>
                <a:picLocks noChangeAspect="1" noChangeArrowheads="1"/>
              </p:cNvPicPr>
              <p:nvPr/>
            </p:nvPicPr>
            <p:blipFill>
              <a:blip r:embed="rId5" cstate="print"/>
              <a:srcRect/>
              <a:stretch>
                <a:fillRect/>
              </a:stretch>
            </p:blipFill>
            <p:spPr bwMode="gray">
              <a:xfrm>
                <a:off x="3410" y="1946"/>
                <a:ext cx="913" cy="451"/>
              </a:xfrm>
              <a:prstGeom prst="rect">
                <a:avLst/>
              </a:prstGeom>
              <a:noFill/>
              <a:ln w="9525">
                <a:noFill/>
                <a:miter lim="800000"/>
                <a:headEnd/>
                <a:tailEnd/>
              </a:ln>
            </p:spPr>
          </p:pic>
          <p:sp>
            <p:nvSpPr>
              <p:cNvPr id="79890" name="Rectangle 11"/>
              <p:cNvSpPr>
                <a:spLocks noChangeArrowheads="1"/>
              </p:cNvSpPr>
              <p:nvPr/>
            </p:nvSpPr>
            <p:spPr bwMode="gray">
              <a:xfrm>
                <a:off x="3658" y="2075"/>
                <a:ext cx="414" cy="267"/>
              </a:xfrm>
              <a:prstGeom prst="rect">
                <a:avLst/>
              </a:prstGeom>
              <a:noFill/>
              <a:ln w="12700">
                <a:noFill/>
                <a:miter lim="800000"/>
                <a:headEnd/>
                <a:tailEnd/>
              </a:ln>
            </p:spPr>
            <p:txBody>
              <a:bodyPr wrap="none" lIns="0" tIns="0" rIns="0" bIns="0" anchor="ctr">
                <a:spAutoFit/>
              </a:bodyPr>
              <a:lstStyle/>
              <a:p>
                <a:pPr algn="ctr" eaLnBrk="0" hangingPunct="0"/>
                <a:r>
                  <a:rPr lang="en-US" sz="1400">
                    <a:latin typeface="MetaMediumLF-Roman" pitchFamily="34" charset="0"/>
                  </a:rPr>
                  <a:t>Private</a:t>
                </a:r>
              </a:p>
              <a:p>
                <a:pPr algn="ctr" eaLnBrk="0" hangingPunct="0"/>
                <a:r>
                  <a:rPr lang="en-US" sz="1400">
                    <a:latin typeface="MetaMediumLF-Roman" pitchFamily="34" charset="0"/>
                  </a:rPr>
                  <a:t>Network</a:t>
                </a:r>
              </a:p>
            </p:txBody>
          </p:sp>
        </p:grpSp>
        <p:sp>
          <p:nvSpPr>
            <p:cNvPr id="79886" name="Text Box 13"/>
            <p:cNvSpPr txBox="1">
              <a:spLocks noChangeArrowheads="1"/>
            </p:cNvSpPr>
            <p:nvPr/>
          </p:nvSpPr>
          <p:spPr bwMode="gray">
            <a:xfrm>
              <a:off x="3535" y="1370"/>
              <a:ext cx="664" cy="134"/>
            </a:xfrm>
            <a:prstGeom prst="rect">
              <a:avLst/>
            </a:prstGeom>
            <a:noFill/>
            <a:ln w="9525">
              <a:noFill/>
              <a:miter lim="800000"/>
              <a:headEnd/>
              <a:tailEnd/>
            </a:ln>
          </p:spPr>
          <p:txBody>
            <a:bodyPr wrap="none" lIns="0" tIns="0" rIns="0" bIns="0">
              <a:spAutoFit/>
            </a:bodyPr>
            <a:lstStyle/>
            <a:p>
              <a:pPr algn="ctr" eaLnBrk="0" hangingPunct="0"/>
              <a:r>
                <a:rPr lang="en-US" sz="1400">
                  <a:latin typeface="MetaMediumLF-Roman" pitchFamily="34" charset="0"/>
                </a:rPr>
                <a:t>Administrator</a:t>
              </a:r>
            </a:p>
          </p:txBody>
        </p:sp>
        <p:pic>
          <p:nvPicPr>
            <p:cNvPr id="79887" name="Picture 34" descr="desktop2"/>
            <p:cNvPicPr>
              <a:picLocks noChangeAspect="1" noChangeArrowheads="1"/>
            </p:cNvPicPr>
            <p:nvPr/>
          </p:nvPicPr>
          <p:blipFill>
            <a:blip r:embed="rId6" cstate="print"/>
            <a:srcRect/>
            <a:stretch>
              <a:fillRect/>
            </a:stretch>
          </p:blipFill>
          <p:spPr bwMode="gray">
            <a:xfrm>
              <a:off x="3608" y="1536"/>
              <a:ext cx="472" cy="355"/>
            </a:xfrm>
            <a:prstGeom prst="rect">
              <a:avLst/>
            </a:prstGeom>
            <a:noFill/>
            <a:ln w="9525">
              <a:noFill/>
              <a:miter lim="800000"/>
              <a:headEnd/>
              <a:tailEnd/>
            </a:ln>
          </p:spPr>
        </p:pic>
        <p:sp>
          <p:nvSpPr>
            <p:cNvPr id="79888" name="Line 12"/>
            <p:cNvSpPr>
              <a:spLocks noChangeShapeType="1"/>
            </p:cNvSpPr>
            <p:nvPr/>
          </p:nvSpPr>
          <p:spPr bwMode="gray">
            <a:xfrm flipV="1">
              <a:off x="3866" y="2397"/>
              <a:ext cx="0" cy="358"/>
            </a:xfrm>
            <a:prstGeom prst="line">
              <a:avLst/>
            </a:prstGeom>
            <a:noFill/>
            <a:ln w="28575">
              <a:solidFill>
                <a:schemeClr val="bg2"/>
              </a:solidFill>
              <a:round/>
              <a:headEnd type="arrow" w="med" len="med"/>
              <a:tailEnd type="arrow" w="med" len="med"/>
            </a:ln>
          </p:spPr>
          <p:txBody>
            <a:bodyPr wrap="none" lIns="0" tIns="0" rIns="0" bIns="0" anchor="ctr"/>
            <a:lstStyle/>
            <a:p>
              <a:endParaRPr lang="en-US"/>
            </a:p>
          </p:txBody>
        </p:sp>
      </p:grpSp>
      <p:sp>
        <p:nvSpPr>
          <p:cNvPr id="79884" name="TextBox 27"/>
          <p:cNvSpPr txBox="1">
            <a:spLocks noChangeArrowheads="1"/>
          </p:cNvSpPr>
          <p:nvPr/>
        </p:nvSpPr>
        <p:spPr bwMode="auto">
          <a:xfrm>
            <a:off x="822325" y="2946400"/>
            <a:ext cx="612775" cy="169863"/>
          </a:xfrm>
          <a:prstGeom prst="rect">
            <a:avLst/>
          </a:prstGeom>
          <a:noFill/>
          <a:ln w="9525">
            <a:noFill/>
            <a:miter lim="800000"/>
            <a:headEnd/>
            <a:tailEnd/>
          </a:ln>
        </p:spPr>
        <p:txBody>
          <a:bodyPr wrap="none" lIns="0" tIns="0" rIns="0" bIns="0">
            <a:spAutoFit/>
          </a:bodyPr>
          <a:lstStyle/>
          <a:p>
            <a:r>
              <a:rPr lang="en-US" sz="1100">
                <a:solidFill>
                  <a:schemeClr val="bg1"/>
                </a:solidFill>
                <a:latin typeface="MetaNormalLF-Roman" pitchFamily="34" charset="0"/>
              </a:rPr>
              <a:t>Unisphere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3311"/>
                                        </p:tgtEl>
                                        <p:attrNameLst>
                                          <p:attrName>style.visibility</p:attrName>
                                        </p:attrNameLst>
                                      </p:cBhvr>
                                      <p:to>
                                        <p:strVal val="visible"/>
                                      </p:to>
                                    </p:set>
                                    <p:animEffect transition="in" filter="fade">
                                      <p:cBhvr>
                                        <p:cTn id="7" dur="500"/>
                                        <p:tgtEl>
                                          <p:spTgt spid="183311"/>
                                        </p:tgtEl>
                                      </p:cBhvr>
                                    </p:animEffect>
                                  </p:childTnLst>
                                </p:cTn>
                              </p:par>
                            </p:childTnLst>
                          </p:cTn>
                        </p:par>
                        <p:par>
                          <p:cTn id="8" fill="hold">
                            <p:stCondLst>
                              <p:cond delay="500"/>
                            </p:stCondLst>
                            <p:childTnLst>
                              <p:par>
                                <p:cTn id="9" presetID="22" presetClass="entr" presetSubtype="1"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par>
                          <p:cTn id="12" fill="hold">
                            <p:stCondLst>
                              <p:cond delay="1500"/>
                            </p:stCondLst>
                            <p:childTnLst>
                              <p:par>
                                <p:cTn id="13" presetID="22" presetClass="entr" presetSubtype="4"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11"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81921" name="Group 43"/>
          <p:cNvGrpSpPr>
            <a:grpSpLocks/>
          </p:cNvGrpSpPr>
          <p:nvPr/>
        </p:nvGrpSpPr>
        <p:grpSpPr bwMode="auto">
          <a:xfrm>
            <a:off x="2763838" y="1931988"/>
            <a:ext cx="1117600" cy="3556000"/>
            <a:chOff x="2555755" y="1701800"/>
            <a:chExt cx="1117188" cy="3556097"/>
          </a:xfrm>
        </p:grpSpPr>
        <p:pic>
          <p:nvPicPr>
            <p:cNvPr id="81953" name="Picture 1"/>
            <p:cNvPicPr>
              <a:picLocks noChangeAspect="1" noChangeArrowheads="1"/>
            </p:cNvPicPr>
            <p:nvPr/>
          </p:nvPicPr>
          <p:blipFill>
            <a:blip r:embed="rId3" cstate="print"/>
            <a:srcRect/>
            <a:stretch>
              <a:fillRect/>
            </a:stretch>
          </p:blipFill>
          <p:spPr bwMode="gray">
            <a:xfrm>
              <a:off x="2555755" y="1701800"/>
              <a:ext cx="1117188" cy="3297257"/>
            </a:xfrm>
            <a:prstGeom prst="rect">
              <a:avLst/>
            </a:prstGeom>
            <a:noFill/>
            <a:ln w="9525">
              <a:noFill/>
              <a:miter lim="800000"/>
              <a:headEnd/>
              <a:tailEnd/>
            </a:ln>
          </p:spPr>
        </p:pic>
        <p:sp>
          <p:nvSpPr>
            <p:cNvPr id="81954" name="AutoShape 487"/>
            <p:cNvSpPr>
              <a:spLocks noChangeArrowheads="1"/>
            </p:cNvSpPr>
            <p:nvPr/>
          </p:nvSpPr>
          <p:spPr bwMode="gray">
            <a:xfrm>
              <a:off x="2710937" y="5042453"/>
              <a:ext cx="806824" cy="215444"/>
            </a:xfrm>
            <a:prstGeom prst="rect">
              <a:avLst/>
            </a:prstGeom>
            <a:noFill/>
            <a:ln w="12700" algn="ctr">
              <a:noFill/>
              <a:round/>
              <a:headEnd/>
              <a:tailEnd/>
            </a:ln>
          </p:spPr>
          <p:txBody>
            <a:bodyPr wrap="none" lIns="0" tIns="0" rIns="0" bIns="0" anchor="ctr" anchorCtr="1">
              <a:spAutoFit/>
            </a:bodyPr>
            <a:lstStyle/>
            <a:p>
              <a:pPr algn="ctr"/>
              <a:r>
                <a:rPr lang="en-US" sz="1400">
                  <a:latin typeface="MetaMediumLF-Roman" pitchFamily="34" charset="0"/>
                </a:rPr>
                <a:t>VNX series</a:t>
              </a:r>
            </a:p>
          </p:txBody>
        </p:sp>
      </p:grpSp>
      <p:sp>
        <p:nvSpPr>
          <p:cNvPr id="81922" name="Rectangle 73"/>
          <p:cNvSpPr>
            <a:spLocks noGrp="1" noChangeArrowheads="1"/>
          </p:cNvSpPr>
          <p:nvPr>
            <p:ph type="title"/>
          </p:nvPr>
        </p:nvSpPr>
        <p:spPr>
          <a:noFill/>
          <a:ln>
            <a:miter lim="800000"/>
            <a:headEnd/>
            <a:tailEnd/>
          </a:ln>
        </p:spPr>
        <p:txBody>
          <a:bodyPr vert="horz" wrap="square" numCol="1" compatLnSpc="1">
            <a:prstTxWarp prst="textNoShape">
              <a:avLst/>
            </a:prstTxWarp>
          </a:bodyPr>
          <a:lstStyle/>
          <a:p>
            <a:r>
              <a:rPr smtClean="0"/>
              <a:t>VNX X-Blade Failover</a:t>
            </a:r>
          </a:p>
        </p:txBody>
      </p:sp>
      <p:sp>
        <p:nvSpPr>
          <p:cNvPr id="81923" name="Rectangle 74"/>
          <p:cNvSpPr>
            <a:spLocks noGrp="1" noChangeArrowheads="1"/>
          </p:cNvSpPr>
          <p:nvPr>
            <p:ph sz="half" idx="2"/>
          </p:nvPr>
        </p:nvSpPr>
        <p:spPr>
          <a:xfrm>
            <a:off x="4572000" y="1700213"/>
            <a:ext cx="4205288" cy="4264025"/>
          </a:xfrm>
          <a:noFill/>
          <a:ln>
            <a:miter lim="800000"/>
            <a:headEnd/>
            <a:tailEnd/>
          </a:ln>
        </p:spPr>
        <p:txBody>
          <a:bodyPr vert="horz" wrap="square" numCol="1" anchor="t" anchorCtr="0" compatLnSpc="1">
            <a:prstTxWarp prst="textNoShape">
              <a:avLst/>
            </a:prstTxWarp>
          </a:bodyPr>
          <a:lstStyle/>
          <a:p>
            <a:pPr marL="177800" indent="-177800"/>
            <a:r>
              <a:rPr lang="en-US" sz="1500" dirty="0" smtClean="0"/>
              <a:t>Configurable X-Blade failover options</a:t>
            </a:r>
          </a:p>
          <a:p>
            <a:pPr marL="519113" lvl="1" indent="-177800"/>
            <a:r>
              <a:rPr lang="en-US" sz="1200" dirty="0" smtClean="0"/>
              <a:t>N-to-M, Automatic, manual, none</a:t>
            </a:r>
          </a:p>
          <a:p>
            <a:pPr marL="177800" indent="-177800">
              <a:spcBef>
                <a:spcPts val="1000"/>
              </a:spcBef>
            </a:pPr>
            <a:r>
              <a:rPr lang="en-US" sz="1500" dirty="0" smtClean="0"/>
              <a:t>Failover triggers:</a:t>
            </a:r>
          </a:p>
          <a:p>
            <a:pPr marL="519113" lvl="1" indent="-177800"/>
            <a:r>
              <a:rPr lang="en-US" sz="1200" dirty="0" smtClean="0"/>
              <a:t>Software panic or hang	</a:t>
            </a:r>
            <a:r>
              <a:rPr lang="en-US" sz="1200" dirty="0" smtClean="0">
                <a:solidFill>
                  <a:schemeClr val="tx2"/>
                </a:solidFill>
                <a:latin typeface="Arial" pitchFamily="34" charset="0"/>
                <a:cs typeface="Arial" pitchFamily="34" charset="0"/>
              </a:rPr>
              <a:t> </a:t>
            </a:r>
          </a:p>
          <a:p>
            <a:pPr marL="519113" lvl="1" indent="-177800"/>
            <a:r>
              <a:rPr lang="en-US" sz="1200" dirty="0" smtClean="0"/>
              <a:t>Internal network failure</a:t>
            </a:r>
          </a:p>
          <a:p>
            <a:pPr marL="519113" lvl="1" indent="-177800"/>
            <a:r>
              <a:rPr lang="en-US" sz="1200" dirty="0" smtClean="0"/>
              <a:t>Power failure	</a:t>
            </a:r>
            <a:r>
              <a:rPr lang="en-US" sz="1200" dirty="0" smtClean="0">
                <a:solidFill>
                  <a:schemeClr val="tx2"/>
                </a:solidFill>
                <a:latin typeface="Arial" pitchFamily="34" charset="0"/>
                <a:cs typeface="Arial" pitchFamily="34" charset="0"/>
              </a:rPr>
              <a:t> </a:t>
            </a:r>
          </a:p>
          <a:p>
            <a:pPr marL="519113" lvl="1" indent="-177800"/>
            <a:r>
              <a:rPr lang="en-US" sz="1200" dirty="0" smtClean="0"/>
              <a:t>Memory error</a:t>
            </a:r>
          </a:p>
          <a:p>
            <a:pPr marL="519113" lvl="1" indent="-177800"/>
            <a:r>
              <a:rPr lang="en-US" sz="1200" dirty="0" smtClean="0"/>
              <a:t>Non-responsive X-Blade</a:t>
            </a:r>
          </a:p>
          <a:p>
            <a:pPr marL="177800" indent="-177800">
              <a:spcBef>
                <a:spcPts val="1000"/>
              </a:spcBef>
            </a:pPr>
            <a:r>
              <a:rPr lang="en-US" sz="1500" dirty="0" smtClean="0"/>
              <a:t>Failed X-Blade shut down to avoid “split-brain syndrome”</a:t>
            </a:r>
          </a:p>
          <a:p>
            <a:pPr marL="177800" indent="-177800">
              <a:spcBef>
                <a:spcPts val="1000"/>
              </a:spcBef>
            </a:pPr>
            <a:r>
              <a:rPr lang="en-US" sz="1500" dirty="0" smtClean="0"/>
              <a:t>IP, Media Access Control (MAC), and Virtual LAN (VLAN) addresses are transferred</a:t>
            </a:r>
          </a:p>
          <a:p>
            <a:pPr marL="177800" indent="-177800">
              <a:spcBef>
                <a:spcPts val="1000"/>
              </a:spcBef>
            </a:pPr>
            <a:r>
              <a:rPr lang="en-US" sz="1500" dirty="0" smtClean="0"/>
              <a:t>No performance impact after failover</a:t>
            </a:r>
          </a:p>
          <a:p>
            <a:pPr marL="177800" indent="-177800">
              <a:spcBef>
                <a:spcPts val="1000"/>
              </a:spcBef>
            </a:pPr>
            <a:r>
              <a:rPr lang="en-US" sz="1500" dirty="0" smtClean="0"/>
              <a:t>Automatic control station failover</a:t>
            </a:r>
          </a:p>
          <a:p>
            <a:pPr marL="177800" indent="-177800">
              <a:spcBef>
                <a:spcPts val="1000"/>
              </a:spcBef>
            </a:pPr>
            <a:r>
              <a:rPr lang="en-US" sz="1500" dirty="0" smtClean="0"/>
              <a:t>Configuration dependent failover times of </a:t>
            </a:r>
            <a:br>
              <a:rPr lang="en-US" sz="1500" dirty="0" smtClean="0"/>
            </a:br>
            <a:r>
              <a:rPr lang="en-US" sz="1500" dirty="0" smtClean="0"/>
              <a:t>~15 </a:t>
            </a:r>
            <a:r>
              <a:rPr lang="en-US" sz="1500" dirty="0" err="1" smtClean="0"/>
              <a:t>secs</a:t>
            </a:r>
            <a:r>
              <a:rPr lang="en-US" sz="1500" dirty="0" smtClean="0"/>
              <a:t> to ~100 </a:t>
            </a:r>
            <a:r>
              <a:rPr lang="en-US" sz="1500" dirty="0" err="1" smtClean="0"/>
              <a:t>secs</a:t>
            </a:r>
            <a:endParaRPr lang="en-US" sz="1500" dirty="0" smtClean="0"/>
          </a:p>
        </p:txBody>
      </p:sp>
      <p:sp>
        <p:nvSpPr>
          <p:cNvPr id="81924" name="Text Placeholder 34"/>
          <p:cNvSpPr>
            <a:spLocks noGrp="1"/>
          </p:cNvSpPr>
          <p:nvPr>
            <p:ph type="body" idx="10"/>
          </p:nvPr>
        </p:nvSpPr>
        <p:spPr>
          <a:xfrm>
            <a:off x="366713" y="1123950"/>
            <a:ext cx="8410575" cy="403225"/>
          </a:xfrm>
          <a:noFill/>
          <a:ln>
            <a:miter lim="800000"/>
            <a:headEnd/>
            <a:tailEnd/>
          </a:ln>
        </p:spPr>
        <p:txBody>
          <a:bodyPr vert="horz" wrap="square" numCol="1" compatLnSpc="1">
            <a:prstTxWarp prst="textNoShape">
              <a:avLst/>
            </a:prstTxWarp>
          </a:bodyPr>
          <a:lstStyle/>
          <a:p>
            <a:r>
              <a:rPr lang="en-US" smtClean="0"/>
              <a:t>High availability architecture with no performance impact</a:t>
            </a:r>
          </a:p>
        </p:txBody>
      </p:sp>
      <p:grpSp>
        <p:nvGrpSpPr>
          <p:cNvPr id="81925" name="Group 88"/>
          <p:cNvGrpSpPr>
            <a:grpSpLocks/>
          </p:cNvGrpSpPr>
          <p:nvPr/>
        </p:nvGrpSpPr>
        <p:grpSpPr bwMode="auto">
          <a:xfrm>
            <a:off x="754063" y="3087688"/>
            <a:ext cx="1381125" cy="692150"/>
            <a:chOff x="3409" y="1909"/>
            <a:chExt cx="917" cy="459"/>
          </a:xfrm>
        </p:grpSpPr>
        <p:pic>
          <p:nvPicPr>
            <p:cNvPr id="81951" name="Picture 89" descr="clouds_8-88-175"/>
            <p:cNvPicPr>
              <a:picLocks noChangeAspect="1" noChangeArrowheads="1"/>
            </p:cNvPicPr>
            <p:nvPr/>
          </p:nvPicPr>
          <p:blipFill>
            <a:blip r:embed="rId4" cstate="print"/>
            <a:srcRect/>
            <a:stretch>
              <a:fillRect/>
            </a:stretch>
          </p:blipFill>
          <p:spPr bwMode="gray">
            <a:xfrm>
              <a:off x="3409" y="1909"/>
              <a:ext cx="917" cy="459"/>
            </a:xfrm>
            <a:prstGeom prst="rect">
              <a:avLst/>
            </a:prstGeom>
            <a:noFill/>
            <a:ln w="9525">
              <a:noFill/>
              <a:miter lim="800000"/>
              <a:headEnd/>
              <a:tailEnd/>
            </a:ln>
          </p:spPr>
        </p:pic>
        <p:sp>
          <p:nvSpPr>
            <p:cNvPr id="81952" name="Rectangle 90"/>
            <p:cNvSpPr>
              <a:spLocks noChangeArrowheads="1"/>
            </p:cNvSpPr>
            <p:nvPr/>
          </p:nvSpPr>
          <p:spPr bwMode="gray">
            <a:xfrm>
              <a:off x="3654" y="2129"/>
              <a:ext cx="424" cy="143"/>
            </a:xfrm>
            <a:prstGeom prst="rect">
              <a:avLst/>
            </a:prstGeom>
            <a:noFill/>
            <a:ln w="12700">
              <a:noFill/>
              <a:miter lim="800000"/>
              <a:headEnd/>
              <a:tailEnd/>
            </a:ln>
          </p:spPr>
          <p:txBody>
            <a:bodyPr wrap="none" lIns="0" tIns="0" rIns="0" bIns="0" anchor="b">
              <a:spAutoFit/>
            </a:bodyPr>
            <a:lstStyle/>
            <a:p>
              <a:pPr eaLnBrk="0" hangingPunct="0"/>
              <a:r>
                <a:rPr lang="en-US" sz="1400">
                  <a:latin typeface="MetaMediumLF-Roman" pitchFamily="34" charset="0"/>
                </a:rPr>
                <a:t>Network</a:t>
              </a:r>
            </a:p>
          </p:txBody>
        </p:sp>
      </p:grpSp>
      <p:sp>
        <p:nvSpPr>
          <p:cNvPr id="191493" name="Arc 5"/>
          <p:cNvSpPr>
            <a:spLocks/>
          </p:cNvSpPr>
          <p:nvPr/>
        </p:nvSpPr>
        <p:spPr bwMode="gray">
          <a:xfrm rot="10800000" flipH="1">
            <a:off x="1455738" y="3870325"/>
            <a:ext cx="665162" cy="265113"/>
          </a:xfrm>
          <a:custGeom>
            <a:avLst/>
            <a:gdLst>
              <a:gd name="T0" fmla="*/ 0 w 26322"/>
              <a:gd name="T1" fmla="*/ 20350 h 21600"/>
              <a:gd name="T2" fmla="*/ 665163 w 26322"/>
              <a:gd name="T3" fmla="*/ 118969 h 21600"/>
              <a:gd name="T4" fmla="*/ 209743 w 26322"/>
              <a:gd name="T5" fmla="*/ 265113 h 21600"/>
              <a:gd name="T6" fmla="*/ 0 60000 65536"/>
              <a:gd name="T7" fmla="*/ 0 60000 65536"/>
              <a:gd name="T8" fmla="*/ 0 60000 65536"/>
              <a:gd name="T9" fmla="*/ 0 w 26322"/>
              <a:gd name="T10" fmla="*/ 0 h 21600"/>
              <a:gd name="T11" fmla="*/ 26322 w 26322"/>
              <a:gd name="T12" fmla="*/ 21600 h 21600"/>
            </a:gdLst>
            <a:ahLst/>
            <a:cxnLst>
              <a:cxn ang="T6">
                <a:pos x="T0" y="T1"/>
              </a:cxn>
              <a:cxn ang="T7">
                <a:pos x="T2" y="T3"/>
              </a:cxn>
              <a:cxn ang="T8">
                <a:pos x="T4" y="T5"/>
              </a:cxn>
            </a:cxnLst>
            <a:rect l="T9" t="T10" r="T11" b="T12"/>
            <a:pathLst>
              <a:path w="26322" h="21600" fill="none" extrusionOk="0">
                <a:moveTo>
                  <a:pt x="0" y="1658"/>
                </a:moveTo>
                <a:cubicBezTo>
                  <a:pt x="2630" y="563"/>
                  <a:pt x="5451" y="-1"/>
                  <a:pt x="8300" y="0"/>
                </a:cubicBezTo>
                <a:cubicBezTo>
                  <a:pt x="15553" y="0"/>
                  <a:pt x="22323" y="3640"/>
                  <a:pt x="26321" y="9693"/>
                </a:cubicBezTo>
              </a:path>
              <a:path w="26322" h="21600" stroke="0" extrusionOk="0">
                <a:moveTo>
                  <a:pt x="0" y="1658"/>
                </a:moveTo>
                <a:cubicBezTo>
                  <a:pt x="2630" y="563"/>
                  <a:pt x="5451" y="-1"/>
                  <a:pt x="8300" y="0"/>
                </a:cubicBezTo>
                <a:cubicBezTo>
                  <a:pt x="15553" y="0"/>
                  <a:pt x="22323" y="3640"/>
                  <a:pt x="26321" y="9693"/>
                </a:cubicBezTo>
                <a:lnTo>
                  <a:pt x="8300" y="21600"/>
                </a:lnTo>
                <a:close/>
              </a:path>
            </a:pathLst>
          </a:custGeom>
          <a:noFill/>
          <a:ln w="28575">
            <a:solidFill>
              <a:schemeClr val="accent2"/>
            </a:solidFill>
            <a:round/>
            <a:headEnd type="triangle" w="lg" len="lg"/>
            <a:tailEnd type="none" w="lg" len="lg"/>
          </a:ln>
        </p:spPr>
        <p:txBody>
          <a:bodyPr wrap="none" lIns="0" tIns="0" rIns="0" bIns="0" anchor="ctr"/>
          <a:lstStyle/>
          <a:p>
            <a:endParaRPr lang="en-US"/>
          </a:p>
        </p:txBody>
      </p:sp>
      <p:sp>
        <p:nvSpPr>
          <p:cNvPr id="81927" name="Text Box 6"/>
          <p:cNvSpPr txBox="1">
            <a:spLocks noChangeArrowheads="1"/>
          </p:cNvSpPr>
          <p:nvPr/>
        </p:nvSpPr>
        <p:spPr bwMode="gray">
          <a:xfrm>
            <a:off x="361950" y="3884613"/>
            <a:ext cx="1093788" cy="366712"/>
          </a:xfrm>
          <a:prstGeom prst="rect">
            <a:avLst/>
          </a:prstGeom>
          <a:noFill/>
          <a:ln w="9525">
            <a:noFill/>
            <a:miter lim="800000"/>
            <a:headEnd/>
            <a:tailEnd/>
          </a:ln>
        </p:spPr>
        <p:txBody>
          <a:bodyPr lIns="0" tIns="0" rIns="0" bIns="0">
            <a:spAutoFit/>
          </a:bodyPr>
          <a:lstStyle/>
          <a:p>
            <a:pPr eaLnBrk="0" hangingPunct="0">
              <a:lnSpc>
                <a:spcPct val="85000"/>
              </a:lnSpc>
            </a:pPr>
            <a:r>
              <a:rPr lang="en-US" sz="1400">
                <a:solidFill>
                  <a:schemeClr val="accent2"/>
                </a:solidFill>
                <a:latin typeface="MetaMediumLF-Roman" pitchFamily="34" charset="0"/>
              </a:rPr>
              <a:t>Data path</a:t>
            </a:r>
            <a:br>
              <a:rPr lang="en-US" sz="1400">
                <a:solidFill>
                  <a:schemeClr val="accent2"/>
                </a:solidFill>
                <a:latin typeface="MetaMediumLF-Roman" pitchFamily="34" charset="0"/>
              </a:rPr>
            </a:br>
            <a:r>
              <a:rPr lang="en-US" sz="1400">
                <a:solidFill>
                  <a:schemeClr val="accent2"/>
                </a:solidFill>
                <a:latin typeface="MetaMediumLF-Roman" pitchFamily="34" charset="0"/>
              </a:rPr>
              <a:t>transferred</a:t>
            </a:r>
          </a:p>
        </p:txBody>
      </p:sp>
      <p:sp>
        <p:nvSpPr>
          <p:cNvPr id="81928" name="Rectangle 8"/>
          <p:cNvSpPr>
            <a:spLocks noChangeArrowheads="1"/>
          </p:cNvSpPr>
          <p:nvPr/>
        </p:nvSpPr>
        <p:spPr bwMode="gray">
          <a:xfrm>
            <a:off x="2792413" y="4860925"/>
            <a:ext cx="1050925" cy="287338"/>
          </a:xfrm>
          <a:prstGeom prst="rect">
            <a:avLst/>
          </a:prstGeom>
          <a:solidFill>
            <a:srgbClr val="FFC425"/>
          </a:solidFill>
          <a:ln w="9525" algn="ctr">
            <a:solidFill>
              <a:schemeClr val="bg1"/>
            </a:solidFill>
            <a:miter lim="800000"/>
            <a:headEnd/>
            <a:tailEnd/>
          </a:ln>
        </p:spPr>
        <p:txBody>
          <a:bodyPr wrap="none" lIns="0" tIns="0" rIns="0" bIns="0" anchor="ctr"/>
          <a:lstStyle/>
          <a:p>
            <a:pPr algn="ctr"/>
            <a:r>
              <a:rPr lang="en-US" sz="1100">
                <a:latin typeface="MetaMediumLF-Roman" pitchFamily="34" charset="0"/>
              </a:rPr>
              <a:t>X-Blade </a:t>
            </a:r>
          </a:p>
        </p:txBody>
      </p:sp>
      <p:sp>
        <p:nvSpPr>
          <p:cNvPr id="81929" name="Rectangle 9"/>
          <p:cNvSpPr>
            <a:spLocks noChangeArrowheads="1"/>
          </p:cNvSpPr>
          <p:nvPr/>
        </p:nvSpPr>
        <p:spPr bwMode="gray">
          <a:xfrm>
            <a:off x="2792413" y="4572000"/>
            <a:ext cx="1050925" cy="288925"/>
          </a:xfrm>
          <a:prstGeom prst="rect">
            <a:avLst/>
          </a:prstGeom>
          <a:solidFill>
            <a:srgbClr val="FFC425"/>
          </a:solidFill>
          <a:ln w="9525" algn="ctr">
            <a:solidFill>
              <a:schemeClr val="bg1"/>
            </a:solidFill>
            <a:miter lim="800000"/>
            <a:headEnd/>
            <a:tailEnd/>
          </a:ln>
        </p:spPr>
        <p:txBody>
          <a:bodyPr wrap="none" lIns="0" tIns="0" rIns="0" bIns="0" anchor="ctr"/>
          <a:lstStyle/>
          <a:p>
            <a:pPr algn="ctr"/>
            <a:r>
              <a:rPr lang="en-US" sz="1100">
                <a:latin typeface="MetaMediumLF-Roman" pitchFamily="34" charset="0"/>
              </a:rPr>
              <a:t>X-Blade </a:t>
            </a:r>
          </a:p>
        </p:txBody>
      </p:sp>
      <p:sp>
        <p:nvSpPr>
          <p:cNvPr id="81930" name="Rectangle 15"/>
          <p:cNvSpPr>
            <a:spLocks noChangeArrowheads="1"/>
          </p:cNvSpPr>
          <p:nvPr/>
        </p:nvSpPr>
        <p:spPr bwMode="gray">
          <a:xfrm>
            <a:off x="2792413" y="4859338"/>
            <a:ext cx="1050925" cy="287337"/>
          </a:xfrm>
          <a:prstGeom prst="rect">
            <a:avLst/>
          </a:prstGeom>
          <a:solidFill>
            <a:srgbClr val="FFC425"/>
          </a:solidFill>
          <a:ln w="9525" algn="ctr">
            <a:solidFill>
              <a:schemeClr val="bg1"/>
            </a:solidFill>
            <a:miter lim="800000"/>
            <a:headEnd/>
            <a:tailEnd/>
          </a:ln>
        </p:spPr>
        <p:txBody>
          <a:bodyPr wrap="none" lIns="0" tIns="0" rIns="0" bIns="0" anchor="ctr"/>
          <a:lstStyle/>
          <a:p>
            <a:pPr algn="ctr"/>
            <a:endParaRPr lang="en-US" sz="1100">
              <a:latin typeface="MetaMediumLF-Roman" pitchFamily="34" charset="0"/>
            </a:endParaRPr>
          </a:p>
        </p:txBody>
      </p:sp>
      <p:sp>
        <p:nvSpPr>
          <p:cNvPr id="81931" name="Line 22"/>
          <p:cNvSpPr>
            <a:spLocks noChangeShapeType="1"/>
          </p:cNvSpPr>
          <p:nvPr/>
        </p:nvSpPr>
        <p:spPr bwMode="gray">
          <a:xfrm flipV="1">
            <a:off x="1433513" y="2681288"/>
            <a:ext cx="0" cy="406400"/>
          </a:xfrm>
          <a:prstGeom prst="line">
            <a:avLst/>
          </a:prstGeom>
          <a:noFill/>
          <a:ln w="28575">
            <a:solidFill>
              <a:schemeClr val="bg2"/>
            </a:solidFill>
            <a:round/>
            <a:headEnd type="arrow" w="med" len="med"/>
            <a:tailEnd type="arrow" w="med" len="med"/>
          </a:ln>
        </p:spPr>
        <p:txBody>
          <a:bodyPr wrap="none" lIns="0" tIns="0" rIns="0" bIns="0" anchor="ctr"/>
          <a:lstStyle/>
          <a:p>
            <a:endParaRPr lang="en-US"/>
          </a:p>
        </p:txBody>
      </p:sp>
      <p:sp>
        <p:nvSpPr>
          <p:cNvPr id="191511" name="Line 23"/>
          <p:cNvSpPr>
            <a:spLocks noChangeShapeType="1"/>
          </p:cNvSpPr>
          <p:nvPr/>
        </p:nvSpPr>
        <p:spPr bwMode="gray">
          <a:xfrm flipH="1">
            <a:off x="2262188" y="3927475"/>
            <a:ext cx="519112" cy="346075"/>
          </a:xfrm>
          <a:prstGeom prst="line">
            <a:avLst/>
          </a:prstGeom>
          <a:noFill/>
          <a:ln w="28575">
            <a:solidFill>
              <a:schemeClr val="accent1"/>
            </a:solidFill>
            <a:round/>
            <a:headEnd type="triangle" w="lg" len="lg"/>
            <a:tailEnd type="triangle" w="lg" len="lg"/>
          </a:ln>
        </p:spPr>
        <p:txBody>
          <a:bodyPr wrap="none" lIns="0" tIns="0" rIns="0" bIns="0" anchor="ctr"/>
          <a:lstStyle/>
          <a:p>
            <a:endParaRPr lang="en-US"/>
          </a:p>
        </p:txBody>
      </p:sp>
      <p:sp>
        <p:nvSpPr>
          <p:cNvPr id="191512" name="Text Box 24"/>
          <p:cNvSpPr txBox="1">
            <a:spLocks noChangeArrowheads="1"/>
          </p:cNvSpPr>
          <p:nvPr/>
        </p:nvSpPr>
        <p:spPr bwMode="gray">
          <a:xfrm>
            <a:off x="949325" y="5137150"/>
            <a:ext cx="1012825" cy="365125"/>
          </a:xfrm>
          <a:prstGeom prst="rect">
            <a:avLst/>
          </a:prstGeom>
          <a:noFill/>
          <a:ln w="9525">
            <a:noFill/>
            <a:miter lim="800000"/>
            <a:headEnd/>
            <a:tailEnd/>
          </a:ln>
        </p:spPr>
        <p:txBody>
          <a:bodyPr wrap="none" lIns="0" tIns="0" rIns="0" bIns="0">
            <a:spAutoFit/>
          </a:bodyPr>
          <a:lstStyle/>
          <a:p>
            <a:pPr algn="ctr" eaLnBrk="0" hangingPunct="0">
              <a:lnSpc>
                <a:spcPct val="85000"/>
              </a:lnSpc>
            </a:pPr>
            <a:r>
              <a:rPr lang="en-US" sz="1400">
                <a:latin typeface="MetaMediumLF-Roman" pitchFamily="34" charset="0"/>
              </a:rPr>
              <a:t>Data remains</a:t>
            </a:r>
            <a:br>
              <a:rPr lang="en-US" sz="1400">
                <a:latin typeface="MetaMediumLF-Roman" pitchFamily="34" charset="0"/>
              </a:rPr>
            </a:br>
            <a:r>
              <a:rPr lang="en-US" sz="1400">
                <a:latin typeface="MetaMediumLF-Roman" pitchFamily="34" charset="0"/>
              </a:rPr>
              <a:t>accessible</a:t>
            </a:r>
          </a:p>
        </p:txBody>
      </p:sp>
      <p:sp>
        <p:nvSpPr>
          <p:cNvPr id="81934" name="Rectangle 27"/>
          <p:cNvSpPr>
            <a:spLocks noChangeArrowheads="1"/>
          </p:cNvSpPr>
          <p:nvPr/>
        </p:nvSpPr>
        <p:spPr bwMode="gray">
          <a:xfrm>
            <a:off x="2792413" y="3706813"/>
            <a:ext cx="1050925" cy="288925"/>
          </a:xfrm>
          <a:prstGeom prst="rect">
            <a:avLst/>
          </a:prstGeom>
          <a:solidFill>
            <a:schemeClr val="accent1"/>
          </a:solidFill>
          <a:ln w="9525" algn="ctr">
            <a:solidFill>
              <a:schemeClr val="bg1"/>
            </a:solidFill>
            <a:miter lim="800000"/>
            <a:headEnd/>
            <a:tailEnd/>
          </a:ln>
        </p:spPr>
        <p:txBody>
          <a:bodyPr wrap="none" lIns="0" tIns="0" rIns="0" bIns="0" anchor="ctr"/>
          <a:lstStyle/>
          <a:p>
            <a:pPr algn="ctr"/>
            <a:r>
              <a:rPr lang="en-US" sz="1100">
                <a:solidFill>
                  <a:schemeClr val="bg1"/>
                </a:solidFill>
                <a:latin typeface="MetaMediumLF-Roman" pitchFamily="34" charset="0"/>
              </a:rPr>
              <a:t>Control Station </a:t>
            </a:r>
          </a:p>
        </p:txBody>
      </p:sp>
      <p:sp>
        <p:nvSpPr>
          <p:cNvPr id="191530" name="Text Box 42"/>
          <p:cNvSpPr txBox="1">
            <a:spLocks noChangeArrowheads="1"/>
          </p:cNvSpPr>
          <p:nvPr/>
        </p:nvSpPr>
        <p:spPr bwMode="gray">
          <a:xfrm>
            <a:off x="490538" y="1706563"/>
            <a:ext cx="1885950" cy="384175"/>
          </a:xfrm>
          <a:prstGeom prst="rect">
            <a:avLst/>
          </a:prstGeom>
          <a:noFill/>
          <a:ln w="9525">
            <a:noFill/>
            <a:miter lim="800000"/>
            <a:headEnd/>
            <a:tailEnd/>
          </a:ln>
        </p:spPr>
        <p:txBody>
          <a:bodyPr lIns="0" tIns="0" rIns="0" bIns="0">
            <a:spAutoFit/>
          </a:bodyPr>
          <a:lstStyle/>
          <a:p>
            <a:pPr algn="ctr" eaLnBrk="0" hangingPunct="0">
              <a:lnSpc>
                <a:spcPct val="90000"/>
              </a:lnSpc>
            </a:pPr>
            <a:r>
              <a:rPr lang="en-US" sz="1400">
                <a:latin typeface="MetaMediumLF-Roman" pitchFamily="34" charset="0"/>
              </a:rPr>
              <a:t>No client-performance</a:t>
            </a:r>
          </a:p>
          <a:p>
            <a:pPr algn="ctr" eaLnBrk="0" hangingPunct="0">
              <a:lnSpc>
                <a:spcPct val="90000"/>
              </a:lnSpc>
            </a:pPr>
            <a:r>
              <a:rPr lang="en-US" sz="1400">
                <a:latin typeface="MetaMediumLF-Roman" pitchFamily="34" charset="0"/>
              </a:rPr>
              <a:t>impact</a:t>
            </a:r>
          </a:p>
        </p:txBody>
      </p:sp>
      <p:sp>
        <p:nvSpPr>
          <p:cNvPr id="81936" name="Rectangle 62"/>
          <p:cNvSpPr>
            <a:spLocks noChangeArrowheads="1"/>
          </p:cNvSpPr>
          <p:nvPr/>
        </p:nvSpPr>
        <p:spPr bwMode="gray">
          <a:xfrm>
            <a:off x="2792413" y="4284663"/>
            <a:ext cx="1050925" cy="287337"/>
          </a:xfrm>
          <a:prstGeom prst="rect">
            <a:avLst/>
          </a:prstGeom>
          <a:solidFill>
            <a:srgbClr val="FFC425"/>
          </a:solidFill>
          <a:ln w="9525" algn="ctr">
            <a:solidFill>
              <a:schemeClr val="bg1"/>
            </a:solidFill>
            <a:miter lim="800000"/>
            <a:headEnd/>
            <a:tailEnd/>
          </a:ln>
        </p:spPr>
        <p:txBody>
          <a:bodyPr wrap="none" lIns="0" tIns="0" rIns="0" bIns="0" anchor="ctr"/>
          <a:lstStyle/>
          <a:p>
            <a:pPr algn="ctr"/>
            <a:r>
              <a:rPr lang="en-US" sz="1100">
                <a:latin typeface="MetaMediumLF-Roman" pitchFamily="34" charset="0"/>
              </a:rPr>
              <a:t>X-Blade </a:t>
            </a:r>
          </a:p>
        </p:txBody>
      </p:sp>
      <p:sp>
        <p:nvSpPr>
          <p:cNvPr id="81937" name="Rectangle 63"/>
          <p:cNvSpPr>
            <a:spLocks noChangeArrowheads="1"/>
          </p:cNvSpPr>
          <p:nvPr/>
        </p:nvSpPr>
        <p:spPr bwMode="gray">
          <a:xfrm>
            <a:off x="2792413" y="3995738"/>
            <a:ext cx="1050925" cy="288925"/>
          </a:xfrm>
          <a:prstGeom prst="rect">
            <a:avLst/>
          </a:prstGeom>
          <a:solidFill>
            <a:srgbClr val="FFC425"/>
          </a:solidFill>
          <a:ln w="9525" algn="ctr">
            <a:solidFill>
              <a:schemeClr val="bg1"/>
            </a:solidFill>
            <a:miter lim="800000"/>
            <a:headEnd/>
            <a:tailEnd/>
          </a:ln>
        </p:spPr>
        <p:txBody>
          <a:bodyPr wrap="none" lIns="0" tIns="0" rIns="0" bIns="0" anchor="ctr"/>
          <a:lstStyle/>
          <a:p>
            <a:pPr algn="ctr"/>
            <a:r>
              <a:rPr lang="en-US" sz="1100">
                <a:latin typeface="MetaMediumLF-Roman" pitchFamily="34" charset="0"/>
              </a:rPr>
              <a:t>X-Blade </a:t>
            </a:r>
          </a:p>
        </p:txBody>
      </p:sp>
      <p:pic>
        <p:nvPicPr>
          <p:cNvPr id="81938" name="Picture 65" descr="desktop2"/>
          <p:cNvPicPr>
            <a:picLocks noChangeAspect="1" noChangeArrowheads="1"/>
          </p:cNvPicPr>
          <p:nvPr/>
        </p:nvPicPr>
        <p:blipFill>
          <a:blip r:embed="rId5" cstate="print"/>
          <a:srcRect/>
          <a:stretch>
            <a:fillRect/>
          </a:stretch>
        </p:blipFill>
        <p:spPr bwMode="gray">
          <a:xfrm>
            <a:off x="1058863" y="2106613"/>
            <a:ext cx="749300" cy="571500"/>
          </a:xfrm>
          <a:prstGeom prst="rect">
            <a:avLst/>
          </a:prstGeom>
          <a:noFill/>
          <a:ln w="9525">
            <a:noFill/>
            <a:miter lim="800000"/>
            <a:headEnd/>
            <a:tailEnd/>
          </a:ln>
        </p:spPr>
      </p:pic>
      <p:grpSp>
        <p:nvGrpSpPr>
          <p:cNvPr id="3" name="Group 10"/>
          <p:cNvGrpSpPr>
            <a:grpSpLocks/>
          </p:cNvGrpSpPr>
          <p:nvPr/>
        </p:nvGrpSpPr>
        <p:grpSpPr bwMode="auto">
          <a:xfrm>
            <a:off x="534988" y="4340225"/>
            <a:ext cx="3308350" cy="806450"/>
            <a:chOff x="2978" y="2566"/>
            <a:chExt cx="2531" cy="599"/>
          </a:xfrm>
        </p:grpSpPr>
        <p:sp>
          <p:nvSpPr>
            <p:cNvPr id="81947" name="Rectangle 11"/>
            <p:cNvSpPr>
              <a:spLocks noChangeArrowheads="1"/>
            </p:cNvSpPr>
            <p:nvPr/>
          </p:nvSpPr>
          <p:spPr bwMode="gray">
            <a:xfrm>
              <a:off x="2979" y="2566"/>
              <a:ext cx="1339" cy="237"/>
            </a:xfrm>
            <a:prstGeom prst="rect">
              <a:avLst/>
            </a:prstGeom>
            <a:solidFill>
              <a:srgbClr val="FFC425"/>
            </a:solidFill>
            <a:ln w="9525" algn="ctr">
              <a:solidFill>
                <a:schemeClr val="bg1"/>
              </a:solidFill>
              <a:miter lim="800000"/>
              <a:headEnd/>
              <a:tailEnd/>
            </a:ln>
          </p:spPr>
          <p:txBody>
            <a:bodyPr lIns="0" tIns="0" rIns="0" bIns="0" anchor="ctr"/>
            <a:lstStyle/>
            <a:p>
              <a:pPr algn="ctr" eaLnBrk="0" hangingPunct="0"/>
              <a:r>
                <a:rPr lang="en-US" sz="1400">
                  <a:latin typeface="MetaMediumLF-Roman" pitchFamily="34" charset="0"/>
                </a:rPr>
                <a:t>X-Blade</a:t>
              </a:r>
            </a:p>
          </p:txBody>
        </p:sp>
        <p:grpSp>
          <p:nvGrpSpPr>
            <p:cNvPr id="81948" name="Group 12"/>
            <p:cNvGrpSpPr>
              <a:grpSpLocks/>
            </p:cNvGrpSpPr>
            <p:nvPr/>
          </p:nvGrpSpPr>
          <p:grpSpPr bwMode="auto">
            <a:xfrm flipV="1">
              <a:off x="2978" y="2567"/>
              <a:ext cx="2531" cy="598"/>
              <a:chOff x="2971" y="439"/>
              <a:chExt cx="2531" cy="598"/>
            </a:xfrm>
          </p:grpSpPr>
          <p:sp>
            <p:nvSpPr>
              <p:cNvPr id="81949" name="Freeform 13"/>
              <p:cNvSpPr>
                <a:spLocks/>
              </p:cNvSpPr>
              <p:nvPr/>
            </p:nvSpPr>
            <p:spPr bwMode="gray">
              <a:xfrm>
                <a:off x="4312" y="439"/>
                <a:ext cx="1190" cy="598"/>
              </a:xfrm>
              <a:custGeom>
                <a:avLst/>
                <a:gdLst>
                  <a:gd name="T0" fmla="*/ 1190 w 1190"/>
                  <a:gd name="T1" fmla="*/ 0 h 598"/>
                  <a:gd name="T2" fmla="*/ 1190 w 1190"/>
                  <a:gd name="T3" fmla="*/ 219 h 598"/>
                  <a:gd name="T4" fmla="*/ 0 w 1190"/>
                  <a:gd name="T5" fmla="*/ 598 h 598"/>
                  <a:gd name="T6" fmla="*/ 0 w 1190"/>
                  <a:gd name="T7" fmla="*/ 363 h 598"/>
                  <a:gd name="T8" fmla="*/ 1190 w 1190"/>
                  <a:gd name="T9" fmla="*/ 0 h 598"/>
                  <a:gd name="T10" fmla="*/ 0 60000 65536"/>
                  <a:gd name="T11" fmla="*/ 0 60000 65536"/>
                  <a:gd name="T12" fmla="*/ 0 60000 65536"/>
                  <a:gd name="T13" fmla="*/ 0 60000 65536"/>
                  <a:gd name="T14" fmla="*/ 0 60000 65536"/>
                  <a:gd name="T15" fmla="*/ 0 w 1190"/>
                  <a:gd name="T16" fmla="*/ 0 h 598"/>
                  <a:gd name="T17" fmla="*/ 1190 w 1190"/>
                  <a:gd name="T18" fmla="*/ 598 h 598"/>
                </a:gdLst>
                <a:ahLst/>
                <a:cxnLst>
                  <a:cxn ang="T10">
                    <a:pos x="T0" y="T1"/>
                  </a:cxn>
                  <a:cxn ang="T11">
                    <a:pos x="T2" y="T3"/>
                  </a:cxn>
                  <a:cxn ang="T12">
                    <a:pos x="T4" y="T5"/>
                  </a:cxn>
                  <a:cxn ang="T13">
                    <a:pos x="T6" y="T7"/>
                  </a:cxn>
                  <a:cxn ang="T14">
                    <a:pos x="T8" y="T9"/>
                  </a:cxn>
                </a:cxnLst>
                <a:rect l="T15" t="T16" r="T17" b="T18"/>
                <a:pathLst>
                  <a:path w="1190" h="598">
                    <a:moveTo>
                      <a:pt x="1190" y="0"/>
                    </a:moveTo>
                    <a:lnTo>
                      <a:pt x="1190" y="219"/>
                    </a:lnTo>
                    <a:lnTo>
                      <a:pt x="0" y="598"/>
                    </a:lnTo>
                    <a:lnTo>
                      <a:pt x="0" y="363"/>
                    </a:lnTo>
                    <a:lnTo>
                      <a:pt x="1190" y="0"/>
                    </a:lnTo>
                    <a:close/>
                  </a:path>
                </a:pathLst>
              </a:custGeom>
              <a:solidFill>
                <a:srgbClr val="FFC425">
                  <a:alpha val="50195"/>
                </a:srgbClr>
              </a:solidFill>
              <a:ln w="9525" cap="flat" cmpd="sng">
                <a:solidFill>
                  <a:schemeClr val="bg1"/>
                </a:solidFill>
                <a:prstDash val="solid"/>
                <a:round/>
                <a:headEnd type="none" w="med" len="med"/>
                <a:tailEnd type="none" w="med" len="med"/>
              </a:ln>
            </p:spPr>
            <p:txBody>
              <a:bodyPr/>
              <a:lstStyle/>
              <a:p>
                <a:endParaRPr lang="en-US"/>
              </a:p>
            </p:txBody>
          </p:sp>
          <p:sp>
            <p:nvSpPr>
              <p:cNvPr id="81950" name="Freeform 14"/>
              <p:cNvSpPr>
                <a:spLocks/>
              </p:cNvSpPr>
              <p:nvPr/>
            </p:nvSpPr>
            <p:spPr bwMode="gray">
              <a:xfrm>
                <a:off x="2971" y="439"/>
                <a:ext cx="2531" cy="363"/>
              </a:xfrm>
              <a:custGeom>
                <a:avLst/>
                <a:gdLst>
                  <a:gd name="T0" fmla="*/ 2531 w 2531"/>
                  <a:gd name="T1" fmla="*/ 0 h 363"/>
                  <a:gd name="T2" fmla="*/ 1334 w 2531"/>
                  <a:gd name="T3" fmla="*/ 363 h 363"/>
                  <a:gd name="T4" fmla="*/ 0 w 2531"/>
                  <a:gd name="T5" fmla="*/ 363 h 363"/>
                  <a:gd name="T6" fmla="*/ 1705 w 2531"/>
                  <a:gd name="T7" fmla="*/ 7 h 363"/>
                  <a:gd name="T8" fmla="*/ 2531 w 2531"/>
                  <a:gd name="T9" fmla="*/ 0 h 363"/>
                  <a:gd name="T10" fmla="*/ 0 60000 65536"/>
                  <a:gd name="T11" fmla="*/ 0 60000 65536"/>
                  <a:gd name="T12" fmla="*/ 0 60000 65536"/>
                  <a:gd name="T13" fmla="*/ 0 60000 65536"/>
                  <a:gd name="T14" fmla="*/ 0 60000 65536"/>
                  <a:gd name="T15" fmla="*/ 0 w 2531"/>
                  <a:gd name="T16" fmla="*/ 0 h 363"/>
                  <a:gd name="T17" fmla="*/ 2531 w 2531"/>
                  <a:gd name="T18" fmla="*/ 363 h 363"/>
                </a:gdLst>
                <a:ahLst/>
                <a:cxnLst>
                  <a:cxn ang="T10">
                    <a:pos x="T0" y="T1"/>
                  </a:cxn>
                  <a:cxn ang="T11">
                    <a:pos x="T2" y="T3"/>
                  </a:cxn>
                  <a:cxn ang="T12">
                    <a:pos x="T4" y="T5"/>
                  </a:cxn>
                  <a:cxn ang="T13">
                    <a:pos x="T6" y="T7"/>
                  </a:cxn>
                  <a:cxn ang="T14">
                    <a:pos x="T8" y="T9"/>
                  </a:cxn>
                </a:cxnLst>
                <a:rect l="T15" t="T16" r="T17" b="T18"/>
                <a:pathLst>
                  <a:path w="2531" h="363">
                    <a:moveTo>
                      <a:pt x="2531" y="0"/>
                    </a:moveTo>
                    <a:lnTo>
                      <a:pt x="1334" y="363"/>
                    </a:lnTo>
                    <a:lnTo>
                      <a:pt x="0" y="363"/>
                    </a:lnTo>
                    <a:lnTo>
                      <a:pt x="1705" y="7"/>
                    </a:lnTo>
                    <a:lnTo>
                      <a:pt x="2531" y="0"/>
                    </a:lnTo>
                    <a:close/>
                  </a:path>
                </a:pathLst>
              </a:custGeom>
              <a:solidFill>
                <a:srgbClr val="FFC425">
                  <a:alpha val="50195"/>
                </a:srgbClr>
              </a:solidFill>
              <a:ln w="9525" cap="flat" cmpd="sng">
                <a:solidFill>
                  <a:schemeClr val="bg1"/>
                </a:solidFill>
                <a:prstDash val="solid"/>
                <a:round/>
                <a:headEnd type="none" w="med" len="med"/>
                <a:tailEnd type="none" w="med" len="med"/>
              </a:ln>
            </p:spPr>
            <p:txBody>
              <a:bodyPr/>
              <a:lstStyle/>
              <a:p>
                <a:endParaRPr lang="en-US"/>
              </a:p>
            </p:txBody>
          </p:sp>
        </p:grpSp>
      </p:grpSp>
      <p:sp>
        <p:nvSpPr>
          <p:cNvPr id="81940" name="Line 25"/>
          <p:cNvSpPr>
            <a:spLocks noChangeShapeType="1"/>
          </p:cNvSpPr>
          <p:nvPr/>
        </p:nvSpPr>
        <p:spPr bwMode="gray">
          <a:xfrm rot="16200000" flipV="1">
            <a:off x="1773238" y="3840163"/>
            <a:ext cx="1036637" cy="865187"/>
          </a:xfrm>
          <a:prstGeom prst="line">
            <a:avLst/>
          </a:prstGeom>
          <a:noFill/>
          <a:ln w="28575">
            <a:solidFill>
              <a:schemeClr val="bg2"/>
            </a:solidFill>
            <a:round/>
            <a:headEnd type="arrow" w="med" len="med"/>
            <a:tailEnd type="arrow" w="med" len="med"/>
          </a:ln>
        </p:spPr>
        <p:txBody>
          <a:bodyPr wrap="none" lIns="0" tIns="0" rIns="0" bIns="0" anchor="ctr"/>
          <a:lstStyle/>
          <a:p>
            <a:endParaRPr lang="en-US"/>
          </a:p>
        </p:txBody>
      </p:sp>
      <p:sp>
        <p:nvSpPr>
          <p:cNvPr id="191514" name="AutoShape 26"/>
          <p:cNvSpPr>
            <a:spLocks noChangeArrowheads="1"/>
          </p:cNvSpPr>
          <p:nvPr/>
        </p:nvSpPr>
        <p:spPr bwMode="gray">
          <a:xfrm>
            <a:off x="1955800" y="3829050"/>
            <a:ext cx="400050" cy="400050"/>
          </a:xfrm>
          <a:prstGeom prst="irregularSeal1">
            <a:avLst/>
          </a:prstGeom>
          <a:gradFill rotWithShape="1">
            <a:gsLst>
              <a:gs pos="0">
                <a:srgbClr val="FFFF00">
                  <a:alpha val="79999"/>
                </a:srgbClr>
              </a:gs>
              <a:gs pos="100000">
                <a:srgbClr val="FF9900">
                  <a:alpha val="79999"/>
                </a:srgbClr>
              </a:gs>
            </a:gsLst>
            <a:path path="shape">
              <a:fillToRect l="50000" t="50000" r="50000" b="50000"/>
            </a:path>
          </a:gradFill>
          <a:ln w="9525" cap="rnd" algn="ctr">
            <a:solidFill>
              <a:srgbClr val="FF3300"/>
            </a:solidFill>
            <a:miter lim="800000"/>
            <a:headEnd/>
            <a:tailEnd/>
          </a:ln>
        </p:spPr>
        <p:txBody>
          <a:bodyPr lIns="0" tIns="0" rIns="0" bIns="0" anchor="ctr"/>
          <a:lstStyle/>
          <a:p>
            <a:endParaRPr lang="en-US">
              <a:latin typeface="MetaMediumLF-Roman" pitchFamily="34" charset="0"/>
            </a:endParaRPr>
          </a:p>
        </p:txBody>
      </p:sp>
      <p:sp>
        <p:nvSpPr>
          <p:cNvPr id="81942" name="Rectangle 94"/>
          <p:cNvSpPr>
            <a:spLocks noChangeArrowheads="1"/>
          </p:cNvSpPr>
          <p:nvPr/>
        </p:nvSpPr>
        <p:spPr bwMode="gray">
          <a:xfrm>
            <a:off x="2792413" y="3417888"/>
            <a:ext cx="1050925" cy="288925"/>
          </a:xfrm>
          <a:prstGeom prst="rect">
            <a:avLst/>
          </a:prstGeom>
          <a:solidFill>
            <a:schemeClr val="accent1"/>
          </a:solidFill>
          <a:ln w="9525" algn="ctr">
            <a:solidFill>
              <a:schemeClr val="bg1"/>
            </a:solidFill>
            <a:miter lim="800000"/>
            <a:headEnd/>
            <a:tailEnd/>
          </a:ln>
        </p:spPr>
        <p:txBody>
          <a:bodyPr wrap="none" lIns="0" tIns="0" rIns="0" bIns="0" anchor="ctr"/>
          <a:lstStyle/>
          <a:p>
            <a:pPr algn="ctr"/>
            <a:r>
              <a:rPr lang="en-US" sz="1100">
                <a:solidFill>
                  <a:schemeClr val="bg1"/>
                </a:solidFill>
                <a:latin typeface="MetaMediumLF-Roman" pitchFamily="34" charset="0"/>
              </a:rPr>
              <a:t>Control Station </a:t>
            </a:r>
          </a:p>
        </p:txBody>
      </p:sp>
      <p:grpSp>
        <p:nvGrpSpPr>
          <p:cNvPr id="81943" name="Group 35"/>
          <p:cNvGrpSpPr>
            <a:grpSpLocks/>
          </p:cNvGrpSpPr>
          <p:nvPr/>
        </p:nvGrpSpPr>
        <p:grpSpPr bwMode="auto">
          <a:xfrm>
            <a:off x="323850" y="6275388"/>
            <a:ext cx="1497013" cy="322262"/>
            <a:chOff x="324185" y="6281486"/>
            <a:chExt cx="1497451" cy="321333"/>
          </a:xfrm>
        </p:grpSpPr>
        <p:pic>
          <p:nvPicPr>
            <p:cNvPr id="37" name="Picture 36"/>
            <p:cNvPicPr>
              <a:picLocks noChangeAspect="1"/>
            </p:cNvPicPr>
            <p:nvPr/>
          </p:nvPicPr>
          <p:blipFill>
            <a:blip r:embed="rId6" cstate="email">
              <a:extLst/>
            </a:blip>
            <a:stretch>
              <a:fillRect/>
            </a:stretch>
          </p:blipFill>
          <p:spPr bwMode="gray">
            <a:xfrm>
              <a:off x="324185" y="6281486"/>
              <a:ext cx="386616" cy="321333"/>
            </a:xfrm>
            <a:prstGeom prst="rect">
              <a:avLst/>
            </a:prstGeom>
            <a:effectLst>
              <a:glow rad="63500">
                <a:schemeClr val="bg1">
                  <a:alpha val="40000"/>
                </a:schemeClr>
              </a:glow>
            </a:effectLst>
          </p:spPr>
        </p:pic>
        <p:sp>
          <p:nvSpPr>
            <p:cNvPr id="38" name="TextBox 37"/>
            <p:cNvSpPr txBox="1"/>
            <p:nvPr/>
          </p:nvSpPr>
          <p:spPr bwMode="gray">
            <a:xfrm>
              <a:off x="770404" y="6347969"/>
              <a:ext cx="1051232" cy="183619"/>
            </a:xfrm>
            <a:prstGeom prst="rect">
              <a:avLst/>
            </a:prstGeom>
            <a:noFill/>
          </p:spPr>
          <p:txBody>
            <a:bodyPr wrap="none" lIns="0" tIns="0" rIns="0" bIns="0" anchor="ctr">
              <a:spAutoFit/>
            </a:bodyPr>
            <a:lstStyle/>
            <a:p>
              <a:pPr fontAlgn="auto">
                <a:spcBef>
                  <a:spcPts val="0"/>
                </a:spcBef>
                <a:spcAft>
                  <a:spcPts val="0"/>
                </a:spcAft>
                <a:defRPr/>
              </a:pPr>
              <a:r>
                <a:rPr lang="en-US" sz="1200" spc="300" dirty="0">
                  <a:solidFill>
                    <a:schemeClr val="bg1"/>
                  </a:solidFill>
                  <a:latin typeface="MetaMediumLF-Roman" pitchFamily="34" charset="0"/>
                  <a:cs typeface="+mn-cs"/>
                </a:rPr>
                <a:t>HARDWARE</a:t>
              </a:r>
            </a:p>
          </p:txBody>
        </p:sp>
      </p:grpSp>
      <p:sp>
        <p:nvSpPr>
          <p:cNvPr id="191509" name="Line 21"/>
          <p:cNvSpPr>
            <a:spLocks noChangeShapeType="1"/>
          </p:cNvSpPr>
          <p:nvPr/>
        </p:nvSpPr>
        <p:spPr bwMode="gray">
          <a:xfrm flipV="1">
            <a:off x="1433513" y="3779838"/>
            <a:ext cx="0" cy="576262"/>
          </a:xfrm>
          <a:prstGeom prst="line">
            <a:avLst/>
          </a:prstGeom>
          <a:noFill/>
          <a:ln w="28575">
            <a:solidFill>
              <a:schemeClr val="bg2"/>
            </a:solidFill>
            <a:round/>
            <a:headEnd type="arrow" w="med" len="med"/>
            <a:tailEnd type="arrow" w="med" len="med"/>
          </a:ln>
        </p:spPr>
        <p:txBody>
          <a:bodyPr wrap="none" lIns="0" tIns="0" rIns="0" bIns="0" anchor="ct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91514"/>
                                        </p:tgtEl>
                                        <p:attrNameLst>
                                          <p:attrName>style.visibility</p:attrName>
                                        </p:attrNameLst>
                                      </p:cBhvr>
                                      <p:to>
                                        <p:strVal val="visible"/>
                                      </p:to>
                                    </p:set>
                                    <p:anim calcmode="lin" valueType="num">
                                      <p:cBhvr>
                                        <p:cTn id="7" dur="500" fill="hold"/>
                                        <p:tgtEl>
                                          <p:spTgt spid="191514"/>
                                        </p:tgtEl>
                                        <p:attrNameLst>
                                          <p:attrName>ppt_w</p:attrName>
                                        </p:attrNameLst>
                                      </p:cBhvr>
                                      <p:tavLst>
                                        <p:tav tm="0">
                                          <p:val>
                                            <p:fltVal val="0"/>
                                          </p:val>
                                        </p:tav>
                                        <p:tav tm="100000">
                                          <p:val>
                                            <p:strVal val="#ppt_w"/>
                                          </p:val>
                                        </p:tav>
                                      </p:tavLst>
                                    </p:anim>
                                    <p:anim calcmode="lin" valueType="num">
                                      <p:cBhvr>
                                        <p:cTn id="8" dur="500" fill="hold"/>
                                        <p:tgtEl>
                                          <p:spTgt spid="191514"/>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2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par>
                          <p:cTn id="13" fill="hold">
                            <p:stCondLst>
                              <p:cond delay="1500"/>
                            </p:stCondLst>
                            <p:childTnLst>
                              <p:par>
                                <p:cTn id="14" presetID="22" presetClass="entr" presetSubtype="4" fill="hold" grpId="0" nodeType="afterEffect">
                                  <p:stCondLst>
                                    <p:cond delay="0"/>
                                  </p:stCondLst>
                                  <p:childTnLst>
                                    <p:set>
                                      <p:cBhvr>
                                        <p:cTn id="15" dur="1" fill="hold">
                                          <p:stCondLst>
                                            <p:cond delay="0"/>
                                          </p:stCondLst>
                                        </p:cTn>
                                        <p:tgtEl>
                                          <p:spTgt spid="191509"/>
                                        </p:tgtEl>
                                        <p:attrNameLst>
                                          <p:attrName>style.visibility</p:attrName>
                                        </p:attrNameLst>
                                      </p:cBhvr>
                                      <p:to>
                                        <p:strVal val="visible"/>
                                      </p:to>
                                    </p:set>
                                    <p:animEffect transition="in" filter="wipe(down)">
                                      <p:cBhvr>
                                        <p:cTn id="16" dur="500"/>
                                        <p:tgtEl>
                                          <p:spTgt spid="191509"/>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191493"/>
                                        </p:tgtEl>
                                        <p:attrNameLst>
                                          <p:attrName>style.visibility</p:attrName>
                                        </p:attrNameLst>
                                      </p:cBhvr>
                                      <p:to>
                                        <p:strVal val="visible"/>
                                      </p:to>
                                    </p:set>
                                    <p:animEffect transition="in" filter="wipe(right)">
                                      <p:cBhvr>
                                        <p:cTn id="19" dur="500"/>
                                        <p:tgtEl>
                                          <p:spTgt spid="19149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91512"/>
                                        </p:tgtEl>
                                        <p:attrNameLst>
                                          <p:attrName>style.visibility</p:attrName>
                                        </p:attrNameLst>
                                      </p:cBhvr>
                                      <p:to>
                                        <p:strVal val="visible"/>
                                      </p:to>
                                    </p:set>
                                    <p:animEffect transition="in" filter="fade">
                                      <p:cBhvr>
                                        <p:cTn id="23" dur="500"/>
                                        <p:tgtEl>
                                          <p:spTgt spid="191512"/>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91511"/>
                                        </p:tgtEl>
                                        <p:attrNameLst>
                                          <p:attrName>style.visibility</p:attrName>
                                        </p:attrNameLst>
                                      </p:cBhvr>
                                      <p:to>
                                        <p:strVal val="visible"/>
                                      </p:to>
                                    </p:set>
                                    <p:animEffect transition="in" filter="wipe(down)">
                                      <p:cBhvr>
                                        <p:cTn id="27" dur="500"/>
                                        <p:tgtEl>
                                          <p:spTgt spid="191511"/>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191530"/>
                                        </p:tgtEl>
                                        <p:attrNameLst>
                                          <p:attrName>style.visibility</p:attrName>
                                        </p:attrNameLst>
                                      </p:cBhvr>
                                      <p:to>
                                        <p:strVal val="visible"/>
                                      </p:to>
                                    </p:set>
                                    <p:animEffect transition="in" filter="dissolve">
                                      <p:cBhvr>
                                        <p:cTn id="31" dur="500"/>
                                        <p:tgtEl>
                                          <p:spTgt spid="191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3" grpId="0" animBg="1"/>
      <p:bldP spid="191511" grpId="0" animBg="1"/>
      <p:bldP spid="191512" grpId="0"/>
      <p:bldP spid="191530" grpId="0" autoUpdateAnimBg="0"/>
      <p:bldP spid="191514" grpId="0" animBg="1"/>
      <p:bldP spid="19150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noFill/>
          <a:ln>
            <a:miter lim="800000"/>
            <a:headEnd/>
            <a:tailEnd/>
          </a:ln>
        </p:spPr>
        <p:txBody>
          <a:bodyPr vert="horz" wrap="square" numCol="1" compatLnSpc="1">
            <a:prstTxWarp prst="textNoShape">
              <a:avLst/>
            </a:prstTxWarp>
          </a:bodyPr>
          <a:lstStyle/>
          <a:p>
            <a:r>
              <a:rPr smtClean="0"/>
              <a:t>IT Challenges: Tougher than Ever </a:t>
            </a:r>
          </a:p>
        </p:txBody>
      </p:sp>
      <p:sp>
        <p:nvSpPr>
          <p:cNvPr id="28674" name="Text Placeholder 2"/>
          <p:cNvSpPr>
            <a:spLocks noGrp="1"/>
          </p:cNvSpPr>
          <p:nvPr>
            <p:ph type="body" idx="1"/>
          </p:nvPr>
        </p:nvSpPr>
        <p:spPr>
          <a:xfrm>
            <a:off x="366713" y="1123950"/>
            <a:ext cx="8410575" cy="403225"/>
          </a:xfrm>
          <a:noFill/>
          <a:ln>
            <a:miter lim="800000"/>
            <a:headEnd/>
            <a:tailEnd/>
          </a:ln>
        </p:spPr>
        <p:txBody>
          <a:bodyPr vert="horz" wrap="square" numCol="1" compatLnSpc="1">
            <a:prstTxWarp prst="textNoShape">
              <a:avLst/>
            </a:prstTxWarp>
          </a:bodyPr>
          <a:lstStyle/>
          <a:p>
            <a:r>
              <a:rPr lang="en-US" smtClean="0"/>
              <a:t>Four central themes facing every decision maker today</a:t>
            </a:r>
          </a:p>
        </p:txBody>
      </p:sp>
      <p:grpSp>
        <p:nvGrpSpPr>
          <p:cNvPr id="28675" name="Group 47"/>
          <p:cNvGrpSpPr>
            <a:grpSpLocks/>
          </p:cNvGrpSpPr>
          <p:nvPr/>
        </p:nvGrpSpPr>
        <p:grpSpPr bwMode="auto">
          <a:xfrm>
            <a:off x="366713" y="1931988"/>
            <a:ext cx="8777287" cy="3919537"/>
            <a:chOff x="366689" y="1931988"/>
            <a:chExt cx="8777311" cy="3918960"/>
          </a:xfrm>
        </p:grpSpPr>
        <p:grpSp>
          <p:nvGrpSpPr>
            <p:cNvPr id="28676" name="Group 17"/>
            <p:cNvGrpSpPr>
              <a:grpSpLocks/>
            </p:cNvGrpSpPr>
            <p:nvPr/>
          </p:nvGrpSpPr>
          <p:grpSpPr bwMode="auto">
            <a:xfrm>
              <a:off x="366689" y="1931988"/>
              <a:ext cx="4032923" cy="3918960"/>
              <a:chOff x="423863" y="1931988"/>
              <a:chExt cx="4032923" cy="3918960"/>
            </a:xfrm>
          </p:grpSpPr>
          <p:pic>
            <p:nvPicPr>
              <p:cNvPr id="28701" name="Picture 41" descr="5808595.png"/>
              <p:cNvPicPr>
                <a:picLocks noChangeAspect="1"/>
              </p:cNvPicPr>
              <p:nvPr/>
            </p:nvPicPr>
            <p:blipFill>
              <a:blip r:embed="rId3" cstate="print">
                <a:grayscl/>
              </a:blip>
              <a:srcRect l="1022" t="3801" r="2750" b="2750"/>
              <a:stretch>
                <a:fillRect/>
              </a:stretch>
            </p:blipFill>
            <p:spPr bwMode="gray">
              <a:xfrm>
                <a:off x="423863" y="1931988"/>
                <a:ext cx="4032923" cy="3916506"/>
              </a:xfrm>
              <a:prstGeom prst="rect">
                <a:avLst/>
              </a:prstGeom>
              <a:noFill/>
              <a:ln w="9525">
                <a:noFill/>
                <a:miter lim="800000"/>
                <a:headEnd/>
                <a:tailEnd/>
              </a:ln>
            </p:spPr>
          </p:pic>
          <p:sp>
            <p:nvSpPr>
              <p:cNvPr id="43" name="Rectangle 42"/>
              <p:cNvSpPr/>
              <p:nvPr/>
            </p:nvSpPr>
            <p:spPr bwMode="gray">
              <a:xfrm>
                <a:off x="1774829" y="1931988"/>
                <a:ext cx="2681295" cy="3918960"/>
              </a:xfrm>
              <a:prstGeom prst="rect">
                <a:avLst/>
              </a:prstGeom>
              <a:gradFill>
                <a:gsLst>
                  <a:gs pos="0">
                    <a:schemeClr val="bg1"/>
                  </a:gs>
                  <a:gs pos="10000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28677" name="Group 19"/>
            <p:cNvGrpSpPr>
              <a:grpSpLocks/>
            </p:cNvGrpSpPr>
            <p:nvPr/>
          </p:nvGrpSpPr>
          <p:grpSpPr bwMode="auto">
            <a:xfrm>
              <a:off x="3880717" y="2152848"/>
              <a:ext cx="5263283" cy="633676"/>
              <a:chOff x="3880717" y="2152848"/>
              <a:chExt cx="5263283" cy="633676"/>
            </a:xfrm>
          </p:grpSpPr>
          <p:sp>
            <p:nvSpPr>
              <p:cNvPr id="33" name="Rectangle 32"/>
              <p:cNvSpPr/>
              <p:nvPr/>
            </p:nvSpPr>
            <p:spPr bwMode="gray">
              <a:xfrm>
                <a:off x="3881424" y="2152617"/>
                <a:ext cx="5262576" cy="633320"/>
              </a:xfrm>
              <a:prstGeom prst="rect">
                <a:avLst/>
              </a:prstGeom>
              <a:gradFill>
                <a:gsLst>
                  <a:gs pos="0">
                    <a:schemeClr val="accent1">
                      <a:lumMod val="20000"/>
                      <a:lumOff val="8000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200" dirty="0"/>
              </a:p>
            </p:txBody>
          </p:sp>
          <p:sp>
            <p:nvSpPr>
              <p:cNvPr id="28697" name="TextBox 35"/>
              <p:cNvSpPr txBox="1">
                <a:spLocks noChangeArrowheads="1"/>
              </p:cNvSpPr>
              <p:nvPr/>
            </p:nvSpPr>
            <p:spPr bwMode="gray">
              <a:xfrm>
                <a:off x="4572000" y="2292249"/>
                <a:ext cx="2685735" cy="338554"/>
              </a:xfrm>
              <a:prstGeom prst="rect">
                <a:avLst/>
              </a:prstGeom>
              <a:noFill/>
              <a:ln w="9525">
                <a:noFill/>
                <a:miter lim="800000"/>
                <a:headEnd/>
                <a:tailEnd/>
              </a:ln>
            </p:spPr>
            <p:txBody>
              <a:bodyPr wrap="none" lIns="0" tIns="0" rIns="0" bIns="0" anchor="ctr">
                <a:spAutoFit/>
              </a:bodyPr>
              <a:lstStyle/>
              <a:p>
                <a:r>
                  <a:rPr lang="en-US" sz="2200">
                    <a:solidFill>
                      <a:schemeClr val="bg2"/>
                    </a:solidFill>
                    <a:latin typeface="MetaNormalLF-Roman" pitchFamily="34" charset="0"/>
                  </a:rPr>
                  <a:t>Overcome flat budgets</a:t>
                </a:r>
              </a:p>
            </p:txBody>
          </p:sp>
          <p:sp>
            <p:nvSpPr>
              <p:cNvPr id="39" name="Oval 38"/>
              <p:cNvSpPr/>
              <p:nvPr/>
            </p:nvSpPr>
            <p:spPr bwMode="gray">
              <a:xfrm>
                <a:off x="4341572" y="2412079"/>
                <a:ext cx="115214" cy="115214"/>
              </a:xfrm>
              <a:prstGeom prst="ellipse">
                <a:avLst/>
              </a:prstGeom>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200" dirty="0"/>
              </a:p>
            </p:txBody>
          </p:sp>
        </p:grpSp>
        <p:grpSp>
          <p:nvGrpSpPr>
            <p:cNvPr id="28678" name="Group 32"/>
            <p:cNvGrpSpPr>
              <a:grpSpLocks/>
            </p:cNvGrpSpPr>
            <p:nvPr/>
          </p:nvGrpSpPr>
          <p:grpSpPr bwMode="auto">
            <a:xfrm>
              <a:off x="3880717" y="2968144"/>
              <a:ext cx="5263283" cy="633676"/>
              <a:chOff x="3880717" y="2968144"/>
              <a:chExt cx="5263283" cy="633676"/>
            </a:xfrm>
          </p:grpSpPr>
          <p:sp>
            <p:nvSpPr>
              <p:cNvPr id="30" name="Rectangle 29"/>
              <p:cNvSpPr/>
              <p:nvPr/>
            </p:nvSpPr>
            <p:spPr bwMode="gray">
              <a:xfrm>
                <a:off x="3881424" y="2968472"/>
                <a:ext cx="5262576" cy="633320"/>
              </a:xfrm>
              <a:prstGeom prst="rect">
                <a:avLst/>
              </a:prstGeom>
              <a:gradFill>
                <a:gsLst>
                  <a:gs pos="0">
                    <a:schemeClr val="accent1">
                      <a:lumMod val="20000"/>
                      <a:lumOff val="8000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200" dirty="0"/>
              </a:p>
            </p:txBody>
          </p:sp>
          <p:sp>
            <p:nvSpPr>
              <p:cNvPr id="31" name="Oval 30"/>
              <p:cNvSpPr/>
              <p:nvPr/>
            </p:nvSpPr>
            <p:spPr bwMode="gray">
              <a:xfrm>
                <a:off x="4341572" y="3227375"/>
                <a:ext cx="115214" cy="115214"/>
              </a:xfrm>
              <a:prstGeom prst="ellipse">
                <a:avLst/>
              </a:prstGeom>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200" dirty="0"/>
              </a:p>
            </p:txBody>
          </p:sp>
          <p:sp>
            <p:nvSpPr>
              <p:cNvPr id="28695" name="TextBox 31"/>
              <p:cNvSpPr txBox="1">
                <a:spLocks noChangeArrowheads="1"/>
              </p:cNvSpPr>
              <p:nvPr/>
            </p:nvSpPr>
            <p:spPr bwMode="gray">
              <a:xfrm>
                <a:off x="4572000" y="3107545"/>
                <a:ext cx="3586751" cy="338554"/>
              </a:xfrm>
              <a:prstGeom prst="rect">
                <a:avLst/>
              </a:prstGeom>
              <a:noFill/>
              <a:ln w="9525">
                <a:noFill/>
                <a:miter lim="800000"/>
                <a:headEnd/>
                <a:tailEnd/>
              </a:ln>
            </p:spPr>
            <p:txBody>
              <a:bodyPr wrap="none" lIns="0" tIns="0" rIns="0" bIns="0" anchor="ctr">
                <a:spAutoFit/>
              </a:bodyPr>
              <a:lstStyle/>
              <a:p>
                <a:r>
                  <a:rPr lang="en-US" sz="2200">
                    <a:solidFill>
                      <a:schemeClr val="bg2"/>
                    </a:solidFill>
                    <a:latin typeface="MetaNormalLF-Roman" pitchFamily="34" charset="0"/>
                  </a:rPr>
                  <a:t>Manage escalating complexity</a:t>
                </a:r>
              </a:p>
            </p:txBody>
          </p:sp>
        </p:grpSp>
        <p:grpSp>
          <p:nvGrpSpPr>
            <p:cNvPr id="28679" name="Group 31"/>
            <p:cNvGrpSpPr>
              <a:grpSpLocks/>
            </p:cNvGrpSpPr>
            <p:nvPr/>
          </p:nvGrpSpPr>
          <p:grpSpPr bwMode="auto">
            <a:xfrm>
              <a:off x="3880717" y="3774642"/>
              <a:ext cx="5263283" cy="633676"/>
              <a:chOff x="3880717" y="3774642"/>
              <a:chExt cx="5263283" cy="633676"/>
            </a:xfrm>
          </p:grpSpPr>
          <p:sp>
            <p:nvSpPr>
              <p:cNvPr id="26" name="Rectangle 25"/>
              <p:cNvSpPr/>
              <p:nvPr/>
            </p:nvSpPr>
            <p:spPr bwMode="gray">
              <a:xfrm>
                <a:off x="3881424" y="3774804"/>
                <a:ext cx="5262576" cy="633320"/>
              </a:xfrm>
              <a:prstGeom prst="rect">
                <a:avLst/>
              </a:prstGeom>
              <a:gradFill>
                <a:gsLst>
                  <a:gs pos="0">
                    <a:schemeClr val="accent1">
                      <a:lumMod val="20000"/>
                      <a:lumOff val="8000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200" dirty="0"/>
              </a:p>
            </p:txBody>
          </p:sp>
          <p:sp>
            <p:nvSpPr>
              <p:cNvPr id="28" name="Oval 27"/>
              <p:cNvSpPr/>
              <p:nvPr/>
            </p:nvSpPr>
            <p:spPr bwMode="gray">
              <a:xfrm>
                <a:off x="4341572" y="4033873"/>
                <a:ext cx="115214" cy="115214"/>
              </a:xfrm>
              <a:prstGeom prst="ellipse">
                <a:avLst/>
              </a:prstGeom>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200" dirty="0"/>
              </a:p>
            </p:txBody>
          </p:sp>
          <p:sp>
            <p:nvSpPr>
              <p:cNvPr id="28690" name="TextBox 28"/>
              <p:cNvSpPr txBox="1">
                <a:spLocks noChangeArrowheads="1"/>
              </p:cNvSpPr>
              <p:nvPr/>
            </p:nvSpPr>
            <p:spPr bwMode="gray">
              <a:xfrm>
                <a:off x="4572000" y="3914043"/>
                <a:ext cx="3889719" cy="338554"/>
              </a:xfrm>
              <a:prstGeom prst="rect">
                <a:avLst/>
              </a:prstGeom>
              <a:noFill/>
              <a:ln w="9525">
                <a:noFill/>
                <a:miter lim="800000"/>
                <a:headEnd/>
                <a:tailEnd/>
              </a:ln>
            </p:spPr>
            <p:txBody>
              <a:bodyPr wrap="none" lIns="0" tIns="0" rIns="0" bIns="0" anchor="ctr">
                <a:spAutoFit/>
              </a:bodyPr>
              <a:lstStyle/>
              <a:p>
                <a:r>
                  <a:rPr lang="en-US" sz="2200">
                    <a:solidFill>
                      <a:schemeClr val="bg2"/>
                    </a:solidFill>
                    <a:latin typeface="MetaNormalLF-Roman" pitchFamily="34" charset="0"/>
                  </a:rPr>
                  <a:t>Cope with relentless data growth</a:t>
                </a:r>
              </a:p>
            </p:txBody>
          </p:sp>
        </p:grpSp>
        <p:grpSp>
          <p:nvGrpSpPr>
            <p:cNvPr id="28680" name="Group 31"/>
            <p:cNvGrpSpPr>
              <a:grpSpLocks/>
            </p:cNvGrpSpPr>
            <p:nvPr/>
          </p:nvGrpSpPr>
          <p:grpSpPr bwMode="auto">
            <a:xfrm>
              <a:off x="3880717" y="4581140"/>
              <a:ext cx="5263283" cy="633676"/>
              <a:chOff x="3880717" y="3774642"/>
              <a:chExt cx="5263283" cy="633676"/>
            </a:xfrm>
          </p:grpSpPr>
          <p:sp>
            <p:nvSpPr>
              <p:cNvPr id="45" name="Rectangle 44"/>
              <p:cNvSpPr/>
              <p:nvPr/>
            </p:nvSpPr>
            <p:spPr bwMode="gray">
              <a:xfrm>
                <a:off x="3881424" y="3774637"/>
                <a:ext cx="5262576" cy="633320"/>
              </a:xfrm>
              <a:prstGeom prst="rect">
                <a:avLst/>
              </a:prstGeom>
              <a:gradFill>
                <a:gsLst>
                  <a:gs pos="0">
                    <a:schemeClr val="accent1">
                      <a:lumMod val="20000"/>
                      <a:lumOff val="8000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200" dirty="0"/>
              </a:p>
            </p:txBody>
          </p:sp>
          <p:sp>
            <p:nvSpPr>
              <p:cNvPr id="46" name="Oval 45"/>
              <p:cNvSpPr/>
              <p:nvPr/>
            </p:nvSpPr>
            <p:spPr bwMode="gray">
              <a:xfrm>
                <a:off x="4341572" y="4033873"/>
                <a:ext cx="115214" cy="115214"/>
              </a:xfrm>
              <a:prstGeom prst="ellipse">
                <a:avLst/>
              </a:prstGeom>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200" dirty="0"/>
              </a:p>
            </p:txBody>
          </p:sp>
          <p:sp>
            <p:nvSpPr>
              <p:cNvPr id="28685" name="TextBox 46"/>
              <p:cNvSpPr txBox="1">
                <a:spLocks noChangeArrowheads="1"/>
              </p:cNvSpPr>
              <p:nvPr/>
            </p:nvSpPr>
            <p:spPr bwMode="gray">
              <a:xfrm>
                <a:off x="4572000" y="3914043"/>
                <a:ext cx="4201086" cy="338554"/>
              </a:xfrm>
              <a:prstGeom prst="rect">
                <a:avLst/>
              </a:prstGeom>
              <a:noFill/>
              <a:ln w="9525">
                <a:noFill/>
                <a:miter lim="800000"/>
                <a:headEnd/>
                <a:tailEnd/>
              </a:ln>
            </p:spPr>
            <p:txBody>
              <a:bodyPr wrap="none" lIns="0" tIns="0" rIns="0" bIns="0" anchor="ctr">
                <a:spAutoFit/>
              </a:bodyPr>
              <a:lstStyle/>
              <a:p>
                <a:r>
                  <a:rPr lang="en-US" sz="2200">
                    <a:solidFill>
                      <a:schemeClr val="bg2"/>
                    </a:solidFill>
                    <a:latin typeface="MetaNormalLF-Roman" pitchFamily="34" charset="0"/>
                  </a:rPr>
                  <a:t>Meet increased business demands </a:t>
                </a:r>
              </a:p>
            </p:txBody>
          </p:sp>
        </p:grpSp>
      </p:gr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973137" y="2773363"/>
            <a:ext cx="7100918" cy="738664"/>
          </a:xfrm>
          <a:prstGeom prst="rect">
            <a:avLst/>
          </a:prstGeom>
          <a:noFill/>
          <a:ln w="12700" algn="ctr">
            <a:noFill/>
            <a:miter lim="800000"/>
            <a:headEnd/>
            <a:tailEnd/>
          </a:ln>
        </p:spPr>
        <p:txBody>
          <a:bodyPr wrap="none" lIns="0" tIns="0" rIns="0" bIns="0">
            <a:spAutoFit/>
          </a:bodyPr>
          <a:lstStyle/>
          <a:p>
            <a:pPr algn="ctr"/>
            <a:r>
              <a:rPr lang="en-US" sz="4800" b="1" dirty="0" smtClean="0"/>
              <a:t>VNX Advanced Features</a:t>
            </a:r>
            <a:endParaRPr lang="en-US" sz="4800" b="1" dirty="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a:noFill/>
          <a:ln>
            <a:miter lim="800000"/>
            <a:headEnd/>
            <a:tailEnd/>
          </a:ln>
        </p:spPr>
        <p:txBody>
          <a:bodyPr vert="horz" wrap="square" numCol="1" compatLnSpc="1">
            <a:prstTxWarp prst="textNoShape">
              <a:avLst/>
            </a:prstTxWarp>
          </a:bodyPr>
          <a:lstStyle/>
          <a:p>
            <a:r>
              <a:rPr smtClean="0"/>
              <a:t>3-Times More Cost Effective</a:t>
            </a:r>
          </a:p>
        </p:txBody>
      </p:sp>
      <p:sp>
        <p:nvSpPr>
          <p:cNvPr id="92162" name="Text Placeholder 2"/>
          <p:cNvSpPr>
            <a:spLocks noGrp="1"/>
          </p:cNvSpPr>
          <p:nvPr>
            <p:ph type="body" idx="1"/>
          </p:nvPr>
        </p:nvSpPr>
        <p:spPr>
          <a:xfrm>
            <a:off x="366713" y="1123950"/>
            <a:ext cx="8410575" cy="403225"/>
          </a:xfrm>
          <a:noFill/>
          <a:ln>
            <a:miter lim="800000"/>
            <a:headEnd/>
            <a:tailEnd/>
          </a:ln>
        </p:spPr>
        <p:txBody>
          <a:bodyPr vert="horz" wrap="square" numCol="1" compatLnSpc="1">
            <a:prstTxWarp prst="textNoShape">
              <a:avLst/>
            </a:prstTxWarp>
          </a:bodyPr>
          <a:lstStyle/>
          <a:p>
            <a:r>
              <a:rPr lang="en-US" dirty="0" smtClean="0"/>
              <a:t>Gain 3X more storage with VNX capacity efficiency</a:t>
            </a:r>
          </a:p>
          <a:p>
            <a:endParaRPr lang="en-US" dirty="0" smtClean="0"/>
          </a:p>
        </p:txBody>
      </p:sp>
      <p:grpSp>
        <p:nvGrpSpPr>
          <p:cNvPr id="92163" name="Group 40"/>
          <p:cNvGrpSpPr>
            <a:grpSpLocks/>
          </p:cNvGrpSpPr>
          <p:nvPr/>
        </p:nvGrpSpPr>
        <p:grpSpPr bwMode="auto">
          <a:xfrm>
            <a:off x="366713" y="6348413"/>
            <a:ext cx="2132012" cy="184150"/>
            <a:chOff x="366713" y="6348676"/>
            <a:chExt cx="2131435" cy="184666"/>
          </a:xfrm>
        </p:grpSpPr>
        <p:sp>
          <p:nvSpPr>
            <p:cNvPr id="19" name="Rectangle 18"/>
            <p:cNvSpPr/>
            <p:nvPr/>
          </p:nvSpPr>
          <p:spPr bwMode="gray">
            <a:xfrm>
              <a:off x="1320542" y="6348676"/>
              <a:ext cx="1177606" cy="184666"/>
            </a:xfrm>
            <a:prstGeom prst="rect">
              <a:avLst/>
            </a:prstGeom>
            <a:noFill/>
          </p:spPr>
          <p:txBody>
            <a:bodyPr wrap="none" lIns="0" tIns="0" rIns="0" bIns="0" anchor="ctr">
              <a:spAutoFit/>
            </a:bodyPr>
            <a:lstStyle/>
            <a:p>
              <a:pPr fontAlgn="auto">
                <a:spcBef>
                  <a:spcPts val="0"/>
                </a:spcBef>
                <a:spcAft>
                  <a:spcPts val="0"/>
                </a:spcAft>
                <a:defRPr/>
              </a:pPr>
              <a:r>
                <a:rPr lang="en-US" sz="1200" spc="300" dirty="0">
                  <a:solidFill>
                    <a:schemeClr val="bg1"/>
                  </a:solidFill>
                  <a:latin typeface="MetaMediumLF-Roman" pitchFamily="34" charset="0"/>
                  <a:cs typeface="+mn-cs"/>
                </a:rPr>
                <a:t>EFFICIENCY </a:t>
              </a:r>
            </a:p>
          </p:txBody>
        </p:sp>
        <p:pic>
          <p:nvPicPr>
            <p:cNvPr id="92188" name="Picture 25" descr="VNX logo.png"/>
            <p:cNvPicPr>
              <a:picLocks noChangeAspect="1"/>
            </p:cNvPicPr>
            <p:nvPr/>
          </p:nvPicPr>
          <p:blipFill>
            <a:blip r:embed="rId3" cstate="print"/>
            <a:srcRect/>
            <a:stretch>
              <a:fillRect/>
            </a:stretch>
          </p:blipFill>
          <p:spPr bwMode="gray">
            <a:xfrm>
              <a:off x="366713" y="6363624"/>
              <a:ext cx="864081" cy="154770"/>
            </a:xfrm>
            <a:prstGeom prst="rect">
              <a:avLst/>
            </a:prstGeom>
            <a:noFill/>
            <a:ln w="9525">
              <a:noFill/>
              <a:miter lim="800000"/>
              <a:headEnd/>
              <a:tailEnd/>
            </a:ln>
          </p:spPr>
        </p:pic>
      </p:grpSp>
      <p:sp>
        <p:nvSpPr>
          <p:cNvPr id="42" name="Rounded Rectangle 41"/>
          <p:cNvSpPr/>
          <p:nvPr/>
        </p:nvSpPr>
        <p:spPr bwMode="gray">
          <a:xfrm>
            <a:off x="739775" y="1806575"/>
            <a:ext cx="7637463" cy="4406900"/>
          </a:xfrm>
          <a:prstGeom prst="roundRect">
            <a:avLst>
              <a:gd name="adj" fmla="val 4229"/>
            </a:avLst>
          </a:prstGeom>
          <a:gradFill>
            <a:gsLst>
              <a:gs pos="0">
                <a:schemeClr val="bg2">
                  <a:lumMod val="20000"/>
                  <a:lumOff val="8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t> </a:t>
            </a:r>
          </a:p>
        </p:txBody>
      </p:sp>
      <p:grpSp>
        <p:nvGrpSpPr>
          <p:cNvPr id="43" name="Group 6"/>
          <p:cNvGrpSpPr>
            <a:grpSpLocks/>
          </p:cNvGrpSpPr>
          <p:nvPr/>
        </p:nvGrpSpPr>
        <p:grpSpPr bwMode="auto">
          <a:xfrm>
            <a:off x="5629275" y="2124075"/>
            <a:ext cx="2590800" cy="3794125"/>
            <a:chOff x="5628905" y="2123431"/>
            <a:chExt cx="2590645" cy="3793985"/>
          </a:xfrm>
        </p:grpSpPr>
        <p:sp>
          <p:nvSpPr>
            <p:cNvPr id="44" name="Right Brace 43"/>
            <p:cNvSpPr/>
            <p:nvPr/>
          </p:nvSpPr>
          <p:spPr bwMode="gray">
            <a:xfrm>
              <a:off x="5628905" y="2123431"/>
              <a:ext cx="457173" cy="3773349"/>
            </a:xfrm>
            <a:prstGeom prst="rightBrace">
              <a:avLst>
                <a:gd name="adj1" fmla="val 52505"/>
                <a:gd name="adj2" fmla="val 50000"/>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sp>
          <p:nvSpPr>
            <p:cNvPr id="92184" name="TextBox 44"/>
            <p:cNvSpPr txBox="1">
              <a:spLocks noChangeArrowheads="1"/>
            </p:cNvSpPr>
            <p:nvPr/>
          </p:nvSpPr>
          <p:spPr bwMode="gray">
            <a:xfrm>
              <a:off x="5903855" y="3395260"/>
              <a:ext cx="2291287" cy="1229775"/>
            </a:xfrm>
            <a:prstGeom prst="rect">
              <a:avLst/>
            </a:prstGeom>
            <a:noFill/>
            <a:ln w="9525">
              <a:noFill/>
              <a:miter lim="800000"/>
              <a:headEnd/>
              <a:tailEnd/>
            </a:ln>
          </p:spPr>
          <p:txBody>
            <a:bodyPr>
              <a:spAutoFit/>
            </a:bodyPr>
            <a:lstStyle/>
            <a:p>
              <a:pPr algn="ctr"/>
              <a:r>
                <a:rPr lang="en-US" sz="8000">
                  <a:solidFill>
                    <a:schemeClr val="tx2"/>
                  </a:solidFill>
                  <a:latin typeface="MetaNormalLF-Roman" pitchFamily="34" charset="0"/>
                </a:rPr>
                <a:t>3X</a:t>
              </a:r>
            </a:p>
          </p:txBody>
        </p:sp>
        <p:sp>
          <p:nvSpPr>
            <p:cNvPr id="92185" name="TextBox 45"/>
            <p:cNvSpPr txBox="1">
              <a:spLocks noChangeArrowheads="1"/>
            </p:cNvSpPr>
            <p:nvPr/>
          </p:nvSpPr>
          <p:spPr bwMode="gray">
            <a:xfrm>
              <a:off x="5879446" y="4363144"/>
              <a:ext cx="2340104" cy="1554272"/>
            </a:xfrm>
            <a:prstGeom prst="rect">
              <a:avLst/>
            </a:prstGeom>
            <a:noFill/>
            <a:ln w="9525">
              <a:noFill/>
              <a:miter lim="800000"/>
              <a:headEnd/>
              <a:tailEnd/>
            </a:ln>
          </p:spPr>
          <p:txBody>
            <a:bodyPr>
              <a:spAutoFit/>
            </a:bodyPr>
            <a:lstStyle/>
            <a:p>
              <a:pPr algn="ctr">
                <a:lnSpc>
                  <a:spcPts val="3800"/>
                </a:lnSpc>
              </a:pPr>
              <a:r>
                <a:rPr lang="en-US" sz="2400">
                  <a:solidFill>
                    <a:schemeClr val="bg2"/>
                  </a:solidFill>
                  <a:latin typeface="MetaNormalLF-Roman" pitchFamily="34" charset="0"/>
                </a:rPr>
                <a:t>more efficient</a:t>
              </a:r>
            </a:p>
            <a:p>
              <a:pPr algn="ctr">
                <a:lnSpc>
                  <a:spcPts val="3800"/>
                </a:lnSpc>
              </a:pPr>
              <a:endParaRPr lang="en-US" sz="2400">
                <a:solidFill>
                  <a:schemeClr val="bg2"/>
                </a:solidFill>
                <a:latin typeface="MetaNormalLF-Roman" pitchFamily="34" charset="0"/>
              </a:endParaRPr>
            </a:p>
            <a:p>
              <a:pPr algn="ctr">
                <a:lnSpc>
                  <a:spcPts val="3800"/>
                </a:lnSpc>
              </a:pPr>
              <a:endParaRPr lang="en-US" sz="2400">
                <a:solidFill>
                  <a:schemeClr val="bg2"/>
                </a:solidFill>
                <a:latin typeface="MetaNormalLF-Roman" pitchFamily="34" charset="0"/>
              </a:endParaRPr>
            </a:p>
          </p:txBody>
        </p:sp>
        <p:pic>
          <p:nvPicPr>
            <p:cNvPr id="92186" name="Picture 46"/>
            <p:cNvPicPr>
              <a:picLocks noChangeAspect="1"/>
            </p:cNvPicPr>
            <p:nvPr/>
          </p:nvPicPr>
          <p:blipFill>
            <a:blip r:embed="rId4" cstate="print"/>
            <a:srcRect/>
            <a:stretch>
              <a:fillRect/>
            </a:stretch>
          </p:blipFill>
          <p:spPr bwMode="gray">
            <a:xfrm>
              <a:off x="6088355" y="2994684"/>
              <a:ext cx="1922287" cy="355492"/>
            </a:xfrm>
            <a:prstGeom prst="rect">
              <a:avLst/>
            </a:prstGeom>
            <a:noFill/>
            <a:ln w="9525">
              <a:noFill/>
              <a:miter lim="800000"/>
              <a:headEnd/>
              <a:tailEnd/>
            </a:ln>
          </p:spPr>
        </p:pic>
      </p:grpSp>
      <p:grpSp>
        <p:nvGrpSpPr>
          <p:cNvPr id="48" name="Group 5"/>
          <p:cNvGrpSpPr>
            <a:grpSpLocks/>
          </p:cNvGrpSpPr>
          <p:nvPr/>
        </p:nvGrpSpPr>
        <p:grpSpPr bwMode="auto">
          <a:xfrm>
            <a:off x="2762250" y="2057400"/>
            <a:ext cx="2798763" cy="3919538"/>
            <a:chOff x="2762130" y="2058062"/>
            <a:chExt cx="2799210" cy="3918695"/>
          </a:xfrm>
        </p:grpSpPr>
        <p:sp>
          <p:nvSpPr>
            <p:cNvPr id="49" name="Freeform 48"/>
            <p:cNvSpPr/>
            <p:nvPr/>
          </p:nvSpPr>
          <p:spPr bwMode="gray">
            <a:xfrm>
              <a:off x="2770069" y="2832595"/>
              <a:ext cx="1462321" cy="1803012"/>
            </a:xfrm>
            <a:custGeom>
              <a:avLst/>
              <a:gdLst>
                <a:gd name="connsiteX0" fmla="*/ 0 w 1760561"/>
                <a:gd name="connsiteY0" fmla="*/ 1883391 h 1883391"/>
                <a:gd name="connsiteX1" fmla="*/ 1746914 w 1760561"/>
                <a:gd name="connsiteY1" fmla="*/ 941696 h 1883391"/>
                <a:gd name="connsiteX2" fmla="*/ 1760561 w 1760561"/>
                <a:gd name="connsiteY2" fmla="*/ 0 h 1883391"/>
                <a:gd name="connsiteX3" fmla="*/ 0 w 1760561"/>
                <a:gd name="connsiteY3" fmla="*/ 1883391 h 1883391"/>
                <a:gd name="connsiteX0" fmla="*/ 0 w 1771200"/>
                <a:gd name="connsiteY0" fmla="*/ 1883391 h 1883391"/>
                <a:gd name="connsiteX1" fmla="*/ 1771200 w 1771200"/>
                <a:gd name="connsiteY1" fmla="*/ 949039 h 1883391"/>
                <a:gd name="connsiteX2" fmla="*/ 1760561 w 1771200"/>
                <a:gd name="connsiteY2" fmla="*/ 0 h 1883391"/>
                <a:gd name="connsiteX3" fmla="*/ 0 w 1771200"/>
                <a:gd name="connsiteY3" fmla="*/ 1883391 h 1883391"/>
                <a:gd name="connsiteX0" fmla="*/ 0 w 1755011"/>
                <a:gd name="connsiteY0" fmla="*/ 1912765 h 1912765"/>
                <a:gd name="connsiteX1" fmla="*/ 1755011 w 1755011"/>
                <a:gd name="connsiteY1" fmla="*/ 949039 h 1912765"/>
                <a:gd name="connsiteX2" fmla="*/ 1744372 w 1755011"/>
                <a:gd name="connsiteY2" fmla="*/ 0 h 1912765"/>
                <a:gd name="connsiteX3" fmla="*/ 0 w 1755011"/>
                <a:gd name="connsiteY3" fmla="*/ 1912765 h 1912765"/>
                <a:gd name="connsiteX0" fmla="*/ 0 w 1722631"/>
                <a:gd name="connsiteY0" fmla="*/ 2135660 h 2135660"/>
                <a:gd name="connsiteX1" fmla="*/ 1722631 w 1722631"/>
                <a:gd name="connsiteY1" fmla="*/ 949039 h 2135660"/>
                <a:gd name="connsiteX2" fmla="*/ 1711992 w 1722631"/>
                <a:gd name="connsiteY2" fmla="*/ 0 h 2135660"/>
                <a:gd name="connsiteX3" fmla="*/ 0 w 1722631"/>
                <a:gd name="connsiteY3" fmla="*/ 2135660 h 2135660"/>
                <a:gd name="connsiteX0" fmla="*/ 0 w 1728183"/>
                <a:gd name="connsiteY0" fmla="*/ 1834095 h 1834095"/>
                <a:gd name="connsiteX1" fmla="*/ 1722631 w 1728183"/>
                <a:gd name="connsiteY1" fmla="*/ 647474 h 1834095"/>
                <a:gd name="connsiteX2" fmla="*/ 1728183 w 1728183"/>
                <a:gd name="connsiteY2" fmla="*/ 0 h 1834095"/>
                <a:gd name="connsiteX3" fmla="*/ 0 w 1728183"/>
                <a:gd name="connsiteY3" fmla="*/ 1834095 h 1834095"/>
                <a:gd name="connsiteX0" fmla="*/ 0 w 1728183"/>
                <a:gd name="connsiteY0" fmla="*/ 1886541 h 1886541"/>
                <a:gd name="connsiteX1" fmla="*/ 1722631 w 1728183"/>
                <a:gd name="connsiteY1" fmla="*/ 699920 h 1886541"/>
                <a:gd name="connsiteX2" fmla="*/ 1728183 w 1728183"/>
                <a:gd name="connsiteY2" fmla="*/ 0 h 1886541"/>
                <a:gd name="connsiteX3" fmla="*/ 0 w 1728183"/>
                <a:gd name="connsiteY3" fmla="*/ 1886541 h 1886541"/>
                <a:gd name="connsiteX0" fmla="*/ 0 w 1728183"/>
                <a:gd name="connsiteY0" fmla="*/ 1886541 h 1886541"/>
                <a:gd name="connsiteX1" fmla="*/ 1706440 w 1728183"/>
                <a:gd name="connsiteY1" fmla="*/ 935927 h 1886541"/>
                <a:gd name="connsiteX2" fmla="*/ 1728183 w 1728183"/>
                <a:gd name="connsiteY2" fmla="*/ 0 h 1886541"/>
                <a:gd name="connsiteX3" fmla="*/ 0 w 1728183"/>
                <a:gd name="connsiteY3" fmla="*/ 1886541 h 1886541"/>
                <a:gd name="connsiteX0" fmla="*/ 0 w 1728183"/>
                <a:gd name="connsiteY0" fmla="*/ 1886541 h 1886541"/>
                <a:gd name="connsiteX1" fmla="*/ 323152 w 1728183"/>
                <a:gd name="connsiteY1" fmla="*/ 1700738 h 1886541"/>
                <a:gd name="connsiteX2" fmla="*/ 1706440 w 1728183"/>
                <a:gd name="connsiteY2" fmla="*/ 935927 h 1886541"/>
                <a:gd name="connsiteX3" fmla="*/ 1728183 w 1728183"/>
                <a:gd name="connsiteY3" fmla="*/ 0 h 1886541"/>
                <a:gd name="connsiteX4" fmla="*/ 0 w 1728183"/>
                <a:gd name="connsiteY4" fmla="*/ 1886541 h 1886541"/>
                <a:gd name="connsiteX0" fmla="*/ 0 w 1728183"/>
                <a:gd name="connsiteY0" fmla="*/ 1886541 h 2448093"/>
                <a:gd name="connsiteX1" fmla="*/ 15535 w 1728183"/>
                <a:gd name="connsiteY1" fmla="*/ 2448093 h 2448093"/>
                <a:gd name="connsiteX2" fmla="*/ 1706440 w 1728183"/>
                <a:gd name="connsiteY2" fmla="*/ 935927 h 2448093"/>
                <a:gd name="connsiteX3" fmla="*/ 1728183 w 1728183"/>
                <a:gd name="connsiteY3" fmla="*/ 0 h 2448093"/>
                <a:gd name="connsiteX4" fmla="*/ 0 w 1728183"/>
                <a:gd name="connsiteY4" fmla="*/ 1886541 h 2448093"/>
                <a:gd name="connsiteX0" fmla="*/ 0 w 1744374"/>
                <a:gd name="connsiteY0" fmla="*/ 2174993 h 2448093"/>
                <a:gd name="connsiteX1" fmla="*/ 31726 w 1744374"/>
                <a:gd name="connsiteY1" fmla="*/ 2448093 h 2448093"/>
                <a:gd name="connsiteX2" fmla="*/ 1722631 w 1744374"/>
                <a:gd name="connsiteY2" fmla="*/ 935927 h 2448093"/>
                <a:gd name="connsiteX3" fmla="*/ 1744374 w 1744374"/>
                <a:gd name="connsiteY3" fmla="*/ 0 h 2448093"/>
                <a:gd name="connsiteX4" fmla="*/ 0 w 1744374"/>
                <a:gd name="connsiteY4" fmla="*/ 2174993 h 2448093"/>
                <a:gd name="connsiteX0" fmla="*/ 0 w 1751033"/>
                <a:gd name="connsiteY0" fmla="*/ 2174993 h 2448093"/>
                <a:gd name="connsiteX1" fmla="*/ 31726 w 1751033"/>
                <a:gd name="connsiteY1" fmla="*/ 2448093 h 2448093"/>
                <a:gd name="connsiteX2" fmla="*/ 1750807 w 1751033"/>
                <a:gd name="connsiteY2" fmla="*/ 941632 h 2448093"/>
                <a:gd name="connsiteX3" fmla="*/ 1744374 w 1751033"/>
                <a:gd name="connsiteY3" fmla="*/ 0 h 2448093"/>
                <a:gd name="connsiteX4" fmla="*/ 0 w 1751033"/>
                <a:gd name="connsiteY4" fmla="*/ 2174993 h 2448093"/>
                <a:gd name="connsiteX0" fmla="*/ 0 w 1751033"/>
                <a:gd name="connsiteY0" fmla="*/ 2174993 h 2448093"/>
                <a:gd name="connsiteX1" fmla="*/ 31726 w 1751033"/>
                <a:gd name="connsiteY1" fmla="*/ 2448093 h 2448093"/>
                <a:gd name="connsiteX2" fmla="*/ 1750807 w 1751033"/>
                <a:gd name="connsiteY2" fmla="*/ 941632 h 2448093"/>
                <a:gd name="connsiteX3" fmla="*/ 1744374 w 1751033"/>
                <a:gd name="connsiteY3" fmla="*/ 0 h 2448093"/>
                <a:gd name="connsiteX4" fmla="*/ 0 w 1751033"/>
                <a:gd name="connsiteY4" fmla="*/ 2174993 h 2448093"/>
                <a:gd name="connsiteX0" fmla="*/ 0 w 1729901"/>
                <a:gd name="connsiteY0" fmla="*/ 2140767 h 2448093"/>
                <a:gd name="connsiteX1" fmla="*/ 10594 w 1729901"/>
                <a:gd name="connsiteY1" fmla="*/ 2448093 h 2448093"/>
                <a:gd name="connsiteX2" fmla="*/ 1729675 w 1729901"/>
                <a:gd name="connsiteY2" fmla="*/ 941632 h 2448093"/>
                <a:gd name="connsiteX3" fmla="*/ 1723242 w 1729901"/>
                <a:gd name="connsiteY3" fmla="*/ 0 h 2448093"/>
                <a:gd name="connsiteX4" fmla="*/ 0 w 1729901"/>
                <a:gd name="connsiteY4" fmla="*/ 2140767 h 2448093"/>
                <a:gd name="connsiteX0" fmla="*/ 0 w 1721292"/>
                <a:gd name="connsiteY0" fmla="*/ 2138443 h 2448093"/>
                <a:gd name="connsiteX1" fmla="*/ 1985 w 1721292"/>
                <a:gd name="connsiteY1" fmla="*/ 2448093 h 2448093"/>
                <a:gd name="connsiteX2" fmla="*/ 1721066 w 1721292"/>
                <a:gd name="connsiteY2" fmla="*/ 941632 h 2448093"/>
                <a:gd name="connsiteX3" fmla="*/ 1714633 w 1721292"/>
                <a:gd name="connsiteY3" fmla="*/ 0 h 2448093"/>
                <a:gd name="connsiteX4" fmla="*/ 0 w 1721292"/>
                <a:gd name="connsiteY4" fmla="*/ 2138443 h 2448093"/>
                <a:gd name="connsiteX0" fmla="*/ 0 w 1721292"/>
                <a:gd name="connsiteY0" fmla="*/ 2069991 h 2448093"/>
                <a:gd name="connsiteX1" fmla="*/ 1985 w 1721292"/>
                <a:gd name="connsiteY1" fmla="*/ 2448093 h 2448093"/>
                <a:gd name="connsiteX2" fmla="*/ 1721066 w 1721292"/>
                <a:gd name="connsiteY2" fmla="*/ 941632 h 2448093"/>
                <a:gd name="connsiteX3" fmla="*/ 1714633 w 1721292"/>
                <a:gd name="connsiteY3" fmla="*/ 0 h 2448093"/>
                <a:gd name="connsiteX4" fmla="*/ 0 w 1721292"/>
                <a:gd name="connsiteY4" fmla="*/ 2069991 h 2448093"/>
                <a:gd name="connsiteX0" fmla="*/ 1712650 w 1719309"/>
                <a:gd name="connsiteY0" fmla="*/ 0 h 2448093"/>
                <a:gd name="connsiteX1" fmla="*/ 2 w 1719309"/>
                <a:gd name="connsiteY1" fmla="*/ 2448093 h 2448093"/>
                <a:gd name="connsiteX2" fmla="*/ 1719083 w 1719309"/>
                <a:gd name="connsiteY2" fmla="*/ 941632 h 2448093"/>
                <a:gd name="connsiteX3" fmla="*/ 1712650 w 1719309"/>
                <a:gd name="connsiteY3" fmla="*/ 0 h 2448093"/>
                <a:gd name="connsiteX0" fmla="*/ 1712649 w 1719308"/>
                <a:gd name="connsiteY0" fmla="*/ 0 h 1889067"/>
                <a:gd name="connsiteX1" fmla="*/ 1 w 1719308"/>
                <a:gd name="connsiteY1" fmla="*/ 1889067 h 1889067"/>
                <a:gd name="connsiteX2" fmla="*/ 1719082 w 1719308"/>
                <a:gd name="connsiteY2" fmla="*/ 941632 h 1889067"/>
                <a:gd name="connsiteX3" fmla="*/ 1712649 w 1719308"/>
                <a:gd name="connsiteY3" fmla="*/ 0 h 1889067"/>
                <a:gd name="connsiteX0" fmla="*/ 1712649 w 1719308"/>
                <a:gd name="connsiteY0" fmla="*/ 0 h 1854841"/>
                <a:gd name="connsiteX1" fmla="*/ 1 w 1719308"/>
                <a:gd name="connsiteY1" fmla="*/ 1854841 h 1854841"/>
                <a:gd name="connsiteX2" fmla="*/ 1719082 w 1719308"/>
                <a:gd name="connsiteY2" fmla="*/ 907406 h 1854841"/>
                <a:gd name="connsiteX3" fmla="*/ 1712649 w 1719308"/>
                <a:gd name="connsiteY3" fmla="*/ 0 h 1854841"/>
                <a:gd name="connsiteX0" fmla="*/ 1712648 w 1719307"/>
                <a:gd name="connsiteY0" fmla="*/ 0 h 1854841"/>
                <a:gd name="connsiteX1" fmla="*/ 0 w 1719307"/>
                <a:gd name="connsiteY1" fmla="*/ 1854841 h 1854841"/>
                <a:gd name="connsiteX2" fmla="*/ 1719081 w 1719307"/>
                <a:gd name="connsiteY2" fmla="*/ 907406 h 1854841"/>
                <a:gd name="connsiteX3" fmla="*/ 1712648 w 1719307"/>
                <a:gd name="connsiteY3" fmla="*/ 0 h 1854841"/>
                <a:gd name="connsiteX0" fmla="*/ 1712648 w 1719307"/>
                <a:gd name="connsiteY0" fmla="*/ 0 h 1749948"/>
                <a:gd name="connsiteX1" fmla="*/ 0 w 1719307"/>
                <a:gd name="connsiteY1" fmla="*/ 1749948 h 1749948"/>
                <a:gd name="connsiteX2" fmla="*/ 1719081 w 1719307"/>
                <a:gd name="connsiteY2" fmla="*/ 802513 h 1749948"/>
                <a:gd name="connsiteX3" fmla="*/ 1712648 w 1719307"/>
                <a:gd name="connsiteY3" fmla="*/ 0 h 1749948"/>
                <a:gd name="connsiteX0" fmla="*/ 1712648 w 1719307"/>
                <a:gd name="connsiteY0" fmla="*/ 0 h 1749948"/>
                <a:gd name="connsiteX1" fmla="*/ 0 w 1719307"/>
                <a:gd name="connsiteY1" fmla="*/ 1749948 h 1749948"/>
                <a:gd name="connsiteX2" fmla="*/ 1719081 w 1719307"/>
                <a:gd name="connsiteY2" fmla="*/ 802513 h 1749948"/>
                <a:gd name="connsiteX3" fmla="*/ 1712648 w 1719307"/>
                <a:gd name="connsiteY3" fmla="*/ 0 h 1749948"/>
                <a:gd name="connsiteX0" fmla="*/ 1712648 w 1719307"/>
                <a:gd name="connsiteY0" fmla="*/ 62 h 1750010"/>
                <a:gd name="connsiteX1" fmla="*/ 0 w 1719307"/>
                <a:gd name="connsiteY1" fmla="*/ 1750010 h 1750010"/>
                <a:gd name="connsiteX2" fmla="*/ 1719081 w 1719307"/>
                <a:gd name="connsiteY2" fmla="*/ 802575 h 1750010"/>
                <a:gd name="connsiteX3" fmla="*/ 1712648 w 1719307"/>
                <a:gd name="connsiteY3" fmla="*/ 62 h 1750010"/>
                <a:gd name="connsiteX0" fmla="*/ 1718018 w 1724677"/>
                <a:gd name="connsiteY0" fmla="*/ 62 h 1732615"/>
                <a:gd name="connsiteX1" fmla="*/ 0 w 1724677"/>
                <a:gd name="connsiteY1" fmla="*/ 1732615 h 1732615"/>
                <a:gd name="connsiteX2" fmla="*/ 1724451 w 1724677"/>
                <a:gd name="connsiteY2" fmla="*/ 802575 h 1732615"/>
                <a:gd name="connsiteX3" fmla="*/ 1718018 w 1724677"/>
                <a:gd name="connsiteY3" fmla="*/ 62 h 1732615"/>
                <a:gd name="connsiteX0" fmla="*/ 1718018 w 1724677"/>
                <a:gd name="connsiteY0" fmla="*/ 62 h 1732615"/>
                <a:gd name="connsiteX1" fmla="*/ 0 w 1724677"/>
                <a:gd name="connsiteY1" fmla="*/ 1732615 h 1732615"/>
                <a:gd name="connsiteX2" fmla="*/ 1724451 w 1724677"/>
                <a:gd name="connsiteY2" fmla="*/ 802575 h 1732615"/>
                <a:gd name="connsiteX3" fmla="*/ 1718018 w 1724677"/>
                <a:gd name="connsiteY3" fmla="*/ 62 h 1732615"/>
                <a:gd name="connsiteX0" fmla="*/ 1723387 w 1724886"/>
                <a:gd name="connsiteY0" fmla="*/ 65 h 1715222"/>
                <a:gd name="connsiteX1" fmla="*/ 0 w 1724886"/>
                <a:gd name="connsiteY1" fmla="*/ 1715222 h 1715222"/>
                <a:gd name="connsiteX2" fmla="*/ 1724451 w 1724886"/>
                <a:gd name="connsiteY2" fmla="*/ 785182 h 1715222"/>
                <a:gd name="connsiteX3" fmla="*/ 1723387 w 1724886"/>
                <a:gd name="connsiteY3" fmla="*/ 65 h 1715222"/>
                <a:gd name="connsiteX0" fmla="*/ 1809307 w 1810806"/>
                <a:gd name="connsiteY0" fmla="*/ 65 h 1610850"/>
                <a:gd name="connsiteX1" fmla="*/ 0 w 1810806"/>
                <a:gd name="connsiteY1" fmla="*/ 1610850 h 1610850"/>
                <a:gd name="connsiteX2" fmla="*/ 1810371 w 1810806"/>
                <a:gd name="connsiteY2" fmla="*/ 785182 h 1610850"/>
                <a:gd name="connsiteX3" fmla="*/ 1809307 w 1810806"/>
                <a:gd name="connsiteY3" fmla="*/ 65 h 1610850"/>
                <a:gd name="connsiteX0" fmla="*/ 1809307 w 1810806"/>
                <a:gd name="connsiteY0" fmla="*/ 65 h 1610850"/>
                <a:gd name="connsiteX1" fmla="*/ 0 w 1810806"/>
                <a:gd name="connsiteY1" fmla="*/ 1610850 h 1610850"/>
                <a:gd name="connsiteX2" fmla="*/ 1810371 w 1810806"/>
                <a:gd name="connsiteY2" fmla="*/ 785182 h 1610850"/>
                <a:gd name="connsiteX3" fmla="*/ 1809307 w 1810806"/>
                <a:gd name="connsiteY3" fmla="*/ 65 h 1610850"/>
                <a:gd name="connsiteX0" fmla="*/ 1723386 w 1724885"/>
                <a:gd name="connsiteY0" fmla="*/ 65 h 1710874"/>
                <a:gd name="connsiteX1" fmla="*/ 0 w 1724885"/>
                <a:gd name="connsiteY1" fmla="*/ 1710874 h 1710874"/>
                <a:gd name="connsiteX2" fmla="*/ 1724450 w 1724885"/>
                <a:gd name="connsiteY2" fmla="*/ 785182 h 1710874"/>
                <a:gd name="connsiteX3" fmla="*/ 1723386 w 1724885"/>
                <a:gd name="connsiteY3" fmla="*/ 65 h 1710874"/>
                <a:gd name="connsiteX0" fmla="*/ 1723386 w 1724885"/>
                <a:gd name="connsiteY0" fmla="*/ 65 h 1710874"/>
                <a:gd name="connsiteX1" fmla="*/ 0 w 1724885"/>
                <a:gd name="connsiteY1" fmla="*/ 1710874 h 1710874"/>
                <a:gd name="connsiteX2" fmla="*/ 1724450 w 1724885"/>
                <a:gd name="connsiteY2" fmla="*/ 785182 h 1710874"/>
                <a:gd name="connsiteX3" fmla="*/ 1723386 w 1724885"/>
                <a:gd name="connsiteY3" fmla="*/ 65 h 1710874"/>
                <a:gd name="connsiteX0" fmla="*/ 1723386 w 1724885"/>
                <a:gd name="connsiteY0" fmla="*/ 65 h 1710874"/>
                <a:gd name="connsiteX1" fmla="*/ 0 w 1724885"/>
                <a:gd name="connsiteY1" fmla="*/ 1710874 h 1710874"/>
                <a:gd name="connsiteX2" fmla="*/ 1724450 w 1724885"/>
                <a:gd name="connsiteY2" fmla="*/ 785182 h 1710874"/>
                <a:gd name="connsiteX3" fmla="*/ 1723386 w 1724885"/>
                <a:gd name="connsiteY3" fmla="*/ 65 h 1710874"/>
                <a:gd name="connsiteX0" fmla="*/ 1734126 w 1734126"/>
                <a:gd name="connsiteY0" fmla="*/ 62 h 1732614"/>
                <a:gd name="connsiteX1" fmla="*/ 0 w 1734126"/>
                <a:gd name="connsiteY1" fmla="*/ 1732614 h 1732614"/>
                <a:gd name="connsiteX2" fmla="*/ 1724450 w 1734126"/>
                <a:gd name="connsiteY2" fmla="*/ 806922 h 1732614"/>
                <a:gd name="connsiteX3" fmla="*/ 1734126 w 1734126"/>
                <a:gd name="connsiteY3" fmla="*/ 62 h 1732614"/>
              </a:gdLst>
              <a:ahLst/>
              <a:cxnLst>
                <a:cxn ang="0">
                  <a:pos x="connsiteX0" y="connsiteY0"/>
                </a:cxn>
                <a:cxn ang="0">
                  <a:pos x="connsiteX1" y="connsiteY1"/>
                </a:cxn>
                <a:cxn ang="0">
                  <a:pos x="connsiteX2" y="connsiteY2"/>
                </a:cxn>
                <a:cxn ang="0">
                  <a:pos x="connsiteX3" y="connsiteY3"/>
                </a:cxn>
              </a:cxnLst>
              <a:rect l="l" t="t" r="r" b="b"/>
              <a:pathLst>
                <a:path w="1734126" h="1732614">
                  <a:moveTo>
                    <a:pt x="1734126" y="62"/>
                  </a:moveTo>
                  <a:cubicBezTo>
                    <a:pt x="12122" y="1737280"/>
                    <a:pt x="1000966" y="750300"/>
                    <a:pt x="0" y="1732614"/>
                  </a:cubicBezTo>
                  <a:lnTo>
                    <a:pt x="1724450" y="806922"/>
                  </a:lnTo>
                  <a:cubicBezTo>
                    <a:pt x="1726301" y="591097"/>
                    <a:pt x="1732274" y="-7008"/>
                    <a:pt x="1734126" y="62"/>
                  </a:cubicBezTo>
                  <a:close/>
                </a:path>
              </a:pathLst>
            </a:custGeom>
            <a:gradFill>
              <a:gsLst>
                <a:gs pos="0">
                  <a:schemeClr val="accent1">
                    <a:lumMod val="40000"/>
                    <a:lumOff val="6000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MetaMediumLF-Roman" pitchFamily="34" charset="0"/>
              </a:endParaRPr>
            </a:p>
          </p:txBody>
        </p:sp>
        <p:sp>
          <p:nvSpPr>
            <p:cNvPr id="50" name="Freeform 49"/>
            <p:cNvSpPr/>
            <p:nvPr/>
          </p:nvSpPr>
          <p:spPr bwMode="gray">
            <a:xfrm>
              <a:off x="2762130" y="2062824"/>
              <a:ext cx="1484550" cy="2618812"/>
            </a:xfrm>
            <a:custGeom>
              <a:avLst/>
              <a:gdLst>
                <a:gd name="connsiteX0" fmla="*/ 0 w 1787856"/>
                <a:gd name="connsiteY0" fmla="*/ 2811438 h 2811438"/>
                <a:gd name="connsiteX1" fmla="*/ 1760561 w 1787856"/>
                <a:gd name="connsiteY1" fmla="*/ 0 h 2811438"/>
                <a:gd name="connsiteX2" fmla="*/ 1787856 w 1787856"/>
                <a:gd name="connsiteY2" fmla="*/ 900752 h 2811438"/>
                <a:gd name="connsiteX3" fmla="*/ 1787856 w 1787856"/>
                <a:gd name="connsiteY3" fmla="*/ 928047 h 2811438"/>
                <a:gd name="connsiteX4" fmla="*/ 0 w 1787856"/>
                <a:gd name="connsiteY4" fmla="*/ 2811438 h 2811438"/>
                <a:gd name="connsiteX0" fmla="*/ 0 w 1747381"/>
                <a:gd name="connsiteY0" fmla="*/ 2848156 h 2848156"/>
                <a:gd name="connsiteX1" fmla="*/ 1720086 w 1747381"/>
                <a:gd name="connsiteY1" fmla="*/ 0 h 2848156"/>
                <a:gd name="connsiteX2" fmla="*/ 1747381 w 1747381"/>
                <a:gd name="connsiteY2" fmla="*/ 900752 h 2848156"/>
                <a:gd name="connsiteX3" fmla="*/ 1747381 w 1747381"/>
                <a:gd name="connsiteY3" fmla="*/ 928047 h 2848156"/>
                <a:gd name="connsiteX4" fmla="*/ 0 w 1747381"/>
                <a:gd name="connsiteY4" fmla="*/ 2848156 h 2848156"/>
                <a:gd name="connsiteX0" fmla="*/ 0 w 1747381"/>
                <a:gd name="connsiteY0" fmla="*/ 2848156 h 2848156"/>
                <a:gd name="connsiteX1" fmla="*/ 1720086 w 1747381"/>
                <a:gd name="connsiteY1" fmla="*/ 0 h 2848156"/>
                <a:gd name="connsiteX2" fmla="*/ 1747381 w 1747381"/>
                <a:gd name="connsiteY2" fmla="*/ 928047 h 2848156"/>
                <a:gd name="connsiteX3" fmla="*/ 0 w 1747381"/>
                <a:gd name="connsiteY3" fmla="*/ 2848156 h 2848156"/>
                <a:gd name="connsiteX0" fmla="*/ 0 w 1739287"/>
                <a:gd name="connsiteY0" fmla="*/ 2848156 h 2848156"/>
                <a:gd name="connsiteX1" fmla="*/ 1720086 w 1739287"/>
                <a:gd name="connsiteY1" fmla="*/ 0 h 2848156"/>
                <a:gd name="connsiteX2" fmla="*/ 1739287 w 1739287"/>
                <a:gd name="connsiteY2" fmla="*/ 950078 h 2848156"/>
                <a:gd name="connsiteX3" fmla="*/ 0 w 1739287"/>
                <a:gd name="connsiteY3" fmla="*/ 2848156 h 2848156"/>
                <a:gd name="connsiteX0" fmla="*/ 0 w 1739287"/>
                <a:gd name="connsiteY0" fmla="*/ 2848156 h 2848156"/>
                <a:gd name="connsiteX1" fmla="*/ 1720086 w 1739287"/>
                <a:gd name="connsiteY1" fmla="*/ 0 h 2848156"/>
                <a:gd name="connsiteX2" fmla="*/ 1739287 w 1739287"/>
                <a:gd name="connsiteY2" fmla="*/ 950078 h 2848156"/>
                <a:gd name="connsiteX3" fmla="*/ 0 w 1739287"/>
                <a:gd name="connsiteY3" fmla="*/ 2848156 h 2848156"/>
                <a:gd name="connsiteX0" fmla="*/ 0 w 1739287"/>
                <a:gd name="connsiteY0" fmla="*/ 2848156 h 2848156"/>
                <a:gd name="connsiteX1" fmla="*/ 1720086 w 1739287"/>
                <a:gd name="connsiteY1" fmla="*/ 0 h 2848156"/>
                <a:gd name="connsiteX2" fmla="*/ 1739287 w 1739287"/>
                <a:gd name="connsiteY2" fmla="*/ 950078 h 2848156"/>
                <a:gd name="connsiteX3" fmla="*/ 0 w 1739287"/>
                <a:gd name="connsiteY3" fmla="*/ 2848156 h 2848156"/>
                <a:gd name="connsiteX0" fmla="*/ 0 w 1739287"/>
                <a:gd name="connsiteY0" fmla="*/ 2848156 h 2848156"/>
                <a:gd name="connsiteX1" fmla="*/ 1720086 w 1739287"/>
                <a:gd name="connsiteY1" fmla="*/ 0 h 2848156"/>
                <a:gd name="connsiteX2" fmla="*/ 1739287 w 1739287"/>
                <a:gd name="connsiteY2" fmla="*/ 685708 h 2848156"/>
                <a:gd name="connsiteX3" fmla="*/ 0 w 1739287"/>
                <a:gd name="connsiteY3" fmla="*/ 2848156 h 2848156"/>
                <a:gd name="connsiteX0" fmla="*/ 0 w 1739287"/>
                <a:gd name="connsiteY0" fmla="*/ 2848156 h 2848156"/>
                <a:gd name="connsiteX1" fmla="*/ 1720086 w 1739287"/>
                <a:gd name="connsiteY1" fmla="*/ 0 h 2848156"/>
                <a:gd name="connsiteX2" fmla="*/ 1739287 w 1739287"/>
                <a:gd name="connsiteY2" fmla="*/ 685708 h 2848156"/>
                <a:gd name="connsiteX3" fmla="*/ 677290 w 1739287"/>
                <a:gd name="connsiteY3" fmla="*/ 1996997 h 2848156"/>
                <a:gd name="connsiteX4" fmla="*/ 0 w 1739287"/>
                <a:gd name="connsiteY4" fmla="*/ 2848156 h 2848156"/>
                <a:gd name="connsiteX0" fmla="*/ 0 w 1739287"/>
                <a:gd name="connsiteY0" fmla="*/ 2848156 h 3070499"/>
                <a:gd name="connsiteX1" fmla="*/ 1720086 w 1739287"/>
                <a:gd name="connsiteY1" fmla="*/ 0 h 3070499"/>
                <a:gd name="connsiteX2" fmla="*/ 1739287 w 1739287"/>
                <a:gd name="connsiteY2" fmla="*/ 685708 h 3070499"/>
                <a:gd name="connsiteX3" fmla="*/ 15169 w 1739287"/>
                <a:gd name="connsiteY3" fmla="*/ 3070499 h 3070499"/>
                <a:gd name="connsiteX4" fmla="*/ 0 w 1739287"/>
                <a:gd name="connsiteY4" fmla="*/ 2848156 h 3070499"/>
                <a:gd name="connsiteX0" fmla="*/ 0 w 1746331"/>
                <a:gd name="connsiteY0" fmla="*/ 2733138 h 3070499"/>
                <a:gd name="connsiteX1" fmla="*/ 1727130 w 1746331"/>
                <a:gd name="connsiteY1" fmla="*/ 0 h 3070499"/>
                <a:gd name="connsiteX2" fmla="*/ 1746331 w 1746331"/>
                <a:gd name="connsiteY2" fmla="*/ 685708 h 3070499"/>
                <a:gd name="connsiteX3" fmla="*/ 22213 w 1746331"/>
                <a:gd name="connsiteY3" fmla="*/ 3070499 h 3070499"/>
                <a:gd name="connsiteX4" fmla="*/ 0 w 1746331"/>
                <a:gd name="connsiteY4" fmla="*/ 2733138 h 3070499"/>
                <a:gd name="connsiteX0" fmla="*/ 0 w 1746331"/>
                <a:gd name="connsiteY0" fmla="*/ 2733138 h 3076889"/>
                <a:gd name="connsiteX1" fmla="*/ 1727130 w 1746331"/>
                <a:gd name="connsiteY1" fmla="*/ 0 h 3076889"/>
                <a:gd name="connsiteX2" fmla="*/ 1746331 w 1746331"/>
                <a:gd name="connsiteY2" fmla="*/ 685708 h 3076889"/>
                <a:gd name="connsiteX3" fmla="*/ 8125 w 1746331"/>
                <a:gd name="connsiteY3" fmla="*/ 3076889 h 3076889"/>
                <a:gd name="connsiteX4" fmla="*/ 0 w 1746331"/>
                <a:gd name="connsiteY4" fmla="*/ 2733138 h 3076889"/>
                <a:gd name="connsiteX0" fmla="*/ 484 w 1738206"/>
                <a:gd name="connsiteY0" fmla="*/ 2730534 h 3076889"/>
                <a:gd name="connsiteX1" fmla="*/ 1719005 w 1738206"/>
                <a:gd name="connsiteY1" fmla="*/ 0 h 3076889"/>
                <a:gd name="connsiteX2" fmla="*/ 1738206 w 1738206"/>
                <a:gd name="connsiteY2" fmla="*/ 685708 h 3076889"/>
                <a:gd name="connsiteX3" fmla="*/ 0 w 1738206"/>
                <a:gd name="connsiteY3" fmla="*/ 3076889 h 3076889"/>
                <a:gd name="connsiteX4" fmla="*/ 484 w 1738206"/>
                <a:gd name="connsiteY4" fmla="*/ 2730534 h 3076889"/>
                <a:gd name="connsiteX0" fmla="*/ 5 w 1738211"/>
                <a:gd name="connsiteY0" fmla="*/ 3076889 h 3076889"/>
                <a:gd name="connsiteX1" fmla="*/ 1719010 w 1738211"/>
                <a:gd name="connsiteY1" fmla="*/ 0 h 3076889"/>
                <a:gd name="connsiteX2" fmla="*/ 1738211 w 1738211"/>
                <a:gd name="connsiteY2" fmla="*/ 685708 h 3076889"/>
                <a:gd name="connsiteX3" fmla="*/ 5 w 1738211"/>
                <a:gd name="connsiteY3" fmla="*/ 3076889 h 3076889"/>
                <a:gd name="connsiteX0" fmla="*/ 5 w 1738211"/>
                <a:gd name="connsiteY0" fmla="*/ 2739082 h 2739082"/>
                <a:gd name="connsiteX1" fmla="*/ 1719010 w 1738211"/>
                <a:gd name="connsiteY1" fmla="*/ 0 h 2739082"/>
                <a:gd name="connsiteX2" fmla="*/ 1738211 w 1738211"/>
                <a:gd name="connsiteY2" fmla="*/ 685708 h 2739082"/>
                <a:gd name="connsiteX3" fmla="*/ 5 w 1738211"/>
                <a:gd name="connsiteY3" fmla="*/ 2739082 h 2739082"/>
                <a:gd name="connsiteX0" fmla="*/ 5 w 1738211"/>
                <a:gd name="connsiteY0" fmla="*/ 2739082 h 2739082"/>
                <a:gd name="connsiteX1" fmla="*/ 1719010 w 1738211"/>
                <a:gd name="connsiteY1" fmla="*/ 0 h 2739082"/>
                <a:gd name="connsiteX2" fmla="*/ 1738211 w 1738211"/>
                <a:gd name="connsiteY2" fmla="*/ 861954 h 2739082"/>
                <a:gd name="connsiteX3" fmla="*/ 5 w 1738211"/>
                <a:gd name="connsiteY3" fmla="*/ 2739082 h 2739082"/>
                <a:gd name="connsiteX0" fmla="*/ 5 w 1738211"/>
                <a:gd name="connsiteY0" fmla="*/ 2739082 h 2739082"/>
                <a:gd name="connsiteX1" fmla="*/ 1719010 w 1738211"/>
                <a:gd name="connsiteY1" fmla="*/ 0 h 2739082"/>
                <a:gd name="connsiteX2" fmla="*/ 1738211 w 1738211"/>
                <a:gd name="connsiteY2" fmla="*/ 861954 h 2739082"/>
                <a:gd name="connsiteX3" fmla="*/ 5 w 1738211"/>
                <a:gd name="connsiteY3" fmla="*/ 2739082 h 2739082"/>
                <a:gd name="connsiteX0" fmla="*/ 305 w 1738511"/>
                <a:gd name="connsiteY0" fmla="*/ 2739082 h 2739082"/>
                <a:gd name="connsiteX1" fmla="*/ 1719310 w 1738511"/>
                <a:gd name="connsiteY1" fmla="*/ 0 h 2739082"/>
                <a:gd name="connsiteX2" fmla="*/ 1738511 w 1738511"/>
                <a:gd name="connsiteY2" fmla="*/ 861954 h 2739082"/>
                <a:gd name="connsiteX3" fmla="*/ 305 w 1738511"/>
                <a:gd name="connsiteY3" fmla="*/ 2739082 h 2739082"/>
                <a:gd name="connsiteX0" fmla="*/ 0 w 1738206"/>
                <a:gd name="connsiteY0" fmla="*/ 2739082 h 2739082"/>
                <a:gd name="connsiteX1" fmla="*/ 1719005 w 1738206"/>
                <a:gd name="connsiteY1" fmla="*/ 0 h 2739082"/>
                <a:gd name="connsiteX2" fmla="*/ 1738206 w 1738206"/>
                <a:gd name="connsiteY2" fmla="*/ 861954 h 2739082"/>
                <a:gd name="connsiteX3" fmla="*/ 0 w 1738206"/>
                <a:gd name="connsiteY3" fmla="*/ 2739082 h 2739082"/>
                <a:gd name="connsiteX0" fmla="*/ 0 w 1738206"/>
                <a:gd name="connsiteY0" fmla="*/ 2739082 h 2739082"/>
                <a:gd name="connsiteX1" fmla="*/ 1719005 w 1738206"/>
                <a:gd name="connsiteY1" fmla="*/ 0 h 2739082"/>
                <a:gd name="connsiteX2" fmla="*/ 1738206 w 1738206"/>
                <a:gd name="connsiteY2" fmla="*/ 861954 h 2739082"/>
                <a:gd name="connsiteX3" fmla="*/ 0 w 1738206"/>
                <a:gd name="connsiteY3" fmla="*/ 2739082 h 2739082"/>
                <a:gd name="connsiteX0" fmla="*/ 0 w 1748947"/>
                <a:gd name="connsiteY0" fmla="*/ 2782926 h 2782926"/>
                <a:gd name="connsiteX1" fmla="*/ 1729746 w 1748947"/>
                <a:gd name="connsiteY1" fmla="*/ 0 h 2782926"/>
                <a:gd name="connsiteX2" fmla="*/ 1748947 w 1748947"/>
                <a:gd name="connsiteY2" fmla="*/ 861954 h 2782926"/>
                <a:gd name="connsiteX3" fmla="*/ 0 w 1748947"/>
                <a:gd name="connsiteY3" fmla="*/ 2782926 h 2782926"/>
                <a:gd name="connsiteX0" fmla="*/ 0 w 1743577"/>
                <a:gd name="connsiteY0" fmla="*/ 2782926 h 2782926"/>
                <a:gd name="connsiteX1" fmla="*/ 1729746 w 1743577"/>
                <a:gd name="connsiteY1" fmla="*/ 0 h 2782926"/>
                <a:gd name="connsiteX2" fmla="*/ 1743577 w 1743577"/>
                <a:gd name="connsiteY2" fmla="*/ 852212 h 2782926"/>
                <a:gd name="connsiteX3" fmla="*/ 0 w 1743577"/>
                <a:gd name="connsiteY3" fmla="*/ 2782926 h 2782926"/>
                <a:gd name="connsiteX0" fmla="*/ 0 w 1743577"/>
                <a:gd name="connsiteY0" fmla="*/ 2782926 h 2782926"/>
                <a:gd name="connsiteX1" fmla="*/ 1729746 w 1743577"/>
                <a:gd name="connsiteY1" fmla="*/ 0 h 2782926"/>
                <a:gd name="connsiteX2" fmla="*/ 1743577 w 1743577"/>
                <a:gd name="connsiteY2" fmla="*/ 852212 h 2782926"/>
                <a:gd name="connsiteX3" fmla="*/ 0 w 1743577"/>
                <a:gd name="connsiteY3" fmla="*/ 2782926 h 2782926"/>
                <a:gd name="connsiteX0" fmla="*/ 0 w 1743577"/>
                <a:gd name="connsiteY0" fmla="*/ 2782926 h 2782926"/>
                <a:gd name="connsiteX1" fmla="*/ 1729746 w 1743577"/>
                <a:gd name="connsiteY1" fmla="*/ 0 h 2782926"/>
                <a:gd name="connsiteX2" fmla="*/ 1743577 w 1743577"/>
                <a:gd name="connsiteY2" fmla="*/ 852212 h 2782926"/>
                <a:gd name="connsiteX3" fmla="*/ 0 w 1743577"/>
                <a:gd name="connsiteY3" fmla="*/ 2782926 h 2782926"/>
                <a:gd name="connsiteX0" fmla="*/ 0 w 1759687"/>
                <a:gd name="connsiteY0" fmla="*/ 2807283 h 2807283"/>
                <a:gd name="connsiteX1" fmla="*/ 1745856 w 1759687"/>
                <a:gd name="connsiteY1" fmla="*/ 0 h 2807283"/>
                <a:gd name="connsiteX2" fmla="*/ 1759687 w 1759687"/>
                <a:gd name="connsiteY2" fmla="*/ 852212 h 2807283"/>
                <a:gd name="connsiteX3" fmla="*/ 0 w 1759687"/>
                <a:gd name="connsiteY3" fmla="*/ 2807283 h 2807283"/>
                <a:gd name="connsiteX0" fmla="*/ 0 w 1759687"/>
                <a:gd name="connsiteY0" fmla="*/ 2807283 h 2807283"/>
                <a:gd name="connsiteX1" fmla="*/ 1745856 w 1759687"/>
                <a:gd name="connsiteY1" fmla="*/ 0 h 2807283"/>
                <a:gd name="connsiteX2" fmla="*/ 1759687 w 1759687"/>
                <a:gd name="connsiteY2" fmla="*/ 852212 h 2807283"/>
                <a:gd name="connsiteX3" fmla="*/ 0 w 1759687"/>
                <a:gd name="connsiteY3" fmla="*/ 2807283 h 2807283"/>
                <a:gd name="connsiteX0" fmla="*/ 0 w 1759687"/>
                <a:gd name="connsiteY0" fmla="*/ 2807283 h 2807283"/>
                <a:gd name="connsiteX1" fmla="*/ 1745856 w 1759687"/>
                <a:gd name="connsiteY1" fmla="*/ 0 h 2807283"/>
                <a:gd name="connsiteX2" fmla="*/ 1759687 w 1759687"/>
                <a:gd name="connsiteY2" fmla="*/ 852212 h 2807283"/>
                <a:gd name="connsiteX3" fmla="*/ 0 w 1759687"/>
                <a:gd name="connsiteY3" fmla="*/ 2807283 h 2807283"/>
                <a:gd name="connsiteX0" fmla="*/ 0 w 1759687"/>
                <a:gd name="connsiteY0" fmla="*/ 2797539 h 2797539"/>
                <a:gd name="connsiteX1" fmla="*/ 1745856 w 1759687"/>
                <a:gd name="connsiteY1" fmla="*/ 0 h 2797539"/>
                <a:gd name="connsiteX2" fmla="*/ 1759687 w 1759687"/>
                <a:gd name="connsiteY2" fmla="*/ 842468 h 2797539"/>
                <a:gd name="connsiteX3" fmla="*/ 0 w 1759687"/>
                <a:gd name="connsiteY3" fmla="*/ 2797539 h 2797539"/>
                <a:gd name="connsiteX0" fmla="*/ 0 w 1759687"/>
                <a:gd name="connsiteY0" fmla="*/ 2797539 h 2797539"/>
                <a:gd name="connsiteX1" fmla="*/ 1745856 w 1759687"/>
                <a:gd name="connsiteY1" fmla="*/ 0 h 2797539"/>
                <a:gd name="connsiteX2" fmla="*/ 1759687 w 1759687"/>
                <a:gd name="connsiteY2" fmla="*/ 813239 h 2797539"/>
                <a:gd name="connsiteX3" fmla="*/ 0 w 1759687"/>
                <a:gd name="connsiteY3" fmla="*/ 2797539 h 2797539"/>
                <a:gd name="connsiteX0" fmla="*/ 0 w 1759687"/>
                <a:gd name="connsiteY0" fmla="*/ 2797539 h 2797539"/>
                <a:gd name="connsiteX1" fmla="*/ 1745856 w 1759687"/>
                <a:gd name="connsiteY1" fmla="*/ 0 h 2797539"/>
                <a:gd name="connsiteX2" fmla="*/ 1759687 w 1759687"/>
                <a:gd name="connsiteY2" fmla="*/ 813239 h 2797539"/>
                <a:gd name="connsiteX3" fmla="*/ 0 w 1759687"/>
                <a:gd name="connsiteY3" fmla="*/ 2797539 h 2797539"/>
                <a:gd name="connsiteX0" fmla="*/ 0 w 1760279"/>
                <a:gd name="connsiteY0" fmla="*/ 2817025 h 2817025"/>
                <a:gd name="connsiteX1" fmla="*/ 1751225 w 1760279"/>
                <a:gd name="connsiteY1" fmla="*/ 0 h 2817025"/>
                <a:gd name="connsiteX2" fmla="*/ 1759687 w 1760279"/>
                <a:gd name="connsiteY2" fmla="*/ 832725 h 2817025"/>
                <a:gd name="connsiteX3" fmla="*/ 0 w 1760279"/>
                <a:gd name="connsiteY3" fmla="*/ 2817025 h 2817025"/>
              </a:gdLst>
              <a:ahLst/>
              <a:cxnLst>
                <a:cxn ang="0">
                  <a:pos x="connsiteX0" y="connsiteY0"/>
                </a:cxn>
                <a:cxn ang="0">
                  <a:pos x="connsiteX1" y="connsiteY1"/>
                </a:cxn>
                <a:cxn ang="0">
                  <a:pos x="connsiteX2" y="connsiteY2"/>
                </a:cxn>
                <a:cxn ang="0">
                  <a:pos x="connsiteX3" y="connsiteY3"/>
                </a:cxn>
              </a:cxnLst>
              <a:rect l="l" t="t" r="r" b="b"/>
              <a:pathLst>
                <a:path w="1760279" h="2817025">
                  <a:moveTo>
                    <a:pt x="0" y="2817025"/>
                  </a:moveTo>
                  <a:cubicBezTo>
                    <a:pt x="853685" y="1442765"/>
                    <a:pt x="20586" y="2777859"/>
                    <a:pt x="1751225" y="0"/>
                  </a:cubicBezTo>
                  <a:cubicBezTo>
                    <a:pt x="1773815" y="838090"/>
                    <a:pt x="1745192" y="458009"/>
                    <a:pt x="1759687" y="832725"/>
                  </a:cubicBezTo>
                  <a:cubicBezTo>
                    <a:pt x="4241" y="2763998"/>
                    <a:pt x="714135" y="2019358"/>
                    <a:pt x="0" y="2817025"/>
                  </a:cubicBezTo>
                  <a:close/>
                </a:path>
              </a:pathLst>
            </a:custGeom>
            <a:gradFill>
              <a:gsLst>
                <a:gs pos="0">
                  <a:schemeClr val="accent1">
                    <a:lumMod val="20000"/>
                    <a:lumOff val="8000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MetaMediumLF-Roman" pitchFamily="34" charset="0"/>
              </a:endParaRPr>
            </a:p>
          </p:txBody>
        </p:sp>
        <p:sp>
          <p:nvSpPr>
            <p:cNvPr id="51" name="Freeform 50"/>
            <p:cNvSpPr/>
            <p:nvPr/>
          </p:nvSpPr>
          <p:spPr bwMode="gray">
            <a:xfrm>
              <a:off x="2770069" y="3661092"/>
              <a:ext cx="1463909" cy="2295031"/>
            </a:xfrm>
            <a:custGeom>
              <a:avLst/>
              <a:gdLst>
                <a:gd name="connsiteX0" fmla="*/ 0 w 1757548"/>
                <a:gd name="connsiteY0" fmla="*/ 2315688 h 2327564"/>
                <a:gd name="connsiteX1" fmla="*/ 1757548 w 1757548"/>
                <a:gd name="connsiteY1" fmla="*/ 2327564 h 2327564"/>
                <a:gd name="connsiteX2" fmla="*/ 1757548 w 1757548"/>
                <a:gd name="connsiteY2" fmla="*/ 0 h 2327564"/>
                <a:gd name="connsiteX3" fmla="*/ 0 w 1757548"/>
                <a:gd name="connsiteY3" fmla="*/ 950026 h 2327564"/>
                <a:gd name="connsiteX4" fmla="*/ 0 w 1757548"/>
                <a:gd name="connsiteY4" fmla="*/ 2315688 h 2327564"/>
                <a:gd name="connsiteX0" fmla="*/ 0 w 1757548"/>
                <a:gd name="connsiteY0" fmla="*/ 2315688 h 2327564"/>
                <a:gd name="connsiteX1" fmla="*/ 1757548 w 1757548"/>
                <a:gd name="connsiteY1" fmla="*/ 2327564 h 2327564"/>
                <a:gd name="connsiteX2" fmla="*/ 1757548 w 1757548"/>
                <a:gd name="connsiteY2" fmla="*/ 0 h 2327564"/>
                <a:gd name="connsiteX3" fmla="*/ 24285 w 1757548"/>
                <a:gd name="connsiteY3" fmla="*/ 942683 h 2327564"/>
                <a:gd name="connsiteX4" fmla="*/ 0 w 1757548"/>
                <a:gd name="connsiteY4" fmla="*/ 2315688 h 2327564"/>
                <a:gd name="connsiteX0" fmla="*/ 0 w 1757548"/>
                <a:gd name="connsiteY0" fmla="*/ 2315688 h 2327564"/>
                <a:gd name="connsiteX1" fmla="*/ 1757548 w 1757548"/>
                <a:gd name="connsiteY1" fmla="*/ 2327564 h 2327564"/>
                <a:gd name="connsiteX2" fmla="*/ 1757548 w 1757548"/>
                <a:gd name="connsiteY2" fmla="*/ 0 h 2327564"/>
                <a:gd name="connsiteX3" fmla="*/ 24285 w 1757548"/>
                <a:gd name="connsiteY3" fmla="*/ 1166069 h 2327564"/>
                <a:gd name="connsiteX4" fmla="*/ 0 w 1757548"/>
                <a:gd name="connsiteY4" fmla="*/ 2315688 h 2327564"/>
                <a:gd name="connsiteX0" fmla="*/ 0 w 1757548"/>
                <a:gd name="connsiteY0" fmla="*/ 2048311 h 2060187"/>
                <a:gd name="connsiteX1" fmla="*/ 1757548 w 1757548"/>
                <a:gd name="connsiteY1" fmla="*/ 2060187 h 2060187"/>
                <a:gd name="connsiteX2" fmla="*/ 1741357 w 1757548"/>
                <a:gd name="connsiteY2" fmla="*/ 0 h 2060187"/>
                <a:gd name="connsiteX3" fmla="*/ 24285 w 1757548"/>
                <a:gd name="connsiteY3" fmla="*/ 898692 h 2060187"/>
                <a:gd name="connsiteX4" fmla="*/ 0 w 1757548"/>
                <a:gd name="connsiteY4" fmla="*/ 2048311 h 2060187"/>
                <a:gd name="connsiteX0" fmla="*/ 0 w 1757548"/>
                <a:gd name="connsiteY0" fmla="*/ 2072618 h 2084494"/>
                <a:gd name="connsiteX1" fmla="*/ 1757548 w 1757548"/>
                <a:gd name="connsiteY1" fmla="*/ 2084494 h 2084494"/>
                <a:gd name="connsiteX2" fmla="*/ 1741357 w 1757548"/>
                <a:gd name="connsiteY2" fmla="*/ 0 h 2084494"/>
                <a:gd name="connsiteX3" fmla="*/ 24285 w 1757548"/>
                <a:gd name="connsiteY3" fmla="*/ 922999 h 2084494"/>
                <a:gd name="connsiteX4" fmla="*/ 0 w 1757548"/>
                <a:gd name="connsiteY4" fmla="*/ 2072618 h 2084494"/>
                <a:gd name="connsiteX0" fmla="*/ 8095 w 1765643"/>
                <a:gd name="connsiteY0" fmla="*/ 2072618 h 2084494"/>
                <a:gd name="connsiteX1" fmla="*/ 1765643 w 1765643"/>
                <a:gd name="connsiteY1" fmla="*/ 2084494 h 2084494"/>
                <a:gd name="connsiteX2" fmla="*/ 1749452 w 1765643"/>
                <a:gd name="connsiteY2" fmla="*/ 0 h 2084494"/>
                <a:gd name="connsiteX3" fmla="*/ 0 w 1765643"/>
                <a:gd name="connsiteY3" fmla="*/ 1445599 h 2084494"/>
                <a:gd name="connsiteX4" fmla="*/ 8095 w 1765643"/>
                <a:gd name="connsiteY4" fmla="*/ 2072618 h 2084494"/>
                <a:gd name="connsiteX0" fmla="*/ 8095 w 1765643"/>
                <a:gd name="connsiteY0" fmla="*/ 2030318 h 2042194"/>
                <a:gd name="connsiteX1" fmla="*/ 1765643 w 1765643"/>
                <a:gd name="connsiteY1" fmla="*/ 2042194 h 2042194"/>
                <a:gd name="connsiteX2" fmla="*/ 1742408 w 1765643"/>
                <a:gd name="connsiteY2" fmla="*/ 0 h 2042194"/>
                <a:gd name="connsiteX3" fmla="*/ 0 w 1765643"/>
                <a:gd name="connsiteY3" fmla="*/ 1403299 h 2042194"/>
                <a:gd name="connsiteX4" fmla="*/ 8095 w 1765643"/>
                <a:gd name="connsiteY4" fmla="*/ 2030318 h 2042194"/>
                <a:gd name="connsiteX0" fmla="*/ 0 w 1757548"/>
                <a:gd name="connsiteY0" fmla="*/ 2030318 h 2042194"/>
                <a:gd name="connsiteX1" fmla="*/ 1757548 w 1757548"/>
                <a:gd name="connsiteY1" fmla="*/ 2042194 h 2042194"/>
                <a:gd name="connsiteX2" fmla="*/ 1734313 w 1757548"/>
                <a:gd name="connsiteY2" fmla="*/ 0 h 2042194"/>
                <a:gd name="connsiteX3" fmla="*/ 17733 w 1757548"/>
                <a:gd name="connsiteY3" fmla="*/ 1383912 h 2042194"/>
                <a:gd name="connsiteX4" fmla="*/ 0 w 1757548"/>
                <a:gd name="connsiteY4" fmla="*/ 2030318 h 2042194"/>
                <a:gd name="connsiteX0" fmla="*/ 0 w 1743199"/>
                <a:gd name="connsiteY0" fmla="*/ 2034626 h 2042194"/>
                <a:gd name="connsiteX1" fmla="*/ 1743199 w 1743199"/>
                <a:gd name="connsiteY1" fmla="*/ 2042194 h 2042194"/>
                <a:gd name="connsiteX2" fmla="*/ 1719964 w 1743199"/>
                <a:gd name="connsiteY2" fmla="*/ 0 h 2042194"/>
                <a:gd name="connsiteX3" fmla="*/ 3384 w 1743199"/>
                <a:gd name="connsiteY3" fmla="*/ 1383912 h 2042194"/>
                <a:gd name="connsiteX4" fmla="*/ 0 w 1743199"/>
                <a:gd name="connsiteY4" fmla="*/ 2034626 h 2042194"/>
                <a:gd name="connsiteX0" fmla="*/ 0 w 1731719"/>
                <a:gd name="connsiteY0" fmla="*/ 2034626 h 2035732"/>
                <a:gd name="connsiteX1" fmla="*/ 1731719 w 1731719"/>
                <a:gd name="connsiteY1" fmla="*/ 2035732 h 2035732"/>
                <a:gd name="connsiteX2" fmla="*/ 1719964 w 1731719"/>
                <a:gd name="connsiteY2" fmla="*/ 0 h 2035732"/>
                <a:gd name="connsiteX3" fmla="*/ 3384 w 1731719"/>
                <a:gd name="connsiteY3" fmla="*/ 1383912 h 2035732"/>
                <a:gd name="connsiteX4" fmla="*/ 0 w 1731719"/>
                <a:gd name="connsiteY4" fmla="*/ 2034626 h 2035732"/>
                <a:gd name="connsiteX0" fmla="*/ 0 w 1731719"/>
                <a:gd name="connsiteY0" fmla="*/ 2043243 h 2044349"/>
                <a:gd name="connsiteX1" fmla="*/ 1731719 w 1731719"/>
                <a:gd name="connsiteY1" fmla="*/ 2044349 h 2044349"/>
                <a:gd name="connsiteX2" fmla="*/ 1728573 w 1731719"/>
                <a:gd name="connsiteY2" fmla="*/ 0 h 2044349"/>
                <a:gd name="connsiteX3" fmla="*/ 3384 w 1731719"/>
                <a:gd name="connsiteY3" fmla="*/ 1392529 h 2044349"/>
                <a:gd name="connsiteX4" fmla="*/ 0 w 1731719"/>
                <a:gd name="connsiteY4" fmla="*/ 2043243 h 2044349"/>
                <a:gd name="connsiteX0" fmla="*/ 10704 w 1742423"/>
                <a:gd name="connsiteY0" fmla="*/ 2043243 h 2044349"/>
                <a:gd name="connsiteX1" fmla="*/ 1742423 w 1742423"/>
                <a:gd name="connsiteY1" fmla="*/ 2044349 h 2044349"/>
                <a:gd name="connsiteX2" fmla="*/ 1739277 w 1742423"/>
                <a:gd name="connsiteY2" fmla="*/ 0 h 2044349"/>
                <a:gd name="connsiteX3" fmla="*/ 0 w 1742423"/>
                <a:gd name="connsiteY3" fmla="*/ 874348 h 2044349"/>
                <a:gd name="connsiteX4" fmla="*/ 10704 w 1742423"/>
                <a:gd name="connsiteY4" fmla="*/ 2043243 h 2044349"/>
                <a:gd name="connsiteX0" fmla="*/ 5335 w 1737054"/>
                <a:gd name="connsiteY0" fmla="*/ 2043243 h 2044349"/>
                <a:gd name="connsiteX1" fmla="*/ 1737054 w 1737054"/>
                <a:gd name="connsiteY1" fmla="*/ 2044349 h 2044349"/>
                <a:gd name="connsiteX2" fmla="*/ 1733908 w 1737054"/>
                <a:gd name="connsiteY2" fmla="*/ 0 h 2044349"/>
                <a:gd name="connsiteX3" fmla="*/ 0 w 1737054"/>
                <a:gd name="connsiteY3" fmla="*/ 862255 h 2044349"/>
                <a:gd name="connsiteX4" fmla="*/ 5335 w 1737054"/>
                <a:gd name="connsiteY4" fmla="*/ 2043243 h 2044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7054" h="2044349">
                  <a:moveTo>
                    <a:pt x="5335" y="2043243"/>
                  </a:moveTo>
                  <a:lnTo>
                    <a:pt x="1737054" y="2044349"/>
                  </a:lnTo>
                  <a:cubicBezTo>
                    <a:pt x="1733136" y="1365772"/>
                    <a:pt x="1737826" y="678577"/>
                    <a:pt x="1733908" y="0"/>
                  </a:cubicBezTo>
                  <a:lnTo>
                    <a:pt x="0" y="862255"/>
                  </a:lnTo>
                  <a:cubicBezTo>
                    <a:pt x="1778" y="1255918"/>
                    <a:pt x="3557" y="1649580"/>
                    <a:pt x="5335" y="2043243"/>
                  </a:cubicBezTo>
                  <a:close/>
                </a:path>
              </a:pathLst>
            </a:custGeom>
            <a:gradFill>
              <a:gsLst>
                <a:gs pos="0">
                  <a:schemeClr val="accent1">
                    <a:lumMod val="60000"/>
                    <a:lumOff val="4000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MetaMediumLF-Roman" pitchFamily="34" charset="0"/>
              </a:endParaRPr>
            </a:p>
          </p:txBody>
        </p:sp>
        <p:sp>
          <p:nvSpPr>
            <p:cNvPr id="52" name="Rectangle 51"/>
            <p:cNvSpPr/>
            <p:nvPr/>
          </p:nvSpPr>
          <p:spPr bwMode="gray">
            <a:xfrm>
              <a:off x="4223151" y="2058062"/>
              <a:ext cx="1338189" cy="780141"/>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5400000" scaled="1"/>
              <a:tileRect/>
            </a:gradFill>
            <a:ln>
              <a:noFill/>
            </a:ln>
            <a:effectLst>
              <a:outerShdw blurRad="254000" dist="1270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MetaMediumLF-Roman" pitchFamily="34" charset="0"/>
                </a:rPr>
                <a:t>FAST Suite</a:t>
              </a:r>
            </a:p>
          </p:txBody>
        </p:sp>
        <p:sp>
          <p:nvSpPr>
            <p:cNvPr id="53" name="Rectangle 52"/>
            <p:cNvSpPr/>
            <p:nvPr/>
          </p:nvSpPr>
          <p:spPr bwMode="gray">
            <a:xfrm>
              <a:off x="4223151" y="2838203"/>
              <a:ext cx="1338189" cy="82251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54000" dist="1270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MetaMediumLF-Roman" pitchFamily="34" charset="0"/>
                </a:rPr>
                <a:t>File Deduplication &amp; Compression</a:t>
              </a:r>
            </a:p>
          </p:txBody>
        </p:sp>
        <p:sp>
          <p:nvSpPr>
            <p:cNvPr id="54" name="Rectangle 53"/>
            <p:cNvSpPr/>
            <p:nvPr/>
          </p:nvSpPr>
          <p:spPr bwMode="gray">
            <a:xfrm>
              <a:off x="4223151" y="3660721"/>
              <a:ext cx="1338189" cy="231603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5400000" scaled="1"/>
              <a:tileRect/>
            </a:gradFill>
            <a:ln>
              <a:noFill/>
            </a:ln>
            <a:effectLst>
              <a:outerShdw blurRad="254000" dist="1270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MetaMediumLF-Roman" pitchFamily="34" charset="0"/>
                </a:rPr>
                <a:t>Thin Provisioning</a:t>
              </a:r>
            </a:p>
          </p:txBody>
        </p:sp>
      </p:grpSp>
      <p:sp>
        <p:nvSpPr>
          <p:cNvPr id="55" name="Rectangle 54"/>
          <p:cNvSpPr/>
          <p:nvPr/>
        </p:nvSpPr>
        <p:spPr bwMode="gray">
          <a:xfrm>
            <a:off x="1444665" y="4627063"/>
            <a:ext cx="1338189" cy="1349696"/>
          </a:xfrm>
          <a:prstGeom prst="rect">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5400000" scaled="1"/>
            <a:tileRect/>
          </a:gradFill>
          <a:ln>
            <a:noFill/>
          </a:ln>
          <a:effectLst>
            <a:outerShdw blurRad="254000" dist="1270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MetaMediumLF-Roman" pitchFamily="34" charset="0"/>
              </a:rPr>
              <a:t>Classic</a:t>
            </a:r>
            <a:br>
              <a:rPr lang="en-US" sz="1400" dirty="0">
                <a:latin typeface="MetaMediumLF-Roman" pitchFamily="34" charset="0"/>
              </a:rPr>
            </a:br>
            <a:r>
              <a:rPr lang="en-US" sz="1400" dirty="0">
                <a:latin typeface="MetaMediumLF-Roman" pitchFamily="34" charset="0"/>
              </a:rPr>
              <a:t>Provisioning</a:t>
            </a:r>
          </a:p>
        </p:txBody>
      </p:sp>
      <p:cxnSp>
        <p:nvCxnSpPr>
          <p:cNvPr id="56" name="Straight Connector 55"/>
          <p:cNvCxnSpPr/>
          <p:nvPr/>
        </p:nvCxnSpPr>
        <p:spPr bwMode="gray">
          <a:xfrm>
            <a:off x="1079500" y="5976938"/>
            <a:ext cx="6958013" cy="0"/>
          </a:xfrm>
          <a:prstGeom prst="line">
            <a:avLst/>
          </a:prstGeom>
          <a:ln w="38100" cap="rnd">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p:tgtEl>
                                          <p:spTgt spid="43"/>
                                        </p:tgtEl>
                                        <p:attrNameLst>
                                          <p:attrName>ppt_x</p:attrName>
                                        </p:attrNameLst>
                                      </p:cBhvr>
                                      <p:tavLst>
                                        <p:tav tm="0">
                                          <p:val>
                                            <p:strVal val="#ppt_x-#ppt_w*1.125000"/>
                                          </p:val>
                                        </p:tav>
                                        <p:tav tm="100000">
                                          <p:val>
                                            <p:strVal val="#ppt_x"/>
                                          </p:val>
                                        </p:tav>
                                      </p:tavLst>
                                    </p:anim>
                                    <p:animEffect transition="in" filter="wipe(right)">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ounded Rectangle 103"/>
          <p:cNvSpPr/>
          <p:nvPr/>
        </p:nvSpPr>
        <p:spPr bwMode="gray">
          <a:xfrm>
            <a:off x="1460764" y="2046432"/>
            <a:ext cx="3571611" cy="3917806"/>
          </a:xfrm>
          <a:prstGeom prst="roundRect">
            <a:avLst>
              <a:gd name="adj" fmla="val 4229"/>
            </a:avLst>
          </a:prstGeom>
          <a:gradFill>
            <a:gsLst>
              <a:gs pos="49000">
                <a:schemeClr val="bg1">
                  <a:lumMod val="8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smtClean="0"/>
              <a:t> </a:t>
            </a:r>
            <a:endParaRPr lang="en-US" sz="2000" dirty="0"/>
          </a:p>
        </p:txBody>
      </p:sp>
      <p:sp>
        <p:nvSpPr>
          <p:cNvPr id="92" name="Rounded Rectangle 91"/>
          <p:cNvSpPr/>
          <p:nvPr/>
        </p:nvSpPr>
        <p:spPr bwMode="gray">
          <a:xfrm>
            <a:off x="5205676" y="2046432"/>
            <a:ext cx="3571611" cy="3917806"/>
          </a:xfrm>
          <a:prstGeom prst="roundRect">
            <a:avLst>
              <a:gd name="adj" fmla="val 4229"/>
            </a:avLst>
          </a:prstGeom>
          <a:gradFill>
            <a:gsLst>
              <a:gs pos="49000">
                <a:schemeClr val="bg1">
                  <a:lumMod val="8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smtClean="0"/>
              <a:t> </a:t>
            </a:r>
            <a:endParaRPr lang="en-US" sz="2000" dirty="0"/>
          </a:p>
        </p:txBody>
      </p:sp>
      <p:sp>
        <p:nvSpPr>
          <p:cNvPr id="7196" name="Title 33"/>
          <p:cNvSpPr>
            <a:spLocks noGrp="1"/>
          </p:cNvSpPr>
          <p:nvPr>
            <p:ph type="title"/>
          </p:nvPr>
        </p:nvSpPr>
        <p:spPr bwMode="gray"/>
        <p:txBody>
          <a:bodyPr/>
          <a:lstStyle/>
          <a:p>
            <a:r>
              <a:rPr lang="en-US" smtClean="0"/>
              <a:t>Enhanced Virtual Provisioning</a:t>
            </a:r>
            <a:endParaRPr lang="en-US" dirty="0" smtClean="0"/>
          </a:p>
        </p:txBody>
      </p:sp>
      <p:sp>
        <p:nvSpPr>
          <p:cNvPr id="52" name="Text Placeholder 51"/>
          <p:cNvSpPr>
            <a:spLocks noGrp="1"/>
          </p:cNvSpPr>
          <p:nvPr>
            <p:ph type="body" idx="1"/>
          </p:nvPr>
        </p:nvSpPr>
        <p:spPr bwMode="gray"/>
        <p:txBody>
          <a:bodyPr/>
          <a:lstStyle/>
          <a:p>
            <a:pPr lvl="0"/>
            <a:r>
              <a:rPr lang="en-US" dirty="0" smtClean="0"/>
              <a:t>Storage pool virtualizes the storage provisioning model</a:t>
            </a:r>
          </a:p>
        </p:txBody>
      </p:sp>
      <p:grpSp>
        <p:nvGrpSpPr>
          <p:cNvPr id="2" name="Group 45"/>
          <p:cNvGrpSpPr/>
          <p:nvPr/>
        </p:nvGrpSpPr>
        <p:grpSpPr bwMode="gray">
          <a:xfrm>
            <a:off x="366713" y="6348676"/>
            <a:ext cx="2131435" cy="184666"/>
            <a:chOff x="366713" y="6348676"/>
            <a:chExt cx="2131435" cy="184666"/>
          </a:xfrm>
        </p:grpSpPr>
        <p:sp>
          <p:nvSpPr>
            <p:cNvPr id="47" name="Rectangle 46"/>
            <p:cNvSpPr/>
            <p:nvPr/>
          </p:nvSpPr>
          <p:spPr bwMode="gray">
            <a:xfrm>
              <a:off x="1319877" y="6348676"/>
              <a:ext cx="1178271" cy="184666"/>
            </a:xfrm>
            <a:prstGeom prst="rect">
              <a:avLst/>
            </a:prstGeom>
            <a:noFill/>
          </p:spPr>
          <p:txBody>
            <a:bodyPr wrap="none" lIns="0" tIns="0" rIns="0" bIns="0" rtlCol="0" anchor="ctr" anchorCtr="0">
              <a:spAutoFit/>
            </a:bodyPr>
            <a:lstStyle/>
            <a:p>
              <a:r>
                <a:rPr lang="en-US" sz="1200" spc="300" dirty="0" smtClean="0">
                  <a:solidFill>
                    <a:schemeClr val="bg1"/>
                  </a:solidFill>
                  <a:latin typeface="MetaMediumLF-Roman" pitchFamily="34" charset="0"/>
                </a:rPr>
                <a:t>EFFICIENCY </a:t>
              </a:r>
              <a:endParaRPr lang="en-US" sz="1200" spc="300" dirty="0">
                <a:solidFill>
                  <a:schemeClr val="bg1"/>
                </a:solidFill>
                <a:latin typeface="MetaMediumLF-Roman" pitchFamily="34" charset="0"/>
              </a:endParaRPr>
            </a:p>
          </p:txBody>
        </p:sp>
        <p:pic>
          <p:nvPicPr>
            <p:cNvPr id="50" name="Picture 49" descr="VNX logo.png"/>
            <p:cNvPicPr>
              <a:picLocks noChangeAspect="1"/>
            </p:cNvPicPr>
            <p:nvPr/>
          </p:nvPicPr>
          <p:blipFill>
            <a:blip r:embed="rId3" cstate="email"/>
            <a:srcRect/>
            <a:stretch>
              <a:fillRect/>
            </a:stretch>
          </p:blipFill>
          <p:spPr bwMode="gray">
            <a:xfrm>
              <a:off x="366713" y="6363624"/>
              <a:ext cx="864081" cy="154770"/>
            </a:xfrm>
            <a:prstGeom prst="rect">
              <a:avLst/>
            </a:prstGeom>
          </p:spPr>
        </p:pic>
      </p:grpSp>
      <p:sp>
        <p:nvSpPr>
          <p:cNvPr id="54" name="AutoShape 15"/>
          <p:cNvSpPr>
            <a:spLocks noChangeArrowheads="1"/>
          </p:cNvSpPr>
          <p:nvPr/>
        </p:nvSpPr>
        <p:spPr bwMode="gray">
          <a:xfrm>
            <a:off x="7154576" y="3947463"/>
            <a:ext cx="1226362" cy="749554"/>
          </a:xfrm>
          <a:prstGeom prst="can">
            <a:avLst>
              <a:gd name="adj" fmla="val 25000"/>
            </a:avLst>
          </a:prstGeom>
          <a:solidFill>
            <a:schemeClr val="tx2">
              <a:lumMod val="20000"/>
              <a:lumOff val="80000"/>
            </a:schemeClr>
          </a:solidFill>
          <a:ln w="12700">
            <a:solidFill>
              <a:schemeClr val="tx1"/>
            </a:solidFill>
            <a:round/>
            <a:headEnd type="none" w="sm" len="sm"/>
            <a:tailEnd type="none" w="sm" len="sm"/>
          </a:ln>
          <a:effectLst/>
        </p:spPr>
        <p:txBody>
          <a:bodyPr wrap="none" anchor="ctr"/>
          <a:lstStyle/>
          <a:p>
            <a:pPr algn="ctr" eaLnBrk="0" hangingPunct="0">
              <a:defRPr/>
            </a:pPr>
            <a:endParaRPr lang="en-US" sz="1400" dirty="0">
              <a:latin typeface="MetaMediumLF-Roman" pitchFamily="34" charset="0"/>
            </a:endParaRPr>
          </a:p>
        </p:txBody>
      </p:sp>
      <p:sp>
        <p:nvSpPr>
          <p:cNvPr id="55" name="Text Box 33"/>
          <p:cNvSpPr txBox="1">
            <a:spLocks noChangeArrowheads="1"/>
          </p:cNvSpPr>
          <p:nvPr/>
        </p:nvSpPr>
        <p:spPr bwMode="gray">
          <a:xfrm>
            <a:off x="382299" y="5336007"/>
            <a:ext cx="618054" cy="276999"/>
          </a:xfrm>
          <a:prstGeom prst="rect">
            <a:avLst/>
          </a:prstGeom>
          <a:noFill/>
          <a:ln w="9525">
            <a:noFill/>
            <a:miter lim="800000"/>
            <a:headEnd/>
            <a:tailEnd/>
          </a:ln>
        </p:spPr>
        <p:txBody>
          <a:bodyPr wrap="none" lIns="0" tIns="0" rIns="0" bIns="0">
            <a:spAutoFit/>
          </a:bodyPr>
          <a:lstStyle/>
          <a:p>
            <a:pPr>
              <a:defRPr/>
            </a:pPr>
            <a:r>
              <a:rPr lang="en-US" dirty="0">
                <a:solidFill>
                  <a:schemeClr val="tx2"/>
                </a:solidFill>
                <a:latin typeface="MetaMediumLF-Roman" pitchFamily="34" charset="0"/>
              </a:rPr>
              <a:t>Drives</a:t>
            </a:r>
          </a:p>
        </p:txBody>
      </p:sp>
      <p:grpSp>
        <p:nvGrpSpPr>
          <p:cNvPr id="3" name="Group 104"/>
          <p:cNvGrpSpPr/>
          <p:nvPr/>
        </p:nvGrpSpPr>
        <p:grpSpPr bwMode="gray">
          <a:xfrm>
            <a:off x="2806113" y="5099603"/>
            <a:ext cx="880913" cy="864635"/>
            <a:chOff x="2806113" y="5099603"/>
            <a:chExt cx="880913" cy="864635"/>
          </a:xfrm>
        </p:grpSpPr>
        <p:pic>
          <p:nvPicPr>
            <p:cNvPr id="89" name="Picture 4" descr="cx4-80_front_full"/>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gray">
            <a:xfrm>
              <a:off x="2806113" y="5099603"/>
              <a:ext cx="880913" cy="620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Text Box 33"/>
            <p:cNvSpPr txBox="1">
              <a:spLocks noChangeArrowheads="1"/>
            </p:cNvSpPr>
            <p:nvPr/>
          </p:nvSpPr>
          <p:spPr bwMode="gray">
            <a:xfrm>
              <a:off x="2807795" y="5748794"/>
              <a:ext cx="877548" cy="215444"/>
            </a:xfrm>
            <a:prstGeom prst="rect">
              <a:avLst/>
            </a:prstGeom>
            <a:noFill/>
            <a:ln w="9525">
              <a:noFill/>
              <a:miter lim="800000"/>
              <a:headEnd/>
              <a:tailEnd/>
            </a:ln>
          </p:spPr>
          <p:txBody>
            <a:bodyPr wrap="none" lIns="0" tIns="0" rIns="0" bIns="0">
              <a:spAutoFit/>
            </a:bodyPr>
            <a:lstStyle/>
            <a:p>
              <a:pPr algn="ctr">
                <a:defRPr/>
              </a:pPr>
              <a:r>
                <a:rPr lang="en-US" sz="1400" dirty="0">
                  <a:latin typeface="MetaMediumLF-Roman" pitchFamily="34" charset="0"/>
                </a:rPr>
                <a:t>RAID Group</a:t>
              </a:r>
            </a:p>
          </p:txBody>
        </p:sp>
      </p:grpSp>
      <p:sp>
        <p:nvSpPr>
          <p:cNvPr id="57" name="Text Box 33"/>
          <p:cNvSpPr txBox="1">
            <a:spLocks noChangeArrowheads="1"/>
          </p:cNvSpPr>
          <p:nvPr/>
        </p:nvSpPr>
        <p:spPr bwMode="gray">
          <a:xfrm>
            <a:off x="382299" y="4269820"/>
            <a:ext cx="503536" cy="276999"/>
          </a:xfrm>
          <a:prstGeom prst="rect">
            <a:avLst/>
          </a:prstGeom>
          <a:noFill/>
          <a:ln w="9525">
            <a:noFill/>
            <a:miter lim="800000"/>
            <a:headEnd/>
            <a:tailEnd/>
          </a:ln>
        </p:spPr>
        <p:txBody>
          <a:bodyPr wrap="none" lIns="0" tIns="0" rIns="0" bIns="0">
            <a:spAutoFit/>
          </a:bodyPr>
          <a:lstStyle/>
          <a:p>
            <a:pPr>
              <a:defRPr/>
            </a:pPr>
            <a:r>
              <a:rPr lang="en-US" dirty="0">
                <a:solidFill>
                  <a:schemeClr val="tx2"/>
                </a:solidFill>
                <a:latin typeface="MetaMediumLF-Roman" pitchFamily="34" charset="0"/>
              </a:rPr>
              <a:t>LUNs</a:t>
            </a:r>
          </a:p>
        </p:txBody>
      </p:sp>
      <p:sp>
        <p:nvSpPr>
          <p:cNvPr id="58" name="AutoShape 15"/>
          <p:cNvSpPr>
            <a:spLocks noChangeArrowheads="1"/>
          </p:cNvSpPr>
          <p:nvPr/>
        </p:nvSpPr>
        <p:spPr bwMode="gray">
          <a:xfrm>
            <a:off x="7154576" y="4562414"/>
            <a:ext cx="1226362" cy="279763"/>
          </a:xfrm>
          <a:prstGeom prst="can">
            <a:avLst>
              <a:gd name="adj" fmla="val 50000"/>
            </a:avLst>
          </a:prstGeom>
          <a:solidFill>
            <a:schemeClr val="accent1"/>
          </a:solidFill>
          <a:ln w="12700">
            <a:solidFill>
              <a:schemeClr val="tx1"/>
            </a:solidFill>
            <a:round/>
            <a:headEnd type="none" w="sm" len="sm"/>
            <a:tailEnd type="none" w="sm" len="sm"/>
          </a:ln>
        </p:spPr>
        <p:txBody>
          <a:bodyPr wrap="none" anchor="ctr"/>
          <a:lstStyle/>
          <a:p>
            <a:pPr algn="ctr" eaLnBrk="0" hangingPunct="0"/>
            <a:endParaRPr lang="en-US" sz="1400">
              <a:latin typeface="MetaMediumLF-Roman" pitchFamily="34" charset="0"/>
            </a:endParaRPr>
          </a:p>
        </p:txBody>
      </p:sp>
      <p:sp>
        <p:nvSpPr>
          <p:cNvPr id="59" name="AutoShape 15"/>
          <p:cNvSpPr>
            <a:spLocks noChangeArrowheads="1"/>
          </p:cNvSpPr>
          <p:nvPr/>
        </p:nvSpPr>
        <p:spPr bwMode="gray">
          <a:xfrm>
            <a:off x="5649425" y="3947463"/>
            <a:ext cx="1226361" cy="921400"/>
          </a:xfrm>
          <a:prstGeom prst="can">
            <a:avLst>
              <a:gd name="adj" fmla="val 25000"/>
            </a:avLst>
          </a:prstGeom>
          <a:solidFill>
            <a:schemeClr val="accent1"/>
          </a:solidFill>
          <a:ln w="12700">
            <a:solidFill>
              <a:schemeClr val="tx1"/>
            </a:solidFill>
            <a:round/>
            <a:headEnd type="none" w="sm" len="sm"/>
            <a:tailEnd type="none" w="sm" len="sm"/>
          </a:ln>
        </p:spPr>
        <p:txBody>
          <a:bodyPr wrap="none" anchor="ctr"/>
          <a:lstStyle/>
          <a:p>
            <a:pPr algn="ctr" eaLnBrk="0" hangingPunct="0"/>
            <a:endParaRPr lang="en-US" sz="1400">
              <a:latin typeface="MetaMediumLF-Roman" pitchFamily="34" charset="0"/>
            </a:endParaRPr>
          </a:p>
        </p:txBody>
      </p:sp>
      <p:sp>
        <p:nvSpPr>
          <p:cNvPr id="60" name="Text Box 33"/>
          <p:cNvSpPr txBox="1">
            <a:spLocks noChangeArrowheads="1"/>
          </p:cNvSpPr>
          <p:nvPr/>
        </p:nvSpPr>
        <p:spPr bwMode="gray">
          <a:xfrm>
            <a:off x="382299" y="3152001"/>
            <a:ext cx="858055" cy="553998"/>
          </a:xfrm>
          <a:prstGeom prst="rect">
            <a:avLst/>
          </a:prstGeom>
          <a:noFill/>
          <a:ln w="9525">
            <a:noFill/>
            <a:miter lim="800000"/>
            <a:headEnd/>
            <a:tailEnd/>
          </a:ln>
        </p:spPr>
        <p:txBody>
          <a:bodyPr wrap="none" lIns="0" tIns="0" rIns="0" bIns="0">
            <a:spAutoFit/>
          </a:bodyPr>
          <a:lstStyle/>
          <a:p>
            <a:pPr>
              <a:defRPr/>
            </a:pPr>
            <a:r>
              <a:rPr lang="en-US" dirty="0">
                <a:solidFill>
                  <a:schemeClr val="tx2"/>
                </a:solidFill>
                <a:latin typeface="MetaMediumLF-Roman" pitchFamily="34" charset="0"/>
              </a:rPr>
              <a:t>Included</a:t>
            </a:r>
            <a:br>
              <a:rPr lang="en-US" dirty="0">
                <a:solidFill>
                  <a:schemeClr val="tx2"/>
                </a:solidFill>
                <a:latin typeface="MetaMediumLF-Roman" pitchFamily="34" charset="0"/>
              </a:rPr>
            </a:br>
            <a:r>
              <a:rPr lang="en-US" dirty="0">
                <a:solidFill>
                  <a:schemeClr val="tx2"/>
                </a:solidFill>
                <a:latin typeface="MetaMediumLF-Roman" pitchFamily="34" charset="0"/>
              </a:rPr>
              <a:t>Features</a:t>
            </a:r>
          </a:p>
        </p:txBody>
      </p:sp>
      <p:sp>
        <p:nvSpPr>
          <p:cNvPr id="61" name="TextBox 62"/>
          <p:cNvSpPr txBox="1">
            <a:spLocks noChangeArrowheads="1"/>
          </p:cNvSpPr>
          <p:nvPr/>
        </p:nvSpPr>
        <p:spPr bwMode="gray">
          <a:xfrm>
            <a:off x="1461222" y="3152001"/>
            <a:ext cx="3571153" cy="553998"/>
          </a:xfrm>
          <a:prstGeom prst="rect">
            <a:avLst/>
          </a:prstGeom>
          <a:noFill/>
          <a:ln>
            <a:noFill/>
            <a:headEnd/>
            <a:tailEnd/>
          </a:ln>
          <a:effectLst/>
        </p:spPr>
        <p:style>
          <a:lnRef idx="1">
            <a:schemeClr val="accent3"/>
          </a:lnRef>
          <a:fillRef idx="2">
            <a:schemeClr val="accent3"/>
          </a:fillRef>
          <a:effectRef idx="1">
            <a:schemeClr val="accent3"/>
          </a:effectRef>
          <a:fontRef idx="minor">
            <a:schemeClr val="dk1"/>
          </a:fontRef>
        </p:style>
        <p:txBody>
          <a:bodyPr wrap="square" lIns="91440" tIns="0" rIns="91440" bIns="0" anchor="ctr">
            <a:spAutoFit/>
          </a:bodyPr>
          <a:lstStyle/>
          <a:p>
            <a:pPr algn="ctr">
              <a:defRPr/>
            </a:pPr>
            <a:r>
              <a:rPr lang="en-US" dirty="0"/>
              <a:t>LUN Migration, </a:t>
            </a:r>
            <a:br>
              <a:rPr lang="en-US" dirty="0"/>
            </a:br>
            <a:r>
              <a:rPr lang="en-US" dirty="0" err="1" smtClean="0"/>
              <a:t>MetaLUNs</a:t>
            </a:r>
            <a:endParaRPr lang="en-US" dirty="0"/>
          </a:p>
        </p:txBody>
      </p:sp>
      <p:sp>
        <p:nvSpPr>
          <p:cNvPr id="62" name="TextBox 63"/>
          <p:cNvSpPr txBox="1">
            <a:spLocks noChangeArrowheads="1"/>
          </p:cNvSpPr>
          <p:nvPr/>
        </p:nvSpPr>
        <p:spPr bwMode="gray">
          <a:xfrm>
            <a:off x="5205677" y="3013502"/>
            <a:ext cx="3571611" cy="830997"/>
          </a:xfrm>
          <a:prstGeom prst="rect">
            <a:avLst/>
          </a:prstGeom>
          <a:noFill/>
          <a:ln>
            <a:noFill/>
            <a:headEnd/>
            <a:tailEnd/>
          </a:ln>
          <a:effectLst/>
        </p:spPr>
        <p:style>
          <a:lnRef idx="1">
            <a:schemeClr val="accent3"/>
          </a:lnRef>
          <a:fillRef idx="2">
            <a:schemeClr val="accent3"/>
          </a:fillRef>
          <a:effectRef idx="1">
            <a:schemeClr val="accent3"/>
          </a:effectRef>
          <a:fontRef idx="minor">
            <a:schemeClr val="dk1"/>
          </a:fontRef>
        </p:style>
        <p:txBody>
          <a:bodyPr wrap="square" lIns="91440" tIns="0" rIns="91440" bIns="0" anchor="ctr">
            <a:spAutoFit/>
          </a:bodyPr>
          <a:lstStyle/>
          <a:p>
            <a:pPr algn="ctr">
              <a:defRPr/>
            </a:pPr>
            <a:r>
              <a:rPr lang="en-US" dirty="0">
                <a:solidFill>
                  <a:schemeClr val="tx1"/>
                </a:solidFill>
              </a:rPr>
              <a:t>LUN Migration, </a:t>
            </a:r>
            <a:br>
              <a:rPr lang="en-US" dirty="0">
                <a:solidFill>
                  <a:schemeClr val="tx1"/>
                </a:solidFill>
              </a:rPr>
            </a:br>
            <a:r>
              <a:rPr lang="en-US" dirty="0">
                <a:solidFill>
                  <a:schemeClr val="tx1"/>
                </a:solidFill>
              </a:rPr>
              <a:t>LUN </a:t>
            </a:r>
            <a:r>
              <a:rPr lang="en-US" dirty="0" smtClean="0">
                <a:solidFill>
                  <a:schemeClr val="tx1"/>
                </a:solidFill>
              </a:rPr>
              <a:t>Expansion,</a:t>
            </a:r>
          </a:p>
          <a:p>
            <a:pPr algn="ctr">
              <a:defRPr/>
            </a:pPr>
            <a:r>
              <a:rPr lang="en-US" dirty="0" smtClean="0">
                <a:solidFill>
                  <a:schemeClr val="tx1"/>
                </a:solidFill>
              </a:rPr>
              <a:t>LUN Shrink (Windows 2K8 only)</a:t>
            </a:r>
          </a:p>
        </p:txBody>
      </p:sp>
      <p:sp>
        <p:nvSpPr>
          <p:cNvPr id="63" name="AutoShape 15"/>
          <p:cNvSpPr>
            <a:spLocks noChangeArrowheads="1"/>
          </p:cNvSpPr>
          <p:nvPr/>
        </p:nvSpPr>
        <p:spPr bwMode="gray">
          <a:xfrm>
            <a:off x="3301640" y="3947463"/>
            <a:ext cx="640590" cy="921400"/>
          </a:xfrm>
          <a:prstGeom prst="can">
            <a:avLst>
              <a:gd name="adj" fmla="val 25002"/>
            </a:avLst>
          </a:prstGeom>
          <a:solidFill>
            <a:schemeClr val="accent1"/>
          </a:solidFill>
          <a:ln w="12700">
            <a:solidFill>
              <a:schemeClr val="tx1"/>
            </a:solidFill>
            <a:round/>
            <a:headEnd type="none" w="sm" len="sm"/>
            <a:tailEnd type="none" w="sm" len="sm"/>
          </a:ln>
        </p:spPr>
        <p:txBody>
          <a:bodyPr wrap="none" anchor="ctr"/>
          <a:lstStyle/>
          <a:p>
            <a:pPr algn="ctr" eaLnBrk="0" hangingPunct="0"/>
            <a:endParaRPr lang="en-US" sz="1400">
              <a:latin typeface="MetaMediumLF-Roman" pitchFamily="34" charset="0"/>
            </a:endParaRPr>
          </a:p>
        </p:txBody>
      </p:sp>
      <p:sp>
        <p:nvSpPr>
          <p:cNvPr id="64" name="TextBox 72"/>
          <p:cNvSpPr txBox="1">
            <a:spLocks noChangeArrowheads="1"/>
          </p:cNvSpPr>
          <p:nvPr/>
        </p:nvSpPr>
        <p:spPr bwMode="gray">
          <a:xfrm>
            <a:off x="7164314" y="4107927"/>
            <a:ext cx="1209747" cy="523220"/>
          </a:xfrm>
          <a:prstGeom prst="rect">
            <a:avLst/>
          </a:prstGeom>
          <a:noFill/>
          <a:ln w="9525">
            <a:noFill/>
            <a:miter lim="800000"/>
            <a:headEnd/>
            <a:tailEnd/>
          </a:ln>
        </p:spPr>
        <p:txBody>
          <a:bodyPr wrap="square">
            <a:spAutoFit/>
          </a:bodyPr>
          <a:lstStyle/>
          <a:p>
            <a:pPr algn="ctr">
              <a:defRPr/>
            </a:pPr>
            <a:r>
              <a:rPr lang="en-US" sz="1400" dirty="0">
                <a:latin typeface="MetaMediumLF-Roman" pitchFamily="34" charset="0"/>
              </a:rPr>
              <a:t>Thin</a:t>
            </a:r>
          </a:p>
          <a:p>
            <a:pPr algn="ctr">
              <a:defRPr/>
            </a:pPr>
            <a:r>
              <a:rPr lang="en-US" sz="1400" dirty="0">
                <a:latin typeface="MetaMediumLF-Roman" pitchFamily="34" charset="0"/>
              </a:rPr>
              <a:t> LUN</a:t>
            </a:r>
          </a:p>
        </p:txBody>
      </p:sp>
      <p:sp>
        <p:nvSpPr>
          <p:cNvPr id="65" name="TextBox 72"/>
          <p:cNvSpPr txBox="1">
            <a:spLocks noChangeArrowheads="1"/>
          </p:cNvSpPr>
          <p:nvPr/>
        </p:nvSpPr>
        <p:spPr bwMode="gray">
          <a:xfrm>
            <a:off x="5533525" y="4231679"/>
            <a:ext cx="1455031" cy="523220"/>
          </a:xfrm>
          <a:prstGeom prst="rect">
            <a:avLst/>
          </a:prstGeom>
          <a:noFill/>
          <a:ln w="9525">
            <a:noFill/>
            <a:miter lim="800000"/>
            <a:headEnd/>
            <a:tailEnd/>
          </a:ln>
        </p:spPr>
        <p:txBody>
          <a:bodyPr>
            <a:spAutoFit/>
          </a:bodyPr>
          <a:lstStyle/>
          <a:p>
            <a:pPr algn="ctr">
              <a:defRPr/>
            </a:pPr>
            <a:r>
              <a:rPr lang="en-US" sz="1400" dirty="0">
                <a:latin typeface="MetaMediumLF-Roman" pitchFamily="34" charset="0"/>
              </a:rPr>
              <a:t>Thick</a:t>
            </a:r>
          </a:p>
          <a:p>
            <a:pPr algn="ctr">
              <a:defRPr/>
            </a:pPr>
            <a:r>
              <a:rPr lang="en-US" sz="1400" dirty="0">
                <a:latin typeface="MetaMediumLF-Roman" pitchFamily="34" charset="0"/>
              </a:rPr>
              <a:t> </a:t>
            </a:r>
            <a:r>
              <a:rPr lang="en-US" sz="1400" dirty="0" smtClean="0">
                <a:latin typeface="MetaMediumLF-Roman" pitchFamily="34" charset="0"/>
              </a:rPr>
              <a:t>LUN</a:t>
            </a:r>
            <a:endParaRPr lang="en-US" sz="1400" dirty="0">
              <a:latin typeface="MetaMediumLF-Roman" pitchFamily="34" charset="0"/>
            </a:endParaRPr>
          </a:p>
        </p:txBody>
      </p:sp>
      <p:sp>
        <p:nvSpPr>
          <p:cNvPr id="67" name="AutoShape 15"/>
          <p:cNvSpPr>
            <a:spLocks noChangeArrowheads="1"/>
          </p:cNvSpPr>
          <p:nvPr/>
        </p:nvSpPr>
        <p:spPr bwMode="gray">
          <a:xfrm>
            <a:off x="1819982" y="3947463"/>
            <a:ext cx="1226362" cy="921400"/>
          </a:xfrm>
          <a:prstGeom prst="can">
            <a:avLst>
              <a:gd name="adj" fmla="val 25000"/>
            </a:avLst>
          </a:prstGeom>
          <a:solidFill>
            <a:schemeClr val="accent1"/>
          </a:solidFill>
          <a:ln w="12700">
            <a:solidFill>
              <a:schemeClr val="tx1"/>
            </a:solidFill>
            <a:round/>
            <a:headEnd type="none" w="sm" len="sm"/>
            <a:tailEnd type="none" w="sm" len="sm"/>
          </a:ln>
        </p:spPr>
        <p:txBody>
          <a:bodyPr wrap="none" anchor="ctr"/>
          <a:lstStyle/>
          <a:p>
            <a:pPr algn="ctr" eaLnBrk="0" hangingPunct="0"/>
            <a:endParaRPr lang="en-US" sz="1400">
              <a:latin typeface="MetaMediumLF-Roman" pitchFamily="34" charset="0"/>
            </a:endParaRPr>
          </a:p>
        </p:txBody>
      </p:sp>
      <p:sp>
        <p:nvSpPr>
          <p:cNvPr id="68" name="TextBox 72"/>
          <p:cNvSpPr txBox="1">
            <a:spLocks noChangeArrowheads="1"/>
          </p:cNvSpPr>
          <p:nvPr/>
        </p:nvSpPr>
        <p:spPr bwMode="gray">
          <a:xfrm>
            <a:off x="1864470" y="4266815"/>
            <a:ext cx="1152141" cy="523220"/>
          </a:xfrm>
          <a:prstGeom prst="rect">
            <a:avLst/>
          </a:prstGeom>
          <a:noFill/>
          <a:ln w="9525">
            <a:noFill/>
            <a:miter lim="800000"/>
            <a:headEnd/>
            <a:tailEnd/>
          </a:ln>
        </p:spPr>
        <p:txBody>
          <a:bodyPr wrap="square">
            <a:spAutoFit/>
          </a:bodyPr>
          <a:lstStyle/>
          <a:p>
            <a:pPr algn="ctr">
              <a:defRPr/>
            </a:pPr>
            <a:r>
              <a:rPr lang="en-US" sz="1400" dirty="0">
                <a:latin typeface="MetaMediumLF-Roman" pitchFamily="34" charset="0"/>
              </a:rPr>
              <a:t>Classic</a:t>
            </a:r>
          </a:p>
          <a:p>
            <a:pPr algn="ctr">
              <a:defRPr/>
            </a:pPr>
            <a:r>
              <a:rPr lang="en-US" sz="1400" dirty="0">
                <a:latin typeface="MetaMediumLF-Roman" pitchFamily="34" charset="0"/>
              </a:rPr>
              <a:t> LUN</a:t>
            </a:r>
          </a:p>
        </p:txBody>
      </p:sp>
      <p:sp>
        <p:nvSpPr>
          <p:cNvPr id="69" name="AutoShape 15"/>
          <p:cNvSpPr>
            <a:spLocks noChangeArrowheads="1"/>
          </p:cNvSpPr>
          <p:nvPr/>
        </p:nvSpPr>
        <p:spPr bwMode="gray">
          <a:xfrm>
            <a:off x="3943796" y="3947463"/>
            <a:ext cx="640590" cy="921400"/>
          </a:xfrm>
          <a:prstGeom prst="can">
            <a:avLst>
              <a:gd name="adj" fmla="val 25002"/>
            </a:avLst>
          </a:prstGeom>
          <a:solidFill>
            <a:schemeClr val="accent1"/>
          </a:solidFill>
          <a:ln w="12700">
            <a:solidFill>
              <a:schemeClr val="tx1"/>
            </a:solidFill>
            <a:round/>
            <a:headEnd type="none" w="sm" len="sm"/>
            <a:tailEnd type="none" w="sm" len="sm"/>
          </a:ln>
        </p:spPr>
        <p:txBody>
          <a:bodyPr wrap="none" anchor="ctr"/>
          <a:lstStyle/>
          <a:p>
            <a:pPr algn="ctr" eaLnBrk="0" hangingPunct="0"/>
            <a:endParaRPr lang="en-US" sz="1400">
              <a:latin typeface="MetaMediumLF-Roman" pitchFamily="34" charset="0"/>
            </a:endParaRPr>
          </a:p>
        </p:txBody>
      </p:sp>
      <p:sp>
        <p:nvSpPr>
          <p:cNvPr id="70" name="TextBox 72"/>
          <p:cNvSpPr txBox="1">
            <a:spLocks noChangeArrowheads="1"/>
          </p:cNvSpPr>
          <p:nvPr/>
        </p:nvSpPr>
        <p:spPr bwMode="gray">
          <a:xfrm>
            <a:off x="3256219" y="4326199"/>
            <a:ext cx="1312504" cy="307777"/>
          </a:xfrm>
          <a:prstGeom prst="rect">
            <a:avLst/>
          </a:prstGeom>
          <a:noFill/>
          <a:ln w="9525">
            <a:noFill/>
            <a:miter lim="800000"/>
            <a:headEnd/>
            <a:tailEnd/>
          </a:ln>
        </p:spPr>
        <p:txBody>
          <a:bodyPr>
            <a:spAutoFit/>
          </a:bodyPr>
          <a:lstStyle/>
          <a:p>
            <a:pPr algn="ctr">
              <a:defRPr/>
            </a:pPr>
            <a:r>
              <a:rPr lang="en-US" sz="1400" dirty="0">
                <a:latin typeface="MetaMediumLF-Roman" pitchFamily="34" charset="0"/>
              </a:rPr>
              <a:t>Meta LUN</a:t>
            </a:r>
          </a:p>
        </p:txBody>
      </p:sp>
      <p:sp>
        <p:nvSpPr>
          <p:cNvPr id="71" name="Text Box 33"/>
          <p:cNvSpPr txBox="1">
            <a:spLocks noChangeArrowheads="1"/>
          </p:cNvSpPr>
          <p:nvPr/>
        </p:nvSpPr>
        <p:spPr bwMode="gray">
          <a:xfrm>
            <a:off x="382299" y="2259020"/>
            <a:ext cx="853695" cy="553998"/>
          </a:xfrm>
          <a:prstGeom prst="rect">
            <a:avLst/>
          </a:prstGeom>
          <a:noFill/>
          <a:ln w="9525">
            <a:noFill/>
            <a:miter lim="800000"/>
            <a:headEnd/>
            <a:tailEnd/>
          </a:ln>
        </p:spPr>
        <p:txBody>
          <a:bodyPr wrap="none" lIns="0" tIns="0" rIns="0" bIns="0">
            <a:spAutoFit/>
          </a:bodyPr>
          <a:lstStyle/>
          <a:p>
            <a:pPr>
              <a:defRPr/>
            </a:pPr>
            <a:r>
              <a:rPr lang="en-US" dirty="0" smtClean="0">
                <a:solidFill>
                  <a:schemeClr val="tx2"/>
                </a:solidFill>
                <a:latin typeface="MetaMediumLF-Roman" pitchFamily="34" charset="0"/>
              </a:rPr>
              <a:t>Optional</a:t>
            </a:r>
          </a:p>
          <a:p>
            <a:pPr>
              <a:defRPr/>
            </a:pPr>
            <a:r>
              <a:rPr lang="en-US" dirty="0" smtClean="0">
                <a:solidFill>
                  <a:schemeClr val="tx2"/>
                </a:solidFill>
                <a:latin typeface="MetaMediumLF-Roman" pitchFamily="34" charset="0"/>
              </a:rPr>
              <a:t>Features</a:t>
            </a:r>
            <a:endParaRPr lang="en-US" dirty="0">
              <a:solidFill>
                <a:schemeClr val="tx2"/>
              </a:solidFill>
              <a:latin typeface="MetaMediumLF-Roman" pitchFamily="34" charset="0"/>
            </a:endParaRPr>
          </a:p>
        </p:txBody>
      </p:sp>
      <p:sp>
        <p:nvSpPr>
          <p:cNvPr id="72" name="TextBox 62"/>
          <p:cNvSpPr txBox="1">
            <a:spLocks noChangeArrowheads="1"/>
          </p:cNvSpPr>
          <p:nvPr/>
        </p:nvSpPr>
        <p:spPr bwMode="gray">
          <a:xfrm>
            <a:off x="1461222" y="2250613"/>
            <a:ext cx="3571153" cy="553998"/>
          </a:xfrm>
          <a:prstGeom prst="rect">
            <a:avLst/>
          </a:prstGeom>
          <a:noFill/>
          <a:ln>
            <a:noFill/>
            <a:headEnd/>
            <a:tailEnd/>
          </a:ln>
          <a:effectLst/>
        </p:spPr>
        <p:style>
          <a:lnRef idx="1">
            <a:schemeClr val="accent3"/>
          </a:lnRef>
          <a:fillRef idx="2">
            <a:schemeClr val="accent3"/>
          </a:fillRef>
          <a:effectRef idx="1">
            <a:schemeClr val="accent3"/>
          </a:effectRef>
          <a:fontRef idx="minor">
            <a:schemeClr val="dk1"/>
          </a:fontRef>
        </p:style>
        <p:txBody>
          <a:bodyPr wrap="square" lIns="91440" tIns="0" rIns="91440" bIns="0" anchor="ctr">
            <a:spAutoFit/>
          </a:bodyPr>
          <a:lstStyle/>
          <a:p>
            <a:pPr algn="ctr">
              <a:defRPr/>
            </a:pPr>
            <a:r>
              <a:rPr lang="en-US" dirty="0" smtClean="0"/>
              <a:t>Replication </a:t>
            </a:r>
            <a:r>
              <a:rPr lang="en-US" dirty="0"/>
              <a:t>Features</a:t>
            </a:r>
            <a:r>
              <a:rPr lang="en-US" dirty="0" smtClean="0"/>
              <a:t>, UQM, </a:t>
            </a:r>
            <a:r>
              <a:rPr lang="en-US" dirty="0"/>
              <a:t>Analyzer, </a:t>
            </a:r>
            <a:r>
              <a:rPr lang="en-US" dirty="0" smtClean="0"/>
              <a:t>FAST Cache</a:t>
            </a:r>
            <a:endParaRPr lang="en-US" dirty="0"/>
          </a:p>
        </p:txBody>
      </p:sp>
      <p:sp>
        <p:nvSpPr>
          <p:cNvPr id="73" name="TextBox 63"/>
          <p:cNvSpPr txBox="1">
            <a:spLocks noChangeArrowheads="1"/>
          </p:cNvSpPr>
          <p:nvPr/>
        </p:nvSpPr>
        <p:spPr bwMode="gray">
          <a:xfrm>
            <a:off x="5205677" y="2112114"/>
            <a:ext cx="3571611" cy="830997"/>
          </a:xfrm>
          <a:prstGeom prst="rect">
            <a:avLst/>
          </a:prstGeom>
          <a:noFill/>
          <a:ln>
            <a:noFill/>
            <a:headEnd/>
            <a:tailEnd/>
          </a:ln>
          <a:effectLst/>
        </p:spPr>
        <p:style>
          <a:lnRef idx="1">
            <a:schemeClr val="accent3"/>
          </a:lnRef>
          <a:fillRef idx="2">
            <a:schemeClr val="accent3"/>
          </a:fillRef>
          <a:effectRef idx="1">
            <a:schemeClr val="accent3"/>
          </a:effectRef>
          <a:fontRef idx="minor">
            <a:schemeClr val="dk1"/>
          </a:fontRef>
        </p:style>
        <p:txBody>
          <a:bodyPr wrap="square" lIns="91440" tIns="0" rIns="91440" bIns="0" anchor="ctr">
            <a:spAutoFit/>
          </a:bodyPr>
          <a:lstStyle/>
          <a:p>
            <a:pPr algn="ctr">
              <a:defRPr/>
            </a:pPr>
            <a:r>
              <a:rPr lang="en-US" sz="1800" dirty="0">
                <a:solidFill>
                  <a:schemeClr val="tx1"/>
                </a:solidFill>
              </a:rPr>
              <a:t>Replication Features, </a:t>
            </a:r>
            <a:r>
              <a:rPr lang="en-US" sz="1800" dirty="0" smtClean="0">
                <a:solidFill>
                  <a:schemeClr val="tx1"/>
                </a:solidFill>
              </a:rPr>
              <a:t>UQM, </a:t>
            </a:r>
            <a:r>
              <a:rPr lang="en-US" sz="1800" dirty="0">
                <a:solidFill>
                  <a:schemeClr val="tx1"/>
                </a:solidFill>
              </a:rPr>
              <a:t>Analyzer, Virtual Provisioning, </a:t>
            </a:r>
            <a:r>
              <a:rPr lang="en-US" sz="1800" dirty="0" smtClean="0">
                <a:solidFill>
                  <a:schemeClr val="tx1"/>
                </a:solidFill>
              </a:rPr>
              <a:t>Compression, FAST VP, </a:t>
            </a:r>
            <a:r>
              <a:rPr lang="en-US" sz="1800" dirty="0">
                <a:solidFill>
                  <a:schemeClr val="tx1"/>
                </a:solidFill>
              </a:rPr>
              <a:t>FAST </a:t>
            </a:r>
            <a:r>
              <a:rPr lang="en-US" sz="1800" dirty="0" smtClean="0">
                <a:solidFill>
                  <a:schemeClr val="tx1"/>
                </a:solidFill>
              </a:rPr>
              <a:t>Cache</a:t>
            </a:r>
            <a:endParaRPr lang="en-US" sz="1800" dirty="0">
              <a:solidFill>
                <a:schemeClr val="tx1"/>
              </a:solidFill>
            </a:endParaRPr>
          </a:p>
        </p:txBody>
      </p:sp>
      <p:sp>
        <p:nvSpPr>
          <p:cNvPr id="75" name="TextBox 74"/>
          <p:cNvSpPr txBox="1"/>
          <p:nvPr/>
        </p:nvSpPr>
        <p:spPr bwMode="gray">
          <a:xfrm>
            <a:off x="5205677" y="5214817"/>
            <a:ext cx="633678" cy="430887"/>
          </a:xfrm>
          <a:prstGeom prst="rect">
            <a:avLst/>
          </a:prstGeom>
          <a:noFill/>
          <a:ln>
            <a:noFill/>
            <a:headEnd/>
            <a:tailEnd/>
          </a:ln>
          <a:effectLst/>
        </p:spPr>
        <p:style>
          <a:lnRef idx="1">
            <a:schemeClr val="accent3"/>
          </a:lnRef>
          <a:fillRef idx="2">
            <a:schemeClr val="accent3"/>
          </a:fillRef>
          <a:effectRef idx="1">
            <a:schemeClr val="accent3"/>
          </a:effectRef>
          <a:fontRef idx="minor">
            <a:schemeClr val="dk1"/>
          </a:fontRef>
        </p:style>
        <p:txBody>
          <a:bodyPr wrap="square" lIns="0" tIns="0" rIns="0" bIns="0" anchor="ctr">
            <a:spAutoFit/>
          </a:bodyPr>
          <a:lstStyle/>
          <a:p>
            <a:pPr algn="r">
              <a:defRPr/>
            </a:pPr>
            <a:r>
              <a:rPr lang="en-US" sz="1400" dirty="0" smtClean="0">
                <a:solidFill>
                  <a:schemeClr val="dk1"/>
                </a:solidFill>
                <a:latin typeface="MetaMediumLF-Roman" pitchFamily="34" charset="0"/>
              </a:rPr>
              <a:t>Storage</a:t>
            </a:r>
          </a:p>
          <a:p>
            <a:pPr algn="r">
              <a:defRPr/>
            </a:pPr>
            <a:r>
              <a:rPr lang="en-US" sz="1400" dirty="0" smtClean="0">
                <a:solidFill>
                  <a:schemeClr val="dk1"/>
                </a:solidFill>
                <a:latin typeface="MetaMediumLF-Roman" pitchFamily="34" charset="0"/>
              </a:rPr>
              <a:t>Pool</a:t>
            </a:r>
            <a:endParaRPr lang="en-US" sz="1400" dirty="0">
              <a:solidFill>
                <a:schemeClr val="dk1"/>
              </a:solidFill>
              <a:latin typeface="MetaMediumLF-Roman" pitchFamily="34" charset="0"/>
            </a:endParaRPr>
          </a:p>
        </p:txBody>
      </p:sp>
      <p:sp>
        <p:nvSpPr>
          <p:cNvPr id="79" name="TextBox 78"/>
          <p:cNvSpPr txBox="1"/>
          <p:nvPr/>
        </p:nvSpPr>
        <p:spPr bwMode="gray">
          <a:xfrm>
            <a:off x="1822756" y="1700213"/>
            <a:ext cx="2332883" cy="276999"/>
          </a:xfrm>
          <a:prstGeom prst="rect">
            <a:avLst/>
          </a:prstGeom>
          <a:noFill/>
        </p:spPr>
        <p:txBody>
          <a:bodyPr wrap="none" lIns="0" tIns="0" rIns="0" bIns="0" rtlCol="0">
            <a:spAutoFit/>
          </a:bodyPr>
          <a:lstStyle/>
          <a:p>
            <a:pPr algn="ctr"/>
            <a:r>
              <a:rPr lang="en-US" sz="1800" dirty="0" smtClean="0">
                <a:latin typeface="MetaMediumLF-Roman" pitchFamily="34" charset="0"/>
              </a:rPr>
              <a:t>Traditional RAID Groups</a:t>
            </a:r>
            <a:endParaRPr lang="en-US" sz="1800" strike="sngStrike" dirty="0">
              <a:latin typeface="MetaMediumLF-Roman" pitchFamily="34" charset="0"/>
            </a:endParaRPr>
          </a:p>
        </p:txBody>
      </p:sp>
      <p:sp>
        <p:nvSpPr>
          <p:cNvPr id="80" name="TextBox 79"/>
          <p:cNvSpPr txBox="1"/>
          <p:nvPr/>
        </p:nvSpPr>
        <p:spPr bwMode="gray">
          <a:xfrm>
            <a:off x="6224786" y="1702102"/>
            <a:ext cx="1348254" cy="276999"/>
          </a:xfrm>
          <a:prstGeom prst="rect">
            <a:avLst/>
          </a:prstGeom>
          <a:noFill/>
        </p:spPr>
        <p:txBody>
          <a:bodyPr wrap="none" lIns="0" tIns="0" rIns="0" bIns="0" rtlCol="0">
            <a:spAutoFit/>
          </a:bodyPr>
          <a:lstStyle/>
          <a:p>
            <a:pPr algn="ctr"/>
            <a:r>
              <a:rPr lang="en-US" sz="1800" dirty="0" smtClean="0">
                <a:latin typeface="MetaMediumLF-Roman" pitchFamily="34" charset="0"/>
              </a:rPr>
              <a:t>Flexible Pools</a:t>
            </a:r>
            <a:endParaRPr lang="en-US" sz="1800" strike="sngStrike" dirty="0">
              <a:latin typeface="MetaMediumLF-Roman" pitchFamily="34" charset="0"/>
            </a:endParaRPr>
          </a:p>
        </p:txBody>
      </p:sp>
      <p:cxnSp>
        <p:nvCxnSpPr>
          <p:cNvPr id="100" name="Straight Connector 99"/>
          <p:cNvCxnSpPr/>
          <p:nvPr/>
        </p:nvCxnSpPr>
        <p:spPr bwMode="gray">
          <a:xfrm>
            <a:off x="366713" y="3025751"/>
            <a:ext cx="8410575"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gray">
          <a:xfrm>
            <a:off x="366713" y="3832249"/>
            <a:ext cx="8410575"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gray">
          <a:xfrm>
            <a:off x="366712" y="4984389"/>
            <a:ext cx="8410575"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4" name="Group 105"/>
          <p:cNvGrpSpPr/>
          <p:nvPr/>
        </p:nvGrpSpPr>
        <p:grpSpPr bwMode="gray">
          <a:xfrm>
            <a:off x="5937760" y="5099603"/>
            <a:ext cx="880913" cy="864635"/>
            <a:chOff x="2806113" y="5099603"/>
            <a:chExt cx="880913" cy="864635"/>
          </a:xfrm>
        </p:grpSpPr>
        <p:pic>
          <p:nvPicPr>
            <p:cNvPr id="107" name="Picture 4" descr="cx4-80_front_full"/>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gray">
            <a:xfrm>
              <a:off x="2806113" y="5099603"/>
              <a:ext cx="880913" cy="620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 name="Text Box 33"/>
            <p:cNvSpPr txBox="1">
              <a:spLocks noChangeArrowheads="1"/>
            </p:cNvSpPr>
            <p:nvPr/>
          </p:nvSpPr>
          <p:spPr bwMode="gray">
            <a:xfrm>
              <a:off x="3046388" y="5748794"/>
              <a:ext cx="400366" cy="215444"/>
            </a:xfrm>
            <a:prstGeom prst="rect">
              <a:avLst/>
            </a:prstGeom>
            <a:noFill/>
            <a:ln w="9525">
              <a:noFill/>
              <a:miter lim="800000"/>
              <a:headEnd/>
              <a:tailEnd/>
            </a:ln>
          </p:spPr>
          <p:txBody>
            <a:bodyPr wrap="none" lIns="0" tIns="0" rIns="0" bIns="0">
              <a:spAutoFit/>
            </a:bodyPr>
            <a:lstStyle/>
            <a:p>
              <a:pPr algn="ctr">
                <a:defRPr/>
              </a:pPr>
              <a:r>
                <a:rPr lang="en-US" sz="1400" dirty="0" smtClean="0">
                  <a:latin typeface="MetaMediumLF-Roman" pitchFamily="34" charset="0"/>
                </a:rPr>
                <a:t>Flash</a:t>
              </a:r>
              <a:endParaRPr lang="en-US" sz="1400" dirty="0">
                <a:latin typeface="MetaMediumLF-Roman" pitchFamily="34" charset="0"/>
              </a:endParaRPr>
            </a:p>
          </p:txBody>
        </p:sp>
      </p:grpSp>
      <p:grpSp>
        <p:nvGrpSpPr>
          <p:cNvPr id="5" name="Group 108"/>
          <p:cNvGrpSpPr/>
          <p:nvPr/>
        </p:nvGrpSpPr>
        <p:grpSpPr bwMode="gray">
          <a:xfrm>
            <a:off x="6917079" y="5099603"/>
            <a:ext cx="880913" cy="864635"/>
            <a:chOff x="2806113" y="5099603"/>
            <a:chExt cx="880913" cy="864635"/>
          </a:xfrm>
        </p:grpSpPr>
        <p:pic>
          <p:nvPicPr>
            <p:cNvPr id="110" name="Picture 4" descr="cx4-80_front_full"/>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gray">
            <a:xfrm>
              <a:off x="2806113" y="5099603"/>
              <a:ext cx="880913" cy="620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 name="Text Box 33"/>
            <p:cNvSpPr txBox="1">
              <a:spLocks noChangeArrowheads="1"/>
            </p:cNvSpPr>
            <p:nvPr/>
          </p:nvSpPr>
          <p:spPr bwMode="gray">
            <a:xfrm>
              <a:off x="3090471" y="5748794"/>
              <a:ext cx="312201" cy="215444"/>
            </a:xfrm>
            <a:prstGeom prst="rect">
              <a:avLst/>
            </a:prstGeom>
            <a:noFill/>
            <a:ln w="9525">
              <a:noFill/>
              <a:miter lim="800000"/>
              <a:headEnd/>
              <a:tailEnd/>
            </a:ln>
          </p:spPr>
          <p:txBody>
            <a:bodyPr wrap="none" lIns="0" tIns="0" rIns="0" bIns="0">
              <a:spAutoFit/>
            </a:bodyPr>
            <a:lstStyle/>
            <a:p>
              <a:pPr algn="ctr">
                <a:defRPr/>
              </a:pPr>
              <a:r>
                <a:rPr lang="en-US" sz="1400" dirty="0" smtClean="0">
                  <a:latin typeface="MetaMediumLF-Roman" pitchFamily="34" charset="0"/>
                </a:rPr>
                <a:t>SAS</a:t>
              </a:r>
              <a:endParaRPr lang="en-US" sz="1400" dirty="0">
                <a:latin typeface="MetaMediumLF-Roman" pitchFamily="34" charset="0"/>
              </a:endParaRPr>
            </a:p>
          </p:txBody>
        </p:sp>
      </p:grpSp>
      <p:grpSp>
        <p:nvGrpSpPr>
          <p:cNvPr id="6" name="Group 111"/>
          <p:cNvGrpSpPr/>
          <p:nvPr/>
        </p:nvGrpSpPr>
        <p:grpSpPr bwMode="gray">
          <a:xfrm>
            <a:off x="7896375" y="5099603"/>
            <a:ext cx="880913" cy="864635"/>
            <a:chOff x="2806113" y="5099603"/>
            <a:chExt cx="880913" cy="864635"/>
          </a:xfrm>
        </p:grpSpPr>
        <p:pic>
          <p:nvPicPr>
            <p:cNvPr id="113" name="Picture 4" descr="cx4-80_front_full"/>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gray">
            <a:xfrm>
              <a:off x="2806113" y="5099603"/>
              <a:ext cx="880913" cy="620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 name="Text Box 33"/>
            <p:cNvSpPr txBox="1">
              <a:spLocks noChangeArrowheads="1"/>
            </p:cNvSpPr>
            <p:nvPr/>
          </p:nvSpPr>
          <p:spPr bwMode="gray">
            <a:xfrm>
              <a:off x="2972811" y="5748794"/>
              <a:ext cx="547522" cy="215444"/>
            </a:xfrm>
            <a:prstGeom prst="rect">
              <a:avLst/>
            </a:prstGeom>
            <a:noFill/>
            <a:ln w="9525">
              <a:noFill/>
              <a:miter lim="800000"/>
              <a:headEnd/>
              <a:tailEnd/>
            </a:ln>
          </p:spPr>
          <p:txBody>
            <a:bodyPr wrap="none" lIns="0" tIns="0" rIns="0" bIns="0">
              <a:spAutoFit/>
            </a:bodyPr>
            <a:lstStyle/>
            <a:p>
              <a:pPr algn="ctr">
                <a:defRPr/>
              </a:pPr>
              <a:r>
                <a:rPr lang="en-US" sz="1400" dirty="0" smtClean="0">
                  <a:latin typeface="MetaMediumLF-Roman" pitchFamily="34" charset="0"/>
                </a:rPr>
                <a:t>NL-SAS</a:t>
              </a:r>
              <a:endParaRPr lang="en-US" sz="1400" dirty="0">
                <a:latin typeface="MetaMediumLF-Roman" pitchFamily="34" charset="0"/>
              </a:endParaRPr>
            </a:p>
          </p:txBody>
        </p:sp>
      </p:grpSp>
    </p:spTree>
    <p:extLst>
      <p:ext uri="{BB962C8B-B14F-4D97-AF65-F5344CB8AC3E}">
        <p14:creationId xmlns:p14="http://schemas.microsoft.com/office/powerpoint/2010/main" val="406940933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 name="Picture 5"/>
          <p:cNvPicPr>
            <a:picLocks noChangeAspect="1" noChangeArrowheads="1"/>
          </p:cNvPicPr>
          <p:nvPr/>
        </p:nvPicPr>
        <p:blipFill>
          <a:blip r:embed="rId3" cstate="print"/>
          <a:srcRect/>
          <a:stretch>
            <a:fillRect/>
          </a:stretch>
        </p:blipFill>
        <p:spPr bwMode="gray">
          <a:xfrm>
            <a:off x="366713" y="3244850"/>
            <a:ext cx="4621212" cy="954088"/>
          </a:xfrm>
          <a:prstGeom prst="rect">
            <a:avLst/>
          </a:prstGeom>
          <a:noFill/>
          <a:ln w="9525" algn="ctr">
            <a:noFill/>
            <a:miter lim="800000"/>
            <a:headEnd/>
            <a:tailEnd/>
          </a:ln>
        </p:spPr>
      </p:pic>
      <p:grpSp>
        <p:nvGrpSpPr>
          <p:cNvPr id="5" name="Group 104"/>
          <p:cNvGrpSpPr>
            <a:grpSpLocks/>
          </p:cNvGrpSpPr>
          <p:nvPr/>
        </p:nvGrpSpPr>
        <p:grpSpPr bwMode="auto">
          <a:xfrm>
            <a:off x="366713" y="3130550"/>
            <a:ext cx="4665662" cy="2493963"/>
            <a:chOff x="1173353" y="4238532"/>
            <a:chExt cx="2744010" cy="1857467"/>
          </a:xfrm>
        </p:grpSpPr>
        <p:sp>
          <p:nvSpPr>
            <p:cNvPr id="41" name="Rounded Rectangle 40"/>
            <p:cNvSpPr/>
            <p:nvPr/>
          </p:nvSpPr>
          <p:spPr bwMode="gray">
            <a:xfrm>
              <a:off x="1173353" y="4336830"/>
              <a:ext cx="2744010" cy="1759169"/>
            </a:xfrm>
            <a:prstGeom prst="roundRect">
              <a:avLst>
                <a:gd name="adj" fmla="val 6334"/>
              </a:avLst>
            </a:prstGeom>
            <a:solidFill>
              <a:schemeClr val="tx2"/>
            </a:solidFill>
            <a:ln>
              <a:noFill/>
            </a:ln>
            <a:effectLst>
              <a:outerShdw blurRad="254000" dist="127000" dir="270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solidFill>
                  <a:schemeClr val="tx1"/>
                </a:solidFill>
                <a:latin typeface="MetaMediumLF-Roman" pitchFamily="34" charset="0"/>
              </a:endParaRPr>
            </a:p>
          </p:txBody>
        </p:sp>
        <p:sp>
          <p:nvSpPr>
            <p:cNvPr id="42" name="Rounded Rectangle 41"/>
            <p:cNvSpPr/>
            <p:nvPr/>
          </p:nvSpPr>
          <p:spPr bwMode="gray">
            <a:xfrm>
              <a:off x="1309601" y="4675132"/>
              <a:ext cx="722108" cy="1285547"/>
            </a:xfrm>
            <a:prstGeom prst="roundRect">
              <a:avLst>
                <a:gd name="adj" fmla="val 13085"/>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solidFill>
                  <a:schemeClr val="tx1"/>
                </a:solidFill>
                <a:latin typeface="MetaMediumLF-Roman" pitchFamily="34" charset="0"/>
              </a:endParaRPr>
            </a:p>
          </p:txBody>
        </p:sp>
        <p:sp>
          <p:nvSpPr>
            <p:cNvPr id="43" name="Rounded Rectangle 42"/>
            <p:cNvSpPr/>
            <p:nvPr/>
          </p:nvSpPr>
          <p:spPr bwMode="gray">
            <a:xfrm>
              <a:off x="2176130" y="4675132"/>
              <a:ext cx="722108" cy="1285547"/>
            </a:xfrm>
            <a:prstGeom prst="roundRect">
              <a:avLst>
                <a:gd name="adj" fmla="val 13085"/>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solidFill>
                  <a:schemeClr val="tx1"/>
                </a:solidFill>
                <a:latin typeface="MetaMediumLF-Roman" pitchFamily="34" charset="0"/>
              </a:endParaRPr>
            </a:p>
          </p:txBody>
        </p:sp>
        <p:sp>
          <p:nvSpPr>
            <p:cNvPr id="44" name="Rounded Rectangle 43"/>
            <p:cNvSpPr/>
            <p:nvPr/>
          </p:nvSpPr>
          <p:spPr bwMode="gray">
            <a:xfrm>
              <a:off x="3042660" y="4675132"/>
              <a:ext cx="722108" cy="1285547"/>
            </a:xfrm>
            <a:prstGeom prst="roundRect">
              <a:avLst>
                <a:gd name="adj" fmla="val 13085"/>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solidFill>
                  <a:schemeClr val="tx1"/>
                </a:solidFill>
                <a:latin typeface="MetaMediumLF-Roman" pitchFamily="34" charset="0"/>
              </a:endParaRPr>
            </a:p>
          </p:txBody>
        </p:sp>
        <p:sp>
          <p:nvSpPr>
            <p:cNvPr id="96332" name="TextBox 44"/>
            <p:cNvSpPr txBox="1">
              <a:spLocks noChangeArrowheads="1"/>
            </p:cNvSpPr>
            <p:nvPr/>
          </p:nvSpPr>
          <p:spPr bwMode="gray">
            <a:xfrm>
              <a:off x="1309601" y="4718573"/>
              <a:ext cx="722108" cy="229208"/>
            </a:xfrm>
            <a:prstGeom prst="rect">
              <a:avLst/>
            </a:prstGeom>
            <a:noFill/>
            <a:ln w="9525">
              <a:noFill/>
              <a:miter lim="800000"/>
              <a:headEnd/>
              <a:tailEnd/>
            </a:ln>
          </p:spPr>
          <p:txBody>
            <a:bodyPr>
              <a:spAutoFit/>
            </a:bodyPr>
            <a:lstStyle/>
            <a:p>
              <a:pPr algn="ctr"/>
              <a:r>
                <a:rPr lang="en-US" sz="1400">
                  <a:latin typeface="MetaMediumLF-Roman" pitchFamily="34" charset="0"/>
                </a:rPr>
                <a:t>RAID Group</a:t>
              </a:r>
            </a:p>
          </p:txBody>
        </p:sp>
        <p:sp>
          <p:nvSpPr>
            <p:cNvPr id="96333" name="TextBox 45"/>
            <p:cNvSpPr txBox="1">
              <a:spLocks noChangeArrowheads="1"/>
            </p:cNvSpPr>
            <p:nvPr/>
          </p:nvSpPr>
          <p:spPr bwMode="gray">
            <a:xfrm>
              <a:off x="2176130" y="4718573"/>
              <a:ext cx="722108" cy="229208"/>
            </a:xfrm>
            <a:prstGeom prst="rect">
              <a:avLst/>
            </a:prstGeom>
            <a:noFill/>
            <a:ln w="9525">
              <a:noFill/>
              <a:miter lim="800000"/>
              <a:headEnd/>
              <a:tailEnd/>
            </a:ln>
          </p:spPr>
          <p:txBody>
            <a:bodyPr>
              <a:spAutoFit/>
            </a:bodyPr>
            <a:lstStyle/>
            <a:p>
              <a:pPr algn="ctr"/>
              <a:r>
                <a:rPr lang="en-US" sz="1400">
                  <a:latin typeface="MetaMediumLF-Roman" pitchFamily="34" charset="0"/>
                </a:rPr>
                <a:t>RAID Group</a:t>
              </a:r>
            </a:p>
          </p:txBody>
        </p:sp>
        <p:sp>
          <p:nvSpPr>
            <p:cNvPr id="96334" name="TextBox 46"/>
            <p:cNvSpPr txBox="1">
              <a:spLocks noChangeArrowheads="1"/>
            </p:cNvSpPr>
            <p:nvPr/>
          </p:nvSpPr>
          <p:spPr bwMode="gray">
            <a:xfrm>
              <a:off x="3042660" y="4718573"/>
              <a:ext cx="722108" cy="229208"/>
            </a:xfrm>
            <a:prstGeom prst="rect">
              <a:avLst/>
            </a:prstGeom>
            <a:noFill/>
            <a:ln w="9525">
              <a:noFill/>
              <a:miter lim="800000"/>
              <a:headEnd/>
              <a:tailEnd/>
            </a:ln>
          </p:spPr>
          <p:txBody>
            <a:bodyPr>
              <a:spAutoFit/>
            </a:bodyPr>
            <a:lstStyle/>
            <a:p>
              <a:pPr algn="ctr"/>
              <a:r>
                <a:rPr lang="en-US" sz="1400">
                  <a:latin typeface="MetaMediumLF-Roman" pitchFamily="34" charset="0"/>
                </a:rPr>
                <a:t>RAID Group</a:t>
              </a:r>
            </a:p>
          </p:txBody>
        </p:sp>
        <p:sp>
          <p:nvSpPr>
            <p:cNvPr id="48" name="Rectangle 47"/>
            <p:cNvSpPr/>
            <p:nvPr/>
          </p:nvSpPr>
          <p:spPr bwMode="gray">
            <a:xfrm>
              <a:off x="2135017" y="4238532"/>
              <a:ext cx="72825" cy="134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solidFill>
                  <a:schemeClr val="tx1"/>
                </a:solidFill>
                <a:latin typeface="MetaMediumLF-Roman" pitchFamily="34" charset="0"/>
              </a:endParaRPr>
            </a:p>
          </p:txBody>
        </p:sp>
        <p:sp>
          <p:nvSpPr>
            <p:cNvPr id="49" name="Rectangle 48"/>
            <p:cNvSpPr/>
            <p:nvPr/>
          </p:nvSpPr>
          <p:spPr bwMode="gray">
            <a:xfrm>
              <a:off x="2937960" y="4247991"/>
              <a:ext cx="71891" cy="134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solidFill>
                  <a:schemeClr val="tx1"/>
                </a:solidFill>
                <a:latin typeface="MetaMediumLF-Roman" pitchFamily="34" charset="0"/>
              </a:endParaRPr>
            </a:p>
          </p:txBody>
        </p:sp>
        <p:sp>
          <p:nvSpPr>
            <p:cNvPr id="96337" name="TextBox 130"/>
            <p:cNvSpPr txBox="1">
              <a:spLocks noChangeArrowheads="1"/>
            </p:cNvSpPr>
            <p:nvPr/>
          </p:nvSpPr>
          <p:spPr bwMode="gray">
            <a:xfrm>
              <a:off x="1400346" y="4468506"/>
              <a:ext cx="2242606" cy="181934"/>
            </a:xfrm>
            <a:prstGeom prst="rect">
              <a:avLst/>
            </a:prstGeom>
            <a:noFill/>
            <a:ln w="9525">
              <a:noFill/>
              <a:miter lim="800000"/>
              <a:headEnd/>
              <a:tailEnd/>
            </a:ln>
          </p:spPr>
          <p:txBody>
            <a:bodyPr>
              <a:spAutoFit/>
            </a:bodyPr>
            <a:lstStyle/>
            <a:p>
              <a:pPr algn="ctr">
                <a:lnSpc>
                  <a:spcPts val="1000"/>
                </a:lnSpc>
              </a:pPr>
              <a:r>
                <a:rPr lang="en-US">
                  <a:solidFill>
                    <a:schemeClr val="bg1"/>
                  </a:solidFill>
                  <a:latin typeface="MetaMediumLF-Roman" pitchFamily="34" charset="0"/>
                </a:rPr>
                <a:t>Tiered Storage Pool</a:t>
              </a:r>
            </a:p>
          </p:txBody>
        </p:sp>
      </p:grpSp>
      <p:grpSp>
        <p:nvGrpSpPr>
          <p:cNvPr id="6" name="Group 133"/>
          <p:cNvGrpSpPr>
            <a:grpSpLocks/>
          </p:cNvGrpSpPr>
          <p:nvPr/>
        </p:nvGrpSpPr>
        <p:grpSpPr bwMode="auto">
          <a:xfrm>
            <a:off x="712788" y="1412875"/>
            <a:ext cx="4070350" cy="1428750"/>
            <a:chOff x="1346489" y="1884647"/>
            <a:chExt cx="4070646" cy="1429139"/>
          </a:xfrm>
        </p:grpSpPr>
        <p:grpSp>
          <p:nvGrpSpPr>
            <p:cNvPr id="96301" name="Group 132"/>
            <p:cNvGrpSpPr>
              <a:grpSpLocks/>
            </p:cNvGrpSpPr>
            <p:nvPr/>
          </p:nvGrpSpPr>
          <p:grpSpPr bwMode="auto">
            <a:xfrm>
              <a:off x="1346489" y="1884647"/>
              <a:ext cx="4070646" cy="1429139"/>
              <a:chOff x="1346489" y="1884647"/>
              <a:chExt cx="4070646" cy="1429139"/>
            </a:xfrm>
          </p:grpSpPr>
          <p:grpSp>
            <p:nvGrpSpPr>
              <p:cNvPr id="96303" name="Group 124"/>
              <p:cNvGrpSpPr>
                <a:grpSpLocks/>
              </p:cNvGrpSpPr>
              <p:nvPr/>
            </p:nvGrpSpPr>
            <p:grpSpPr bwMode="auto">
              <a:xfrm>
                <a:off x="4309784" y="2206113"/>
                <a:ext cx="1107351" cy="1107673"/>
                <a:chOff x="4309784" y="2206113"/>
                <a:chExt cx="1107351" cy="1107673"/>
              </a:xfrm>
            </p:grpSpPr>
            <p:pic>
              <p:nvPicPr>
                <p:cNvPr id="88" name="Picture 4" descr="disc blue"/>
                <p:cNvPicPr>
                  <a:picLocks noChangeArrowheads="1"/>
                </p:cNvPicPr>
                <p:nvPr/>
              </p:nvPicPr>
              <p:blipFill>
                <a:blip r:embed="rId4" cstate="print"/>
                <a:srcRect/>
                <a:stretch>
                  <a:fillRect/>
                </a:stretch>
              </p:blipFill>
              <p:spPr bwMode="gray">
                <a:xfrm>
                  <a:off x="4310566" y="2205410"/>
                  <a:ext cx="474698" cy="41762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94" name="Picture 4" descr="disc blue"/>
                <p:cNvPicPr>
                  <a:picLocks noChangeArrowheads="1"/>
                </p:cNvPicPr>
                <p:nvPr/>
              </p:nvPicPr>
              <p:blipFill>
                <a:blip r:embed="rId4" cstate="print"/>
                <a:srcRect/>
                <a:stretch>
                  <a:fillRect/>
                </a:stretch>
              </p:blipFill>
              <p:spPr bwMode="gray">
                <a:xfrm>
                  <a:off x="4521720" y="2435660"/>
                  <a:ext cx="474697" cy="417625"/>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95" name="Picture 4" descr="disc blue"/>
                <p:cNvPicPr>
                  <a:picLocks noChangeArrowheads="1"/>
                </p:cNvPicPr>
                <p:nvPr/>
              </p:nvPicPr>
              <p:blipFill>
                <a:blip r:embed="rId4" cstate="print"/>
                <a:srcRect/>
                <a:stretch>
                  <a:fillRect/>
                </a:stretch>
              </p:blipFill>
              <p:spPr bwMode="gray">
                <a:xfrm>
                  <a:off x="4731285" y="2665910"/>
                  <a:ext cx="474697" cy="41762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96" name="Picture 4" descr="disc blue"/>
                <p:cNvPicPr>
                  <a:picLocks noChangeArrowheads="1"/>
                </p:cNvPicPr>
                <p:nvPr/>
              </p:nvPicPr>
              <p:blipFill>
                <a:blip r:embed="rId4" cstate="print"/>
                <a:srcRect/>
                <a:stretch>
                  <a:fillRect/>
                </a:stretch>
              </p:blipFill>
              <p:spPr bwMode="gray">
                <a:xfrm>
                  <a:off x="4942437" y="2896161"/>
                  <a:ext cx="474698" cy="417625"/>
                </a:xfrm>
                <a:prstGeom prst="rect">
                  <a:avLst/>
                </a:prstGeom>
                <a:noFill/>
                <a:ln w="9525">
                  <a:noFill/>
                  <a:miter lim="800000"/>
                  <a:headEnd/>
                  <a:tailEnd/>
                </a:ln>
                <a:effectLst>
                  <a:outerShdw blurRad="50800" dist="38100" dir="2700000" algn="tl" rotWithShape="0">
                    <a:prstClr val="black">
                      <a:alpha val="40000"/>
                    </a:prstClr>
                  </a:outerShdw>
                </a:effectLst>
              </p:spPr>
            </p:pic>
          </p:grpSp>
          <p:grpSp>
            <p:nvGrpSpPr>
              <p:cNvPr id="96304" name="Group 126"/>
              <p:cNvGrpSpPr>
                <a:grpSpLocks/>
              </p:cNvGrpSpPr>
              <p:nvPr/>
            </p:nvGrpSpPr>
            <p:grpSpPr bwMode="auto">
              <a:xfrm>
                <a:off x="2816350" y="2161646"/>
                <a:ext cx="1121973" cy="1107673"/>
                <a:chOff x="1455131" y="2219253"/>
                <a:chExt cx="1121973" cy="1107673"/>
              </a:xfrm>
            </p:grpSpPr>
            <p:pic>
              <p:nvPicPr>
                <p:cNvPr id="65" name="Picture 242" descr="disc green"/>
                <p:cNvPicPr>
                  <a:picLocks noChangeArrowheads="1"/>
                </p:cNvPicPr>
                <p:nvPr/>
              </p:nvPicPr>
              <p:blipFill>
                <a:blip r:embed="rId5" cstate="print">
                  <a:lum contrast="-6000"/>
                </a:blip>
                <a:srcRect/>
                <a:stretch>
                  <a:fillRect/>
                </a:stretch>
              </p:blipFill>
              <p:spPr bwMode="gray">
                <a:xfrm>
                  <a:off x="1455402" y="2218554"/>
                  <a:ext cx="476285" cy="41762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98" name="Picture 242" descr="disc green"/>
                <p:cNvPicPr>
                  <a:picLocks noChangeArrowheads="1"/>
                </p:cNvPicPr>
                <p:nvPr/>
              </p:nvPicPr>
              <p:blipFill>
                <a:blip r:embed="rId5" cstate="print">
                  <a:lum contrast="-6000"/>
                </a:blip>
                <a:srcRect/>
                <a:stretch>
                  <a:fillRect/>
                </a:stretch>
              </p:blipFill>
              <p:spPr bwMode="gray">
                <a:xfrm>
                  <a:off x="1666554" y="2448804"/>
                  <a:ext cx="474698" cy="417625"/>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99" name="Picture 242" descr="disc green"/>
                <p:cNvPicPr>
                  <a:picLocks noChangeArrowheads="1"/>
                </p:cNvPicPr>
                <p:nvPr/>
              </p:nvPicPr>
              <p:blipFill>
                <a:blip r:embed="rId5" cstate="print">
                  <a:lum contrast="-6000"/>
                </a:blip>
                <a:srcRect/>
                <a:stretch>
                  <a:fillRect/>
                </a:stretch>
              </p:blipFill>
              <p:spPr bwMode="gray">
                <a:xfrm>
                  <a:off x="1876120" y="2679054"/>
                  <a:ext cx="476285" cy="41762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0" name="Picture 242" descr="disc green"/>
                <p:cNvPicPr>
                  <a:picLocks noChangeArrowheads="1"/>
                </p:cNvPicPr>
                <p:nvPr/>
              </p:nvPicPr>
              <p:blipFill>
                <a:blip r:embed="rId5" cstate="print">
                  <a:lum contrast="-6000"/>
                </a:blip>
                <a:srcRect/>
                <a:stretch>
                  <a:fillRect/>
                </a:stretch>
              </p:blipFill>
              <p:spPr bwMode="gray">
                <a:xfrm>
                  <a:off x="2101561" y="2909305"/>
                  <a:ext cx="476285" cy="417625"/>
                </a:xfrm>
                <a:prstGeom prst="rect">
                  <a:avLst/>
                </a:prstGeom>
                <a:noFill/>
                <a:ln w="9525">
                  <a:noFill/>
                  <a:miter lim="800000"/>
                  <a:headEnd/>
                  <a:tailEnd/>
                </a:ln>
                <a:effectLst>
                  <a:outerShdw blurRad="50800" dist="38100" dir="2700000" algn="tl" rotWithShape="0">
                    <a:prstClr val="black">
                      <a:alpha val="40000"/>
                    </a:prstClr>
                  </a:outerShdw>
                </a:effectLst>
              </p:spPr>
            </p:pic>
          </p:grpSp>
          <p:grpSp>
            <p:nvGrpSpPr>
              <p:cNvPr id="96305" name="Group 125"/>
              <p:cNvGrpSpPr>
                <a:grpSpLocks/>
              </p:cNvGrpSpPr>
              <p:nvPr/>
            </p:nvGrpSpPr>
            <p:grpSpPr bwMode="auto">
              <a:xfrm>
                <a:off x="1346489" y="2192972"/>
                <a:ext cx="1107349" cy="1107674"/>
                <a:chOff x="2786664" y="2192972"/>
                <a:chExt cx="1107349" cy="1107674"/>
              </a:xfrm>
            </p:grpSpPr>
            <p:pic>
              <p:nvPicPr>
                <p:cNvPr id="87" name="Picture 6" descr="disc orange"/>
                <p:cNvPicPr>
                  <a:picLocks noChangeAspect="1" noChangeArrowheads="1"/>
                </p:cNvPicPr>
                <p:nvPr/>
              </p:nvPicPr>
              <p:blipFill>
                <a:blip r:embed="rId6" cstate="print">
                  <a:lum bright="-6000"/>
                </a:blip>
                <a:srcRect/>
                <a:stretch>
                  <a:fillRect/>
                </a:stretch>
              </p:blipFill>
              <p:spPr bwMode="gray">
                <a:xfrm>
                  <a:off x="2786664" y="2192706"/>
                  <a:ext cx="474697" cy="41762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2" name="Picture 6" descr="disc orange"/>
                <p:cNvPicPr>
                  <a:picLocks noChangeAspect="1" noChangeArrowheads="1"/>
                </p:cNvPicPr>
                <p:nvPr/>
              </p:nvPicPr>
              <p:blipFill>
                <a:blip r:embed="rId6" cstate="print">
                  <a:lum bright="-6000"/>
                </a:blip>
                <a:srcRect/>
                <a:stretch>
                  <a:fillRect/>
                </a:stretch>
              </p:blipFill>
              <p:spPr bwMode="gray">
                <a:xfrm>
                  <a:off x="2997816" y="2422956"/>
                  <a:ext cx="474698" cy="417625"/>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3" name="Picture 6" descr="disc orange"/>
                <p:cNvPicPr>
                  <a:picLocks noChangeAspect="1" noChangeArrowheads="1"/>
                </p:cNvPicPr>
                <p:nvPr/>
              </p:nvPicPr>
              <p:blipFill>
                <a:blip r:embed="rId6" cstate="print">
                  <a:lum bright="-6000"/>
                </a:blip>
                <a:srcRect/>
                <a:stretch>
                  <a:fillRect/>
                </a:stretch>
              </p:blipFill>
              <p:spPr bwMode="gray">
                <a:xfrm>
                  <a:off x="3207382" y="2653206"/>
                  <a:ext cx="474698" cy="41762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4" name="Picture 6" descr="disc orange"/>
                <p:cNvPicPr>
                  <a:picLocks noChangeAspect="1" noChangeArrowheads="1"/>
                </p:cNvPicPr>
                <p:nvPr/>
              </p:nvPicPr>
              <p:blipFill>
                <a:blip r:embed="rId6" cstate="print">
                  <a:lum bright="-6000"/>
                </a:blip>
                <a:srcRect/>
                <a:stretch>
                  <a:fillRect/>
                </a:stretch>
              </p:blipFill>
              <p:spPr bwMode="gray">
                <a:xfrm>
                  <a:off x="3418535" y="2883457"/>
                  <a:ext cx="474697" cy="417625"/>
                </a:xfrm>
                <a:prstGeom prst="rect">
                  <a:avLst/>
                </a:prstGeom>
                <a:noFill/>
                <a:ln w="9525">
                  <a:noFill/>
                  <a:miter lim="800000"/>
                  <a:headEnd/>
                  <a:tailEnd/>
                </a:ln>
                <a:effectLst>
                  <a:outerShdw blurRad="50800" dist="38100" dir="2700000" algn="tl" rotWithShape="0">
                    <a:prstClr val="black">
                      <a:alpha val="40000"/>
                    </a:prstClr>
                  </a:outerShdw>
                </a:effectLst>
              </p:spPr>
            </p:pic>
          </p:grpSp>
          <p:sp>
            <p:nvSpPr>
              <p:cNvPr id="128" name="TextBox 127"/>
              <p:cNvSpPr txBox="1"/>
              <p:nvPr/>
            </p:nvSpPr>
            <p:spPr bwMode="gray">
              <a:xfrm>
                <a:off x="4296898" y="1884647"/>
                <a:ext cx="1080872" cy="215444"/>
              </a:xfrm>
              <a:prstGeom prst="rect">
                <a:avLst/>
              </a:prstGeom>
              <a:noFill/>
            </p:spPr>
            <p:txBody>
              <a:bodyPr wrap="none" lIns="0" tIns="0" rIns="0" bIns="0">
                <a:spAutoFit/>
              </a:bodyPr>
              <a:lstStyle/>
              <a:p>
                <a:pPr algn="ctr" fontAlgn="auto">
                  <a:spcBef>
                    <a:spcPts val="0"/>
                  </a:spcBef>
                  <a:spcAft>
                    <a:spcPts val="0"/>
                  </a:spcAft>
                  <a:defRPr/>
                </a:pPr>
                <a:r>
                  <a:rPr lang="en-US" sz="1400" dirty="0">
                    <a:solidFill>
                      <a:schemeClr val="bg2">
                        <a:lumMod val="50000"/>
                      </a:schemeClr>
                    </a:solidFill>
                    <a:effectLst>
                      <a:glow rad="139700">
                        <a:schemeClr val="bg1">
                          <a:alpha val="40000"/>
                        </a:schemeClr>
                      </a:glow>
                    </a:effectLst>
                    <a:latin typeface="MetaMediumLF-Roman" pitchFamily="34" charset="0"/>
                    <a:cs typeface="+mn-cs"/>
                  </a:rPr>
                  <a:t>Near-Line SAS</a:t>
                </a:r>
              </a:p>
            </p:txBody>
          </p:sp>
          <p:sp>
            <p:nvSpPr>
              <p:cNvPr id="129" name="TextBox 128"/>
              <p:cNvSpPr txBox="1"/>
              <p:nvPr/>
            </p:nvSpPr>
            <p:spPr bwMode="gray">
              <a:xfrm>
                <a:off x="3074699" y="1884647"/>
                <a:ext cx="649665" cy="215444"/>
              </a:xfrm>
              <a:prstGeom prst="rect">
                <a:avLst/>
              </a:prstGeom>
              <a:noFill/>
            </p:spPr>
            <p:txBody>
              <a:bodyPr wrap="none" lIns="0" tIns="0" rIns="0" bIns="0">
                <a:spAutoFit/>
              </a:bodyPr>
              <a:lstStyle/>
              <a:p>
                <a:pPr algn="ctr" fontAlgn="auto">
                  <a:spcBef>
                    <a:spcPts val="0"/>
                  </a:spcBef>
                  <a:spcAft>
                    <a:spcPts val="0"/>
                  </a:spcAft>
                  <a:defRPr/>
                </a:pPr>
                <a:r>
                  <a:rPr lang="en-US" sz="1400" dirty="0">
                    <a:solidFill>
                      <a:schemeClr val="bg2">
                        <a:lumMod val="50000"/>
                      </a:schemeClr>
                    </a:solidFill>
                    <a:effectLst>
                      <a:glow rad="139700">
                        <a:schemeClr val="bg1">
                          <a:alpha val="40000"/>
                        </a:schemeClr>
                      </a:glow>
                    </a:effectLst>
                    <a:latin typeface="MetaMediumLF-Roman" pitchFamily="34" charset="0"/>
                    <a:cs typeface="+mn-cs"/>
                  </a:rPr>
                  <a:t>15K SAS</a:t>
                </a:r>
              </a:p>
            </p:txBody>
          </p:sp>
        </p:grpSp>
        <p:sp>
          <p:nvSpPr>
            <p:cNvPr id="130" name="TextBox 129"/>
            <p:cNvSpPr txBox="1"/>
            <p:nvPr/>
          </p:nvSpPr>
          <p:spPr bwMode="gray">
            <a:xfrm>
              <a:off x="1807826" y="1884647"/>
              <a:ext cx="482504" cy="215444"/>
            </a:xfrm>
            <a:prstGeom prst="rect">
              <a:avLst/>
            </a:prstGeom>
            <a:noFill/>
          </p:spPr>
          <p:txBody>
            <a:bodyPr wrap="none" lIns="0" tIns="0" rIns="0" bIns="0">
              <a:spAutoFit/>
            </a:bodyPr>
            <a:lstStyle/>
            <a:p>
              <a:pPr algn="ctr" fontAlgn="auto">
                <a:spcBef>
                  <a:spcPts val="0"/>
                </a:spcBef>
                <a:spcAft>
                  <a:spcPts val="0"/>
                </a:spcAft>
                <a:defRPr/>
              </a:pPr>
              <a:r>
                <a:rPr lang="en-US" sz="1400" dirty="0">
                  <a:solidFill>
                    <a:schemeClr val="bg2">
                      <a:lumMod val="50000"/>
                    </a:schemeClr>
                  </a:solidFill>
                  <a:effectLst>
                    <a:glow rad="139700">
                      <a:schemeClr val="bg1">
                        <a:alpha val="40000"/>
                      </a:schemeClr>
                    </a:glow>
                  </a:effectLst>
                  <a:latin typeface="MetaMediumLF-Roman" pitchFamily="34" charset="0"/>
                  <a:cs typeface="+mn-cs"/>
                </a:rPr>
                <a:t>FLASH</a:t>
              </a:r>
            </a:p>
          </p:txBody>
        </p:sp>
      </p:grpSp>
      <p:sp>
        <p:nvSpPr>
          <p:cNvPr id="96260" name="Title 1"/>
          <p:cNvSpPr>
            <a:spLocks noGrp="1"/>
          </p:cNvSpPr>
          <p:nvPr>
            <p:ph type="title"/>
          </p:nvPr>
        </p:nvSpPr>
        <p:spPr>
          <a:noFill/>
          <a:ln>
            <a:miter lim="800000"/>
            <a:headEnd/>
            <a:tailEnd/>
          </a:ln>
        </p:spPr>
        <p:txBody>
          <a:bodyPr vert="horz" wrap="square" numCol="1" compatLnSpc="1">
            <a:prstTxWarp prst="textNoShape">
              <a:avLst/>
            </a:prstTxWarp>
          </a:bodyPr>
          <a:lstStyle/>
          <a:p>
            <a:r>
              <a:rPr smtClean="0"/>
              <a:t>VNX Modular Architecture—Pools</a:t>
            </a:r>
          </a:p>
        </p:txBody>
      </p:sp>
      <p:grpSp>
        <p:nvGrpSpPr>
          <p:cNvPr id="36" name="Group 136"/>
          <p:cNvGrpSpPr>
            <a:grpSpLocks/>
          </p:cNvGrpSpPr>
          <p:nvPr/>
        </p:nvGrpSpPr>
        <p:grpSpPr bwMode="auto">
          <a:xfrm>
            <a:off x="366713" y="3262313"/>
            <a:ext cx="4665662" cy="2362200"/>
            <a:chOff x="3967426" y="3733815"/>
            <a:chExt cx="4579457" cy="2362185"/>
          </a:xfrm>
        </p:grpSpPr>
        <p:sp>
          <p:nvSpPr>
            <p:cNvPr id="3" name="Rounded Rectangle 2"/>
            <p:cNvSpPr/>
            <p:nvPr/>
          </p:nvSpPr>
          <p:spPr bwMode="gray">
            <a:xfrm>
              <a:off x="3967426" y="3733815"/>
              <a:ext cx="4579457" cy="2362185"/>
            </a:xfrm>
            <a:prstGeom prst="roundRect">
              <a:avLst>
                <a:gd name="adj" fmla="val 6334"/>
              </a:avLst>
            </a:prstGeom>
            <a:solidFill>
              <a:schemeClr val="tx2"/>
            </a:solidFill>
            <a:ln>
              <a:noFill/>
            </a:ln>
            <a:effectLst>
              <a:outerShdw blurRad="254000" dist="127000" dir="270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ounded Rectangle 3"/>
            <p:cNvSpPr/>
            <p:nvPr/>
          </p:nvSpPr>
          <p:spPr bwMode="gray">
            <a:xfrm>
              <a:off x="4207857" y="4188082"/>
              <a:ext cx="4097409" cy="1726213"/>
            </a:xfrm>
            <a:prstGeom prst="roundRect">
              <a:avLst>
                <a:gd name="adj" fmla="val 7429"/>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6272" name="TextBox 6"/>
            <p:cNvSpPr txBox="1">
              <a:spLocks noChangeArrowheads="1"/>
            </p:cNvSpPr>
            <p:nvPr/>
          </p:nvSpPr>
          <p:spPr bwMode="gray">
            <a:xfrm>
              <a:off x="4031127" y="4188082"/>
              <a:ext cx="4458943" cy="369332"/>
            </a:xfrm>
            <a:prstGeom prst="rect">
              <a:avLst/>
            </a:prstGeom>
            <a:noFill/>
            <a:ln w="9525">
              <a:noFill/>
              <a:miter lim="800000"/>
              <a:headEnd/>
              <a:tailEnd/>
            </a:ln>
          </p:spPr>
          <p:txBody>
            <a:bodyPr>
              <a:spAutoFit/>
            </a:bodyPr>
            <a:lstStyle/>
            <a:p>
              <a:pPr algn="ctr"/>
              <a:r>
                <a:rPr lang="en-US">
                  <a:latin typeface="MetaMediumLF-Roman" pitchFamily="34" charset="0"/>
                </a:rPr>
                <a:t>Virtual Blended Storage Pool</a:t>
              </a:r>
            </a:p>
          </p:txBody>
        </p:sp>
        <p:grpSp>
          <p:nvGrpSpPr>
            <p:cNvPr id="96273" name="Group 253"/>
            <p:cNvGrpSpPr>
              <a:grpSpLocks/>
            </p:cNvGrpSpPr>
            <p:nvPr/>
          </p:nvGrpSpPr>
          <p:grpSpPr bwMode="auto">
            <a:xfrm>
              <a:off x="4173224" y="4585556"/>
              <a:ext cx="3436092" cy="371386"/>
              <a:chOff x="2133600" y="457200"/>
              <a:chExt cx="2172648" cy="311487"/>
            </a:xfrm>
          </p:grpSpPr>
          <p:pic>
            <p:nvPicPr>
              <p:cNvPr id="9" name="Picture 242" descr="disc green"/>
              <p:cNvPicPr>
                <a:picLocks noChangeArrowheads="1"/>
              </p:cNvPicPr>
              <p:nvPr/>
            </p:nvPicPr>
            <p:blipFill>
              <a:blip r:embed="rId7" cstate="print">
                <a:lum contrast="-6000"/>
              </a:blip>
              <a:srcRect/>
              <a:stretch>
                <a:fillRect/>
              </a:stretch>
            </p:blipFill>
            <p:spPr bwMode="gray">
              <a:xfrm>
                <a:off x="2857670" y="457821"/>
                <a:ext cx="362566" cy="310229"/>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 name="Picture 242" descr="disc green"/>
              <p:cNvPicPr>
                <a:picLocks noChangeArrowheads="1"/>
              </p:cNvPicPr>
              <p:nvPr/>
            </p:nvPicPr>
            <p:blipFill>
              <a:blip r:embed="rId7" cstate="print">
                <a:lum contrast="-6000"/>
              </a:blip>
              <a:srcRect/>
              <a:stretch>
                <a:fillRect/>
              </a:stretch>
            </p:blipFill>
            <p:spPr bwMode="gray">
              <a:xfrm>
                <a:off x="2495105" y="457821"/>
                <a:ext cx="363551" cy="310229"/>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1" name="Picture 6" descr="disc orange"/>
              <p:cNvPicPr>
                <a:picLocks noChangeAspect="1" noChangeArrowheads="1"/>
              </p:cNvPicPr>
              <p:nvPr/>
            </p:nvPicPr>
            <p:blipFill>
              <a:blip r:embed="rId8" cstate="print">
                <a:lum bright="-6000"/>
              </a:blip>
              <a:srcRect/>
              <a:stretch>
                <a:fillRect/>
              </a:stretch>
            </p:blipFill>
            <p:spPr bwMode="gray">
              <a:xfrm>
                <a:off x="2133524" y="457821"/>
                <a:ext cx="363551" cy="310229"/>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2" name="Picture 4" descr="disc blue"/>
              <p:cNvPicPr>
                <a:picLocks noChangeArrowheads="1"/>
              </p:cNvPicPr>
              <p:nvPr/>
            </p:nvPicPr>
            <p:blipFill>
              <a:blip r:embed="rId9" cstate="print"/>
              <a:srcRect/>
              <a:stretch>
                <a:fillRect/>
              </a:stretch>
            </p:blipFill>
            <p:spPr bwMode="gray">
              <a:xfrm>
                <a:off x="3942412" y="457821"/>
                <a:ext cx="363551" cy="310229"/>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3" name="Picture 4" descr="disc blue"/>
              <p:cNvPicPr>
                <a:picLocks noChangeArrowheads="1"/>
              </p:cNvPicPr>
              <p:nvPr/>
            </p:nvPicPr>
            <p:blipFill>
              <a:blip r:embed="rId9" cstate="print"/>
              <a:srcRect/>
              <a:stretch>
                <a:fillRect/>
              </a:stretch>
            </p:blipFill>
            <p:spPr bwMode="gray">
              <a:xfrm>
                <a:off x="3580832" y="457821"/>
                <a:ext cx="363551" cy="310229"/>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4" name="Picture 4" descr="disc blue"/>
              <p:cNvPicPr>
                <a:picLocks noChangeArrowheads="1"/>
              </p:cNvPicPr>
              <p:nvPr/>
            </p:nvPicPr>
            <p:blipFill>
              <a:blip r:embed="rId9" cstate="print"/>
              <a:srcRect/>
              <a:stretch>
                <a:fillRect/>
              </a:stretch>
            </p:blipFill>
            <p:spPr bwMode="gray">
              <a:xfrm>
                <a:off x="3219251" y="457821"/>
                <a:ext cx="362566" cy="310229"/>
              </a:xfrm>
              <a:prstGeom prst="rect">
                <a:avLst/>
              </a:prstGeom>
              <a:noFill/>
              <a:ln w="9525">
                <a:noFill/>
                <a:miter lim="800000"/>
                <a:headEnd/>
                <a:tailEnd/>
              </a:ln>
              <a:effectLst>
                <a:outerShdw blurRad="50800" dist="38100" dir="2700000" algn="tl" rotWithShape="0">
                  <a:prstClr val="black">
                    <a:alpha val="40000"/>
                  </a:prstClr>
                </a:outerShdw>
              </a:effectLst>
            </p:spPr>
          </p:pic>
        </p:grpSp>
        <p:grpSp>
          <p:nvGrpSpPr>
            <p:cNvPr id="96274" name="Group 260"/>
            <p:cNvGrpSpPr>
              <a:grpSpLocks/>
            </p:cNvGrpSpPr>
            <p:nvPr/>
          </p:nvGrpSpPr>
          <p:grpSpPr bwMode="auto">
            <a:xfrm>
              <a:off x="4414248" y="4767264"/>
              <a:ext cx="3436092" cy="371386"/>
              <a:chOff x="2133600" y="457200"/>
              <a:chExt cx="2172648" cy="311487"/>
            </a:xfrm>
          </p:grpSpPr>
          <p:pic>
            <p:nvPicPr>
              <p:cNvPr id="16" name="Picture 242" descr="disc green"/>
              <p:cNvPicPr>
                <a:picLocks noChangeArrowheads="1"/>
              </p:cNvPicPr>
              <p:nvPr/>
            </p:nvPicPr>
            <p:blipFill>
              <a:blip r:embed="rId7" cstate="print">
                <a:lum contrast="-6000"/>
              </a:blip>
              <a:srcRect/>
              <a:stretch>
                <a:fillRect/>
              </a:stretch>
            </p:blipFill>
            <p:spPr bwMode="gray">
              <a:xfrm>
                <a:off x="2857982" y="457205"/>
                <a:ext cx="362566" cy="31156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7" name="Picture 242" descr="disc green"/>
              <p:cNvPicPr>
                <a:picLocks noChangeArrowheads="1"/>
              </p:cNvPicPr>
              <p:nvPr/>
            </p:nvPicPr>
            <p:blipFill>
              <a:blip r:embed="rId7" cstate="print">
                <a:lum contrast="-6000"/>
              </a:blip>
              <a:srcRect/>
              <a:stretch>
                <a:fillRect/>
              </a:stretch>
            </p:blipFill>
            <p:spPr bwMode="gray">
              <a:xfrm>
                <a:off x="2495416" y="457205"/>
                <a:ext cx="363551" cy="31156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8" name="Picture 6" descr="disc orange"/>
              <p:cNvPicPr>
                <a:picLocks noChangeAspect="1" noChangeArrowheads="1"/>
              </p:cNvPicPr>
              <p:nvPr/>
            </p:nvPicPr>
            <p:blipFill>
              <a:blip r:embed="rId8" cstate="print">
                <a:lum bright="-6000"/>
              </a:blip>
              <a:srcRect/>
              <a:stretch>
                <a:fillRect/>
              </a:stretch>
            </p:blipFill>
            <p:spPr bwMode="gray">
              <a:xfrm>
                <a:off x="2133835" y="457205"/>
                <a:ext cx="363551" cy="31156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9" name="Picture 4" descr="disc blue"/>
              <p:cNvPicPr>
                <a:picLocks noChangeArrowheads="1"/>
              </p:cNvPicPr>
              <p:nvPr/>
            </p:nvPicPr>
            <p:blipFill>
              <a:blip r:embed="rId9" cstate="print"/>
              <a:srcRect/>
              <a:stretch>
                <a:fillRect/>
              </a:stretch>
            </p:blipFill>
            <p:spPr bwMode="gray">
              <a:xfrm>
                <a:off x="3942723" y="457205"/>
                <a:ext cx="363551" cy="31156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0" name="Picture 4" descr="disc blue"/>
              <p:cNvPicPr>
                <a:picLocks noChangeArrowheads="1"/>
              </p:cNvPicPr>
              <p:nvPr/>
            </p:nvPicPr>
            <p:blipFill>
              <a:blip r:embed="rId9" cstate="print"/>
              <a:srcRect/>
              <a:stretch>
                <a:fillRect/>
              </a:stretch>
            </p:blipFill>
            <p:spPr bwMode="gray">
              <a:xfrm>
                <a:off x="3581143" y="457205"/>
                <a:ext cx="363551" cy="31156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1" name="Picture 4" descr="disc blue"/>
              <p:cNvPicPr>
                <a:picLocks noChangeArrowheads="1"/>
              </p:cNvPicPr>
              <p:nvPr/>
            </p:nvPicPr>
            <p:blipFill>
              <a:blip r:embed="rId9" cstate="print"/>
              <a:srcRect/>
              <a:stretch>
                <a:fillRect/>
              </a:stretch>
            </p:blipFill>
            <p:spPr bwMode="gray">
              <a:xfrm>
                <a:off x="3219562" y="457205"/>
                <a:ext cx="362566" cy="311560"/>
              </a:xfrm>
              <a:prstGeom prst="rect">
                <a:avLst/>
              </a:prstGeom>
              <a:noFill/>
              <a:ln w="9525">
                <a:noFill/>
                <a:miter lim="800000"/>
                <a:headEnd/>
                <a:tailEnd/>
              </a:ln>
              <a:effectLst>
                <a:outerShdw blurRad="50800" dist="38100" dir="2700000" algn="tl" rotWithShape="0">
                  <a:prstClr val="black">
                    <a:alpha val="40000"/>
                  </a:prstClr>
                </a:outerShdw>
              </a:effectLst>
            </p:spPr>
          </p:pic>
        </p:grpSp>
        <p:grpSp>
          <p:nvGrpSpPr>
            <p:cNvPr id="96275" name="Group 267"/>
            <p:cNvGrpSpPr>
              <a:grpSpLocks/>
            </p:cNvGrpSpPr>
            <p:nvPr/>
          </p:nvGrpSpPr>
          <p:grpSpPr bwMode="auto">
            <a:xfrm>
              <a:off x="4655271" y="4948971"/>
              <a:ext cx="3436092" cy="371386"/>
              <a:chOff x="2133600" y="457200"/>
              <a:chExt cx="2172648" cy="311487"/>
            </a:xfrm>
          </p:grpSpPr>
          <p:pic>
            <p:nvPicPr>
              <p:cNvPr id="23" name="Picture 242" descr="disc green"/>
              <p:cNvPicPr>
                <a:picLocks noChangeArrowheads="1"/>
              </p:cNvPicPr>
              <p:nvPr/>
            </p:nvPicPr>
            <p:blipFill>
              <a:blip r:embed="rId7" cstate="print">
                <a:lum contrast="-6000"/>
              </a:blip>
              <a:srcRect/>
              <a:stretch>
                <a:fillRect/>
              </a:stretch>
            </p:blipFill>
            <p:spPr bwMode="gray">
              <a:xfrm>
                <a:off x="2857309" y="456590"/>
                <a:ext cx="363551" cy="31156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4" name="Picture 242" descr="disc green"/>
              <p:cNvPicPr>
                <a:picLocks noChangeArrowheads="1"/>
              </p:cNvPicPr>
              <p:nvPr/>
            </p:nvPicPr>
            <p:blipFill>
              <a:blip r:embed="rId7" cstate="print">
                <a:lum contrast="-6000"/>
              </a:blip>
              <a:srcRect/>
              <a:stretch>
                <a:fillRect/>
              </a:stretch>
            </p:blipFill>
            <p:spPr bwMode="gray">
              <a:xfrm>
                <a:off x="2494743" y="456590"/>
                <a:ext cx="363551" cy="31156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5" name="Picture 6" descr="disc orange"/>
              <p:cNvPicPr>
                <a:picLocks noChangeAspect="1" noChangeArrowheads="1"/>
              </p:cNvPicPr>
              <p:nvPr/>
            </p:nvPicPr>
            <p:blipFill>
              <a:blip r:embed="rId8" cstate="print">
                <a:lum bright="-6000"/>
              </a:blip>
              <a:srcRect/>
              <a:stretch>
                <a:fillRect/>
              </a:stretch>
            </p:blipFill>
            <p:spPr bwMode="gray">
              <a:xfrm>
                <a:off x="2133162" y="456590"/>
                <a:ext cx="363551" cy="31156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6" name="Picture 4" descr="disc blue"/>
              <p:cNvPicPr>
                <a:picLocks noChangeArrowheads="1"/>
              </p:cNvPicPr>
              <p:nvPr/>
            </p:nvPicPr>
            <p:blipFill>
              <a:blip r:embed="rId9" cstate="print"/>
              <a:srcRect/>
              <a:stretch>
                <a:fillRect/>
              </a:stretch>
            </p:blipFill>
            <p:spPr bwMode="gray">
              <a:xfrm>
                <a:off x="3943036" y="456590"/>
                <a:ext cx="363551" cy="31156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7" name="Picture 4" descr="disc blue"/>
              <p:cNvPicPr>
                <a:picLocks noChangeArrowheads="1"/>
              </p:cNvPicPr>
              <p:nvPr/>
            </p:nvPicPr>
            <p:blipFill>
              <a:blip r:embed="rId9" cstate="print"/>
              <a:srcRect/>
              <a:stretch>
                <a:fillRect/>
              </a:stretch>
            </p:blipFill>
            <p:spPr bwMode="gray">
              <a:xfrm>
                <a:off x="3581455" y="456590"/>
                <a:ext cx="363551" cy="31156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8" name="Picture 4" descr="disc blue"/>
              <p:cNvPicPr>
                <a:picLocks noChangeArrowheads="1"/>
              </p:cNvPicPr>
              <p:nvPr/>
            </p:nvPicPr>
            <p:blipFill>
              <a:blip r:embed="rId9" cstate="print"/>
              <a:srcRect/>
              <a:stretch>
                <a:fillRect/>
              </a:stretch>
            </p:blipFill>
            <p:spPr bwMode="gray">
              <a:xfrm>
                <a:off x="3218889" y="456590"/>
                <a:ext cx="363551" cy="311560"/>
              </a:xfrm>
              <a:prstGeom prst="rect">
                <a:avLst/>
              </a:prstGeom>
              <a:noFill/>
              <a:ln w="9525">
                <a:noFill/>
                <a:miter lim="800000"/>
                <a:headEnd/>
                <a:tailEnd/>
              </a:ln>
              <a:effectLst>
                <a:outerShdw blurRad="50800" dist="38100" dir="2700000" algn="tl" rotWithShape="0">
                  <a:prstClr val="black">
                    <a:alpha val="40000"/>
                  </a:prstClr>
                </a:outerShdw>
              </a:effectLst>
            </p:spPr>
          </p:pic>
        </p:grpSp>
        <p:grpSp>
          <p:nvGrpSpPr>
            <p:cNvPr id="96276" name="Group 274"/>
            <p:cNvGrpSpPr>
              <a:grpSpLocks/>
            </p:cNvGrpSpPr>
            <p:nvPr/>
          </p:nvGrpSpPr>
          <p:grpSpPr bwMode="auto">
            <a:xfrm>
              <a:off x="4896296" y="5130676"/>
              <a:ext cx="3436092" cy="371386"/>
              <a:chOff x="2133600" y="457200"/>
              <a:chExt cx="2172648" cy="311487"/>
            </a:xfrm>
          </p:grpSpPr>
          <p:pic>
            <p:nvPicPr>
              <p:cNvPr id="30" name="Picture 242" descr="disc green"/>
              <p:cNvPicPr>
                <a:picLocks noChangeArrowheads="1"/>
              </p:cNvPicPr>
              <p:nvPr/>
            </p:nvPicPr>
            <p:blipFill>
              <a:blip r:embed="rId7" cstate="print">
                <a:lum contrast="-6000"/>
              </a:blip>
              <a:srcRect/>
              <a:stretch>
                <a:fillRect/>
              </a:stretch>
            </p:blipFill>
            <p:spPr bwMode="gray">
              <a:xfrm>
                <a:off x="2857619" y="457309"/>
                <a:ext cx="362566" cy="31156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1" name="Picture 242" descr="disc green"/>
              <p:cNvPicPr>
                <a:picLocks noChangeArrowheads="1"/>
              </p:cNvPicPr>
              <p:nvPr/>
            </p:nvPicPr>
            <p:blipFill>
              <a:blip r:embed="rId7" cstate="print">
                <a:lum contrast="-6000"/>
              </a:blip>
              <a:srcRect/>
              <a:stretch>
                <a:fillRect/>
              </a:stretch>
            </p:blipFill>
            <p:spPr bwMode="gray">
              <a:xfrm>
                <a:off x="2495053" y="457309"/>
                <a:ext cx="363551" cy="31156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2" name="Picture 6" descr="disc orange"/>
              <p:cNvPicPr>
                <a:picLocks noChangeAspect="1" noChangeArrowheads="1"/>
              </p:cNvPicPr>
              <p:nvPr/>
            </p:nvPicPr>
            <p:blipFill>
              <a:blip r:embed="rId8" cstate="print">
                <a:lum bright="-6000"/>
              </a:blip>
              <a:srcRect/>
              <a:stretch>
                <a:fillRect/>
              </a:stretch>
            </p:blipFill>
            <p:spPr bwMode="gray">
              <a:xfrm>
                <a:off x="2133473" y="457309"/>
                <a:ext cx="363551" cy="31156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3" name="Picture 4" descr="disc blue"/>
              <p:cNvPicPr>
                <a:picLocks noChangeArrowheads="1"/>
              </p:cNvPicPr>
              <p:nvPr/>
            </p:nvPicPr>
            <p:blipFill>
              <a:blip r:embed="rId9" cstate="print"/>
              <a:srcRect/>
              <a:stretch>
                <a:fillRect/>
              </a:stretch>
            </p:blipFill>
            <p:spPr bwMode="gray">
              <a:xfrm>
                <a:off x="3942361" y="457309"/>
                <a:ext cx="363551" cy="31156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4" name="Picture 4" descr="disc blue"/>
              <p:cNvPicPr>
                <a:picLocks noChangeArrowheads="1"/>
              </p:cNvPicPr>
              <p:nvPr/>
            </p:nvPicPr>
            <p:blipFill>
              <a:blip r:embed="rId9" cstate="print"/>
              <a:srcRect/>
              <a:stretch>
                <a:fillRect/>
              </a:stretch>
            </p:blipFill>
            <p:spPr bwMode="gray">
              <a:xfrm>
                <a:off x="3580780" y="457309"/>
                <a:ext cx="363551" cy="31156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5" name="Picture 4" descr="disc blue"/>
              <p:cNvPicPr>
                <a:picLocks noChangeArrowheads="1"/>
              </p:cNvPicPr>
              <p:nvPr/>
            </p:nvPicPr>
            <p:blipFill>
              <a:blip r:embed="rId9" cstate="print"/>
              <a:srcRect/>
              <a:stretch>
                <a:fillRect/>
              </a:stretch>
            </p:blipFill>
            <p:spPr bwMode="gray">
              <a:xfrm>
                <a:off x="3219200" y="457309"/>
                <a:ext cx="362566" cy="311560"/>
              </a:xfrm>
              <a:prstGeom prst="rect">
                <a:avLst/>
              </a:prstGeom>
              <a:noFill/>
              <a:ln w="9525">
                <a:noFill/>
                <a:miter lim="800000"/>
                <a:headEnd/>
                <a:tailEnd/>
              </a:ln>
              <a:effectLst>
                <a:outerShdw blurRad="50800" dist="38100" dir="2700000" algn="tl" rotWithShape="0">
                  <a:prstClr val="black">
                    <a:alpha val="40000"/>
                  </a:prstClr>
                </a:outerShdw>
              </a:effectLst>
            </p:spPr>
          </p:pic>
        </p:grpSp>
      </p:grpSp>
      <p:sp>
        <p:nvSpPr>
          <p:cNvPr id="138" name="Rectangle 4"/>
          <p:cNvSpPr txBox="1">
            <a:spLocks noChangeArrowheads="1"/>
          </p:cNvSpPr>
          <p:nvPr/>
        </p:nvSpPr>
        <p:spPr bwMode="gray">
          <a:xfrm>
            <a:off x="5321300" y="1412875"/>
            <a:ext cx="3455988" cy="3578225"/>
          </a:xfrm>
          <a:prstGeom prst="rect">
            <a:avLst/>
          </a:prstGeom>
        </p:spPr>
        <p:txBody>
          <a:bodyPr lIns="0" tIns="0" rIns="0" bIns="0">
            <a:spAutoFit/>
          </a:bodyPr>
          <a:lstStyle/>
          <a:p>
            <a:pPr marL="228600" indent="-228600" fontAlgn="auto">
              <a:spcBef>
                <a:spcPts val="1200"/>
              </a:spcBef>
              <a:spcAft>
                <a:spcPts val="0"/>
              </a:spcAft>
              <a:buClr>
                <a:srgbClr val="2C95DD"/>
              </a:buClr>
              <a:buFont typeface="Arial" pitchFamily="34" charset="0"/>
              <a:buChar char="•"/>
              <a:defRPr/>
            </a:pPr>
            <a:r>
              <a:rPr lang="en-US" sz="2000" dirty="0">
                <a:solidFill>
                  <a:schemeClr val="bg2"/>
                </a:solidFill>
                <a:latin typeface="MetaNormalLF-Roman" pitchFamily="34" charset="0"/>
                <a:cs typeface="+mn-cs"/>
              </a:rPr>
              <a:t>Block services provided by VNX service processor</a:t>
            </a:r>
          </a:p>
          <a:p>
            <a:pPr marL="228600" indent="-228600" fontAlgn="auto">
              <a:spcBef>
                <a:spcPts val="1200"/>
              </a:spcBef>
              <a:spcAft>
                <a:spcPts val="0"/>
              </a:spcAft>
              <a:buClr>
                <a:srgbClr val="2C95DD"/>
              </a:buClr>
              <a:buFont typeface="Arial" pitchFamily="34" charset="0"/>
              <a:buChar char="•"/>
              <a:defRPr/>
            </a:pPr>
            <a:r>
              <a:rPr lang="en-US" sz="2000" dirty="0">
                <a:solidFill>
                  <a:schemeClr val="bg2"/>
                </a:solidFill>
                <a:latin typeface="MetaNormalLF-Roman" pitchFamily="34" charset="0"/>
                <a:cs typeface="+mn-cs"/>
              </a:rPr>
              <a:t>Tiered storage</a:t>
            </a:r>
          </a:p>
          <a:p>
            <a:pPr marL="573088" lvl="1" indent="-231775" fontAlgn="auto">
              <a:spcBef>
                <a:spcPts val="300"/>
              </a:spcBef>
              <a:spcAft>
                <a:spcPts val="0"/>
              </a:spcAft>
              <a:buClr>
                <a:srgbClr val="2C95DD"/>
              </a:buClr>
              <a:buFont typeface="Arial" pitchFamily="34" charset="0"/>
              <a:buChar char="–"/>
              <a:defRPr/>
            </a:pPr>
            <a:r>
              <a:rPr lang="en-US" sz="1600" dirty="0">
                <a:solidFill>
                  <a:schemeClr val="bg2"/>
                </a:solidFill>
                <a:latin typeface="MetaNormalLF-Roman" pitchFamily="34" charset="0"/>
                <a:cs typeface="+mn-cs"/>
              </a:rPr>
              <a:t>Choose storage tiers</a:t>
            </a:r>
          </a:p>
          <a:p>
            <a:pPr lvl="2" indent="-109538" fontAlgn="auto">
              <a:spcBef>
                <a:spcPts val="300"/>
              </a:spcBef>
              <a:spcAft>
                <a:spcPts val="0"/>
              </a:spcAft>
              <a:buClr>
                <a:srgbClr val="2C95DD"/>
              </a:buClr>
              <a:buFont typeface="Arial" pitchFamily="34" charset="0"/>
              <a:buChar char="•"/>
              <a:defRPr/>
            </a:pPr>
            <a:r>
              <a:rPr lang="en-US" sz="1200" dirty="0">
                <a:solidFill>
                  <a:schemeClr val="bg2"/>
                </a:solidFill>
                <a:latin typeface="MetaNormalLF-Roman" pitchFamily="34" charset="0"/>
                <a:cs typeface="+mn-cs"/>
              </a:rPr>
              <a:t>Extreme Performance(Flash), Performance (SAS), Capacity (NL-SAS)</a:t>
            </a:r>
          </a:p>
          <a:p>
            <a:pPr marL="573088" lvl="1" indent="-231775" fontAlgn="auto">
              <a:spcBef>
                <a:spcPts val="300"/>
              </a:spcBef>
              <a:spcAft>
                <a:spcPts val="0"/>
              </a:spcAft>
              <a:buClr>
                <a:srgbClr val="2C95DD"/>
              </a:buClr>
              <a:buFont typeface="Arial" pitchFamily="34" charset="0"/>
              <a:buChar char="–"/>
              <a:defRPr/>
            </a:pPr>
            <a:r>
              <a:rPr lang="en-US" sz="1600" dirty="0">
                <a:solidFill>
                  <a:schemeClr val="bg2"/>
                </a:solidFill>
                <a:latin typeface="MetaNormalLF-Roman" pitchFamily="34" charset="0"/>
                <a:cs typeface="+mn-cs"/>
              </a:rPr>
              <a:t>Choose protection type (RAID 1, 5, 6)</a:t>
            </a:r>
          </a:p>
          <a:p>
            <a:pPr lvl="2" indent="-109538" fontAlgn="auto">
              <a:spcBef>
                <a:spcPts val="300"/>
              </a:spcBef>
              <a:spcAft>
                <a:spcPts val="0"/>
              </a:spcAft>
              <a:buClr>
                <a:srgbClr val="2C95DD"/>
              </a:buClr>
              <a:buFont typeface="Arial" pitchFamily="34" charset="0"/>
              <a:buChar char="•"/>
              <a:defRPr/>
            </a:pPr>
            <a:r>
              <a:rPr lang="en-US" sz="1200" dirty="0">
                <a:solidFill>
                  <a:schemeClr val="bg2"/>
                </a:solidFill>
                <a:latin typeface="MetaNormalLF-Roman" pitchFamily="34" charset="0"/>
                <a:cs typeface="+mn-cs"/>
              </a:rPr>
              <a:t>Pool has to have a single RAID type</a:t>
            </a:r>
          </a:p>
          <a:p>
            <a:pPr marL="573088" lvl="1" indent="-231775" fontAlgn="auto">
              <a:spcBef>
                <a:spcPts val="300"/>
              </a:spcBef>
              <a:spcAft>
                <a:spcPts val="0"/>
              </a:spcAft>
              <a:buClr>
                <a:srgbClr val="2C95DD"/>
              </a:buClr>
              <a:buFont typeface="Arial" pitchFamily="34" charset="0"/>
              <a:buChar char="–"/>
              <a:defRPr/>
            </a:pPr>
            <a:r>
              <a:rPr lang="en-US" sz="1600" dirty="0">
                <a:solidFill>
                  <a:schemeClr val="bg2"/>
                </a:solidFill>
                <a:latin typeface="MetaNormalLF-Roman" pitchFamily="34" charset="0"/>
                <a:cs typeface="+mn-cs"/>
              </a:rPr>
              <a:t>System builds RAID groups</a:t>
            </a:r>
          </a:p>
          <a:p>
            <a:pPr marL="231775" indent="-231775" fontAlgn="auto">
              <a:spcBef>
                <a:spcPts val="1200"/>
              </a:spcBef>
              <a:spcAft>
                <a:spcPts val="0"/>
              </a:spcAft>
              <a:buClr>
                <a:srgbClr val="2C95DD"/>
              </a:buClr>
              <a:buFont typeface="Arial" pitchFamily="34" charset="0"/>
              <a:buChar char="•"/>
              <a:defRPr/>
            </a:pPr>
            <a:r>
              <a:rPr lang="en-US" sz="2000" dirty="0">
                <a:solidFill>
                  <a:schemeClr val="bg2"/>
                </a:solidFill>
                <a:latin typeface="MetaNormalLF-Roman" pitchFamily="34" charset="0"/>
                <a:cs typeface="+mn-cs"/>
              </a:rPr>
              <a:t>Tiers are aggregated into virtual blended storage pool</a:t>
            </a:r>
          </a:p>
        </p:txBody>
      </p:sp>
      <p:grpSp>
        <p:nvGrpSpPr>
          <p:cNvPr id="96263" name="Group 68"/>
          <p:cNvGrpSpPr>
            <a:grpSpLocks/>
          </p:cNvGrpSpPr>
          <p:nvPr/>
        </p:nvGrpSpPr>
        <p:grpSpPr bwMode="auto">
          <a:xfrm>
            <a:off x="366713" y="6348413"/>
            <a:ext cx="2132012" cy="184150"/>
            <a:chOff x="366713" y="6348676"/>
            <a:chExt cx="2131435" cy="184666"/>
          </a:xfrm>
        </p:grpSpPr>
        <p:sp>
          <p:nvSpPr>
            <p:cNvPr id="70" name="Rectangle 69"/>
            <p:cNvSpPr/>
            <p:nvPr/>
          </p:nvSpPr>
          <p:spPr bwMode="gray">
            <a:xfrm>
              <a:off x="1320542" y="6348676"/>
              <a:ext cx="1177606" cy="184666"/>
            </a:xfrm>
            <a:prstGeom prst="rect">
              <a:avLst/>
            </a:prstGeom>
            <a:noFill/>
          </p:spPr>
          <p:txBody>
            <a:bodyPr wrap="none" lIns="0" tIns="0" rIns="0" bIns="0" anchor="ctr">
              <a:spAutoFit/>
            </a:bodyPr>
            <a:lstStyle/>
            <a:p>
              <a:pPr fontAlgn="auto">
                <a:spcBef>
                  <a:spcPts val="0"/>
                </a:spcBef>
                <a:spcAft>
                  <a:spcPts val="0"/>
                </a:spcAft>
                <a:defRPr/>
              </a:pPr>
              <a:r>
                <a:rPr lang="en-US" sz="1200" spc="300" dirty="0">
                  <a:solidFill>
                    <a:schemeClr val="bg1"/>
                  </a:solidFill>
                  <a:latin typeface="MetaMediumLF-Roman" pitchFamily="34" charset="0"/>
                  <a:cs typeface="+mn-cs"/>
                </a:rPr>
                <a:t>EFFICIENCY </a:t>
              </a:r>
            </a:p>
          </p:txBody>
        </p:sp>
        <p:pic>
          <p:nvPicPr>
            <p:cNvPr id="96265" name="Picture 70" descr="VNX logo.png"/>
            <p:cNvPicPr>
              <a:picLocks noChangeAspect="1"/>
            </p:cNvPicPr>
            <p:nvPr/>
          </p:nvPicPr>
          <p:blipFill>
            <a:blip r:embed="rId10" cstate="print"/>
            <a:srcRect/>
            <a:stretch>
              <a:fillRect/>
            </a:stretch>
          </p:blipFill>
          <p:spPr bwMode="gray">
            <a:xfrm>
              <a:off x="366713" y="6363624"/>
              <a:ext cx="864081" cy="154770"/>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500"/>
                                        <p:tgtEl>
                                          <p:spTgt spid="132"/>
                                        </p:tgtEl>
                                      </p:cBhvr>
                                    </p:animEffect>
                                  </p:childTnLst>
                                </p:cTn>
                              </p:par>
                              <p:par>
                                <p:cTn id="8" presetID="10" presetClass="entr" presetSubtype="0" fill="hold" nodeType="withEffect">
                                  <p:stCondLst>
                                    <p:cond delay="0"/>
                                  </p:stCondLst>
                                  <p:childTnLst>
                                    <p:set>
                                      <p:cBhvr>
                                        <p:cTn id="9" dur="1" fill="hold">
                                          <p:stCondLst>
                                            <p:cond delay="0"/>
                                          </p:stCondLst>
                                        </p:cTn>
                                        <p:tgtEl>
                                          <p:spTgt spid="138">
                                            <p:txEl>
                                              <p:pRg st="0" end="0"/>
                                            </p:txEl>
                                          </p:spTgt>
                                        </p:tgtEl>
                                        <p:attrNameLst>
                                          <p:attrName>style.visibility</p:attrName>
                                        </p:attrNameLst>
                                      </p:cBhvr>
                                      <p:to>
                                        <p:strVal val="visible"/>
                                      </p:to>
                                    </p:set>
                                    <p:animEffect transition="in" filter="fade">
                                      <p:cBhvr>
                                        <p:cTn id="10" dur="500"/>
                                        <p:tgtEl>
                                          <p:spTgt spid="13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138">
                                            <p:txEl>
                                              <p:pRg st="1" end="1"/>
                                            </p:txEl>
                                          </p:spTgt>
                                        </p:tgtEl>
                                        <p:attrNameLst>
                                          <p:attrName>style.visibility</p:attrName>
                                        </p:attrNameLst>
                                      </p:cBhvr>
                                      <p:to>
                                        <p:strVal val="visible"/>
                                      </p:to>
                                    </p:set>
                                    <p:animEffect transition="in" filter="fade">
                                      <p:cBhvr>
                                        <p:cTn id="18" dur="500"/>
                                        <p:tgtEl>
                                          <p:spTgt spid="13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32"/>
                                        </p:tgtEl>
                                      </p:cBhvr>
                                    </p:animEffect>
                                    <p:set>
                                      <p:cBhvr>
                                        <p:cTn id="23" dur="1" fill="hold">
                                          <p:stCondLst>
                                            <p:cond delay="499"/>
                                          </p:stCondLst>
                                        </p:cTn>
                                        <p:tgtEl>
                                          <p:spTgt spid="132"/>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nodeType="clickEffect">
                                  <p:stCondLst>
                                    <p:cond delay="0"/>
                                  </p:stCondLst>
                                  <p:childTnLst>
                                    <p:animMotion origin="layout" path="M 2.77778E-7 -3.95005E-6 L -0.00313 0.3735 " pathEditMode="relative" rAng="0" ptsTypes="AA">
                                      <p:cBhvr>
                                        <p:cTn id="30" dur="500" fill="hold"/>
                                        <p:tgtEl>
                                          <p:spTgt spid="6"/>
                                        </p:tgtEl>
                                        <p:attrNameLst>
                                          <p:attrName>ppt_x</p:attrName>
                                          <p:attrName>ppt_y</p:attrName>
                                        </p:attrNameLst>
                                      </p:cBhvr>
                                      <p:rCtr x="-200" y="18700"/>
                                    </p:animMotion>
                                  </p:childTnLst>
                                </p:cTn>
                              </p:par>
                              <p:par>
                                <p:cTn id="31" presetID="10" presetClass="entr" presetSubtype="0" fill="hold" nodeType="withEffect">
                                  <p:stCondLst>
                                    <p:cond delay="0"/>
                                  </p:stCondLst>
                                  <p:childTnLst>
                                    <p:set>
                                      <p:cBhvr>
                                        <p:cTn id="32" dur="1" fill="hold">
                                          <p:stCondLst>
                                            <p:cond delay="0"/>
                                          </p:stCondLst>
                                        </p:cTn>
                                        <p:tgtEl>
                                          <p:spTgt spid="138">
                                            <p:txEl>
                                              <p:pRg st="2" end="2"/>
                                            </p:txEl>
                                          </p:spTgt>
                                        </p:tgtEl>
                                        <p:attrNameLst>
                                          <p:attrName>style.visibility</p:attrName>
                                        </p:attrNameLst>
                                      </p:cBhvr>
                                      <p:to>
                                        <p:strVal val="visible"/>
                                      </p:to>
                                    </p:set>
                                    <p:animEffect transition="in" filter="fade">
                                      <p:cBhvr>
                                        <p:cTn id="33" dur="500"/>
                                        <p:tgtEl>
                                          <p:spTgt spid="138">
                                            <p:txEl>
                                              <p:pRg st="2" end="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38">
                                            <p:txEl>
                                              <p:pRg st="3" end="3"/>
                                            </p:txEl>
                                          </p:spTgt>
                                        </p:tgtEl>
                                        <p:attrNameLst>
                                          <p:attrName>style.visibility</p:attrName>
                                        </p:attrNameLst>
                                      </p:cBhvr>
                                      <p:to>
                                        <p:strVal val="visible"/>
                                      </p:to>
                                    </p:set>
                                    <p:animEffect transition="in" filter="fade">
                                      <p:cBhvr>
                                        <p:cTn id="36" dur="500"/>
                                        <p:tgtEl>
                                          <p:spTgt spid="138">
                                            <p:txEl>
                                              <p:pRg st="3" end="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38">
                                            <p:txEl>
                                              <p:pRg st="4" end="4"/>
                                            </p:txEl>
                                          </p:spTgt>
                                        </p:tgtEl>
                                        <p:attrNameLst>
                                          <p:attrName>style.visibility</p:attrName>
                                        </p:attrNameLst>
                                      </p:cBhvr>
                                      <p:to>
                                        <p:strVal val="visible"/>
                                      </p:to>
                                    </p:set>
                                    <p:animEffect transition="in" filter="fade">
                                      <p:cBhvr>
                                        <p:cTn id="39" dur="500"/>
                                        <p:tgtEl>
                                          <p:spTgt spid="138">
                                            <p:txEl>
                                              <p:pRg st="4" end="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38">
                                            <p:txEl>
                                              <p:pRg st="5" end="5"/>
                                            </p:txEl>
                                          </p:spTgt>
                                        </p:tgtEl>
                                        <p:attrNameLst>
                                          <p:attrName>style.visibility</p:attrName>
                                        </p:attrNameLst>
                                      </p:cBhvr>
                                      <p:to>
                                        <p:strVal val="visible"/>
                                      </p:to>
                                    </p:set>
                                    <p:animEffect transition="in" filter="fade">
                                      <p:cBhvr>
                                        <p:cTn id="42" dur="500"/>
                                        <p:tgtEl>
                                          <p:spTgt spid="138">
                                            <p:txEl>
                                              <p:pRg st="5" end="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38">
                                            <p:txEl>
                                              <p:pRg st="6" end="6"/>
                                            </p:txEl>
                                          </p:spTgt>
                                        </p:tgtEl>
                                        <p:attrNameLst>
                                          <p:attrName>style.visibility</p:attrName>
                                        </p:attrNameLst>
                                      </p:cBhvr>
                                      <p:to>
                                        <p:strVal val="visible"/>
                                      </p:to>
                                    </p:set>
                                    <p:animEffect transition="in" filter="fade">
                                      <p:cBhvr>
                                        <p:cTn id="45" dur="500"/>
                                        <p:tgtEl>
                                          <p:spTgt spid="138">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par>
                                <p:cTn id="51" presetID="10" presetClass="entr" presetSubtype="0" fill="hold" nodeType="withEffect">
                                  <p:stCondLst>
                                    <p:cond delay="0"/>
                                  </p:stCondLst>
                                  <p:childTnLst>
                                    <p:set>
                                      <p:cBhvr>
                                        <p:cTn id="52" dur="1" fill="hold">
                                          <p:stCondLst>
                                            <p:cond delay="0"/>
                                          </p:stCondLst>
                                        </p:cTn>
                                        <p:tgtEl>
                                          <p:spTgt spid="138">
                                            <p:txEl>
                                              <p:pRg st="7" end="7"/>
                                            </p:txEl>
                                          </p:spTgt>
                                        </p:tgtEl>
                                        <p:attrNameLst>
                                          <p:attrName>style.visibility</p:attrName>
                                        </p:attrNameLst>
                                      </p:cBhvr>
                                      <p:to>
                                        <p:strVal val="visible"/>
                                      </p:to>
                                    </p:set>
                                    <p:animEffect transition="in" filter="fade">
                                      <p:cBhvr>
                                        <p:cTn id="53" dur="500"/>
                                        <p:tgtEl>
                                          <p:spTgt spid="13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5" name="Group 88"/>
          <p:cNvGrpSpPr>
            <a:grpSpLocks/>
          </p:cNvGrpSpPr>
          <p:nvPr/>
        </p:nvGrpSpPr>
        <p:grpSpPr bwMode="auto">
          <a:xfrm>
            <a:off x="366713" y="3590925"/>
            <a:ext cx="4665662" cy="2525713"/>
            <a:chOff x="481903" y="3322719"/>
            <a:chExt cx="4579457" cy="2526073"/>
          </a:xfrm>
        </p:grpSpPr>
        <p:sp>
          <p:nvSpPr>
            <p:cNvPr id="3" name="Rounded Rectangle 2"/>
            <p:cNvSpPr/>
            <p:nvPr/>
          </p:nvSpPr>
          <p:spPr bwMode="gray">
            <a:xfrm>
              <a:off x="481903" y="3486607"/>
              <a:ext cx="4579457" cy="2362185"/>
            </a:xfrm>
            <a:prstGeom prst="roundRect">
              <a:avLst>
                <a:gd name="adj" fmla="val 6334"/>
              </a:avLst>
            </a:prstGeom>
            <a:solidFill>
              <a:schemeClr val="tx2"/>
            </a:solidFill>
            <a:ln>
              <a:noFill/>
            </a:ln>
            <a:effectLst>
              <a:outerShdw blurRad="254000" dist="127000" dir="270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ounded Rectangle 3"/>
            <p:cNvSpPr/>
            <p:nvPr/>
          </p:nvSpPr>
          <p:spPr bwMode="gray">
            <a:xfrm>
              <a:off x="722334" y="3940874"/>
              <a:ext cx="4097409" cy="1726213"/>
            </a:xfrm>
            <a:prstGeom prst="roundRect">
              <a:avLst>
                <a:gd name="adj" fmla="val 7429"/>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8382" name="TextBox 6"/>
            <p:cNvSpPr txBox="1">
              <a:spLocks noChangeArrowheads="1"/>
            </p:cNvSpPr>
            <p:nvPr/>
          </p:nvSpPr>
          <p:spPr bwMode="gray">
            <a:xfrm>
              <a:off x="545604" y="3940874"/>
              <a:ext cx="4458943" cy="307777"/>
            </a:xfrm>
            <a:prstGeom prst="rect">
              <a:avLst/>
            </a:prstGeom>
            <a:noFill/>
            <a:ln w="9525">
              <a:noFill/>
              <a:miter lim="800000"/>
              <a:headEnd/>
              <a:tailEnd/>
            </a:ln>
          </p:spPr>
          <p:txBody>
            <a:bodyPr>
              <a:spAutoFit/>
            </a:bodyPr>
            <a:lstStyle/>
            <a:p>
              <a:pPr algn="ctr"/>
              <a:r>
                <a:rPr lang="en-US" sz="1400">
                  <a:latin typeface="MetaMediumLF-Roman" pitchFamily="34" charset="0"/>
                </a:rPr>
                <a:t>Virtual Blended Storage Pool</a:t>
              </a:r>
            </a:p>
          </p:txBody>
        </p:sp>
        <p:sp>
          <p:nvSpPr>
            <p:cNvPr id="83" name="Rectangle 82"/>
            <p:cNvSpPr/>
            <p:nvPr/>
          </p:nvSpPr>
          <p:spPr bwMode="gray">
            <a:xfrm>
              <a:off x="2314309" y="3325894"/>
              <a:ext cx="73233" cy="136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4" name="Rectangle 83"/>
            <p:cNvSpPr/>
            <p:nvPr/>
          </p:nvSpPr>
          <p:spPr bwMode="gray">
            <a:xfrm>
              <a:off x="3116766" y="3322719"/>
              <a:ext cx="73234" cy="134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98306" name="Title 1"/>
          <p:cNvSpPr>
            <a:spLocks noGrp="1"/>
          </p:cNvSpPr>
          <p:nvPr>
            <p:ph type="title"/>
          </p:nvPr>
        </p:nvSpPr>
        <p:spPr>
          <a:noFill/>
          <a:ln>
            <a:miter lim="800000"/>
            <a:headEnd/>
            <a:tailEnd/>
          </a:ln>
        </p:spPr>
        <p:txBody>
          <a:bodyPr vert="horz" wrap="square" numCol="1" compatLnSpc="1">
            <a:prstTxWarp prst="textNoShape">
              <a:avLst/>
            </a:prstTxWarp>
          </a:bodyPr>
          <a:lstStyle/>
          <a:p>
            <a:r>
              <a:rPr smtClean="0"/>
              <a:t>VNX Modular Architecture—LUNs and File Systems</a:t>
            </a:r>
          </a:p>
        </p:txBody>
      </p:sp>
      <p:grpSp>
        <p:nvGrpSpPr>
          <p:cNvPr id="6" name="Group 70"/>
          <p:cNvGrpSpPr>
            <a:grpSpLocks/>
          </p:cNvGrpSpPr>
          <p:nvPr/>
        </p:nvGrpSpPr>
        <p:grpSpPr bwMode="auto">
          <a:xfrm>
            <a:off x="20638" y="4606925"/>
            <a:ext cx="4711700" cy="915988"/>
            <a:chOff x="1230794" y="4338348"/>
            <a:chExt cx="4710604" cy="916506"/>
          </a:xfrm>
        </p:grpSpPr>
        <p:grpSp>
          <p:nvGrpSpPr>
            <p:cNvPr id="98344" name="Group 69"/>
            <p:cNvGrpSpPr>
              <a:grpSpLocks/>
            </p:cNvGrpSpPr>
            <p:nvPr/>
          </p:nvGrpSpPr>
          <p:grpSpPr bwMode="auto">
            <a:xfrm>
              <a:off x="1782234" y="4338348"/>
              <a:ext cx="4159164" cy="916506"/>
              <a:chOff x="1782234" y="4338348"/>
              <a:chExt cx="4159164" cy="916506"/>
            </a:xfrm>
          </p:grpSpPr>
          <p:grpSp>
            <p:nvGrpSpPr>
              <p:cNvPr id="98346" name="Group 253"/>
              <p:cNvGrpSpPr>
                <a:grpSpLocks/>
              </p:cNvGrpSpPr>
              <p:nvPr/>
            </p:nvGrpSpPr>
            <p:grpSpPr bwMode="auto">
              <a:xfrm>
                <a:off x="1782234" y="4338348"/>
                <a:ext cx="3436092" cy="371386"/>
                <a:chOff x="2133600" y="457200"/>
                <a:chExt cx="2172648" cy="311487"/>
              </a:xfrm>
            </p:grpSpPr>
            <p:pic>
              <p:nvPicPr>
                <p:cNvPr id="9" name="Picture 242" descr="disc green"/>
                <p:cNvPicPr>
                  <a:picLocks noChangeArrowheads="1"/>
                </p:cNvPicPr>
                <p:nvPr/>
              </p:nvPicPr>
              <p:blipFill>
                <a:blip r:embed="rId3" cstate="print">
                  <a:lum contrast="-6000"/>
                </a:blip>
                <a:srcRect/>
                <a:stretch>
                  <a:fillRect/>
                </a:stretch>
              </p:blipFill>
              <p:spPr bwMode="gray">
                <a:xfrm>
                  <a:off x="2856711" y="457200"/>
                  <a:ext cx="363284" cy="31173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 name="Picture 242" descr="disc green"/>
                <p:cNvPicPr>
                  <a:picLocks noChangeArrowheads="1"/>
                </p:cNvPicPr>
                <p:nvPr/>
              </p:nvPicPr>
              <p:blipFill>
                <a:blip r:embed="rId3" cstate="print">
                  <a:lum contrast="-6000"/>
                </a:blip>
                <a:srcRect/>
                <a:stretch>
                  <a:fillRect/>
                </a:stretch>
              </p:blipFill>
              <p:spPr bwMode="gray">
                <a:xfrm>
                  <a:off x="2495434" y="457200"/>
                  <a:ext cx="363284" cy="31173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1" name="Picture 6" descr="disc orange"/>
                <p:cNvPicPr>
                  <a:picLocks noChangeAspect="1" noChangeArrowheads="1"/>
                </p:cNvPicPr>
                <p:nvPr/>
              </p:nvPicPr>
              <p:blipFill>
                <a:blip r:embed="rId4" cstate="print">
                  <a:lum bright="-6000"/>
                </a:blip>
                <a:srcRect/>
                <a:stretch>
                  <a:fillRect/>
                </a:stretch>
              </p:blipFill>
              <p:spPr bwMode="gray">
                <a:xfrm>
                  <a:off x="2133154" y="457200"/>
                  <a:ext cx="363284" cy="31173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2" name="Picture 4" descr="disc blue"/>
                <p:cNvPicPr>
                  <a:picLocks noChangeArrowheads="1"/>
                </p:cNvPicPr>
                <p:nvPr/>
              </p:nvPicPr>
              <p:blipFill>
                <a:blip r:embed="rId5" cstate="print"/>
                <a:srcRect/>
                <a:stretch>
                  <a:fillRect/>
                </a:stretch>
              </p:blipFill>
              <p:spPr bwMode="gray">
                <a:xfrm>
                  <a:off x="3942547" y="457200"/>
                  <a:ext cx="363284" cy="31173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3" name="Picture 4" descr="disc blue"/>
                <p:cNvPicPr>
                  <a:picLocks noChangeArrowheads="1"/>
                </p:cNvPicPr>
                <p:nvPr/>
              </p:nvPicPr>
              <p:blipFill>
                <a:blip r:embed="rId5" cstate="print"/>
                <a:srcRect/>
                <a:stretch>
                  <a:fillRect/>
                </a:stretch>
              </p:blipFill>
              <p:spPr bwMode="gray">
                <a:xfrm>
                  <a:off x="3580267" y="457200"/>
                  <a:ext cx="363284" cy="31173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4" name="Picture 4" descr="disc blue"/>
                <p:cNvPicPr>
                  <a:picLocks noChangeArrowheads="1"/>
                </p:cNvPicPr>
                <p:nvPr/>
              </p:nvPicPr>
              <p:blipFill>
                <a:blip r:embed="rId5" cstate="print"/>
                <a:srcRect/>
                <a:stretch>
                  <a:fillRect/>
                </a:stretch>
              </p:blipFill>
              <p:spPr bwMode="gray">
                <a:xfrm>
                  <a:off x="3218990" y="457200"/>
                  <a:ext cx="363284" cy="311738"/>
                </a:xfrm>
                <a:prstGeom prst="rect">
                  <a:avLst/>
                </a:prstGeom>
                <a:noFill/>
                <a:ln w="9525">
                  <a:noFill/>
                  <a:miter lim="800000"/>
                  <a:headEnd/>
                  <a:tailEnd/>
                </a:ln>
                <a:effectLst>
                  <a:outerShdw blurRad="50800" dist="38100" dir="2700000" algn="tl" rotWithShape="0">
                    <a:prstClr val="black">
                      <a:alpha val="40000"/>
                    </a:prstClr>
                  </a:outerShdw>
                </a:effectLst>
              </p:spPr>
            </p:pic>
          </p:grpSp>
          <p:grpSp>
            <p:nvGrpSpPr>
              <p:cNvPr id="98347" name="Group 260"/>
              <p:cNvGrpSpPr>
                <a:grpSpLocks/>
              </p:cNvGrpSpPr>
              <p:nvPr/>
            </p:nvGrpSpPr>
            <p:grpSpPr bwMode="auto">
              <a:xfrm>
                <a:off x="2023258" y="4520056"/>
                <a:ext cx="3436092" cy="371386"/>
                <a:chOff x="2133600" y="457200"/>
                <a:chExt cx="2172648" cy="311487"/>
              </a:xfrm>
            </p:grpSpPr>
            <p:pic>
              <p:nvPicPr>
                <p:cNvPr id="16" name="Picture 242" descr="disc green"/>
                <p:cNvPicPr>
                  <a:picLocks noChangeArrowheads="1"/>
                </p:cNvPicPr>
                <p:nvPr/>
              </p:nvPicPr>
              <p:blipFill>
                <a:blip r:embed="rId3" cstate="print">
                  <a:lum contrast="-6000"/>
                </a:blip>
                <a:srcRect/>
                <a:stretch>
                  <a:fillRect/>
                </a:stretch>
              </p:blipFill>
              <p:spPr bwMode="gray">
                <a:xfrm>
                  <a:off x="2856850" y="456671"/>
                  <a:ext cx="363284" cy="31173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7" name="Picture 242" descr="disc green"/>
                <p:cNvPicPr>
                  <a:picLocks noChangeArrowheads="1"/>
                </p:cNvPicPr>
                <p:nvPr/>
              </p:nvPicPr>
              <p:blipFill>
                <a:blip r:embed="rId3" cstate="print">
                  <a:lum contrast="-6000"/>
                </a:blip>
                <a:srcRect/>
                <a:stretch>
                  <a:fillRect/>
                </a:stretch>
              </p:blipFill>
              <p:spPr bwMode="gray">
                <a:xfrm>
                  <a:off x="2495573" y="456671"/>
                  <a:ext cx="363284" cy="31173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8" name="Picture 6" descr="disc orange"/>
                <p:cNvPicPr>
                  <a:picLocks noChangeAspect="1" noChangeArrowheads="1"/>
                </p:cNvPicPr>
                <p:nvPr/>
              </p:nvPicPr>
              <p:blipFill>
                <a:blip r:embed="rId4" cstate="print">
                  <a:lum bright="-6000"/>
                </a:blip>
                <a:srcRect/>
                <a:stretch>
                  <a:fillRect/>
                </a:stretch>
              </p:blipFill>
              <p:spPr bwMode="gray">
                <a:xfrm>
                  <a:off x="2133293" y="456671"/>
                  <a:ext cx="363284" cy="31173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9" name="Picture 4" descr="disc blue"/>
                <p:cNvPicPr>
                  <a:picLocks noChangeArrowheads="1"/>
                </p:cNvPicPr>
                <p:nvPr/>
              </p:nvPicPr>
              <p:blipFill>
                <a:blip r:embed="rId5" cstate="print"/>
                <a:srcRect/>
                <a:stretch>
                  <a:fillRect/>
                </a:stretch>
              </p:blipFill>
              <p:spPr bwMode="gray">
                <a:xfrm>
                  <a:off x="3942686" y="456671"/>
                  <a:ext cx="363284" cy="31173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0" name="Picture 4" descr="disc blue"/>
                <p:cNvPicPr>
                  <a:picLocks noChangeArrowheads="1"/>
                </p:cNvPicPr>
                <p:nvPr/>
              </p:nvPicPr>
              <p:blipFill>
                <a:blip r:embed="rId5" cstate="print"/>
                <a:srcRect/>
                <a:stretch>
                  <a:fillRect/>
                </a:stretch>
              </p:blipFill>
              <p:spPr bwMode="gray">
                <a:xfrm>
                  <a:off x="3580406" y="456671"/>
                  <a:ext cx="363284" cy="31173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1" name="Picture 4" descr="disc blue"/>
                <p:cNvPicPr>
                  <a:picLocks noChangeArrowheads="1"/>
                </p:cNvPicPr>
                <p:nvPr/>
              </p:nvPicPr>
              <p:blipFill>
                <a:blip r:embed="rId5" cstate="print"/>
                <a:srcRect/>
                <a:stretch>
                  <a:fillRect/>
                </a:stretch>
              </p:blipFill>
              <p:spPr bwMode="gray">
                <a:xfrm>
                  <a:off x="3219129" y="456671"/>
                  <a:ext cx="363284" cy="311738"/>
                </a:xfrm>
                <a:prstGeom prst="rect">
                  <a:avLst/>
                </a:prstGeom>
                <a:noFill/>
                <a:ln w="9525">
                  <a:noFill/>
                  <a:miter lim="800000"/>
                  <a:headEnd/>
                  <a:tailEnd/>
                </a:ln>
                <a:effectLst>
                  <a:outerShdw blurRad="50800" dist="38100" dir="2700000" algn="tl" rotWithShape="0">
                    <a:prstClr val="black">
                      <a:alpha val="40000"/>
                    </a:prstClr>
                  </a:outerShdw>
                </a:effectLst>
              </p:spPr>
            </p:pic>
          </p:grpSp>
          <p:grpSp>
            <p:nvGrpSpPr>
              <p:cNvPr id="98348" name="Group 267"/>
              <p:cNvGrpSpPr>
                <a:grpSpLocks/>
              </p:cNvGrpSpPr>
              <p:nvPr/>
            </p:nvGrpSpPr>
            <p:grpSpPr bwMode="auto">
              <a:xfrm>
                <a:off x="2264281" y="4701763"/>
                <a:ext cx="3436092" cy="371386"/>
                <a:chOff x="2133600" y="457200"/>
                <a:chExt cx="2172648" cy="311487"/>
              </a:xfrm>
            </p:grpSpPr>
            <p:pic>
              <p:nvPicPr>
                <p:cNvPr id="23" name="Picture 242" descr="disc green"/>
                <p:cNvPicPr>
                  <a:picLocks noChangeArrowheads="1"/>
                </p:cNvPicPr>
                <p:nvPr/>
              </p:nvPicPr>
              <p:blipFill>
                <a:blip r:embed="rId3" cstate="print">
                  <a:lum contrast="-6000"/>
                </a:blip>
                <a:srcRect/>
                <a:stretch>
                  <a:fillRect/>
                </a:stretch>
              </p:blipFill>
              <p:spPr bwMode="gray">
                <a:xfrm>
                  <a:off x="2856989" y="457475"/>
                  <a:ext cx="363284" cy="31173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4" name="Picture 242" descr="disc green"/>
                <p:cNvPicPr>
                  <a:picLocks noChangeArrowheads="1"/>
                </p:cNvPicPr>
                <p:nvPr/>
              </p:nvPicPr>
              <p:blipFill>
                <a:blip r:embed="rId3" cstate="print">
                  <a:lum contrast="-6000"/>
                </a:blip>
                <a:srcRect/>
                <a:stretch>
                  <a:fillRect/>
                </a:stretch>
              </p:blipFill>
              <p:spPr bwMode="gray">
                <a:xfrm>
                  <a:off x="2495713" y="457475"/>
                  <a:ext cx="363284" cy="31173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5" name="Picture 6" descr="disc orange"/>
                <p:cNvPicPr>
                  <a:picLocks noChangeAspect="1" noChangeArrowheads="1"/>
                </p:cNvPicPr>
                <p:nvPr/>
              </p:nvPicPr>
              <p:blipFill>
                <a:blip r:embed="rId4" cstate="print">
                  <a:lum bright="-6000"/>
                </a:blip>
                <a:srcRect/>
                <a:stretch>
                  <a:fillRect/>
                </a:stretch>
              </p:blipFill>
              <p:spPr bwMode="gray">
                <a:xfrm>
                  <a:off x="2133432" y="457475"/>
                  <a:ext cx="363284" cy="31173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6" name="Picture 4" descr="disc blue"/>
                <p:cNvPicPr>
                  <a:picLocks noChangeArrowheads="1"/>
                </p:cNvPicPr>
                <p:nvPr/>
              </p:nvPicPr>
              <p:blipFill>
                <a:blip r:embed="rId5" cstate="print"/>
                <a:srcRect/>
                <a:stretch>
                  <a:fillRect/>
                </a:stretch>
              </p:blipFill>
              <p:spPr bwMode="gray">
                <a:xfrm>
                  <a:off x="3942826" y="457475"/>
                  <a:ext cx="363284" cy="31173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7" name="Picture 4" descr="disc blue"/>
                <p:cNvPicPr>
                  <a:picLocks noChangeArrowheads="1"/>
                </p:cNvPicPr>
                <p:nvPr/>
              </p:nvPicPr>
              <p:blipFill>
                <a:blip r:embed="rId5" cstate="print"/>
                <a:srcRect/>
                <a:stretch>
                  <a:fillRect/>
                </a:stretch>
              </p:blipFill>
              <p:spPr bwMode="gray">
                <a:xfrm>
                  <a:off x="3580546" y="457475"/>
                  <a:ext cx="363284" cy="31173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8" name="Picture 4" descr="disc blue"/>
                <p:cNvPicPr>
                  <a:picLocks noChangeArrowheads="1"/>
                </p:cNvPicPr>
                <p:nvPr/>
              </p:nvPicPr>
              <p:blipFill>
                <a:blip r:embed="rId5" cstate="print"/>
                <a:srcRect/>
                <a:stretch>
                  <a:fillRect/>
                </a:stretch>
              </p:blipFill>
              <p:spPr bwMode="gray">
                <a:xfrm>
                  <a:off x="3219269" y="457475"/>
                  <a:ext cx="363284" cy="311738"/>
                </a:xfrm>
                <a:prstGeom prst="rect">
                  <a:avLst/>
                </a:prstGeom>
                <a:noFill/>
                <a:ln w="9525">
                  <a:noFill/>
                  <a:miter lim="800000"/>
                  <a:headEnd/>
                  <a:tailEnd/>
                </a:ln>
                <a:effectLst>
                  <a:outerShdw blurRad="50800" dist="38100" dir="2700000" algn="tl" rotWithShape="0">
                    <a:prstClr val="black">
                      <a:alpha val="40000"/>
                    </a:prstClr>
                  </a:outerShdw>
                </a:effectLst>
              </p:spPr>
            </p:pic>
          </p:grpSp>
          <p:grpSp>
            <p:nvGrpSpPr>
              <p:cNvPr id="98349" name="Group 274"/>
              <p:cNvGrpSpPr>
                <a:grpSpLocks/>
              </p:cNvGrpSpPr>
              <p:nvPr/>
            </p:nvGrpSpPr>
            <p:grpSpPr bwMode="auto">
              <a:xfrm>
                <a:off x="2505306" y="4883468"/>
                <a:ext cx="3436092" cy="371386"/>
                <a:chOff x="2133600" y="457200"/>
                <a:chExt cx="2172648" cy="311487"/>
              </a:xfrm>
            </p:grpSpPr>
            <p:pic>
              <p:nvPicPr>
                <p:cNvPr id="30" name="Picture 242" descr="disc green"/>
                <p:cNvPicPr>
                  <a:picLocks noChangeArrowheads="1"/>
                </p:cNvPicPr>
                <p:nvPr/>
              </p:nvPicPr>
              <p:blipFill>
                <a:blip r:embed="rId3" cstate="print">
                  <a:lum contrast="-6000"/>
                </a:blip>
                <a:srcRect/>
                <a:stretch>
                  <a:fillRect/>
                </a:stretch>
              </p:blipFill>
              <p:spPr bwMode="gray">
                <a:xfrm>
                  <a:off x="2857128" y="456949"/>
                  <a:ext cx="363284" cy="31173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1" name="Picture 242" descr="disc green"/>
                <p:cNvPicPr>
                  <a:picLocks noChangeArrowheads="1"/>
                </p:cNvPicPr>
                <p:nvPr/>
              </p:nvPicPr>
              <p:blipFill>
                <a:blip r:embed="rId3" cstate="print">
                  <a:lum contrast="-6000"/>
                </a:blip>
                <a:srcRect/>
                <a:stretch>
                  <a:fillRect/>
                </a:stretch>
              </p:blipFill>
              <p:spPr bwMode="gray">
                <a:xfrm>
                  <a:off x="2495851" y="456949"/>
                  <a:ext cx="363284" cy="31173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2" name="Picture 6" descr="disc orange"/>
                <p:cNvPicPr>
                  <a:picLocks noChangeAspect="1" noChangeArrowheads="1"/>
                </p:cNvPicPr>
                <p:nvPr/>
              </p:nvPicPr>
              <p:blipFill>
                <a:blip r:embed="rId4" cstate="print">
                  <a:lum bright="-6000"/>
                </a:blip>
                <a:srcRect/>
                <a:stretch>
                  <a:fillRect/>
                </a:stretch>
              </p:blipFill>
              <p:spPr bwMode="gray">
                <a:xfrm>
                  <a:off x="2133571" y="456949"/>
                  <a:ext cx="363284" cy="31173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3" name="Picture 4" descr="disc blue"/>
                <p:cNvPicPr>
                  <a:picLocks noChangeArrowheads="1"/>
                </p:cNvPicPr>
                <p:nvPr/>
              </p:nvPicPr>
              <p:blipFill>
                <a:blip r:embed="rId5" cstate="print"/>
                <a:srcRect/>
                <a:stretch>
                  <a:fillRect/>
                </a:stretch>
              </p:blipFill>
              <p:spPr bwMode="gray">
                <a:xfrm>
                  <a:off x="3942964" y="456949"/>
                  <a:ext cx="363284" cy="31173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4" name="Picture 4" descr="disc blue"/>
                <p:cNvPicPr>
                  <a:picLocks noChangeArrowheads="1"/>
                </p:cNvPicPr>
                <p:nvPr/>
              </p:nvPicPr>
              <p:blipFill>
                <a:blip r:embed="rId5" cstate="print"/>
                <a:srcRect/>
                <a:stretch>
                  <a:fillRect/>
                </a:stretch>
              </p:blipFill>
              <p:spPr bwMode="gray">
                <a:xfrm>
                  <a:off x="3580684" y="456949"/>
                  <a:ext cx="363284" cy="31173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5" name="Picture 4" descr="disc blue"/>
                <p:cNvPicPr>
                  <a:picLocks noChangeArrowheads="1"/>
                </p:cNvPicPr>
                <p:nvPr/>
              </p:nvPicPr>
              <p:blipFill>
                <a:blip r:embed="rId5" cstate="print"/>
                <a:srcRect/>
                <a:stretch>
                  <a:fillRect/>
                </a:stretch>
              </p:blipFill>
              <p:spPr bwMode="gray">
                <a:xfrm>
                  <a:off x="3219408" y="456949"/>
                  <a:ext cx="363284" cy="311738"/>
                </a:xfrm>
                <a:prstGeom prst="rect">
                  <a:avLst/>
                </a:prstGeom>
                <a:noFill/>
                <a:ln w="9525">
                  <a:noFill/>
                  <a:miter lim="800000"/>
                  <a:headEnd/>
                  <a:tailEnd/>
                </a:ln>
                <a:effectLst>
                  <a:outerShdw blurRad="50800" dist="38100" dir="2700000" algn="tl" rotWithShape="0">
                    <a:prstClr val="black">
                      <a:alpha val="40000"/>
                    </a:prstClr>
                  </a:outerShdw>
                </a:effectLst>
              </p:spPr>
            </p:pic>
          </p:grpSp>
          <p:sp>
            <p:nvSpPr>
              <p:cNvPr id="67" name="TextBox 66"/>
              <p:cNvSpPr txBox="1"/>
              <p:nvPr/>
            </p:nvSpPr>
            <p:spPr bwMode="gray">
              <a:xfrm>
                <a:off x="3576775" y="4349903"/>
                <a:ext cx="2170346" cy="461665"/>
              </a:xfrm>
              <a:prstGeom prst="rect">
                <a:avLst/>
              </a:prstGeom>
              <a:noFill/>
            </p:spPr>
            <p:txBody>
              <a:bodyPr>
                <a:spAutoFit/>
              </a:bodyPr>
              <a:lstStyle/>
              <a:p>
                <a:pPr algn="ctr" fontAlgn="auto">
                  <a:spcBef>
                    <a:spcPts val="0"/>
                  </a:spcBef>
                  <a:spcAft>
                    <a:spcPts val="0"/>
                  </a:spcAft>
                  <a:defRPr/>
                </a:pPr>
                <a:r>
                  <a:rPr lang="en-US" sz="1200" b="1" dirty="0">
                    <a:solidFill>
                      <a:schemeClr val="bg2">
                        <a:lumMod val="50000"/>
                      </a:schemeClr>
                    </a:solidFill>
                    <a:effectLst>
                      <a:glow rad="139700">
                        <a:schemeClr val="bg1">
                          <a:alpha val="40000"/>
                        </a:schemeClr>
                      </a:glow>
                    </a:effectLst>
                    <a:latin typeface="+mn-lt"/>
                    <a:cs typeface="+mn-cs"/>
                  </a:rPr>
                  <a:t>Near-Line </a:t>
                </a:r>
              </a:p>
              <a:p>
                <a:pPr algn="ctr" fontAlgn="auto">
                  <a:spcBef>
                    <a:spcPts val="0"/>
                  </a:spcBef>
                  <a:spcAft>
                    <a:spcPts val="0"/>
                  </a:spcAft>
                  <a:defRPr/>
                </a:pPr>
                <a:r>
                  <a:rPr lang="en-US" sz="1200" b="1" dirty="0">
                    <a:solidFill>
                      <a:schemeClr val="bg2">
                        <a:lumMod val="50000"/>
                      </a:schemeClr>
                    </a:solidFill>
                    <a:effectLst>
                      <a:glow rad="139700">
                        <a:schemeClr val="bg1">
                          <a:alpha val="40000"/>
                        </a:schemeClr>
                      </a:glow>
                    </a:effectLst>
                    <a:latin typeface="+mn-lt"/>
                    <a:cs typeface="+mn-cs"/>
                  </a:rPr>
                  <a:t>SAS</a:t>
                </a:r>
              </a:p>
            </p:txBody>
          </p:sp>
          <p:sp>
            <p:nvSpPr>
              <p:cNvPr id="68" name="TextBox 67"/>
              <p:cNvSpPr txBox="1"/>
              <p:nvPr/>
            </p:nvSpPr>
            <p:spPr bwMode="gray">
              <a:xfrm>
                <a:off x="2210113" y="4465117"/>
                <a:ext cx="1981619" cy="276999"/>
              </a:xfrm>
              <a:prstGeom prst="rect">
                <a:avLst/>
              </a:prstGeom>
              <a:noFill/>
            </p:spPr>
            <p:txBody>
              <a:bodyPr>
                <a:spAutoFit/>
              </a:bodyPr>
              <a:lstStyle/>
              <a:p>
                <a:pPr algn="ctr" fontAlgn="auto">
                  <a:spcBef>
                    <a:spcPts val="0"/>
                  </a:spcBef>
                  <a:spcAft>
                    <a:spcPts val="0"/>
                  </a:spcAft>
                  <a:defRPr/>
                </a:pPr>
                <a:r>
                  <a:rPr lang="en-US" sz="1200" b="1" dirty="0">
                    <a:solidFill>
                      <a:schemeClr val="bg2">
                        <a:lumMod val="50000"/>
                      </a:schemeClr>
                    </a:solidFill>
                    <a:effectLst>
                      <a:glow rad="139700">
                        <a:schemeClr val="bg1">
                          <a:alpha val="40000"/>
                        </a:schemeClr>
                      </a:glow>
                    </a:effectLst>
                    <a:latin typeface="+mn-lt"/>
                    <a:cs typeface="+mn-cs"/>
                  </a:rPr>
                  <a:t>15K SAS</a:t>
                </a:r>
              </a:p>
            </p:txBody>
          </p:sp>
        </p:grpSp>
        <p:sp>
          <p:nvSpPr>
            <p:cNvPr id="69" name="TextBox 68"/>
            <p:cNvSpPr txBox="1"/>
            <p:nvPr/>
          </p:nvSpPr>
          <p:spPr bwMode="gray">
            <a:xfrm>
              <a:off x="1230794" y="4476153"/>
              <a:ext cx="1981619" cy="276999"/>
            </a:xfrm>
            <a:prstGeom prst="rect">
              <a:avLst/>
            </a:prstGeom>
            <a:noFill/>
          </p:spPr>
          <p:txBody>
            <a:bodyPr>
              <a:spAutoFit/>
            </a:bodyPr>
            <a:lstStyle/>
            <a:p>
              <a:pPr algn="ctr" fontAlgn="auto">
                <a:spcBef>
                  <a:spcPts val="0"/>
                </a:spcBef>
                <a:spcAft>
                  <a:spcPts val="0"/>
                </a:spcAft>
                <a:defRPr/>
              </a:pPr>
              <a:r>
                <a:rPr lang="en-US" sz="1200" b="1" dirty="0">
                  <a:solidFill>
                    <a:schemeClr val="bg2">
                      <a:lumMod val="50000"/>
                    </a:schemeClr>
                  </a:solidFill>
                  <a:effectLst>
                    <a:glow rad="139700">
                      <a:schemeClr val="bg1">
                        <a:alpha val="40000"/>
                      </a:schemeClr>
                    </a:glow>
                  </a:effectLst>
                  <a:latin typeface="+mn-lt"/>
                  <a:cs typeface="+mn-cs"/>
                </a:rPr>
                <a:t>FLASH</a:t>
              </a:r>
            </a:p>
          </p:txBody>
        </p:sp>
      </p:grpSp>
      <p:sp>
        <p:nvSpPr>
          <p:cNvPr id="82" name="Rectangle 4"/>
          <p:cNvSpPr txBox="1">
            <a:spLocks noChangeArrowheads="1"/>
          </p:cNvSpPr>
          <p:nvPr/>
        </p:nvSpPr>
        <p:spPr bwMode="gray">
          <a:xfrm>
            <a:off x="5321300" y="1412875"/>
            <a:ext cx="3495675" cy="3398838"/>
          </a:xfrm>
          <a:prstGeom prst="rect">
            <a:avLst/>
          </a:prstGeom>
          <a:noFill/>
          <a:ln w="9525">
            <a:noFill/>
            <a:miter lim="800000"/>
            <a:headEnd/>
            <a:tailEnd/>
          </a:ln>
        </p:spPr>
        <p:txBody>
          <a:bodyPr lIns="0" tIns="0" rIns="0" bIns="0"/>
          <a:lstStyle/>
          <a:p>
            <a:pPr marL="228600" indent="-228600">
              <a:spcBef>
                <a:spcPts val="1200"/>
              </a:spcBef>
              <a:buClr>
                <a:srgbClr val="2C95DD"/>
              </a:buClr>
              <a:buFont typeface="Arial" pitchFamily="34" charset="0"/>
              <a:buChar char="•"/>
            </a:pPr>
            <a:r>
              <a:rPr lang="en-US">
                <a:solidFill>
                  <a:schemeClr val="bg2"/>
                </a:solidFill>
                <a:latin typeface="MetaNormalLF-Roman" pitchFamily="34" charset="0"/>
              </a:rPr>
              <a:t>Thin or Thick LUNs are simply built from the Virtual Pool</a:t>
            </a:r>
          </a:p>
          <a:p>
            <a:pPr marL="228600" indent="-228600">
              <a:spcBef>
                <a:spcPts val="1200"/>
              </a:spcBef>
              <a:buClr>
                <a:srgbClr val="2C95DD"/>
              </a:buClr>
              <a:buFont typeface="Arial" pitchFamily="34" charset="0"/>
              <a:buChar char="•"/>
            </a:pPr>
            <a:r>
              <a:rPr lang="en-US">
                <a:solidFill>
                  <a:schemeClr val="bg2"/>
                </a:solidFill>
                <a:latin typeface="MetaNormalLF-Roman" pitchFamily="34" charset="0"/>
              </a:rPr>
              <a:t>LUNs can be shared to block connected Hosts (FC, iSCSI, FCoE) </a:t>
            </a:r>
          </a:p>
          <a:p>
            <a:pPr marL="228600" indent="-228600">
              <a:spcBef>
                <a:spcPts val="1200"/>
              </a:spcBef>
              <a:buClr>
                <a:srgbClr val="2C95DD"/>
              </a:buClr>
              <a:buFont typeface="Arial" pitchFamily="34" charset="0"/>
              <a:buChar char="•"/>
            </a:pPr>
            <a:r>
              <a:rPr lang="en-US">
                <a:solidFill>
                  <a:schemeClr val="bg2"/>
                </a:solidFill>
                <a:latin typeface="MetaNormalLF-Roman" pitchFamily="34" charset="0"/>
              </a:rPr>
              <a:t>File services added</a:t>
            </a:r>
          </a:p>
          <a:p>
            <a:pPr marL="228600" indent="-228600">
              <a:spcBef>
                <a:spcPts val="1200"/>
              </a:spcBef>
              <a:buClr>
                <a:srgbClr val="2C95DD"/>
              </a:buClr>
              <a:buFont typeface="Arial" pitchFamily="34" charset="0"/>
              <a:buChar char="•"/>
            </a:pPr>
            <a:r>
              <a:rPr lang="en-US">
                <a:solidFill>
                  <a:schemeClr val="bg2"/>
                </a:solidFill>
                <a:latin typeface="MetaNormalLF-Roman" pitchFamily="34" charset="0"/>
              </a:rPr>
              <a:t>LUNs are configured for file and consumed by X-Blade</a:t>
            </a:r>
          </a:p>
          <a:p>
            <a:pPr marL="228600" indent="-228600">
              <a:spcBef>
                <a:spcPts val="1200"/>
              </a:spcBef>
              <a:buClr>
                <a:srgbClr val="2C95DD"/>
              </a:buClr>
              <a:buFont typeface="Arial" pitchFamily="34" charset="0"/>
              <a:buChar char="•"/>
            </a:pPr>
            <a:r>
              <a:rPr lang="en-US">
                <a:solidFill>
                  <a:schemeClr val="bg2"/>
                </a:solidFill>
                <a:latin typeface="MetaNormalLF-Roman" pitchFamily="34" charset="0"/>
              </a:rPr>
              <a:t>File systems optimally built via Automated Volume Management and shared via NFS or CIFS</a:t>
            </a:r>
          </a:p>
          <a:p>
            <a:pPr marL="228600" indent="-228600">
              <a:spcBef>
                <a:spcPts val="1200"/>
              </a:spcBef>
              <a:buClr>
                <a:srgbClr val="2C95DD"/>
              </a:buClr>
              <a:buFont typeface="Arial" pitchFamily="34" charset="0"/>
              <a:buChar char="•"/>
            </a:pPr>
            <a:endParaRPr lang="en-US">
              <a:solidFill>
                <a:schemeClr val="bg2"/>
              </a:solidFill>
              <a:latin typeface="MetaNormalLF-Roman" pitchFamily="34" charset="0"/>
            </a:endParaRPr>
          </a:p>
        </p:txBody>
      </p:sp>
      <p:grpSp>
        <p:nvGrpSpPr>
          <p:cNvPr id="98309" name="Group 7"/>
          <p:cNvGrpSpPr>
            <a:grpSpLocks/>
          </p:cNvGrpSpPr>
          <p:nvPr/>
        </p:nvGrpSpPr>
        <p:grpSpPr bwMode="auto">
          <a:xfrm>
            <a:off x="4975225" y="5157788"/>
            <a:ext cx="1423988" cy="703262"/>
            <a:chOff x="5202" y="3033"/>
            <a:chExt cx="472" cy="237"/>
          </a:xfrm>
        </p:grpSpPr>
        <p:pic>
          <p:nvPicPr>
            <p:cNvPr id="98342" name="Picture 8" descr="clouds_111-161-213"/>
            <p:cNvPicPr>
              <a:picLocks noChangeAspect="1" noChangeArrowheads="1"/>
            </p:cNvPicPr>
            <p:nvPr/>
          </p:nvPicPr>
          <p:blipFill>
            <a:blip r:embed="rId6" cstate="print"/>
            <a:srcRect/>
            <a:stretch>
              <a:fillRect/>
            </a:stretch>
          </p:blipFill>
          <p:spPr bwMode="gray">
            <a:xfrm>
              <a:off x="5202" y="3033"/>
              <a:ext cx="472" cy="237"/>
            </a:xfrm>
            <a:prstGeom prst="rect">
              <a:avLst/>
            </a:prstGeom>
            <a:noFill/>
            <a:ln w="9525">
              <a:noFill/>
              <a:miter lim="800000"/>
              <a:headEnd/>
              <a:tailEnd/>
            </a:ln>
          </p:spPr>
        </p:pic>
        <p:sp>
          <p:nvSpPr>
            <p:cNvPr id="98343" name="Text Box 9"/>
            <p:cNvSpPr txBox="1">
              <a:spLocks noChangeArrowheads="1"/>
            </p:cNvSpPr>
            <p:nvPr/>
          </p:nvSpPr>
          <p:spPr bwMode="gray">
            <a:xfrm>
              <a:off x="5370" y="3123"/>
              <a:ext cx="136" cy="93"/>
            </a:xfrm>
            <a:prstGeom prst="rect">
              <a:avLst/>
            </a:prstGeom>
            <a:noFill/>
            <a:ln w="9525" algn="ctr">
              <a:noFill/>
              <a:miter lim="800000"/>
              <a:headEnd/>
              <a:tailEnd/>
            </a:ln>
          </p:spPr>
          <p:txBody>
            <a:bodyPr wrap="none" lIns="0" tIns="0" rIns="0" bIns="0" anchor="ctr">
              <a:spAutoFit/>
            </a:bodyPr>
            <a:lstStyle/>
            <a:p>
              <a:r>
                <a:rPr lang="en-US">
                  <a:latin typeface="MetaMediumLF-Roman" pitchFamily="34" charset="0"/>
                </a:rPr>
                <a:t>SAN</a:t>
              </a:r>
            </a:p>
          </p:txBody>
        </p:sp>
      </p:grpSp>
      <p:pic>
        <p:nvPicPr>
          <p:cNvPr id="93" name="Picture 92"/>
          <p:cNvPicPr>
            <a:picLocks noChangeAspect="1"/>
          </p:cNvPicPr>
          <p:nvPr/>
        </p:nvPicPr>
        <p:blipFill>
          <a:blip r:embed="rId7" cstate="print"/>
          <a:stretch>
            <a:fillRect/>
          </a:stretch>
        </p:blipFill>
        <p:spPr bwMode="gray">
          <a:xfrm>
            <a:off x="6472238" y="4926013"/>
            <a:ext cx="450850" cy="889000"/>
          </a:xfrm>
          <a:prstGeom prst="rect">
            <a:avLst/>
          </a:prstGeom>
          <a:effectLst>
            <a:outerShdw blurRad="254000" dist="127000" dir="2700000" algn="tl" rotWithShape="0">
              <a:prstClr val="black">
                <a:alpha val="40000"/>
              </a:prstClr>
            </a:outerShdw>
          </a:effectLst>
        </p:spPr>
      </p:pic>
      <p:pic>
        <p:nvPicPr>
          <p:cNvPr id="97" name="Picture 96"/>
          <p:cNvPicPr>
            <a:picLocks noChangeAspect="1"/>
          </p:cNvPicPr>
          <p:nvPr/>
        </p:nvPicPr>
        <p:blipFill>
          <a:blip r:embed="rId7" cstate="print"/>
          <a:stretch>
            <a:fillRect/>
          </a:stretch>
        </p:blipFill>
        <p:spPr bwMode="gray">
          <a:xfrm>
            <a:off x="6934200" y="4926013"/>
            <a:ext cx="449263" cy="889000"/>
          </a:xfrm>
          <a:prstGeom prst="rect">
            <a:avLst/>
          </a:prstGeom>
          <a:effectLst>
            <a:outerShdw blurRad="254000" dist="127000" dir="2700000" algn="tl" rotWithShape="0">
              <a:prstClr val="black">
                <a:alpha val="40000"/>
              </a:prstClr>
            </a:outerShdw>
          </a:effectLst>
        </p:spPr>
      </p:pic>
      <p:sp>
        <p:nvSpPr>
          <p:cNvPr id="98312" name="TextBox 105"/>
          <p:cNvSpPr txBox="1">
            <a:spLocks noChangeArrowheads="1"/>
          </p:cNvSpPr>
          <p:nvPr/>
        </p:nvSpPr>
        <p:spPr bwMode="gray">
          <a:xfrm>
            <a:off x="1497013" y="3856038"/>
            <a:ext cx="2328862" cy="277812"/>
          </a:xfrm>
          <a:prstGeom prst="rect">
            <a:avLst/>
          </a:prstGeom>
          <a:noFill/>
          <a:ln w="9525">
            <a:noFill/>
            <a:miter lim="800000"/>
            <a:headEnd/>
            <a:tailEnd/>
          </a:ln>
        </p:spPr>
        <p:txBody>
          <a:bodyPr wrap="none" lIns="0" tIns="0" rIns="0" bIns="0">
            <a:spAutoFit/>
          </a:bodyPr>
          <a:lstStyle/>
          <a:p>
            <a:pPr algn="ctr"/>
            <a:r>
              <a:rPr lang="en-US">
                <a:solidFill>
                  <a:schemeClr val="bg1"/>
                </a:solidFill>
                <a:latin typeface="MetaMediumLF-Roman" pitchFamily="34" charset="0"/>
              </a:rPr>
              <a:t>Block Service Processor</a:t>
            </a:r>
          </a:p>
        </p:txBody>
      </p:sp>
      <p:grpSp>
        <p:nvGrpSpPr>
          <p:cNvPr id="38" name="Group 106"/>
          <p:cNvGrpSpPr>
            <a:grpSpLocks/>
          </p:cNvGrpSpPr>
          <p:nvPr/>
        </p:nvGrpSpPr>
        <p:grpSpPr bwMode="auto">
          <a:xfrm>
            <a:off x="379413" y="1450975"/>
            <a:ext cx="4652962" cy="2130425"/>
            <a:chOff x="481903" y="3322719"/>
            <a:chExt cx="4579457" cy="2526073"/>
          </a:xfrm>
        </p:grpSpPr>
        <p:sp>
          <p:nvSpPr>
            <p:cNvPr id="108" name="Rounded Rectangle 107"/>
            <p:cNvSpPr/>
            <p:nvPr/>
          </p:nvSpPr>
          <p:spPr bwMode="gray">
            <a:xfrm>
              <a:off x="481903" y="3486607"/>
              <a:ext cx="4579457" cy="2362185"/>
            </a:xfrm>
            <a:prstGeom prst="roundRect">
              <a:avLst>
                <a:gd name="adj" fmla="val 6334"/>
              </a:avLst>
            </a:prstGeom>
            <a:solidFill>
              <a:schemeClr val="tx2"/>
            </a:solidFill>
            <a:ln>
              <a:noFill/>
            </a:ln>
            <a:effectLst>
              <a:outerShdw blurRad="254000" dist="127000" dir="270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9" name="Rounded Rectangle 108"/>
            <p:cNvSpPr/>
            <p:nvPr/>
          </p:nvSpPr>
          <p:spPr bwMode="gray">
            <a:xfrm>
              <a:off x="722334" y="3940874"/>
              <a:ext cx="4097409" cy="1726213"/>
            </a:xfrm>
            <a:prstGeom prst="roundRect">
              <a:avLst>
                <a:gd name="adj" fmla="val 7429"/>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8339" name="TextBox 109"/>
            <p:cNvSpPr txBox="1">
              <a:spLocks noChangeArrowheads="1"/>
            </p:cNvSpPr>
            <p:nvPr/>
          </p:nvSpPr>
          <p:spPr bwMode="gray">
            <a:xfrm>
              <a:off x="545604" y="3940874"/>
              <a:ext cx="4458943" cy="366963"/>
            </a:xfrm>
            <a:prstGeom prst="rect">
              <a:avLst/>
            </a:prstGeom>
            <a:noFill/>
            <a:ln w="9525">
              <a:noFill/>
              <a:miter lim="800000"/>
              <a:headEnd/>
              <a:tailEnd/>
            </a:ln>
          </p:spPr>
          <p:txBody>
            <a:bodyPr>
              <a:spAutoFit/>
            </a:bodyPr>
            <a:lstStyle/>
            <a:p>
              <a:pPr algn="ctr"/>
              <a:r>
                <a:rPr lang="en-US" sz="1400">
                  <a:latin typeface="MetaMediumLF-Roman" pitchFamily="34" charset="0"/>
                </a:rPr>
                <a:t>X-Blade File Storage Pool</a:t>
              </a:r>
            </a:p>
          </p:txBody>
        </p:sp>
        <p:sp>
          <p:nvSpPr>
            <p:cNvPr id="111" name="Rectangle 110"/>
            <p:cNvSpPr/>
            <p:nvPr/>
          </p:nvSpPr>
          <p:spPr bwMode="gray">
            <a:xfrm>
              <a:off x="2314623" y="3326484"/>
              <a:ext cx="71871" cy="135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2" name="Rectangle 111"/>
            <p:cNvSpPr/>
            <p:nvPr/>
          </p:nvSpPr>
          <p:spPr bwMode="gray">
            <a:xfrm>
              <a:off x="3117708" y="3322719"/>
              <a:ext cx="71871" cy="135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13" name="TextBox 112"/>
          <p:cNvSpPr txBox="1">
            <a:spLocks noChangeArrowheads="1"/>
          </p:cNvSpPr>
          <p:nvPr/>
        </p:nvSpPr>
        <p:spPr bwMode="gray">
          <a:xfrm>
            <a:off x="1670050" y="1658938"/>
            <a:ext cx="2032000" cy="277812"/>
          </a:xfrm>
          <a:prstGeom prst="rect">
            <a:avLst/>
          </a:prstGeom>
          <a:noFill/>
          <a:ln w="9525">
            <a:noFill/>
            <a:miter lim="800000"/>
            <a:headEnd/>
            <a:tailEnd/>
          </a:ln>
        </p:spPr>
        <p:txBody>
          <a:bodyPr wrap="none" lIns="0" tIns="0" rIns="0" bIns="0">
            <a:spAutoFit/>
          </a:bodyPr>
          <a:lstStyle/>
          <a:p>
            <a:pPr algn="ctr"/>
            <a:r>
              <a:rPr lang="en-US">
                <a:solidFill>
                  <a:schemeClr val="bg1"/>
                </a:solidFill>
                <a:latin typeface="MetaMediumLF-Roman" pitchFamily="34" charset="0"/>
              </a:rPr>
              <a:t>X-Blade File Services</a:t>
            </a:r>
          </a:p>
        </p:txBody>
      </p:sp>
      <p:grpSp>
        <p:nvGrpSpPr>
          <p:cNvPr id="39" name="Group 80"/>
          <p:cNvGrpSpPr>
            <a:grpSpLocks/>
          </p:cNvGrpSpPr>
          <p:nvPr/>
        </p:nvGrpSpPr>
        <p:grpSpPr bwMode="auto">
          <a:xfrm>
            <a:off x="1230313" y="4521200"/>
            <a:ext cx="3013075" cy="1076325"/>
            <a:chOff x="2498148" y="2563813"/>
            <a:chExt cx="3013075" cy="1076325"/>
          </a:xfrm>
        </p:grpSpPr>
        <p:sp>
          <p:nvSpPr>
            <p:cNvPr id="76" name="AutoShape 15"/>
            <p:cNvSpPr>
              <a:spLocks noChangeArrowheads="1"/>
            </p:cNvSpPr>
            <p:nvPr/>
          </p:nvSpPr>
          <p:spPr bwMode="gray">
            <a:xfrm>
              <a:off x="4131685" y="2563813"/>
              <a:ext cx="1243013" cy="901700"/>
            </a:xfrm>
            <a:prstGeom prst="can">
              <a:avLst>
                <a:gd name="adj" fmla="val 25000"/>
              </a:avLst>
            </a:prstGeom>
            <a:solidFill>
              <a:schemeClr val="tx2">
                <a:lumMod val="20000"/>
                <a:lumOff val="80000"/>
              </a:schemeClr>
            </a:solidFill>
            <a:ln w="12700">
              <a:solidFill>
                <a:schemeClr val="tx1"/>
              </a:solidFill>
              <a:round/>
              <a:headEnd type="none" w="sm" len="sm"/>
              <a:tailEnd type="none" w="sm" len="sm"/>
            </a:ln>
            <a:effectLst/>
          </p:spPr>
          <p:txBody>
            <a:bodyPr wrap="none" anchor="ctr"/>
            <a:lstStyle/>
            <a:p>
              <a:pPr algn="ctr" eaLnBrk="0" fontAlgn="auto" hangingPunct="0">
                <a:spcBef>
                  <a:spcPts val="0"/>
                </a:spcBef>
                <a:spcAft>
                  <a:spcPts val="0"/>
                </a:spcAft>
                <a:defRPr/>
              </a:pPr>
              <a:endParaRPr lang="en-US" sz="1600" dirty="0">
                <a:latin typeface="Arial" charset="0"/>
                <a:cs typeface="+mn-cs"/>
              </a:endParaRPr>
            </a:p>
          </p:txBody>
        </p:sp>
        <p:sp>
          <p:nvSpPr>
            <p:cNvPr id="77" name="AutoShape 15"/>
            <p:cNvSpPr>
              <a:spLocks noChangeArrowheads="1"/>
            </p:cNvSpPr>
            <p:nvPr/>
          </p:nvSpPr>
          <p:spPr bwMode="gray">
            <a:xfrm>
              <a:off x="4131685" y="3303588"/>
              <a:ext cx="1243013" cy="336550"/>
            </a:xfrm>
            <a:prstGeom prst="can">
              <a:avLst>
                <a:gd name="adj" fmla="val 50000"/>
              </a:avLst>
            </a:prstGeom>
            <a:gradFill rotWithShape="0">
              <a:gsLst>
                <a:gs pos="0">
                  <a:schemeClr val="accent1"/>
                </a:gs>
                <a:gs pos="100000">
                  <a:schemeClr val="accent1">
                    <a:gamma/>
                    <a:shade val="72549"/>
                    <a:invGamma/>
                  </a:schemeClr>
                </a:gs>
              </a:gsLst>
              <a:path path="rect">
                <a:fillToRect l="50000" t="50000" r="50000" b="50000"/>
              </a:path>
            </a:gradFill>
            <a:ln w="12700">
              <a:solidFill>
                <a:schemeClr val="tx1"/>
              </a:solidFill>
              <a:round/>
              <a:headEnd type="none" w="sm" len="sm"/>
              <a:tailEnd type="none" w="sm" len="sm"/>
            </a:ln>
            <a:effectLst/>
          </p:spPr>
          <p:txBody>
            <a:bodyPr wrap="none" anchor="ctr"/>
            <a:lstStyle/>
            <a:p>
              <a:pPr algn="ctr" eaLnBrk="0" fontAlgn="auto" hangingPunct="0">
                <a:spcBef>
                  <a:spcPts val="0"/>
                </a:spcBef>
                <a:spcAft>
                  <a:spcPts val="0"/>
                </a:spcAft>
                <a:defRPr/>
              </a:pPr>
              <a:endParaRPr lang="en-US" sz="1600" dirty="0">
                <a:latin typeface="Arial" charset="0"/>
                <a:cs typeface="+mn-cs"/>
              </a:endParaRPr>
            </a:p>
          </p:txBody>
        </p:sp>
        <p:sp>
          <p:nvSpPr>
            <p:cNvPr id="78" name="AutoShape 15"/>
            <p:cNvSpPr>
              <a:spLocks noChangeArrowheads="1"/>
            </p:cNvSpPr>
            <p:nvPr/>
          </p:nvSpPr>
          <p:spPr bwMode="gray">
            <a:xfrm>
              <a:off x="2606098" y="2570163"/>
              <a:ext cx="1243012" cy="1069975"/>
            </a:xfrm>
            <a:prstGeom prst="can">
              <a:avLst>
                <a:gd name="adj" fmla="val 25000"/>
              </a:avLst>
            </a:prstGeom>
            <a:gradFill rotWithShape="0">
              <a:gsLst>
                <a:gs pos="0">
                  <a:schemeClr val="accent1"/>
                </a:gs>
                <a:gs pos="100000">
                  <a:schemeClr val="accent1">
                    <a:gamma/>
                    <a:shade val="72549"/>
                    <a:invGamma/>
                  </a:schemeClr>
                </a:gs>
              </a:gsLst>
              <a:path path="rect">
                <a:fillToRect l="50000" t="50000" r="50000" b="50000"/>
              </a:path>
            </a:gradFill>
            <a:ln w="12700">
              <a:solidFill>
                <a:schemeClr val="tx1"/>
              </a:solidFill>
              <a:round/>
              <a:headEnd type="none" w="sm" len="sm"/>
              <a:tailEnd type="none" w="sm" len="sm"/>
            </a:ln>
            <a:effectLst/>
          </p:spPr>
          <p:txBody>
            <a:bodyPr wrap="none" anchor="ctr"/>
            <a:lstStyle/>
            <a:p>
              <a:pPr algn="ctr" eaLnBrk="0" fontAlgn="auto" hangingPunct="0">
                <a:spcBef>
                  <a:spcPts val="0"/>
                </a:spcBef>
                <a:spcAft>
                  <a:spcPts val="0"/>
                </a:spcAft>
                <a:defRPr/>
              </a:pPr>
              <a:endParaRPr lang="en-US" sz="1600" dirty="0">
                <a:latin typeface="Arial" charset="0"/>
                <a:cs typeface="+mn-cs"/>
              </a:endParaRPr>
            </a:p>
          </p:txBody>
        </p:sp>
        <p:sp>
          <p:nvSpPr>
            <p:cNvPr id="98331" name="TextBox 72"/>
            <p:cNvSpPr txBox="1">
              <a:spLocks noChangeArrowheads="1"/>
            </p:cNvSpPr>
            <p:nvPr/>
          </p:nvSpPr>
          <p:spPr bwMode="gray">
            <a:xfrm>
              <a:off x="4036435" y="2717800"/>
              <a:ext cx="1474788" cy="584775"/>
            </a:xfrm>
            <a:prstGeom prst="rect">
              <a:avLst/>
            </a:prstGeom>
            <a:noFill/>
            <a:ln w="9525">
              <a:noFill/>
              <a:miter lim="800000"/>
              <a:headEnd/>
              <a:tailEnd/>
            </a:ln>
          </p:spPr>
          <p:txBody>
            <a:bodyPr>
              <a:spAutoFit/>
            </a:bodyPr>
            <a:lstStyle/>
            <a:p>
              <a:pPr algn="ctr"/>
              <a:r>
                <a:rPr lang="en-US" sz="1600">
                  <a:latin typeface="MetaNormalLF-Roman" pitchFamily="34" charset="0"/>
                </a:rPr>
                <a:t>Thin</a:t>
              </a:r>
            </a:p>
            <a:p>
              <a:pPr algn="ctr"/>
              <a:r>
                <a:rPr lang="en-US" sz="1600">
                  <a:latin typeface="MetaNormalLF-Roman" pitchFamily="34" charset="0"/>
                </a:rPr>
                <a:t> LUN</a:t>
              </a:r>
            </a:p>
          </p:txBody>
        </p:sp>
        <p:sp>
          <p:nvSpPr>
            <p:cNvPr id="98332" name="TextBox 72"/>
            <p:cNvSpPr txBox="1">
              <a:spLocks noChangeArrowheads="1"/>
            </p:cNvSpPr>
            <p:nvPr/>
          </p:nvSpPr>
          <p:spPr bwMode="gray">
            <a:xfrm>
              <a:off x="2498148" y="2814638"/>
              <a:ext cx="1474787" cy="584775"/>
            </a:xfrm>
            <a:prstGeom prst="rect">
              <a:avLst/>
            </a:prstGeom>
            <a:noFill/>
            <a:ln w="9525">
              <a:noFill/>
              <a:miter lim="800000"/>
              <a:headEnd/>
              <a:tailEnd/>
            </a:ln>
          </p:spPr>
          <p:txBody>
            <a:bodyPr>
              <a:spAutoFit/>
            </a:bodyPr>
            <a:lstStyle/>
            <a:p>
              <a:pPr algn="ctr"/>
              <a:r>
                <a:rPr lang="en-US" sz="1600">
                  <a:solidFill>
                    <a:schemeClr val="bg1"/>
                  </a:solidFill>
                  <a:latin typeface="MetaNormalLF-Roman" pitchFamily="34" charset="0"/>
                </a:rPr>
                <a:t>Thick</a:t>
              </a:r>
            </a:p>
            <a:p>
              <a:pPr algn="ctr"/>
              <a:r>
                <a:rPr lang="en-US" sz="1600">
                  <a:solidFill>
                    <a:schemeClr val="bg1"/>
                  </a:solidFill>
                  <a:latin typeface="MetaNormalLF-Roman" pitchFamily="34" charset="0"/>
                </a:rPr>
                <a:t> LUN</a:t>
              </a:r>
            </a:p>
          </p:txBody>
        </p:sp>
      </p:grpSp>
      <p:grpSp>
        <p:nvGrpSpPr>
          <p:cNvPr id="40" name="Group 113"/>
          <p:cNvGrpSpPr>
            <a:grpSpLocks/>
          </p:cNvGrpSpPr>
          <p:nvPr/>
        </p:nvGrpSpPr>
        <p:grpSpPr bwMode="auto">
          <a:xfrm>
            <a:off x="1230313" y="4522788"/>
            <a:ext cx="3013075" cy="1076325"/>
            <a:chOff x="2498148" y="2563813"/>
            <a:chExt cx="3013075" cy="1076325"/>
          </a:xfrm>
        </p:grpSpPr>
        <p:sp>
          <p:nvSpPr>
            <p:cNvPr id="115" name="AutoShape 15"/>
            <p:cNvSpPr>
              <a:spLocks noChangeArrowheads="1"/>
            </p:cNvSpPr>
            <p:nvPr/>
          </p:nvSpPr>
          <p:spPr bwMode="gray">
            <a:xfrm>
              <a:off x="4131685" y="2563813"/>
              <a:ext cx="1243013" cy="901700"/>
            </a:xfrm>
            <a:prstGeom prst="can">
              <a:avLst>
                <a:gd name="adj" fmla="val 25000"/>
              </a:avLst>
            </a:prstGeom>
            <a:solidFill>
              <a:schemeClr val="tx2">
                <a:lumMod val="20000"/>
                <a:lumOff val="80000"/>
              </a:schemeClr>
            </a:solidFill>
            <a:ln w="12700">
              <a:solidFill>
                <a:schemeClr val="tx1"/>
              </a:solidFill>
              <a:round/>
              <a:headEnd type="none" w="sm" len="sm"/>
              <a:tailEnd type="none" w="sm" len="sm"/>
            </a:ln>
            <a:effectLst/>
          </p:spPr>
          <p:txBody>
            <a:bodyPr wrap="none" anchor="ctr"/>
            <a:lstStyle/>
            <a:p>
              <a:pPr algn="ctr" eaLnBrk="0" fontAlgn="auto" hangingPunct="0">
                <a:spcBef>
                  <a:spcPts val="0"/>
                </a:spcBef>
                <a:spcAft>
                  <a:spcPts val="0"/>
                </a:spcAft>
                <a:defRPr/>
              </a:pPr>
              <a:endParaRPr lang="en-US" sz="1600" dirty="0">
                <a:latin typeface="Arial" charset="0"/>
                <a:cs typeface="+mn-cs"/>
              </a:endParaRPr>
            </a:p>
          </p:txBody>
        </p:sp>
        <p:sp>
          <p:nvSpPr>
            <p:cNvPr id="116" name="AutoShape 15"/>
            <p:cNvSpPr>
              <a:spLocks noChangeArrowheads="1"/>
            </p:cNvSpPr>
            <p:nvPr/>
          </p:nvSpPr>
          <p:spPr bwMode="gray">
            <a:xfrm>
              <a:off x="4131685" y="3303588"/>
              <a:ext cx="1243013" cy="336550"/>
            </a:xfrm>
            <a:prstGeom prst="can">
              <a:avLst>
                <a:gd name="adj" fmla="val 50000"/>
              </a:avLst>
            </a:prstGeom>
            <a:gradFill rotWithShape="0">
              <a:gsLst>
                <a:gs pos="0">
                  <a:schemeClr val="accent1"/>
                </a:gs>
                <a:gs pos="100000">
                  <a:schemeClr val="accent1">
                    <a:gamma/>
                    <a:shade val="72549"/>
                    <a:invGamma/>
                  </a:schemeClr>
                </a:gs>
              </a:gsLst>
              <a:path path="rect">
                <a:fillToRect l="50000" t="50000" r="50000" b="50000"/>
              </a:path>
            </a:gradFill>
            <a:ln w="12700">
              <a:solidFill>
                <a:schemeClr val="tx1"/>
              </a:solidFill>
              <a:round/>
              <a:headEnd type="none" w="sm" len="sm"/>
              <a:tailEnd type="none" w="sm" len="sm"/>
            </a:ln>
            <a:effectLst/>
          </p:spPr>
          <p:txBody>
            <a:bodyPr wrap="none" anchor="ctr"/>
            <a:lstStyle/>
            <a:p>
              <a:pPr algn="ctr" eaLnBrk="0" fontAlgn="auto" hangingPunct="0">
                <a:spcBef>
                  <a:spcPts val="0"/>
                </a:spcBef>
                <a:spcAft>
                  <a:spcPts val="0"/>
                </a:spcAft>
                <a:defRPr/>
              </a:pPr>
              <a:endParaRPr lang="en-US" sz="1600" dirty="0">
                <a:latin typeface="Arial" charset="0"/>
                <a:cs typeface="+mn-cs"/>
              </a:endParaRPr>
            </a:p>
          </p:txBody>
        </p:sp>
        <p:sp>
          <p:nvSpPr>
            <p:cNvPr id="117" name="AutoShape 15"/>
            <p:cNvSpPr>
              <a:spLocks noChangeArrowheads="1"/>
            </p:cNvSpPr>
            <p:nvPr/>
          </p:nvSpPr>
          <p:spPr bwMode="gray">
            <a:xfrm>
              <a:off x="2606098" y="2570163"/>
              <a:ext cx="1243012" cy="1069975"/>
            </a:xfrm>
            <a:prstGeom prst="can">
              <a:avLst>
                <a:gd name="adj" fmla="val 25000"/>
              </a:avLst>
            </a:prstGeom>
            <a:gradFill rotWithShape="0">
              <a:gsLst>
                <a:gs pos="0">
                  <a:schemeClr val="accent1"/>
                </a:gs>
                <a:gs pos="100000">
                  <a:schemeClr val="accent1">
                    <a:gamma/>
                    <a:shade val="72549"/>
                    <a:invGamma/>
                  </a:schemeClr>
                </a:gs>
              </a:gsLst>
              <a:path path="rect">
                <a:fillToRect l="50000" t="50000" r="50000" b="50000"/>
              </a:path>
            </a:gradFill>
            <a:ln w="12700">
              <a:solidFill>
                <a:schemeClr val="tx1"/>
              </a:solidFill>
              <a:round/>
              <a:headEnd type="none" w="sm" len="sm"/>
              <a:tailEnd type="none" w="sm" len="sm"/>
            </a:ln>
            <a:effectLst/>
          </p:spPr>
          <p:txBody>
            <a:bodyPr wrap="none" anchor="ctr"/>
            <a:lstStyle/>
            <a:p>
              <a:pPr algn="ctr" eaLnBrk="0" fontAlgn="auto" hangingPunct="0">
                <a:spcBef>
                  <a:spcPts val="0"/>
                </a:spcBef>
                <a:spcAft>
                  <a:spcPts val="0"/>
                </a:spcAft>
                <a:defRPr/>
              </a:pPr>
              <a:endParaRPr lang="en-US" sz="1600" dirty="0">
                <a:latin typeface="Arial" charset="0"/>
                <a:cs typeface="+mn-cs"/>
              </a:endParaRPr>
            </a:p>
          </p:txBody>
        </p:sp>
        <p:sp>
          <p:nvSpPr>
            <p:cNvPr id="98326" name="TextBox 72"/>
            <p:cNvSpPr txBox="1">
              <a:spLocks noChangeArrowheads="1"/>
            </p:cNvSpPr>
            <p:nvPr/>
          </p:nvSpPr>
          <p:spPr bwMode="gray">
            <a:xfrm>
              <a:off x="4036435" y="2717800"/>
              <a:ext cx="1474788" cy="584775"/>
            </a:xfrm>
            <a:prstGeom prst="rect">
              <a:avLst/>
            </a:prstGeom>
            <a:noFill/>
            <a:ln w="9525">
              <a:noFill/>
              <a:miter lim="800000"/>
              <a:headEnd/>
              <a:tailEnd/>
            </a:ln>
          </p:spPr>
          <p:txBody>
            <a:bodyPr>
              <a:spAutoFit/>
            </a:bodyPr>
            <a:lstStyle/>
            <a:p>
              <a:pPr algn="ctr"/>
              <a:r>
                <a:rPr lang="en-US" sz="1600">
                  <a:latin typeface="MetaNormalLF-Roman" pitchFamily="34" charset="0"/>
                </a:rPr>
                <a:t>Thin</a:t>
              </a:r>
            </a:p>
            <a:p>
              <a:pPr algn="ctr"/>
              <a:r>
                <a:rPr lang="en-US" sz="1600">
                  <a:latin typeface="MetaNormalLF-Roman" pitchFamily="34" charset="0"/>
                </a:rPr>
                <a:t> LUN</a:t>
              </a:r>
            </a:p>
          </p:txBody>
        </p:sp>
        <p:sp>
          <p:nvSpPr>
            <p:cNvPr id="98327" name="TextBox 72"/>
            <p:cNvSpPr txBox="1">
              <a:spLocks noChangeArrowheads="1"/>
            </p:cNvSpPr>
            <p:nvPr/>
          </p:nvSpPr>
          <p:spPr bwMode="gray">
            <a:xfrm>
              <a:off x="2498148" y="2814638"/>
              <a:ext cx="1474787" cy="584775"/>
            </a:xfrm>
            <a:prstGeom prst="rect">
              <a:avLst/>
            </a:prstGeom>
            <a:noFill/>
            <a:ln w="9525">
              <a:noFill/>
              <a:miter lim="800000"/>
              <a:headEnd/>
              <a:tailEnd/>
            </a:ln>
          </p:spPr>
          <p:txBody>
            <a:bodyPr>
              <a:spAutoFit/>
            </a:bodyPr>
            <a:lstStyle/>
            <a:p>
              <a:pPr algn="ctr"/>
              <a:r>
                <a:rPr lang="en-US" sz="1600">
                  <a:solidFill>
                    <a:schemeClr val="bg1"/>
                  </a:solidFill>
                  <a:latin typeface="MetaNormalLF-Roman" pitchFamily="34" charset="0"/>
                </a:rPr>
                <a:t>Thick</a:t>
              </a:r>
            </a:p>
            <a:p>
              <a:pPr algn="ctr"/>
              <a:r>
                <a:rPr lang="en-US" sz="1600">
                  <a:solidFill>
                    <a:schemeClr val="bg1"/>
                  </a:solidFill>
                  <a:latin typeface="MetaNormalLF-Roman" pitchFamily="34" charset="0"/>
                </a:rPr>
                <a:t> LUN</a:t>
              </a:r>
            </a:p>
          </p:txBody>
        </p:sp>
      </p:grpSp>
      <p:pic>
        <p:nvPicPr>
          <p:cNvPr id="120" name="Picture 119" descr="_NEW_file with docs.png"/>
          <p:cNvPicPr>
            <a:picLocks noChangeAspect="1"/>
          </p:cNvPicPr>
          <p:nvPr/>
        </p:nvPicPr>
        <p:blipFill>
          <a:blip r:embed="rId8" cstate="print"/>
          <a:srcRect/>
          <a:stretch>
            <a:fillRect/>
          </a:stretch>
        </p:blipFill>
        <p:spPr bwMode="gray">
          <a:xfrm>
            <a:off x="1849438" y="2198688"/>
            <a:ext cx="1462087" cy="1268412"/>
          </a:xfrm>
          <a:prstGeom prst="rect">
            <a:avLst/>
          </a:prstGeom>
          <a:noFill/>
          <a:ln w="9525">
            <a:noFill/>
            <a:miter lim="800000"/>
            <a:headEnd/>
            <a:tailEnd/>
          </a:ln>
        </p:spPr>
      </p:pic>
      <p:pic>
        <p:nvPicPr>
          <p:cNvPr id="85" name="Picture 84"/>
          <p:cNvPicPr>
            <a:picLocks noChangeAspect="1"/>
          </p:cNvPicPr>
          <p:nvPr/>
        </p:nvPicPr>
        <p:blipFill>
          <a:blip r:embed="rId7" cstate="print"/>
          <a:stretch>
            <a:fillRect/>
          </a:stretch>
        </p:blipFill>
        <p:spPr bwMode="gray">
          <a:xfrm>
            <a:off x="6704013" y="5099050"/>
            <a:ext cx="449262" cy="889000"/>
          </a:xfrm>
          <a:prstGeom prst="rect">
            <a:avLst/>
          </a:prstGeom>
          <a:effectLst>
            <a:outerShdw blurRad="254000" dist="127000" dir="2700000" algn="tl" rotWithShape="0">
              <a:prstClr val="black">
                <a:alpha val="40000"/>
              </a:prstClr>
            </a:outerShdw>
          </a:effectLst>
        </p:spPr>
      </p:pic>
      <p:sp>
        <p:nvSpPr>
          <p:cNvPr id="72" name="TextBox 71"/>
          <p:cNvSpPr txBox="1">
            <a:spLocks noChangeArrowheads="1"/>
          </p:cNvSpPr>
          <p:nvPr/>
        </p:nvSpPr>
        <p:spPr bwMode="gray">
          <a:xfrm>
            <a:off x="2166938" y="1182688"/>
            <a:ext cx="1112837" cy="276225"/>
          </a:xfrm>
          <a:prstGeom prst="rect">
            <a:avLst/>
          </a:prstGeom>
          <a:noFill/>
          <a:ln w="9525">
            <a:noFill/>
            <a:miter lim="800000"/>
            <a:headEnd/>
            <a:tailEnd/>
          </a:ln>
        </p:spPr>
        <p:txBody>
          <a:bodyPr wrap="none" lIns="0" tIns="0" rIns="0" bIns="0">
            <a:spAutoFit/>
          </a:bodyPr>
          <a:lstStyle/>
          <a:p>
            <a:pPr algn="ctr"/>
            <a:r>
              <a:rPr lang="en-US">
                <a:latin typeface="MetaMediumLF-Roman" pitchFamily="34" charset="0"/>
              </a:rPr>
              <a:t>CIFS or NFS</a:t>
            </a:r>
          </a:p>
        </p:txBody>
      </p:sp>
      <p:grpSp>
        <p:nvGrpSpPr>
          <p:cNvPr id="98320" name="Group 72"/>
          <p:cNvGrpSpPr>
            <a:grpSpLocks/>
          </p:cNvGrpSpPr>
          <p:nvPr/>
        </p:nvGrpSpPr>
        <p:grpSpPr bwMode="auto">
          <a:xfrm>
            <a:off x="366713" y="6348413"/>
            <a:ext cx="2132012" cy="184150"/>
            <a:chOff x="366713" y="6348676"/>
            <a:chExt cx="2131435" cy="184666"/>
          </a:xfrm>
        </p:grpSpPr>
        <p:sp>
          <p:nvSpPr>
            <p:cNvPr id="74" name="Rectangle 73"/>
            <p:cNvSpPr/>
            <p:nvPr/>
          </p:nvSpPr>
          <p:spPr bwMode="gray">
            <a:xfrm>
              <a:off x="1320542" y="6348676"/>
              <a:ext cx="1177606" cy="184666"/>
            </a:xfrm>
            <a:prstGeom prst="rect">
              <a:avLst/>
            </a:prstGeom>
            <a:noFill/>
          </p:spPr>
          <p:txBody>
            <a:bodyPr wrap="none" lIns="0" tIns="0" rIns="0" bIns="0" anchor="ctr">
              <a:spAutoFit/>
            </a:bodyPr>
            <a:lstStyle/>
            <a:p>
              <a:pPr fontAlgn="auto">
                <a:spcBef>
                  <a:spcPts val="0"/>
                </a:spcBef>
                <a:spcAft>
                  <a:spcPts val="0"/>
                </a:spcAft>
                <a:defRPr/>
              </a:pPr>
              <a:r>
                <a:rPr lang="en-US" sz="1200" spc="300" dirty="0">
                  <a:solidFill>
                    <a:schemeClr val="bg1"/>
                  </a:solidFill>
                  <a:latin typeface="MetaMediumLF-Roman" pitchFamily="34" charset="0"/>
                  <a:cs typeface="+mn-cs"/>
                </a:rPr>
                <a:t>EFFICIENCY </a:t>
              </a:r>
            </a:p>
          </p:txBody>
        </p:sp>
        <p:pic>
          <p:nvPicPr>
            <p:cNvPr id="98322" name="Picture 74" descr="VNX logo.png"/>
            <p:cNvPicPr>
              <a:picLocks noChangeAspect="1"/>
            </p:cNvPicPr>
            <p:nvPr/>
          </p:nvPicPr>
          <p:blipFill>
            <a:blip r:embed="rId9" cstate="print"/>
            <a:srcRect/>
            <a:stretch>
              <a:fillRect/>
            </a:stretch>
          </p:blipFill>
          <p:spPr bwMode="gray">
            <a:xfrm>
              <a:off x="366713" y="6363624"/>
              <a:ext cx="864081" cy="154770"/>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82">
                                            <p:txEl>
                                              <p:pRg st="0" end="0"/>
                                            </p:txEl>
                                          </p:spTgt>
                                        </p:tgtEl>
                                        <p:attrNameLst>
                                          <p:attrName>style.visibility</p:attrName>
                                        </p:attrNameLst>
                                      </p:cBhvr>
                                      <p:to>
                                        <p:strVal val="visible"/>
                                      </p:to>
                                    </p:set>
                                    <p:animEffect transition="in" filter="fade">
                                      <p:cBhvr>
                                        <p:cTn id="10" dur="2000"/>
                                        <p:tgtEl>
                                          <p:spTgt spid="82">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2000"/>
                                        <p:tgtEl>
                                          <p:spTgt spid="39"/>
                                        </p:tgtEl>
                                      </p:cBhvr>
                                    </p:animEffect>
                                  </p:childTnLst>
                                </p:cTn>
                              </p:par>
                              <p:par>
                                <p:cTn id="14" presetID="10" presetClass="entr" presetSubtype="0" fill="hold" nodeType="withEffect">
                                  <p:stCondLst>
                                    <p:cond delay="0"/>
                                  </p:stCondLst>
                                  <p:childTnLst>
                                    <p:set>
                                      <p:cBhvr>
                                        <p:cTn id="15" dur="1" fill="hold">
                                          <p:stCondLst>
                                            <p:cond delay="0"/>
                                          </p:stCondLst>
                                        </p:cTn>
                                        <p:tgtEl>
                                          <p:spTgt spid="82">
                                            <p:txEl>
                                              <p:pRg st="1" end="1"/>
                                            </p:txEl>
                                          </p:spTgt>
                                        </p:tgtEl>
                                        <p:attrNameLst>
                                          <p:attrName>style.visibility</p:attrName>
                                        </p:attrNameLst>
                                      </p:cBhvr>
                                      <p:to>
                                        <p:strVal val="visible"/>
                                      </p:to>
                                    </p:set>
                                    <p:animEffect transition="in" filter="fade">
                                      <p:cBhvr>
                                        <p:cTn id="16" dur="2000"/>
                                        <p:tgtEl>
                                          <p:spTgt spid="8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2000"/>
                                        <p:tgtEl>
                                          <p:spTgt spid="38"/>
                                        </p:tgtEl>
                                      </p:cBhvr>
                                    </p:animEffect>
                                  </p:childTnLst>
                                </p:cTn>
                              </p:par>
                              <p:par>
                                <p:cTn id="22" presetID="10" presetClass="entr" presetSubtype="0" fill="hold" nodeType="withEffect">
                                  <p:stCondLst>
                                    <p:cond delay="0"/>
                                  </p:stCondLst>
                                  <p:childTnLst>
                                    <p:set>
                                      <p:cBhvr>
                                        <p:cTn id="23" dur="1" fill="hold">
                                          <p:stCondLst>
                                            <p:cond delay="0"/>
                                          </p:stCondLst>
                                        </p:cTn>
                                        <p:tgtEl>
                                          <p:spTgt spid="82">
                                            <p:txEl>
                                              <p:pRg st="2" end="2"/>
                                            </p:txEl>
                                          </p:spTgt>
                                        </p:tgtEl>
                                        <p:attrNameLst>
                                          <p:attrName>style.visibility</p:attrName>
                                        </p:attrNameLst>
                                      </p:cBhvr>
                                      <p:to>
                                        <p:strVal val="visible"/>
                                      </p:to>
                                    </p:set>
                                    <p:animEffect transition="in" filter="fade">
                                      <p:cBhvr>
                                        <p:cTn id="24" dur="2000"/>
                                        <p:tgtEl>
                                          <p:spTgt spid="8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3"/>
                                        </p:tgtEl>
                                        <p:attrNameLst>
                                          <p:attrName>style.visibility</p:attrName>
                                        </p:attrNameLst>
                                      </p:cBhvr>
                                      <p:to>
                                        <p:strVal val="visible"/>
                                      </p:to>
                                    </p:set>
                                    <p:animEffect transition="in" filter="fade">
                                      <p:cBhvr>
                                        <p:cTn id="29" dur="2000"/>
                                        <p:tgtEl>
                                          <p:spTgt spid="113"/>
                                        </p:tgtEl>
                                      </p:cBhvr>
                                    </p:animEffect>
                                  </p:childTnLst>
                                </p:cTn>
                              </p:par>
                              <p:par>
                                <p:cTn id="30" presetID="10" presetClass="entr" presetSubtype="0" fill="hold" nodeType="withEffect">
                                  <p:stCondLst>
                                    <p:cond delay="0"/>
                                  </p:stCondLst>
                                  <p:childTnLst>
                                    <p:set>
                                      <p:cBhvr>
                                        <p:cTn id="31" dur="1" fill="hold">
                                          <p:stCondLst>
                                            <p:cond delay="0"/>
                                          </p:stCondLst>
                                        </p:cTn>
                                        <p:tgtEl>
                                          <p:spTgt spid="82">
                                            <p:txEl>
                                              <p:pRg st="3" end="3"/>
                                            </p:txEl>
                                          </p:spTgt>
                                        </p:tgtEl>
                                        <p:attrNameLst>
                                          <p:attrName>style.visibility</p:attrName>
                                        </p:attrNameLst>
                                      </p:cBhvr>
                                      <p:to>
                                        <p:strVal val="visible"/>
                                      </p:to>
                                    </p:set>
                                    <p:animEffect transition="in" filter="fade">
                                      <p:cBhvr>
                                        <p:cTn id="32" dur="2000"/>
                                        <p:tgtEl>
                                          <p:spTgt spid="82">
                                            <p:txEl>
                                              <p:pRg st="3" end="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2000"/>
                                        <p:tgtEl>
                                          <p:spTgt spid="40"/>
                                        </p:tgtEl>
                                      </p:cBhvr>
                                    </p:animEffect>
                                  </p:childTnLst>
                                </p:cTn>
                              </p:par>
                              <p:par>
                                <p:cTn id="36" presetID="64" presetClass="path" presetSubtype="0" accel="50000" decel="50000" fill="hold" nodeType="withEffect">
                                  <p:stCondLst>
                                    <p:cond delay="0"/>
                                  </p:stCondLst>
                                  <p:childTnLst>
                                    <p:animMotion origin="layout" path="M 0 0  L 0 -0.33302  E" pathEditMode="relative" ptsTypes="">
                                      <p:cBhvr>
                                        <p:cTn id="37" dur="2000" fill="hold"/>
                                        <p:tgtEl>
                                          <p:spTgt spid="40"/>
                                        </p:tgtEl>
                                        <p:attrNameLst>
                                          <p:attrName>ppt_x</p:attrName>
                                          <p:attrName>ppt_y</p:attrName>
                                        </p:attrNameLst>
                                      </p:cBhvr>
                                    </p:animMotion>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40"/>
                                        </p:tgtEl>
                                      </p:cBhvr>
                                    </p:animEffect>
                                    <p:set>
                                      <p:cBhvr>
                                        <p:cTn id="42" dur="1" fill="hold">
                                          <p:stCondLst>
                                            <p:cond delay="1999"/>
                                          </p:stCondLst>
                                        </p:cTn>
                                        <p:tgtEl>
                                          <p:spTgt spid="40"/>
                                        </p:tgtEl>
                                        <p:attrNameLst>
                                          <p:attrName>style.visibility</p:attrName>
                                        </p:attrNameLst>
                                      </p:cBhvr>
                                      <p:to>
                                        <p:strVal val="hidden"/>
                                      </p:to>
                                    </p:set>
                                  </p:childTnLst>
                                </p:cTn>
                              </p:par>
                              <p:par>
                                <p:cTn id="43" presetID="10" presetClass="entr" presetSubtype="0" fill="hold" nodeType="withEffect">
                                  <p:stCondLst>
                                    <p:cond delay="0"/>
                                  </p:stCondLst>
                                  <p:childTnLst>
                                    <p:set>
                                      <p:cBhvr>
                                        <p:cTn id="44" dur="1" fill="hold">
                                          <p:stCondLst>
                                            <p:cond delay="0"/>
                                          </p:stCondLst>
                                        </p:cTn>
                                        <p:tgtEl>
                                          <p:spTgt spid="120"/>
                                        </p:tgtEl>
                                        <p:attrNameLst>
                                          <p:attrName>style.visibility</p:attrName>
                                        </p:attrNameLst>
                                      </p:cBhvr>
                                      <p:to>
                                        <p:strVal val="visible"/>
                                      </p:to>
                                    </p:set>
                                    <p:animEffect transition="in" filter="fade">
                                      <p:cBhvr>
                                        <p:cTn id="45" dur="2000"/>
                                        <p:tgtEl>
                                          <p:spTgt spid="120"/>
                                        </p:tgtEl>
                                      </p:cBhvr>
                                    </p:animEffect>
                                  </p:childTnLst>
                                </p:cTn>
                              </p:par>
                              <p:par>
                                <p:cTn id="46" presetID="10" presetClass="entr" presetSubtype="0" fill="hold" nodeType="withEffect">
                                  <p:stCondLst>
                                    <p:cond delay="0"/>
                                  </p:stCondLst>
                                  <p:childTnLst>
                                    <p:set>
                                      <p:cBhvr>
                                        <p:cTn id="47" dur="1" fill="hold">
                                          <p:stCondLst>
                                            <p:cond delay="0"/>
                                          </p:stCondLst>
                                        </p:cTn>
                                        <p:tgtEl>
                                          <p:spTgt spid="82">
                                            <p:txEl>
                                              <p:pRg st="4" end="4"/>
                                            </p:txEl>
                                          </p:spTgt>
                                        </p:tgtEl>
                                        <p:attrNameLst>
                                          <p:attrName>style.visibility</p:attrName>
                                        </p:attrNameLst>
                                      </p:cBhvr>
                                      <p:to>
                                        <p:strVal val="visible"/>
                                      </p:to>
                                    </p:set>
                                    <p:animEffect transition="in" filter="fade">
                                      <p:cBhvr>
                                        <p:cTn id="48" dur="2000"/>
                                        <p:tgtEl>
                                          <p:spTgt spid="82">
                                            <p:txEl>
                                              <p:pRg st="4" end="4"/>
                                            </p:txEl>
                                          </p:spTgt>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72"/>
                                        </p:tgtEl>
                                        <p:attrNameLst>
                                          <p:attrName>style.visibility</p:attrName>
                                        </p:attrNameLst>
                                      </p:cBhvr>
                                      <p:to>
                                        <p:strVal val="visible"/>
                                      </p:to>
                                    </p:set>
                                    <p:animEffect transition="in" filter="dissolve">
                                      <p:cBhvr>
                                        <p:cTn id="5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7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3"/>
          <p:cNvSpPr>
            <a:spLocks noGrp="1" noChangeArrowheads="1"/>
          </p:cNvSpPr>
          <p:nvPr>
            <p:ph type="title"/>
          </p:nvPr>
        </p:nvSpPr>
        <p:spPr>
          <a:noFill/>
          <a:ln>
            <a:miter lim="800000"/>
            <a:headEnd/>
            <a:tailEnd/>
          </a:ln>
        </p:spPr>
        <p:txBody>
          <a:bodyPr vert="horz" wrap="square" numCol="1" compatLnSpc="1">
            <a:prstTxWarp prst="textNoShape">
              <a:avLst/>
            </a:prstTxWarp>
          </a:bodyPr>
          <a:lstStyle/>
          <a:p>
            <a:r>
              <a:rPr smtClean="0"/>
              <a:t>VNX Virtual Provisioning</a:t>
            </a:r>
          </a:p>
        </p:txBody>
      </p:sp>
      <p:sp>
        <p:nvSpPr>
          <p:cNvPr id="102402" name="Rectangle 4"/>
          <p:cNvSpPr>
            <a:spLocks noGrp="1" noChangeArrowheads="1"/>
          </p:cNvSpPr>
          <p:nvPr>
            <p:ph sz="half" idx="2"/>
          </p:nvPr>
        </p:nvSpPr>
        <p:spPr>
          <a:xfrm>
            <a:off x="5032375" y="1412875"/>
            <a:ext cx="3744913" cy="4551363"/>
          </a:xfrm>
          <a:noFill/>
          <a:ln>
            <a:miter lim="800000"/>
            <a:headEnd/>
            <a:tailEnd/>
          </a:ln>
        </p:spPr>
        <p:txBody>
          <a:bodyPr vert="horz" wrap="square" numCol="1" anchor="t" anchorCtr="0" compatLnSpc="1">
            <a:prstTxWarp prst="textNoShape">
              <a:avLst/>
            </a:prstTxWarp>
          </a:bodyPr>
          <a:lstStyle/>
          <a:p>
            <a:r>
              <a:rPr lang="en-US" sz="2000" smtClean="0"/>
              <a:t>Thick pool LUN</a:t>
            </a:r>
          </a:p>
          <a:p>
            <a:pPr marL="682625" lvl="1" indent="-225425"/>
            <a:r>
              <a:rPr lang="en-US" sz="1600" smtClean="0"/>
              <a:t>Full capacity allocation</a:t>
            </a:r>
          </a:p>
          <a:p>
            <a:pPr marL="682625" lvl="1" indent="-225425"/>
            <a:r>
              <a:rPr lang="en-US" sz="1600" smtClean="0"/>
              <a:t>Near RAID-Group LUN performance</a:t>
            </a:r>
          </a:p>
          <a:p>
            <a:pPr marL="682625" lvl="1" indent="-225425"/>
            <a:r>
              <a:rPr lang="en-US" sz="1600" smtClean="0"/>
              <a:t>Capacity reserved at LUN creation</a:t>
            </a:r>
          </a:p>
          <a:p>
            <a:pPr marL="682625" lvl="1" indent="-225425"/>
            <a:r>
              <a:rPr lang="en-US" sz="1600" smtClean="0"/>
              <a:t>1 GB chunks allocated as relative block address is written</a:t>
            </a:r>
          </a:p>
          <a:p>
            <a:r>
              <a:rPr lang="en-US" sz="2000" smtClean="0"/>
              <a:t>Thin pool LUN</a:t>
            </a:r>
          </a:p>
          <a:p>
            <a:pPr marL="682625" lvl="1" indent="-225425"/>
            <a:r>
              <a:rPr lang="en-US" sz="1600" smtClean="0"/>
              <a:t>Only allocates capacity as data is written by the host</a:t>
            </a:r>
          </a:p>
          <a:p>
            <a:pPr marL="682625" lvl="1" indent="-225425"/>
            <a:r>
              <a:rPr lang="en-US" sz="1600" smtClean="0"/>
              <a:t>Capacity allocated in 1 GB chunks</a:t>
            </a:r>
          </a:p>
          <a:p>
            <a:pPr marL="682625" lvl="1" indent="-225425"/>
            <a:r>
              <a:rPr lang="en-US" sz="1600" smtClean="0"/>
              <a:t>8 KB blocks contiguously written within 1 GB</a:t>
            </a:r>
          </a:p>
          <a:p>
            <a:pPr marL="682625" lvl="1" indent="-225425"/>
            <a:r>
              <a:rPr lang="en-US" sz="1600" smtClean="0"/>
              <a:t>8 KB mapping incurs some performance overhead </a:t>
            </a:r>
          </a:p>
        </p:txBody>
      </p:sp>
      <p:pic>
        <p:nvPicPr>
          <p:cNvPr id="7" name="Picture 6" descr="Picture1.jpg"/>
          <p:cNvPicPr>
            <a:picLocks noChangeAspect="1"/>
          </p:cNvPicPr>
          <p:nvPr/>
        </p:nvPicPr>
        <p:blipFill>
          <a:blip r:embed="rId3" cstate="email"/>
          <a:srcRect/>
          <a:stretch>
            <a:fillRect/>
          </a:stretch>
        </p:blipFill>
        <p:spPr bwMode="gray">
          <a:xfrm>
            <a:off x="366713" y="1816004"/>
            <a:ext cx="4846320" cy="3392447"/>
          </a:xfrm>
          <a:prstGeom prst="rect">
            <a:avLst/>
          </a:prstGeom>
          <a:blipFill>
            <a:blip r:embed="rId4" cstate="email">
              <a:extLst/>
            </a:blip>
            <a:stretch>
              <a:fillRect/>
            </a:stretch>
          </a:blipFill>
          <a:ln>
            <a:noFill/>
          </a:ln>
          <a:effectLst>
            <a:outerShdw blurRad="63500" sx="102000" sy="102000" algn="ctr" rotWithShape="0">
              <a:prstClr val="black">
                <a:alpha val="20000"/>
              </a:prstClr>
            </a:outerShdw>
            <a:reflection blurRad="12700" stA="50000" endPos="15000" dir="5400000" sy="-100000" algn="bl" rotWithShape="0"/>
          </a:effectLst>
          <a:scene3d>
            <a:camera prst="perspectiveContrastingRightFacing" fov="3000000">
              <a:rot lat="300000" lon="19500000" rev="0"/>
            </a:camera>
            <a:lightRig rig="threePt" dir="t"/>
          </a:scene3d>
        </p:spPr>
      </p:pic>
      <p:grpSp>
        <p:nvGrpSpPr>
          <p:cNvPr id="2" name="Group 5"/>
          <p:cNvGrpSpPr>
            <a:grpSpLocks/>
          </p:cNvGrpSpPr>
          <p:nvPr/>
        </p:nvGrpSpPr>
        <p:grpSpPr bwMode="auto">
          <a:xfrm>
            <a:off x="366713" y="6348413"/>
            <a:ext cx="2132012" cy="184150"/>
            <a:chOff x="366713" y="6348676"/>
            <a:chExt cx="2131435" cy="184666"/>
          </a:xfrm>
        </p:grpSpPr>
        <p:sp>
          <p:nvSpPr>
            <p:cNvPr id="8" name="Rectangle 7"/>
            <p:cNvSpPr/>
            <p:nvPr/>
          </p:nvSpPr>
          <p:spPr bwMode="gray">
            <a:xfrm>
              <a:off x="1320542" y="6348676"/>
              <a:ext cx="1177606" cy="184666"/>
            </a:xfrm>
            <a:prstGeom prst="rect">
              <a:avLst/>
            </a:prstGeom>
            <a:noFill/>
          </p:spPr>
          <p:txBody>
            <a:bodyPr wrap="none" lIns="0" tIns="0" rIns="0" bIns="0" anchor="ctr">
              <a:spAutoFit/>
            </a:bodyPr>
            <a:lstStyle/>
            <a:p>
              <a:pPr fontAlgn="auto">
                <a:spcBef>
                  <a:spcPts val="0"/>
                </a:spcBef>
                <a:spcAft>
                  <a:spcPts val="0"/>
                </a:spcAft>
                <a:defRPr/>
              </a:pPr>
              <a:r>
                <a:rPr lang="en-US" sz="1200" spc="300" dirty="0">
                  <a:solidFill>
                    <a:schemeClr val="bg1"/>
                  </a:solidFill>
                  <a:latin typeface="MetaMediumLF-Roman" pitchFamily="34" charset="0"/>
                  <a:cs typeface="+mn-cs"/>
                </a:rPr>
                <a:t>EFFICIENCY </a:t>
              </a:r>
            </a:p>
          </p:txBody>
        </p:sp>
        <p:pic>
          <p:nvPicPr>
            <p:cNvPr id="102406" name="Picture 8" descr="VNX logo.png"/>
            <p:cNvPicPr>
              <a:picLocks noChangeAspect="1"/>
            </p:cNvPicPr>
            <p:nvPr/>
          </p:nvPicPr>
          <p:blipFill>
            <a:blip r:embed="rId5" cstate="print"/>
            <a:srcRect/>
            <a:stretch>
              <a:fillRect/>
            </a:stretch>
          </p:blipFill>
          <p:spPr bwMode="gray">
            <a:xfrm>
              <a:off x="366713" y="6363624"/>
              <a:ext cx="864081" cy="154770"/>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AutoShape 2"/>
          <p:cNvSpPr>
            <a:spLocks noChangeArrowheads="1"/>
          </p:cNvSpPr>
          <p:nvPr/>
        </p:nvSpPr>
        <p:spPr bwMode="gray">
          <a:xfrm>
            <a:off x="1077913" y="1758950"/>
            <a:ext cx="2687637" cy="307975"/>
          </a:xfrm>
          <a:prstGeom prst="rect">
            <a:avLst/>
          </a:prstGeom>
          <a:noFill/>
          <a:ln w="19050" algn="ctr">
            <a:noFill/>
            <a:prstDash val="sysDot"/>
            <a:round/>
            <a:headEnd/>
            <a:tailEnd/>
          </a:ln>
        </p:spPr>
        <p:txBody>
          <a:bodyPr wrap="none" lIns="0" tIns="0" rIns="0" bIns="0">
            <a:spAutoFit/>
          </a:bodyPr>
          <a:lstStyle/>
          <a:p>
            <a:pPr algn="ctr">
              <a:spcBef>
                <a:spcPct val="30000"/>
              </a:spcBef>
            </a:pPr>
            <a:r>
              <a:rPr lang="en-US" sz="2000">
                <a:solidFill>
                  <a:schemeClr val="tx2"/>
                </a:solidFill>
                <a:latin typeface="MetaMediumLF-Roman" pitchFamily="34" charset="0"/>
              </a:rPr>
              <a:t>VNX THIN PROVISIONING</a:t>
            </a:r>
          </a:p>
        </p:txBody>
      </p:sp>
      <p:sp>
        <p:nvSpPr>
          <p:cNvPr id="100354" name="Rectangle 3"/>
          <p:cNvSpPr>
            <a:spLocks noGrp="1" noChangeArrowheads="1"/>
          </p:cNvSpPr>
          <p:nvPr>
            <p:ph type="title"/>
          </p:nvPr>
        </p:nvSpPr>
        <p:spPr>
          <a:noFill/>
          <a:ln>
            <a:miter lim="800000"/>
            <a:headEnd/>
            <a:tailEnd/>
          </a:ln>
        </p:spPr>
        <p:txBody>
          <a:bodyPr vert="horz" wrap="square" numCol="1" compatLnSpc="1">
            <a:prstTxWarp prst="textNoShape">
              <a:avLst/>
            </a:prstTxWarp>
          </a:bodyPr>
          <a:lstStyle/>
          <a:p>
            <a:r>
              <a:rPr smtClean="0"/>
              <a:t>VNX Thin Provisioning</a:t>
            </a:r>
          </a:p>
        </p:txBody>
      </p:sp>
      <p:sp>
        <p:nvSpPr>
          <p:cNvPr id="1005572" name="Rectangle 4"/>
          <p:cNvSpPr>
            <a:spLocks noGrp="1" noChangeArrowheads="1"/>
          </p:cNvSpPr>
          <p:nvPr>
            <p:ph sz="half" idx="2"/>
          </p:nvPr>
        </p:nvSpPr>
        <p:spPr>
          <a:xfrm>
            <a:off x="4738688" y="1758950"/>
            <a:ext cx="4038600" cy="4205288"/>
          </a:xfrm>
        </p:spPr>
        <p:txBody>
          <a:bodyPr/>
          <a:lstStyle/>
          <a:p>
            <a:pPr fontAlgn="auto">
              <a:spcAft>
                <a:spcPts val="0"/>
              </a:spcAft>
              <a:defRPr/>
            </a:pPr>
            <a:r>
              <a:rPr lang="en-US" sz="2000" dirty="0" smtClean="0"/>
              <a:t>Capacity oversubscription allows intelligent use of resources</a:t>
            </a:r>
          </a:p>
          <a:p>
            <a:pPr marL="682625" lvl="1" indent="-225425" fontAlgn="auto">
              <a:spcAft>
                <a:spcPts val="0"/>
              </a:spcAft>
              <a:defRPr/>
            </a:pPr>
            <a:r>
              <a:rPr lang="en-US" sz="1600" dirty="0" smtClean="0"/>
              <a:t>File systems</a:t>
            </a:r>
          </a:p>
          <a:p>
            <a:pPr marL="682625" lvl="1" indent="-225425" fontAlgn="auto">
              <a:spcAft>
                <a:spcPts val="0"/>
              </a:spcAft>
              <a:defRPr/>
            </a:pPr>
            <a:r>
              <a:rPr lang="en-US" sz="1600" dirty="0" smtClean="0"/>
              <a:t>FC and iSCSI LUNs</a:t>
            </a:r>
          </a:p>
          <a:p>
            <a:pPr marL="682625" lvl="1" indent="-225425" fontAlgn="auto">
              <a:spcAft>
                <a:spcPts val="0"/>
              </a:spcAft>
              <a:defRPr/>
            </a:pPr>
            <a:r>
              <a:rPr lang="en-US" sz="1600" dirty="0" smtClean="0"/>
              <a:t>Logical size greater than physical size</a:t>
            </a:r>
          </a:p>
          <a:p>
            <a:pPr fontAlgn="auto">
              <a:spcAft>
                <a:spcPts val="0"/>
              </a:spcAft>
              <a:defRPr/>
            </a:pPr>
            <a:r>
              <a:rPr lang="en-US" sz="2000" dirty="0" smtClean="0"/>
              <a:t>VNX Thin Provisioning safeguards to avoid running out of space</a:t>
            </a:r>
          </a:p>
          <a:p>
            <a:pPr lvl="1" fontAlgn="auto">
              <a:spcAft>
                <a:spcPts val="0"/>
              </a:spcAft>
              <a:defRPr/>
            </a:pPr>
            <a:r>
              <a:rPr lang="en-US" sz="1600" dirty="0" smtClean="0"/>
              <a:t>Monitoring and alerting</a:t>
            </a:r>
          </a:p>
          <a:p>
            <a:pPr fontAlgn="auto">
              <a:spcAft>
                <a:spcPts val="0"/>
              </a:spcAft>
              <a:defRPr/>
            </a:pPr>
            <a:r>
              <a:rPr lang="en-US" sz="2000" dirty="0"/>
              <a:t>Automatic </a:t>
            </a:r>
            <a:r>
              <a:rPr lang="en-US" sz="2000" dirty="0" smtClean="0"/>
              <a:t>and dynamic extension </a:t>
            </a:r>
            <a:r>
              <a:rPr lang="en-US" sz="2000" dirty="0"/>
              <a:t>past logical size</a:t>
            </a:r>
          </a:p>
          <a:p>
            <a:pPr lvl="1" fontAlgn="auto">
              <a:spcAft>
                <a:spcPts val="0"/>
              </a:spcAft>
              <a:defRPr/>
            </a:pPr>
            <a:r>
              <a:rPr lang="en-US" sz="1600" dirty="0" smtClean="0"/>
              <a:t>Automatic NAS file system extension</a:t>
            </a:r>
          </a:p>
          <a:p>
            <a:pPr lvl="1" fontAlgn="auto">
              <a:spcAft>
                <a:spcPts val="0"/>
              </a:spcAft>
              <a:defRPr/>
            </a:pPr>
            <a:r>
              <a:rPr lang="en-US" sz="1600" dirty="0" smtClean="0"/>
              <a:t>FC and iSCSI dynamic LUN extension</a:t>
            </a:r>
          </a:p>
        </p:txBody>
      </p:sp>
      <p:sp>
        <p:nvSpPr>
          <p:cNvPr id="100356" name="Text Placeholder 32"/>
          <p:cNvSpPr>
            <a:spLocks noGrp="1"/>
          </p:cNvSpPr>
          <p:nvPr>
            <p:ph type="body" idx="10"/>
          </p:nvPr>
        </p:nvSpPr>
        <p:spPr>
          <a:xfrm>
            <a:off x="366713" y="1123950"/>
            <a:ext cx="8410575" cy="403225"/>
          </a:xfrm>
          <a:noFill/>
          <a:ln>
            <a:miter lim="800000"/>
            <a:headEnd/>
            <a:tailEnd/>
          </a:ln>
        </p:spPr>
        <p:txBody>
          <a:bodyPr vert="horz" wrap="square" numCol="1" compatLnSpc="1">
            <a:prstTxWarp prst="textNoShape">
              <a:avLst/>
            </a:prstTxWarp>
          </a:bodyPr>
          <a:lstStyle/>
          <a:p>
            <a:r>
              <a:rPr lang="en-US" smtClean="0"/>
              <a:t>Only allocate the actual capacity required by the application</a:t>
            </a:r>
          </a:p>
        </p:txBody>
      </p:sp>
      <p:grpSp>
        <p:nvGrpSpPr>
          <p:cNvPr id="100357" name="Group 5"/>
          <p:cNvGrpSpPr>
            <a:grpSpLocks/>
          </p:cNvGrpSpPr>
          <p:nvPr/>
        </p:nvGrpSpPr>
        <p:grpSpPr bwMode="auto">
          <a:xfrm>
            <a:off x="366713" y="2219325"/>
            <a:ext cx="3863975" cy="2706688"/>
            <a:chOff x="273" y="1471"/>
            <a:chExt cx="2208" cy="1547"/>
          </a:xfrm>
        </p:grpSpPr>
        <p:sp>
          <p:nvSpPr>
            <p:cNvPr id="100362" name="Line 6"/>
            <p:cNvSpPr>
              <a:spLocks noChangeShapeType="1"/>
            </p:cNvSpPr>
            <p:nvPr/>
          </p:nvSpPr>
          <p:spPr bwMode="gray">
            <a:xfrm>
              <a:off x="273" y="2372"/>
              <a:ext cx="2208" cy="0"/>
            </a:xfrm>
            <a:prstGeom prst="line">
              <a:avLst/>
            </a:prstGeom>
            <a:noFill/>
            <a:ln w="28575">
              <a:solidFill>
                <a:schemeClr val="bg2"/>
              </a:solidFill>
              <a:prstDash val="sysDot"/>
              <a:round/>
              <a:headEnd/>
              <a:tailEnd/>
            </a:ln>
          </p:spPr>
          <p:txBody>
            <a:bodyPr lIns="0" tIns="0" rIns="0" bIns="0">
              <a:spAutoFit/>
            </a:bodyPr>
            <a:lstStyle/>
            <a:p>
              <a:endParaRPr lang="en-US"/>
            </a:p>
          </p:txBody>
        </p:sp>
        <p:sp>
          <p:nvSpPr>
            <p:cNvPr id="100363" name="Text Box 7"/>
            <p:cNvSpPr txBox="1">
              <a:spLocks noChangeArrowheads="1"/>
            </p:cNvSpPr>
            <p:nvPr/>
          </p:nvSpPr>
          <p:spPr bwMode="gray">
            <a:xfrm>
              <a:off x="273" y="2006"/>
              <a:ext cx="600" cy="332"/>
            </a:xfrm>
            <a:prstGeom prst="rect">
              <a:avLst/>
            </a:prstGeom>
            <a:noFill/>
            <a:ln w="9525" algn="ctr">
              <a:noFill/>
              <a:miter lim="800000"/>
              <a:headEnd/>
              <a:tailEnd/>
            </a:ln>
          </p:spPr>
          <p:txBody>
            <a:bodyPr wrap="none" lIns="0" tIns="0" rIns="0" bIns="0">
              <a:spAutoFit/>
            </a:bodyPr>
            <a:lstStyle/>
            <a:p>
              <a:pPr>
                <a:lnSpc>
                  <a:spcPct val="90000"/>
                </a:lnSpc>
              </a:pPr>
              <a:r>
                <a:rPr lang="en-US" sz="1400">
                  <a:solidFill>
                    <a:schemeClr val="bg2"/>
                  </a:solidFill>
                  <a:latin typeface="MetaMediumLF-Roman" pitchFamily="34" charset="0"/>
                </a:rPr>
                <a:t>Logical </a:t>
              </a:r>
            </a:p>
            <a:p>
              <a:pPr>
                <a:lnSpc>
                  <a:spcPct val="90000"/>
                </a:lnSpc>
              </a:pPr>
              <a:r>
                <a:rPr lang="en-US" sz="1400">
                  <a:solidFill>
                    <a:schemeClr val="bg2"/>
                  </a:solidFill>
                  <a:latin typeface="MetaMediumLF-Roman" pitchFamily="34" charset="0"/>
                </a:rPr>
                <a:t>application </a:t>
              </a:r>
            </a:p>
            <a:p>
              <a:pPr>
                <a:lnSpc>
                  <a:spcPct val="90000"/>
                </a:lnSpc>
              </a:pPr>
              <a:r>
                <a:rPr lang="en-US" sz="1400">
                  <a:solidFill>
                    <a:schemeClr val="bg2"/>
                  </a:solidFill>
                  <a:latin typeface="MetaMediumLF-Roman" pitchFamily="34" charset="0"/>
                </a:rPr>
                <a:t>and user view</a:t>
              </a:r>
            </a:p>
          </p:txBody>
        </p:sp>
        <p:sp>
          <p:nvSpPr>
            <p:cNvPr id="100364" name="Text Box 8"/>
            <p:cNvSpPr txBox="1">
              <a:spLocks noChangeArrowheads="1"/>
            </p:cNvSpPr>
            <p:nvPr/>
          </p:nvSpPr>
          <p:spPr bwMode="gray">
            <a:xfrm>
              <a:off x="273" y="2455"/>
              <a:ext cx="432" cy="222"/>
            </a:xfrm>
            <a:prstGeom prst="rect">
              <a:avLst/>
            </a:prstGeom>
            <a:noFill/>
            <a:ln w="9525" algn="ctr">
              <a:noFill/>
              <a:miter lim="800000"/>
              <a:headEnd/>
              <a:tailEnd/>
            </a:ln>
          </p:spPr>
          <p:txBody>
            <a:bodyPr wrap="none" lIns="0" tIns="0" rIns="0" bIns="0">
              <a:spAutoFit/>
            </a:bodyPr>
            <a:lstStyle/>
            <a:p>
              <a:pPr>
                <a:lnSpc>
                  <a:spcPct val="90000"/>
                </a:lnSpc>
              </a:pPr>
              <a:r>
                <a:rPr lang="en-US" sz="1400">
                  <a:solidFill>
                    <a:schemeClr val="bg2"/>
                  </a:solidFill>
                  <a:latin typeface="MetaMediumLF-Roman" pitchFamily="34" charset="0"/>
                </a:rPr>
                <a:t>Physical </a:t>
              </a:r>
            </a:p>
            <a:p>
              <a:pPr>
                <a:lnSpc>
                  <a:spcPct val="90000"/>
                </a:lnSpc>
              </a:pPr>
              <a:r>
                <a:rPr lang="en-US" sz="1400">
                  <a:solidFill>
                    <a:schemeClr val="bg2"/>
                  </a:solidFill>
                  <a:latin typeface="MetaMediumLF-Roman" pitchFamily="34" charset="0"/>
                </a:rPr>
                <a:t>allocation</a:t>
              </a:r>
            </a:p>
          </p:txBody>
        </p:sp>
        <p:grpSp>
          <p:nvGrpSpPr>
            <p:cNvPr id="100365" name="Group 9"/>
            <p:cNvGrpSpPr>
              <a:grpSpLocks/>
            </p:cNvGrpSpPr>
            <p:nvPr/>
          </p:nvGrpSpPr>
          <p:grpSpPr bwMode="auto">
            <a:xfrm>
              <a:off x="412" y="1471"/>
              <a:ext cx="2069" cy="1547"/>
              <a:chOff x="412" y="1471"/>
              <a:chExt cx="2171" cy="1623"/>
            </a:xfrm>
          </p:grpSpPr>
          <p:pic>
            <p:nvPicPr>
              <p:cNvPr id="100366" name="Picture 10" descr="disc lt blue half"/>
              <p:cNvPicPr>
                <a:picLocks noChangeAspect="1" noChangeArrowheads="1"/>
              </p:cNvPicPr>
              <p:nvPr/>
            </p:nvPicPr>
            <p:blipFill>
              <a:blip r:embed="rId3" cstate="print"/>
              <a:srcRect/>
              <a:stretch>
                <a:fillRect/>
              </a:stretch>
            </p:blipFill>
            <p:spPr bwMode="gray">
              <a:xfrm>
                <a:off x="1900" y="1471"/>
                <a:ext cx="683" cy="479"/>
              </a:xfrm>
              <a:prstGeom prst="rect">
                <a:avLst/>
              </a:prstGeom>
              <a:noFill/>
              <a:ln w="9525">
                <a:noFill/>
                <a:miter lim="800000"/>
                <a:headEnd/>
                <a:tailEnd/>
              </a:ln>
            </p:spPr>
          </p:pic>
          <p:pic>
            <p:nvPicPr>
              <p:cNvPr id="100367" name="Picture 11" descr="disc yellow 130 half"/>
              <p:cNvPicPr>
                <a:picLocks noChangeAspect="1" noChangeArrowheads="1"/>
              </p:cNvPicPr>
              <p:nvPr/>
            </p:nvPicPr>
            <p:blipFill>
              <a:blip r:embed="rId4" cstate="print"/>
              <a:srcRect/>
              <a:stretch>
                <a:fillRect/>
              </a:stretch>
            </p:blipFill>
            <p:spPr bwMode="gray">
              <a:xfrm>
                <a:off x="412" y="1471"/>
                <a:ext cx="687" cy="479"/>
              </a:xfrm>
              <a:prstGeom prst="rect">
                <a:avLst/>
              </a:prstGeom>
              <a:noFill/>
              <a:ln w="9525">
                <a:noFill/>
                <a:miter lim="800000"/>
                <a:headEnd/>
                <a:tailEnd/>
              </a:ln>
            </p:spPr>
          </p:pic>
          <p:pic>
            <p:nvPicPr>
              <p:cNvPr id="100368" name="Picture 12" descr="disc green half"/>
              <p:cNvPicPr>
                <a:picLocks noChangeAspect="1" noChangeArrowheads="1"/>
              </p:cNvPicPr>
              <p:nvPr/>
            </p:nvPicPr>
            <p:blipFill>
              <a:blip r:embed="rId5" cstate="print"/>
              <a:srcRect/>
              <a:stretch>
                <a:fillRect/>
              </a:stretch>
            </p:blipFill>
            <p:spPr bwMode="gray">
              <a:xfrm>
                <a:off x="1156" y="1471"/>
                <a:ext cx="685" cy="479"/>
              </a:xfrm>
              <a:prstGeom prst="rect">
                <a:avLst/>
              </a:prstGeom>
              <a:noFill/>
              <a:ln w="9525">
                <a:noFill/>
                <a:miter lim="800000"/>
                <a:headEnd/>
                <a:tailEnd/>
              </a:ln>
            </p:spPr>
          </p:pic>
          <p:sp>
            <p:nvSpPr>
              <p:cNvPr id="100369" name="Text Box 13"/>
              <p:cNvSpPr txBox="1">
                <a:spLocks noChangeArrowheads="1"/>
              </p:cNvSpPr>
              <p:nvPr/>
            </p:nvSpPr>
            <p:spPr bwMode="gray">
              <a:xfrm>
                <a:off x="1351" y="1696"/>
                <a:ext cx="297" cy="232"/>
              </a:xfrm>
              <a:prstGeom prst="rect">
                <a:avLst/>
              </a:prstGeom>
              <a:noFill/>
              <a:ln w="9525" algn="ctr">
                <a:noFill/>
                <a:miter lim="800000"/>
                <a:headEnd/>
                <a:tailEnd/>
              </a:ln>
            </p:spPr>
            <p:txBody>
              <a:bodyPr wrap="none" lIns="0" tIns="0" rIns="0" bIns="0">
                <a:spAutoFit/>
              </a:bodyPr>
              <a:lstStyle/>
              <a:p>
                <a:pPr>
                  <a:lnSpc>
                    <a:spcPct val="90000"/>
                  </a:lnSpc>
                </a:pPr>
                <a:r>
                  <a:rPr lang="en-US" sz="1400">
                    <a:solidFill>
                      <a:schemeClr val="bg1"/>
                    </a:solidFill>
                    <a:latin typeface="MetaMediumLF-Roman" pitchFamily="34" charset="0"/>
                  </a:rPr>
                  <a:t>User B</a:t>
                </a:r>
                <a:br>
                  <a:rPr lang="en-US" sz="1400">
                    <a:solidFill>
                      <a:schemeClr val="bg1"/>
                    </a:solidFill>
                    <a:latin typeface="MetaMediumLF-Roman" pitchFamily="34" charset="0"/>
                  </a:rPr>
                </a:br>
                <a:r>
                  <a:rPr lang="en-US" sz="1400">
                    <a:solidFill>
                      <a:schemeClr val="bg1"/>
                    </a:solidFill>
                    <a:latin typeface="MetaMediumLF-Roman" pitchFamily="34" charset="0"/>
                  </a:rPr>
                  <a:t>10 GB</a:t>
                </a:r>
              </a:p>
            </p:txBody>
          </p:sp>
          <p:sp>
            <p:nvSpPr>
              <p:cNvPr id="100370" name="Text Box 14"/>
              <p:cNvSpPr txBox="1">
                <a:spLocks noChangeArrowheads="1"/>
              </p:cNvSpPr>
              <p:nvPr/>
            </p:nvSpPr>
            <p:spPr bwMode="gray">
              <a:xfrm>
                <a:off x="609" y="1696"/>
                <a:ext cx="295" cy="232"/>
              </a:xfrm>
              <a:prstGeom prst="rect">
                <a:avLst/>
              </a:prstGeom>
              <a:noFill/>
              <a:ln w="9525" algn="ctr">
                <a:noFill/>
                <a:miter lim="800000"/>
                <a:headEnd/>
                <a:tailEnd/>
              </a:ln>
            </p:spPr>
            <p:txBody>
              <a:bodyPr wrap="none" lIns="0" tIns="0" rIns="0" bIns="0">
                <a:spAutoFit/>
              </a:bodyPr>
              <a:lstStyle/>
              <a:p>
                <a:pPr>
                  <a:lnSpc>
                    <a:spcPct val="90000"/>
                  </a:lnSpc>
                </a:pPr>
                <a:r>
                  <a:rPr lang="en-US" sz="1400">
                    <a:latin typeface="MetaMediumLF-Roman" pitchFamily="34" charset="0"/>
                  </a:rPr>
                  <a:t>User A</a:t>
                </a:r>
              </a:p>
              <a:p>
                <a:pPr>
                  <a:lnSpc>
                    <a:spcPct val="90000"/>
                  </a:lnSpc>
                </a:pPr>
                <a:r>
                  <a:rPr lang="en-US" sz="1400">
                    <a:latin typeface="MetaMediumLF-Roman" pitchFamily="34" charset="0"/>
                  </a:rPr>
                  <a:t>10 GB</a:t>
                </a:r>
              </a:p>
            </p:txBody>
          </p:sp>
          <p:sp>
            <p:nvSpPr>
              <p:cNvPr id="100371" name="Text Box 15"/>
              <p:cNvSpPr txBox="1">
                <a:spLocks noChangeArrowheads="1"/>
              </p:cNvSpPr>
              <p:nvPr/>
            </p:nvSpPr>
            <p:spPr bwMode="gray">
              <a:xfrm>
                <a:off x="2098" y="1696"/>
                <a:ext cx="294" cy="232"/>
              </a:xfrm>
              <a:prstGeom prst="rect">
                <a:avLst/>
              </a:prstGeom>
              <a:noFill/>
              <a:ln w="9525" algn="ctr">
                <a:noFill/>
                <a:miter lim="800000"/>
                <a:headEnd/>
                <a:tailEnd/>
              </a:ln>
            </p:spPr>
            <p:txBody>
              <a:bodyPr wrap="none" lIns="0" tIns="0" rIns="0" bIns="0">
                <a:spAutoFit/>
              </a:bodyPr>
              <a:lstStyle/>
              <a:p>
                <a:pPr>
                  <a:lnSpc>
                    <a:spcPct val="90000"/>
                  </a:lnSpc>
                </a:pPr>
                <a:r>
                  <a:rPr lang="en-US" sz="1400">
                    <a:solidFill>
                      <a:schemeClr val="bg1"/>
                    </a:solidFill>
                    <a:latin typeface="MetaMediumLF-Roman" pitchFamily="34" charset="0"/>
                  </a:rPr>
                  <a:t>User C</a:t>
                </a:r>
                <a:br>
                  <a:rPr lang="en-US" sz="1400">
                    <a:solidFill>
                      <a:schemeClr val="bg1"/>
                    </a:solidFill>
                    <a:latin typeface="MetaMediumLF-Roman" pitchFamily="34" charset="0"/>
                  </a:rPr>
                </a:br>
                <a:r>
                  <a:rPr lang="en-US" sz="1400">
                    <a:solidFill>
                      <a:schemeClr val="bg1"/>
                    </a:solidFill>
                    <a:latin typeface="MetaMediumLF-Roman" pitchFamily="34" charset="0"/>
                  </a:rPr>
                  <a:t>10 GB</a:t>
                </a:r>
              </a:p>
            </p:txBody>
          </p:sp>
          <p:grpSp>
            <p:nvGrpSpPr>
              <p:cNvPr id="100372" name="Group 16"/>
              <p:cNvGrpSpPr>
                <a:grpSpLocks/>
              </p:cNvGrpSpPr>
              <p:nvPr/>
            </p:nvGrpSpPr>
            <p:grpSpPr bwMode="auto">
              <a:xfrm>
                <a:off x="1156" y="2567"/>
                <a:ext cx="687" cy="527"/>
                <a:chOff x="848" y="2044"/>
                <a:chExt cx="436" cy="334"/>
              </a:xfrm>
            </p:grpSpPr>
            <p:pic>
              <p:nvPicPr>
                <p:cNvPr id="100380" name="Picture 17" descr="disc lt blue half"/>
                <p:cNvPicPr>
                  <a:picLocks noChangeAspect="1" noChangeArrowheads="1"/>
                </p:cNvPicPr>
                <p:nvPr/>
              </p:nvPicPr>
              <p:blipFill>
                <a:blip r:embed="rId6" cstate="print"/>
                <a:srcRect b="-7253"/>
                <a:stretch>
                  <a:fillRect/>
                </a:stretch>
              </p:blipFill>
              <p:spPr bwMode="gray">
                <a:xfrm>
                  <a:off x="1066" y="2052"/>
                  <a:ext cx="218" cy="326"/>
                </a:xfrm>
                <a:prstGeom prst="rect">
                  <a:avLst/>
                </a:prstGeom>
                <a:noFill/>
                <a:ln w="9525">
                  <a:noFill/>
                  <a:miter lim="800000"/>
                  <a:headEnd/>
                  <a:tailEnd/>
                </a:ln>
              </p:spPr>
            </p:pic>
            <p:pic>
              <p:nvPicPr>
                <p:cNvPr id="100381" name="Picture 18" descr="disc green half"/>
                <p:cNvPicPr>
                  <a:picLocks noChangeAspect="1" noChangeArrowheads="1"/>
                </p:cNvPicPr>
                <p:nvPr/>
              </p:nvPicPr>
              <p:blipFill>
                <a:blip r:embed="rId7" cstate="print"/>
                <a:srcRect b="-7253"/>
                <a:stretch>
                  <a:fillRect/>
                </a:stretch>
              </p:blipFill>
              <p:spPr bwMode="gray">
                <a:xfrm>
                  <a:off x="848" y="2052"/>
                  <a:ext cx="218" cy="326"/>
                </a:xfrm>
                <a:prstGeom prst="rect">
                  <a:avLst/>
                </a:prstGeom>
                <a:noFill/>
                <a:ln w="9525">
                  <a:noFill/>
                  <a:miter lim="800000"/>
                  <a:headEnd/>
                  <a:tailEnd/>
                </a:ln>
              </p:spPr>
            </p:pic>
            <p:pic>
              <p:nvPicPr>
                <p:cNvPr id="100382" name="Picture 19" descr="disc yellow 130 half"/>
                <p:cNvPicPr>
                  <a:picLocks noChangeAspect="1" noChangeArrowheads="1"/>
                </p:cNvPicPr>
                <p:nvPr/>
              </p:nvPicPr>
              <p:blipFill>
                <a:blip r:embed="rId8" cstate="print"/>
                <a:srcRect/>
                <a:stretch>
                  <a:fillRect/>
                </a:stretch>
              </p:blipFill>
              <p:spPr bwMode="gray">
                <a:xfrm>
                  <a:off x="848" y="2044"/>
                  <a:ext cx="436" cy="72"/>
                </a:xfrm>
                <a:prstGeom prst="rect">
                  <a:avLst/>
                </a:prstGeom>
                <a:noFill/>
                <a:ln w="9525">
                  <a:noFill/>
                  <a:miter lim="800000"/>
                  <a:headEnd/>
                  <a:tailEnd/>
                </a:ln>
              </p:spPr>
            </p:pic>
          </p:grpSp>
          <p:sp>
            <p:nvSpPr>
              <p:cNvPr id="100373" name="Text Box 20"/>
              <p:cNvSpPr txBox="1">
                <a:spLocks noChangeArrowheads="1"/>
              </p:cNvSpPr>
              <p:nvPr/>
            </p:nvSpPr>
            <p:spPr bwMode="gray">
              <a:xfrm>
                <a:off x="1391" y="2570"/>
                <a:ext cx="218" cy="116"/>
              </a:xfrm>
              <a:prstGeom prst="rect">
                <a:avLst/>
              </a:prstGeom>
              <a:noFill/>
              <a:ln w="9525" algn="ctr">
                <a:noFill/>
                <a:miter lim="800000"/>
                <a:headEnd/>
                <a:tailEnd/>
              </a:ln>
            </p:spPr>
            <p:txBody>
              <a:bodyPr wrap="none" lIns="0" tIns="0" rIns="0" bIns="0">
                <a:spAutoFit/>
              </a:bodyPr>
              <a:lstStyle/>
              <a:p>
                <a:pPr>
                  <a:lnSpc>
                    <a:spcPct val="90000"/>
                  </a:lnSpc>
                </a:pPr>
                <a:r>
                  <a:rPr lang="en-US" sz="1400">
                    <a:latin typeface="MetaMediumLF-Roman" pitchFamily="34" charset="0"/>
                  </a:rPr>
                  <a:t>4 GB</a:t>
                </a:r>
              </a:p>
            </p:txBody>
          </p:sp>
          <p:sp>
            <p:nvSpPr>
              <p:cNvPr id="100374" name="Text Box 21"/>
              <p:cNvSpPr txBox="1">
                <a:spLocks noChangeArrowheads="1"/>
              </p:cNvSpPr>
              <p:nvPr/>
            </p:nvSpPr>
            <p:spPr bwMode="gray">
              <a:xfrm>
                <a:off x="1576" y="2832"/>
                <a:ext cx="218" cy="116"/>
              </a:xfrm>
              <a:prstGeom prst="rect">
                <a:avLst/>
              </a:prstGeom>
              <a:noFill/>
              <a:ln w="9525" algn="ctr">
                <a:noFill/>
                <a:miter lim="800000"/>
                <a:headEnd/>
                <a:tailEnd/>
              </a:ln>
            </p:spPr>
            <p:txBody>
              <a:bodyPr wrap="none" lIns="0" tIns="0" rIns="0" bIns="0">
                <a:spAutoFit/>
              </a:bodyPr>
              <a:lstStyle/>
              <a:p>
                <a:pPr>
                  <a:lnSpc>
                    <a:spcPct val="90000"/>
                  </a:lnSpc>
                </a:pPr>
                <a:r>
                  <a:rPr lang="en-US" sz="1400">
                    <a:solidFill>
                      <a:schemeClr val="bg1"/>
                    </a:solidFill>
                    <a:latin typeface="MetaMediumLF-Roman" pitchFamily="34" charset="0"/>
                  </a:rPr>
                  <a:t>2 GB</a:t>
                </a:r>
              </a:p>
            </p:txBody>
          </p:sp>
          <p:sp>
            <p:nvSpPr>
              <p:cNvPr id="100375" name="Text Box 22"/>
              <p:cNvSpPr txBox="1">
                <a:spLocks noChangeArrowheads="1"/>
              </p:cNvSpPr>
              <p:nvPr/>
            </p:nvSpPr>
            <p:spPr bwMode="gray">
              <a:xfrm>
                <a:off x="1223" y="2832"/>
                <a:ext cx="218" cy="116"/>
              </a:xfrm>
              <a:prstGeom prst="rect">
                <a:avLst/>
              </a:prstGeom>
              <a:noFill/>
              <a:ln w="9525" algn="ctr">
                <a:noFill/>
                <a:miter lim="800000"/>
                <a:headEnd/>
                <a:tailEnd/>
              </a:ln>
            </p:spPr>
            <p:txBody>
              <a:bodyPr wrap="none" lIns="0" tIns="0" rIns="0" bIns="0">
                <a:spAutoFit/>
              </a:bodyPr>
              <a:lstStyle/>
              <a:p>
                <a:pPr>
                  <a:lnSpc>
                    <a:spcPct val="90000"/>
                  </a:lnSpc>
                </a:pPr>
                <a:r>
                  <a:rPr lang="en-US" sz="1400">
                    <a:solidFill>
                      <a:schemeClr val="bg1"/>
                    </a:solidFill>
                    <a:latin typeface="MetaMediumLF-Roman" pitchFamily="34" charset="0"/>
                  </a:rPr>
                  <a:t>2 GB</a:t>
                </a:r>
              </a:p>
            </p:txBody>
          </p:sp>
          <p:sp>
            <p:nvSpPr>
              <p:cNvPr id="100376" name="Line 23"/>
              <p:cNvSpPr>
                <a:spLocks noChangeShapeType="1"/>
              </p:cNvSpPr>
              <p:nvPr/>
            </p:nvSpPr>
            <p:spPr bwMode="gray">
              <a:xfrm>
                <a:off x="1493" y="1950"/>
                <a:ext cx="6" cy="628"/>
              </a:xfrm>
              <a:prstGeom prst="line">
                <a:avLst/>
              </a:prstGeom>
              <a:noFill/>
              <a:ln w="12700">
                <a:solidFill>
                  <a:schemeClr val="tx1"/>
                </a:solidFill>
                <a:round/>
                <a:headEnd/>
                <a:tailEnd type="triangle" w="med" len="med"/>
              </a:ln>
            </p:spPr>
            <p:txBody>
              <a:bodyPr/>
              <a:lstStyle/>
              <a:p>
                <a:endParaRPr lang="en-US"/>
              </a:p>
            </p:txBody>
          </p:sp>
          <p:sp>
            <p:nvSpPr>
              <p:cNvPr id="100377" name="Line 24"/>
              <p:cNvSpPr>
                <a:spLocks noChangeShapeType="1"/>
              </p:cNvSpPr>
              <p:nvPr/>
            </p:nvSpPr>
            <p:spPr bwMode="gray">
              <a:xfrm flipH="1">
                <a:off x="1728" y="1950"/>
                <a:ext cx="513" cy="628"/>
              </a:xfrm>
              <a:prstGeom prst="line">
                <a:avLst/>
              </a:prstGeom>
              <a:noFill/>
              <a:ln w="12700">
                <a:solidFill>
                  <a:schemeClr val="tx1"/>
                </a:solidFill>
                <a:round/>
                <a:headEnd/>
                <a:tailEnd type="triangle" w="med" len="med"/>
              </a:ln>
            </p:spPr>
            <p:txBody>
              <a:bodyPr/>
              <a:lstStyle/>
              <a:p>
                <a:endParaRPr lang="en-US"/>
              </a:p>
            </p:txBody>
          </p:sp>
          <p:sp>
            <p:nvSpPr>
              <p:cNvPr id="100378" name="Line 25"/>
              <p:cNvSpPr>
                <a:spLocks noChangeShapeType="1"/>
              </p:cNvSpPr>
              <p:nvPr/>
            </p:nvSpPr>
            <p:spPr bwMode="gray">
              <a:xfrm>
                <a:off x="756" y="1950"/>
                <a:ext cx="513" cy="628"/>
              </a:xfrm>
              <a:prstGeom prst="line">
                <a:avLst/>
              </a:prstGeom>
              <a:noFill/>
              <a:ln w="12700">
                <a:solidFill>
                  <a:schemeClr val="tx1"/>
                </a:solidFill>
                <a:round/>
                <a:headEnd/>
                <a:tailEnd type="triangle" w="med" len="med"/>
              </a:ln>
            </p:spPr>
            <p:txBody>
              <a:bodyPr/>
              <a:lstStyle/>
              <a:p>
                <a:endParaRPr lang="en-US"/>
              </a:p>
            </p:txBody>
          </p:sp>
          <p:sp>
            <p:nvSpPr>
              <p:cNvPr id="100379" name="Text Box 26"/>
              <p:cNvSpPr txBox="1">
                <a:spLocks noChangeArrowheads="1"/>
              </p:cNvSpPr>
              <p:nvPr/>
            </p:nvSpPr>
            <p:spPr bwMode="gray">
              <a:xfrm>
                <a:off x="1900" y="2634"/>
                <a:ext cx="658" cy="349"/>
              </a:xfrm>
              <a:prstGeom prst="rect">
                <a:avLst/>
              </a:prstGeom>
              <a:noFill/>
              <a:ln w="9525" algn="ctr">
                <a:noFill/>
                <a:miter lim="800000"/>
                <a:headEnd/>
                <a:tailEnd/>
              </a:ln>
            </p:spPr>
            <p:txBody>
              <a:bodyPr lIns="0" tIns="0" rIns="0" bIns="0">
                <a:spAutoFit/>
              </a:bodyPr>
              <a:lstStyle/>
              <a:p>
                <a:pPr>
                  <a:lnSpc>
                    <a:spcPct val="90000"/>
                  </a:lnSpc>
                </a:pPr>
                <a:r>
                  <a:rPr lang="en-US" sz="1400">
                    <a:latin typeface="MetaMediumLF-Roman" pitchFamily="34" charset="0"/>
                  </a:rPr>
                  <a:t>Physical consumed storage</a:t>
                </a:r>
              </a:p>
            </p:txBody>
          </p:sp>
        </p:grpSp>
      </p:grpSp>
      <p:sp>
        <p:nvSpPr>
          <p:cNvPr id="5" name="TextBox 4"/>
          <p:cNvSpPr txBox="1"/>
          <p:nvPr/>
        </p:nvSpPr>
        <p:spPr bwMode="gray">
          <a:xfrm>
            <a:off x="284163" y="5300663"/>
            <a:ext cx="4281487" cy="646112"/>
          </a:xfrm>
          <a:prstGeom prst="rect">
            <a:avLst/>
          </a:prstGeom>
          <a:noFill/>
        </p:spPr>
        <p:txBody>
          <a:bodyPr>
            <a:spAutoFit/>
          </a:bodyPr>
          <a:lstStyle/>
          <a:p>
            <a:pPr algn="ctr" fontAlgn="auto">
              <a:spcBef>
                <a:spcPts val="0"/>
              </a:spcBef>
              <a:spcAft>
                <a:spcPts val="0"/>
              </a:spcAft>
              <a:defRPr/>
            </a:pPr>
            <a:r>
              <a:rPr lang="en-US" sz="3600" dirty="0">
                <a:solidFill>
                  <a:schemeClr val="tx2"/>
                </a:solidFill>
                <a:latin typeface="MetaMediumLF-Roman" pitchFamily="34" charset="0"/>
                <a:ea typeface="+mj-ea"/>
                <a:cs typeface="+mj-cs"/>
              </a:rPr>
              <a:t>Capacity on demand</a:t>
            </a:r>
          </a:p>
        </p:txBody>
      </p:sp>
      <p:grpSp>
        <p:nvGrpSpPr>
          <p:cNvPr id="100359" name="Group 29"/>
          <p:cNvGrpSpPr>
            <a:grpSpLocks/>
          </p:cNvGrpSpPr>
          <p:nvPr/>
        </p:nvGrpSpPr>
        <p:grpSpPr bwMode="auto">
          <a:xfrm>
            <a:off x="366713" y="6348413"/>
            <a:ext cx="2132012" cy="184150"/>
            <a:chOff x="366713" y="6348676"/>
            <a:chExt cx="2131435" cy="184666"/>
          </a:xfrm>
        </p:grpSpPr>
        <p:sp>
          <p:nvSpPr>
            <p:cNvPr id="31" name="Rectangle 30"/>
            <p:cNvSpPr/>
            <p:nvPr/>
          </p:nvSpPr>
          <p:spPr bwMode="gray">
            <a:xfrm>
              <a:off x="1320542" y="6348676"/>
              <a:ext cx="1177606" cy="184666"/>
            </a:xfrm>
            <a:prstGeom prst="rect">
              <a:avLst/>
            </a:prstGeom>
            <a:noFill/>
          </p:spPr>
          <p:txBody>
            <a:bodyPr wrap="none" lIns="0" tIns="0" rIns="0" bIns="0" anchor="ctr">
              <a:spAutoFit/>
            </a:bodyPr>
            <a:lstStyle/>
            <a:p>
              <a:pPr fontAlgn="auto">
                <a:spcBef>
                  <a:spcPts val="0"/>
                </a:spcBef>
                <a:spcAft>
                  <a:spcPts val="0"/>
                </a:spcAft>
                <a:defRPr/>
              </a:pPr>
              <a:r>
                <a:rPr lang="en-US" sz="1200" spc="300" dirty="0">
                  <a:solidFill>
                    <a:schemeClr val="bg1"/>
                  </a:solidFill>
                  <a:latin typeface="MetaMediumLF-Roman" pitchFamily="34" charset="0"/>
                  <a:cs typeface="+mn-cs"/>
                </a:rPr>
                <a:t>EFFICIENCY </a:t>
              </a:r>
            </a:p>
          </p:txBody>
        </p:sp>
        <p:pic>
          <p:nvPicPr>
            <p:cNvPr id="100361" name="Picture 31" descr="VNX logo.png"/>
            <p:cNvPicPr>
              <a:picLocks noChangeAspect="1"/>
            </p:cNvPicPr>
            <p:nvPr/>
          </p:nvPicPr>
          <p:blipFill>
            <a:blip r:embed="rId9" cstate="print"/>
            <a:srcRect/>
            <a:stretch>
              <a:fillRect/>
            </a:stretch>
          </p:blipFill>
          <p:spPr bwMode="gray">
            <a:xfrm>
              <a:off x="366713" y="6363624"/>
              <a:ext cx="864081" cy="154770"/>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4449" name="Picture 71" descr="vnx-5700.png"/>
          <p:cNvPicPr>
            <a:picLocks noChangeAspect="1"/>
          </p:cNvPicPr>
          <p:nvPr/>
        </p:nvPicPr>
        <p:blipFill>
          <a:blip r:embed="rId3" cstate="print"/>
          <a:srcRect/>
          <a:stretch>
            <a:fillRect/>
          </a:stretch>
        </p:blipFill>
        <p:spPr bwMode="gray">
          <a:xfrm>
            <a:off x="3171825" y="1355725"/>
            <a:ext cx="1562100" cy="4608513"/>
          </a:xfrm>
          <a:prstGeom prst="rect">
            <a:avLst/>
          </a:prstGeom>
          <a:noFill/>
          <a:ln w="9525">
            <a:noFill/>
            <a:miter lim="800000"/>
            <a:headEnd/>
            <a:tailEnd/>
          </a:ln>
        </p:spPr>
      </p:pic>
      <p:grpSp>
        <p:nvGrpSpPr>
          <p:cNvPr id="104450" name="Group 77"/>
          <p:cNvGrpSpPr>
            <a:grpSpLocks/>
          </p:cNvGrpSpPr>
          <p:nvPr/>
        </p:nvGrpSpPr>
        <p:grpSpPr bwMode="auto">
          <a:xfrm>
            <a:off x="3328988" y="1585913"/>
            <a:ext cx="1247775" cy="4310062"/>
            <a:chOff x="1518829" y="1585575"/>
            <a:chExt cx="1247959" cy="4309722"/>
          </a:xfrm>
        </p:grpSpPr>
        <p:pic>
          <p:nvPicPr>
            <p:cNvPr id="70" name="Picture 69" descr="disc lt blue virtual.png"/>
            <p:cNvPicPr>
              <a:picLocks noChangeAspect="1"/>
            </p:cNvPicPr>
            <p:nvPr/>
          </p:nvPicPr>
          <p:blipFill>
            <a:blip r:embed="rId4" cstate="email">
              <a:duotone>
                <a:schemeClr val="bg2">
                  <a:shade val="45000"/>
                  <a:satMod val="135000"/>
                </a:schemeClr>
                <a:prstClr val="white"/>
              </a:duotone>
              <a:lum bright="10000"/>
            </a:blip>
            <a:srcRect/>
            <a:stretch>
              <a:fillRect/>
            </a:stretch>
          </p:blipFill>
          <p:spPr bwMode="gray">
            <a:xfrm>
              <a:off x="1518829" y="1585575"/>
              <a:ext cx="1247959" cy="948615"/>
            </a:xfrm>
            <a:prstGeom prst="rect">
              <a:avLst/>
            </a:prstGeom>
          </p:spPr>
        </p:pic>
        <p:pic>
          <p:nvPicPr>
            <p:cNvPr id="75" name="Picture 74" descr="disc lt blue virtual.png"/>
            <p:cNvPicPr>
              <a:picLocks noChangeAspect="1"/>
            </p:cNvPicPr>
            <p:nvPr/>
          </p:nvPicPr>
          <p:blipFill>
            <a:blip r:embed="rId5" cstate="email">
              <a:duotone>
                <a:schemeClr val="bg2">
                  <a:shade val="45000"/>
                  <a:satMod val="135000"/>
                </a:schemeClr>
                <a:prstClr val="white"/>
              </a:duotone>
              <a:lum bright="10000"/>
            </a:blip>
            <a:srcRect/>
            <a:stretch>
              <a:fillRect/>
            </a:stretch>
          </p:blipFill>
          <p:spPr bwMode="gray">
            <a:xfrm>
              <a:off x="1518829" y="4984389"/>
              <a:ext cx="1247959" cy="910908"/>
            </a:xfrm>
            <a:prstGeom prst="rect">
              <a:avLst/>
            </a:prstGeom>
          </p:spPr>
        </p:pic>
        <p:pic>
          <p:nvPicPr>
            <p:cNvPr id="76" name="Picture 75" descr="disc lt blue virtual.png"/>
            <p:cNvPicPr>
              <a:picLocks noChangeAspect="1"/>
            </p:cNvPicPr>
            <p:nvPr/>
          </p:nvPicPr>
          <p:blipFill>
            <a:blip r:embed="rId6" cstate="email">
              <a:duotone>
                <a:schemeClr val="bg2">
                  <a:shade val="45000"/>
                  <a:satMod val="135000"/>
                </a:schemeClr>
                <a:prstClr val="white"/>
              </a:duotone>
              <a:lum bright="10000"/>
            </a:blip>
            <a:srcRect/>
            <a:stretch>
              <a:fillRect/>
            </a:stretch>
          </p:blipFill>
          <p:spPr bwMode="gray">
            <a:xfrm>
              <a:off x="1518829" y="2534189"/>
              <a:ext cx="1247959" cy="2450199"/>
            </a:xfrm>
            <a:prstGeom prst="rect">
              <a:avLst/>
            </a:prstGeom>
          </p:spPr>
        </p:pic>
      </p:grpSp>
      <p:pic>
        <p:nvPicPr>
          <p:cNvPr id="79" name="Picture 78" descr="_disc sky blue.png"/>
          <p:cNvPicPr>
            <a:picLocks noChangeAspect="1"/>
          </p:cNvPicPr>
          <p:nvPr/>
        </p:nvPicPr>
        <p:blipFill>
          <a:blip r:embed="rId7" cstate="print">
            <a:lum bright="10000"/>
          </a:blip>
          <a:srcRect/>
          <a:stretch>
            <a:fillRect/>
          </a:stretch>
        </p:blipFill>
        <p:spPr bwMode="gray">
          <a:xfrm>
            <a:off x="3535363" y="1758950"/>
            <a:ext cx="808037" cy="825500"/>
          </a:xfrm>
          <a:prstGeom prst="rect">
            <a:avLst/>
          </a:prstGeom>
          <a:noFill/>
          <a:ln w="9525">
            <a:noFill/>
            <a:miter lim="800000"/>
            <a:headEnd/>
            <a:tailEnd/>
          </a:ln>
        </p:spPr>
      </p:pic>
      <p:pic>
        <p:nvPicPr>
          <p:cNvPr id="104452" name="Picture 73" descr="disc lt blue virtual.png"/>
          <p:cNvPicPr>
            <a:picLocks noChangeAspect="1"/>
          </p:cNvPicPr>
          <p:nvPr/>
        </p:nvPicPr>
        <p:blipFill>
          <a:blip r:embed="rId8" cstate="print"/>
          <a:srcRect/>
          <a:stretch>
            <a:fillRect/>
          </a:stretch>
        </p:blipFill>
        <p:spPr bwMode="gray">
          <a:xfrm>
            <a:off x="3319463" y="4529138"/>
            <a:ext cx="1252537" cy="1366837"/>
          </a:xfrm>
          <a:prstGeom prst="rect">
            <a:avLst/>
          </a:prstGeom>
          <a:noFill/>
          <a:ln w="9525">
            <a:noFill/>
            <a:miter lim="800000"/>
            <a:headEnd/>
            <a:tailEnd/>
          </a:ln>
        </p:spPr>
      </p:pic>
      <p:sp>
        <p:nvSpPr>
          <p:cNvPr id="376" name="Rounded Rectangle 375"/>
          <p:cNvSpPr>
            <a:spLocks noChangeArrowheads="1"/>
          </p:cNvSpPr>
          <p:nvPr/>
        </p:nvSpPr>
        <p:spPr bwMode="gray">
          <a:xfrm>
            <a:off x="2965450" y="1739900"/>
            <a:ext cx="5668963" cy="868363"/>
          </a:xfrm>
          <a:prstGeom prst="roundRect">
            <a:avLst>
              <a:gd name="adj" fmla="val 11769"/>
            </a:avLst>
          </a:prstGeom>
          <a:noFill/>
          <a:ln w="19050" algn="ctr">
            <a:solidFill>
              <a:schemeClr val="accent1">
                <a:lumMod val="60000"/>
                <a:lumOff val="40000"/>
              </a:schemeClr>
            </a:solidFill>
            <a:round/>
            <a:headEnd/>
            <a:tailEnd/>
          </a:ln>
          <a:extLst/>
        </p:spPr>
        <p:txBody>
          <a:bodyPr lIns="0" tIns="0" rIns="0" bIns="0" anchor="ctr"/>
          <a:lstStyle/>
          <a:p>
            <a:pPr algn="ctr" fontAlgn="auto">
              <a:spcBef>
                <a:spcPts val="0"/>
              </a:spcBef>
              <a:spcAft>
                <a:spcPts val="0"/>
              </a:spcAft>
              <a:defRPr/>
            </a:pPr>
            <a:endParaRPr lang="en-US">
              <a:latin typeface="+mn-lt"/>
              <a:cs typeface="+mn-cs"/>
            </a:endParaRPr>
          </a:p>
        </p:txBody>
      </p:sp>
      <p:sp>
        <p:nvSpPr>
          <p:cNvPr id="18561" name="Rectangle 13"/>
          <p:cNvSpPr>
            <a:spLocks noChangeArrowheads="1"/>
          </p:cNvSpPr>
          <p:nvPr/>
        </p:nvSpPr>
        <p:spPr bwMode="gray">
          <a:xfrm>
            <a:off x="5024438" y="1943100"/>
            <a:ext cx="3475037" cy="461963"/>
          </a:xfrm>
          <a:prstGeom prst="rect">
            <a:avLst/>
          </a:prstGeom>
          <a:noFill/>
          <a:ln w="9525">
            <a:noFill/>
            <a:miter lim="800000"/>
            <a:headEnd/>
            <a:tailEnd/>
          </a:ln>
        </p:spPr>
        <p:txBody>
          <a:bodyPr>
            <a:spAutoFit/>
          </a:bodyPr>
          <a:lstStyle/>
          <a:p>
            <a:pPr algn="ctr"/>
            <a:r>
              <a:rPr lang="en-US" sz="2400">
                <a:solidFill>
                  <a:schemeClr val="bg2"/>
                </a:solidFill>
                <a:latin typeface="MetaMediumLF-Roman" pitchFamily="34" charset="0"/>
              </a:rPr>
              <a:t>Thickly Provisioned Data</a:t>
            </a:r>
            <a:endParaRPr lang="en-US" i="1">
              <a:solidFill>
                <a:schemeClr val="bg2"/>
              </a:solidFill>
              <a:latin typeface="MetaMediumLF-Roman" pitchFamily="34" charset="0"/>
            </a:endParaRPr>
          </a:p>
        </p:txBody>
      </p:sp>
      <p:sp>
        <p:nvSpPr>
          <p:cNvPr id="6235" name="Rectangle 121"/>
          <p:cNvSpPr>
            <a:spLocks noChangeArrowheads="1"/>
          </p:cNvSpPr>
          <p:nvPr/>
        </p:nvSpPr>
        <p:spPr bwMode="gray">
          <a:xfrm>
            <a:off x="3854450" y="1992313"/>
            <a:ext cx="79375" cy="69850"/>
          </a:xfrm>
          <a:prstGeom prst="rect">
            <a:avLst/>
          </a:prstGeom>
          <a:solidFill>
            <a:schemeClr val="tx2"/>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6236" name="Rectangle 124"/>
          <p:cNvSpPr>
            <a:spLocks noChangeArrowheads="1"/>
          </p:cNvSpPr>
          <p:nvPr/>
        </p:nvSpPr>
        <p:spPr bwMode="gray">
          <a:xfrm>
            <a:off x="3854450" y="2098675"/>
            <a:ext cx="79375" cy="69850"/>
          </a:xfrm>
          <a:prstGeom prst="rect">
            <a:avLst/>
          </a:prstGeom>
          <a:solidFill>
            <a:srgbClr val="0B72E3"/>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6237" name="Rectangle 125"/>
          <p:cNvSpPr>
            <a:spLocks noChangeArrowheads="1"/>
          </p:cNvSpPr>
          <p:nvPr/>
        </p:nvSpPr>
        <p:spPr bwMode="gray">
          <a:xfrm>
            <a:off x="4076700" y="2098675"/>
            <a:ext cx="77788" cy="69850"/>
          </a:xfrm>
          <a:prstGeom prst="rect">
            <a:avLst/>
          </a:prstGeom>
          <a:solidFill>
            <a:schemeClr val="tx2"/>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6238" name="Rectangle 130"/>
          <p:cNvSpPr>
            <a:spLocks noChangeArrowheads="1"/>
          </p:cNvSpPr>
          <p:nvPr/>
        </p:nvSpPr>
        <p:spPr bwMode="gray">
          <a:xfrm>
            <a:off x="3743325" y="2308225"/>
            <a:ext cx="79375" cy="69850"/>
          </a:xfrm>
          <a:prstGeom prst="rect">
            <a:avLst/>
          </a:prstGeom>
          <a:solidFill>
            <a:schemeClr val="tx2"/>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6239" name="Rectangle 131"/>
          <p:cNvSpPr>
            <a:spLocks noChangeArrowheads="1"/>
          </p:cNvSpPr>
          <p:nvPr/>
        </p:nvSpPr>
        <p:spPr bwMode="gray">
          <a:xfrm>
            <a:off x="3965575" y="2308225"/>
            <a:ext cx="79375" cy="69850"/>
          </a:xfrm>
          <a:prstGeom prst="rect">
            <a:avLst/>
          </a:prstGeom>
          <a:solidFill>
            <a:srgbClr val="0B72E3"/>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6240" name="Rectangle 144"/>
          <p:cNvSpPr>
            <a:spLocks noChangeArrowheads="1"/>
          </p:cNvSpPr>
          <p:nvPr/>
        </p:nvSpPr>
        <p:spPr bwMode="gray">
          <a:xfrm>
            <a:off x="3743325" y="1992313"/>
            <a:ext cx="79375" cy="69850"/>
          </a:xfrm>
          <a:prstGeom prst="rect">
            <a:avLst/>
          </a:prstGeom>
          <a:solidFill>
            <a:srgbClr val="0B72E3"/>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6241" name="Rectangle 145"/>
          <p:cNvSpPr>
            <a:spLocks noChangeArrowheads="1"/>
          </p:cNvSpPr>
          <p:nvPr/>
        </p:nvSpPr>
        <p:spPr bwMode="gray">
          <a:xfrm>
            <a:off x="3965575" y="1992313"/>
            <a:ext cx="79375" cy="69850"/>
          </a:xfrm>
          <a:prstGeom prst="rect">
            <a:avLst/>
          </a:prstGeom>
          <a:solidFill>
            <a:srgbClr val="0B72E3"/>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6242" name="Rectangle 146"/>
          <p:cNvSpPr>
            <a:spLocks noChangeArrowheads="1"/>
          </p:cNvSpPr>
          <p:nvPr/>
        </p:nvSpPr>
        <p:spPr bwMode="gray">
          <a:xfrm>
            <a:off x="4076700" y="1992313"/>
            <a:ext cx="77788" cy="69850"/>
          </a:xfrm>
          <a:prstGeom prst="rect">
            <a:avLst/>
          </a:prstGeom>
          <a:solidFill>
            <a:schemeClr val="tx2"/>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6243" name="Rectangle 150"/>
          <p:cNvSpPr>
            <a:spLocks noChangeArrowheads="1"/>
          </p:cNvSpPr>
          <p:nvPr/>
        </p:nvSpPr>
        <p:spPr bwMode="gray">
          <a:xfrm>
            <a:off x="3743325" y="2098675"/>
            <a:ext cx="79375" cy="69850"/>
          </a:xfrm>
          <a:prstGeom prst="rect">
            <a:avLst/>
          </a:prstGeom>
          <a:solidFill>
            <a:schemeClr val="tx2"/>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6244" name="Rectangle 151"/>
          <p:cNvSpPr>
            <a:spLocks noChangeArrowheads="1"/>
          </p:cNvSpPr>
          <p:nvPr/>
        </p:nvSpPr>
        <p:spPr bwMode="gray">
          <a:xfrm>
            <a:off x="3965575" y="2098675"/>
            <a:ext cx="79375" cy="69850"/>
          </a:xfrm>
          <a:prstGeom prst="rect">
            <a:avLst/>
          </a:prstGeom>
          <a:solidFill>
            <a:schemeClr val="tx2"/>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6245" name="Rectangle 154"/>
          <p:cNvSpPr>
            <a:spLocks noChangeArrowheads="1"/>
          </p:cNvSpPr>
          <p:nvPr/>
        </p:nvSpPr>
        <p:spPr bwMode="gray">
          <a:xfrm>
            <a:off x="3743325" y="2203450"/>
            <a:ext cx="79375" cy="69850"/>
          </a:xfrm>
          <a:prstGeom prst="rect">
            <a:avLst/>
          </a:prstGeom>
          <a:solidFill>
            <a:srgbClr val="0B72E3"/>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6246" name="Rectangle 155"/>
          <p:cNvSpPr>
            <a:spLocks noChangeArrowheads="1"/>
          </p:cNvSpPr>
          <p:nvPr/>
        </p:nvSpPr>
        <p:spPr bwMode="gray">
          <a:xfrm>
            <a:off x="3854450" y="2203450"/>
            <a:ext cx="79375" cy="69850"/>
          </a:xfrm>
          <a:prstGeom prst="rect">
            <a:avLst/>
          </a:prstGeom>
          <a:solidFill>
            <a:schemeClr val="tx2"/>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6247" name="Rectangle 156"/>
          <p:cNvSpPr>
            <a:spLocks noChangeArrowheads="1"/>
          </p:cNvSpPr>
          <p:nvPr/>
        </p:nvSpPr>
        <p:spPr bwMode="gray">
          <a:xfrm>
            <a:off x="3965575" y="2203450"/>
            <a:ext cx="79375" cy="69850"/>
          </a:xfrm>
          <a:prstGeom prst="rect">
            <a:avLst/>
          </a:prstGeom>
          <a:solidFill>
            <a:schemeClr val="tx2"/>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6248" name="Rectangle 157"/>
          <p:cNvSpPr>
            <a:spLocks noChangeArrowheads="1"/>
          </p:cNvSpPr>
          <p:nvPr/>
        </p:nvSpPr>
        <p:spPr bwMode="gray">
          <a:xfrm>
            <a:off x="4076700" y="2203450"/>
            <a:ext cx="77788" cy="69850"/>
          </a:xfrm>
          <a:prstGeom prst="rect">
            <a:avLst/>
          </a:prstGeom>
          <a:solidFill>
            <a:srgbClr val="0B72E3"/>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6249" name="Rectangle 162"/>
          <p:cNvSpPr>
            <a:spLocks noChangeArrowheads="1"/>
          </p:cNvSpPr>
          <p:nvPr/>
        </p:nvSpPr>
        <p:spPr bwMode="gray">
          <a:xfrm>
            <a:off x="3854450" y="2308225"/>
            <a:ext cx="79375" cy="69850"/>
          </a:xfrm>
          <a:prstGeom prst="rect">
            <a:avLst/>
          </a:prstGeom>
          <a:solidFill>
            <a:schemeClr val="tx2"/>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6250" name="Rectangle 163"/>
          <p:cNvSpPr>
            <a:spLocks noChangeArrowheads="1"/>
          </p:cNvSpPr>
          <p:nvPr/>
        </p:nvSpPr>
        <p:spPr bwMode="gray">
          <a:xfrm>
            <a:off x="4076700" y="2308225"/>
            <a:ext cx="77788" cy="69850"/>
          </a:xfrm>
          <a:prstGeom prst="rect">
            <a:avLst/>
          </a:prstGeom>
          <a:solidFill>
            <a:schemeClr val="tx2"/>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6251" name="Rectangle 168"/>
          <p:cNvSpPr>
            <a:spLocks noChangeArrowheads="1"/>
          </p:cNvSpPr>
          <p:nvPr/>
        </p:nvSpPr>
        <p:spPr bwMode="gray">
          <a:xfrm>
            <a:off x="3743325" y="2414588"/>
            <a:ext cx="79375" cy="69850"/>
          </a:xfrm>
          <a:prstGeom prst="rect">
            <a:avLst/>
          </a:prstGeom>
          <a:solidFill>
            <a:schemeClr val="tx2"/>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6252" name="Rectangle 169"/>
          <p:cNvSpPr>
            <a:spLocks noChangeArrowheads="1"/>
          </p:cNvSpPr>
          <p:nvPr/>
        </p:nvSpPr>
        <p:spPr bwMode="gray">
          <a:xfrm>
            <a:off x="3854450" y="2414588"/>
            <a:ext cx="79375" cy="69850"/>
          </a:xfrm>
          <a:prstGeom prst="rect">
            <a:avLst/>
          </a:prstGeom>
          <a:solidFill>
            <a:srgbClr val="0B72E3"/>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6253" name="Rectangle 170"/>
          <p:cNvSpPr>
            <a:spLocks noChangeArrowheads="1"/>
          </p:cNvSpPr>
          <p:nvPr/>
        </p:nvSpPr>
        <p:spPr bwMode="gray">
          <a:xfrm>
            <a:off x="3965575" y="2414588"/>
            <a:ext cx="79375" cy="69850"/>
          </a:xfrm>
          <a:prstGeom prst="rect">
            <a:avLst/>
          </a:prstGeom>
          <a:solidFill>
            <a:schemeClr val="tx2"/>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6254" name="Rectangle 171"/>
          <p:cNvSpPr>
            <a:spLocks noChangeArrowheads="1"/>
          </p:cNvSpPr>
          <p:nvPr/>
        </p:nvSpPr>
        <p:spPr bwMode="gray">
          <a:xfrm>
            <a:off x="4076700" y="2414588"/>
            <a:ext cx="77788" cy="69850"/>
          </a:xfrm>
          <a:prstGeom prst="rect">
            <a:avLst/>
          </a:prstGeom>
          <a:solidFill>
            <a:schemeClr val="tx2"/>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528" name="Rectangle 124"/>
          <p:cNvSpPr>
            <a:spLocks noChangeArrowheads="1"/>
          </p:cNvSpPr>
          <p:nvPr/>
        </p:nvSpPr>
        <p:spPr bwMode="gray">
          <a:xfrm>
            <a:off x="3492500" y="5081588"/>
            <a:ext cx="79375" cy="69850"/>
          </a:xfrm>
          <a:prstGeom prst="rect">
            <a:avLst/>
          </a:prstGeom>
          <a:solidFill>
            <a:schemeClr val="tx2">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529" name="Rectangle 144"/>
          <p:cNvSpPr>
            <a:spLocks noChangeArrowheads="1"/>
          </p:cNvSpPr>
          <p:nvPr/>
        </p:nvSpPr>
        <p:spPr bwMode="gray">
          <a:xfrm>
            <a:off x="3381375" y="4975225"/>
            <a:ext cx="79375" cy="69850"/>
          </a:xfrm>
          <a:prstGeom prst="rect">
            <a:avLst/>
          </a:prstGeom>
          <a:solidFill>
            <a:schemeClr val="tx2">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530" name="Rectangle 145"/>
          <p:cNvSpPr>
            <a:spLocks noChangeArrowheads="1"/>
          </p:cNvSpPr>
          <p:nvPr/>
        </p:nvSpPr>
        <p:spPr bwMode="gray">
          <a:xfrm>
            <a:off x="3603625" y="4975225"/>
            <a:ext cx="79375" cy="69850"/>
          </a:xfrm>
          <a:prstGeom prst="rect">
            <a:avLst/>
          </a:prstGeom>
          <a:solidFill>
            <a:schemeClr val="tx2">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531" name="Rectangle 154"/>
          <p:cNvSpPr>
            <a:spLocks noChangeArrowheads="1"/>
          </p:cNvSpPr>
          <p:nvPr/>
        </p:nvSpPr>
        <p:spPr bwMode="gray">
          <a:xfrm>
            <a:off x="3381375" y="5186363"/>
            <a:ext cx="79375" cy="69850"/>
          </a:xfrm>
          <a:prstGeom prst="rect">
            <a:avLst/>
          </a:prstGeom>
          <a:solidFill>
            <a:schemeClr val="tx2">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532" name="Rectangle 156"/>
          <p:cNvSpPr>
            <a:spLocks noChangeArrowheads="1"/>
          </p:cNvSpPr>
          <p:nvPr/>
        </p:nvSpPr>
        <p:spPr bwMode="gray">
          <a:xfrm>
            <a:off x="3603625" y="5186363"/>
            <a:ext cx="79375" cy="69850"/>
          </a:xfrm>
          <a:prstGeom prst="rect">
            <a:avLst/>
          </a:prstGeom>
          <a:solidFill>
            <a:schemeClr val="tx2">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533" name="Rectangle 163"/>
          <p:cNvSpPr>
            <a:spLocks noChangeArrowheads="1"/>
          </p:cNvSpPr>
          <p:nvPr/>
        </p:nvSpPr>
        <p:spPr bwMode="gray">
          <a:xfrm>
            <a:off x="3714750" y="5291138"/>
            <a:ext cx="77788" cy="69850"/>
          </a:xfrm>
          <a:prstGeom prst="rect">
            <a:avLst/>
          </a:prstGeom>
          <a:solidFill>
            <a:schemeClr val="tx2">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534" name="Rectangle 168"/>
          <p:cNvSpPr>
            <a:spLocks noChangeArrowheads="1"/>
          </p:cNvSpPr>
          <p:nvPr/>
        </p:nvSpPr>
        <p:spPr bwMode="gray">
          <a:xfrm>
            <a:off x="3381375" y="5411788"/>
            <a:ext cx="79375" cy="69850"/>
          </a:xfrm>
          <a:prstGeom prst="rect">
            <a:avLst/>
          </a:prstGeom>
          <a:solidFill>
            <a:schemeClr val="tx2">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535" name="Rectangle 169"/>
          <p:cNvSpPr>
            <a:spLocks noChangeArrowheads="1"/>
          </p:cNvSpPr>
          <p:nvPr/>
        </p:nvSpPr>
        <p:spPr bwMode="gray">
          <a:xfrm>
            <a:off x="3492500" y="5411788"/>
            <a:ext cx="79375" cy="69850"/>
          </a:xfrm>
          <a:prstGeom prst="rect">
            <a:avLst/>
          </a:prstGeom>
          <a:solidFill>
            <a:schemeClr val="tx2">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536" name="Rectangle 171"/>
          <p:cNvSpPr>
            <a:spLocks noChangeArrowheads="1"/>
          </p:cNvSpPr>
          <p:nvPr/>
        </p:nvSpPr>
        <p:spPr bwMode="gray">
          <a:xfrm>
            <a:off x="3714750" y="5411788"/>
            <a:ext cx="77788" cy="69850"/>
          </a:xfrm>
          <a:prstGeom prst="rect">
            <a:avLst/>
          </a:prstGeom>
          <a:solidFill>
            <a:schemeClr val="tx2">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659" name="Rectangle 13"/>
          <p:cNvSpPr>
            <a:spLocks noChangeArrowheads="1"/>
          </p:cNvSpPr>
          <p:nvPr/>
        </p:nvSpPr>
        <p:spPr bwMode="gray">
          <a:xfrm>
            <a:off x="5024438" y="4706938"/>
            <a:ext cx="3475037" cy="1016000"/>
          </a:xfrm>
          <a:prstGeom prst="rect">
            <a:avLst/>
          </a:prstGeom>
          <a:noFill/>
          <a:ln w="9525">
            <a:noFill/>
            <a:miter lim="800000"/>
            <a:headEnd/>
            <a:tailEnd/>
          </a:ln>
        </p:spPr>
        <p:txBody>
          <a:bodyPr>
            <a:spAutoFit/>
          </a:bodyPr>
          <a:lstStyle/>
          <a:p>
            <a:pPr algn="ctr"/>
            <a:r>
              <a:rPr lang="en-US" sz="2400">
                <a:solidFill>
                  <a:schemeClr val="bg2"/>
                </a:solidFill>
                <a:latin typeface="MetaMediumLF-Roman" pitchFamily="34" charset="0"/>
              </a:rPr>
              <a:t>Freed Capacity</a:t>
            </a:r>
            <a:br>
              <a:rPr lang="en-US" sz="2400">
                <a:solidFill>
                  <a:schemeClr val="bg2"/>
                </a:solidFill>
                <a:latin typeface="MetaMediumLF-Roman" pitchFamily="34" charset="0"/>
              </a:rPr>
            </a:br>
            <a:r>
              <a:rPr lang="en-US">
                <a:solidFill>
                  <a:schemeClr val="bg2"/>
                </a:solidFill>
                <a:latin typeface="MetaNormalLF-Roman" pitchFamily="34" charset="0"/>
              </a:rPr>
              <a:t>Returned to pool for usage </a:t>
            </a:r>
            <a:br>
              <a:rPr lang="en-US">
                <a:solidFill>
                  <a:schemeClr val="bg2"/>
                </a:solidFill>
                <a:latin typeface="MetaNormalLF-Roman" pitchFamily="34" charset="0"/>
              </a:rPr>
            </a:br>
            <a:r>
              <a:rPr lang="en-US">
                <a:solidFill>
                  <a:schemeClr val="bg2"/>
                </a:solidFill>
                <a:latin typeface="MetaNormalLF-Roman" pitchFamily="34" charset="0"/>
              </a:rPr>
              <a:t>by other LUNs</a:t>
            </a:r>
            <a:endParaRPr lang="en-US" i="1">
              <a:solidFill>
                <a:schemeClr val="bg2"/>
              </a:solidFill>
              <a:latin typeface="MetaNormalLF-Roman" pitchFamily="34" charset="0"/>
            </a:endParaRPr>
          </a:p>
        </p:txBody>
      </p:sp>
      <p:sp>
        <p:nvSpPr>
          <p:cNvPr id="660" name="Rectangle 13"/>
          <p:cNvSpPr>
            <a:spLocks noChangeArrowheads="1"/>
          </p:cNvSpPr>
          <p:nvPr/>
        </p:nvSpPr>
        <p:spPr bwMode="gray">
          <a:xfrm>
            <a:off x="5024438" y="2790825"/>
            <a:ext cx="3475037" cy="738188"/>
          </a:xfrm>
          <a:prstGeom prst="rect">
            <a:avLst/>
          </a:prstGeom>
          <a:noFill/>
          <a:ln w="9525">
            <a:noFill/>
            <a:miter lim="800000"/>
            <a:headEnd/>
            <a:tailEnd/>
          </a:ln>
        </p:spPr>
        <p:txBody>
          <a:bodyPr>
            <a:spAutoFit/>
          </a:bodyPr>
          <a:lstStyle/>
          <a:p>
            <a:pPr algn="ctr" fontAlgn="auto">
              <a:spcBef>
                <a:spcPts val="0"/>
              </a:spcBef>
              <a:spcAft>
                <a:spcPts val="0"/>
              </a:spcAft>
              <a:defRPr/>
            </a:pPr>
            <a:r>
              <a:rPr lang="en-US" sz="2400" dirty="0">
                <a:solidFill>
                  <a:schemeClr val="bg2"/>
                </a:solidFill>
                <a:latin typeface="MetaMediumLF-Roman" pitchFamily="34" charset="0"/>
                <a:cs typeface="+mn-cs"/>
              </a:rPr>
              <a:t>Thinly Provisioned Data</a:t>
            </a:r>
            <a:br>
              <a:rPr lang="en-US" sz="2400" dirty="0">
                <a:solidFill>
                  <a:schemeClr val="bg2"/>
                </a:solidFill>
                <a:latin typeface="MetaMediumLF-Roman" pitchFamily="34" charset="0"/>
                <a:cs typeface="+mn-cs"/>
              </a:rPr>
            </a:br>
            <a:r>
              <a:rPr lang="en-US" dirty="0">
                <a:solidFill>
                  <a:schemeClr val="bg2"/>
                </a:solidFill>
                <a:latin typeface="+mj-lt"/>
                <a:cs typeface="+mn-cs"/>
              </a:rPr>
              <a:t>Reduced storage capacity</a:t>
            </a:r>
          </a:p>
        </p:txBody>
      </p:sp>
      <p:sp>
        <p:nvSpPr>
          <p:cNvPr id="662" name="Rounded Rectangle 661"/>
          <p:cNvSpPr>
            <a:spLocks noChangeArrowheads="1"/>
          </p:cNvSpPr>
          <p:nvPr/>
        </p:nvSpPr>
        <p:spPr bwMode="gray">
          <a:xfrm>
            <a:off x="2965450" y="2743200"/>
            <a:ext cx="5668963" cy="868363"/>
          </a:xfrm>
          <a:prstGeom prst="roundRect">
            <a:avLst>
              <a:gd name="adj" fmla="val 12994"/>
            </a:avLst>
          </a:prstGeom>
          <a:noFill/>
          <a:ln w="19050" algn="ctr">
            <a:solidFill>
              <a:schemeClr val="accent1">
                <a:lumMod val="60000"/>
                <a:lumOff val="40000"/>
              </a:schemeClr>
            </a:solidFill>
            <a:round/>
            <a:headEnd/>
            <a:tailEnd/>
          </a:ln>
          <a:extLst/>
        </p:spPr>
        <p:txBody>
          <a:bodyPr lIns="0" tIns="0" rIns="0" bIns="0" anchor="ctr"/>
          <a:lstStyle/>
          <a:p>
            <a:pPr algn="ctr" fontAlgn="auto">
              <a:spcBef>
                <a:spcPts val="0"/>
              </a:spcBef>
              <a:spcAft>
                <a:spcPts val="0"/>
              </a:spcAft>
              <a:defRPr/>
            </a:pPr>
            <a:endParaRPr lang="en-US">
              <a:latin typeface="+mn-lt"/>
              <a:cs typeface="+mn-cs"/>
            </a:endParaRPr>
          </a:p>
        </p:txBody>
      </p:sp>
      <p:sp>
        <p:nvSpPr>
          <p:cNvPr id="664" name="Rounded Rectangle 663"/>
          <p:cNvSpPr>
            <a:spLocks noChangeArrowheads="1"/>
          </p:cNvSpPr>
          <p:nvPr/>
        </p:nvSpPr>
        <p:spPr bwMode="gray">
          <a:xfrm>
            <a:off x="2965450" y="4465638"/>
            <a:ext cx="5668963" cy="1498600"/>
          </a:xfrm>
          <a:prstGeom prst="roundRect">
            <a:avLst>
              <a:gd name="adj" fmla="val 6018"/>
            </a:avLst>
          </a:prstGeom>
          <a:noFill/>
          <a:ln w="19050" algn="ctr">
            <a:solidFill>
              <a:schemeClr val="accent1">
                <a:lumMod val="60000"/>
                <a:lumOff val="40000"/>
              </a:schemeClr>
            </a:solidFill>
            <a:round/>
            <a:headEnd/>
            <a:tailEnd/>
          </a:ln>
          <a:extLst/>
        </p:spPr>
        <p:txBody>
          <a:bodyPr lIns="0" tIns="0" rIns="0" bIns="0" anchor="ctr"/>
          <a:lstStyle/>
          <a:p>
            <a:pPr algn="ctr" fontAlgn="auto">
              <a:spcBef>
                <a:spcPts val="0"/>
              </a:spcBef>
              <a:spcAft>
                <a:spcPts val="0"/>
              </a:spcAft>
              <a:defRPr/>
            </a:pPr>
            <a:endParaRPr lang="en-US">
              <a:latin typeface="+mn-lt"/>
              <a:cs typeface="+mn-cs"/>
            </a:endParaRPr>
          </a:p>
        </p:txBody>
      </p:sp>
      <p:sp>
        <p:nvSpPr>
          <p:cNvPr id="104546" name="Rectangle 13"/>
          <p:cNvSpPr>
            <a:spLocks noChangeArrowheads="1"/>
          </p:cNvSpPr>
          <p:nvPr/>
        </p:nvSpPr>
        <p:spPr bwMode="gray">
          <a:xfrm>
            <a:off x="366713" y="1700213"/>
            <a:ext cx="2073275" cy="923925"/>
          </a:xfrm>
          <a:prstGeom prst="rect">
            <a:avLst/>
          </a:prstGeom>
          <a:noFill/>
          <a:ln w="9525">
            <a:noFill/>
            <a:miter lim="800000"/>
            <a:headEnd/>
            <a:tailEnd/>
          </a:ln>
        </p:spPr>
        <p:txBody>
          <a:bodyPr lIns="0" tIns="0" rIns="0" bIns="0">
            <a:spAutoFit/>
          </a:bodyPr>
          <a:lstStyle/>
          <a:p>
            <a:r>
              <a:rPr lang="en-US" sz="2400">
                <a:solidFill>
                  <a:schemeClr val="tx2"/>
                </a:solidFill>
                <a:latin typeface="MetaMediumLF-Roman" pitchFamily="34" charset="0"/>
              </a:rPr>
              <a:t>Migrate to Thin</a:t>
            </a:r>
            <a:r>
              <a:rPr lang="en-US" sz="2400">
                <a:solidFill>
                  <a:schemeClr val="bg2"/>
                </a:solidFill>
                <a:latin typeface="MetaNormalLF-Roman" pitchFamily="34" charset="0"/>
              </a:rPr>
              <a:t/>
            </a:r>
            <a:br>
              <a:rPr lang="en-US" sz="2400">
                <a:solidFill>
                  <a:schemeClr val="bg2"/>
                </a:solidFill>
                <a:latin typeface="MetaNormalLF-Roman" pitchFamily="34" charset="0"/>
              </a:rPr>
            </a:br>
            <a:r>
              <a:rPr lang="en-US">
                <a:latin typeface="MetaNormalLF-Roman" pitchFamily="34" charset="0"/>
              </a:rPr>
              <a:t>Using LUN Migration or SAN Copy </a:t>
            </a:r>
            <a:endParaRPr lang="en-US" i="1">
              <a:latin typeface="MetaNormalLF-Roman" pitchFamily="34" charset="0"/>
            </a:endParaRPr>
          </a:p>
        </p:txBody>
      </p:sp>
      <p:sp>
        <p:nvSpPr>
          <p:cNvPr id="104547" name="Title 66"/>
          <p:cNvSpPr>
            <a:spLocks noGrp="1"/>
          </p:cNvSpPr>
          <p:nvPr>
            <p:ph type="title"/>
          </p:nvPr>
        </p:nvSpPr>
        <p:spPr>
          <a:noFill/>
          <a:ln>
            <a:miter lim="800000"/>
            <a:headEnd/>
            <a:tailEnd/>
          </a:ln>
        </p:spPr>
        <p:txBody>
          <a:bodyPr vert="horz" wrap="square" numCol="1" compatLnSpc="1">
            <a:prstTxWarp prst="textNoShape">
              <a:avLst/>
            </a:prstTxWarp>
          </a:bodyPr>
          <a:lstStyle/>
          <a:p>
            <a:r>
              <a:rPr smtClean="0"/>
              <a:t>Space Reclamation with Thin</a:t>
            </a:r>
          </a:p>
        </p:txBody>
      </p:sp>
      <p:grpSp>
        <p:nvGrpSpPr>
          <p:cNvPr id="104548" name="Group 66"/>
          <p:cNvGrpSpPr>
            <a:grpSpLocks/>
          </p:cNvGrpSpPr>
          <p:nvPr/>
        </p:nvGrpSpPr>
        <p:grpSpPr bwMode="auto">
          <a:xfrm>
            <a:off x="366713" y="6348413"/>
            <a:ext cx="2132012" cy="184150"/>
            <a:chOff x="366713" y="6348676"/>
            <a:chExt cx="2131435" cy="184666"/>
          </a:xfrm>
        </p:grpSpPr>
        <p:sp>
          <p:nvSpPr>
            <p:cNvPr id="68" name="Rectangle 67"/>
            <p:cNvSpPr/>
            <p:nvPr/>
          </p:nvSpPr>
          <p:spPr bwMode="gray">
            <a:xfrm>
              <a:off x="1320542" y="6348676"/>
              <a:ext cx="1177606" cy="184666"/>
            </a:xfrm>
            <a:prstGeom prst="rect">
              <a:avLst/>
            </a:prstGeom>
            <a:noFill/>
          </p:spPr>
          <p:txBody>
            <a:bodyPr wrap="none" lIns="0" tIns="0" rIns="0" bIns="0" anchor="ctr">
              <a:spAutoFit/>
            </a:bodyPr>
            <a:lstStyle/>
            <a:p>
              <a:pPr fontAlgn="auto">
                <a:spcBef>
                  <a:spcPts val="0"/>
                </a:spcBef>
                <a:spcAft>
                  <a:spcPts val="0"/>
                </a:spcAft>
                <a:defRPr/>
              </a:pPr>
              <a:r>
                <a:rPr lang="en-US" sz="1200" spc="300" dirty="0">
                  <a:solidFill>
                    <a:schemeClr val="bg1"/>
                  </a:solidFill>
                  <a:latin typeface="MetaMediumLF-Roman" pitchFamily="34" charset="0"/>
                  <a:cs typeface="+mn-cs"/>
                </a:rPr>
                <a:t>EFFICIENCY </a:t>
              </a:r>
            </a:p>
          </p:txBody>
        </p:sp>
        <p:pic>
          <p:nvPicPr>
            <p:cNvPr id="104616" name="Picture 68" descr="VNX logo.png"/>
            <p:cNvPicPr>
              <a:picLocks noChangeAspect="1"/>
            </p:cNvPicPr>
            <p:nvPr/>
          </p:nvPicPr>
          <p:blipFill>
            <a:blip r:embed="rId9" cstate="print"/>
            <a:srcRect/>
            <a:stretch>
              <a:fillRect/>
            </a:stretch>
          </p:blipFill>
          <p:spPr bwMode="gray">
            <a:xfrm>
              <a:off x="366713" y="6363624"/>
              <a:ext cx="864081" cy="154770"/>
            </a:xfrm>
            <a:prstGeom prst="rect">
              <a:avLst/>
            </a:prstGeom>
            <a:noFill/>
            <a:ln w="9525">
              <a:noFill/>
              <a:miter lim="800000"/>
              <a:headEnd/>
              <a:tailEnd/>
            </a:ln>
          </p:spPr>
        </p:pic>
      </p:grpSp>
      <p:pic>
        <p:nvPicPr>
          <p:cNvPr id="73" name="Picture 72" descr="_disc sky blue.png"/>
          <p:cNvPicPr>
            <a:picLocks noChangeAspect="1"/>
          </p:cNvPicPr>
          <p:nvPr/>
        </p:nvPicPr>
        <p:blipFill>
          <a:blip r:embed="rId7" cstate="print">
            <a:lum bright="10000"/>
          </a:blip>
          <a:srcRect/>
          <a:stretch>
            <a:fillRect/>
          </a:stretch>
        </p:blipFill>
        <p:spPr bwMode="gray">
          <a:xfrm>
            <a:off x="3535363" y="2795588"/>
            <a:ext cx="808037" cy="827087"/>
          </a:xfrm>
          <a:prstGeom prst="rect">
            <a:avLst/>
          </a:prstGeom>
          <a:noFill/>
          <a:ln w="9525">
            <a:noFill/>
            <a:miter lim="800000"/>
            <a:headEnd/>
            <a:tailEnd/>
          </a:ln>
        </p:spPr>
      </p:pic>
      <p:sp>
        <p:nvSpPr>
          <p:cNvPr id="508" name="Rectangle 121"/>
          <p:cNvSpPr>
            <a:spLocks noChangeArrowheads="1"/>
          </p:cNvSpPr>
          <p:nvPr/>
        </p:nvSpPr>
        <p:spPr bwMode="gray">
          <a:xfrm>
            <a:off x="3838575" y="2974975"/>
            <a:ext cx="79375" cy="69850"/>
          </a:xfrm>
          <a:prstGeom prst="rect">
            <a:avLst/>
          </a:prstGeom>
          <a:solidFill>
            <a:schemeClr val="tx2"/>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510" name="Rectangle 125"/>
          <p:cNvSpPr>
            <a:spLocks noChangeArrowheads="1"/>
          </p:cNvSpPr>
          <p:nvPr/>
        </p:nvSpPr>
        <p:spPr bwMode="gray">
          <a:xfrm>
            <a:off x="4060825" y="3081338"/>
            <a:ext cx="77788" cy="69850"/>
          </a:xfrm>
          <a:prstGeom prst="rect">
            <a:avLst/>
          </a:prstGeom>
          <a:solidFill>
            <a:schemeClr val="tx2"/>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511" name="Rectangle 130"/>
          <p:cNvSpPr>
            <a:spLocks noChangeArrowheads="1"/>
          </p:cNvSpPr>
          <p:nvPr/>
        </p:nvSpPr>
        <p:spPr bwMode="gray">
          <a:xfrm>
            <a:off x="3727450" y="3290888"/>
            <a:ext cx="79375" cy="69850"/>
          </a:xfrm>
          <a:prstGeom prst="rect">
            <a:avLst/>
          </a:prstGeom>
          <a:solidFill>
            <a:schemeClr val="tx2"/>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512" name="Rectangle 131"/>
          <p:cNvSpPr>
            <a:spLocks noChangeArrowheads="1"/>
          </p:cNvSpPr>
          <p:nvPr/>
        </p:nvSpPr>
        <p:spPr bwMode="gray">
          <a:xfrm>
            <a:off x="3949700" y="3290888"/>
            <a:ext cx="79375" cy="69850"/>
          </a:xfrm>
          <a:prstGeom prst="rect">
            <a:avLst/>
          </a:prstGeom>
          <a:solidFill>
            <a:schemeClr val="tx2"/>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515" name="Rectangle 146"/>
          <p:cNvSpPr>
            <a:spLocks noChangeArrowheads="1"/>
          </p:cNvSpPr>
          <p:nvPr/>
        </p:nvSpPr>
        <p:spPr bwMode="gray">
          <a:xfrm>
            <a:off x="4060825" y="2974975"/>
            <a:ext cx="77788" cy="69850"/>
          </a:xfrm>
          <a:prstGeom prst="rect">
            <a:avLst/>
          </a:prstGeom>
          <a:solidFill>
            <a:schemeClr val="tx2"/>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516" name="Rectangle 150"/>
          <p:cNvSpPr>
            <a:spLocks noChangeArrowheads="1"/>
          </p:cNvSpPr>
          <p:nvPr/>
        </p:nvSpPr>
        <p:spPr bwMode="gray">
          <a:xfrm>
            <a:off x="3727450" y="3081338"/>
            <a:ext cx="79375" cy="69850"/>
          </a:xfrm>
          <a:prstGeom prst="rect">
            <a:avLst/>
          </a:prstGeom>
          <a:solidFill>
            <a:schemeClr val="tx2"/>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517" name="Rectangle 151"/>
          <p:cNvSpPr>
            <a:spLocks noChangeArrowheads="1"/>
          </p:cNvSpPr>
          <p:nvPr/>
        </p:nvSpPr>
        <p:spPr bwMode="gray">
          <a:xfrm>
            <a:off x="3949700" y="3081338"/>
            <a:ext cx="79375" cy="69850"/>
          </a:xfrm>
          <a:prstGeom prst="rect">
            <a:avLst/>
          </a:prstGeom>
          <a:solidFill>
            <a:schemeClr val="tx2"/>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519" name="Rectangle 155"/>
          <p:cNvSpPr>
            <a:spLocks noChangeArrowheads="1"/>
          </p:cNvSpPr>
          <p:nvPr/>
        </p:nvSpPr>
        <p:spPr bwMode="gray">
          <a:xfrm>
            <a:off x="3838575" y="3186113"/>
            <a:ext cx="79375" cy="69850"/>
          </a:xfrm>
          <a:prstGeom prst="rect">
            <a:avLst/>
          </a:prstGeom>
          <a:solidFill>
            <a:schemeClr val="tx2"/>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521" name="Rectangle 157"/>
          <p:cNvSpPr>
            <a:spLocks noChangeArrowheads="1"/>
          </p:cNvSpPr>
          <p:nvPr/>
        </p:nvSpPr>
        <p:spPr bwMode="gray">
          <a:xfrm>
            <a:off x="4060825" y="3186113"/>
            <a:ext cx="77788" cy="69850"/>
          </a:xfrm>
          <a:prstGeom prst="rect">
            <a:avLst/>
          </a:prstGeom>
          <a:solidFill>
            <a:schemeClr val="tx2"/>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522" name="Rectangle 162"/>
          <p:cNvSpPr>
            <a:spLocks noChangeArrowheads="1"/>
          </p:cNvSpPr>
          <p:nvPr/>
        </p:nvSpPr>
        <p:spPr bwMode="gray">
          <a:xfrm>
            <a:off x="3838575" y="3290888"/>
            <a:ext cx="79375" cy="69850"/>
          </a:xfrm>
          <a:prstGeom prst="rect">
            <a:avLst/>
          </a:prstGeom>
          <a:solidFill>
            <a:schemeClr val="tx2"/>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526" name="Rectangle 170"/>
          <p:cNvSpPr>
            <a:spLocks noChangeArrowheads="1"/>
          </p:cNvSpPr>
          <p:nvPr/>
        </p:nvSpPr>
        <p:spPr bwMode="gray">
          <a:xfrm>
            <a:off x="3949700" y="3397250"/>
            <a:ext cx="79375" cy="69850"/>
          </a:xfrm>
          <a:prstGeom prst="rect">
            <a:avLst/>
          </a:prstGeom>
          <a:solidFill>
            <a:schemeClr val="tx2"/>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152" name="Right Arrow 151"/>
          <p:cNvSpPr>
            <a:spLocks noChangeArrowheads="1"/>
          </p:cNvSpPr>
          <p:nvPr/>
        </p:nvSpPr>
        <p:spPr bwMode="gray">
          <a:xfrm rot="5400000">
            <a:off x="3721101" y="2560637"/>
            <a:ext cx="457200" cy="365125"/>
          </a:xfrm>
          <a:prstGeom prst="rightArrow">
            <a:avLst>
              <a:gd name="adj1" fmla="val 50000"/>
              <a:gd name="adj2" fmla="val 49896"/>
            </a:avLst>
          </a:prstGeom>
          <a:solidFill>
            <a:schemeClr val="accent2"/>
          </a:solidFill>
          <a:ln w="9525"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lstStyle/>
          <a:p>
            <a:pPr algn="ctr" fontAlgn="auto">
              <a:spcBef>
                <a:spcPts val="0"/>
              </a:spcBef>
              <a:spcAft>
                <a:spcPts val="0"/>
              </a:spcAft>
              <a:defRPr/>
            </a:pPr>
            <a:endParaRPr lang="en-US">
              <a:latin typeface="+mn-lt"/>
              <a:cs typeface="+mn-cs"/>
            </a:endParaRPr>
          </a:p>
        </p:txBody>
      </p:sp>
      <p:sp>
        <p:nvSpPr>
          <p:cNvPr id="104586" name="Rectangle 13"/>
          <p:cNvSpPr>
            <a:spLocks noChangeArrowheads="1"/>
          </p:cNvSpPr>
          <p:nvPr/>
        </p:nvSpPr>
        <p:spPr bwMode="gray">
          <a:xfrm>
            <a:off x="3157538" y="5567363"/>
            <a:ext cx="1590675" cy="307975"/>
          </a:xfrm>
          <a:prstGeom prst="rect">
            <a:avLst/>
          </a:prstGeom>
          <a:noFill/>
          <a:ln w="9525">
            <a:noFill/>
            <a:miter lim="800000"/>
            <a:headEnd/>
            <a:tailEnd/>
          </a:ln>
        </p:spPr>
        <p:txBody>
          <a:bodyPr>
            <a:spAutoFit/>
          </a:bodyPr>
          <a:lstStyle/>
          <a:p>
            <a:pPr algn="ctr"/>
            <a:r>
              <a:rPr lang="en-US" sz="1400">
                <a:solidFill>
                  <a:schemeClr val="bg1"/>
                </a:solidFill>
                <a:latin typeface="MetaMediumLF-Roman" pitchFamily="34" charset="0"/>
              </a:rPr>
              <a:t>Storage Pool</a:t>
            </a:r>
          </a:p>
        </p:txBody>
      </p:sp>
      <p:grpSp>
        <p:nvGrpSpPr>
          <p:cNvPr id="3" name="Group 2"/>
          <p:cNvGrpSpPr>
            <a:grpSpLocks/>
          </p:cNvGrpSpPr>
          <p:nvPr/>
        </p:nvGrpSpPr>
        <p:grpSpPr bwMode="auto">
          <a:xfrm>
            <a:off x="3740150" y="1992313"/>
            <a:ext cx="414338" cy="492125"/>
            <a:chOff x="2498148" y="4773614"/>
            <a:chExt cx="414235" cy="492125"/>
          </a:xfrm>
        </p:grpSpPr>
        <p:sp>
          <p:nvSpPr>
            <p:cNvPr id="176" name="Rectangle 124"/>
            <p:cNvSpPr>
              <a:spLocks noChangeArrowheads="1"/>
            </p:cNvSpPr>
            <p:nvPr/>
          </p:nvSpPr>
          <p:spPr bwMode="gray">
            <a:xfrm>
              <a:off x="2609273" y="4879976"/>
              <a:ext cx="79375" cy="69850"/>
            </a:xfrm>
            <a:prstGeom prst="rect">
              <a:avLst/>
            </a:prstGeom>
            <a:solidFill>
              <a:schemeClr val="tx2">
                <a:lumMod val="40000"/>
                <a:lumOff val="6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177" name="Rectangle 131"/>
            <p:cNvSpPr>
              <a:spLocks noChangeArrowheads="1"/>
            </p:cNvSpPr>
            <p:nvPr/>
          </p:nvSpPr>
          <p:spPr bwMode="gray">
            <a:xfrm>
              <a:off x="2833008" y="5195889"/>
              <a:ext cx="79375" cy="69850"/>
            </a:xfrm>
            <a:prstGeom prst="rect">
              <a:avLst/>
            </a:prstGeom>
            <a:solidFill>
              <a:schemeClr val="tx2">
                <a:lumMod val="40000"/>
                <a:lumOff val="6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178" name="Rectangle 144"/>
            <p:cNvSpPr>
              <a:spLocks noChangeArrowheads="1"/>
            </p:cNvSpPr>
            <p:nvPr/>
          </p:nvSpPr>
          <p:spPr bwMode="gray">
            <a:xfrm>
              <a:off x="2498148" y="4773614"/>
              <a:ext cx="79375" cy="69850"/>
            </a:xfrm>
            <a:prstGeom prst="rect">
              <a:avLst/>
            </a:prstGeom>
            <a:solidFill>
              <a:schemeClr val="tx2">
                <a:lumMod val="40000"/>
                <a:lumOff val="6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179" name="Rectangle 145"/>
            <p:cNvSpPr>
              <a:spLocks noChangeArrowheads="1"/>
            </p:cNvSpPr>
            <p:nvPr/>
          </p:nvSpPr>
          <p:spPr bwMode="gray">
            <a:xfrm>
              <a:off x="2720398" y="4773614"/>
              <a:ext cx="79375" cy="69850"/>
            </a:xfrm>
            <a:prstGeom prst="rect">
              <a:avLst/>
            </a:prstGeom>
            <a:solidFill>
              <a:schemeClr val="tx2">
                <a:lumMod val="40000"/>
                <a:lumOff val="6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180" name="Rectangle 154"/>
            <p:cNvSpPr>
              <a:spLocks noChangeArrowheads="1"/>
            </p:cNvSpPr>
            <p:nvPr/>
          </p:nvSpPr>
          <p:spPr bwMode="gray">
            <a:xfrm>
              <a:off x="2498148" y="4984751"/>
              <a:ext cx="79375" cy="69850"/>
            </a:xfrm>
            <a:prstGeom prst="rect">
              <a:avLst/>
            </a:prstGeom>
            <a:solidFill>
              <a:schemeClr val="tx2">
                <a:lumMod val="40000"/>
                <a:lumOff val="6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181" name="Rectangle 157"/>
            <p:cNvSpPr>
              <a:spLocks noChangeArrowheads="1"/>
            </p:cNvSpPr>
            <p:nvPr/>
          </p:nvSpPr>
          <p:spPr bwMode="gray">
            <a:xfrm>
              <a:off x="2833803" y="5091114"/>
              <a:ext cx="77787" cy="69850"/>
            </a:xfrm>
            <a:prstGeom prst="rect">
              <a:avLst/>
            </a:prstGeom>
            <a:solidFill>
              <a:schemeClr val="tx2">
                <a:lumMod val="40000"/>
                <a:lumOff val="6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182" name="Rectangle 169"/>
            <p:cNvSpPr>
              <a:spLocks noChangeArrowheads="1"/>
            </p:cNvSpPr>
            <p:nvPr/>
          </p:nvSpPr>
          <p:spPr bwMode="gray">
            <a:xfrm>
              <a:off x="2609273" y="5195889"/>
              <a:ext cx="79375" cy="69850"/>
            </a:xfrm>
            <a:prstGeom prst="rect">
              <a:avLst/>
            </a:prstGeom>
            <a:solidFill>
              <a:schemeClr val="tx2">
                <a:lumMod val="40000"/>
                <a:lumOff val="6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71" name="Rectangle 154"/>
            <p:cNvSpPr>
              <a:spLocks noChangeArrowheads="1"/>
            </p:cNvSpPr>
            <p:nvPr/>
          </p:nvSpPr>
          <p:spPr bwMode="gray">
            <a:xfrm>
              <a:off x="2720397" y="4984751"/>
              <a:ext cx="79375" cy="69850"/>
            </a:xfrm>
            <a:prstGeom prst="rect">
              <a:avLst/>
            </a:prstGeom>
            <a:solidFill>
              <a:schemeClr val="tx2">
                <a:lumMod val="40000"/>
                <a:lumOff val="6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sp>
          <p:nvSpPr>
            <p:cNvPr id="77" name="Rectangle 169"/>
            <p:cNvSpPr>
              <a:spLocks noChangeArrowheads="1"/>
            </p:cNvSpPr>
            <p:nvPr/>
          </p:nvSpPr>
          <p:spPr bwMode="gray">
            <a:xfrm>
              <a:off x="2498148" y="5195889"/>
              <a:ext cx="79375" cy="69850"/>
            </a:xfrm>
            <a:prstGeom prst="rect">
              <a:avLst/>
            </a:prstGeom>
            <a:solidFill>
              <a:schemeClr val="tx2">
                <a:lumMod val="40000"/>
                <a:lumOff val="6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a:latin typeface="+mn-lt"/>
                <a:cs typeface="+mn-cs"/>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500"/>
                            </p:stCondLst>
                            <p:childTnLst>
                              <p:par>
                                <p:cTn id="5" presetID="17" presetClass="entr" presetSubtype="10" fill="hold" grpId="0" nodeType="afterEffect">
                                  <p:stCondLst>
                                    <p:cond delay="0"/>
                                  </p:stCondLst>
                                  <p:childTnLst>
                                    <p:set>
                                      <p:cBhvr>
                                        <p:cTn id="6" dur="1" fill="hold">
                                          <p:stCondLst>
                                            <p:cond delay="0"/>
                                          </p:stCondLst>
                                        </p:cTn>
                                        <p:tgtEl>
                                          <p:spTgt spid="376"/>
                                        </p:tgtEl>
                                        <p:attrNameLst>
                                          <p:attrName>style.visibility</p:attrName>
                                        </p:attrNameLst>
                                      </p:cBhvr>
                                      <p:to>
                                        <p:strVal val="visible"/>
                                      </p:to>
                                    </p:set>
                                    <p:anim calcmode="lin" valueType="num">
                                      <p:cBhvr>
                                        <p:cTn id="7" dur="500" fill="hold"/>
                                        <p:tgtEl>
                                          <p:spTgt spid="376"/>
                                        </p:tgtEl>
                                        <p:attrNameLst>
                                          <p:attrName>ppt_w</p:attrName>
                                        </p:attrNameLst>
                                      </p:cBhvr>
                                      <p:tavLst>
                                        <p:tav tm="0">
                                          <p:val>
                                            <p:fltVal val="0"/>
                                          </p:val>
                                        </p:tav>
                                        <p:tav tm="100000">
                                          <p:val>
                                            <p:strVal val="#ppt_w"/>
                                          </p:val>
                                        </p:tav>
                                      </p:tavLst>
                                    </p:anim>
                                    <p:anim calcmode="lin" valueType="num">
                                      <p:cBhvr>
                                        <p:cTn id="8" dur="500" fill="hold"/>
                                        <p:tgtEl>
                                          <p:spTgt spid="376"/>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8561"/>
                                        </p:tgtEl>
                                        <p:attrNameLst>
                                          <p:attrName>style.visibility</p:attrName>
                                        </p:attrNameLst>
                                      </p:cBhvr>
                                      <p:to>
                                        <p:strVal val="visible"/>
                                      </p:to>
                                    </p:set>
                                    <p:anim calcmode="lin" valueType="num">
                                      <p:cBhvr>
                                        <p:cTn id="11" dur="500" fill="hold"/>
                                        <p:tgtEl>
                                          <p:spTgt spid="18561"/>
                                        </p:tgtEl>
                                        <p:attrNameLst>
                                          <p:attrName>ppt_w</p:attrName>
                                        </p:attrNameLst>
                                      </p:cBhvr>
                                      <p:tavLst>
                                        <p:tav tm="0">
                                          <p:val>
                                            <p:fltVal val="0"/>
                                          </p:val>
                                        </p:tav>
                                        <p:tav tm="100000">
                                          <p:val>
                                            <p:strVal val="#ppt_w"/>
                                          </p:val>
                                        </p:tav>
                                      </p:tavLst>
                                    </p:anim>
                                    <p:anim calcmode="lin" valueType="num">
                                      <p:cBhvr>
                                        <p:cTn id="12" dur="500" fill="hold"/>
                                        <p:tgtEl>
                                          <p:spTgt spid="18561"/>
                                        </p:tgtEl>
                                        <p:attrNameLst>
                                          <p:attrName>ppt_h</p:attrName>
                                        </p:attrNameLst>
                                      </p:cBhvr>
                                      <p:tavLst>
                                        <p:tav tm="0">
                                          <p:val>
                                            <p:strVal val="#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nodeType="clickEffect">
                                  <p:stCondLst>
                                    <p:cond delay="0"/>
                                  </p:stCondLst>
                                  <p:childTnLst>
                                    <p:set>
                                      <p:cBhvr>
                                        <p:cTn id="16" dur="1" fill="hold">
                                          <p:stCondLst>
                                            <p:cond delay="0"/>
                                          </p:stCondLst>
                                        </p:cTn>
                                        <p:tgtEl>
                                          <p:spTgt spid="152"/>
                                        </p:tgtEl>
                                        <p:attrNameLst>
                                          <p:attrName>style.visibility</p:attrName>
                                        </p:attrNameLst>
                                      </p:cBhvr>
                                      <p:to>
                                        <p:strVal val="visible"/>
                                      </p:to>
                                    </p:set>
                                    <p:anim calcmode="lin" valueType="num">
                                      <p:cBhvr>
                                        <p:cTn id="17" dur="500" fill="hold"/>
                                        <p:tgtEl>
                                          <p:spTgt spid="152"/>
                                        </p:tgtEl>
                                        <p:attrNameLst>
                                          <p:attrName>ppt_x</p:attrName>
                                        </p:attrNameLst>
                                      </p:cBhvr>
                                      <p:tavLst>
                                        <p:tav tm="0">
                                          <p:val>
                                            <p:strVal val="#ppt_x"/>
                                          </p:val>
                                        </p:tav>
                                        <p:tav tm="100000">
                                          <p:val>
                                            <p:strVal val="#ppt_x"/>
                                          </p:val>
                                        </p:tav>
                                      </p:tavLst>
                                    </p:anim>
                                    <p:anim calcmode="lin" valueType="num">
                                      <p:cBhvr>
                                        <p:cTn id="18" dur="500" fill="hold"/>
                                        <p:tgtEl>
                                          <p:spTgt spid="152"/>
                                        </p:tgtEl>
                                        <p:attrNameLst>
                                          <p:attrName>ppt_y</p:attrName>
                                        </p:attrNameLst>
                                      </p:cBhvr>
                                      <p:tavLst>
                                        <p:tav tm="0">
                                          <p:val>
                                            <p:strVal val="#ppt_y-#ppt_h/2"/>
                                          </p:val>
                                        </p:tav>
                                        <p:tav tm="100000">
                                          <p:val>
                                            <p:strVal val="#ppt_y"/>
                                          </p:val>
                                        </p:tav>
                                      </p:tavLst>
                                    </p:anim>
                                    <p:anim calcmode="lin" valueType="num">
                                      <p:cBhvr>
                                        <p:cTn id="19" dur="500" fill="hold"/>
                                        <p:tgtEl>
                                          <p:spTgt spid="152"/>
                                        </p:tgtEl>
                                        <p:attrNameLst>
                                          <p:attrName>ppt_w</p:attrName>
                                        </p:attrNameLst>
                                      </p:cBhvr>
                                      <p:tavLst>
                                        <p:tav tm="0">
                                          <p:val>
                                            <p:strVal val="#ppt_w"/>
                                          </p:val>
                                        </p:tav>
                                        <p:tav tm="100000">
                                          <p:val>
                                            <p:strVal val="#ppt_w"/>
                                          </p:val>
                                        </p:tav>
                                      </p:tavLst>
                                    </p:anim>
                                    <p:anim calcmode="lin" valueType="num">
                                      <p:cBhvr>
                                        <p:cTn id="20" dur="500" fill="hold"/>
                                        <p:tgtEl>
                                          <p:spTgt spid="152"/>
                                        </p:tgtEl>
                                        <p:attrNameLst>
                                          <p:attrName>ppt_h</p:attrName>
                                        </p:attrNameLst>
                                      </p:cBhvr>
                                      <p:tavLst>
                                        <p:tav tm="0">
                                          <p:val>
                                            <p:fltVal val="0"/>
                                          </p:val>
                                        </p:tav>
                                        <p:tav tm="100000">
                                          <p:val>
                                            <p:strVal val="#ppt_h"/>
                                          </p:val>
                                        </p:tav>
                                      </p:tavLst>
                                    </p:anim>
                                  </p:childTnLst>
                                </p:cTn>
                              </p:par>
                            </p:childTnLst>
                          </p:cTn>
                        </p:par>
                        <p:par>
                          <p:cTn id="21" fill="hold" nodeType="afterGroup">
                            <p:stCondLst>
                              <p:cond delay="500"/>
                            </p:stCondLst>
                            <p:childTnLst>
                              <p:par>
                                <p:cTn id="22" presetID="17" presetClass="entr" presetSubtype="10" fill="hold" grpId="0" nodeType="afterEffect">
                                  <p:stCondLst>
                                    <p:cond delay="0"/>
                                  </p:stCondLst>
                                  <p:childTnLst>
                                    <p:set>
                                      <p:cBhvr>
                                        <p:cTn id="23" dur="1" fill="hold">
                                          <p:stCondLst>
                                            <p:cond delay="0"/>
                                          </p:stCondLst>
                                        </p:cTn>
                                        <p:tgtEl>
                                          <p:spTgt spid="662"/>
                                        </p:tgtEl>
                                        <p:attrNameLst>
                                          <p:attrName>style.visibility</p:attrName>
                                        </p:attrNameLst>
                                      </p:cBhvr>
                                      <p:to>
                                        <p:strVal val="visible"/>
                                      </p:to>
                                    </p:set>
                                    <p:anim calcmode="lin" valueType="num">
                                      <p:cBhvr>
                                        <p:cTn id="24" dur="500" fill="hold"/>
                                        <p:tgtEl>
                                          <p:spTgt spid="662"/>
                                        </p:tgtEl>
                                        <p:attrNameLst>
                                          <p:attrName>ppt_w</p:attrName>
                                        </p:attrNameLst>
                                      </p:cBhvr>
                                      <p:tavLst>
                                        <p:tav tm="0">
                                          <p:val>
                                            <p:fltVal val="0"/>
                                          </p:val>
                                        </p:tav>
                                        <p:tav tm="100000">
                                          <p:val>
                                            <p:strVal val="#ppt_w"/>
                                          </p:val>
                                        </p:tav>
                                      </p:tavLst>
                                    </p:anim>
                                    <p:anim calcmode="lin" valueType="num">
                                      <p:cBhvr>
                                        <p:cTn id="25" dur="500" fill="hold"/>
                                        <p:tgtEl>
                                          <p:spTgt spid="662"/>
                                        </p:tgtEl>
                                        <p:attrNameLst>
                                          <p:attrName>ppt_h</p:attrName>
                                        </p:attrNameLst>
                                      </p:cBhvr>
                                      <p:tavLst>
                                        <p:tav tm="0">
                                          <p:val>
                                            <p:strVal val="#ppt_h"/>
                                          </p:val>
                                        </p:tav>
                                        <p:tav tm="100000">
                                          <p:val>
                                            <p:strVal val="#ppt_h"/>
                                          </p:val>
                                        </p:tav>
                                      </p:tavLst>
                                    </p:anim>
                                  </p:childTnLst>
                                </p:cTn>
                              </p:par>
                              <p:par>
                                <p:cTn id="26" presetID="17" presetClass="entr" presetSubtype="10" fill="hold" grpId="0" nodeType="withEffect">
                                  <p:stCondLst>
                                    <p:cond delay="0"/>
                                  </p:stCondLst>
                                  <p:childTnLst>
                                    <p:set>
                                      <p:cBhvr>
                                        <p:cTn id="27" dur="1" fill="hold">
                                          <p:stCondLst>
                                            <p:cond delay="0"/>
                                          </p:stCondLst>
                                        </p:cTn>
                                        <p:tgtEl>
                                          <p:spTgt spid="660"/>
                                        </p:tgtEl>
                                        <p:attrNameLst>
                                          <p:attrName>style.visibility</p:attrName>
                                        </p:attrNameLst>
                                      </p:cBhvr>
                                      <p:to>
                                        <p:strVal val="visible"/>
                                      </p:to>
                                    </p:set>
                                    <p:anim calcmode="lin" valueType="num">
                                      <p:cBhvr>
                                        <p:cTn id="28" dur="500" fill="hold"/>
                                        <p:tgtEl>
                                          <p:spTgt spid="660"/>
                                        </p:tgtEl>
                                        <p:attrNameLst>
                                          <p:attrName>ppt_w</p:attrName>
                                        </p:attrNameLst>
                                      </p:cBhvr>
                                      <p:tavLst>
                                        <p:tav tm="0">
                                          <p:val>
                                            <p:fltVal val="0"/>
                                          </p:val>
                                        </p:tav>
                                        <p:tav tm="100000">
                                          <p:val>
                                            <p:strVal val="#ppt_w"/>
                                          </p:val>
                                        </p:tav>
                                      </p:tavLst>
                                    </p:anim>
                                    <p:anim calcmode="lin" valueType="num">
                                      <p:cBhvr>
                                        <p:cTn id="29" dur="500" fill="hold"/>
                                        <p:tgtEl>
                                          <p:spTgt spid="660"/>
                                        </p:tgtEl>
                                        <p:attrNameLst>
                                          <p:attrName>ppt_h</p:attrName>
                                        </p:attrNameLst>
                                      </p:cBhvr>
                                      <p:tavLst>
                                        <p:tav tm="0">
                                          <p:val>
                                            <p:strVal val="#ppt_h"/>
                                          </p:val>
                                        </p:tav>
                                        <p:tav tm="100000">
                                          <p:val>
                                            <p:strVal val="#ppt_h"/>
                                          </p:val>
                                        </p:tav>
                                      </p:tavLst>
                                    </p:anim>
                                  </p:childTnLst>
                                </p:cTn>
                              </p:par>
                            </p:childTnLst>
                          </p:cTn>
                        </p:par>
                        <p:par>
                          <p:cTn id="30" fill="hold">
                            <p:stCondLst>
                              <p:cond delay="1000"/>
                            </p:stCondLst>
                            <p:childTnLst>
                              <p:par>
                                <p:cTn id="31" presetID="23" presetClass="entr" presetSubtype="16" fill="hold" nodeType="afterEffect">
                                  <p:stCondLst>
                                    <p:cond delay="0"/>
                                  </p:stCondLst>
                                  <p:childTnLst>
                                    <p:set>
                                      <p:cBhvr>
                                        <p:cTn id="32" dur="1" fill="hold">
                                          <p:stCondLst>
                                            <p:cond delay="0"/>
                                          </p:stCondLst>
                                        </p:cTn>
                                        <p:tgtEl>
                                          <p:spTgt spid="73"/>
                                        </p:tgtEl>
                                        <p:attrNameLst>
                                          <p:attrName>style.visibility</p:attrName>
                                        </p:attrNameLst>
                                      </p:cBhvr>
                                      <p:to>
                                        <p:strVal val="visible"/>
                                      </p:to>
                                    </p:set>
                                    <p:anim calcmode="lin" valueType="num">
                                      <p:cBhvr>
                                        <p:cTn id="33" dur="500" fill="hold"/>
                                        <p:tgtEl>
                                          <p:spTgt spid="73"/>
                                        </p:tgtEl>
                                        <p:attrNameLst>
                                          <p:attrName>ppt_w</p:attrName>
                                        </p:attrNameLst>
                                      </p:cBhvr>
                                      <p:tavLst>
                                        <p:tav tm="0">
                                          <p:val>
                                            <p:fltVal val="0"/>
                                          </p:val>
                                        </p:tav>
                                        <p:tav tm="100000">
                                          <p:val>
                                            <p:strVal val="#ppt_w"/>
                                          </p:val>
                                        </p:tav>
                                      </p:tavLst>
                                    </p:anim>
                                    <p:anim calcmode="lin" valueType="num">
                                      <p:cBhvr>
                                        <p:cTn id="34" dur="500" fill="hold"/>
                                        <p:tgtEl>
                                          <p:spTgt spid="73"/>
                                        </p:tgtEl>
                                        <p:attrNameLst>
                                          <p:attrName>ppt_h</p:attrName>
                                        </p:attrNameLst>
                                      </p:cBhvr>
                                      <p:tavLst>
                                        <p:tav tm="0">
                                          <p:val>
                                            <p:fltVal val="0"/>
                                          </p:val>
                                        </p:tav>
                                        <p:tav tm="100000">
                                          <p:val>
                                            <p:strVal val="#ppt_h"/>
                                          </p:val>
                                        </p:tav>
                                      </p:tavLst>
                                    </p:anim>
                                  </p:childTnLst>
                                </p:cTn>
                              </p:par>
                            </p:childTnLst>
                          </p:cTn>
                        </p:par>
                        <p:par>
                          <p:cTn id="35" fill="hold" nodeType="afterGroup">
                            <p:stCondLst>
                              <p:cond delay="1500"/>
                            </p:stCondLst>
                            <p:childTnLst>
                              <p:par>
                                <p:cTn id="36" presetID="23" presetClass="entr" presetSubtype="16" fill="hold" nodeType="afterEffect">
                                  <p:stCondLst>
                                    <p:cond delay="0"/>
                                  </p:stCondLst>
                                  <p:childTnLst>
                                    <p:set>
                                      <p:cBhvr>
                                        <p:cTn id="37" dur="1" fill="hold">
                                          <p:stCondLst>
                                            <p:cond delay="0"/>
                                          </p:stCondLst>
                                        </p:cTn>
                                        <p:tgtEl>
                                          <p:spTgt spid="508"/>
                                        </p:tgtEl>
                                        <p:attrNameLst>
                                          <p:attrName>style.visibility</p:attrName>
                                        </p:attrNameLst>
                                      </p:cBhvr>
                                      <p:to>
                                        <p:strVal val="visible"/>
                                      </p:to>
                                    </p:set>
                                    <p:anim calcmode="lin" valueType="num">
                                      <p:cBhvr>
                                        <p:cTn id="38" dur="500" fill="hold"/>
                                        <p:tgtEl>
                                          <p:spTgt spid="508"/>
                                        </p:tgtEl>
                                        <p:attrNameLst>
                                          <p:attrName>ppt_w</p:attrName>
                                        </p:attrNameLst>
                                      </p:cBhvr>
                                      <p:tavLst>
                                        <p:tav tm="0">
                                          <p:val>
                                            <p:fltVal val="0"/>
                                          </p:val>
                                        </p:tav>
                                        <p:tav tm="100000">
                                          <p:val>
                                            <p:strVal val="#ppt_w"/>
                                          </p:val>
                                        </p:tav>
                                      </p:tavLst>
                                    </p:anim>
                                    <p:anim calcmode="lin" valueType="num">
                                      <p:cBhvr>
                                        <p:cTn id="39" dur="500" fill="hold"/>
                                        <p:tgtEl>
                                          <p:spTgt spid="508"/>
                                        </p:tgtEl>
                                        <p:attrNameLst>
                                          <p:attrName>ppt_h</p:attrName>
                                        </p:attrNameLst>
                                      </p:cBhvr>
                                      <p:tavLst>
                                        <p:tav tm="0">
                                          <p:val>
                                            <p:fltVal val="0"/>
                                          </p:val>
                                        </p:tav>
                                        <p:tav tm="100000">
                                          <p:val>
                                            <p:strVal val="#ppt_h"/>
                                          </p:val>
                                        </p:tav>
                                      </p:tavLst>
                                    </p:anim>
                                  </p:childTnLst>
                                </p:cTn>
                              </p:par>
                              <p:par>
                                <p:cTn id="40" presetID="23" presetClass="entr" presetSubtype="16" fill="hold" nodeType="withEffect">
                                  <p:stCondLst>
                                    <p:cond delay="0"/>
                                  </p:stCondLst>
                                  <p:childTnLst>
                                    <p:set>
                                      <p:cBhvr>
                                        <p:cTn id="41" dur="1" fill="hold">
                                          <p:stCondLst>
                                            <p:cond delay="0"/>
                                          </p:stCondLst>
                                        </p:cTn>
                                        <p:tgtEl>
                                          <p:spTgt spid="515"/>
                                        </p:tgtEl>
                                        <p:attrNameLst>
                                          <p:attrName>style.visibility</p:attrName>
                                        </p:attrNameLst>
                                      </p:cBhvr>
                                      <p:to>
                                        <p:strVal val="visible"/>
                                      </p:to>
                                    </p:set>
                                    <p:anim calcmode="lin" valueType="num">
                                      <p:cBhvr>
                                        <p:cTn id="42" dur="500" fill="hold"/>
                                        <p:tgtEl>
                                          <p:spTgt spid="515"/>
                                        </p:tgtEl>
                                        <p:attrNameLst>
                                          <p:attrName>ppt_w</p:attrName>
                                        </p:attrNameLst>
                                      </p:cBhvr>
                                      <p:tavLst>
                                        <p:tav tm="0">
                                          <p:val>
                                            <p:fltVal val="0"/>
                                          </p:val>
                                        </p:tav>
                                        <p:tav tm="100000">
                                          <p:val>
                                            <p:strVal val="#ppt_w"/>
                                          </p:val>
                                        </p:tav>
                                      </p:tavLst>
                                    </p:anim>
                                    <p:anim calcmode="lin" valueType="num">
                                      <p:cBhvr>
                                        <p:cTn id="43" dur="500" fill="hold"/>
                                        <p:tgtEl>
                                          <p:spTgt spid="515"/>
                                        </p:tgtEl>
                                        <p:attrNameLst>
                                          <p:attrName>ppt_h</p:attrName>
                                        </p:attrNameLst>
                                      </p:cBhvr>
                                      <p:tavLst>
                                        <p:tav tm="0">
                                          <p:val>
                                            <p:fltVal val="0"/>
                                          </p:val>
                                        </p:tav>
                                        <p:tav tm="100000">
                                          <p:val>
                                            <p:strVal val="#ppt_h"/>
                                          </p:val>
                                        </p:tav>
                                      </p:tavLst>
                                    </p:anim>
                                  </p:childTnLst>
                                </p:cTn>
                              </p:par>
                              <p:par>
                                <p:cTn id="44" presetID="23" presetClass="entr" presetSubtype="16" fill="hold" nodeType="withEffect">
                                  <p:stCondLst>
                                    <p:cond delay="0"/>
                                  </p:stCondLst>
                                  <p:childTnLst>
                                    <p:set>
                                      <p:cBhvr>
                                        <p:cTn id="45" dur="1" fill="hold">
                                          <p:stCondLst>
                                            <p:cond delay="0"/>
                                          </p:stCondLst>
                                        </p:cTn>
                                        <p:tgtEl>
                                          <p:spTgt spid="516"/>
                                        </p:tgtEl>
                                        <p:attrNameLst>
                                          <p:attrName>style.visibility</p:attrName>
                                        </p:attrNameLst>
                                      </p:cBhvr>
                                      <p:to>
                                        <p:strVal val="visible"/>
                                      </p:to>
                                    </p:set>
                                    <p:anim calcmode="lin" valueType="num">
                                      <p:cBhvr>
                                        <p:cTn id="46" dur="500" fill="hold"/>
                                        <p:tgtEl>
                                          <p:spTgt spid="516"/>
                                        </p:tgtEl>
                                        <p:attrNameLst>
                                          <p:attrName>ppt_w</p:attrName>
                                        </p:attrNameLst>
                                      </p:cBhvr>
                                      <p:tavLst>
                                        <p:tav tm="0">
                                          <p:val>
                                            <p:fltVal val="0"/>
                                          </p:val>
                                        </p:tav>
                                        <p:tav tm="100000">
                                          <p:val>
                                            <p:strVal val="#ppt_w"/>
                                          </p:val>
                                        </p:tav>
                                      </p:tavLst>
                                    </p:anim>
                                    <p:anim calcmode="lin" valueType="num">
                                      <p:cBhvr>
                                        <p:cTn id="47" dur="500" fill="hold"/>
                                        <p:tgtEl>
                                          <p:spTgt spid="516"/>
                                        </p:tgtEl>
                                        <p:attrNameLst>
                                          <p:attrName>ppt_h</p:attrName>
                                        </p:attrNameLst>
                                      </p:cBhvr>
                                      <p:tavLst>
                                        <p:tav tm="0">
                                          <p:val>
                                            <p:fltVal val="0"/>
                                          </p:val>
                                        </p:tav>
                                        <p:tav tm="100000">
                                          <p:val>
                                            <p:strVal val="#ppt_h"/>
                                          </p:val>
                                        </p:tav>
                                      </p:tavLst>
                                    </p:anim>
                                  </p:childTnLst>
                                </p:cTn>
                              </p:par>
                              <p:par>
                                <p:cTn id="48" presetID="23" presetClass="entr" presetSubtype="16" fill="hold" nodeType="withEffect">
                                  <p:stCondLst>
                                    <p:cond delay="0"/>
                                  </p:stCondLst>
                                  <p:childTnLst>
                                    <p:set>
                                      <p:cBhvr>
                                        <p:cTn id="49" dur="1" fill="hold">
                                          <p:stCondLst>
                                            <p:cond delay="0"/>
                                          </p:stCondLst>
                                        </p:cTn>
                                        <p:tgtEl>
                                          <p:spTgt spid="517"/>
                                        </p:tgtEl>
                                        <p:attrNameLst>
                                          <p:attrName>style.visibility</p:attrName>
                                        </p:attrNameLst>
                                      </p:cBhvr>
                                      <p:to>
                                        <p:strVal val="visible"/>
                                      </p:to>
                                    </p:set>
                                    <p:anim calcmode="lin" valueType="num">
                                      <p:cBhvr>
                                        <p:cTn id="50" dur="500" fill="hold"/>
                                        <p:tgtEl>
                                          <p:spTgt spid="517"/>
                                        </p:tgtEl>
                                        <p:attrNameLst>
                                          <p:attrName>ppt_w</p:attrName>
                                        </p:attrNameLst>
                                      </p:cBhvr>
                                      <p:tavLst>
                                        <p:tav tm="0">
                                          <p:val>
                                            <p:fltVal val="0"/>
                                          </p:val>
                                        </p:tav>
                                        <p:tav tm="100000">
                                          <p:val>
                                            <p:strVal val="#ppt_w"/>
                                          </p:val>
                                        </p:tav>
                                      </p:tavLst>
                                    </p:anim>
                                    <p:anim calcmode="lin" valueType="num">
                                      <p:cBhvr>
                                        <p:cTn id="51" dur="500" fill="hold"/>
                                        <p:tgtEl>
                                          <p:spTgt spid="517"/>
                                        </p:tgtEl>
                                        <p:attrNameLst>
                                          <p:attrName>ppt_h</p:attrName>
                                        </p:attrNameLst>
                                      </p:cBhvr>
                                      <p:tavLst>
                                        <p:tav tm="0">
                                          <p:val>
                                            <p:fltVal val="0"/>
                                          </p:val>
                                        </p:tav>
                                        <p:tav tm="100000">
                                          <p:val>
                                            <p:strVal val="#ppt_h"/>
                                          </p:val>
                                        </p:tav>
                                      </p:tavLst>
                                    </p:anim>
                                  </p:childTnLst>
                                </p:cTn>
                              </p:par>
                              <p:par>
                                <p:cTn id="52" presetID="23" presetClass="entr" presetSubtype="16" fill="hold" nodeType="withEffect">
                                  <p:stCondLst>
                                    <p:cond delay="0"/>
                                  </p:stCondLst>
                                  <p:childTnLst>
                                    <p:set>
                                      <p:cBhvr>
                                        <p:cTn id="53" dur="1" fill="hold">
                                          <p:stCondLst>
                                            <p:cond delay="0"/>
                                          </p:stCondLst>
                                        </p:cTn>
                                        <p:tgtEl>
                                          <p:spTgt spid="510"/>
                                        </p:tgtEl>
                                        <p:attrNameLst>
                                          <p:attrName>style.visibility</p:attrName>
                                        </p:attrNameLst>
                                      </p:cBhvr>
                                      <p:to>
                                        <p:strVal val="visible"/>
                                      </p:to>
                                    </p:set>
                                    <p:anim calcmode="lin" valueType="num">
                                      <p:cBhvr>
                                        <p:cTn id="54" dur="500" fill="hold"/>
                                        <p:tgtEl>
                                          <p:spTgt spid="510"/>
                                        </p:tgtEl>
                                        <p:attrNameLst>
                                          <p:attrName>ppt_w</p:attrName>
                                        </p:attrNameLst>
                                      </p:cBhvr>
                                      <p:tavLst>
                                        <p:tav tm="0">
                                          <p:val>
                                            <p:fltVal val="0"/>
                                          </p:val>
                                        </p:tav>
                                        <p:tav tm="100000">
                                          <p:val>
                                            <p:strVal val="#ppt_w"/>
                                          </p:val>
                                        </p:tav>
                                      </p:tavLst>
                                    </p:anim>
                                    <p:anim calcmode="lin" valueType="num">
                                      <p:cBhvr>
                                        <p:cTn id="55" dur="500" fill="hold"/>
                                        <p:tgtEl>
                                          <p:spTgt spid="510"/>
                                        </p:tgtEl>
                                        <p:attrNameLst>
                                          <p:attrName>ppt_h</p:attrName>
                                        </p:attrNameLst>
                                      </p:cBhvr>
                                      <p:tavLst>
                                        <p:tav tm="0">
                                          <p:val>
                                            <p:fltVal val="0"/>
                                          </p:val>
                                        </p:tav>
                                        <p:tav tm="100000">
                                          <p:val>
                                            <p:strVal val="#ppt_h"/>
                                          </p:val>
                                        </p:tav>
                                      </p:tavLst>
                                    </p:anim>
                                  </p:childTnLst>
                                </p:cTn>
                              </p:par>
                              <p:par>
                                <p:cTn id="56" presetID="23" presetClass="entr" presetSubtype="16" fill="hold" nodeType="withEffect">
                                  <p:stCondLst>
                                    <p:cond delay="0"/>
                                  </p:stCondLst>
                                  <p:childTnLst>
                                    <p:set>
                                      <p:cBhvr>
                                        <p:cTn id="57" dur="1" fill="hold">
                                          <p:stCondLst>
                                            <p:cond delay="0"/>
                                          </p:stCondLst>
                                        </p:cTn>
                                        <p:tgtEl>
                                          <p:spTgt spid="519"/>
                                        </p:tgtEl>
                                        <p:attrNameLst>
                                          <p:attrName>style.visibility</p:attrName>
                                        </p:attrNameLst>
                                      </p:cBhvr>
                                      <p:to>
                                        <p:strVal val="visible"/>
                                      </p:to>
                                    </p:set>
                                    <p:anim calcmode="lin" valueType="num">
                                      <p:cBhvr>
                                        <p:cTn id="58" dur="500" fill="hold"/>
                                        <p:tgtEl>
                                          <p:spTgt spid="519"/>
                                        </p:tgtEl>
                                        <p:attrNameLst>
                                          <p:attrName>ppt_w</p:attrName>
                                        </p:attrNameLst>
                                      </p:cBhvr>
                                      <p:tavLst>
                                        <p:tav tm="0">
                                          <p:val>
                                            <p:fltVal val="0"/>
                                          </p:val>
                                        </p:tav>
                                        <p:tav tm="100000">
                                          <p:val>
                                            <p:strVal val="#ppt_w"/>
                                          </p:val>
                                        </p:tav>
                                      </p:tavLst>
                                    </p:anim>
                                    <p:anim calcmode="lin" valueType="num">
                                      <p:cBhvr>
                                        <p:cTn id="59" dur="500" fill="hold"/>
                                        <p:tgtEl>
                                          <p:spTgt spid="519"/>
                                        </p:tgtEl>
                                        <p:attrNameLst>
                                          <p:attrName>ppt_h</p:attrName>
                                        </p:attrNameLst>
                                      </p:cBhvr>
                                      <p:tavLst>
                                        <p:tav tm="0">
                                          <p:val>
                                            <p:fltVal val="0"/>
                                          </p:val>
                                        </p:tav>
                                        <p:tav tm="100000">
                                          <p:val>
                                            <p:strVal val="#ppt_h"/>
                                          </p:val>
                                        </p:tav>
                                      </p:tavLst>
                                    </p:anim>
                                  </p:childTnLst>
                                </p:cTn>
                              </p:par>
                              <p:par>
                                <p:cTn id="60" presetID="23" presetClass="entr" presetSubtype="16" fill="hold" nodeType="withEffect">
                                  <p:stCondLst>
                                    <p:cond delay="0"/>
                                  </p:stCondLst>
                                  <p:childTnLst>
                                    <p:set>
                                      <p:cBhvr>
                                        <p:cTn id="61" dur="1" fill="hold">
                                          <p:stCondLst>
                                            <p:cond delay="0"/>
                                          </p:stCondLst>
                                        </p:cTn>
                                        <p:tgtEl>
                                          <p:spTgt spid="521"/>
                                        </p:tgtEl>
                                        <p:attrNameLst>
                                          <p:attrName>style.visibility</p:attrName>
                                        </p:attrNameLst>
                                      </p:cBhvr>
                                      <p:to>
                                        <p:strVal val="visible"/>
                                      </p:to>
                                    </p:set>
                                    <p:anim calcmode="lin" valueType="num">
                                      <p:cBhvr>
                                        <p:cTn id="62" dur="500" fill="hold"/>
                                        <p:tgtEl>
                                          <p:spTgt spid="521"/>
                                        </p:tgtEl>
                                        <p:attrNameLst>
                                          <p:attrName>ppt_w</p:attrName>
                                        </p:attrNameLst>
                                      </p:cBhvr>
                                      <p:tavLst>
                                        <p:tav tm="0">
                                          <p:val>
                                            <p:fltVal val="0"/>
                                          </p:val>
                                        </p:tav>
                                        <p:tav tm="100000">
                                          <p:val>
                                            <p:strVal val="#ppt_w"/>
                                          </p:val>
                                        </p:tav>
                                      </p:tavLst>
                                    </p:anim>
                                    <p:anim calcmode="lin" valueType="num">
                                      <p:cBhvr>
                                        <p:cTn id="63" dur="500" fill="hold"/>
                                        <p:tgtEl>
                                          <p:spTgt spid="521"/>
                                        </p:tgtEl>
                                        <p:attrNameLst>
                                          <p:attrName>ppt_h</p:attrName>
                                        </p:attrNameLst>
                                      </p:cBhvr>
                                      <p:tavLst>
                                        <p:tav tm="0">
                                          <p:val>
                                            <p:fltVal val="0"/>
                                          </p:val>
                                        </p:tav>
                                        <p:tav tm="100000">
                                          <p:val>
                                            <p:strVal val="#ppt_h"/>
                                          </p:val>
                                        </p:tav>
                                      </p:tavLst>
                                    </p:anim>
                                  </p:childTnLst>
                                </p:cTn>
                              </p:par>
                              <p:par>
                                <p:cTn id="64" presetID="23" presetClass="entr" presetSubtype="16" fill="hold" nodeType="withEffect">
                                  <p:stCondLst>
                                    <p:cond delay="0"/>
                                  </p:stCondLst>
                                  <p:childTnLst>
                                    <p:set>
                                      <p:cBhvr>
                                        <p:cTn id="65" dur="1" fill="hold">
                                          <p:stCondLst>
                                            <p:cond delay="0"/>
                                          </p:stCondLst>
                                        </p:cTn>
                                        <p:tgtEl>
                                          <p:spTgt spid="511"/>
                                        </p:tgtEl>
                                        <p:attrNameLst>
                                          <p:attrName>style.visibility</p:attrName>
                                        </p:attrNameLst>
                                      </p:cBhvr>
                                      <p:to>
                                        <p:strVal val="visible"/>
                                      </p:to>
                                    </p:set>
                                    <p:anim calcmode="lin" valueType="num">
                                      <p:cBhvr>
                                        <p:cTn id="66" dur="500" fill="hold"/>
                                        <p:tgtEl>
                                          <p:spTgt spid="511"/>
                                        </p:tgtEl>
                                        <p:attrNameLst>
                                          <p:attrName>ppt_w</p:attrName>
                                        </p:attrNameLst>
                                      </p:cBhvr>
                                      <p:tavLst>
                                        <p:tav tm="0">
                                          <p:val>
                                            <p:fltVal val="0"/>
                                          </p:val>
                                        </p:tav>
                                        <p:tav tm="100000">
                                          <p:val>
                                            <p:strVal val="#ppt_w"/>
                                          </p:val>
                                        </p:tav>
                                      </p:tavLst>
                                    </p:anim>
                                    <p:anim calcmode="lin" valueType="num">
                                      <p:cBhvr>
                                        <p:cTn id="67" dur="500" fill="hold"/>
                                        <p:tgtEl>
                                          <p:spTgt spid="511"/>
                                        </p:tgtEl>
                                        <p:attrNameLst>
                                          <p:attrName>ppt_h</p:attrName>
                                        </p:attrNameLst>
                                      </p:cBhvr>
                                      <p:tavLst>
                                        <p:tav tm="0">
                                          <p:val>
                                            <p:fltVal val="0"/>
                                          </p:val>
                                        </p:tav>
                                        <p:tav tm="100000">
                                          <p:val>
                                            <p:strVal val="#ppt_h"/>
                                          </p:val>
                                        </p:tav>
                                      </p:tavLst>
                                    </p:anim>
                                  </p:childTnLst>
                                </p:cTn>
                              </p:par>
                              <p:par>
                                <p:cTn id="68" presetID="23" presetClass="entr" presetSubtype="16" fill="hold" nodeType="withEffect">
                                  <p:stCondLst>
                                    <p:cond delay="0"/>
                                  </p:stCondLst>
                                  <p:childTnLst>
                                    <p:set>
                                      <p:cBhvr>
                                        <p:cTn id="69" dur="1" fill="hold">
                                          <p:stCondLst>
                                            <p:cond delay="0"/>
                                          </p:stCondLst>
                                        </p:cTn>
                                        <p:tgtEl>
                                          <p:spTgt spid="522"/>
                                        </p:tgtEl>
                                        <p:attrNameLst>
                                          <p:attrName>style.visibility</p:attrName>
                                        </p:attrNameLst>
                                      </p:cBhvr>
                                      <p:to>
                                        <p:strVal val="visible"/>
                                      </p:to>
                                    </p:set>
                                    <p:anim calcmode="lin" valueType="num">
                                      <p:cBhvr>
                                        <p:cTn id="70" dur="500" fill="hold"/>
                                        <p:tgtEl>
                                          <p:spTgt spid="522"/>
                                        </p:tgtEl>
                                        <p:attrNameLst>
                                          <p:attrName>ppt_w</p:attrName>
                                        </p:attrNameLst>
                                      </p:cBhvr>
                                      <p:tavLst>
                                        <p:tav tm="0">
                                          <p:val>
                                            <p:fltVal val="0"/>
                                          </p:val>
                                        </p:tav>
                                        <p:tav tm="100000">
                                          <p:val>
                                            <p:strVal val="#ppt_w"/>
                                          </p:val>
                                        </p:tav>
                                      </p:tavLst>
                                    </p:anim>
                                    <p:anim calcmode="lin" valueType="num">
                                      <p:cBhvr>
                                        <p:cTn id="71" dur="500" fill="hold"/>
                                        <p:tgtEl>
                                          <p:spTgt spid="522"/>
                                        </p:tgtEl>
                                        <p:attrNameLst>
                                          <p:attrName>ppt_h</p:attrName>
                                        </p:attrNameLst>
                                      </p:cBhvr>
                                      <p:tavLst>
                                        <p:tav tm="0">
                                          <p:val>
                                            <p:fltVal val="0"/>
                                          </p:val>
                                        </p:tav>
                                        <p:tav tm="100000">
                                          <p:val>
                                            <p:strVal val="#ppt_h"/>
                                          </p:val>
                                        </p:tav>
                                      </p:tavLst>
                                    </p:anim>
                                  </p:childTnLst>
                                </p:cTn>
                              </p:par>
                              <p:par>
                                <p:cTn id="72" presetID="23" presetClass="entr" presetSubtype="16" fill="hold" nodeType="withEffect">
                                  <p:stCondLst>
                                    <p:cond delay="0"/>
                                  </p:stCondLst>
                                  <p:childTnLst>
                                    <p:set>
                                      <p:cBhvr>
                                        <p:cTn id="73" dur="1" fill="hold">
                                          <p:stCondLst>
                                            <p:cond delay="0"/>
                                          </p:stCondLst>
                                        </p:cTn>
                                        <p:tgtEl>
                                          <p:spTgt spid="512"/>
                                        </p:tgtEl>
                                        <p:attrNameLst>
                                          <p:attrName>style.visibility</p:attrName>
                                        </p:attrNameLst>
                                      </p:cBhvr>
                                      <p:to>
                                        <p:strVal val="visible"/>
                                      </p:to>
                                    </p:set>
                                    <p:anim calcmode="lin" valueType="num">
                                      <p:cBhvr>
                                        <p:cTn id="74" dur="500" fill="hold"/>
                                        <p:tgtEl>
                                          <p:spTgt spid="512"/>
                                        </p:tgtEl>
                                        <p:attrNameLst>
                                          <p:attrName>ppt_w</p:attrName>
                                        </p:attrNameLst>
                                      </p:cBhvr>
                                      <p:tavLst>
                                        <p:tav tm="0">
                                          <p:val>
                                            <p:fltVal val="0"/>
                                          </p:val>
                                        </p:tav>
                                        <p:tav tm="100000">
                                          <p:val>
                                            <p:strVal val="#ppt_w"/>
                                          </p:val>
                                        </p:tav>
                                      </p:tavLst>
                                    </p:anim>
                                    <p:anim calcmode="lin" valueType="num">
                                      <p:cBhvr>
                                        <p:cTn id="75" dur="500" fill="hold"/>
                                        <p:tgtEl>
                                          <p:spTgt spid="512"/>
                                        </p:tgtEl>
                                        <p:attrNameLst>
                                          <p:attrName>ppt_h</p:attrName>
                                        </p:attrNameLst>
                                      </p:cBhvr>
                                      <p:tavLst>
                                        <p:tav tm="0">
                                          <p:val>
                                            <p:fltVal val="0"/>
                                          </p:val>
                                        </p:tav>
                                        <p:tav tm="100000">
                                          <p:val>
                                            <p:strVal val="#ppt_h"/>
                                          </p:val>
                                        </p:tav>
                                      </p:tavLst>
                                    </p:anim>
                                  </p:childTnLst>
                                </p:cTn>
                              </p:par>
                              <p:par>
                                <p:cTn id="76" presetID="23" presetClass="entr" presetSubtype="16" fill="hold" nodeType="withEffect">
                                  <p:stCondLst>
                                    <p:cond delay="0"/>
                                  </p:stCondLst>
                                  <p:childTnLst>
                                    <p:set>
                                      <p:cBhvr>
                                        <p:cTn id="77" dur="1" fill="hold">
                                          <p:stCondLst>
                                            <p:cond delay="0"/>
                                          </p:stCondLst>
                                        </p:cTn>
                                        <p:tgtEl>
                                          <p:spTgt spid="526"/>
                                        </p:tgtEl>
                                        <p:attrNameLst>
                                          <p:attrName>style.visibility</p:attrName>
                                        </p:attrNameLst>
                                      </p:cBhvr>
                                      <p:to>
                                        <p:strVal val="visible"/>
                                      </p:to>
                                    </p:set>
                                    <p:anim calcmode="lin" valueType="num">
                                      <p:cBhvr>
                                        <p:cTn id="78" dur="500" fill="hold"/>
                                        <p:tgtEl>
                                          <p:spTgt spid="526"/>
                                        </p:tgtEl>
                                        <p:attrNameLst>
                                          <p:attrName>ppt_w</p:attrName>
                                        </p:attrNameLst>
                                      </p:cBhvr>
                                      <p:tavLst>
                                        <p:tav tm="0">
                                          <p:val>
                                            <p:fltVal val="0"/>
                                          </p:val>
                                        </p:tav>
                                        <p:tav tm="100000">
                                          <p:val>
                                            <p:strVal val="#ppt_w"/>
                                          </p:val>
                                        </p:tav>
                                      </p:tavLst>
                                    </p:anim>
                                    <p:anim calcmode="lin" valueType="num">
                                      <p:cBhvr>
                                        <p:cTn id="79" dur="500" fill="hold"/>
                                        <p:tgtEl>
                                          <p:spTgt spid="526"/>
                                        </p:tgtEl>
                                        <p:attrNameLst>
                                          <p:attrName>ppt_h</p:attrName>
                                        </p:attrNameLst>
                                      </p:cBhvr>
                                      <p:tavLst>
                                        <p:tav tm="0">
                                          <p:val>
                                            <p:fltVal val="0"/>
                                          </p:val>
                                        </p:tav>
                                        <p:tav tm="100000">
                                          <p:val>
                                            <p:strVal val="#ppt_h"/>
                                          </p:val>
                                        </p:tav>
                                      </p:tavLst>
                                    </p:anim>
                                  </p:childTnLst>
                                </p:cTn>
                              </p:par>
                            </p:childTnLst>
                          </p:cTn>
                        </p:par>
                        <p:par>
                          <p:cTn id="80" fill="hold" nodeType="afterGroup">
                            <p:stCondLst>
                              <p:cond delay="2000"/>
                            </p:stCondLst>
                            <p:childTnLst>
                              <p:par>
                                <p:cTn id="81" presetID="10" presetClass="exit" presetSubtype="0" fill="hold" nodeType="afterEffect">
                                  <p:stCondLst>
                                    <p:cond delay="0"/>
                                  </p:stCondLst>
                                  <p:childTnLst>
                                    <p:animEffect transition="out" filter="fade">
                                      <p:cBhvr>
                                        <p:cTn id="82" dur="500"/>
                                        <p:tgtEl>
                                          <p:spTgt spid="79"/>
                                        </p:tgtEl>
                                      </p:cBhvr>
                                    </p:animEffect>
                                    <p:set>
                                      <p:cBhvr>
                                        <p:cTn id="83" dur="1" fill="hold">
                                          <p:stCondLst>
                                            <p:cond delay="499"/>
                                          </p:stCondLst>
                                        </p:cTn>
                                        <p:tgtEl>
                                          <p:spTgt spid="79"/>
                                        </p:tgtEl>
                                        <p:attrNameLst>
                                          <p:attrName>style.visibility</p:attrName>
                                        </p:attrNameLst>
                                      </p:cBhvr>
                                      <p:to>
                                        <p:strVal val="hidden"/>
                                      </p:to>
                                    </p:set>
                                  </p:childTnLst>
                                </p:cTn>
                              </p:par>
                              <p:par>
                                <p:cTn id="84" presetID="9" presetClass="exit" presetSubtype="0" fill="hold" nodeType="withEffect">
                                  <p:stCondLst>
                                    <p:cond delay="0"/>
                                  </p:stCondLst>
                                  <p:childTnLst>
                                    <p:animEffect transition="out" filter="dissolve">
                                      <p:cBhvr>
                                        <p:cTn id="85" dur="500"/>
                                        <p:tgtEl>
                                          <p:spTgt spid="6235"/>
                                        </p:tgtEl>
                                      </p:cBhvr>
                                    </p:animEffect>
                                    <p:set>
                                      <p:cBhvr>
                                        <p:cTn id="86" dur="1" fill="hold">
                                          <p:stCondLst>
                                            <p:cond delay="499"/>
                                          </p:stCondLst>
                                        </p:cTn>
                                        <p:tgtEl>
                                          <p:spTgt spid="6235"/>
                                        </p:tgtEl>
                                        <p:attrNameLst>
                                          <p:attrName>style.visibility</p:attrName>
                                        </p:attrNameLst>
                                      </p:cBhvr>
                                      <p:to>
                                        <p:strVal val="hidden"/>
                                      </p:to>
                                    </p:set>
                                  </p:childTnLst>
                                </p:cTn>
                              </p:par>
                              <p:par>
                                <p:cTn id="87" presetID="9" presetClass="exit" presetSubtype="0" fill="hold" nodeType="withEffect">
                                  <p:stCondLst>
                                    <p:cond delay="0"/>
                                  </p:stCondLst>
                                  <p:childTnLst>
                                    <p:animEffect transition="out" filter="dissolve">
                                      <p:cBhvr>
                                        <p:cTn id="88" dur="500"/>
                                        <p:tgtEl>
                                          <p:spTgt spid="6236"/>
                                        </p:tgtEl>
                                      </p:cBhvr>
                                    </p:animEffect>
                                    <p:set>
                                      <p:cBhvr>
                                        <p:cTn id="89" dur="1" fill="hold">
                                          <p:stCondLst>
                                            <p:cond delay="499"/>
                                          </p:stCondLst>
                                        </p:cTn>
                                        <p:tgtEl>
                                          <p:spTgt spid="6236"/>
                                        </p:tgtEl>
                                        <p:attrNameLst>
                                          <p:attrName>style.visibility</p:attrName>
                                        </p:attrNameLst>
                                      </p:cBhvr>
                                      <p:to>
                                        <p:strVal val="hidden"/>
                                      </p:to>
                                    </p:set>
                                  </p:childTnLst>
                                </p:cTn>
                              </p:par>
                              <p:par>
                                <p:cTn id="90" presetID="9" presetClass="exit" presetSubtype="0" fill="hold" nodeType="withEffect">
                                  <p:stCondLst>
                                    <p:cond delay="0"/>
                                  </p:stCondLst>
                                  <p:childTnLst>
                                    <p:animEffect transition="out" filter="dissolve">
                                      <p:cBhvr>
                                        <p:cTn id="91" dur="500"/>
                                        <p:tgtEl>
                                          <p:spTgt spid="6237"/>
                                        </p:tgtEl>
                                      </p:cBhvr>
                                    </p:animEffect>
                                    <p:set>
                                      <p:cBhvr>
                                        <p:cTn id="92" dur="1" fill="hold">
                                          <p:stCondLst>
                                            <p:cond delay="499"/>
                                          </p:stCondLst>
                                        </p:cTn>
                                        <p:tgtEl>
                                          <p:spTgt spid="6237"/>
                                        </p:tgtEl>
                                        <p:attrNameLst>
                                          <p:attrName>style.visibility</p:attrName>
                                        </p:attrNameLst>
                                      </p:cBhvr>
                                      <p:to>
                                        <p:strVal val="hidden"/>
                                      </p:to>
                                    </p:set>
                                  </p:childTnLst>
                                </p:cTn>
                              </p:par>
                              <p:par>
                                <p:cTn id="93" presetID="9" presetClass="exit" presetSubtype="0" fill="hold" nodeType="withEffect">
                                  <p:stCondLst>
                                    <p:cond delay="0"/>
                                  </p:stCondLst>
                                  <p:childTnLst>
                                    <p:animEffect transition="out" filter="dissolve">
                                      <p:cBhvr>
                                        <p:cTn id="94" dur="500"/>
                                        <p:tgtEl>
                                          <p:spTgt spid="6238"/>
                                        </p:tgtEl>
                                      </p:cBhvr>
                                    </p:animEffect>
                                    <p:set>
                                      <p:cBhvr>
                                        <p:cTn id="95" dur="1" fill="hold">
                                          <p:stCondLst>
                                            <p:cond delay="499"/>
                                          </p:stCondLst>
                                        </p:cTn>
                                        <p:tgtEl>
                                          <p:spTgt spid="6238"/>
                                        </p:tgtEl>
                                        <p:attrNameLst>
                                          <p:attrName>style.visibility</p:attrName>
                                        </p:attrNameLst>
                                      </p:cBhvr>
                                      <p:to>
                                        <p:strVal val="hidden"/>
                                      </p:to>
                                    </p:set>
                                  </p:childTnLst>
                                </p:cTn>
                              </p:par>
                              <p:par>
                                <p:cTn id="96" presetID="9" presetClass="exit" presetSubtype="0" fill="hold" nodeType="withEffect">
                                  <p:stCondLst>
                                    <p:cond delay="0"/>
                                  </p:stCondLst>
                                  <p:childTnLst>
                                    <p:animEffect transition="out" filter="dissolve">
                                      <p:cBhvr>
                                        <p:cTn id="97" dur="500"/>
                                        <p:tgtEl>
                                          <p:spTgt spid="6239"/>
                                        </p:tgtEl>
                                      </p:cBhvr>
                                    </p:animEffect>
                                    <p:set>
                                      <p:cBhvr>
                                        <p:cTn id="98" dur="1" fill="hold">
                                          <p:stCondLst>
                                            <p:cond delay="499"/>
                                          </p:stCondLst>
                                        </p:cTn>
                                        <p:tgtEl>
                                          <p:spTgt spid="6239"/>
                                        </p:tgtEl>
                                        <p:attrNameLst>
                                          <p:attrName>style.visibility</p:attrName>
                                        </p:attrNameLst>
                                      </p:cBhvr>
                                      <p:to>
                                        <p:strVal val="hidden"/>
                                      </p:to>
                                    </p:set>
                                  </p:childTnLst>
                                </p:cTn>
                              </p:par>
                              <p:par>
                                <p:cTn id="99" presetID="9" presetClass="exit" presetSubtype="0" fill="hold" nodeType="withEffect">
                                  <p:stCondLst>
                                    <p:cond delay="0"/>
                                  </p:stCondLst>
                                  <p:childTnLst>
                                    <p:animEffect transition="out" filter="dissolve">
                                      <p:cBhvr>
                                        <p:cTn id="100" dur="500"/>
                                        <p:tgtEl>
                                          <p:spTgt spid="6240"/>
                                        </p:tgtEl>
                                      </p:cBhvr>
                                    </p:animEffect>
                                    <p:set>
                                      <p:cBhvr>
                                        <p:cTn id="101" dur="1" fill="hold">
                                          <p:stCondLst>
                                            <p:cond delay="499"/>
                                          </p:stCondLst>
                                        </p:cTn>
                                        <p:tgtEl>
                                          <p:spTgt spid="6240"/>
                                        </p:tgtEl>
                                        <p:attrNameLst>
                                          <p:attrName>style.visibility</p:attrName>
                                        </p:attrNameLst>
                                      </p:cBhvr>
                                      <p:to>
                                        <p:strVal val="hidden"/>
                                      </p:to>
                                    </p:set>
                                  </p:childTnLst>
                                </p:cTn>
                              </p:par>
                              <p:par>
                                <p:cTn id="102" presetID="9" presetClass="exit" presetSubtype="0" fill="hold" nodeType="withEffect">
                                  <p:stCondLst>
                                    <p:cond delay="0"/>
                                  </p:stCondLst>
                                  <p:childTnLst>
                                    <p:animEffect transition="out" filter="dissolve">
                                      <p:cBhvr>
                                        <p:cTn id="103" dur="500"/>
                                        <p:tgtEl>
                                          <p:spTgt spid="6241"/>
                                        </p:tgtEl>
                                      </p:cBhvr>
                                    </p:animEffect>
                                    <p:set>
                                      <p:cBhvr>
                                        <p:cTn id="104" dur="1" fill="hold">
                                          <p:stCondLst>
                                            <p:cond delay="499"/>
                                          </p:stCondLst>
                                        </p:cTn>
                                        <p:tgtEl>
                                          <p:spTgt spid="6241"/>
                                        </p:tgtEl>
                                        <p:attrNameLst>
                                          <p:attrName>style.visibility</p:attrName>
                                        </p:attrNameLst>
                                      </p:cBhvr>
                                      <p:to>
                                        <p:strVal val="hidden"/>
                                      </p:to>
                                    </p:set>
                                  </p:childTnLst>
                                </p:cTn>
                              </p:par>
                              <p:par>
                                <p:cTn id="105" presetID="9" presetClass="exit" presetSubtype="0" fill="hold" nodeType="withEffect">
                                  <p:stCondLst>
                                    <p:cond delay="0"/>
                                  </p:stCondLst>
                                  <p:childTnLst>
                                    <p:animEffect transition="out" filter="dissolve">
                                      <p:cBhvr>
                                        <p:cTn id="106" dur="500"/>
                                        <p:tgtEl>
                                          <p:spTgt spid="6242"/>
                                        </p:tgtEl>
                                      </p:cBhvr>
                                    </p:animEffect>
                                    <p:set>
                                      <p:cBhvr>
                                        <p:cTn id="107" dur="1" fill="hold">
                                          <p:stCondLst>
                                            <p:cond delay="499"/>
                                          </p:stCondLst>
                                        </p:cTn>
                                        <p:tgtEl>
                                          <p:spTgt spid="6242"/>
                                        </p:tgtEl>
                                        <p:attrNameLst>
                                          <p:attrName>style.visibility</p:attrName>
                                        </p:attrNameLst>
                                      </p:cBhvr>
                                      <p:to>
                                        <p:strVal val="hidden"/>
                                      </p:to>
                                    </p:set>
                                  </p:childTnLst>
                                </p:cTn>
                              </p:par>
                              <p:par>
                                <p:cTn id="108" presetID="9" presetClass="exit" presetSubtype="0" fill="hold" nodeType="withEffect">
                                  <p:stCondLst>
                                    <p:cond delay="0"/>
                                  </p:stCondLst>
                                  <p:childTnLst>
                                    <p:animEffect transition="out" filter="dissolve">
                                      <p:cBhvr>
                                        <p:cTn id="109" dur="500"/>
                                        <p:tgtEl>
                                          <p:spTgt spid="6243"/>
                                        </p:tgtEl>
                                      </p:cBhvr>
                                    </p:animEffect>
                                    <p:set>
                                      <p:cBhvr>
                                        <p:cTn id="110" dur="1" fill="hold">
                                          <p:stCondLst>
                                            <p:cond delay="499"/>
                                          </p:stCondLst>
                                        </p:cTn>
                                        <p:tgtEl>
                                          <p:spTgt spid="6243"/>
                                        </p:tgtEl>
                                        <p:attrNameLst>
                                          <p:attrName>style.visibility</p:attrName>
                                        </p:attrNameLst>
                                      </p:cBhvr>
                                      <p:to>
                                        <p:strVal val="hidden"/>
                                      </p:to>
                                    </p:set>
                                  </p:childTnLst>
                                </p:cTn>
                              </p:par>
                              <p:par>
                                <p:cTn id="111" presetID="9" presetClass="exit" presetSubtype="0" fill="hold" nodeType="withEffect">
                                  <p:stCondLst>
                                    <p:cond delay="0"/>
                                  </p:stCondLst>
                                  <p:childTnLst>
                                    <p:animEffect transition="out" filter="dissolve">
                                      <p:cBhvr>
                                        <p:cTn id="112" dur="500"/>
                                        <p:tgtEl>
                                          <p:spTgt spid="6244"/>
                                        </p:tgtEl>
                                      </p:cBhvr>
                                    </p:animEffect>
                                    <p:set>
                                      <p:cBhvr>
                                        <p:cTn id="113" dur="1" fill="hold">
                                          <p:stCondLst>
                                            <p:cond delay="499"/>
                                          </p:stCondLst>
                                        </p:cTn>
                                        <p:tgtEl>
                                          <p:spTgt spid="6244"/>
                                        </p:tgtEl>
                                        <p:attrNameLst>
                                          <p:attrName>style.visibility</p:attrName>
                                        </p:attrNameLst>
                                      </p:cBhvr>
                                      <p:to>
                                        <p:strVal val="hidden"/>
                                      </p:to>
                                    </p:set>
                                  </p:childTnLst>
                                </p:cTn>
                              </p:par>
                              <p:par>
                                <p:cTn id="114" presetID="9" presetClass="exit" presetSubtype="0" fill="hold" nodeType="withEffect">
                                  <p:stCondLst>
                                    <p:cond delay="0"/>
                                  </p:stCondLst>
                                  <p:childTnLst>
                                    <p:animEffect transition="out" filter="dissolve">
                                      <p:cBhvr>
                                        <p:cTn id="115" dur="500"/>
                                        <p:tgtEl>
                                          <p:spTgt spid="6245"/>
                                        </p:tgtEl>
                                      </p:cBhvr>
                                    </p:animEffect>
                                    <p:set>
                                      <p:cBhvr>
                                        <p:cTn id="116" dur="1" fill="hold">
                                          <p:stCondLst>
                                            <p:cond delay="499"/>
                                          </p:stCondLst>
                                        </p:cTn>
                                        <p:tgtEl>
                                          <p:spTgt spid="6245"/>
                                        </p:tgtEl>
                                        <p:attrNameLst>
                                          <p:attrName>style.visibility</p:attrName>
                                        </p:attrNameLst>
                                      </p:cBhvr>
                                      <p:to>
                                        <p:strVal val="hidden"/>
                                      </p:to>
                                    </p:set>
                                  </p:childTnLst>
                                </p:cTn>
                              </p:par>
                              <p:par>
                                <p:cTn id="117" presetID="9" presetClass="exit" presetSubtype="0" fill="hold" nodeType="withEffect">
                                  <p:stCondLst>
                                    <p:cond delay="0"/>
                                  </p:stCondLst>
                                  <p:childTnLst>
                                    <p:animEffect transition="out" filter="dissolve">
                                      <p:cBhvr>
                                        <p:cTn id="118" dur="500"/>
                                        <p:tgtEl>
                                          <p:spTgt spid="6246"/>
                                        </p:tgtEl>
                                      </p:cBhvr>
                                    </p:animEffect>
                                    <p:set>
                                      <p:cBhvr>
                                        <p:cTn id="119" dur="1" fill="hold">
                                          <p:stCondLst>
                                            <p:cond delay="499"/>
                                          </p:stCondLst>
                                        </p:cTn>
                                        <p:tgtEl>
                                          <p:spTgt spid="6246"/>
                                        </p:tgtEl>
                                        <p:attrNameLst>
                                          <p:attrName>style.visibility</p:attrName>
                                        </p:attrNameLst>
                                      </p:cBhvr>
                                      <p:to>
                                        <p:strVal val="hidden"/>
                                      </p:to>
                                    </p:set>
                                  </p:childTnLst>
                                </p:cTn>
                              </p:par>
                              <p:par>
                                <p:cTn id="120" presetID="9" presetClass="exit" presetSubtype="0" fill="hold" nodeType="withEffect">
                                  <p:stCondLst>
                                    <p:cond delay="0"/>
                                  </p:stCondLst>
                                  <p:childTnLst>
                                    <p:animEffect transition="out" filter="dissolve">
                                      <p:cBhvr>
                                        <p:cTn id="121" dur="500"/>
                                        <p:tgtEl>
                                          <p:spTgt spid="6247"/>
                                        </p:tgtEl>
                                      </p:cBhvr>
                                    </p:animEffect>
                                    <p:set>
                                      <p:cBhvr>
                                        <p:cTn id="122" dur="1" fill="hold">
                                          <p:stCondLst>
                                            <p:cond delay="499"/>
                                          </p:stCondLst>
                                        </p:cTn>
                                        <p:tgtEl>
                                          <p:spTgt spid="6247"/>
                                        </p:tgtEl>
                                        <p:attrNameLst>
                                          <p:attrName>style.visibility</p:attrName>
                                        </p:attrNameLst>
                                      </p:cBhvr>
                                      <p:to>
                                        <p:strVal val="hidden"/>
                                      </p:to>
                                    </p:set>
                                  </p:childTnLst>
                                </p:cTn>
                              </p:par>
                              <p:par>
                                <p:cTn id="123" presetID="9" presetClass="exit" presetSubtype="0" fill="hold" nodeType="withEffect">
                                  <p:stCondLst>
                                    <p:cond delay="0"/>
                                  </p:stCondLst>
                                  <p:childTnLst>
                                    <p:animEffect transition="out" filter="dissolve">
                                      <p:cBhvr>
                                        <p:cTn id="124" dur="500"/>
                                        <p:tgtEl>
                                          <p:spTgt spid="6248"/>
                                        </p:tgtEl>
                                      </p:cBhvr>
                                    </p:animEffect>
                                    <p:set>
                                      <p:cBhvr>
                                        <p:cTn id="125" dur="1" fill="hold">
                                          <p:stCondLst>
                                            <p:cond delay="499"/>
                                          </p:stCondLst>
                                        </p:cTn>
                                        <p:tgtEl>
                                          <p:spTgt spid="6248"/>
                                        </p:tgtEl>
                                        <p:attrNameLst>
                                          <p:attrName>style.visibility</p:attrName>
                                        </p:attrNameLst>
                                      </p:cBhvr>
                                      <p:to>
                                        <p:strVal val="hidden"/>
                                      </p:to>
                                    </p:set>
                                  </p:childTnLst>
                                </p:cTn>
                              </p:par>
                              <p:par>
                                <p:cTn id="126" presetID="9" presetClass="exit" presetSubtype="0" fill="hold" nodeType="withEffect">
                                  <p:stCondLst>
                                    <p:cond delay="0"/>
                                  </p:stCondLst>
                                  <p:childTnLst>
                                    <p:animEffect transition="out" filter="dissolve">
                                      <p:cBhvr>
                                        <p:cTn id="127" dur="500"/>
                                        <p:tgtEl>
                                          <p:spTgt spid="6249"/>
                                        </p:tgtEl>
                                      </p:cBhvr>
                                    </p:animEffect>
                                    <p:set>
                                      <p:cBhvr>
                                        <p:cTn id="128" dur="1" fill="hold">
                                          <p:stCondLst>
                                            <p:cond delay="499"/>
                                          </p:stCondLst>
                                        </p:cTn>
                                        <p:tgtEl>
                                          <p:spTgt spid="6249"/>
                                        </p:tgtEl>
                                        <p:attrNameLst>
                                          <p:attrName>style.visibility</p:attrName>
                                        </p:attrNameLst>
                                      </p:cBhvr>
                                      <p:to>
                                        <p:strVal val="hidden"/>
                                      </p:to>
                                    </p:set>
                                  </p:childTnLst>
                                </p:cTn>
                              </p:par>
                              <p:par>
                                <p:cTn id="129" presetID="9" presetClass="exit" presetSubtype="0" fill="hold" nodeType="withEffect">
                                  <p:stCondLst>
                                    <p:cond delay="0"/>
                                  </p:stCondLst>
                                  <p:childTnLst>
                                    <p:animEffect transition="out" filter="dissolve">
                                      <p:cBhvr>
                                        <p:cTn id="130" dur="500"/>
                                        <p:tgtEl>
                                          <p:spTgt spid="6250"/>
                                        </p:tgtEl>
                                      </p:cBhvr>
                                    </p:animEffect>
                                    <p:set>
                                      <p:cBhvr>
                                        <p:cTn id="131" dur="1" fill="hold">
                                          <p:stCondLst>
                                            <p:cond delay="499"/>
                                          </p:stCondLst>
                                        </p:cTn>
                                        <p:tgtEl>
                                          <p:spTgt spid="6250"/>
                                        </p:tgtEl>
                                        <p:attrNameLst>
                                          <p:attrName>style.visibility</p:attrName>
                                        </p:attrNameLst>
                                      </p:cBhvr>
                                      <p:to>
                                        <p:strVal val="hidden"/>
                                      </p:to>
                                    </p:set>
                                  </p:childTnLst>
                                </p:cTn>
                              </p:par>
                              <p:par>
                                <p:cTn id="132" presetID="9" presetClass="exit" presetSubtype="0" fill="hold" nodeType="withEffect">
                                  <p:stCondLst>
                                    <p:cond delay="0"/>
                                  </p:stCondLst>
                                  <p:childTnLst>
                                    <p:animEffect transition="out" filter="dissolve">
                                      <p:cBhvr>
                                        <p:cTn id="133" dur="500"/>
                                        <p:tgtEl>
                                          <p:spTgt spid="6251"/>
                                        </p:tgtEl>
                                      </p:cBhvr>
                                    </p:animEffect>
                                    <p:set>
                                      <p:cBhvr>
                                        <p:cTn id="134" dur="1" fill="hold">
                                          <p:stCondLst>
                                            <p:cond delay="499"/>
                                          </p:stCondLst>
                                        </p:cTn>
                                        <p:tgtEl>
                                          <p:spTgt spid="6251"/>
                                        </p:tgtEl>
                                        <p:attrNameLst>
                                          <p:attrName>style.visibility</p:attrName>
                                        </p:attrNameLst>
                                      </p:cBhvr>
                                      <p:to>
                                        <p:strVal val="hidden"/>
                                      </p:to>
                                    </p:set>
                                  </p:childTnLst>
                                </p:cTn>
                              </p:par>
                              <p:par>
                                <p:cTn id="135" presetID="9" presetClass="exit" presetSubtype="0" fill="hold" nodeType="withEffect">
                                  <p:stCondLst>
                                    <p:cond delay="0"/>
                                  </p:stCondLst>
                                  <p:childTnLst>
                                    <p:animEffect transition="out" filter="dissolve">
                                      <p:cBhvr>
                                        <p:cTn id="136" dur="500"/>
                                        <p:tgtEl>
                                          <p:spTgt spid="6252"/>
                                        </p:tgtEl>
                                      </p:cBhvr>
                                    </p:animEffect>
                                    <p:set>
                                      <p:cBhvr>
                                        <p:cTn id="137" dur="1" fill="hold">
                                          <p:stCondLst>
                                            <p:cond delay="499"/>
                                          </p:stCondLst>
                                        </p:cTn>
                                        <p:tgtEl>
                                          <p:spTgt spid="6252"/>
                                        </p:tgtEl>
                                        <p:attrNameLst>
                                          <p:attrName>style.visibility</p:attrName>
                                        </p:attrNameLst>
                                      </p:cBhvr>
                                      <p:to>
                                        <p:strVal val="hidden"/>
                                      </p:to>
                                    </p:set>
                                  </p:childTnLst>
                                </p:cTn>
                              </p:par>
                              <p:par>
                                <p:cTn id="138" presetID="9" presetClass="exit" presetSubtype="0" fill="hold" nodeType="withEffect">
                                  <p:stCondLst>
                                    <p:cond delay="0"/>
                                  </p:stCondLst>
                                  <p:childTnLst>
                                    <p:animEffect transition="out" filter="dissolve">
                                      <p:cBhvr>
                                        <p:cTn id="139" dur="500"/>
                                        <p:tgtEl>
                                          <p:spTgt spid="6253"/>
                                        </p:tgtEl>
                                      </p:cBhvr>
                                    </p:animEffect>
                                    <p:set>
                                      <p:cBhvr>
                                        <p:cTn id="140" dur="1" fill="hold">
                                          <p:stCondLst>
                                            <p:cond delay="499"/>
                                          </p:stCondLst>
                                        </p:cTn>
                                        <p:tgtEl>
                                          <p:spTgt spid="6253"/>
                                        </p:tgtEl>
                                        <p:attrNameLst>
                                          <p:attrName>style.visibility</p:attrName>
                                        </p:attrNameLst>
                                      </p:cBhvr>
                                      <p:to>
                                        <p:strVal val="hidden"/>
                                      </p:to>
                                    </p:set>
                                  </p:childTnLst>
                                </p:cTn>
                              </p:par>
                              <p:par>
                                <p:cTn id="141" presetID="9" presetClass="exit" presetSubtype="0" fill="hold" nodeType="withEffect">
                                  <p:stCondLst>
                                    <p:cond delay="0"/>
                                  </p:stCondLst>
                                  <p:childTnLst>
                                    <p:animEffect transition="out" filter="dissolve">
                                      <p:cBhvr>
                                        <p:cTn id="142" dur="500"/>
                                        <p:tgtEl>
                                          <p:spTgt spid="6254"/>
                                        </p:tgtEl>
                                      </p:cBhvr>
                                    </p:animEffect>
                                    <p:set>
                                      <p:cBhvr>
                                        <p:cTn id="143" dur="1" fill="hold">
                                          <p:stCondLst>
                                            <p:cond delay="499"/>
                                          </p:stCondLst>
                                        </p:cTn>
                                        <p:tgtEl>
                                          <p:spTgt spid="6254"/>
                                        </p:tgtEl>
                                        <p:attrNameLst>
                                          <p:attrName>style.visibility</p:attrName>
                                        </p:attrNameLst>
                                      </p:cBhvr>
                                      <p:to>
                                        <p:strVal val="hidden"/>
                                      </p:to>
                                    </p:set>
                                  </p:childTnLst>
                                </p:cTn>
                              </p:par>
                              <p:par>
                                <p:cTn id="144" presetID="9" presetClass="exit" presetSubtype="0" fill="hold" nodeType="withEffect">
                                  <p:stCondLst>
                                    <p:cond delay="0"/>
                                  </p:stCondLst>
                                  <p:childTnLst>
                                    <p:animEffect transition="out" filter="dissolve">
                                      <p:cBhvr>
                                        <p:cTn id="145" dur="500"/>
                                        <p:tgtEl>
                                          <p:spTgt spid="3"/>
                                        </p:tgtEl>
                                      </p:cBhvr>
                                    </p:animEffect>
                                    <p:set>
                                      <p:cBhvr>
                                        <p:cTn id="146" dur="1" fill="hold">
                                          <p:stCondLst>
                                            <p:cond delay="499"/>
                                          </p:stCondLst>
                                        </p:cTn>
                                        <p:tgtEl>
                                          <p:spTgt spid="3"/>
                                        </p:tgtEl>
                                        <p:attrNameLst>
                                          <p:attrName>style.visibility</p:attrName>
                                        </p:attrNameLst>
                                      </p:cBhvr>
                                      <p:to>
                                        <p:strVal val="hidden"/>
                                      </p:to>
                                    </p:set>
                                  </p:childTnLst>
                                </p:cTn>
                              </p:par>
                              <p:par>
                                <p:cTn id="147" presetID="9" presetClass="exit" presetSubtype="0" fill="hold" nodeType="withEffect">
                                  <p:stCondLst>
                                    <p:cond delay="0"/>
                                  </p:stCondLst>
                                  <p:childTnLst>
                                    <p:animEffect transition="out" filter="dissolve">
                                      <p:cBhvr>
                                        <p:cTn id="148" dur="500"/>
                                        <p:tgtEl>
                                          <p:spTgt spid="152"/>
                                        </p:tgtEl>
                                      </p:cBhvr>
                                    </p:animEffect>
                                    <p:set>
                                      <p:cBhvr>
                                        <p:cTn id="149" dur="1" fill="hold">
                                          <p:stCondLst>
                                            <p:cond delay="499"/>
                                          </p:stCondLst>
                                        </p:cTn>
                                        <p:tgtEl>
                                          <p:spTgt spid="152"/>
                                        </p:tgtEl>
                                        <p:attrNameLst>
                                          <p:attrName>style.visibility</p:attrName>
                                        </p:attrNameLst>
                                      </p:cBhvr>
                                      <p:to>
                                        <p:strVal val="hidden"/>
                                      </p:to>
                                    </p:set>
                                  </p:childTnLst>
                                </p:cTn>
                              </p:par>
                              <p:par>
                                <p:cTn id="150" presetID="17" presetClass="entr" presetSubtype="10" fill="hold" grpId="0" nodeType="withEffect">
                                  <p:stCondLst>
                                    <p:cond delay="0"/>
                                  </p:stCondLst>
                                  <p:childTnLst>
                                    <p:set>
                                      <p:cBhvr>
                                        <p:cTn id="151" dur="1" fill="hold">
                                          <p:stCondLst>
                                            <p:cond delay="0"/>
                                          </p:stCondLst>
                                        </p:cTn>
                                        <p:tgtEl>
                                          <p:spTgt spid="664"/>
                                        </p:tgtEl>
                                        <p:attrNameLst>
                                          <p:attrName>style.visibility</p:attrName>
                                        </p:attrNameLst>
                                      </p:cBhvr>
                                      <p:to>
                                        <p:strVal val="visible"/>
                                      </p:to>
                                    </p:set>
                                    <p:anim calcmode="lin" valueType="num">
                                      <p:cBhvr>
                                        <p:cTn id="152" dur="500" fill="hold"/>
                                        <p:tgtEl>
                                          <p:spTgt spid="664"/>
                                        </p:tgtEl>
                                        <p:attrNameLst>
                                          <p:attrName>ppt_w</p:attrName>
                                        </p:attrNameLst>
                                      </p:cBhvr>
                                      <p:tavLst>
                                        <p:tav tm="0">
                                          <p:val>
                                            <p:fltVal val="0"/>
                                          </p:val>
                                        </p:tav>
                                        <p:tav tm="100000">
                                          <p:val>
                                            <p:strVal val="#ppt_w"/>
                                          </p:val>
                                        </p:tav>
                                      </p:tavLst>
                                    </p:anim>
                                    <p:anim calcmode="lin" valueType="num">
                                      <p:cBhvr>
                                        <p:cTn id="153" dur="500" fill="hold"/>
                                        <p:tgtEl>
                                          <p:spTgt spid="664"/>
                                        </p:tgtEl>
                                        <p:attrNameLst>
                                          <p:attrName>ppt_h</p:attrName>
                                        </p:attrNameLst>
                                      </p:cBhvr>
                                      <p:tavLst>
                                        <p:tav tm="0">
                                          <p:val>
                                            <p:strVal val="#ppt_h"/>
                                          </p:val>
                                        </p:tav>
                                        <p:tav tm="100000">
                                          <p:val>
                                            <p:strVal val="#ppt_h"/>
                                          </p:val>
                                        </p:tav>
                                      </p:tavLst>
                                    </p:anim>
                                  </p:childTnLst>
                                </p:cTn>
                              </p:par>
                              <p:par>
                                <p:cTn id="154" presetID="17" presetClass="entr" presetSubtype="10" fill="hold" grpId="0" nodeType="withEffect">
                                  <p:stCondLst>
                                    <p:cond delay="0"/>
                                  </p:stCondLst>
                                  <p:childTnLst>
                                    <p:set>
                                      <p:cBhvr>
                                        <p:cTn id="155" dur="1" fill="hold">
                                          <p:stCondLst>
                                            <p:cond delay="0"/>
                                          </p:stCondLst>
                                        </p:cTn>
                                        <p:tgtEl>
                                          <p:spTgt spid="659"/>
                                        </p:tgtEl>
                                        <p:attrNameLst>
                                          <p:attrName>style.visibility</p:attrName>
                                        </p:attrNameLst>
                                      </p:cBhvr>
                                      <p:to>
                                        <p:strVal val="visible"/>
                                      </p:to>
                                    </p:set>
                                    <p:anim calcmode="lin" valueType="num">
                                      <p:cBhvr>
                                        <p:cTn id="156" dur="500" fill="hold"/>
                                        <p:tgtEl>
                                          <p:spTgt spid="659"/>
                                        </p:tgtEl>
                                        <p:attrNameLst>
                                          <p:attrName>ppt_w</p:attrName>
                                        </p:attrNameLst>
                                      </p:cBhvr>
                                      <p:tavLst>
                                        <p:tav tm="0">
                                          <p:val>
                                            <p:fltVal val="0"/>
                                          </p:val>
                                        </p:tav>
                                        <p:tav tm="100000">
                                          <p:val>
                                            <p:strVal val="#ppt_w"/>
                                          </p:val>
                                        </p:tav>
                                      </p:tavLst>
                                    </p:anim>
                                    <p:anim calcmode="lin" valueType="num">
                                      <p:cBhvr>
                                        <p:cTn id="157" dur="500" fill="hold"/>
                                        <p:tgtEl>
                                          <p:spTgt spid="659"/>
                                        </p:tgtEl>
                                        <p:attrNameLst>
                                          <p:attrName>ppt_h</p:attrName>
                                        </p:attrNameLst>
                                      </p:cBhvr>
                                      <p:tavLst>
                                        <p:tav tm="0">
                                          <p:val>
                                            <p:strVal val="#ppt_h"/>
                                          </p:val>
                                        </p:tav>
                                        <p:tav tm="100000">
                                          <p:val>
                                            <p:strVal val="#ppt_h"/>
                                          </p:val>
                                        </p:tav>
                                      </p:tavLst>
                                    </p:anim>
                                  </p:childTnLst>
                                </p:cTn>
                              </p:par>
                            </p:childTnLst>
                          </p:cTn>
                        </p:par>
                        <p:par>
                          <p:cTn id="158" fill="hold" nodeType="afterGroup">
                            <p:stCondLst>
                              <p:cond delay="2500"/>
                            </p:stCondLst>
                            <p:childTnLst>
                              <p:par>
                                <p:cTn id="159" presetID="23" presetClass="entr" presetSubtype="16" fill="hold" nodeType="afterEffect">
                                  <p:stCondLst>
                                    <p:cond delay="0"/>
                                  </p:stCondLst>
                                  <p:childTnLst>
                                    <p:set>
                                      <p:cBhvr>
                                        <p:cTn id="160" dur="1" fill="hold">
                                          <p:stCondLst>
                                            <p:cond delay="0"/>
                                          </p:stCondLst>
                                        </p:cTn>
                                        <p:tgtEl>
                                          <p:spTgt spid="529"/>
                                        </p:tgtEl>
                                        <p:attrNameLst>
                                          <p:attrName>style.visibility</p:attrName>
                                        </p:attrNameLst>
                                      </p:cBhvr>
                                      <p:to>
                                        <p:strVal val="visible"/>
                                      </p:to>
                                    </p:set>
                                    <p:anim calcmode="lin" valueType="num">
                                      <p:cBhvr>
                                        <p:cTn id="161" dur="500" fill="hold"/>
                                        <p:tgtEl>
                                          <p:spTgt spid="529"/>
                                        </p:tgtEl>
                                        <p:attrNameLst>
                                          <p:attrName>ppt_w</p:attrName>
                                        </p:attrNameLst>
                                      </p:cBhvr>
                                      <p:tavLst>
                                        <p:tav tm="0">
                                          <p:val>
                                            <p:fltVal val="0"/>
                                          </p:val>
                                        </p:tav>
                                        <p:tav tm="100000">
                                          <p:val>
                                            <p:strVal val="#ppt_w"/>
                                          </p:val>
                                        </p:tav>
                                      </p:tavLst>
                                    </p:anim>
                                    <p:anim calcmode="lin" valueType="num">
                                      <p:cBhvr>
                                        <p:cTn id="162" dur="500" fill="hold"/>
                                        <p:tgtEl>
                                          <p:spTgt spid="529"/>
                                        </p:tgtEl>
                                        <p:attrNameLst>
                                          <p:attrName>ppt_h</p:attrName>
                                        </p:attrNameLst>
                                      </p:cBhvr>
                                      <p:tavLst>
                                        <p:tav tm="0">
                                          <p:val>
                                            <p:fltVal val="0"/>
                                          </p:val>
                                        </p:tav>
                                        <p:tav tm="100000">
                                          <p:val>
                                            <p:strVal val="#ppt_h"/>
                                          </p:val>
                                        </p:tav>
                                      </p:tavLst>
                                    </p:anim>
                                  </p:childTnLst>
                                </p:cTn>
                              </p:par>
                              <p:par>
                                <p:cTn id="163" presetID="23" presetClass="entr" presetSubtype="16" fill="hold" nodeType="withEffect">
                                  <p:stCondLst>
                                    <p:cond delay="0"/>
                                  </p:stCondLst>
                                  <p:childTnLst>
                                    <p:set>
                                      <p:cBhvr>
                                        <p:cTn id="164" dur="1" fill="hold">
                                          <p:stCondLst>
                                            <p:cond delay="0"/>
                                          </p:stCondLst>
                                        </p:cTn>
                                        <p:tgtEl>
                                          <p:spTgt spid="530"/>
                                        </p:tgtEl>
                                        <p:attrNameLst>
                                          <p:attrName>style.visibility</p:attrName>
                                        </p:attrNameLst>
                                      </p:cBhvr>
                                      <p:to>
                                        <p:strVal val="visible"/>
                                      </p:to>
                                    </p:set>
                                    <p:anim calcmode="lin" valueType="num">
                                      <p:cBhvr>
                                        <p:cTn id="165" dur="500" fill="hold"/>
                                        <p:tgtEl>
                                          <p:spTgt spid="530"/>
                                        </p:tgtEl>
                                        <p:attrNameLst>
                                          <p:attrName>ppt_w</p:attrName>
                                        </p:attrNameLst>
                                      </p:cBhvr>
                                      <p:tavLst>
                                        <p:tav tm="0">
                                          <p:val>
                                            <p:fltVal val="0"/>
                                          </p:val>
                                        </p:tav>
                                        <p:tav tm="100000">
                                          <p:val>
                                            <p:strVal val="#ppt_w"/>
                                          </p:val>
                                        </p:tav>
                                      </p:tavLst>
                                    </p:anim>
                                    <p:anim calcmode="lin" valueType="num">
                                      <p:cBhvr>
                                        <p:cTn id="166" dur="500" fill="hold"/>
                                        <p:tgtEl>
                                          <p:spTgt spid="530"/>
                                        </p:tgtEl>
                                        <p:attrNameLst>
                                          <p:attrName>ppt_h</p:attrName>
                                        </p:attrNameLst>
                                      </p:cBhvr>
                                      <p:tavLst>
                                        <p:tav tm="0">
                                          <p:val>
                                            <p:fltVal val="0"/>
                                          </p:val>
                                        </p:tav>
                                        <p:tav tm="100000">
                                          <p:val>
                                            <p:strVal val="#ppt_h"/>
                                          </p:val>
                                        </p:tav>
                                      </p:tavLst>
                                    </p:anim>
                                  </p:childTnLst>
                                </p:cTn>
                              </p:par>
                              <p:par>
                                <p:cTn id="167" presetID="23" presetClass="entr" presetSubtype="16" fill="hold" nodeType="withEffect">
                                  <p:stCondLst>
                                    <p:cond delay="0"/>
                                  </p:stCondLst>
                                  <p:childTnLst>
                                    <p:set>
                                      <p:cBhvr>
                                        <p:cTn id="168" dur="1" fill="hold">
                                          <p:stCondLst>
                                            <p:cond delay="0"/>
                                          </p:stCondLst>
                                        </p:cTn>
                                        <p:tgtEl>
                                          <p:spTgt spid="528"/>
                                        </p:tgtEl>
                                        <p:attrNameLst>
                                          <p:attrName>style.visibility</p:attrName>
                                        </p:attrNameLst>
                                      </p:cBhvr>
                                      <p:to>
                                        <p:strVal val="visible"/>
                                      </p:to>
                                    </p:set>
                                    <p:anim calcmode="lin" valueType="num">
                                      <p:cBhvr>
                                        <p:cTn id="169" dur="500" fill="hold"/>
                                        <p:tgtEl>
                                          <p:spTgt spid="528"/>
                                        </p:tgtEl>
                                        <p:attrNameLst>
                                          <p:attrName>ppt_w</p:attrName>
                                        </p:attrNameLst>
                                      </p:cBhvr>
                                      <p:tavLst>
                                        <p:tav tm="0">
                                          <p:val>
                                            <p:fltVal val="0"/>
                                          </p:val>
                                        </p:tav>
                                        <p:tav tm="100000">
                                          <p:val>
                                            <p:strVal val="#ppt_w"/>
                                          </p:val>
                                        </p:tav>
                                      </p:tavLst>
                                    </p:anim>
                                    <p:anim calcmode="lin" valueType="num">
                                      <p:cBhvr>
                                        <p:cTn id="170" dur="500" fill="hold"/>
                                        <p:tgtEl>
                                          <p:spTgt spid="528"/>
                                        </p:tgtEl>
                                        <p:attrNameLst>
                                          <p:attrName>ppt_h</p:attrName>
                                        </p:attrNameLst>
                                      </p:cBhvr>
                                      <p:tavLst>
                                        <p:tav tm="0">
                                          <p:val>
                                            <p:fltVal val="0"/>
                                          </p:val>
                                        </p:tav>
                                        <p:tav tm="100000">
                                          <p:val>
                                            <p:strVal val="#ppt_h"/>
                                          </p:val>
                                        </p:tav>
                                      </p:tavLst>
                                    </p:anim>
                                  </p:childTnLst>
                                </p:cTn>
                              </p:par>
                              <p:par>
                                <p:cTn id="171" presetID="23" presetClass="entr" presetSubtype="16" fill="hold" nodeType="withEffect">
                                  <p:stCondLst>
                                    <p:cond delay="0"/>
                                  </p:stCondLst>
                                  <p:childTnLst>
                                    <p:set>
                                      <p:cBhvr>
                                        <p:cTn id="172" dur="1" fill="hold">
                                          <p:stCondLst>
                                            <p:cond delay="0"/>
                                          </p:stCondLst>
                                        </p:cTn>
                                        <p:tgtEl>
                                          <p:spTgt spid="531"/>
                                        </p:tgtEl>
                                        <p:attrNameLst>
                                          <p:attrName>style.visibility</p:attrName>
                                        </p:attrNameLst>
                                      </p:cBhvr>
                                      <p:to>
                                        <p:strVal val="visible"/>
                                      </p:to>
                                    </p:set>
                                    <p:anim calcmode="lin" valueType="num">
                                      <p:cBhvr>
                                        <p:cTn id="173" dur="500" fill="hold"/>
                                        <p:tgtEl>
                                          <p:spTgt spid="531"/>
                                        </p:tgtEl>
                                        <p:attrNameLst>
                                          <p:attrName>ppt_w</p:attrName>
                                        </p:attrNameLst>
                                      </p:cBhvr>
                                      <p:tavLst>
                                        <p:tav tm="0">
                                          <p:val>
                                            <p:fltVal val="0"/>
                                          </p:val>
                                        </p:tav>
                                        <p:tav tm="100000">
                                          <p:val>
                                            <p:strVal val="#ppt_w"/>
                                          </p:val>
                                        </p:tav>
                                      </p:tavLst>
                                    </p:anim>
                                    <p:anim calcmode="lin" valueType="num">
                                      <p:cBhvr>
                                        <p:cTn id="174" dur="500" fill="hold"/>
                                        <p:tgtEl>
                                          <p:spTgt spid="531"/>
                                        </p:tgtEl>
                                        <p:attrNameLst>
                                          <p:attrName>ppt_h</p:attrName>
                                        </p:attrNameLst>
                                      </p:cBhvr>
                                      <p:tavLst>
                                        <p:tav tm="0">
                                          <p:val>
                                            <p:fltVal val="0"/>
                                          </p:val>
                                        </p:tav>
                                        <p:tav tm="100000">
                                          <p:val>
                                            <p:strVal val="#ppt_h"/>
                                          </p:val>
                                        </p:tav>
                                      </p:tavLst>
                                    </p:anim>
                                  </p:childTnLst>
                                </p:cTn>
                              </p:par>
                              <p:par>
                                <p:cTn id="175" presetID="23" presetClass="entr" presetSubtype="16" fill="hold" nodeType="withEffect">
                                  <p:stCondLst>
                                    <p:cond delay="0"/>
                                  </p:stCondLst>
                                  <p:childTnLst>
                                    <p:set>
                                      <p:cBhvr>
                                        <p:cTn id="176" dur="1" fill="hold">
                                          <p:stCondLst>
                                            <p:cond delay="0"/>
                                          </p:stCondLst>
                                        </p:cTn>
                                        <p:tgtEl>
                                          <p:spTgt spid="532"/>
                                        </p:tgtEl>
                                        <p:attrNameLst>
                                          <p:attrName>style.visibility</p:attrName>
                                        </p:attrNameLst>
                                      </p:cBhvr>
                                      <p:to>
                                        <p:strVal val="visible"/>
                                      </p:to>
                                    </p:set>
                                    <p:anim calcmode="lin" valueType="num">
                                      <p:cBhvr>
                                        <p:cTn id="177" dur="500" fill="hold"/>
                                        <p:tgtEl>
                                          <p:spTgt spid="532"/>
                                        </p:tgtEl>
                                        <p:attrNameLst>
                                          <p:attrName>ppt_w</p:attrName>
                                        </p:attrNameLst>
                                      </p:cBhvr>
                                      <p:tavLst>
                                        <p:tav tm="0">
                                          <p:val>
                                            <p:fltVal val="0"/>
                                          </p:val>
                                        </p:tav>
                                        <p:tav tm="100000">
                                          <p:val>
                                            <p:strVal val="#ppt_w"/>
                                          </p:val>
                                        </p:tav>
                                      </p:tavLst>
                                    </p:anim>
                                    <p:anim calcmode="lin" valueType="num">
                                      <p:cBhvr>
                                        <p:cTn id="178" dur="500" fill="hold"/>
                                        <p:tgtEl>
                                          <p:spTgt spid="532"/>
                                        </p:tgtEl>
                                        <p:attrNameLst>
                                          <p:attrName>ppt_h</p:attrName>
                                        </p:attrNameLst>
                                      </p:cBhvr>
                                      <p:tavLst>
                                        <p:tav tm="0">
                                          <p:val>
                                            <p:fltVal val="0"/>
                                          </p:val>
                                        </p:tav>
                                        <p:tav tm="100000">
                                          <p:val>
                                            <p:strVal val="#ppt_h"/>
                                          </p:val>
                                        </p:tav>
                                      </p:tavLst>
                                    </p:anim>
                                  </p:childTnLst>
                                </p:cTn>
                              </p:par>
                              <p:par>
                                <p:cTn id="179" presetID="23" presetClass="entr" presetSubtype="16" fill="hold" nodeType="withEffect">
                                  <p:stCondLst>
                                    <p:cond delay="0"/>
                                  </p:stCondLst>
                                  <p:childTnLst>
                                    <p:set>
                                      <p:cBhvr>
                                        <p:cTn id="180" dur="1" fill="hold">
                                          <p:stCondLst>
                                            <p:cond delay="0"/>
                                          </p:stCondLst>
                                        </p:cTn>
                                        <p:tgtEl>
                                          <p:spTgt spid="533"/>
                                        </p:tgtEl>
                                        <p:attrNameLst>
                                          <p:attrName>style.visibility</p:attrName>
                                        </p:attrNameLst>
                                      </p:cBhvr>
                                      <p:to>
                                        <p:strVal val="visible"/>
                                      </p:to>
                                    </p:set>
                                    <p:anim calcmode="lin" valueType="num">
                                      <p:cBhvr>
                                        <p:cTn id="181" dur="500" fill="hold"/>
                                        <p:tgtEl>
                                          <p:spTgt spid="533"/>
                                        </p:tgtEl>
                                        <p:attrNameLst>
                                          <p:attrName>ppt_w</p:attrName>
                                        </p:attrNameLst>
                                      </p:cBhvr>
                                      <p:tavLst>
                                        <p:tav tm="0">
                                          <p:val>
                                            <p:fltVal val="0"/>
                                          </p:val>
                                        </p:tav>
                                        <p:tav tm="100000">
                                          <p:val>
                                            <p:strVal val="#ppt_w"/>
                                          </p:val>
                                        </p:tav>
                                      </p:tavLst>
                                    </p:anim>
                                    <p:anim calcmode="lin" valueType="num">
                                      <p:cBhvr>
                                        <p:cTn id="182" dur="500" fill="hold"/>
                                        <p:tgtEl>
                                          <p:spTgt spid="533"/>
                                        </p:tgtEl>
                                        <p:attrNameLst>
                                          <p:attrName>ppt_h</p:attrName>
                                        </p:attrNameLst>
                                      </p:cBhvr>
                                      <p:tavLst>
                                        <p:tav tm="0">
                                          <p:val>
                                            <p:fltVal val="0"/>
                                          </p:val>
                                        </p:tav>
                                        <p:tav tm="100000">
                                          <p:val>
                                            <p:strVal val="#ppt_h"/>
                                          </p:val>
                                        </p:tav>
                                      </p:tavLst>
                                    </p:anim>
                                  </p:childTnLst>
                                </p:cTn>
                              </p:par>
                              <p:par>
                                <p:cTn id="183" presetID="23" presetClass="entr" presetSubtype="16" fill="hold" nodeType="withEffect">
                                  <p:stCondLst>
                                    <p:cond delay="0"/>
                                  </p:stCondLst>
                                  <p:childTnLst>
                                    <p:set>
                                      <p:cBhvr>
                                        <p:cTn id="184" dur="1" fill="hold">
                                          <p:stCondLst>
                                            <p:cond delay="0"/>
                                          </p:stCondLst>
                                        </p:cTn>
                                        <p:tgtEl>
                                          <p:spTgt spid="534"/>
                                        </p:tgtEl>
                                        <p:attrNameLst>
                                          <p:attrName>style.visibility</p:attrName>
                                        </p:attrNameLst>
                                      </p:cBhvr>
                                      <p:to>
                                        <p:strVal val="visible"/>
                                      </p:to>
                                    </p:set>
                                    <p:anim calcmode="lin" valueType="num">
                                      <p:cBhvr>
                                        <p:cTn id="185" dur="500" fill="hold"/>
                                        <p:tgtEl>
                                          <p:spTgt spid="534"/>
                                        </p:tgtEl>
                                        <p:attrNameLst>
                                          <p:attrName>ppt_w</p:attrName>
                                        </p:attrNameLst>
                                      </p:cBhvr>
                                      <p:tavLst>
                                        <p:tav tm="0">
                                          <p:val>
                                            <p:fltVal val="0"/>
                                          </p:val>
                                        </p:tav>
                                        <p:tav tm="100000">
                                          <p:val>
                                            <p:strVal val="#ppt_w"/>
                                          </p:val>
                                        </p:tav>
                                      </p:tavLst>
                                    </p:anim>
                                    <p:anim calcmode="lin" valueType="num">
                                      <p:cBhvr>
                                        <p:cTn id="186" dur="500" fill="hold"/>
                                        <p:tgtEl>
                                          <p:spTgt spid="534"/>
                                        </p:tgtEl>
                                        <p:attrNameLst>
                                          <p:attrName>ppt_h</p:attrName>
                                        </p:attrNameLst>
                                      </p:cBhvr>
                                      <p:tavLst>
                                        <p:tav tm="0">
                                          <p:val>
                                            <p:fltVal val="0"/>
                                          </p:val>
                                        </p:tav>
                                        <p:tav tm="100000">
                                          <p:val>
                                            <p:strVal val="#ppt_h"/>
                                          </p:val>
                                        </p:tav>
                                      </p:tavLst>
                                    </p:anim>
                                  </p:childTnLst>
                                </p:cTn>
                              </p:par>
                              <p:par>
                                <p:cTn id="187" presetID="23" presetClass="entr" presetSubtype="16" fill="hold" nodeType="withEffect">
                                  <p:stCondLst>
                                    <p:cond delay="0"/>
                                  </p:stCondLst>
                                  <p:childTnLst>
                                    <p:set>
                                      <p:cBhvr>
                                        <p:cTn id="188" dur="1" fill="hold">
                                          <p:stCondLst>
                                            <p:cond delay="0"/>
                                          </p:stCondLst>
                                        </p:cTn>
                                        <p:tgtEl>
                                          <p:spTgt spid="535"/>
                                        </p:tgtEl>
                                        <p:attrNameLst>
                                          <p:attrName>style.visibility</p:attrName>
                                        </p:attrNameLst>
                                      </p:cBhvr>
                                      <p:to>
                                        <p:strVal val="visible"/>
                                      </p:to>
                                    </p:set>
                                    <p:anim calcmode="lin" valueType="num">
                                      <p:cBhvr>
                                        <p:cTn id="189" dur="500" fill="hold"/>
                                        <p:tgtEl>
                                          <p:spTgt spid="535"/>
                                        </p:tgtEl>
                                        <p:attrNameLst>
                                          <p:attrName>ppt_w</p:attrName>
                                        </p:attrNameLst>
                                      </p:cBhvr>
                                      <p:tavLst>
                                        <p:tav tm="0">
                                          <p:val>
                                            <p:fltVal val="0"/>
                                          </p:val>
                                        </p:tav>
                                        <p:tav tm="100000">
                                          <p:val>
                                            <p:strVal val="#ppt_w"/>
                                          </p:val>
                                        </p:tav>
                                      </p:tavLst>
                                    </p:anim>
                                    <p:anim calcmode="lin" valueType="num">
                                      <p:cBhvr>
                                        <p:cTn id="190" dur="500" fill="hold"/>
                                        <p:tgtEl>
                                          <p:spTgt spid="535"/>
                                        </p:tgtEl>
                                        <p:attrNameLst>
                                          <p:attrName>ppt_h</p:attrName>
                                        </p:attrNameLst>
                                      </p:cBhvr>
                                      <p:tavLst>
                                        <p:tav tm="0">
                                          <p:val>
                                            <p:fltVal val="0"/>
                                          </p:val>
                                        </p:tav>
                                        <p:tav tm="100000">
                                          <p:val>
                                            <p:strVal val="#ppt_h"/>
                                          </p:val>
                                        </p:tav>
                                      </p:tavLst>
                                    </p:anim>
                                  </p:childTnLst>
                                </p:cTn>
                              </p:par>
                              <p:par>
                                <p:cTn id="191" presetID="23" presetClass="entr" presetSubtype="16" fill="hold" nodeType="withEffect">
                                  <p:stCondLst>
                                    <p:cond delay="0"/>
                                  </p:stCondLst>
                                  <p:childTnLst>
                                    <p:set>
                                      <p:cBhvr>
                                        <p:cTn id="192" dur="1" fill="hold">
                                          <p:stCondLst>
                                            <p:cond delay="0"/>
                                          </p:stCondLst>
                                        </p:cTn>
                                        <p:tgtEl>
                                          <p:spTgt spid="536"/>
                                        </p:tgtEl>
                                        <p:attrNameLst>
                                          <p:attrName>style.visibility</p:attrName>
                                        </p:attrNameLst>
                                      </p:cBhvr>
                                      <p:to>
                                        <p:strVal val="visible"/>
                                      </p:to>
                                    </p:set>
                                    <p:anim calcmode="lin" valueType="num">
                                      <p:cBhvr>
                                        <p:cTn id="193" dur="500" fill="hold"/>
                                        <p:tgtEl>
                                          <p:spTgt spid="536"/>
                                        </p:tgtEl>
                                        <p:attrNameLst>
                                          <p:attrName>ppt_w</p:attrName>
                                        </p:attrNameLst>
                                      </p:cBhvr>
                                      <p:tavLst>
                                        <p:tav tm="0">
                                          <p:val>
                                            <p:fltVal val="0"/>
                                          </p:val>
                                        </p:tav>
                                        <p:tav tm="100000">
                                          <p:val>
                                            <p:strVal val="#ppt_w"/>
                                          </p:val>
                                        </p:tav>
                                      </p:tavLst>
                                    </p:anim>
                                    <p:anim calcmode="lin" valueType="num">
                                      <p:cBhvr>
                                        <p:cTn id="194" dur="500" fill="hold"/>
                                        <p:tgtEl>
                                          <p:spTgt spid="53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 grpId="0" animBg="1"/>
      <p:bldP spid="18561" grpId="0"/>
      <p:bldP spid="659" grpId="0"/>
      <p:bldP spid="660" grpId="0"/>
      <p:bldP spid="662" grpId="0" animBg="1"/>
      <p:bldP spid="66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a:noFill/>
          <a:ln>
            <a:miter lim="800000"/>
            <a:headEnd/>
            <a:tailEnd/>
          </a:ln>
        </p:spPr>
        <p:txBody>
          <a:bodyPr vert="horz" wrap="square" numCol="1" compatLnSpc="1">
            <a:prstTxWarp prst="textNoShape">
              <a:avLst/>
            </a:prstTxWarp>
          </a:bodyPr>
          <a:lstStyle/>
          <a:p>
            <a:r>
              <a:rPr smtClean="0"/>
              <a:t>VNX Object Support</a:t>
            </a:r>
          </a:p>
        </p:txBody>
      </p:sp>
      <p:pic>
        <p:nvPicPr>
          <p:cNvPr id="2052" name="Picture 4" descr="C:\DOCUME~1\dekwaa\LOCALS~1\Temp\SNAGHTML43241c.PNG"/>
          <p:cNvPicPr>
            <a:picLocks noChangeAspect="1" noChangeArrowheads="1"/>
          </p:cNvPicPr>
          <p:nvPr/>
        </p:nvPicPr>
        <p:blipFill>
          <a:blip r:embed="rId3" cstate="print"/>
          <a:srcRect/>
          <a:stretch>
            <a:fillRect/>
          </a:stretch>
        </p:blipFill>
        <p:spPr bwMode="gray">
          <a:xfrm>
            <a:off x="7075488" y="2103438"/>
            <a:ext cx="1701800" cy="1554162"/>
          </a:xfrm>
          <a:prstGeom prst="rect">
            <a:avLst/>
          </a:prstGeom>
          <a:noFill/>
          <a:effectLst>
            <a:outerShdw blurRad="63500" sx="102000" sy="102000" algn="ctr" rotWithShape="0">
              <a:prstClr val="black">
                <a:alpha val="40000"/>
              </a:prstClr>
            </a:outerShdw>
          </a:effectLst>
        </p:spPr>
      </p:pic>
      <p:sp>
        <p:nvSpPr>
          <p:cNvPr id="86019" name="TextBox 49"/>
          <p:cNvSpPr txBox="1">
            <a:spLocks noChangeArrowheads="1"/>
          </p:cNvSpPr>
          <p:nvPr/>
        </p:nvSpPr>
        <p:spPr bwMode="gray">
          <a:xfrm>
            <a:off x="366713" y="1412875"/>
            <a:ext cx="4205287" cy="615950"/>
          </a:xfrm>
          <a:prstGeom prst="rect">
            <a:avLst/>
          </a:prstGeom>
          <a:noFill/>
          <a:ln w="9525">
            <a:noFill/>
            <a:miter lim="800000"/>
            <a:headEnd/>
            <a:tailEnd/>
          </a:ln>
        </p:spPr>
        <p:txBody>
          <a:bodyPr lIns="0" tIns="0" rIns="0" bIns="0">
            <a:spAutoFit/>
          </a:bodyPr>
          <a:lstStyle/>
          <a:p>
            <a:pPr algn="ctr"/>
            <a:r>
              <a:rPr lang="en-US" sz="2000">
                <a:solidFill>
                  <a:schemeClr val="tx2"/>
                </a:solidFill>
                <a:latin typeface="MetaMediumLF-Roman" pitchFamily="34" charset="0"/>
              </a:rPr>
              <a:t>A SINGLE CLOUD BUILT WITH </a:t>
            </a:r>
            <a:br>
              <a:rPr lang="en-US" sz="2000">
                <a:solidFill>
                  <a:schemeClr val="tx2"/>
                </a:solidFill>
                <a:latin typeface="MetaMediumLF-Roman" pitchFamily="34" charset="0"/>
              </a:rPr>
            </a:br>
            <a:r>
              <a:rPr lang="en-US" sz="2000">
                <a:solidFill>
                  <a:schemeClr val="tx2"/>
                </a:solidFill>
                <a:latin typeface="MetaMediumLF-Roman" pitchFamily="34" charset="0"/>
              </a:rPr>
              <a:t>VNX SYSTEMS</a:t>
            </a:r>
          </a:p>
        </p:txBody>
      </p:sp>
      <p:grpSp>
        <p:nvGrpSpPr>
          <p:cNvPr id="2" name="Group 81"/>
          <p:cNvGrpSpPr>
            <a:grpSpLocks/>
          </p:cNvGrpSpPr>
          <p:nvPr/>
        </p:nvGrpSpPr>
        <p:grpSpPr bwMode="auto">
          <a:xfrm>
            <a:off x="366713" y="2103438"/>
            <a:ext cx="4205287" cy="2928937"/>
            <a:chOff x="366713" y="1412875"/>
            <a:chExt cx="4580054" cy="3188524"/>
          </a:xfrm>
        </p:grpSpPr>
        <p:grpSp>
          <p:nvGrpSpPr>
            <p:cNvPr id="3" name="Group 15"/>
            <p:cNvGrpSpPr>
              <a:grpSpLocks/>
            </p:cNvGrpSpPr>
            <p:nvPr/>
          </p:nvGrpSpPr>
          <p:grpSpPr bwMode="auto">
            <a:xfrm>
              <a:off x="2350635" y="2600712"/>
              <a:ext cx="597985" cy="1764886"/>
              <a:chOff x="1412268" y="1435596"/>
              <a:chExt cx="1027720" cy="2753757"/>
            </a:xfrm>
          </p:grpSpPr>
          <p:pic>
            <p:nvPicPr>
              <p:cNvPr id="86062" name="Picture 57" descr="100201_render04_sm.jpg"/>
              <p:cNvPicPr>
                <a:picLocks noChangeAspect="1"/>
              </p:cNvPicPr>
              <p:nvPr/>
            </p:nvPicPr>
            <p:blipFill>
              <a:blip r:embed="rId4" cstate="print"/>
              <a:srcRect/>
              <a:stretch>
                <a:fillRect/>
              </a:stretch>
            </p:blipFill>
            <p:spPr bwMode="gray">
              <a:xfrm>
                <a:off x="1412268" y="1435596"/>
                <a:ext cx="1027720" cy="2753757"/>
              </a:xfrm>
              <a:prstGeom prst="rect">
                <a:avLst/>
              </a:prstGeom>
              <a:noFill/>
              <a:ln w="9525">
                <a:noFill/>
                <a:miter lim="800000"/>
                <a:headEnd/>
                <a:tailEnd/>
              </a:ln>
            </p:spPr>
          </p:pic>
          <p:sp>
            <p:nvSpPr>
              <p:cNvPr id="59" name="Rectangle 58"/>
              <p:cNvSpPr/>
              <p:nvPr/>
            </p:nvSpPr>
            <p:spPr bwMode="gray">
              <a:xfrm>
                <a:off x="1645661" y="1885031"/>
                <a:ext cx="534867" cy="755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p>
            </p:txBody>
          </p:sp>
        </p:grpSp>
        <p:grpSp>
          <p:nvGrpSpPr>
            <p:cNvPr id="4" name="Group 15"/>
            <p:cNvGrpSpPr>
              <a:grpSpLocks/>
            </p:cNvGrpSpPr>
            <p:nvPr/>
          </p:nvGrpSpPr>
          <p:grpSpPr bwMode="auto">
            <a:xfrm>
              <a:off x="557538" y="2600712"/>
              <a:ext cx="597985" cy="1764886"/>
              <a:chOff x="1412268" y="1435596"/>
              <a:chExt cx="1027720" cy="2753757"/>
            </a:xfrm>
          </p:grpSpPr>
          <p:pic>
            <p:nvPicPr>
              <p:cNvPr id="86060" name="Picture 55" descr="100201_render04_sm.jpg"/>
              <p:cNvPicPr>
                <a:picLocks noChangeAspect="1"/>
              </p:cNvPicPr>
              <p:nvPr/>
            </p:nvPicPr>
            <p:blipFill>
              <a:blip r:embed="rId4" cstate="print"/>
              <a:srcRect/>
              <a:stretch>
                <a:fillRect/>
              </a:stretch>
            </p:blipFill>
            <p:spPr bwMode="gray">
              <a:xfrm>
                <a:off x="1412268" y="1435596"/>
                <a:ext cx="1027720" cy="2753757"/>
              </a:xfrm>
              <a:prstGeom prst="rect">
                <a:avLst/>
              </a:prstGeom>
              <a:noFill/>
              <a:ln w="9525">
                <a:noFill/>
                <a:miter lim="800000"/>
                <a:headEnd/>
                <a:tailEnd/>
              </a:ln>
            </p:spPr>
          </p:pic>
          <p:sp>
            <p:nvSpPr>
              <p:cNvPr id="57" name="Rectangle 56"/>
              <p:cNvSpPr/>
              <p:nvPr/>
            </p:nvSpPr>
            <p:spPr bwMode="gray">
              <a:xfrm>
                <a:off x="1645917" y="1885031"/>
                <a:ext cx="534867" cy="755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p>
            </p:txBody>
          </p:sp>
        </p:grpSp>
        <p:grpSp>
          <p:nvGrpSpPr>
            <p:cNvPr id="5" name="Group 15"/>
            <p:cNvGrpSpPr>
              <a:grpSpLocks/>
            </p:cNvGrpSpPr>
            <p:nvPr/>
          </p:nvGrpSpPr>
          <p:grpSpPr bwMode="auto">
            <a:xfrm>
              <a:off x="4033285" y="2600712"/>
              <a:ext cx="597985" cy="1764886"/>
              <a:chOff x="1412268" y="1435596"/>
              <a:chExt cx="1027720" cy="2753757"/>
            </a:xfrm>
          </p:grpSpPr>
          <p:pic>
            <p:nvPicPr>
              <p:cNvPr id="86058" name="Picture 53" descr="100201_render04_sm.jpg"/>
              <p:cNvPicPr>
                <a:picLocks noChangeAspect="1"/>
              </p:cNvPicPr>
              <p:nvPr/>
            </p:nvPicPr>
            <p:blipFill>
              <a:blip r:embed="rId4" cstate="print"/>
              <a:srcRect/>
              <a:stretch>
                <a:fillRect/>
              </a:stretch>
            </p:blipFill>
            <p:spPr bwMode="gray">
              <a:xfrm>
                <a:off x="1412268" y="1435596"/>
                <a:ext cx="1027720" cy="2753757"/>
              </a:xfrm>
              <a:prstGeom prst="rect">
                <a:avLst/>
              </a:prstGeom>
              <a:noFill/>
              <a:ln w="9525">
                <a:noFill/>
                <a:miter lim="800000"/>
                <a:headEnd/>
                <a:tailEnd/>
              </a:ln>
            </p:spPr>
          </p:pic>
          <p:sp>
            <p:nvSpPr>
              <p:cNvPr id="55" name="Rectangle 54"/>
              <p:cNvSpPr/>
              <p:nvPr/>
            </p:nvSpPr>
            <p:spPr bwMode="gray">
              <a:xfrm>
                <a:off x="1648020" y="1885031"/>
                <a:ext cx="534867" cy="755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p>
            </p:txBody>
          </p:sp>
        </p:grpSp>
        <p:cxnSp>
          <p:nvCxnSpPr>
            <p:cNvPr id="31" name="Straight Connector 30"/>
            <p:cNvCxnSpPr/>
            <p:nvPr/>
          </p:nvCxnSpPr>
          <p:spPr bwMode="gray">
            <a:xfrm rot="16200000" flipH="1">
              <a:off x="2320551" y="2280387"/>
              <a:ext cx="432049" cy="193645"/>
            </a:xfrm>
            <a:prstGeom prst="line">
              <a:avLst/>
            </a:prstGeom>
            <a:ln w="19050">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gray">
            <a:xfrm rot="5400000">
              <a:off x="2526313" y="2218155"/>
              <a:ext cx="489079" cy="261076"/>
            </a:xfrm>
            <a:prstGeom prst="line">
              <a:avLst/>
            </a:prstGeom>
            <a:ln w="19050">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33" name="AutoShape 97"/>
            <p:cNvSpPr>
              <a:spLocks noChangeArrowheads="1"/>
            </p:cNvSpPr>
            <p:nvPr/>
          </p:nvSpPr>
          <p:spPr bwMode="gray">
            <a:xfrm>
              <a:off x="371899" y="3564480"/>
              <a:ext cx="4574868" cy="295522"/>
            </a:xfrm>
            <a:prstGeom prst="leftRightArrow">
              <a:avLst>
                <a:gd name="adj1" fmla="val 100000"/>
                <a:gd name="adj2" fmla="val 19160"/>
              </a:avLst>
            </a:prstGeom>
            <a:solidFill>
              <a:schemeClr val="accent5">
                <a:alpha val="90000"/>
              </a:schemeClr>
            </a:solidFill>
            <a:ln w="12700" algn="ctr">
              <a:solidFill>
                <a:schemeClr val="bg1"/>
              </a:solidFill>
              <a:round/>
              <a:headEnd/>
              <a:tailEnd/>
            </a:ln>
          </p:spPr>
          <p:txBody>
            <a:bodyPr wrap="none" lIns="45720" rIns="45720" anchor="ctr"/>
            <a:lstStyle/>
            <a:p>
              <a:pPr algn="ctr" fontAlgn="auto">
                <a:spcBef>
                  <a:spcPts val="0"/>
                </a:spcBef>
                <a:spcAft>
                  <a:spcPts val="0"/>
                </a:spcAft>
                <a:defRPr/>
              </a:pPr>
              <a:r>
                <a:rPr lang="en-US" sz="1200" dirty="0">
                  <a:solidFill>
                    <a:schemeClr val="bg1"/>
                  </a:solidFill>
                  <a:latin typeface="MetaMediumLF-Roman" pitchFamily="34" charset="0"/>
                  <a:cs typeface="+mn-cs"/>
                </a:rPr>
                <a:t>Automated location, protection, and efficiency services</a:t>
              </a:r>
            </a:p>
          </p:txBody>
        </p:sp>
        <p:sp>
          <p:nvSpPr>
            <p:cNvPr id="34" name="AutoShape 97"/>
            <p:cNvSpPr>
              <a:spLocks noChangeArrowheads="1"/>
            </p:cNvSpPr>
            <p:nvPr/>
          </p:nvSpPr>
          <p:spPr bwMode="gray">
            <a:xfrm>
              <a:off x="371899" y="3263774"/>
              <a:ext cx="4574868" cy="297250"/>
            </a:xfrm>
            <a:prstGeom prst="leftRightArrow">
              <a:avLst>
                <a:gd name="adj1" fmla="val 100000"/>
                <a:gd name="adj2" fmla="val 19160"/>
              </a:avLst>
            </a:prstGeom>
            <a:solidFill>
              <a:schemeClr val="accent5">
                <a:alpha val="90000"/>
              </a:schemeClr>
            </a:solidFill>
            <a:ln w="12700" algn="ctr">
              <a:solidFill>
                <a:schemeClr val="bg1"/>
              </a:solidFill>
              <a:round/>
              <a:headEnd/>
              <a:tailEnd/>
            </a:ln>
          </p:spPr>
          <p:txBody>
            <a:bodyPr wrap="none" lIns="45720" rIns="45720" anchor="ctr"/>
            <a:lstStyle/>
            <a:p>
              <a:pPr algn="ctr" fontAlgn="auto">
                <a:spcBef>
                  <a:spcPts val="0"/>
                </a:spcBef>
                <a:spcAft>
                  <a:spcPts val="0"/>
                </a:spcAft>
                <a:defRPr/>
              </a:pPr>
              <a:r>
                <a:rPr lang="en-US" sz="1200" dirty="0">
                  <a:solidFill>
                    <a:schemeClr val="bg1"/>
                  </a:solidFill>
                  <a:latin typeface="MetaMediumLF-Roman" pitchFamily="34" charset="0"/>
                  <a:cs typeface="+mn-cs"/>
                </a:rPr>
                <a:t>Multi-tenancy securely isolates data</a:t>
              </a:r>
            </a:p>
          </p:txBody>
        </p:sp>
        <p:sp>
          <p:nvSpPr>
            <p:cNvPr id="35" name="AutoShape 97"/>
            <p:cNvSpPr>
              <a:spLocks noChangeArrowheads="1"/>
            </p:cNvSpPr>
            <p:nvPr/>
          </p:nvSpPr>
          <p:spPr bwMode="gray">
            <a:xfrm>
              <a:off x="371899" y="2959611"/>
              <a:ext cx="4574868" cy="300706"/>
            </a:xfrm>
            <a:prstGeom prst="leftRightArrow">
              <a:avLst>
                <a:gd name="adj1" fmla="val 95318"/>
                <a:gd name="adj2" fmla="val 19160"/>
              </a:avLst>
            </a:prstGeom>
            <a:solidFill>
              <a:schemeClr val="accent5">
                <a:alpha val="90000"/>
              </a:schemeClr>
            </a:solidFill>
            <a:ln w="12700" algn="ctr">
              <a:solidFill>
                <a:schemeClr val="bg1"/>
              </a:solidFill>
              <a:round/>
              <a:headEnd/>
              <a:tailEnd/>
            </a:ln>
          </p:spPr>
          <p:txBody>
            <a:bodyPr wrap="none" lIns="45720" rIns="45720" anchor="ctr"/>
            <a:lstStyle/>
            <a:p>
              <a:pPr algn="ctr" fontAlgn="auto">
                <a:spcBef>
                  <a:spcPts val="0"/>
                </a:spcBef>
                <a:spcAft>
                  <a:spcPts val="0"/>
                </a:spcAft>
                <a:defRPr/>
              </a:pPr>
              <a:r>
                <a:rPr lang="en-US" sz="1200" dirty="0">
                  <a:solidFill>
                    <a:schemeClr val="bg1"/>
                  </a:solidFill>
                  <a:latin typeface="MetaMediumLF-Roman" pitchFamily="34" charset="0"/>
                  <a:cs typeface="+mn-cs"/>
                </a:rPr>
                <a:t>No limits on namespace or location</a:t>
              </a:r>
            </a:p>
          </p:txBody>
        </p:sp>
        <p:cxnSp>
          <p:nvCxnSpPr>
            <p:cNvPr id="41" name="Straight Connector 40"/>
            <p:cNvCxnSpPr/>
            <p:nvPr/>
          </p:nvCxnSpPr>
          <p:spPr bwMode="gray">
            <a:xfrm rot="16200000" flipH="1">
              <a:off x="544043" y="2272619"/>
              <a:ext cx="489079" cy="152150"/>
            </a:xfrm>
            <a:prstGeom prst="line">
              <a:avLst/>
            </a:prstGeom>
            <a:ln w="19050">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gray">
            <a:xfrm rot="5400000">
              <a:off x="745469" y="2223343"/>
              <a:ext cx="489079" cy="250701"/>
            </a:xfrm>
            <a:prstGeom prst="line">
              <a:avLst/>
            </a:prstGeom>
            <a:ln w="19050">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gray">
            <a:xfrm rot="16200000" flipH="1">
              <a:off x="4023605" y="2249277"/>
              <a:ext cx="489079" cy="198833"/>
            </a:xfrm>
            <a:prstGeom prst="line">
              <a:avLst/>
            </a:prstGeom>
            <a:ln w="19050">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gray">
            <a:xfrm rot="5400000">
              <a:off x="4226760" y="2248413"/>
              <a:ext cx="489079" cy="200561"/>
            </a:xfrm>
            <a:prstGeom prst="line">
              <a:avLst/>
            </a:prstGeom>
            <a:ln w="19050">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45" name="AutoShape 97"/>
            <p:cNvSpPr>
              <a:spLocks noChangeArrowheads="1"/>
            </p:cNvSpPr>
            <p:nvPr/>
          </p:nvSpPr>
          <p:spPr bwMode="gray">
            <a:xfrm>
              <a:off x="371899" y="1805175"/>
              <a:ext cx="4574868" cy="300706"/>
            </a:xfrm>
            <a:prstGeom prst="leftRightArrow">
              <a:avLst>
                <a:gd name="adj1" fmla="val 95318"/>
                <a:gd name="adj2" fmla="val 19160"/>
              </a:avLst>
            </a:prstGeom>
            <a:solidFill>
              <a:schemeClr val="accent5">
                <a:alpha val="90000"/>
              </a:schemeClr>
            </a:solidFill>
            <a:ln w="12700" algn="ctr">
              <a:solidFill>
                <a:schemeClr val="bg1"/>
              </a:solidFill>
              <a:round/>
              <a:headEnd/>
              <a:tailEnd/>
            </a:ln>
          </p:spPr>
          <p:txBody>
            <a:bodyPr wrap="none" lIns="45720" rIns="45720" anchor="ctr"/>
            <a:lstStyle/>
            <a:p>
              <a:pPr algn="ctr" fontAlgn="auto">
                <a:spcBef>
                  <a:spcPts val="0"/>
                </a:spcBef>
                <a:spcAft>
                  <a:spcPts val="0"/>
                </a:spcAft>
                <a:defRPr/>
              </a:pPr>
              <a:r>
                <a:rPr lang="en-US" sz="1200" dirty="0">
                  <a:solidFill>
                    <a:schemeClr val="bg1"/>
                  </a:solidFill>
                  <a:latin typeface="MetaMediumLF-Roman" pitchFamily="34" charset="0"/>
                  <a:cs typeface="+mn-cs"/>
                </a:rPr>
                <a:t>REST, SOAP, HTTP or Web access</a:t>
              </a:r>
            </a:p>
          </p:txBody>
        </p:sp>
        <p:pic>
          <p:nvPicPr>
            <p:cNvPr id="86050" name="Picture 18" descr="ICON_PDA_Q109_Comm.png"/>
            <p:cNvPicPr>
              <a:picLocks noChangeAspect="1"/>
            </p:cNvPicPr>
            <p:nvPr/>
          </p:nvPicPr>
          <p:blipFill>
            <a:blip r:embed="rId5" cstate="print"/>
            <a:srcRect/>
            <a:stretch>
              <a:fillRect/>
            </a:stretch>
          </p:blipFill>
          <p:spPr bwMode="gray">
            <a:xfrm>
              <a:off x="545341" y="1412875"/>
              <a:ext cx="303559" cy="622603"/>
            </a:xfrm>
            <a:prstGeom prst="rect">
              <a:avLst/>
            </a:prstGeom>
            <a:noFill/>
            <a:ln w="9525">
              <a:noFill/>
              <a:miter lim="800000"/>
              <a:headEnd/>
              <a:tailEnd/>
            </a:ln>
          </p:spPr>
        </p:pic>
        <p:pic>
          <p:nvPicPr>
            <p:cNvPr id="86051" name="Picture 14" descr="ICON_Laptop_Q109_Comm.png"/>
            <p:cNvPicPr>
              <a:picLocks noChangeAspect="1"/>
            </p:cNvPicPr>
            <p:nvPr/>
          </p:nvPicPr>
          <p:blipFill>
            <a:blip r:embed="rId6" cstate="print"/>
            <a:srcRect/>
            <a:stretch>
              <a:fillRect/>
            </a:stretch>
          </p:blipFill>
          <p:spPr bwMode="gray">
            <a:xfrm>
              <a:off x="3860155" y="1546582"/>
              <a:ext cx="508201" cy="396980"/>
            </a:xfrm>
            <a:prstGeom prst="rect">
              <a:avLst/>
            </a:prstGeom>
            <a:noFill/>
            <a:ln w="9525">
              <a:noFill/>
              <a:miter lim="800000"/>
              <a:headEnd/>
              <a:tailEnd/>
            </a:ln>
          </p:spPr>
        </p:pic>
        <p:pic>
          <p:nvPicPr>
            <p:cNvPr id="86052" name="Picture 14" descr="ICON_Laptop_Q109_Comm.png"/>
            <p:cNvPicPr>
              <a:picLocks noChangeAspect="1"/>
            </p:cNvPicPr>
            <p:nvPr/>
          </p:nvPicPr>
          <p:blipFill>
            <a:blip r:embed="rId6" cstate="print"/>
            <a:srcRect/>
            <a:stretch>
              <a:fillRect/>
            </a:stretch>
          </p:blipFill>
          <p:spPr bwMode="gray">
            <a:xfrm>
              <a:off x="4438566" y="1546582"/>
              <a:ext cx="508201" cy="396980"/>
            </a:xfrm>
            <a:prstGeom prst="rect">
              <a:avLst/>
            </a:prstGeom>
            <a:noFill/>
            <a:ln w="9525">
              <a:noFill/>
              <a:miter lim="800000"/>
              <a:headEnd/>
              <a:tailEnd/>
            </a:ln>
          </p:spPr>
        </p:pic>
        <p:pic>
          <p:nvPicPr>
            <p:cNvPr id="86053" name="Picture 18" descr="ICON_PDA_Q109_Comm.png"/>
            <p:cNvPicPr>
              <a:picLocks noChangeAspect="1"/>
            </p:cNvPicPr>
            <p:nvPr/>
          </p:nvPicPr>
          <p:blipFill>
            <a:blip r:embed="rId7" cstate="print"/>
            <a:srcRect/>
            <a:stretch>
              <a:fillRect/>
            </a:stretch>
          </p:blipFill>
          <p:spPr bwMode="gray">
            <a:xfrm>
              <a:off x="908466" y="1412954"/>
              <a:ext cx="304920" cy="625396"/>
            </a:xfrm>
            <a:prstGeom prst="rect">
              <a:avLst/>
            </a:prstGeom>
            <a:noFill/>
            <a:ln w="9525">
              <a:noFill/>
              <a:miter lim="800000"/>
              <a:headEnd/>
              <a:tailEnd/>
            </a:ln>
          </p:spPr>
        </p:pic>
        <p:sp>
          <p:nvSpPr>
            <p:cNvPr id="86054" name="Text Box 26"/>
            <p:cNvSpPr txBox="1">
              <a:spLocks noChangeArrowheads="1"/>
            </p:cNvSpPr>
            <p:nvPr/>
          </p:nvSpPr>
          <p:spPr bwMode="gray">
            <a:xfrm>
              <a:off x="2373238" y="4416727"/>
              <a:ext cx="601576" cy="184666"/>
            </a:xfrm>
            <a:prstGeom prst="rect">
              <a:avLst/>
            </a:prstGeom>
            <a:noFill/>
            <a:ln w="12700" algn="ctr">
              <a:noFill/>
              <a:miter lim="800000"/>
              <a:headEnd/>
              <a:tailEnd/>
            </a:ln>
          </p:spPr>
          <p:txBody>
            <a:bodyPr wrap="none" lIns="0" tIns="0" rIns="0" bIns="0">
              <a:spAutoFit/>
            </a:bodyPr>
            <a:lstStyle/>
            <a:p>
              <a:pPr algn="ctr"/>
              <a:r>
                <a:rPr lang="en-US" sz="1200">
                  <a:latin typeface="MetaMediumLF-Roman" pitchFamily="34" charset="0"/>
                </a:rPr>
                <a:t>New York</a:t>
              </a:r>
            </a:p>
          </p:txBody>
        </p:sp>
        <p:sp>
          <p:nvSpPr>
            <p:cNvPr id="86055" name="Text Box 26"/>
            <p:cNvSpPr txBox="1">
              <a:spLocks noChangeArrowheads="1"/>
            </p:cNvSpPr>
            <p:nvPr/>
          </p:nvSpPr>
          <p:spPr bwMode="gray">
            <a:xfrm>
              <a:off x="674923" y="4416733"/>
              <a:ext cx="380425" cy="184666"/>
            </a:xfrm>
            <a:prstGeom prst="rect">
              <a:avLst/>
            </a:prstGeom>
            <a:noFill/>
            <a:ln w="12700" algn="ctr">
              <a:noFill/>
              <a:miter lim="800000"/>
              <a:headEnd/>
              <a:tailEnd/>
            </a:ln>
          </p:spPr>
          <p:txBody>
            <a:bodyPr wrap="none" lIns="0" tIns="0" rIns="0" bIns="0">
              <a:spAutoFit/>
            </a:bodyPr>
            <a:lstStyle/>
            <a:p>
              <a:pPr algn="ctr"/>
              <a:r>
                <a:rPr lang="en-US" sz="1200">
                  <a:latin typeface="MetaMediumLF-Roman" pitchFamily="34" charset="0"/>
                </a:rPr>
                <a:t>Tokyo</a:t>
              </a:r>
            </a:p>
          </p:txBody>
        </p:sp>
        <p:sp>
          <p:nvSpPr>
            <p:cNvPr id="86056" name="Text Box 26"/>
            <p:cNvSpPr txBox="1">
              <a:spLocks noChangeArrowheads="1"/>
            </p:cNvSpPr>
            <p:nvPr/>
          </p:nvSpPr>
          <p:spPr bwMode="gray">
            <a:xfrm>
              <a:off x="4083765" y="4416727"/>
              <a:ext cx="487378" cy="184666"/>
            </a:xfrm>
            <a:prstGeom prst="rect">
              <a:avLst/>
            </a:prstGeom>
            <a:noFill/>
            <a:ln w="12700" algn="ctr">
              <a:noFill/>
              <a:miter lim="800000"/>
              <a:headEnd/>
              <a:tailEnd/>
            </a:ln>
          </p:spPr>
          <p:txBody>
            <a:bodyPr wrap="none" lIns="0" tIns="0" rIns="0" bIns="0">
              <a:spAutoFit/>
            </a:bodyPr>
            <a:lstStyle/>
            <a:p>
              <a:pPr algn="ctr"/>
              <a:r>
                <a:rPr lang="en-US" sz="1200">
                  <a:latin typeface="MetaMediumLF-Roman" pitchFamily="34" charset="0"/>
                </a:rPr>
                <a:t>London</a:t>
              </a:r>
            </a:p>
          </p:txBody>
        </p:sp>
        <p:sp>
          <p:nvSpPr>
            <p:cNvPr id="129" name="AutoShape 97"/>
            <p:cNvSpPr>
              <a:spLocks noChangeArrowheads="1"/>
            </p:cNvSpPr>
            <p:nvPr/>
          </p:nvSpPr>
          <p:spPr bwMode="gray">
            <a:xfrm>
              <a:off x="366713" y="2076503"/>
              <a:ext cx="4574868" cy="300706"/>
            </a:xfrm>
            <a:prstGeom prst="leftRightArrow">
              <a:avLst>
                <a:gd name="adj1" fmla="val 95318"/>
                <a:gd name="adj2" fmla="val 19160"/>
              </a:avLst>
            </a:prstGeom>
            <a:solidFill>
              <a:schemeClr val="accent6">
                <a:alpha val="90000"/>
              </a:schemeClr>
            </a:solidFill>
            <a:ln w="12700" algn="ctr">
              <a:solidFill>
                <a:schemeClr val="bg1"/>
              </a:solidFill>
              <a:round/>
              <a:headEnd/>
              <a:tailEnd/>
            </a:ln>
          </p:spPr>
          <p:txBody>
            <a:bodyPr wrap="none" lIns="45720" rIns="45720" anchor="ctr"/>
            <a:lstStyle/>
            <a:p>
              <a:pPr algn="ctr" fontAlgn="auto">
                <a:spcBef>
                  <a:spcPts val="0"/>
                </a:spcBef>
                <a:spcAft>
                  <a:spcPts val="0"/>
                </a:spcAft>
                <a:defRPr/>
              </a:pPr>
              <a:r>
                <a:rPr lang="en-US" sz="1200" dirty="0">
                  <a:solidFill>
                    <a:schemeClr val="bg1"/>
                  </a:solidFill>
                  <a:latin typeface="MetaMediumLF-Roman" pitchFamily="34" charset="0"/>
                  <a:cs typeface="+mn-cs"/>
                </a:rPr>
                <a:t>Object Technology (Atmos/VE)</a:t>
              </a:r>
            </a:p>
          </p:txBody>
        </p:sp>
      </p:grpSp>
      <p:sp>
        <p:nvSpPr>
          <p:cNvPr id="86021" name="TextBox 66"/>
          <p:cNvSpPr txBox="1">
            <a:spLocks noChangeArrowheads="1"/>
          </p:cNvSpPr>
          <p:nvPr/>
        </p:nvSpPr>
        <p:spPr bwMode="gray">
          <a:xfrm>
            <a:off x="7075488" y="1412875"/>
            <a:ext cx="1701800" cy="615950"/>
          </a:xfrm>
          <a:prstGeom prst="rect">
            <a:avLst/>
          </a:prstGeom>
          <a:noFill/>
          <a:ln w="9525">
            <a:noFill/>
            <a:miter lim="800000"/>
            <a:headEnd/>
            <a:tailEnd/>
          </a:ln>
        </p:spPr>
        <p:txBody>
          <a:bodyPr wrap="none" lIns="0" tIns="0" rIns="0" bIns="0">
            <a:spAutoFit/>
          </a:bodyPr>
          <a:lstStyle/>
          <a:p>
            <a:pPr algn="ctr"/>
            <a:r>
              <a:rPr lang="en-US" sz="2000">
                <a:solidFill>
                  <a:schemeClr val="tx2"/>
                </a:solidFill>
                <a:latin typeface="MetaMediumLF-Roman" pitchFamily="34" charset="0"/>
              </a:rPr>
              <a:t>UNISPHERE GUI</a:t>
            </a:r>
          </a:p>
          <a:p>
            <a:pPr algn="ctr"/>
            <a:r>
              <a:rPr lang="en-US" sz="2000">
                <a:solidFill>
                  <a:schemeClr val="tx2"/>
                </a:solidFill>
                <a:latin typeface="MetaMediumLF-Roman" pitchFamily="34" charset="0"/>
              </a:rPr>
              <a:t>INTEGRATION</a:t>
            </a:r>
          </a:p>
        </p:txBody>
      </p:sp>
      <p:grpSp>
        <p:nvGrpSpPr>
          <p:cNvPr id="6" name="Group 65"/>
          <p:cNvGrpSpPr>
            <a:grpSpLocks/>
          </p:cNvGrpSpPr>
          <p:nvPr/>
        </p:nvGrpSpPr>
        <p:grpSpPr bwMode="auto">
          <a:xfrm>
            <a:off x="323850" y="6275388"/>
            <a:ext cx="1497013" cy="322262"/>
            <a:chOff x="324185" y="6281486"/>
            <a:chExt cx="1497451" cy="321333"/>
          </a:xfrm>
        </p:grpSpPr>
        <p:pic>
          <p:nvPicPr>
            <p:cNvPr id="68" name="Picture 67"/>
            <p:cNvPicPr>
              <a:picLocks noChangeAspect="1"/>
            </p:cNvPicPr>
            <p:nvPr/>
          </p:nvPicPr>
          <p:blipFill>
            <a:blip r:embed="rId8" cstate="email">
              <a:extLst/>
            </a:blip>
            <a:stretch>
              <a:fillRect/>
            </a:stretch>
          </p:blipFill>
          <p:spPr bwMode="gray">
            <a:xfrm>
              <a:off x="324185" y="6281486"/>
              <a:ext cx="386616" cy="321333"/>
            </a:xfrm>
            <a:prstGeom prst="rect">
              <a:avLst/>
            </a:prstGeom>
            <a:effectLst>
              <a:glow rad="63500">
                <a:schemeClr val="bg1">
                  <a:alpha val="40000"/>
                </a:schemeClr>
              </a:glow>
            </a:effectLst>
          </p:spPr>
        </p:pic>
        <p:sp>
          <p:nvSpPr>
            <p:cNvPr id="71" name="TextBox 70"/>
            <p:cNvSpPr txBox="1"/>
            <p:nvPr/>
          </p:nvSpPr>
          <p:spPr bwMode="gray">
            <a:xfrm>
              <a:off x="770404" y="6347969"/>
              <a:ext cx="1051232" cy="183619"/>
            </a:xfrm>
            <a:prstGeom prst="rect">
              <a:avLst/>
            </a:prstGeom>
            <a:noFill/>
          </p:spPr>
          <p:txBody>
            <a:bodyPr wrap="none" lIns="0" tIns="0" rIns="0" bIns="0" anchor="ctr">
              <a:spAutoFit/>
            </a:bodyPr>
            <a:lstStyle/>
            <a:p>
              <a:pPr fontAlgn="auto">
                <a:spcBef>
                  <a:spcPts val="0"/>
                </a:spcBef>
                <a:spcAft>
                  <a:spcPts val="0"/>
                </a:spcAft>
                <a:defRPr/>
              </a:pPr>
              <a:r>
                <a:rPr lang="en-US" sz="1200" spc="300" dirty="0">
                  <a:solidFill>
                    <a:schemeClr val="bg1"/>
                  </a:solidFill>
                  <a:latin typeface="MetaMediumLF-Roman" pitchFamily="34" charset="0"/>
                  <a:cs typeface="+mn-cs"/>
                </a:rPr>
                <a:t>HARDWARE</a:t>
              </a:r>
            </a:p>
          </p:txBody>
        </p:sp>
      </p:grpSp>
      <p:grpSp>
        <p:nvGrpSpPr>
          <p:cNvPr id="7" name="Group 82"/>
          <p:cNvGrpSpPr>
            <a:grpSpLocks/>
          </p:cNvGrpSpPr>
          <p:nvPr/>
        </p:nvGrpSpPr>
        <p:grpSpPr bwMode="auto">
          <a:xfrm>
            <a:off x="4859338" y="1412875"/>
            <a:ext cx="1901825" cy="4440238"/>
            <a:chOff x="4916871" y="1412875"/>
            <a:chExt cx="1901442" cy="4439973"/>
          </a:xfrm>
        </p:grpSpPr>
        <p:sp>
          <p:nvSpPr>
            <p:cNvPr id="86024" name="Rounded Rectangle 20"/>
            <p:cNvSpPr>
              <a:spLocks noChangeArrowheads="1"/>
            </p:cNvSpPr>
            <p:nvPr/>
          </p:nvSpPr>
          <p:spPr bwMode="gray">
            <a:xfrm>
              <a:off x="5033866" y="4753961"/>
              <a:ext cx="1727200" cy="282915"/>
            </a:xfrm>
            <a:prstGeom prst="roundRect">
              <a:avLst>
                <a:gd name="adj" fmla="val 50000"/>
              </a:avLst>
            </a:prstGeom>
            <a:solidFill>
              <a:schemeClr val="accent2"/>
            </a:solidFill>
            <a:ln w="28575" algn="ctr">
              <a:solidFill>
                <a:schemeClr val="bg1"/>
              </a:solidFill>
              <a:round/>
              <a:headEnd/>
              <a:tailEnd/>
            </a:ln>
          </p:spPr>
          <p:txBody>
            <a:bodyPr wrap="none" lIns="0" tIns="0" rIns="0" bIns="0" anchor="ctr"/>
            <a:lstStyle/>
            <a:p>
              <a:pPr algn="ctr"/>
              <a:r>
                <a:rPr lang="en-US" sz="1200">
                  <a:solidFill>
                    <a:schemeClr val="bg1"/>
                  </a:solidFill>
                  <a:latin typeface="MetaMediumLF-Roman" pitchFamily="34" charset="0"/>
                </a:rPr>
                <a:t>VMware vSphere</a:t>
              </a:r>
            </a:p>
          </p:txBody>
        </p:sp>
        <p:sp>
          <p:nvSpPr>
            <p:cNvPr id="86025" name="Rounded Rectangle 21"/>
            <p:cNvSpPr>
              <a:spLocks noChangeArrowheads="1"/>
            </p:cNvSpPr>
            <p:nvPr/>
          </p:nvSpPr>
          <p:spPr bwMode="gray">
            <a:xfrm>
              <a:off x="5033866" y="5039711"/>
              <a:ext cx="1727200" cy="282915"/>
            </a:xfrm>
            <a:prstGeom prst="roundRect">
              <a:avLst>
                <a:gd name="adj" fmla="val 50000"/>
              </a:avLst>
            </a:prstGeom>
            <a:solidFill>
              <a:schemeClr val="accent2"/>
            </a:solidFill>
            <a:ln w="28575" algn="ctr">
              <a:solidFill>
                <a:schemeClr val="bg1"/>
              </a:solidFill>
              <a:round/>
              <a:headEnd/>
              <a:tailEnd/>
            </a:ln>
          </p:spPr>
          <p:txBody>
            <a:bodyPr wrap="none" lIns="0" tIns="0" rIns="0" bIns="0" anchor="ctr"/>
            <a:lstStyle/>
            <a:p>
              <a:pPr algn="ctr"/>
              <a:r>
                <a:rPr lang="en-US" sz="1200">
                  <a:solidFill>
                    <a:schemeClr val="bg1"/>
                  </a:solidFill>
                  <a:latin typeface="MetaMediumLF-Roman" pitchFamily="34" charset="0"/>
                </a:rPr>
                <a:t>NFS/FC/iSCSI Storage</a:t>
              </a:r>
            </a:p>
          </p:txBody>
        </p:sp>
        <p:grpSp>
          <p:nvGrpSpPr>
            <p:cNvPr id="8" name="Group 28"/>
            <p:cNvGrpSpPr>
              <a:grpSpLocks/>
            </p:cNvGrpSpPr>
            <p:nvPr/>
          </p:nvGrpSpPr>
          <p:grpSpPr bwMode="auto">
            <a:xfrm>
              <a:off x="5095345" y="2867911"/>
              <a:ext cx="1601787" cy="1768912"/>
              <a:chOff x="6162342" y="1448368"/>
              <a:chExt cx="2567656" cy="2835405"/>
            </a:xfrm>
          </p:grpSpPr>
          <p:sp>
            <p:nvSpPr>
              <p:cNvPr id="86033" name="AutoShape 11"/>
              <p:cNvSpPr>
                <a:spLocks noChangeArrowheads="1"/>
              </p:cNvSpPr>
              <p:nvPr/>
            </p:nvSpPr>
            <p:spPr bwMode="gray">
              <a:xfrm>
                <a:off x="6162342" y="1448368"/>
                <a:ext cx="2567656" cy="345342"/>
              </a:xfrm>
              <a:prstGeom prst="rect">
                <a:avLst/>
              </a:prstGeom>
              <a:noFill/>
              <a:ln w="9525" algn="ctr">
                <a:noFill/>
                <a:round/>
                <a:headEnd/>
                <a:tailEnd/>
              </a:ln>
              <a:effectLst>
                <a:prstShdw prst="shdw17" dist="17961" dir="2700000">
                  <a:srgbClr val="997A00"/>
                </a:prstShdw>
              </a:effectLst>
            </p:spPr>
            <p:txBody>
              <a:bodyPr wrap="none" lIns="0" tIns="0" rIns="0" bIns="0" anchor="ctr">
                <a:spAutoFit/>
              </a:bodyPr>
              <a:lstStyle/>
              <a:p>
                <a:pPr algn="ctr"/>
                <a:r>
                  <a:rPr lang="en-US" sz="1400">
                    <a:solidFill>
                      <a:schemeClr val="tx2"/>
                    </a:solidFill>
                    <a:latin typeface="MetaMediumLF-Roman" pitchFamily="34" charset="0"/>
                  </a:rPr>
                  <a:t>Atmos Virtual Edition</a:t>
                </a:r>
              </a:p>
            </p:txBody>
          </p:sp>
          <p:sp>
            <p:nvSpPr>
              <p:cNvPr id="86034" name="Rectangle 13"/>
              <p:cNvSpPr>
                <a:spLocks noChangeArrowheads="1"/>
              </p:cNvSpPr>
              <p:nvPr/>
            </p:nvSpPr>
            <p:spPr bwMode="gray">
              <a:xfrm>
                <a:off x="6939818" y="4057657"/>
                <a:ext cx="1012695" cy="226116"/>
              </a:xfrm>
              <a:prstGeom prst="rect">
                <a:avLst/>
              </a:prstGeom>
              <a:noFill/>
              <a:ln w="9525">
                <a:noFill/>
                <a:miter lim="800000"/>
                <a:headEnd/>
                <a:tailEnd/>
              </a:ln>
            </p:spPr>
            <p:txBody>
              <a:bodyPr wrap="none" lIns="0" tIns="0" rIns="0" bIns="0">
                <a:spAutoFit/>
              </a:bodyPr>
              <a:lstStyle/>
              <a:p>
                <a:pPr marL="228600" indent="-228600" algn="ctr">
                  <a:lnSpc>
                    <a:spcPct val="75000"/>
                  </a:lnSpc>
                  <a:spcBef>
                    <a:spcPct val="50000"/>
                  </a:spcBef>
                  <a:buClr>
                    <a:schemeClr val="tx2"/>
                  </a:buClr>
                  <a:buFont typeface="Wingdings" pitchFamily="2" charset="2"/>
                  <a:buNone/>
                </a:pPr>
                <a:r>
                  <a:rPr lang="en-US" sz="1200">
                    <a:latin typeface="MetaMediumLF-Roman" pitchFamily="34" charset="0"/>
                  </a:rPr>
                  <a:t>Flexibility</a:t>
                </a:r>
              </a:p>
            </p:txBody>
          </p:sp>
        </p:grpSp>
        <p:sp>
          <p:nvSpPr>
            <p:cNvPr id="86027" name="Rectangle 4"/>
            <p:cNvSpPr>
              <a:spLocks noChangeArrowheads="1"/>
            </p:cNvSpPr>
            <p:nvPr/>
          </p:nvSpPr>
          <p:spPr bwMode="gray">
            <a:xfrm>
              <a:off x="4975224" y="1412875"/>
              <a:ext cx="1843089" cy="1392689"/>
            </a:xfrm>
            <a:prstGeom prst="rect">
              <a:avLst/>
            </a:prstGeom>
            <a:solidFill>
              <a:schemeClr val="bg1"/>
            </a:solidFill>
            <a:ln w="9525">
              <a:noFill/>
              <a:miter lim="800000"/>
              <a:headEnd/>
              <a:tailEnd/>
            </a:ln>
          </p:spPr>
          <p:txBody>
            <a:bodyPr lIns="0" tIns="0" rIns="0" bIns="0">
              <a:spAutoFit/>
            </a:bodyPr>
            <a:lstStyle/>
            <a:p>
              <a:pPr algn="ctr">
                <a:spcBef>
                  <a:spcPts val="300"/>
                </a:spcBef>
                <a:buClr>
                  <a:schemeClr val="tx2"/>
                </a:buClr>
              </a:pPr>
              <a:r>
                <a:rPr lang="en-US" sz="2000">
                  <a:solidFill>
                    <a:schemeClr val="tx2"/>
                  </a:solidFill>
                  <a:latin typeface="MetaMediumLF-Roman" pitchFamily="34" charset="0"/>
                </a:rPr>
                <a:t>SOFTWARE ON VMWARE</a:t>
              </a:r>
            </a:p>
            <a:p>
              <a:pPr algn="ctr">
                <a:spcBef>
                  <a:spcPts val="300"/>
                </a:spcBef>
                <a:buClr>
                  <a:schemeClr val="tx2"/>
                </a:buClr>
              </a:pPr>
              <a:r>
                <a:rPr lang="en-US" sz="1200">
                  <a:latin typeface="MetaNormalLF-Roman" pitchFamily="34" charset="0"/>
                </a:rPr>
                <a:t>Certified with EMC Unified Storage (NFS, FC, iSCSI); VMware-supported servers </a:t>
              </a:r>
              <a:br>
                <a:rPr lang="en-US" sz="1200">
                  <a:latin typeface="MetaNormalLF-Roman" pitchFamily="34" charset="0"/>
                </a:rPr>
              </a:br>
              <a:r>
                <a:rPr lang="en-US" sz="1200">
                  <a:latin typeface="MetaNormalLF-Roman" pitchFamily="34" charset="0"/>
                </a:rPr>
                <a:t>and third-party storage </a:t>
              </a:r>
            </a:p>
          </p:txBody>
        </p:sp>
        <p:sp>
          <p:nvSpPr>
            <p:cNvPr id="86028" name="Rectangle 13"/>
            <p:cNvSpPr>
              <a:spLocks noChangeArrowheads="1"/>
            </p:cNvSpPr>
            <p:nvPr/>
          </p:nvSpPr>
          <p:spPr bwMode="gray">
            <a:xfrm>
              <a:off x="5052916" y="5444861"/>
              <a:ext cx="1708150" cy="407987"/>
            </a:xfrm>
            <a:prstGeom prst="rect">
              <a:avLst/>
            </a:prstGeom>
            <a:noFill/>
            <a:ln w="9525">
              <a:noFill/>
              <a:miter lim="800000"/>
              <a:headEnd/>
              <a:tailEnd/>
            </a:ln>
          </p:spPr>
          <p:txBody>
            <a:bodyPr lIns="0" tIns="0" rIns="0" bIns="0">
              <a:spAutoFit/>
            </a:bodyPr>
            <a:lstStyle/>
            <a:p>
              <a:pPr marL="171450" indent="-171450">
                <a:spcBef>
                  <a:spcPts val="300"/>
                </a:spcBef>
                <a:buClr>
                  <a:schemeClr val="tx2"/>
                </a:buClr>
                <a:buFont typeface="Wingdings" pitchFamily="2" charset="2"/>
                <a:buChar char=""/>
              </a:pPr>
              <a:r>
                <a:rPr lang="en-US" sz="1200">
                  <a:latin typeface="MetaNormalLF-Roman" pitchFamily="34" charset="0"/>
                </a:rPr>
                <a:t>Starts at 10 TB</a:t>
              </a:r>
            </a:p>
            <a:p>
              <a:pPr marL="171450" indent="-171450">
                <a:spcBef>
                  <a:spcPts val="300"/>
                </a:spcBef>
                <a:buClr>
                  <a:schemeClr val="tx2"/>
                </a:buClr>
                <a:buFont typeface="Wingdings" pitchFamily="2" charset="2"/>
                <a:buChar char=""/>
              </a:pPr>
              <a:r>
                <a:rPr lang="en-US" sz="1200">
                  <a:latin typeface="MetaNormalLF-Roman" pitchFamily="34" charset="0"/>
                </a:rPr>
                <a:t>Up to 960 TB per site</a:t>
              </a:r>
            </a:p>
          </p:txBody>
        </p:sp>
        <p:pic>
          <p:nvPicPr>
            <p:cNvPr id="86029" name="Picture 36" descr="100803_Atmos VE.png"/>
            <p:cNvPicPr>
              <a:picLocks noChangeAspect="1"/>
            </p:cNvPicPr>
            <p:nvPr/>
          </p:nvPicPr>
          <p:blipFill>
            <a:blip r:embed="rId9" cstate="print"/>
            <a:srcRect/>
            <a:stretch>
              <a:fillRect/>
            </a:stretch>
          </p:blipFill>
          <p:spPr bwMode="gray">
            <a:xfrm>
              <a:off x="5460470" y="3141398"/>
              <a:ext cx="871537" cy="1266825"/>
            </a:xfrm>
            <a:prstGeom prst="rect">
              <a:avLst/>
            </a:prstGeom>
            <a:noFill/>
            <a:ln w="9525">
              <a:noFill/>
              <a:miter lim="800000"/>
              <a:headEnd/>
              <a:tailEnd/>
            </a:ln>
          </p:spPr>
        </p:pic>
        <p:sp>
          <p:nvSpPr>
            <p:cNvPr id="81" name="Oval 80"/>
            <p:cNvSpPr/>
            <p:nvPr/>
          </p:nvSpPr>
          <p:spPr bwMode="gray">
            <a:xfrm>
              <a:off x="4916871" y="4581548"/>
              <a:ext cx="460856" cy="288035"/>
            </a:xfrm>
            <a:prstGeom prst="ellipse">
              <a:avLst/>
            </a:prstGeom>
            <a:solidFill>
              <a:schemeClr val="accent4"/>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fontAlgn="auto">
                <a:spcBef>
                  <a:spcPts val="0"/>
                </a:spcBef>
                <a:spcAft>
                  <a:spcPts val="0"/>
                </a:spcAft>
                <a:defRPr/>
              </a:pPr>
              <a:r>
                <a:rPr lang="en-US" sz="1400" dirty="0">
                  <a:solidFill>
                    <a:schemeClr val="tx1"/>
                  </a:solidFill>
                  <a:latin typeface="MetaMediumLF-Roman" pitchFamily="34" charset="0"/>
                </a:rPr>
                <a:t>NEW</a:t>
              </a:r>
            </a:p>
          </p:txBody>
        </p:sp>
      </p:gr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VNXe</a:t>
            </a:r>
            <a:r>
              <a:rPr lang="en-US" dirty="0" smtClean="0"/>
              <a:t> Introduction</a:t>
            </a:r>
            <a:endParaRPr lang="en-US" dirty="0"/>
          </a:p>
        </p:txBody>
      </p:sp>
      <p:pic>
        <p:nvPicPr>
          <p:cNvPr id="3077" name="Picture 5" descr="http://t1.gstatic.com/images?q=tbn:ANd9GcRO1K_DfN8Obt03G1CyE0_RFpiw2jkWx_habdzsPt6bilboSydX"/>
          <p:cNvPicPr>
            <a:picLocks noGrp="1" noChangeAspect="1" noChangeArrowheads="1"/>
          </p:cNvPicPr>
          <p:nvPr>
            <p:ph type="pic" idx="1"/>
          </p:nvPr>
        </p:nvPicPr>
        <p:blipFill>
          <a:blip r:embed="rId3" cstate="print">
            <a:extLst>
              <a:ext uri="{28A0092B-C50C-407E-A947-70E740481C1C}">
                <a14:useLocalDpi xmlns:a14="http://schemas.microsoft.com/office/drawing/2010/main" val="0"/>
              </a:ext>
            </a:extLst>
          </a:blip>
          <a:srcRect l="6299" r="629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849525" y="3072809"/>
            <a:ext cx="4599336" cy="1661993"/>
          </a:xfrm>
          <a:prstGeom prst="rect">
            <a:avLst/>
          </a:prstGeom>
          <a:noFill/>
        </p:spPr>
        <p:txBody>
          <a:bodyPr wrap="none" lIns="0" tIns="0" rIns="0" bIns="0" rtlCol="0">
            <a:spAutoFit/>
          </a:bodyPr>
          <a:lstStyle/>
          <a:p>
            <a:pPr marL="287338" indent="-287338">
              <a:lnSpc>
                <a:spcPct val="150000"/>
              </a:lnSpc>
              <a:buFont typeface="Arial" pitchFamily="34" charset="0"/>
              <a:buChar char="•"/>
            </a:pPr>
            <a:r>
              <a:rPr lang="en-US" dirty="0" smtClean="0">
                <a:solidFill>
                  <a:schemeClr val="tx2">
                    <a:lumMod val="75000"/>
                  </a:schemeClr>
                </a:solidFill>
              </a:rPr>
              <a:t>Basic idea of an integrated unified storage</a:t>
            </a:r>
          </a:p>
          <a:p>
            <a:pPr marL="287338" indent="-287338">
              <a:lnSpc>
                <a:spcPct val="150000"/>
              </a:lnSpc>
              <a:buFont typeface="Arial" pitchFamily="34" charset="0"/>
              <a:buChar char="•"/>
            </a:pPr>
            <a:r>
              <a:rPr lang="en-US" dirty="0" err="1" smtClean="0">
                <a:solidFill>
                  <a:schemeClr val="tx2">
                    <a:lumMod val="75000"/>
                  </a:schemeClr>
                </a:solidFill>
              </a:rPr>
              <a:t>VNXe</a:t>
            </a:r>
            <a:r>
              <a:rPr lang="en-US" dirty="0" smtClean="0">
                <a:solidFill>
                  <a:schemeClr val="tx2">
                    <a:lumMod val="75000"/>
                  </a:schemeClr>
                </a:solidFill>
              </a:rPr>
              <a:t> architecture summary</a:t>
            </a:r>
          </a:p>
          <a:p>
            <a:pPr marL="287338" indent="-287338">
              <a:lnSpc>
                <a:spcPct val="150000"/>
              </a:lnSpc>
              <a:buFont typeface="Arial" pitchFamily="34" charset="0"/>
              <a:buChar char="•"/>
            </a:pPr>
            <a:r>
              <a:rPr lang="en-US" dirty="0" smtClean="0">
                <a:solidFill>
                  <a:schemeClr val="tx2">
                    <a:lumMod val="75000"/>
                  </a:schemeClr>
                </a:solidFill>
              </a:rPr>
              <a:t>Storage management in more depth</a:t>
            </a:r>
          </a:p>
          <a:p>
            <a:pPr marL="287338" indent="-287338">
              <a:lnSpc>
                <a:spcPct val="150000"/>
              </a:lnSpc>
              <a:buFont typeface="Arial" pitchFamily="34" charset="0"/>
              <a:buChar char="•"/>
            </a:pPr>
            <a:r>
              <a:rPr lang="en-US" dirty="0" smtClean="0">
                <a:solidFill>
                  <a:schemeClr val="tx2">
                    <a:lumMod val="75000"/>
                  </a:schemeClr>
                </a:solidFill>
              </a:rPr>
              <a:t>C4LX in more depth</a:t>
            </a:r>
          </a:p>
        </p:txBody>
      </p:sp>
    </p:spTree>
    <p:extLst>
      <p:ext uri="{BB962C8B-B14F-4D97-AF65-F5344CB8AC3E}">
        <p14:creationId xmlns:p14="http://schemas.microsoft.com/office/powerpoint/2010/main" val="574796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7" name="Group 43"/>
          <p:cNvGrpSpPr>
            <a:grpSpLocks/>
          </p:cNvGrpSpPr>
          <p:nvPr/>
        </p:nvGrpSpPr>
        <p:grpSpPr bwMode="auto">
          <a:xfrm>
            <a:off x="5741988" y="2517775"/>
            <a:ext cx="3117850" cy="2384425"/>
            <a:chOff x="6025555" y="4763909"/>
            <a:chExt cx="3118445" cy="2385268"/>
          </a:xfrm>
        </p:grpSpPr>
        <p:sp>
          <p:nvSpPr>
            <p:cNvPr id="13" name="TextBox 12"/>
            <p:cNvSpPr txBox="1"/>
            <p:nvPr/>
          </p:nvSpPr>
          <p:spPr bwMode="gray">
            <a:xfrm>
              <a:off x="6025555" y="4763909"/>
              <a:ext cx="3118445" cy="2385268"/>
            </a:xfrm>
            <a:prstGeom prst="rect">
              <a:avLst/>
            </a:prstGeom>
            <a:noFill/>
          </p:spPr>
          <p:txBody>
            <a:bodyPr lIns="0" tIns="0" rIns="0" bIns="0">
              <a:spAutoFit/>
            </a:bodyPr>
            <a:lstStyle/>
            <a:p>
              <a:pPr fontAlgn="auto">
                <a:spcBef>
                  <a:spcPts val="0"/>
                </a:spcBef>
                <a:spcAft>
                  <a:spcPts val="0"/>
                </a:spcAft>
                <a:tabLst>
                  <a:tab pos="2286000" algn="l"/>
                </a:tabLst>
                <a:defRPr/>
              </a:pPr>
              <a:r>
                <a:rPr lang="en-US" sz="1200" dirty="0">
                  <a:solidFill>
                    <a:schemeClr val="bg2"/>
                  </a:solidFill>
                  <a:latin typeface="MetaMediumLF-Roman" pitchFamily="34" charset="0"/>
                  <a:cs typeface="+mn-cs"/>
                </a:rPr>
                <a:t>	2010-2014</a:t>
              </a:r>
            </a:p>
            <a:p>
              <a:pPr fontAlgn="auto">
                <a:spcBef>
                  <a:spcPts val="0"/>
                </a:spcBef>
                <a:spcAft>
                  <a:spcPts val="0"/>
                </a:spcAft>
                <a:tabLst>
                  <a:tab pos="2286000" algn="l"/>
                  <a:tab pos="3030538" algn="r"/>
                </a:tabLst>
                <a:defRPr/>
              </a:pPr>
              <a:r>
                <a:rPr lang="en-US" sz="1200" u="sng" dirty="0">
                  <a:solidFill>
                    <a:schemeClr val="bg2"/>
                  </a:solidFill>
                  <a:latin typeface="MetaMediumLF-Roman" pitchFamily="34" charset="0"/>
                  <a:cs typeface="+mn-cs"/>
                </a:rPr>
                <a:t> 	CAGR	</a:t>
              </a:r>
              <a:endParaRPr lang="en-US" sz="1200" u="sng" dirty="0">
                <a:solidFill>
                  <a:schemeClr val="bg2"/>
                </a:solidFill>
                <a:latin typeface="+mn-lt"/>
                <a:cs typeface="+mn-cs"/>
              </a:endParaRPr>
            </a:p>
            <a:p>
              <a:pPr marL="457200" fontAlgn="auto">
                <a:lnSpc>
                  <a:spcPct val="150000"/>
                </a:lnSpc>
                <a:spcBef>
                  <a:spcPts val="0"/>
                </a:spcBef>
                <a:spcAft>
                  <a:spcPts val="0"/>
                </a:spcAft>
                <a:tabLst>
                  <a:tab pos="2286000" algn="l"/>
                </a:tabLst>
                <a:defRPr/>
              </a:pPr>
              <a:r>
                <a:rPr lang="en-US" sz="1200" dirty="0">
                  <a:solidFill>
                    <a:schemeClr val="bg2"/>
                  </a:solidFill>
                  <a:latin typeface="+mn-lt"/>
                  <a:cs typeface="+mn-cs"/>
                </a:rPr>
                <a:t>NAS + iSCSI + FCoE	</a:t>
              </a:r>
              <a:r>
                <a:rPr lang="en-US" sz="1200" dirty="0">
                  <a:solidFill>
                    <a:schemeClr val="bg2"/>
                  </a:solidFill>
                  <a:latin typeface="MetaMediumLF-Roman" pitchFamily="34" charset="0"/>
                  <a:cs typeface="+mn-cs"/>
                </a:rPr>
                <a:t>13.9%</a:t>
              </a:r>
            </a:p>
            <a:p>
              <a:pPr marL="457200" fontAlgn="auto">
                <a:lnSpc>
                  <a:spcPct val="150000"/>
                </a:lnSpc>
                <a:spcBef>
                  <a:spcPts val="100"/>
                </a:spcBef>
                <a:spcAft>
                  <a:spcPts val="0"/>
                </a:spcAft>
                <a:tabLst>
                  <a:tab pos="2286000" algn="l"/>
                </a:tabLst>
                <a:defRPr/>
              </a:pPr>
              <a:r>
                <a:rPr lang="en-US" sz="1200" dirty="0">
                  <a:solidFill>
                    <a:schemeClr val="bg2"/>
                  </a:solidFill>
                  <a:latin typeface="+mn-lt"/>
                  <a:cs typeface="+mn-cs"/>
                </a:rPr>
                <a:t>Fibre Channel SAN	</a:t>
              </a:r>
              <a:r>
                <a:rPr lang="en-US" sz="1200" dirty="0">
                  <a:solidFill>
                    <a:schemeClr val="bg2"/>
                  </a:solidFill>
                  <a:latin typeface="MetaMediumLF-Roman" pitchFamily="34" charset="0"/>
                  <a:cs typeface="+mn-cs"/>
                </a:rPr>
                <a:t>1.3%</a:t>
              </a:r>
            </a:p>
            <a:p>
              <a:pPr marL="457200" fontAlgn="auto">
                <a:lnSpc>
                  <a:spcPct val="150000"/>
                </a:lnSpc>
                <a:spcBef>
                  <a:spcPts val="100"/>
                </a:spcBef>
                <a:spcAft>
                  <a:spcPts val="0"/>
                </a:spcAft>
                <a:tabLst>
                  <a:tab pos="2286000" algn="l"/>
                </a:tabLst>
                <a:defRPr/>
              </a:pPr>
              <a:r>
                <a:rPr lang="en-US" sz="1200" dirty="0">
                  <a:solidFill>
                    <a:schemeClr val="bg2"/>
                  </a:solidFill>
                  <a:latin typeface="+mj-lt"/>
                  <a:cs typeface="+mn-cs"/>
                </a:rPr>
                <a:t>Network-attached NAS</a:t>
              </a:r>
              <a:r>
                <a:rPr lang="en-US" sz="1200" dirty="0">
                  <a:solidFill>
                    <a:schemeClr val="bg2"/>
                  </a:solidFill>
                  <a:latin typeface="MetaMediumLF-Roman" pitchFamily="34" charset="0"/>
                  <a:cs typeface="+mn-cs"/>
                </a:rPr>
                <a:t>	5.4%</a:t>
              </a:r>
              <a:endParaRPr lang="en-US" sz="1200" dirty="0">
                <a:solidFill>
                  <a:schemeClr val="bg2"/>
                </a:solidFill>
                <a:latin typeface="+mn-lt"/>
                <a:cs typeface="+mn-cs"/>
              </a:endParaRPr>
            </a:p>
            <a:p>
              <a:pPr marL="457200" fontAlgn="auto">
                <a:lnSpc>
                  <a:spcPct val="150000"/>
                </a:lnSpc>
                <a:spcBef>
                  <a:spcPts val="100"/>
                </a:spcBef>
                <a:spcAft>
                  <a:spcPts val="0"/>
                </a:spcAft>
                <a:tabLst>
                  <a:tab pos="2286000" algn="l"/>
                </a:tabLst>
                <a:defRPr/>
              </a:pPr>
              <a:r>
                <a:rPr lang="en-US" sz="1200" dirty="0">
                  <a:solidFill>
                    <a:schemeClr val="bg2"/>
                  </a:solidFill>
                  <a:latin typeface="+mn-lt"/>
                  <a:cs typeface="+mn-cs"/>
                </a:rPr>
                <a:t>iSCSI SAN	</a:t>
              </a:r>
              <a:r>
                <a:rPr lang="en-US" sz="1200" dirty="0">
                  <a:solidFill>
                    <a:schemeClr val="bg2"/>
                  </a:solidFill>
                  <a:latin typeface="MetaMediumLF-Roman" pitchFamily="34" charset="0"/>
                  <a:cs typeface="+mn-cs"/>
                </a:rPr>
                <a:t>18.2%</a:t>
              </a:r>
            </a:p>
            <a:p>
              <a:pPr marL="457200" fontAlgn="auto">
                <a:lnSpc>
                  <a:spcPct val="150000"/>
                </a:lnSpc>
                <a:spcBef>
                  <a:spcPts val="100"/>
                </a:spcBef>
                <a:spcAft>
                  <a:spcPts val="0"/>
                </a:spcAft>
                <a:tabLst>
                  <a:tab pos="2286000" algn="l"/>
                </a:tabLst>
                <a:defRPr/>
              </a:pPr>
              <a:r>
                <a:rPr lang="en-US" sz="1200" dirty="0">
                  <a:solidFill>
                    <a:schemeClr val="bg2"/>
                  </a:solidFill>
                  <a:latin typeface="+mn-lt"/>
                  <a:cs typeface="+mn-cs"/>
                </a:rPr>
                <a:t>External DAS	</a:t>
              </a:r>
              <a:r>
                <a:rPr lang="en-US" sz="1200" dirty="0">
                  <a:solidFill>
                    <a:schemeClr val="bg2"/>
                  </a:solidFill>
                  <a:latin typeface="MetaMediumLF-Roman" pitchFamily="34" charset="0"/>
                  <a:cs typeface="+mn-cs"/>
                </a:rPr>
                <a:t> -8.8%</a:t>
              </a:r>
              <a:endParaRPr lang="en-US" sz="1200" dirty="0">
                <a:solidFill>
                  <a:schemeClr val="bg2"/>
                </a:solidFill>
                <a:latin typeface="+mn-lt"/>
                <a:cs typeface="+mn-cs"/>
              </a:endParaRPr>
            </a:p>
            <a:p>
              <a:pPr marL="457200" fontAlgn="auto">
                <a:lnSpc>
                  <a:spcPct val="150000"/>
                </a:lnSpc>
                <a:spcBef>
                  <a:spcPts val="100"/>
                </a:spcBef>
                <a:spcAft>
                  <a:spcPts val="0"/>
                </a:spcAft>
                <a:tabLst>
                  <a:tab pos="2286000" algn="l"/>
                </a:tabLst>
                <a:defRPr/>
              </a:pPr>
              <a:r>
                <a:rPr lang="en-US" sz="1200" dirty="0">
                  <a:solidFill>
                    <a:schemeClr val="bg2"/>
                  </a:solidFill>
                  <a:latin typeface="+mn-lt"/>
                  <a:cs typeface="+mn-cs"/>
                </a:rPr>
                <a:t>Fibre Channel over Ethernet	104.6%</a:t>
              </a:r>
            </a:p>
            <a:p>
              <a:pPr marL="457200" fontAlgn="auto">
                <a:lnSpc>
                  <a:spcPct val="150000"/>
                </a:lnSpc>
                <a:spcBef>
                  <a:spcPts val="100"/>
                </a:spcBef>
                <a:spcAft>
                  <a:spcPts val="0"/>
                </a:spcAft>
                <a:tabLst>
                  <a:tab pos="2286000" algn="l"/>
                </a:tabLst>
                <a:defRPr/>
              </a:pPr>
              <a:r>
                <a:rPr lang="en-US" sz="1200" dirty="0">
                  <a:solidFill>
                    <a:schemeClr val="bg2"/>
                  </a:solidFill>
                  <a:latin typeface="+mn-lt"/>
                  <a:cs typeface="+mn-cs"/>
                </a:rPr>
                <a:t>Switched SAS</a:t>
              </a:r>
              <a:r>
                <a:rPr lang="en-US" sz="1200" dirty="0">
                  <a:solidFill>
                    <a:schemeClr val="bg2"/>
                  </a:solidFill>
                  <a:latin typeface="MetaMediumLF-Roman" pitchFamily="34" charset="0"/>
                  <a:cs typeface="+mn-cs"/>
                </a:rPr>
                <a:t>	31.9%</a:t>
              </a:r>
            </a:p>
          </p:txBody>
        </p:sp>
        <p:grpSp>
          <p:nvGrpSpPr>
            <p:cNvPr id="20" name="Group 19"/>
            <p:cNvGrpSpPr/>
            <p:nvPr/>
          </p:nvGrpSpPr>
          <p:grpSpPr bwMode="gray">
            <a:xfrm>
              <a:off x="6069782" y="5502852"/>
              <a:ext cx="345642" cy="115214"/>
              <a:chOff x="5608926" y="7000635"/>
              <a:chExt cx="345642" cy="115214"/>
            </a:xfrm>
            <a:solidFill>
              <a:schemeClr val="accent2"/>
            </a:solidFill>
          </p:grpSpPr>
          <p:cxnSp>
            <p:nvCxnSpPr>
              <p:cNvPr id="21" name="Straight Connector 20"/>
              <p:cNvCxnSpPr/>
              <p:nvPr/>
            </p:nvCxnSpPr>
            <p:spPr bwMode="gray">
              <a:xfrm>
                <a:off x="5608926" y="7058242"/>
                <a:ext cx="345642" cy="0"/>
              </a:xfrm>
              <a:prstGeom prst="line">
                <a:avLst/>
              </a:prstGeom>
              <a:grpFill/>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Diamond 21"/>
              <p:cNvSpPr/>
              <p:nvPr/>
            </p:nvSpPr>
            <p:spPr bwMode="gray">
              <a:xfrm>
                <a:off x="5724140" y="7000635"/>
                <a:ext cx="115214" cy="115214"/>
              </a:xfrm>
              <a:prstGeom prst="diamond">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34827" name="Group 18"/>
            <p:cNvGrpSpPr>
              <a:grpSpLocks/>
            </p:cNvGrpSpPr>
            <p:nvPr/>
          </p:nvGrpSpPr>
          <p:grpSpPr bwMode="auto">
            <a:xfrm>
              <a:off x="6069782" y="5214817"/>
              <a:ext cx="345642" cy="115214"/>
              <a:chOff x="5608926" y="7000635"/>
              <a:chExt cx="345642" cy="115214"/>
            </a:xfrm>
          </p:grpSpPr>
          <p:cxnSp>
            <p:nvCxnSpPr>
              <p:cNvPr id="15" name="Straight Connector 14"/>
              <p:cNvCxnSpPr/>
              <p:nvPr/>
            </p:nvCxnSpPr>
            <p:spPr bwMode="gray">
              <a:xfrm>
                <a:off x="5609157" y="7057906"/>
                <a:ext cx="346141"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gray">
              <a:xfrm>
                <a:off x="5725066" y="7000736"/>
                <a:ext cx="114322" cy="114341"/>
              </a:xfrm>
              <a:prstGeom prst="rect">
                <a:avLst/>
              </a:prstGeom>
              <a:solidFill>
                <a:schemeClr val="accent5"/>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34828" name="Group 25"/>
            <p:cNvGrpSpPr>
              <a:grpSpLocks/>
            </p:cNvGrpSpPr>
            <p:nvPr/>
          </p:nvGrpSpPr>
          <p:grpSpPr bwMode="auto">
            <a:xfrm>
              <a:off x="6069782" y="5790887"/>
              <a:ext cx="345642" cy="109728"/>
              <a:chOff x="6069782" y="5790887"/>
              <a:chExt cx="345642" cy="109728"/>
            </a:xfrm>
          </p:grpSpPr>
          <p:cxnSp>
            <p:nvCxnSpPr>
              <p:cNvPr id="24" name="Straight Connector 23"/>
              <p:cNvCxnSpPr/>
              <p:nvPr/>
            </p:nvCxnSpPr>
            <p:spPr bwMode="gray">
              <a:xfrm>
                <a:off x="6070013" y="5846967"/>
                <a:ext cx="346141" cy="0"/>
              </a:xfrm>
              <a:prstGeom prst="line">
                <a:avLst/>
              </a:prstGeom>
              <a:solidFill>
                <a:schemeClr val="tx2">
                  <a:lumMod val="75000"/>
                </a:schemeClr>
              </a:solidFill>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bwMode="gray">
              <a:xfrm>
                <a:off x="6187510" y="5791385"/>
                <a:ext cx="111146" cy="109576"/>
              </a:xfrm>
              <a:prstGeom prst="ellipse">
                <a:avLst/>
              </a:prstGeom>
              <a:solidFill>
                <a:schemeClr val="tx2">
                  <a:lumMod val="75000"/>
                </a:schemeClr>
              </a:solid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34829" name="Group 26"/>
            <p:cNvGrpSpPr>
              <a:grpSpLocks/>
            </p:cNvGrpSpPr>
            <p:nvPr/>
          </p:nvGrpSpPr>
          <p:grpSpPr bwMode="auto">
            <a:xfrm>
              <a:off x="6069782" y="6084408"/>
              <a:ext cx="345642" cy="91440"/>
              <a:chOff x="6069782" y="5790887"/>
              <a:chExt cx="345642" cy="91440"/>
            </a:xfrm>
          </p:grpSpPr>
          <p:cxnSp>
            <p:nvCxnSpPr>
              <p:cNvPr id="28" name="Straight Connector 27"/>
              <p:cNvCxnSpPr/>
              <p:nvPr/>
            </p:nvCxnSpPr>
            <p:spPr bwMode="gray">
              <a:xfrm>
                <a:off x="6070013" y="5845649"/>
                <a:ext cx="346141" cy="0"/>
              </a:xfrm>
              <a:prstGeom prst="line">
                <a:avLst/>
              </a:prstGeom>
              <a:solidFill>
                <a:schemeClr val="tx2">
                  <a:lumMod val="75000"/>
                </a:schemeClr>
              </a:solidFill>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bwMode="gray">
              <a:xfrm>
                <a:off x="6187510" y="5791655"/>
                <a:ext cx="92093" cy="9052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34830" name="Group 33"/>
            <p:cNvGrpSpPr>
              <a:grpSpLocks/>
            </p:cNvGrpSpPr>
            <p:nvPr/>
          </p:nvGrpSpPr>
          <p:grpSpPr bwMode="auto">
            <a:xfrm>
              <a:off x="6069782" y="6366957"/>
              <a:ext cx="345642" cy="146065"/>
              <a:chOff x="6069782" y="6339601"/>
              <a:chExt cx="345642" cy="146065"/>
            </a:xfrm>
          </p:grpSpPr>
          <p:cxnSp>
            <p:nvCxnSpPr>
              <p:cNvPr id="31" name="Straight Connector 30"/>
              <p:cNvCxnSpPr/>
              <p:nvPr/>
            </p:nvCxnSpPr>
            <p:spPr bwMode="gray">
              <a:xfrm>
                <a:off x="6070013" y="6411959"/>
                <a:ext cx="346141" cy="0"/>
              </a:xfrm>
              <a:prstGeom prst="line">
                <a:avLst/>
              </a:prstGeom>
              <a:noFill/>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3" name="Cross 32"/>
              <p:cNvSpPr/>
              <p:nvPr/>
            </p:nvSpPr>
            <p:spPr bwMode="gray">
              <a:xfrm rot="2700000">
                <a:off x="6170032" y="6338920"/>
                <a:ext cx="146102" cy="146078"/>
              </a:xfrm>
              <a:prstGeom prst="plus">
                <a:avLst>
                  <a:gd name="adj" fmla="val 37409"/>
                </a:avLst>
              </a:prstGeom>
              <a:solidFill>
                <a:schemeClr val="accent4">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34831" name="Group 37"/>
            <p:cNvGrpSpPr>
              <a:grpSpLocks/>
            </p:cNvGrpSpPr>
            <p:nvPr/>
          </p:nvGrpSpPr>
          <p:grpSpPr bwMode="auto">
            <a:xfrm>
              <a:off x="6069782" y="6678766"/>
              <a:ext cx="345642" cy="91440"/>
              <a:chOff x="6069782" y="6654992"/>
              <a:chExt cx="345642" cy="91440"/>
            </a:xfrm>
          </p:grpSpPr>
          <p:cxnSp>
            <p:nvCxnSpPr>
              <p:cNvPr id="36" name="Straight Connector 35"/>
              <p:cNvCxnSpPr/>
              <p:nvPr/>
            </p:nvCxnSpPr>
            <p:spPr bwMode="gray">
              <a:xfrm>
                <a:off x="6070013" y="6701391"/>
                <a:ext cx="346141" cy="0"/>
              </a:xfrm>
              <a:prstGeom prst="line">
                <a:avLst/>
              </a:prstGeom>
              <a:solidFill>
                <a:schemeClr val="accent6"/>
              </a:solidFill>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Isosceles Triangle 36"/>
              <p:cNvSpPr/>
              <p:nvPr/>
            </p:nvSpPr>
            <p:spPr bwMode="gray">
              <a:xfrm>
                <a:off x="6197037" y="6655337"/>
                <a:ext cx="92093" cy="90520"/>
              </a:xfrm>
              <a:prstGeom prst="triangle">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34832" name="Group 41"/>
            <p:cNvGrpSpPr>
              <a:grpSpLocks/>
            </p:cNvGrpSpPr>
            <p:nvPr/>
          </p:nvGrpSpPr>
          <p:grpSpPr bwMode="auto">
            <a:xfrm>
              <a:off x="6069782" y="6912176"/>
              <a:ext cx="345642" cy="146065"/>
              <a:chOff x="6069782" y="6912176"/>
              <a:chExt cx="345642" cy="146065"/>
            </a:xfrm>
          </p:grpSpPr>
          <p:cxnSp>
            <p:nvCxnSpPr>
              <p:cNvPr id="40" name="Straight Connector 39"/>
              <p:cNvCxnSpPr/>
              <p:nvPr/>
            </p:nvCxnSpPr>
            <p:spPr bwMode="gray">
              <a:xfrm>
                <a:off x="6070013" y="6985607"/>
                <a:ext cx="346141" cy="0"/>
              </a:xfrm>
              <a:prstGeom prst="line">
                <a:avLst/>
              </a:prstGeom>
              <a:noFill/>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1" name="Cross 40"/>
              <p:cNvSpPr/>
              <p:nvPr/>
            </p:nvSpPr>
            <p:spPr bwMode="gray">
              <a:xfrm>
                <a:off x="6170044" y="6912556"/>
                <a:ext cx="146078" cy="146102"/>
              </a:xfrm>
              <a:prstGeom prst="plus">
                <a:avLst>
                  <a:gd name="adj" fmla="val 37409"/>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sp>
        <p:nvSpPr>
          <p:cNvPr id="34818" name="Title 1"/>
          <p:cNvSpPr>
            <a:spLocks noGrp="1"/>
          </p:cNvSpPr>
          <p:nvPr>
            <p:ph type="title"/>
          </p:nvPr>
        </p:nvSpPr>
        <p:spPr>
          <a:xfrm>
            <a:off x="366713" y="203200"/>
            <a:ext cx="8410575" cy="920750"/>
          </a:xfrm>
          <a:noFill/>
          <a:ln>
            <a:miter lim="800000"/>
            <a:headEnd/>
            <a:tailEnd/>
          </a:ln>
        </p:spPr>
        <p:txBody>
          <a:bodyPr vert="horz" wrap="square" numCol="1" compatLnSpc="1">
            <a:prstTxWarp prst="textNoShape">
              <a:avLst/>
            </a:prstTxWarp>
          </a:bodyPr>
          <a:lstStyle/>
          <a:p>
            <a:r>
              <a:rPr lang="en-US" smtClean="0"/>
              <a:t>Storage Connectivity Profile is Changing</a:t>
            </a:r>
          </a:p>
        </p:txBody>
      </p:sp>
      <p:sp>
        <p:nvSpPr>
          <p:cNvPr id="34819" name="Content Placeholder 10"/>
          <p:cNvSpPr>
            <a:spLocks noGrp="1"/>
          </p:cNvSpPr>
          <p:nvPr>
            <p:ph sz="quarter" idx="10"/>
          </p:nvPr>
        </p:nvSpPr>
        <p:spPr>
          <a:xfrm>
            <a:off x="366713" y="1355725"/>
            <a:ext cx="8410575" cy="892175"/>
          </a:xfrm>
          <a:noFill/>
          <a:ln>
            <a:miter lim="800000"/>
            <a:headEnd/>
            <a:tailEnd/>
          </a:ln>
        </p:spPr>
        <p:txBody>
          <a:bodyPr vert="horz" wrap="square" numCol="1" anchor="t" anchorCtr="0" compatLnSpc="1">
            <a:prstTxWarp prst="textNoShape">
              <a:avLst/>
            </a:prstTxWarp>
            <a:spAutoFit/>
          </a:bodyPr>
          <a:lstStyle/>
          <a:p>
            <a:r>
              <a:rPr lang="en-US" sz="2400" smtClean="0"/>
              <a:t>Increasing emphasis on Ethernet-based connectivity options</a:t>
            </a:r>
          </a:p>
          <a:p>
            <a:r>
              <a:rPr lang="en-US" sz="2400" smtClean="0"/>
              <a:t>EMC offers all major storage connectivity options today</a:t>
            </a:r>
          </a:p>
        </p:txBody>
      </p:sp>
      <p:sp>
        <p:nvSpPr>
          <p:cNvPr id="34820" name="TextBox 3"/>
          <p:cNvSpPr txBox="1">
            <a:spLocks noChangeArrowheads="1"/>
          </p:cNvSpPr>
          <p:nvPr/>
        </p:nvSpPr>
        <p:spPr bwMode="auto">
          <a:xfrm>
            <a:off x="366713" y="5964238"/>
            <a:ext cx="1557337" cy="153987"/>
          </a:xfrm>
          <a:prstGeom prst="rect">
            <a:avLst/>
          </a:prstGeom>
          <a:noFill/>
          <a:ln w="9525">
            <a:noFill/>
            <a:miter lim="800000"/>
            <a:headEnd/>
            <a:tailEnd/>
          </a:ln>
        </p:spPr>
        <p:txBody>
          <a:bodyPr wrap="none" lIns="0" tIns="0" rIns="0" bIns="0">
            <a:spAutoFit/>
          </a:bodyPr>
          <a:lstStyle/>
          <a:p>
            <a:r>
              <a:rPr lang="en-US" sz="1000">
                <a:solidFill>
                  <a:schemeClr val="bg2"/>
                </a:solidFill>
                <a:latin typeface="MetaNormalLF-Roman" pitchFamily="34" charset="0"/>
              </a:rPr>
              <a:t>Source: IDC, (7/10) and EMC</a:t>
            </a:r>
          </a:p>
        </p:txBody>
      </p:sp>
      <p:graphicFrame>
        <p:nvGraphicFramePr>
          <p:cNvPr id="17" name="Chart 16"/>
          <p:cNvGraphicFramePr>
            <a:graphicFrameLocks noGrp="1"/>
          </p:cNvGraphicFramePr>
          <p:nvPr/>
        </p:nvGraphicFramePr>
        <p:xfrm>
          <a:off x="366713" y="2392074"/>
          <a:ext cx="5242213" cy="3572164"/>
        </p:xfrm>
        <a:graphic>
          <a:graphicData uri="http://schemas.openxmlformats.org/drawingml/2006/chart">
            <c:chart xmlns:c="http://schemas.openxmlformats.org/drawingml/2006/chart" xmlns:r="http://schemas.openxmlformats.org/officeDocument/2006/relationships" r:id="rId3"/>
          </a:graphicData>
        </a:graphic>
      </p:graphicFrame>
      <p:sp>
        <p:nvSpPr>
          <p:cNvPr id="7" name="Rounded Rectangle 6"/>
          <p:cNvSpPr/>
          <p:nvPr/>
        </p:nvSpPr>
        <p:spPr bwMode="gray">
          <a:xfrm>
            <a:off x="5665788" y="2895600"/>
            <a:ext cx="2938462" cy="274638"/>
          </a:xfrm>
          <a:prstGeom prst="roundRect">
            <a:avLst>
              <a:gd name="adj" fmla="val 10316"/>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ounded Rectangle 8"/>
          <p:cNvSpPr/>
          <p:nvPr/>
        </p:nvSpPr>
        <p:spPr bwMode="gray">
          <a:xfrm>
            <a:off x="5670550" y="3752850"/>
            <a:ext cx="2930525" cy="274638"/>
          </a:xfrm>
          <a:prstGeom prst="roundRect">
            <a:avLst>
              <a:gd name="adj" fmla="val 5547"/>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Rounded Rectangle 42"/>
          <p:cNvSpPr/>
          <p:nvPr/>
        </p:nvSpPr>
        <p:spPr bwMode="gray">
          <a:xfrm>
            <a:off x="5670550" y="4338638"/>
            <a:ext cx="2930525" cy="274637"/>
          </a:xfrm>
          <a:prstGeom prst="roundRect">
            <a:avLst>
              <a:gd name="adj" fmla="val 5547"/>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4)">
                                      <p:cBhvr>
                                        <p:cTn id="7" dur="500"/>
                                        <p:tgtEl>
                                          <p:spTgt spid="7"/>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4)">
                                      <p:cBhvr>
                                        <p:cTn id="10" dur="500"/>
                                        <p:tgtEl>
                                          <p:spTgt spid="9"/>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heel(4)">
                                      <p:cBhvr>
                                        <p:cTn id="1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43"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735813" y="1837698"/>
            <a:ext cx="5445401" cy="1477328"/>
          </a:xfrm>
          <a:prstGeom prst="rect">
            <a:avLst/>
          </a:prstGeom>
          <a:noFill/>
          <a:ln w="12700" algn="ctr">
            <a:noFill/>
            <a:miter lim="800000"/>
            <a:headEnd/>
            <a:tailEnd/>
          </a:ln>
        </p:spPr>
        <p:txBody>
          <a:bodyPr wrap="none" lIns="0" tIns="0" rIns="0" bIns="0">
            <a:spAutoFit/>
          </a:bodyPr>
          <a:lstStyle/>
          <a:p>
            <a:pPr algn="ctr"/>
            <a:r>
              <a:rPr lang="en-US" sz="4800" b="1" dirty="0" err="1" smtClean="0"/>
              <a:t>VNXe</a:t>
            </a:r>
            <a:r>
              <a:rPr lang="en-US" sz="4800" b="1" dirty="0" smtClean="0"/>
              <a:t> – </a:t>
            </a:r>
            <a:r>
              <a:rPr lang="en-US" sz="4800" b="1" dirty="0"/>
              <a:t>Integrated </a:t>
            </a:r>
          </a:p>
          <a:p>
            <a:pPr algn="ctr"/>
            <a:r>
              <a:rPr lang="en-US" sz="4800" b="1" dirty="0"/>
              <a:t>Unified Storage</a:t>
            </a: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ChangeArrowheads="1"/>
          </p:cNvSpPr>
          <p:nvPr/>
        </p:nvSpPr>
        <p:spPr bwMode="gray">
          <a:xfrm>
            <a:off x="366713" y="1585913"/>
            <a:ext cx="4895850" cy="4608512"/>
          </a:xfrm>
          <a:prstGeom prst="roundRect">
            <a:avLst>
              <a:gd name="adj" fmla="val 3435"/>
            </a:avLst>
          </a:prstGeom>
          <a:solidFill>
            <a:srgbClr val="F8F8F8"/>
          </a:solidFill>
          <a:ln w="9525" algn="ctr">
            <a:solidFill>
              <a:srgbClr val="666666"/>
            </a:solidFill>
            <a:round/>
            <a:headEnd/>
            <a:tailEnd/>
          </a:ln>
        </p:spPr>
        <p:txBody>
          <a:bodyPr lIns="0" rIns="0" bIns="0"/>
          <a:lstStyle/>
          <a:p>
            <a:pPr algn="ctr"/>
            <a:r>
              <a:rPr lang="en-US">
                <a:solidFill>
                  <a:schemeClr val="tx2"/>
                </a:solidFill>
              </a:rPr>
              <a:t>INTEGRATED NAS, iSCSI, (FC, SAS)</a:t>
            </a:r>
          </a:p>
        </p:txBody>
      </p:sp>
      <p:sp>
        <p:nvSpPr>
          <p:cNvPr id="29699" name="Rectangle 3"/>
          <p:cNvSpPr>
            <a:spLocks noGrp="1" noChangeArrowheads="1"/>
          </p:cNvSpPr>
          <p:nvPr>
            <p:ph type="title"/>
          </p:nvPr>
        </p:nvSpPr>
        <p:spPr bwMode="gray"/>
        <p:txBody>
          <a:bodyPr/>
          <a:lstStyle/>
          <a:p>
            <a:r>
              <a:rPr lang="en-US" sz="2800" smtClean="0"/>
              <a:t>EMC VNXe – Unified Storage</a:t>
            </a:r>
          </a:p>
        </p:txBody>
      </p:sp>
      <p:sp>
        <p:nvSpPr>
          <p:cNvPr id="29700" name="Line 4"/>
          <p:cNvSpPr>
            <a:spLocks noChangeShapeType="1"/>
          </p:cNvSpPr>
          <p:nvPr/>
        </p:nvSpPr>
        <p:spPr bwMode="gray">
          <a:xfrm>
            <a:off x="2819400" y="4311650"/>
            <a:ext cx="0" cy="322263"/>
          </a:xfrm>
          <a:prstGeom prst="line">
            <a:avLst/>
          </a:prstGeom>
          <a:noFill/>
          <a:ln w="19050">
            <a:solidFill>
              <a:schemeClr val="accent1"/>
            </a:solidFill>
            <a:round/>
            <a:headEnd/>
            <a:tailEnd/>
          </a:ln>
        </p:spPr>
        <p:txBody>
          <a:bodyPr lIns="0" tIns="0" rIns="0" bIns="0" anchor="ctr"/>
          <a:lstStyle/>
          <a:p>
            <a:endParaRPr lang="en-US"/>
          </a:p>
        </p:txBody>
      </p:sp>
      <p:sp>
        <p:nvSpPr>
          <p:cNvPr id="29701" name="Line 5"/>
          <p:cNvSpPr>
            <a:spLocks noChangeShapeType="1"/>
          </p:cNvSpPr>
          <p:nvPr/>
        </p:nvSpPr>
        <p:spPr bwMode="gray">
          <a:xfrm flipH="1">
            <a:off x="2844800" y="4311650"/>
            <a:ext cx="9525" cy="331788"/>
          </a:xfrm>
          <a:prstGeom prst="line">
            <a:avLst/>
          </a:prstGeom>
          <a:noFill/>
          <a:ln w="19050">
            <a:solidFill>
              <a:schemeClr val="accent1"/>
            </a:solidFill>
            <a:round/>
            <a:headEnd/>
            <a:tailEnd/>
          </a:ln>
        </p:spPr>
        <p:txBody>
          <a:bodyPr lIns="0" tIns="0" rIns="0" bIns="0" anchor="ctr"/>
          <a:lstStyle/>
          <a:p>
            <a:endParaRPr lang="en-US"/>
          </a:p>
        </p:txBody>
      </p:sp>
      <p:grpSp>
        <p:nvGrpSpPr>
          <p:cNvPr id="2" name="Group 6"/>
          <p:cNvGrpSpPr>
            <a:grpSpLocks/>
          </p:cNvGrpSpPr>
          <p:nvPr/>
        </p:nvGrpSpPr>
        <p:grpSpPr bwMode="auto">
          <a:xfrm rot="4120540" flipH="1">
            <a:off x="3559969" y="3610769"/>
            <a:ext cx="38100" cy="1585912"/>
            <a:chOff x="2844" y="2922"/>
            <a:chExt cx="36" cy="218"/>
          </a:xfrm>
        </p:grpSpPr>
        <p:sp>
          <p:nvSpPr>
            <p:cNvPr id="29776" name="Line 7"/>
            <p:cNvSpPr>
              <a:spLocks noChangeShapeType="1"/>
            </p:cNvSpPr>
            <p:nvPr/>
          </p:nvSpPr>
          <p:spPr bwMode="gray">
            <a:xfrm>
              <a:off x="2844" y="2922"/>
              <a:ext cx="0" cy="218"/>
            </a:xfrm>
            <a:prstGeom prst="line">
              <a:avLst/>
            </a:prstGeom>
            <a:noFill/>
            <a:ln w="19050">
              <a:solidFill>
                <a:schemeClr val="folHlink"/>
              </a:solidFill>
              <a:round/>
              <a:headEnd/>
              <a:tailEnd/>
            </a:ln>
          </p:spPr>
          <p:txBody>
            <a:bodyPr lIns="0" tIns="0" rIns="0" bIns="0" anchor="ctr"/>
            <a:lstStyle/>
            <a:p>
              <a:endParaRPr lang="en-US"/>
            </a:p>
          </p:txBody>
        </p:sp>
        <p:sp>
          <p:nvSpPr>
            <p:cNvPr id="29777" name="Line 8"/>
            <p:cNvSpPr>
              <a:spLocks noChangeShapeType="1"/>
            </p:cNvSpPr>
            <p:nvPr/>
          </p:nvSpPr>
          <p:spPr bwMode="gray">
            <a:xfrm>
              <a:off x="2880" y="2922"/>
              <a:ext cx="0" cy="218"/>
            </a:xfrm>
            <a:prstGeom prst="line">
              <a:avLst/>
            </a:prstGeom>
            <a:noFill/>
            <a:ln w="19050">
              <a:solidFill>
                <a:schemeClr val="folHlink"/>
              </a:solidFill>
              <a:round/>
              <a:headEnd/>
              <a:tailEnd/>
            </a:ln>
          </p:spPr>
          <p:txBody>
            <a:bodyPr lIns="0" tIns="0" rIns="0" bIns="0" anchor="ctr"/>
            <a:lstStyle/>
            <a:p>
              <a:endParaRPr lang="en-US"/>
            </a:p>
          </p:txBody>
        </p:sp>
      </p:grpSp>
      <p:grpSp>
        <p:nvGrpSpPr>
          <p:cNvPr id="3" name="Group 9"/>
          <p:cNvGrpSpPr>
            <a:grpSpLocks/>
          </p:cNvGrpSpPr>
          <p:nvPr/>
        </p:nvGrpSpPr>
        <p:grpSpPr bwMode="auto">
          <a:xfrm>
            <a:off x="3779838" y="3268663"/>
            <a:ext cx="1223962" cy="719137"/>
            <a:chOff x="4150" y="1652"/>
            <a:chExt cx="1234" cy="943"/>
          </a:xfrm>
        </p:grpSpPr>
        <p:sp>
          <p:nvSpPr>
            <p:cNvPr id="29771" name="Line 10"/>
            <p:cNvSpPr>
              <a:spLocks noChangeShapeType="1"/>
            </p:cNvSpPr>
            <p:nvPr/>
          </p:nvSpPr>
          <p:spPr bwMode="gray">
            <a:xfrm>
              <a:off x="4150" y="1652"/>
              <a:ext cx="617" cy="943"/>
            </a:xfrm>
            <a:prstGeom prst="line">
              <a:avLst/>
            </a:prstGeom>
            <a:noFill/>
            <a:ln w="19050">
              <a:solidFill>
                <a:schemeClr val="folHlink"/>
              </a:solidFill>
              <a:round/>
              <a:headEnd/>
              <a:tailEnd/>
            </a:ln>
          </p:spPr>
          <p:txBody>
            <a:bodyPr lIns="0" tIns="0" rIns="0" bIns="0" anchor="ctr"/>
            <a:lstStyle/>
            <a:p>
              <a:endParaRPr lang="en-US"/>
            </a:p>
          </p:txBody>
        </p:sp>
        <p:sp>
          <p:nvSpPr>
            <p:cNvPr id="29772" name="Line 11"/>
            <p:cNvSpPr>
              <a:spLocks noChangeShapeType="1"/>
            </p:cNvSpPr>
            <p:nvPr/>
          </p:nvSpPr>
          <p:spPr bwMode="gray">
            <a:xfrm>
              <a:off x="4477" y="1652"/>
              <a:ext cx="290" cy="943"/>
            </a:xfrm>
            <a:prstGeom prst="line">
              <a:avLst/>
            </a:prstGeom>
            <a:noFill/>
            <a:ln w="19050">
              <a:solidFill>
                <a:schemeClr val="folHlink"/>
              </a:solidFill>
              <a:round/>
              <a:headEnd/>
              <a:tailEnd/>
            </a:ln>
          </p:spPr>
          <p:txBody>
            <a:bodyPr lIns="0" tIns="0" rIns="0" bIns="0" anchor="ctr"/>
            <a:lstStyle/>
            <a:p>
              <a:endParaRPr lang="en-US"/>
            </a:p>
          </p:txBody>
        </p:sp>
        <p:sp>
          <p:nvSpPr>
            <p:cNvPr id="29773" name="Line 12"/>
            <p:cNvSpPr>
              <a:spLocks noChangeShapeType="1"/>
            </p:cNvSpPr>
            <p:nvPr/>
          </p:nvSpPr>
          <p:spPr bwMode="gray">
            <a:xfrm>
              <a:off x="4767" y="1652"/>
              <a:ext cx="0" cy="943"/>
            </a:xfrm>
            <a:prstGeom prst="line">
              <a:avLst/>
            </a:prstGeom>
            <a:noFill/>
            <a:ln w="19050">
              <a:solidFill>
                <a:schemeClr val="folHlink"/>
              </a:solidFill>
              <a:round/>
              <a:headEnd/>
              <a:tailEnd/>
            </a:ln>
          </p:spPr>
          <p:txBody>
            <a:bodyPr lIns="0" tIns="0" rIns="0" bIns="0" anchor="ctr"/>
            <a:lstStyle/>
            <a:p>
              <a:endParaRPr lang="en-US"/>
            </a:p>
          </p:txBody>
        </p:sp>
        <p:sp>
          <p:nvSpPr>
            <p:cNvPr id="29774" name="Line 13"/>
            <p:cNvSpPr>
              <a:spLocks noChangeShapeType="1"/>
            </p:cNvSpPr>
            <p:nvPr/>
          </p:nvSpPr>
          <p:spPr bwMode="gray">
            <a:xfrm flipH="1">
              <a:off x="4767" y="1652"/>
              <a:ext cx="290" cy="943"/>
            </a:xfrm>
            <a:prstGeom prst="line">
              <a:avLst/>
            </a:prstGeom>
            <a:noFill/>
            <a:ln w="19050">
              <a:solidFill>
                <a:schemeClr val="folHlink"/>
              </a:solidFill>
              <a:round/>
              <a:headEnd/>
              <a:tailEnd/>
            </a:ln>
          </p:spPr>
          <p:txBody>
            <a:bodyPr lIns="0" tIns="0" rIns="0" bIns="0" anchor="ctr"/>
            <a:lstStyle/>
            <a:p>
              <a:endParaRPr lang="en-US"/>
            </a:p>
          </p:txBody>
        </p:sp>
        <p:sp>
          <p:nvSpPr>
            <p:cNvPr id="29775" name="Line 14"/>
            <p:cNvSpPr>
              <a:spLocks noChangeShapeType="1"/>
            </p:cNvSpPr>
            <p:nvPr/>
          </p:nvSpPr>
          <p:spPr bwMode="gray">
            <a:xfrm flipH="1">
              <a:off x="4767" y="1652"/>
              <a:ext cx="617" cy="943"/>
            </a:xfrm>
            <a:prstGeom prst="line">
              <a:avLst/>
            </a:prstGeom>
            <a:noFill/>
            <a:ln w="19050">
              <a:solidFill>
                <a:schemeClr val="folHlink"/>
              </a:solidFill>
              <a:round/>
              <a:headEnd/>
              <a:tailEnd/>
            </a:ln>
          </p:spPr>
          <p:txBody>
            <a:bodyPr lIns="0" tIns="0" rIns="0" bIns="0" anchor="ctr"/>
            <a:lstStyle/>
            <a:p>
              <a:endParaRPr lang="en-US"/>
            </a:p>
          </p:txBody>
        </p:sp>
      </p:grpSp>
      <p:pic>
        <p:nvPicPr>
          <p:cNvPr id="29704" name="Picture 15" descr="clouds_pms368"/>
          <p:cNvPicPr>
            <a:picLocks noChangeAspect="1" noChangeArrowheads="1"/>
          </p:cNvPicPr>
          <p:nvPr/>
        </p:nvPicPr>
        <p:blipFill>
          <a:blip r:embed="rId4" cstate="print"/>
          <a:srcRect/>
          <a:stretch>
            <a:fillRect/>
          </a:stretch>
        </p:blipFill>
        <p:spPr bwMode="gray">
          <a:xfrm>
            <a:off x="3960813" y="3640138"/>
            <a:ext cx="914400" cy="749300"/>
          </a:xfrm>
          <a:prstGeom prst="rect">
            <a:avLst/>
          </a:prstGeom>
          <a:noFill/>
          <a:ln w="9525">
            <a:noFill/>
            <a:miter lim="800000"/>
            <a:headEnd/>
            <a:tailEnd/>
          </a:ln>
        </p:spPr>
      </p:pic>
      <p:sp>
        <p:nvSpPr>
          <p:cNvPr id="29705" name="Rectangle 16"/>
          <p:cNvSpPr>
            <a:spLocks noChangeArrowheads="1"/>
          </p:cNvSpPr>
          <p:nvPr/>
        </p:nvSpPr>
        <p:spPr bwMode="gray">
          <a:xfrm>
            <a:off x="4167188" y="3746500"/>
            <a:ext cx="500062" cy="520700"/>
          </a:xfrm>
          <a:prstGeom prst="rect">
            <a:avLst/>
          </a:prstGeom>
          <a:noFill/>
          <a:ln w="12700" algn="ctr">
            <a:noFill/>
            <a:miter lim="800000"/>
            <a:headEnd/>
            <a:tailEnd/>
          </a:ln>
        </p:spPr>
        <p:txBody>
          <a:bodyPr wrap="none" lIns="0" tIns="0" rIns="0" bIns="0" anchor="ctr">
            <a:spAutoFit/>
          </a:bodyPr>
          <a:lstStyle/>
          <a:p>
            <a:pPr algn="ctr" eaLnBrk="0" hangingPunct="0">
              <a:lnSpc>
                <a:spcPct val="85000"/>
              </a:lnSpc>
            </a:pPr>
            <a:r>
              <a:rPr lang="en-US" sz="1000" b="1"/>
              <a:t>Fibre </a:t>
            </a:r>
          </a:p>
          <a:p>
            <a:pPr algn="ctr" eaLnBrk="0" hangingPunct="0">
              <a:lnSpc>
                <a:spcPct val="85000"/>
              </a:lnSpc>
            </a:pPr>
            <a:r>
              <a:rPr lang="en-US" sz="1000" b="1"/>
              <a:t>Channel</a:t>
            </a:r>
          </a:p>
          <a:p>
            <a:pPr algn="ctr" eaLnBrk="0" hangingPunct="0">
              <a:lnSpc>
                <a:spcPct val="85000"/>
              </a:lnSpc>
            </a:pPr>
            <a:endParaRPr lang="en-US" sz="1000" b="1"/>
          </a:p>
          <a:p>
            <a:pPr algn="ctr" eaLnBrk="0" hangingPunct="0">
              <a:lnSpc>
                <a:spcPct val="85000"/>
              </a:lnSpc>
            </a:pPr>
            <a:r>
              <a:rPr lang="en-US" sz="1000" b="1"/>
              <a:t>SAN</a:t>
            </a:r>
          </a:p>
        </p:txBody>
      </p:sp>
      <p:grpSp>
        <p:nvGrpSpPr>
          <p:cNvPr id="4" name="Group 17"/>
          <p:cNvGrpSpPr>
            <a:grpSpLocks/>
          </p:cNvGrpSpPr>
          <p:nvPr/>
        </p:nvGrpSpPr>
        <p:grpSpPr bwMode="auto">
          <a:xfrm>
            <a:off x="4081463" y="3987800"/>
            <a:ext cx="620712" cy="133350"/>
            <a:chOff x="4453" y="2532"/>
            <a:chExt cx="626" cy="135"/>
          </a:xfrm>
        </p:grpSpPr>
        <p:pic>
          <p:nvPicPr>
            <p:cNvPr id="29769" name="Picture 18" descr="Switch"/>
            <p:cNvPicPr>
              <a:picLocks noChangeAspect="1" noChangeArrowheads="1"/>
            </p:cNvPicPr>
            <p:nvPr/>
          </p:nvPicPr>
          <p:blipFill>
            <a:blip r:embed="rId5" cstate="print"/>
            <a:srcRect/>
            <a:stretch>
              <a:fillRect/>
            </a:stretch>
          </p:blipFill>
          <p:spPr bwMode="gray">
            <a:xfrm>
              <a:off x="4453" y="2532"/>
              <a:ext cx="299" cy="135"/>
            </a:xfrm>
            <a:prstGeom prst="rect">
              <a:avLst/>
            </a:prstGeom>
            <a:noFill/>
            <a:ln w="9525">
              <a:noFill/>
              <a:miter lim="800000"/>
              <a:headEnd/>
              <a:tailEnd/>
            </a:ln>
          </p:spPr>
        </p:pic>
        <p:pic>
          <p:nvPicPr>
            <p:cNvPr id="29770" name="Picture 19" descr="Switch"/>
            <p:cNvPicPr>
              <a:picLocks noChangeAspect="1" noChangeArrowheads="1"/>
            </p:cNvPicPr>
            <p:nvPr/>
          </p:nvPicPr>
          <p:blipFill>
            <a:blip r:embed="rId5" cstate="print"/>
            <a:srcRect/>
            <a:stretch>
              <a:fillRect/>
            </a:stretch>
          </p:blipFill>
          <p:spPr bwMode="gray">
            <a:xfrm>
              <a:off x="4780" y="2532"/>
              <a:ext cx="299" cy="135"/>
            </a:xfrm>
            <a:prstGeom prst="rect">
              <a:avLst/>
            </a:prstGeom>
            <a:noFill/>
            <a:ln w="9525">
              <a:noFill/>
              <a:miter lim="800000"/>
              <a:headEnd/>
              <a:tailEnd/>
            </a:ln>
          </p:spPr>
        </p:pic>
      </p:grpSp>
      <p:sp>
        <p:nvSpPr>
          <p:cNvPr id="29707" name="AutoShape 20"/>
          <p:cNvSpPr>
            <a:spLocks noChangeArrowheads="1"/>
          </p:cNvSpPr>
          <p:nvPr/>
        </p:nvSpPr>
        <p:spPr bwMode="gray">
          <a:xfrm>
            <a:off x="3635375" y="2474913"/>
            <a:ext cx="1512888" cy="252412"/>
          </a:xfrm>
          <a:prstGeom prst="roundRect">
            <a:avLst>
              <a:gd name="adj" fmla="val 50000"/>
            </a:avLst>
          </a:prstGeom>
          <a:solidFill>
            <a:schemeClr val="folHlink"/>
          </a:solidFill>
          <a:ln w="9525" algn="ctr">
            <a:noFill/>
            <a:round/>
            <a:headEnd/>
            <a:tailEnd/>
          </a:ln>
        </p:spPr>
        <p:txBody>
          <a:bodyPr lIns="0" tIns="0" rIns="0" bIns="0" anchor="ctr"/>
          <a:lstStyle/>
          <a:p>
            <a:pPr algn="ctr"/>
            <a:r>
              <a:rPr lang="en-US" sz="1600" b="1">
                <a:solidFill>
                  <a:schemeClr val="bg1"/>
                </a:solidFill>
              </a:rPr>
              <a:t>Fibre Channel</a:t>
            </a:r>
          </a:p>
        </p:txBody>
      </p:sp>
      <p:pic>
        <p:nvPicPr>
          <p:cNvPr id="29708" name="Picture 21" descr="server"/>
          <p:cNvPicPr>
            <a:picLocks noChangeAspect="1" noChangeArrowheads="1"/>
          </p:cNvPicPr>
          <p:nvPr/>
        </p:nvPicPr>
        <p:blipFill>
          <a:blip r:embed="rId6" cstate="print"/>
          <a:srcRect/>
          <a:stretch>
            <a:fillRect/>
          </a:stretch>
        </p:blipFill>
        <p:spPr bwMode="gray">
          <a:xfrm>
            <a:off x="3671888" y="2943225"/>
            <a:ext cx="263525" cy="379413"/>
          </a:xfrm>
          <a:prstGeom prst="rect">
            <a:avLst/>
          </a:prstGeom>
          <a:noFill/>
          <a:ln w="9525">
            <a:noFill/>
            <a:miter lim="800000"/>
            <a:headEnd/>
            <a:tailEnd/>
          </a:ln>
        </p:spPr>
      </p:pic>
      <p:pic>
        <p:nvPicPr>
          <p:cNvPr id="29709" name="Picture 22" descr="server"/>
          <p:cNvPicPr>
            <a:picLocks noChangeAspect="1" noChangeArrowheads="1"/>
          </p:cNvPicPr>
          <p:nvPr/>
        </p:nvPicPr>
        <p:blipFill>
          <a:blip r:embed="rId6" cstate="print"/>
          <a:srcRect/>
          <a:stretch>
            <a:fillRect/>
          </a:stretch>
        </p:blipFill>
        <p:spPr bwMode="gray">
          <a:xfrm>
            <a:off x="3975100" y="2943225"/>
            <a:ext cx="263525" cy="379413"/>
          </a:xfrm>
          <a:prstGeom prst="rect">
            <a:avLst/>
          </a:prstGeom>
          <a:noFill/>
          <a:ln w="9525">
            <a:noFill/>
            <a:miter lim="800000"/>
            <a:headEnd/>
            <a:tailEnd/>
          </a:ln>
        </p:spPr>
      </p:pic>
      <p:pic>
        <p:nvPicPr>
          <p:cNvPr id="29710" name="Picture 23" descr="server"/>
          <p:cNvPicPr>
            <a:picLocks noChangeAspect="1" noChangeArrowheads="1"/>
          </p:cNvPicPr>
          <p:nvPr/>
        </p:nvPicPr>
        <p:blipFill>
          <a:blip r:embed="rId7" cstate="print"/>
          <a:srcRect/>
          <a:stretch>
            <a:fillRect/>
          </a:stretch>
        </p:blipFill>
        <p:spPr bwMode="gray">
          <a:xfrm>
            <a:off x="4278313" y="2943225"/>
            <a:ext cx="265112" cy="379413"/>
          </a:xfrm>
          <a:prstGeom prst="rect">
            <a:avLst/>
          </a:prstGeom>
          <a:noFill/>
          <a:ln w="9525">
            <a:noFill/>
            <a:miter lim="800000"/>
            <a:headEnd/>
            <a:tailEnd/>
          </a:ln>
        </p:spPr>
      </p:pic>
      <p:pic>
        <p:nvPicPr>
          <p:cNvPr id="29711" name="Picture 24" descr="server"/>
          <p:cNvPicPr>
            <a:picLocks noChangeAspect="1" noChangeArrowheads="1"/>
          </p:cNvPicPr>
          <p:nvPr/>
        </p:nvPicPr>
        <p:blipFill>
          <a:blip r:embed="rId6" cstate="print"/>
          <a:srcRect/>
          <a:stretch>
            <a:fillRect/>
          </a:stretch>
        </p:blipFill>
        <p:spPr bwMode="gray">
          <a:xfrm>
            <a:off x="4581525" y="2943225"/>
            <a:ext cx="263525" cy="379413"/>
          </a:xfrm>
          <a:prstGeom prst="rect">
            <a:avLst/>
          </a:prstGeom>
          <a:noFill/>
          <a:ln w="9525">
            <a:noFill/>
            <a:miter lim="800000"/>
            <a:headEnd/>
            <a:tailEnd/>
          </a:ln>
        </p:spPr>
      </p:pic>
      <p:pic>
        <p:nvPicPr>
          <p:cNvPr id="29712" name="Picture 25" descr="server"/>
          <p:cNvPicPr>
            <a:picLocks noChangeAspect="1" noChangeArrowheads="1"/>
          </p:cNvPicPr>
          <p:nvPr/>
        </p:nvPicPr>
        <p:blipFill>
          <a:blip r:embed="rId6" cstate="print"/>
          <a:srcRect/>
          <a:stretch>
            <a:fillRect/>
          </a:stretch>
        </p:blipFill>
        <p:spPr bwMode="gray">
          <a:xfrm>
            <a:off x="4884738" y="2943225"/>
            <a:ext cx="263525" cy="379413"/>
          </a:xfrm>
          <a:prstGeom prst="rect">
            <a:avLst/>
          </a:prstGeom>
          <a:noFill/>
          <a:ln w="9525">
            <a:noFill/>
            <a:miter lim="800000"/>
            <a:headEnd/>
            <a:tailEnd/>
          </a:ln>
        </p:spPr>
      </p:pic>
      <p:grpSp>
        <p:nvGrpSpPr>
          <p:cNvPr id="5" name="Group 26"/>
          <p:cNvGrpSpPr>
            <a:grpSpLocks/>
          </p:cNvGrpSpPr>
          <p:nvPr/>
        </p:nvGrpSpPr>
        <p:grpSpPr bwMode="auto">
          <a:xfrm>
            <a:off x="1239838" y="4384675"/>
            <a:ext cx="1603375" cy="36513"/>
            <a:chOff x="3226" y="2346"/>
            <a:chExt cx="947" cy="21"/>
          </a:xfrm>
        </p:grpSpPr>
        <p:sp>
          <p:nvSpPr>
            <p:cNvPr id="29767" name="Line 27"/>
            <p:cNvSpPr>
              <a:spLocks noChangeShapeType="1"/>
            </p:cNvSpPr>
            <p:nvPr/>
          </p:nvSpPr>
          <p:spPr bwMode="gray">
            <a:xfrm rot="-4120540">
              <a:off x="3695" y="1898"/>
              <a:ext cx="0" cy="938"/>
            </a:xfrm>
            <a:prstGeom prst="line">
              <a:avLst/>
            </a:prstGeom>
            <a:noFill/>
            <a:ln w="19050">
              <a:solidFill>
                <a:schemeClr val="tx2"/>
              </a:solidFill>
              <a:round/>
              <a:headEnd/>
              <a:tailEnd/>
            </a:ln>
          </p:spPr>
          <p:txBody>
            <a:bodyPr lIns="0" tIns="0" rIns="0" bIns="0" anchor="ctr"/>
            <a:lstStyle/>
            <a:p>
              <a:endParaRPr lang="en-US"/>
            </a:p>
          </p:txBody>
        </p:sp>
        <p:sp>
          <p:nvSpPr>
            <p:cNvPr id="29768" name="Line 28"/>
            <p:cNvSpPr>
              <a:spLocks noChangeShapeType="1"/>
            </p:cNvSpPr>
            <p:nvPr/>
          </p:nvSpPr>
          <p:spPr bwMode="gray">
            <a:xfrm rot="-4120540">
              <a:off x="3704" y="1877"/>
              <a:ext cx="0" cy="938"/>
            </a:xfrm>
            <a:prstGeom prst="line">
              <a:avLst/>
            </a:prstGeom>
            <a:noFill/>
            <a:ln w="19050">
              <a:solidFill>
                <a:schemeClr val="tx2"/>
              </a:solidFill>
              <a:round/>
              <a:headEnd/>
              <a:tailEnd/>
            </a:ln>
          </p:spPr>
          <p:txBody>
            <a:bodyPr lIns="0" tIns="0" rIns="0" bIns="0" anchor="ctr"/>
            <a:lstStyle/>
            <a:p>
              <a:endParaRPr lang="en-US"/>
            </a:p>
          </p:txBody>
        </p:sp>
      </p:grpSp>
      <p:sp>
        <p:nvSpPr>
          <p:cNvPr id="29714" name="AutoShape 29"/>
          <p:cNvSpPr>
            <a:spLocks noChangeArrowheads="1"/>
          </p:cNvSpPr>
          <p:nvPr/>
        </p:nvSpPr>
        <p:spPr bwMode="gray">
          <a:xfrm>
            <a:off x="482600" y="2474913"/>
            <a:ext cx="1514475" cy="252412"/>
          </a:xfrm>
          <a:prstGeom prst="roundRect">
            <a:avLst>
              <a:gd name="adj" fmla="val 50000"/>
            </a:avLst>
          </a:prstGeom>
          <a:solidFill>
            <a:schemeClr val="tx2"/>
          </a:solidFill>
          <a:ln w="9525" algn="ctr">
            <a:noFill/>
            <a:round/>
            <a:headEnd/>
            <a:tailEnd/>
          </a:ln>
        </p:spPr>
        <p:txBody>
          <a:bodyPr lIns="0" tIns="0" rIns="0" bIns="0" anchor="ctr"/>
          <a:lstStyle/>
          <a:p>
            <a:pPr algn="ctr"/>
            <a:r>
              <a:rPr lang="en-US" sz="1600" b="1">
                <a:solidFill>
                  <a:schemeClr val="bg1"/>
                </a:solidFill>
              </a:rPr>
              <a:t>iSCSI SAN</a:t>
            </a:r>
          </a:p>
        </p:txBody>
      </p:sp>
      <p:sp>
        <p:nvSpPr>
          <p:cNvPr id="29715" name="Line 30"/>
          <p:cNvSpPr>
            <a:spLocks noChangeShapeType="1"/>
          </p:cNvSpPr>
          <p:nvPr/>
        </p:nvSpPr>
        <p:spPr bwMode="gray">
          <a:xfrm>
            <a:off x="482600" y="3425825"/>
            <a:ext cx="1514475" cy="0"/>
          </a:xfrm>
          <a:prstGeom prst="line">
            <a:avLst/>
          </a:prstGeom>
          <a:noFill/>
          <a:ln w="19050">
            <a:solidFill>
              <a:schemeClr val="tx2"/>
            </a:solidFill>
            <a:round/>
            <a:headEnd/>
            <a:tailEnd/>
          </a:ln>
        </p:spPr>
        <p:txBody>
          <a:bodyPr lIns="0" tIns="0" rIns="0" bIns="0" anchor="ctr"/>
          <a:lstStyle/>
          <a:p>
            <a:endParaRPr lang="en-US"/>
          </a:p>
        </p:txBody>
      </p:sp>
      <p:sp>
        <p:nvSpPr>
          <p:cNvPr id="29716" name="Line 31"/>
          <p:cNvSpPr>
            <a:spLocks noChangeShapeType="1"/>
          </p:cNvSpPr>
          <p:nvPr/>
        </p:nvSpPr>
        <p:spPr bwMode="gray">
          <a:xfrm>
            <a:off x="635000" y="3084513"/>
            <a:ext cx="0" cy="341312"/>
          </a:xfrm>
          <a:prstGeom prst="line">
            <a:avLst/>
          </a:prstGeom>
          <a:noFill/>
          <a:ln w="19050">
            <a:solidFill>
              <a:schemeClr val="tx2"/>
            </a:solidFill>
            <a:round/>
            <a:headEnd/>
            <a:tailEnd/>
          </a:ln>
        </p:spPr>
        <p:txBody>
          <a:bodyPr lIns="0" tIns="0" rIns="0" bIns="0" anchor="ctr"/>
          <a:lstStyle/>
          <a:p>
            <a:endParaRPr lang="en-US"/>
          </a:p>
        </p:txBody>
      </p:sp>
      <p:sp>
        <p:nvSpPr>
          <p:cNvPr id="29717" name="Line 32"/>
          <p:cNvSpPr>
            <a:spLocks noChangeShapeType="1"/>
          </p:cNvSpPr>
          <p:nvPr/>
        </p:nvSpPr>
        <p:spPr bwMode="gray">
          <a:xfrm>
            <a:off x="809625" y="3084513"/>
            <a:ext cx="0" cy="341312"/>
          </a:xfrm>
          <a:prstGeom prst="line">
            <a:avLst/>
          </a:prstGeom>
          <a:noFill/>
          <a:ln w="19050">
            <a:solidFill>
              <a:schemeClr val="tx2"/>
            </a:solidFill>
            <a:round/>
            <a:headEnd/>
            <a:tailEnd/>
          </a:ln>
        </p:spPr>
        <p:txBody>
          <a:bodyPr lIns="0" tIns="0" rIns="0" bIns="0" anchor="ctr"/>
          <a:lstStyle/>
          <a:p>
            <a:endParaRPr lang="en-US"/>
          </a:p>
        </p:txBody>
      </p:sp>
      <p:sp>
        <p:nvSpPr>
          <p:cNvPr id="29718" name="Line 33"/>
          <p:cNvSpPr>
            <a:spLocks noChangeShapeType="1"/>
          </p:cNvSpPr>
          <p:nvPr/>
        </p:nvSpPr>
        <p:spPr bwMode="gray">
          <a:xfrm>
            <a:off x="982663" y="3084513"/>
            <a:ext cx="0" cy="341312"/>
          </a:xfrm>
          <a:prstGeom prst="line">
            <a:avLst/>
          </a:prstGeom>
          <a:noFill/>
          <a:ln w="19050">
            <a:solidFill>
              <a:schemeClr val="tx2"/>
            </a:solidFill>
            <a:round/>
            <a:headEnd/>
            <a:tailEnd/>
          </a:ln>
        </p:spPr>
        <p:txBody>
          <a:bodyPr lIns="0" tIns="0" rIns="0" bIns="0" anchor="ctr"/>
          <a:lstStyle/>
          <a:p>
            <a:endParaRPr lang="en-US"/>
          </a:p>
        </p:txBody>
      </p:sp>
      <p:sp>
        <p:nvSpPr>
          <p:cNvPr id="29719" name="Line 34"/>
          <p:cNvSpPr>
            <a:spLocks noChangeShapeType="1"/>
          </p:cNvSpPr>
          <p:nvPr/>
        </p:nvSpPr>
        <p:spPr bwMode="gray">
          <a:xfrm>
            <a:off x="1157288" y="3084513"/>
            <a:ext cx="0" cy="341312"/>
          </a:xfrm>
          <a:prstGeom prst="line">
            <a:avLst/>
          </a:prstGeom>
          <a:noFill/>
          <a:ln w="19050">
            <a:solidFill>
              <a:schemeClr val="tx2"/>
            </a:solidFill>
            <a:round/>
            <a:headEnd/>
            <a:tailEnd/>
          </a:ln>
        </p:spPr>
        <p:txBody>
          <a:bodyPr lIns="0" tIns="0" rIns="0" bIns="0" anchor="ctr"/>
          <a:lstStyle/>
          <a:p>
            <a:endParaRPr lang="en-US"/>
          </a:p>
        </p:txBody>
      </p:sp>
      <p:sp>
        <p:nvSpPr>
          <p:cNvPr id="29720" name="Line 35"/>
          <p:cNvSpPr>
            <a:spLocks noChangeShapeType="1"/>
          </p:cNvSpPr>
          <p:nvPr/>
        </p:nvSpPr>
        <p:spPr bwMode="gray">
          <a:xfrm>
            <a:off x="1331913" y="3084513"/>
            <a:ext cx="0" cy="341312"/>
          </a:xfrm>
          <a:prstGeom prst="line">
            <a:avLst/>
          </a:prstGeom>
          <a:noFill/>
          <a:ln w="19050">
            <a:solidFill>
              <a:schemeClr val="tx2"/>
            </a:solidFill>
            <a:round/>
            <a:headEnd/>
            <a:tailEnd/>
          </a:ln>
        </p:spPr>
        <p:txBody>
          <a:bodyPr lIns="0" tIns="0" rIns="0" bIns="0" anchor="ctr"/>
          <a:lstStyle/>
          <a:p>
            <a:endParaRPr lang="en-US"/>
          </a:p>
        </p:txBody>
      </p:sp>
      <p:sp>
        <p:nvSpPr>
          <p:cNvPr id="29721" name="Line 36"/>
          <p:cNvSpPr>
            <a:spLocks noChangeShapeType="1"/>
          </p:cNvSpPr>
          <p:nvPr/>
        </p:nvSpPr>
        <p:spPr bwMode="gray">
          <a:xfrm>
            <a:off x="1506538" y="3084513"/>
            <a:ext cx="0" cy="341312"/>
          </a:xfrm>
          <a:prstGeom prst="line">
            <a:avLst/>
          </a:prstGeom>
          <a:noFill/>
          <a:ln w="19050">
            <a:solidFill>
              <a:schemeClr val="tx2"/>
            </a:solidFill>
            <a:round/>
            <a:headEnd/>
            <a:tailEnd/>
          </a:ln>
        </p:spPr>
        <p:txBody>
          <a:bodyPr lIns="0" tIns="0" rIns="0" bIns="0" anchor="ctr"/>
          <a:lstStyle/>
          <a:p>
            <a:endParaRPr lang="en-US"/>
          </a:p>
        </p:txBody>
      </p:sp>
      <p:sp>
        <p:nvSpPr>
          <p:cNvPr id="29722" name="Line 37"/>
          <p:cNvSpPr>
            <a:spLocks noChangeShapeType="1"/>
          </p:cNvSpPr>
          <p:nvPr/>
        </p:nvSpPr>
        <p:spPr bwMode="gray">
          <a:xfrm>
            <a:off x="1679575" y="3084513"/>
            <a:ext cx="0" cy="341312"/>
          </a:xfrm>
          <a:prstGeom prst="line">
            <a:avLst/>
          </a:prstGeom>
          <a:noFill/>
          <a:ln w="19050">
            <a:solidFill>
              <a:schemeClr val="tx2"/>
            </a:solidFill>
            <a:round/>
            <a:headEnd/>
            <a:tailEnd/>
          </a:ln>
        </p:spPr>
        <p:txBody>
          <a:bodyPr lIns="0" tIns="0" rIns="0" bIns="0" anchor="ctr"/>
          <a:lstStyle/>
          <a:p>
            <a:endParaRPr lang="en-US"/>
          </a:p>
        </p:txBody>
      </p:sp>
      <p:sp>
        <p:nvSpPr>
          <p:cNvPr id="29723" name="Line 38"/>
          <p:cNvSpPr>
            <a:spLocks noChangeShapeType="1"/>
          </p:cNvSpPr>
          <p:nvPr/>
        </p:nvSpPr>
        <p:spPr bwMode="gray">
          <a:xfrm>
            <a:off x="1854200" y="3084513"/>
            <a:ext cx="0" cy="341312"/>
          </a:xfrm>
          <a:prstGeom prst="line">
            <a:avLst/>
          </a:prstGeom>
          <a:noFill/>
          <a:ln w="19050">
            <a:solidFill>
              <a:schemeClr val="tx2"/>
            </a:solidFill>
            <a:round/>
            <a:headEnd/>
            <a:tailEnd/>
          </a:ln>
        </p:spPr>
        <p:txBody>
          <a:bodyPr lIns="0" tIns="0" rIns="0" bIns="0" anchor="ctr"/>
          <a:lstStyle/>
          <a:p>
            <a:endParaRPr lang="en-US"/>
          </a:p>
        </p:txBody>
      </p:sp>
      <p:sp>
        <p:nvSpPr>
          <p:cNvPr id="29724" name="Freeform 39"/>
          <p:cNvSpPr>
            <a:spLocks/>
          </p:cNvSpPr>
          <p:nvPr/>
        </p:nvSpPr>
        <p:spPr bwMode="gray">
          <a:xfrm flipH="1">
            <a:off x="769938" y="3427413"/>
            <a:ext cx="144462" cy="523875"/>
          </a:xfrm>
          <a:custGeom>
            <a:avLst/>
            <a:gdLst>
              <a:gd name="T0" fmla="*/ 0 w 145"/>
              <a:gd name="T1" fmla="*/ 2147483647 h 399"/>
              <a:gd name="T2" fmla="*/ 2147483647 w 145"/>
              <a:gd name="T3" fmla="*/ 2147483647 h 399"/>
              <a:gd name="T4" fmla="*/ 2147483647 w 145"/>
              <a:gd name="T5" fmla="*/ 0 h 399"/>
              <a:gd name="T6" fmla="*/ 0 60000 65536"/>
              <a:gd name="T7" fmla="*/ 0 60000 65536"/>
              <a:gd name="T8" fmla="*/ 0 60000 65536"/>
              <a:gd name="T9" fmla="*/ 0 w 145"/>
              <a:gd name="T10" fmla="*/ 0 h 399"/>
              <a:gd name="T11" fmla="*/ 145 w 145"/>
              <a:gd name="T12" fmla="*/ 399 h 399"/>
            </a:gdLst>
            <a:ahLst/>
            <a:cxnLst>
              <a:cxn ang="T6">
                <a:pos x="T0" y="T1"/>
              </a:cxn>
              <a:cxn ang="T7">
                <a:pos x="T2" y="T3"/>
              </a:cxn>
              <a:cxn ang="T8">
                <a:pos x="T4" y="T5"/>
              </a:cxn>
            </a:cxnLst>
            <a:rect l="T9" t="T10" r="T11" b="T12"/>
            <a:pathLst>
              <a:path w="145" h="399">
                <a:moveTo>
                  <a:pt x="0" y="399"/>
                </a:moveTo>
                <a:lnTo>
                  <a:pt x="145" y="399"/>
                </a:lnTo>
                <a:lnTo>
                  <a:pt x="145" y="0"/>
                </a:lnTo>
              </a:path>
            </a:pathLst>
          </a:custGeom>
          <a:noFill/>
          <a:ln w="19050" cap="flat" cmpd="sng">
            <a:solidFill>
              <a:schemeClr val="tx2"/>
            </a:solidFill>
            <a:prstDash val="solid"/>
            <a:round/>
            <a:headEnd/>
            <a:tailEnd/>
          </a:ln>
        </p:spPr>
        <p:txBody>
          <a:bodyPr lIns="0" tIns="0" rIns="0" bIns="0" anchor="ctr"/>
          <a:lstStyle/>
          <a:p>
            <a:endParaRPr lang="en-US"/>
          </a:p>
        </p:txBody>
      </p:sp>
      <p:sp>
        <p:nvSpPr>
          <p:cNvPr id="29725" name="Freeform 40"/>
          <p:cNvSpPr>
            <a:spLocks/>
          </p:cNvSpPr>
          <p:nvPr/>
        </p:nvSpPr>
        <p:spPr bwMode="gray">
          <a:xfrm flipH="1">
            <a:off x="735013" y="3427413"/>
            <a:ext cx="212725" cy="560387"/>
          </a:xfrm>
          <a:custGeom>
            <a:avLst/>
            <a:gdLst>
              <a:gd name="T0" fmla="*/ 0 w 145"/>
              <a:gd name="T1" fmla="*/ 2147483647 h 399"/>
              <a:gd name="T2" fmla="*/ 2147483647 w 145"/>
              <a:gd name="T3" fmla="*/ 2147483647 h 399"/>
              <a:gd name="T4" fmla="*/ 2147483647 w 145"/>
              <a:gd name="T5" fmla="*/ 0 h 399"/>
              <a:gd name="T6" fmla="*/ 0 60000 65536"/>
              <a:gd name="T7" fmla="*/ 0 60000 65536"/>
              <a:gd name="T8" fmla="*/ 0 60000 65536"/>
              <a:gd name="T9" fmla="*/ 0 w 145"/>
              <a:gd name="T10" fmla="*/ 0 h 399"/>
              <a:gd name="T11" fmla="*/ 145 w 145"/>
              <a:gd name="T12" fmla="*/ 399 h 399"/>
            </a:gdLst>
            <a:ahLst/>
            <a:cxnLst>
              <a:cxn ang="T6">
                <a:pos x="T0" y="T1"/>
              </a:cxn>
              <a:cxn ang="T7">
                <a:pos x="T2" y="T3"/>
              </a:cxn>
              <a:cxn ang="T8">
                <a:pos x="T4" y="T5"/>
              </a:cxn>
            </a:cxnLst>
            <a:rect l="T9" t="T10" r="T11" b="T12"/>
            <a:pathLst>
              <a:path w="145" h="399">
                <a:moveTo>
                  <a:pt x="0" y="399"/>
                </a:moveTo>
                <a:lnTo>
                  <a:pt x="145" y="399"/>
                </a:lnTo>
                <a:lnTo>
                  <a:pt x="145" y="0"/>
                </a:lnTo>
              </a:path>
            </a:pathLst>
          </a:custGeom>
          <a:noFill/>
          <a:ln w="19050" cap="flat" cmpd="sng">
            <a:solidFill>
              <a:schemeClr val="tx2"/>
            </a:solidFill>
            <a:prstDash val="solid"/>
            <a:round/>
            <a:headEnd/>
            <a:tailEnd/>
          </a:ln>
        </p:spPr>
        <p:txBody>
          <a:bodyPr lIns="0" tIns="0" rIns="0" bIns="0" anchor="ctr"/>
          <a:lstStyle/>
          <a:p>
            <a:endParaRPr lang="en-US"/>
          </a:p>
        </p:txBody>
      </p:sp>
      <p:sp>
        <p:nvSpPr>
          <p:cNvPr id="29726" name="Freeform 41"/>
          <p:cNvSpPr>
            <a:spLocks/>
          </p:cNvSpPr>
          <p:nvPr/>
        </p:nvSpPr>
        <p:spPr bwMode="gray">
          <a:xfrm flipH="1">
            <a:off x="698500" y="3427413"/>
            <a:ext cx="249238" cy="596900"/>
          </a:xfrm>
          <a:custGeom>
            <a:avLst/>
            <a:gdLst>
              <a:gd name="T0" fmla="*/ 0 w 145"/>
              <a:gd name="T1" fmla="*/ 2147483647 h 399"/>
              <a:gd name="T2" fmla="*/ 2147483647 w 145"/>
              <a:gd name="T3" fmla="*/ 2147483647 h 399"/>
              <a:gd name="T4" fmla="*/ 2147483647 w 145"/>
              <a:gd name="T5" fmla="*/ 0 h 399"/>
              <a:gd name="T6" fmla="*/ 0 60000 65536"/>
              <a:gd name="T7" fmla="*/ 0 60000 65536"/>
              <a:gd name="T8" fmla="*/ 0 60000 65536"/>
              <a:gd name="T9" fmla="*/ 0 w 145"/>
              <a:gd name="T10" fmla="*/ 0 h 399"/>
              <a:gd name="T11" fmla="*/ 145 w 145"/>
              <a:gd name="T12" fmla="*/ 399 h 399"/>
            </a:gdLst>
            <a:ahLst/>
            <a:cxnLst>
              <a:cxn ang="T6">
                <a:pos x="T0" y="T1"/>
              </a:cxn>
              <a:cxn ang="T7">
                <a:pos x="T2" y="T3"/>
              </a:cxn>
              <a:cxn ang="T8">
                <a:pos x="T4" y="T5"/>
              </a:cxn>
            </a:cxnLst>
            <a:rect l="T9" t="T10" r="T11" b="T12"/>
            <a:pathLst>
              <a:path w="145" h="399">
                <a:moveTo>
                  <a:pt x="0" y="399"/>
                </a:moveTo>
                <a:lnTo>
                  <a:pt x="145" y="399"/>
                </a:lnTo>
                <a:lnTo>
                  <a:pt x="145" y="0"/>
                </a:lnTo>
              </a:path>
            </a:pathLst>
          </a:custGeom>
          <a:noFill/>
          <a:ln w="19050" cap="flat" cmpd="sng">
            <a:solidFill>
              <a:schemeClr val="tx2"/>
            </a:solidFill>
            <a:prstDash val="solid"/>
            <a:round/>
            <a:headEnd/>
            <a:tailEnd/>
          </a:ln>
        </p:spPr>
        <p:txBody>
          <a:bodyPr lIns="0" tIns="0" rIns="0" bIns="0" anchor="ctr"/>
          <a:lstStyle/>
          <a:p>
            <a:endParaRPr lang="en-US"/>
          </a:p>
        </p:txBody>
      </p:sp>
      <p:sp>
        <p:nvSpPr>
          <p:cNvPr id="29727" name="Freeform 42"/>
          <p:cNvSpPr>
            <a:spLocks/>
          </p:cNvSpPr>
          <p:nvPr/>
        </p:nvSpPr>
        <p:spPr bwMode="gray">
          <a:xfrm flipH="1">
            <a:off x="661988" y="3427413"/>
            <a:ext cx="238125" cy="633412"/>
          </a:xfrm>
          <a:custGeom>
            <a:avLst/>
            <a:gdLst>
              <a:gd name="T0" fmla="*/ 0 w 145"/>
              <a:gd name="T1" fmla="*/ 2147483647 h 399"/>
              <a:gd name="T2" fmla="*/ 2147483647 w 145"/>
              <a:gd name="T3" fmla="*/ 2147483647 h 399"/>
              <a:gd name="T4" fmla="*/ 2147483647 w 145"/>
              <a:gd name="T5" fmla="*/ 0 h 399"/>
              <a:gd name="T6" fmla="*/ 0 60000 65536"/>
              <a:gd name="T7" fmla="*/ 0 60000 65536"/>
              <a:gd name="T8" fmla="*/ 0 60000 65536"/>
              <a:gd name="T9" fmla="*/ 0 w 145"/>
              <a:gd name="T10" fmla="*/ 0 h 399"/>
              <a:gd name="T11" fmla="*/ 145 w 145"/>
              <a:gd name="T12" fmla="*/ 399 h 399"/>
            </a:gdLst>
            <a:ahLst/>
            <a:cxnLst>
              <a:cxn ang="T6">
                <a:pos x="T0" y="T1"/>
              </a:cxn>
              <a:cxn ang="T7">
                <a:pos x="T2" y="T3"/>
              </a:cxn>
              <a:cxn ang="T8">
                <a:pos x="T4" y="T5"/>
              </a:cxn>
            </a:cxnLst>
            <a:rect l="T9" t="T10" r="T11" b="T12"/>
            <a:pathLst>
              <a:path w="145" h="399">
                <a:moveTo>
                  <a:pt x="0" y="399"/>
                </a:moveTo>
                <a:lnTo>
                  <a:pt x="145" y="399"/>
                </a:lnTo>
                <a:lnTo>
                  <a:pt x="145" y="0"/>
                </a:lnTo>
              </a:path>
            </a:pathLst>
          </a:custGeom>
          <a:noFill/>
          <a:ln w="19050" cap="flat" cmpd="sng">
            <a:solidFill>
              <a:schemeClr val="tx2"/>
            </a:solidFill>
            <a:prstDash val="solid"/>
            <a:round/>
            <a:headEnd/>
            <a:tailEnd/>
          </a:ln>
        </p:spPr>
        <p:txBody>
          <a:bodyPr lIns="0" tIns="0" rIns="0" bIns="0" anchor="ctr"/>
          <a:lstStyle/>
          <a:p>
            <a:endParaRPr lang="en-US"/>
          </a:p>
        </p:txBody>
      </p:sp>
      <p:sp>
        <p:nvSpPr>
          <p:cNvPr id="29728" name="Freeform 43"/>
          <p:cNvSpPr>
            <a:spLocks/>
          </p:cNvSpPr>
          <p:nvPr/>
        </p:nvSpPr>
        <p:spPr bwMode="gray">
          <a:xfrm>
            <a:off x="1563688" y="3427413"/>
            <a:ext cx="144462" cy="523875"/>
          </a:xfrm>
          <a:custGeom>
            <a:avLst/>
            <a:gdLst>
              <a:gd name="T0" fmla="*/ 0 w 145"/>
              <a:gd name="T1" fmla="*/ 2147483647 h 399"/>
              <a:gd name="T2" fmla="*/ 2147483647 w 145"/>
              <a:gd name="T3" fmla="*/ 2147483647 h 399"/>
              <a:gd name="T4" fmla="*/ 2147483647 w 145"/>
              <a:gd name="T5" fmla="*/ 0 h 399"/>
              <a:gd name="T6" fmla="*/ 0 60000 65536"/>
              <a:gd name="T7" fmla="*/ 0 60000 65536"/>
              <a:gd name="T8" fmla="*/ 0 60000 65536"/>
              <a:gd name="T9" fmla="*/ 0 w 145"/>
              <a:gd name="T10" fmla="*/ 0 h 399"/>
              <a:gd name="T11" fmla="*/ 145 w 145"/>
              <a:gd name="T12" fmla="*/ 399 h 399"/>
            </a:gdLst>
            <a:ahLst/>
            <a:cxnLst>
              <a:cxn ang="T6">
                <a:pos x="T0" y="T1"/>
              </a:cxn>
              <a:cxn ang="T7">
                <a:pos x="T2" y="T3"/>
              </a:cxn>
              <a:cxn ang="T8">
                <a:pos x="T4" y="T5"/>
              </a:cxn>
            </a:cxnLst>
            <a:rect l="T9" t="T10" r="T11" b="T12"/>
            <a:pathLst>
              <a:path w="145" h="399">
                <a:moveTo>
                  <a:pt x="0" y="399"/>
                </a:moveTo>
                <a:lnTo>
                  <a:pt x="145" y="399"/>
                </a:lnTo>
                <a:lnTo>
                  <a:pt x="145" y="0"/>
                </a:lnTo>
              </a:path>
            </a:pathLst>
          </a:custGeom>
          <a:noFill/>
          <a:ln w="19050" cap="flat" cmpd="sng">
            <a:solidFill>
              <a:schemeClr val="tx2"/>
            </a:solidFill>
            <a:prstDash val="solid"/>
            <a:round/>
            <a:headEnd/>
            <a:tailEnd/>
          </a:ln>
        </p:spPr>
        <p:txBody>
          <a:bodyPr lIns="0" tIns="0" rIns="0" bIns="0" anchor="ctr"/>
          <a:lstStyle/>
          <a:p>
            <a:endParaRPr lang="en-US"/>
          </a:p>
        </p:txBody>
      </p:sp>
      <p:sp>
        <p:nvSpPr>
          <p:cNvPr id="29729" name="Freeform 44"/>
          <p:cNvSpPr>
            <a:spLocks/>
          </p:cNvSpPr>
          <p:nvPr/>
        </p:nvSpPr>
        <p:spPr bwMode="gray">
          <a:xfrm>
            <a:off x="1528763" y="3427413"/>
            <a:ext cx="214312" cy="560387"/>
          </a:xfrm>
          <a:custGeom>
            <a:avLst/>
            <a:gdLst>
              <a:gd name="T0" fmla="*/ 0 w 145"/>
              <a:gd name="T1" fmla="*/ 2147483647 h 399"/>
              <a:gd name="T2" fmla="*/ 2147483647 w 145"/>
              <a:gd name="T3" fmla="*/ 2147483647 h 399"/>
              <a:gd name="T4" fmla="*/ 2147483647 w 145"/>
              <a:gd name="T5" fmla="*/ 0 h 399"/>
              <a:gd name="T6" fmla="*/ 0 60000 65536"/>
              <a:gd name="T7" fmla="*/ 0 60000 65536"/>
              <a:gd name="T8" fmla="*/ 0 60000 65536"/>
              <a:gd name="T9" fmla="*/ 0 w 145"/>
              <a:gd name="T10" fmla="*/ 0 h 399"/>
              <a:gd name="T11" fmla="*/ 145 w 145"/>
              <a:gd name="T12" fmla="*/ 399 h 399"/>
            </a:gdLst>
            <a:ahLst/>
            <a:cxnLst>
              <a:cxn ang="T6">
                <a:pos x="T0" y="T1"/>
              </a:cxn>
              <a:cxn ang="T7">
                <a:pos x="T2" y="T3"/>
              </a:cxn>
              <a:cxn ang="T8">
                <a:pos x="T4" y="T5"/>
              </a:cxn>
            </a:cxnLst>
            <a:rect l="T9" t="T10" r="T11" b="T12"/>
            <a:pathLst>
              <a:path w="145" h="399">
                <a:moveTo>
                  <a:pt x="0" y="399"/>
                </a:moveTo>
                <a:lnTo>
                  <a:pt x="145" y="399"/>
                </a:lnTo>
                <a:lnTo>
                  <a:pt x="145" y="0"/>
                </a:lnTo>
              </a:path>
            </a:pathLst>
          </a:custGeom>
          <a:noFill/>
          <a:ln w="19050" cap="flat" cmpd="sng">
            <a:solidFill>
              <a:schemeClr val="tx2"/>
            </a:solidFill>
            <a:prstDash val="solid"/>
            <a:round/>
            <a:headEnd/>
            <a:tailEnd/>
          </a:ln>
        </p:spPr>
        <p:txBody>
          <a:bodyPr lIns="0" tIns="0" rIns="0" bIns="0" anchor="ctr"/>
          <a:lstStyle/>
          <a:p>
            <a:endParaRPr lang="en-US"/>
          </a:p>
        </p:txBody>
      </p:sp>
      <p:sp>
        <p:nvSpPr>
          <p:cNvPr id="29730" name="Freeform 45"/>
          <p:cNvSpPr>
            <a:spLocks/>
          </p:cNvSpPr>
          <p:nvPr/>
        </p:nvSpPr>
        <p:spPr bwMode="gray">
          <a:xfrm>
            <a:off x="1528763" y="3427413"/>
            <a:ext cx="250825" cy="596900"/>
          </a:xfrm>
          <a:custGeom>
            <a:avLst/>
            <a:gdLst>
              <a:gd name="T0" fmla="*/ 0 w 145"/>
              <a:gd name="T1" fmla="*/ 2147483647 h 399"/>
              <a:gd name="T2" fmla="*/ 2147483647 w 145"/>
              <a:gd name="T3" fmla="*/ 2147483647 h 399"/>
              <a:gd name="T4" fmla="*/ 2147483647 w 145"/>
              <a:gd name="T5" fmla="*/ 0 h 399"/>
              <a:gd name="T6" fmla="*/ 0 60000 65536"/>
              <a:gd name="T7" fmla="*/ 0 60000 65536"/>
              <a:gd name="T8" fmla="*/ 0 60000 65536"/>
              <a:gd name="T9" fmla="*/ 0 w 145"/>
              <a:gd name="T10" fmla="*/ 0 h 399"/>
              <a:gd name="T11" fmla="*/ 145 w 145"/>
              <a:gd name="T12" fmla="*/ 399 h 399"/>
            </a:gdLst>
            <a:ahLst/>
            <a:cxnLst>
              <a:cxn ang="T6">
                <a:pos x="T0" y="T1"/>
              </a:cxn>
              <a:cxn ang="T7">
                <a:pos x="T2" y="T3"/>
              </a:cxn>
              <a:cxn ang="T8">
                <a:pos x="T4" y="T5"/>
              </a:cxn>
            </a:cxnLst>
            <a:rect l="T9" t="T10" r="T11" b="T12"/>
            <a:pathLst>
              <a:path w="145" h="399">
                <a:moveTo>
                  <a:pt x="0" y="399"/>
                </a:moveTo>
                <a:lnTo>
                  <a:pt x="145" y="399"/>
                </a:lnTo>
                <a:lnTo>
                  <a:pt x="145" y="0"/>
                </a:lnTo>
              </a:path>
            </a:pathLst>
          </a:custGeom>
          <a:noFill/>
          <a:ln w="19050" cap="flat" cmpd="sng">
            <a:solidFill>
              <a:schemeClr val="tx2"/>
            </a:solidFill>
            <a:prstDash val="solid"/>
            <a:round/>
            <a:headEnd/>
            <a:tailEnd/>
          </a:ln>
        </p:spPr>
        <p:txBody>
          <a:bodyPr lIns="0" tIns="0" rIns="0" bIns="0" anchor="ctr"/>
          <a:lstStyle/>
          <a:p>
            <a:endParaRPr lang="en-US"/>
          </a:p>
        </p:txBody>
      </p:sp>
      <p:sp>
        <p:nvSpPr>
          <p:cNvPr id="29731" name="Freeform 46"/>
          <p:cNvSpPr>
            <a:spLocks/>
          </p:cNvSpPr>
          <p:nvPr/>
        </p:nvSpPr>
        <p:spPr bwMode="gray">
          <a:xfrm>
            <a:off x="1574800" y="3427413"/>
            <a:ext cx="241300" cy="633412"/>
          </a:xfrm>
          <a:custGeom>
            <a:avLst/>
            <a:gdLst>
              <a:gd name="T0" fmla="*/ 0 w 145"/>
              <a:gd name="T1" fmla="*/ 2147483647 h 399"/>
              <a:gd name="T2" fmla="*/ 2147483647 w 145"/>
              <a:gd name="T3" fmla="*/ 2147483647 h 399"/>
              <a:gd name="T4" fmla="*/ 2147483647 w 145"/>
              <a:gd name="T5" fmla="*/ 0 h 399"/>
              <a:gd name="T6" fmla="*/ 0 60000 65536"/>
              <a:gd name="T7" fmla="*/ 0 60000 65536"/>
              <a:gd name="T8" fmla="*/ 0 60000 65536"/>
              <a:gd name="T9" fmla="*/ 0 w 145"/>
              <a:gd name="T10" fmla="*/ 0 h 399"/>
              <a:gd name="T11" fmla="*/ 145 w 145"/>
              <a:gd name="T12" fmla="*/ 399 h 399"/>
            </a:gdLst>
            <a:ahLst/>
            <a:cxnLst>
              <a:cxn ang="T6">
                <a:pos x="T0" y="T1"/>
              </a:cxn>
              <a:cxn ang="T7">
                <a:pos x="T2" y="T3"/>
              </a:cxn>
              <a:cxn ang="T8">
                <a:pos x="T4" y="T5"/>
              </a:cxn>
            </a:cxnLst>
            <a:rect l="T9" t="T10" r="T11" b="T12"/>
            <a:pathLst>
              <a:path w="145" h="399">
                <a:moveTo>
                  <a:pt x="0" y="399"/>
                </a:moveTo>
                <a:lnTo>
                  <a:pt x="145" y="399"/>
                </a:lnTo>
                <a:lnTo>
                  <a:pt x="145" y="0"/>
                </a:lnTo>
              </a:path>
            </a:pathLst>
          </a:custGeom>
          <a:noFill/>
          <a:ln w="19050" cap="flat" cmpd="sng">
            <a:solidFill>
              <a:schemeClr val="tx2"/>
            </a:solidFill>
            <a:prstDash val="solid"/>
            <a:round/>
            <a:headEnd/>
            <a:tailEnd/>
          </a:ln>
        </p:spPr>
        <p:txBody>
          <a:bodyPr lIns="0" tIns="0" rIns="0" bIns="0" anchor="ctr"/>
          <a:lstStyle/>
          <a:p>
            <a:endParaRPr lang="en-US"/>
          </a:p>
        </p:txBody>
      </p:sp>
      <p:pic>
        <p:nvPicPr>
          <p:cNvPr id="29732" name="Picture 47" descr="server"/>
          <p:cNvPicPr>
            <a:picLocks noChangeAspect="1" noChangeArrowheads="1"/>
          </p:cNvPicPr>
          <p:nvPr/>
        </p:nvPicPr>
        <p:blipFill>
          <a:blip r:embed="rId6" cstate="print"/>
          <a:srcRect/>
          <a:stretch>
            <a:fillRect/>
          </a:stretch>
        </p:blipFill>
        <p:spPr bwMode="gray">
          <a:xfrm>
            <a:off x="506413" y="2800350"/>
            <a:ext cx="263525" cy="377825"/>
          </a:xfrm>
          <a:prstGeom prst="rect">
            <a:avLst/>
          </a:prstGeom>
          <a:noFill/>
          <a:ln w="9525">
            <a:noFill/>
            <a:miter lim="800000"/>
            <a:headEnd/>
            <a:tailEnd/>
          </a:ln>
        </p:spPr>
      </p:pic>
      <p:pic>
        <p:nvPicPr>
          <p:cNvPr id="29733" name="Picture 48" descr="server"/>
          <p:cNvPicPr>
            <a:picLocks noChangeAspect="1" noChangeArrowheads="1"/>
          </p:cNvPicPr>
          <p:nvPr/>
        </p:nvPicPr>
        <p:blipFill>
          <a:blip r:embed="rId8" cstate="print"/>
          <a:srcRect/>
          <a:stretch>
            <a:fillRect/>
          </a:stretch>
        </p:blipFill>
        <p:spPr bwMode="gray">
          <a:xfrm>
            <a:off x="850900" y="2800350"/>
            <a:ext cx="265113" cy="377825"/>
          </a:xfrm>
          <a:prstGeom prst="rect">
            <a:avLst/>
          </a:prstGeom>
          <a:noFill/>
          <a:ln w="9525">
            <a:noFill/>
            <a:miter lim="800000"/>
            <a:headEnd/>
            <a:tailEnd/>
          </a:ln>
        </p:spPr>
      </p:pic>
      <p:pic>
        <p:nvPicPr>
          <p:cNvPr id="29734" name="Picture 49" descr="server"/>
          <p:cNvPicPr>
            <a:picLocks noChangeAspect="1" noChangeArrowheads="1"/>
          </p:cNvPicPr>
          <p:nvPr/>
        </p:nvPicPr>
        <p:blipFill>
          <a:blip r:embed="rId8" cstate="print"/>
          <a:srcRect/>
          <a:stretch>
            <a:fillRect/>
          </a:stretch>
        </p:blipFill>
        <p:spPr bwMode="gray">
          <a:xfrm>
            <a:off x="1201738" y="2800350"/>
            <a:ext cx="265112" cy="377825"/>
          </a:xfrm>
          <a:prstGeom prst="rect">
            <a:avLst/>
          </a:prstGeom>
          <a:noFill/>
          <a:ln w="9525">
            <a:noFill/>
            <a:miter lim="800000"/>
            <a:headEnd/>
            <a:tailEnd/>
          </a:ln>
        </p:spPr>
      </p:pic>
      <p:pic>
        <p:nvPicPr>
          <p:cNvPr id="29735" name="Picture 50" descr="server"/>
          <p:cNvPicPr>
            <a:picLocks noChangeAspect="1" noChangeArrowheads="1"/>
          </p:cNvPicPr>
          <p:nvPr/>
        </p:nvPicPr>
        <p:blipFill>
          <a:blip r:embed="rId6" cstate="print"/>
          <a:srcRect/>
          <a:stretch>
            <a:fillRect/>
          </a:stretch>
        </p:blipFill>
        <p:spPr bwMode="gray">
          <a:xfrm>
            <a:off x="1555750" y="2800350"/>
            <a:ext cx="263525" cy="377825"/>
          </a:xfrm>
          <a:prstGeom prst="rect">
            <a:avLst/>
          </a:prstGeom>
          <a:noFill/>
          <a:ln w="9525">
            <a:noFill/>
            <a:miter lim="800000"/>
            <a:headEnd/>
            <a:tailEnd/>
          </a:ln>
        </p:spPr>
      </p:pic>
      <p:pic>
        <p:nvPicPr>
          <p:cNvPr id="29736" name="Picture 51" descr="server"/>
          <p:cNvPicPr>
            <a:picLocks noChangeAspect="1" noChangeArrowheads="1"/>
          </p:cNvPicPr>
          <p:nvPr/>
        </p:nvPicPr>
        <p:blipFill>
          <a:blip r:embed="rId6" cstate="print"/>
          <a:srcRect/>
          <a:stretch>
            <a:fillRect/>
          </a:stretch>
        </p:blipFill>
        <p:spPr bwMode="gray">
          <a:xfrm>
            <a:off x="668338" y="2955925"/>
            <a:ext cx="263525" cy="377825"/>
          </a:xfrm>
          <a:prstGeom prst="rect">
            <a:avLst/>
          </a:prstGeom>
          <a:noFill/>
          <a:ln w="9525">
            <a:noFill/>
            <a:miter lim="800000"/>
            <a:headEnd/>
            <a:tailEnd/>
          </a:ln>
        </p:spPr>
      </p:pic>
      <p:pic>
        <p:nvPicPr>
          <p:cNvPr id="29737" name="Picture 52" descr="server"/>
          <p:cNvPicPr>
            <a:picLocks noChangeAspect="1" noChangeArrowheads="1"/>
          </p:cNvPicPr>
          <p:nvPr/>
        </p:nvPicPr>
        <p:blipFill>
          <a:blip r:embed="rId6" cstate="print"/>
          <a:srcRect/>
          <a:stretch>
            <a:fillRect/>
          </a:stretch>
        </p:blipFill>
        <p:spPr bwMode="gray">
          <a:xfrm>
            <a:off x="1014413" y="2955925"/>
            <a:ext cx="263525" cy="377825"/>
          </a:xfrm>
          <a:prstGeom prst="rect">
            <a:avLst/>
          </a:prstGeom>
          <a:noFill/>
          <a:ln w="9525">
            <a:noFill/>
            <a:miter lim="800000"/>
            <a:headEnd/>
            <a:tailEnd/>
          </a:ln>
        </p:spPr>
      </p:pic>
      <p:pic>
        <p:nvPicPr>
          <p:cNvPr id="29738" name="Picture 53" descr="server"/>
          <p:cNvPicPr>
            <a:picLocks noChangeAspect="1" noChangeArrowheads="1"/>
          </p:cNvPicPr>
          <p:nvPr/>
        </p:nvPicPr>
        <p:blipFill>
          <a:blip r:embed="rId8" cstate="print"/>
          <a:srcRect/>
          <a:stretch>
            <a:fillRect/>
          </a:stretch>
        </p:blipFill>
        <p:spPr bwMode="gray">
          <a:xfrm>
            <a:off x="1363663" y="2955925"/>
            <a:ext cx="265112" cy="377825"/>
          </a:xfrm>
          <a:prstGeom prst="rect">
            <a:avLst/>
          </a:prstGeom>
          <a:noFill/>
          <a:ln w="9525">
            <a:noFill/>
            <a:miter lim="800000"/>
            <a:headEnd/>
            <a:tailEnd/>
          </a:ln>
        </p:spPr>
      </p:pic>
      <p:pic>
        <p:nvPicPr>
          <p:cNvPr id="29739" name="Picture 54" descr="server"/>
          <p:cNvPicPr>
            <a:picLocks noChangeAspect="1" noChangeArrowheads="1"/>
          </p:cNvPicPr>
          <p:nvPr/>
        </p:nvPicPr>
        <p:blipFill>
          <a:blip r:embed="rId6" cstate="print"/>
          <a:srcRect/>
          <a:stretch>
            <a:fillRect/>
          </a:stretch>
        </p:blipFill>
        <p:spPr bwMode="gray">
          <a:xfrm>
            <a:off x="1717675" y="2955925"/>
            <a:ext cx="263525" cy="377825"/>
          </a:xfrm>
          <a:prstGeom prst="rect">
            <a:avLst/>
          </a:prstGeom>
          <a:noFill/>
          <a:ln w="9525">
            <a:noFill/>
            <a:miter lim="800000"/>
            <a:headEnd/>
            <a:tailEnd/>
          </a:ln>
        </p:spPr>
      </p:pic>
      <p:grpSp>
        <p:nvGrpSpPr>
          <p:cNvPr id="6" name="Group 55"/>
          <p:cNvGrpSpPr>
            <a:grpSpLocks/>
          </p:cNvGrpSpPr>
          <p:nvPr/>
        </p:nvGrpSpPr>
        <p:grpSpPr bwMode="auto">
          <a:xfrm>
            <a:off x="2159000" y="5072063"/>
            <a:ext cx="1296988" cy="531812"/>
            <a:chOff x="2227" y="3321"/>
            <a:chExt cx="1306" cy="536"/>
          </a:xfrm>
        </p:grpSpPr>
        <p:sp>
          <p:nvSpPr>
            <p:cNvPr id="29765" name="Oval 56"/>
            <p:cNvSpPr>
              <a:spLocks noChangeArrowheads="1"/>
            </p:cNvSpPr>
            <p:nvPr/>
          </p:nvSpPr>
          <p:spPr bwMode="gray">
            <a:xfrm>
              <a:off x="2227" y="3321"/>
              <a:ext cx="1306" cy="362"/>
            </a:xfrm>
            <a:prstGeom prst="ellipse">
              <a:avLst/>
            </a:prstGeom>
            <a:gradFill rotWithShape="1">
              <a:gsLst>
                <a:gs pos="0">
                  <a:schemeClr val="accent1"/>
                </a:gs>
                <a:gs pos="100000">
                  <a:srgbClr val="F8F8F8"/>
                </a:gs>
              </a:gsLst>
              <a:path path="shape">
                <a:fillToRect l="50000" t="50000" r="50000" b="50000"/>
              </a:path>
            </a:gradFill>
            <a:ln w="9525" algn="ctr">
              <a:noFill/>
              <a:round/>
              <a:headEnd/>
              <a:tailEnd/>
            </a:ln>
          </p:spPr>
          <p:txBody>
            <a:bodyPr wrap="none" anchor="ctr"/>
            <a:lstStyle/>
            <a:p>
              <a:endParaRPr lang="en-US"/>
            </a:p>
          </p:txBody>
        </p:sp>
        <p:sp>
          <p:nvSpPr>
            <p:cNvPr id="29766" name="Text Box 57"/>
            <p:cNvSpPr txBox="1">
              <a:spLocks noChangeArrowheads="1"/>
            </p:cNvSpPr>
            <p:nvPr/>
          </p:nvSpPr>
          <p:spPr bwMode="gray">
            <a:xfrm>
              <a:off x="2361" y="3609"/>
              <a:ext cx="1054" cy="248"/>
            </a:xfrm>
            <a:prstGeom prst="rect">
              <a:avLst/>
            </a:prstGeom>
            <a:noFill/>
            <a:ln w="9525" algn="ctr">
              <a:noFill/>
              <a:miter lim="800000"/>
              <a:headEnd/>
              <a:tailEnd/>
            </a:ln>
          </p:spPr>
          <p:txBody>
            <a:bodyPr wrap="none" lIns="0" tIns="0" rIns="0" bIns="0">
              <a:spAutoFit/>
            </a:bodyPr>
            <a:lstStyle/>
            <a:p>
              <a:pPr algn="ctr"/>
              <a:r>
                <a:rPr lang="en-US" sz="1600" b="1"/>
                <a:t>EMC VNXe</a:t>
              </a:r>
            </a:p>
          </p:txBody>
        </p:sp>
      </p:grpSp>
      <p:sp>
        <p:nvSpPr>
          <p:cNvPr id="29741" name="AutoShape 58"/>
          <p:cNvSpPr>
            <a:spLocks noChangeArrowheads="1"/>
          </p:cNvSpPr>
          <p:nvPr/>
        </p:nvSpPr>
        <p:spPr bwMode="gray">
          <a:xfrm>
            <a:off x="2405063" y="3268663"/>
            <a:ext cx="863600" cy="252412"/>
          </a:xfrm>
          <a:prstGeom prst="roundRect">
            <a:avLst>
              <a:gd name="adj" fmla="val 50000"/>
            </a:avLst>
          </a:prstGeom>
          <a:solidFill>
            <a:schemeClr val="accent1"/>
          </a:solidFill>
          <a:ln w="9525" algn="ctr">
            <a:noFill/>
            <a:round/>
            <a:headEnd/>
            <a:tailEnd/>
          </a:ln>
        </p:spPr>
        <p:txBody>
          <a:bodyPr lIns="0" tIns="0" rIns="0" bIns="0" anchor="ctr"/>
          <a:lstStyle/>
          <a:p>
            <a:pPr algn="ctr"/>
            <a:r>
              <a:rPr lang="en-US" sz="1600" b="1">
                <a:solidFill>
                  <a:schemeClr val="bg1"/>
                </a:solidFill>
              </a:rPr>
              <a:t>NAS</a:t>
            </a:r>
          </a:p>
        </p:txBody>
      </p:sp>
      <p:pic>
        <p:nvPicPr>
          <p:cNvPr id="29742" name="Picture 59" descr="clouds_8-88-175"/>
          <p:cNvPicPr>
            <a:picLocks noChangeAspect="1" noChangeArrowheads="1"/>
          </p:cNvPicPr>
          <p:nvPr/>
        </p:nvPicPr>
        <p:blipFill>
          <a:blip r:embed="rId9" cstate="print"/>
          <a:srcRect/>
          <a:stretch>
            <a:fillRect/>
          </a:stretch>
        </p:blipFill>
        <p:spPr bwMode="gray">
          <a:xfrm>
            <a:off x="788988" y="3629025"/>
            <a:ext cx="925512" cy="757238"/>
          </a:xfrm>
          <a:prstGeom prst="rect">
            <a:avLst/>
          </a:prstGeom>
          <a:noFill/>
          <a:ln w="9525">
            <a:noFill/>
            <a:miter lim="800000"/>
            <a:headEnd/>
            <a:tailEnd/>
          </a:ln>
        </p:spPr>
      </p:pic>
      <p:sp>
        <p:nvSpPr>
          <p:cNvPr id="29743" name="Text Box 60"/>
          <p:cNvSpPr txBox="1">
            <a:spLocks noChangeAspect="1" noChangeArrowheads="1"/>
          </p:cNvSpPr>
          <p:nvPr/>
        </p:nvSpPr>
        <p:spPr bwMode="gray">
          <a:xfrm flipH="1">
            <a:off x="928688" y="3754438"/>
            <a:ext cx="633412" cy="455612"/>
          </a:xfrm>
          <a:prstGeom prst="rect">
            <a:avLst/>
          </a:prstGeom>
          <a:noFill/>
          <a:ln w="28575" algn="ctr">
            <a:noFill/>
            <a:miter lim="800000"/>
            <a:headEnd/>
            <a:tailEnd/>
          </a:ln>
        </p:spPr>
        <p:txBody>
          <a:bodyPr wrap="none" lIns="0" tIns="0" rIns="0" bIns="0" anchor="ctr">
            <a:spAutoFit/>
          </a:bodyPr>
          <a:lstStyle/>
          <a:p>
            <a:pPr algn="ctr"/>
            <a:r>
              <a:rPr lang="en-US" sz="1000" b="1"/>
              <a:t>Ethernet</a:t>
            </a:r>
          </a:p>
          <a:p>
            <a:pPr algn="ctr"/>
            <a:endParaRPr lang="en-US" sz="1000" b="1"/>
          </a:p>
          <a:p>
            <a:pPr algn="ctr"/>
            <a:r>
              <a:rPr lang="en-US" sz="1000" b="1"/>
              <a:t>iSCSI SAN</a:t>
            </a:r>
          </a:p>
        </p:txBody>
      </p:sp>
      <p:pic>
        <p:nvPicPr>
          <p:cNvPr id="29744" name="Picture 61" descr="Switch"/>
          <p:cNvPicPr>
            <a:picLocks noChangeAspect="1" noChangeArrowheads="1"/>
          </p:cNvPicPr>
          <p:nvPr/>
        </p:nvPicPr>
        <p:blipFill>
          <a:blip r:embed="rId10" cstate="print"/>
          <a:srcRect/>
          <a:stretch>
            <a:fillRect/>
          </a:stretch>
        </p:blipFill>
        <p:spPr bwMode="gray">
          <a:xfrm>
            <a:off x="927100" y="3924300"/>
            <a:ext cx="296863" cy="136525"/>
          </a:xfrm>
          <a:prstGeom prst="rect">
            <a:avLst/>
          </a:prstGeom>
          <a:noFill/>
          <a:ln w="9525">
            <a:noFill/>
            <a:miter lim="800000"/>
            <a:headEnd/>
            <a:tailEnd/>
          </a:ln>
        </p:spPr>
      </p:pic>
      <p:pic>
        <p:nvPicPr>
          <p:cNvPr id="29745" name="Picture 62" descr="Switch"/>
          <p:cNvPicPr>
            <a:picLocks noChangeAspect="1" noChangeArrowheads="1"/>
          </p:cNvPicPr>
          <p:nvPr/>
        </p:nvPicPr>
        <p:blipFill>
          <a:blip r:embed="rId10" cstate="print"/>
          <a:srcRect/>
          <a:stretch>
            <a:fillRect/>
          </a:stretch>
        </p:blipFill>
        <p:spPr bwMode="gray">
          <a:xfrm>
            <a:off x="1252538" y="3924300"/>
            <a:ext cx="295275" cy="136525"/>
          </a:xfrm>
          <a:prstGeom prst="rect">
            <a:avLst/>
          </a:prstGeom>
          <a:noFill/>
          <a:ln w="9525">
            <a:noFill/>
            <a:miter lim="800000"/>
            <a:headEnd/>
            <a:tailEnd/>
          </a:ln>
        </p:spPr>
      </p:pic>
      <p:grpSp>
        <p:nvGrpSpPr>
          <p:cNvPr id="7" name="Group 63"/>
          <p:cNvGrpSpPr>
            <a:grpSpLocks/>
          </p:cNvGrpSpPr>
          <p:nvPr/>
        </p:nvGrpSpPr>
        <p:grpSpPr bwMode="auto">
          <a:xfrm>
            <a:off x="2371725" y="3629025"/>
            <a:ext cx="925513" cy="758825"/>
            <a:chOff x="3894" y="1899"/>
            <a:chExt cx="547" cy="449"/>
          </a:xfrm>
        </p:grpSpPr>
        <p:pic>
          <p:nvPicPr>
            <p:cNvPr id="29761" name="Picture 64" descr="clouds_teal"/>
            <p:cNvPicPr>
              <a:picLocks noChangeAspect="1" noChangeArrowheads="1"/>
            </p:cNvPicPr>
            <p:nvPr/>
          </p:nvPicPr>
          <p:blipFill>
            <a:blip r:embed="rId11" cstate="print"/>
            <a:srcRect/>
            <a:stretch>
              <a:fillRect/>
            </a:stretch>
          </p:blipFill>
          <p:spPr bwMode="gray">
            <a:xfrm>
              <a:off x="3894" y="1899"/>
              <a:ext cx="547" cy="449"/>
            </a:xfrm>
            <a:prstGeom prst="rect">
              <a:avLst/>
            </a:prstGeom>
            <a:noFill/>
            <a:ln w="9525">
              <a:noFill/>
              <a:miter lim="800000"/>
              <a:headEnd/>
              <a:tailEnd/>
            </a:ln>
          </p:spPr>
        </p:pic>
        <p:sp>
          <p:nvSpPr>
            <p:cNvPr id="29762" name="Text Box 65"/>
            <p:cNvSpPr txBox="1">
              <a:spLocks noChangeAspect="1" noChangeArrowheads="1"/>
            </p:cNvSpPr>
            <p:nvPr/>
          </p:nvSpPr>
          <p:spPr bwMode="gray">
            <a:xfrm flipH="1">
              <a:off x="3960" y="1973"/>
              <a:ext cx="428" cy="271"/>
            </a:xfrm>
            <a:prstGeom prst="rect">
              <a:avLst/>
            </a:prstGeom>
            <a:noFill/>
            <a:ln w="28575" algn="ctr">
              <a:noFill/>
              <a:miter lim="800000"/>
              <a:headEnd/>
              <a:tailEnd/>
            </a:ln>
          </p:spPr>
          <p:txBody>
            <a:bodyPr wrap="none" lIns="0" tIns="0" rIns="0" bIns="0" anchor="ctr">
              <a:spAutoFit/>
            </a:bodyPr>
            <a:lstStyle/>
            <a:p>
              <a:pPr algn="ctr"/>
              <a:r>
                <a:rPr lang="en-US" sz="1000" b="1"/>
                <a:t>Ethernet</a:t>
              </a:r>
            </a:p>
            <a:p>
              <a:pPr algn="ctr"/>
              <a:endParaRPr lang="en-US" sz="1000" b="1"/>
            </a:p>
            <a:p>
              <a:pPr algn="ctr"/>
              <a:r>
                <a:rPr lang="en-US" sz="1000" b="1"/>
                <a:t>File Sharing</a:t>
              </a:r>
            </a:p>
          </p:txBody>
        </p:sp>
        <p:pic>
          <p:nvPicPr>
            <p:cNvPr id="29763" name="Picture 66" descr="Switch"/>
            <p:cNvPicPr>
              <a:picLocks noChangeAspect="1" noChangeArrowheads="1"/>
            </p:cNvPicPr>
            <p:nvPr/>
          </p:nvPicPr>
          <p:blipFill>
            <a:blip r:embed="rId12" cstate="print"/>
            <a:srcRect/>
            <a:stretch>
              <a:fillRect/>
            </a:stretch>
          </p:blipFill>
          <p:spPr bwMode="gray">
            <a:xfrm>
              <a:off x="3984" y="2074"/>
              <a:ext cx="176" cy="80"/>
            </a:xfrm>
            <a:prstGeom prst="rect">
              <a:avLst/>
            </a:prstGeom>
            <a:noFill/>
            <a:ln w="9525">
              <a:noFill/>
              <a:miter lim="800000"/>
              <a:headEnd/>
              <a:tailEnd/>
            </a:ln>
          </p:spPr>
        </p:pic>
        <p:pic>
          <p:nvPicPr>
            <p:cNvPr id="29764" name="Picture 67" descr="Switch"/>
            <p:cNvPicPr>
              <a:picLocks noChangeAspect="1" noChangeArrowheads="1"/>
            </p:cNvPicPr>
            <p:nvPr/>
          </p:nvPicPr>
          <p:blipFill>
            <a:blip r:embed="rId12" cstate="print"/>
            <a:srcRect/>
            <a:stretch>
              <a:fillRect/>
            </a:stretch>
          </p:blipFill>
          <p:spPr bwMode="gray">
            <a:xfrm>
              <a:off x="4176" y="2074"/>
              <a:ext cx="176" cy="80"/>
            </a:xfrm>
            <a:prstGeom prst="rect">
              <a:avLst/>
            </a:prstGeom>
            <a:noFill/>
            <a:ln w="9525">
              <a:noFill/>
              <a:miter lim="800000"/>
              <a:headEnd/>
              <a:tailEnd/>
            </a:ln>
          </p:spPr>
        </p:pic>
      </p:grpSp>
      <p:sp>
        <p:nvSpPr>
          <p:cNvPr id="29747" name="Text Box 68"/>
          <p:cNvSpPr txBox="1">
            <a:spLocks noChangeArrowheads="1"/>
          </p:cNvSpPr>
          <p:nvPr/>
        </p:nvSpPr>
        <p:spPr bwMode="gray">
          <a:xfrm>
            <a:off x="671513" y="4694238"/>
            <a:ext cx="1082675" cy="638175"/>
          </a:xfrm>
          <a:prstGeom prst="rect">
            <a:avLst/>
          </a:prstGeom>
          <a:noFill/>
          <a:ln w="9525" algn="ctr">
            <a:noFill/>
            <a:miter lim="800000"/>
            <a:headEnd/>
            <a:tailEnd/>
          </a:ln>
        </p:spPr>
        <p:txBody>
          <a:bodyPr wrap="none" lIns="0" tIns="0" rIns="0" bIns="0">
            <a:spAutoFit/>
          </a:bodyPr>
          <a:lstStyle/>
          <a:p>
            <a:pPr algn="ctr"/>
            <a:r>
              <a:rPr lang="en-US" sz="1400" b="1"/>
              <a:t>Single </a:t>
            </a:r>
          </a:p>
          <a:p>
            <a:pPr algn="ctr"/>
            <a:r>
              <a:rPr lang="en-US" sz="1400" b="1"/>
              <a:t>Management</a:t>
            </a:r>
          </a:p>
          <a:p>
            <a:pPr algn="ctr"/>
            <a:r>
              <a:rPr lang="en-US" sz="1400" b="1"/>
              <a:t> Interface</a:t>
            </a:r>
          </a:p>
        </p:txBody>
      </p:sp>
      <p:sp>
        <p:nvSpPr>
          <p:cNvPr id="29748" name="Line 69"/>
          <p:cNvSpPr>
            <a:spLocks noChangeShapeType="1"/>
          </p:cNvSpPr>
          <p:nvPr/>
        </p:nvSpPr>
        <p:spPr bwMode="auto">
          <a:xfrm flipV="1">
            <a:off x="1474788" y="4833938"/>
            <a:ext cx="931862" cy="681037"/>
          </a:xfrm>
          <a:prstGeom prst="line">
            <a:avLst/>
          </a:prstGeom>
          <a:noFill/>
          <a:ln w="19050">
            <a:solidFill>
              <a:schemeClr val="tx1"/>
            </a:solidFill>
            <a:round/>
            <a:headEnd/>
            <a:tailEnd/>
          </a:ln>
        </p:spPr>
        <p:txBody>
          <a:bodyPr wrap="none" lIns="0" tIns="0" rIns="0" bIns="0" anchor="ctr"/>
          <a:lstStyle/>
          <a:p>
            <a:endParaRPr lang="en-US"/>
          </a:p>
        </p:txBody>
      </p:sp>
      <p:grpSp>
        <p:nvGrpSpPr>
          <p:cNvPr id="8" name="Group 70"/>
          <p:cNvGrpSpPr>
            <a:grpSpLocks/>
          </p:cNvGrpSpPr>
          <p:nvPr/>
        </p:nvGrpSpPr>
        <p:grpSpPr bwMode="auto">
          <a:xfrm rot="17873558" flipH="1">
            <a:off x="3976687" y="4354513"/>
            <a:ext cx="42863" cy="1747838"/>
            <a:chOff x="2844" y="2922"/>
            <a:chExt cx="36" cy="218"/>
          </a:xfrm>
        </p:grpSpPr>
        <p:sp>
          <p:nvSpPr>
            <p:cNvPr id="29759" name="Line 71"/>
            <p:cNvSpPr>
              <a:spLocks noChangeShapeType="1"/>
            </p:cNvSpPr>
            <p:nvPr/>
          </p:nvSpPr>
          <p:spPr bwMode="gray">
            <a:xfrm>
              <a:off x="2844" y="2922"/>
              <a:ext cx="0" cy="218"/>
            </a:xfrm>
            <a:prstGeom prst="line">
              <a:avLst/>
            </a:prstGeom>
            <a:noFill/>
            <a:ln w="19050">
              <a:solidFill>
                <a:srgbClr val="800080"/>
              </a:solidFill>
              <a:round/>
              <a:headEnd/>
              <a:tailEnd/>
            </a:ln>
          </p:spPr>
          <p:txBody>
            <a:bodyPr lIns="0" tIns="0" rIns="0" bIns="0" anchor="ctr"/>
            <a:lstStyle/>
            <a:p>
              <a:endParaRPr lang="en-US"/>
            </a:p>
          </p:txBody>
        </p:sp>
        <p:sp>
          <p:nvSpPr>
            <p:cNvPr id="29760" name="Line 72"/>
            <p:cNvSpPr>
              <a:spLocks noChangeShapeType="1"/>
            </p:cNvSpPr>
            <p:nvPr/>
          </p:nvSpPr>
          <p:spPr bwMode="gray">
            <a:xfrm>
              <a:off x="2880" y="2922"/>
              <a:ext cx="0" cy="218"/>
            </a:xfrm>
            <a:prstGeom prst="line">
              <a:avLst/>
            </a:prstGeom>
            <a:noFill/>
            <a:ln w="19050">
              <a:solidFill>
                <a:srgbClr val="800080"/>
              </a:solidFill>
              <a:round/>
              <a:headEnd/>
              <a:tailEnd/>
            </a:ln>
          </p:spPr>
          <p:txBody>
            <a:bodyPr lIns="0" tIns="0" rIns="0" bIns="0" anchor="ctr"/>
            <a:lstStyle/>
            <a:p>
              <a:endParaRPr lang="en-US"/>
            </a:p>
          </p:txBody>
        </p:sp>
      </p:grpSp>
      <p:sp>
        <p:nvSpPr>
          <p:cNvPr id="29750" name="Line 73"/>
          <p:cNvSpPr>
            <a:spLocks noChangeShapeType="1"/>
          </p:cNvSpPr>
          <p:nvPr/>
        </p:nvSpPr>
        <p:spPr bwMode="auto">
          <a:xfrm flipV="1">
            <a:off x="1519238" y="4868863"/>
            <a:ext cx="903287" cy="669925"/>
          </a:xfrm>
          <a:prstGeom prst="line">
            <a:avLst/>
          </a:prstGeom>
          <a:noFill/>
          <a:ln w="19050">
            <a:solidFill>
              <a:schemeClr val="tx1"/>
            </a:solidFill>
            <a:round/>
            <a:headEnd/>
            <a:tailEnd/>
          </a:ln>
        </p:spPr>
        <p:txBody>
          <a:bodyPr wrap="none" lIns="0" tIns="0" rIns="0" bIns="0" anchor="ctr"/>
          <a:lstStyle/>
          <a:p>
            <a:endParaRPr lang="en-US"/>
          </a:p>
        </p:txBody>
      </p:sp>
      <p:sp>
        <p:nvSpPr>
          <p:cNvPr id="29751" name="AutoShape 74"/>
          <p:cNvSpPr>
            <a:spLocks noChangeArrowheads="1"/>
          </p:cNvSpPr>
          <p:nvPr/>
        </p:nvSpPr>
        <p:spPr bwMode="gray">
          <a:xfrm>
            <a:off x="3968750" y="4746625"/>
            <a:ext cx="863600" cy="252413"/>
          </a:xfrm>
          <a:prstGeom prst="roundRect">
            <a:avLst>
              <a:gd name="adj" fmla="val 50000"/>
            </a:avLst>
          </a:prstGeom>
          <a:solidFill>
            <a:srgbClr val="800080"/>
          </a:solidFill>
          <a:ln w="9525" algn="ctr">
            <a:noFill/>
            <a:round/>
            <a:headEnd/>
            <a:tailEnd/>
          </a:ln>
        </p:spPr>
        <p:txBody>
          <a:bodyPr lIns="0" tIns="0" rIns="0" bIns="0" anchor="ctr"/>
          <a:lstStyle/>
          <a:p>
            <a:pPr algn="ctr"/>
            <a:r>
              <a:rPr lang="en-US" sz="1600" b="1">
                <a:solidFill>
                  <a:schemeClr val="bg1"/>
                </a:solidFill>
              </a:rPr>
              <a:t>SAS</a:t>
            </a:r>
          </a:p>
        </p:txBody>
      </p:sp>
      <p:pic>
        <p:nvPicPr>
          <p:cNvPr id="29752" name="Picture 75" descr="server"/>
          <p:cNvPicPr>
            <a:picLocks noChangeAspect="1" noChangeArrowheads="1"/>
          </p:cNvPicPr>
          <p:nvPr/>
        </p:nvPicPr>
        <p:blipFill>
          <a:blip r:embed="rId6" cstate="print"/>
          <a:srcRect/>
          <a:stretch>
            <a:fillRect/>
          </a:stretch>
        </p:blipFill>
        <p:spPr bwMode="gray">
          <a:xfrm>
            <a:off x="3616325" y="4897438"/>
            <a:ext cx="263525" cy="379412"/>
          </a:xfrm>
          <a:prstGeom prst="rect">
            <a:avLst/>
          </a:prstGeom>
          <a:noFill/>
          <a:ln w="9525">
            <a:noFill/>
            <a:miter lim="800000"/>
            <a:headEnd/>
            <a:tailEnd/>
          </a:ln>
        </p:spPr>
      </p:pic>
      <p:pic>
        <p:nvPicPr>
          <p:cNvPr id="29753" name="Picture 76" descr="server"/>
          <p:cNvPicPr>
            <a:picLocks noChangeAspect="1" noChangeArrowheads="1"/>
          </p:cNvPicPr>
          <p:nvPr/>
        </p:nvPicPr>
        <p:blipFill>
          <a:blip r:embed="rId6" cstate="print"/>
          <a:srcRect/>
          <a:stretch>
            <a:fillRect/>
          </a:stretch>
        </p:blipFill>
        <p:spPr bwMode="gray">
          <a:xfrm>
            <a:off x="3938588" y="5030788"/>
            <a:ext cx="263525" cy="379412"/>
          </a:xfrm>
          <a:prstGeom prst="rect">
            <a:avLst/>
          </a:prstGeom>
          <a:noFill/>
          <a:ln w="9525">
            <a:noFill/>
            <a:miter lim="800000"/>
            <a:headEnd/>
            <a:tailEnd/>
          </a:ln>
        </p:spPr>
      </p:pic>
      <p:pic>
        <p:nvPicPr>
          <p:cNvPr id="29754" name="Picture 77" descr="server"/>
          <p:cNvPicPr>
            <a:picLocks noChangeAspect="1" noChangeArrowheads="1"/>
          </p:cNvPicPr>
          <p:nvPr/>
        </p:nvPicPr>
        <p:blipFill>
          <a:blip r:embed="rId7" cstate="print"/>
          <a:srcRect/>
          <a:stretch>
            <a:fillRect/>
          </a:stretch>
        </p:blipFill>
        <p:spPr bwMode="gray">
          <a:xfrm>
            <a:off x="4241800" y="5164138"/>
            <a:ext cx="265113" cy="379412"/>
          </a:xfrm>
          <a:prstGeom prst="rect">
            <a:avLst/>
          </a:prstGeom>
          <a:noFill/>
          <a:ln w="9525">
            <a:noFill/>
            <a:miter lim="800000"/>
            <a:headEnd/>
            <a:tailEnd/>
          </a:ln>
        </p:spPr>
      </p:pic>
      <p:pic>
        <p:nvPicPr>
          <p:cNvPr id="29755" name="Picture 78" descr="server"/>
          <p:cNvPicPr>
            <a:picLocks noChangeAspect="1" noChangeArrowheads="1"/>
          </p:cNvPicPr>
          <p:nvPr/>
        </p:nvPicPr>
        <p:blipFill>
          <a:blip r:embed="rId6" cstate="print"/>
          <a:srcRect/>
          <a:stretch>
            <a:fillRect/>
          </a:stretch>
        </p:blipFill>
        <p:spPr bwMode="gray">
          <a:xfrm>
            <a:off x="4545013" y="5326063"/>
            <a:ext cx="263525" cy="379412"/>
          </a:xfrm>
          <a:prstGeom prst="rect">
            <a:avLst/>
          </a:prstGeom>
          <a:noFill/>
          <a:ln w="9525">
            <a:noFill/>
            <a:miter lim="800000"/>
            <a:headEnd/>
            <a:tailEnd/>
          </a:ln>
        </p:spPr>
      </p:pic>
      <p:pic>
        <p:nvPicPr>
          <p:cNvPr id="29756" name="Picture 79" descr="bezel"/>
          <p:cNvPicPr>
            <a:picLocks noChangeAspect="1" noChangeArrowheads="1"/>
          </p:cNvPicPr>
          <p:nvPr/>
        </p:nvPicPr>
        <p:blipFill>
          <a:blip r:embed="rId13" cstate="print"/>
          <a:srcRect/>
          <a:stretch>
            <a:fillRect/>
          </a:stretch>
        </p:blipFill>
        <p:spPr bwMode="auto">
          <a:xfrm>
            <a:off x="2092325" y="4649788"/>
            <a:ext cx="1355725" cy="500062"/>
          </a:xfrm>
          <a:prstGeom prst="rect">
            <a:avLst/>
          </a:prstGeom>
          <a:noFill/>
          <a:ln w="9525">
            <a:noFill/>
            <a:miter lim="800000"/>
            <a:headEnd/>
            <a:tailEnd/>
          </a:ln>
        </p:spPr>
      </p:pic>
      <p:pic>
        <p:nvPicPr>
          <p:cNvPr id="29757" name="Picture 80" descr="desktop2"/>
          <p:cNvPicPr>
            <a:picLocks noChangeAspect="1" noChangeArrowheads="1"/>
          </p:cNvPicPr>
          <p:nvPr/>
        </p:nvPicPr>
        <p:blipFill>
          <a:blip r:embed="rId14" cstate="print"/>
          <a:srcRect/>
          <a:stretch>
            <a:fillRect/>
          </a:stretch>
        </p:blipFill>
        <p:spPr bwMode="gray">
          <a:xfrm>
            <a:off x="1149350" y="5399088"/>
            <a:ext cx="468313" cy="641350"/>
          </a:xfrm>
          <a:prstGeom prst="rect">
            <a:avLst/>
          </a:prstGeom>
          <a:noFill/>
          <a:ln w="9525">
            <a:noFill/>
            <a:miter lim="800000"/>
            <a:headEnd/>
            <a:tailEnd/>
          </a:ln>
        </p:spPr>
      </p:pic>
      <p:sp>
        <p:nvSpPr>
          <p:cNvPr id="29758" name="Rectangle 81"/>
          <p:cNvSpPr>
            <a:spLocks noChangeArrowheads="1"/>
          </p:cNvSpPr>
          <p:nvPr/>
        </p:nvSpPr>
        <p:spPr bwMode="gray">
          <a:xfrm>
            <a:off x="5438775" y="1641475"/>
            <a:ext cx="3443288" cy="4554538"/>
          </a:xfrm>
          <a:prstGeom prst="rect">
            <a:avLst/>
          </a:prstGeom>
          <a:noFill/>
          <a:ln w="9525">
            <a:noFill/>
            <a:miter lim="800000"/>
            <a:headEnd/>
            <a:tailEnd/>
          </a:ln>
        </p:spPr>
        <p:txBody>
          <a:bodyPr lIns="0" tIns="0" rIns="0" bIns="0"/>
          <a:lstStyle/>
          <a:p>
            <a:pPr marL="228600" indent="-228600" eaLnBrk="0" hangingPunct="0">
              <a:lnSpc>
                <a:spcPct val="90000"/>
              </a:lnSpc>
              <a:spcBef>
                <a:spcPct val="50000"/>
              </a:spcBef>
              <a:buClr>
                <a:schemeClr val="tx2"/>
              </a:buClr>
              <a:buFont typeface="Wingdings" pitchFamily="2" charset="2"/>
              <a:buChar char=""/>
            </a:pPr>
            <a:r>
              <a:rPr lang="en-US"/>
              <a:t>Multi-protocol data access</a:t>
            </a:r>
          </a:p>
          <a:p>
            <a:pPr marL="685800" lvl="1" indent="-228600" eaLnBrk="0" hangingPunct="0">
              <a:lnSpc>
                <a:spcPct val="90000"/>
              </a:lnSpc>
              <a:spcBef>
                <a:spcPct val="25000"/>
              </a:spcBef>
              <a:buClr>
                <a:schemeClr val="tx2"/>
              </a:buClr>
              <a:buFont typeface="Arial" charset="0"/>
              <a:buChar char="–"/>
            </a:pPr>
            <a:r>
              <a:rPr lang="en-US" sz="1400"/>
              <a:t>File Protocols:  CIFS, NFS</a:t>
            </a:r>
            <a:endParaRPr lang="en-US" sz="1400" b="1"/>
          </a:p>
          <a:p>
            <a:pPr marL="685800" lvl="1" indent="-228600" eaLnBrk="0" hangingPunct="0">
              <a:lnSpc>
                <a:spcPct val="90000"/>
              </a:lnSpc>
              <a:spcBef>
                <a:spcPct val="25000"/>
              </a:spcBef>
              <a:buClr>
                <a:schemeClr val="tx2"/>
              </a:buClr>
              <a:buFont typeface="Arial" charset="0"/>
              <a:buChar char="–"/>
            </a:pPr>
            <a:r>
              <a:rPr lang="en-US" sz="1400"/>
              <a:t>Block Protocols:  iSCSI, (FC, SAS)</a:t>
            </a:r>
          </a:p>
          <a:p>
            <a:pPr marL="228600" indent="-228600" eaLnBrk="0" hangingPunct="0">
              <a:lnSpc>
                <a:spcPct val="85000"/>
              </a:lnSpc>
              <a:spcBef>
                <a:spcPct val="50000"/>
              </a:spcBef>
              <a:buClr>
                <a:schemeClr val="tx2"/>
              </a:buClr>
              <a:buFont typeface="Wingdings" pitchFamily="2" charset="2"/>
              <a:buChar char=""/>
            </a:pPr>
            <a:r>
              <a:rPr lang="en-US"/>
              <a:t>Managed via a single GUI</a:t>
            </a:r>
          </a:p>
          <a:p>
            <a:pPr marL="685800" lvl="1" indent="-228600" eaLnBrk="0" hangingPunct="0">
              <a:lnSpc>
                <a:spcPct val="85000"/>
              </a:lnSpc>
              <a:spcBef>
                <a:spcPct val="25000"/>
              </a:spcBef>
              <a:buClr>
                <a:schemeClr val="tx2"/>
              </a:buClr>
              <a:buFont typeface="Arial" charset="0"/>
              <a:buChar char="–"/>
            </a:pPr>
            <a:r>
              <a:rPr lang="en-US" sz="1400"/>
              <a:t>Centralized management </a:t>
            </a:r>
          </a:p>
          <a:p>
            <a:pPr marL="685800" lvl="1" indent="-228600" eaLnBrk="0" hangingPunct="0">
              <a:lnSpc>
                <a:spcPct val="85000"/>
              </a:lnSpc>
              <a:spcBef>
                <a:spcPct val="25000"/>
              </a:spcBef>
              <a:buClr>
                <a:schemeClr val="tx2"/>
              </a:buClr>
              <a:buFont typeface="Arial" charset="0"/>
              <a:buChar char="–"/>
            </a:pPr>
            <a:r>
              <a:rPr lang="en-US" sz="1400"/>
              <a:t>One interface to learn, maintain </a:t>
            </a:r>
          </a:p>
          <a:p>
            <a:pPr marL="228600" indent="-228600" eaLnBrk="0" hangingPunct="0">
              <a:lnSpc>
                <a:spcPct val="85000"/>
              </a:lnSpc>
              <a:spcBef>
                <a:spcPct val="50000"/>
              </a:spcBef>
              <a:buClr>
                <a:schemeClr val="tx2"/>
              </a:buClr>
              <a:buFont typeface="Wingdings" pitchFamily="2" charset="2"/>
              <a:buChar char=""/>
            </a:pPr>
            <a:r>
              <a:rPr lang="en-US"/>
              <a:t>Enables consolidation of file server and application data </a:t>
            </a:r>
          </a:p>
          <a:p>
            <a:pPr marL="685800" lvl="1" indent="-228600" eaLnBrk="0" hangingPunct="0">
              <a:lnSpc>
                <a:spcPct val="85000"/>
              </a:lnSpc>
              <a:spcBef>
                <a:spcPct val="25000"/>
              </a:spcBef>
              <a:buClr>
                <a:schemeClr val="tx2"/>
              </a:buClr>
              <a:buFont typeface="Arial" charset="0"/>
              <a:buChar char="–"/>
            </a:pPr>
            <a:r>
              <a:rPr lang="en-US" sz="1400"/>
              <a:t>No need for separate file and block devices</a:t>
            </a:r>
          </a:p>
          <a:p>
            <a:pPr marL="685800" lvl="1" indent="-228600" eaLnBrk="0" hangingPunct="0">
              <a:lnSpc>
                <a:spcPct val="85000"/>
              </a:lnSpc>
              <a:spcBef>
                <a:spcPct val="25000"/>
              </a:spcBef>
              <a:buClr>
                <a:schemeClr val="tx2"/>
              </a:buClr>
              <a:buFont typeface="Arial" charset="0"/>
              <a:buChar char="–"/>
            </a:pPr>
            <a:r>
              <a:rPr lang="en-US" sz="1400"/>
              <a:t>Better capacity utilization and scaling </a:t>
            </a:r>
          </a:p>
          <a:p>
            <a:pPr marL="685800" lvl="1" indent="-228600" eaLnBrk="0" hangingPunct="0">
              <a:lnSpc>
                <a:spcPct val="85000"/>
              </a:lnSpc>
              <a:spcBef>
                <a:spcPct val="25000"/>
              </a:spcBef>
              <a:buClr>
                <a:schemeClr val="tx2"/>
              </a:buClr>
              <a:buFont typeface="Arial" charset="0"/>
              <a:buChar char="–"/>
            </a:pPr>
            <a:r>
              <a:rPr lang="en-US" sz="1400"/>
              <a:t>Lower cost of management</a:t>
            </a:r>
          </a:p>
          <a:p>
            <a:pPr marL="228600" indent="-228600" eaLnBrk="0" hangingPunct="0">
              <a:lnSpc>
                <a:spcPct val="85000"/>
              </a:lnSpc>
              <a:spcBef>
                <a:spcPct val="50000"/>
              </a:spcBef>
              <a:buClr>
                <a:schemeClr val="tx2"/>
              </a:buClr>
              <a:buFont typeface="Wingdings" pitchFamily="2" charset="2"/>
              <a:buChar char=""/>
            </a:pPr>
            <a:r>
              <a:rPr lang="en-US"/>
              <a:t>Ability to adapt to changing I/O requirements over time</a:t>
            </a:r>
          </a:p>
        </p:txBody>
      </p:sp>
    </p:spTree>
    <p:custDataLst>
      <p:tags r:id="rId1"/>
    </p:custData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Oval 4"/>
          <p:cNvSpPr>
            <a:spLocks noChangeArrowheads="1"/>
          </p:cNvSpPr>
          <p:nvPr/>
        </p:nvSpPr>
        <p:spPr bwMode="auto">
          <a:xfrm>
            <a:off x="1455738" y="1752600"/>
            <a:ext cx="5867400" cy="4114800"/>
          </a:xfrm>
          <a:prstGeom prst="ellipse">
            <a:avLst/>
          </a:prstGeom>
          <a:gradFill rotWithShape="1">
            <a:gsLst>
              <a:gs pos="0">
                <a:srgbClr val="008000"/>
              </a:gs>
              <a:gs pos="100000">
                <a:srgbClr val="FFFFFF"/>
              </a:gs>
            </a:gsLst>
            <a:path path="shape">
              <a:fillToRect l="50000" t="50000" r="50000" b="50000"/>
            </a:path>
          </a:gradFill>
          <a:ln w="9525" algn="ctr">
            <a:noFill/>
            <a:round/>
            <a:headEnd/>
            <a:tailEnd/>
          </a:ln>
        </p:spPr>
        <p:txBody>
          <a:bodyPr wrap="none" lIns="0" tIns="0" rIns="0" bIns="0" anchor="ctr"/>
          <a:lstStyle/>
          <a:p>
            <a:pPr algn="ctr"/>
            <a:endParaRPr lang="en-US" sz="2000"/>
          </a:p>
        </p:txBody>
      </p:sp>
      <p:sp>
        <p:nvSpPr>
          <p:cNvPr id="28675" name="Rectangle 5"/>
          <p:cNvSpPr>
            <a:spLocks noGrp="1" noChangeArrowheads="1"/>
          </p:cNvSpPr>
          <p:nvPr>
            <p:ph type="title" idx="4294967295"/>
          </p:nvPr>
        </p:nvSpPr>
        <p:spPr>
          <a:xfrm>
            <a:off x="596900" y="231775"/>
            <a:ext cx="6280150" cy="863600"/>
          </a:xfrm>
          <a:prstGeom prst="rect">
            <a:avLst/>
          </a:prstGeom>
        </p:spPr>
        <p:txBody>
          <a:bodyPr/>
          <a:lstStyle/>
          <a:p>
            <a:pPr eaLnBrk="1" hangingPunct="1"/>
            <a:r>
              <a:rPr lang="en-US" sz="2800" smtClean="0"/>
              <a:t> EMC VNXe -- “Simple” Meets “Solid”</a:t>
            </a:r>
            <a:endParaRPr lang="en-US" sz="2800" i="1" smtClean="0"/>
          </a:p>
        </p:txBody>
      </p:sp>
      <p:sp>
        <p:nvSpPr>
          <p:cNvPr id="28676" name="Rectangle 12"/>
          <p:cNvSpPr>
            <a:spLocks noChangeArrowheads="1"/>
          </p:cNvSpPr>
          <p:nvPr/>
        </p:nvSpPr>
        <p:spPr bwMode="auto">
          <a:xfrm>
            <a:off x="1947863" y="5541963"/>
            <a:ext cx="4800600" cy="854075"/>
          </a:xfrm>
          <a:prstGeom prst="rect">
            <a:avLst/>
          </a:prstGeom>
          <a:noFill/>
          <a:ln w="9525" algn="ctr">
            <a:noFill/>
            <a:miter lim="800000"/>
            <a:headEnd/>
            <a:tailEnd/>
          </a:ln>
        </p:spPr>
        <p:txBody>
          <a:bodyPr lIns="0" tIns="0" rIns="0" bIns="0">
            <a:spAutoFit/>
          </a:bodyPr>
          <a:lstStyle/>
          <a:p>
            <a:pPr algn="ctr"/>
            <a:r>
              <a:rPr lang="en-US" sz="2400" b="1">
                <a:solidFill>
                  <a:schemeClr val="hlink"/>
                </a:solidFill>
              </a:rPr>
              <a:t>VNXe</a:t>
            </a:r>
          </a:p>
          <a:p>
            <a:pPr algn="ctr"/>
            <a:r>
              <a:rPr lang="en-US" sz="1600" b="1" i="1">
                <a:solidFill>
                  <a:srgbClr val="008000"/>
                </a:solidFill>
              </a:rPr>
              <a:t>Simplicity combined with </a:t>
            </a:r>
          </a:p>
          <a:p>
            <a:pPr algn="ctr"/>
            <a:r>
              <a:rPr lang="en-US" sz="1600" b="1" i="1">
                <a:solidFill>
                  <a:srgbClr val="008000"/>
                </a:solidFill>
              </a:rPr>
              <a:t>enterprise-class features</a:t>
            </a:r>
          </a:p>
        </p:txBody>
      </p:sp>
      <p:sp>
        <p:nvSpPr>
          <p:cNvPr id="156690" name="AutoShape 18"/>
          <p:cNvSpPr>
            <a:spLocks noChangeArrowheads="1"/>
          </p:cNvSpPr>
          <p:nvPr/>
        </p:nvSpPr>
        <p:spPr bwMode="auto">
          <a:xfrm>
            <a:off x="3189288" y="3868738"/>
            <a:ext cx="2406650" cy="1681162"/>
          </a:xfrm>
          <a:prstGeom prst="irregularSeal1">
            <a:avLst/>
          </a:prstGeom>
          <a:gradFill rotWithShape="1">
            <a:gsLst>
              <a:gs pos="0">
                <a:srgbClr val="FFFF99"/>
              </a:gs>
              <a:gs pos="100000">
                <a:srgbClr val="FEC012"/>
              </a:gs>
            </a:gsLst>
            <a:path path="shape">
              <a:fillToRect l="50000" t="50000" r="50000" b="50000"/>
            </a:path>
          </a:gradFill>
          <a:ln w="9525" algn="ctr">
            <a:noFill/>
            <a:miter lim="800000"/>
            <a:headEnd/>
            <a:tailEnd/>
          </a:ln>
          <a:effectLst>
            <a:outerShdw dist="17961" dir="2700000" algn="ctr" rotWithShape="0">
              <a:schemeClr val="hlink"/>
            </a:outerShdw>
          </a:effectLst>
        </p:spPr>
        <p:txBody>
          <a:bodyPr lIns="91431" tIns="45716" rIns="91431" bIns="45716" anchor="ctr"/>
          <a:lstStyle/>
          <a:p>
            <a:pPr algn="ctr">
              <a:lnSpc>
                <a:spcPct val="90000"/>
              </a:lnSpc>
            </a:pPr>
            <a:r>
              <a:rPr lang="en-US" sz="1400" b="1" i="1">
                <a:solidFill>
                  <a:schemeClr val="hlink"/>
                </a:solidFill>
              </a:rPr>
              <a:t>Unique value proposition</a:t>
            </a:r>
            <a:endParaRPr lang="en-US" sz="2000" b="1">
              <a:solidFill>
                <a:schemeClr val="hlink"/>
              </a:solidFill>
            </a:endParaRPr>
          </a:p>
        </p:txBody>
      </p:sp>
      <p:sp>
        <p:nvSpPr>
          <p:cNvPr id="156675" name="Freeform 3"/>
          <p:cNvSpPr>
            <a:spLocks/>
          </p:cNvSpPr>
          <p:nvPr/>
        </p:nvSpPr>
        <p:spPr bwMode="auto">
          <a:xfrm>
            <a:off x="1592263" y="1676400"/>
            <a:ext cx="1374775" cy="4308475"/>
          </a:xfrm>
          <a:custGeom>
            <a:avLst/>
            <a:gdLst>
              <a:gd name="T0" fmla="*/ 2147483647 w 866"/>
              <a:gd name="T1" fmla="*/ 0 h 2656"/>
              <a:gd name="T2" fmla="*/ 2147483647 w 866"/>
              <a:gd name="T3" fmla="*/ 2147483647 h 2656"/>
              <a:gd name="T4" fmla="*/ 2147483647 w 866"/>
              <a:gd name="T5" fmla="*/ 2147483647 h 2656"/>
              <a:gd name="T6" fmla="*/ 2147483647 w 866"/>
              <a:gd name="T7" fmla="*/ 2147483647 h 2656"/>
              <a:gd name="T8" fmla="*/ 0 60000 65536"/>
              <a:gd name="T9" fmla="*/ 0 60000 65536"/>
              <a:gd name="T10" fmla="*/ 0 60000 65536"/>
              <a:gd name="T11" fmla="*/ 0 60000 65536"/>
              <a:gd name="T12" fmla="*/ 0 w 866"/>
              <a:gd name="T13" fmla="*/ 0 h 2656"/>
              <a:gd name="T14" fmla="*/ 866 w 866"/>
              <a:gd name="T15" fmla="*/ 2656 h 2656"/>
            </a:gdLst>
            <a:ahLst/>
            <a:cxnLst>
              <a:cxn ang="T8">
                <a:pos x="T0" y="T1"/>
              </a:cxn>
              <a:cxn ang="T9">
                <a:pos x="T2" y="T3"/>
              </a:cxn>
              <a:cxn ang="T10">
                <a:pos x="T4" y="T5"/>
              </a:cxn>
              <a:cxn ang="T11">
                <a:pos x="T6" y="T7"/>
              </a:cxn>
            </a:cxnLst>
            <a:rect l="T12" t="T13" r="T14" b="T15"/>
            <a:pathLst>
              <a:path w="866" h="2656">
                <a:moveTo>
                  <a:pt x="546" y="0"/>
                </a:moveTo>
                <a:cubicBezTo>
                  <a:pt x="339" y="246"/>
                  <a:pt x="132" y="492"/>
                  <a:pt x="66" y="812"/>
                </a:cubicBezTo>
                <a:cubicBezTo>
                  <a:pt x="0" y="1132"/>
                  <a:pt x="16" y="1613"/>
                  <a:pt x="149" y="1920"/>
                </a:cubicBezTo>
                <a:cubicBezTo>
                  <a:pt x="282" y="2227"/>
                  <a:pt x="574" y="2441"/>
                  <a:pt x="866" y="2656"/>
                </a:cubicBezTo>
              </a:path>
            </a:pathLst>
          </a:custGeom>
          <a:noFill/>
          <a:ln w="101600">
            <a:solidFill>
              <a:srgbClr val="C0C0C0">
                <a:alpha val="50980"/>
              </a:srgbClr>
            </a:solidFill>
            <a:round/>
            <a:headEnd/>
            <a:tailEnd type="triangle" w="med" len="med"/>
          </a:ln>
        </p:spPr>
        <p:txBody>
          <a:bodyPr lIns="0" tIns="0" rIns="0" bIns="0" anchor="ctr"/>
          <a:lstStyle/>
          <a:p>
            <a:endParaRPr lang="en-US"/>
          </a:p>
        </p:txBody>
      </p:sp>
      <p:sp>
        <p:nvSpPr>
          <p:cNvPr id="156679" name="Text Box 7"/>
          <p:cNvSpPr txBox="1">
            <a:spLocks noChangeArrowheads="1"/>
          </p:cNvSpPr>
          <p:nvPr/>
        </p:nvSpPr>
        <p:spPr bwMode="gray">
          <a:xfrm>
            <a:off x="1325563" y="1666875"/>
            <a:ext cx="2819400" cy="439738"/>
          </a:xfrm>
          <a:prstGeom prst="rect">
            <a:avLst/>
          </a:prstGeom>
          <a:noFill/>
          <a:ln w="9525">
            <a:noFill/>
            <a:miter lim="800000"/>
            <a:headEnd/>
            <a:tailEnd/>
          </a:ln>
        </p:spPr>
        <p:txBody>
          <a:bodyPr lIns="0" tIns="0" rIns="0" bIns="0">
            <a:spAutoFit/>
          </a:bodyPr>
          <a:lstStyle/>
          <a:p>
            <a:pPr algn="ctr">
              <a:lnSpc>
                <a:spcPct val="90000"/>
              </a:lnSpc>
            </a:pPr>
            <a:r>
              <a:rPr lang="en-US" b="1">
                <a:solidFill>
                  <a:schemeClr val="tx2"/>
                </a:solidFill>
              </a:rPr>
              <a:t>Simplified Installation</a:t>
            </a:r>
            <a:endParaRPr lang="en-US" sz="1600" b="1">
              <a:solidFill>
                <a:schemeClr val="hlink"/>
              </a:solidFill>
            </a:endParaRPr>
          </a:p>
          <a:p>
            <a:pPr algn="ctr">
              <a:lnSpc>
                <a:spcPct val="90000"/>
              </a:lnSpc>
            </a:pPr>
            <a:r>
              <a:rPr lang="en-US" sz="1400" b="1"/>
              <a:t>Setup wizard </a:t>
            </a:r>
          </a:p>
        </p:txBody>
      </p:sp>
      <p:sp>
        <p:nvSpPr>
          <p:cNvPr id="156682" name="Text Box 10"/>
          <p:cNvSpPr txBox="1">
            <a:spLocks noChangeArrowheads="1"/>
          </p:cNvSpPr>
          <p:nvPr/>
        </p:nvSpPr>
        <p:spPr bwMode="gray">
          <a:xfrm>
            <a:off x="-76200" y="2322513"/>
            <a:ext cx="3581400" cy="631825"/>
          </a:xfrm>
          <a:prstGeom prst="rect">
            <a:avLst/>
          </a:prstGeom>
          <a:noFill/>
          <a:ln w="9525">
            <a:noFill/>
            <a:miter lim="800000"/>
            <a:headEnd/>
            <a:tailEnd/>
          </a:ln>
        </p:spPr>
        <p:txBody>
          <a:bodyPr lIns="0" tIns="0" rIns="0" bIns="0">
            <a:spAutoFit/>
          </a:bodyPr>
          <a:lstStyle/>
          <a:p>
            <a:pPr marL="117475" indent="-117475" algn="ctr">
              <a:lnSpc>
                <a:spcPct val="90000"/>
              </a:lnSpc>
            </a:pPr>
            <a:r>
              <a:rPr lang="en-US" b="1">
                <a:solidFill>
                  <a:schemeClr val="tx2"/>
                </a:solidFill>
              </a:rPr>
              <a:t>Smart Provisioning</a:t>
            </a:r>
          </a:p>
          <a:p>
            <a:pPr marL="117475" indent="-117475" algn="ctr">
              <a:lnSpc>
                <a:spcPct val="90000"/>
              </a:lnSpc>
            </a:pPr>
            <a:r>
              <a:rPr lang="en-US" sz="1400" b="1"/>
              <a:t>Application-centric and simple provisioning</a:t>
            </a:r>
          </a:p>
        </p:txBody>
      </p:sp>
      <p:sp>
        <p:nvSpPr>
          <p:cNvPr id="156683" name="Text Box 11"/>
          <p:cNvSpPr txBox="1">
            <a:spLocks noChangeArrowheads="1"/>
          </p:cNvSpPr>
          <p:nvPr/>
        </p:nvSpPr>
        <p:spPr bwMode="gray">
          <a:xfrm>
            <a:off x="303213" y="3825875"/>
            <a:ext cx="2590800" cy="631825"/>
          </a:xfrm>
          <a:prstGeom prst="rect">
            <a:avLst/>
          </a:prstGeom>
          <a:noFill/>
          <a:ln w="9525">
            <a:noFill/>
            <a:miter lim="800000"/>
            <a:headEnd/>
            <a:tailEnd/>
          </a:ln>
        </p:spPr>
        <p:txBody>
          <a:bodyPr lIns="0" tIns="0" rIns="0" bIns="0">
            <a:spAutoFit/>
          </a:bodyPr>
          <a:lstStyle/>
          <a:p>
            <a:pPr algn="ctr">
              <a:lnSpc>
                <a:spcPct val="90000"/>
              </a:lnSpc>
            </a:pPr>
            <a:r>
              <a:rPr lang="en-US" b="1">
                <a:solidFill>
                  <a:schemeClr val="tx2"/>
                </a:solidFill>
              </a:rPr>
              <a:t>Smart Management</a:t>
            </a:r>
          </a:p>
          <a:p>
            <a:pPr algn="ctr">
              <a:lnSpc>
                <a:spcPct val="90000"/>
              </a:lnSpc>
            </a:pPr>
            <a:r>
              <a:rPr lang="en-US" sz="1400" b="1"/>
              <a:t>Centralized and simple GUI</a:t>
            </a:r>
          </a:p>
          <a:p>
            <a:pPr algn="ctr">
              <a:lnSpc>
                <a:spcPct val="90000"/>
              </a:lnSpc>
            </a:pPr>
            <a:r>
              <a:rPr lang="en-US" sz="1400" b="1"/>
              <a:t>Monitoring and Alerting</a:t>
            </a:r>
          </a:p>
        </p:txBody>
      </p:sp>
      <p:sp>
        <p:nvSpPr>
          <p:cNvPr id="156686" name="Text Box 14"/>
          <p:cNvSpPr txBox="1">
            <a:spLocks noChangeArrowheads="1"/>
          </p:cNvSpPr>
          <p:nvPr/>
        </p:nvSpPr>
        <p:spPr bwMode="gray">
          <a:xfrm>
            <a:off x="733425" y="4689475"/>
            <a:ext cx="2819400" cy="1071563"/>
          </a:xfrm>
          <a:prstGeom prst="rect">
            <a:avLst/>
          </a:prstGeom>
          <a:noFill/>
          <a:ln w="9525">
            <a:noFill/>
            <a:miter lim="800000"/>
            <a:headEnd/>
            <a:tailEnd/>
          </a:ln>
        </p:spPr>
        <p:txBody>
          <a:bodyPr lIns="0" tIns="0" rIns="0" bIns="0">
            <a:spAutoFit/>
          </a:bodyPr>
          <a:lstStyle/>
          <a:p>
            <a:pPr algn="ctr">
              <a:lnSpc>
                <a:spcPct val="90000"/>
              </a:lnSpc>
            </a:pPr>
            <a:r>
              <a:rPr lang="en-US" b="1">
                <a:solidFill>
                  <a:schemeClr val="tx2"/>
                </a:solidFill>
              </a:rPr>
              <a:t>Simplified Support</a:t>
            </a:r>
          </a:p>
          <a:p>
            <a:pPr algn="ctr">
              <a:lnSpc>
                <a:spcPct val="90000"/>
              </a:lnSpc>
            </a:pPr>
            <a:r>
              <a:rPr lang="en-US" b="1">
                <a:solidFill>
                  <a:schemeClr val="tx2"/>
                </a:solidFill>
              </a:rPr>
              <a:t>and Self-help </a:t>
            </a:r>
            <a:endParaRPr lang="en-US" sz="1600" b="1">
              <a:solidFill>
                <a:schemeClr val="hlink"/>
              </a:solidFill>
            </a:endParaRPr>
          </a:p>
          <a:p>
            <a:pPr algn="ctr">
              <a:lnSpc>
                <a:spcPct val="90000"/>
              </a:lnSpc>
            </a:pPr>
            <a:r>
              <a:rPr lang="en-US" sz="1400" b="1"/>
              <a:t>Integrated access to product ecosystem and online community</a:t>
            </a:r>
          </a:p>
        </p:txBody>
      </p:sp>
      <p:sp>
        <p:nvSpPr>
          <p:cNvPr id="156674" name="Freeform 2"/>
          <p:cNvSpPr>
            <a:spLocks/>
          </p:cNvSpPr>
          <p:nvPr/>
        </p:nvSpPr>
        <p:spPr bwMode="auto">
          <a:xfrm flipH="1">
            <a:off x="5718175" y="1717675"/>
            <a:ext cx="1374775" cy="4500563"/>
          </a:xfrm>
          <a:custGeom>
            <a:avLst/>
            <a:gdLst>
              <a:gd name="T0" fmla="*/ 2147483647 w 866"/>
              <a:gd name="T1" fmla="*/ 0 h 2656"/>
              <a:gd name="T2" fmla="*/ 2147483647 w 866"/>
              <a:gd name="T3" fmla="*/ 2147483647 h 2656"/>
              <a:gd name="T4" fmla="*/ 2147483647 w 866"/>
              <a:gd name="T5" fmla="*/ 2147483647 h 2656"/>
              <a:gd name="T6" fmla="*/ 2147483647 w 866"/>
              <a:gd name="T7" fmla="*/ 2147483647 h 2656"/>
              <a:gd name="T8" fmla="*/ 0 60000 65536"/>
              <a:gd name="T9" fmla="*/ 0 60000 65536"/>
              <a:gd name="T10" fmla="*/ 0 60000 65536"/>
              <a:gd name="T11" fmla="*/ 0 60000 65536"/>
              <a:gd name="T12" fmla="*/ 0 w 866"/>
              <a:gd name="T13" fmla="*/ 0 h 2656"/>
              <a:gd name="T14" fmla="*/ 866 w 866"/>
              <a:gd name="T15" fmla="*/ 2656 h 2656"/>
            </a:gdLst>
            <a:ahLst/>
            <a:cxnLst>
              <a:cxn ang="T8">
                <a:pos x="T0" y="T1"/>
              </a:cxn>
              <a:cxn ang="T9">
                <a:pos x="T2" y="T3"/>
              </a:cxn>
              <a:cxn ang="T10">
                <a:pos x="T4" y="T5"/>
              </a:cxn>
              <a:cxn ang="T11">
                <a:pos x="T6" y="T7"/>
              </a:cxn>
            </a:cxnLst>
            <a:rect l="T12" t="T13" r="T14" b="T15"/>
            <a:pathLst>
              <a:path w="866" h="2656">
                <a:moveTo>
                  <a:pt x="546" y="0"/>
                </a:moveTo>
                <a:cubicBezTo>
                  <a:pt x="339" y="246"/>
                  <a:pt x="132" y="492"/>
                  <a:pt x="66" y="812"/>
                </a:cubicBezTo>
                <a:cubicBezTo>
                  <a:pt x="0" y="1132"/>
                  <a:pt x="16" y="1613"/>
                  <a:pt x="149" y="1920"/>
                </a:cubicBezTo>
                <a:cubicBezTo>
                  <a:pt x="282" y="2227"/>
                  <a:pt x="574" y="2441"/>
                  <a:pt x="866" y="2656"/>
                </a:cubicBezTo>
              </a:path>
            </a:pathLst>
          </a:custGeom>
          <a:noFill/>
          <a:ln w="101600">
            <a:solidFill>
              <a:srgbClr val="C0C0C0">
                <a:alpha val="50980"/>
              </a:srgbClr>
            </a:solidFill>
            <a:round/>
            <a:headEnd/>
            <a:tailEnd type="triangle" w="med" len="med"/>
          </a:ln>
        </p:spPr>
        <p:txBody>
          <a:bodyPr lIns="0" tIns="0" rIns="0" bIns="0" anchor="ctr"/>
          <a:lstStyle/>
          <a:p>
            <a:endParaRPr lang="en-US"/>
          </a:p>
        </p:txBody>
      </p:sp>
      <p:sp>
        <p:nvSpPr>
          <p:cNvPr id="156678" name="Text Box 6"/>
          <p:cNvSpPr txBox="1">
            <a:spLocks noChangeArrowheads="1"/>
          </p:cNvSpPr>
          <p:nvPr/>
        </p:nvSpPr>
        <p:spPr bwMode="gray">
          <a:xfrm>
            <a:off x="5635625" y="3903663"/>
            <a:ext cx="3133725" cy="852487"/>
          </a:xfrm>
          <a:prstGeom prst="rect">
            <a:avLst/>
          </a:prstGeom>
          <a:noFill/>
          <a:ln w="9525">
            <a:noFill/>
            <a:miter lim="800000"/>
            <a:headEnd/>
            <a:tailEnd/>
          </a:ln>
        </p:spPr>
        <p:txBody>
          <a:bodyPr lIns="0" tIns="0" rIns="0" bIns="0">
            <a:spAutoFit/>
          </a:bodyPr>
          <a:lstStyle/>
          <a:p>
            <a:pPr algn="ctr">
              <a:lnSpc>
                <a:spcPct val="90000"/>
              </a:lnSpc>
            </a:pPr>
            <a:r>
              <a:rPr lang="en-US" b="1">
                <a:solidFill>
                  <a:schemeClr val="tx2"/>
                </a:solidFill>
              </a:rPr>
              <a:t>Flexibility and Scale</a:t>
            </a:r>
          </a:p>
          <a:p>
            <a:pPr algn="ctr">
              <a:lnSpc>
                <a:spcPct val="90000"/>
              </a:lnSpc>
            </a:pPr>
            <a:r>
              <a:rPr lang="en-US" sz="1600">
                <a:solidFill>
                  <a:schemeClr val="tx2"/>
                </a:solidFill>
              </a:rPr>
              <a:t> </a:t>
            </a:r>
            <a:r>
              <a:rPr lang="en-US" sz="1400" b="1"/>
              <a:t>File (CIFS, NFS) </a:t>
            </a:r>
          </a:p>
          <a:p>
            <a:pPr algn="ctr">
              <a:lnSpc>
                <a:spcPct val="90000"/>
              </a:lnSpc>
            </a:pPr>
            <a:r>
              <a:rPr lang="en-US" sz="1400" b="1"/>
              <a:t> Blocks (iSCSI, SAS)</a:t>
            </a:r>
          </a:p>
          <a:p>
            <a:pPr algn="ctr">
              <a:lnSpc>
                <a:spcPct val="90000"/>
              </a:lnSpc>
            </a:pPr>
            <a:r>
              <a:rPr lang="en-US" sz="1400" b="1"/>
              <a:t>4 - 8 GbE ports -- I/O module scaling</a:t>
            </a:r>
          </a:p>
        </p:txBody>
      </p:sp>
      <p:sp>
        <p:nvSpPr>
          <p:cNvPr id="156680" name="Text Box 8"/>
          <p:cNvSpPr txBox="1">
            <a:spLocks noChangeArrowheads="1"/>
          </p:cNvSpPr>
          <p:nvPr/>
        </p:nvSpPr>
        <p:spPr bwMode="gray">
          <a:xfrm>
            <a:off x="5037138" y="1697038"/>
            <a:ext cx="2590800" cy="439737"/>
          </a:xfrm>
          <a:prstGeom prst="rect">
            <a:avLst/>
          </a:prstGeom>
          <a:noFill/>
          <a:ln w="9525">
            <a:noFill/>
            <a:miter lim="800000"/>
            <a:headEnd/>
            <a:tailEnd/>
          </a:ln>
        </p:spPr>
        <p:txBody>
          <a:bodyPr lIns="0" tIns="0" rIns="0" bIns="0">
            <a:spAutoFit/>
          </a:bodyPr>
          <a:lstStyle/>
          <a:p>
            <a:pPr marL="117475" indent="-117475" algn="ctr">
              <a:lnSpc>
                <a:spcPct val="90000"/>
              </a:lnSpc>
            </a:pPr>
            <a:r>
              <a:rPr lang="en-US" b="1">
                <a:solidFill>
                  <a:schemeClr val="tx2"/>
                </a:solidFill>
              </a:rPr>
              <a:t>High Availability </a:t>
            </a:r>
          </a:p>
          <a:p>
            <a:pPr marL="117475" indent="-117475" algn="ctr">
              <a:lnSpc>
                <a:spcPct val="90000"/>
              </a:lnSpc>
            </a:pPr>
            <a:r>
              <a:rPr lang="en-US" sz="1400" b="1"/>
              <a:t>No single point of failure</a:t>
            </a:r>
          </a:p>
        </p:txBody>
      </p:sp>
      <p:pic>
        <p:nvPicPr>
          <p:cNvPr id="28686" name="Picture 21" descr="bezel"/>
          <p:cNvPicPr>
            <a:picLocks noChangeAspect="1" noChangeArrowheads="1"/>
          </p:cNvPicPr>
          <p:nvPr/>
        </p:nvPicPr>
        <p:blipFill>
          <a:blip r:embed="rId4" cstate="print"/>
          <a:srcRect/>
          <a:stretch>
            <a:fillRect/>
          </a:stretch>
        </p:blipFill>
        <p:spPr bwMode="auto">
          <a:xfrm>
            <a:off x="3040063" y="2335213"/>
            <a:ext cx="2705100" cy="944562"/>
          </a:xfrm>
          <a:prstGeom prst="rect">
            <a:avLst/>
          </a:prstGeom>
          <a:noFill/>
          <a:ln w="9525">
            <a:noFill/>
            <a:miter lim="800000"/>
            <a:headEnd/>
            <a:tailEnd/>
          </a:ln>
        </p:spPr>
      </p:pic>
      <p:sp>
        <p:nvSpPr>
          <p:cNvPr id="156681" name="Text Box 9"/>
          <p:cNvSpPr txBox="1">
            <a:spLocks noChangeArrowheads="1"/>
          </p:cNvSpPr>
          <p:nvPr/>
        </p:nvSpPr>
        <p:spPr bwMode="gray">
          <a:xfrm>
            <a:off x="5799138" y="5097463"/>
            <a:ext cx="2209800" cy="1016000"/>
          </a:xfrm>
          <a:prstGeom prst="rect">
            <a:avLst/>
          </a:prstGeom>
          <a:noFill/>
          <a:ln w="9525">
            <a:noFill/>
            <a:miter lim="800000"/>
            <a:headEnd/>
            <a:tailEnd/>
          </a:ln>
        </p:spPr>
        <p:txBody>
          <a:bodyPr lIns="0" tIns="0" rIns="0" bIns="0">
            <a:spAutoFit/>
          </a:bodyPr>
          <a:lstStyle/>
          <a:p>
            <a:pPr marL="117475" indent="-117475" algn="ctr">
              <a:lnSpc>
                <a:spcPct val="90000"/>
              </a:lnSpc>
            </a:pPr>
            <a:r>
              <a:rPr lang="en-US" b="1">
                <a:solidFill>
                  <a:schemeClr val="tx2"/>
                </a:solidFill>
              </a:rPr>
              <a:t>Advanced Features</a:t>
            </a:r>
          </a:p>
          <a:p>
            <a:pPr marL="117475" indent="-117475" algn="ctr">
              <a:lnSpc>
                <a:spcPct val="90000"/>
              </a:lnSpc>
            </a:pPr>
            <a:r>
              <a:rPr lang="en-US" sz="1400" b="1"/>
              <a:t>Virtual Provisioning</a:t>
            </a:r>
          </a:p>
          <a:p>
            <a:pPr marL="117475" indent="-117475" algn="ctr">
              <a:lnSpc>
                <a:spcPct val="90000"/>
              </a:lnSpc>
            </a:pPr>
            <a:r>
              <a:rPr lang="en-US" sz="1400" b="1"/>
              <a:t>File-level Retention</a:t>
            </a:r>
          </a:p>
          <a:p>
            <a:pPr marL="117475" indent="-117475" algn="ctr">
              <a:lnSpc>
                <a:spcPct val="90000"/>
              </a:lnSpc>
            </a:pPr>
            <a:r>
              <a:rPr lang="en-US" sz="1400" b="1"/>
              <a:t>Data De-duplication</a:t>
            </a:r>
          </a:p>
          <a:p>
            <a:pPr marL="117475" indent="-117475" algn="ctr">
              <a:lnSpc>
                <a:spcPct val="90000"/>
              </a:lnSpc>
            </a:pPr>
            <a:r>
              <a:rPr lang="en-US" sz="1400" b="1"/>
              <a:t>Storage Tiering</a:t>
            </a:r>
          </a:p>
        </p:txBody>
      </p:sp>
      <p:sp>
        <p:nvSpPr>
          <p:cNvPr id="156687" name="Text Box 15"/>
          <p:cNvSpPr txBox="1">
            <a:spLocks noChangeArrowheads="1"/>
          </p:cNvSpPr>
          <p:nvPr/>
        </p:nvSpPr>
        <p:spPr bwMode="gray">
          <a:xfrm>
            <a:off x="6076950" y="2316163"/>
            <a:ext cx="2590800" cy="879475"/>
          </a:xfrm>
          <a:prstGeom prst="rect">
            <a:avLst/>
          </a:prstGeom>
          <a:noFill/>
          <a:ln w="9525">
            <a:noFill/>
            <a:miter lim="800000"/>
            <a:headEnd/>
            <a:tailEnd/>
          </a:ln>
        </p:spPr>
        <p:txBody>
          <a:bodyPr lIns="0" tIns="0" rIns="0" bIns="0">
            <a:spAutoFit/>
          </a:bodyPr>
          <a:lstStyle/>
          <a:p>
            <a:pPr marL="117475" indent="-117475" algn="ctr">
              <a:lnSpc>
                <a:spcPct val="90000"/>
              </a:lnSpc>
            </a:pPr>
            <a:r>
              <a:rPr lang="en-US" b="1">
                <a:solidFill>
                  <a:schemeClr val="tx2"/>
                </a:solidFill>
              </a:rPr>
              <a:t>Integrated Data Protection </a:t>
            </a:r>
          </a:p>
          <a:p>
            <a:pPr marL="117475" indent="-117475" algn="ctr">
              <a:lnSpc>
                <a:spcPct val="90000"/>
              </a:lnSpc>
            </a:pPr>
            <a:r>
              <a:rPr lang="en-US" sz="1400" b="1"/>
              <a:t>Data recovery, disaster recovery, and more…</a:t>
            </a:r>
          </a:p>
        </p:txBody>
      </p:sp>
      <p:sp>
        <p:nvSpPr>
          <p:cNvPr id="156691" name="Text Box 19"/>
          <p:cNvSpPr txBox="1">
            <a:spLocks noChangeArrowheads="1"/>
          </p:cNvSpPr>
          <p:nvPr/>
        </p:nvSpPr>
        <p:spPr bwMode="gray">
          <a:xfrm>
            <a:off x="4095750" y="3171825"/>
            <a:ext cx="566738" cy="577850"/>
          </a:xfrm>
          <a:prstGeom prst="rect">
            <a:avLst/>
          </a:prstGeom>
          <a:solidFill>
            <a:schemeClr val="bg1">
              <a:alpha val="50195"/>
            </a:schemeClr>
          </a:solidFill>
          <a:ln w="9525" algn="ctr">
            <a:solidFill>
              <a:schemeClr val="hlink"/>
            </a:solidFill>
            <a:miter lim="800000"/>
            <a:headEnd/>
            <a:tailEnd/>
          </a:ln>
        </p:spPr>
        <p:txBody>
          <a:bodyPr tIns="91440" bIns="91440">
            <a:spAutoFit/>
          </a:bodyPr>
          <a:lstStyle/>
          <a:p>
            <a:pPr marL="117475" indent="-117475" algn="ctr">
              <a:lnSpc>
                <a:spcPct val="90000"/>
              </a:lnSpc>
            </a:pPr>
            <a:r>
              <a:rPr lang="en-US" sz="2800" b="1" i="1">
                <a:solidFill>
                  <a:srgbClr val="008000"/>
                </a:solidFill>
              </a:rPr>
              <a:t>+</a:t>
            </a:r>
          </a:p>
        </p:txBody>
      </p:sp>
      <p:sp>
        <p:nvSpPr>
          <p:cNvPr id="156688" name="Text Box 16"/>
          <p:cNvSpPr txBox="1">
            <a:spLocks noChangeArrowheads="1"/>
          </p:cNvSpPr>
          <p:nvPr/>
        </p:nvSpPr>
        <p:spPr bwMode="gray">
          <a:xfrm>
            <a:off x="1817688" y="3190875"/>
            <a:ext cx="1979612" cy="577850"/>
          </a:xfrm>
          <a:prstGeom prst="rect">
            <a:avLst/>
          </a:prstGeom>
          <a:solidFill>
            <a:schemeClr val="bg1">
              <a:alpha val="50195"/>
            </a:schemeClr>
          </a:solidFill>
          <a:ln w="9525" algn="ctr">
            <a:solidFill>
              <a:schemeClr val="hlink"/>
            </a:solidFill>
            <a:miter lim="800000"/>
            <a:headEnd/>
            <a:tailEnd/>
          </a:ln>
        </p:spPr>
        <p:txBody>
          <a:bodyPr tIns="91440" bIns="91440">
            <a:spAutoFit/>
          </a:bodyPr>
          <a:lstStyle/>
          <a:p>
            <a:pPr marL="117475" indent="-117475" algn="ctr">
              <a:lnSpc>
                <a:spcPct val="90000"/>
              </a:lnSpc>
            </a:pPr>
            <a:r>
              <a:rPr lang="en-US" sz="1400" b="1" i="1">
                <a:solidFill>
                  <a:srgbClr val="008000"/>
                </a:solidFill>
              </a:rPr>
              <a:t>Designed for the IT generalist</a:t>
            </a:r>
          </a:p>
        </p:txBody>
      </p:sp>
      <p:sp>
        <p:nvSpPr>
          <p:cNvPr id="156689" name="Text Box 17"/>
          <p:cNvSpPr txBox="1">
            <a:spLocks noChangeArrowheads="1"/>
          </p:cNvSpPr>
          <p:nvPr/>
        </p:nvSpPr>
        <p:spPr bwMode="gray">
          <a:xfrm>
            <a:off x="4956175" y="3192463"/>
            <a:ext cx="1979613" cy="577850"/>
          </a:xfrm>
          <a:prstGeom prst="rect">
            <a:avLst/>
          </a:prstGeom>
          <a:solidFill>
            <a:schemeClr val="bg1">
              <a:alpha val="50195"/>
            </a:schemeClr>
          </a:solidFill>
          <a:ln w="9525" algn="ctr">
            <a:solidFill>
              <a:schemeClr val="hlink"/>
            </a:solidFill>
            <a:miter lim="800000"/>
            <a:headEnd/>
            <a:tailEnd/>
          </a:ln>
        </p:spPr>
        <p:txBody>
          <a:bodyPr tIns="91440" bIns="91440">
            <a:spAutoFit/>
          </a:bodyPr>
          <a:lstStyle/>
          <a:p>
            <a:pPr marL="117475" indent="-117475" algn="ctr">
              <a:lnSpc>
                <a:spcPct val="90000"/>
              </a:lnSpc>
            </a:pPr>
            <a:r>
              <a:rPr lang="en-US" sz="1400" b="1" i="1">
                <a:solidFill>
                  <a:srgbClr val="008000"/>
                </a:solidFill>
              </a:rPr>
              <a:t>Advanced features</a:t>
            </a:r>
          </a:p>
          <a:p>
            <a:pPr marL="117475" indent="-117475" algn="ctr">
              <a:lnSpc>
                <a:spcPct val="90000"/>
              </a:lnSpc>
            </a:pPr>
            <a:endParaRPr lang="en-US" sz="1400" b="1" i="1">
              <a:solidFill>
                <a:srgbClr val="008000"/>
              </a:solidFill>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56679"/>
                                        </p:tgtEl>
                                        <p:attrNameLst>
                                          <p:attrName>style.visibility</p:attrName>
                                        </p:attrNameLst>
                                      </p:cBhvr>
                                      <p:to>
                                        <p:strVal val="visible"/>
                                      </p:to>
                                    </p:set>
                                    <p:anim calcmode="lin" valueType="num">
                                      <p:cBhvr>
                                        <p:cTn id="7" dur="500" fill="hold"/>
                                        <p:tgtEl>
                                          <p:spTgt spid="156679"/>
                                        </p:tgtEl>
                                        <p:attrNameLst>
                                          <p:attrName>ppt_w</p:attrName>
                                        </p:attrNameLst>
                                      </p:cBhvr>
                                      <p:tavLst>
                                        <p:tav tm="0">
                                          <p:val>
                                            <p:fltVal val="0"/>
                                          </p:val>
                                        </p:tav>
                                        <p:tav tm="100000">
                                          <p:val>
                                            <p:strVal val="#ppt_w"/>
                                          </p:val>
                                        </p:tav>
                                      </p:tavLst>
                                    </p:anim>
                                    <p:anim calcmode="lin" valueType="num">
                                      <p:cBhvr>
                                        <p:cTn id="8" dur="500" fill="hold"/>
                                        <p:tgtEl>
                                          <p:spTgt spid="156679"/>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56686"/>
                                        </p:tgtEl>
                                        <p:attrNameLst>
                                          <p:attrName>style.visibility</p:attrName>
                                        </p:attrNameLst>
                                      </p:cBhvr>
                                      <p:to>
                                        <p:strVal val="visible"/>
                                      </p:to>
                                    </p:set>
                                    <p:anim calcmode="lin" valueType="num">
                                      <p:cBhvr>
                                        <p:cTn id="11" dur="500" fill="hold"/>
                                        <p:tgtEl>
                                          <p:spTgt spid="156686"/>
                                        </p:tgtEl>
                                        <p:attrNameLst>
                                          <p:attrName>ppt_w</p:attrName>
                                        </p:attrNameLst>
                                      </p:cBhvr>
                                      <p:tavLst>
                                        <p:tav tm="0">
                                          <p:val>
                                            <p:fltVal val="0"/>
                                          </p:val>
                                        </p:tav>
                                        <p:tav tm="100000">
                                          <p:val>
                                            <p:strVal val="#ppt_w"/>
                                          </p:val>
                                        </p:tav>
                                      </p:tavLst>
                                    </p:anim>
                                    <p:anim calcmode="lin" valueType="num">
                                      <p:cBhvr>
                                        <p:cTn id="12" dur="500" fill="hold"/>
                                        <p:tgtEl>
                                          <p:spTgt spid="156686"/>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56682"/>
                                        </p:tgtEl>
                                        <p:attrNameLst>
                                          <p:attrName>style.visibility</p:attrName>
                                        </p:attrNameLst>
                                      </p:cBhvr>
                                      <p:to>
                                        <p:strVal val="visible"/>
                                      </p:to>
                                    </p:set>
                                    <p:anim calcmode="lin" valueType="num">
                                      <p:cBhvr>
                                        <p:cTn id="15" dur="500" fill="hold"/>
                                        <p:tgtEl>
                                          <p:spTgt spid="156682"/>
                                        </p:tgtEl>
                                        <p:attrNameLst>
                                          <p:attrName>ppt_w</p:attrName>
                                        </p:attrNameLst>
                                      </p:cBhvr>
                                      <p:tavLst>
                                        <p:tav tm="0">
                                          <p:val>
                                            <p:fltVal val="0"/>
                                          </p:val>
                                        </p:tav>
                                        <p:tav tm="100000">
                                          <p:val>
                                            <p:strVal val="#ppt_w"/>
                                          </p:val>
                                        </p:tav>
                                      </p:tavLst>
                                    </p:anim>
                                    <p:anim calcmode="lin" valueType="num">
                                      <p:cBhvr>
                                        <p:cTn id="16" dur="500" fill="hold"/>
                                        <p:tgtEl>
                                          <p:spTgt spid="156682"/>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56683"/>
                                        </p:tgtEl>
                                        <p:attrNameLst>
                                          <p:attrName>style.visibility</p:attrName>
                                        </p:attrNameLst>
                                      </p:cBhvr>
                                      <p:to>
                                        <p:strVal val="visible"/>
                                      </p:to>
                                    </p:set>
                                    <p:anim calcmode="lin" valueType="num">
                                      <p:cBhvr>
                                        <p:cTn id="19" dur="500" fill="hold"/>
                                        <p:tgtEl>
                                          <p:spTgt spid="156683"/>
                                        </p:tgtEl>
                                        <p:attrNameLst>
                                          <p:attrName>ppt_w</p:attrName>
                                        </p:attrNameLst>
                                      </p:cBhvr>
                                      <p:tavLst>
                                        <p:tav tm="0">
                                          <p:val>
                                            <p:fltVal val="0"/>
                                          </p:val>
                                        </p:tav>
                                        <p:tav tm="100000">
                                          <p:val>
                                            <p:strVal val="#ppt_w"/>
                                          </p:val>
                                        </p:tav>
                                      </p:tavLst>
                                    </p:anim>
                                    <p:anim calcmode="lin" valueType="num">
                                      <p:cBhvr>
                                        <p:cTn id="20" dur="500" fill="hold"/>
                                        <p:tgtEl>
                                          <p:spTgt spid="156683"/>
                                        </p:tgtEl>
                                        <p:attrNameLst>
                                          <p:attrName>ppt_h</p:attrName>
                                        </p:attrNameLst>
                                      </p:cBhvr>
                                      <p:tavLst>
                                        <p:tav tm="0">
                                          <p:val>
                                            <p:fltVal val="0"/>
                                          </p:val>
                                        </p:tav>
                                        <p:tav tm="100000">
                                          <p:val>
                                            <p:strVal val="#ppt_h"/>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56675"/>
                                        </p:tgtEl>
                                        <p:attrNameLst>
                                          <p:attrName>style.visibility</p:attrName>
                                        </p:attrNameLst>
                                      </p:cBhvr>
                                      <p:to>
                                        <p:strVal val="visible"/>
                                      </p:to>
                                    </p:set>
                                    <p:anim calcmode="lin" valueType="num">
                                      <p:cBhvr additive="base">
                                        <p:cTn id="23" dur="500" fill="hold"/>
                                        <p:tgtEl>
                                          <p:spTgt spid="156675"/>
                                        </p:tgtEl>
                                        <p:attrNameLst>
                                          <p:attrName>ppt_x</p:attrName>
                                        </p:attrNameLst>
                                      </p:cBhvr>
                                      <p:tavLst>
                                        <p:tav tm="0">
                                          <p:val>
                                            <p:strVal val="0-#ppt_w/2"/>
                                          </p:val>
                                        </p:tav>
                                        <p:tav tm="100000">
                                          <p:val>
                                            <p:strVal val="#ppt_x"/>
                                          </p:val>
                                        </p:tav>
                                      </p:tavLst>
                                    </p:anim>
                                    <p:anim calcmode="lin" valueType="num">
                                      <p:cBhvr additive="base">
                                        <p:cTn id="24" dur="500" fill="hold"/>
                                        <p:tgtEl>
                                          <p:spTgt spid="156675"/>
                                        </p:tgtEl>
                                        <p:attrNameLst>
                                          <p:attrName>ppt_y</p:attrName>
                                        </p:attrNameLst>
                                      </p:cBhvr>
                                      <p:tavLst>
                                        <p:tav tm="0">
                                          <p:val>
                                            <p:strVal val="#ppt_y"/>
                                          </p:val>
                                        </p:tav>
                                        <p:tav tm="100000">
                                          <p:val>
                                            <p:strVal val="#ppt_y"/>
                                          </p:val>
                                        </p:tav>
                                      </p:tavLst>
                                    </p:anim>
                                  </p:childTnLst>
                                </p:cTn>
                              </p:par>
                              <p:par>
                                <p:cTn id="25" presetID="23" presetClass="entr" presetSubtype="16" fill="hold" nodeType="withEffect">
                                  <p:stCondLst>
                                    <p:cond delay="0"/>
                                  </p:stCondLst>
                                  <p:childTnLst>
                                    <p:set>
                                      <p:cBhvr>
                                        <p:cTn id="26" dur="1" fill="hold">
                                          <p:stCondLst>
                                            <p:cond delay="0"/>
                                          </p:stCondLst>
                                        </p:cTn>
                                        <p:tgtEl>
                                          <p:spTgt spid="156688"/>
                                        </p:tgtEl>
                                        <p:attrNameLst>
                                          <p:attrName>style.visibility</p:attrName>
                                        </p:attrNameLst>
                                      </p:cBhvr>
                                      <p:to>
                                        <p:strVal val="visible"/>
                                      </p:to>
                                    </p:set>
                                    <p:anim calcmode="lin" valueType="num">
                                      <p:cBhvr>
                                        <p:cTn id="27" dur="500" fill="hold"/>
                                        <p:tgtEl>
                                          <p:spTgt spid="156688"/>
                                        </p:tgtEl>
                                        <p:attrNameLst>
                                          <p:attrName>ppt_w</p:attrName>
                                        </p:attrNameLst>
                                      </p:cBhvr>
                                      <p:tavLst>
                                        <p:tav tm="0">
                                          <p:val>
                                            <p:fltVal val="0"/>
                                          </p:val>
                                        </p:tav>
                                        <p:tav tm="100000">
                                          <p:val>
                                            <p:strVal val="#ppt_w"/>
                                          </p:val>
                                        </p:tav>
                                      </p:tavLst>
                                    </p:anim>
                                    <p:anim calcmode="lin" valueType="num">
                                      <p:cBhvr>
                                        <p:cTn id="28" dur="500" fill="hold"/>
                                        <p:tgtEl>
                                          <p:spTgt spid="156688"/>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nodeType="clickEffect">
                                  <p:stCondLst>
                                    <p:cond delay="0"/>
                                  </p:stCondLst>
                                  <p:childTnLst>
                                    <p:set>
                                      <p:cBhvr>
                                        <p:cTn id="32" dur="1" fill="hold">
                                          <p:stCondLst>
                                            <p:cond delay="0"/>
                                          </p:stCondLst>
                                        </p:cTn>
                                        <p:tgtEl>
                                          <p:spTgt spid="156680"/>
                                        </p:tgtEl>
                                        <p:attrNameLst>
                                          <p:attrName>style.visibility</p:attrName>
                                        </p:attrNameLst>
                                      </p:cBhvr>
                                      <p:to>
                                        <p:strVal val="visible"/>
                                      </p:to>
                                    </p:set>
                                    <p:anim calcmode="lin" valueType="num">
                                      <p:cBhvr>
                                        <p:cTn id="33" dur="500" fill="hold"/>
                                        <p:tgtEl>
                                          <p:spTgt spid="156680"/>
                                        </p:tgtEl>
                                        <p:attrNameLst>
                                          <p:attrName>ppt_w</p:attrName>
                                        </p:attrNameLst>
                                      </p:cBhvr>
                                      <p:tavLst>
                                        <p:tav tm="0">
                                          <p:val>
                                            <p:fltVal val="0"/>
                                          </p:val>
                                        </p:tav>
                                        <p:tav tm="100000">
                                          <p:val>
                                            <p:strVal val="#ppt_w"/>
                                          </p:val>
                                        </p:tav>
                                      </p:tavLst>
                                    </p:anim>
                                    <p:anim calcmode="lin" valueType="num">
                                      <p:cBhvr>
                                        <p:cTn id="34" dur="500" fill="hold"/>
                                        <p:tgtEl>
                                          <p:spTgt spid="156680"/>
                                        </p:tgtEl>
                                        <p:attrNameLst>
                                          <p:attrName>ppt_h</p:attrName>
                                        </p:attrNameLst>
                                      </p:cBhvr>
                                      <p:tavLst>
                                        <p:tav tm="0">
                                          <p:val>
                                            <p:fltVal val="0"/>
                                          </p:val>
                                        </p:tav>
                                        <p:tav tm="100000">
                                          <p:val>
                                            <p:strVal val="#ppt_h"/>
                                          </p:val>
                                        </p:tav>
                                      </p:tavLst>
                                    </p:anim>
                                  </p:childTnLst>
                                </p:cTn>
                              </p:par>
                              <p:par>
                                <p:cTn id="35" presetID="23" presetClass="entr" presetSubtype="16" fill="hold" nodeType="withEffect">
                                  <p:stCondLst>
                                    <p:cond delay="0"/>
                                  </p:stCondLst>
                                  <p:childTnLst>
                                    <p:set>
                                      <p:cBhvr>
                                        <p:cTn id="36" dur="1" fill="hold">
                                          <p:stCondLst>
                                            <p:cond delay="0"/>
                                          </p:stCondLst>
                                        </p:cTn>
                                        <p:tgtEl>
                                          <p:spTgt spid="156678"/>
                                        </p:tgtEl>
                                        <p:attrNameLst>
                                          <p:attrName>style.visibility</p:attrName>
                                        </p:attrNameLst>
                                      </p:cBhvr>
                                      <p:to>
                                        <p:strVal val="visible"/>
                                      </p:to>
                                    </p:set>
                                    <p:anim calcmode="lin" valueType="num">
                                      <p:cBhvr>
                                        <p:cTn id="37" dur="500" fill="hold"/>
                                        <p:tgtEl>
                                          <p:spTgt spid="156678"/>
                                        </p:tgtEl>
                                        <p:attrNameLst>
                                          <p:attrName>ppt_w</p:attrName>
                                        </p:attrNameLst>
                                      </p:cBhvr>
                                      <p:tavLst>
                                        <p:tav tm="0">
                                          <p:val>
                                            <p:fltVal val="0"/>
                                          </p:val>
                                        </p:tav>
                                        <p:tav tm="100000">
                                          <p:val>
                                            <p:strVal val="#ppt_w"/>
                                          </p:val>
                                        </p:tav>
                                      </p:tavLst>
                                    </p:anim>
                                    <p:anim calcmode="lin" valueType="num">
                                      <p:cBhvr>
                                        <p:cTn id="38" dur="500" fill="hold"/>
                                        <p:tgtEl>
                                          <p:spTgt spid="156678"/>
                                        </p:tgtEl>
                                        <p:attrNameLst>
                                          <p:attrName>ppt_h</p:attrName>
                                        </p:attrNameLst>
                                      </p:cBhvr>
                                      <p:tavLst>
                                        <p:tav tm="0">
                                          <p:val>
                                            <p:fltVal val="0"/>
                                          </p:val>
                                        </p:tav>
                                        <p:tav tm="100000">
                                          <p:val>
                                            <p:strVal val="#ppt_h"/>
                                          </p:val>
                                        </p:tav>
                                      </p:tavLst>
                                    </p:anim>
                                  </p:childTnLst>
                                </p:cTn>
                              </p:par>
                              <p:par>
                                <p:cTn id="39" presetID="23" presetClass="entr" presetSubtype="16" fill="hold" nodeType="withEffect">
                                  <p:stCondLst>
                                    <p:cond delay="0"/>
                                  </p:stCondLst>
                                  <p:childTnLst>
                                    <p:set>
                                      <p:cBhvr>
                                        <p:cTn id="40" dur="1" fill="hold">
                                          <p:stCondLst>
                                            <p:cond delay="0"/>
                                          </p:stCondLst>
                                        </p:cTn>
                                        <p:tgtEl>
                                          <p:spTgt spid="156687"/>
                                        </p:tgtEl>
                                        <p:attrNameLst>
                                          <p:attrName>style.visibility</p:attrName>
                                        </p:attrNameLst>
                                      </p:cBhvr>
                                      <p:to>
                                        <p:strVal val="visible"/>
                                      </p:to>
                                    </p:set>
                                    <p:anim calcmode="lin" valueType="num">
                                      <p:cBhvr>
                                        <p:cTn id="41" dur="500" fill="hold"/>
                                        <p:tgtEl>
                                          <p:spTgt spid="156687"/>
                                        </p:tgtEl>
                                        <p:attrNameLst>
                                          <p:attrName>ppt_w</p:attrName>
                                        </p:attrNameLst>
                                      </p:cBhvr>
                                      <p:tavLst>
                                        <p:tav tm="0">
                                          <p:val>
                                            <p:fltVal val="0"/>
                                          </p:val>
                                        </p:tav>
                                        <p:tav tm="100000">
                                          <p:val>
                                            <p:strVal val="#ppt_w"/>
                                          </p:val>
                                        </p:tav>
                                      </p:tavLst>
                                    </p:anim>
                                    <p:anim calcmode="lin" valueType="num">
                                      <p:cBhvr>
                                        <p:cTn id="42" dur="500" fill="hold"/>
                                        <p:tgtEl>
                                          <p:spTgt spid="156687"/>
                                        </p:tgtEl>
                                        <p:attrNameLst>
                                          <p:attrName>ppt_h</p:attrName>
                                        </p:attrNameLst>
                                      </p:cBhvr>
                                      <p:tavLst>
                                        <p:tav tm="0">
                                          <p:val>
                                            <p:fltVal val="0"/>
                                          </p:val>
                                        </p:tav>
                                        <p:tav tm="100000">
                                          <p:val>
                                            <p:strVal val="#ppt_h"/>
                                          </p:val>
                                        </p:tav>
                                      </p:tavLst>
                                    </p:anim>
                                  </p:childTnLst>
                                </p:cTn>
                              </p:par>
                              <p:par>
                                <p:cTn id="43" presetID="23" presetClass="entr" presetSubtype="16" fill="hold" nodeType="withEffect">
                                  <p:stCondLst>
                                    <p:cond delay="0"/>
                                  </p:stCondLst>
                                  <p:childTnLst>
                                    <p:set>
                                      <p:cBhvr>
                                        <p:cTn id="44" dur="1" fill="hold">
                                          <p:stCondLst>
                                            <p:cond delay="0"/>
                                          </p:stCondLst>
                                        </p:cTn>
                                        <p:tgtEl>
                                          <p:spTgt spid="156681"/>
                                        </p:tgtEl>
                                        <p:attrNameLst>
                                          <p:attrName>style.visibility</p:attrName>
                                        </p:attrNameLst>
                                      </p:cBhvr>
                                      <p:to>
                                        <p:strVal val="visible"/>
                                      </p:to>
                                    </p:set>
                                    <p:anim calcmode="lin" valueType="num">
                                      <p:cBhvr>
                                        <p:cTn id="45" dur="500" fill="hold"/>
                                        <p:tgtEl>
                                          <p:spTgt spid="156681"/>
                                        </p:tgtEl>
                                        <p:attrNameLst>
                                          <p:attrName>ppt_w</p:attrName>
                                        </p:attrNameLst>
                                      </p:cBhvr>
                                      <p:tavLst>
                                        <p:tav tm="0">
                                          <p:val>
                                            <p:fltVal val="0"/>
                                          </p:val>
                                        </p:tav>
                                        <p:tav tm="100000">
                                          <p:val>
                                            <p:strVal val="#ppt_w"/>
                                          </p:val>
                                        </p:tav>
                                      </p:tavLst>
                                    </p:anim>
                                    <p:anim calcmode="lin" valueType="num">
                                      <p:cBhvr>
                                        <p:cTn id="46" dur="500" fill="hold"/>
                                        <p:tgtEl>
                                          <p:spTgt spid="156681"/>
                                        </p:tgtEl>
                                        <p:attrNameLst>
                                          <p:attrName>ppt_h</p:attrName>
                                        </p:attrNameLst>
                                      </p:cBhvr>
                                      <p:tavLst>
                                        <p:tav tm="0">
                                          <p:val>
                                            <p:fltVal val="0"/>
                                          </p:val>
                                        </p:tav>
                                        <p:tav tm="100000">
                                          <p:val>
                                            <p:strVal val="#ppt_h"/>
                                          </p:val>
                                        </p:tav>
                                      </p:tavLst>
                                    </p:anim>
                                  </p:childTnLst>
                                </p:cTn>
                              </p:par>
                              <p:par>
                                <p:cTn id="47" presetID="2" presetClass="entr" presetSubtype="2" fill="hold" grpId="0" nodeType="withEffect">
                                  <p:stCondLst>
                                    <p:cond delay="0"/>
                                  </p:stCondLst>
                                  <p:childTnLst>
                                    <p:set>
                                      <p:cBhvr>
                                        <p:cTn id="48" dur="1" fill="hold">
                                          <p:stCondLst>
                                            <p:cond delay="0"/>
                                          </p:stCondLst>
                                        </p:cTn>
                                        <p:tgtEl>
                                          <p:spTgt spid="156674"/>
                                        </p:tgtEl>
                                        <p:attrNameLst>
                                          <p:attrName>style.visibility</p:attrName>
                                        </p:attrNameLst>
                                      </p:cBhvr>
                                      <p:to>
                                        <p:strVal val="visible"/>
                                      </p:to>
                                    </p:set>
                                    <p:anim calcmode="lin" valueType="num">
                                      <p:cBhvr additive="base">
                                        <p:cTn id="49" dur="500" fill="hold"/>
                                        <p:tgtEl>
                                          <p:spTgt spid="156674"/>
                                        </p:tgtEl>
                                        <p:attrNameLst>
                                          <p:attrName>ppt_x</p:attrName>
                                        </p:attrNameLst>
                                      </p:cBhvr>
                                      <p:tavLst>
                                        <p:tav tm="0">
                                          <p:val>
                                            <p:strVal val="1+#ppt_w/2"/>
                                          </p:val>
                                        </p:tav>
                                        <p:tav tm="100000">
                                          <p:val>
                                            <p:strVal val="#ppt_x"/>
                                          </p:val>
                                        </p:tav>
                                      </p:tavLst>
                                    </p:anim>
                                    <p:anim calcmode="lin" valueType="num">
                                      <p:cBhvr additive="base">
                                        <p:cTn id="50" dur="500" fill="hold"/>
                                        <p:tgtEl>
                                          <p:spTgt spid="156674"/>
                                        </p:tgtEl>
                                        <p:attrNameLst>
                                          <p:attrName>ppt_y</p:attrName>
                                        </p:attrNameLst>
                                      </p:cBhvr>
                                      <p:tavLst>
                                        <p:tav tm="0">
                                          <p:val>
                                            <p:strVal val="#ppt_y"/>
                                          </p:val>
                                        </p:tav>
                                        <p:tav tm="100000">
                                          <p:val>
                                            <p:strVal val="#ppt_y"/>
                                          </p:val>
                                        </p:tav>
                                      </p:tavLst>
                                    </p:anim>
                                  </p:childTnLst>
                                </p:cTn>
                              </p:par>
                              <p:par>
                                <p:cTn id="51" presetID="23" presetClass="entr" presetSubtype="16" fill="hold" nodeType="withEffect">
                                  <p:stCondLst>
                                    <p:cond delay="0"/>
                                  </p:stCondLst>
                                  <p:childTnLst>
                                    <p:set>
                                      <p:cBhvr>
                                        <p:cTn id="52" dur="1" fill="hold">
                                          <p:stCondLst>
                                            <p:cond delay="0"/>
                                          </p:stCondLst>
                                        </p:cTn>
                                        <p:tgtEl>
                                          <p:spTgt spid="156689"/>
                                        </p:tgtEl>
                                        <p:attrNameLst>
                                          <p:attrName>style.visibility</p:attrName>
                                        </p:attrNameLst>
                                      </p:cBhvr>
                                      <p:to>
                                        <p:strVal val="visible"/>
                                      </p:to>
                                    </p:set>
                                    <p:anim calcmode="lin" valueType="num">
                                      <p:cBhvr>
                                        <p:cTn id="53" dur="500" fill="hold"/>
                                        <p:tgtEl>
                                          <p:spTgt spid="156689"/>
                                        </p:tgtEl>
                                        <p:attrNameLst>
                                          <p:attrName>ppt_w</p:attrName>
                                        </p:attrNameLst>
                                      </p:cBhvr>
                                      <p:tavLst>
                                        <p:tav tm="0">
                                          <p:val>
                                            <p:fltVal val="0"/>
                                          </p:val>
                                        </p:tav>
                                        <p:tav tm="100000">
                                          <p:val>
                                            <p:strVal val="#ppt_w"/>
                                          </p:val>
                                        </p:tav>
                                      </p:tavLst>
                                    </p:anim>
                                    <p:anim calcmode="lin" valueType="num">
                                      <p:cBhvr>
                                        <p:cTn id="54" dur="500" fill="hold"/>
                                        <p:tgtEl>
                                          <p:spTgt spid="156689"/>
                                        </p:tgtEl>
                                        <p:attrNameLst>
                                          <p:attrName>ppt_h</p:attrName>
                                        </p:attrNameLst>
                                      </p:cBhvr>
                                      <p:tavLst>
                                        <p:tav tm="0">
                                          <p:val>
                                            <p:fltVal val="0"/>
                                          </p:val>
                                        </p:tav>
                                        <p:tav tm="100000">
                                          <p:val>
                                            <p:strVal val="#ppt_h"/>
                                          </p:val>
                                        </p:tav>
                                      </p:tavLst>
                                    </p:anim>
                                  </p:childTnLst>
                                </p:cTn>
                              </p:par>
                              <p:par>
                                <p:cTn id="55" presetID="23" presetClass="entr" presetSubtype="16" fill="hold" nodeType="withEffect">
                                  <p:stCondLst>
                                    <p:cond delay="0"/>
                                  </p:stCondLst>
                                  <p:childTnLst>
                                    <p:set>
                                      <p:cBhvr>
                                        <p:cTn id="56" dur="1" fill="hold">
                                          <p:stCondLst>
                                            <p:cond delay="0"/>
                                          </p:stCondLst>
                                        </p:cTn>
                                        <p:tgtEl>
                                          <p:spTgt spid="156691"/>
                                        </p:tgtEl>
                                        <p:attrNameLst>
                                          <p:attrName>style.visibility</p:attrName>
                                        </p:attrNameLst>
                                      </p:cBhvr>
                                      <p:to>
                                        <p:strVal val="visible"/>
                                      </p:to>
                                    </p:set>
                                    <p:anim calcmode="lin" valueType="num">
                                      <p:cBhvr>
                                        <p:cTn id="57" dur="500" fill="hold"/>
                                        <p:tgtEl>
                                          <p:spTgt spid="156691"/>
                                        </p:tgtEl>
                                        <p:attrNameLst>
                                          <p:attrName>ppt_w</p:attrName>
                                        </p:attrNameLst>
                                      </p:cBhvr>
                                      <p:tavLst>
                                        <p:tav tm="0">
                                          <p:val>
                                            <p:fltVal val="0"/>
                                          </p:val>
                                        </p:tav>
                                        <p:tav tm="100000">
                                          <p:val>
                                            <p:strVal val="#ppt_w"/>
                                          </p:val>
                                        </p:tav>
                                      </p:tavLst>
                                    </p:anim>
                                    <p:anim calcmode="lin" valueType="num">
                                      <p:cBhvr>
                                        <p:cTn id="58" dur="500" fill="hold"/>
                                        <p:tgtEl>
                                          <p:spTgt spid="15669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animBg="1"/>
      <p:bldP spid="15667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ChangeArrowheads="1"/>
          </p:cNvSpPr>
          <p:nvPr/>
        </p:nvSpPr>
        <p:spPr bwMode="auto">
          <a:xfrm>
            <a:off x="533400" y="1752600"/>
            <a:ext cx="3143250" cy="4695825"/>
          </a:xfrm>
          <a:prstGeom prst="rect">
            <a:avLst/>
          </a:prstGeom>
          <a:solidFill>
            <a:schemeClr val="bg2"/>
          </a:solidFill>
          <a:ln w="9525">
            <a:noFill/>
            <a:miter lim="800000"/>
            <a:headEnd/>
            <a:tailEnd/>
          </a:ln>
          <a:effectLst>
            <a:outerShdw dist="35921" dir="2700000" algn="ctr" rotWithShape="0">
              <a:schemeClr val="bg2"/>
            </a:outerShdw>
          </a:effectLst>
        </p:spPr>
        <p:txBody>
          <a:bodyPr wrap="none" anchor="ctr"/>
          <a:lstStyle/>
          <a:p>
            <a:endParaRPr lang="en-US"/>
          </a:p>
        </p:txBody>
      </p:sp>
      <p:sp>
        <p:nvSpPr>
          <p:cNvPr id="25603" name="Line 3"/>
          <p:cNvSpPr>
            <a:spLocks noChangeShapeType="1"/>
          </p:cNvSpPr>
          <p:nvPr/>
        </p:nvSpPr>
        <p:spPr bwMode="auto">
          <a:xfrm>
            <a:off x="3287713" y="5189538"/>
            <a:ext cx="0" cy="152400"/>
          </a:xfrm>
          <a:prstGeom prst="line">
            <a:avLst/>
          </a:prstGeom>
          <a:noFill/>
          <a:ln w="38100">
            <a:solidFill>
              <a:schemeClr val="tx1"/>
            </a:solidFill>
            <a:round/>
            <a:headEnd type="none" w="sm" len="sm"/>
            <a:tailEnd type="triangle" w="sm" len="sm"/>
          </a:ln>
        </p:spPr>
        <p:txBody>
          <a:bodyPr anchor="b"/>
          <a:lstStyle/>
          <a:p>
            <a:endParaRPr lang="en-US"/>
          </a:p>
        </p:txBody>
      </p:sp>
      <p:sp>
        <p:nvSpPr>
          <p:cNvPr id="25604" name="Line 4"/>
          <p:cNvSpPr>
            <a:spLocks noChangeShapeType="1"/>
          </p:cNvSpPr>
          <p:nvPr/>
        </p:nvSpPr>
        <p:spPr bwMode="auto">
          <a:xfrm flipH="1">
            <a:off x="1001713" y="5189538"/>
            <a:ext cx="0" cy="152400"/>
          </a:xfrm>
          <a:prstGeom prst="line">
            <a:avLst/>
          </a:prstGeom>
          <a:noFill/>
          <a:ln w="38100">
            <a:solidFill>
              <a:schemeClr val="tx1"/>
            </a:solidFill>
            <a:round/>
            <a:headEnd type="none" w="sm" len="sm"/>
            <a:tailEnd type="triangle" w="sm" len="sm"/>
          </a:ln>
        </p:spPr>
        <p:txBody>
          <a:bodyPr anchor="b"/>
          <a:lstStyle/>
          <a:p>
            <a:endParaRPr lang="en-US"/>
          </a:p>
        </p:txBody>
      </p:sp>
      <p:sp>
        <p:nvSpPr>
          <p:cNvPr id="25605" name="Line 5"/>
          <p:cNvSpPr>
            <a:spLocks noChangeShapeType="1"/>
          </p:cNvSpPr>
          <p:nvPr/>
        </p:nvSpPr>
        <p:spPr bwMode="auto">
          <a:xfrm>
            <a:off x="1077913" y="3741738"/>
            <a:ext cx="0" cy="457200"/>
          </a:xfrm>
          <a:prstGeom prst="line">
            <a:avLst/>
          </a:prstGeom>
          <a:noFill/>
          <a:ln w="38100">
            <a:solidFill>
              <a:srgbClr val="FF9933"/>
            </a:solidFill>
            <a:round/>
            <a:headEnd type="none" w="sm" len="sm"/>
            <a:tailEnd type="triangle" w="sm" len="sm"/>
          </a:ln>
        </p:spPr>
        <p:txBody>
          <a:bodyPr anchor="b"/>
          <a:lstStyle/>
          <a:p>
            <a:endParaRPr lang="en-US"/>
          </a:p>
        </p:txBody>
      </p:sp>
      <p:sp>
        <p:nvSpPr>
          <p:cNvPr id="25606" name="Line 6"/>
          <p:cNvSpPr>
            <a:spLocks noChangeShapeType="1"/>
          </p:cNvSpPr>
          <p:nvPr/>
        </p:nvSpPr>
        <p:spPr bwMode="auto">
          <a:xfrm>
            <a:off x="3211513" y="3741738"/>
            <a:ext cx="0" cy="457200"/>
          </a:xfrm>
          <a:prstGeom prst="line">
            <a:avLst/>
          </a:prstGeom>
          <a:noFill/>
          <a:ln w="38100">
            <a:solidFill>
              <a:srgbClr val="FF9933"/>
            </a:solidFill>
            <a:round/>
            <a:headEnd type="none" w="sm" len="sm"/>
            <a:tailEnd type="triangle" w="sm" len="sm"/>
          </a:ln>
        </p:spPr>
        <p:txBody>
          <a:bodyPr anchor="b"/>
          <a:lstStyle/>
          <a:p>
            <a:endParaRPr lang="en-US"/>
          </a:p>
        </p:txBody>
      </p:sp>
      <p:sp>
        <p:nvSpPr>
          <p:cNvPr id="25607" name="Line 7"/>
          <p:cNvSpPr>
            <a:spLocks noChangeShapeType="1"/>
          </p:cNvSpPr>
          <p:nvPr/>
        </p:nvSpPr>
        <p:spPr bwMode="auto">
          <a:xfrm>
            <a:off x="2525713" y="3970338"/>
            <a:ext cx="0" cy="228600"/>
          </a:xfrm>
          <a:prstGeom prst="line">
            <a:avLst/>
          </a:prstGeom>
          <a:noFill/>
          <a:ln w="38100">
            <a:solidFill>
              <a:srgbClr val="FF9933"/>
            </a:solidFill>
            <a:round/>
            <a:headEnd type="none" w="sm" len="sm"/>
            <a:tailEnd type="triangle" w="sm" len="sm"/>
          </a:ln>
        </p:spPr>
        <p:txBody>
          <a:bodyPr anchor="b"/>
          <a:lstStyle/>
          <a:p>
            <a:endParaRPr lang="en-US"/>
          </a:p>
        </p:txBody>
      </p:sp>
      <p:sp>
        <p:nvSpPr>
          <p:cNvPr id="25608" name="Line 8"/>
          <p:cNvSpPr>
            <a:spLocks noChangeShapeType="1"/>
          </p:cNvSpPr>
          <p:nvPr/>
        </p:nvSpPr>
        <p:spPr bwMode="auto">
          <a:xfrm>
            <a:off x="1763713" y="3894138"/>
            <a:ext cx="0" cy="304800"/>
          </a:xfrm>
          <a:prstGeom prst="line">
            <a:avLst/>
          </a:prstGeom>
          <a:noFill/>
          <a:ln w="38100">
            <a:solidFill>
              <a:srgbClr val="FF9933"/>
            </a:solidFill>
            <a:round/>
            <a:headEnd type="none" w="sm" len="sm"/>
            <a:tailEnd type="triangle" w="sm" len="sm"/>
          </a:ln>
        </p:spPr>
        <p:txBody>
          <a:bodyPr anchor="b"/>
          <a:lstStyle/>
          <a:p>
            <a:endParaRPr lang="en-US"/>
          </a:p>
        </p:txBody>
      </p:sp>
      <p:sp>
        <p:nvSpPr>
          <p:cNvPr id="25609" name="Line 9"/>
          <p:cNvSpPr>
            <a:spLocks noChangeShapeType="1"/>
          </p:cNvSpPr>
          <p:nvPr/>
        </p:nvSpPr>
        <p:spPr bwMode="auto">
          <a:xfrm>
            <a:off x="1763713" y="3894138"/>
            <a:ext cx="990600" cy="0"/>
          </a:xfrm>
          <a:prstGeom prst="line">
            <a:avLst/>
          </a:prstGeom>
          <a:noFill/>
          <a:ln w="38100">
            <a:solidFill>
              <a:srgbClr val="FF9933"/>
            </a:solidFill>
            <a:round/>
            <a:headEnd type="none" w="sm" len="sm"/>
            <a:tailEnd type="none" w="sm" len="sm"/>
          </a:ln>
        </p:spPr>
        <p:txBody>
          <a:bodyPr anchor="b"/>
          <a:lstStyle/>
          <a:p>
            <a:endParaRPr lang="en-US"/>
          </a:p>
        </p:txBody>
      </p:sp>
      <p:sp>
        <p:nvSpPr>
          <p:cNvPr id="25610" name="Line 10"/>
          <p:cNvSpPr>
            <a:spLocks noChangeShapeType="1"/>
          </p:cNvSpPr>
          <p:nvPr/>
        </p:nvSpPr>
        <p:spPr bwMode="auto">
          <a:xfrm flipV="1">
            <a:off x="2754313" y="3741738"/>
            <a:ext cx="0" cy="152400"/>
          </a:xfrm>
          <a:prstGeom prst="line">
            <a:avLst/>
          </a:prstGeom>
          <a:noFill/>
          <a:ln w="38100">
            <a:solidFill>
              <a:srgbClr val="FF9933"/>
            </a:solidFill>
            <a:round/>
            <a:headEnd type="none" w="sm" len="sm"/>
            <a:tailEnd type="none" w="sm" len="sm"/>
          </a:ln>
        </p:spPr>
        <p:txBody>
          <a:bodyPr anchor="b"/>
          <a:lstStyle/>
          <a:p>
            <a:endParaRPr lang="en-US"/>
          </a:p>
        </p:txBody>
      </p:sp>
      <p:sp>
        <p:nvSpPr>
          <p:cNvPr id="25611" name="Line 11"/>
          <p:cNvSpPr>
            <a:spLocks noChangeShapeType="1"/>
          </p:cNvSpPr>
          <p:nvPr/>
        </p:nvSpPr>
        <p:spPr bwMode="auto">
          <a:xfrm>
            <a:off x="1535113" y="3970338"/>
            <a:ext cx="990600" cy="0"/>
          </a:xfrm>
          <a:prstGeom prst="line">
            <a:avLst/>
          </a:prstGeom>
          <a:noFill/>
          <a:ln w="38100">
            <a:solidFill>
              <a:srgbClr val="FF9933"/>
            </a:solidFill>
            <a:round/>
            <a:headEnd type="none" w="sm" len="sm"/>
            <a:tailEnd type="none" w="sm" len="sm"/>
          </a:ln>
        </p:spPr>
        <p:txBody>
          <a:bodyPr anchor="b"/>
          <a:lstStyle/>
          <a:p>
            <a:endParaRPr lang="en-US"/>
          </a:p>
        </p:txBody>
      </p:sp>
      <p:sp>
        <p:nvSpPr>
          <p:cNvPr id="25612" name="Line 12"/>
          <p:cNvSpPr>
            <a:spLocks noChangeShapeType="1"/>
          </p:cNvSpPr>
          <p:nvPr/>
        </p:nvSpPr>
        <p:spPr bwMode="auto">
          <a:xfrm flipV="1">
            <a:off x="1535113" y="3741738"/>
            <a:ext cx="0" cy="228600"/>
          </a:xfrm>
          <a:prstGeom prst="line">
            <a:avLst/>
          </a:prstGeom>
          <a:noFill/>
          <a:ln w="38100">
            <a:solidFill>
              <a:srgbClr val="FF9933"/>
            </a:solidFill>
            <a:round/>
            <a:headEnd type="none" w="sm" len="sm"/>
            <a:tailEnd type="none" w="sm" len="sm"/>
          </a:ln>
        </p:spPr>
        <p:txBody>
          <a:bodyPr anchor="b"/>
          <a:lstStyle/>
          <a:p>
            <a:endParaRPr lang="en-US"/>
          </a:p>
        </p:txBody>
      </p:sp>
      <p:sp>
        <p:nvSpPr>
          <p:cNvPr id="536589" name="Rectangle 13"/>
          <p:cNvSpPr>
            <a:spLocks noChangeArrowheads="1"/>
          </p:cNvSpPr>
          <p:nvPr/>
        </p:nvSpPr>
        <p:spPr bwMode="auto">
          <a:xfrm>
            <a:off x="696913" y="2751138"/>
            <a:ext cx="2895600" cy="990600"/>
          </a:xfrm>
          <a:prstGeom prst="rect">
            <a:avLst/>
          </a:prstGeom>
          <a:gradFill rotWithShape="1">
            <a:gsLst>
              <a:gs pos="0">
                <a:srgbClr val="006699"/>
              </a:gs>
              <a:gs pos="50000">
                <a:srgbClr val="006699">
                  <a:gamma/>
                  <a:tint val="47451"/>
                  <a:invGamma/>
                </a:srgbClr>
              </a:gs>
              <a:gs pos="100000">
                <a:srgbClr val="006699"/>
              </a:gs>
            </a:gsLst>
            <a:lin ang="5400000" scaled="1"/>
          </a:gradFill>
          <a:ln w="25400">
            <a:noFill/>
            <a:miter lim="800000"/>
            <a:headEnd type="none" w="sm" len="sm"/>
            <a:tailEnd type="none" w="sm" len="sm"/>
          </a:ln>
          <a:effectLst>
            <a:outerShdw dist="35921" dir="2700000" algn="ctr" rotWithShape="0">
              <a:schemeClr val="bg2"/>
            </a:outerShdw>
          </a:effectLst>
        </p:spPr>
        <p:txBody>
          <a:bodyPr wrap="none" anchor="ctr"/>
          <a:lstStyle/>
          <a:p>
            <a:pPr algn="ctr" eaLnBrk="0" hangingPunct="0"/>
            <a:endParaRPr lang="en-US" sz="2400">
              <a:solidFill>
                <a:schemeClr val="bg1"/>
              </a:solidFill>
            </a:endParaRPr>
          </a:p>
        </p:txBody>
      </p:sp>
      <p:sp>
        <p:nvSpPr>
          <p:cNvPr id="536590" name="Rectangle 14"/>
          <p:cNvSpPr>
            <a:spLocks noChangeArrowheads="1"/>
          </p:cNvSpPr>
          <p:nvPr/>
        </p:nvSpPr>
        <p:spPr bwMode="auto">
          <a:xfrm>
            <a:off x="773113" y="2903538"/>
            <a:ext cx="1219200" cy="381000"/>
          </a:xfrm>
          <a:prstGeom prst="rect">
            <a:avLst/>
          </a:prstGeom>
          <a:solidFill>
            <a:schemeClr val="folHlink"/>
          </a:solidFill>
          <a:ln w="25400">
            <a:noFill/>
            <a:miter lim="800000"/>
            <a:headEnd type="none" w="sm" len="sm"/>
            <a:tailEnd type="none" w="sm" len="sm"/>
          </a:ln>
          <a:effectLst>
            <a:outerShdw dist="35921" dir="2700000" algn="ctr" rotWithShape="0">
              <a:schemeClr val="tx1"/>
            </a:outerShdw>
          </a:effectLst>
        </p:spPr>
        <p:txBody>
          <a:bodyPr wrap="none" anchor="ctr"/>
          <a:lstStyle/>
          <a:p>
            <a:pPr algn="ctr">
              <a:defRPr/>
            </a:pPr>
            <a:r>
              <a:rPr lang="en-US" sz="1400" b="1">
                <a:solidFill>
                  <a:schemeClr val="bg1"/>
                </a:solidFill>
              </a:rPr>
              <a:t>Data Mover 2</a:t>
            </a:r>
          </a:p>
        </p:txBody>
      </p:sp>
      <p:sp>
        <p:nvSpPr>
          <p:cNvPr id="536591" name="Rectangle 15"/>
          <p:cNvSpPr>
            <a:spLocks noChangeArrowheads="1"/>
          </p:cNvSpPr>
          <p:nvPr/>
        </p:nvSpPr>
        <p:spPr bwMode="auto">
          <a:xfrm>
            <a:off x="2286000" y="2903538"/>
            <a:ext cx="1219200" cy="381000"/>
          </a:xfrm>
          <a:prstGeom prst="rect">
            <a:avLst/>
          </a:prstGeom>
          <a:solidFill>
            <a:schemeClr val="folHlink"/>
          </a:solidFill>
          <a:ln w="25400">
            <a:noFill/>
            <a:miter lim="800000"/>
            <a:headEnd type="none" w="sm" len="sm"/>
            <a:tailEnd type="none" w="sm" len="sm"/>
          </a:ln>
          <a:effectLst>
            <a:outerShdw dist="35921" dir="2700000" algn="ctr" rotWithShape="0">
              <a:schemeClr val="tx1"/>
            </a:outerShdw>
          </a:effectLst>
        </p:spPr>
        <p:txBody>
          <a:bodyPr wrap="none" anchor="ctr"/>
          <a:lstStyle/>
          <a:p>
            <a:pPr algn="ctr">
              <a:defRPr/>
            </a:pPr>
            <a:r>
              <a:rPr lang="en-US" sz="1400" b="1">
                <a:solidFill>
                  <a:schemeClr val="bg1"/>
                </a:solidFill>
              </a:rPr>
              <a:t>Data Mover 3</a:t>
            </a:r>
          </a:p>
        </p:txBody>
      </p:sp>
      <p:sp>
        <p:nvSpPr>
          <p:cNvPr id="25616" name="Text Box 16"/>
          <p:cNvSpPr txBox="1">
            <a:spLocks noChangeArrowheads="1"/>
          </p:cNvSpPr>
          <p:nvPr/>
        </p:nvSpPr>
        <p:spPr bwMode="auto">
          <a:xfrm>
            <a:off x="2514600" y="3352800"/>
            <a:ext cx="838200" cy="304800"/>
          </a:xfrm>
          <a:prstGeom prst="rect">
            <a:avLst/>
          </a:prstGeom>
          <a:noFill/>
          <a:ln w="38100">
            <a:noFill/>
            <a:miter lim="800000"/>
            <a:headEnd type="none" w="sm" len="sm"/>
            <a:tailEnd type="none" w="sm" len="sm"/>
          </a:ln>
        </p:spPr>
        <p:txBody>
          <a:bodyPr anchor="b">
            <a:spAutoFit/>
          </a:bodyPr>
          <a:lstStyle/>
          <a:p>
            <a:r>
              <a:rPr lang="en-US" sz="1400" b="1">
                <a:solidFill>
                  <a:schemeClr val="bg1"/>
                </a:solidFill>
              </a:rPr>
              <a:t>DART</a:t>
            </a:r>
            <a:endParaRPr lang="en-US" sz="1200" b="1">
              <a:solidFill>
                <a:schemeClr val="bg1"/>
              </a:solidFill>
            </a:endParaRPr>
          </a:p>
        </p:txBody>
      </p:sp>
      <p:sp>
        <p:nvSpPr>
          <p:cNvPr id="25617" name="Text Box 17"/>
          <p:cNvSpPr txBox="1">
            <a:spLocks noChangeArrowheads="1"/>
          </p:cNvSpPr>
          <p:nvPr/>
        </p:nvSpPr>
        <p:spPr bwMode="auto">
          <a:xfrm>
            <a:off x="685800" y="3419475"/>
            <a:ext cx="674688" cy="336550"/>
          </a:xfrm>
          <a:prstGeom prst="rect">
            <a:avLst/>
          </a:prstGeom>
          <a:noFill/>
          <a:ln w="9525">
            <a:noFill/>
            <a:miter lim="800000"/>
            <a:headEnd/>
            <a:tailEnd/>
          </a:ln>
        </p:spPr>
        <p:txBody>
          <a:bodyPr>
            <a:spAutoFit/>
          </a:bodyPr>
          <a:lstStyle/>
          <a:p>
            <a:pPr eaLnBrk="0" hangingPunct="0">
              <a:spcBef>
                <a:spcPct val="50000"/>
              </a:spcBef>
            </a:pPr>
            <a:r>
              <a:rPr lang="en-US" sz="1600" b="1">
                <a:solidFill>
                  <a:schemeClr val="bg1"/>
                </a:solidFill>
              </a:rPr>
              <a:t>DME</a:t>
            </a:r>
          </a:p>
        </p:txBody>
      </p:sp>
      <p:sp>
        <p:nvSpPr>
          <p:cNvPr id="25618" name="Text Box 18"/>
          <p:cNvSpPr txBox="1">
            <a:spLocks noChangeArrowheads="1"/>
          </p:cNvSpPr>
          <p:nvPr/>
        </p:nvSpPr>
        <p:spPr bwMode="auto">
          <a:xfrm>
            <a:off x="2819400" y="4791075"/>
            <a:ext cx="608013" cy="304800"/>
          </a:xfrm>
          <a:prstGeom prst="rect">
            <a:avLst/>
          </a:prstGeom>
          <a:noFill/>
          <a:ln w="38100">
            <a:noFill/>
            <a:miter lim="800000"/>
            <a:headEnd type="none" w="sm" len="sm"/>
            <a:tailEnd type="none" w="sm" len="sm"/>
          </a:ln>
        </p:spPr>
        <p:txBody>
          <a:bodyPr wrap="none" anchor="b">
            <a:spAutoFit/>
          </a:bodyPr>
          <a:lstStyle/>
          <a:p>
            <a:r>
              <a:rPr lang="en-US" sz="1400" b="1">
                <a:solidFill>
                  <a:schemeClr val="bg1"/>
                </a:solidFill>
              </a:rPr>
              <a:t>Flare</a:t>
            </a:r>
          </a:p>
        </p:txBody>
      </p:sp>
      <p:sp>
        <p:nvSpPr>
          <p:cNvPr id="536595" name="Rectangle 19"/>
          <p:cNvSpPr>
            <a:spLocks noChangeArrowheads="1"/>
          </p:cNvSpPr>
          <p:nvPr/>
        </p:nvSpPr>
        <p:spPr bwMode="auto">
          <a:xfrm>
            <a:off x="700088" y="4181475"/>
            <a:ext cx="2895600" cy="990600"/>
          </a:xfrm>
          <a:prstGeom prst="rect">
            <a:avLst/>
          </a:prstGeom>
          <a:gradFill rotWithShape="1">
            <a:gsLst>
              <a:gs pos="0">
                <a:srgbClr val="006699"/>
              </a:gs>
              <a:gs pos="50000">
                <a:srgbClr val="006699">
                  <a:gamma/>
                  <a:tint val="47451"/>
                  <a:invGamma/>
                </a:srgbClr>
              </a:gs>
              <a:gs pos="100000">
                <a:srgbClr val="006699"/>
              </a:gs>
            </a:gsLst>
            <a:lin ang="5400000" scaled="1"/>
          </a:gradFill>
          <a:ln w="25400">
            <a:noFill/>
            <a:miter lim="800000"/>
            <a:headEnd type="none" w="sm" len="sm"/>
            <a:tailEnd type="none" w="sm" len="sm"/>
          </a:ln>
          <a:effectLst>
            <a:outerShdw dist="35921" dir="2700000" algn="ctr" rotWithShape="0">
              <a:schemeClr val="bg2"/>
            </a:outerShdw>
          </a:effectLst>
        </p:spPr>
        <p:txBody>
          <a:bodyPr wrap="none" anchor="ctr"/>
          <a:lstStyle/>
          <a:p>
            <a:pPr algn="ctr" eaLnBrk="0" hangingPunct="0"/>
            <a:endParaRPr lang="en-US" sz="2400">
              <a:solidFill>
                <a:schemeClr val="bg1"/>
              </a:solidFill>
            </a:endParaRPr>
          </a:p>
        </p:txBody>
      </p:sp>
      <p:sp>
        <p:nvSpPr>
          <p:cNvPr id="536596" name="Rectangle 20"/>
          <p:cNvSpPr>
            <a:spLocks noChangeArrowheads="1"/>
          </p:cNvSpPr>
          <p:nvPr/>
        </p:nvSpPr>
        <p:spPr bwMode="auto">
          <a:xfrm>
            <a:off x="773113" y="4351338"/>
            <a:ext cx="1219200" cy="381000"/>
          </a:xfrm>
          <a:prstGeom prst="rect">
            <a:avLst/>
          </a:prstGeom>
          <a:gradFill rotWithShape="1">
            <a:gsLst>
              <a:gs pos="0">
                <a:srgbClr val="990033"/>
              </a:gs>
              <a:gs pos="50000">
                <a:srgbClr val="990033">
                  <a:gamma/>
                  <a:tint val="95294"/>
                  <a:invGamma/>
                </a:srgbClr>
              </a:gs>
              <a:gs pos="100000">
                <a:srgbClr val="990033"/>
              </a:gs>
            </a:gsLst>
            <a:lin ang="5400000" scaled="1"/>
          </a:gradFill>
          <a:ln w="25400">
            <a:noFill/>
            <a:miter lim="800000"/>
            <a:headEnd type="none" w="sm" len="sm"/>
            <a:tailEnd type="none" w="sm" len="sm"/>
          </a:ln>
          <a:effectLst>
            <a:outerShdw dist="35921" dir="2700000" algn="ctr" rotWithShape="0">
              <a:schemeClr val="tx1"/>
            </a:outerShdw>
          </a:effectLst>
        </p:spPr>
        <p:txBody>
          <a:bodyPr wrap="none" anchor="ctr"/>
          <a:lstStyle/>
          <a:p>
            <a:pPr algn="ctr">
              <a:defRPr/>
            </a:pPr>
            <a:r>
              <a:rPr lang="en-US" sz="1300" b="1">
                <a:solidFill>
                  <a:schemeClr val="bg1"/>
                </a:solidFill>
              </a:rPr>
              <a:t>Storage Proc A</a:t>
            </a:r>
          </a:p>
        </p:txBody>
      </p:sp>
      <p:sp>
        <p:nvSpPr>
          <p:cNvPr id="536597" name="Rectangle 21"/>
          <p:cNvSpPr>
            <a:spLocks noChangeArrowheads="1"/>
          </p:cNvSpPr>
          <p:nvPr/>
        </p:nvSpPr>
        <p:spPr bwMode="auto">
          <a:xfrm>
            <a:off x="696913" y="5875338"/>
            <a:ext cx="2819400" cy="304800"/>
          </a:xfrm>
          <a:prstGeom prst="rect">
            <a:avLst/>
          </a:prstGeom>
          <a:solidFill>
            <a:srgbClr val="808000"/>
          </a:solidFill>
          <a:ln w="25400">
            <a:noFill/>
            <a:miter lim="800000"/>
            <a:headEnd type="none" w="sm" len="sm"/>
            <a:tailEnd type="none" w="sm" len="sm"/>
          </a:ln>
          <a:effectLst>
            <a:outerShdw dist="35921" dir="2700000" algn="ctr" rotWithShape="0">
              <a:schemeClr val="tx1"/>
            </a:outerShdw>
          </a:effectLst>
        </p:spPr>
        <p:txBody>
          <a:bodyPr wrap="none" anchor="ctr"/>
          <a:lstStyle/>
          <a:p>
            <a:pPr algn="ctr">
              <a:defRPr/>
            </a:pPr>
            <a:r>
              <a:rPr lang="en-US" sz="1400" b="1">
                <a:solidFill>
                  <a:schemeClr val="bg1"/>
                </a:solidFill>
              </a:rPr>
              <a:t>Backend disks</a:t>
            </a:r>
          </a:p>
        </p:txBody>
      </p:sp>
      <p:sp>
        <p:nvSpPr>
          <p:cNvPr id="25622" name="Line 22"/>
          <p:cNvSpPr>
            <a:spLocks noChangeShapeType="1"/>
          </p:cNvSpPr>
          <p:nvPr/>
        </p:nvSpPr>
        <p:spPr bwMode="auto">
          <a:xfrm>
            <a:off x="1382713" y="5189538"/>
            <a:ext cx="0" cy="685800"/>
          </a:xfrm>
          <a:prstGeom prst="line">
            <a:avLst/>
          </a:prstGeom>
          <a:noFill/>
          <a:ln w="38100">
            <a:solidFill>
              <a:schemeClr val="tx1"/>
            </a:solidFill>
            <a:round/>
            <a:headEnd type="none" w="sm" len="sm"/>
            <a:tailEnd type="none" w="sm" len="sm"/>
          </a:ln>
        </p:spPr>
        <p:txBody>
          <a:bodyPr anchor="b"/>
          <a:lstStyle/>
          <a:p>
            <a:endParaRPr lang="en-US"/>
          </a:p>
        </p:txBody>
      </p:sp>
      <p:sp>
        <p:nvSpPr>
          <p:cNvPr id="25623" name="Line 23"/>
          <p:cNvSpPr>
            <a:spLocks noChangeShapeType="1"/>
          </p:cNvSpPr>
          <p:nvPr/>
        </p:nvSpPr>
        <p:spPr bwMode="auto">
          <a:xfrm>
            <a:off x="1839913" y="5189538"/>
            <a:ext cx="0" cy="685800"/>
          </a:xfrm>
          <a:prstGeom prst="line">
            <a:avLst/>
          </a:prstGeom>
          <a:noFill/>
          <a:ln w="38100">
            <a:solidFill>
              <a:schemeClr val="tx1"/>
            </a:solidFill>
            <a:round/>
            <a:headEnd type="none" w="sm" len="sm"/>
            <a:tailEnd type="none" w="sm" len="sm"/>
          </a:ln>
        </p:spPr>
        <p:txBody>
          <a:bodyPr anchor="b"/>
          <a:lstStyle/>
          <a:p>
            <a:endParaRPr lang="en-US"/>
          </a:p>
        </p:txBody>
      </p:sp>
      <p:sp>
        <p:nvSpPr>
          <p:cNvPr id="25624" name="Line 24"/>
          <p:cNvSpPr>
            <a:spLocks noChangeShapeType="1"/>
          </p:cNvSpPr>
          <p:nvPr/>
        </p:nvSpPr>
        <p:spPr bwMode="auto">
          <a:xfrm>
            <a:off x="2297113" y="5189538"/>
            <a:ext cx="0" cy="685800"/>
          </a:xfrm>
          <a:prstGeom prst="line">
            <a:avLst/>
          </a:prstGeom>
          <a:noFill/>
          <a:ln w="38100">
            <a:solidFill>
              <a:schemeClr val="tx1"/>
            </a:solidFill>
            <a:round/>
            <a:headEnd type="none" w="sm" len="sm"/>
            <a:tailEnd type="none" w="sm" len="sm"/>
          </a:ln>
        </p:spPr>
        <p:txBody>
          <a:bodyPr anchor="b"/>
          <a:lstStyle/>
          <a:p>
            <a:endParaRPr lang="en-US"/>
          </a:p>
        </p:txBody>
      </p:sp>
      <p:sp>
        <p:nvSpPr>
          <p:cNvPr id="25625" name="Line 25"/>
          <p:cNvSpPr>
            <a:spLocks noChangeShapeType="1"/>
          </p:cNvSpPr>
          <p:nvPr/>
        </p:nvSpPr>
        <p:spPr bwMode="auto">
          <a:xfrm>
            <a:off x="2754313" y="5189538"/>
            <a:ext cx="0" cy="685800"/>
          </a:xfrm>
          <a:prstGeom prst="line">
            <a:avLst/>
          </a:prstGeom>
          <a:noFill/>
          <a:ln w="38100">
            <a:solidFill>
              <a:schemeClr val="tx1"/>
            </a:solidFill>
            <a:round/>
            <a:headEnd type="none" w="sm" len="sm"/>
            <a:tailEnd type="none" w="sm" len="sm"/>
          </a:ln>
        </p:spPr>
        <p:txBody>
          <a:bodyPr anchor="b"/>
          <a:lstStyle/>
          <a:p>
            <a:endParaRPr lang="en-US"/>
          </a:p>
        </p:txBody>
      </p:sp>
      <p:sp>
        <p:nvSpPr>
          <p:cNvPr id="536602" name="Rectangle 26"/>
          <p:cNvSpPr>
            <a:spLocks noChangeArrowheads="1"/>
          </p:cNvSpPr>
          <p:nvPr/>
        </p:nvSpPr>
        <p:spPr bwMode="auto">
          <a:xfrm>
            <a:off x="723900" y="5348288"/>
            <a:ext cx="571500" cy="280987"/>
          </a:xfrm>
          <a:prstGeom prst="rect">
            <a:avLst/>
          </a:prstGeom>
          <a:gradFill rotWithShape="0">
            <a:gsLst>
              <a:gs pos="0">
                <a:srgbClr val="99CCFF">
                  <a:gamma/>
                  <a:shade val="78824"/>
                  <a:invGamma/>
                </a:srgbClr>
              </a:gs>
              <a:gs pos="50000">
                <a:srgbClr val="99CCFF"/>
              </a:gs>
              <a:gs pos="100000">
                <a:srgbClr val="99CCFF">
                  <a:gamma/>
                  <a:shade val="78824"/>
                  <a:invGamma/>
                </a:srgbClr>
              </a:gs>
            </a:gsLst>
            <a:lin ang="5400000" scaled="1"/>
          </a:gradFill>
          <a:ln w="23876">
            <a:noFill/>
            <a:miter lim="800000"/>
            <a:headEnd/>
            <a:tailEnd/>
          </a:ln>
          <a:effectLst>
            <a:outerShdw dist="35921" dir="2700000" algn="ctr" rotWithShape="0">
              <a:schemeClr val="tx1"/>
            </a:outerShdw>
          </a:effectLst>
        </p:spPr>
        <p:txBody>
          <a:bodyPr lIns="0" tIns="0" rIns="0" bIns="0" anchor="ctr" anchorCtr="1"/>
          <a:lstStyle/>
          <a:p>
            <a:pPr algn="ctr" eaLnBrk="0" hangingPunct="0">
              <a:defRPr/>
            </a:pPr>
            <a:r>
              <a:rPr lang="en-US" sz="1400" b="1" i="1">
                <a:solidFill>
                  <a:schemeClr val="bg1"/>
                </a:solidFill>
                <a:latin typeface="Arial Narrow" pitchFamily="34" charset="0"/>
              </a:rPr>
              <a:t>SPS</a:t>
            </a:r>
          </a:p>
        </p:txBody>
      </p:sp>
      <p:sp>
        <p:nvSpPr>
          <p:cNvPr id="536603" name="Rectangle 27"/>
          <p:cNvSpPr>
            <a:spLocks noChangeArrowheads="1"/>
          </p:cNvSpPr>
          <p:nvPr/>
        </p:nvSpPr>
        <p:spPr bwMode="auto">
          <a:xfrm>
            <a:off x="3009900" y="5348288"/>
            <a:ext cx="571500" cy="280987"/>
          </a:xfrm>
          <a:prstGeom prst="rect">
            <a:avLst/>
          </a:prstGeom>
          <a:gradFill rotWithShape="0">
            <a:gsLst>
              <a:gs pos="0">
                <a:srgbClr val="99CCFF">
                  <a:gamma/>
                  <a:shade val="78824"/>
                  <a:invGamma/>
                </a:srgbClr>
              </a:gs>
              <a:gs pos="50000">
                <a:srgbClr val="99CCFF"/>
              </a:gs>
              <a:gs pos="100000">
                <a:srgbClr val="99CCFF">
                  <a:gamma/>
                  <a:shade val="78824"/>
                  <a:invGamma/>
                </a:srgbClr>
              </a:gs>
            </a:gsLst>
            <a:lin ang="5400000" scaled="1"/>
          </a:gradFill>
          <a:ln w="23876">
            <a:noFill/>
            <a:miter lim="800000"/>
            <a:headEnd/>
            <a:tailEnd/>
          </a:ln>
          <a:effectLst>
            <a:outerShdw dist="35921" dir="2700000" algn="ctr" rotWithShape="0">
              <a:schemeClr val="tx1"/>
            </a:outerShdw>
          </a:effectLst>
        </p:spPr>
        <p:txBody>
          <a:bodyPr lIns="0" tIns="0" rIns="0" bIns="0" anchor="ctr" anchorCtr="1"/>
          <a:lstStyle/>
          <a:p>
            <a:pPr algn="ctr" eaLnBrk="0" hangingPunct="0">
              <a:defRPr/>
            </a:pPr>
            <a:r>
              <a:rPr lang="en-US" sz="1400" b="1" i="1">
                <a:solidFill>
                  <a:schemeClr val="bg1"/>
                </a:solidFill>
                <a:latin typeface="Arial Narrow" pitchFamily="34" charset="0"/>
              </a:rPr>
              <a:t>SPS</a:t>
            </a:r>
          </a:p>
        </p:txBody>
      </p:sp>
      <p:sp>
        <p:nvSpPr>
          <p:cNvPr id="536604" name="Rectangle 28"/>
          <p:cNvSpPr>
            <a:spLocks noChangeArrowheads="1"/>
          </p:cNvSpPr>
          <p:nvPr/>
        </p:nvSpPr>
        <p:spPr bwMode="auto">
          <a:xfrm>
            <a:off x="2286000" y="4351338"/>
            <a:ext cx="1219200" cy="381000"/>
          </a:xfrm>
          <a:prstGeom prst="rect">
            <a:avLst/>
          </a:prstGeom>
          <a:gradFill rotWithShape="1">
            <a:gsLst>
              <a:gs pos="0">
                <a:srgbClr val="990033"/>
              </a:gs>
              <a:gs pos="50000">
                <a:srgbClr val="990033">
                  <a:gamma/>
                  <a:tint val="95294"/>
                  <a:invGamma/>
                </a:srgbClr>
              </a:gs>
              <a:gs pos="100000">
                <a:srgbClr val="990033"/>
              </a:gs>
            </a:gsLst>
            <a:lin ang="5400000" scaled="1"/>
          </a:gradFill>
          <a:ln w="25400">
            <a:noFill/>
            <a:miter lim="800000"/>
            <a:headEnd type="none" w="sm" len="sm"/>
            <a:tailEnd type="none" w="sm" len="sm"/>
          </a:ln>
          <a:effectLst>
            <a:outerShdw dist="35921" dir="2700000" algn="ctr" rotWithShape="0">
              <a:schemeClr val="tx1"/>
            </a:outerShdw>
          </a:effectLst>
        </p:spPr>
        <p:txBody>
          <a:bodyPr wrap="none" anchor="ctr"/>
          <a:lstStyle/>
          <a:p>
            <a:pPr algn="ctr">
              <a:defRPr/>
            </a:pPr>
            <a:r>
              <a:rPr lang="en-US" sz="1300" b="1">
                <a:solidFill>
                  <a:schemeClr val="bg1"/>
                </a:solidFill>
              </a:rPr>
              <a:t>Storage Proc B</a:t>
            </a:r>
          </a:p>
        </p:txBody>
      </p:sp>
      <p:sp>
        <p:nvSpPr>
          <p:cNvPr id="25629" name="Text Box 29"/>
          <p:cNvSpPr txBox="1">
            <a:spLocks noChangeArrowheads="1"/>
          </p:cNvSpPr>
          <p:nvPr/>
        </p:nvSpPr>
        <p:spPr bwMode="auto">
          <a:xfrm>
            <a:off x="682625" y="4884738"/>
            <a:ext cx="609600" cy="336550"/>
          </a:xfrm>
          <a:prstGeom prst="rect">
            <a:avLst/>
          </a:prstGeom>
          <a:noFill/>
          <a:ln w="9525">
            <a:noFill/>
            <a:miter lim="800000"/>
            <a:headEnd/>
            <a:tailEnd/>
          </a:ln>
        </p:spPr>
        <p:txBody>
          <a:bodyPr>
            <a:spAutoFit/>
          </a:bodyPr>
          <a:lstStyle/>
          <a:p>
            <a:pPr eaLnBrk="0" hangingPunct="0">
              <a:spcBef>
                <a:spcPct val="50000"/>
              </a:spcBef>
            </a:pPr>
            <a:r>
              <a:rPr lang="en-US" sz="1600" b="1">
                <a:solidFill>
                  <a:schemeClr val="bg1"/>
                </a:solidFill>
              </a:rPr>
              <a:t>SPE</a:t>
            </a:r>
          </a:p>
        </p:txBody>
      </p:sp>
      <p:sp>
        <p:nvSpPr>
          <p:cNvPr id="25630" name="Line 30"/>
          <p:cNvSpPr>
            <a:spLocks noChangeShapeType="1"/>
          </p:cNvSpPr>
          <p:nvPr/>
        </p:nvSpPr>
        <p:spPr bwMode="auto">
          <a:xfrm>
            <a:off x="1381125" y="2362200"/>
            <a:ext cx="11113" cy="550863"/>
          </a:xfrm>
          <a:prstGeom prst="line">
            <a:avLst/>
          </a:prstGeom>
          <a:noFill/>
          <a:ln w="25400">
            <a:solidFill>
              <a:schemeClr val="accent2"/>
            </a:solidFill>
            <a:prstDash val="sysDot"/>
            <a:round/>
            <a:headEnd type="none" w="sm" len="sm"/>
            <a:tailEnd type="none" w="sm" len="sm"/>
          </a:ln>
        </p:spPr>
        <p:txBody>
          <a:bodyPr anchor="b"/>
          <a:lstStyle/>
          <a:p>
            <a:endParaRPr lang="en-US"/>
          </a:p>
        </p:txBody>
      </p:sp>
      <p:sp>
        <p:nvSpPr>
          <p:cNvPr id="25631" name="Line 31"/>
          <p:cNvSpPr>
            <a:spLocks noChangeShapeType="1"/>
          </p:cNvSpPr>
          <p:nvPr/>
        </p:nvSpPr>
        <p:spPr bwMode="auto">
          <a:xfrm>
            <a:off x="2849563" y="2370138"/>
            <a:ext cx="0" cy="533400"/>
          </a:xfrm>
          <a:prstGeom prst="line">
            <a:avLst/>
          </a:prstGeom>
          <a:noFill/>
          <a:ln w="25400">
            <a:solidFill>
              <a:schemeClr val="accent2"/>
            </a:solidFill>
            <a:prstDash val="sysDot"/>
            <a:round/>
            <a:headEnd type="none" w="sm" len="sm"/>
            <a:tailEnd type="none" w="sm" len="sm"/>
          </a:ln>
        </p:spPr>
        <p:txBody>
          <a:bodyPr anchor="b"/>
          <a:lstStyle/>
          <a:p>
            <a:endParaRPr lang="en-US"/>
          </a:p>
        </p:txBody>
      </p:sp>
      <p:sp>
        <p:nvSpPr>
          <p:cNvPr id="536608" name="Rectangle 32"/>
          <p:cNvSpPr>
            <a:spLocks noChangeArrowheads="1"/>
          </p:cNvSpPr>
          <p:nvPr/>
        </p:nvSpPr>
        <p:spPr bwMode="auto">
          <a:xfrm>
            <a:off x="762000" y="2124075"/>
            <a:ext cx="2743200" cy="304800"/>
          </a:xfrm>
          <a:prstGeom prst="rect">
            <a:avLst/>
          </a:prstGeom>
          <a:solidFill>
            <a:schemeClr val="folHlink"/>
          </a:solidFill>
          <a:ln w="25400">
            <a:noFill/>
            <a:miter lim="800000"/>
            <a:headEnd/>
            <a:tailEnd/>
          </a:ln>
          <a:effectLst>
            <a:outerShdw dist="35921" dir="2700000" algn="ctr" rotWithShape="0">
              <a:schemeClr val="tx1"/>
            </a:outerShdw>
          </a:effectLst>
        </p:spPr>
        <p:txBody>
          <a:bodyPr lIns="0" tIns="0" rIns="0" bIns="0" anchor="ctr" anchorCtr="1"/>
          <a:lstStyle/>
          <a:p>
            <a:pPr algn="ctr" eaLnBrk="0" hangingPunct="0">
              <a:defRPr/>
            </a:pPr>
            <a:r>
              <a:rPr lang="en-US" sz="1400" b="1">
                <a:solidFill>
                  <a:schemeClr val="bg1"/>
                </a:solidFill>
              </a:rPr>
              <a:t>Control Station</a:t>
            </a:r>
          </a:p>
        </p:txBody>
      </p:sp>
      <p:sp>
        <p:nvSpPr>
          <p:cNvPr id="25633" name="Line 33"/>
          <p:cNvSpPr>
            <a:spLocks noChangeShapeType="1"/>
          </p:cNvSpPr>
          <p:nvPr/>
        </p:nvSpPr>
        <p:spPr bwMode="auto">
          <a:xfrm>
            <a:off x="4010025" y="3914775"/>
            <a:ext cx="0" cy="0"/>
          </a:xfrm>
          <a:prstGeom prst="line">
            <a:avLst/>
          </a:prstGeom>
          <a:noFill/>
          <a:ln w="9525">
            <a:solidFill>
              <a:schemeClr val="tx1"/>
            </a:solidFill>
            <a:round/>
            <a:headEnd/>
            <a:tailEnd type="triangle" w="med" len="med"/>
          </a:ln>
        </p:spPr>
        <p:txBody>
          <a:bodyPr/>
          <a:lstStyle/>
          <a:p>
            <a:endParaRPr lang="en-US"/>
          </a:p>
        </p:txBody>
      </p:sp>
      <p:sp>
        <p:nvSpPr>
          <p:cNvPr id="25634" name="Line 34"/>
          <p:cNvSpPr>
            <a:spLocks noChangeShapeType="1"/>
          </p:cNvSpPr>
          <p:nvPr/>
        </p:nvSpPr>
        <p:spPr bwMode="auto">
          <a:xfrm>
            <a:off x="1752600" y="2438400"/>
            <a:ext cx="687388" cy="455613"/>
          </a:xfrm>
          <a:prstGeom prst="line">
            <a:avLst/>
          </a:prstGeom>
          <a:noFill/>
          <a:ln w="25400">
            <a:solidFill>
              <a:schemeClr val="accent2"/>
            </a:solidFill>
            <a:prstDash val="sysDot"/>
            <a:round/>
            <a:headEnd type="none" w="sm" len="sm"/>
            <a:tailEnd type="none" w="sm" len="sm"/>
          </a:ln>
        </p:spPr>
        <p:txBody>
          <a:bodyPr anchor="b"/>
          <a:lstStyle/>
          <a:p>
            <a:endParaRPr lang="en-US"/>
          </a:p>
        </p:txBody>
      </p:sp>
      <p:sp>
        <p:nvSpPr>
          <p:cNvPr id="25635" name="Text Box 35"/>
          <p:cNvSpPr txBox="1">
            <a:spLocks noChangeArrowheads="1"/>
          </p:cNvSpPr>
          <p:nvPr/>
        </p:nvSpPr>
        <p:spPr bwMode="auto">
          <a:xfrm>
            <a:off x="2514600" y="4800600"/>
            <a:ext cx="781050" cy="304800"/>
          </a:xfrm>
          <a:prstGeom prst="rect">
            <a:avLst/>
          </a:prstGeom>
          <a:noFill/>
          <a:ln w="38100">
            <a:noFill/>
            <a:miter lim="800000"/>
            <a:headEnd type="none" w="sm" len="sm"/>
            <a:tailEnd type="none" w="sm" len="sm"/>
          </a:ln>
        </p:spPr>
        <p:txBody>
          <a:bodyPr anchor="b">
            <a:spAutoFit/>
          </a:bodyPr>
          <a:lstStyle/>
          <a:p>
            <a:r>
              <a:rPr lang="en-US" sz="1400" b="1">
                <a:solidFill>
                  <a:schemeClr val="bg1"/>
                </a:solidFill>
              </a:rPr>
              <a:t>FLARE</a:t>
            </a:r>
            <a:endParaRPr lang="en-US" sz="1200" b="1">
              <a:solidFill>
                <a:schemeClr val="bg1"/>
              </a:solidFill>
            </a:endParaRPr>
          </a:p>
        </p:txBody>
      </p:sp>
      <p:sp>
        <p:nvSpPr>
          <p:cNvPr id="25636" name="Text Box 36"/>
          <p:cNvSpPr txBox="1">
            <a:spLocks noChangeArrowheads="1"/>
          </p:cNvSpPr>
          <p:nvPr/>
        </p:nvSpPr>
        <p:spPr bwMode="auto">
          <a:xfrm>
            <a:off x="1066800" y="1343025"/>
            <a:ext cx="2133600" cy="396875"/>
          </a:xfrm>
          <a:prstGeom prst="rect">
            <a:avLst/>
          </a:prstGeom>
          <a:noFill/>
          <a:ln w="9525">
            <a:noFill/>
            <a:miter lim="800000"/>
            <a:headEnd/>
            <a:tailEnd/>
          </a:ln>
        </p:spPr>
        <p:txBody>
          <a:bodyPr>
            <a:spAutoFit/>
          </a:bodyPr>
          <a:lstStyle/>
          <a:p>
            <a:pPr algn="ctr">
              <a:spcBef>
                <a:spcPct val="50000"/>
              </a:spcBef>
            </a:pPr>
            <a:r>
              <a:rPr lang="en-US" sz="2000" b="1" dirty="0" smtClean="0"/>
              <a:t>VNX </a:t>
            </a:r>
            <a:r>
              <a:rPr lang="en-US" sz="2000" b="1" dirty="0"/>
              <a:t>Family</a:t>
            </a:r>
          </a:p>
        </p:txBody>
      </p:sp>
      <p:sp>
        <p:nvSpPr>
          <p:cNvPr id="25637" name="Text Box 37"/>
          <p:cNvSpPr txBox="1">
            <a:spLocks noChangeArrowheads="1"/>
          </p:cNvSpPr>
          <p:nvPr/>
        </p:nvSpPr>
        <p:spPr bwMode="auto">
          <a:xfrm>
            <a:off x="5943600" y="1371600"/>
            <a:ext cx="1992313" cy="400050"/>
          </a:xfrm>
          <a:prstGeom prst="rect">
            <a:avLst/>
          </a:prstGeom>
          <a:noFill/>
          <a:ln w="9525">
            <a:noFill/>
            <a:miter lim="800000"/>
            <a:headEnd/>
            <a:tailEnd/>
          </a:ln>
        </p:spPr>
        <p:txBody>
          <a:bodyPr>
            <a:spAutoFit/>
          </a:bodyPr>
          <a:lstStyle/>
          <a:p>
            <a:pPr algn="ctr">
              <a:spcBef>
                <a:spcPct val="50000"/>
              </a:spcBef>
            </a:pPr>
            <a:r>
              <a:rPr lang="en-US" sz="2000" b="1"/>
              <a:t>VNXe Family</a:t>
            </a:r>
            <a:r>
              <a:rPr lang="en-US" sz="2000"/>
              <a:t> </a:t>
            </a:r>
          </a:p>
        </p:txBody>
      </p:sp>
      <p:sp>
        <p:nvSpPr>
          <p:cNvPr id="25638" name="Line 38"/>
          <p:cNvSpPr>
            <a:spLocks noChangeShapeType="1"/>
          </p:cNvSpPr>
          <p:nvPr/>
        </p:nvSpPr>
        <p:spPr bwMode="auto">
          <a:xfrm flipV="1">
            <a:off x="1828800" y="2438400"/>
            <a:ext cx="685800" cy="457200"/>
          </a:xfrm>
          <a:prstGeom prst="line">
            <a:avLst/>
          </a:prstGeom>
          <a:noFill/>
          <a:ln w="25400">
            <a:solidFill>
              <a:schemeClr val="accent2"/>
            </a:solidFill>
            <a:prstDash val="sysDot"/>
            <a:round/>
            <a:headEnd type="none" w="sm" len="sm"/>
            <a:tailEnd type="none" w="sm" len="sm"/>
          </a:ln>
        </p:spPr>
        <p:txBody>
          <a:bodyPr anchor="b"/>
          <a:lstStyle/>
          <a:p>
            <a:endParaRPr lang="en-US"/>
          </a:p>
        </p:txBody>
      </p:sp>
      <p:sp>
        <p:nvSpPr>
          <p:cNvPr id="25639" name="Rectangle 39"/>
          <p:cNvSpPr>
            <a:spLocks noChangeArrowheads="1"/>
          </p:cNvSpPr>
          <p:nvPr/>
        </p:nvSpPr>
        <p:spPr bwMode="gray">
          <a:xfrm>
            <a:off x="457200" y="547688"/>
            <a:ext cx="6553200" cy="519112"/>
          </a:xfrm>
          <a:prstGeom prst="rect">
            <a:avLst/>
          </a:prstGeom>
          <a:noFill/>
          <a:ln w="9525">
            <a:noFill/>
            <a:miter lim="800000"/>
            <a:headEnd/>
            <a:tailEnd/>
          </a:ln>
        </p:spPr>
        <p:txBody>
          <a:bodyPr lIns="0" tIns="0" rIns="0" bIns="0"/>
          <a:lstStyle/>
          <a:p>
            <a:pPr eaLnBrk="0" hangingPunct="0">
              <a:lnSpc>
                <a:spcPct val="90000"/>
              </a:lnSpc>
            </a:pPr>
            <a:r>
              <a:rPr lang="en-US" sz="2800">
                <a:solidFill>
                  <a:schemeClr val="tx2"/>
                </a:solidFill>
              </a:rPr>
              <a:t>VNXe Family - Integrated Unified Storage</a:t>
            </a:r>
          </a:p>
        </p:txBody>
      </p:sp>
      <p:grpSp>
        <p:nvGrpSpPr>
          <p:cNvPr id="2" name="Group 40"/>
          <p:cNvGrpSpPr>
            <a:grpSpLocks/>
          </p:cNvGrpSpPr>
          <p:nvPr/>
        </p:nvGrpSpPr>
        <p:grpSpPr bwMode="auto">
          <a:xfrm>
            <a:off x="5156200" y="2686050"/>
            <a:ext cx="3476625" cy="2971800"/>
            <a:chOff x="3255" y="1392"/>
            <a:chExt cx="2190" cy="1872"/>
          </a:xfrm>
        </p:grpSpPr>
        <p:sp>
          <p:nvSpPr>
            <p:cNvPr id="25655" name="Line 41"/>
            <p:cNvSpPr>
              <a:spLocks noChangeShapeType="1"/>
            </p:cNvSpPr>
            <p:nvPr/>
          </p:nvSpPr>
          <p:spPr bwMode="auto">
            <a:xfrm>
              <a:off x="3941" y="1471"/>
              <a:ext cx="304" cy="760"/>
            </a:xfrm>
            <a:prstGeom prst="line">
              <a:avLst/>
            </a:prstGeom>
            <a:noFill/>
            <a:ln w="9525">
              <a:solidFill>
                <a:schemeClr val="tx1"/>
              </a:solidFill>
              <a:round/>
              <a:headEnd/>
              <a:tailEnd/>
            </a:ln>
          </p:spPr>
          <p:txBody>
            <a:bodyPr lIns="0" tIns="0" rIns="0" bIns="0" anchor="ctr"/>
            <a:lstStyle/>
            <a:p>
              <a:endParaRPr lang="en-US"/>
            </a:p>
          </p:txBody>
        </p:sp>
        <p:sp>
          <p:nvSpPr>
            <p:cNvPr id="536618" name="Rectangle 42"/>
            <p:cNvSpPr>
              <a:spLocks noChangeArrowheads="1"/>
            </p:cNvSpPr>
            <p:nvPr/>
          </p:nvSpPr>
          <p:spPr bwMode="auto">
            <a:xfrm>
              <a:off x="3255" y="1392"/>
              <a:ext cx="1980" cy="1872"/>
            </a:xfrm>
            <a:prstGeom prst="rect">
              <a:avLst/>
            </a:prstGeom>
            <a:solidFill>
              <a:schemeClr val="bg2"/>
            </a:solidFill>
            <a:ln w="9525">
              <a:noFill/>
              <a:miter lim="800000"/>
              <a:headEnd/>
              <a:tailEnd/>
            </a:ln>
            <a:effectLst>
              <a:outerShdw dist="35921" dir="2700000" algn="ctr" rotWithShape="0">
                <a:schemeClr val="bg2"/>
              </a:outerShdw>
            </a:effectLst>
          </p:spPr>
          <p:txBody>
            <a:bodyPr wrap="none" anchor="ctr"/>
            <a:lstStyle/>
            <a:p>
              <a:endParaRPr lang="en-US"/>
            </a:p>
          </p:txBody>
        </p:sp>
        <p:sp>
          <p:nvSpPr>
            <p:cNvPr id="25657" name="Text Box 43"/>
            <p:cNvSpPr txBox="1">
              <a:spLocks noChangeArrowheads="1"/>
            </p:cNvSpPr>
            <p:nvPr/>
          </p:nvSpPr>
          <p:spPr bwMode="auto">
            <a:xfrm>
              <a:off x="4695" y="2298"/>
              <a:ext cx="383" cy="192"/>
            </a:xfrm>
            <a:prstGeom prst="rect">
              <a:avLst/>
            </a:prstGeom>
            <a:noFill/>
            <a:ln w="38100">
              <a:noFill/>
              <a:miter lim="800000"/>
              <a:headEnd type="none" w="sm" len="sm"/>
              <a:tailEnd type="none" w="sm" len="sm"/>
            </a:ln>
          </p:spPr>
          <p:txBody>
            <a:bodyPr wrap="none" anchor="b">
              <a:spAutoFit/>
            </a:bodyPr>
            <a:lstStyle/>
            <a:p>
              <a:r>
                <a:rPr lang="en-US" sz="1400" b="1">
                  <a:solidFill>
                    <a:schemeClr val="bg1"/>
                  </a:solidFill>
                </a:rPr>
                <a:t>Flare</a:t>
              </a:r>
            </a:p>
          </p:txBody>
        </p:sp>
        <p:sp>
          <p:nvSpPr>
            <p:cNvPr id="536620" name="Rectangle 44"/>
            <p:cNvSpPr>
              <a:spLocks noChangeArrowheads="1"/>
            </p:cNvSpPr>
            <p:nvPr/>
          </p:nvSpPr>
          <p:spPr bwMode="auto">
            <a:xfrm>
              <a:off x="3336" y="1480"/>
              <a:ext cx="1824" cy="1050"/>
            </a:xfrm>
            <a:prstGeom prst="rect">
              <a:avLst/>
            </a:prstGeom>
            <a:gradFill rotWithShape="1">
              <a:gsLst>
                <a:gs pos="0">
                  <a:srgbClr val="006699"/>
                </a:gs>
                <a:gs pos="50000">
                  <a:srgbClr val="006699">
                    <a:gamma/>
                    <a:tint val="47451"/>
                    <a:invGamma/>
                  </a:srgbClr>
                </a:gs>
                <a:gs pos="100000">
                  <a:srgbClr val="006699"/>
                </a:gs>
              </a:gsLst>
              <a:lin ang="5400000" scaled="1"/>
            </a:gradFill>
            <a:ln w="25400">
              <a:noFill/>
              <a:miter lim="800000"/>
              <a:headEnd type="none" w="sm" len="sm"/>
              <a:tailEnd type="none" w="sm" len="sm"/>
            </a:ln>
            <a:effectLst>
              <a:outerShdw dist="35921" dir="2700000" algn="ctr" rotWithShape="0">
                <a:schemeClr val="bg2"/>
              </a:outerShdw>
            </a:effectLst>
          </p:spPr>
          <p:txBody>
            <a:bodyPr wrap="none" anchor="ctr"/>
            <a:lstStyle/>
            <a:p>
              <a:pPr algn="ctr" eaLnBrk="0" hangingPunct="0"/>
              <a:endParaRPr lang="en-US" sz="2400">
                <a:solidFill>
                  <a:schemeClr val="bg1"/>
                </a:solidFill>
              </a:endParaRPr>
            </a:p>
          </p:txBody>
        </p:sp>
        <p:sp>
          <p:nvSpPr>
            <p:cNvPr id="536621" name="Rectangle 45"/>
            <p:cNvSpPr>
              <a:spLocks noChangeArrowheads="1"/>
            </p:cNvSpPr>
            <p:nvPr/>
          </p:nvSpPr>
          <p:spPr bwMode="auto">
            <a:xfrm>
              <a:off x="3406" y="1632"/>
              <a:ext cx="768" cy="816"/>
            </a:xfrm>
            <a:prstGeom prst="rect">
              <a:avLst/>
            </a:prstGeom>
            <a:gradFill rotWithShape="1">
              <a:gsLst>
                <a:gs pos="0">
                  <a:srgbClr val="990033"/>
                </a:gs>
                <a:gs pos="50000">
                  <a:srgbClr val="990033">
                    <a:gamma/>
                    <a:tint val="95294"/>
                    <a:invGamma/>
                  </a:srgbClr>
                </a:gs>
                <a:gs pos="100000">
                  <a:srgbClr val="990033"/>
                </a:gs>
              </a:gsLst>
              <a:lin ang="5400000" scaled="1"/>
            </a:gradFill>
            <a:ln w="25400">
              <a:noFill/>
              <a:miter lim="800000"/>
              <a:headEnd type="none" w="sm" len="sm"/>
              <a:tailEnd type="none" w="sm" len="sm"/>
            </a:ln>
            <a:effectLst>
              <a:outerShdw dist="35921" dir="2700000" algn="ctr" rotWithShape="0">
                <a:schemeClr val="tx1"/>
              </a:outerShdw>
            </a:effectLst>
          </p:spPr>
          <p:txBody>
            <a:bodyPr wrap="none" anchor="ctr"/>
            <a:lstStyle/>
            <a:p>
              <a:pPr algn="ctr"/>
              <a:endParaRPr lang="en-US" sz="1300" b="1">
                <a:solidFill>
                  <a:schemeClr val="bg1"/>
                </a:solidFill>
              </a:endParaRPr>
            </a:p>
            <a:p>
              <a:pPr algn="ctr"/>
              <a:r>
                <a:rPr lang="en-US" sz="1300" b="1">
                  <a:solidFill>
                    <a:schemeClr val="bg1"/>
                  </a:solidFill>
                </a:rPr>
                <a:t/>
              </a:r>
              <a:br>
                <a:rPr lang="en-US" sz="1300" b="1">
                  <a:solidFill>
                    <a:schemeClr val="bg1"/>
                  </a:solidFill>
                </a:rPr>
              </a:br>
              <a:r>
                <a:rPr lang="en-US" sz="1100" b="1">
                  <a:solidFill>
                    <a:schemeClr val="bg1"/>
                  </a:solidFill>
                </a:rPr>
                <a:t/>
              </a:r>
              <a:br>
                <a:rPr lang="en-US" sz="1100" b="1">
                  <a:solidFill>
                    <a:schemeClr val="bg1"/>
                  </a:solidFill>
                </a:rPr>
              </a:br>
              <a:endParaRPr lang="en-US" sz="1100" b="1">
                <a:solidFill>
                  <a:schemeClr val="bg1"/>
                </a:solidFill>
              </a:endParaRPr>
            </a:p>
            <a:p>
              <a:pPr algn="ctr"/>
              <a:endParaRPr lang="en-US" sz="1100" b="1">
                <a:solidFill>
                  <a:schemeClr val="bg1"/>
                </a:solidFill>
              </a:endParaRPr>
            </a:p>
            <a:p>
              <a:pPr algn="ctr"/>
              <a:endParaRPr lang="en-US" sz="1100" b="1">
                <a:solidFill>
                  <a:schemeClr val="bg1"/>
                </a:solidFill>
              </a:endParaRPr>
            </a:p>
            <a:p>
              <a:pPr algn="ctr"/>
              <a:endParaRPr lang="en-US" sz="1300" b="1">
                <a:solidFill>
                  <a:schemeClr val="bg1"/>
                </a:solidFill>
              </a:endParaRPr>
            </a:p>
          </p:txBody>
        </p:sp>
        <p:sp>
          <p:nvSpPr>
            <p:cNvPr id="536622" name="Rectangle 46"/>
            <p:cNvSpPr>
              <a:spLocks noChangeArrowheads="1"/>
            </p:cNvSpPr>
            <p:nvPr/>
          </p:nvSpPr>
          <p:spPr bwMode="auto">
            <a:xfrm>
              <a:off x="3358" y="2981"/>
              <a:ext cx="1776" cy="192"/>
            </a:xfrm>
            <a:prstGeom prst="rect">
              <a:avLst/>
            </a:prstGeom>
            <a:solidFill>
              <a:srgbClr val="808000"/>
            </a:solidFill>
            <a:ln w="25400">
              <a:noFill/>
              <a:miter lim="800000"/>
              <a:headEnd type="none" w="sm" len="sm"/>
              <a:tailEnd type="none" w="sm" len="sm"/>
            </a:ln>
            <a:effectLst>
              <a:outerShdw dist="35921" dir="2700000" algn="ctr" rotWithShape="0">
                <a:schemeClr val="tx1"/>
              </a:outerShdw>
            </a:effectLst>
          </p:spPr>
          <p:txBody>
            <a:bodyPr wrap="none" anchor="ctr"/>
            <a:lstStyle/>
            <a:p>
              <a:pPr algn="ctr">
                <a:defRPr/>
              </a:pPr>
              <a:r>
                <a:rPr lang="en-US" sz="1400" b="1">
                  <a:solidFill>
                    <a:schemeClr val="bg1"/>
                  </a:solidFill>
                </a:rPr>
                <a:t>Backend disks</a:t>
              </a:r>
            </a:p>
          </p:txBody>
        </p:sp>
        <p:sp>
          <p:nvSpPr>
            <p:cNvPr id="25661" name="Line 47"/>
            <p:cNvSpPr>
              <a:spLocks noChangeShapeType="1"/>
            </p:cNvSpPr>
            <p:nvPr/>
          </p:nvSpPr>
          <p:spPr bwMode="auto">
            <a:xfrm>
              <a:off x="3790" y="2549"/>
              <a:ext cx="0" cy="432"/>
            </a:xfrm>
            <a:prstGeom prst="line">
              <a:avLst/>
            </a:prstGeom>
            <a:noFill/>
            <a:ln w="38100">
              <a:solidFill>
                <a:schemeClr val="tx1"/>
              </a:solidFill>
              <a:round/>
              <a:headEnd type="none" w="sm" len="sm"/>
              <a:tailEnd type="none" w="sm" len="sm"/>
            </a:ln>
          </p:spPr>
          <p:txBody>
            <a:bodyPr anchor="b"/>
            <a:lstStyle/>
            <a:p>
              <a:endParaRPr lang="en-US"/>
            </a:p>
          </p:txBody>
        </p:sp>
        <p:sp>
          <p:nvSpPr>
            <p:cNvPr id="25662" name="Line 48"/>
            <p:cNvSpPr>
              <a:spLocks noChangeShapeType="1"/>
            </p:cNvSpPr>
            <p:nvPr/>
          </p:nvSpPr>
          <p:spPr bwMode="auto">
            <a:xfrm>
              <a:off x="4078" y="2549"/>
              <a:ext cx="0" cy="432"/>
            </a:xfrm>
            <a:prstGeom prst="line">
              <a:avLst/>
            </a:prstGeom>
            <a:noFill/>
            <a:ln w="38100">
              <a:solidFill>
                <a:schemeClr val="tx1"/>
              </a:solidFill>
              <a:round/>
              <a:headEnd type="none" w="sm" len="sm"/>
              <a:tailEnd type="none" w="sm" len="sm"/>
            </a:ln>
          </p:spPr>
          <p:txBody>
            <a:bodyPr anchor="b"/>
            <a:lstStyle/>
            <a:p>
              <a:endParaRPr lang="en-US"/>
            </a:p>
          </p:txBody>
        </p:sp>
        <p:sp>
          <p:nvSpPr>
            <p:cNvPr id="25663" name="Line 49"/>
            <p:cNvSpPr>
              <a:spLocks noChangeShapeType="1"/>
            </p:cNvSpPr>
            <p:nvPr/>
          </p:nvSpPr>
          <p:spPr bwMode="auto">
            <a:xfrm>
              <a:off x="4366" y="2549"/>
              <a:ext cx="0" cy="432"/>
            </a:xfrm>
            <a:prstGeom prst="line">
              <a:avLst/>
            </a:prstGeom>
            <a:noFill/>
            <a:ln w="38100">
              <a:solidFill>
                <a:schemeClr val="tx1"/>
              </a:solidFill>
              <a:round/>
              <a:headEnd type="none" w="sm" len="sm"/>
              <a:tailEnd type="none" w="sm" len="sm"/>
            </a:ln>
          </p:spPr>
          <p:txBody>
            <a:bodyPr anchor="b"/>
            <a:lstStyle/>
            <a:p>
              <a:endParaRPr lang="en-US"/>
            </a:p>
          </p:txBody>
        </p:sp>
        <p:sp>
          <p:nvSpPr>
            <p:cNvPr id="25664" name="Line 50"/>
            <p:cNvSpPr>
              <a:spLocks noChangeShapeType="1"/>
            </p:cNvSpPr>
            <p:nvPr/>
          </p:nvSpPr>
          <p:spPr bwMode="auto">
            <a:xfrm>
              <a:off x="4654" y="2549"/>
              <a:ext cx="0" cy="432"/>
            </a:xfrm>
            <a:prstGeom prst="line">
              <a:avLst/>
            </a:prstGeom>
            <a:noFill/>
            <a:ln w="38100">
              <a:solidFill>
                <a:schemeClr val="tx1"/>
              </a:solidFill>
              <a:round/>
              <a:headEnd type="none" w="sm" len="sm"/>
              <a:tailEnd type="none" w="sm" len="sm"/>
            </a:ln>
          </p:spPr>
          <p:txBody>
            <a:bodyPr anchor="b"/>
            <a:lstStyle/>
            <a:p>
              <a:endParaRPr lang="en-US"/>
            </a:p>
          </p:txBody>
        </p:sp>
        <p:sp>
          <p:nvSpPr>
            <p:cNvPr id="536627" name="Rectangle 51"/>
            <p:cNvSpPr>
              <a:spLocks noChangeArrowheads="1"/>
            </p:cNvSpPr>
            <p:nvPr/>
          </p:nvSpPr>
          <p:spPr bwMode="auto">
            <a:xfrm>
              <a:off x="4359" y="1632"/>
              <a:ext cx="768" cy="816"/>
            </a:xfrm>
            <a:prstGeom prst="rect">
              <a:avLst/>
            </a:prstGeom>
            <a:gradFill rotWithShape="1">
              <a:gsLst>
                <a:gs pos="0">
                  <a:srgbClr val="990033"/>
                </a:gs>
                <a:gs pos="50000">
                  <a:srgbClr val="990033">
                    <a:gamma/>
                    <a:tint val="95294"/>
                    <a:invGamma/>
                  </a:srgbClr>
                </a:gs>
                <a:gs pos="100000">
                  <a:srgbClr val="990033"/>
                </a:gs>
              </a:gsLst>
              <a:lin ang="5400000" scaled="1"/>
            </a:gradFill>
            <a:ln w="25400">
              <a:noFill/>
              <a:miter lim="800000"/>
              <a:headEnd type="none" w="sm" len="sm"/>
              <a:tailEnd type="none" w="sm" len="sm"/>
            </a:ln>
            <a:effectLst>
              <a:outerShdw dist="35921" dir="2700000" algn="ctr" rotWithShape="0">
                <a:schemeClr val="tx1"/>
              </a:outerShdw>
            </a:effectLst>
          </p:spPr>
          <p:txBody>
            <a:bodyPr wrap="none" anchor="ctr"/>
            <a:lstStyle/>
            <a:p>
              <a:pPr algn="ctr"/>
              <a:r>
                <a:rPr lang="en-US" sz="1300" b="1">
                  <a:solidFill>
                    <a:schemeClr val="bg1"/>
                  </a:solidFill>
                </a:rPr>
                <a:t/>
              </a:r>
              <a:br>
                <a:rPr lang="en-US" sz="1300" b="1">
                  <a:solidFill>
                    <a:schemeClr val="bg1"/>
                  </a:solidFill>
                </a:rPr>
              </a:br>
              <a:endParaRPr lang="en-US" sz="1300" b="1">
                <a:solidFill>
                  <a:schemeClr val="bg1"/>
                </a:solidFill>
              </a:endParaRPr>
            </a:p>
            <a:p>
              <a:pPr algn="ctr"/>
              <a:endParaRPr lang="en-US" sz="1300" b="1">
                <a:solidFill>
                  <a:schemeClr val="bg1"/>
                </a:solidFill>
              </a:endParaRPr>
            </a:p>
            <a:p>
              <a:pPr algn="ctr"/>
              <a:endParaRPr lang="en-US" sz="1300" b="1">
                <a:solidFill>
                  <a:schemeClr val="bg1"/>
                </a:solidFill>
              </a:endParaRPr>
            </a:p>
            <a:p>
              <a:pPr algn="ctr"/>
              <a:endParaRPr lang="en-US" sz="1300" b="1">
                <a:solidFill>
                  <a:schemeClr val="bg1"/>
                </a:solidFill>
              </a:endParaRPr>
            </a:p>
          </p:txBody>
        </p:sp>
        <p:sp>
          <p:nvSpPr>
            <p:cNvPr id="25666" name="Line 52"/>
            <p:cNvSpPr>
              <a:spLocks noChangeShapeType="1"/>
            </p:cNvSpPr>
            <p:nvPr/>
          </p:nvSpPr>
          <p:spPr bwMode="auto">
            <a:xfrm>
              <a:off x="5445" y="1746"/>
              <a:ext cx="0" cy="0"/>
            </a:xfrm>
            <a:prstGeom prst="line">
              <a:avLst/>
            </a:prstGeom>
            <a:noFill/>
            <a:ln w="9525">
              <a:solidFill>
                <a:schemeClr val="tx1"/>
              </a:solidFill>
              <a:round/>
              <a:headEnd/>
              <a:tailEnd type="triangle" w="med" len="med"/>
            </a:ln>
          </p:spPr>
          <p:txBody>
            <a:bodyPr/>
            <a:lstStyle/>
            <a:p>
              <a:endParaRPr lang="en-US"/>
            </a:p>
          </p:txBody>
        </p:sp>
        <p:sp>
          <p:nvSpPr>
            <p:cNvPr id="25667" name="Text Box 53"/>
            <p:cNvSpPr txBox="1">
              <a:spLocks noChangeArrowheads="1"/>
            </p:cNvSpPr>
            <p:nvPr/>
          </p:nvSpPr>
          <p:spPr bwMode="auto">
            <a:xfrm>
              <a:off x="3584" y="1808"/>
              <a:ext cx="586" cy="633"/>
            </a:xfrm>
            <a:prstGeom prst="rect">
              <a:avLst/>
            </a:prstGeom>
            <a:noFill/>
            <a:ln w="19050" algn="ctr">
              <a:noFill/>
              <a:miter lim="800000"/>
              <a:headEnd/>
              <a:tailEnd/>
            </a:ln>
          </p:spPr>
          <p:txBody>
            <a:bodyPr wrap="none" lIns="0" tIns="0" rIns="0" bIns="0">
              <a:spAutoFit/>
            </a:bodyPr>
            <a:lstStyle/>
            <a:p>
              <a:r>
                <a:rPr lang="en-US" b="1">
                  <a:solidFill>
                    <a:schemeClr val="bg1"/>
                  </a:solidFill>
                </a:rPr>
                <a:t>C4CB</a:t>
              </a:r>
            </a:p>
            <a:p>
              <a:pPr>
                <a:buFontTx/>
                <a:buChar char="•"/>
              </a:pPr>
              <a:r>
                <a:rPr lang="en-US" sz="1200" b="1">
                  <a:solidFill>
                    <a:schemeClr val="bg1"/>
                  </a:solidFill>
                  <a:latin typeface="Arial Unicode MS" pitchFamily="34" charset="-128"/>
                  <a:ea typeface="Arial Unicode MS" pitchFamily="34" charset="-128"/>
                  <a:cs typeface="Arial Unicode MS" pitchFamily="34" charset="-128"/>
                </a:rPr>
                <a:t> DART</a:t>
              </a:r>
            </a:p>
            <a:p>
              <a:pPr>
                <a:buFontTx/>
                <a:buChar char="•"/>
              </a:pPr>
              <a:r>
                <a:rPr lang="en-US" sz="1200" b="1">
                  <a:solidFill>
                    <a:schemeClr val="bg1"/>
                  </a:solidFill>
                  <a:latin typeface="Arial Unicode MS" pitchFamily="34" charset="-128"/>
                  <a:ea typeface="Arial Unicode MS" pitchFamily="34" charset="-128"/>
                  <a:cs typeface="Arial Unicode MS" pitchFamily="34" charset="-128"/>
                </a:rPr>
                <a:t> FLARE</a:t>
              </a:r>
            </a:p>
            <a:p>
              <a:pPr>
                <a:buFontTx/>
                <a:buChar char="•"/>
              </a:pPr>
              <a:r>
                <a:rPr lang="en-US" sz="1200" b="1">
                  <a:solidFill>
                    <a:schemeClr val="bg1"/>
                  </a:solidFill>
                  <a:latin typeface="Arial Unicode MS" pitchFamily="34" charset="-128"/>
                  <a:ea typeface="Arial Unicode MS" pitchFamily="34" charset="-128"/>
                  <a:cs typeface="Arial Unicode MS" pitchFamily="34" charset="-128"/>
                </a:rPr>
                <a:t> EMC Apps</a:t>
              </a:r>
            </a:p>
            <a:p>
              <a:pPr>
                <a:buFontTx/>
                <a:buChar char="•"/>
              </a:pPr>
              <a:r>
                <a:rPr lang="en-US" sz="1200" b="1">
                  <a:solidFill>
                    <a:schemeClr val="bg1"/>
                  </a:solidFill>
                  <a:latin typeface="Arial Unicode MS" pitchFamily="34" charset="-128"/>
                  <a:ea typeface="Arial Unicode MS" pitchFamily="34" charset="-128"/>
                  <a:cs typeface="Arial Unicode MS" pitchFamily="34" charset="-128"/>
                </a:rPr>
                <a:t> Cmn Mngmt</a:t>
              </a:r>
            </a:p>
          </p:txBody>
        </p:sp>
        <p:sp>
          <p:nvSpPr>
            <p:cNvPr id="25668" name="Text Box 54"/>
            <p:cNvSpPr txBox="1">
              <a:spLocks noChangeArrowheads="1"/>
            </p:cNvSpPr>
            <p:nvPr/>
          </p:nvSpPr>
          <p:spPr bwMode="auto">
            <a:xfrm>
              <a:off x="4538" y="1802"/>
              <a:ext cx="586" cy="633"/>
            </a:xfrm>
            <a:prstGeom prst="rect">
              <a:avLst/>
            </a:prstGeom>
            <a:noFill/>
            <a:ln w="19050" algn="ctr">
              <a:noFill/>
              <a:miter lim="800000"/>
              <a:headEnd/>
              <a:tailEnd/>
            </a:ln>
          </p:spPr>
          <p:txBody>
            <a:bodyPr wrap="none" lIns="0" tIns="0" rIns="0" bIns="0">
              <a:spAutoFit/>
            </a:bodyPr>
            <a:lstStyle/>
            <a:p>
              <a:r>
                <a:rPr lang="en-US" b="1">
                  <a:solidFill>
                    <a:schemeClr val="bg1"/>
                  </a:solidFill>
                </a:rPr>
                <a:t>C4CB</a:t>
              </a:r>
            </a:p>
            <a:p>
              <a:pPr>
                <a:buFontTx/>
                <a:buChar char="•"/>
              </a:pPr>
              <a:r>
                <a:rPr lang="en-US" sz="1200" b="1">
                  <a:solidFill>
                    <a:schemeClr val="bg1"/>
                  </a:solidFill>
                  <a:latin typeface="Arial Unicode MS" pitchFamily="34" charset="-128"/>
                  <a:ea typeface="Arial Unicode MS" pitchFamily="34" charset="-128"/>
                  <a:cs typeface="Arial Unicode MS" pitchFamily="34" charset="-128"/>
                </a:rPr>
                <a:t> DART</a:t>
              </a:r>
            </a:p>
            <a:p>
              <a:pPr>
                <a:buFontTx/>
                <a:buChar char="•"/>
              </a:pPr>
              <a:r>
                <a:rPr lang="en-US" sz="1200" b="1">
                  <a:solidFill>
                    <a:schemeClr val="bg1"/>
                  </a:solidFill>
                  <a:latin typeface="Arial Unicode MS" pitchFamily="34" charset="-128"/>
                  <a:ea typeface="Arial Unicode MS" pitchFamily="34" charset="-128"/>
                  <a:cs typeface="Arial Unicode MS" pitchFamily="34" charset="-128"/>
                </a:rPr>
                <a:t> FLARE</a:t>
              </a:r>
            </a:p>
            <a:p>
              <a:pPr>
                <a:buFontTx/>
                <a:buChar char="•"/>
              </a:pPr>
              <a:r>
                <a:rPr lang="en-US" sz="1200" b="1">
                  <a:solidFill>
                    <a:schemeClr val="bg1"/>
                  </a:solidFill>
                  <a:latin typeface="Arial Unicode MS" pitchFamily="34" charset="-128"/>
                  <a:ea typeface="Arial Unicode MS" pitchFamily="34" charset="-128"/>
                  <a:cs typeface="Arial Unicode MS" pitchFamily="34" charset="-128"/>
                </a:rPr>
                <a:t> EMC Apps</a:t>
              </a:r>
            </a:p>
            <a:p>
              <a:pPr>
                <a:buFontTx/>
                <a:buChar char="•"/>
              </a:pPr>
              <a:r>
                <a:rPr lang="en-US" sz="1200" b="1">
                  <a:solidFill>
                    <a:schemeClr val="bg1"/>
                  </a:solidFill>
                  <a:latin typeface="Arial Unicode MS" pitchFamily="34" charset="-128"/>
                  <a:ea typeface="Arial Unicode MS" pitchFamily="34" charset="-128"/>
                  <a:cs typeface="Arial Unicode MS" pitchFamily="34" charset="-128"/>
                </a:rPr>
                <a:t> Cmn Mngmt</a:t>
              </a:r>
            </a:p>
          </p:txBody>
        </p:sp>
        <p:sp>
          <p:nvSpPr>
            <p:cNvPr id="25669" name="Text Box 55"/>
            <p:cNvSpPr txBox="1">
              <a:spLocks noChangeArrowheads="1"/>
            </p:cNvSpPr>
            <p:nvPr/>
          </p:nvSpPr>
          <p:spPr bwMode="auto">
            <a:xfrm>
              <a:off x="3419" y="1649"/>
              <a:ext cx="291" cy="154"/>
            </a:xfrm>
            <a:prstGeom prst="rect">
              <a:avLst/>
            </a:prstGeom>
            <a:noFill/>
            <a:ln w="19050" algn="ctr">
              <a:noFill/>
              <a:miter lim="800000"/>
              <a:headEnd/>
              <a:tailEnd/>
            </a:ln>
          </p:spPr>
          <p:txBody>
            <a:bodyPr wrap="none" lIns="0" tIns="0" rIns="0" bIns="0">
              <a:spAutoFit/>
            </a:bodyPr>
            <a:lstStyle/>
            <a:p>
              <a:pPr algn="ctr"/>
              <a:r>
                <a:rPr lang="en-US" sz="1600">
                  <a:solidFill>
                    <a:schemeClr val="bg1"/>
                  </a:solidFill>
                </a:rPr>
                <a:t>SP A</a:t>
              </a:r>
            </a:p>
          </p:txBody>
        </p:sp>
        <p:sp>
          <p:nvSpPr>
            <p:cNvPr id="25670" name="Text Box 56"/>
            <p:cNvSpPr txBox="1">
              <a:spLocks noChangeArrowheads="1"/>
            </p:cNvSpPr>
            <p:nvPr/>
          </p:nvSpPr>
          <p:spPr bwMode="auto">
            <a:xfrm>
              <a:off x="4366" y="1637"/>
              <a:ext cx="291" cy="154"/>
            </a:xfrm>
            <a:prstGeom prst="rect">
              <a:avLst/>
            </a:prstGeom>
            <a:noFill/>
            <a:ln w="19050" algn="ctr">
              <a:noFill/>
              <a:miter lim="800000"/>
              <a:headEnd/>
              <a:tailEnd/>
            </a:ln>
          </p:spPr>
          <p:txBody>
            <a:bodyPr wrap="none" lIns="0" tIns="0" rIns="0" bIns="0">
              <a:spAutoFit/>
            </a:bodyPr>
            <a:lstStyle/>
            <a:p>
              <a:pPr algn="ctr"/>
              <a:r>
                <a:rPr lang="en-US" sz="1600">
                  <a:solidFill>
                    <a:schemeClr val="bg1"/>
                  </a:solidFill>
                </a:rPr>
                <a:t>SP B</a:t>
              </a:r>
            </a:p>
          </p:txBody>
        </p:sp>
      </p:grpSp>
      <p:grpSp>
        <p:nvGrpSpPr>
          <p:cNvPr id="3" name="Group 57"/>
          <p:cNvGrpSpPr>
            <a:grpSpLocks/>
          </p:cNvGrpSpPr>
          <p:nvPr/>
        </p:nvGrpSpPr>
        <p:grpSpPr bwMode="auto">
          <a:xfrm>
            <a:off x="4579938" y="1966913"/>
            <a:ext cx="1295400" cy="1157287"/>
            <a:chOff x="2583" y="3176"/>
            <a:chExt cx="816" cy="729"/>
          </a:xfrm>
        </p:grpSpPr>
        <p:sp>
          <p:nvSpPr>
            <p:cNvPr id="25646" name="Rectangle 58"/>
            <p:cNvSpPr>
              <a:spLocks noChangeArrowheads="1"/>
            </p:cNvSpPr>
            <p:nvPr/>
          </p:nvSpPr>
          <p:spPr bwMode="auto">
            <a:xfrm>
              <a:off x="2583" y="3193"/>
              <a:ext cx="816" cy="712"/>
            </a:xfrm>
            <a:prstGeom prst="rect">
              <a:avLst/>
            </a:prstGeom>
            <a:gradFill rotWithShape="1">
              <a:gsLst>
                <a:gs pos="0">
                  <a:srgbClr val="83002C"/>
                </a:gs>
                <a:gs pos="50000">
                  <a:srgbClr val="990033"/>
                </a:gs>
                <a:gs pos="100000">
                  <a:srgbClr val="83002C"/>
                </a:gs>
              </a:gsLst>
              <a:lin ang="5400000" scaled="1"/>
            </a:gradFill>
            <a:ln w="25400">
              <a:noFill/>
              <a:miter lim="800000"/>
              <a:headEnd type="none" w="sm" len="sm"/>
              <a:tailEnd type="none" w="sm" len="sm"/>
            </a:ln>
          </p:spPr>
          <p:txBody>
            <a:bodyPr wrap="none" anchor="ctr"/>
            <a:lstStyle/>
            <a:p>
              <a:pPr algn="ctr"/>
              <a:r>
                <a:rPr lang="en-US" sz="1300" b="1">
                  <a:solidFill>
                    <a:schemeClr val="bg1"/>
                  </a:solidFill>
                </a:rPr>
                <a:t>SP A</a:t>
              </a:r>
            </a:p>
          </p:txBody>
        </p:sp>
        <p:sp>
          <p:nvSpPr>
            <p:cNvPr id="536635" name="Rectangle 59"/>
            <p:cNvSpPr>
              <a:spLocks noChangeArrowheads="1"/>
            </p:cNvSpPr>
            <p:nvPr/>
          </p:nvSpPr>
          <p:spPr bwMode="auto">
            <a:xfrm>
              <a:off x="2624" y="3244"/>
              <a:ext cx="136" cy="136"/>
            </a:xfrm>
            <a:prstGeom prst="rect">
              <a:avLst/>
            </a:prstGeom>
            <a:solidFill>
              <a:schemeClr val="bg2"/>
            </a:solidFill>
            <a:ln w="9525" algn="ctr">
              <a:noFill/>
              <a:miter lim="800000"/>
              <a:headEnd/>
              <a:tailEnd/>
            </a:ln>
            <a:effectLst>
              <a:outerShdw dist="35921" dir="2700000" algn="ctr" rotWithShape="0">
                <a:schemeClr val="tx1"/>
              </a:outerShdw>
            </a:effectLst>
          </p:spPr>
          <p:txBody>
            <a:bodyPr wrap="none" lIns="0" tIns="0" rIns="0" bIns="0" anchor="ctr"/>
            <a:lstStyle/>
            <a:p>
              <a:endParaRPr lang="en-US"/>
            </a:p>
          </p:txBody>
        </p:sp>
        <p:sp>
          <p:nvSpPr>
            <p:cNvPr id="536636" name="Rectangle 60"/>
            <p:cNvSpPr>
              <a:spLocks noChangeArrowheads="1"/>
            </p:cNvSpPr>
            <p:nvPr/>
          </p:nvSpPr>
          <p:spPr bwMode="auto">
            <a:xfrm>
              <a:off x="2856" y="3244"/>
              <a:ext cx="136" cy="136"/>
            </a:xfrm>
            <a:prstGeom prst="rect">
              <a:avLst/>
            </a:prstGeom>
            <a:solidFill>
              <a:schemeClr val="bg2"/>
            </a:solidFill>
            <a:ln w="9525" algn="ctr">
              <a:noFill/>
              <a:miter lim="800000"/>
              <a:headEnd/>
              <a:tailEnd/>
            </a:ln>
            <a:effectLst>
              <a:outerShdw dist="35921" dir="2700000" algn="ctr" rotWithShape="0">
                <a:schemeClr val="tx1"/>
              </a:outerShdw>
            </a:effectLst>
          </p:spPr>
          <p:txBody>
            <a:bodyPr wrap="none" lIns="0" tIns="0" rIns="0" bIns="0" anchor="ctr"/>
            <a:lstStyle/>
            <a:p>
              <a:endParaRPr lang="en-US"/>
            </a:p>
          </p:txBody>
        </p:sp>
        <p:sp>
          <p:nvSpPr>
            <p:cNvPr id="536637" name="Rectangle 61"/>
            <p:cNvSpPr>
              <a:spLocks noChangeArrowheads="1"/>
            </p:cNvSpPr>
            <p:nvPr/>
          </p:nvSpPr>
          <p:spPr bwMode="auto">
            <a:xfrm>
              <a:off x="3216" y="3244"/>
              <a:ext cx="136" cy="136"/>
            </a:xfrm>
            <a:prstGeom prst="rect">
              <a:avLst/>
            </a:prstGeom>
            <a:solidFill>
              <a:schemeClr val="bg2"/>
            </a:solidFill>
            <a:ln w="9525" algn="ctr">
              <a:noFill/>
              <a:miter lim="800000"/>
              <a:headEnd/>
              <a:tailEnd/>
            </a:ln>
            <a:effectLst>
              <a:outerShdw dist="35921" dir="2700000" algn="ctr" rotWithShape="0">
                <a:schemeClr val="tx1"/>
              </a:outerShdw>
            </a:effectLst>
          </p:spPr>
          <p:txBody>
            <a:bodyPr wrap="none" lIns="0" tIns="0" rIns="0" bIns="0" anchor="ctr"/>
            <a:lstStyle/>
            <a:p>
              <a:endParaRPr lang="en-US"/>
            </a:p>
          </p:txBody>
        </p:sp>
        <p:sp>
          <p:nvSpPr>
            <p:cNvPr id="25650" name="Text Box 62"/>
            <p:cNvSpPr txBox="1">
              <a:spLocks noChangeArrowheads="1"/>
            </p:cNvSpPr>
            <p:nvPr/>
          </p:nvSpPr>
          <p:spPr bwMode="auto">
            <a:xfrm>
              <a:off x="3024" y="3176"/>
              <a:ext cx="144" cy="173"/>
            </a:xfrm>
            <a:prstGeom prst="rect">
              <a:avLst/>
            </a:prstGeom>
            <a:noFill/>
            <a:ln w="9525" algn="ctr">
              <a:noFill/>
              <a:miter lim="800000"/>
              <a:headEnd/>
              <a:tailEnd/>
            </a:ln>
          </p:spPr>
          <p:txBody>
            <a:bodyPr wrap="none" lIns="0" tIns="0" rIns="0" bIns="0">
              <a:spAutoFit/>
            </a:bodyPr>
            <a:lstStyle/>
            <a:p>
              <a:r>
                <a:rPr lang="en-US">
                  <a:solidFill>
                    <a:schemeClr val="bg1"/>
                  </a:solidFill>
                </a:rPr>
                <a:t>…</a:t>
              </a:r>
            </a:p>
          </p:txBody>
        </p:sp>
        <p:sp>
          <p:nvSpPr>
            <p:cNvPr id="536639" name="Rectangle 63"/>
            <p:cNvSpPr>
              <a:spLocks noChangeArrowheads="1"/>
            </p:cNvSpPr>
            <p:nvPr/>
          </p:nvSpPr>
          <p:spPr bwMode="auto">
            <a:xfrm>
              <a:off x="2616" y="3652"/>
              <a:ext cx="328" cy="64"/>
            </a:xfrm>
            <a:prstGeom prst="rect">
              <a:avLst/>
            </a:prstGeom>
            <a:solidFill>
              <a:schemeClr val="bg2"/>
            </a:solidFill>
            <a:ln w="9525" algn="ctr">
              <a:noFill/>
              <a:miter lim="800000"/>
              <a:headEnd/>
              <a:tailEnd/>
            </a:ln>
            <a:effectLst>
              <a:outerShdw dist="35921" dir="2700000" algn="ctr" rotWithShape="0">
                <a:schemeClr val="tx1"/>
              </a:outerShdw>
            </a:effectLst>
          </p:spPr>
          <p:txBody>
            <a:bodyPr wrap="none" lIns="0" tIns="0" rIns="0" bIns="0" anchor="ctr"/>
            <a:lstStyle/>
            <a:p>
              <a:endParaRPr lang="en-US"/>
            </a:p>
          </p:txBody>
        </p:sp>
        <p:sp>
          <p:nvSpPr>
            <p:cNvPr id="536640" name="Rectangle 64"/>
            <p:cNvSpPr>
              <a:spLocks noChangeArrowheads="1"/>
            </p:cNvSpPr>
            <p:nvPr/>
          </p:nvSpPr>
          <p:spPr bwMode="auto">
            <a:xfrm>
              <a:off x="3040" y="3652"/>
              <a:ext cx="328" cy="64"/>
            </a:xfrm>
            <a:prstGeom prst="rect">
              <a:avLst/>
            </a:prstGeom>
            <a:solidFill>
              <a:schemeClr val="bg2"/>
            </a:solidFill>
            <a:ln w="9525" algn="ctr">
              <a:noFill/>
              <a:miter lim="800000"/>
              <a:headEnd/>
              <a:tailEnd/>
            </a:ln>
            <a:effectLst>
              <a:outerShdw dist="35921" dir="2700000" algn="ctr" rotWithShape="0">
                <a:schemeClr val="tx1"/>
              </a:outerShdw>
            </a:effectLst>
          </p:spPr>
          <p:txBody>
            <a:bodyPr wrap="none" lIns="0" tIns="0" rIns="0" bIns="0" anchor="ctr"/>
            <a:lstStyle/>
            <a:p>
              <a:endParaRPr lang="en-US"/>
            </a:p>
          </p:txBody>
        </p:sp>
        <p:sp>
          <p:nvSpPr>
            <p:cNvPr id="536641" name="Rectangle 65"/>
            <p:cNvSpPr>
              <a:spLocks noChangeArrowheads="1"/>
            </p:cNvSpPr>
            <p:nvPr/>
          </p:nvSpPr>
          <p:spPr bwMode="auto">
            <a:xfrm>
              <a:off x="2616" y="3764"/>
              <a:ext cx="328" cy="64"/>
            </a:xfrm>
            <a:prstGeom prst="rect">
              <a:avLst/>
            </a:prstGeom>
            <a:solidFill>
              <a:schemeClr val="bg2"/>
            </a:solidFill>
            <a:ln w="9525" algn="ctr">
              <a:noFill/>
              <a:miter lim="800000"/>
              <a:headEnd/>
              <a:tailEnd/>
            </a:ln>
            <a:effectLst>
              <a:outerShdw dist="35921" dir="2700000" algn="ctr" rotWithShape="0">
                <a:schemeClr val="tx1"/>
              </a:outerShdw>
            </a:effectLst>
          </p:spPr>
          <p:txBody>
            <a:bodyPr wrap="none" lIns="0" tIns="0" rIns="0" bIns="0" anchor="ctr"/>
            <a:lstStyle/>
            <a:p>
              <a:endParaRPr lang="en-US"/>
            </a:p>
          </p:txBody>
        </p:sp>
        <p:sp>
          <p:nvSpPr>
            <p:cNvPr id="536642" name="Rectangle 66"/>
            <p:cNvSpPr>
              <a:spLocks noChangeArrowheads="1"/>
            </p:cNvSpPr>
            <p:nvPr/>
          </p:nvSpPr>
          <p:spPr bwMode="auto">
            <a:xfrm>
              <a:off x="3040" y="3764"/>
              <a:ext cx="328" cy="64"/>
            </a:xfrm>
            <a:prstGeom prst="rect">
              <a:avLst/>
            </a:prstGeom>
            <a:solidFill>
              <a:schemeClr val="bg2"/>
            </a:solidFill>
            <a:ln w="9525" algn="ctr">
              <a:noFill/>
              <a:miter lim="800000"/>
              <a:headEnd/>
              <a:tailEnd/>
            </a:ln>
            <a:effectLst>
              <a:outerShdw dist="35921" dir="2700000" algn="ctr" rotWithShape="0">
                <a:schemeClr val="tx1"/>
              </a:outerShdw>
            </a:effectLst>
          </p:spPr>
          <p:txBody>
            <a:bodyPr wrap="none" lIns="0" tIns="0" rIns="0" bIns="0" anchor="ctr"/>
            <a:lstStyle/>
            <a:p>
              <a:endParaRPr lang="en-US"/>
            </a:p>
          </p:txBody>
        </p:sp>
      </p:grpSp>
      <p:sp>
        <p:nvSpPr>
          <p:cNvPr id="536643" name="Text Box 67"/>
          <p:cNvSpPr txBox="1">
            <a:spLocks noChangeArrowheads="1"/>
          </p:cNvSpPr>
          <p:nvPr/>
        </p:nvSpPr>
        <p:spPr bwMode="auto">
          <a:xfrm>
            <a:off x="5940425" y="2070100"/>
            <a:ext cx="1862138" cy="212725"/>
          </a:xfrm>
          <a:prstGeom prst="rect">
            <a:avLst/>
          </a:prstGeom>
          <a:noFill/>
          <a:ln w="9525" algn="ctr">
            <a:noFill/>
            <a:miter lim="800000"/>
            <a:headEnd/>
            <a:tailEnd/>
          </a:ln>
        </p:spPr>
        <p:txBody>
          <a:bodyPr wrap="none" lIns="0" tIns="0" rIns="0" bIns="0">
            <a:spAutoFit/>
          </a:bodyPr>
          <a:lstStyle/>
          <a:p>
            <a:r>
              <a:rPr lang="en-US" sz="1400" b="1"/>
              <a:t>Multi-core Processors</a:t>
            </a:r>
          </a:p>
        </p:txBody>
      </p:sp>
      <p:sp>
        <p:nvSpPr>
          <p:cNvPr id="536644" name="Text Box 68"/>
          <p:cNvSpPr txBox="1">
            <a:spLocks noChangeArrowheads="1"/>
          </p:cNvSpPr>
          <p:nvPr/>
        </p:nvSpPr>
        <p:spPr bwMode="auto">
          <a:xfrm>
            <a:off x="5876925" y="2833688"/>
            <a:ext cx="2287588" cy="212725"/>
          </a:xfrm>
          <a:prstGeom prst="rect">
            <a:avLst/>
          </a:prstGeom>
          <a:noFill/>
          <a:ln w="9525" algn="ctr">
            <a:noFill/>
            <a:miter lim="800000"/>
            <a:headEnd/>
            <a:tailEnd/>
          </a:ln>
        </p:spPr>
        <p:txBody>
          <a:bodyPr wrap="none" lIns="0" tIns="0" rIns="0" bIns="0">
            <a:spAutoFit/>
          </a:bodyPr>
          <a:lstStyle/>
          <a:p>
            <a:r>
              <a:rPr lang="en-US" sz="1400" b="1"/>
              <a:t>Shared Memory Resources</a:t>
            </a:r>
          </a:p>
        </p:txBody>
      </p:sp>
      <p:sp>
        <p:nvSpPr>
          <p:cNvPr id="536645" name="Line 69"/>
          <p:cNvSpPr>
            <a:spLocks noChangeShapeType="1"/>
          </p:cNvSpPr>
          <p:nvPr/>
        </p:nvSpPr>
        <p:spPr bwMode="auto">
          <a:xfrm>
            <a:off x="4629150" y="3179763"/>
            <a:ext cx="482600" cy="1206500"/>
          </a:xfrm>
          <a:prstGeom prst="line">
            <a:avLst/>
          </a:prstGeom>
          <a:noFill/>
          <a:ln w="9525">
            <a:solidFill>
              <a:schemeClr val="tx1"/>
            </a:solidFill>
            <a:round/>
            <a:headEnd/>
            <a:tailEnd/>
          </a:ln>
        </p:spPr>
        <p:txBody>
          <a:bodyPr lIns="0" tIns="0" rIns="0" bIns="0" anchor="ctr"/>
          <a:lstStyle/>
          <a:p>
            <a:endParaRPr lang="en-US"/>
          </a:p>
        </p:txBody>
      </p:sp>
      <p:sp>
        <p:nvSpPr>
          <p:cNvPr id="536646" name="Line 70"/>
          <p:cNvSpPr>
            <a:spLocks noChangeShapeType="1"/>
          </p:cNvSpPr>
          <p:nvPr/>
        </p:nvSpPr>
        <p:spPr bwMode="auto">
          <a:xfrm>
            <a:off x="5892800" y="3154363"/>
            <a:ext cx="595313" cy="541337"/>
          </a:xfrm>
          <a:prstGeom prst="line">
            <a:avLst/>
          </a:prstGeom>
          <a:noFill/>
          <a:ln w="9525">
            <a:solidFill>
              <a:schemeClr val="tx1"/>
            </a:solidFill>
            <a:round/>
            <a:headEnd/>
            <a:tailEnd/>
          </a:ln>
        </p:spPr>
        <p:txBody>
          <a:bodyPr lIns="0" tIns="0" rIns="0" bIns="0"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3.05556E-6 -3.33333E-6 L 0.01007 0.1213 " pathEditMode="relative" rAng="0" ptsTypes="AA">
                                      <p:cBhvr>
                                        <p:cTn id="6" dur="2000" fill="hold"/>
                                        <p:tgtEl>
                                          <p:spTgt spid="2"/>
                                        </p:tgtEl>
                                        <p:attrNameLst>
                                          <p:attrName>ppt_x</p:attrName>
                                          <p:attrName>ppt_y</p:attrName>
                                        </p:attrNameLst>
                                      </p:cBhvr>
                                      <p:rCtr x="500" y="6100"/>
                                    </p:animMotion>
                                  </p:childTnLst>
                                </p:cTn>
                              </p:par>
                            </p:childTnLst>
                          </p:cTn>
                        </p:par>
                        <p:par>
                          <p:cTn id="7" fill="hold">
                            <p:stCondLst>
                              <p:cond delay="2000"/>
                            </p:stCondLst>
                            <p:childTnLst>
                              <p:par>
                                <p:cTn id="8" presetID="9"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36645"/>
                                        </p:tgtEl>
                                        <p:attrNameLst>
                                          <p:attrName>style.visibility</p:attrName>
                                        </p:attrNameLst>
                                      </p:cBhvr>
                                      <p:to>
                                        <p:strVal val="visible"/>
                                      </p:to>
                                    </p:set>
                                    <p:animEffect transition="in" filter="dissolve">
                                      <p:cBhvr>
                                        <p:cTn id="13" dur="500"/>
                                        <p:tgtEl>
                                          <p:spTgt spid="53664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36646"/>
                                        </p:tgtEl>
                                        <p:attrNameLst>
                                          <p:attrName>style.visibility</p:attrName>
                                        </p:attrNameLst>
                                      </p:cBhvr>
                                      <p:to>
                                        <p:strVal val="visible"/>
                                      </p:to>
                                    </p:set>
                                    <p:animEffect transition="in" filter="dissolve">
                                      <p:cBhvr>
                                        <p:cTn id="16" dur="500"/>
                                        <p:tgtEl>
                                          <p:spTgt spid="536646"/>
                                        </p:tgtEl>
                                      </p:cBhvr>
                                    </p:animEffect>
                                  </p:childTnLst>
                                </p:cTn>
                              </p:par>
                              <p:par>
                                <p:cTn id="17" presetID="9" presetClass="entr" presetSubtype="0" fill="hold" nodeType="withEffect">
                                  <p:stCondLst>
                                    <p:cond delay="0"/>
                                  </p:stCondLst>
                                  <p:childTnLst>
                                    <p:set>
                                      <p:cBhvr>
                                        <p:cTn id="18" dur="1" fill="hold">
                                          <p:stCondLst>
                                            <p:cond delay="0"/>
                                          </p:stCondLst>
                                        </p:cTn>
                                        <p:tgtEl>
                                          <p:spTgt spid="536643"/>
                                        </p:tgtEl>
                                        <p:attrNameLst>
                                          <p:attrName>style.visibility</p:attrName>
                                        </p:attrNameLst>
                                      </p:cBhvr>
                                      <p:to>
                                        <p:strVal val="visible"/>
                                      </p:to>
                                    </p:set>
                                    <p:animEffect transition="in" filter="dissolve">
                                      <p:cBhvr>
                                        <p:cTn id="19" dur="500"/>
                                        <p:tgtEl>
                                          <p:spTgt spid="536643"/>
                                        </p:tgtEl>
                                      </p:cBhvr>
                                    </p:animEffect>
                                  </p:childTnLst>
                                </p:cTn>
                              </p:par>
                              <p:par>
                                <p:cTn id="20" presetID="9" presetClass="entr" presetSubtype="0" fill="hold" nodeType="withEffect">
                                  <p:stCondLst>
                                    <p:cond delay="0"/>
                                  </p:stCondLst>
                                  <p:childTnLst>
                                    <p:set>
                                      <p:cBhvr>
                                        <p:cTn id="21" dur="1" fill="hold">
                                          <p:stCondLst>
                                            <p:cond delay="0"/>
                                          </p:stCondLst>
                                        </p:cTn>
                                        <p:tgtEl>
                                          <p:spTgt spid="536644"/>
                                        </p:tgtEl>
                                        <p:attrNameLst>
                                          <p:attrName>style.visibility</p:attrName>
                                        </p:attrNameLst>
                                      </p:cBhvr>
                                      <p:to>
                                        <p:strVal val="visible"/>
                                      </p:to>
                                    </p:set>
                                    <p:animEffect transition="in" filter="dissolve">
                                      <p:cBhvr>
                                        <p:cTn id="22" dur="500"/>
                                        <p:tgtEl>
                                          <p:spTgt spid="536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645" grpId="0" animBg="1"/>
      <p:bldP spid="53664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67290" y="210510"/>
            <a:ext cx="8408877" cy="863600"/>
          </a:xfrm>
        </p:spPr>
        <p:txBody>
          <a:bodyPr/>
          <a:lstStyle/>
          <a:p>
            <a:r>
              <a:rPr lang="en-US" b="1" dirty="0" err="1" smtClean="0"/>
              <a:t>VNXe</a:t>
            </a:r>
            <a:r>
              <a:rPr lang="en-US" b="1" dirty="0" smtClean="0"/>
              <a:t> Product Family – Platform Comparison</a:t>
            </a:r>
          </a:p>
        </p:txBody>
      </p:sp>
      <p:pic>
        <p:nvPicPr>
          <p:cNvPr id="32771" name="Picture 3" descr="bezel"/>
          <p:cNvPicPr>
            <a:picLocks noChangeAspect="1" noChangeArrowheads="1"/>
          </p:cNvPicPr>
          <p:nvPr/>
        </p:nvPicPr>
        <p:blipFill>
          <a:blip r:embed="rId3" cstate="print"/>
          <a:srcRect/>
          <a:stretch>
            <a:fillRect/>
          </a:stretch>
        </p:blipFill>
        <p:spPr bwMode="auto">
          <a:xfrm>
            <a:off x="4919334" y="1379133"/>
            <a:ext cx="1581150" cy="314325"/>
          </a:xfrm>
          <a:prstGeom prst="rect">
            <a:avLst/>
          </a:prstGeom>
          <a:noFill/>
          <a:ln w="9525">
            <a:noFill/>
            <a:miter lim="800000"/>
            <a:headEnd/>
            <a:tailEnd/>
          </a:ln>
        </p:spPr>
      </p:pic>
      <p:pic>
        <p:nvPicPr>
          <p:cNvPr id="32772" name="Picture 4" descr="bezel"/>
          <p:cNvPicPr>
            <a:picLocks noChangeAspect="1" noChangeArrowheads="1"/>
          </p:cNvPicPr>
          <p:nvPr/>
        </p:nvPicPr>
        <p:blipFill>
          <a:blip r:embed="rId4" cstate="print"/>
          <a:srcRect/>
          <a:stretch>
            <a:fillRect/>
          </a:stretch>
        </p:blipFill>
        <p:spPr bwMode="auto">
          <a:xfrm>
            <a:off x="6867525" y="1245782"/>
            <a:ext cx="1646238" cy="447675"/>
          </a:xfrm>
          <a:prstGeom prst="rect">
            <a:avLst/>
          </a:prstGeom>
          <a:noFill/>
          <a:ln w="9525">
            <a:noFill/>
            <a:miter lim="800000"/>
            <a:headEnd/>
            <a:tailEnd/>
          </a:ln>
        </p:spPr>
      </p:pic>
      <p:sp>
        <p:nvSpPr>
          <p:cNvPr id="32773" name="Text Box 5"/>
          <p:cNvSpPr txBox="1">
            <a:spLocks noChangeArrowheads="1"/>
          </p:cNvSpPr>
          <p:nvPr/>
        </p:nvSpPr>
        <p:spPr bwMode="auto">
          <a:xfrm>
            <a:off x="3649663" y="6510338"/>
            <a:ext cx="5360987" cy="182562"/>
          </a:xfrm>
          <a:prstGeom prst="rect">
            <a:avLst/>
          </a:prstGeom>
          <a:noFill/>
          <a:ln w="12700" algn="ctr">
            <a:noFill/>
            <a:miter lim="800000"/>
            <a:headEnd/>
            <a:tailEnd/>
          </a:ln>
        </p:spPr>
        <p:txBody>
          <a:bodyPr wrap="none" lIns="0" tIns="0" rIns="0" bIns="0">
            <a:spAutoFit/>
          </a:bodyPr>
          <a:lstStyle/>
          <a:p>
            <a:pPr algn="ctr"/>
            <a:r>
              <a:rPr lang="en-US" sz="1200" b="1"/>
              <a:t>*Single SP configurations supported via cache memory canister (eHornet)</a:t>
            </a:r>
          </a:p>
        </p:txBody>
      </p:sp>
      <p:grpSp>
        <p:nvGrpSpPr>
          <p:cNvPr id="2" name="Group 6"/>
          <p:cNvGrpSpPr>
            <a:grpSpLocks/>
          </p:cNvGrpSpPr>
          <p:nvPr/>
        </p:nvGrpSpPr>
        <p:grpSpPr bwMode="auto">
          <a:xfrm>
            <a:off x="2987967" y="788579"/>
            <a:ext cx="1646238" cy="904875"/>
            <a:chOff x="1776" y="624"/>
            <a:chExt cx="1037" cy="570"/>
          </a:xfrm>
        </p:grpSpPr>
        <p:pic>
          <p:nvPicPr>
            <p:cNvPr id="32878" name="Picture 7" descr="bezel"/>
            <p:cNvPicPr>
              <a:picLocks noChangeAspect="1" noChangeArrowheads="1"/>
            </p:cNvPicPr>
            <p:nvPr/>
          </p:nvPicPr>
          <p:blipFill>
            <a:blip r:embed="rId4" cstate="print"/>
            <a:srcRect/>
            <a:stretch>
              <a:fillRect/>
            </a:stretch>
          </p:blipFill>
          <p:spPr bwMode="auto">
            <a:xfrm>
              <a:off x="1776" y="624"/>
              <a:ext cx="1037" cy="282"/>
            </a:xfrm>
            <a:prstGeom prst="rect">
              <a:avLst/>
            </a:prstGeom>
            <a:noFill/>
            <a:ln w="9525">
              <a:noFill/>
              <a:miter lim="800000"/>
              <a:headEnd/>
              <a:tailEnd/>
            </a:ln>
          </p:spPr>
        </p:pic>
        <p:pic>
          <p:nvPicPr>
            <p:cNvPr id="32879" name="Picture 8" descr="bezel"/>
            <p:cNvPicPr>
              <a:picLocks noChangeAspect="1" noChangeArrowheads="1"/>
            </p:cNvPicPr>
            <p:nvPr/>
          </p:nvPicPr>
          <p:blipFill>
            <a:blip r:embed="rId4" cstate="print"/>
            <a:srcRect/>
            <a:stretch>
              <a:fillRect/>
            </a:stretch>
          </p:blipFill>
          <p:spPr bwMode="auto">
            <a:xfrm>
              <a:off x="1776" y="912"/>
              <a:ext cx="1037" cy="282"/>
            </a:xfrm>
            <a:prstGeom prst="rect">
              <a:avLst/>
            </a:prstGeom>
            <a:noFill/>
            <a:ln w="9525">
              <a:noFill/>
              <a:miter lim="800000"/>
              <a:headEnd/>
              <a:tailEnd/>
            </a:ln>
          </p:spPr>
        </p:pic>
      </p:grpSp>
      <p:graphicFrame>
        <p:nvGraphicFramePr>
          <p:cNvPr id="643187" name="Group 115"/>
          <p:cNvGraphicFramePr>
            <a:graphicFrameLocks noGrp="1"/>
          </p:cNvGraphicFramePr>
          <p:nvPr>
            <p:ph idx="1"/>
          </p:nvPr>
        </p:nvGraphicFramePr>
        <p:xfrm>
          <a:off x="614363" y="1705529"/>
          <a:ext cx="8067675" cy="4374521"/>
        </p:xfrm>
        <a:graphic>
          <a:graphicData uri="http://schemas.openxmlformats.org/drawingml/2006/table">
            <a:tbl>
              <a:tblPr/>
              <a:tblGrid>
                <a:gridCol w="2116137"/>
                <a:gridCol w="1984375"/>
                <a:gridCol w="1982788"/>
                <a:gridCol w="1984375"/>
              </a:tblGrid>
              <a:tr h="23653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 </a:t>
                      </a:r>
                      <a:endParaRPr kumimoji="0" lang="en-US" sz="1800" b="0"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NX3e (NeoA)</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VNXe 3100</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Arial" charset="0"/>
                          <a:cs typeface="Arial" charset="0"/>
                        </a:rPr>
                        <a:t>VNXe</a:t>
                      </a:r>
                      <a:r>
                        <a:rPr kumimoji="0" lang="en-US" sz="1400" b="1" i="0" u="none" strike="noStrike" cap="none" normalizeH="0" baseline="0" dirty="0" smtClean="0">
                          <a:ln>
                            <a:noFill/>
                          </a:ln>
                          <a:solidFill>
                            <a:schemeClr val="tx1"/>
                          </a:solidFill>
                          <a:effectLst/>
                          <a:latin typeface="Arial" charset="0"/>
                          <a:cs typeface="Arial" charset="0"/>
                        </a:rPr>
                        <a:t> 3300</a:t>
                      </a:r>
                      <a:endParaRPr kumimoji="0" lang="en-US" sz="1800" b="0" i="0" u="none" strike="noStrike" cap="none" normalizeH="0" baseline="0" dirty="0" smtClean="0">
                        <a:ln>
                          <a:noFill/>
                        </a:ln>
                        <a:solidFill>
                          <a:schemeClr val="tx1"/>
                        </a:solidFill>
                        <a:effectLst/>
                        <a:latin typeface="Arial" charset="0"/>
                        <a:cs typeface="Arial"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00025">
                <a:tc gridSpan="4">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Arial" charset="0"/>
                        </a:rPr>
                        <a:t>Physical Description </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98438">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Form Factor</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6U, 15 Drive</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2U, 12 Drive</a:t>
                      </a:r>
                      <a:endParaRPr kumimoji="0" lang="en-US" sz="1800" b="0"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3U, 15 Drive</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8438">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Placement</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Rack mount</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Rack mount</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Rack mount</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0025">
                <a:tc row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Disk Options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3.5” FC, SATA</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3.5” SAS, SATA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3.5” SAS, SATA, EFD</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0025">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2.5” SAS, SATA</a:t>
                      </a:r>
                      <a:endParaRPr kumimoji="0" lang="en-US" sz="1800" b="0"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2.5” SAS, SATA</a:t>
                      </a:r>
                      <a:endParaRPr kumimoji="0" lang="en-US" sz="1800" b="0"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8438">
                <a:tc gridSpan="4">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Arial" charset="0"/>
                        </a:rPr>
                        <a:t>Processing Capacity </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0002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Storage Processors (SP)</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Dual SP x Quad Core</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Dual SP* x </a:t>
                      </a:r>
                      <a:r>
                        <a:rPr kumimoji="0" lang="en-US" sz="1200" b="1" i="0" u="none" strike="noStrike" cap="none" normalizeH="0" baseline="0" dirty="0" smtClean="0">
                          <a:ln>
                            <a:noFill/>
                          </a:ln>
                          <a:solidFill>
                            <a:srgbClr val="FF0000"/>
                          </a:solidFill>
                          <a:effectLst/>
                          <a:latin typeface="Arial" charset="0"/>
                          <a:cs typeface="Arial" charset="0"/>
                        </a:rPr>
                        <a:t>Dual Core</a:t>
                      </a:r>
                      <a:endParaRPr kumimoji="0" lang="en-US" sz="1800" b="0" i="0" u="none" strike="noStrike" cap="none" normalizeH="0" baseline="0" dirty="0" smtClean="0">
                        <a:ln>
                          <a:noFill/>
                        </a:ln>
                        <a:solidFill>
                          <a:srgbClr val="FF0000"/>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Dual SP x </a:t>
                      </a:r>
                      <a:r>
                        <a:rPr kumimoji="0" lang="en-US" sz="1200" b="1" i="0" u="none" strike="noStrike" cap="none" normalizeH="0" baseline="0" dirty="0" smtClean="0">
                          <a:ln>
                            <a:noFill/>
                          </a:ln>
                          <a:solidFill>
                            <a:srgbClr val="FF0000"/>
                          </a:solidFill>
                          <a:effectLst/>
                          <a:latin typeface="Arial" charset="0"/>
                          <a:cs typeface="Arial" charset="0"/>
                        </a:rPr>
                        <a:t>Quad Core</a:t>
                      </a:r>
                      <a:endParaRPr kumimoji="0" lang="en-US" sz="1800" b="0" i="0" u="none" strike="noStrike" cap="none" normalizeH="0" baseline="0" dirty="0" smtClean="0">
                        <a:ln>
                          <a:noFill/>
                        </a:ln>
                        <a:solidFill>
                          <a:srgbClr val="FF0000"/>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8438">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Memory per SP</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8 GB</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4GB </a:t>
                      </a:r>
                      <a:r>
                        <a:rPr kumimoji="0" lang="en-US" sz="1200" b="1" i="0" u="none" strike="noStrike" cap="none" normalizeH="0" baseline="0" dirty="0" smtClean="0">
                          <a:ln>
                            <a:noFill/>
                          </a:ln>
                          <a:solidFill>
                            <a:schemeClr val="tx1"/>
                          </a:solidFill>
                          <a:effectLst/>
                          <a:latin typeface="Arial" charset="0"/>
                          <a:cs typeface="Arial" charset="0"/>
                          <a:sym typeface="Wingdings" pitchFamily="2" charset="2"/>
                        </a:rPr>
                        <a:t>  8GB</a:t>
                      </a:r>
                      <a:r>
                        <a:rPr kumimoji="0" lang="en-US" sz="1200" b="1" i="0" u="none" strike="noStrike" cap="none" normalizeH="0" baseline="0" dirty="0" smtClean="0">
                          <a:ln>
                            <a:noFill/>
                          </a:ln>
                          <a:solidFill>
                            <a:schemeClr val="tx1"/>
                          </a:solidFill>
                          <a:effectLst/>
                          <a:latin typeface="Arial" charset="0"/>
                          <a:cs typeface="Arial" charset="0"/>
                        </a:rPr>
                        <a:t>                          </a:t>
                      </a:r>
                      <a:endParaRPr kumimoji="0" lang="en-US" sz="1800" b="0"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12GB </a:t>
                      </a:r>
                      <a:r>
                        <a:rPr kumimoji="0" lang="en-US" sz="1200" b="1" i="0" u="none" strike="noStrike" cap="none" normalizeH="0" baseline="0" smtClean="0">
                          <a:ln>
                            <a:noFill/>
                          </a:ln>
                          <a:solidFill>
                            <a:schemeClr val="tx1"/>
                          </a:solidFill>
                          <a:effectLst/>
                          <a:latin typeface="Arial" charset="0"/>
                          <a:cs typeface="Arial" charset="0"/>
                          <a:sym typeface="Wingdings" pitchFamily="2" charset="2"/>
                        </a:rPr>
                        <a:t>  24GB</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8438">
                <a:tc gridSpan="4">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Connectivity per SP</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0002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Host IP Connect</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4 x 1GbE</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2 x 1GbE</a:t>
                      </a:r>
                      <a:endParaRPr kumimoji="0" lang="en-US" sz="1800" b="0"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4 x 1GbE</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002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Backend</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0000"/>
                          </a:solidFill>
                          <a:effectLst/>
                          <a:latin typeface="Arial" charset="0"/>
                          <a:cs typeface="Arial" charset="0"/>
                        </a:rPr>
                        <a:t>4Gb FC</a:t>
                      </a:r>
                      <a:endParaRPr kumimoji="0" lang="en-US" sz="1800" b="0" i="0" u="none" strike="noStrike" cap="none" normalizeH="0" baseline="0" dirty="0" smtClean="0">
                        <a:ln>
                          <a:noFill/>
                        </a:ln>
                        <a:solidFill>
                          <a:srgbClr val="FF0000"/>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0000"/>
                          </a:solidFill>
                          <a:effectLst/>
                          <a:latin typeface="Arial" charset="0"/>
                          <a:cs typeface="Arial" charset="0"/>
                        </a:rPr>
                        <a:t>6Gb SAS</a:t>
                      </a:r>
                      <a:endParaRPr kumimoji="0" lang="en-US" sz="1800" b="0" i="0" u="none" strike="noStrike" cap="none" normalizeH="0" baseline="0" dirty="0" smtClean="0">
                        <a:ln>
                          <a:noFill/>
                        </a:ln>
                        <a:solidFill>
                          <a:srgbClr val="FF0000"/>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0000"/>
                          </a:solidFill>
                          <a:effectLst/>
                          <a:latin typeface="Arial" charset="0"/>
                          <a:cs typeface="Arial" charset="0"/>
                        </a:rPr>
                        <a:t>6Gb SAS</a:t>
                      </a:r>
                      <a:endParaRPr kumimoji="0" lang="en-US" sz="1800" b="0" i="0" u="none" strike="noStrike" cap="none" normalizeH="0" baseline="0" dirty="0" smtClean="0">
                        <a:ln>
                          <a:noFill/>
                        </a:ln>
                        <a:solidFill>
                          <a:srgbClr val="FF0000"/>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8438">
                <a:tc gridSpan="4">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Scalability</a:t>
                      </a:r>
                      <a:endParaRPr kumimoji="0" lang="en-US" sz="1800" b="0"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98438">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Disks</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Up to 30</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Up to 96 (3.5”)</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Up to 120 (3.5”)</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0025">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Initiators</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40</a:t>
                      </a:r>
                      <a:endParaRPr kumimoji="0" lang="en-US" sz="1800" b="0"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256</a:t>
                      </a:r>
                      <a:endParaRPr kumimoji="0" lang="en-US" sz="1800" b="0"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256</a:t>
                      </a:r>
                      <a:endParaRPr kumimoji="0" lang="en-US" sz="1800" b="0"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8438">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Port Expansion</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 SLIC per SP</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 eSLIC per SP</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2 SLICs per SP</a:t>
                      </a:r>
                      <a:endParaRPr kumimoji="0" lang="en-US" sz="1800" b="0"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5738">
                <a:tc rowSpan="5">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Port Options per SLIC</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5">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4 x 1GbE</a:t>
                      </a:r>
                      <a:endParaRPr kumimoji="0" lang="en-US" sz="1800" b="0"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charset="0"/>
                          <a:cs typeface="Arial" charset="0"/>
                        </a:rPr>
                        <a:t>4 x 1GbE</a:t>
                      </a:r>
                      <a:endParaRPr kumimoji="0" lang="en-US" sz="1800" b="0"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Arial" charset="0"/>
                        </a:rPr>
                        <a:t>4 x 1GbE</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1613">
                <a:tc vMerge="1">
                  <a:txBody>
                    <a:bodyPr/>
                    <a:lstStyle/>
                    <a:p>
                      <a:endParaRPr lang="en-US"/>
                    </a:p>
                  </a:txBody>
                  <a:tcPr/>
                </a:tc>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Arial" charset="0"/>
                        </a:rPr>
                        <a:t>2 x 10GbE</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Arial" charset="0"/>
                        </a:rPr>
                        <a:t>2 x 10GbE</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1613">
                <a:tc vMerge="1">
                  <a:txBody>
                    <a:bodyPr/>
                    <a:lstStyle/>
                    <a:p>
                      <a:endParaRPr lang="en-US"/>
                    </a:p>
                  </a:txBody>
                  <a:tcPr/>
                </a:tc>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charset="0"/>
                          <a:cs typeface="Arial" charset="0"/>
                        </a:rPr>
                        <a:t>4 x (4 x 6Gb) SAS </a:t>
                      </a:r>
                      <a:endParaRPr kumimoji="0" lang="en-US" sz="1800" b="0"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charset="0"/>
                          <a:cs typeface="Arial" charset="0"/>
                        </a:rPr>
                        <a:t>4 x (4 x 6Gb) SAS </a:t>
                      </a:r>
                      <a:endParaRPr kumimoji="0" lang="en-US" sz="1800" b="0"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2725">
                <a:tc vMerge="1">
                  <a:txBody>
                    <a:bodyPr/>
                    <a:lstStyle/>
                    <a:p>
                      <a:endParaRPr lang="en-US"/>
                    </a:p>
                  </a:txBody>
                  <a:tcPr/>
                </a:tc>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Arial" charset="0"/>
                        </a:rPr>
                        <a:t>4 x 8Gb FC </a:t>
                      </a:r>
                      <a:endParaRPr kumimoji="0" lang="en-US" sz="1800" b="0" i="0" u="none" strike="noStrike" cap="none" normalizeH="0" baseline="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charset="0"/>
                          <a:cs typeface="Arial" charset="0"/>
                        </a:rPr>
                        <a:t>4 x 8Gb FC </a:t>
                      </a:r>
                      <a:endParaRPr kumimoji="0" lang="en-US" sz="1800" b="0"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2725">
                <a:tc vMerge="1">
                  <a:txBody>
                    <a:bodyPr/>
                    <a:lstStyle/>
                    <a:p>
                      <a:endParaRPr lang="en-US"/>
                    </a:p>
                  </a:txBody>
                  <a:tcPr/>
                </a:tc>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charset="0"/>
                          <a:cs typeface="Arial" charset="0"/>
                        </a:rPr>
                        <a:t>2 x 10GbE </a:t>
                      </a:r>
                      <a:r>
                        <a:rPr kumimoji="0" lang="en-US" sz="1200" b="1" i="0" u="none" strike="noStrike" cap="none" normalizeH="0" baseline="0" dirty="0" err="1" smtClean="0">
                          <a:ln>
                            <a:noFill/>
                          </a:ln>
                          <a:solidFill>
                            <a:srgbClr val="000000"/>
                          </a:solidFill>
                          <a:effectLst/>
                          <a:latin typeface="Arial" charset="0"/>
                          <a:cs typeface="Arial" charset="0"/>
                        </a:rPr>
                        <a:t>FCoE</a:t>
                      </a:r>
                      <a:endParaRPr kumimoji="0" lang="en-US" sz="1200" b="1"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gray"/>
        <p:txBody>
          <a:bodyPr/>
          <a:lstStyle/>
          <a:p>
            <a:r>
              <a:rPr lang="en-US" sz="2800" smtClean="0"/>
              <a:t>High Availability</a:t>
            </a:r>
          </a:p>
        </p:txBody>
      </p:sp>
      <p:sp>
        <p:nvSpPr>
          <p:cNvPr id="33795" name="Rectangle 3"/>
          <p:cNvSpPr>
            <a:spLocks noGrp="1" noChangeArrowheads="1"/>
          </p:cNvSpPr>
          <p:nvPr>
            <p:ph type="body" sz="half" idx="2"/>
          </p:nvPr>
        </p:nvSpPr>
        <p:spPr>
          <a:xfrm>
            <a:off x="4434515" y="426964"/>
            <a:ext cx="4503738" cy="6292812"/>
          </a:xfrm>
          <a:noFill/>
        </p:spPr>
        <p:txBody>
          <a:bodyPr/>
          <a:lstStyle/>
          <a:p>
            <a:pPr marL="0" indent="0">
              <a:spcBef>
                <a:spcPct val="60000"/>
              </a:spcBef>
              <a:buFont typeface="Wingdings" pitchFamily="2" charset="2"/>
              <a:buNone/>
            </a:pPr>
            <a:r>
              <a:rPr lang="en-US" sz="1600" b="1" dirty="0" smtClean="0">
                <a:solidFill>
                  <a:schemeClr val="tx2"/>
                </a:solidFill>
              </a:rPr>
              <a:t>Platform</a:t>
            </a:r>
          </a:p>
          <a:p>
            <a:pPr marL="461963" lvl="1" indent="-236538">
              <a:spcBef>
                <a:spcPct val="30000"/>
              </a:spcBef>
              <a:buFont typeface="Wingdings" pitchFamily="2" charset="2"/>
              <a:buChar char=""/>
            </a:pPr>
            <a:r>
              <a:rPr lang="en-US" sz="1600" dirty="0" smtClean="0"/>
              <a:t>No single point of failure</a:t>
            </a:r>
          </a:p>
          <a:p>
            <a:pPr marL="461963" lvl="1" indent="-236538">
              <a:spcBef>
                <a:spcPct val="30000"/>
              </a:spcBef>
              <a:buFont typeface="Wingdings" pitchFamily="2" charset="2"/>
              <a:buChar char=""/>
            </a:pPr>
            <a:r>
              <a:rPr lang="en-US" sz="1600" i="1" dirty="0" smtClean="0"/>
              <a:t>n</a:t>
            </a:r>
            <a:r>
              <a:rPr lang="en-US" sz="1600" dirty="0" smtClean="0"/>
              <a:t> + 1 power and battery backup</a:t>
            </a:r>
          </a:p>
          <a:p>
            <a:pPr marL="461963" lvl="1" indent="-236538">
              <a:spcBef>
                <a:spcPct val="30000"/>
              </a:spcBef>
              <a:buFont typeface="Wingdings" pitchFamily="2" charset="2"/>
              <a:buChar char=""/>
            </a:pPr>
            <a:r>
              <a:rPr lang="en-US" sz="1600" dirty="0" smtClean="0"/>
              <a:t>Redundant, hot-pluggable components</a:t>
            </a:r>
          </a:p>
          <a:p>
            <a:pPr marL="0" indent="0">
              <a:spcBef>
                <a:spcPct val="60000"/>
              </a:spcBef>
              <a:buFont typeface="Wingdings" pitchFamily="2" charset="2"/>
              <a:buNone/>
            </a:pPr>
            <a:r>
              <a:rPr lang="en-US" sz="1600" b="1" dirty="0" smtClean="0">
                <a:solidFill>
                  <a:schemeClr val="tx2"/>
                </a:solidFill>
              </a:rPr>
              <a:t>Function</a:t>
            </a:r>
          </a:p>
          <a:p>
            <a:pPr marL="461963" lvl="1" indent="-236538">
              <a:spcBef>
                <a:spcPct val="30000"/>
              </a:spcBef>
              <a:buFont typeface="Wingdings" pitchFamily="2" charset="2"/>
              <a:buChar char=""/>
            </a:pPr>
            <a:r>
              <a:rPr lang="en-US" sz="1600" dirty="0" smtClean="0"/>
              <a:t>RAID protection</a:t>
            </a:r>
          </a:p>
          <a:p>
            <a:pPr marL="461963" lvl="1" indent="-236538">
              <a:spcBef>
                <a:spcPct val="30000"/>
              </a:spcBef>
              <a:buFont typeface="Wingdings" pitchFamily="2" charset="2"/>
              <a:buChar char=""/>
            </a:pPr>
            <a:r>
              <a:rPr lang="en-US" sz="1600" dirty="0" smtClean="0"/>
              <a:t>Active/Active controllers</a:t>
            </a:r>
          </a:p>
          <a:p>
            <a:pPr marL="685800" lvl="2" indent="228600">
              <a:spcBef>
                <a:spcPct val="30000"/>
              </a:spcBef>
              <a:buFont typeface="Wingdings" pitchFamily="2" charset="2"/>
              <a:buChar char=""/>
            </a:pPr>
            <a:r>
              <a:rPr lang="en-US" sz="1600" dirty="0" smtClean="0"/>
              <a:t>Data cache mirroring between controllers</a:t>
            </a:r>
          </a:p>
          <a:p>
            <a:pPr marL="685800" lvl="2" indent="228600">
              <a:spcBef>
                <a:spcPct val="30000"/>
              </a:spcBef>
              <a:buFont typeface="Wingdings" pitchFamily="2" charset="2"/>
              <a:buChar char=""/>
            </a:pPr>
            <a:r>
              <a:rPr lang="en-US" sz="1600" dirty="0" smtClean="0"/>
              <a:t>Battery-backed cache for single SP </a:t>
            </a:r>
            <a:r>
              <a:rPr lang="en-US" sz="1600" dirty="0" err="1" smtClean="0"/>
              <a:t>configs</a:t>
            </a:r>
            <a:endParaRPr lang="en-US" sz="1600" dirty="0" smtClean="0"/>
          </a:p>
          <a:p>
            <a:pPr marL="461963" lvl="1" indent="-236538">
              <a:spcBef>
                <a:spcPct val="30000"/>
              </a:spcBef>
              <a:buFont typeface="Wingdings" pitchFamily="2" charset="2"/>
              <a:buChar char=""/>
            </a:pPr>
            <a:r>
              <a:rPr lang="en-US" sz="1600" dirty="0" smtClean="0"/>
              <a:t>Dynamic failover/failback</a:t>
            </a:r>
            <a:r>
              <a:rPr lang="en-US" sz="1600" i="1" dirty="0" smtClean="0"/>
              <a:t> </a:t>
            </a:r>
          </a:p>
          <a:p>
            <a:pPr marL="461963" lvl="1" indent="-236538">
              <a:spcBef>
                <a:spcPct val="30000"/>
              </a:spcBef>
              <a:buFont typeface="Wingdings" pitchFamily="2" charset="2"/>
              <a:buChar char=""/>
            </a:pPr>
            <a:r>
              <a:rPr lang="en-US" sz="1600" dirty="0" smtClean="0"/>
              <a:t>Automatic management control failover</a:t>
            </a:r>
          </a:p>
          <a:p>
            <a:pPr marL="461963" lvl="1" indent="-236538">
              <a:spcBef>
                <a:spcPct val="30000"/>
              </a:spcBef>
              <a:buFont typeface="Wingdings" pitchFamily="2" charset="2"/>
              <a:buChar char=""/>
            </a:pPr>
            <a:r>
              <a:rPr lang="en-US" sz="1600" dirty="0" smtClean="0"/>
              <a:t>Vault-to-Flash technology</a:t>
            </a:r>
          </a:p>
          <a:p>
            <a:pPr marL="0" indent="0">
              <a:spcBef>
                <a:spcPct val="60000"/>
              </a:spcBef>
              <a:buFont typeface="Wingdings" pitchFamily="2" charset="2"/>
              <a:buNone/>
            </a:pPr>
            <a:r>
              <a:rPr lang="en-US" sz="1600" b="1" dirty="0" smtClean="0">
                <a:solidFill>
                  <a:schemeClr val="tx2"/>
                </a:solidFill>
              </a:rPr>
              <a:t>Service</a:t>
            </a:r>
          </a:p>
          <a:p>
            <a:pPr marL="461963" lvl="1" indent="-236538">
              <a:spcBef>
                <a:spcPct val="30000"/>
              </a:spcBef>
              <a:buFont typeface="Wingdings" pitchFamily="2" charset="2"/>
              <a:buChar char=""/>
            </a:pPr>
            <a:r>
              <a:rPr lang="en-US" sz="1600" dirty="0" smtClean="0"/>
              <a:t>Non-disruptive upgrades</a:t>
            </a:r>
          </a:p>
          <a:p>
            <a:pPr marL="461963" lvl="1" indent="-236538">
              <a:spcBef>
                <a:spcPct val="30000"/>
              </a:spcBef>
              <a:buFont typeface="Wingdings" pitchFamily="2" charset="2"/>
              <a:buChar char=""/>
            </a:pPr>
            <a:r>
              <a:rPr lang="en-US" sz="1600" dirty="0" smtClean="0"/>
              <a:t>Hot-swap CRU and drive replacement</a:t>
            </a:r>
          </a:p>
          <a:p>
            <a:pPr marL="461963" lvl="1" indent="-236538">
              <a:spcBef>
                <a:spcPct val="30000"/>
              </a:spcBef>
              <a:buFont typeface="Wingdings" pitchFamily="2" charset="2"/>
              <a:buChar char=""/>
            </a:pPr>
            <a:r>
              <a:rPr lang="en-US" sz="1600" dirty="0" smtClean="0"/>
              <a:t>Remote maintenance, call-home, automatic diagnostics</a:t>
            </a:r>
          </a:p>
        </p:txBody>
      </p:sp>
      <p:sp>
        <p:nvSpPr>
          <p:cNvPr id="33796" name="AutoShape 4"/>
          <p:cNvSpPr>
            <a:spLocks noChangeArrowheads="1"/>
          </p:cNvSpPr>
          <p:nvPr/>
        </p:nvSpPr>
        <p:spPr bwMode="gray">
          <a:xfrm>
            <a:off x="368300" y="1585913"/>
            <a:ext cx="3802063" cy="3386137"/>
          </a:xfrm>
          <a:prstGeom prst="roundRect">
            <a:avLst>
              <a:gd name="adj" fmla="val 5370"/>
            </a:avLst>
          </a:prstGeom>
          <a:solidFill>
            <a:srgbClr val="F8F8F8"/>
          </a:solidFill>
          <a:ln w="9525" algn="ctr">
            <a:solidFill>
              <a:srgbClr val="666666"/>
            </a:solidFill>
            <a:round/>
            <a:headEnd/>
            <a:tailEnd/>
          </a:ln>
        </p:spPr>
        <p:txBody>
          <a:bodyPr lIns="0" rIns="0" bIns="0"/>
          <a:lstStyle/>
          <a:p>
            <a:pPr algn="ctr"/>
            <a:r>
              <a:rPr lang="en-US" sz="2000">
                <a:solidFill>
                  <a:schemeClr val="tx2"/>
                </a:solidFill>
              </a:rPr>
              <a:t>EMC VNXe </a:t>
            </a:r>
            <a:endParaRPr lang="en-US" sz="1400" b="1">
              <a:solidFill>
                <a:schemeClr val="accent1"/>
              </a:solidFill>
            </a:endParaRPr>
          </a:p>
        </p:txBody>
      </p:sp>
      <p:sp>
        <p:nvSpPr>
          <p:cNvPr id="547845" name="Oval 5"/>
          <p:cNvSpPr>
            <a:spLocks noChangeArrowheads="1"/>
          </p:cNvSpPr>
          <p:nvPr/>
        </p:nvSpPr>
        <p:spPr bwMode="gray">
          <a:xfrm>
            <a:off x="836613" y="3960813"/>
            <a:ext cx="2979737" cy="363537"/>
          </a:xfrm>
          <a:prstGeom prst="ellipse">
            <a:avLst/>
          </a:prstGeom>
          <a:gradFill rotWithShape="1">
            <a:gsLst>
              <a:gs pos="0">
                <a:schemeClr val="tx1">
                  <a:alpha val="60001"/>
                </a:schemeClr>
              </a:gs>
              <a:gs pos="100000">
                <a:schemeClr val="tx1">
                  <a:gamma/>
                  <a:tint val="0"/>
                  <a:invGamma/>
                  <a:alpha val="0"/>
                </a:schemeClr>
              </a:gs>
            </a:gsLst>
            <a:path path="shape">
              <a:fillToRect l="50000" t="50000" r="50000" b="50000"/>
            </a:path>
          </a:gradFill>
          <a:ln w="12700" algn="ctr">
            <a:noFill/>
            <a:round/>
            <a:headEnd/>
            <a:tailEnd/>
          </a:ln>
          <a:effectLst/>
        </p:spPr>
        <p:txBody>
          <a:bodyPr wrap="none" lIns="0" tIns="0" rIns="0" bIns="0" anchor="ctr"/>
          <a:lstStyle/>
          <a:p>
            <a:endParaRPr lang="en-US"/>
          </a:p>
        </p:txBody>
      </p:sp>
      <p:grpSp>
        <p:nvGrpSpPr>
          <p:cNvPr id="2" name="Group 6"/>
          <p:cNvGrpSpPr>
            <a:grpSpLocks/>
          </p:cNvGrpSpPr>
          <p:nvPr/>
        </p:nvGrpSpPr>
        <p:grpSpPr bwMode="auto">
          <a:xfrm>
            <a:off x="942975" y="2598738"/>
            <a:ext cx="2978150" cy="1162050"/>
            <a:chOff x="594" y="1637"/>
            <a:chExt cx="1876" cy="732"/>
          </a:xfrm>
        </p:grpSpPr>
        <p:pic>
          <p:nvPicPr>
            <p:cNvPr id="33799" name="Picture 7" descr="NeoA3"/>
            <p:cNvPicPr>
              <a:picLocks noChangeAspect="1" noChangeArrowheads="1"/>
            </p:cNvPicPr>
            <p:nvPr/>
          </p:nvPicPr>
          <p:blipFill>
            <a:blip r:embed="rId3" cstate="print"/>
            <a:srcRect/>
            <a:stretch>
              <a:fillRect/>
            </a:stretch>
          </p:blipFill>
          <p:spPr bwMode="auto">
            <a:xfrm>
              <a:off x="594" y="1637"/>
              <a:ext cx="1876" cy="731"/>
            </a:xfrm>
            <a:prstGeom prst="rect">
              <a:avLst/>
            </a:prstGeom>
            <a:noFill/>
            <a:ln w="9525">
              <a:noFill/>
              <a:miter lim="800000"/>
              <a:headEnd/>
              <a:tailEnd/>
            </a:ln>
          </p:spPr>
        </p:pic>
        <p:pic>
          <p:nvPicPr>
            <p:cNvPr id="33800" name="Picture 8" descr="bezel"/>
            <p:cNvPicPr>
              <a:picLocks noChangeAspect="1" noChangeArrowheads="1"/>
            </p:cNvPicPr>
            <p:nvPr/>
          </p:nvPicPr>
          <p:blipFill>
            <a:blip r:embed="rId4" cstate="print"/>
            <a:srcRect/>
            <a:stretch>
              <a:fillRect/>
            </a:stretch>
          </p:blipFill>
          <p:spPr bwMode="auto">
            <a:xfrm>
              <a:off x="597" y="1813"/>
              <a:ext cx="1857" cy="556"/>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gray"/>
        <p:txBody>
          <a:bodyPr/>
          <a:lstStyle/>
          <a:p>
            <a:r>
              <a:rPr lang="en-US" sz="2800" smtClean="0"/>
              <a:t>Networking Interoperability</a:t>
            </a:r>
          </a:p>
        </p:txBody>
      </p:sp>
      <p:sp>
        <p:nvSpPr>
          <p:cNvPr id="34819" name="Rectangle 3"/>
          <p:cNvSpPr>
            <a:spLocks noGrp="1" noChangeArrowheads="1"/>
          </p:cNvSpPr>
          <p:nvPr>
            <p:ph type="body" sz="half" idx="2"/>
          </p:nvPr>
        </p:nvSpPr>
        <p:spPr>
          <a:xfrm>
            <a:off x="4840805" y="990489"/>
            <a:ext cx="4148137" cy="5011737"/>
          </a:xfrm>
          <a:noFill/>
        </p:spPr>
        <p:txBody>
          <a:bodyPr/>
          <a:lstStyle/>
          <a:p>
            <a:pPr marL="0" indent="0">
              <a:spcBef>
                <a:spcPct val="60000"/>
              </a:spcBef>
              <a:buFont typeface="Wingdings" pitchFamily="2" charset="2"/>
              <a:buNone/>
            </a:pPr>
            <a:r>
              <a:rPr lang="en-US" sz="1600" b="1" dirty="0" smtClean="0">
                <a:solidFill>
                  <a:schemeClr val="tx2"/>
                </a:solidFill>
              </a:rPr>
              <a:t>Network interfaces</a:t>
            </a:r>
          </a:p>
          <a:p>
            <a:pPr marL="342900" lvl="1" indent="-171450">
              <a:spcBef>
                <a:spcPct val="30000"/>
              </a:spcBef>
              <a:buFont typeface="Wingdings" pitchFamily="2" charset="2"/>
              <a:buChar char=""/>
            </a:pPr>
            <a:r>
              <a:rPr lang="en-US" sz="1400" dirty="0" smtClean="0"/>
              <a:t>Gigabit Ethernet </a:t>
            </a:r>
          </a:p>
          <a:p>
            <a:pPr marL="342900" lvl="1" indent="-171450">
              <a:spcBef>
                <a:spcPct val="30000"/>
              </a:spcBef>
              <a:buFont typeface="Wingdings" pitchFamily="2" charset="2"/>
              <a:buChar char=""/>
            </a:pPr>
            <a:r>
              <a:rPr lang="en-US" sz="1400" dirty="0" smtClean="0"/>
              <a:t>10 Gigabit Ethernet</a:t>
            </a:r>
          </a:p>
          <a:p>
            <a:pPr marL="342900" lvl="1" indent="-171450">
              <a:spcBef>
                <a:spcPct val="30000"/>
              </a:spcBef>
              <a:buFont typeface="Wingdings" pitchFamily="2" charset="2"/>
              <a:buChar char=""/>
            </a:pPr>
            <a:r>
              <a:rPr lang="en-US" sz="1400" dirty="0" smtClean="0"/>
              <a:t>(</a:t>
            </a:r>
            <a:r>
              <a:rPr lang="en-US" sz="1400" dirty="0" err="1" smtClean="0"/>
              <a:t>FCoE</a:t>
            </a:r>
            <a:r>
              <a:rPr lang="en-US" sz="1400" dirty="0" smtClean="0"/>
              <a:t>)</a:t>
            </a:r>
          </a:p>
          <a:p>
            <a:pPr marL="0" indent="0">
              <a:spcBef>
                <a:spcPct val="60000"/>
              </a:spcBef>
              <a:buFont typeface="Wingdings" pitchFamily="2" charset="2"/>
              <a:buNone/>
            </a:pPr>
            <a:r>
              <a:rPr lang="en-US" sz="1600" b="1" dirty="0" smtClean="0">
                <a:solidFill>
                  <a:schemeClr val="tx2"/>
                </a:solidFill>
              </a:rPr>
              <a:t>Network protocols</a:t>
            </a:r>
          </a:p>
          <a:p>
            <a:pPr marL="342900" lvl="1" indent="-171450">
              <a:spcBef>
                <a:spcPct val="30000"/>
              </a:spcBef>
              <a:buFont typeface="Wingdings" pitchFamily="2" charset="2"/>
              <a:buChar char=""/>
            </a:pPr>
            <a:r>
              <a:rPr lang="en-US" sz="1400" dirty="0" smtClean="0"/>
              <a:t>IPv4, IPv6</a:t>
            </a:r>
          </a:p>
          <a:p>
            <a:pPr marL="342900" lvl="1" indent="-171450">
              <a:spcBef>
                <a:spcPct val="30000"/>
              </a:spcBef>
              <a:buFont typeface="Wingdings" pitchFamily="2" charset="2"/>
              <a:buChar char=""/>
            </a:pPr>
            <a:r>
              <a:rPr lang="en-US" sz="1400" dirty="0" smtClean="0"/>
              <a:t>TCP/IP, UDP/IP </a:t>
            </a:r>
          </a:p>
          <a:p>
            <a:pPr marL="342900" lvl="1" indent="-171450">
              <a:spcBef>
                <a:spcPct val="30000"/>
              </a:spcBef>
              <a:buFont typeface="Wingdings" pitchFamily="2" charset="2"/>
              <a:buChar char=""/>
            </a:pPr>
            <a:r>
              <a:rPr lang="en-US" sz="1400" dirty="0" smtClean="0"/>
              <a:t>CIFS (SMB1 and SMB2), NFS 2, 3, and 4</a:t>
            </a:r>
          </a:p>
          <a:p>
            <a:pPr marL="342900" lvl="1" indent="-171450">
              <a:spcBef>
                <a:spcPct val="30000"/>
              </a:spcBef>
              <a:buFont typeface="Wingdings" pitchFamily="2" charset="2"/>
              <a:buChar char=""/>
            </a:pPr>
            <a:r>
              <a:rPr lang="en-US" sz="1400" dirty="0" smtClean="0"/>
              <a:t>FTP, TFTP, and SNMP</a:t>
            </a:r>
          </a:p>
          <a:p>
            <a:pPr marL="342900" lvl="1" indent="-171450">
              <a:spcBef>
                <a:spcPct val="30000"/>
              </a:spcBef>
              <a:buFont typeface="Wingdings" pitchFamily="2" charset="2"/>
              <a:buChar char=""/>
            </a:pPr>
            <a:r>
              <a:rPr lang="en-US" sz="1400" dirty="0" smtClean="0"/>
              <a:t>NDMP 2, 3, and 4 </a:t>
            </a:r>
          </a:p>
          <a:p>
            <a:pPr marL="342900" lvl="1" indent="-171450">
              <a:spcBef>
                <a:spcPct val="30000"/>
              </a:spcBef>
              <a:buFont typeface="Wingdings" pitchFamily="2" charset="2"/>
              <a:buChar char=""/>
            </a:pPr>
            <a:r>
              <a:rPr lang="en-US" sz="1400" dirty="0" smtClean="0"/>
              <a:t>NTP, SNTP</a:t>
            </a:r>
          </a:p>
          <a:p>
            <a:pPr marL="342900" lvl="1" indent="-171450">
              <a:spcBef>
                <a:spcPct val="30000"/>
              </a:spcBef>
              <a:buFont typeface="Wingdings" pitchFamily="2" charset="2"/>
              <a:buChar char=""/>
            </a:pPr>
            <a:r>
              <a:rPr lang="en-US" sz="1400" dirty="0" err="1" smtClean="0"/>
              <a:t>iSCSI</a:t>
            </a:r>
            <a:r>
              <a:rPr lang="en-US" sz="1400" dirty="0" smtClean="0"/>
              <a:t> target</a:t>
            </a:r>
          </a:p>
          <a:p>
            <a:pPr marL="0" indent="0">
              <a:spcBef>
                <a:spcPct val="60000"/>
              </a:spcBef>
              <a:buFont typeface="Wingdings" pitchFamily="2" charset="2"/>
              <a:buNone/>
            </a:pPr>
            <a:r>
              <a:rPr lang="en-US" sz="1600" b="1" dirty="0" smtClean="0">
                <a:solidFill>
                  <a:schemeClr val="tx2"/>
                </a:solidFill>
              </a:rPr>
              <a:t>Feature support</a:t>
            </a:r>
          </a:p>
          <a:p>
            <a:pPr marL="342900" lvl="1" indent="-171450">
              <a:spcBef>
                <a:spcPct val="30000"/>
              </a:spcBef>
              <a:buFont typeface="Wingdings" pitchFamily="2" charset="2"/>
              <a:buChar char=""/>
            </a:pPr>
            <a:r>
              <a:rPr lang="en-US" sz="1400" dirty="0" smtClean="0"/>
              <a:t>Link aggregation</a:t>
            </a:r>
          </a:p>
          <a:p>
            <a:pPr marL="342900" lvl="1" indent="-171450">
              <a:spcBef>
                <a:spcPct val="30000"/>
              </a:spcBef>
              <a:buFont typeface="Wingdings" pitchFamily="2" charset="2"/>
              <a:buChar char=""/>
            </a:pPr>
            <a:r>
              <a:rPr lang="en-US" sz="1400" dirty="0" smtClean="0"/>
              <a:t>(</a:t>
            </a:r>
            <a:r>
              <a:rPr lang="en-US" sz="1400" dirty="0" err="1" smtClean="0"/>
              <a:t>FailSafe</a:t>
            </a:r>
            <a:r>
              <a:rPr lang="en-US" sz="1400" dirty="0" smtClean="0"/>
              <a:t> Networking)</a:t>
            </a:r>
          </a:p>
          <a:p>
            <a:pPr marL="342900" lvl="1" indent="-171450">
              <a:spcBef>
                <a:spcPct val="30000"/>
              </a:spcBef>
              <a:buFont typeface="Wingdings" pitchFamily="2" charset="2"/>
              <a:buChar char=""/>
            </a:pPr>
            <a:r>
              <a:rPr lang="en-US" sz="1400" dirty="0" smtClean="0"/>
              <a:t>Ethernet </a:t>
            </a:r>
            <a:r>
              <a:rPr lang="en-US" sz="1400" dirty="0" err="1" smtClean="0"/>
              <a:t>trunking</a:t>
            </a:r>
            <a:endParaRPr lang="en-US" sz="1400" dirty="0" smtClean="0"/>
          </a:p>
          <a:p>
            <a:pPr marL="342900" lvl="1" indent="-171450">
              <a:spcBef>
                <a:spcPct val="30000"/>
              </a:spcBef>
              <a:buFont typeface="Wingdings" pitchFamily="2" charset="2"/>
              <a:buChar char=""/>
            </a:pPr>
            <a:r>
              <a:rPr lang="en-US" sz="1400" dirty="0" smtClean="0"/>
              <a:t>VLAN Tagging</a:t>
            </a:r>
          </a:p>
        </p:txBody>
      </p:sp>
      <p:grpSp>
        <p:nvGrpSpPr>
          <p:cNvPr id="2" name="Group 4"/>
          <p:cNvGrpSpPr>
            <a:grpSpLocks/>
          </p:cNvGrpSpPr>
          <p:nvPr/>
        </p:nvGrpSpPr>
        <p:grpSpPr bwMode="auto">
          <a:xfrm>
            <a:off x="366713" y="1585913"/>
            <a:ext cx="4252912" cy="4368800"/>
            <a:chOff x="231" y="999"/>
            <a:chExt cx="2395" cy="2395"/>
          </a:xfrm>
        </p:grpSpPr>
        <p:sp>
          <p:nvSpPr>
            <p:cNvPr id="34821" name="AutoShape 5"/>
            <p:cNvSpPr>
              <a:spLocks noChangeArrowheads="1"/>
            </p:cNvSpPr>
            <p:nvPr/>
          </p:nvSpPr>
          <p:spPr bwMode="gray">
            <a:xfrm>
              <a:off x="231" y="999"/>
              <a:ext cx="2395" cy="2395"/>
            </a:xfrm>
            <a:prstGeom prst="roundRect">
              <a:avLst>
                <a:gd name="adj" fmla="val 5370"/>
              </a:avLst>
            </a:prstGeom>
            <a:solidFill>
              <a:srgbClr val="F8F8F8"/>
            </a:solidFill>
            <a:ln w="9525" algn="ctr">
              <a:solidFill>
                <a:srgbClr val="666666"/>
              </a:solidFill>
              <a:round/>
              <a:headEnd/>
              <a:tailEnd/>
            </a:ln>
          </p:spPr>
          <p:txBody>
            <a:bodyPr wrap="none" lIns="0" tIns="0" rIns="0" bIns="0" anchor="ctr"/>
            <a:lstStyle/>
            <a:p>
              <a:endParaRPr lang="en-US"/>
            </a:p>
          </p:txBody>
        </p:sp>
        <p:pic>
          <p:nvPicPr>
            <p:cNvPr id="34822" name="Picture 6" descr="clouds lt blue thin line"/>
            <p:cNvPicPr>
              <a:picLocks noChangeAspect="1" noChangeArrowheads="1"/>
            </p:cNvPicPr>
            <p:nvPr/>
          </p:nvPicPr>
          <p:blipFill>
            <a:blip r:embed="rId3" cstate="print"/>
            <a:srcRect/>
            <a:stretch>
              <a:fillRect/>
            </a:stretch>
          </p:blipFill>
          <p:spPr bwMode="gray">
            <a:xfrm>
              <a:off x="322" y="1217"/>
              <a:ext cx="2213" cy="1808"/>
            </a:xfrm>
            <a:prstGeom prst="rect">
              <a:avLst/>
            </a:prstGeom>
            <a:noFill/>
            <a:ln w="9525">
              <a:noFill/>
              <a:miter lim="800000"/>
              <a:headEnd/>
              <a:tailEnd/>
            </a:ln>
          </p:spPr>
        </p:pic>
        <p:pic>
          <p:nvPicPr>
            <p:cNvPr id="34823" name="Picture 7" descr="logo_ready_phase2"/>
            <p:cNvPicPr>
              <a:picLocks noChangeAspect="1" noChangeArrowheads="1"/>
            </p:cNvPicPr>
            <p:nvPr/>
          </p:nvPicPr>
          <p:blipFill>
            <a:blip r:embed="rId4" cstate="print"/>
            <a:srcRect/>
            <a:stretch>
              <a:fillRect/>
            </a:stretch>
          </p:blipFill>
          <p:spPr bwMode="gray">
            <a:xfrm>
              <a:off x="304" y="2922"/>
              <a:ext cx="313" cy="399"/>
            </a:xfrm>
            <a:prstGeom prst="rect">
              <a:avLst/>
            </a:prstGeom>
            <a:noFill/>
            <a:ln w="9525">
              <a:noFill/>
              <a:miter lim="800000"/>
              <a:headEnd/>
              <a:tailEnd/>
            </a:ln>
          </p:spPr>
        </p:pic>
        <p:grpSp>
          <p:nvGrpSpPr>
            <p:cNvPr id="3" name="Group 8"/>
            <p:cNvGrpSpPr>
              <a:grpSpLocks/>
            </p:cNvGrpSpPr>
            <p:nvPr/>
          </p:nvGrpSpPr>
          <p:grpSpPr bwMode="auto">
            <a:xfrm>
              <a:off x="1129" y="1892"/>
              <a:ext cx="599" cy="458"/>
              <a:chOff x="1048" y="1915"/>
              <a:chExt cx="762" cy="583"/>
            </a:xfrm>
          </p:grpSpPr>
          <p:sp>
            <p:nvSpPr>
              <p:cNvPr id="584713" name="Oval 9"/>
              <p:cNvSpPr>
                <a:spLocks noChangeArrowheads="1"/>
              </p:cNvSpPr>
              <p:nvPr/>
            </p:nvSpPr>
            <p:spPr bwMode="gray">
              <a:xfrm>
                <a:off x="1043" y="2261"/>
                <a:ext cx="770" cy="237"/>
              </a:xfrm>
              <a:prstGeom prst="ellipse">
                <a:avLst/>
              </a:prstGeom>
              <a:gradFill rotWithShape="1">
                <a:gsLst>
                  <a:gs pos="0">
                    <a:schemeClr val="tx1">
                      <a:alpha val="60001"/>
                    </a:schemeClr>
                  </a:gs>
                  <a:gs pos="100000">
                    <a:schemeClr val="tx1">
                      <a:gamma/>
                      <a:tint val="0"/>
                      <a:invGamma/>
                      <a:alpha val="0"/>
                    </a:schemeClr>
                  </a:gs>
                </a:gsLst>
                <a:path path="shape">
                  <a:fillToRect l="50000" t="50000" r="50000" b="50000"/>
                </a:path>
              </a:gradFill>
              <a:ln w="12700" algn="ctr">
                <a:noFill/>
                <a:round/>
                <a:headEnd/>
                <a:tailEnd/>
              </a:ln>
              <a:effectLst/>
            </p:spPr>
            <p:txBody>
              <a:bodyPr wrap="none" lIns="0" tIns="0" rIns="0" bIns="0" anchor="ctr"/>
              <a:lstStyle/>
              <a:p>
                <a:endParaRPr lang="en-US"/>
              </a:p>
            </p:txBody>
          </p:sp>
          <p:pic>
            <p:nvPicPr>
              <p:cNvPr id="34863" name="Picture 10" descr="Celerra-NS-G8-SO"/>
              <p:cNvPicPr>
                <a:picLocks noChangeAspect="1" noChangeArrowheads="1"/>
              </p:cNvPicPr>
              <p:nvPr/>
            </p:nvPicPr>
            <p:blipFill>
              <a:blip r:embed="rId5" cstate="print"/>
              <a:srcRect/>
              <a:stretch>
                <a:fillRect/>
              </a:stretch>
            </p:blipFill>
            <p:spPr bwMode="gray">
              <a:xfrm>
                <a:off x="1175" y="1915"/>
                <a:ext cx="508" cy="499"/>
              </a:xfrm>
              <a:prstGeom prst="rect">
                <a:avLst/>
              </a:prstGeom>
              <a:noFill/>
              <a:ln w="9525">
                <a:noFill/>
                <a:miter lim="800000"/>
                <a:headEnd/>
                <a:tailEnd/>
              </a:ln>
            </p:spPr>
          </p:pic>
        </p:grpSp>
        <p:grpSp>
          <p:nvGrpSpPr>
            <p:cNvPr id="4" name="Group 11"/>
            <p:cNvGrpSpPr>
              <a:grpSpLocks/>
            </p:cNvGrpSpPr>
            <p:nvPr/>
          </p:nvGrpSpPr>
          <p:grpSpPr bwMode="auto">
            <a:xfrm>
              <a:off x="555" y="1293"/>
              <a:ext cx="1765" cy="1645"/>
              <a:chOff x="3181" y="309"/>
              <a:chExt cx="2012" cy="1873"/>
            </a:xfrm>
          </p:grpSpPr>
          <p:sp>
            <p:nvSpPr>
              <p:cNvPr id="34826" name="Text Box 12"/>
              <p:cNvSpPr txBox="1">
                <a:spLocks noChangeArrowheads="1"/>
              </p:cNvSpPr>
              <p:nvPr/>
            </p:nvSpPr>
            <p:spPr bwMode="gray">
              <a:xfrm>
                <a:off x="3613" y="1851"/>
                <a:ext cx="348" cy="95"/>
              </a:xfrm>
              <a:prstGeom prst="rect">
                <a:avLst/>
              </a:prstGeom>
              <a:noFill/>
              <a:ln w="9525">
                <a:noFill/>
                <a:miter lim="800000"/>
                <a:headEnd/>
                <a:tailEnd/>
              </a:ln>
            </p:spPr>
            <p:txBody>
              <a:bodyPr wrap="none" lIns="0" tIns="0" rIns="0" bIns="0">
                <a:spAutoFit/>
              </a:bodyPr>
              <a:lstStyle/>
              <a:p>
                <a:pPr algn="ctr" eaLnBrk="0" hangingPunct="0"/>
                <a:r>
                  <a:rPr lang="en-US" sz="1000" b="1"/>
                  <a:t>Trunking</a:t>
                </a:r>
              </a:p>
            </p:txBody>
          </p:sp>
          <p:sp>
            <p:nvSpPr>
              <p:cNvPr id="34827" name="Text Box 13"/>
              <p:cNvSpPr txBox="1">
                <a:spLocks noChangeArrowheads="1"/>
              </p:cNvSpPr>
              <p:nvPr/>
            </p:nvSpPr>
            <p:spPr bwMode="gray">
              <a:xfrm>
                <a:off x="4048" y="636"/>
                <a:ext cx="235" cy="95"/>
              </a:xfrm>
              <a:prstGeom prst="rect">
                <a:avLst/>
              </a:prstGeom>
              <a:noFill/>
              <a:ln w="9525">
                <a:noFill/>
                <a:miter lim="800000"/>
                <a:headEnd/>
                <a:tailEnd/>
              </a:ln>
            </p:spPr>
            <p:txBody>
              <a:bodyPr wrap="none" lIns="0" tIns="0" rIns="0" bIns="0">
                <a:spAutoFit/>
              </a:bodyPr>
              <a:lstStyle/>
              <a:p>
                <a:pPr algn="ctr" eaLnBrk="0" hangingPunct="0"/>
                <a:r>
                  <a:rPr lang="en-US" sz="1000" b="1"/>
                  <a:t>SNMP</a:t>
                </a:r>
              </a:p>
            </p:txBody>
          </p:sp>
          <p:sp>
            <p:nvSpPr>
              <p:cNvPr id="34828" name="Text Box 14"/>
              <p:cNvSpPr txBox="1">
                <a:spLocks noChangeArrowheads="1"/>
              </p:cNvSpPr>
              <p:nvPr/>
            </p:nvSpPr>
            <p:spPr bwMode="gray">
              <a:xfrm>
                <a:off x="4534" y="872"/>
                <a:ext cx="163" cy="95"/>
              </a:xfrm>
              <a:prstGeom prst="rect">
                <a:avLst/>
              </a:prstGeom>
              <a:noFill/>
              <a:ln w="9525">
                <a:noFill/>
                <a:miter lim="800000"/>
                <a:headEnd/>
                <a:tailEnd/>
              </a:ln>
            </p:spPr>
            <p:txBody>
              <a:bodyPr wrap="none" lIns="0" tIns="0" rIns="0" bIns="0">
                <a:spAutoFit/>
              </a:bodyPr>
              <a:lstStyle/>
              <a:p>
                <a:pPr algn="ctr" eaLnBrk="0" hangingPunct="0"/>
                <a:r>
                  <a:rPr lang="en-US" sz="1000" b="1"/>
                  <a:t>TCP</a:t>
                </a:r>
              </a:p>
            </p:txBody>
          </p:sp>
          <p:sp>
            <p:nvSpPr>
              <p:cNvPr id="34829" name="Text Box 15"/>
              <p:cNvSpPr txBox="1">
                <a:spLocks noChangeArrowheads="1"/>
              </p:cNvSpPr>
              <p:nvPr/>
            </p:nvSpPr>
            <p:spPr bwMode="gray">
              <a:xfrm>
                <a:off x="4047" y="2087"/>
                <a:ext cx="240" cy="95"/>
              </a:xfrm>
              <a:prstGeom prst="rect">
                <a:avLst/>
              </a:prstGeom>
              <a:noFill/>
              <a:ln w="9525">
                <a:noFill/>
                <a:miter lim="800000"/>
                <a:headEnd/>
                <a:tailEnd/>
              </a:ln>
            </p:spPr>
            <p:txBody>
              <a:bodyPr wrap="none" lIns="0" tIns="0" rIns="0" bIns="0">
                <a:spAutoFit/>
              </a:bodyPr>
              <a:lstStyle/>
              <a:p>
                <a:pPr algn="ctr" eaLnBrk="0" hangingPunct="0"/>
                <a:r>
                  <a:rPr lang="en-US" sz="1000" b="1"/>
                  <a:t>NDMP</a:t>
                </a:r>
              </a:p>
            </p:txBody>
          </p:sp>
          <p:sp>
            <p:nvSpPr>
              <p:cNvPr id="34830" name="Text Box 16"/>
              <p:cNvSpPr txBox="1">
                <a:spLocks noChangeArrowheads="1"/>
              </p:cNvSpPr>
              <p:nvPr/>
            </p:nvSpPr>
            <p:spPr bwMode="gray">
              <a:xfrm>
                <a:off x="4466" y="1889"/>
                <a:ext cx="185" cy="95"/>
              </a:xfrm>
              <a:prstGeom prst="rect">
                <a:avLst/>
              </a:prstGeom>
              <a:noFill/>
              <a:ln w="9525">
                <a:noFill/>
                <a:miter lim="800000"/>
                <a:headEnd/>
                <a:tailEnd/>
              </a:ln>
            </p:spPr>
            <p:txBody>
              <a:bodyPr wrap="none" lIns="0" tIns="0" rIns="0" bIns="0">
                <a:spAutoFit/>
              </a:bodyPr>
              <a:lstStyle/>
              <a:p>
                <a:pPr algn="ctr" eaLnBrk="0" hangingPunct="0"/>
                <a:r>
                  <a:rPr lang="en-US" sz="1000" b="1"/>
                  <a:t>CIFS</a:t>
                </a:r>
              </a:p>
            </p:txBody>
          </p:sp>
          <p:sp>
            <p:nvSpPr>
              <p:cNvPr id="34831" name="Text Box 17"/>
              <p:cNvSpPr txBox="1">
                <a:spLocks noChangeArrowheads="1"/>
              </p:cNvSpPr>
              <p:nvPr/>
            </p:nvSpPr>
            <p:spPr bwMode="gray">
              <a:xfrm>
                <a:off x="4877" y="1889"/>
                <a:ext cx="154" cy="95"/>
              </a:xfrm>
              <a:prstGeom prst="rect">
                <a:avLst/>
              </a:prstGeom>
              <a:noFill/>
              <a:ln w="9525">
                <a:noFill/>
                <a:miter lim="800000"/>
                <a:headEnd/>
                <a:tailEnd/>
              </a:ln>
            </p:spPr>
            <p:txBody>
              <a:bodyPr wrap="none" lIns="0" tIns="0" rIns="0" bIns="0">
                <a:spAutoFit/>
              </a:bodyPr>
              <a:lstStyle/>
              <a:p>
                <a:pPr algn="ctr" eaLnBrk="0" hangingPunct="0"/>
                <a:r>
                  <a:rPr lang="en-US" sz="1000" b="1"/>
                  <a:t>FTP</a:t>
                </a:r>
              </a:p>
            </p:txBody>
          </p:sp>
          <p:sp>
            <p:nvSpPr>
              <p:cNvPr id="34832" name="Text Box 18"/>
              <p:cNvSpPr txBox="1">
                <a:spLocks noChangeArrowheads="1"/>
              </p:cNvSpPr>
              <p:nvPr/>
            </p:nvSpPr>
            <p:spPr bwMode="gray">
              <a:xfrm>
                <a:off x="4871" y="823"/>
                <a:ext cx="212" cy="96"/>
              </a:xfrm>
              <a:prstGeom prst="rect">
                <a:avLst/>
              </a:prstGeom>
              <a:noFill/>
              <a:ln w="9525">
                <a:noFill/>
                <a:miter lim="800000"/>
                <a:headEnd/>
                <a:tailEnd/>
              </a:ln>
            </p:spPr>
            <p:txBody>
              <a:bodyPr wrap="none" lIns="0" tIns="0" rIns="0" bIns="0">
                <a:spAutoFit/>
              </a:bodyPr>
              <a:lstStyle/>
              <a:p>
                <a:pPr algn="ctr" eaLnBrk="0" hangingPunct="0"/>
                <a:r>
                  <a:rPr lang="en-US" sz="1000" b="1"/>
                  <a:t>iSCSI</a:t>
                </a:r>
              </a:p>
            </p:txBody>
          </p:sp>
          <p:sp>
            <p:nvSpPr>
              <p:cNvPr id="34833" name="Text Box 19"/>
              <p:cNvSpPr txBox="1">
                <a:spLocks noChangeArrowheads="1"/>
              </p:cNvSpPr>
              <p:nvPr/>
            </p:nvSpPr>
            <p:spPr bwMode="gray">
              <a:xfrm>
                <a:off x="4976" y="1328"/>
                <a:ext cx="163" cy="95"/>
              </a:xfrm>
              <a:prstGeom prst="rect">
                <a:avLst/>
              </a:prstGeom>
              <a:noFill/>
              <a:ln w="9525">
                <a:noFill/>
                <a:miter lim="800000"/>
                <a:headEnd/>
                <a:tailEnd/>
              </a:ln>
            </p:spPr>
            <p:txBody>
              <a:bodyPr wrap="none" lIns="0" tIns="0" rIns="0" bIns="0">
                <a:spAutoFit/>
              </a:bodyPr>
              <a:lstStyle/>
              <a:p>
                <a:pPr algn="ctr" eaLnBrk="0" hangingPunct="0"/>
                <a:r>
                  <a:rPr lang="en-US" sz="1000" b="1"/>
                  <a:t>NFS</a:t>
                </a:r>
              </a:p>
            </p:txBody>
          </p:sp>
          <p:sp>
            <p:nvSpPr>
              <p:cNvPr id="34834" name="Text Box 20"/>
              <p:cNvSpPr txBox="1">
                <a:spLocks noChangeArrowheads="1"/>
              </p:cNvSpPr>
              <p:nvPr/>
            </p:nvSpPr>
            <p:spPr bwMode="gray">
              <a:xfrm>
                <a:off x="3238" y="1889"/>
                <a:ext cx="222" cy="95"/>
              </a:xfrm>
              <a:prstGeom prst="rect">
                <a:avLst/>
              </a:prstGeom>
              <a:noFill/>
              <a:ln w="9525">
                <a:noFill/>
                <a:miter lim="800000"/>
                <a:headEnd/>
                <a:tailEnd/>
              </a:ln>
            </p:spPr>
            <p:txBody>
              <a:bodyPr wrap="none" lIns="0" tIns="0" rIns="0" bIns="0">
                <a:spAutoFit/>
              </a:bodyPr>
              <a:lstStyle/>
              <a:p>
                <a:pPr algn="ctr" eaLnBrk="0" hangingPunct="0"/>
                <a:r>
                  <a:rPr lang="en-US" sz="1000" b="1"/>
                  <a:t>VLAN</a:t>
                </a:r>
              </a:p>
            </p:txBody>
          </p:sp>
          <p:sp>
            <p:nvSpPr>
              <p:cNvPr id="34835" name="Text Box 21"/>
              <p:cNvSpPr txBox="1">
                <a:spLocks noChangeArrowheads="1"/>
              </p:cNvSpPr>
              <p:nvPr/>
            </p:nvSpPr>
            <p:spPr bwMode="gray">
              <a:xfrm>
                <a:off x="3181" y="1348"/>
                <a:ext cx="330" cy="152"/>
              </a:xfrm>
              <a:prstGeom prst="rect">
                <a:avLst/>
              </a:prstGeom>
              <a:noFill/>
              <a:ln w="9525">
                <a:noFill/>
                <a:miter lim="800000"/>
                <a:headEnd/>
                <a:tailEnd/>
              </a:ln>
            </p:spPr>
            <p:txBody>
              <a:bodyPr wrap="none" lIns="0" tIns="0" rIns="0" bIns="0">
                <a:spAutoFit/>
              </a:bodyPr>
              <a:lstStyle/>
              <a:p>
                <a:pPr algn="ctr" eaLnBrk="0" hangingPunct="0">
                  <a:lnSpc>
                    <a:spcPct val="80000"/>
                  </a:lnSpc>
                </a:pPr>
                <a:r>
                  <a:rPr lang="en-US" sz="1000" b="1"/>
                  <a:t>Gigabit </a:t>
                </a:r>
                <a:br>
                  <a:rPr lang="en-US" sz="1000" b="1"/>
                </a:br>
                <a:r>
                  <a:rPr lang="en-US" sz="1000" b="1"/>
                  <a:t>Ethernet</a:t>
                </a:r>
              </a:p>
            </p:txBody>
          </p:sp>
          <p:sp>
            <p:nvSpPr>
              <p:cNvPr id="34836" name="Text Box 22"/>
              <p:cNvSpPr txBox="1">
                <a:spLocks noChangeArrowheads="1"/>
              </p:cNvSpPr>
              <p:nvPr/>
            </p:nvSpPr>
            <p:spPr bwMode="gray">
              <a:xfrm>
                <a:off x="3271" y="864"/>
                <a:ext cx="220" cy="96"/>
              </a:xfrm>
              <a:prstGeom prst="rect">
                <a:avLst/>
              </a:prstGeom>
              <a:noFill/>
              <a:ln w="9525">
                <a:noFill/>
                <a:miter lim="800000"/>
                <a:headEnd/>
                <a:tailEnd/>
              </a:ln>
            </p:spPr>
            <p:txBody>
              <a:bodyPr wrap="none" lIns="0" tIns="0" rIns="0" bIns="0">
                <a:spAutoFit/>
              </a:bodyPr>
              <a:lstStyle/>
              <a:p>
                <a:pPr algn="ctr" eaLnBrk="0" hangingPunct="0"/>
                <a:r>
                  <a:rPr lang="en-US" sz="1000" b="1"/>
                  <a:t>(FSN)</a:t>
                </a:r>
              </a:p>
            </p:txBody>
          </p:sp>
          <p:sp>
            <p:nvSpPr>
              <p:cNvPr id="34837" name="Text Box 23"/>
              <p:cNvSpPr txBox="1">
                <a:spLocks noChangeArrowheads="1"/>
              </p:cNvSpPr>
              <p:nvPr/>
            </p:nvSpPr>
            <p:spPr bwMode="gray">
              <a:xfrm>
                <a:off x="3628" y="872"/>
                <a:ext cx="331" cy="95"/>
              </a:xfrm>
              <a:prstGeom prst="rect">
                <a:avLst/>
              </a:prstGeom>
              <a:noFill/>
              <a:ln w="9525">
                <a:noFill/>
                <a:miter lim="800000"/>
                <a:headEnd/>
                <a:tailEnd/>
              </a:ln>
            </p:spPr>
            <p:txBody>
              <a:bodyPr wrap="none" lIns="0" tIns="0" rIns="0" bIns="0">
                <a:spAutoFit/>
              </a:bodyPr>
              <a:lstStyle/>
              <a:p>
                <a:pPr algn="ctr" eaLnBrk="0" hangingPunct="0"/>
                <a:r>
                  <a:rPr lang="en-US" sz="1000" b="1"/>
                  <a:t>Ethernet</a:t>
                </a:r>
              </a:p>
            </p:txBody>
          </p:sp>
          <p:pic>
            <p:nvPicPr>
              <p:cNvPr id="34838" name="Picture 24" descr="server"/>
              <p:cNvPicPr>
                <a:picLocks noChangeAspect="1" noChangeArrowheads="1"/>
              </p:cNvPicPr>
              <p:nvPr/>
            </p:nvPicPr>
            <p:blipFill>
              <a:blip r:embed="rId6" cstate="print"/>
              <a:srcRect/>
              <a:stretch>
                <a:fillRect/>
              </a:stretch>
            </p:blipFill>
            <p:spPr bwMode="gray">
              <a:xfrm>
                <a:off x="3208" y="999"/>
                <a:ext cx="198" cy="285"/>
              </a:xfrm>
              <a:prstGeom prst="rect">
                <a:avLst/>
              </a:prstGeom>
              <a:noFill/>
              <a:ln w="9525">
                <a:noFill/>
                <a:miter lim="800000"/>
                <a:headEnd/>
                <a:tailEnd/>
              </a:ln>
            </p:spPr>
          </p:pic>
          <p:pic>
            <p:nvPicPr>
              <p:cNvPr id="34839" name="Picture 25" descr="desktop2"/>
              <p:cNvPicPr>
                <a:picLocks noChangeAspect="1" noChangeArrowheads="1"/>
              </p:cNvPicPr>
              <p:nvPr/>
            </p:nvPicPr>
            <p:blipFill>
              <a:blip r:embed="rId7" cstate="print"/>
              <a:srcRect/>
              <a:stretch>
                <a:fillRect/>
              </a:stretch>
            </p:blipFill>
            <p:spPr bwMode="gray">
              <a:xfrm>
                <a:off x="3315" y="1085"/>
                <a:ext cx="169" cy="227"/>
              </a:xfrm>
              <a:prstGeom prst="rect">
                <a:avLst/>
              </a:prstGeom>
              <a:noFill/>
              <a:ln w="9525">
                <a:noFill/>
                <a:miter lim="800000"/>
                <a:headEnd/>
                <a:tailEnd/>
              </a:ln>
            </p:spPr>
          </p:pic>
          <p:pic>
            <p:nvPicPr>
              <p:cNvPr id="34840" name="Picture 26" descr="server"/>
              <p:cNvPicPr>
                <a:picLocks noChangeAspect="1" noChangeArrowheads="1"/>
              </p:cNvPicPr>
              <p:nvPr/>
            </p:nvPicPr>
            <p:blipFill>
              <a:blip r:embed="rId6" cstate="print"/>
              <a:srcRect/>
              <a:stretch>
                <a:fillRect/>
              </a:stretch>
            </p:blipFill>
            <p:spPr bwMode="gray">
              <a:xfrm>
                <a:off x="4917" y="999"/>
                <a:ext cx="198" cy="285"/>
              </a:xfrm>
              <a:prstGeom prst="rect">
                <a:avLst/>
              </a:prstGeom>
              <a:noFill/>
              <a:ln w="9525">
                <a:noFill/>
                <a:miter lim="800000"/>
                <a:headEnd/>
                <a:tailEnd/>
              </a:ln>
            </p:spPr>
          </p:pic>
          <p:pic>
            <p:nvPicPr>
              <p:cNvPr id="34841" name="Picture 27" descr="desktop2"/>
              <p:cNvPicPr>
                <a:picLocks noChangeAspect="1" noChangeArrowheads="1"/>
              </p:cNvPicPr>
              <p:nvPr/>
            </p:nvPicPr>
            <p:blipFill>
              <a:blip r:embed="rId7" cstate="print"/>
              <a:srcRect/>
              <a:stretch>
                <a:fillRect/>
              </a:stretch>
            </p:blipFill>
            <p:spPr bwMode="gray">
              <a:xfrm>
                <a:off x="5024" y="1085"/>
                <a:ext cx="169" cy="227"/>
              </a:xfrm>
              <a:prstGeom prst="rect">
                <a:avLst/>
              </a:prstGeom>
              <a:noFill/>
              <a:ln w="9525">
                <a:noFill/>
                <a:miter lim="800000"/>
                <a:headEnd/>
                <a:tailEnd/>
              </a:ln>
            </p:spPr>
          </p:pic>
          <p:pic>
            <p:nvPicPr>
              <p:cNvPr id="34842" name="Picture 28" descr="server"/>
              <p:cNvPicPr>
                <a:picLocks noChangeAspect="1" noChangeArrowheads="1"/>
              </p:cNvPicPr>
              <p:nvPr/>
            </p:nvPicPr>
            <p:blipFill>
              <a:blip r:embed="rId6" cstate="print"/>
              <a:srcRect/>
              <a:stretch>
                <a:fillRect/>
              </a:stretch>
            </p:blipFill>
            <p:spPr bwMode="gray">
              <a:xfrm>
                <a:off x="3243" y="527"/>
                <a:ext cx="198" cy="285"/>
              </a:xfrm>
              <a:prstGeom prst="rect">
                <a:avLst/>
              </a:prstGeom>
              <a:noFill/>
              <a:ln w="9525">
                <a:noFill/>
                <a:miter lim="800000"/>
                <a:headEnd/>
                <a:tailEnd/>
              </a:ln>
            </p:spPr>
          </p:pic>
          <p:pic>
            <p:nvPicPr>
              <p:cNvPr id="34843" name="Picture 29" descr="desktop2"/>
              <p:cNvPicPr>
                <a:picLocks noChangeAspect="1" noChangeArrowheads="1"/>
              </p:cNvPicPr>
              <p:nvPr/>
            </p:nvPicPr>
            <p:blipFill>
              <a:blip r:embed="rId7" cstate="print"/>
              <a:srcRect/>
              <a:stretch>
                <a:fillRect/>
              </a:stretch>
            </p:blipFill>
            <p:spPr bwMode="gray">
              <a:xfrm>
                <a:off x="3350" y="613"/>
                <a:ext cx="169" cy="227"/>
              </a:xfrm>
              <a:prstGeom prst="rect">
                <a:avLst/>
              </a:prstGeom>
              <a:noFill/>
              <a:ln w="9525">
                <a:noFill/>
                <a:miter lim="800000"/>
                <a:headEnd/>
                <a:tailEnd/>
              </a:ln>
            </p:spPr>
          </p:pic>
          <p:pic>
            <p:nvPicPr>
              <p:cNvPr id="34844" name="Picture 30" descr="server"/>
              <p:cNvPicPr>
                <a:picLocks noChangeAspect="1" noChangeArrowheads="1"/>
              </p:cNvPicPr>
              <p:nvPr/>
            </p:nvPicPr>
            <p:blipFill>
              <a:blip r:embed="rId6" cstate="print"/>
              <a:srcRect/>
              <a:stretch>
                <a:fillRect/>
              </a:stretch>
            </p:blipFill>
            <p:spPr bwMode="gray">
              <a:xfrm>
                <a:off x="4839" y="527"/>
                <a:ext cx="198" cy="285"/>
              </a:xfrm>
              <a:prstGeom prst="rect">
                <a:avLst/>
              </a:prstGeom>
              <a:noFill/>
              <a:ln w="9525">
                <a:noFill/>
                <a:miter lim="800000"/>
                <a:headEnd/>
                <a:tailEnd/>
              </a:ln>
            </p:spPr>
          </p:pic>
          <p:pic>
            <p:nvPicPr>
              <p:cNvPr id="34845" name="Picture 31" descr="desktop2"/>
              <p:cNvPicPr>
                <a:picLocks noChangeAspect="1" noChangeArrowheads="1"/>
              </p:cNvPicPr>
              <p:nvPr/>
            </p:nvPicPr>
            <p:blipFill>
              <a:blip r:embed="rId7" cstate="print"/>
              <a:srcRect/>
              <a:stretch>
                <a:fillRect/>
              </a:stretch>
            </p:blipFill>
            <p:spPr bwMode="gray">
              <a:xfrm>
                <a:off x="4946" y="613"/>
                <a:ext cx="169" cy="227"/>
              </a:xfrm>
              <a:prstGeom prst="rect">
                <a:avLst/>
              </a:prstGeom>
              <a:noFill/>
              <a:ln w="9525">
                <a:noFill/>
                <a:miter lim="800000"/>
                <a:headEnd/>
                <a:tailEnd/>
              </a:ln>
            </p:spPr>
          </p:pic>
          <p:pic>
            <p:nvPicPr>
              <p:cNvPr id="34846" name="Picture 32" descr="server"/>
              <p:cNvPicPr>
                <a:picLocks noChangeAspect="1" noChangeArrowheads="1"/>
              </p:cNvPicPr>
              <p:nvPr/>
            </p:nvPicPr>
            <p:blipFill>
              <a:blip r:embed="rId6" cstate="print"/>
              <a:srcRect/>
              <a:stretch>
                <a:fillRect/>
              </a:stretch>
            </p:blipFill>
            <p:spPr bwMode="gray">
              <a:xfrm>
                <a:off x="3656" y="563"/>
                <a:ext cx="198" cy="285"/>
              </a:xfrm>
              <a:prstGeom prst="rect">
                <a:avLst/>
              </a:prstGeom>
              <a:noFill/>
              <a:ln w="9525">
                <a:noFill/>
                <a:miter lim="800000"/>
                <a:headEnd/>
                <a:tailEnd/>
              </a:ln>
            </p:spPr>
          </p:pic>
          <p:pic>
            <p:nvPicPr>
              <p:cNvPr id="34847" name="Picture 33" descr="desktop2"/>
              <p:cNvPicPr>
                <a:picLocks noChangeAspect="1" noChangeArrowheads="1"/>
              </p:cNvPicPr>
              <p:nvPr/>
            </p:nvPicPr>
            <p:blipFill>
              <a:blip r:embed="rId7" cstate="print"/>
              <a:srcRect/>
              <a:stretch>
                <a:fillRect/>
              </a:stretch>
            </p:blipFill>
            <p:spPr bwMode="gray">
              <a:xfrm>
                <a:off x="3763" y="649"/>
                <a:ext cx="169" cy="227"/>
              </a:xfrm>
              <a:prstGeom prst="rect">
                <a:avLst/>
              </a:prstGeom>
              <a:noFill/>
              <a:ln w="9525">
                <a:noFill/>
                <a:miter lim="800000"/>
                <a:headEnd/>
                <a:tailEnd/>
              </a:ln>
            </p:spPr>
          </p:pic>
          <p:pic>
            <p:nvPicPr>
              <p:cNvPr id="34848" name="Picture 34" descr="server"/>
              <p:cNvPicPr>
                <a:picLocks noChangeAspect="1" noChangeArrowheads="1"/>
              </p:cNvPicPr>
              <p:nvPr/>
            </p:nvPicPr>
            <p:blipFill>
              <a:blip r:embed="rId6" cstate="print"/>
              <a:srcRect/>
              <a:stretch>
                <a:fillRect/>
              </a:stretch>
            </p:blipFill>
            <p:spPr bwMode="gray">
              <a:xfrm>
                <a:off x="4477" y="563"/>
                <a:ext cx="198" cy="285"/>
              </a:xfrm>
              <a:prstGeom prst="rect">
                <a:avLst/>
              </a:prstGeom>
              <a:noFill/>
              <a:ln w="9525">
                <a:noFill/>
                <a:miter lim="800000"/>
                <a:headEnd/>
                <a:tailEnd/>
              </a:ln>
            </p:spPr>
          </p:pic>
          <p:pic>
            <p:nvPicPr>
              <p:cNvPr id="34849" name="Picture 35" descr="desktop2"/>
              <p:cNvPicPr>
                <a:picLocks noChangeAspect="1" noChangeArrowheads="1"/>
              </p:cNvPicPr>
              <p:nvPr/>
            </p:nvPicPr>
            <p:blipFill>
              <a:blip r:embed="rId7" cstate="print"/>
              <a:srcRect/>
              <a:stretch>
                <a:fillRect/>
              </a:stretch>
            </p:blipFill>
            <p:spPr bwMode="gray">
              <a:xfrm>
                <a:off x="4584" y="649"/>
                <a:ext cx="169" cy="227"/>
              </a:xfrm>
              <a:prstGeom prst="rect">
                <a:avLst/>
              </a:prstGeom>
              <a:noFill/>
              <a:ln w="9525">
                <a:noFill/>
                <a:miter lim="800000"/>
                <a:headEnd/>
                <a:tailEnd/>
              </a:ln>
            </p:spPr>
          </p:pic>
          <p:pic>
            <p:nvPicPr>
              <p:cNvPr id="34850" name="Picture 36" descr="server"/>
              <p:cNvPicPr>
                <a:picLocks noChangeAspect="1" noChangeArrowheads="1"/>
              </p:cNvPicPr>
              <p:nvPr/>
            </p:nvPicPr>
            <p:blipFill>
              <a:blip r:embed="rId6" cstate="print"/>
              <a:srcRect/>
              <a:stretch>
                <a:fillRect/>
              </a:stretch>
            </p:blipFill>
            <p:spPr bwMode="gray">
              <a:xfrm>
                <a:off x="4027" y="1748"/>
                <a:ext cx="198" cy="285"/>
              </a:xfrm>
              <a:prstGeom prst="rect">
                <a:avLst/>
              </a:prstGeom>
              <a:noFill/>
              <a:ln w="9525">
                <a:noFill/>
                <a:miter lim="800000"/>
                <a:headEnd/>
                <a:tailEnd/>
              </a:ln>
            </p:spPr>
          </p:pic>
          <p:pic>
            <p:nvPicPr>
              <p:cNvPr id="34851" name="Picture 37" descr="desktop2"/>
              <p:cNvPicPr>
                <a:picLocks noChangeAspect="1" noChangeArrowheads="1"/>
              </p:cNvPicPr>
              <p:nvPr/>
            </p:nvPicPr>
            <p:blipFill>
              <a:blip r:embed="rId7" cstate="print"/>
              <a:srcRect/>
              <a:stretch>
                <a:fillRect/>
              </a:stretch>
            </p:blipFill>
            <p:spPr bwMode="gray">
              <a:xfrm>
                <a:off x="4134" y="1834"/>
                <a:ext cx="169" cy="227"/>
              </a:xfrm>
              <a:prstGeom prst="rect">
                <a:avLst/>
              </a:prstGeom>
              <a:noFill/>
              <a:ln w="9525">
                <a:noFill/>
                <a:miter lim="800000"/>
                <a:headEnd/>
                <a:tailEnd/>
              </a:ln>
            </p:spPr>
          </p:pic>
          <p:pic>
            <p:nvPicPr>
              <p:cNvPr id="34852" name="Picture 38" descr="server"/>
              <p:cNvPicPr>
                <a:picLocks noChangeAspect="1" noChangeArrowheads="1"/>
              </p:cNvPicPr>
              <p:nvPr/>
            </p:nvPicPr>
            <p:blipFill>
              <a:blip r:embed="rId6" cstate="print"/>
              <a:srcRect/>
              <a:stretch>
                <a:fillRect/>
              </a:stretch>
            </p:blipFill>
            <p:spPr bwMode="gray">
              <a:xfrm>
                <a:off x="4028" y="309"/>
                <a:ext cx="198" cy="285"/>
              </a:xfrm>
              <a:prstGeom prst="rect">
                <a:avLst/>
              </a:prstGeom>
              <a:noFill/>
              <a:ln w="9525">
                <a:noFill/>
                <a:miter lim="800000"/>
                <a:headEnd/>
                <a:tailEnd/>
              </a:ln>
            </p:spPr>
          </p:pic>
          <p:pic>
            <p:nvPicPr>
              <p:cNvPr id="34853" name="Picture 39" descr="desktop2"/>
              <p:cNvPicPr>
                <a:picLocks noChangeAspect="1" noChangeArrowheads="1"/>
              </p:cNvPicPr>
              <p:nvPr/>
            </p:nvPicPr>
            <p:blipFill>
              <a:blip r:embed="rId7" cstate="print"/>
              <a:srcRect/>
              <a:stretch>
                <a:fillRect/>
              </a:stretch>
            </p:blipFill>
            <p:spPr bwMode="gray">
              <a:xfrm>
                <a:off x="4135" y="395"/>
                <a:ext cx="169" cy="227"/>
              </a:xfrm>
              <a:prstGeom prst="rect">
                <a:avLst/>
              </a:prstGeom>
              <a:noFill/>
              <a:ln w="9525">
                <a:noFill/>
                <a:miter lim="800000"/>
                <a:headEnd/>
                <a:tailEnd/>
              </a:ln>
            </p:spPr>
          </p:pic>
          <p:pic>
            <p:nvPicPr>
              <p:cNvPr id="34854" name="Picture 40" descr="server"/>
              <p:cNvPicPr>
                <a:picLocks noChangeAspect="1" noChangeArrowheads="1"/>
              </p:cNvPicPr>
              <p:nvPr/>
            </p:nvPicPr>
            <p:blipFill>
              <a:blip r:embed="rId6" cstate="print"/>
              <a:srcRect/>
              <a:stretch>
                <a:fillRect/>
              </a:stretch>
            </p:blipFill>
            <p:spPr bwMode="gray">
              <a:xfrm>
                <a:off x="3243" y="1579"/>
                <a:ext cx="198" cy="285"/>
              </a:xfrm>
              <a:prstGeom prst="rect">
                <a:avLst/>
              </a:prstGeom>
              <a:noFill/>
              <a:ln w="9525">
                <a:noFill/>
                <a:miter lim="800000"/>
                <a:headEnd/>
                <a:tailEnd/>
              </a:ln>
            </p:spPr>
          </p:pic>
          <p:pic>
            <p:nvPicPr>
              <p:cNvPr id="34855" name="Picture 41" descr="desktop2"/>
              <p:cNvPicPr>
                <a:picLocks noChangeAspect="1" noChangeArrowheads="1"/>
              </p:cNvPicPr>
              <p:nvPr/>
            </p:nvPicPr>
            <p:blipFill>
              <a:blip r:embed="rId7" cstate="print"/>
              <a:srcRect/>
              <a:stretch>
                <a:fillRect/>
              </a:stretch>
            </p:blipFill>
            <p:spPr bwMode="gray">
              <a:xfrm>
                <a:off x="3350" y="1665"/>
                <a:ext cx="169" cy="227"/>
              </a:xfrm>
              <a:prstGeom prst="rect">
                <a:avLst/>
              </a:prstGeom>
              <a:noFill/>
              <a:ln w="9525">
                <a:noFill/>
                <a:miter lim="800000"/>
                <a:headEnd/>
                <a:tailEnd/>
              </a:ln>
            </p:spPr>
          </p:pic>
          <p:pic>
            <p:nvPicPr>
              <p:cNvPr id="34856" name="Picture 42" descr="server"/>
              <p:cNvPicPr>
                <a:picLocks noChangeAspect="1" noChangeArrowheads="1"/>
              </p:cNvPicPr>
              <p:nvPr/>
            </p:nvPicPr>
            <p:blipFill>
              <a:blip r:embed="rId6" cstate="print"/>
              <a:srcRect/>
              <a:stretch>
                <a:fillRect/>
              </a:stretch>
            </p:blipFill>
            <p:spPr bwMode="gray">
              <a:xfrm>
                <a:off x="4839" y="1579"/>
                <a:ext cx="198" cy="285"/>
              </a:xfrm>
              <a:prstGeom prst="rect">
                <a:avLst/>
              </a:prstGeom>
              <a:noFill/>
              <a:ln w="9525">
                <a:noFill/>
                <a:miter lim="800000"/>
                <a:headEnd/>
                <a:tailEnd/>
              </a:ln>
            </p:spPr>
          </p:pic>
          <p:pic>
            <p:nvPicPr>
              <p:cNvPr id="34857" name="Picture 43" descr="desktop2"/>
              <p:cNvPicPr>
                <a:picLocks noChangeAspect="1" noChangeArrowheads="1"/>
              </p:cNvPicPr>
              <p:nvPr/>
            </p:nvPicPr>
            <p:blipFill>
              <a:blip r:embed="rId7" cstate="print"/>
              <a:srcRect/>
              <a:stretch>
                <a:fillRect/>
              </a:stretch>
            </p:blipFill>
            <p:spPr bwMode="gray">
              <a:xfrm>
                <a:off x="4946" y="1665"/>
                <a:ext cx="169" cy="227"/>
              </a:xfrm>
              <a:prstGeom prst="rect">
                <a:avLst/>
              </a:prstGeom>
              <a:noFill/>
              <a:ln w="9525">
                <a:noFill/>
                <a:miter lim="800000"/>
                <a:headEnd/>
                <a:tailEnd/>
              </a:ln>
            </p:spPr>
          </p:pic>
          <p:pic>
            <p:nvPicPr>
              <p:cNvPr id="34858" name="Picture 44" descr="server"/>
              <p:cNvPicPr>
                <a:picLocks noChangeAspect="1" noChangeArrowheads="1"/>
              </p:cNvPicPr>
              <p:nvPr/>
            </p:nvPicPr>
            <p:blipFill>
              <a:blip r:embed="rId6" cstate="print"/>
              <a:srcRect/>
              <a:stretch>
                <a:fillRect/>
              </a:stretch>
            </p:blipFill>
            <p:spPr bwMode="gray">
              <a:xfrm>
                <a:off x="3656" y="1543"/>
                <a:ext cx="198" cy="285"/>
              </a:xfrm>
              <a:prstGeom prst="rect">
                <a:avLst/>
              </a:prstGeom>
              <a:noFill/>
              <a:ln w="9525">
                <a:noFill/>
                <a:miter lim="800000"/>
                <a:headEnd/>
                <a:tailEnd/>
              </a:ln>
            </p:spPr>
          </p:pic>
          <p:pic>
            <p:nvPicPr>
              <p:cNvPr id="34859" name="Picture 45" descr="desktop2"/>
              <p:cNvPicPr>
                <a:picLocks noChangeAspect="1" noChangeArrowheads="1"/>
              </p:cNvPicPr>
              <p:nvPr/>
            </p:nvPicPr>
            <p:blipFill>
              <a:blip r:embed="rId7" cstate="print"/>
              <a:srcRect/>
              <a:stretch>
                <a:fillRect/>
              </a:stretch>
            </p:blipFill>
            <p:spPr bwMode="gray">
              <a:xfrm>
                <a:off x="3763" y="1629"/>
                <a:ext cx="169" cy="227"/>
              </a:xfrm>
              <a:prstGeom prst="rect">
                <a:avLst/>
              </a:prstGeom>
              <a:noFill/>
              <a:ln w="9525">
                <a:noFill/>
                <a:miter lim="800000"/>
                <a:headEnd/>
                <a:tailEnd/>
              </a:ln>
            </p:spPr>
          </p:pic>
          <p:pic>
            <p:nvPicPr>
              <p:cNvPr id="34860" name="Picture 46" descr="server"/>
              <p:cNvPicPr>
                <a:picLocks noChangeAspect="1" noChangeArrowheads="1"/>
              </p:cNvPicPr>
              <p:nvPr/>
            </p:nvPicPr>
            <p:blipFill>
              <a:blip r:embed="rId6" cstate="print"/>
              <a:srcRect/>
              <a:stretch>
                <a:fillRect/>
              </a:stretch>
            </p:blipFill>
            <p:spPr bwMode="gray">
              <a:xfrm>
                <a:off x="4477" y="1543"/>
                <a:ext cx="198" cy="285"/>
              </a:xfrm>
              <a:prstGeom prst="rect">
                <a:avLst/>
              </a:prstGeom>
              <a:noFill/>
              <a:ln w="9525">
                <a:noFill/>
                <a:miter lim="800000"/>
                <a:headEnd/>
                <a:tailEnd/>
              </a:ln>
            </p:spPr>
          </p:pic>
          <p:pic>
            <p:nvPicPr>
              <p:cNvPr id="34861" name="Picture 47" descr="desktop2"/>
              <p:cNvPicPr>
                <a:picLocks noChangeAspect="1" noChangeArrowheads="1"/>
              </p:cNvPicPr>
              <p:nvPr/>
            </p:nvPicPr>
            <p:blipFill>
              <a:blip r:embed="rId7" cstate="print"/>
              <a:srcRect/>
              <a:stretch>
                <a:fillRect/>
              </a:stretch>
            </p:blipFill>
            <p:spPr bwMode="gray">
              <a:xfrm>
                <a:off x="4584" y="1629"/>
                <a:ext cx="169" cy="227"/>
              </a:xfrm>
              <a:prstGeom prst="rect">
                <a:avLst/>
              </a:prstGeom>
              <a:noFill/>
              <a:ln w="9525">
                <a:noFill/>
                <a:miter lim="800000"/>
                <a:headEnd/>
                <a:tailEnd/>
              </a:ln>
            </p:spPr>
          </p:pic>
        </p:grpSp>
      </p:gr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Neo Feature Summary</a:t>
            </a:r>
          </a:p>
        </p:txBody>
      </p:sp>
      <p:graphicFrame>
        <p:nvGraphicFramePr>
          <p:cNvPr id="637955" name="Group 3"/>
          <p:cNvGraphicFramePr>
            <a:graphicFrameLocks noGrp="1"/>
          </p:cNvGraphicFramePr>
          <p:nvPr>
            <p:ph sz="half" idx="1"/>
          </p:nvPr>
        </p:nvGraphicFramePr>
        <p:xfrm>
          <a:off x="366713" y="1431925"/>
          <a:ext cx="4175125" cy="4749803"/>
        </p:xfrm>
        <a:graphic>
          <a:graphicData uri="http://schemas.openxmlformats.org/drawingml/2006/table">
            <a:tbl>
              <a:tblPr/>
              <a:tblGrid>
                <a:gridCol w="4175125"/>
              </a:tblGrid>
              <a:tr h="274638">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pitchFamily="18" charset="0"/>
                        </a:rPr>
                        <a:t>Networkworking &amp; Protocols</a:t>
                      </a:r>
                      <a:endParaRPr kumimoji="0" lang="en-US" sz="1800" b="1" i="0" u="none" strike="noStrike" cap="none" normalizeH="0" baseline="0" smtClean="0">
                        <a:ln>
                          <a:noFill/>
                        </a:ln>
                        <a:solidFill>
                          <a:srgbClr val="020102"/>
                        </a:solidFill>
                        <a:effectLst/>
                        <a:latin typeface="Arial" charset="0"/>
                        <a:cs typeface="Times New Roman" pitchFamily="18" charset="0"/>
                      </a:endParaRPr>
                    </a:p>
                  </a:txBody>
                  <a:tcPr horzOverflow="overflow">
                    <a:lnL w="28575"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r>
              <a:tr h="244475">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charset="0"/>
                          <a:cs typeface="Times New Roman" pitchFamily="18" charset="0"/>
                        </a:rPr>
                        <a:t>IP V4, IP V6</a:t>
                      </a:r>
                      <a:endParaRPr kumimoji="0" lang="en-US" sz="1800" b="0" i="0" u="none" strike="noStrike" cap="none" normalizeH="0" baseline="0" smtClean="0">
                        <a:ln>
                          <a:noFill/>
                        </a:ln>
                        <a:solidFill>
                          <a:srgbClr val="020102"/>
                        </a:solidFill>
                        <a:effectLst/>
                        <a:latin typeface="Arial" charset="0"/>
                        <a:cs typeface="Times New Roman" pitchFamily="18" charset="0"/>
                      </a:endParaRPr>
                    </a:p>
                  </a:txBody>
                  <a:tcPr horzOverflow="overflow">
                    <a:lnL w="28575"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charset="0"/>
                          <a:cs typeface="Times New Roman" pitchFamily="18" charset="0"/>
                        </a:rPr>
                        <a:t>Jumbo frame support </a:t>
                      </a:r>
                      <a:endParaRPr kumimoji="0" lang="en-US" sz="1800" b="0" i="0" u="none" strike="noStrike" cap="none" normalizeH="0" baseline="0" smtClean="0">
                        <a:ln>
                          <a:noFill/>
                        </a:ln>
                        <a:solidFill>
                          <a:srgbClr val="020102"/>
                        </a:solidFill>
                        <a:effectLst/>
                        <a:latin typeface="Arial" charset="0"/>
                        <a:cs typeface="Times New Roman" pitchFamily="18" charset="0"/>
                      </a:endParaRPr>
                    </a:p>
                  </a:txBody>
                  <a:tcPr horzOverflow="overflow">
                    <a:lnL w="28575"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charset="0"/>
                          <a:cs typeface="Times New Roman" pitchFamily="18" charset="0"/>
                        </a:rPr>
                        <a:t>Link aggregation </a:t>
                      </a:r>
                      <a:endParaRPr kumimoji="0" lang="en-US" sz="1800" b="0" i="0" u="none" strike="noStrike" cap="none" normalizeH="0" baseline="0" smtClean="0">
                        <a:ln>
                          <a:noFill/>
                        </a:ln>
                        <a:solidFill>
                          <a:srgbClr val="020102"/>
                        </a:solidFill>
                        <a:effectLst/>
                        <a:latin typeface="Arial" charset="0"/>
                        <a:cs typeface="Times New Roman" pitchFamily="18" charset="0"/>
                      </a:endParaRPr>
                    </a:p>
                  </a:txBody>
                  <a:tcPr horzOverflow="overflow">
                    <a:lnL w="28575"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charset="0"/>
                          <a:cs typeface="Times New Roman" pitchFamily="18" charset="0"/>
                        </a:rPr>
                        <a:t>NTP/SNTP</a:t>
                      </a:r>
                      <a:endParaRPr kumimoji="0" lang="en-US" sz="1800" b="0" i="0" u="none" strike="noStrike" cap="none" normalizeH="0" baseline="0" smtClean="0">
                        <a:ln>
                          <a:noFill/>
                        </a:ln>
                        <a:solidFill>
                          <a:srgbClr val="020102"/>
                        </a:solidFill>
                        <a:effectLst/>
                        <a:latin typeface="Arial" charset="0"/>
                        <a:cs typeface="Times New Roman" pitchFamily="18" charset="0"/>
                      </a:endParaRPr>
                    </a:p>
                  </a:txBody>
                  <a:tcPr horzOverflow="overflow">
                    <a:lnL w="28575"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6063">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charset="0"/>
                          <a:cs typeface="Times New Roman" pitchFamily="18" charset="0"/>
                        </a:rPr>
                        <a:t>Auto-negotiated connection speeds</a:t>
                      </a:r>
                      <a:endParaRPr kumimoji="0" lang="en-US" sz="1800" b="0" i="0" u="none" strike="noStrike" cap="none" normalizeH="0" baseline="0" smtClean="0">
                        <a:ln>
                          <a:noFill/>
                        </a:ln>
                        <a:solidFill>
                          <a:srgbClr val="020102"/>
                        </a:solidFill>
                        <a:effectLst/>
                        <a:latin typeface="Arial" charset="0"/>
                        <a:cs typeface="Times New Roman" pitchFamily="18" charset="0"/>
                      </a:endParaRPr>
                    </a:p>
                  </a:txBody>
                  <a:tcPr horzOverflow="overflow">
                    <a:lnL w="28575"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20102"/>
                          </a:solidFill>
                          <a:effectLst/>
                          <a:latin typeface="Arial" charset="0"/>
                          <a:cs typeface="Arial" charset="0"/>
                        </a:rPr>
                        <a:t>CIFS (SMB2)</a:t>
                      </a:r>
                    </a:p>
                  </a:txBody>
                  <a:tcPr horzOverflow="overflow">
                    <a:lnL w="28575"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20102"/>
                          </a:solidFill>
                          <a:effectLst/>
                          <a:latin typeface="Arial" charset="0"/>
                          <a:cs typeface="Arial" charset="0"/>
                        </a:rPr>
                        <a:t>NFS V4</a:t>
                      </a:r>
                    </a:p>
                  </a:txBody>
                  <a:tcPr horzOverflow="overflow">
                    <a:lnL w="28575"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20102"/>
                          </a:solidFill>
                          <a:effectLst/>
                          <a:latin typeface="Arial" charset="0"/>
                          <a:cs typeface="Arial" charset="0"/>
                        </a:rPr>
                        <a:t>FTP/Secure FTP</a:t>
                      </a:r>
                    </a:p>
                  </a:txBody>
                  <a:tcPr horzOverflow="overflow">
                    <a:lnL w="28575"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20102"/>
                          </a:solidFill>
                          <a:effectLst/>
                          <a:latin typeface="Arial" charset="0"/>
                          <a:cs typeface="Arial" charset="0"/>
                        </a:rPr>
                        <a:t>Active directory</a:t>
                      </a:r>
                    </a:p>
                  </a:txBody>
                  <a:tcPr horzOverflow="overflow">
                    <a:lnL w="28575"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20102"/>
                          </a:solidFill>
                          <a:effectLst/>
                          <a:latin typeface="Arial" charset="0"/>
                          <a:cs typeface="Arial" charset="0"/>
                        </a:rPr>
                        <a:t>LDAP </a:t>
                      </a:r>
                    </a:p>
                  </a:txBody>
                  <a:tcPr horzOverflow="overflow">
                    <a:lnL w="28575"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pitchFamily="18" charset="0"/>
                        </a:rPr>
                        <a:t>Advanced Features</a:t>
                      </a:r>
                      <a:endParaRPr kumimoji="0" lang="en-US" sz="1800" b="1" i="0" u="none" strike="noStrike" cap="none" normalizeH="0" baseline="0" smtClean="0">
                        <a:ln>
                          <a:noFill/>
                        </a:ln>
                        <a:solidFill>
                          <a:srgbClr val="020102"/>
                        </a:solidFill>
                        <a:effectLst/>
                        <a:latin typeface="Arial" charset="0"/>
                        <a:cs typeface="Arial" charset="0"/>
                      </a:endParaRPr>
                    </a:p>
                  </a:txBody>
                  <a:tcPr horzOverflow="overflow">
                    <a:lnL w="28575"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r>
              <a:tr h="244475">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20102"/>
                          </a:solidFill>
                          <a:effectLst/>
                          <a:latin typeface="Arial" charset="0"/>
                          <a:cs typeface="Arial" charset="0"/>
                        </a:rPr>
                        <a:t>Virtual provisioning</a:t>
                      </a:r>
                    </a:p>
                  </a:txBody>
                  <a:tcPr horzOverflow="overflow">
                    <a:lnL w="28575"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20102"/>
                          </a:solidFill>
                          <a:effectLst/>
                          <a:latin typeface="Arial" charset="0"/>
                          <a:cs typeface="Arial" charset="0"/>
                        </a:rPr>
                        <a:t>File-level retention</a:t>
                      </a:r>
                    </a:p>
                  </a:txBody>
                  <a:tcPr horzOverflow="overflow">
                    <a:lnL w="28575"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20102"/>
                          </a:solidFill>
                          <a:effectLst/>
                          <a:latin typeface="Arial" charset="0"/>
                          <a:cs typeface="Arial" charset="0"/>
                        </a:rPr>
                        <a:t>Drive spindown</a:t>
                      </a:r>
                    </a:p>
                  </a:txBody>
                  <a:tcPr horzOverflow="overflow">
                    <a:lnL w="28575"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20102"/>
                          </a:solidFill>
                          <a:effectLst/>
                          <a:latin typeface="Arial" charset="0"/>
                          <a:cs typeface="Arial" charset="0"/>
                        </a:rPr>
                        <a:t>Automated Storage Tiering (FAST)</a:t>
                      </a:r>
                    </a:p>
                  </a:txBody>
                  <a:tcPr horzOverflow="overflow">
                    <a:lnL w="28575"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20102"/>
                          </a:solidFill>
                          <a:effectLst/>
                          <a:latin typeface="Arial" charset="0"/>
                          <a:cs typeface="Arial" charset="0"/>
                        </a:rPr>
                        <a:t>File-level de-duplication with compression</a:t>
                      </a:r>
                    </a:p>
                  </a:txBody>
                  <a:tcPr horzOverflow="overflow">
                    <a:lnL w="28575"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20102"/>
                          </a:solidFill>
                          <a:effectLst/>
                          <a:latin typeface="Arial" charset="0"/>
                          <a:cs typeface="Arial" charset="0"/>
                        </a:rPr>
                        <a:t>Block-level de-duplication with compression</a:t>
                      </a:r>
                    </a:p>
                  </a:txBody>
                  <a:tcPr horzOverflow="overflow">
                    <a:lnL w="28575"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20102"/>
                          </a:solidFill>
                          <a:effectLst/>
                          <a:latin typeface="Arial" charset="0"/>
                          <a:cs typeface="Arial" charset="0"/>
                        </a:rPr>
                        <a:t>Embedded Recoverpoint replication appliance</a:t>
                      </a:r>
                    </a:p>
                  </a:txBody>
                  <a:tcPr horzOverflow="overflow">
                    <a:lnL w="28575"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37997" name="Group 45"/>
          <p:cNvGraphicFramePr>
            <a:graphicFrameLocks noGrp="1"/>
          </p:cNvGraphicFramePr>
          <p:nvPr>
            <p:ph sz="half" idx="2"/>
          </p:nvPr>
        </p:nvGraphicFramePr>
        <p:xfrm>
          <a:off x="4746625" y="1441450"/>
          <a:ext cx="4129088" cy="5011745"/>
        </p:xfrm>
        <a:graphic>
          <a:graphicData uri="http://schemas.openxmlformats.org/drawingml/2006/table">
            <a:tbl>
              <a:tblPr/>
              <a:tblGrid>
                <a:gridCol w="4129088"/>
              </a:tblGrid>
              <a:tr h="327025">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pitchFamily="18" charset="0"/>
                        </a:rPr>
                        <a:t>Setup and Installation</a:t>
                      </a:r>
                      <a:endParaRPr kumimoji="0" lang="en-US" sz="1800" b="1" i="0" u="none" strike="noStrike" cap="none" normalizeH="0" baseline="0" smtClean="0">
                        <a:ln>
                          <a:noFill/>
                        </a:ln>
                        <a:solidFill>
                          <a:srgbClr val="020102"/>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r>
              <a:tr h="290513">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charset="0"/>
                          <a:cs typeface="Times New Roman" pitchFamily="18" charset="0"/>
                        </a:rPr>
                        <a:t>Customer installable</a:t>
                      </a:r>
                      <a:endParaRPr kumimoji="0" lang="en-US" sz="1800" b="0" i="0" u="none" strike="noStrike" cap="none" normalizeH="0" baseline="0" smtClean="0">
                        <a:ln>
                          <a:noFill/>
                        </a:ln>
                        <a:solidFill>
                          <a:srgbClr val="020102"/>
                        </a:solidFill>
                        <a:effectLst/>
                        <a:latin typeface="Arial"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20102"/>
                          </a:solidFill>
                          <a:effectLst/>
                          <a:latin typeface="Arial" charset="0"/>
                          <a:cs typeface="Arial" charset="0"/>
                        </a:rPr>
                        <a:t>Color-coded connections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charset="0"/>
                          <a:cs typeface="Times New Roman" pitchFamily="18" charset="0"/>
                        </a:rPr>
                        <a:t>Preloaded software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charset="0"/>
                          <a:cs typeface="Times New Roman" pitchFamily="18" charset="0"/>
                        </a:rPr>
                        <a:t>Quick start guides for easy setup</a:t>
                      </a:r>
                      <a:endParaRPr kumimoji="0" lang="en-US" sz="1800" b="0" i="0" u="none" strike="noStrike" cap="none" normalizeH="0" baseline="0" smtClean="0">
                        <a:ln>
                          <a:noFill/>
                        </a:ln>
                        <a:solidFill>
                          <a:srgbClr val="020102"/>
                        </a:solidFill>
                        <a:effectLst/>
                        <a:latin typeface="Arial"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charset="0"/>
                          <a:cs typeface="Times New Roman" pitchFamily="18" charset="0"/>
                        </a:rPr>
                        <a:t>Simple, configuration wizards</a:t>
                      </a:r>
                      <a:endParaRPr kumimoji="0" lang="en-US" sz="1800" b="0" i="0" u="none" strike="noStrike" cap="none" normalizeH="0" baseline="0" smtClean="0">
                        <a:ln>
                          <a:noFill/>
                        </a:ln>
                        <a:solidFill>
                          <a:srgbClr val="020102"/>
                        </a:solidFill>
                        <a:effectLst/>
                        <a:latin typeface="Arial"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charset="0"/>
                          <a:cs typeface="Times New Roman" pitchFamily="18" charset="0"/>
                        </a:rPr>
                        <a:t>Helpful “how-to” videos</a:t>
                      </a:r>
                      <a:endParaRPr kumimoji="0" lang="en-US" sz="1800" b="0" i="0" u="none" strike="noStrike" cap="none" normalizeH="0" baseline="0" smtClean="0">
                        <a:ln>
                          <a:noFill/>
                        </a:ln>
                        <a:solidFill>
                          <a:srgbClr val="020102"/>
                        </a:solidFill>
                        <a:effectLst/>
                        <a:latin typeface="Arial"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pitchFamily="18" charset="0"/>
                        </a:rPr>
                        <a:t>Application-Aware Management</a:t>
                      </a:r>
                      <a:endParaRPr kumimoji="0" lang="en-US" sz="1800" b="1" i="0" u="none" strike="noStrike" cap="none" normalizeH="0" baseline="0" smtClean="0">
                        <a:ln>
                          <a:noFill/>
                        </a:ln>
                        <a:solidFill>
                          <a:srgbClr val="020102"/>
                        </a:solidFill>
                        <a:effectLst/>
                        <a:latin typeface="Arial"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r>
              <a:tr h="290513">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20102"/>
                          </a:solidFill>
                          <a:effectLst/>
                          <a:latin typeface="Arial" charset="0"/>
                          <a:cs typeface="Arial" charset="0"/>
                        </a:rPr>
                        <a:t>Web-based element management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20102"/>
                          </a:solidFill>
                          <a:effectLst/>
                          <a:latin typeface="Arial" charset="0"/>
                          <a:cs typeface="Arial" charset="0"/>
                        </a:rPr>
                        <a:t>Intuitive, task-oriented, graphical user interface (GUI)</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20102"/>
                          </a:solidFill>
                          <a:effectLst/>
                          <a:latin typeface="Arial" charset="0"/>
                          <a:cs typeface="Arial" charset="0"/>
                        </a:rPr>
                        <a:t>Integrated application best practices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20102"/>
                          </a:solidFill>
                          <a:effectLst/>
                          <a:latin typeface="Arial" charset="0"/>
                          <a:cs typeface="Arial" charset="0"/>
                        </a:rPr>
                        <a:t>Application provisioning wizards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20102"/>
                          </a:solidFill>
                          <a:effectLst/>
                          <a:latin typeface="Arial" charset="0"/>
                          <a:cs typeface="Arial" charset="0"/>
                        </a:rPr>
                        <a:t>Monitor application storage usage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20102"/>
                          </a:solidFill>
                          <a:effectLst/>
                          <a:latin typeface="Arial" charset="0"/>
                          <a:cs typeface="Arial" charset="0"/>
                        </a:rPr>
                        <a:t>Graphical identification of failed components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20102"/>
                          </a:solidFill>
                          <a:effectLst/>
                          <a:latin typeface="Arial" charset="0"/>
                          <a:cs typeface="Arial" charset="0"/>
                        </a:rPr>
                        <a:t>Active links to product ecosystem for self-help and assisted support</a:t>
                      </a:r>
                      <a:endParaRPr kumimoji="0" lang="en-US" sz="1000" b="0" i="0" u="none" strike="noStrike" cap="none" normalizeH="0" baseline="0" smtClean="0">
                        <a:ln>
                          <a:noFill/>
                        </a:ln>
                        <a:solidFill>
                          <a:srgbClr val="000000"/>
                        </a:solidFill>
                        <a:effectLst/>
                        <a:latin typeface="Arial"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20102"/>
                          </a:solidFill>
                          <a:effectLst/>
                          <a:latin typeface="Arial" charset="0"/>
                          <a:cs typeface="Arial" charset="0"/>
                        </a:rPr>
                        <a:t>Scriptable CLI</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20102"/>
                          </a:solidFill>
                          <a:effectLst/>
                          <a:latin typeface="Arial" charset="0"/>
                          <a:cs typeface="Arial" charset="0"/>
                        </a:rPr>
                        <a:t>Customer defineable application profiles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250825" y="0"/>
            <a:ext cx="8683625" cy="765175"/>
          </a:xfrm>
          <a:prstGeom prst="rect">
            <a:avLst/>
          </a:prstGeom>
        </p:spPr>
        <p:txBody>
          <a:bodyPr anchor="ctr"/>
          <a:lstStyle/>
          <a:p>
            <a:r>
              <a:rPr lang="en-US" altLang="zh-CN" dirty="0" err="1" smtClean="0">
                <a:latin typeface="Arial" pitchFamily="34" charset="0"/>
                <a:ea typeface="黑体" pitchFamily="49" charset="-122"/>
                <a:cs typeface="Arial" pitchFamily="34" charset="0"/>
              </a:rPr>
              <a:t>VNXe</a:t>
            </a:r>
            <a:r>
              <a:rPr lang="zh-CN" altLang="en-US" dirty="0" smtClean="0">
                <a:latin typeface="Arial" pitchFamily="34" charset="0"/>
                <a:ea typeface="黑体" pitchFamily="49" charset="-122"/>
                <a:cs typeface="Arial" pitchFamily="34" charset="0"/>
              </a:rPr>
              <a:t>竞</a:t>
            </a:r>
            <a:r>
              <a:rPr lang="zh-CN" altLang="en-US" dirty="0">
                <a:latin typeface="Arial" pitchFamily="34" charset="0"/>
                <a:ea typeface="黑体" pitchFamily="49" charset="-122"/>
                <a:cs typeface="Arial" pitchFamily="34" charset="0"/>
              </a:rPr>
              <a:t>争优势</a:t>
            </a:r>
          </a:p>
        </p:txBody>
      </p:sp>
      <p:graphicFrame>
        <p:nvGraphicFramePr>
          <p:cNvPr id="17411" name="Group 3"/>
          <p:cNvGraphicFramePr>
            <a:graphicFrameLocks noGrp="1"/>
          </p:cNvGraphicFramePr>
          <p:nvPr/>
        </p:nvGraphicFramePr>
        <p:xfrm>
          <a:off x="250825" y="765175"/>
          <a:ext cx="8634413" cy="5345114"/>
        </p:xfrm>
        <a:graphic>
          <a:graphicData uri="http://schemas.openxmlformats.org/drawingml/2006/table">
            <a:tbl>
              <a:tblPr/>
              <a:tblGrid>
                <a:gridCol w="1189038"/>
                <a:gridCol w="1063625"/>
                <a:gridCol w="1063625"/>
                <a:gridCol w="1063625"/>
                <a:gridCol w="1063625"/>
                <a:gridCol w="1063625"/>
                <a:gridCol w="1063625"/>
                <a:gridCol w="1063625"/>
              </a:tblGrid>
              <a:tr h="4953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pitchFamily="34" charset="0"/>
                          <a:ea typeface="宋体" pitchFamily="2" charset="-122"/>
                        </a:rPr>
                        <a:t>Vendor</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pitchFamily="34" charset="0"/>
                          <a:ea typeface="宋体" pitchFamily="2" charset="-122"/>
                        </a:rPr>
                        <a:t>Model</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hlink"/>
                          </a:solidFill>
                          <a:effectLst/>
                          <a:latin typeface="Arial" pitchFamily="34" charset="0"/>
                          <a:ea typeface="宋体" pitchFamily="2" charset="-122"/>
                          <a:cs typeface="Arial" pitchFamily="34" charset="0"/>
                        </a:rPr>
                        <a:t>VNXe3100</a:t>
                      </a:r>
                      <a:br>
                        <a:rPr kumimoji="0" lang="en-US" altLang="zh-CN" sz="1200" b="1" i="0" u="none" strike="noStrike" cap="none" normalizeH="0" baseline="0" smtClean="0">
                          <a:ln>
                            <a:noFill/>
                          </a:ln>
                          <a:solidFill>
                            <a:schemeClr val="hlink"/>
                          </a:solidFill>
                          <a:effectLst/>
                          <a:latin typeface="Arial" pitchFamily="34" charset="0"/>
                          <a:ea typeface="宋体" pitchFamily="2" charset="-122"/>
                          <a:cs typeface="Arial" pitchFamily="34" charset="0"/>
                        </a:rPr>
                      </a:br>
                      <a:r>
                        <a:rPr kumimoji="0" lang="en-US" altLang="zh-CN" sz="1200" b="1" i="0" u="none" strike="noStrike" cap="none" normalizeH="0" baseline="0" smtClean="0">
                          <a:ln>
                            <a:noFill/>
                          </a:ln>
                          <a:solidFill>
                            <a:schemeClr val="hlink"/>
                          </a:solidFill>
                          <a:effectLst/>
                          <a:latin typeface="Arial" pitchFamily="34" charset="0"/>
                          <a:ea typeface="宋体" pitchFamily="2" charset="-122"/>
                          <a:cs typeface="Arial" pitchFamily="34" charset="0"/>
                        </a:rPr>
                        <a:t>VNXe3300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hlink"/>
                          </a:solidFill>
                          <a:effectLst/>
                          <a:latin typeface="Arial" pitchFamily="34" charset="0"/>
                          <a:ea typeface="宋体" pitchFamily="2" charset="-122"/>
                          <a:cs typeface="Arial" pitchFamily="34" charset="0"/>
                        </a:rPr>
                        <a:t>DS3000</a:t>
                      </a:r>
                      <a:br>
                        <a:rPr kumimoji="0" lang="en-US" altLang="zh-CN" sz="1200" b="1" i="0" u="none" strike="noStrike" cap="none" normalizeH="0" baseline="0" smtClean="0">
                          <a:ln>
                            <a:noFill/>
                          </a:ln>
                          <a:solidFill>
                            <a:schemeClr val="hlink"/>
                          </a:solidFill>
                          <a:effectLst/>
                          <a:latin typeface="Arial" pitchFamily="34" charset="0"/>
                          <a:ea typeface="宋体" pitchFamily="2" charset="-122"/>
                          <a:cs typeface="Arial" pitchFamily="34" charset="0"/>
                        </a:rPr>
                      </a:br>
                      <a:r>
                        <a:rPr kumimoji="0" lang="en-US" altLang="zh-CN" sz="1200" b="1" i="0" u="none" strike="noStrike" cap="none" normalizeH="0" baseline="0" smtClean="0">
                          <a:ln>
                            <a:noFill/>
                          </a:ln>
                          <a:solidFill>
                            <a:schemeClr val="hlink"/>
                          </a:solidFill>
                          <a:effectLst/>
                          <a:latin typeface="Arial" pitchFamily="34" charset="0"/>
                          <a:ea typeface="宋体" pitchFamily="2" charset="-122"/>
                          <a:cs typeface="Arial" pitchFamily="34" charset="0"/>
                        </a:rPr>
                        <a:t>DS3500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hlink"/>
                          </a:solidFill>
                          <a:effectLst/>
                          <a:latin typeface="Arial" pitchFamily="34" charset="0"/>
                          <a:ea typeface="宋体" pitchFamily="2" charset="-122"/>
                          <a:cs typeface="Arial" pitchFamily="34" charset="0"/>
                        </a:rPr>
                        <a:t>MSA2000G2</a:t>
                      </a:r>
                      <a:br>
                        <a:rPr kumimoji="0" lang="en-US" altLang="zh-CN" sz="1200" b="1" i="0" u="none" strike="noStrike" cap="none" normalizeH="0" baseline="0" smtClean="0">
                          <a:ln>
                            <a:noFill/>
                          </a:ln>
                          <a:solidFill>
                            <a:schemeClr val="hlink"/>
                          </a:solidFill>
                          <a:effectLst/>
                          <a:latin typeface="Arial" pitchFamily="34" charset="0"/>
                          <a:ea typeface="宋体" pitchFamily="2" charset="-122"/>
                          <a:cs typeface="Arial" pitchFamily="34" charset="0"/>
                        </a:rPr>
                      </a:br>
                      <a:r>
                        <a:rPr kumimoji="0" lang="en-US" altLang="zh-CN" sz="1200" b="1" i="0" u="none" strike="noStrike" cap="none" normalizeH="0" baseline="0" smtClean="0">
                          <a:ln>
                            <a:noFill/>
                          </a:ln>
                          <a:solidFill>
                            <a:schemeClr val="hlink"/>
                          </a:solidFill>
                          <a:effectLst/>
                          <a:latin typeface="Arial" pitchFamily="34" charset="0"/>
                          <a:ea typeface="宋体" pitchFamily="2" charset="-122"/>
                          <a:cs typeface="Arial" pitchFamily="34" charset="0"/>
                        </a:rPr>
                        <a:t>P2000G3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hlink"/>
                          </a:solidFill>
                          <a:effectLst/>
                          <a:latin typeface="Arial" pitchFamily="34" charset="0"/>
                          <a:ea typeface="宋体" pitchFamily="2" charset="-122"/>
                          <a:cs typeface="Arial" pitchFamily="34" charset="0"/>
                        </a:rPr>
                        <a:t>MD3000</a:t>
                      </a:r>
                      <a:br>
                        <a:rPr kumimoji="0" lang="en-US" altLang="zh-CN" sz="1200" b="1" i="0" u="none" strike="noStrike" cap="none" normalizeH="0" baseline="0" smtClean="0">
                          <a:ln>
                            <a:noFill/>
                          </a:ln>
                          <a:solidFill>
                            <a:schemeClr val="hlink"/>
                          </a:solidFill>
                          <a:effectLst/>
                          <a:latin typeface="Arial" pitchFamily="34" charset="0"/>
                          <a:ea typeface="宋体" pitchFamily="2" charset="-122"/>
                          <a:cs typeface="Arial" pitchFamily="34" charset="0"/>
                        </a:rPr>
                      </a:br>
                      <a:r>
                        <a:rPr kumimoji="0" lang="en-US" altLang="zh-CN" sz="1200" b="1" i="0" u="none" strike="noStrike" cap="none" normalizeH="0" baseline="0" smtClean="0">
                          <a:ln>
                            <a:noFill/>
                          </a:ln>
                          <a:solidFill>
                            <a:schemeClr val="hlink"/>
                          </a:solidFill>
                          <a:effectLst/>
                          <a:latin typeface="Arial" pitchFamily="34" charset="0"/>
                          <a:ea typeface="宋体" pitchFamily="2" charset="-122"/>
                          <a:cs typeface="Arial" pitchFamily="34" charset="0"/>
                        </a:rPr>
                        <a:t>MD3200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hlink"/>
                          </a:solidFill>
                          <a:effectLst/>
                          <a:latin typeface="Arial" pitchFamily="34" charset="0"/>
                          <a:ea typeface="宋体" pitchFamily="2" charset="-122"/>
                          <a:cs typeface="Arial" pitchFamily="34" charset="0"/>
                        </a:rPr>
                        <a:t>FAS2000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hlink"/>
                          </a:solidFill>
                          <a:effectLst/>
                          <a:latin typeface="Arial" pitchFamily="34" charset="0"/>
                          <a:ea typeface="宋体" pitchFamily="2" charset="-122"/>
                          <a:cs typeface="Arial" pitchFamily="34" charset="0"/>
                        </a:rPr>
                        <a:t>S2600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hlink"/>
                          </a:solidFill>
                          <a:effectLst/>
                          <a:latin typeface="Arial" pitchFamily="34" charset="0"/>
                          <a:ea typeface="宋体" pitchFamily="2" charset="-122"/>
                          <a:cs typeface="Arial" pitchFamily="34" charset="0"/>
                        </a:rPr>
                        <a:t>ZFS</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hlink"/>
                          </a:solidFill>
                          <a:effectLst/>
                          <a:latin typeface="Arial" pitchFamily="34" charset="0"/>
                          <a:ea typeface="宋体" pitchFamily="2" charset="-122"/>
                          <a:cs typeface="Arial" pitchFamily="34" charset="0"/>
                        </a:rPr>
                        <a:t>7100/7300</a:t>
                      </a:r>
                    </a:p>
                  </a:txBody>
                  <a:tcPr marL="0" marR="0" marT="0" marB="0" anchor="ctr" horzOverflow="overflow">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162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pitchFamily="34" charset="0"/>
                          <a:ea typeface="宋体" pitchFamily="2" charset="-122"/>
                        </a:rPr>
                        <a:t>Manufacture</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accent2"/>
                          </a:solidFill>
                          <a:effectLst/>
                          <a:latin typeface="Arial" pitchFamily="34" charset="0"/>
                          <a:ea typeface="宋体" pitchFamily="2" charset="-122"/>
                          <a:cs typeface="Arial" pitchFamily="34" charset="0"/>
                        </a:rPr>
                        <a:t>Not OEM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OEM LSI</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OEM Dothill</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OEM LSI</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accent2"/>
                          </a:solidFill>
                          <a:effectLst/>
                          <a:latin typeface="Arial" pitchFamily="34" charset="0"/>
                          <a:ea typeface="宋体" pitchFamily="2" charset="-122"/>
                          <a:cs typeface="Arial" pitchFamily="34" charset="0"/>
                        </a:rPr>
                        <a:t>Not OEM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accent2"/>
                          </a:solidFill>
                          <a:effectLst/>
                          <a:latin typeface="Arial" pitchFamily="34" charset="0"/>
                          <a:ea typeface="宋体" pitchFamily="2" charset="-122"/>
                          <a:cs typeface="Arial" pitchFamily="34" charset="0"/>
                        </a:rPr>
                        <a:t>Not OEM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accent2"/>
                          </a:solidFill>
                          <a:effectLst/>
                          <a:latin typeface="Arial" pitchFamily="34" charset="0"/>
                          <a:ea typeface="宋体" pitchFamily="2" charset="-122"/>
                          <a:cs typeface="Arial" pitchFamily="34" charset="0"/>
                        </a:rPr>
                        <a:t>Not OEM</a:t>
                      </a:r>
                    </a:p>
                  </a:txBody>
                  <a:tcPr marL="0" marR="0" marT="0" marB="0" anchor="ctr" horzOverflow="overflow">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000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bg1"/>
                          </a:solidFill>
                          <a:effectLst/>
                          <a:latin typeface="Arial" pitchFamily="34" charset="0"/>
                          <a:ea typeface="宋体" pitchFamily="2" charset="-122"/>
                        </a:rPr>
                        <a:t>Unified</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bg1"/>
                          </a:solidFill>
                          <a:effectLst/>
                          <a:latin typeface="Arial" pitchFamily="34" charset="0"/>
                          <a:ea typeface="宋体" pitchFamily="2" charset="-122"/>
                        </a:rPr>
                        <a:t>Combo</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pitchFamily="34" charset="0"/>
                          <a:ea typeface="宋体" pitchFamily="2" charset="-122"/>
                        </a:rPr>
                        <a:t>2011H2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162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bg1"/>
                          </a:solidFill>
                          <a:effectLst/>
                          <a:latin typeface="Arial" pitchFamily="34" charset="0"/>
                          <a:ea typeface="宋体" pitchFamily="2" charset="-122"/>
                        </a:rPr>
                        <a:t>SSD</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pitchFamily="34" charset="0"/>
                          <a:ea typeface="宋体" pitchFamily="2" charset="-122"/>
                        </a:rPr>
                        <a:t>2011H2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FF0000"/>
                          </a:solidFill>
                          <a:effectLst/>
                          <a:latin typeface="Arial" pitchFamily="34" charset="0"/>
                          <a:ea typeface="宋体" pitchFamily="2" charset="-122"/>
                          <a:cs typeface="Arial" pitchFamily="34" charset="0"/>
                        </a:rPr>
                        <a:t>x</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FF0000"/>
                          </a:solidFill>
                          <a:effectLst/>
                          <a:latin typeface="Arial" pitchFamily="34" charset="0"/>
                          <a:ea typeface="宋体" pitchFamily="2" charset="-122"/>
                          <a:cs typeface="Arial" pitchFamily="34" charset="0"/>
                        </a:rPr>
                        <a:t>x</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FF0000"/>
                          </a:solidFill>
                          <a:effectLst/>
                          <a:latin typeface="Arial" pitchFamily="34" charset="0"/>
                          <a:ea typeface="宋体" pitchFamily="2" charset="-122"/>
                          <a:cs typeface="Arial" pitchFamily="34" charset="0"/>
                        </a:rPr>
                        <a:t>x</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endPar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162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bg1"/>
                          </a:solidFill>
                          <a:effectLst/>
                          <a:latin typeface="Arial" pitchFamily="34" charset="0"/>
                          <a:ea typeface="宋体" pitchFamily="2" charset="-122"/>
                        </a:rPr>
                        <a:t>6Gb SAS</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endPar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9900"/>
                          </a:solidFill>
                          <a:effectLst/>
                          <a:latin typeface="Arial" pitchFamily="34" charset="0"/>
                          <a:ea typeface="宋体" pitchFamily="2" charset="-122"/>
                          <a:cs typeface="Arial" pitchFamily="34" charset="0"/>
                        </a:rPr>
                        <a:t>√</a:t>
                      </a:r>
                      <a:endParaRPr kumimoji="0" lang="en-US" altLang="zh-CN" sz="1200" b="1"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FF0000"/>
                          </a:solidFill>
                          <a:effectLst/>
                          <a:latin typeface="Arial" pitchFamily="34" charset="0"/>
                          <a:ea typeface="宋体" pitchFamily="2" charset="-122"/>
                          <a:cs typeface="Arial" pitchFamily="34" charset="0"/>
                        </a:rPr>
                        <a:t>x</a:t>
                      </a:r>
                      <a:endParaRPr kumimoji="0" lang="en-US" altLang="zh-CN" sz="1200" b="1"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162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bg1"/>
                          </a:solidFill>
                          <a:effectLst/>
                          <a:latin typeface="Arial" pitchFamily="34" charset="0"/>
                          <a:ea typeface="宋体" pitchFamily="2" charset="-122"/>
                        </a:rPr>
                        <a:t>Drives</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rPr>
                        <a:t>96/120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rPr>
                        <a:t>96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rPr>
                        <a:t>96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rPr>
                        <a:t>96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rPr>
                        <a:t>136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rPr>
                        <a:t>96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rPr>
                        <a:t>48/96</a:t>
                      </a:r>
                    </a:p>
                  </a:txBody>
                  <a:tcPr marL="0" marR="0" marT="0" marB="0" anchor="ctr" horzOverflow="overflow">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bg1"/>
                          </a:solidFill>
                          <a:effectLst/>
                          <a:latin typeface="Arial" pitchFamily="34" charset="0"/>
                          <a:ea typeface="宋体" pitchFamily="2" charset="-122"/>
                        </a:rPr>
                        <a:t>Cache</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rPr>
                        <a:t>8GB/24GB</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rPr>
                        <a:t>2GB/4GB</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rPr>
                        <a:t>2GB/4GB</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rPr>
                        <a:t>2GB/4GB</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rPr>
                        <a:t>2/4/8GB</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rPr>
                        <a:t>4/8GB</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rPr>
                        <a:t>24GB/144GB</a:t>
                      </a:r>
                    </a:p>
                  </a:txBody>
                  <a:tcPr marL="0" marR="0" marT="0" marB="0" anchor="ctr" horzOverflow="overflow">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bg1"/>
                          </a:solidFill>
                          <a:effectLst/>
                          <a:latin typeface="Arial" pitchFamily="34" charset="0"/>
                          <a:ea typeface="宋体" pitchFamily="2" charset="-122"/>
                        </a:rPr>
                        <a:t>10GE</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0162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bg1"/>
                          </a:solidFill>
                          <a:effectLst/>
                          <a:latin typeface="Arial" pitchFamily="34" charset="0"/>
                          <a:ea typeface="宋体" pitchFamily="2" charset="-122"/>
                        </a:rPr>
                        <a:t>Cache Mirror</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endPar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endPar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endParaRPr kumimoji="0" lang="en-US" altLang="zh-CN" sz="1200" b="1" i="0" u="none" strike="noStrike" cap="none" normalizeH="0" baseline="0" smtClean="0">
                        <a:ln>
                          <a:noFill/>
                        </a:ln>
                        <a:solidFill>
                          <a:srgbClr val="FF0000"/>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1" i="0" u="none" strike="noStrike" cap="none" normalizeH="0" baseline="0" smtClean="0">
                        <a:ln>
                          <a:noFill/>
                        </a:ln>
                        <a:solidFill>
                          <a:srgbClr val="009900"/>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bg1"/>
                          </a:solidFill>
                          <a:effectLst/>
                          <a:latin typeface="Arial" pitchFamily="34" charset="0"/>
                          <a:ea typeface="宋体" pitchFamily="2" charset="-122"/>
                        </a:rPr>
                        <a:t>Thin Provisioning</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endPar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endParaRPr kumimoji="0" lang="en-US" altLang="zh-CN" sz="1200" b="0" i="0" u="none" strike="noStrike" cap="none" normalizeH="0" baseline="0" smtClean="0">
                        <a:ln>
                          <a:noFill/>
                        </a:ln>
                        <a:solidFill>
                          <a:srgbClr val="FF6600"/>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162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bg1"/>
                          </a:solidFill>
                          <a:effectLst/>
                          <a:latin typeface="Arial" pitchFamily="34" charset="0"/>
                          <a:ea typeface="宋体" pitchFamily="2" charset="-122"/>
                        </a:rPr>
                        <a:t>Compression</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endParaRPr kumimoji="0" lang="en-US" altLang="zh-CN" sz="1200" b="0" i="0" u="none" strike="noStrike" cap="none" normalizeH="0" baseline="0" smtClean="0">
                        <a:ln>
                          <a:noFill/>
                        </a:ln>
                        <a:solidFill>
                          <a:srgbClr val="FF6600"/>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162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bg1"/>
                          </a:solidFill>
                          <a:effectLst/>
                          <a:latin typeface="Arial" pitchFamily="34" charset="0"/>
                          <a:ea typeface="宋体" pitchFamily="2" charset="-122"/>
                        </a:rPr>
                        <a:t>De-du</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0" i="0" u="none" strike="noStrike" cap="none" normalizeH="0" baseline="0" smtClean="0">
                        <a:ln>
                          <a:noFill/>
                        </a:ln>
                        <a:solidFill>
                          <a:srgbClr val="FF6600"/>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endParaRPr kumimoji="0" lang="en-US" altLang="zh-CN" sz="1200" b="0" i="0" u="none" strike="noStrike" cap="none" normalizeH="0" baseline="0" smtClean="0">
                        <a:ln>
                          <a:noFill/>
                        </a:ln>
                        <a:solidFill>
                          <a:srgbClr val="FF6600"/>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bg1"/>
                          </a:solidFill>
                          <a:effectLst/>
                          <a:latin typeface="Arial" pitchFamily="34" charset="0"/>
                          <a:ea typeface="宋体" pitchFamily="2" charset="-122"/>
                        </a:rPr>
                        <a:t>VMware integration</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0" i="0" u="none" strike="noStrike" cap="none" normalizeH="0" baseline="0" smtClean="0">
                        <a:ln>
                          <a:noFill/>
                        </a:ln>
                        <a:solidFill>
                          <a:srgbClr val="FF6600"/>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bg1"/>
                          </a:solidFill>
                          <a:effectLst/>
                          <a:latin typeface="Arial" pitchFamily="34" charset="0"/>
                          <a:ea typeface="宋体" pitchFamily="2" charset="-122"/>
                        </a:rPr>
                        <a:t>Chinese</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FF0000"/>
                          </a:solidFill>
                          <a:effectLst/>
                          <a:latin typeface="Arial" pitchFamily="34" charset="0"/>
                          <a:ea typeface="宋体" pitchFamily="2" charset="-122"/>
                          <a:cs typeface="Arial" pitchFamily="34" charset="0"/>
                        </a:rPr>
                        <a:t>x</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FF0000"/>
                          </a:solidFill>
                          <a:effectLst/>
                          <a:latin typeface="Arial" pitchFamily="34" charset="0"/>
                          <a:ea typeface="宋体" pitchFamily="2" charset="-122"/>
                          <a:cs typeface="Arial" pitchFamily="34" charset="0"/>
                        </a:rPr>
                        <a:t>x</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FF0000"/>
                          </a:solidFill>
                          <a:effectLst/>
                          <a:latin typeface="Arial" pitchFamily="34" charset="0"/>
                          <a:ea typeface="宋体" pitchFamily="2" charset="-122"/>
                          <a:cs typeface="Arial" pitchFamily="34" charset="0"/>
                        </a:rPr>
                        <a:t>x</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9900"/>
                          </a:solidFill>
                          <a:effectLst/>
                          <a:latin typeface="Arial" pitchFamily="34" charset="0"/>
                          <a:ea typeface="宋体" pitchFamily="2" charset="-122"/>
                          <a:cs typeface="Arial" pitchFamily="34" charset="0"/>
                        </a:rPr>
                        <a:t>√</a:t>
                      </a:r>
                      <a:endParaRPr kumimoji="0" lang="en-US" altLang="zh-CN" sz="1200" b="1" i="0" u="none" strike="noStrike" cap="none" normalizeH="0" baseline="0" dirty="0" smtClean="0">
                        <a:ln>
                          <a:noFill/>
                        </a:ln>
                        <a:solidFill>
                          <a:srgbClr val="FF0000"/>
                        </a:solidFill>
                        <a:effectLst/>
                        <a:latin typeface="Arial" pitchFamily="34" charset="0"/>
                        <a:ea typeface="宋体" pitchFamily="2" charset="-122"/>
                        <a:cs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FF0000"/>
                          </a:solidFill>
                          <a:effectLst/>
                          <a:latin typeface="Arial" pitchFamily="34" charset="0"/>
                          <a:ea typeface="宋体" pitchFamily="2" charset="-122"/>
                          <a:cs typeface="Arial" pitchFamily="34" charset="0"/>
                        </a:rPr>
                        <a:t>x</a:t>
                      </a:r>
                    </a:p>
                  </a:txBody>
                  <a:tcPr marL="0" marR="0" marT="0" marB="0" anchor="ctr" horzOverflow="overflow">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7580" name="Picture 21"/>
          <p:cNvPicPr>
            <a:picLocks noChangeAspect="1" noChangeArrowheads="1"/>
          </p:cNvPicPr>
          <p:nvPr/>
        </p:nvPicPr>
        <p:blipFill>
          <a:blip r:embed="rId3" cstate="print"/>
          <a:srcRect/>
          <a:stretch>
            <a:fillRect/>
          </a:stretch>
        </p:blipFill>
        <p:spPr bwMode="auto">
          <a:xfrm>
            <a:off x="3810000" y="800100"/>
            <a:ext cx="493713" cy="431800"/>
          </a:xfrm>
          <a:prstGeom prst="rect">
            <a:avLst/>
          </a:prstGeom>
          <a:noFill/>
          <a:ln w="9525">
            <a:noFill/>
            <a:miter lim="800000"/>
            <a:headEnd/>
            <a:tailEnd/>
          </a:ln>
        </p:spPr>
      </p:pic>
      <p:pic>
        <p:nvPicPr>
          <p:cNvPr id="17581" name="Picture 22"/>
          <p:cNvPicPr>
            <a:picLocks noChangeAspect="1" noChangeArrowheads="1"/>
          </p:cNvPicPr>
          <p:nvPr/>
        </p:nvPicPr>
        <p:blipFill>
          <a:blip r:embed="rId4" cstate="print"/>
          <a:srcRect/>
          <a:stretch>
            <a:fillRect/>
          </a:stretch>
        </p:blipFill>
        <p:spPr bwMode="auto">
          <a:xfrm>
            <a:off x="2663825" y="847725"/>
            <a:ext cx="719138" cy="334963"/>
          </a:xfrm>
          <a:prstGeom prst="rect">
            <a:avLst/>
          </a:prstGeom>
          <a:noFill/>
          <a:ln w="9525">
            <a:noFill/>
            <a:miter lim="800000"/>
            <a:headEnd/>
            <a:tailEnd/>
          </a:ln>
        </p:spPr>
      </p:pic>
      <p:pic>
        <p:nvPicPr>
          <p:cNvPr id="17582" name="Picture 23"/>
          <p:cNvPicPr>
            <a:picLocks noChangeAspect="1" noChangeArrowheads="1"/>
          </p:cNvPicPr>
          <p:nvPr/>
        </p:nvPicPr>
        <p:blipFill>
          <a:blip r:embed="rId5" cstate="print"/>
          <a:srcRect t="16200" b="21600"/>
          <a:stretch>
            <a:fillRect/>
          </a:stretch>
        </p:blipFill>
        <p:spPr bwMode="auto">
          <a:xfrm>
            <a:off x="4813300" y="847725"/>
            <a:ext cx="719138" cy="334963"/>
          </a:xfrm>
          <a:prstGeom prst="rect">
            <a:avLst/>
          </a:prstGeom>
          <a:noFill/>
          <a:ln w="9525">
            <a:noFill/>
            <a:miter lim="800000"/>
            <a:headEnd/>
            <a:tailEnd/>
          </a:ln>
        </p:spPr>
      </p:pic>
      <p:pic>
        <p:nvPicPr>
          <p:cNvPr id="17583" name="Picture 31"/>
          <p:cNvPicPr>
            <a:picLocks noChangeAspect="1" noChangeArrowheads="1"/>
          </p:cNvPicPr>
          <p:nvPr/>
        </p:nvPicPr>
        <p:blipFill>
          <a:blip r:embed="rId6" cstate="print"/>
          <a:srcRect/>
          <a:stretch>
            <a:fillRect/>
          </a:stretch>
        </p:blipFill>
        <p:spPr bwMode="auto">
          <a:xfrm>
            <a:off x="6024563" y="798513"/>
            <a:ext cx="377825" cy="431800"/>
          </a:xfrm>
          <a:prstGeom prst="rect">
            <a:avLst/>
          </a:prstGeom>
          <a:noFill/>
          <a:ln w="9525">
            <a:noFill/>
            <a:miter lim="800000"/>
            <a:headEnd/>
            <a:tailEnd/>
          </a:ln>
        </p:spPr>
      </p:pic>
      <p:pic>
        <p:nvPicPr>
          <p:cNvPr id="17584" name="Picture 37" descr="logo"/>
          <p:cNvPicPr>
            <a:picLocks noChangeAspect="1" noChangeArrowheads="1"/>
          </p:cNvPicPr>
          <p:nvPr/>
        </p:nvPicPr>
        <p:blipFill>
          <a:blip r:embed="rId7" cstate="print"/>
          <a:srcRect/>
          <a:stretch>
            <a:fillRect/>
          </a:stretch>
        </p:blipFill>
        <p:spPr bwMode="auto">
          <a:xfrm>
            <a:off x="6827838" y="857250"/>
            <a:ext cx="900112" cy="315913"/>
          </a:xfrm>
          <a:prstGeom prst="rect">
            <a:avLst/>
          </a:prstGeom>
          <a:noFill/>
          <a:ln w="9525">
            <a:noFill/>
            <a:miter lim="800000"/>
            <a:headEnd/>
            <a:tailEnd/>
          </a:ln>
        </p:spPr>
      </p:pic>
      <p:pic>
        <p:nvPicPr>
          <p:cNvPr id="17585" name="Picture 44" descr="oralogo_small"/>
          <p:cNvPicPr>
            <a:picLocks noChangeAspect="1" noChangeArrowheads="1"/>
          </p:cNvPicPr>
          <p:nvPr/>
        </p:nvPicPr>
        <p:blipFill>
          <a:blip r:embed="rId8" cstate="print"/>
          <a:srcRect/>
          <a:stretch>
            <a:fillRect/>
          </a:stretch>
        </p:blipFill>
        <p:spPr bwMode="auto">
          <a:xfrm>
            <a:off x="7920038" y="954088"/>
            <a:ext cx="900112" cy="122237"/>
          </a:xfrm>
          <a:prstGeom prst="rect">
            <a:avLst/>
          </a:prstGeom>
          <a:noFill/>
          <a:ln w="9525">
            <a:noFill/>
            <a:miter lim="800000"/>
            <a:headEnd/>
            <a:tailEnd/>
          </a:ln>
        </p:spPr>
      </p:pic>
      <p:pic>
        <p:nvPicPr>
          <p:cNvPr id="17586" name="Picture 145" descr="EMC_logo_2004_BW2"/>
          <p:cNvPicPr>
            <a:picLocks noChangeAspect="1" noChangeArrowheads="1"/>
          </p:cNvPicPr>
          <p:nvPr/>
        </p:nvPicPr>
        <p:blipFill>
          <a:blip r:embed="rId9" cstate="print"/>
          <a:srcRect/>
          <a:stretch>
            <a:fillRect/>
          </a:stretch>
        </p:blipFill>
        <p:spPr bwMode="auto">
          <a:xfrm>
            <a:off x="1509713" y="854075"/>
            <a:ext cx="863600" cy="3238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25674" y="2773363"/>
            <a:ext cx="8362482" cy="738664"/>
          </a:xfrm>
          <a:prstGeom prst="rect">
            <a:avLst/>
          </a:prstGeom>
          <a:noFill/>
          <a:ln w="12700" algn="ctr">
            <a:noFill/>
            <a:miter lim="800000"/>
            <a:headEnd/>
            <a:tailEnd/>
          </a:ln>
        </p:spPr>
        <p:txBody>
          <a:bodyPr wrap="none" lIns="0" tIns="0" rIns="0" bIns="0">
            <a:spAutoFit/>
          </a:bodyPr>
          <a:lstStyle/>
          <a:p>
            <a:pPr algn="ctr"/>
            <a:r>
              <a:rPr lang="en-US" sz="4800" b="1" dirty="0" err="1"/>
              <a:t>VNXe</a:t>
            </a:r>
            <a:r>
              <a:rPr lang="en-US" sz="4800" b="1" dirty="0"/>
              <a:t> </a:t>
            </a:r>
            <a:r>
              <a:rPr lang="en-US" sz="4800" b="1" dirty="0" smtClean="0"/>
              <a:t>Architecture Summary</a:t>
            </a:r>
            <a:endParaRPr lang="en-US" sz="4800" b="1"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gray">
          <a:xfrm>
            <a:off x="623888" y="1974850"/>
            <a:ext cx="2995612" cy="2711450"/>
          </a:xfrm>
          <a:prstGeom prst="roundRect">
            <a:avLst>
              <a:gd name="adj" fmla="val 4774"/>
            </a:avLst>
          </a:prstGeom>
          <a:gradFill>
            <a:gsLst>
              <a:gs pos="0">
                <a:schemeClr val="bg1">
                  <a:lumMod val="9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32770" name="Picture 4"/>
          <p:cNvPicPr>
            <a:picLocks noChangeAspect="1" noChangeArrowheads="1"/>
          </p:cNvPicPr>
          <p:nvPr/>
        </p:nvPicPr>
        <p:blipFill>
          <a:blip r:embed="rId3" cstate="print"/>
          <a:srcRect/>
          <a:stretch>
            <a:fillRect/>
          </a:stretch>
        </p:blipFill>
        <p:spPr bwMode="gray">
          <a:xfrm>
            <a:off x="1177925" y="2800350"/>
            <a:ext cx="995363" cy="1555750"/>
          </a:xfrm>
          <a:prstGeom prst="rect">
            <a:avLst/>
          </a:prstGeom>
          <a:noFill/>
          <a:ln w="9525">
            <a:noFill/>
            <a:miter lim="800000"/>
            <a:headEnd/>
            <a:tailEnd/>
          </a:ln>
        </p:spPr>
      </p:pic>
      <p:sp>
        <p:nvSpPr>
          <p:cNvPr id="32771" name="TextBox 4"/>
          <p:cNvSpPr txBox="1">
            <a:spLocks noChangeArrowheads="1"/>
          </p:cNvSpPr>
          <p:nvPr/>
        </p:nvSpPr>
        <p:spPr bwMode="gray">
          <a:xfrm>
            <a:off x="793750" y="2411413"/>
            <a:ext cx="1676400" cy="368300"/>
          </a:xfrm>
          <a:prstGeom prst="rect">
            <a:avLst/>
          </a:prstGeom>
          <a:noFill/>
          <a:ln w="9525">
            <a:noFill/>
            <a:miter lim="800000"/>
            <a:headEnd/>
            <a:tailEnd/>
          </a:ln>
        </p:spPr>
        <p:txBody>
          <a:bodyPr>
            <a:spAutoFit/>
          </a:bodyPr>
          <a:lstStyle/>
          <a:p>
            <a:pPr algn="ctr"/>
            <a:r>
              <a:rPr lang="en-US">
                <a:solidFill>
                  <a:schemeClr val="bg2"/>
                </a:solidFill>
                <a:latin typeface="MetaNormalLF-Roman" pitchFamily="34" charset="0"/>
              </a:rPr>
              <a:t>Unisphere™</a:t>
            </a:r>
          </a:p>
        </p:txBody>
      </p:sp>
      <p:sp>
        <p:nvSpPr>
          <p:cNvPr id="95" name="Round Same Side Corner Rectangle 94"/>
          <p:cNvSpPr/>
          <p:nvPr/>
        </p:nvSpPr>
        <p:spPr bwMode="gray">
          <a:xfrm>
            <a:off x="2779713" y="1974850"/>
            <a:ext cx="5886450" cy="3033713"/>
          </a:xfrm>
          <a:prstGeom prst="round2SameRect">
            <a:avLst>
              <a:gd name="adj1" fmla="val 4112"/>
              <a:gd name="adj2" fmla="val 0"/>
            </a:avLst>
          </a:prstGeom>
          <a:gradFill>
            <a:gsLst>
              <a:gs pos="0">
                <a:schemeClr val="bg1">
                  <a:lumMod val="75000"/>
                </a:schemeClr>
              </a:gs>
              <a:gs pos="50000">
                <a:schemeClr val="bg1">
                  <a:lumMod val="95000"/>
                </a:schemeClr>
              </a:gs>
              <a:gs pos="100000">
                <a:schemeClr val="bg1"/>
              </a:gs>
            </a:gsLst>
            <a:lin ang="5400000" scaled="0"/>
          </a:gradFill>
          <a:ln>
            <a:no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773" name="Title 53"/>
          <p:cNvSpPr>
            <a:spLocks noGrp="1"/>
          </p:cNvSpPr>
          <p:nvPr>
            <p:ph type="title"/>
          </p:nvPr>
        </p:nvSpPr>
        <p:spPr>
          <a:noFill/>
          <a:ln>
            <a:miter lim="800000"/>
            <a:headEnd/>
            <a:tailEnd/>
          </a:ln>
        </p:spPr>
        <p:txBody>
          <a:bodyPr vert="horz" wrap="square" numCol="1" compatLnSpc="1">
            <a:prstTxWarp prst="textNoShape">
              <a:avLst/>
            </a:prstTxWarp>
          </a:bodyPr>
          <a:lstStyle/>
          <a:p>
            <a:r>
              <a:rPr smtClean="0"/>
              <a:t>Next Generation Unified Storage</a:t>
            </a:r>
          </a:p>
        </p:txBody>
      </p:sp>
      <p:sp>
        <p:nvSpPr>
          <p:cNvPr id="32774" name="Text Placeholder 47"/>
          <p:cNvSpPr>
            <a:spLocks noGrp="1"/>
          </p:cNvSpPr>
          <p:nvPr>
            <p:ph type="body" idx="1"/>
          </p:nvPr>
        </p:nvSpPr>
        <p:spPr>
          <a:xfrm>
            <a:off x="366713" y="1123950"/>
            <a:ext cx="8410575" cy="403225"/>
          </a:xfrm>
          <a:noFill/>
          <a:ln>
            <a:miter lim="800000"/>
            <a:headEnd/>
            <a:tailEnd/>
          </a:ln>
        </p:spPr>
        <p:txBody>
          <a:bodyPr vert="horz" wrap="square" numCol="1" compatLnSpc="1">
            <a:prstTxWarp prst="textNoShape">
              <a:avLst/>
            </a:prstTxWarp>
          </a:bodyPr>
          <a:lstStyle/>
          <a:p>
            <a:r>
              <a:rPr lang="en-US" smtClean="0"/>
              <a:t>Optimized for today’s virtualized IT</a:t>
            </a:r>
          </a:p>
        </p:txBody>
      </p:sp>
      <p:sp>
        <p:nvSpPr>
          <p:cNvPr id="93" name="Round Same Side Corner Rectangle 92"/>
          <p:cNvSpPr/>
          <p:nvPr/>
        </p:nvSpPr>
        <p:spPr bwMode="gray">
          <a:xfrm>
            <a:off x="642938" y="4119563"/>
            <a:ext cx="1895475" cy="930275"/>
          </a:xfrm>
          <a:prstGeom prst="round2SameRect">
            <a:avLst>
              <a:gd name="adj1" fmla="val 11112"/>
              <a:gd name="adj2" fmla="val 0"/>
            </a:avLst>
          </a:prstGeom>
          <a:gradFill>
            <a:gsLst>
              <a:gs pos="0">
                <a:schemeClr val="bg1">
                  <a:lumMod val="75000"/>
                </a:schemeClr>
              </a:gs>
              <a:gs pos="50000">
                <a:schemeClr val="bg1">
                  <a:lumMod val="95000"/>
                </a:schemeClr>
              </a:gs>
              <a:gs pos="100000">
                <a:schemeClr val="bg1"/>
              </a:gs>
            </a:gsLst>
            <a:lin ang="5400000" scaled="0"/>
          </a:gradFill>
          <a:ln>
            <a:no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32776" name="Picture 2"/>
          <p:cNvPicPr>
            <a:picLocks noChangeAspect="1"/>
          </p:cNvPicPr>
          <p:nvPr/>
        </p:nvPicPr>
        <p:blipFill>
          <a:blip r:embed="rId4" cstate="print"/>
          <a:srcRect/>
          <a:stretch>
            <a:fillRect/>
          </a:stretch>
        </p:blipFill>
        <p:spPr bwMode="gray">
          <a:xfrm>
            <a:off x="833438" y="4181475"/>
            <a:ext cx="1485900" cy="458788"/>
          </a:xfrm>
          <a:prstGeom prst="rect">
            <a:avLst/>
          </a:prstGeom>
          <a:noFill/>
          <a:ln w="9525">
            <a:noFill/>
            <a:miter lim="800000"/>
            <a:headEnd/>
            <a:tailEnd/>
          </a:ln>
        </p:spPr>
      </p:pic>
      <p:sp>
        <p:nvSpPr>
          <p:cNvPr id="32777" name="TextBox 23"/>
          <p:cNvSpPr txBox="1">
            <a:spLocks noChangeArrowheads="1"/>
          </p:cNvSpPr>
          <p:nvPr/>
        </p:nvSpPr>
        <p:spPr bwMode="gray">
          <a:xfrm>
            <a:off x="228600" y="5410200"/>
            <a:ext cx="8763000" cy="584200"/>
          </a:xfrm>
          <a:prstGeom prst="rect">
            <a:avLst/>
          </a:prstGeom>
          <a:noFill/>
          <a:ln w="9525">
            <a:noFill/>
            <a:miter lim="800000"/>
            <a:headEnd/>
            <a:tailEnd/>
          </a:ln>
        </p:spPr>
        <p:txBody>
          <a:bodyPr>
            <a:spAutoFit/>
          </a:bodyPr>
          <a:lstStyle/>
          <a:p>
            <a:pPr algn="ctr"/>
            <a:r>
              <a:rPr lang="en-US" sz="3200">
                <a:solidFill>
                  <a:schemeClr val="accent2"/>
                </a:solidFill>
                <a:latin typeface="MetaNormalLF-Roman" pitchFamily="34" charset="0"/>
              </a:rPr>
              <a:t>Affordable.</a:t>
            </a:r>
            <a:r>
              <a:rPr lang="en-US" sz="3200">
                <a:latin typeface="MetaNormalLF-Roman" pitchFamily="34" charset="0"/>
              </a:rPr>
              <a:t> </a:t>
            </a:r>
            <a:r>
              <a:rPr lang="en-US" sz="3200">
                <a:solidFill>
                  <a:schemeClr val="bg2"/>
                </a:solidFill>
                <a:latin typeface="MetaNormalLF-Roman" pitchFamily="34" charset="0"/>
              </a:rPr>
              <a:t>Simple. Efficient.</a:t>
            </a:r>
            <a:r>
              <a:rPr lang="en-US" sz="3200">
                <a:latin typeface="MetaNormalLF-Roman" pitchFamily="34" charset="0"/>
              </a:rPr>
              <a:t> </a:t>
            </a:r>
            <a:r>
              <a:rPr lang="en-US" sz="3200">
                <a:solidFill>
                  <a:schemeClr val="tx2"/>
                </a:solidFill>
                <a:latin typeface="MetaNormalLF-Roman" pitchFamily="34" charset="0"/>
              </a:rPr>
              <a:t>Powerful.</a:t>
            </a:r>
          </a:p>
        </p:txBody>
      </p:sp>
      <p:pic>
        <p:nvPicPr>
          <p:cNvPr id="32778" name="Picture 2"/>
          <p:cNvPicPr>
            <a:picLocks noChangeAspect="1" noChangeArrowheads="1"/>
          </p:cNvPicPr>
          <p:nvPr/>
        </p:nvPicPr>
        <p:blipFill>
          <a:blip r:embed="rId5" cstate="print"/>
          <a:srcRect/>
          <a:stretch>
            <a:fillRect/>
          </a:stretch>
        </p:blipFill>
        <p:spPr bwMode="gray">
          <a:xfrm>
            <a:off x="2779713" y="1974850"/>
            <a:ext cx="5940425" cy="4364038"/>
          </a:xfrm>
          <a:prstGeom prst="rect">
            <a:avLst/>
          </a:prstGeom>
          <a:noFill/>
          <a:ln w="9525">
            <a:noFill/>
            <a:miter lim="800000"/>
            <a:headEnd/>
            <a:tailEnd/>
          </a:ln>
        </p:spPr>
      </p:pic>
      <p:pic>
        <p:nvPicPr>
          <p:cNvPr id="32779" name="Picture 1"/>
          <p:cNvPicPr>
            <a:picLocks noChangeAspect="1"/>
          </p:cNvPicPr>
          <p:nvPr/>
        </p:nvPicPr>
        <p:blipFill>
          <a:blip r:embed="rId6" cstate="print"/>
          <a:srcRect/>
          <a:stretch>
            <a:fillRect/>
          </a:stretch>
        </p:blipFill>
        <p:spPr bwMode="gray">
          <a:xfrm>
            <a:off x="3111500" y="2217738"/>
            <a:ext cx="1795463" cy="417512"/>
          </a:xfrm>
          <a:prstGeom prst="rect">
            <a:avLst/>
          </a:prstGeom>
          <a:noFill/>
          <a:ln w="9525">
            <a:noFill/>
            <a:miter lim="800000"/>
            <a:headEnd/>
            <a:tailEnd/>
          </a:ln>
        </p:spPr>
      </p:pic>
      <p:pic>
        <p:nvPicPr>
          <p:cNvPr id="81" name="Picture 80"/>
          <p:cNvPicPr>
            <a:picLocks noChangeAspect="1"/>
          </p:cNvPicPr>
          <p:nvPr/>
        </p:nvPicPr>
        <p:blipFill rotWithShape="1">
          <a:blip r:embed="rId7" cstate="email">
            <a:extLst/>
          </a:blip>
          <a:srcRect/>
          <a:stretch/>
        </p:blipFill>
        <p:spPr bwMode="gray">
          <a:xfrm>
            <a:off x="1624306" y="4737957"/>
            <a:ext cx="886295" cy="329751"/>
          </a:xfrm>
          <a:prstGeom prst="rect">
            <a:avLst/>
          </a:prstGeom>
          <a:effectLst>
            <a:outerShdw blurRad="254000" dist="127000" dir="2700000" algn="tl" rotWithShape="0">
              <a:prstClr val="black">
                <a:alpha val="40000"/>
              </a:prstClr>
            </a:outerShdw>
            <a:reflection blurRad="6350" stA="52000" endA="300" endPos="65000" dir="5400000" sy="-100000" algn="bl" rotWithShape="0"/>
          </a:effectLst>
        </p:spPr>
      </p:pic>
      <p:pic>
        <p:nvPicPr>
          <p:cNvPr id="35" name="Picture 34"/>
          <p:cNvPicPr>
            <a:picLocks noChangeAspect="1"/>
          </p:cNvPicPr>
          <p:nvPr/>
        </p:nvPicPr>
        <p:blipFill>
          <a:blip r:embed="rId8" cstate="email">
            <a:extLst/>
          </a:blip>
          <a:stretch>
            <a:fillRect/>
          </a:stretch>
        </p:blipFill>
        <p:spPr bwMode="gray">
          <a:xfrm>
            <a:off x="645628" y="4821129"/>
            <a:ext cx="925253" cy="247922"/>
          </a:xfrm>
          <a:prstGeom prst="rect">
            <a:avLst/>
          </a:prstGeom>
          <a:effectLst>
            <a:outerShdw blurRad="254000" dist="127000" dir="2700000" algn="tl" rotWithShape="0">
              <a:prstClr val="black">
                <a:alpha val="40000"/>
              </a:prstClr>
            </a:outerShdw>
            <a:reflection blurRad="6350" stA="52000" endA="300" endPos="35000" dir="5400000" sy="-100000" algn="bl" rotWithShape="0"/>
          </a:effectLst>
        </p:spPr>
      </p:pic>
      <p:sp>
        <p:nvSpPr>
          <p:cNvPr id="85" name="TextBox 84"/>
          <p:cNvSpPr txBox="1"/>
          <p:nvPr/>
        </p:nvSpPr>
        <p:spPr bwMode="gray">
          <a:xfrm>
            <a:off x="604838" y="5051425"/>
            <a:ext cx="925512" cy="277813"/>
          </a:xfrm>
          <a:prstGeom prst="rect">
            <a:avLst/>
          </a:prstGeom>
          <a:noFill/>
        </p:spPr>
        <p:txBody>
          <a:bodyPr wrap="none">
            <a:spAutoFit/>
          </a:bodyPr>
          <a:lstStyle/>
          <a:p>
            <a:pPr fontAlgn="auto">
              <a:spcBef>
                <a:spcPts val="0"/>
              </a:spcBef>
              <a:spcAft>
                <a:spcPts val="0"/>
              </a:spcAft>
              <a:defRPr/>
            </a:pPr>
            <a:r>
              <a:rPr lang="en-US" sz="1200" dirty="0">
                <a:solidFill>
                  <a:schemeClr val="tx1">
                    <a:lumMod val="75000"/>
                    <a:lumOff val="25000"/>
                  </a:schemeClr>
                </a:solidFill>
                <a:latin typeface="+mn-lt"/>
                <a:cs typeface="+mn-cs"/>
              </a:rPr>
              <a:t>VNXe3100</a:t>
            </a:r>
          </a:p>
        </p:txBody>
      </p:sp>
      <p:sp>
        <p:nvSpPr>
          <p:cNvPr id="86" name="TextBox 85"/>
          <p:cNvSpPr txBox="1"/>
          <p:nvPr/>
        </p:nvSpPr>
        <p:spPr bwMode="gray">
          <a:xfrm>
            <a:off x="7289800" y="5051425"/>
            <a:ext cx="831850" cy="277813"/>
          </a:xfrm>
          <a:prstGeom prst="rect">
            <a:avLst/>
          </a:prstGeom>
          <a:noFill/>
        </p:spPr>
        <p:txBody>
          <a:bodyPr>
            <a:spAutoFit/>
          </a:bodyPr>
          <a:lstStyle/>
          <a:p>
            <a:pPr fontAlgn="auto">
              <a:spcBef>
                <a:spcPts val="0"/>
              </a:spcBef>
              <a:spcAft>
                <a:spcPts val="0"/>
              </a:spcAft>
              <a:defRPr/>
            </a:pPr>
            <a:r>
              <a:rPr lang="en-US" sz="1200" dirty="0">
                <a:solidFill>
                  <a:schemeClr val="tx1">
                    <a:lumMod val="75000"/>
                    <a:lumOff val="25000"/>
                  </a:schemeClr>
                </a:solidFill>
                <a:latin typeface="+mn-lt"/>
                <a:cs typeface="+mn-cs"/>
              </a:rPr>
              <a:t>VNX7500</a:t>
            </a:r>
          </a:p>
        </p:txBody>
      </p:sp>
      <p:sp>
        <p:nvSpPr>
          <p:cNvPr id="87" name="TextBox 86"/>
          <p:cNvSpPr txBox="1"/>
          <p:nvPr/>
        </p:nvSpPr>
        <p:spPr bwMode="gray">
          <a:xfrm>
            <a:off x="5651500" y="5051425"/>
            <a:ext cx="831850" cy="277813"/>
          </a:xfrm>
          <a:prstGeom prst="rect">
            <a:avLst/>
          </a:prstGeom>
          <a:noFill/>
        </p:spPr>
        <p:txBody>
          <a:bodyPr>
            <a:spAutoFit/>
          </a:bodyPr>
          <a:lstStyle/>
          <a:p>
            <a:pPr fontAlgn="auto">
              <a:spcBef>
                <a:spcPts val="0"/>
              </a:spcBef>
              <a:spcAft>
                <a:spcPts val="0"/>
              </a:spcAft>
              <a:defRPr/>
            </a:pPr>
            <a:r>
              <a:rPr lang="en-US" sz="1200" dirty="0">
                <a:solidFill>
                  <a:schemeClr val="tx1">
                    <a:lumMod val="75000"/>
                    <a:lumOff val="25000"/>
                  </a:schemeClr>
                </a:solidFill>
                <a:latin typeface="+mn-lt"/>
                <a:cs typeface="+mn-cs"/>
              </a:rPr>
              <a:t>VNX5700</a:t>
            </a:r>
          </a:p>
        </p:txBody>
      </p:sp>
      <p:sp>
        <p:nvSpPr>
          <p:cNvPr id="88" name="TextBox 87"/>
          <p:cNvSpPr txBox="1"/>
          <p:nvPr/>
        </p:nvSpPr>
        <p:spPr bwMode="gray">
          <a:xfrm>
            <a:off x="1604963" y="5051425"/>
            <a:ext cx="925512" cy="277813"/>
          </a:xfrm>
          <a:prstGeom prst="rect">
            <a:avLst/>
          </a:prstGeom>
          <a:noFill/>
        </p:spPr>
        <p:txBody>
          <a:bodyPr wrap="none">
            <a:spAutoFit/>
          </a:bodyPr>
          <a:lstStyle/>
          <a:p>
            <a:pPr fontAlgn="auto">
              <a:spcBef>
                <a:spcPts val="0"/>
              </a:spcBef>
              <a:spcAft>
                <a:spcPts val="0"/>
              </a:spcAft>
              <a:defRPr/>
            </a:pPr>
            <a:r>
              <a:rPr lang="en-US" sz="1200" dirty="0">
                <a:solidFill>
                  <a:schemeClr val="tx1">
                    <a:lumMod val="75000"/>
                    <a:lumOff val="25000"/>
                  </a:schemeClr>
                </a:solidFill>
                <a:latin typeface="+mn-lt"/>
                <a:cs typeface="+mn-cs"/>
              </a:rPr>
              <a:t>VNXe3300</a:t>
            </a:r>
          </a:p>
        </p:txBody>
      </p:sp>
      <p:sp>
        <p:nvSpPr>
          <p:cNvPr id="89" name="TextBox 88"/>
          <p:cNvSpPr txBox="1"/>
          <p:nvPr/>
        </p:nvSpPr>
        <p:spPr bwMode="gray">
          <a:xfrm>
            <a:off x="2732088" y="5051425"/>
            <a:ext cx="833437" cy="277813"/>
          </a:xfrm>
          <a:prstGeom prst="rect">
            <a:avLst/>
          </a:prstGeom>
          <a:noFill/>
        </p:spPr>
        <p:txBody>
          <a:bodyPr>
            <a:spAutoFit/>
          </a:bodyPr>
          <a:lstStyle/>
          <a:p>
            <a:pPr fontAlgn="auto">
              <a:spcBef>
                <a:spcPts val="0"/>
              </a:spcBef>
              <a:spcAft>
                <a:spcPts val="0"/>
              </a:spcAft>
              <a:defRPr/>
            </a:pPr>
            <a:r>
              <a:rPr lang="en-US" sz="1200" dirty="0">
                <a:solidFill>
                  <a:schemeClr val="tx1">
                    <a:lumMod val="75000"/>
                    <a:lumOff val="25000"/>
                  </a:schemeClr>
                </a:solidFill>
                <a:latin typeface="+mn-lt"/>
                <a:cs typeface="+mn-cs"/>
              </a:rPr>
              <a:t>VNX5100</a:t>
            </a:r>
          </a:p>
        </p:txBody>
      </p:sp>
      <p:sp>
        <p:nvSpPr>
          <p:cNvPr id="90" name="TextBox 89"/>
          <p:cNvSpPr txBox="1"/>
          <p:nvPr/>
        </p:nvSpPr>
        <p:spPr bwMode="gray">
          <a:xfrm>
            <a:off x="4646613" y="5051425"/>
            <a:ext cx="833437" cy="277813"/>
          </a:xfrm>
          <a:prstGeom prst="rect">
            <a:avLst/>
          </a:prstGeom>
          <a:noFill/>
        </p:spPr>
        <p:txBody>
          <a:bodyPr>
            <a:spAutoFit/>
          </a:bodyPr>
          <a:lstStyle/>
          <a:p>
            <a:pPr fontAlgn="auto">
              <a:spcBef>
                <a:spcPts val="0"/>
              </a:spcBef>
              <a:spcAft>
                <a:spcPts val="0"/>
              </a:spcAft>
              <a:defRPr/>
            </a:pPr>
            <a:r>
              <a:rPr lang="en-US" sz="1200" dirty="0">
                <a:solidFill>
                  <a:schemeClr val="tx1">
                    <a:lumMod val="75000"/>
                    <a:lumOff val="25000"/>
                  </a:schemeClr>
                </a:solidFill>
                <a:latin typeface="+mn-lt"/>
                <a:cs typeface="+mn-cs"/>
              </a:rPr>
              <a:t>VNX5500</a:t>
            </a:r>
          </a:p>
        </p:txBody>
      </p:sp>
      <p:sp>
        <p:nvSpPr>
          <p:cNvPr id="91" name="TextBox 90"/>
          <p:cNvSpPr txBox="1"/>
          <p:nvPr/>
        </p:nvSpPr>
        <p:spPr bwMode="gray">
          <a:xfrm>
            <a:off x="3702050" y="5051425"/>
            <a:ext cx="833438" cy="277813"/>
          </a:xfrm>
          <a:prstGeom prst="rect">
            <a:avLst/>
          </a:prstGeom>
          <a:noFill/>
        </p:spPr>
        <p:txBody>
          <a:bodyPr>
            <a:spAutoFit/>
          </a:bodyPr>
          <a:lstStyle/>
          <a:p>
            <a:pPr fontAlgn="auto">
              <a:spcBef>
                <a:spcPts val="0"/>
              </a:spcBef>
              <a:spcAft>
                <a:spcPts val="0"/>
              </a:spcAft>
              <a:defRPr/>
            </a:pPr>
            <a:r>
              <a:rPr lang="en-US" sz="1200" dirty="0">
                <a:solidFill>
                  <a:schemeClr val="tx1">
                    <a:lumMod val="75000"/>
                    <a:lumOff val="25000"/>
                  </a:schemeClr>
                </a:solidFill>
                <a:latin typeface="+mn-lt"/>
                <a:cs typeface="+mn-cs"/>
              </a:rPr>
              <a:t>VNX5300</a:t>
            </a: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96900" y="231775"/>
            <a:ext cx="7023100" cy="863600"/>
          </a:xfrm>
        </p:spPr>
        <p:txBody>
          <a:bodyPr/>
          <a:lstStyle/>
          <a:p>
            <a:pPr eaLnBrk="1" hangingPunct="1"/>
            <a:r>
              <a:rPr lang="en-US" sz="2000" b="1" smtClean="0"/>
              <a:t>Code Convergence/Next Gen Products</a:t>
            </a:r>
          </a:p>
        </p:txBody>
      </p:sp>
      <p:sp>
        <p:nvSpPr>
          <p:cNvPr id="23555" name="AutoShape 4"/>
          <p:cNvSpPr>
            <a:spLocks noChangeArrowheads="1"/>
          </p:cNvSpPr>
          <p:nvPr/>
        </p:nvSpPr>
        <p:spPr bwMode="auto">
          <a:xfrm>
            <a:off x="304800" y="1371600"/>
            <a:ext cx="4025900" cy="5132388"/>
          </a:xfrm>
          <a:prstGeom prst="roundRect">
            <a:avLst>
              <a:gd name="adj" fmla="val 16667"/>
            </a:avLst>
          </a:prstGeom>
          <a:solidFill>
            <a:srgbClr val="33CCCC">
              <a:alpha val="54117"/>
            </a:srgbClr>
          </a:solidFill>
          <a:ln w="9525" algn="ctr">
            <a:noFill/>
            <a:round/>
            <a:headEnd/>
            <a:tailEnd/>
          </a:ln>
        </p:spPr>
        <p:txBody>
          <a:bodyPr wrap="none" lIns="0" tIns="0" rIns="0" bIns="0" anchor="ctr"/>
          <a:lstStyle/>
          <a:p>
            <a:pPr algn="ctr"/>
            <a:endParaRPr lang="en-US" sz="2800"/>
          </a:p>
        </p:txBody>
      </p:sp>
      <p:sp>
        <p:nvSpPr>
          <p:cNvPr id="23556" name="Text Box 5"/>
          <p:cNvSpPr txBox="1">
            <a:spLocks noChangeArrowheads="1"/>
          </p:cNvSpPr>
          <p:nvPr/>
        </p:nvSpPr>
        <p:spPr bwMode="auto">
          <a:xfrm>
            <a:off x="1219200" y="1463675"/>
            <a:ext cx="2051050" cy="365125"/>
          </a:xfrm>
          <a:prstGeom prst="rect">
            <a:avLst/>
          </a:prstGeom>
          <a:noFill/>
          <a:ln w="9525" algn="ctr">
            <a:noFill/>
            <a:miter lim="800000"/>
            <a:headEnd/>
            <a:tailEnd/>
          </a:ln>
        </p:spPr>
        <p:txBody>
          <a:bodyPr wrap="none" lIns="0" tIns="0" rIns="0" bIns="0">
            <a:spAutoFit/>
          </a:bodyPr>
          <a:lstStyle/>
          <a:p>
            <a:pPr algn="ctr"/>
            <a:r>
              <a:rPr lang="en-US" sz="2400" b="1" i="1"/>
              <a:t>C4 Code Base</a:t>
            </a:r>
          </a:p>
        </p:txBody>
      </p:sp>
      <p:sp>
        <p:nvSpPr>
          <p:cNvPr id="177156" name="AutoShape 4"/>
          <p:cNvSpPr>
            <a:spLocks noChangeArrowheads="1"/>
          </p:cNvSpPr>
          <p:nvPr/>
        </p:nvSpPr>
        <p:spPr bwMode="auto">
          <a:xfrm>
            <a:off x="990600" y="2133600"/>
            <a:ext cx="2514600" cy="4114800"/>
          </a:xfrm>
          <a:prstGeom prst="roundRect">
            <a:avLst>
              <a:gd name="adj" fmla="val 16667"/>
            </a:avLst>
          </a:prstGeom>
          <a:solidFill>
            <a:srgbClr val="FFFF99"/>
          </a:solidFill>
          <a:ln w="19050" algn="ctr">
            <a:noFill/>
            <a:round/>
            <a:headEnd/>
            <a:tailEnd/>
          </a:ln>
          <a:effectLst>
            <a:outerShdw dist="107763" dir="2700000" algn="ctr" rotWithShape="0">
              <a:schemeClr val="bg2">
                <a:alpha val="50000"/>
              </a:schemeClr>
            </a:outerShdw>
          </a:effectLst>
        </p:spPr>
        <p:txBody>
          <a:bodyPr wrap="none" lIns="0" tIns="0" rIns="0" bIns="0" anchor="ctr"/>
          <a:lstStyle/>
          <a:p>
            <a:pPr algn="ctr"/>
            <a:endParaRPr lang="en-US" sz="1400"/>
          </a:p>
        </p:txBody>
      </p:sp>
      <p:sp>
        <p:nvSpPr>
          <p:cNvPr id="177157" name="Rectangle 5"/>
          <p:cNvSpPr>
            <a:spLocks noChangeArrowheads="1"/>
          </p:cNvSpPr>
          <p:nvPr/>
        </p:nvSpPr>
        <p:spPr bwMode="auto">
          <a:xfrm>
            <a:off x="1450975" y="2717800"/>
            <a:ext cx="1760538" cy="481013"/>
          </a:xfrm>
          <a:prstGeom prst="rect">
            <a:avLst/>
          </a:prstGeom>
          <a:solidFill>
            <a:srgbClr val="A1A645"/>
          </a:solidFill>
          <a:ln w="9525" algn="ctr">
            <a:noFill/>
            <a:miter lim="800000"/>
            <a:headEnd/>
            <a:tailEnd/>
          </a:ln>
          <a:effectLst>
            <a:outerShdw dist="53882" dir="2700000" algn="ctr" rotWithShape="0">
              <a:srgbClr val="808080">
                <a:alpha val="50000"/>
              </a:srgbClr>
            </a:outerShdw>
          </a:effectLst>
        </p:spPr>
        <p:txBody>
          <a:bodyPr/>
          <a:lstStyle/>
          <a:p>
            <a:pPr algn="ctr"/>
            <a:endParaRPr lang="en-US" sz="2000"/>
          </a:p>
        </p:txBody>
      </p:sp>
      <p:sp>
        <p:nvSpPr>
          <p:cNvPr id="23559" name="Text Box 6"/>
          <p:cNvSpPr txBox="1">
            <a:spLocks noChangeArrowheads="1"/>
          </p:cNvSpPr>
          <p:nvPr/>
        </p:nvSpPr>
        <p:spPr bwMode="auto">
          <a:xfrm>
            <a:off x="1781175" y="2965450"/>
            <a:ext cx="1130300" cy="136525"/>
          </a:xfrm>
          <a:prstGeom prst="rect">
            <a:avLst/>
          </a:prstGeom>
          <a:noFill/>
          <a:ln w="9525">
            <a:noFill/>
            <a:miter lim="800000"/>
            <a:headEnd/>
            <a:tailEnd/>
          </a:ln>
        </p:spPr>
        <p:txBody>
          <a:bodyPr wrap="none" lIns="0" tIns="0" rIns="0" bIns="0">
            <a:spAutoFit/>
          </a:bodyPr>
          <a:lstStyle/>
          <a:p>
            <a:r>
              <a:rPr lang="en-US" sz="900" b="1">
                <a:solidFill>
                  <a:schemeClr val="bg1"/>
                </a:solidFill>
              </a:rPr>
              <a:t>Management &amp; Apps</a:t>
            </a:r>
          </a:p>
        </p:txBody>
      </p:sp>
      <p:grpSp>
        <p:nvGrpSpPr>
          <p:cNvPr id="2" name="Group 7"/>
          <p:cNvGrpSpPr>
            <a:grpSpLocks/>
          </p:cNvGrpSpPr>
          <p:nvPr/>
        </p:nvGrpSpPr>
        <p:grpSpPr bwMode="auto">
          <a:xfrm>
            <a:off x="1360488" y="2635250"/>
            <a:ext cx="334962" cy="463550"/>
            <a:chOff x="6634" y="1099"/>
            <a:chExt cx="634" cy="634"/>
          </a:xfrm>
        </p:grpSpPr>
        <p:sp>
          <p:nvSpPr>
            <p:cNvPr id="177160" name="Oval 8"/>
            <p:cNvSpPr>
              <a:spLocks noChangeArrowheads="1"/>
            </p:cNvSpPr>
            <p:nvPr/>
          </p:nvSpPr>
          <p:spPr bwMode="auto">
            <a:xfrm>
              <a:off x="6634" y="1099"/>
              <a:ext cx="634" cy="634"/>
            </a:xfrm>
            <a:prstGeom prst="ellipse">
              <a:avLst/>
            </a:prstGeom>
            <a:solidFill>
              <a:srgbClr val="A1A645"/>
            </a:solidFill>
            <a:ln w="12700">
              <a:noFill/>
              <a:round/>
              <a:headEnd/>
              <a:tailEnd/>
            </a:ln>
            <a:effectLst>
              <a:outerShdw dist="53882" dir="2700000" algn="ctr" rotWithShape="0">
                <a:srgbClr val="808080">
                  <a:alpha val="50000"/>
                </a:srgbClr>
              </a:outerShdw>
            </a:effectLst>
          </p:spPr>
          <p:txBody>
            <a:bodyPr/>
            <a:lstStyle/>
            <a:p>
              <a:pPr algn="ctr"/>
              <a:endParaRPr lang="en-US" sz="2000"/>
            </a:p>
          </p:txBody>
        </p:sp>
        <p:pic>
          <p:nvPicPr>
            <p:cNvPr id="23599" name="Picture 9" descr="icons-process"/>
            <p:cNvPicPr>
              <a:picLocks noChangeAspect="1" noChangeArrowheads="1"/>
            </p:cNvPicPr>
            <p:nvPr/>
          </p:nvPicPr>
          <p:blipFill>
            <a:blip r:embed="rId3" cstate="print"/>
            <a:srcRect/>
            <a:stretch>
              <a:fillRect/>
            </a:stretch>
          </p:blipFill>
          <p:spPr bwMode="auto">
            <a:xfrm>
              <a:off x="6723" y="1192"/>
              <a:ext cx="456" cy="448"/>
            </a:xfrm>
            <a:prstGeom prst="rect">
              <a:avLst/>
            </a:prstGeom>
            <a:noFill/>
            <a:ln w="9525">
              <a:noFill/>
              <a:miter lim="800000"/>
              <a:headEnd/>
              <a:tailEnd/>
            </a:ln>
          </p:spPr>
        </p:pic>
      </p:grpSp>
      <p:sp>
        <p:nvSpPr>
          <p:cNvPr id="177162" name="Rectangle 10"/>
          <p:cNvSpPr>
            <a:spLocks noChangeArrowheads="1"/>
          </p:cNvSpPr>
          <p:nvPr/>
        </p:nvSpPr>
        <p:spPr bwMode="auto">
          <a:xfrm>
            <a:off x="1450975" y="3260725"/>
            <a:ext cx="1765300" cy="481013"/>
          </a:xfrm>
          <a:prstGeom prst="rect">
            <a:avLst/>
          </a:prstGeom>
          <a:solidFill>
            <a:srgbClr val="356196"/>
          </a:solidFill>
          <a:ln w="9525" algn="ctr">
            <a:noFill/>
            <a:miter lim="800000"/>
            <a:headEnd/>
            <a:tailEnd/>
          </a:ln>
          <a:effectLst>
            <a:outerShdw dist="53882" dir="2700000" algn="ctr" rotWithShape="0">
              <a:srgbClr val="808080">
                <a:alpha val="50000"/>
              </a:srgbClr>
            </a:outerShdw>
          </a:effectLst>
        </p:spPr>
        <p:txBody>
          <a:bodyPr/>
          <a:lstStyle/>
          <a:p>
            <a:pPr algn="ctr"/>
            <a:endParaRPr lang="en-US" sz="2000"/>
          </a:p>
        </p:txBody>
      </p:sp>
      <p:sp>
        <p:nvSpPr>
          <p:cNvPr id="23562" name="Text Box 11"/>
          <p:cNvSpPr txBox="1">
            <a:spLocks noChangeArrowheads="1"/>
          </p:cNvSpPr>
          <p:nvPr/>
        </p:nvSpPr>
        <p:spPr bwMode="auto">
          <a:xfrm>
            <a:off x="1781175" y="3517900"/>
            <a:ext cx="676275" cy="136525"/>
          </a:xfrm>
          <a:prstGeom prst="rect">
            <a:avLst/>
          </a:prstGeom>
          <a:noFill/>
          <a:ln w="9525">
            <a:noFill/>
            <a:miter lim="800000"/>
            <a:headEnd/>
            <a:tailEnd/>
          </a:ln>
        </p:spPr>
        <p:txBody>
          <a:bodyPr lIns="0" tIns="0" rIns="0" bIns="0">
            <a:spAutoFit/>
          </a:bodyPr>
          <a:lstStyle/>
          <a:p>
            <a:r>
              <a:rPr lang="en-US" sz="900" b="1">
                <a:solidFill>
                  <a:schemeClr val="bg1"/>
                </a:solidFill>
              </a:rPr>
              <a:t>Protocols</a:t>
            </a:r>
          </a:p>
        </p:txBody>
      </p:sp>
      <p:grpSp>
        <p:nvGrpSpPr>
          <p:cNvPr id="3" name="Group 12"/>
          <p:cNvGrpSpPr>
            <a:grpSpLocks/>
          </p:cNvGrpSpPr>
          <p:nvPr/>
        </p:nvGrpSpPr>
        <p:grpSpPr bwMode="auto">
          <a:xfrm>
            <a:off x="1360488" y="3176588"/>
            <a:ext cx="334962" cy="455612"/>
            <a:chOff x="6634" y="1814"/>
            <a:chExt cx="634" cy="629"/>
          </a:xfrm>
        </p:grpSpPr>
        <p:sp>
          <p:nvSpPr>
            <p:cNvPr id="177165" name="Oval 13"/>
            <p:cNvSpPr>
              <a:spLocks noChangeArrowheads="1"/>
            </p:cNvSpPr>
            <p:nvPr/>
          </p:nvSpPr>
          <p:spPr bwMode="auto">
            <a:xfrm>
              <a:off x="6634" y="1814"/>
              <a:ext cx="634" cy="629"/>
            </a:xfrm>
            <a:prstGeom prst="ellipse">
              <a:avLst/>
            </a:prstGeom>
            <a:solidFill>
              <a:srgbClr val="356196"/>
            </a:solidFill>
            <a:ln w="12700">
              <a:noFill/>
              <a:round/>
              <a:headEnd/>
              <a:tailEnd/>
            </a:ln>
            <a:effectLst>
              <a:outerShdw dist="53882" dir="2700000" algn="ctr" rotWithShape="0">
                <a:srgbClr val="808080">
                  <a:alpha val="50000"/>
                </a:srgbClr>
              </a:outerShdw>
            </a:effectLst>
          </p:spPr>
          <p:txBody>
            <a:bodyPr/>
            <a:lstStyle/>
            <a:p>
              <a:pPr algn="ctr"/>
              <a:endParaRPr lang="en-US" sz="2000"/>
            </a:p>
          </p:txBody>
        </p:sp>
        <p:pic>
          <p:nvPicPr>
            <p:cNvPr id="23597" name="Picture 14" descr="icons---built-in-security-2"/>
            <p:cNvPicPr>
              <a:picLocks noChangeAspect="1" noChangeArrowheads="1"/>
            </p:cNvPicPr>
            <p:nvPr/>
          </p:nvPicPr>
          <p:blipFill>
            <a:blip r:embed="rId4" cstate="print"/>
            <a:srcRect/>
            <a:stretch>
              <a:fillRect/>
            </a:stretch>
          </p:blipFill>
          <p:spPr bwMode="auto">
            <a:xfrm>
              <a:off x="6693" y="1870"/>
              <a:ext cx="516" cy="518"/>
            </a:xfrm>
            <a:prstGeom prst="rect">
              <a:avLst/>
            </a:prstGeom>
            <a:noFill/>
            <a:ln w="9525">
              <a:noFill/>
              <a:miter lim="800000"/>
              <a:headEnd/>
              <a:tailEnd/>
            </a:ln>
          </p:spPr>
        </p:pic>
      </p:grpSp>
      <p:sp>
        <p:nvSpPr>
          <p:cNvPr id="177167" name="Rectangle 15"/>
          <p:cNvSpPr>
            <a:spLocks noChangeArrowheads="1"/>
          </p:cNvSpPr>
          <p:nvPr/>
        </p:nvSpPr>
        <p:spPr bwMode="auto">
          <a:xfrm>
            <a:off x="1450975" y="3805238"/>
            <a:ext cx="1765300" cy="481012"/>
          </a:xfrm>
          <a:prstGeom prst="rect">
            <a:avLst/>
          </a:prstGeom>
          <a:solidFill>
            <a:srgbClr val="DF7303"/>
          </a:solidFill>
          <a:ln w="9525" algn="ctr">
            <a:noFill/>
            <a:miter lim="800000"/>
            <a:headEnd/>
            <a:tailEnd/>
          </a:ln>
          <a:effectLst>
            <a:outerShdw dist="53882" dir="2700000" algn="ctr" rotWithShape="0">
              <a:srgbClr val="808080">
                <a:alpha val="50000"/>
              </a:srgbClr>
            </a:outerShdw>
          </a:effectLst>
        </p:spPr>
        <p:txBody>
          <a:bodyPr/>
          <a:lstStyle/>
          <a:p>
            <a:pPr algn="ctr"/>
            <a:endParaRPr lang="en-US" sz="2000"/>
          </a:p>
        </p:txBody>
      </p:sp>
      <p:sp>
        <p:nvSpPr>
          <p:cNvPr id="177168" name="Text Box 16"/>
          <p:cNvSpPr txBox="1">
            <a:spLocks noChangeArrowheads="1"/>
          </p:cNvSpPr>
          <p:nvPr/>
        </p:nvSpPr>
        <p:spPr bwMode="auto">
          <a:xfrm>
            <a:off x="1781175" y="4054475"/>
            <a:ext cx="749300" cy="138113"/>
          </a:xfrm>
          <a:prstGeom prst="rect">
            <a:avLst/>
          </a:prstGeom>
          <a:noFill/>
          <a:ln w="9525">
            <a:noFill/>
            <a:miter lim="800000"/>
            <a:headEnd/>
            <a:tailEnd/>
          </a:ln>
          <a:effectLst>
            <a:outerShdw dist="17961" dir="2700000" algn="ctr" rotWithShape="0">
              <a:schemeClr val="tx1"/>
            </a:outerShdw>
          </a:effectLst>
        </p:spPr>
        <p:txBody>
          <a:bodyPr wrap="none" lIns="0" tIns="0" rIns="0" bIns="0">
            <a:spAutoFit/>
          </a:bodyPr>
          <a:lstStyle/>
          <a:p>
            <a:pPr>
              <a:defRPr/>
            </a:pPr>
            <a:r>
              <a:rPr lang="en-US" sz="900" b="1">
                <a:solidFill>
                  <a:schemeClr val="bg1"/>
                </a:solidFill>
              </a:rPr>
              <a:t>Data Services</a:t>
            </a:r>
          </a:p>
        </p:txBody>
      </p:sp>
      <p:grpSp>
        <p:nvGrpSpPr>
          <p:cNvPr id="4" name="Group 17"/>
          <p:cNvGrpSpPr>
            <a:grpSpLocks/>
          </p:cNvGrpSpPr>
          <p:nvPr/>
        </p:nvGrpSpPr>
        <p:grpSpPr bwMode="auto">
          <a:xfrm>
            <a:off x="1360488" y="3713163"/>
            <a:ext cx="334962" cy="461962"/>
            <a:chOff x="6634" y="2524"/>
            <a:chExt cx="634" cy="634"/>
          </a:xfrm>
        </p:grpSpPr>
        <p:sp>
          <p:nvSpPr>
            <p:cNvPr id="177170" name="Oval 18"/>
            <p:cNvSpPr>
              <a:spLocks noChangeArrowheads="1"/>
            </p:cNvSpPr>
            <p:nvPr/>
          </p:nvSpPr>
          <p:spPr bwMode="auto">
            <a:xfrm>
              <a:off x="6634" y="2524"/>
              <a:ext cx="634" cy="634"/>
            </a:xfrm>
            <a:prstGeom prst="ellipse">
              <a:avLst/>
            </a:prstGeom>
            <a:solidFill>
              <a:srgbClr val="DF7303"/>
            </a:solidFill>
            <a:ln w="12700">
              <a:noFill/>
              <a:round/>
              <a:headEnd/>
              <a:tailEnd/>
            </a:ln>
            <a:effectLst>
              <a:outerShdw dist="53882" dir="2700000" algn="ctr" rotWithShape="0">
                <a:srgbClr val="808080">
                  <a:alpha val="50000"/>
                </a:srgbClr>
              </a:outerShdw>
            </a:effectLst>
          </p:spPr>
          <p:txBody>
            <a:bodyPr/>
            <a:lstStyle/>
            <a:p>
              <a:pPr algn="ctr"/>
              <a:endParaRPr lang="en-US" sz="2000"/>
            </a:p>
          </p:txBody>
        </p:sp>
        <p:pic>
          <p:nvPicPr>
            <p:cNvPr id="23595" name="Picture 19" descr="icons-info-2-work-2"/>
            <p:cNvPicPr>
              <a:picLocks noChangeAspect="1" noChangeArrowheads="1"/>
            </p:cNvPicPr>
            <p:nvPr/>
          </p:nvPicPr>
          <p:blipFill>
            <a:blip r:embed="rId5" cstate="print"/>
            <a:srcRect/>
            <a:stretch>
              <a:fillRect/>
            </a:stretch>
          </p:blipFill>
          <p:spPr bwMode="auto">
            <a:xfrm>
              <a:off x="6713" y="2600"/>
              <a:ext cx="476" cy="482"/>
            </a:xfrm>
            <a:prstGeom prst="rect">
              <a:avLst/>
            </a:prstGeom>
            <a:noFill/>
            <a:ln w="9525">
              <a:noFill/>
              <a:miter lim="800000"/>
              <a:headEnd/>
              <a:tailEnd/>
            </a:ln>
          </p:spPr>
        </p:pic>
      </p:grpSp>
      <p:sp>
        <p:nvSpPr>
          <p:cNvPr id="177172" name="Rectangle 20"/>
          <p:cNvSpPr>
            <a:spLocks noChangeArrowheads="1"/>
          </p:cNvSpPr>
          <p:nvPr/>
        </p:nvSpPr>
        <p:spPr bwMode="auto">
          <a:xfrm>
            <a:off x="1450975" y="4341813"/>
            <a:ext cx="1779588" cy="484187"/>
          </a:xfrm>
          <a:prstGeom prst="rect">
            <a:avLst/>
          </a:prstGeom>
          <a:solidFill>
            <a:srgbClr val="990032"/>
          </a:solidFill>
          <a:ln w="9525" algn="ctr">
            <a:noFill/>
            <a:miter lim="800000"/>
            <a:headEnd/>
            <a:tailEnd/>
          </a:ln>
          <a:effectLst>
            <a:outerShdw dist="53882" dir="2700000" algn="ctr" rotWithShape="0">
              <a:srgbClr val="808080">
                <a:alpha val="50000"/>
              </a:srgbClr>
            </a:outerShdw>
          </a:effectLst>
        </p:spPr>
        <p:txBody>
          <a:bodyPr/>
          <a:lstStyle/>
          <a:p>
            <a:pPr algn="ctr"/>
            <a:endParaRPr lang="en-US" sz="2000"/>
          </a:p>
        </p:txBody>
      </p:sp>
      <p:sp>
        <p:nvSpPr>
          <p:cNvPr id="177173" name="Text Box 21"/>
          <p:cNvSpPr txBox="1">
            <a:spLocks noChangeArrowheads="1"/>
          </p:cNvSpPr>
          <p:nvPr/>
        </p:nvSpPr>
        <p:spPr bwMode="auto">
          <a:xfrm>
            <a:off x="1781175" y="4597400"/>
            <a:ext cx="546100" cy="138113"/>
          </a:xfrm>
          <a:prstGeom prst="rect">
            <a:avLst/>
          </a:prstGeom>
          <a:noFill/>
          <a:ln w="9525">
            <a:noFill/>
            <a:miter lim="800000"/>
            <a:headEnd/>
            <a:tailEnd/>
          </a:ln>
          <a:effectLst>
            <a:outerShdw dist="17961" dir="2700000" algn="ctr" rotWithShape="0">
              <a:schemeClr val="tx1"/>
            </a:outerShdw>
          </a:effectLst>
        </p:spPr>
        <p:txBody>
          <a:bodyPr wrap="none" lIns="0" tIns="0" rIns="0" bIns="0">
            <a:spAutoFit/>
          </a:bodyPr>
          <a:lstStyle/>
          <a:p>
            <a:pPr>
              <a:defRPr/>
            </a:pPr>
            <a:r>
              <a:rPr lang="en-US" sz="900" b="1">
                <a:solidFill>
                  <a:schemeClr val="bg1"/>
                </a:solidFill>
              </a:rPr>
              <a:t>Array S/W</a:t>
            </a:r>
          </a:p>
        </p:txBody>
      </p:sp>
      <p:grpSp>
        <p:nvGrpSpPr>
          <p:cNvPr id="5" name="Group 22"/>
          <p:cNvGrpSpPr>
            <a:grpSpLocks/>
          </p:cNvGrpSpPr>
          <p:nvPr/>
        </p:nvGrpSpPr>
        <p:grpSpPr bwMode="auto">
          <a:xfrm>
            <a:off x="1360488" y="4254500"/>
            <a:ext cx="334962" cy="461963"/>
            <a:chOff x="6634" y="3239"/>
            <a:chExt cx="634" cy="634"/>
          </a:xfrm>
        </p:grpSpPr>
        <p:sp>
          <p:nvSpPr>
            <p:cNvPr id="177175" name="Oval 23"/>
            <p:cNvSpPr>
              <a:spLocks noChangeArrowheads="1"/>
            </p:cNvSpPr>
            <p:nvPr/>
          </p:nvSpPr>
          <p:spPr bwMode="auto">
            <a:xfrm>
              <a:off x="6634" y="3239"/>
              <a:ext cx="634" cy="634"/>
            </a:xfrm>
            <a:prstGeom prst="ellipse">
              <a:avLst/>
            </a:prstGeom>
            <a:solidFill>
              <a:srgbClr val="990032"/>
            </a:solidFill>
            <a:ln w="12700">
              <a:noFill/>
              <a:round/>
              <a:headEnd/>
              <a:tailEnd/>
            </a:ln>
            <a:effectLst>
              <a:outerShdw dist="53882" dir="2700000" algn="ctr" rotWithShape="0">
                <a:srgbClr val="808080">
                  <a:alpha val="50000"/>
                </a:srgbClr>
              </a:outerShdw>
            </a:effectLst>
          </p:spPr>
          <p:txBody>
            <a:bodyPr/>
            <a:lstStyle/>
            <a:p>
              <a:pPr algn="ctr"/>
              <a:endParaRPr lang="en-US" sz="2000"/>
            </a:p>
          </p:txBody>
        </p:sp>
        <p:pic>
          <p:nvPicPr>
            <p:cNvPr id="23593" name="Picture 24" descr="fragmented"/>
            <p:cNvPicPr>
              <a:picLocks noChangeAspect="1" noChangeArrowheads="1"/>
            </p:cNvPicPr>
            <p:nvPr/>
          </p:nvPicPr>
          <p:blipFill>
            <a:blip r:embed="rId6" cstate="print"/>
            <a:srcRect/>
            <a:stretch>
              <a:fillRect/>
            </a:stretch>
          </p:blipFill>
          <p:spPr bwMode="auto">
            <a:xfrm>
              <a:off x="6744" y="3377"/>
              <a:ext cx="413" cy="358"/>
            </a:xfrm>
            <a:prstGeom prst="rect">
              <a:avLst/>
            </a:prstGeom>
            <a:noFill/>
            <a:ln w="9525">
              <a:noFill/>
              <a:miter lim="800000"/>
              <a:headEnd/>
              <a:tailEnd/>
            </a:ln>
          </p:spPr>
        </p:pic>
      </p:grpSp>
      <p:sp>
        <p:nvSpPr>
          <p:cNvPr id="177177" name="Rectangle 25"/>
          <p:cNvSpPr>
            <a:spLocks noChangeArrowheads="1"/>
          </p:cNvSpPr>
          <p:nvPr/>
        </p:nvSpPr>
        <p:spPr bwMode="auto">
          <a:xfrm>
            <a:off x="1450975" y="4872038"/>
            <a:ext cx="1779588" cy="481012"/>
          </a:xfrm>
          <a:prstGeom prst="rect">
            <a:avLst/>
          </a:prstGeom>
          <a:solidFill>
            <a:srgbClr val="669932"/>
          </a:solidFill>
          <a:ln w="9525" algn="ctr">
            <a:noFill/>
            <a:miter lim="800000"/>
            <a:headEnd/>
            <a:tailEnd/>
          </a:ln>
          <a:effectLst>
            <a:outerShdw dist="53882" dir="2700000" algn="ctr" rotWithShape="0">
              <a:srgbClr val="808080">
                <a:alpha val="50000"/>
              </a:srgbClr>
            </a:outerShdw>
          </a:effectLst>
        </p:spPr>
        <p:txBody>
          <a:bodyPr/>
          <a:lstStyle/>
          <a:p>
            <a:pPr algn="ctr"/>
            <a:endParaRPr lang="en-US" sz="2000"/>
          </a:p>
        </p:txBody>
      </p:sp>
      <p:sp>
        <p:nvSpPr>
          <p:cNvPr id="177178" name="Text Box 26"/>
          <p:cNvSpPr txBox="1">
            <a:spLocks noChangeArrowheads="1"/>
          </p:cNvSpPr>
          <p:nvPr/>
        </p:nvSpPr>
        <p:spPr bwMode="auto">
          <a:xfrm>
            <a:off x="1781175" y="5121275"/>
            <a:ext cx="882650" cy="138113"/>
          </a:xfrm>
          <a:prstGeom prst="rect">
            <a:avLst/>
          </a:prstGeom>
          <a:noFill/>
          <a:ln w="9525">
            <a:noFill/>
            <a:miter lim="800000"/>
            <a:headEnd/>
            <a:tailEnd/>
          </a:ln>
          <a:effectLst>
            <a:outerShdw dist="17961" dir="2700000" algn="ctr" rotWithShape="0">
              <a:schemeClr val="tx1"/>
            </a:outerShdw>
          </a:effectLst>
        </p:spPr>
        <p:txBody>
          <a:bodyPr wrap="none" lIns="0" tIns="0" rIns="0" bIns="0">
            <a:spAutoFit/>
          </a:bodyPr>
          <a:lstStyle/>
          <a:p>
            <a:pPr>
              <a:defRPr/>
            </a:pPr>
            <a:r>
              <a:rPr lang="en-US" sz="900" b="1">
                <a:solidFill>
                  <a:schemeClr val="bg1"/>
                </a:solidFill>
              </a:rPr>
              <a:t>OS </a:t>
            </a:r>
            <a:r>
              <a:rPr lang="en-US" sz="800" b="1">
                <a:solidFill>
                  <a:schemeClr val="bg1"/>
                </a:solidFill>
              </a:rPr>
              <a:t>Independence</a:t>
            </a:r>
          </a:p>
        </p:txBody>
      </p:sp>
      <p:grpSp>
        <p:nvGrpSpPr>
          <p:cNvPr id="6" name="Group 27"/>
          <p:cNvGrpSpPr>
            <a:grpSpLocks/>
          </p:cNvGrpSpPr>
          <p:nvPr/>
        </p:nvGrpSpPr>
        <p:grpSpPr bwMode="auto">
          <a:xfrm>
            <a:off x="1360488" y="4795838"/>
            <a:ext cx="334962" cy="461962"/>
            <a:chOff x="6634" y="3954"/>
            <a:chExt cx="634" cy="634"/>
          </a:xfrm>
        </p:grpSpPr>
        <p:sp>
          <p:nvSpPr>
            <p:cNvPr id="177180" name="Oval 28"/>
            <p:cNvSpPr>
              <a:spLocks noChangeArrowheads="1"/>
            </p:cNvSpPr>
            <p:nvPr/>
          </p:nvSpPr>
          <p:spPr bwMode="auto">
            <a:xfrm>
              <a:off x="6634" y="3954"/>
              <a:ext cx="634" cy="634"/>
            </a:xfrm>
            <a:prstGeom prst="ellipse">
              <a:avLst/>
            </a:prstGeom>
            <a:solidFill>
              <a:srgbClr val="669932"/>
            </a:solidFill>
            <a:ln w="12700">
              <a:noFill/>
              <a:round/>
              <a:headEnd/>
              <a:tailEnd/>
            </a:ln>
            <a:effectLst>
              <a:outerShdw dist="53882" dir="2700000" algn="ctr" rotWithShape="0">
                <a:srgbClr val="808080">
                  <a:alpha val="50000"/>
                </a:srgbClr>
              </a:outerShdw>
            </a:effectLst>
          </p:spPr>
          <p:txBody>
            <a:bodyPr/>
            <a:lstStyle/>
            <a:p>
              <a:pPr algn="ctr"/>
              <a:endParaRPr lang="en-US" sz="2000"/>
            </a:p>
          </p:txBody>
        </p:sp>
        <p:pic>
          <p:nvPicPr>
            <p:cNvPr id="23591" name="Picture 29" descr="vault"/>
            <p:cNvPicPr>
              <a:picLocks noChangeAspect="1" noChangeArrowheads="1"/>
            </p:cNvPicPr>
            <p:nvPr/>
          </p:nvPicPr>
          <p:blipFill>
            <a:blip r:embed="rId7" cstate="print"/>
            <a:srcRect l="13637" t="14470" r="13637" b="14470"/>
            <a:stretch>
              <a:fillRect/>
            </a:stretch>
          </p:blipFill>
          <p:spPr bwMode="auto">
            <a:xfrm>
              <a:off x="6767" y="4050"/>
              <a:ext cx="416" cy="442"/>
            </a:xfrm>
            <a:prstGeom prst="rect">
              <a:avLst/>
            </a:prstGeom>
            <a:noFill/>
            <a:ln w="9525">
              <a:noFill/>
              <a:miter lim="800000"/>
              <a:headEnd/>
              <a:tailEnd/>
            </a:ln>
          </p:spPr>
        </p:pic>
      </p:grpSp>
      <p:sp>
        <p:nvSpPr>
          <p:cNvPr id="177182" name="Rectangle 30"/>
          <p:cNvSpPr>
            <a:spLocks noChangeArrowheads="1"/>
          </p:cNvSpPr>
          <p:nvPr/>
        </p:nvSpPr>
        <p:spPr bwMode="auto">
          <a:xfrm>
            <a:off x="1450975" y="5421313"/>
            <a:ext cx="1779588" cy="484187"/>
          </a:xfrm>
          <a:prstGeom prst="rect">
            <a:avLst/>
          </a:prstGeom>
          <a:solidFill>
            <a:srgbClr val="663F8C"/>
          </a:solidFill>
          <a:ln w="9525" algn="ctr">
            <a:noFill/>
            <a:miter lim="800000"/>
            <a:headEnd/>
            <a:tailEnd/>
          </a:ln>
          <a:effectLst>
            <a:outerShdw dist="53882" dir="2700000" algn="ctr" rotWithShape="0">
              <a:srgbClr val="808080">
                <a:alpha val="50000"/>
              </a:srgbClr>
            </a:outerShdw>
          </a:effectLst>
        </p:spPr>
        <p:txBody>
          <a:bodyPr/>
          <a:lstStyle/>
          <a:p>
            <a:pPr algn="ctr"/>
            <a:endParaRPr lang="en-US" sz="2000"/>
          </a:p>
        </p:txBody>
      </p:sp>
      <p:sp>
        <p:nvSpPr>
          <p:cNvPr id="177183" name="Text Box 31"/>
          <p:cNvSpPr txBox="1">
            <a:spLocks noChangeArrowheads="1"/>
          </p:cNvSpPr>
          <p:nvPr/>
        </p:nvSpPr>
        <p:spPr bwMode="auto">
          <a:xfrm>
            <a:off x="1781175" y="5678488"/>
            <a:ext cx="566738" cy="136525"/>
          </a:xfrm>
          <a:prstGeom prst="rect">
            <a:avLst/>
          </a:prstGeom>
          <a:noFill/>
          <a:ln w="9525">
            <a:noFill/>
            <a:miter lim="800000"/>
            <a:headEnd/>
            <a:tailEnd/>
          </a:ln>
          <a:effectLst>
            <a:outerShdw dist="17961" dir="2700000" algn="ctr" rotWithShape="0">
              <a:schemeClr val="tx1"/>
            </a:outerShdw>
          </a:effectLst>
        </p:spPr>
        <p:txBody>
          <a:bodyPr wrap="none" lIns="0" tIns="0" rIns="0" bIns="0">
            <a:spAutoFit/>
          </a:bodyPr>
          <a:lstStyle/>
          <a:p>
            <a:pPr>
              <a:defRPr/>
            </a:pPr>
            <a:r>
              <a:rPr lang="en-US" sz="900" b="1">
                <a:solidFill>
                  <a:schemeClr val="bg1"/>
                </a:solidFill>
              </a:rPr>
              <a:t>OS Layers</a:t>
            </a:r>
          </a:p>
        </p:txBody>
      </p:sp>
      <p:grpSp>
        <p:nvGrpSpPr>
          <p:cNvPr id="7" name="Group 32"/>
          <p:cNvGrpSpPr>
            <a:grpSpLocks/>
          </p:cNvGrpSpPr>
          <p:nvPr/>
        </p:nvGrpSpPr>
        <p:grpSpPr bwMode="auto">
          <a:xfrm>
            <a:off x="1360488" y="5338763"/>
            <a:ext cx="334962" cy="458787"/>
            <a:chOff x="6634" y="4670"/>
            <a:chExt cx="634" cy="634"/>
          </a:xfrm>
        </p:grpSpPr>
        <p:sp>
          <p:nvSpPr>
            <p:cNvPr id="177185" name="Oval 33"/>
            <p:cNvSpPr>
              <a:spLocks noChangeArrowheads="1"/>
            </p:cNvSpPr>
            <p:nvPr/>
          </p:nvSpPr>
          <p:spPr bwMode="auto">
            <a:xfrm>
              <a:off x="6634" y="4670"/>
              <a:ext cx="634" cy="634"/>
            </a:xfrm>
            <a:prstGeom prst="ellipse">
              <a:avLst/>
            </a:prstGeom>
            <a:solidFill>
              <a:srgbClr val="663F8C"/>
            </a:solidFill>
            <a:ln w="12700">
              <a:noFill/>
              <a:round/>
              <a:headEnd/>
              <a:tailEnd/>
            </a:ln>
            <a:effectLst>
              <a:outerShdw dist="53882" dir="2700000" algn="ctr" rotWithShape="0">
                <a:srgbClr val="808080">
                  <a:alpha val="50000"/>
                </a:srgbClr>
              </a:outerShdw>
            </a:effectLst>
          </p:spPr>
          <p:txBody>
            <a:bodyPr/>
            <a:lstStyle/>
            <a:p>
              <a:pPr algn="ctr"/>
              <a:endParaRPr lang="en-US" sz="2000"/>
            </a:p>
          </p:txBody>
        </p:sp>
        <p:pic>
          <p:nvPicPr>
            <p:cNvPr id="23589" name="Picture 34" descr="servers 2"/>
            <p:cNvPicPr>
              <a:picLocks noChangeAspect="1" noChangeArrowheads="1"/>
            </p:cNvPicPr>
            <p:nvPr/>
          </p:nvPicPr>
          <p:blipFill>
            <a:blip r:embed="rId8" cstate="print"/>
            <a:srcRect/>
            <a:stretch>
              <a:fillRect/>
            </a:stretch>
          </p:blipFill>
          <p:spPr bwMode="auto">
            <a:xfrm>
              <a:off x="6742" y="4698"/>
              <a:ext cx="424" cy="562"/>
            </a:xfrm>
            <a:prstGeom prst="rect">
              <a:avLst/>
            </a:prstGeom>
            <a:noFill/>
            <a:ln w="9525">
              <a:noFill/>
              <a:miter lim="800000"/>
              <a:headEnd/>
              <a:tailEnd/>
            </a:ln>
          </p:spPr>
        </p:pic>
      </p:grpSp>
      <p:sp>
        <p:nvSpPr>
          <p:cNvPr id="23576" name="Text Box 35"/>
          <p:cNvSpPr txBox="1">
            <a:spLocks noChangeArrowheads="1"/>
          </p:cNvSpPr>
          <p:nvPr/>
        </p:nvSpPr>
        <p:spPr bwMode="auto">
          <a:xfrm>
            <a:off x="1382713" y="2246313"/>
            <a:ext cx="1755775" cy="365125"/>
          </a:xfrm>
          <a:prstGeom prst="rect">
            <a:avLst/>
          </a:prstGeom>
          <a:noFill/>
          <a:ln w="19050" algn="ctr">
            <a:noFill/>
            <a:miter lim="800000"/>
            <a:headEnd/>
            <a:tailEnd/>
          </a:ln>
        </p:spPr>
        <p:txBody>
          <a:bodyPr lIns="0" tIns="0" rIns="0" bIns="0">
            <a:spAutoFit/>
          </a:bodyPr>
          <a:lstStyle/>
          <a:p>
            <a:pPr algn="ctr"/>
            <a:r>
              <a:rPr lang="en-US" sz="1400" b="1">
                <a:solidFill>
                  <a:schemeClr val="tx2"/>
                </a:solidFill>
              </a:rPr>
              <a:t>C4CB</a:t>
            </a:r>
            <a:r>
              <a:rPr lang="en-US" sz="1000" b="1">
                <a:solidFill>
                  <a:schemeClr val="tx2"/>
                </a:solidFill>
              </a:rPr>
              <a:t>:</a:t>
            </a:r>
          </a:p>
          <a:p>
            <a:pPr algn="ctr"/>
            <a:r>
              <a:rPr lang="en-US" sz="1000" b="1">
                <a:solidFill>
                  <a:schemeClr val="tx2"/>
                </a:solidFill>
              </a:rPr>
              <a:t> </a:t>
            </a:r>
            <a:r>
              <a:rPr lang="en-US" sz="900" b="1">
                <a:solidFill>
                  <a:schemeClr val="tx2"/>
                </a:solidFill>
              </a:rPr>
              <a:t>Converged S/W Assets</a:t>
            </a:r>
          </a:p>
        </p:txBody>
      </p:sp>
      <p:sp>
        <p:nvSpPr>
          <p:cNvPr id="23577" name="Text Box 36"/>
          <p:cNvSpPr txBox="1">
            <a:spLocks noChangeArrowheads="1"/>
          </p:cNvSpPr>
          <p:nvPr/>
        </p:nvSpPr>
        <p:spPr bwMode="auto">
          <a:xfrm>
            <a:off x="1174750" y="3049588"/>
            <a:ext cx="106363" cy="1524000"/>
          </a:xfrm>
          <a:prstGeom prst="rect">
            <a:avLst/>
          </a:prstGeom>
          <a:noFill/>
          <a:ln w="19050" algn="ctr">
            <a:noFill/>
            <a:miter lim="800000"/>
            <a:headEnd/>
            <a:tailEnd/>
          </a:ln>
        </p:spPr>
        <p:txBody>
          <a:bodyPr wrap="none" lIns="0" tIns="0" rIns="0" bIns="0">
            <a:spAutoFit/>
          </a:bodyPr>
          <a:lstStyle/>
          <a:p>
            <a:pPr algn="ctr"/>
            <a:r>
              <a:rPr lang="en-US" sz="1000" b="1">
                <a:solidFill>
                  <a:schemeClr val="tx2"/>
                </a:solidFill>
              </a:rPr>
              <a:t>C</a:t>
            </a:r>
          </a:p>
          <a:p>
            <a:pPr algn="ctr"/>
            <a:r>
              <a:rPr lang="en-US" sz="1000" b="1">
                <a:solidFill>
                  <a:schemeClr val="tx2"/>
                </a:solidFill>
              </a:rPr>
              <a:t>O</a:t>
            </a:r>
          </a:p>
          <a:p>
            <a:pPr algn="ctr"/>
            <a:r>
              <a:rPr lang="en-US" sz="1000" b="1">
                <a:solidFill>
                  <a:schemeClr val="tx2"/>
                </a:solidFill>
              </a:rPr>
              <a:t>M</a:t>
            </a:r>
          </a:p>
          <a:p>
            <a:pPr algn="ctr"/>
            <a:r>
              <a:rPr lang="en-US" sz="1000" b="1">
                <a:solidFill>
                  <a:schemeClr val="tx2"/>
                </a:solidFill>
              </a:rPr>
              <a:t>P</a:t>
            </a:r>
          </a:p>
          <a:p>
            <a:pPr algn="ctr"/>
            <a:r>
              <a:rPr lang="en-US" sz="1000" b="1">
                <a:solidFill>
                  <a:schemeClr val="tx2"/>
                </a:solidFill>
              </a:rPr>
              <a:t>O</a:t>
            </a:r>
          </a:p>
          <a:p>
            <a:pPr algn="ctr"/>
            <a:r>
              <a:rPr lang="en-US" sz="1000" b="1">
                <a:solidFill>
                  <a:schemeClr val="tx2"/>
                </a:solidFill>
              </a:rPr>
              <a:t>N</a:t>
            </a:r>
          </a:p>
          <a:p>
            <a:pPr algn="ctr"/>
            <a:r>
              <a:rPr lang="en-US" sz="1000" b="1">
                <a:solidFill>
                  <a:schemeClr val="tx2"/>
                </a:solidFill>
              </a:rPr>
              <a:t>E</a:t>
            </a:r>
          </a:p>
          <a:p>
            <a:pPr algn="ctr"/>
            <a:r>
              <a:rPr lang="en-US" sz="1000" b="1">
                <a:solidFill>
                  <a:schemeClr val="tx2"/>
                </a:solidFill>
              </a:rPr>
              <a:t>N</a:t>
            </a:r>
          </a:p>
          <a:p>
            <a:pPr algn="ctr"/>
            <a:r>
              <a:rPr lang="en-US" sz="1000" b="1">
                <a:solidFill>
                  <a:schemeClr val="tx2"/>
                </a:solidFill>
              </a:rPr>
              <a:t>T</a:t>
            </a:r>
          </a:p>
          <a:p>
            <a:pPr algn="ctr"/>
            <a:r>
              <a:rPr lang="en-US" sz="1000" b="1">
                <a:solidFill>
                  <a:schemeClr val="tx2"/>
                </a:solidFill>
              </a:rPr>
              <a:t>S</a:t>
            </a:r>
          </a:p>
        </p:txBody>
      </p:sp>
      <p:grpSp>
        <p:nvGrpSpPr>
          <p:cNvPr id="8" name="Group 50"/>
          <p:cNvGrpSpPr>
            <a:grpSpLocks/>
          </p:cNvGrpSpPr>
          <p:nvPr/>
        </p:nvGrpSpPr>
        <p:grpSpPr bwMode="auto">
          <a:xfrm>
            <a:off x="4648200" y="1447800"/>
            <a:ext cx="4025900" cy="5132388"/>
            <a:chOff x="2928" y="912"/>
            <a:chExt cx="2536" cy="3233"/>
          </a:xfrm>
        </p:grpSpPr>
        <p:sp>
          <p:nvSpPr>
            <p:cNvPr id="23579" name="AutoShape 41"/>
            <p:cNvSpPr>
              <a:spLocks noChangeArrowheads="1"/>
            </p:cNvSpPr>
            <p:nvPr/>
          </p:nvSpPr>
          <p:spPr bwMode="auto">
            <a:xfrm>
              <a:off x="2928" y="912"/>
              <a:ext cx="2536" cy="3233"/>
            </a:xfrm>
            <a:prstGeom prst="roundRect">
              <a:avLst>
                <a:gd name="adj" fmla="val 16667"/>
              </a:avLst>
            </a:prstGeom>
            <a:solidFill>
              <a:srgbClr val="33CCCC">
                <a:alpha val="54117"/>
              </a:srgbClr>
            </a:solidFill>
            <a:ln w="9525" algn="ctr">
              <a:noFill/>
              <a:round/>
              <a:headEnd/>
              <a:tailEnd/>
            </a:ln>
          </p:spPr>
          <p:txBody>
            <a:bodyPr wrap="none" lIns="0" tIns="0" rIns="0" bIns="0" anchor="ctr"/>
            <a:lstStyle/>
            <a:p>
              <a:pPr algn="ctr"/>
              <a:endParaRPr lang="en-US" sz="2800"/>
            </a:p>
          </p:txBody>
        </p:sp>
        <p:sp>
          <p:nvSpPr>
            <p:cNvPr id="23580" name="Text Box 42"/>
            <p:cNvSpPr txBox="1">
              <a:spLocks noChangeArrowheads="1"/>
            </p:cNvSpPr>
            <p:nvPr/>
          </p:nvSpPr>
          <p:spPr bwMode="auto">
            <a:xfrm>
              <a:off x="3784" y="2352"/>
              <a:ext cx="801" cy="384"/>
            </a:xfrm>
            <a:prstGeom prst="rect">
              <a:avLst/>
            </a:prstGeom>
            <a:noFill/>
            <a:ln w="9525" algn="ctr">
              <a:noFill/>
              <a:miter lim="800000"/>
              <a:headEnd/>
              <a:tailEnd/>
            </a:ln>
          </p:spPr>
          <p:txBody>
            <a:bodyPr wrap="none" lIns="0" tIns="0" rIns="0" bIns="0">
              <a:spAutoFit/>
            </a:bodyPr>
            <a:lstStyle/>
            <a:p>
              <a:pPr algn="ctr"/>
              <a:r>
                <a:rPr lang="en-US" sz="2000" b="1" i="1"/>
                <a:t>UniSphere</a:t>
              </a:r>
            </a:p>
            <a:p>
              <a:pPr algn="ctr"/>
              <a:r>
                <a:rPr lang="en-US" sz="2000" b="1" i="1"/>
                <a:t> for VNXe</a:t>
              </a:r>
            </a:p>
          </p:txBody>
        </p:sp>
        <p:pic>
          <p:nvPicPr>
            <p:cNvPr id="541739" name="Picture 43" descr="bezel"/>
            <p:cNvPicPr>
              <a:picLocks noChangeAspect="1" noChangeArrowheads="1"/>
            </p:cNvPicPr>
            <p:nvPr/>
          </p:nvPicPr>
          <p:blipFill>
            <a:blip r:embed="rId9" cstate="print"/>
            <a:srcRect/>
            <a:stretch>
              <a:fillRect/>
            </a:stretch>
          </p:blipFill>
          <p:spPr bwMode="auto">
            <a:xfrm>
              <a:off x="3792" y="2112"/>
              <a:ext cx="1056" cy="191"/>
            </a:xfrm>
            <a:prstGeom prst="rect">
              <a:avLst/>
            </a:prstGeom>
            <a:noFill/>
            <a:effectLst>
              <a:outerShdw dist="35921" dir="2700000" algn="ctr" rotWithShape="0">
                <a:srgbClr val="808080">
                  <a:alpha val="50000"/>
                </a:srgbClr>
              </a:outerShdw>
            </a:effectLst>
          </p:spPr>
        </p:pic>
        <p:grpSp>
          <p:nvGrpSpPr>
            <p:cNvPr id="9" name="Group 44"/>
            <p:cNvGrpSpPr>
              <a:grpSpLocks/>
            </p:cNvGrpSpPr>
            <p:nvPr/>
          </p:nvGrpSpPr>
          <p:grpSpPr bwMode="auto">
            <a:xfrm>
              <a:off x="3024" y="1296"/>
              <a:ext cx="1008" cy="624"/>
              <a:chOff x="3024" y="2016"/>
              <a:chExt cx="1296" cy="688"/>
            </a:xfrm>
          </p:grpSpPr>
          <p:pic>
            <p:nvPicPr>
              <p:cNvPr id="23586" name="Picture 45" descr="bezel"/>
              <p:cNvPicPr>
                <a:picLocks noChangeAspect="1" noChangeArrowheads="1"/>
              </p:cNvPicPr>
              <p:nvPr/>
            </p:nvPicPr>
            <p:blipFill>
              <a:blip r:embed="rId10" cstate="print"/>
              <a:srcRect/>
              <a:stretch>
                <a:fillRect/>
              </a:stretch>
            </p:blipFill>
            <p:spPr bwMode="auto">
              <a:xfrm>
                <a:off x="3024" y="2016"/>
                <a:ext cx="1296" cy="352"/>
              </a:xfrm>
              <a:prstGeom prst="rect">
                <a:avLst/>
              </a:prstGeom>
              <a:noFill/>
              <a:ln w="9525">
                <a:noFill/>
                <a:miter lim="800000"/>
                <a:headEnd/>
                <a:tailEnd/>
              </a:ln>
            </p:spPr>
          </p:pic>
          <p:pic>
            <p:nvPicPr>
              <p:cNvPr id="23587" name="Picture 46" descr="bezel"/>
              <p:cNvPicPr>
                <a:picLocks noChangeAspect="1" noChangeArrowheads="1"/>
              </p:cNvPicPr>
              <p:nvPr/>
            </p:nvPicPr>
            <p:blipFill>
              <a:blip r:embed="rId11" cstate="print"/>
              <a:srcRect/>
              <a:stretch>
                <a:fillRect/>
              </a:stretch>
            </p:blipFill>
            <p:spPr bwMode="auto">
              <a:xfrm>
                <a:off x="3024" y="2352"/>
                <a:ext cx="1296" cy="352"/>
              </a:xfrm>
              <a:prstGeom prst="rect">
                <a:avLst/>
              </a:prstGeom>
              <a:noFill/>
              <a:ln w="9525">
                <a:noFill/>
                <a:miter lim="800000"/>
                <a:headEnd/>
                <a:tailEnd/>
              </a:ln>
            </p:spPr>
          </p:pic>
        </p:grpSp>
        <p:pic>
          <p:nvPicPr>
            <p:cNvPr id="23583" name="Picture 47" descr="bezel"/>
            <p:cNvPicPr>
              <a:picLocks noChangeAspect="1" noChangeArrowheads="1"/>
            </p:cNvPicPr>
            <p:nvPr/>
          </p:nvPicPr>
          <p:blipFill>
            <a:blip r:embed="rId12" cstate="print"/>
            <a:srcRect/>
            <a:stretch>
              <a:fillRect/>
            </a:stretch>
          </p:blipFill>
          <p:spPr bwMode="auto">
            <a:xfrm>
              <a:off x="4176" y="1584"/>
              <a:ext cx="1008" cy="352"/>
            </a:xfrm>
            <a:prstGeom prst="rect">
              <a:avLst/>
            </a:prstGeom>
            <a:noFill/>
            <a:ln w="9525">
              <a:noFill/>
              <a:miter lim="800000"/>
              <a:headEnd/>
              <a:tailEnd/>
            </a:ln>
          </p:spPr>
        </p:pic>
        <p:sp>
          <p:nvSpPr>
            <p:cNvPr id="23584" name="Text Box 48"/>
            <p:cNvSpPr txBox="1">
              <a:spLocks noChangeArrowheads="1"/>
            </p:cNvSpPr>
            <p:nvPr/>
          </p:nvSpPr>
          <p:spPr bwMode="auto">
            <a:xfrm>
              <a:off x="3524" y="960"/>
              <a:ext cx="1401" cy="233"/>
            </a:xfrm>
            <a:prstGeom prst="rect">
              <a:avLst/>
            </a:prstGeom>
            <a:noFill/>
            <a:ln w="9525" algn="ctr">
              <a:noFill/>
              <a:miter lim="800000"/>
              <a:headEnd/>
              <a:tailEnd/>
            </a:ln>
          </p:spPr>
          <p:txBody>
            <a:bodyPr wrap="none" lIns="0" tIns="0" rIns="0" bIns="0">
              <a:spAutoFit/>
            </a:bodyPr>
            <a:lstStyle/>
            <a:p>
              <a:pPr algn="ctr"/>
              <a:r>
                <a:rPr lang="en-US" sz="2400" b="1" i="1"/>
                <a:t>VNXe Products</a:t>
              </a:r>
            </a:p>
          </p:txBody>
        </p:sp>
        <p:pic>
          <p:nvPicPr>
            <p:cNvPr id="23585" name="Picture 49"/>
            <p:cNvPicPr>
              <a:picLocks noChangeAspect="1" noChangeArrowheads="1"/>
            </p:cNvPicPr>
            <p:nvPr/>
          </p:nvPicPr>
          <p:blipFill>
            <a:blip r:embed="rId13" cstate="print"/>
            <a:srcRect/>
            <a:stretch>
              <a:fillRect/>
            </a:stretch>
          </p:blipFill>
          <p:spPr bwMode="auto">
            <a:xfrm>
              <a:off x="3552" y="2784"/>
              <a:ext cx="1691" cy="1264"/>
            </a:xfrm>
            <a:prstGeom prst="rect">
              <a:avLst/>
            </a:prstGeom>
            <a:noFill/>
            <a:ln w="9525">
              <a:noFill/>
              <a:miter lim="800000"/>
              <a:headEnd/>
              <a:tailEnd/>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596900" y="231775"/>
            <a:ext cx="6280150" cy="863600"/>
          </a:xfrm>
          <a:prstGeom prst="rect">
            <a:avLst/>
          </a:prstGeom>
        </p:spPr>
        <p:txBody>
          <a:bodyPr/>
          <a:lstStyle/>
          <a:p>
            <a:pPr eaLnBrk="1" hangingPunct="1"/>
            <a:r>
              <a:rPr lang="en-US" smtClean="0"/>
              <a:t>C4 Code Base – Producer/Consumer Model</a:t>
            </a:r>
          </a:p>
        </p:txBody>
      </p:sp>
      <p:sp>
        <p:nvSpPr>
          <p:cNvPr id="177156" name="AutoShape 4"/>
          <p:cNvSpPr>
            <a:spLocks noChangeArrowheads="1"/>
          </p:cNvSpPr>
          <p:nvPr/>
        </p:nvSpPr>
        <p:spPr bwMode="auto">
          <a:xfrm>
            <a:off x="2286000" y="1828800"/>
            <a:ext cx="2514600" cy="4114800"/>
          </a:xfrm>
          <a:prstGeom prst="roundRect">
            <a:avLst>
              <a:gd name="adj" fmla="val 16667"/>
            </a:avLst>
          </a:prstGeom>
          <a:solidFill>
            <a:srgbClr val="FFFF99"/>
          </a:solidFill>
          <a:ln w="19050" algn="ctr">
            <a:noFill/>
            <a:round/>
            <a:headEnd/>
            <a:tailEnd/>
          </a:ln>
          <a:effectLst>
            <a:outerShdw dist="107763" dir="2700000" algn="ctr" rotWithShape="0">
              <a:schemeClr val="bg2">
                <a:alpha val="50000"/>
              </a:schemeClr>
            </a:outerShdw>
          </a:effectLst>
        </p:spPr>
        <p:txBody>
          <a:bodyPr wrap="none" lIns="0" tIns="0" rIns="0" bIns="0" anchor="ctr"/>
          <a:lstStyle/>
          <a:p>
            <a:pPr algn="ctr"/>
            <a:endParaRPr lang="en-US" sz="1400"/>
          </a:p>
        </p:txBody>
      </p:sp>
      <p:sp>
        <p:nvSpPr>
          <p:cNvPr id="177157" name="Rectangle 5"/>
          <p:cNvSpPr>
            <a:spLocks noChangeArrowheads="1"/>
          </p:cNvSpPr>
          <p:nvPr/>
        </p:nvSpPr>
        <p:spPr bwMode="auto">
          <a:xfrm>
            <a:off x="2746375" y="2413000"/>
            <a:ext cx="1760538" cy="481013"/>
          </a:xfrm>
          <a:prstGeom prst="rect">
            <a:avLst/>
          </a:prstGeom>
          <a:solidFill>
            <a:srgbClr val="A1A645"/>
          </a:solidFill>
          <a:ln w="9525" algn="ctr">
            <a:noFill/>
            <a:miter lim="800000"/>
            <a:headEnd/>
            <a:tailEnd/>
          </a:ln>
          <a:effectLst>
            <a:outerShdw dist="53882" dir="2700000" algn="ctr" rotWithShape="0">
              <a:srgbClr val="808080">
                <a:alpha val="50000"/>
              </a:srgbClr>
            </a:outerShdw>
          </a:effectLst>
        </p:spPr>
        <p:txBody>
          <a:bodyPr/>
          <a:lstStyle/>
          <a:p>
            <a:pPr algn="ctr"/>
            <a:endParaRPr lang="en-US" sz="2000"/>
          </a:p>
        </p:txBody>
      </p:sp>
      <p:sp>
        <p:nvSpPr>
          <p:cNvPr id="24581" name="Text Box 6"/>
          <p:cNvSpPr txBox="1">
            <a:spLocks noChangeArrowheads="1"/>
          </p:cNvSpPr>
          <p:nvPr/>
        </p:nvSpPr>
        <p:spPr bwMode="auto">
          <a:xfrm>
            <a:off x="3076575" y="2660650"/>
            <a:ext cx="1130300" cy="136525"/>
          </a:xfrm>
          <a:prstGeom prst="rect">
            <a:avLst/>
          </a:prstGeom>
          <a:noFill/>
          <a:ln w="9525">
            <a:noFill/>
            <a:miter lim="800000"/>
            <a:headEnd/>
            <a:tailEnd/>
          </a:ln>
        </p:spPr>
        <p:txBody>
          <a:bodyPr wrap="none" lIns="0" tIns="0" rIns="0" bIns="0">
            <a:spAutoFit/>
          </a:bodyPr>
          <a:lstStyle/>
          <a:p>
            <a:r>
              <a:rPr lang="en-US" sz="900" b="1">
                <a:solidFill>
                  <a:schemeClr val="bg1"/>
                </a:solidFill>
              </a:rPr>
              <a:t>Management &amp; Apps</a:t>
            </a:r>
          </a:p>
        </p:txBody>
      </p:sp>
      <p:grpSp>
        <p:nvGrpSpPr>
          <p:cNvPr id="2" name="Group 7"/>
          <p:cNvGrpSpPr>
            <a:grpSpLocks/>
          </p:cNvGrpSpPr>
          <p:nvPr/>
        </p:nvGrpSpPr>
        <p:grpSpPr bwMode="auto">
          <a:xfrm>
            <a:off x="2655888" y="2330450"/>
            <a:ext cx="334962" cy="463550"/>
            <a:chOff x="6634" y="1099"/>
            <a:chExt cx="634" cy="634"/>
          </a:xfrm>
        </p:grpSpPr>
        <p:sp>
          <p:nvSpPr>
            <p:cNvPr id="177160" name="Oval 8"/>
            <p:cNvSpPr>
              <a:spLocks noChangeArrowheads="1"/>
            </p:cNvSpPr>
            <p:nvPr/>
          </p:nvSpPr>
          <p:spPr bwMode="auto">
            <a:xfrm>
              <a:off x="6634" y="1099"/>
              <a:ext cx="634" cy="634"/>
            </a:xfrm>
            <a:prstGeom prst="ellipse">
              <a:avLst/>
            </a:prstGeom>
            <a:solidFill>
              <a:srgbClr val="A1A645"/>
            </a:solidFill>
            <a:ln w="12700">
              <a:noFill/>
              <a:round/>
              <a:headEnd/>
              <a:tailEnd/>
            </a:ln>
            <a:effectLst>
              <a:outerShdw dist="53882" dir="2700000" algn="ctr" rotWithShape="0">
                <a:srgbClr val="808080">
                  <a:alpha val="50000"/>
                </a:srgbClr>
              </a:outerShdw>
            </a:effectLst>
          </p:spPr>
          <p:txBody>
            <a:bodyPr/>
            <a:lstStyle/>
            <a:p>
              <a:pPr algn="ctr"/>
              <a:endParaRPr lang="en-US" sz="2000"/>
            </a:p>
          </p:txBody>
        </p:sp>
        <p:pic>
          <p:nvPicPr>
            <p:cNvPr id="24660" name="Picture 9" descr="icons-process"/>
            <p:cNvPicPr>
              <a:picLocks noChangeAspect="1" noChangeArrowheads="1"/>
            </p:cNvPicPr>
            <p:nvPr/>
          </p:nvPicPr>
          <p:blipFill>
            <a:blip r:embed="rId3" cstate="print"/>
            <a:srcRect/>
            <a:stretch>
              <a:fillRect/>
            </a:stretch>
          </p:blipFill>
          <p:spPr bwMode="auto">
            <a:xfrm>
              <a:off x="6723" y="1192"/>
              <a:ext cx="456" cy="448"/>
            </a:xfrm>
            <a:prstGeom prst="rect">
              <a:avLst/>
            </a:prstGeom>
            <a:noFill/>
            <a:ln w="9525">
              <a:noFill/>
              <a:miter lim="800000"/>
              <a:headEnd/>
              <a:tailEnd/>
            </a:ln>
          </p:spPr>
        </p:pic>
      </p:grpSp>
      <p:sp>
        <p:nvSpPr>
          <p:cNvPr id="177162" name="Rectangle 10"/>
          <p:cNvSpPr>
            <a:spLocks noChangeArrowheads="1"/>
          </p:cNvSpPr>
          <p:nvPr/>
        </p:nvSpPr>
        <p:spPr bwMode="auto">
          <a:xfrm>
            <a:off x="2746375" y="2955925"/>
            <a:ext cx="1765300" cy="481013"/>
          </a:xfrm>
          <a:prstGeom prst="rect">
            <a:avLst/>
          </a:prstGeom>
          <a:solidFill>
            <a:srgbClr val="356196"/>
          </a:solidFill>
          <a:ln w="9525" algn="ctr">
            <a:noFill/>
            <a:miter lim="800000"/>
            <a:headEnd/>
            <a:tailEnd/>
          </a:ln>
          <a:effectLst>
            <a:outerShdw dist="53882" dir="2700000" algn="ctr" rotWithShape="0">
              <a:srgbClr val="808080">
                <a:alpha val="50000"/>
              </a:srgbClr>
            </a:outerShdw>
          </a:effectLst>
        </p:spPr>
        <p:txBody>
          <a:bodyPr/>
          <a:lstStyle/>
          <a:p>
            <a:pPr algn="ctr"/>
            <a:endParaRPr lang="en-US" sz="2000"/>
          </a:p>
        </p:txBody>
      </p:sp>
      <p:sp>
        <p:nvSpPr>
          <p:cNvPr id="24584" name="Text Box 11"/>
          <p:cNvSpPr txBox="1">
            <a:spLocks noChangeArrowheads="1"/>
          </p:cNvSpPr>
          <p:nvPr/>
        </p:nvSpPr>
        <p:spPr bwMode="auto">
          <a:xfrm>
            <a:off x="3076575" y="3213100"/>
            <a:ext cx="676275" cy="136525"/>
          </a:xfrm>
          <a:prstGeom prst="rect">
            <a:avLst/>
          </a:prstGeom>
          <a:noFill/>
          <a:ln w="9525">
            <a:noFill/>
            <a:miter lim="800000"/>
            <a:headEnd/>
            <a:tailEnd/>
          </a:ln>
        </p:spPr>
        <p:txBody>
          <a:bodyPr lIns="0" tIns="0" rIns="0" bIns="0">
            <a:spAutoFit/>
          </a:bodyPr>
          <a:lstStyle/>
          <a:p>
            <a:r>
              <a:rPr lang="en-US" sz="900" b="1">
                <a:solidFill>
                  <a:schemeClr val="bg1"/>
                </a:solidFill>
              </a:rPr>
              <a:t>Protocols</a:t>
            </a:r>
          </a:p>
        </p:txBody>
      </p:sp>
      <p:grpSp>
        <p:nvGrpSpPr>
          <p:cNvPr id="3" name="Group 12"/>
          <p:cNvGrpSpPr>
            <a:grpSpLocks/>
          </p:cNvGrpSpPr>
          <p:nvPr/>
        </p:nvGrpSpPr>
        <p:grpSpPr bwMode="auto">
          <a:xfrm>
            <a:off x="2655888" y="2871788"/>
            <a:ext cx="334962" cy="455612"/>
            <a:chOff x="6634" y="1814"/>
            <a:chExt cx="634" cy="629"/>
          </a:xfrm>
        </p:grpSpPr>
        <p:sp>
          <p:nvSpPr>
            <p:cNvPr id="177165" name="Oval 13"/>
            <p:cNvSpPr>
              <a:spLocks noChangeArrowheads="1"/>
            </p:cNvSpPr>
            <p:nvPr/>
          </p:nvSpPr>
          <p:spPr bwMode="auto">
            <a:xfrm>
              <a:off x="6634" y="1814"/>
              <a:ext cx="634" cy="629"/>
            </a:xfrm>
            <a:prstGeom prst="ellipse">
              <a:avLst/>
            </a:prstGeom>
            <a:solidFill>
              <a:srgbClr val="356196"/>
            </a:solidFill>
            <a:ln w="12700">
              <a:noFill/>
              <a:round/>
              <a:headEnd/>
              <a:tailEnd/>
            </a:ln>
            <a:effectLst>
              <a:outerShdw dist="53882" dir="2700000" algn="ctr" rotWithShape="0">
                <a:srgbClr val="808080">
                  <a:alpha val="50000"/>
                </a:srgbClr>
              </a:outerShdw>
            </a:effectLst>
          </p:spPr>
          <p:txBody>
            <a:bodyPr/>
            <a:lstStyle/>
            <a:p>
              <a:pPr algn="ctr"/>
              <a:endParaRPr lang="en-US" sz="2000"/>
            </a:p>
          </p:txBody>
        </p:sp>
        <p:pic>
          <p:nvPicPr>
            <p:cNvPr id="24658" name="Picture 14" descr="icons---built-in-security-2"/>
            <p:cNvPicPr>
              <a:picLocks noChangeAspect="1" noChangeArrowheads="1"/>
            </p:cNvPicPr>
            <p:nvPr/>
          </p:nvPicPr>
          <p:blipFill>
            <a:blip r:embed="rId4" cstate="print"/>
            <a:srcRect/>
            <a:stretch>
              <a:fillRect/>
            </a:stretch>
          </p:blipFill>
          <p:spPr bwMode="auto">
            <a:xfrm>
              <a:off x="6693" y="1870"/>
              <a:ext cx="516" cy="518"/>
            </a:xfrm>
            <a:prstGeom prst="rect">
              <a:avLst/>
            </a:prstGeom>
            <a:noFill/>
            <a:ln w="9525">
              <a:noFill/>
              <a:miter lim="800000"/>
              <a:headEnd/>
              <a:tailEnd/>
            </a:ln>
          </p:spPr>
        </p:pic>
      </p:grpSp>
      <p:sp>
        <p:nvSpPr>
          <p:cNvPr id="177167" name="Rectangle 15"/>
          <p:cNvSpPr>
            <a:spLocks noChangeArrowheads="1"/>
          </p:cNvSpPr>
          <p:nvPr/>
        </p:nvSpPr>
        <p:spPr bwMode="auto">
          <a:xfrm>
            <a:off x="2746375" y="3500438"/>
            <a:ext cx="1765300" cy="481012"/>
          </a:xfrm>
          <a:prstGeom prst="rect">
            <a:avLst/>
          </a:prstGeom>
          <a:solidFill>
            <a:srgbClr val="DF7303"/>
          </a:solidFill>
          <a:ln w="9525" algn="ctr">
            <a:noFill/>
            <a:miter lim="800000"/>
            <a:headEnd/>
            <a:tailEnd/>
          </a:ln>
          <a:effectLst>
            <a:outerShdw dist="53882" dir="2700000" algn="ctr" rotWithShape="0">
              <a:srgbClr val="808080">
                <a:alpha val="50000"/>
              </a:srgbClr>
            </a:outerShdw>
          </a:effectLst>
        </p:spPr>
        <p:txBody>
          <a:bodyPr/>
          <a:lstStyle/>
          <a:p>
            <a:pPr algn="ctr"/>
            <a:endParaRPr lang="en-US" sz="2000"/>
          </a:p>
        </p:txBody>
      </p:sp>
      <p:sp>
        <p:nvSpPr>
          <p:cNvPr id="177168" name="Text Box 16"/>
          <p:cNvSpPr txBox="1">
            <a:spLocks noChangeArrowheads="1"/>
          </p:cNvSpPr>
          <p:nvPr/>
        </p:nvSpPr>
        <p:spPr bwMode="auto">
          <a:xfrm>
            <a:off x="3076575" y="3749675"/>
            <a:ext cx="749300" cy="136525"/>
          </a:xfrm>
          <a:prstGeom prst="rect">
            <a:avLst/>
          </a:prstGeom>
          <a:noFill/>
          <a:ln w="9525">
            <a:noFill/>
            <a:miter lim="800000"/>
            <a:headEnd/>
            <a:tailEnd/>
          </a:ln>
          <a:effectLst>
            <a:outerShdw dist="17961" dir="2700000" algn="ctr" rotWithShape="0">
              <a:schemeClr val="tx1"/>
            </a:outerShdw>
          </a:effectLst>
        </p:spPr>
        <p:txBody>
          <a:bodyPr wrap="none" lIns="0" tIns="0" rIns="0" bIns="0">
            <a:spAutoFit/>
          </a:bodyPr>
          <a:lstStyle/>
          <a:p>
            <a:pPr>
              <a:defRPr/>
            </a:pPr>
            <a:r>
              <a:rPr lang="en-US" sz="900" b="1">
                <a:solidFill>
                  <a:schemeClr val="bg1"/>
                </a:solidFill>
              </a:rPr>
              <a:t>Data Services</a:t>
            </a:r>
          </a:p>
        </p:txBody>
      </p:sp>
      <p:grpSp>
        <p:nvGrpSpPr>
          <p:cNvPr id="4" name="Group 17"/>
          <p:cNvGrpSpPr>
            <a:grpSpLocks/>
          </p:cNvGrpSpPr>
          <p:nvPr/>
        </p:nvGrpSpPr>
        <p:grpSpPr bwMode="auto">
          <a:xfrm>
            <a:off x="2655888" y="3408363"/>
            <a:ext cx="334962" cy="461962"/>
            <a:chOff x="6634" y="2524"/>
            <a:chExt cx="634" cy="634"/>
          </a:xfrm>
        </p:grpSpPr>
        <p:sp>
          <p:nvSpPr>
            <p:cNvPr id="177170" name="Oval 18"/>
            <p:cNvSpPr>
              <a:spLocks noChangeArrowheads="1"/>
            </p:cNvSpPr>
            <p:nvPr/>
          </p:nvSpPr>
          <p:spPr bwMode="auto">
            <a:xfrm>
              <a:off x="6634" y="2524"/>
              <a:ext cx="634" cy="634"/>
            </a:xfrm>
            <a:prstGeom prst="ellipse">
              <a:avLst/>
            </a:prstGeom>
            <a:solidFill>
              <a:srgbClr val="DF7303"/>
            </a:solidFill>
            <a:ln w="12700">
              <a:noFill/>
              <a:round/>
              <a:headEnd/>
              <a:tailEnd/>
            </a:ln>
            <a:effectLst>
              <a:outerShdw dist="53882" dir="2700000" algn="ctr" rotWithShape="0">
                <a:srgbClr val="808080">
                  <a:alpha val="50000"/>
                </a:srgbClr>
              </a:outerShdw>
            </a:effectLst>
          </p:spPr>
          <p:txBody>
            <a:bodyPr/>
            <a:lstStyle/>
            <a:p>
              <a:pPr algn="ctr"/>
              <a:endParaRPr lang="en-US" sz="2000"/>
            </a:p>
          </p:txBody>
        </p:sp>
        <p:pic>
          <p:nvPicPr>
            <p:cNvPr id="24656" name="Picture 19" descr="icons-info-2-work-2"/>
            <p:cNvPicPr>
              <a:picLocks noChangeAspect="1" noChangeArrowheads="1"/>
            </p:cNvPicPr>
            <p:nvPr/>
          </p:nvPicPr>
          <p:blipFill>
            <a:blip r:embed="rId5" cstate="print"/>
            <a:srcRect/>
            <a:stretch>
              <a:fillRect/>
            </a:stretch>
          </p:blipFill>
          <p:spPr bwMode="auto">
            <a:xfrm>
              <a:off x="6713" y="2600"/>
              <a:ext cx="476" cy="482"/>
            </a:xfrm>
            <a:prstGeom prst="rect">
              <a:avLst/>
            </a:prstGeom>
            <a:noFill/>
            <a:ln w="9525">
              <a:noFill/>
              <a:miter lim="800000"/>
              <a:headEnd/>
              <a:tailEnd/>
            </a:ln>
          </p:spPr>
        </p:pic>
      </p:grpSp>
      <p:sp>
        <p:nvSpPr>
          <p:cNvPr id="177172" name="Rectangle 20"/>
          <p:cNvSpPr>
            <a:spLocks noChangeArrowheads="1"/>
          </p:cNvSpPr>
          <p:nvPr/>
        </p:nvSpPr>
        <p:spPr bwMode="auto">
          <a:xfrm>
            <a:off x="2746375" y="4037013"/>
            <a:ext cx="1779588" cy="484187"/>
          </a:xfrm>
          <a:prstGeom prst="rect">
            <a:avLst/>
          </a:prstGeom>
          <a:solidFill>
            <a:srgbClr val="990032"/>
          </a:solidFill>
          <a:ln w="9525" algn="ctr">
            <a:noFill/>
            <a:miter lim="800000"/>
            <a:headEnd/>
            <a:tailEnd/>
          </a:ln>
          <a:effectLst>
            <a:outerShdw dist="53882" dir="2700000" algn="ctr" rotWithShape="0">
              <a:srgbClr val="808080">
                <a:alpha val="50000"/>
              </a:srgbClr>
            </a:outerShdw>
          </a:effectLst>
        </p:spPr>
        <p:txBody>
          <a:bodyPr/>
          <a:lstStyle/>
          <a:p>
            <a:pPr algn="ctr"/>
            <a:endParaRPr lang="en-US" sz="2000"/>
          </a:p>
        </p:txBody>
      </p:sp>
      <p:sp>
        <p:nvSpPr>
          <p:cNvPr id="177173" name="Text Box 21"/>
          <p:cNvSpPr txBox="1">
            <a:spLocks noChangeArrowheads="1"/>
          </p:cNvSpPr>
          <p:nvPr/>
        </p:nvSpPr>
        <p:spPr bwMode="auto">
          <a:xfrm>
            <a:off x="3076575" y="4292600"/>
            <a:ext cx="546100" cy="136525"/>
          </a:xfrm>
          <a:prstGeom prst="rect">
            <a:avLst/>
          </a:prstGeom>
          <a:noFill/>
          <a:ln w="9525">
            <a:noFill/>
            <a:miter lim="800000"/>
            <a:headEnd/>
            <a:tailEnd/>
          </a:ln>
          <a:effectLst>
            <a:outerShdw dist="17961" dir="2700000" algn="ctr" rotWithShape="0">
              <a:schemeClr val="tx1"/>
            </a:outerShdw>
          </a:effectLst>
        </p:spPr>
        <p:txBody>
          <a:bodyPr wrap="none" lIns="0" tIns="0" rIns="0" bIns="0">
            <a:spAutoFit/>
          </a:bodyPr>
          <a:lstStyle/>
          <a:p>
            <a:pPr>
              <a:defRPr/>
            </a:pPr>
            <a:r>
              <a:rPr lang="en-US" sz="900" b="1">
                <a:solidFill>
                  <a:schemeClr val="bg1"/>
                </a:solidFill>
              </a:rPr>
              <a:t>Array S/W</a:t>
            </a:r>
          </a:p>
        </p:txBody>
      </p:sp>
      <p:grpSp>
        <p:nvGrpSpPr>
          <p:cNvPr id="5" name="Group 22"/>
          <p:cNvGrpSpPr>
            <a:grpSpLocks/>
          </p:cNvGrpSpPr>
          <p:nvPr/>
        </p:nvGrpSpPr>
        <p:grpSpPr bwMode="auto">
          <a:xfrm>
            <a:off x="2655888" y="3949700"/>
            <a:ext cx="334962" cy="461963"/>
            <a:chOff x="6634" y="3239"/>
            <a:chExt cx="634" cy="634"/>
          </a:xfrm>
        </p:grpSpPr>
        <p:sp>
          <p:nvSpPr>
            <p:cNvPr id="177175" name="Oval 23"/>
            <p:cNvSpPr>
              <a:spLocks noChangeArrowheads="1"/>
            </p:cNvSpPr>
            <p:nvPr/>
          </p:nvSpPr>
          <p:spPr bwMode="auto">
            <a:xfrm>
              <a:off x="6634" y="3239"/>
              <a:ext cx="634" cy="634"/>
            </a:xfrm>
            <a:prstGeom prst="ellipse">
              <a:avLst/>
            </a:prstGeom>
            <a:solidFill>
              <a:srgbClr val="990032"/>
            </a:solidFill>
            <a:ln w="12700">
              <a:noFill/>
              <a:round/>
              <a:headEnd/>
              <a:tailEnd/>
            </a:ln>
            <a:effectLst>
              <a:outerShdw dist="53882" dir="2700000" algn="ctr" rotWithShape="0">
                <a:srgbClr val="808080">
                  <a:alpha val="50000"/>
                </a:srgbClr>
              </a:outerShdw>
            </a:effectLst>
          </p:spPr>
          <p:txBody>
            <a:bodyPr/>
            <a:lstStyle/>
            <a:p>
              <a:pPr algn="ctr"/>
              <a:endParaRPr lang="en-US" sz="2000"/>
            </a:p>
          </p:txBody>
        </p:sp>
        <p:pic>
          <p:nvPicPr>
            <p:cNvPr id="24654" name="Picture 24" descr="fragmented"/>
            <p:cNvPicPr>
              <a:picLocks noChangeAspect="1" noChangeArrowheads="1"/>
            </p:cNvPicPr>
            <p:nvPr/>
          </p:nvPicPr>
          <p:blipFill>
            <a:blip r:embed="rId6" cstate="print"/>
            <a:srcRect/>
            <a:stretch>
              <a:fillRect/>
            </a:stretch>
          </p:blipFill>
          <p:spPr bwMode="auto">
            <a:xfrm>
              <a:off x="6744" y="3377"/>
              <a:ext cx="413" cy="358"/>
            </a:xfrm>
            <a:prstGeom prst="rect">
              <a:avLst/>
            </a:prstGeom>
            <a:noFill/>
            <a:ln w="9525">
              <a:noFill/>
              <a:miter lim="800000"/>
              <a:headEnd/>
              <a:tailEnd/>
            </a:ln>
          </p:spPr>
        </p:pic>
      </p:grpSp>
      <p:sp>
        <p:nvSpPr>
          <p:cNvPr id="177177" name="Rectangle 25"/>
          <p:cNvSpPr>
            <a:spLocks noChangeArrowheads="1"/>
          </p:cNvSpPr>
          <p:nvPr/>
        </p:nvSpPr>
        <p:spPr bwMode="auto">
          <a:xfrm>
            <a:off x="2746375" y="4567238"/>
            <a:ext cx="1779588" cy="481012"/>
          </a:xfrm>
          <a:prstGeom prst="rect">
            <a:avLst/>
          </a:prstGeom>
          <a:solidFill>
            <a:srgbClr val="669932"/>
          </a:solidFill>
          <a:ln w="9525" algn="ctr">
            <a:noFill/>
            <a:miter lim="800000"/>
            <a:headEnd/>
            <a:tailEnd/>
          </a:ln>
          <a:effectLst>
            <a:outerShdw dist="53882" dir="2700000" algn="ctr" rotWithShape="0">
              <a:srgbClr val="808080">
                <a:alpha val="50000"/>
              </a:srgbClr>
            </a:outerShdw>
          </a:effectLst>
        </p:spPr>
        <p:txBody>
          <a:bodyPr/>
          <a:lstStyle/>
          <a:p>
            <a:pPr algn="ctr"/>
            <a:endParaRPr lang="en-US" sz="2000"/>
          </a:p>
        </p:txBody>
      </p:sp>
      <p:sp>
        <p:nvSpPr>
          <p:cNvPr id="177178" name="Text Box 26"/>
          <p:cNvSpPr txBox="1">
            <a:spLocks noChangeArrowheads="1"/>
          </p:cNvSpPr>
          <p:nvPr/>
        </p:nvSpPr>
        <p:spPr bwMode="auto">
          <a:xfrm>
            <a:off x="3076575" y="4816475"/>
            <a:ext cx="882650" cy="138113"/>
          </a:xfrm>
          <a:prstGeom prst="rect">
            <a:avLst/>
          </a:prstGeom>
          <a:noFill/>
          <a:ln w="9525">
            <a:noFill/>
            <a:miter lim="800000"/>
            <a:headEnd/>
            <a:tailEnd/>
          </a:ln>
          <a:effectLst>
            <a:outerShdw dist="17961" dir="2700000" algn="ctr" rotWithShape="0">
              <a:schemeClr val="tx1"/>
            </a:outerShdw>
          </a:effectLst>
        </p:spPr>
        <p:txBody>
          <a:bodyPr wrap="none" lIns="0" tIns="0" rIns="0" bIns="0">
            <a:spAutoFit/>
          </a:bodyPr>
          <a:lstStyle/>
          <a:p>
            <a:pPr>
              <a:defRPr/>
            </a:pPr>
            <a:r>
              <a:rPr lang="en-US" sz="900" b="1">
                <a:solidFill>
                  <a:schemeClr val="bg1"/>
                </a:solidFill>
              </a:rPr>
              <a:t>OS </a:t>
            </a:r>
            <a:r>
              <a:rPr lang="en-US" sz="800" b="1">
                <a:solidFill>
                  <a:schemeClr val="bg1"/>
                </a:solidFill>
              </a:rPr>
              <a:t>Independence</a:t>
            </a:r>
          </a:p>
        </p:txBody>
      </p:sp>
      <p:grpSp>
        <p:nvGrpSpPr>
          <p:cNvPr id="6" name="Group 27"/>
          <p:cNvGrpSpPr>
            <a:grpSpLocks/>
          </p:cNvGrpSpPr>
          <p:nvPr/>
        </p:nvGrpSpPr>
        <p:grpSpPr bwMode="auto">
          <a:xfrm>
            <a:off x="2655888" y="4491038"/>
            <a:ext cx="334962" cy="461962"/>
            <a:chOff x="6634" y="3954"/>
            <a:chExt cx="634" cy="634"/>
          </a:xfrm>
        </p:grpSpPr>
        <p:sp>
          <p:nvSpPr>
            <p:cNvPr id="177180" name="Oval 28"/>
            <p:cNvSpPr>
              <a:spLocks noChangeArrowheads="1"/>
            </p:cNvSpPr>
            <p:nvPr/>
          </p:nvSpPr>
          <p:spPr bwMode="auto">
            <a:xfrm>
              <a:off x="6634" y="3954"/>
              <a:ext cx="634" cy="634"/>
            </a:xfrm>
            <a:prstGeom prst="ellipse">
              <a:avLst/>
            </a:prstGeom>
            <a:solidFill>
              <a:srgbClr val="669932"/>
            </a:solidFill>
            <a:ln w="12700">
              <a:noFill/>
              <a:round/>
              <a:headEnd/>
              <a:tailEnd/>
            </a:ln>
            <a:effectLst>
              <a:outerShdw dist="53882" dir="2700000" algn="ctr" rotWithShape="0">
                <a:srgbClr val="808080">
                  <a:alpha val="50000"/>
                </a:srgbClr>
              </a:outerShdw>
            </a:effectLst>
          </p:spPr>
          <p:txBody>
            <a:bodyPr/>
            <a:lstStyle/>
            <a:p>
              <a:pPr algn="ctr"/>
              <a:endParaRPr lang="en-US" sz="2000"/>
            </a:p>
          </p:txBody>
        </p:sp>
        <p:pic>
          <p:nvPicPr>
            <p:cNvPr id="24652" name="Picture 29" descr="vault"/>
            <p:cNvPicPr>
              <a:picLocks noChangeAspect="1" noChangeArrowheads="1"/>
            </p:cNvPicPr>
            <p:nvPr/>
          </p:nvPicPr>
          <p:blipFill>
            <a:blip r:embed="rId7" cstate="print"/>
            <a:srcRect l="13637" t="14470" r="13637" b="14470"/>
            <a:stretch>
              <a:fillRect/>
            </a:stretch>
          </p:blipFill>
          <p:spPr bwMode="auto">
            <a:xfrm>
              <a:off x="6767" y="4050"/>
              <a:ext cx="416" cy="442"/>
            </a:xfrm>
            <a:prstGeom prst="rect">
              <a:avLst/>
            </a:prstGeom>
            <a:noFill/>
            <a:ln w="9525">
              <a:noFill/>
              <a:miter lim="800000"/>
              <a:headEnd/>
              <a:tailEnd/>
            </a:ln>
          </p:spPr>
        </p:pic>
      </p:grpSp>
      <p:sp>
        <p:nvSpPr>
          <p:cNvPr id="177182" name="Rectangle 30"/>
          <p:cNvSpPr>
            <a:spLocks noChangeArrowheads="1"/>
          </p:cNvSpPr>
          <p:nvPr/>
        </p:nvSpPr>
        <p:spPr bwMode="auto">
          <a:xfrm>
            <a:off x="2746375" y="5116513"/>
            <a:ext cx="1779588" cy="484187"/>
          </a:xfrm>
          <a:prstGeom prst="rect">
            <a:avLst/>
          </a:prstGeom>
          <a:solidFill>
            <a:srgbClr val="663F8C"/>
          </a:solidFill>
          <a:ln w="9525" algn="ctr">
            <a:noFill/>
            <a:miter lim="800000"/>
            <a:headEnd/>
            <a:tailEnd/>
          </a:ln>
          <a:effectLst>
            <a:outerShdw dist="53882" dir="2700000" algn="ctr" rotWithShape="0">
              <a:srgbClr val="808080">
                <a:alpha val="50000"/>
              </a:srgbClr>
            </a:outerShdw>
          </a:effectLst>
        </p:spPr>
        <p:txBody>
          <a:bodyPr/>
          <a:lstStyle/>
          <a:p>
            <a:pPr algn="ctr"/>
            <a:endParaRPr lang="en-US" sz="2000"/>
          </a:p>
        </p:txBody>
      </p:sp>
      <p:sp>
        <p:nvSpPr>
          <p:cNvPr id="177183" name="Text Box 31"/>
          <p:cNvSpPr txBox="1">
            <a:spLocks noChangeArrowheads="1"/>
          </p:cNvSpPr>
          <p:nvPr/>
        </p:nvSpPr>
        <p:spPr bwMode="auto">
          <a:xfrm>
            <a:off x="3076575" y="5373688"/>
            <a:ext cx="566738" cy="136525"/>
          </a:xfrm>
          <a:prstGeom prst="rect">
            <a:avLst/>
          </a:prstGeom>
          <a:noFill/>
          <a:ln w="9525">
            <a:noFill/>
            <a:miter lim="800000"/>
            <a:headEnd/>
            <a:tailEnd/>
          </a:ln>
          <a:effectLst>
            <a:outerShdw dist="17961" dir="2700000" algn="ctr" rotWithShape="0">
              <a:schemeClr val="tx1"/>
            </a:outerShdw>
          </a:effectLst>
        </p:spPr>
        <p:txBody>
          <a:bodyPr wrap="none" lIns="0" tIns="0" rIns="0" bIns="0">
            <a:spAutoFit/>
          </a:bodyPr>
          <a:lstStyle/>
          <a:p>
            <a:pPr>
              <a:defRPr/>
            </a:pPr>
            <a:r>
              <a:rPr lang="en-US" sz="900" b="1">
                <a:solidFill>
                  <a:schemeClr val="bg1"/>
                </a:solidFill>
              </a:rPr>
              <a:t>OS Layers</a:t>
            </a:r>
          </a:p>
        </p:txBody>
      </p:sp>
      <p:grpSp>
        <p:nvGrpSpPr>
          <p:cNvPr id="7" name="Group 32"/>
          <p:cNvGrpSpPr>
            <a:grpSpLocks/>
          </p:cNvGrpSpPr>
          <p:nvPr/>
        </p:nvGrpSpPr>
        <p:grpSpPr bwMode="auto">
          <a:xfrm>
            <a:off x="2655888" y="5033963"/>
            <a:ext cx="334962" cy="458787"/>
            <a:chOff x="6634" y="4670"/>
            <a:chExt cx="634" cy="634"/>
          </a:xfrm>
        </p:grpSpPr>
        <p:sp>
          <p:nvSpPr>
            <p:cNvPr id="177185" name="Oval 33"/>
            <p:cNvSpPr>
              <a:spLocks noChangeArrowheads="1"/>
            </p:cNvSpPr>
            <p:nvPr/>
          </p:nvSpPr>
          <p:spPr bwMode="auto">
            <a:xfrm>
              <a:off x="6634" y="4670"/>
              <a:ext cx="634" cy="634"/>
            </a:xfrm>
            <a:prstGeom prst="ellipse">
              <a:avLst/>
            </a:prstGeom>
            <a:solidFill>
              <a:srgbClr val="663F8C"/>
            </a:solidFill>
            <a:ln w="12700">
              <a:noFill/>
              <a:round/>
              <a:headEnd/>
              <a:tailEnd/>
            </a:ln>
            <a:effectLst>
              <a:outerShdw dist="53882" dir="2700000" algn="ctr" rotWithShape="0">
                <a:srgbClr val="808080">
                  <a:alpha val="50000"/>
                </a:srgbClr>
              </a:outerShdw>
            </a:effectLst>
          </p:spPr>
          <p:txBody>
            <a:bodyPr/>
            <a:lstStyle/>
            <a:p>
              <a:pPr algn="ctr"/>
              <a:endParaRPr lang="en-US" sz="2000"/>
            </a:p>
          </p:txBody>
        </p:sp>
        <p:pic>
          <p:nvPicPr>
            <p:cNvPr id="24650" name="Picture 34" descr="servers 2"/>
            <p:cNvPicPr>
              <a:picLocks noChangeAspect="1" noChangeArrowheads="1"/>
            </p:cNvPicPr>
            <p:nvPr/>
          </p:nvPicPr>
          <p:blipFill>
            <a:blip r:embed="rId8" cstate="print"/>
            <a:srcRect/>
            <a:stretch>
              <a:fillRect/>
            </a:stretch>
          </p:blipFill>
          <p:spPr bwMode="auto">
            <a:xfrm>
              <a:off x="6742" y="4698"/>
              <a:ext cx="424" cy="562"/>
            </a:xfrm>
            <a:prstGeom prst="rect">
              <a:avLst/>
            </a:prstGeom>
            <a:noFill/>
            <a:ln w="9525">
              <a:noFill/>
              <a:miter lim="800000"/>
              <a:headEnd/>
              <a:tailEnd/>
            </a:ln>
          </p:spPr>
        </p:pic>
      </p:grpSp>
      <p:sp>
        <p:nvSpPr>
          <p:cNvPr id="24598" name="Text Box 35"/>
          <p:cNvSpPr txBox="1">
            <a:spLocks noChangeArrowheads="1"/>
          </p:cNvSpPr>
          <p:nvPr/>
        </p:nvSpPr>
        <p:spPr bwMode="auto">
          <a:xfrm>
            <a:off x="2725738" y="1892300"/>
            <a:ext cx="1755775" cy="349250"/>
          </a:xfrm>
          <a:prstGeom prst="rect">
            <a:avLst/>
          </a:prstGeom>
          <a:noFill/>
          <a:ln w="19050" algn="ctr">
            <a:noFill/>
            <a:miter lim="800000"/>
            <a:headEnd/>
            <a:tailEnd/>
          </a:ln>
        </p:spPr>
        <p:txBody>
          <a:bodyPr lIns="0" tIns="0" rIns="0" bIns="0">
            <a:spAutoFit/>
          </a:bodyPr>
          <a:lstStyle/>
          <a:p>
            <a:pPr algn="ctr"/>
            <a:r>
              <a:rPr lang="en-US" sz="1400" b="1">
                <a:solidFill>
                  <a:schemeClr val="tx2"/>
                </a:solidFill>
              </a:rPr>
              <a:t>C4CB</a:t>
            </a:r>
            <a:endParaRPr lang="en-US" sz="1000" b="1">
              <a:solidFill>
                <a:schemeClr val="tx2"/>
              </a:solidFill>
            </a:endParaRPr>
          </a:p>
          <a:p>
            <a:pPr algn="ctr"/>
            <a:r>
              <a:rPr lang="en-US" sz="900" b="1">
                <a:solidFill>
                  <a:schemeClr val="tx2"/>
                </a:solidFill>
              </a:rPr>
              <a:t>Converged S/W Assets</a:t>
            </a:r>
          </a:p>
        </p:txBody>
      </p:sp>
      <p:sp>
        <p:nvSpPr>
          <p:cNvPr id="24599" name="Text Box 36"/>
          <p:cNvSpPr txBox="1">
            <a:spLocks noChangeArrowheads="1"/>
          </p:cNvSpPr>
          <p:nvPr/>
        </p:nvSpPr>
        <p:spPr bwMode="auto">
          <a:xfrm>
            <a:off x="2470150" y="2744788"/>
            <a:ext cx="106363" cy="1524000"/>
          </a:xfrm>
          <a:prstGeom prst="rect">
            <a:avLst/>
          </a:prstGeom>
          <a:noFill/>
          <a:ln w="19050" algn="ctr">
            <a:noFill/>
            <a:miter lim="800000"/>
            <a:headEnd/>
            <a:tailEnd/>
          </a:ln>
        </p:spPr>
        <p:txBody>
          <a:bodyPr wrap="none" lIns="0" tIns="0" rIns="0" bIns="0">
            <a:spAutoFit/>
          </a:bodyPr>
          <a:lstStyle/>
          <a:p>
            <a:pPr algn="ctr"/>
            <a:r>
              <a:rPr lang="en-US" sz="1000" b="1">
                <a:solidFill>
                  <a:schemeClr val="tx2"/>
                </a:solidFill>
              </a:rPr>
              <a:t>C</a:t>
            </a:r>
          </a:p>
          <a:p>
            <a:pPr algn="ctr"/>
            <a:r>
              <a:rPr lang="en-US" sz="1000" b="1">
                <a:solidFill>
                  <a:schemeClr val="tx2"/>
                </a:solidFill>
              </a:rPr>
              <a:t>O</a:t>
            </a:r>
          </a:p>
          <a:p>
            <a:pPr algn="ctr"/>
            <a:r>
              <a:rPr lang="en-US" sz="1000" b="1">
                <a:solidFill>
                  <a:schemeClr val="tx2"/>
                </a:solidFill>
              </a:rPr>
              <a:t>M</a:t>
            </a:r>
          </a:p>
          <a:p>
            <a:pPr algn="ctr"/>
            <a:r>
              <a:rPr lang="en-US" sz="1000" b="1">
                <a:solidFill>
                  <a:schemeClr val="tx2"/>
                </a:solidFill>
              </a:rPr>
              <a:t>P</a:t>
            </a:r>
          </a:p>
          <a:p>
            <a:pPr algn="ctr"/>
            <a:r>
              <a:rPr lang="en-US" sz="1000" b="1">
                <a:solidFill>
                  <a:schemeClr val="tx2"/>
                </a:solidFill>
              </a:rPr>
              <a:t>O</a:t>
            </a:r>
          </a:p>
          <a:p>
            <a:pPr algn="ctr"/>
            <a:r>
              <a:rPr lang="en-US" sz="1000" b="1">
                <a:solidFill>
                  <a:schemeClr val="tx2"/>
                </a:solidFill>
              </a:rPr>
              <a:t>N</a:t>
            </a:r>
          </a:p>
          <a:p>
            <a:pPr algn="ctr"/>
            <a:r>
              <a:rPr lang="en-US" sz="1000" b="1">
                <a:solidFill>
                  <a:schemeClr val="tx2"/>
                </a:solidFill>
              </a:rPr>
              <a:t>E</a:t>
            </a:r>
          </a:p>
          <a:p>
            <a:pPr algn="ctr"/>
            <a:r>
              <a:rPr lang="en-US" sz="1000" b="1">
                <a:solidFill>
                  <a:schemeClr val="tx2"/>
                </a:solidFill>
              </a:rPr>
              <a:t>N</a:t>
            </a:r>
          </a:p>
          <a:p>
            <a:pPr algn="ctr"/>
            <a:r>
              <a:rPr lang="en-US" sz="1000" b="1">
                <a:solidFill>
                  <a:schemeClr val="tx2"/>
                </a:solidFill>
              </a:rPr>
              <a:t>T</a:t>
            </a:r>
          </a:p>
          <a:p>
            <a:pPr algn="ctr"/>
            <a:r>
              <a:rPr lang="en-US" sz="1000" b="1">
                <a:solidFill>
                  <a:schemeClr val="tx2"/>
                </a:solidFill>
              </a:rPr>
              <a:t>S</a:t>
            </a:r>
          </a:p>
        </p:txBody>
      </p:sp>
      <p:grpSp>
        <p:nvGrpSpPr>
          <p:cNvPr id="8" name="Group 37"/>
          <p:cNvGrpSpPr>
            <a:grpSpLocks/>
          </p:cNvGrpSpPr>
          <p:nvPr/>
        </p:nvGrpSpPr>
        <p:grpSpPr bwMode="auto">
          <a:xfrm>
            <a:off x="152400" y="1676400"/>
            <a:ext cx="1981200" cy="457200"/>
            <a:chOff x="96" y="1056"/>
            <a:chExt cx="1248" cy="288"/>
          </a:xfrm>
        </p:grpSpPr>
        <p:sp>
          <p:nvSpPr>
            <p:cNvPr id="24647" name="Text Box 38"/>
            <p:cNvSpPr txBox="1">
              <a:spLocks noChangeArrowheads="1"/>
            </p:cNvSpPr>
            <p:nvPr/>
          </p:nvSpPr>
          <p:spPr bwMode="auto">
            <a:xfrm>
              <a:off x="96" y="1056"/>
              <a:ext cx="780" cy="231"/>
            </a:xfrm>
            <a:prstGeom prst="rect">
              <a:avLst/>
            </a:prstGeom>
            <a:noFill/>
            <a:ln w="9525">
              <a:noFill/>
              <a:miter lim="800000"/>
              <a:headEnd/>
              <a:tailEnd/>
            </a:ln>
          </p:spPr>
          <p:txBody>
            <a:bodyPr wrap="none">
              <a:spAutoFit/>
            </a:bodyPr>
            <a:lstStyle/>
            <a:p>
              <a:r>
                <a:rPr lang="en-US"/>
                <a:t>CLARiiON</a:t>
              </a:r>
            </a:p>
          </p:txBody>
        </p:sp>
        <p:sp>
          <p:nvSpPr>
            <p:cNvPr id="24648" name="AutoShape 39"/>
            <p:cNvSpPr>
              <a:spLocks noChangeArrowheads="1"/>
            </p:cNvSpPr>
            <p:nvPr/>
          </p:nvSpPr>
          <p:spPr bwMode="auto">
            <a:xfrm>
              <a:off x="144" y="1248"/>
              <a:ext cx="1200" cy="9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6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noFill/>
              <a:miter lim="800000"/>
              <a:headEnd/>
              <a:tailEnd/>
            </a:ln>
          </p:spPr>
          <p:txBody>
            <a:bodyPr wrap="none" anchor="ctr"/>
            <a:lstStyle/>
            <a:p>
              <a:endParaRPr lang="en-US"/>
            </a:p>
          </p:txBody>
        </p:sp>
      </p:grpSp>
      <p:grpSp>
        <p:nvGrpSpPr>
          <p:cNvPr id="9" name="Group 40"/>
          <p:cNvGrpSpPr>
            <a:grpSpLocks/>
          </p:cNvGrpSpPr>
          <p:nvPr/>
        </p:nvGrpSpPr>
        <p:grpSpPr bwMode="auto">
          <a:xfrm>
            <a:off x="152400" y="2133600"/>
            <a:ext cx="1981200" cy="457200"/>
            <a:chOff x="96" y="1056"/>
            <a:chExt cx="1248" cy="288"/>
          </a:xfrm>
        </p:grpSpPr>
        <p:sp>
          <p:nvSpPr>
            <p:cNvPr id="24645" name="Text Box 41"/>
            <p:cNvSpPr txBox="1">
              <a:spLocks noChangeArrowheads="1"/>
            </p:cNvSpPr>
            <p:nvPr/>
          </p:nvSpPr>
          <p:spPr bwMode="auto">
            <a:xfrm>
              <a:off x="96" y="1056"/>
              <a:ext cx="588" cy="231"/>
            </a:xfrm>
            <a:prstGeom prst="rect">
              <a:avLst/>
            </a:prstGeom>
            <a:noFill/>
            <a:ln w="9525">
              <a:noFill/>
              <a:miter lim="800000"/>
              <a:headEnd/>
              <a:tailEnd/>
            </a:ln>
          </p:spPr>
          <p:txBody>
            <a:bodyPr wrap="none">
              <a:spAutoFit/>
            </a:bodyPr>
            <a:lstStyle/>
            <a:p>
              <a:r>
                <a:rPr lang="en-US"/>
                <a:t>Celerra</a:t>
              </a:r>
            </a:p>
          </p:txBody>
        </p:sp>
        <p:sp>
          <p:nvSpPr>
            <p:cNvPr id="24646" name="AutoShape 42"/>
            <p:cNvSpPr>
              <a:spLocks noChangeArrowheads="1"/>
            </p:cNvSpPr>
            <p:nvPr/>
          </p:nvSpPr>
          <p:spPr bwMode="auto">
            <a:xfrm>
              <a:off x="144" y="1248"/>
              <a:ext cx="1200" cy="9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6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noFill/>
              <a:miter lim="800000"/>
              <a:headEnd/>
              <a:tailEnd/>
            </a:ln>
          </p:spPr>
          <p:txBody>
            <a:bodyPr wrap="none" anchor="ctr"/>
            <a:lstStyle/>
            <a:p>
              <a:endParaRPr lang="en-US"/>
            </a:p>
          </p:txBody>
        </p:sp>
      </p:grpSp>
      <p:grpSp>
        <p:nvGrpSpPr>
          <p:cNvPr id="10" name="Group 43"/>
          <p:cNvGrpSpPr>
            <a:grpSpLocks/>
          </p:cNvGrpSpPr>
          <p:nvPr/>
        </p:nvGrpSpPr>
        <p:grpSpPr bwMode="auto">
          <a:xfrm>
            <a:off x="152400" y="2590800"/>
            <a:ext cx="1981200" cy="457200"/>
            <a:chOff x="96" y="1056"/>
            <a:chExt cx="1248" cy="288"/>
          </a:xfrm>
        </p:grpSpPr>
        <p:sp>
          <p:nvSpPr>
            <p:cNvPr id="24643" name="Text Box 44"/>
            <p:cNvSpPr txBox="1">
              <a:spLocks noChangeArrowheads="1"/>
            </p:cNvSpPr>
            <p:nvPr/>
          </p:nvSpPr>
          <p:spPr bwMode="auto">
            <a:xfrm>
              <a:off x="96" y="1056"/>
              <a:ext cx="628" cy="231"/>
            </a:xfrm>
            <a:prstGeom prst="rect">
              <a:avLst/>
            </a:prstGeom>
            <a:noFill/>
            <a:ln w="9525">
              <a:noFill/>
              <a:miter lim="800000"/>
              <a:headEnd/>
              <a:tailEnd/>
            </a:ln>
          </p:spPr>
          <p:txBody>
            <a:bodyPr wrap="none">
              <a:spAutoFit/>
            </a:bodyPr>
            <a:lstStyle/>
            <a:p>
              <a:r>
                <a:rPr lang="en-US"/>
                <a:t>Centera</a:t>
              </a:r>
            </a:p>
          </p:txBody>
        </p:sp>
        <p:sp>
          <p:nvSpPr>
            <p:cNvPr id="24644" name="AutoShape 45"/>
            <p:cNvSpPr>
              <a:spLocks noChangeArrowheads="1"/>
            </p:cNvSpPr>
            <p:nvPr/>
          </p:nvSpPr>
          <p:spPr bwMode="auto">
            <a:xfrm>
              <a:off x="144" y="1248"/>
              <a:ext cx="1200" cy="9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6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noFill/>
              <a:miter lim="800000"/>
              <a:headEnd/>
              <a:tailEnd/>
            </a:ln>
          </p:spPr>
          <p:txBody>
            <a:bodyPr wrap="none" anchor="ctr"/>
            <a:lstStyle/>
            <a:p>
              <a:endParaRPr lang="en-US"/>
            </a:p>
          </p:txBody>
        </p:sp>
      </p:grpSp>
      <p:grpSp>
        <p:nvGrpSpPr>
          <p:cNvPr id="11" name="Group 46"/>
          <p:cNvGrpSpPr>
            <a:grpSpLocks/>
          </p:cNvGrpSpPr>
          <p:nvPr/>
        </p:nvGrpSpPr>
        <p:grpSpPr bwMode="auto">
          <a:xfrm>
            <a:off x="152400" y="3048000"/>
            <a:ext cx="1981200" cy="457200"/>
            <a:chOff x="96" y="1056"/>
            <a:chExt cx="1248" cy="288"/>
          </a:xfrm>
        </p:grpSpPr>
        <p:sp>
          <p:nvSpPr>
            <p:cNvPr id="24641" name="Text Box 47"/>
            <p:cNvSpPr txBox="1">
              <a:spLocks noChangeArrowheads="1"/>
            </p:cNvSpPr>
            <p:nvPr/>
          </p:nvSpPr>
          <p:spPr bwMode="auto">
            <a:xfrm>
              <a:off x="96" y="1056"/>
              <a:ext cx="1164" cy="231"/>
            </a:xfrm>
            <a:prstGeom prst="rect">
              <a:avLst/>
            </a:prstGeom>
            <a:noFill/>
            <a:ln w="9525">
              <a:noFill/>
              <a:miter lim="800000"/>
              <a:headEnd/>
              <a:tailEnd/>
            </a:ln>
          </p:spPr>
          <p:txBody>
            <a:bodyPr wrap="none">
              <a:spAutoFit/>
            </a:bodyPr>
            <a:lstStyle/>
            <a:p>
              <a:r>
                <a:rPr lang="en-US"/>
                <a:t>RMSG/ECOM…</a:t>
              </a:r>
            </a:p>
          </p:txBody>
        </p:sp>
        <p:sp>
          <p:nvSpPr>
            <p:cNvPr id="24642" name="AutoShape 48"/>
            <p:cNvSpPr>
              <a:spLocks noChangeArrowheads="1"/>
            </p:cNvSpPr>
            <p:nvPr/>
          </p:nvSpPr>
          <p:spPr bwMode="auto">
            <a:xfrm>
              <a:off x="144" y="1248"/>
              <a:ext cx="1200" cy="9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6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noFill/>
              <a:miter lim="800000"/>
              <a:headEnd/>
              <a:tailEnd/>
            </a:ln>
          </p:spPr>
          <p:txBody>
            <a:bodyPr wrap="none" anchor="ctr"/>
            <a:lstStyle/>
            <a:p>
              <a:endParaRPr lang="en-US"/>
            </a:p>
          </p:txBody>
        </p:sp>
      </p:grpSp>
      <p:grpSp>
        <p:nvGrpSpPr>
          <p:cNvPr id="12" name="Group 49"/>
          <p:cNvGrpSpPr>
            <a:grpSpLocks/>
          </p:cNvGrpSpPr>
          <p:nvPr/>
        </p:nvGrpSpPr>
        <p:grpSpPr bwMode="auto">
          <a:xfrm>
            <a:off x="152400" y="3505200"/>
            <a:ext cx="1981200" cy="457200"/>
            <a:chOff x="96" y="1056"/>
            <a:chExt cx="1248" cy="288"/>
          </a:xfrm>
        </p:grpSpPr>
        <p:sp>
          <p:nvSpPr>
            <p:cNvPr id="24639" name="Text Box 50"/>
            <p:cNvSpPr txBox="1">
              <a:spLocks noChangeArrowheads="1"/>
            </p:cNvSpPr>
            <p:nvPr/>
          </p:nvSpPr>
          <p:spPr bwMode="auto">
            <a:xfrm>
              <a:off x="96" y="1056"/>
              <a:ext cx="740" cy="231"/>
            </a:xfrm>
            <a:prstGeom prst="rect">
              <a:avLst/>
            </a:prstGeom>
            <a:noFill/>
            <a:ln w="9525">
              <a:noFill/>
              <a:miter lim="800000"/>
              <a:headEnd/>
              <a:tailEnd/>
            </a:ln>
          </p:spPr>
          <p:txBody>
            <a:bodyPr wrap="none">
              <a:spAutoFit/>
            </a:bodyPr>
            <a:lstStyle/>
            <a:p>
              <a:r>
                <a:rPr lang="en-US"/>
                <a:t>RSA/CST</a:t>
              </a:r>
            </a:p>
          </p:txBody>
        </p:sp>
        <p:sp>
          <p:nvSpPr>
            <p:cNvPr id="24640" name="AutoShape 51"/>
            <p:cNvSpPr>
              <a:spLocks noChangeArrowheads="1"/>
            </p:cNvSpPr>
            <p:nvPr/>
          </p:nvSpPr>
          <p:spPr bwMode="auto">
            <a:xfrm>
              <a:off x="144" y="1248"/>
              <a:ext cx="1200" cy="9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6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noFill/>
              <a:miter lim="800000"/>
              <a:headEnd/>
              <a:tailEnd/>
            </a:ln>
          </p:spPr>
          <p:txBody>
            <a:bodyPr wrap="none" anchor="ctr"/>
            <a:lstStyle/>
            <a:p>
              <a:endParaRPr lang="en-US"/>
            </a:p>
          </p:txBody>
        </p:sp>
      </p:grpSp>
      <p:grpSp>
        <p:nvGrpSpPr>
          <p:cNvPr id="13" name="Group 52"/>
          <p:cNvGrpSpPr>
            <a:grpSpLocks/>
          </p:cNvGrpSpPr>
          <p:nvPr/>
        </p:nvGrpSpPr>
        <p:grpSpPr bwMode="auto">
          <a:xfrm>
            <a:off x="152400" y="3962400"/>
            <a:ext cx="1981200" cy="457200"/>
            <a:chOff x="96" y="1056"/>
            <a:chExt cx="1248" cy="288"/>
          </a:xfrm>
        </p:grpSpPr>
        <p:sp>
          <p:nvSpPr>
            <p:cNvPr id="24637" name="Text Box 53"/>
            <p:cNvSpPr txBox="1">
              <a:spLocks noChangeArrowheads="1"/>
            </p:cNvSpPr>
            <p:nvPr/>
          </p:nvSpPr>
          <p:spPr bwMode="auto">
            <a:xfrm>
              <a:off x="96" y="1056"/>
              <a:ext cx="652" cy="231"/>
            </a:xfrm>
            <a:prstGeom prst="rect">
              <a:avLst/>
            </a:prstGeom>
            <a:noFill/>
            <a:ln w="9525">
              <a:noFill/>
              <a:miter lim="800000"/>
              <a:headEnd/>
              <a:tailEnd/>
            </a:ln>
          </p:spPr>
          <p:txBody>
            <a:bodyPr wrap="none">
              <a:spAutoFit/>
            </a:bodyPr>
            <a:lstStyle/>
            <a:p>
              <a:r>
                <a:rPr lang="en-US"/>
                <a:t>ESD AD</a:t>
              </a:r>
            </a:p>
          </p:txBody>
        </p:sp>
        <p:sp>
          <p:nvSpPr>
            <p:cNvPr id="24638" name="AutoShape 54"/>
            <p:cNvSpPr>
              <a:spLocks noChangeArrowheads="1"/>
            </p:cNvSpPr>
            <p:nvPr/>
          </p:nvSpPr>
          <p:spPr bwMode="auto">
            <a:xfrm>
              <a:off x="144" y="1248"/>
              <a:ext cx="1200" cy="9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6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noFill/>
              <a:miter lim="800000"/>
              <a:headEnd/>
              <a:tailEnd/>
            </a:ln>
          </p:spPr>
          <p:txBody>
            <a:bodyPr wrap="none" anchor="ctr"/>
            <a:lstStyle/>
            <a:p>
              <a:endParaRPr lang="en-US"/>
            </a:p>
          </p:txBody>
        </p:sp>
      </p:grpSp>
      <p:grpSp>
        <p:nvGrpSpPr>
          <p:cNvPr id="14" name="Group 55"/>
          <p:cNvGrpSpPr>
            <a:grpSpLocks/>
          </p:cNvGrpSpPr>
          <p:nvPr/>
        </p:nvGrpSpPr>
        <p:grpSpPr bwMode="auto">
          <a:xfrm>
            <a:off x="152400" y="4419600"/>
            <a:ext cx="1981200" cy="457200"/>
            <a:chOff x="96" y="1056"/>
            <a:chExt cx="1248" cy="288"/>
          </a:xfrm>
        </p:grpSpPr>
        <p:sp>
          <p:nvSpPr>
            <p:cNvPr id="24635" name="Text Box 56"/>
            <p:cNvSpPr txBox="1">
              <a:spLocks noChangeArrowheads="1"/>
            </p:cNvSpPr>
            <p:nvPr/>
          </p:nvSpPr>
          <p:spPr bwMode="auto">
            <a:xfrm>
              <a:off x="96" y="1056"/>
              <a:ext cx="420" cy="231"/>
            </a:xfrm>
            <a:prstGeom prst="rect">
              <a:avLst/>
            </a:prstGeom>
            <a:noFill/>
            <a:ln w="9525">
              <a:noFill/>
              <a:miter lim="800000"/>
              <a:headEnd/>
              <a:tailEnd/>
            </a:ln>
          </p:spPr>
          <p:txBody>
            <a:bodyPr wrap="none">
              <a:spAutoFit/>
            </a:bodyPr>
            <a:lstStyle/>
            <a:p>
              <a:r>
                <a:rPr lang="en-US"/>
                <a:t>SSG</a:t>
              </a:r>
            </a:p>
          </p:txBody>
        </p:sp>
        <p:sp>
          <p:nvSpPr>
            <p:cNvPr id="24636" name="AutoShape 57"/>
            <p:cNvSpPr>
              <a:spLocks noChangeArrowheads="1"/>
            </p:cNvSpPr>
            <p:nvPr/>
          </p:nvSpPr>
          <p:spPr bwMode="auto">
            <a:xfrm>
              <a:off x="144" y="1248"/>
              <a:ext cx="1200" cy="9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6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noFill/>
              <a:miter lim="800000"/>
              <a:headEnd/>
              <a:tailEnd/>
            </a:ln>
          </p:spPr>
          <p:txBody>
            <a:bodyPr wrap="none" anchor="ctr"/>
            <a:lstStyle/>
            <a:p>
              <a:endParaRPr lang="en-US"/>
            </a:p>
          </p:txBody>
        </p:sp>
      </p:grpSp>
      <p:grpSp>
        <p:nvGrpSpPr>
          <p:cNvPr id="15" name="Group 58"/>
          <p:cNvGrpSpPr>
            <a:grpSpLocks/>
          </p:cNvGrpSpPr>
          <p:nvPr/>
        </p:nvGrpSpPr>
        <p:grpSpPr bwMode="auto">
          <a:xfrm>
            <a:off x="152400" y="4876800"/>
            <a:ext cx="2590800" cy="1781175"/>
            <a:chOff x="96" y="1056"/>
            <a:chExt cx="1632" cy="1122"/>
          </a:xfrm>
        </p:grpSpPr>
        <p:sp>
          <p:nvSpPr>
            <p:cNvPr id="24633" name="Text Box 59"/>
            <p:cNvSpPr txBox="1">
              <a:spLocks noChangeArrowheads="1"/>
            </p:cNvSpPr>
            <p:nvPr/>
          </p:nvSpPr>
          <p:spPr bwMode="auto">
            <a:xfrm>
              <a:off x="96" y="1056"/>
              <a:ext cx="1632" cy="1122"/>
            </a:xfrm>
            <a:prstGeom prst="rect">
              <a:avLst/>
            </a:prstGeom>
            <a:noFill/>
            <a:ln w="9525">
              <a:noFill/>
              <a:miter lim="800000"/>
              <a:headEnd/>
              <a:tailEnd/>
            </a:ln>
          </p:spPr>
          <p:txBody>
            <a:bodyPr wrap="none">
              <a:spAutoFit/>
            </a:bodyPr>
            <a:lstStyle/>
            <a:p>
              <a:r>
                <a:rPr lang="en-US"/>
                <a:t>ISC</a:t>
              </a:r>
            </a:p>
            <a:p>
              <a:endParaRPr lang="en-US" sz="900"/>
            </a:p>
            <a:p>
              <a:pPr lvl="1">
                <a:buFontTx/>
                <a:buChar char="•"/>
              </a:pPr>
              <a:r>
                <a:rPr lang="en-US" sz="1200" b="1"/>
                <a:t> 40+ patents filed</a:t>
              </a:r>
            </a:p>
            <a:p>
              <a:pPr lvl="1">
                <a:buFontTx/>
                <a:buChar char="•"/>
              </a:pPr>
              <a:r>
                <a:rPr lang="en-US" sz="1200" b="1"/>
                <a:t> Active/Active</a:t>
              </a:r>
            </a:p>
            <a:p>
              <a:pPr lvl="1">
                <a:buFontTx/>
                <a:buChar char="•"/>
              </a:pPr>
              <a:r>
                <a:rPr lang="en-US" sz="1200" b="1"/>
                <a:t> Platform Services</a:t>
              </a:r>
            </a:p>
            <a:p>
              <a:pPr lvl="1">
                <a:buFontTx/>
                <a:buChar char="•"/>
              </a:pPr>
              <a:r>
                <a:rPr lang="en-US" sz="1200" b="1"/>
                <a:t> Ease of Everything</a:t>
              </a:r>
            </a:p>
            <a:p>
              <a:pPr lvl="1">
                <a:buFontTx/>
                <a:buChar char="•"/>
              </a:pPr>
              <a:r>
                <a:rPr lang="en-US" sz="1200" b="1"/>
                <a:t> Application Orientation</a:t>
              </a:r>
            </a:p>
            <a:p>
              <a:pPr lvl="1">
                <a:buFontTx/>
                <a:buChar char="•"/>
              </a:pPr>
              <a:r>
                <a:rPr lang="en-US" sz="1200" b="1"/>
                <a:t> Best Practice Automation</a:t>
              </a:r>
            </a:p>
            <a:p>
              <a:pPr lvl="1">
                <a:buFontTx/>
                <a:buChar char="•"/>
              </a:pPr>
              <a:r>
                <a:rPr lang="en-US" sz="1200" b="1"/>
                <a:t> …..</a:t>
              </a:r>
            </a:p>
          </p:txBody>
        </p:sp>
        <p:sp>
          <p:nvSpPr>
            <p:cNvPr id="24634" name="AutoShape 60"/>
            <p:cNvSpPr>
              <a:spLocks noChangeArrowheads="1"/>
            </p:cNvSpPr>
            <p:nvPr/>
          </p:nvSpPr>
          <p:spPr bwMode="auto">
            <a:xfrm>
              <a:off x="144" y="1248"/>
              <a:ext cx="1200" cy="9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6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noFill/>
              <a:miter lim="800000"/>
              <a:headEnd/>
              <a:tailEnd/>
            </a:ln>
          </p:spPr>
          <p:txBody>
            <a:bodyPr wrap="none" anchor="ctr"/>
            <a:lstStyle/>
            <a:p>
              <a:endParaRPr lang="en-US"/>
            </a:p>
          </p:txBody>
        </p:sp>
      </p:grpSp>
      <p:grpSp>
        <p:nvGrpSpPr>
          <p:cNvPr id="16" name="Group 61"/>
          <p:cNvGrpSpPr>
            <a:grpSpLocks/>
          </p:cNvGrpSpPr>
          <p:nvPr/>
        </p:nvGrpSpPr>
        <p:grpSpPr bwMode="auto">
          <a:xfrm>
            <a:off x="5029200" y="3276600"/>
            <a:ext cx="3894138" cy="1143000"/>
            <a:chOff x="3168" y="816"/>
            <a:chExt cx="2453" cy="720"/>
          </a:xfrm>
        </p:grpSpPr>
        <p:sp>
          <p:nvSpPr>
            <p:cNvPr id="177214" name="AutoShape 62"/>
            <p:cNvSpPr>
              <a:spLocks noChangeArrowheads="1"/>
            </p:cNvSpPr>
            <p:nvPr/>
          </p:nvSpPr>
          <p:spPr bwMode="auto">
            <a:xfrm>
              <a:off x="3696" y="960"/>
              <a:ext cx="480" cy="576"/>
            </a:xfrm>
            <a:prstGeom prst="roundRect">
              <a:avLst>
                <a:gd name="adj" fmla="val 16667"/>
              </a:avLst>
            </a:prstGeom>
            <a:solidFill>
              <a:schemeClr val="tx2"/>
            </a:solidFill>
            <a:ln w="9525">
              <a:noFill/>
              <a:round/>
              <a:headEnd/>
              <a:tailEnd/>
            </a:ln>
            <a:effectLst>
              <a:outerShdw dist="35921" dir="2700000" algn="ctr" rotWithShape="0">
                <a:schemeClr val="bg2"/>
              </a:outerShdw>
            </a:effectLst>
          </p:spPr>
          <p:txBody>
            <a:bodyPr wrap="none" anchor="ctr"/>
            <a:lstStyle/>
            <a:p>
              <a:pPr algn="ctr">
                <a:defRPr/>
              </a:pPr>
              <a:r>
                <a:rPr lang="en-US">
                  <a:solidFill>
                    <a:schemeClr val="bg1"/>
                  </a:solidFill>
                </a:rPr>
                <a:t>CSX</a:t>
              </a:r>
            </a:p>
          </p:txBody>
        </p:sp>
        <p:sp>
          <p:nvSpPr>
            <p:cNvPr id="24630" name="AutoShape 63"/>
            <p:cNvSpPr>
              <a:spLocks noChangeArrowheads="1"/>
            </p:cNvSpPr>
            <p:nvPr/>
          </p:nvSpPr>
          <p:spPr bwMode="auto">
            <a:xfrm>
              <a:off x="3168" y="1200"/>
              <a:ext cx="480" cy="9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noFill/>
              <a:miter lim="800000"/>
              <a:headEnd/>
              <a:tailEnd/>
            </a:ln>
          </p:spPr>
          <p:txBody>
            <a:bodyPr wrap="none" anchor="ctr"/>
            <a:lstStyle/>
            <a:p>
              <a:endParaRPr lang="en-US"/>
            </a:p>
          </p:txBody>
        </p:sp>
        <p:sp>
          <p:nvSpPr>
            <p:cNvPr id="24631" name="Text Box 64"/>
            <p:cNvSpPr txBox="1">
              <a:spLocks noChangeArrowheads="1"/>
            </p:cNvSpPr>
            <p:nvPr/>
          </p:nvSpPr>
          <p:spPr bwMode="auto">
            <a:xfrm>
              <a:off x="4272" y="1056"/>
              <a:ext cx="1349" cy="366"/>
            </a:xfrm>
            <a:prstGeom prst="rect">
              <a:avLst/>
            </a:prstGeom>
            <a:noFill/>
            <a:ln w="9525">
              <a:noFill/>
              <a:miter lim="800000"/>
              <a:headEnd/>
              <a:tailEnd/>
            </a:ln>
          </p:spPr>
          <p:txBody>
            <a:bodyPr wrap="none">
              <a:spAutoFit/>
            </a:bodyPr>
            <a:lstStyle/>
            <a:p>
              <a:pPr>
                <a:buFontTx/>
                <a:buChar char="•"/>
              </a:pPr>
              <a:r>
                <a:rPr lang="en-US" sz="1600" b="1"/>
                <a:t> Portability</a:t>
              </a:r>
            </a:p>
            <a:p>
              <a:pPr>
                <a:buFontTx/>
                <a:buChar char="•"/>
              </a:pPr>
              <a:r>
                <a:rPr lang="en-US" sz="1600" b="1"/>
                <a:t> O.S. Independence</a:t>
              </a:r>
            </a:p>
          </p:txBody>
        </p:sp>
        <p:pic>
          <p:nvPicPr>
            <p:cNvPr id="24632" name="Picture 65" descr="MCj03970440000[1]"/>
            <p:cNvPicPr>
              <a:picLocks noChangeAspect="1" noChangeArrowheads="1"/>
            </p:cNvPicPr>
            <p:nvPr/>
          </p:nvPicPr>
          <p:blipFill>
            <a:blip r:embed="rId9" cstate="print"/>
            <a:srcRect/>
            <a:stretch>
              <a:fillRect/>
            </a:stretch>
          </p:blipFill>
          <p:spPr bwMode="auto">
            <a:xfrm>
              <a:off x="4080" y="816"/>
              <a:ext cx="285" cy="290"/>
            </a:xfrm>
            <a:prstGeom prst="rect">
              <a:avLst/>
            </a:prstGeom>
            <a:noFill/>
            <a:ln w="9525">
              <a:noFill/>
              <a:miter lim="800000"/>
              <a:headEnd/>
              <a:tailEnd/>
            </a:ln>
          </p:spPr>
        </p:pic>
      </p:grpSp>
      <p:grpSp>
        <p:nvGrpSpPr>
          <p:cNvPr id="17" name="Group 66"/>
          <p:cNvGrpSpPr>
            <a:grpSpLocks/>
          </p:cNvGrpSpPr>
          <p:nvPr/>
        </p:nvGrpSpPr>
        <p:grpSpPr bwMode="auto">
          <a:xfrm>
            <a:off x="5029200" y="5334000"/>
            <a:ext cx="3365500" cy="1066800"/>
            <a:chOff x="3168" y="1488"/>
            <a:chExt cx="2120" cy="672"/>
          </a:xfrm>
        </p:grpSpPr>
        <p:sp>
          <p:nvSpPr>
            <p:cNvPr id="177219" name="AutoShape 67"/>
            <p:cNvSpPr>
              <a:spLocks noChangeArrowheads="1"/>
            </p:cNvSpPr>
            <p:nvPr/>
          </p:nvSpPr>
          <p:spPr bwMode="auto">
            <a:xfrm>
              <a:off x="3696" y="1584"/>
              <a:ext cx="480" cy="576"/>
            </a:xfrm>
            <a:prstGeom prst="roundRect">
              <a:avLst>
                <a:gd name="adj" fmla="val 16667"/>
              </a:avLst>
            </a:prstGeom>
            <a:solidFill>
              <a:schemeClr val="tx2"/>
            </a:solidFill>
            <a:ln w="9525">
              <a:noFill/>
              <a:round/>
              <a:headEnd/>
              <a:tailEnd/>
            </a:ln>
            <a:effectLst>
              <a:outerShdw dist="35921" dir="2700000" algn="ctr" rotWithShape="0">
                <a:schemeClr val="bg2"/>
              </a:outerShdw>
            </a:effectLst>
          </p:spPr>
          <p:txBody>
            <a:bodyPr wrap="none" anchor="ctr"/>
            <a:lstStyle/>
            <a:p>
              <a:pPr algn="ctr">
                <a:defRPr/>
              </a:pPr>
              <a:r>
                <a:rPr lang="en-US">
                  <a:solidFill>
                    <a:schemeClr val="bg1"/>
                  </a:solidFill>
                </a:rPr>
                <a:t>C4LX</a:t>
              </a:r>
            </a:p>
          </p:txBody>
        </p:sp>
        <p:sp>
          <p:nvSpPr>
            <p:cNvPr id="24626" name="AutoShape 68"/>
            <p:cNvSpPr>
              <a:spLocks noChangeArrowheads="1"/>
            </p:cNvSpPr>
            <p:nvPr/>
          </p:nvSpPr>
          <p:spPr bwMode="auto">
            <a:xfrm>
              <a:off x="3168" y="1824"/>
              <a:ext cx="480" cy="9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noFill/>
              <a:miter lim="800000"/>
              <a:headEnd/>
              <a:tailEnd/>
            </a:ln>
          </p:spPr>
          <p:txBody>
            <a:bodyPr wrap="none" anchor="ctr"/>
            <a:lstStyle/>
            <a:p>
              <a:endParaRPr lang="en-US"/>
            </a:p>
          </p:txBody>
        </p:sp>
        <p:sp>
          <p:nvSpPr>
            <p:cNvPr id="24627" name="Text Box 69"/>
            <p:cNvSpPr txBox="1">
              <a:spLocks noChangeArrowheads="1"/>
            </p:cNvSpPr>
            <p:nvPr/>
          </p:nvSpPr>
          <p:spPr bwMode="auto">
            <a:xfrm>
              <a:off x="4272" y="1680"/>
              <a:ext cx="1016" cy="366"/>
            </a:xfrm>
            <a:prstGeom prst="rect">
              <a:avLst/>
            </a:prstGeom>
            <a:noFill/>
            <a:ln w="9525">
              <a:noFill/>
              <a:miter lim="800000"/>
              <a:headEnd/>
              <a:tailEnd/>
            </a:ln>
          </p:spPr>
          <p:txBody>
            <a:bodyPr wrap="none">
              <a:spAutoFit/>
            </a:bodyPr>
            <a:lstStyle/>
            <a:p>
              <a:pPr>
                <a:buFontTx/>
                <a:buChar char="•"/>
              </a:pPr>
              <a:r>
                <a:rPr lang="en-US" sz="1600" b="1"/>
                <a:t> Open O.S.</a:t>
              </a:r>
            </a:p>
            <a:p>
              <a:pPr>
                <a:buFontTx/>
                <a:buChar char="•"/>
              </a:pPr>
              <a:r>
                <a:rPr lang="en-US" sz="1600" b="1"/>
                <a:t> O.S. Services</a:t>
              </a:r>
            </a:p>
          </p:txBody>
        </p:sp>
        <p:pic>
          <p:nvPicPr>
            <p:cNvPr id="24628" name="Picture 70" descr="MCj03970440000[1]"/>
            <p:cNvPicPr>
              <a:picLocks noChangeAspect="1" noChangeArrowheads="1"/>
            </p:cNvPicPr>
            <p:nvPr/>
          </p:nvPicPr>
          <p:blipFill>
            <a:blip r:embed="rId9" cstate="print"/>
            <a:srcRect/>
            <a:stretch>
              <a:fillRect/>
            </a:stretch>
          </p:blipFill>
          <p:spPr bwMode="auto">
            <a:xfrm>
              <a:off x="4080" y="1488"/>
              <a:ext cx="285" cy="290"/>
            </a:xfrm>
            <a:prstGeom prst="rect">
              <a:avLst/>
            </a:prstGeom>
            <a:noFill/>
            <a:ln w="9525">
              <a:noFill/>
              <a:miter lim="800000"/>
              <a:headEnd/>
              <a:tailEnd/>
            </a:ln>
          </p:spPr>
        </p:pic>
      </p:grpSp>
      <p:grpSp>
        <p:nvGrpSpPr>
          <p:cNvPr id="18" name="Group 71"/>
          <p:cNvGrpSpPr>
            <a:grpSpLocks/>
          </p:cNvGrpSpPr>
          <p:nvPr/>
        </p:nvGrpSpPr>
        <p:grpSpPr bwMode="auto">
          <a:xfrm>
            <a:off x="5029200" y="4343400"/>
            <a:ext cx="3836988" cy="1066800"/>
            <a:chOff x="3168" y="2112"/>
            <a:chExt cx="2417" cy="672"/>
          </a:xfrm>
        </p:grpSpPr>
        <p:sp>
          <p:nvSpPr>
            <p:cNvPr id="177224" name="AutoShape 72"/>
            <p:cNvSpPr>
              <a:spLocks noChangeArrowheads="1"/>
            </p:cNvSpPr>
            <p:nvPr/>
          </p:nvSpPr>
          <p:spPr bwMode="auto">
            <a:xfrm>
              <a:off x="3696" y="2208"/>
              <a:ext cx="480" cy="576"/>
            </a:xfrm>
            <a:prstGeom prst="roundRect">
              <a:avLst>
                <a:gd name="adj" fmla="val 16667"/>
              </a:avLst>
            </a:prstGeom>
            <a:solidFill>
              <a:schemeClr val="tx2"/>
            </a:solidFill>
            <a:ln w="9525">
              <a:noFill/>
              <a:round/>
              <a:headEnd/>
              <a:tailEnd/>
            </a:ln>
            <a:effectLst>
              <a:outerShdw dist="35921" dir="2700000" algn="ctr" rotWithShape="0">
                <a:schemeClr val="bg2"/>
              </a:outerShdw>
            </a:effectLst>
          </p:spPr>
          <p:txBody>
            <a:bodyPr wrap="none" anchor="ctr"/>
            <a:lstStyle/>
            <a:p>
              <a:pPr algn="ctr">
                <a:defRPr/>
              </a:pPr>
              <a:r>
                <a:rPr lang="en-US" sz="1400" b="1" dirty="0">
                  <a:solidFill>
                    <a:schemeClr val="bg1"/>
                  </a:solidFill>
                </a:rPr>
                <a:t>Platform</a:t>
              </a:r>
              <a:br>
                <a:rPr lang="en-US" sz="1400" b="1" dirty="0">
                  <a:solidFill>
                    <a:schemeClr val="bg1"/>
                  </a:solidFill>
                </a:rPr>
              </a:br>
              <a:r>
                <a:rPr lang="en-US" sz="1400" b="1" dirty="0">
                  <a:solidFill>
                    <a:schemeClr val="bg1"/>
                  </a:solidFill>
                </a:rPr>
                <a:t>Services</a:t>
              </a:r>
            </a:p>
          </p:txBody>
        </p:sp>
        <p:sp>
          <p:nvSpPr>
            <p:cNvPr id="24622" name="AutoShape 73"/>
            <p:cNvSpPr>
              <a:spLocks noChangeArrowheads="1"/>
            </p:cNvSpPr>
            <p:nvPr/>
          </p:nvSpPr>
          <p:spPr bwMode="auto">
            <a:xfrm>
              <a:off x="3168" y="2448"/>
              <a:ext cx="480" cy="9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noFill/>
              <a:miter lim="800000"/>
              <a:headEnd/>
              <a:tailEnd/>
            </a:ln>
          </p:spPr>
          <p:txBody>
            <a:bodyPr wrap="none" anchor="ctr"/>
            <a:lstStyle/>
            <a:p>
              <a:endParaRPr lang="en-US"/>
            </a:p>
          </p:txBody>
        </p:sp>
        <p:sp>
          <p:nvSpPr>
            <p:cNvPr id="24623" name="Text Box 74"/>
            <p:cNvSpPr txBox="1">
              <a:spLocks noChangeArrowheads="1"/>
            </p:cNvSpPr>
            <p:nvPr/>
          </p:nvSpPr>
          <p:spPr bwMode="auto">
            <a:xfrm>
              <a:off x="4272" y="2304"/>
              <a:ext cx="1313" cy="366"/>
            </a:xfrm>
            <a:prstGeom prst="rect">
              <a:avLst/>
            </a:prstGeom>
            <a:noFill/>
            <a:ln w="9525">
              <a:noFill/>
              <a:miter lim="800000"/>
              <a:headEnd/>
              <a:tailEnd/>
            </a:ln>
          </p:spPr>
          <p:txBody>
            <a:bodyPr wrap="none">
              <a:spAutoFit/>
            </a:bodyPr>
            <a:lstStyle/>
            <a:p>
              <a:pPr>
                <a:buFontTx/>
                <a:buChar char="•"/>
              </a:pPr>
              <a:r>
                <a:rPr lang="en-US" sz="1600" b="1"/>
                <a:t> EMC H/W</a:t>
              </a:r>
            </a:p>
            <a:p>
              <a:pPr>
                <a:buFontTx/>
                <a:buChar char="•"/>
              </a:pPr>
              <a:r>
                <a:rPr lang="en-US" sz="1600" b="1"/>
                <a:t> Common Services</a:t>
              </a:r>
            </a:p>
          </p:txBody>
        </p:sp>
        <p:pic>
          <p:nvPicPr>
            <p:cNvPr id="24624" name="Picture 75" descr="MCj03970440000[1]"/>
            <p:cNvPicPr>
              <a:picLocks noChangeAspect="1" noChangeArrowheads="1"/>
            </p:cNvPicPr>
            <p:nvPr/>
          </p:nvPicPr>
          <p:blipFill>
            <a:blip r:embed="rId9" cstate="print"/>
            <a:srcRect/>
            <a:stretch>
              <a:fillRect/>
            </a:stretch>
          </p:blipFill>
          <p:spPr bwMode="auto">
            <a:xfrm>
              <a:off x="4080" y="2112"/>
              <a:ext cx="285" cy="290"/>
            </a:xfrm>
            <a:prstGeom prst="rect">
              <a:avLst/>
            </a:prstGeom>
            <a:noFill/>
            <a:ln w="9525">
              <a:noFill/>
              <a:miter lim="800000"/>
              <a:headEnd/>
              <a:tailEnd/>
            </a:ln>
          </p:spPr>
        </p:pic>
      </p:grpSp>
      <p:grpSp>
        <p:nvGrpSpPr>
          <p:cNvPr id="19" name="Group 76"/>
          <p:cNvGrpSpPr>
            <a:grpSpLocks/>
          </p:cNvGrpSpPr>
          <p:nvPr/>
        </p:nvGrpSpPr>
        <p:grpSpPr bwMode="auto">
          <a:xfrm>
            <a:off x="5029200" y="2362200"/>
            <a:ext cx="3829050" cy="1066800"/>
            <a:chOff x="3168" y="2736"/>
            <a:chExt cx="2412" cy="672"/>
          </a:xfrm>
        </p:grpSpPr>
        <p:sp>
          <p:nvSpPr>
            <p:cNvPr id="177229" name="AutoShape 77"/>
            <p:cNvSpPr>
              <a:spLocks noChangeArrowheads="1"/>
            </p:cNvSpPr>
            <p:nvPr/>
          </p:nvSpPr>
          <p:spPr bwMode="auto">
            <a:xfrm>
              <a:off x="3696" y="2832"/>
              <a:ext cx="480" cy="576"/>
            </a:xfrm>
            <a:prstGeom prst="roundRect">
              <a:avLst>
                <a:gd name="adj" fmla="val 16667"/>
              </a:avLst>
            </a:prstGeom>
            <a:solidFill>
              <a:schemeClr val="tx2"/>
            </a:solidFill>
            <a:ln w="9525">
              <a:noFill/>
              <a:round/>
              <a:headEnd/>
              <a:tailEnd/>
            </a:ln>
            <a:effectLst>
              <a:outerShdw dist="35921" dir="2700000" algn="ctr" rotWithShape="0">
                <a:schemeClr val="bg2"/>
              </a:outerShdw>
            </a:effectLst>
          </p:spPr>
          <p:txBody>
            <a:bodyPr wrap="none" anchor="ctr"/>
            <a:lstStyle/>
            <a:p>
              <a:pPr algn="ctr">
                <a:defRPr/>
              </a:pPr>
              <a:r>
                <a:rPr lang="en-US" sz="1600" dirty="0">
                  <a:solidFill>
                    <a:schemeClr val="bg1"/>
                  </a:solidFill>
                </a:rPr>
                <a:t>Data</a:t>
              </a:r>
              <a:br>
                <a:rPr lang="en-US" sz="1600" dirty="0">
                  <a:solidFill>
                    <a:schemeClr val="bg1"/>
                  </a:solidFill>
                </a:rPr>
              </a:br>
              <a:r>
                <a:rPr lang="en-US" sz="1600" dirty="0">
                  <a:solidFill>
                    <a:schemeClr val="bg1"/>
                  </a:solidFill>
                </a:rPr>
                <a:t>Services</a:t>
              </a:r>
            </a:p>
          </p:txBody>
        </p:sp>
        <p:sp>
          <p:nvSpPr>
            <p:cNvPr id="24618" name="AutoShape 78"/>
            <p:cNvSpPr>
              <a:spLocks noChangeArrowheads="1"/>
            </p:cNvSpPr>
            <p:nvPr/>
          </p:nvSpPr>
          <p:spPr bwMode="auto">
            <a:xfrm>
              <a:off x="3168" y="3072"/>
              <a:ext cx="480" cy="9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noFill/>
              <a:miter lim="800000"/>
              <a:headEnd/>
              <a:tailEnd/>
            </a:ln>
          </p:spPr>
          <p:txBody>
            <a:bodyPr wrap="none" anchor="ctr"/>
            <a:lstStyle/>
            <a:p>
              <a:endParaRPr lang="en-US"/>
            </a:p>
          </p:txBody>
        </p:sp>
        <p:sp>
          <p:nvSpPr>
            <p:cNvPr id="24619" name="Text Box 79"/>
            <p:cNvSpPr txBox="1">
              <a:spLocks noChangeArrowheads="1"/>
            </p:cNvSpPr>
            <p:nvPr/>
          </p:nvSpPr>
          <p:spPr bwMode="auto">
            <a:xfrm>
              <a:off x="4272" y="2832"/>
              <a:ext cx="1308" cy="520"/>
            </a:xfrm>
            <a:prstGeom prst="rect">
              <a:avLst/>
            </a:prstGeom>
            <a:noFill/>
            <a:ln w="9525">
              <a:noFill/>
              <a:miter lim="800000"/>
              <a:headEnd/>
              <a:tailEnd/>
            </a:ln>
          </p:spPr>
          <p:txBody>
            <a:bodyPr wrap="none">
              <a:spAutoFit/>
            </a:bodyPr>
            <a:lstStyle/>
            <a:p>
              <a:pPr>
                <a:buFontTx/>
                <a:buChar char="•"/>
              </a:pPr>
              <a:r>
                <a:rPr lang="en-US" sz="1600" b="1"/>
                <a:t> Dart &amp; FLARE</a:t>
              </a:r>
            </a:p>
            <a:p>
              <a:pPr>
                <a:buFontTx/>
                <a:buChar char="•"/>
              </a:pPr>
              <a:r>
                <a:rPr lang="en-US" sz="1600" b="1"/>
                <a:t> Containers</a:t>
              </a:r>
            </a:p>
            <a:p>
              <a:pPr>
                <a:buFontTx/>
                <a:buChar char="•"/>
              </a:pPr>
              <a:r>
                <a:rPr lang="en-US" sz="1600" b="1"/>
                <a:t> Integration &amp; Perf.</a:t>
              </a:r>
            </a:p>
          </p:txBody>
        </p:sp>
        <p:pic>
          <p:nvPicPr>
            <p:cNvPr id="24620" name="Picture 80" descr="MCj03970440000[1]"/>
            <p:cNvPicPr>
              <a:picLocks noChangeAspect="1" noChangeArrowheads="1"/>
            </p:cNvPicPr>
            <p:nvPr/>
          </p:nvPicPr>
          <p:blipFill>
            <a:blip r:embed="rId9" cstate="print"/>
            <a:srcRect/>
            <a:stretch>
              <a:fillRect/>
            </a:stretch>
          </p:blipFill>
          <p:spPr bwMode="auto">
            <a:xfrm>
              <a:off x="4080" y="2736"/>
              <a:ext cx="285" cy="290"/>
            </a:xfrm>
            <a:prstGeom prst="rect">
              <a:avLst/>
            </a:prstGeom>
            <a:noFill/>
            <a:ln w="9525">
              <a:noFill/>
              <a:miter lim="800000"/>
              <a:headEnd/>
              <a:tailEnd/>
            </a:ln>
          </p:spPr>
        </p:pic>
      </p:grpSp>
      <p:grpSp>
        <p:nvGrpSpPr>
          <p:cNvPr id="20" name="Group 81"/>
          <p:cNvGrpSpPr>
            <a:grpSpLocks/>
          </p:cNvGrpSpPr>
          <p:nvPr/>
        </p:nvGrpSpPr>
        <p:grpSpPr bwMode="auto">
          <a:xfrm>
            <a:off x="5029200" y="1371600"/>
            <a:ext cx="4152900" cy="1130300"/>
            <a:chOff x="3168" y="3360"/>
            <a:chExt cx="2616" cy="712"/>
          </a:xfrm>
        </p:grpSpPr>
        <p:sp>
          <p:nvSpPr>
            <p:cNvPr id="177234" name="AutoShape 82"/>
            <p:cNvSpPr>
              <a:spLocks noChangeArrowheads="1"/>
            </p:cNvSpPr>
            <p:nvPr/>
          </p:nvSpPr>
          <p:spPr bwMode="auto">
            <a:xfrm>
              <a:off x="3696" y="3456"/>
              <a:ext cx="480" cy="576"/>
            </a:xfrm>
            <a:prstGeom prst="roundRect">
              <a:avLst>
                <a:gd name="adj" fmla="val 16667"/>
              </a:avLst>
            </a:prstGeom>
            <a:solidFill>
              <a:schemeClr val="tx2"/>
            </a:solidFill>
            <a:ln w="9525">
              <a:noFill/>
              <a:round/>
              <a:headEnd/>
              <a:tailEnd/>
            </a:ln>
            <a:effectLst>
              <a:outerShdw dist="35921" dir="2700000" algn="ctr" rotWithShape="0">
                <a:schemeClr val="bg2"/>
              </a:outerShdw>
            </a:effectLst>
          </p:spPr>
          <p:txBody>
            <a:bodyPr wrap="none" anchor="ctr"/>
            <a:lstStyle/>
            <a:p>
              <a:pPr algn="ctr">
                <a:defRPr/>
              </a:pPr>
              <a:r>
                <a:rPr lang="en-US" dirty="0" err="1">
                  <a:solidFill>
                    <a:schemeClr val="bg1"/>
                  </a:solidFill>
                </a:rPr>
                <a:t>Uni</a:t>
              </a:r>
              <a:r>
                <a:rPr lang="en-US" dirty="0">
                  <a:solidFill>
                    <a:schemeClr val="bg1"/>
                  </a:solidFill>
                </a:rPr>
                <a:t/>
              </a:r>
              <a:br>
                <a:rPr lang="en-US" dirty="0">
                  <a:solidFill>
                    <a:schemeClr val="bg1"/>
                  </a:solidFill>
                </a:rPr>
              </a:br>
              <a:r>
                <a:rPr lang="en-US" dirty="0">
                  <a:solidFill>
                    <a:schemeClr val="bg1"/>
                  </a:solidFill>
                </a:rPr>
                <a:t>Sphere</a:t>
              </a:r>
            </a:p>
          </p:txBody>
        </p:sp>
        <p:sp>
          <p:nvSpPr>
            <p:cNvPr id="24614" name="AutoShape 83"/>
            <p:cNvSpPr>
              <a:spLocks noChangeArrowheads="1"/>
            </p:cNvSpPr>
            <p:nvPr/>
          </p:nvSpPr>
          <p:spPr bwMode="auto">
            <a:xfrm>
              <a:off x="3168" y="3696"/>
              <a:ext cx="480" cy="9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noFill/>
              <a:miter lim="800000"/>
              <a:headEnd/>
              <a:tailEnd/>
            </a:ln>
          </p:spPr>
          <p:txBody>
            <a:bodyPr wrap="none" anchor="ctr"/>
            <a:lstStyle/>
            <a:p>
              <a:endParaRPr lang="en-US"/>
            </a:p>
          </p:txBody>
        </p:sp>
        <p:sp>
          <p:nvSpPr>
            <p:cNvPr id="24615" name="Text Box 84"/>
            <p:cNvSpPr txBox="1">
              <a:spLocks noChangeArrowheads="1"/>
            </p:cNvSpPr>
            <p:nvPr/>
          </p:nvSpPr>
          <p:spPr bwMode="auto">
            <a:xfrm>
              <a:off x="4272" y="3552"/>
              <a:ext cx="1512" cy="520"/>
            </a:xfrm>
            <a:prstGeom prst="rect">
              <a:avLst/>
            </a:prstGeom>
            <a:noFill/>
            <a:ln w="9525">
              <a:noFill/>
              <a:miter lim="800000"/>
              <a:headEnd/>
              <a:tailEnd/>
            </a:ln>
          </p:spPr>
          <p:txBody>
            <a:bodyPr wrap="none">
              <a:spAutoFit/>
            </a:bodyPr>
            <a:lstStyle/>
            <a:p>
              <a:pPr>
                <a:buFontTx/>
                <a:buChar char="•"/>
              </a:pPr>
              <a:r>
                <a:rPr lang="en-US" sz="1600" b="1"/>
                <a:t> EMC Standards</a:t>
              </a:r>
            </a:p>
            <a:p>
              <a:pPr>
                <a:buFontTx/>
                <a:buChar char="•"/>
              </a:pPr>
              <a:r>
                <a:rPr lang="en-US" sz="1600" b="1"/>
                <a:t> Ease of Everything</a:t>
              </a:r>
            </a:p>
            <a:p>
              <a:pPr>
                <a:buFontTx/>
                <a:buChar char="•"/>
              </a:pPr>
              <a:r>
                <a:rPr lang="en-US" sz="1600" b="1"/>
                <a:t> Common Look &amp; Feel</a:t>
              </a:r>
            </a:p>
          </p:txBody>
        </p:sp>
        <p:pic>
          <p:nvPicPr>
            <p:cNvPr id="24616" name="Picture 85" descr="MCj03970440000[1]"/>
            <p:cNvPicPr>
              <a:picLocks noChangeAspect="1" noChangeArrowheads="1"/>
            </p:cNvPicPr>
            <p:nvPr/>
          </p:nvPicPr>
          <p:blipFill>
            <a:blip r:embed="rId9" cstate="print"/>
            <a:srcRect/>
            <a:stretch>
              <a:fillRect/>
            </a:stretch>
          </p:blipFill>
          <p:spPr bwMode="auto">
            <a:xfrm>
              <a:off x="4080" y="3360"/>
              <a:ext cx="285" cy="290"/>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dissolve">
                                      <p:cBhvr>
                                        <p:cTn id="10" dur="500"/>
                                        <p:tgtEl>
                                          <p:spTgt spid="19"/>
                                        </p:tgtEl>
                                      </p:cBhvr>
                                    </p:animEffect>
                                  </p:childTnLst>
                                </p:cTn>
                              </p:par>
                              <p:par>
                                <p:cTn id="11" presetID="9"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dissolve">
                                      <p:cBhvr>
                                        <p:cTn id="13" dur="500"/>
                                        <p:tgtEl>
                                          <p:spTgt spid="16"/>
                                        </p:tgtEl>
                                      </p:cBhvr>
                                    </p:animEffect>
                                  </p:childTnLst>
                                </p:cTn>
                              </p:par>
                              <p:par>
                                <p:cTn id="14" presetID="9"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dissolve">
                                      <p:cBhvr>
                                        <p:cTn id="16" dur="500"/>
                                        <p:tgtEl>
                                          <p:spTgt spid="18"/>
                                        </p:tgtEl>
                                      </p:cBhvr>
                                    </p:animEffect>
                                  </p:childTnLst>
                                </p:cTn>
                              </p:par>
                              <p:par>
                                <p:cTn id="17" presetID="9"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7"/>
          <p:cNvSpPr>
            <a:spLocks noChangeArrowheads="1"/>
          </p:cNvSpPr>
          <p:nvPr/>
        </p:nvSpPr>
        <p:spPr bwMode="auto">
          <a:xfrm rot="5400000">
            <a:off x="3810000" y="1143000"/>
            <a:ext cx="2667000" cy="3124200"/>
          </a:xfrm>
          <a:prstGeom prst="roundRect">
            <a:avLst>
              <a:gd name="adj" fmla="val 3634"/>
            </a:avLst>
          </a:prstGeom>
          <a:solidFill>
            <a:srgbClr val="F2F2F2"/>
          </a:solidFill>
          <a:ln w="31750">
            <a:solidFill>
              <a:srgbClr val="777777"/>
            </a:solidFill>
            <a:round/>
            <a:headEnd/>
            <a:tailEnd/>
          </a:ln>
        </p:spPr>
        <p:txBody>
          <a:bodyPr wrap="none" anchor="ctr"/>
          <a:lstStyle/>
          <a:p>
            <a:pPr>
              <a:spcBef>
                <a:spcPct val="0"/>
              </a:spcBef>
            </a:pPr>
            <a:endParaRPr lang="en-US" sz="2000">
              <a:cs typeface="Arial" pitchFamily="34" charset="0"/>
            </a:endParaRPr>
          </a:p>
        </p:txBody>
      </p:sp>
      <p:sp>
        <p:nvSpPr>
          <p:cNvPr id="7171" name="AutoShape 7"/>
          <p:cNvSpPr>
            <a:spLocks noChangeArrowheads="1"/>
          </p:cNvSpPr>
          <p:nvPr/>
        </p:nvSpPr>
        <p:spPr bwMode="auto">
          <a:xfrm rot="5400000">
            <a:off x="3733800" y="1219200"/>
            <a:ext cx="2667000" cy="3124200"/>
          </a:xfrm>
          <a:prstGeom prst="roundRect">
            <a:avLst>
              <a:gd name="adj" fmla="val 3634"/>
            </a:avLst>
          </a:prstGeom>
          <a:solidFill>
            <a:srgbClr val="F2F2F2"/>
          </a:solidFill>
          <a:ln w="31750">
            <a:solidFill>
              <a:srgbClr val="777777"/>
            </a:solidFill>
            <a:round/>
            <a:headEnd/>
            <a:tailEnd/>
          </a:ln>
        </p:spPr>
        <p:txBody>
          <a:bodyPr wrap="none" anchor="ctr"/>
          <a:lstStyle/>
          <a:p>
            <a:pPr>
              <a:spcBef>
                <a:spcPct val="0"/>
              </a:spcBef>
            </a:pPr>
            <a:endParaRPr lang="en-US" sz="2000">
              <a:cs typeface="Arial" pitchFamily="34" charset="0"/>
            </a:endParaRPr>
          </a:p>
        </p:txBody>
      </p:sp>
      <p:sp>
        <p:nvSpPr>
          <p:cNvPr id="7172" name="Title 1"/>
          <p:cNvSpPr>
            <a:spLocks noGrp="1"/>
          </p:cNvSpPr>
          <p:nvPr>
            <p:ph type="title" idx="4294967295"/>
          </p:nvPr>
        </p:nvSpPr>
        <p:spPr>
          <a:xfrm>
            <a:off x="279531" y="250016"/>
            <a:ext cx="7960702" cy="863600"/>
          </a:xfrm>
          <a:prstGeom prst="rect">
            <a:avLst/>
          </a:prstGeom>
        </p:spPr>
        <p:txBody>
          <a:bodyPr/>
          <a:lstStyle/>
          <a:p>
            <a:pPr eaLnBrk="1" hangingPunct="1"/>
            <a:r>
              <a:rPr lang="en-US" dirty="0" smtClean="0"/>
              <a:t>C4LX High-level Diagram</a:t>
            </a:r>
          </a:p>
        </p:txBody>
      </p:sp>
      <p:sp>
        <p:nvSpPr>
          <p:cNvPr id="7173" name="AutoShape 7"/>
          <p:cNvSpPr>
            <a:spLocks noChangeArrowheads="1"/>
          </p:cNvSpPr>
          <p:nvPr/>
        </p:nvSpPr>
        <p:spPr bwMode="auto">
          <a:xfrm rot="5400000">
            <a:off x="3810000" y="1295400"/>
            <a:ext cx="1524000" cy="8382000"/>
          </a:xfrm>
          <a:prstGeom prst="roundRect">
            <a:avLst>
              <a:gd name="adj" fmla="val 3634"/>
            </a:avLst>
          </a:prstGeom>
          <a:solidFill>
            <a:srgbClr val="F2F2F2"/>
          </a:solidFill>
          <a:ln w="31750">
            <a:solidFill>
              <a:srgbClr val="777777"/>
            </a:solidFill>
            <a:round/>
            <a:headEnd/>
            <a:tailEnd/>
          </a:ln>
        </p:spPr>
        <p:txBody>
          <a:bodyPr wrap="none" anchor="ctr"/>
          <a:lstStyle/>
          <a:p>
            <a:pPr>
              <a:spcBef>
                <a:spcPct val="0"/>
              </a:spcBef>
            </a:pPr>
            <a:endParaRPr lang="en-US" sz="2000">
              <a:cs typeface="Arial" pitchFamily="34" charset="0"/>
            </a:endParaRPr>
          </a:p>
        </p:txBody>
      </p:sp>
      <p:sp>
        <p:nvSpPr>
          <p:cNvPr id="7174" name="AutoShape 7"/>
          <p:cNvSpPr>
            <a:spLocks noChangeArrowheads="1"/>
          </p:cNvSpPr>
          <p:nvPr/>
        </p:nvSpPr>
        <p:spPr bwMode="auto">
          <a:xfrm rot="5400000">
            <a:off x="190500" y="1638300"/>
            <a:ext cx="2971800" cy="2438400"/>
          </a:xfrm>
          <a:prstGeom prst="roundRect">
            <a:avLst>
              <a:gd name="adj" fmla="val 3634"/>
            </a:avLst>
          </a:prstGeom>
          <a:solidFill>
            <a:srgbClr val="F2F2F2"/>
          </a:solidFill>
          <a:ln w="31750">
            <a:solidFill>
              <a:srgbClr val="777777"/>
            </a:solidFill>
            <a:round/>
            <a:headEnd/>
            <a:tailEnd/>
          </a:ln>
        </p:spPr>
        <p:txBody>
          <a:bodyPr wrap="none" anchor="ctr"/>
          <a:lstStyle/>
          <a:p>
            <a:pPr>
              <a:spcBef>
                <a:spcPct val="0"/>
              </a:spcBef>
            </a:pPr>
            <a:endParaRPr lang="en-US" sz="2000">
              <a:cs typeface="Arial" pitchFamily="34" charset="0"/>
            </a:endParaRPr>
          </a:p>
        </p:txBody>
      </p:sp>
      <p:sp>
        <p:nvSpPr>
          <p:cNvPr id="7175" name="AutoShape 7"/>
          <p:cNvSpPr>
            <a:spLocks noChangeArrowheads="1"/>
          </p:cNvSpPr>
          <p:nvPr/>
        </p:nvSpPr>
        <p:spPr bwMode="auto">
          <a:xfrm rot="5400000">
            <a:off x="6515100" y="2171700"/>
            <a:ext cx="2971800" cy="1371600"/>
          </a:xfrm>
          <a:prstGeom prst="roundRect">
            <a:avLst>
              <a:gd name="adj" fmla="val 3634"/>
            </a:avLst>
          </a:prstGeom>
          <a:solidFill>
            <a:srgbClr val="F2F2F2"/>
          </a:solidFill>
          <a:ln w="31750">
            <a:solidFill>
              <a:srgbClr val="777777"/>
            </a:solidFill>
            <a:round/>
            <a:headEnd/>
            <a:tailEnd/>
          </a:ln>
        </p:spPr>
        <p:txBody>
          <a:bodyPr wrap="none" anchor="ctr"/>
          <a:lstStyle/>
          <a:p>
            <a:pPr>
              <a:spcBef>
                <a:spcPct val="0"/>
              </a:spcBef>
            </a:pPr>
            <a:endParaRPr lang="en-US" sz="2000">
              <a:cs typeface="Arial" pitchFamily="34" charset="0"/>
            </a:endParaRPr>
          </a:p>
        </p:txBody>
      </p:sp>
      <p:sp>
        <p:nvSpPr>
          <p:cNvPr id="7176" name="AutoShape 7"/>
          <p:cNvSpPr>
            <a:spLocks noChangeArrowheads="1"/>
          </p:cNvSpPr>
          <p:nvPr/>
        </p:nvSpPr>
        <p:spPr bwMode="auto">
          <a:xfrm rot="5400000">
            <a:off x="3276600" y="1447800"/>
            <a:ext cx="2667000" cy="3124200"/>
          </a:xfrm>
          <a:prstGeom prst="roundRect">
            <a:avLst>
              <a:gd name="adj" fmla="val 3634"/>
            </a:avLst>
          </a:prstGeom>
          <a:solidFill>
            <a:srgbClr val="F2F2F2"/>
          </a:solidFill>
          <a:ln w="31750">
            <a:solidFill>
              <a:srgbClr val="777777"/>
            </a:solidFill>
            <a:round/>
            <a:headEnd/>
            <a:tailEnd/>
          </a:ln>
        </p:spPr>
        <p:txBody>
          <a:bodyPr wrap="none" anchor="ctr"/>
          <a:lstStyle/>
          <a:p>
            <a:pPr>
              <a:spcBef>
                <a:spcPct val="0"/>
              </a:spcBef>
            </a:pPr>
            <a:endParaRPr lang="en-US" sz="2000">
              <a:cs typeface="Arial" pitchFamily="34" charset="0"/>
            </a:endParaRPr>
          </a:p>
        </p:txBody>
      </p:sp>
      <p:sp>
        <p:nvSpPr>
          <p:cNvPr id="7177" name="AutoShape 7"/>
          <p:cNvSpPr>
            <a:spLocks noChangeArrowheads="1"/>
          </p:cNvSpPr>
          <p:nvPr/>
        </p:nvSpPr>
        <p:spPr bwMode="auto">
          <a:xfrm>
            <a:off x="2743200" y="5867400"/>
            <a:ext cx="2971800" cy="284163"/>
          </a:xfrm>
          <a:prstGeom prst="roundRect">
            <a:avLst>
              <a:gd name="adj" fmla="val 3634"/>
            </a:avLst>
          </a:prstGeom>
          <a:solidFill>
            <a:srgbClr val="DE7008"/>
          </a:solidFill>
          <a:ln w="31750">
            <a:solidFill>
              <a:srgbClr val="777777"/>
            </a:solidFill>
            <a:round/>
            <a:headEnd/>
            <a:tailEnd/>
          </a:ln>
        </p:spPr>
        <p:txBody>
          <a:bodyPr wrap="none" anchor="ctr"/>
          <a:lstStyle/>
          <a:p>
            <a:pPr>
              <a:spcBef>
                <a:spcPct val="0"/>
              </a:spcBef>
            </a:pPr>
            <a:r>
              <a:rPr lang="en-US" sz="1600">
                <a:cs typeface="Arial" pitchFamily="34" charset="0"/>
              </a:rPr>
              <a:t>Linux Device Drivers</a:t>
            </a:r>
          </a:p>
        </p:txBody>
      </p:sp>
      <p:sp>
        <p:nvSpPr>
          <p:cNvPr id="7178" name="AutoShape 7"/>
          <p:cNvSpPr>
            <a:spLocks noChangeArrowheads="1"/>
          </p:cNvSpPr>
          <p:nvPr/>
        </p:nvSpPr>
        <p:spPr bwMode="auto">
          <a:xfrm>
            <a:off x="5867400" y="4876800"/>
            <a:ext cx="2743200" cy="1274763"/>
          </a:xfrm>
          <a:prstGeom prst="roundRect">
            <a:avLst>
              <a:gd name="adj" fmla="val 3634"/>
            </a:avLst>
          </a:prstGeom>
          <a:solidFill>
            <a:srgbClr val="DE7008"/>
          </a:solidFill>
          <a:ln w="31750">
            <a:solidFill>
              <a:srgbClr val="777777"/>
            </a:solidFill>
            <a:round/>
            <a:headEnd/>
            <a:tailEnd/>
          </a:ln>
        </p:spPr>
        <p:txBody>
          <a:bodyPr anchor="ctr"/>
          <a:lstStyle/>
          <a:p>
            <a:pPr>
              <a:spcBef>
                <a:spcPct val="0"/>
              </a:spcBef>
            </a:pPr>
            <a:r>
              <a:rPr lang="en-US" sz="1600">
                <a:cs typeface="Arial" pitchFamily="34" charset="0"/>
              </a:rPr>
              <a:t>Linux Kernel, Data Path, Networking</a:t>
            </a:r>
          </a:p>
        </p:txBody>
      </p:sp>
      <p:sp>
        <p:nvSpPr>
          <p:cNvPr id="7179" name="AutoShape 7"/>
          <p:cNvSpPr>
            <a:spLocks noChangeArrowheads="1"/>
          </p:cNvSpPr>
          <p:nvPr/>
        </p:nvSpPr>
        <p:spPr bwMode="auto">
          <a:xfrm>
            <a:off x="4191000" y="1752600"/>
            <a:ext cx="1905000" cy="762000"/>
          </a:xfrm>
          <a:prstGeom prst="roundRect">
            <a:avLst>
              <a:gd name="adj" fmla="val 3634"/>
            </a:avLst>
          </a:prstGeom>
          <a:solidFill>
            <a:schemeClr val="bg2"/>
          </a:solidFill>
          <a:ln w="31750">
            <a:solidFill>
              <a:srgbClr val="777777"/>
            </a:solidFill>
            <a:round/>
            <a:headEnd/>
            <a:tailEnd/>
          </a:ln>
        </p:spPr>
        <p:txBody>
          <a:bodyPr anchor="ctr"/>
          <a:lstStyle/>
          <a:p>
            <a:pPr>
              <a:spcBef>
                <a:spcPct val="0"/>
              </a:spcBef>
            </a:pPr>
            <a:r>
              <a:rPr lang="en-US" sz="1400">
                <a:cs typeface="Arial" pitchFamily="34" charset="0"/>
              </a:rPr>
              <a:t>Data Path/Control Path/Application Logic</a:t>
            </a:r>
            <a:endParaRPr lang="en-US" sz="600">
              <a:cs typeface="Arial" pitchFamily="34" charset="0"/>
            </a:endParaRPr>
          </a:p>
        </p:txBody>
      </p:sp>
      <p:sp>
        <p:nvSpPr>
          <p:cNvPr id="7180" name="Text Box 52"/>
          <p:cNvSpPr txBox="1">
            <a:spLocks noChangeArrowheads="1"/>
          </p:cNvSpPr>
          <p:nvPr/>
        </p:nvSpPr>
        <p:spPr bwMode="auto">
          <a:xfrm>
            <a:off x="5791200" y="6324600"/>
            <a:ext cx="2895600" cy="314325"/>
          </a:xfrm>
          <a:prstGeom prst="rect">
            <a:avLst/>
          </a:prstGeom>
          <a:noFill/>
          <a:ln w="9525">
            <a:solidFill>
              <a:schemeClr val="tx1"/>
            </a:solidFill>
            <a:miter lim="800000"/>
            <a:headEnd/>
            <a:tailEnd/>
          </a:ln>
        </p:spPr>
        <p:txBody>
          <a:bodyPr anchor="ctr" anchorCtr="1">
            <a:spAutoFit/>
          </a:bodyPr>
          <a:lstStyle/>
          <a:p>
            <a:pPr algn="l"/>
            <a:r>
              <a:rPr lang="en-US" sz="1400">
                <a:cs typeface="Arial" pitchFamily="34" charset="0"/>
              </a:rPr>
              <a:t>Physical or virtual CPU &amp; memory</a:t>
            </a:r>
          </a:p>
        </p:txBody>
      </p:sp>
      <p:sp>
        <p:nvSpPr>
          <p:cNvPr id="7181" name="Text Box 53"/>
          <p:cNvSpPr txBox="1">
            <a:spLocks noChangeArrowheads="1"/>
          </p:cNvSpPr>
          <p:nvPr/>
        </p:nvSpPr>
        <p:spPr bwMode="auto">
          <a:xfrm>
            <a:off x="457200" y="6324600"/>
            <a:ext cx="4495800" cy="314325"/>
          </a:xfrm>
          <a:prstGeom prst="rect">
            <a:avLst/>
          </a:prstGeom>
          <a:noFill/>
          <a:ln w="9525">
            <a:solidFill>
              <a:schemeClr val="tx1"/>
            </a:solidFill>
            <a:miter lim="800000"/>
            <a:headEnd/>
            <a:tailEnd/>
          </a:ln>
        </p:spPr>
        <p:txBody>
          <a:bodyPr anchor="ctr" anchorCtr="1">
            <a:spAutoFit/>
          </a:bodyPr>
          <a:lstStyle/>
          <a:p>
            <a:pPr algn="l"/>
            <a:r>
              <a:rPr lang="en-US" sz="1400">
                <a:cs typeface="Arial" pitchFamily="34" charset="0"/>
              </a:rPr>
              <a:t>Physical or virtual devices</a:t>
            </a:r>
          </a:p>
        </p:txBody>
      </p:sp>
      <p:sp>
        <p:nvSpPr>
          <p:cNvPr id="7182" name="AutoShape 7"/>
          <p:cNvSpPr>
            <a:spLocks noChangeArrowheads="1"/>
          </p:cNvSpPr>
          <p:nvPr/>
        </p:nvSpPr>
        <p:spPr bwMode="auto">
          <a:xfrm>
            <a:off x="533400" y="4876800"/>
            <a:ext cx="3810000" cy="914400"/>
          </a:xfrm>
          <a:prstGeom prst="roundRect">
            <a:avLst>
              <a:gd name="adj" fmla="val 3634"/>
            </a:avLst>
          </a:prstGeom>
          <a:solidFill>
            <a:schemeClr val="folHlink"/>
          </a:solidFill>
          <a:ln w="31750">
            <a:solidFill>
              <a:srgbClr val="777777"/>
            </a:solidFill>
            <a:round/>
            <a:headEnd/>
            <a:tailEnd/>
          </a:ln>
        </p:spPr>
        <p:txBody>
          <a:bodyPr wrap="none" anchor="ctr"/>
          <a:lstStyle/>
          <a:p>
            <a:pPr>
              <a:spcBef>
                <a:spcPct val="0"/>
              </a:spcBef>
            </a:pPr>
            <a:r>
              <a:rPr lang="en-US" sz="1600">
                <a:cs typeface="Arial" pitchFamily="34" charset="0"/>
              </a:rPr>
              <a:t>C4LX Kernel-Resident Services, Shims</a:t>
            </a:r>
          </a:p>
        </p:txBody>
      </p:sp>
      <p:sp>
        <p:nvSpPr>
          <p:cNvPr id="7183" name="AutoShape 7"/>
          <p:cNvSpPr>
            <a:spLocks noChangeArrowheads="1"/>
          </p:cNvSpPr>
          <p:nvPr/>
        </p:nvSpPr>
        <p:spPr bwMode="auto">
          <a:xfrm>
            <a:off x="533400" y="5867400"/>
            <a:ext cx="2133600" cy="284163"/>
          </a:xfrm>
          <a:prstGeom prst="roundRect">
            <a:avLst>
              <a:gd name="adj" fmla="val 3634"/>
            </a:avLst>
          </a:prstGeom>
          <a:solidFill>
            <a:schemeClr val="folHlink"/>
          </a:solidFill>
          <a:ln w="31750">
            <a:solidFill>
              <a:srgbClr val="777777"/>
            </a:solidFill>
            <a:round/>
            <a:headEnd/>
            <a:tailEnd/>
          </a:ln>
        </p:spPr>
        <p:txBody>
          <a:bodyPr wrap="none" anchor="ctr"/>
          <a:lstStyle/>
          <a:p>
            <a:pPr>
              <a:spcBef>
                <a:spcPct val="0"/>
              </a:spcBef>
            </a:pPr>
            <a:r>
              <a:rPr lang="en-US" sz="1600">
                <a:cs typeface="Arial" pitchFamily="34" charset="0"/>
              </a:rPr>
              <a:t>CSX</a:t>
            </a:r>
          </a:p>
        </p:txBody>
      </p:sp>
      <p:sp>
        <p:nvSpPr>
          <p:cNvPr id="7184" name="Line 77"/>
          <p:cNvSpPr>
            <a:spLocks noChangeShapeType="1"/>
          </p:cNvSpPr>
          <p:nvPr/>
        </p:nvSpPr>
        <p:spPr bwMode="auto">
          <a:xfrm>
            <a:off x="0" y="4648200"/>
            <a:ext cx="9144000" cy="0"/>
          </a:xfrm>
          <a:prstGeom prst="line">
            <a:avLst/>
          </a:prstGeom>
          <a:noFill/>
          <a:ln w="38100">
            <a:solidFill>
              <a:schemeClr val="tx1"/>
            </a:solidFill>
            <a:prstDash val="dash"/>
            <a:round/>
            <a:headEnd/>
            <a:tailEnd/>
          </a:ln>
        </p:spPr>
        <p:txBody>
          <a:bodyPr/>
          <a:lstStyle/>
          <a:p>
            <a:endParaRPr lang="en-US"/>
          </a:p>
        </p:txBody>
      </p:sp>
      <p:sp>
        <p:nvSpPr>
          <p:cNvPr id="7185" name="AutoShape 7"/>
          <p:cNvSpPr>
            <a:spLocks noChangeArrowheads="1"/>
          </p:cNvSpPr>
          <p:nvPr/>
        </p:nvSpPr>
        <p:spPr bwMode="auto">
          <a:xfrm>
            <a:off x="7391400" y="1524000"/>
            <a:ext cx="1219200" cy="2667000"/>
          </a:xfrm>
          <a:prstGeom prst="roundRect">
            <a:avLst>
              <a:gd name="adj" fmla="val 3634"/>
            </a:avLst>
          </a:prstGeom>
          <a:solidFill>
            <a:srgbClr val="DE7008"/>
          </a:solidFill>
          <a:ln w="31750">
            <a:solidFill>
              <a:srgbClr val="777777"/>
            </a:solidFill>
            <a:round/>
            <a:headEnd/>
            <a:tailEnd/>
          </a:ln>
        </p:spPr>
        <p:txBody>
          <a:bodyPr anchor="ctr"/>
          <a:lstStyle/>
          <a:p>
            <a:pPr>
              <a:spcBef>
                <a:spcPct val="0"/>
              </a:spcBef>
            </a:pPr>
            <a:r>
              <a:rPr lang="en-US" sz="1600">
                <a:cs typeface="Arial" pitchFamily="34" charset="0"/>
              </a:rPr>
              <a:t>C4LX Linux (Open Source) Services</a:t>
            </a:r>
          </a:p>
        </p:txBody>
      </p:sp>
      <p:sp>
        <p:nvSpPr>
          <p:cNvPr id="7186" name="Text Box 94"/>
          <p:cNvSpPr txBox="1">
            <a:spLocks noChangeArrowheads="1"/>
          </p:cNvSpPr>
          <p:nvPr/>
        </p:nvSpPr>
        <p:spPr bwMode="auto">
          <a:xfrm>
            <a:off x="76200" y="1371600"/>
            <a:ext cx="304800" cy="2895600"/>
          </a:xfrm>
          <a:prstGeom prst="rect">
            <a:avLst/>
          </a:prstGeom>
          <a:noFill/>
          <a:ln w="9525">
            <a:solidFill>
              <a:schemeClr val="tx1"/>
            </a:solidFill>
            <a:miter lim="800000"/>
            <a:headEnd/>
            <a:tailEnd/>
          </a:ln>
        </p:spPr>
        <p:txBody>
          <a:bodyPr vert="eaVert" anchor="ctr" anchorCtr="1"/>
          <a:lstStyle/>
          <a:p>
            <a:pPr algn="l"/>
            <a:r>
              <a:rPr lang="en-US" sz="1400">
                <a:cs typeface="Arial" pitchFamily="34" charset="0"/>
              </a:rPr>
              <a:t>Single Instance C4LX Services</a:t>
            </a:r>
          </a:p>
        </p:txBody>
      </p:sp>
      <p:sp>
        <p:nvSpPr>
          <p:cNvPr id="7187" name="Text Box 95"/>
          <p:cNvSpPr txBox="1">
            <a:spLocks noChangeArrowheads="1"/>
          </p:cNvSpPr>
          <p:nvPr/>
        </p:nvSpPr>
        <p:spPr bwMode="auto">
          <a:xfrm>
            <a:off x="8763000" y="1371600"/>
            <a:ext cx="304800" cy="2895600"/>
          </a:xfrm>
          <a:prstGeom prst="rect">
            <a:avLst/>
          </a:prstGeom>
          <a:noFill/>
          <a:ln w="9525">
            <a:solidFill>
              <a:schemeClr val="tx1"/>
            </a:solidFill>
            <a:miter lim="800000"/>
            <a:headEnd/>
            <a:tailEnd/>
          </a:ln>
        </p:spPr>
        <p:txBody>
          <a:bodyPr vert="eaVert" anchor="ctr" anchorCtr="1"/>
          <a:lstStyle/>
          <a:p>
            <a:pPr algn="l"/>
            <a:r>
              <a:rPr lang="en-US" sz="1400">
                <a:cs typeface="Arial" pitchFamily="34" charset="0"/>
              </a:rPr>
              <a:t>Single Instance Linux Services</a:t>
            </a:r>
          </a:p>
        </p:txBody>
      </p:sp>
      <p:sp>
        <p:nvSpPr>
          <p:cNvPr id="7188" name="Text Box 104"/>
          <p:cNvSpPr txBox="1">
            <a:spLocks noChangeArrowheads="1"/>
          </p:cNvSpPr>
          <p:nvPr/>
        </p:nvSpPr>
        <p:spPr bwMode="auto">
          <a:xfrm>
            <a:off x="2895600" y="990600"/>
            <a:ext cx="3886200" cy="314325"/>
          </a:xfrm>
          <a:prstGeom prst="rect">
            <a:avLst/>
          </a:prstGeom>
          <a:solidFill>
            <a:schemeClr val="bg1"/>
          </a:solidFill>
          <a:ln w="9525">
            <a:solidFill>
              <a:schemeClr val="tx1"/>
            </a:solidFill>
            <a:miter lim="800000"/>
            <a:headEnd/>
            <a:tailEnd/>
          </a:ln>
        </p:spPr>
        <p:txBody>
          <a:bodyPr anchor="ctr" anchorCtr="1">
            <a:spAutoFit/>
          </a:bodyPr>
          <a:lstStyle/>
          <a:p>
            <a:pPr algn="l"/>
            <a:r>
              <a:rPr lang="en-US" sz="1400">
                <a:cs typeface="Arial" pitchFamily="34" charset="0"/>
              </a:rPr>
              <a:t>Multiple Containers/Data Services</a:t>
            </a:r>
          </a:p>
        </p:txBody>
      </p:sp>
      <p:sp>
        <p:nvSpPr>
          <p:cNvPr id="7189" name="AutoShape 115"/>
          <p:cNvSpPr>
            <a:spLocks/>
          </p:cNvSpPr>
          <p:nvPr/>
        </p:nvSpPr>
        <p:spPr bwMode="auto">
          <a:xfrm>
            <a:off x="6248400" y="2514600"/>
            <a:ext cx="533400" cy="1371600"/>
          </a:xfrm>
          <a:prstGeom prst="rightBrace">
            <a:avLst>
              <a:gd name="adj1" fmla="val 21429"/>
              <a:gd name="adj2" fmla="val 50000"/>
            </a:avLst>
          </a:prstGeom>
          <a:noFill/>
          <a:ln w="9525">
            <a:solidFill>
              <a:schemeClr val="tx1"/>
            </a:solidFill>
            <a:round/>
            <a:headEnd/>
            <a:tailEnd/>
          </a:ln>
        </p:spPr>
        <p:txBody>
          <a:bodyPr wrap="none" anchor="ctr"/>
          <a:lstStyle/>
          <a:p>
            <a:pPr algn="l">
              <a:spcBef>
                <a:spcPct val="0"/>
              </a:spcBef>
            </a:pPr>
            <a:endParaRPr lang="en-US" sz="2000">
              <a:cs typeface="Arial" pitchFamily="34" charset="0"/>
            </a:endParaRPr>
          </a:p>
        </p:txBody>
      </p:sp>
      <p:sp>
        <p:nvSpPr>
          <p:cNvPr id="7190" name="Text Box 116"/>
          <p:cNvSpPr txBox="1">
            <a:spLocks noChangeArrowheads="1"/>
          </p:cNvSpPr>
          <p:nvPr/>
        </p:nvSpPr>
        <p:spPr bwMode="auto">
          <a:xfrm>
            <a:off x="6858000" y="2514600"/>
            <a:ext cx="304800" cy="1447800"/>
          </a:xfrm>
          <a:prstGeom prst="rect">
            <a:avLst/>
          </a:prstGeom>
          <a:noFill/>
          <a:ln w="9525">
            <a:solidFill>
              <a:schemeClr val="tx1"/>
            </a:solidFill>
            <a:miter lim="800000"/>
            <a:headEnd/>
            <a:tailEnd/>
          </a:ln>
        </p:spPr>
        <p:txBody>
          <a:bodyPr vert="eaVert" anchor="ctr" anchorCtr="1"/>
          <a:lstStyle/>
          <a:p>
            <a:pPr algn="l"/>
            <a:r>
              <a:rPr lang="en-US" sz="1400">
                <a:cs typeface="Arial" pitchFamily="34" charset="0"/>
              </a:rPr>
              <a:t>Any/All optional</a:t>
            </a:r>
          </a:p>
        </p:txBody>
      </p:sp>
      <p:sp>
        <p:nvSpPr>
          <p:cNvPr id="7191" name="Text Box 83"/>
          <p:cNvSpPr txBox="1">
            <a:spLocks noChangeArrowheads="1"/>
          </p:cNvSpPr>
          <p:nvPr/>
        </p:nvSpPr>
        <p:spPr bwMode="auto">
          <a:xfrm rot="-2066855">
            <a:off x="5965825" y="1143000"/>
            <a:ext cx="739775" cy="701675"/>
          </a:xfrm>
          <a:prstGeom prst="rect">
            <a:avLst/>
          </a:prstGeom>
          <a:noFill/>
          <a:ln w="9525">
            <a:noFill/>
            <a:miter lim="800000"/>
            <a:headEnd/>
            <a:tailEnd/>
          </a:ln>
        </p:spPr>
        <p:txBody>
          <a:bodyPr>
            <a:spAutoFit/>
          </a:bodyPr>
          <a:lstStyle/>
          <a:p>
            <a:pPr algn="l"/>
            <a:r>
              <a:rPr lang="en-US" sz="4000" b="1">
                <a:cs typeface="Arial" pitchFamily="34" charset="0"/>
              </a:rPr>
              <a:t>…</a:t>
            </a:r>
          </a:p>
        </p:txBody>
      </p:sp>
      <p:sp>
        <p:nvSpPr>
          <p:cNvPr id="7192" name="Text Box 84"/>
          <p:cNvSpPr txBox="1">
            <a:spLocks noChangeArrowheads="1"/>
          </p:cNvSpPr>
          <p:nvPr/>
        </p:nvSpPr>
        <p:spPr bwMode="auto">
          <a:xfrm>
            <a:off x="8763000" y="4648200"/>
            <a:ext cx="336550" cy="366713"/>
          </a:xfrm>
          <a:prstGeom prst="rect">
            <a:avLst/>
          </a:prstGeom>
          <a:noFill/>
          <a:ln w="9525">
            <a:noFill/>
            <a:miter lim="800000"/>
            <a:headEnd/>
            <a:tailEnd/>
          </a:ln>
        </p:spPr>
        <p:txBody>
          <a:bodyPr wrap="none">
            <a:spAutoFit/>
          </a:bodyPr>
          <a:lstStyle/>
          <a:p>
            <a:pPr algn="l">
              <a:spcBef>
                <a:spcPct val="0"/>
              </a:spcBef>
            </a:pPr>
            <a:r>
              <a:rPr lang="en-US" sz="1800">
                <a:cs typeface="Arial" pitchFamily="34" charset="0"/>
              </a:rPr>
              <a:t>K</a:t>
            </a:r>
          </a:p>
        </p:txBody>
      </p:sp>
      <p:sp>
        <p:nvSpPr>
          <p:cNvPr id="7193" name="Text Box 85"/>
          <p:cNvSpPr txBox="1">
            <a:spLocks noChangeArrowheads="1"/>
          </p:cNvSpPr>
          <p:nvPr/>
        </p:nvSpPr>
        <p:spPr bwMode="auto">
          <a:xfrm>
            <a:off x="8763000" y="4251325"/>
            <a:ext cx="349250" cy="366713"/>
          </a:xfrm>
          <a:prstGeom prst="rect">
            <a:avLst/>
          </a:prstGeom>
          <a:noFill/>
          <a:ln w="9525">
            <a:noFill/>
            <a:miter lim="800000"/>
            <a:headEnd/>
            <a:tailEnd/>
          </a:ln>
        </p:spPr>
        <p:txBody>
          <a:bodyPr wrap="none">
            <a:spAutoFit/>
          </a:bodyPr>
          <a:lstStyle/>
          <a:p>
            <a:pPr algn="l">
              <a:spcBef>
                <a:spcPct val="0"/>
              </a:spcBef>
            </a:pPr>
            <a:r>
              <a:rPr lang="en-US" sz="1800">
                <a:cs typeface="Arial" pitchFamily="34" charset="0"/>
              </a:rPr>
              <a:t>U</a:t>
            </a:r>
          </a:p>
        </p:txBody>
      </p:sp>
      <p:sp>
        <p:nvSpPr>
          <p:cNvPr id="7194" name="AutoShape 7"/>
          <p:cNvSpPr>
            <a:spLocks noChangeArrowheads="1"/>
          </p:cNvSpPr>
          <p:nvPr/>
        </p:nvSpPr>
        <p:spPr bwMode="auto">
          <a:xfrm>
            <a:off x="3124200" y="1752600"/>
            <a:ext cx="990600" cy="762000"/>
          </a:xfrm>
          <a:prstGeom prst="roundRect">
            <a:avLst>
              <a:gd name="adj" fmla="val 3634"/>
            </a:avLst>
          </a:prstGeom>
          <a:solidFill>
            <a:schemeClr val="accent1"/>
          </a:solidFill>
          <a:ln w="31750">
            <a:solidFill>
              <a:srgbClr val="777777"/>
            </a:solidFill>
            <a:round/>
            <a:headEnd/>
            <a:tailEnd/>
          </a:ln>
        </p:spPr>
        <p:txBody>
          <a:bodyPr wrap="none" anchor="ctr"/>
          <a:lstStyle/>
          <a:p>
            <a:pPr>
              <a:spcBef>
                <a:spcPct val="0"/>
              </a:spcBef>
            </a:pPr>
            <a:r>
              <a:rPr lang="en-US" sz="1400">
                <a:cs typeface="Arial" pitchFamily="34" charset="0"/>
              </a:rPr>
              <a:t>CP Provider</a:t>
            </a:r>
          </a:p>
        </p:txBody>
      </p:sp>
      <p:sp>
        <p:nvSpPr>
          <p:cNvPr id="7195" name="AutoShape 7"/>
          <p:cNvSpPr>
            <a:spLocks noChangeArrowheads="1"/>
          </p:cNvSpPr>
          <p:nvPr/>
        </p:nvSpPr>
        <p:spPr bwMode="auto">
          <a:xfrm>
            <a:off x="533400" y="1524000"/>
            <a:ext cx="2286000" cy="304800"/>
          </a:xfrm>
          <a:prstGeom prst="roundRect">
            <a:avLst>
              <a:gd name="adj" fmla="val 3634"/>
            </a:avLst>
          </a:prstGeom>
          <a:solidFill>
            <a:schemeClr val="accent1"/>
          </a:solidFill>
          <a:ln w="31750">
            <a:solidFill>
              <a:srgbClr val="777777"/>
            </a:solidFill>
            <a:round/>
            <a:headEnd/>
            <a:tailEnd/>
          </a:ln>
        </p:spPr>
        <p:txBody>
          <a:bodyPr wrap="none" anchor="ctr"/>
          <a:lstStyle/>
          <a:p>
            <a:pPr>
              <a:spcBef>
                <a:spcPct val="0"/>
              </a:spcBef>
            </a:pPr>
            <a:r>
              <a:rPr lang="en-US" sz="1600">
                <a:cs typeface="Arial" pitchFamily="34" charset="0"/>
              </a:rPr>
              <a:t>CP Services</a:t>
            </a:r>
          </a:p>
        </p:txBody>
      </p:sp>
      <p:sp>
        <p:nvSpPr>
          <p:cNvPr id="7196" name="AutoShape 7"/>
          <p:cNvSpPr>
            <a:spLocks noChangeArrowheads="1"/>
          </p:cNvSpPr>
          <p:nvPr/>
        </p:nvSpPr>
        <p:spPr bwMode="auto">
          <a:xfrm>
            <a:off x="4495800" y="4876800"/>
            <a:ext cx="1219200" cy="914400"/>
          </a:xfrm>
          <a:prstGeom prst="roundRect">
            <a:avLst>
              <a:gd name="adj" fmla="val 3634"/>
            </a:avLst>
          </a:prstGeom>
          <a:solidFill>
            <a:schemeClr val="bg2"/>
          </a:solidFill>
          <a:ln w="31750">
            <a:solidFill>
              <a:srgbClr val="777777"/>
            </a:solidFill>
            <a:round/>
            <a:headEnd/>
            <a:tailEnd/>
          </a:ln>
        </p:spPr>
        <p:txBody>
          <a:bodyPr anchor="ctr"/>
          <a:lstStyle/>
          <a:p>
            <a:pPr>
              <a:spcBef>
                <a:spcPct val="0"/>
              </a:spcBef>
            </a:pPr>
            <a:r>
              <a:rPr lang="en-US" sz="1400">
                <a:cs typeface="Arial" pitchFamily="34" charset="0"/>
              </a:rPr>
              <a:t>Kernel-Resident Data Path Logic</a:t>
            </a:r>
          </a:p>
        </p:txBody>
      </p:sp>
      <p:sp>
        <p:nvSpPr>
          <p:cNvPr id="7197" name="AutoShape 7"/>
          <p:cNvSpPr>
            <a:spLocks noChangeArrowheads="1"/>
          </p:cNvSpPr>
          <p:nvPr/>
        </p:nvSpPr>
        <p:spPr bwMode="auto">
          <a:xfrm>
            <a:off x="3124200" y="2590800"/>
            <a:ext cx="2971800" cy="990600"/>
          </a:xfrm>
          <a:prstGeom prst="roundRect">
            <a:avLst>
              <a:gd name="adj" fmla="val 3634"/>
            </a:avLst>
          </a:prstGeom>
          <a:solidFill>
            <a:schemeClr val="folHlink"/>
          </a:solidFill>
          <a:ln w="31750">
            <a:solidFill>
              <a:srgbClr val="777777"/>
            </a:solidFill>
            <a:round/>
            <a:headEnd/>
            <a:tailEnd/>
          </a:ln>
        </p:spPr>
        <p:txBody>
          <a:bodyPr anchor="ctr"/>
          <a:lstStyle/>
          <a:p>
            <a:pPr>
              <a:spcBef>
                <a:spcPct val="0"/>
              </a:spcBef>
            </a:pPr>
            <a:r>
              <a:rPr lang="en-US" sz="1600">
                <a:cs typeface="Arial" pitchFamily="34" charset="0"/>
              </a:rPr>
              <a:t>C4LX Platform Container-resident services</a:t>
            </a:r>
          </a:p>
        </p:txBody>
      </p:sp>
      <p:sp>
        <p:nvSpPr>
          <p:cNvPr id="7198" name="AutoShape 7"/>
          <p:cNvSpPr>
            <a:spLocks noChangeArrowheads="1"/>
          </p:cNvSpPr>
          <p:nvPr/>
        </p:nvSpPr>
        <p:spPr bwMode="auto">
          <a:xfrm>
            <a:off x="533400" y="1905000"/>
            <a:ext cx="2286000" cy="2286000"/>
          </a:xfrm>
          <a:prstGeom prst="roundRect">
            <a:avLst>
              <a:gd name="adj" fmla="val 3634"/>
            </a:avLst>
          </a:prstGeom>
          <a:solidFill>
            <a:schemeClr val="folHlink"/>
          </a:solidFill>
          <a:ln w="31750">
            <a:solidFill>
              <a:srgbClr val="777777"/>
            </a:solidFill>
            <a:round/>
            <a:headEnd/>
            <a:tailEnd/>
          </a:ln>
        </p:spPr>
        <p:txBody>
          <a:bodyPr anchor="ctr"/>
          <a:lstStyle/>
          <a:p>
            <a:pPr>
              <a:spcBef>
                <a:spcPct val="0"/>
              </a:spcBef>
            </a:pPr>
            <a:r>
              <a:rPr lang="en-US" sz="1600">
                <a:cs typeface="Arial" pitchFamily="34" charset="0"/>
              </a:rPr>
              <a:t>C4LX Platform Core Services</a:t>
            </a:r>
          </a:p>
        </p:txBody>
      </p:sp>
      <p:sp>
        <p:nvSpPr>
          <p:cNvPr id="7199" name="AutoShape 7"/>
          <p:cNvSpPr>
            <a:spLocks noChangeArrowheads="1"/>
          </p:cNvSpPr>
          <p:nvPr/>
        </p:nvSpPr>
        <p:spPr bwMode="auto">
          <a:xfrm>
            <a:off x="3124200" y="3657600"/>
            <a:ext cx="2971800" cy="284163"/>
          </a:xfrm>
          <a:prstGeom prst="roundRect">
            <a:avLst>
              <a:gd name="adj" fmla="val 3634"/>
            </a:avLst>
          </a:prstGeom>
          <a:solidFill>
            <a:schemeClr val="folHlink"/>
          </a:solidFill>
          <a:ln w="31750">
            <a:solidFill>
              <a:srgbClr val="777777"/>
            </a:solidFill>
            <a:round/>
            <a:headEnd/>
            <a:tailEnd/>
          </a:ln>
        </p:spPr>
        <p:txBody>
          <a:bodyPr wrap="none" anchor="ctr"/>
          <a:lstStyle/>
          <a:p>
            <a:pPr>
              <a:spcBef>
                <a:spcPct val="0"/>
              </a:spcBef>
            </a:pPr>
            <a:r>
              <a:rPr lang="en-US" sz="1600">
                <a:cs typeface="Arial" pitchFamily="34" charset="0"/>
              </a:rPr>
              <a:t>CSX</a:t>
            </a:r>
          </a:p>
        </p:txBody>
      </p:sp>
      <p:sp>
        <p:nvSpPr>
          <p:cNvPr id="7200" name="AutoShape 7"/>
          <p:cNvSpPr>
            <a:spLocks noChangeArrowheads="1"/>
          </p:cNvSpPr>
          <p:nvPr/>
        </p:nvSpPr>
        <p:spPr bwMode="auto">
          <a:xfrm>
            <a:off x="3124200" y="3962400"/>
            <a:ext cx="2971800" cy="284163"/>
          </a:xfrm>
          <a:prstGeom prst="roundRect">
            <a:avLst>
              <a:gd name="adj" fmla="val 3634"/>
            </a:avLst>
          </a:prstGeom>
          <a:solidFill>
            <a:srgbClr val="DE7008"/>
          </a:solidFill>
          <a:ln w="31750">
            <a:solidFill>
              <a:srgbClr val="777777"/>
            </a:solidFill>
            <a:round/>
            <a:headEnd/>
            <a:tailEnd/>
          </a:ln>
        </p:spPr>
        <p:txBody>
          <a:bodyPr wrap="none" anchor="ctr"/>
          <a:lstStyle/>
          <a:p>
            <a:pPr>
              <a:spcBef>
                <a:spcPct val="0"/>
              </a:spcBef>
            </a:pPr>
            <a:r>
              <a:rPr lang="en-US" sz="1600">
                <a:cs typeface="Arial" pitchFamily="34" charset="0"/>
              </a:rPr>
              <a:t>Linux Runtimes and Services</a:t>
            </a:r>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VNXe Components</a:t>
            </a:r>
          </a:p>
        </p:txBody>
      </p:sp>
      <p:sp>
        <p:nvSpPr>
          <p:cNvPr id="46083" name="Rectangle 3"/>
          <p:cNvSpPr>
            <a:spLocks noGrp="1" noChangeArrowheads="1"/>
          </p:cNvSpPr>
          <p:nvPr>
            <p:ph type="body" idx="1"/>
          </p:nvPr>
        </p:nvSpPr>
        <p:spPr>
          <a:xfrm>
            <a:off x="4221163" y="966788"/>
            <a:ext cx="4738687" cy="5662612"/>
          </a:xfrm>
        </p:spPr>
        <p:txBody>
          <a:bodyPr/>
          <a:lstStyle/>
          <a:p>
            <a:pPr>
              <a:lnSpc>
                <a:spcPct val="75000"/>
              </a:lnSpc>
            </a:pPr>
            <a:endParaRPr lang="en-US" sz="1600" dirty="0" smtClean="0"/>
          </a:p>
          <a:p>
            <a:pPr>
              <a:lnSpc>
                <a:spcPct val="75000"/>
              </a:lnSpc>
            </a:pPr>
            <a:endParaRPr lang="en-US" sz="1600" dirty="0" smtClean="0"/>
          </a:p>
          <a:p>
            <a:pPr>
              <a:lnSpc>
                <a:spcPct val="75000"/>
              </a:lnSpc>
            </a:pPr>
            <a:r>
              <a:rPr lang="en-US" sz="1600" dirty="0" smtClean="0"/>
              <a:t>Element Manager (</a:t>
            </a:r>
            <a:r>
              <a:rPr lang="en-US" sz="1600" dirty="0" err="1" smtClean="0"/>
              <a:t>UniSphere</a:t>
            </a:r>
            <a:r>
              <a:rPr lang="en-US" sz="1600" dirty="0" smtClean="0"/>
              <a:t>)</a:t>
            </a:r>
          </a:p>
          <a:p>
            <a:pPr lvl="1">
              <a:lnSpc>
                <a:spcPct val="75000"/>
              </a:lnSpc>
            </a:pPr>
            <a:r>
              <a:rPr lang="en-US" sz="1600" dirty="0" smtClean="0"/>
              <a:t>EMC standards</a:t>
            </a:r>
          </a:p>
          <a:p>
            <a:pPr lvl="2">
              <a:lnSpc>
                <a:spcPct val="75000"/>
              </a:lnSpc>
            </a:pPr>
            <a:r>
              <a:rPr lang="en-US" sz="1600" dirty="0" smtClean="0"/>
              <a:t>ECOM, ECUE, ECUIT etc</a:t>
            </a:r>
          </a:p>
          <a:p>
            <a:pPr lvl="2">
              <a:lnSpc>
                <a:spcPct val="75000"/>
              </a:lnSpc>
            </a:pPr>
            <a:r>
              <a:rPr lang="en-US" sz="1600" dirty="0" smtClean="0"/>
              <a:t>Extreme Easy to use GUI</a:t>
            </a:r>
          </a:p>
          <a:p>
            <a:pPr>
              <a:lnSpc>
                <a:spcPct val="75000"/>
              </a:lnSpc>
            </a:pPr>
            <a:r>
              <a:rPr lang="en-US" sz="1600" dirty="0" smtClean="0"/>
              <a:t>NAS + </a:t>
            </a:r>
            <a:r>
              <a:rPr lang="en-US" sz="1600" dirty="0" err="1" smtClean="0"/>
              <a:t>FileSystem</a:t>
            </a:r>
            <a:r>
              <a:rPr lang="en-US" sz="1600" dirty="0" smtClean="0"/>
              <a:t> (C4DP-Dart)</a:t>
            </a:r>
          </a:p>
          <a:p>
            <a:pPr lvl="1">
              <a:lnSpc>
                <a:spcPct val="75000"/>
              </a:lnSpc>
            </a:pPr>
            <a:r>
              <a:rPr lang="en-US" sz="1600" dirty="0" smtClean="0"/>
              <a:t>EMC Field Proven (</a:t>
            </a:r>
            <a:r>
              <a:rPr lang="en-US" sz="1600" dirty="0" err="1" smtClean="0"/>
              <a:t>Celerra</a:t>
            </a:r>
            <a:r>
              <a:rPr lang="en-US" sz="1600" dirty="0" smtClean="0"/>
              <a:t>)</a:t>
            </a:r>
          </a:p>
          <a:p>
            <a:pPr lvl="2">
              <a:lnSpc>
                <a:spcPct val="75000"/>
              </a:lnSpc>
            </a:pPr>
            <a:r>
              <a:rPr lang="en-US" sz="1600" dirty="0" smtClean="0"/>
              <a:t>Dart journal </a:t>
            </a:r>
            <a:r>
              <a:rPr lang="en-US" sz="1600" dirty="0" err="1" smtClean="0"/>
              <a:t>filesystem</a:t>
            </a:r>
            <a:endParaRPr lang="en-US" sz="1600" dirty="0" smtClean="0"/>
          </a:p>
          <a:p>
            <a:pPr lvl="2">
              <a:lnSpc>
                <a:spcPct val="75000"/>
              </a:lnSpc>
            </a:pPr>
            <a:r>
              <a:rPr lang="en-US" sz="1600" dirty="0" smtClean="0"/>
              <a:t>Thin Provisioning, Thin Snaps etc</a:t>
            </a:r>
          </a:p>
          <a:p>
            <a:pPr>
              <a:lnSpc>
                <a:spcPct val="75000"/>
              </a:lnSpc>
            </a:pPr>
            <a:r>
              <a:rPr lang="en-US" sz="1600" dirty="0" smtClean="0"/>
              <a:t>Disk Protection (C4DP-Flare)</a:t>
            </a:r>
          </a:p>
          <a:p>
            <a:pPr lvl="1">
              <a:lnSpc>
                <a:spcPct val="75000"/>
              </a:lnSpc>
            </a:pPr>
            <a:r>
              <a:rPr lang="en-US" sz="1600" dirty="0" smtClean="0"/>
              <a:t>EMC Field Proven (</a:t>
            </a:r>
            <a:r>
              <a:rPr lang="en-US" sz="1600" dirty="0" err="1" smtClean="0"/>
              <a:t>Clariion</a:t>
            </a:r>
            <a:r>
              <a:rPr lang="en-US" sz="1600" dirty="0" smtClean="0"/>
              <a:t>)</a:t>
            </a:r>
          </a:p>
          <a:p>
            <a:pPr lvl="2">
              <a:lnSpc>
                <a:spcPct val="75000"/>
              </a:lnSpc>
            </a:pPr>
            <a:r>
              <a:rPr lang="en-US" sz="1600" dirty="0" smtClean="0"/>
              <a:t>Flare RAID, Mirror-Write-Cache</a:t>
            </a:r>
          </a:p>
          <a:p>
            <a:pPr>
              <a:lnSpc>
                <a:spcPct val="75000"/>
              </a:lnSpc>
            </a:pPr>
            <a:r>
              <a:rPr lang="en-US" sz="1600" dirty="0" smtClean="0"/>
              <a:t>OS Independence (CSX)</a:t>
            </a:r>
          </a:p>
          <a:p>
            <a:pPr>
              <a:lnSpc>
                <a:spcPct val="75000"/>
              </a:lnSpc>
            </a:pPr>
            <a:r>
              <a:rPr lang="en-US" sz="1600" dirty="0" smtClean="0"/>
              <a:t>Platform (C4LX, C4LX-PS)</a:t>
            </a:r>
          </a:p>
          <a:p>
            <a:pPr lvl="1">
              <a:lnSpc>
                <a:spcPct val="75000"/>
              </a:lnSpc>
            </a:pPr>
            <a:r>
              <a:rPr lang="en-US" sz="1600" dirty="0" smtClean="0"/>
              <a:t>EMC standards </a:t>
            </a:r>
          </a:p>
          <a:p>
            <a:pPr lvl="2">
              <a:lnSpc>
                <a:spcPct val="75000"/>
              </a:lnSpc>
            </a:pPr>
            <a:r>
              <a:rPr lang="en-US" sz="1600" dirty="0" smtClean="0"/>
              <a:t>CST, CLT, ELM etc</a:t>
            </a:r>
          </a:p>
          <a:p>
            <a:pPr lvl="1">
              <a:lnSpc>
                <a:spcPct val="75000"/>
              </a:lnSpc>
            </a:pPr>
            <a:r>
              <a:rPr lang="en-US" sz="1600" dirty="0" err="1" smtClean="0"/>
              <a:t>SuSE</a:t>
            </a:r>
            <a:r>
              <a:rPr lang="en-US" sz="1600" dirty="0" smtClean="0"/>
              <a:t> 64bit Linux</a:t>
            </a:r>
          </a:p>
          <a:p>
            <a:pPr lvl="1">
              <a:lnSpc>
                <a:spcPct val="75000"/>
              </a:lnSpc>
            </a:pPr>
            <a:r>
              <a:rPr lang="en-US" sz="1600" dirty="0" smtClean="0"/>
              <a:t>EMC Field Proven Dual-Node hardware</a:t>
            </a:r>
          </a:p>
          <a:p>
            <a:pPr lvl="2">
              <a:lnSpc>
                <a:spcPct val="75000"/>
              </a:lnSpc>
            </a:pPr>
            <a:r>
              <a:rPr lang="en-US" sz="1600" dirty="0" smtClean="0"/>
              <a:t>Flash/SSD, 64bit, Multi-Core</a:t>
            </a:r>
          </a:p>
        </p:txBody>
      </p:sp>
      <p:sp>
        <p:nvSpPr>
          <p:cNvPr id="46084" name="Line 21"/>
          <p:cNvSpPr>
            <a:spLocks noChangeShapeType="1"/>
          </p:cNvSpPr>
          <p:nvPr/>
        </p:nvSpPr>
        <p:spPr bwMode="auto">
          <a:xfrm>
            <a:off x="2090738" y="3003550"/>
            <a:ext cx="320675" cy="0"/>
          </a:xfrm>
          <a:prstGeom prst="line">
            <a:avLst/>
          </a:prstGeom>
          <a:noFill/>
          <a:ln w="38100">
            <a:solidFill>
              <a:schemeClr val="tx1"/>
            </a:solidFill>
            <a:round/>
            <a:headEnd type="none" w="sm" len="sm"/>
            <a:tailEnd type="none" w="sm" len="sm"/>
          </a:ln>
        </p:spPr>
        <p:txBody>
          <a:bodyPr anchor="b"/>
          <a:lstStyle/>
          <a:p>
            <a:endParaRPr lang="en-US"/>
          </a:p>
        </p:txBody>
      </p:sp>
      <p:sp>
        <p:nvSpPr>
          <p:cNvPr id="46085" name="AutoShape 7"/>
          <p:cNvSpPr>
            <a:spLocks noChangeArrowheads="1"/>
          </p:cNvSpPr>
          <p:nvPr/>
        </p:nvSpPr>
        <p:spPr bwMode="auto">
          <a:xfrm rot="5400000">
            <a:off x="828675" y="1589088"/>
            <a:ext cx="2970213" cy="2992437"/>
          </a:xfrm>
          <a:prstGeom prst="roundRect">
            <a:avLst>
              <a:gd name="adj" fmla="val 3634"/>
            </a:avLst>
          </a:prstGeom>
          <a:solidFill>
            <a:srgbClr val="F2F2F2"/>
          </a:solidFill>
          <a:ln w="31750">
            <a:solidFill>
              <a:srgbClr val="777777"/>
            </a:solidFill>
            <a:round/>
            <a:headEnd/>
            <a:tailEnd/>
          </a:ln>
        </p:spPr>
        <p:txBody>
          <a:bodyPr rot="10800000" vert="eaVert" wrap="none" anchor="ctr"/>
          <a:lstStyle/>
          <a:p>
            <a:pPr algn="ctr"/>
            <a:endParaRPr lang="en-US"/>
          </a:p>
        </p:txBody>
      </p:sp>
      <p:sp>
        <p:nvSpPr>
          <p:cNvPr id="46086" name="Rectangle 51"/>
          <p:cNvSpPr>
            <a:spLocks noChangeArrowheads="1"/>
          </p:cNvSpPr>
          <p:nvPr/>
        </p:nvSpPr>
        <p:spPr bwMode="auto">
          <a:xfrm>
            <a:off x="381000" y="5394325"/>
            <a:ext cx="3352800" cy="701675"/>
          </a:xfrm>
          <a:prstGeom prst="rect">
            <a:avLst/>
          </a:prstGeom>
          <a:noFill/>
          <a:ln w="9525">
            <a:noFill/>
            <a:miter lim="800000"/>
            <a:headEnd/>
            <a:tailEnd/>
          </a:ln>
        </p:spPr>
        <p:txBody>
          <a:bodyPr>
            <a:spAutoFit/>
          </a:bodyPr>
          <a:lstStyle/>
          <a:p>
            <a:pPr algn="ctr"/>
            <a:r>
              <a:rPr lang="en-US">
                <a:solidFill>
                  <a:schemeClr val="tx2"/>
                </a:solidFill>
              </a:rPr>
              <a:t>Integrated And Converged</a:t>
            </a:r>
          </a:p>
          <a:p>
            <a:pPr algn="ctr"/>
            <a:r>
              <a:rPr lang="en-US">
                <a:solidFill>
                  <a:schemeClr val="tx2"/>
                </a:solidFill>
              </a:rPr>
              <a:t>H/W &amp; S/W</a:t>
            </a:r>
          </a:p>
        </p:txBody>
      </p:sp>
      <p:sp>
        <p:nvSpPr>
          <p:cNvPr id="46087" name="AutoShape 7"/>
          <p:cNvSpPr>
            <a:spLocks noChangeArrowheads="1"/>
          </p:cNvSpPr>
          <p:nvPr/>
        </p:nvSpPr>
        <p:spPr bwMode="auto">
          <a:xfrm rot="5400000">
            <a:off x="449262" y="1817688"/>
            <a:ext cx="2970213" cy="2992438"/>
          </a:xfrm>
          <a:prstGeom prst="roundRect">
            <a:avLst>
              <a:gd name="adj" fmla="val 3634"/>
            </a:avLst>
          </a:prstGeom>
          <a:solidFill>
            <a:srgbClr val="F2F2F2"/>
          </a:solidFill>
          <a:ln w="31750">
            <a:solidFill>
              <a:srgbClr val="777777"/>
            </a:solidFill>
            <a:round/>
            <a:headEnd/>
            <a:tailEnd/>
          </a:ln>
        </p:spPr>
        <p:txBody>
          <a:bodyPr rot="10800000" vert="eaVert" wrap="none" anchor="ctr"/>
          <a:lstStyle/>
          <a:p>
            <a:pPr algn="ctr"/>
            <a:endParaRPr lang="en-US"/>
          </a:p>
        </p:txBody>
      </p:sp>
      <p:sp>
        <p:nvSpPr>
          <p:cNvPr id="46088" name="AutoShape 7"/>
          <p:cNvSpPr>
            <a:spLocks noChangeArrowheads="1"/>
          </p:cNvSpPr>
          <p:nvPr/>
        </p:nvSpPr>
        <p:spPr bwMode="auto">
          <a:xfrm>
            <a:off x="652463" y="4135438"/>
            <a:ext cx="2493962" cy="284162"/>
          </a:xfrm>
          <a:prstGeom prst="roundRect">
            <a:avLst>
              <a:gd name="adj" fmla="val 3634"/>
            </a:avLst>
          </a:prstGeom>
          <a:solidFill>
            <a:srgbClr val="DE7008"/>
          </a:solidFill>
          <a:ln w="31750">
            <a:solidFill>
              <a:srgbClr val="777777"/>
            </a:solidFill>
            <a:round/>
            <a:headEnd/>
            <a:tailEnd/>
          </a:ln>
        </p:spPr>
        <p:txBody>
          <a:bodyPr wrap="none" anchor="ctr"/>
          <a:lstStyle/>
          <a:p>
            <a:pPr algn="ctr"/>
            <a:r>
              <a:rPr lang="en-US"/>
              <a:t>C4LX</a:t>
            </a:r>
          </a:p>
        </p:txBody>
      </p:sp>
      <p:sp>
        <p:nvSpPr>
          <p:cNvPr id="46089" name="AutoShape 7"/>
          <p:cNvSpPr>
            <a:spLocks noChangeArrowheads="1"/>
          </p:cNvSpPr>
          <p:nvPr/>
        </p:nvSpPr>
        <p:spPr bwMode="auto">
          <a:xfrm>
            <a:off x="652463" y="2057400"/>
            <a:ext cx="2586037" cy="461963"/>
          </a:xfrm>
          <a:prstGeom prst="roundRect">
            <a:avLst>
              <a:gd name="adj" fmla="val 3634"/>
            </a:avLst>
          </a:prstGeom>
          <a:solidFill>
            <a:srgbClr val="7DBA00"/>
          </a:solidFill>
          <a:ln w="31750">
            <a:solidFill>
              <a:srgbClr val="777777"/>
            </a:solidFill>
            <a:round/>
            <a:headEnd/>
            <a:tailEnd/>
          </a:ln>
        </p:spPr>
        <p:txBody>
          <a:bodyPr wrap="none" anchor="ctr"/>
          <a:lstStyle/>
          <a:p>
            <a:pPr algn="ctr"/>
            <a:r>
              <a:rPr lang="en-US" sz="1400"/>
              <a:t>Block &amp; File Services</a:t>
            </a:r>
            <a:endParaRPr lang="en-US" sz="600"/>
          </a:p>
        </p:txBody>
      </p:sp>
      <p:sp>
        <p:nvSpPr>
          <p:cNvPr id="46090" name="TextBox 31"/>
          <p:cNvSpPr txBox="1">
            <a:spLocks noChangeArrowheads="1"/>
          </p:cNvSpPr>
          <p:nvPr/>
        </p:nvSpPr>
        <p:spPr bwMode="auto">
          <a:xfrm>
            <a:off x="1454150" y="4495800"/>
            <a:ext cx="974725" cy="304800"/>
          </a:xfrm>
          <a:prstGeom prst="rect">
            <a:avLst/>
          </a:prstGeom>
          <a:noFill/>
          <a:ln w="9525">
            <a:noFill/>
            <a:miter lim="800000"/>
            <a:headEnd/>
            <a:tailEnd/>
          </a:ln>
        </p:spPr>
        <p:txBody>
          <a:bodyPr wrap="none">
            <a:spAutoFit/>
          </a:bodyPr>
          <a:lstStyle/>
          <a:p>
            <a:pPr algn="ctr"/>
            <a:r>
              <a:rPr lang="en-US" sz="1400" b="1"/>
              <a:t>EMC H/W</a:t>
            </a:r>
          </a:p>
        </p:txBody>
      </p:sp>
      <p:sp>
        <p:nvSpPr>
          <p:cNvPr id="2" name="AutoShape 7"/>
          <p:cNvSpPr>
            <a:spLocks noChangeArrowheads="1"/>
          </p:cNvSpPr>
          <p:nvPr/>
        </p:nvSpPr>
        <p:spPr bwMode="auto">
          <a:xfrm>
            <a:off x="2447925" y="2667000"/>
            <a:ext cx="581025" cy="1093788"/>
          </a:xfrm>
          <a:prstGeom prst="roundRect">
            <a:avLst>
              <a:gd name="adj" fmla="val 3634"/>
            </a:avLst>
          </a:prstGeom>
          <a:solidFill>
            <a:schemeClr val="tx2">
              <a:lumMod val="60000"/>
              <a:lumOff val="40000"/>
            </a:schemeClr>
          </a:solidFill>
          <a:ln w="31750">
            <a:solidFill>
              <a:srgbClr val="777777"/>
            </a:solidFill>
            <a:round/>
            <a:headEnd/>
            <a:tailEnd/>
          </a:ln>
        </p:spPr>
        <p:txBody>
          <a:bodyPr wrap="none" anchor="ctr"/>
          <a:lstStyle/>
          <a:p>
            <a:pPr algn="ctr"/>
            <a:r>
              <a:rPr lang="en-US" sz="1400"/>
              <a:t>C4</a:t>
            </a:r>
          </a:p>
          <a:p>
            <a:pPr algn="ctr"/>
            <a:r>
              <a:rPr lang="en-US" sz="1400"/>
              <a:t>Flare</a:t>
            </a:r>
            <a:endParaRPr lang="en-US" sz="600"/>
          </a:p>
        </p:txBody>
      </p:sp>
      <p:sp>
        <p:nvSpPr>
          <p:cNvPr id="46092" name="AutoShape 7"/>
          <p:cNvSpPr>
            <a:spLocks noChangeArrowheads="1"/>
          </p:cNvSpPr>
          <p:nvPr/>
        </p:nvSpPr>
        <p:spPr bwMode="auto">
          <a:xfrm>
            <a:off x="652463" y="2667000"/>
            <a:ext cx="581025" cy="1093788"/>
          </a:xfrm>
          <a:prstGeom prst="roundRect">
            <a:avLst>
              <a:gd name="adj" fmla="val 3634"/>
            </a:avLst>
          </a:prstGeom>
          <a:solidFill>
            <a:srgbClr val="6AA121"/>
          </a:solidFill>
          <a:ln w="31750">
            <a:solidFill>
              <a:srgbClr val="777777"/>
            </a:solidFill>
            <a:round/>
            <a:headEnd/>
            <a:tailEnd/>
          </a:ln>
        </p:spPr>
        <p:txBody>
          <a:bodyPr wrap="none" anchor="ctr"/>
          <a:lstStyle/>
          <a:p>
            <a:pPr algn="ctr"/>
            <a:r>
              <a:rPr lang="en-US" sz="1400" b="1"/>
              <a:t>C4</a:t>
            </a:r>
          </a:p>
          <a:p>
            <a:pPr algn="ctr"/>
            <a:r>
              <a:rPr lang="en-US" sz="1400" b="1"/>
              <a:t>CEM</a:t>
            </a:r>
            <a:endParaRPr lang="en-US" sz="600" b="1"/>
          </a:p>
        </p:txBody>
      </p:sp>
      <p:grpSp>
        <p:nvGrpSpPr>
          <p:cNvPr id="4" name="Group 22"/>
          <p:cNvGrpSpPr>
            <a:grpSpLocks/>
          </p:cNvGrpSpPr>
          <p:nvPr/>
        </p:nvGrpSpPr>
        <p:grpSpPr bwMode="auto">
          <a:xfrm>
            <a:off x="1447800" y="2590800"/>
            <a:ext cx="838200" cy="1169988"/>
            <a:chOff x="912" y="1632"/>
            <a:chExt cx="528" cy="737"/>
          </a:xfrm>
        </p:grpSpPr>
        <p:sp>
          <p:nvSpPr>
            <p:cNvPr id="19" name="AutoShape 7"/>
            <p:cNvSpPr>
              <a:spLocks noChangeArrowheads="1"/>
            </p:cNvSpPr>
            <p:nvPr/>
          </p:nvSpPr>
          <p:spPr bwMode="auto">
            <a:xfrm>
              <a:off x="1075" y="1632"/>
              <a:ext cx="365" cy="689"/>
            </a:xfrm>
            <a:prstGeom prst="roundRect">
              <a:avLst>
                <a:gd name="adj" fmla="val 3634"/>
              </a:avLst>
            </a:prstGeom>
            <a:solidFill>
              <a:schemeClr val="tx2">
                <a:lumMod val="60000"/>
                <a:lumOff val="40000"/>
              </a:schemeClr>
            </a:solidFill>
            <a:ln w="31750">
              <a:solidFill>
                <a:srgbClr val="777777"/>
              </a:solidFill>
              <a:round/>
              <a:headEnd/>
              <a:tailEnd/>
            </a:ln>
          </p:spPr>
          <p:txBody>
            <a:bodyPr wrap="none" anchor="ctr"/>
            <a:lstStyle/>
            <a:p>
              <a:pPr algn="ctr"/>
              <a:r>
                <a:rPr lang="en-US" sz="1400"/>
                <a:t>Dart</a:t>
              </a:r>
              <a:endParaRPr lang="en-US" sz="600"/>
            </a:p>
          </p:txBody>
        </p:sp>
        <p:sp>
          <p:nvSpPr>
            <p:cNvPr id="3" name="AutoShape 7"/>
            <p:cNvSpPr>
              <a:spLocks noChangeArrowheads="1"/>
            </p:cNvSpPr>
            <p:nvPr/>
          </p:nvSpPr>
          <p:spPr bwMode="auto">
            <a:xfrm>
              <a:off x="912" y="1680"/>
              <a:ext cx="365" cy="689"/>
            </a:xfrm>
            <a:prstGeom prst="roundRect">
              <a:avLst>
                <a:gd name="adj" fmla="val 3634"/>
              </a:avLst>
            </a:prstGeom>
            <a:solidFill>
              <a:schemeClr val="tx2">
                <a:lumMod val="60000"/>
                <a:lumOff val="40000"/>
              </a:schemeClr>
            </a:solidFill>
            <a:ln w="31750">
              <a:solidFill>
                <a:srgbClr val="777777"/>
              </a:solidFill>
              <a:round/>
              <a:headEnd/>
              <a:tailEnd/>
            </a:ln>
          </p:spPr>
          <p:txBody>
            <a:bodyPr wrap="none" anchor="ctr"/>
            <a:lstStyle/>
            <a:p>
              <a:pPr algn="ctr"/>
              <a:r>
                <a:rPr lang="en-US" sz="1400"/>
                <a:t>C4</a:t>
              </a:r>
            </a:p>
            <a:p>
              <a:pPr algn="ctr"/>
              <a:r>
                <a:rPr lang="en-US" sz="1400"/>
                <a:t>Dart</a:t>
              </a:r>
              <a:endParaRPr lang="en-US" sz="600"/>
            </a:p>
          </p:txBody>
        </p:sp>
      </p:grpSp>
      <p:pic>
        <p:nvPicPr>
          <p:cNvPr id="46094" name="Picture 264" descr="ICON_3Storage_NoShadow_Q207"/>
          <p:cNvPicPr>
            <a:picLocks noChangeAspect="1" noChangeArrowheads="1"/>
          </p:cNvPicPr>
          <p:nvPr/>
        </p:nvPicPr>
        <p:blipFill>
          <a:blip r:embed="rId3" cstate="print"/>
          <a:srcRect/>
          <a:stretch>
            <a:fillRect/>
          </a:stretch>
        </p:blipFill>
        <p:spPr bwMode="auto">
          <a:xfrm>
            <a:off x="747713" y="4648200"/>
            <a:ext cx="793750" cy="514350"/>
          </a:xfrm>
          <a:prstGeom prst="rect">
            <a:avLst/>
          </a:prstGeom>
          <a:noFill/>
          <a:ln w="9525">
            <a:noFill/>
            <a:miter lim="800000"/>
            <a:headEnd/>
            <a:tailEnd/>
          </a:ln>
        </p:spPr>
      </p:pic>
      <p:pic>
        <p:nvPicPr>
          <p:cNvPr id="46095" name="Picture 264" descr="ICON_3Storage_NoShadow_Q207"/>
          <p:cNvPicPr>
            <a:picLocks noChangeAspect="1" noChangeArrowheads="1"/>
          </p:cNvPicPr>
          <p:nvPr/>
        </p:nvPicPr>
        <p:blipFill>
          <a:blip r:embed="rId3" cstate="print"/>
          <a:srcRect/>
          <a:stretch>
            <a:fillRect/>
          </a:stretch>
        </p:blipFill>
        <p:spPr bwMode="auto">
          <a:xfrm>
            <a:off x="2268538" y="4648200"/>
            <a:ext cx="793750" cy="514350"/>
          </a:xfrm>
          <a:prstGeom prst="rect">
            <a:avLst/>
          </a:prstGeom>
          <a:noFill/>
          <a:ln w="9525">
            <a:noFill/>
            <a:miter lim="800000"/>
            <a:headEnd/>
            <a:tailEnd/>
          </a:ln>
        </p:spPr>
      </p:pic>
      <p:sp>
        <p:nvSpPr>
          <p:cNvPr id="46096" name="Text Box 17"/>
          <p:cNvSpPr txBox="1">
            <a:spLocks noChangeArrowheads="1"/>
          </p:cNvSpPr>
          <p:nvPr/>
        </p:nvSpPr>
        <p:spPr bwMode="auto">
          <a:xfrm>
            <a:off x="1793875" y="4800600"/>
            <a:ext cx="252413" cy="304800"/>
          </a:xfrm>
          <a:prstGeom prst="rect">
            <a:avLst/>
          </a:prstGeom>
          <a:noFill/>
          <a:ln w="12700" algn="ctr">
            <a:noFill/>
            <a:miter lim="800000"/>
            <a:headEnd/>
            <a:tailEnd/>
          </a:ln>
        </p:spPr>
        <p:txBody>
          <a:bodyPr wrap="none" lIns="0" tIns="0" rIns="0" bIns="0">
            <a:spAutoFit/>
          </a:bodyPr>
          <a:lstStyle/>
          <a:p>
            <a:pPr algn="ctr"/>
            <a:r>
              <a:rPr lang="en-US"/>
              <a:t>…</a:t>
            </a:r>
          </a:p>
        </p:txBody>
      </p:sp>
      <p:sp>
        <p:nvSpPr>
          <p:cNvPr id="46097" name="AutoShape 7"/>
          <p:cNvSpPr>
            <a:spLocks noChangeArrowheads="1"/>
          </p:cNvSpPr>
          <p:nvPr/>
        </p:nvSpPr>
        <p:spPr bwMode="auto">
          <a:xfrm>
            <a:off x="652463" y="3851275"/>
            <a:ext cx="2493962" cy="284163"/>
          </a:xfrm>
          <a:prstGeom prst="roundRect">
            <a:avLst>
              <a:gd name="adj" fmla="val 3634"/>
            </a:avLst>
          </a:prstGeom>
          <a:solidFill>
            <a:srgbClr val="DE7008"/>
          </a:solidFill>
          <a:ln w="31750">
            <a:solidFill>
              <a:srgbClr val="777777"/>
            </a:solidFill>
            <a:round/>
            <a:headEnd/>
            <a:tailEnd/>
          </a:ln>
        </p:spPr>
        <p:txBody>
          <a:bodyPr wrap="none" anchor="ctr"/>
          <a:lstStyle/>
          <a:p>
            <a:pPr algn="ctr"/>
            <a:r>
              <a:rPr lang="en-US"/>
              <a:t>CSX</a:t>
            </a:r>
          </a:p>
        </p:txBody>
      </p:sp>
      <p:sp>
        <p:nvSpPr>
          <p:cNvPr id="46098" name="Freeform 21"/>
          <p:cNvSpPr>
            <a:spLocks/>
          </p:cNvSpPr>
          <p:nvPr/>
        </p:nvSpPr>
        <p:spPr bwMode="auto">
          <a:xfrm>
            <a:off x="152400" y="1676400"/>
            <a:ext cx="665163" cy="685800"/>
          </a:xfrm>
          <a:custGeom>
            <a:avLst/>
            <a:gdLst>
              <a:gd name="T0" fmla="*/ 2147483647 w 336"/>
              <a:gd name="T1" fmla="*/ 2147483647 h 432"/>
              <a:gd name="T2" fmla="*/ 0 w 336"/>
              <a:gd name="T3" fmla="*/ 2147483647 h 432"/>
              <a:gd name="T4" fmla="*/ 0 w 336"/>
              <a:gd name="T5" fmla="*/ 0 h 432"/>
              <a:gd name="T6" fmla="*/ 2147483647 w 336"/>
              <a:gd name="T7" fmla="*/ 0 h 432"/>
              <a:gd name="T8" fmla="*/ 0 60000 65536"/>
              <a:gd name="T9" fmla="*/ 0 60000 65536"/>
              <a:gd name="T10" fmla="*/ 0 60000 65536"/>
              <a:gd name="T11" fmla="*/ 0 60000 65536"/>
              <a:gd name="T12" fmla="*/ 0 w 336"/>
              <a:gd name="T13" fmla="*/ 0 h 432"/>
              <a:gd name="T14" fmla="*/ 336 w 336"/>
              <a:gd name="T15" fmla="*/ 432 h 432"/>
            </a:gdLst>
            <a:ahLst/>
            <a:cxnLst>
              <a:cxn ang="T8">
                <a:pos x="T0" y="T1"/>
              </a:cxn>
              <a:cxn ang="T9">
                <a:pos x="T2" y="T3"/>
              </a:cxn>
              <a:cxn ang="T10">
                <a:pos x="T4" y="T5"/>
              </a:cxn>
              <a:cxn ang="T11">
                <a:pos x="T6" y="T7"/>
              </a:cxn>
            </a:cxnLst>
            <a:rect l="T12" t="T13" r="T14" b="T15"/>
            <a:pathLst>
              <a:path w="336" h="432">
                <a:moveTo>
                  <a:pt x="144" y="432"/>
                </a:moveTo>
                <a:lnTo>
                  <a:pt x="0" y="432"/>
                </a:lnTo>
                <a:lnTo>
                  <a:pt x="0" y="0"/>
                </a:lnTo>
                <a:lnTo>
                  <a:pt x="336" y="0"/>
                </a:lnTo>
              </a:path>
            </a:pathLst>
          </a:custGeom>
          <a:noFill/>
          <a:ln w="28575">
            <a:solidFill>
              <a:schemeClr val="tx1"/>
            </a:solidFill>
            <a:prstDash val="dash"/>
            <a:round/>
            <a:headEnd type="triangle" w="med" len="med"/>
            <a:tailEnd type="triangle" w="med" len="med"/>
          </a:ln>
        </p:spPr>
        <p:txBody>
          <a:bodyPr wrap="none" lIns="0" tIns="0" rIns="0" bIns="0" anchor="ctr"/>
          <a:lstStyle/>
          <a:p>
            <a:endParaRPr lang="en-US"/>
          </a:p>
        </p:txBody>
      </p:sp>
      <p:sp>
        <p:nvSpPr>
          <p:cNvPr id="46099" name="AutoShape 7"/>
          <p:cNvSpPr>
            <a:spLocks noChangeArrowheads="1"/>
          </p:cNvSpPr>
          <p:nvPr/>
        </p:nvSpPr>
        <p:spPr bwMode="auto">
          <a:xfrm>
            <a:off x="652463" y="4495800"/>
            <a:ext cx="338137" cy="152400"/>
          </a:xfrm>
          <a:prstGeom prst="roundRect">
            <a:avLst>
              <a:gd name="adj" fmla="val 3634"/>
            </a:avLst>
          </a:prstGeom>
          <a:solidFill>
            <a:schemeClr val="accent1"/>
          </a:solidFill>
          <a:ln w="31750">
            <a:solidFill>
              <a:srgbClr val="777777"/>
            </a:solidFill>
            <a:round/>
            <a:headEnd/>
            <a:tailEnd/>
          </a:ln>
        </p:spPr>
        <p:txBody>
          <a:bodyPr wrap="none" anchor="ctr"/>
          <a:lstStyle/>
          <a:p>
            <a:pPr algn="ctr"/>
            <a:r>
              <a:rPr lang="en-US" sz="1200"/>
              <a:t>SSD</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589116" y="2773363"/>
            <a:ext cx="7848302" cy="553998"/>
          </a:xfrm>
          <a:prstGeom prst="rect">
            <a:avLst/>
          </a:prstGeom>
          <a:noFill/>
          <a:ln w="12700" algn="ctr">
            <a:noFill/>
            <a:miter lim="800000"/>
            <a:headEnd/>
            <a:tailEnd/>
          </a:ln>
        </p:spPr>
        <p:txBody>
          <a:bodyPr wrap="none" lIns="0" tIns="0" rIns="0" bIns="0">
            <a:spAutoFit/>
          </a:bodyPr>
          <a:lstStyle/>
          <a:p>
            <a:pPr algn="ctr"/>
            <a:r>
              <a:rPr lang="en-US" sz="3600" b="1" dirty="0"/>
              <a:t>Storage </a:t>
            </a:r>
            <a:r>
              <a:rPr lang="en-US" sz="3600" b="1" dirty="0" smtClean="0"/>
              <a:t>Management in More Depth</a:t>
            </a:r>
            <a:endParaRPr lang="en-US" sz="3600" b="1" dirty="0"/>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a:xfrm>
            <a:off x="596900" y="231775"/>
            <a:ext cx="6280150" cy="863600"/>
          </a:xfrm>
          <a:prstGeom prst="rect">
            <a:avLst/>
          </a:prstGeom>
        </p:spPr>
        <p:txBody>
          <a:bodyPr/>
          <a:lstStyle/>
          <a:p>
            <a:pPr eaLnBrk="1" hangingPunct="1"/>
            <a:r>
              <a:rPr lang="en-US" smtClean="0"/>
              <a:t>UniSphere Product Vision</a:t>
            </a:r>
          </a:p>
        </p:txBody>
      </p:sp>
      <p:sp>
        <p:nvSpPr>
          <p:cNvPr id="37891" name="Content Placeholder 2"/>
          <p:cNvSpPr>
            <a:spLocks noGrp="1"/>
          </p:cNvSpPr>
          <p:nvPr>
            <p:ph idx="4294967295"/>
          </p:nvPr>
        </p:nvSpPr>
        <p:spPr>
          <a:xfrm>
            <a:off x="366713" y="1585913"/>
            <a:ext cx="4281487" cy="5011737"/>
          </a:xfrm>
          <a:prstGeom prst="rect">
            <a:avLst/>
          </a:prstGeom>
        </p:spPr>
        <p:txBody>
          <a:bodyPr/>
          <a:lstStyle/>
          <a:p>
            <a:pPr eaLnBrk="1" hangingPunct="1"/>
            <a:r>
              <a:rPr lang="en-US" sz="1600" smtClean="0"/>
              <a:t>Simplified and converged management of storage elements</a:t>
            </a:r>
          </a:p>
          <a:p>
            <a:pPr eaLnBrk="1" hangingPunct="1"/>
            <a:r>
              <a:rPr lang="en-US" sz="1600" smtClean="0"/>
              <a:t>Intuitive, automated and adaptive workflows enforce best practices and SLA policies</a:t>
            </a:r>
          </a:p>
          <a:p>
            <a:pPr eaLnBrk="1" hangingPunct="1"/>
            <a:r>
              <a:rPr lang="en-US" sz="1600" smtClean="0"/>
              <a:t>Enable delegation of storage management tasks</a:t>
            </a:r>
          </a:p>
          <a:p>
            <a:pPr eaLnBrk="1" hangingPunct="1"/>
            <a:r>
              <a:rPr lang="en-US" sz="1600" smtClean="0"/>
              <a:t>Federated storage system management</a:t>
            </a:r>
          </a:p>
          <a:p>
            <a:pPr eaLnBrk="1" hangingPunct="1"/>
            <a:r>
              <a:rPr lang="en-US" sz="1600" smtClean="0"/>
              <a:t>Application awareness </a:t>
            </a:r>
          </a:p>
          <a:p>
            <a:pPr eaLnBrk="1" hangingPunct="1"/>
            <a:r>
              <a:rPr lang="en-US" sz="1600" smtClean="0"/>
              <a:t>Secure and scalable</a:t>
            </a:r>
          </a:p>
          <a:p>
            <a:pPr eaLnBrk="1" hangingPunct="1"/>
            <a:r>
              <a:rPr lang="en-US" sz="1600" smtClean="0"/>
              <a:t>Architected for cooperative development within EMC and with our partners</a:t>
            </a:r>
          </a:p>
          <a:p>
            <a:pPr eaLnBrk="1" hangingPunct="1"/>
            <a:r>
              <a:rPr lang="en-US" sz="1600" smtClean="0"/>
              <a:t>Leverages fewer code paths for improved quality</a:t>
            </a:r>
          </a:p>
          <a:p>
            <a:pPr eaLnBrk="1" hangingPunct="1"/>
            <a:r>
              <a:rPr lang="en-US" sz="1600" smtClean="0"/>
              <a:t>Enable self service and web based services</a:t>
            </a:r>
          </a:p>
          <a:p>
            <a:pPr eaLnBrk="1" hangingPunct="1"/>
            <a:r>
              <a:rPr lang="en-US" sz="1600" smtClean="0"/>
              <a:t>Built to EMC and Industry standards</a:t>
            </a:r>
          </a:p>
          <a:p>
            <a:pPr eaLnBrk="1" hangingPunct="1"/>
            <a:endParaRPr lang="en-US" sz="1600" smtClean="0"/>
          </a:p>
          <a:p>
            <a:pPr eaLnBrk="1" hangingPunct="1">
              <a:buFont typeface="Wingdings" pitchFamily="2" charset="2"/>
              <a:buNone/>
            </a:pPr>
            <a:endParaRPr lang="en-US" sz="1600" smtClean="0"/>
          </a:p>
        </p:txBody>
      </p:sp>
      <p:sp>
        <p:nvSpPr>
          <p:cNvPr id="37892" name="Text Box 4"/>
          <p:cNvSpPr txBox="1">
            <a:spLocks noChangeArrowheads="1"/>
          </p:cNvSpPr>
          <p:nvPr/>
        </p:nvSpPr>
        <p:spPr bwMode="auto">
          <a:xfrm>
            <a:off x="1219200" y="6172200"/>
            <a:ext cx="6762750" cy="339725"/>
          </a:xfrm>
          <a:prstGeom prst="rect">
            <a:avLst/>
          </a:prstGeom>
          <a:solidFill>
            <a:schemeClr val="accent2"/>
          </a:solidFill>
          <a:ln w="9525">
            <a:noFill/>
            <a:miter lim="800000"/>
            <a:headEnd/>
            <a:tailEnd/>
          </a:ln>
        </p:spPr>
        <p:txBody>
          <a:bodyPr wrap="none">
            <a:spAutoFit/>
          </a:bodyPr>
          <a:lstStyle/>
          <a:p>
            <a:pPr>
              <a:lnSpc>
                <a:spcPct val="90000"/>
              </a:lnSpc>
              <a:spcBef>
                <a:spcPct val="50000"/>
              </a:spcBef>
              <a:buClr>
                <a:schemeClr val="tx2"/>
              </a:buClr>
              <a:buFont typeface="Wingdings" pitchFamily="2" charset="2"/>
              <a:buNone/>
            </a:pPr>
            <a:r>
              <a:rPr lang="en-US">
                <a:solidFill>
                  <a:schemeClr val="bg1"/>
                </a:solidFill>
              </a:rPr>
              <a:t>UniSphere makes the easy things trivial and the hard things easy</a:t>
            </a:r>
          </a:p>
        </p:txBody>
      </p:sp>
      <p:sp>
        <p:nvSpPr>
          <p:cNvPr id="37893" name="Text Box 5"/>
          <p:cNvSpPr txBox="1">
            <a:spLocks noChangeArrowheads="1"/>
          </p:cNvSpPr>
          <p:nvPr/>
        </p:nvSpPr>
        <p:spPr bwMode="auto">
          <a:xfrm>
            <a:off x="5165725" y="3135313"/>
            <a:ext cx="2554288" cy="396875"/>
          </a:xfrm>
          <a:prstGeom prst="rect">
            <a:avLst/>
          </a:prstGeom>
          <a:noFill/>
          <a:ln w="9525">
            <a:noFill/>
            <a:miter lim="800000"/>
            <a:headEnd/>
            <a:tailEnd/>
          </a:ln>
        </p:spPr>
        <p:txBody>
          <a:bodyPr wrap="none">
            <a:spAutoFit/>
          </a:bodyPr>
          <a:lstStyle/>
          <a:p>
            <a:r>
              <a:rPr lang="en-US"/>
              <a:t>Need a graphic here!</a:t>
            </a:r>
          </a:p>
        </p:txBody>
      </p:sp>
      <p:pic>
        <p:nvPicPr>
          <p:cNvPr id="37894" name="Picture 6" descr="IndexOpen-1145891"/>
          <p:cNvPicPr>
            <a:picLocks noChangeAspect="1" noChangeArrowheads="1"/>
          </p:cNvPicPr>
          <p:nvPr/>
        </p:nvPicPr>
        <p:blipFill>
          <a:blip r:embed="rId3" cstate="print"/>
          <a:srcRect/>
          <a:stretch>
            <a:fillRect/>
          </a:stretch>
        </p:blipFill>
        <p:spPr bwMode="gray">
          <a:xfrm>
            <a:off x="4953000" y="1828800"/>
            <a:ext cx="3429000" cy="3429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5975350" y="1827213"/>
            <a:ext cx="2952750" cy="2190750"/>
          </a:xfrm>
          <a:prstGeom prst="rect">
            <a:avLst/>
          </a:prstGeom>
          <a:noFill/>
          <a:ln w="9525" algn="ctr">
            <a:noFill/>
            <a:miter lim="800000"/>
            <a:headEnd/>
            <a:tailEnd/>
          </a:ln>
        </p:spPr>
        <p:txBody>
          <a:bodyPr lIns="0" tIns="0" rIns="0" bIns="0">
            <a:spAutoFit/>
          </a:bodyPr>
          <a:lstStyle/>
          <a:p>
            <a:pPr marL="171450" indent="-171450" defTabSz="457200">
              <a:spcBef>
                <a:spcPct val="50000"/>
              </a:spcBef>
              <a:buClr>
                <a:schemeClr val="bg1"/>
              </a:buClr>
              <a:buSzPct val="125000"/>
              <a:buFontTx/>
              <a:buChar char="•"/>
            </a:pPr>
            <a:r>
              <a:rPr lang="en-US" sz="1600" b="1">
                <a:solidFill>
                  <a:schemeClr val="bg1"/>
                </a:solidFill>
              </a:rPr>
              <a:t>It’s difficult to manage storage in the context of the application </a:t>
            </a:r>
          </a:p>
          <a:p>
            <a:pPr marL="171450" indent="-171450" defTabSz="457200">
              <a:spcBef>
                <a:spcPct val="50000"/>
              </a:spcBef>
              <a:buClr>
                <a:schemeClr val="bg1"/>
              </a:buClr>
              <a:buSzPct val="125000"/>
              <a:buFontTx/>
              <a:buChar char="•"/>
            </a:pPr>
            <a:r>
              <a:rPr lang="en-US" sz="1600" b="1">
                <a:solidFill>
                  <a:schemeClr val="bg1"/>
                </a:solidFill>
              </a:rPr>
              <a:t>Requires understanding of storage terminology</a:t>
            </a:r>
          </a:p>
          <a:p>
            <a:pPr marL="171450" indent="-171450" defTabSz="457200">
              <a:lnSpc>
                <a:spcPct val="90000"/>
              </a:lnSpc>
              <a:spcBef>
                <a:spcPct val="75000"/>
              </a:spcBef>
              <a:buClr>
                <a:schemeClr val="bg1"/>
              </a:buClr>
              <a:buSzPct val="125000"/>
              <a:buFontTx/>
              <a:buChar char="•"/>
            </a:pPr>
            <a:r>
              <a:rPr lang="en-US" sz="1600" b="1">
                <a:solidFill>
                  <a:schemeClr val="bg1"/>
                </a:solidFill>
              </a:rPr>
              <a:t>Navigation is based on storage concepts not management tasks</a:t>
            </a:r>
            <a:endParaRPr lang="en-US" sz="1400" b="1">
              <a:solidFill>
                <a:schemeClr val="bg1"/>
              </a:solidFill>
            </a:endParaRPr>
          </a:p>
        </p:txBody>
      </p:sp>
      <p:sp>
        <p:nvSpPr>
          <p:cNvPr id="40963" name="Text Box 3"/>
          <p:cNvSpPr txBox="1">
            <a:spLocks noChangeArrowheads="1"/>
          </p:cNvSpPr>
          <p:nvPr/>
        </p:nvSpPr>
        <p:spPr bwMode="auto">
          <a:xfrm>
            <a:off x="3886200" y="3733800"/>
            <a:ext cx="1752600" cy="365125"/>
          </a:xfrm>
          <a:prstGeom prst="rect">
            <a:avLst/>
          </a:prstGeom>
          <a:noFill/>
          <a:ln w="9525" algn="ctr">
            <a:noFill/>
            <a:miter lim="800000"/>
            <a:headEnd/>
            <a:tailEnd/>
          </a:ln>
        </p:spPr>
        <p:txBody>
          <a:bodyPr lIns="0" tIns="0" rIns="0" bIns="0">
            <a:spAutoFit/>
          </a:bodyPr>
          <a:lstStyle/>
          <a:p>
            <a:pPr algn="ctr">
              <a:spcBef>
                <a:spcPct val="50000"/>
              </a:spcBef>
            </a:pPr>
            <a:endParaRPr lang="en-US" sz="2400" b="1">
              <a:solidFill>
                <a:srgbClr val="CC0000"/>
              </a:solidFill>
            </a:endParaRPr>
          </a:p>
        </p:txBody>
      </p:sp>
      <p:pic>
        <p:nvPicPr>
          <p:cNvPr id="40964" name="Picture 4" descr="PPT7E"/>
          <p:cNvPicPr>
            <a:picLocks noChangeAspect="1" noChangeArrowheads="1"/>
          </p:cNvPicPr>
          <p:nvPr/>
        </p:nvPicPr>
        <p:blipFill>
          <a:blip r:embed="rId3" cstate="print"/>
          <a:srcRect/>
          <a:stretch>
            <a:fillRect/>
          </a:stretch>
        </p:blipFill>
        <p:spPr bwMode="auto">
          <a:xfrm>
            <a:off x="334963" y="1573213"/>
            <a:ext cx="4672012" cy="4330700"/>
          </a:xfrm>
          <a:prstGeom prst="rect">
            <a:avLst/>
          </a:prstGeom>
          <a:noFill/>
          <a:ln w="9525" algn="ctr">
            <a:noFill/>
            <a:miter lim="800000"/>
            <a:headEnd/>
            <a:tailEnd/>
          </a:ln>
        </p:spPr>
      </p:pic>
      <p:sp>
        <p:nvSpPr>
          <p:cNvPr id="40965" name="AutoShape 5"/>
          <p:cNvSpPr>
            <a:spLocks/>
          </p:cNvSpPr>
          <p:nvPr/>
        </p:nvSpPr>
        <p:spPr bwMode="gray">
          <a:xfrm rot="5400000">
            <a:off x="950913" y="2994025"/>
            <a:ext cx="304800" cy="1447800"/>
          </a:xfrm>
          <a:prstGeom prst="rightBrace">
            <a:avLst>
              <a:gd name="adj1" fmla="val 89568"/>
              <a:gd name="adj2" fmla="val 50000"/>
            </a:avLst>
          </a:prstGeom>
          <a:noFill/>
          <a:ln w="28575">
            <a:solidFill>
              <a:srgbClr val="777777"/>
            </a:solidFill>
            <a:round/>
            <a:headEnd/>
            <a:tailEnd/>
          </a:ln>
        </p:spPr>
        <p:txBody>
          <a:bodyPr wrap="none" lIns="0" tIns="0" rIns="0" bIns="0" anchor="ctr"/>
          <a:lstStyle/>
          <a:p>
            <a:endParaRPr lang="en-US"/>
          </a:p>
        </p:txBody>
      </p:sp>
      <p:sp>
        <p:nvSpPr>
          <p:cNvPr id="40966" name="Text Box 6"/>
          <p:cNvSpPr txBox="1">
            <a:spLocks noChangeArrowheads="1"/>
          </p:cNvSpPr>
          <p:nvPr/>
        </p:nvSpPr>
        <p:spPr bwMode="auto">
          <a:xfrm>
            <a:off x="169863" y="3994150"/>
            <a:ext cx="2286000" cy="1584325"/>
          </a:xfrm>
          <a:prstGeom prst="rect">
            <a:avLst/>
          </a:prstGeom>
          <a:solidFill>
            <a:schemeClr val="bg1"/>
          </a:solidFill>
          <a:ln w="28575" algn="ctr">
            <a:solidFill>
              <a:srgbClr val="333333"/>
            </a:solidFill>
            <a:miter lim="800000"/>
            <a:headEnd/>
            <a:tailEnd/>
          </a:ln>
        </p:spPr>
        <p:txBody>
          <a:bodyPr lIns="0" tIns="0" rIns="0" bIns="0">
            <a:spAutoFit/>
          </a:bodyPr>
          <a:lstStyle/>
          <a:p>
            <a:pPr>
              <a:spcBef>
                <a:spcPct val="50000"/>
              </a:spcBef>
            </a:pPr>
            <a:r>
              <a:rPr lang="en-US" sz="1000" b="1">
                <a:solidFill>
                  <a:schemeClr val="tx2"/>
                </a:solidFill>
              </a:rPr>
              <a:t>    </a:t>
            </a:r>
            <a:r>
              <a:rPr lang="en-US" sz="1200" b="1"/>
              <a:t>GROUPS </a:t>
            </a:r>
          </a:p>
          <a:p>
            <a:pPr>
              <a:spcBef>
                <a:spcPct val="50000"/>
              </a:spcBef>
            </a:pPr>
            <a:r>
              <a:rPr lang="en-US" sz="1200" b="1"/>
              <a:t>   STORAGE POOLS</a:t>
            </a:r>
          </a:p>
          <a:p>
            <a:pPr>
              <a:spcBef>
                <a:spcPct val="50000"/>
              </a:spcBef>
            </a:pPr>
            <a:r>
              <a:rPr lang="en-US" sz="1200" b="1"/>
              <a:t>   MEMBERS</a:t>
            </a:r>
          </a:p>
          <a:p>
            <a:pPr>
              <a:spcBef>
                <a:spcPct val="50000"/>
              </a:spcBef>
            </a:pPr>
            <a:r>
              <a:rPr lang="en-US" sz="1200" b="1"/>
              <a:t>   VOLUMES</a:t>
            </a:r>
          </a:p>
          <a:p>
            <a:pPr>
              <a:spcBef>
                <a:spcPct val="50000"/>
              </a:spcBef>
            </a:pPr>
            <a:r>
              <a:rPr lang="en-US" sz="1200" b="1"/>
              <a:t>   VOLUME COLLECTIONS</a:t>
            </a:r>
          </a:p>
          <a:p>
            <a:pPr>
              <a:spcBef>
                <a:spcPct val="50000"/>
              </a:spcBef>
            </a:pPr>
            <a:r>
              <a:rPr lang="en-US" sz="1200" b="1"/>
              <a:t>   REPLICATION PARTNERS</a:t>
            </a:r>
          </a:p>
        </p:txBody>
      </p:sp>
      <p:sp>
        <p:nvSpPr>
          <p:cNvPr id="40967" name="Text Box 7"/>
          <p:cNvSpPr txBox="1">
            <a:spLocks noChangeArrowheads="1"/>
          </p:cNvSpPr>
          <p:nvPr/>
        </p:nvSpPr>
        <p:spPr bwMode="auto">
          <a:xfrm>
            <a:off x="3686175" y="4130675"/>
            <a:ext cx="762000" cy="609600"/>
          </a:xfrm>
          <a:prstGeom prst="rect">
            <a:avLst/>
          </a:prstGeom>
          <a:noFill/>
          <a:ln w="9525" algn="ctr">
            <a:noFill/>
            <a:miter lim="800000"/>
            <a:headEnd/>
            <a:tailEnd/>
          </a:ln>
        </p:spPr>
        <p:txBody>
          <a:bodyPr lIns="0" tIns="0" rIns="0" bIns="0">
            <a:spAutoFit/>
          </a:bodyPr>
          <a:lstStyle/>
          <a:p>
            <a:pPr algn="ctr">
              <a:spcBef>
                <a:spcPct val="50000"/>
              </a:spcBef>
            </a:pPr>
            <a:r>
              <a:rPr lang="en-US" sz="2000" b="1">
                <a:solidFill>
                  <a:schemeClr val="tx2"/>
                </a:solidFill>
              </a:rPr>
              <a:t>RAID SETS</a:t>
            </a:r>
          </a:p>
        </p:txBody>
      </p:sp>
      <p:sp>
        <p:nvSpPr>
          <p:cNvPr id="40968" name="Text Box 8"/>
          <p:cNvSpPr txBox="1">
            <a:spLocks noChangeArrowheads="1"/>
          </p:cNvSpPr>
          <p:nvPr/>
        </p:nvSpPr>
        <p:spPr bwMode="auto">
          <a:xfrm>
            <a:off x="2811463" y="4821238"/>
            <a:ext cx="1524000" cy="609600"/>
          </a:xfrm>
          <a:prstGeom prst="rect">
            <a:avLst/>
          </a:prstGeom>
          <a:noFill/>
          <a:ln w="9525" algn="ctr">
            <a:noFill/>
            <a:miter lim="800000"/>
            <a:headEnd/>
            <a:tailEnd/>
          </a:ln>
        </p:spPr>
        <p:txBody>
          <a:bodyPr lIns="0" tIns="0" rIns="0" bIns="0">
            <a:spAutoFit/>
          </a:bodyPr>
          <a:lstStyle/>
          <a:p>
            <a:pPr algn="ctr">
              <a:spcBef>
                <a:spcPct val="50000"/>
              </a:spcBef>
            </a:pPr>
            <a:r>
              <a:rPr lang="en-US" sz="2000" b="1">
                <a:solidFill>
                  <a:schemeClr val="tx2"/>
                </a:solidFill>
              </a:rPr>
              <a:t>META VOLUMES</a:t>
            </a:r>
          </a:p>
        </p:txBody>
      </p:sp>
      <p:sp>
        <p:nvSpPr>
          <p:cNvPr id="40969" name="Text Box 9"/>
          <p:cNvSpPr txBox="1">
            <a:spLocks noChangeArrowheads="1"/>
          </p:cNvSpPr>
          <p:nvPr/>
        </p:nvSpPr>
        <p:spPr bwMode="auto">
          <a:xfrm>
            <a:off x="2555875" y="4054475"/>
            <a:ext cx="762000" cy="304800"/>
          </a:xfrm>
          <a:prstGeom prst="rect">
            <a:avLst/>
          </a:prstGeom>
          <a:noFill/>
          <a:ln w="9525" algn="ctr">
            <a:noFill/>
            <a:miter lim="800000"/>
            <a:headEnd/>
            <a:tailEnd/>
          </a:ln>
        </p:spPr>
        <p:txBody>
          <a:bodyPr lIns="0" tIns="0" rIns="0" bIns="0">
            <a:spAutoFit/>
          </a:bodyPr>
          <a:lstStyle/>
          <a:p>
            <a:pPr algn="ctr">
              <a:spcBef>
                <a:spcPct val="50000"/>
              </a:spcBef>
            </a:pPr>
            <a:r>
              <a:rPr lang="en-US" sz="2000" b="1">
                <a:solidFill>
                  <a:schemeClr val="tx2"/>
                </a:solidFill>
              </a:rPr>
              <a:t>LUNS</a:t>
            </a:r>
          </a:p>
        </p:txBody>
      </p:sp>
      <p:sp>
        <p:nvSpPr>
          <p:cNvPr id="40970" name="Rectangle 10"/>
          <p:cNvSpPr>
            <a:spLocks noGrp="1" noChangeArrowheads="1"/>
          </p:cNvSpPr>
          <p:nvPr>
            <p:ph type="title"/>
          </p:nvPr>
        </p:nvSpPr>
        <p:spPr bwMode="gray">
          <a:noFill/>
        </p:spPr>
        <p:txBody>
          <a:bodyPr/>
          <a:lstStyle/>
          <a:p>
            <a:r>
              <a:rPr lang="en-US" smtClean="0"/>
              <a:t>The Storage Management Challenge</a:t>
            </a:r>
          </a:p>
        </p:txBody>
      </p:sp>
      <p:sp>
        <p:nvSpPr>
          <p:cNvPr id="40971" name="Rectangle 11"/>
          <p:cNvSpPr>
            <a:spLocks noGrp="1" noChangeArrowheads="1"/>
          </p:cNvSpPr>
          <p:nvPr>
            <p:ph type="body" sz="half" idx="2"/>
          </p:nvPr>
        </p:nvSpPr>
        <p:spPr>
          <a:xfrm>
            <a:off x="5209548" y="1313897"/>
            <a:ext cx="3497262" cy="5011737"/>
          </a:xfrm>
        </p:spPr>
        <p:txBody>
          <a:bodyPr/>
          <a:lstStyle/>
          <a:p>
            <a:r>
              <a:rPr lang="en-US" sz="1800" dirty="0" smtClean="0"/>
              <a:t>Not designed for IT generalist</a:t>
            </a:r>
          </a:p>
          <a:p>
            <a:pPr lvl="1"/>
            <a:r>
              <a:rPr lang="en-US" sz="1400" dirty="0" smtClean="0"/>
              <a:t>Assume knowledge of storage terminology</a:t>
            </a:r>
          </a:p>
          <a:p>
            <a:pPr lvl="1"/>
            <a:r>
              <a:rPr lang="en-US" sz="1400" dirty="0" smtClean="0"/>
              <a:t>Navigation is based on storage concepts not management tasks</a:t>
            </a:r>
          </a:p>
          <a:p>
            <a:r>
              <a:rPr lang="en-US" sz="1800" dirty="0" smtClean="0"/>
              <a:t>No association between an application and its storage</a:t>
            </a:r>
          </a:p>
          <a:p>
            <a:pPr lvl="1"/>
            <a:r>
              <a:rPr lang="en-US" sz="1400" dirty="0" smtClean="0"/>
              <a:t>Users are focused on managing their applications</a:t>
            </a:r>
          </a:p>
          <a:p>
            <a:pPr lvl="1"/>
            <a:r>
              <a:rPr lang="en-US" sz="1400" dirty="0" smtClean="0"/>
              <a:t>They want to monitor and manage how their applications are using storage</a:t>
            </a:r>
          </a:p>
          <a:p>
            <a:r>
              <a:rPr lang="en-US" sz="1800" dirty="0" smtClean="0"/>
              <a:t>Provisioning storage requires the user to research and learn best practices for each application</a:t>
            </a:r>
          </a:p>
          <a:p>
            <a:r>
              <a:rPr lang="en-US" sz="1800" dirty="0" smtClean="0"/>
              <a:t>Not clear where to go for information or support</a:t>
            </a:r>
          </a:p>
          <a:p>
            <a:endParaRPr lang="en-US" sz="1800" dirty="0" smtClean="0"/>
          </a:p>
          <a:p>
            <a:pPr lvl="1">
              <a:buFont typeface="Arial" charset="0"/>
              <a:buNone/>
            </a:pPr>
            <a:endParaRPr lang="en-US" sz="1400" dirty="0" smtClean="0"/>
          </a:p>
          <a:p>
            <a:pPr lvl="2"/>
            <a:endParaRPr lang="en-US" sz="1200" dirty="0" smtClean="0"/>
          </a:p>
          <a:p>
            <a:pPr lvl="1"/>
            <a:endParaRPr lang="en-US" sz="1400" dirty="0" smtClean="0"/>
          </a:p>
        </p:txBody>
      </p:sp>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886200" y="3733800"/>
            <a:ext cx="1752600" cy="365125"/>
          </a:xfrm>
          <a:prstGeom prst="rect">
            <a:avLst/>
          </a:prstGeom>
          <a:noFill/>
          <a:ln w="9525" algn="ctr">
            <a:noFill/>
            <a:miter lim="800000"/>
            <a:headEnd/>
            <a:tailEnd/>
          </a:ln>
        </p:spPr>
        <p:txBody>
          <a:bodyPr lIns="0" tIns="0" rIns="0" bIns="0">
            <a:spAutoFit/>
          </a:bodyPr>
          <a:lstStyle/>
          <a:p>
            <a:pPr algn="ctr">
              <a:spcBef>
                <a:spcPct val="50000"/>
              </a:spcBef>
            </a:pPr>
            <a:endParaRPr lang="en-US" sz="2400" b="1">
              <a:solidFill>
                <a:srgbClr val="CC0000"/>
              </a:solidFill>
            </a:endParaRPr>
          </a:p>
        </p:txBody>
      </p:sp>
      <p:sp>
        <p:nvSpPr>
          <p:cNvPr id="41987" name="Rectangle 3"/>
          <p:cNvSpPr>
            <a:spLocks noChangeArrowheads="1"/>
          </p:cNvSpPr>
          <p:nvPr/>
        </p:nvSpPr>
        <p:spPr bwMode="auto">
          <a:xfrm>
            <a:off x="5975350" y="1233488"/>
            <a:ext cx="2705100" cy="365125"/>
          </a:xfrm>
          <a:prstGeom prst="rect">
            <a:avLst/>
          </a:prstGeom>
          <a:noFill/>
          <a:ln w="9525" algn="ctr">
            <a:noFill/>
            <a:miter lim="800000"/>
            <a:headEnd/>
            <a:tailEnd/>
          </a:ln>
        </p:spPr>
        <p:txBody>
          <a:bodyPr lIns="0" tIns="0" rIns="0" bIns="0">
            <a:spAutoFit/>
          </a:bodyPr>
          <a:lstStyle/>
          <a:p>
            <a:pPr marL="171450" indent="-171450" defTabSz="457200">
              <a:spcBef>
                <a:spcPct val="50000"/>
              </a:spcBef>
              <a:buClr>
                <a:schemeClr val="bg1"/>
              </a:buClr>
              <a:buSzPct val="125000"/>
              <a:tabLst>
                <a:tab pos="171450" algn="l"/>
                <a:tab pos="566738" algn="l"/>
                <a:tab pos="742950" algn="l"/>
              </a:tabLst>
            </a:pPr>
            <a:r>
              <a:rPr lang="en-US" sz="2400" b="1" i="1" u="sng">
                <a:solidFill>
                  <a:schemeClr val="bg1"/>
                </a:solidFill>
              </a:rPr>
              <a:t>Challen</a:t>
            </a:r>
            <a:r>
              <a:rPr lang="en-US" sz="2400" b="1" i="1">
                <a:solidFill>
                  <a:schemeClr val="bg1"/>
                </a:solidFill>
              </a:rPr>
              <a:t>g</a:t>
            </a:r>
            <a:r>
              <a:rPr lang="en-US" sz="2400" b="1" i="1" u="sng">
                <a:solidFill>
                  <a:schemeClr val="bg1"/>
                </a:solidFill>
              </a:rPr>
              <a:t>e</a:t>
            </a:r>
          </a:p>
        </p:txBody>
      </p:sp>
      <p:sp>
        <p:nvSpPr>
          <p:cNvPr id="41988" name="Rectangle 4"/>
          <p:cNvSpPr>
            <a:spLocks noGrp="1" noChangeArrowheads="1"/>
          </p:cNvSpPr>
          <p:nvPr>
            <p:ph type="title" idx="4294967295"/>
          </p:nvPr>
        </p:nvSpPr>
        <p:spPr bwMode="gray">
          <a:xfrm>
            <a:off x="277922" y="221142"/>
            <a:ext cx="8302551" cy="863600"/>
          </a:xfrm>
          <a:prstGeom prst="rect">
            <a:avLst/>
          </a:prstGeom>
        </p:spPr>
        <p:txBody>
          <a:bodyPr/>
          <a:lstStyle/>
          <a:p>
            <a:pPr eaLnBrk="1" hangingPunct="1"/>
            <a:r>
              <a:rPr lang="en-US" sz="2800" dirty="0" smtClean="0"/>
              <a:t> </a:t>
            </a:r>
            <a:r>
              <a:rPr lang="en-US" sz="2800" dirty="0" err="1" smtClean="0"/>
              <a:t>VNXe</a:t>
            </a:r>
            <a:r>
              <a:rPr lang="en-US" sz="2800" dirty="0" smtClean="0"/>
              <a:t> Simplified Storage Management</a:t>
            </a:r>
          </a:p>
        </p:txBody>
      </p:sp>
      <p:sp>
        <p:nvSpPr>
          <p:cNvPr id="41989" name="Rectangle 6"/>
          <p:cNvSpPr>
            <a:spLocks noGrp="1" noChangeArrowheads="1"/>
          </p:cNvSpPr>
          <p:nvPr>
            <p:ph type="body" sz="half" idx="4294967295"/>
          </p:nvPr>
        </p:nvSpPr>
        <p:spPr>
          <a:xfrm>
            <a:off x="5358995" y="889959"/>
            <a:ext cx="3785005" cy="5219700"/>
          </a:xfrm>
          <a:prstGeom prst="rect">
            <a:avLst/>
          </a:prstGeom>
        </p:spPr>
        <p:txBody>
          <a:bodyPr/>
          <a:lstStyle/>
          <a:p>
            <a:pPr eaLnBrk="1" hangingPunct="1"/>
            <a:endParaRPr lang="en-US" sz="1600" dirty="0" smtClean="0"/>
          </a:p>
          <a:p>
            <a:pPr eaLnBrk="1" hangingPunct="1"/>
            <a:r>
              <a:rPr lang="en-US" sz="1600" dirty="0" smtClean="0"/>
              <a:t>Graphical, task-oriented model</a:t>
            </a:r>
          </a:p>
          <a:p>
            <a:pPr lvl="1" eaLnBrk="1" hangingPunct="1"/>
            <a:r>
              <a:rPr lang="en-US" sz="1600" dirty="0" smtClean="0"/>
              <a:t>Approachable, intuitive design</a:t>
            </a:r>
          </a:p>
          <a:p>
            <a:pPr lvl="1" eaLnBrk="1" hangingPunct="1"/>
            <a:r>
              <a:rPr lang="en-US" sz="1600" dirty="0" smtClean="0"/>
              <a:t>“Web-familiar” look &amp; feel</a:t>
            </a:r>
          </a:p>
          <a:p>
            <a:pPr eaLnBrk="1" hangingPunct="1"/>
            <a:r>
              <a:rPr lang="en-US" sz="1600" dirty="0" smtClean="0"/>
              <a:t>Simplifies management for the storage novice</a:t>
            </a:r>
          </a:p>
          <a:p>
            <a:pPr lvl="1" eaLnBrk="1" hangingPunct="1"/>
            <a:r>
              <a:rPr lang="en-US" sz="1600" dirty="0" smtClean="0"/>
              <a:t>No storage background required</a:t>
            </a:r>
          </a:p>
          <a:p>
            <a:pPr lvl="1" eaLnBrk="1" hangingPunct="1"/>
            <a:r>
              <a:rPr lang="en-US" sz="1600" dirty="0" smtClean="0"/>
              <a:t>Immediate productivity</a:t>
            </a:r>
          </a:p>
          <a:p>
            <a:pPr eaLnBrk="1" hangingPunct="1"/>
            <a:r>
              <a:rPr lang="en-US" sz="1600" dirty="0" smtClean="0"/>
              <a:t>Users can easily:</a:t>
            </a:r>
          </a:p>
          <a:p>
            <a:pPr lvl="1" eaLnBrk="1" hangingPunct="1"/>
            <a:r>
              <a:rPr lang="en-US" sz="1600" dirty="0" smtClean="0"/>
              <a:t>Create storage for an application</a:t>
            </a:r>
          </a:p>
          <a:p>
            <a:pPr lvl="1" eaLnBrk="1" hangingPunct="1"/>
            <a:r>
              <a:rPr lang="en-US" sz="1600" dirty="0" smtClean="0"/>
              <a:t>Monitor and manage that application’s storage</a:t>
            </a:r>
          </a:p>
          <a:p>
            <a:pPr lvl="1" eaLnBrk="1" hangingPunct="1"/>
            <a:r>
              <a:rPr lang="en-US" sz="1600" dirty="0" smtClean="0"/>
              <a:t>Customize the interface according to personal preferences or local language requirements.</a:t>
            </a:r>
          </a:p>
        </p:txBody>
      </p:sp>
      <p:pic>
        <p:nvPicPr>
          <p:cNvPr id="41990" name="Picture 7"/>
          <p:cNvPicPr>
            <a:picLocks noChangeAspect="1" noChangeArrowheads="1"/>
          </p:cNvPicPr>
          <p:nvPr/>
        </p:nvPicPr>
        <p:blipFill>
          <a:blip r:embed="rId3" cstate="print"/>
          <a:srcRect/>
          <a:stretch>
            <a:fillRect/>
          </a:stretch>
        </p:blipFill>
        <p:spPr bwMode="auto">
          <a:xfrm>
            <a:off x="185922" y="1206426"/>
            <a:ext cx="5176838" cy="3484563"/>
          </a:xfrm>
          <a:prstGeom prst="rect">
            <a:avLst/>
          </a:prstGeom>
          <a:noFill/>
          <a:ln w="12700" algn="ctr">
            <a:noFill/>
            <a:miter lim="800000"/>
            <a:headEnd/>
            <a:tailEnd/>
          </a:ln>
        </p:spPr>
      </p:pic>
      <p:sp>
        <p:nvSpPr>
          <p:cNvPr id="41991" name="Rectangle 8"/>
          <p:cNvSpPr>
            <a:spLocks noChangeArrowheads="1"/>
          </p:cNvSpPr>
          <p:nvPr/>
        </p:nvSpPr>
        <p:spPr bwMode="auto">
          <a:xfrm>
            <a:off x="1219200" y="5159375"/>
            <a:ext cx="3205163" cy="615950"/>
          </a:xfrm>
          <a:prstGeom prst="rect">
            <a:avLst/>
          </a:prstGeom>
          <a:noFill/>
          <a:ln w="12700" algn="ctr">
            <a:noFill/>
            <a:miter lim="800000"/>
            <a:headEnd/>
            <a:tailEnd/>
          </a:ln>
        </p:spPr>
        <p:txBody>
          <a:bodyPr wrap="none" lIns="0" tIns="0" rIns="0" bIns="0">
            <a:spAutoFit/>
          </a:bodyPr>
          <a:lstStyle/>
          <a:p>
            <a:pPr algn="ctr"/>
            <a:r>
              <a:rPr lang="en-US" sz="2000">
                <a:solidFill>
                  <a:schemeClr val="tx2"/>
                </a:solidFill>
              </a:rPr>
              <a:t>VNXe Storage Management</a:t>
            </a:r>
          </a:p>
          <a:p>
            <a:pPr algn="ctr"/>
            <a:r>
              <a:rPr lang="en-US" sz="2000">
                <a:solidFill>
                  <a:schemeClr val="tx2"/>
                </a:solidFill>
              </a:rPr>
              <a:t>Graphical User Interface</a:t>
            </a:r>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66713" y="166688"/>
            <a:ext cx="8410575" cy="519112"/>
          </a:xfrm>
        </p:spPr>
        <p:txBody>
          <a:bodyPr/>
          <a:lstStyle/>
          <a:p>
            <a:r>
              <a:rPr lang="en-US" dirty="0"/>
              <a:t>ECOM/OSL# and C4 CEM </a:t>
            </a:r>
            <a:r>
              <a:rPr lang="en-US" dirty="0" smtClean="0"/>
              <a:t>Architecture</a:t>
            </a:r>
            <a:endParaRPr lang="en-US" dirty="0"/>
          </a:p>
        </p:txBody>
      </p:sp>
      <p:sp>
        <p:nvSpPr>
          <p:cNvPr id="50179" name="Rectangle 3"/>
          <p:cNvSpPr>
            <a:spLocks noChangeArrowheads="1"/>
          </p:cNvSpPr>
          <p:nvPr/>
        </p:nvSpPr>
        <p:spPr bwMode="auto">
          <a:xfrm>
            <a:off x="228600" y="2209800"/>
            <a:ext cx="1143000" cy="2819400"/>
          </a:xfrm>
          <a:prstGeom prst="rect">
            <a:avLst/>
          </a:prstGeom>
          <a:solidFill>
            <a:srgbClr val="3366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r>
              <a:rPr lang="en-US" sz="1800" b="1">
                <a:solidFill>
                  <a:schemeClr val="bg1"/>
                </a:solidFill>
                <a:cs typeface="Arial" charset="0"/>
              </a:rPr>
              <a:t>ECOM</a:t>
            </a:r>
          </a:p>
          <a:p>
            <a:endParaRPr lang="en-US" sz="1800" b="1">
              <a:solidFill>
                <a:schemeClr val="bg1"/>
              </a:solidFill>
              <a:cs typeface="Arial" charset="0"/>
            </a:endParaRPr>
          </a:p>
          <a:p>
            <a:r>
              <a:rPr lang="en-US" sz="1200" b="1">
                <a:solidFill>
                  <a:schemeClr val="bg1"/>
                </a:solidFill>
                <a:cs typeface="Arial" charset="0"/>
              </a:rPr>
              <a:t>Management</a:t>
            </a:r>
          </a:p>
          <a:p>
            <a:r>
              <a:rPr lang="en-US" sz="1200" b="1">
                <a:solidFill>
                  <a:schemeClr val="bg1"/>
                </a:solidFill>
                <a:cs typeface="Arial" charset="0"/>
              </a:rPr>
              <a:t>Server</a:t>
            </a:r>
          </a:p>
          <a:p>
            <a:endParaRPr lang="en-US" sz="1200" b="1">
              <a:solidFill>
                <a:schemeClr val="bg1"/>
              </a:solidFill>
              <a:cs typeface="Arial" charset="0"/>
            </a:endParaRPr>
          </a:p>
          <a:p>
            <a:r>
              <a:rPr lang="en-US" sz="1200" b="1">
                <a:solidFill>
                  <a:schemeClr val="bg1"/>
                </a:solidFill>
                <a:cs typeface="Arial" charset="0"/>
              </a:rPr>
              <a:t>Web Server</a:t>
            </a:r>
          </a:p>
          <a:p>
            <a:endParaRPr lang="en-US" sz="1200" b="1">
              <a:solidFill>
                <a:schemeClr val="bg1"/>
              </a:solidFill>
              <a:cs typeface="Arial" charset="0"/>
            </a:endParaRPr>
          </a:p>
          <a:p>
            <a:r>
              <a:rPr lang="en-US" sz="1200" b="1">
                <a:solidFill>
                  <a:schemeClr val="bg1"/>
                </a:solidFill>
                <a:cs typeface="Arial" charset="0"/>
              </a:rPr>
              <a:t>Dynamic </a:t>
            </a:r>
          </a:p>
          <a:p>
            <a:r>
              <a:rPr lang="en-US" sz="1200" b="1">
                <a:solidFill>
                  <a:schemeClr val="bg1"/>
                </a:solidFill>
                <a:cs typeface="Arial" charset="0"/>
              </a:rPr>
              <a:t>web content</a:t>
            </a:r>
          </a:p>
        </p:txBody>
      </p:sp>
      <p:sp>
        <p:nvSpPr>
          <p:cNvPr id="50180" name="Rectangle 4"/>
          <p:cNvSpPr>
            <a:spLocks noChangeArrowheads="1"/>
          </p:cNvSpPr>
          <p:nvPr/>
        </p:nvSpPr>
        <p:spPr bwMode="auto">
          <a:xfrm>
            <a:off x="1524000" y="5181600"/>
            <a:ext cx="2133600" cy="381000"/>
          </a:xfrm>
          <a:prstGeom prst="rect">
            <a:avLst/>
          </a:prstGeom>
          <a:solidFill>
            <a:srgbClr val="993366"/>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r>
              <a:rPr lang="en-US" sz="1600" b="1">
                <a:solidFill>
                  <a:schemeClr val="bg1"/>
                </a:solidFill>
                <a:cs typeface="Arial" charset="0"/>
              </a:rPr>
              <a:t>Adapter</a:t>
            </a:r>
          </a:p>
        </p:txBody>
      </p:sp>
      <p:sp>
        <p:nvSpPr>
          <p:cNvPr id="50181" name="Rectangle 5"/>
          <p:cNvSpPr>
            <a:spLocks noChangeArrowheads="1"/>
          </p:cNvSpPr>
          <p:nvPr/>
        </p:nvSpPr>
        <p:spPr bwMode="auto">
          <a:xfrm>
            <a:off x="3886200" y="5181600"/>
            <a:ext cx="2133600" cy="381000"/>
          </a:xfrm>
          <a:prstGeom prst="rect">
            <a:avLst/>
          </a:prstGeom>
          <a:solidFill>
            <a:srgbClr val="993366"/>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r>
              <a:rPr lang="en-US" sz="1600" b="1">
                <a:solidFill>
                  <a:schemeClr val="bg1"/>
                </a:solidFill>
                <a:cs typeface="Arial" charset="0"/>
              </a:rPr>
              <a:t>Adapter</a:t>
            </a:r>
          </a:p>
        </p:txBody>
      </p:sp>
      <p:sp>
        <p:nvSpPr>
          <p:cNvPr id="50182" name="Rectangle 6"/>
          <p:cNvSpPr>
            <a:spLocks noChangeArrowheads="1"/>
          </p:cNvSpPr>
          <p:nvPr/>
        </p:nvSpPr>
        <p:spPr bwMode="auto">
          <a:xfrm>
            <a:off x="6248400" y="5181600"/>
            <a:ext cx="2133600" cy="381000"/>
          </a:xfrm>
          <a:prstGeom prst="rect">
            <a:avLst/>
          </a:prstGeom>
          <a:solidFill>
            <a:srgbClr val="993366"/>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r>
              <a:rPr lang="en-US" sz="1600" b="1">
                <a:solidFill>
                  <a:schemeClr val="bg1"/>
                </a:solidFill>
                <a:cs typeface="Arial" charset="0"/>
              </a:rPr>
              <a:t>Adapter</a:t>
            </a:r>
          </a:p>
        </p:txBody>
      </p:sp>
      <p:sp>
        <p:nvSpPr>
          <p:cNvPr id="50183" name="Rectangle 7"/>
          <p:cNvSpPr>
            <a:spLocks noChangeArrowheads="1"/>
          </p:cNvSpPr>
          <p:nvPr/>
        </p:nvSpPr>
        <p:spPr bwMode="auto">
          <a:xfrm>
            <a:off x="1524000" y="5715000"/>
            <a:ext cx="2133600" cy="838200"/>
          </a:xfrm>
          <a:prstGeom prst="rect">
            <a:avLst/>
          </a:prstGeom>
          <a:solidFill>
            <a:srgbClr val="993366"/>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r>
              <a:rPr lang="en-US" sz="1600" b="1">
                <a:solidFill>
                  <a:schemeClr val="bg1"/>
                </a:solidFill>
                <a:cs typeface="Arial" charset="0"/>
              </a:rPr>
              <a:t>Flare</a:t>
            </a:r>
          </a:p>
        </p:txBody>
      </p:sp>
      <p:sp>
        <p:nvSpPr>
          <p:cNvPr id="50184" name="Rectangle 8"/>
          <p:cNvSpPr>
            <a:spLocks noChangeArrowheads="1"/>
          </p:cNvSpPr>
          <p:nvPr/>
        </p:nvSpPr>
        <p:spPr bwMode="auto">
          <a:xfrm>
            <a:off x="3886200" y="5715000"/>
            <a:ext cx="2133600" cy="838200"/>
          </a:xfrm>
          <a:prstGeom prst="rect">
            <a:avLst/>
          </a:prstGeom>
          <a:solidFill>
            <a:srgbClr val="993366"/>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r>
              <a:rPr lang="en-US" sz="1600" b="1">
                <a:solidFill>
                  <a:schemeClr val="bg1"/>
                </a:solidFill>
                <a:cs typeface="Arial" charset="0"/>
              </a:rPr>
              <a:t>Dart</a:t>
            </a:r>
          </a:p>
        </p:txBody>
      </p:sp>
      <p:sp>
        <p:nvSpPr>
          <p:cNvPr id="50185" name="Rectangle 9"/>
          <p:cNvSpPr>
            <a:spLocks noChangeArrowheads="1"/>
          </p:cNvSpPr>
          <p:nvPr/>
        </p:nvSpPr>
        <p:spPr bwMode="auto">
          <a:xfrm>
            <a:off x="6248400" y="5715000"/>
            <a:ext cx="2133600" cy="838200"/>
          </a:xfrm>
          <a:prstGeom prst="rect">
            <a:avLst/>
          </a:prstGeom>
          <a:solidFill>
            <a:srgbClr val="993366"/>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r>
              <a:rPr lang="en-US" sz="1600" b="1">
                <a:solidFill>
                  <a:schemeClr val="bg1"/>
                </a:solidFill>
                <a:cs typeface="Arial" charset="0"/>
              </a:rPr>
              <a:t>PSM Feature</a:t>
            </a:r>
          </a:p>
        </p:txBody>
      </p:sp>
      <p:sp>
        <p:nvSpPr>
          <p:cNvPr id="50186" name="Rectangle 10"/>
          <p:cNvSpPr>
            <a:spLocks noChangeArrowheads="1"/>
          </p:cNvSpPr>
          <p:nvPr/>
        </p:nvSpPr>
        <p:spPr bwMode="auto">
          <a:xfrm>
            <a:off x="1981200" y="4572000"/>
            <a:ext cx="1676400" cy="457200"/>
          </a:xfrm>
          <a:prstGeom prst="rect">
            <a:avLst/>
          </a:prstGeom>
          <a:solidFill>
            <a:srgbClr val="99CC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r>
              <a:rPr lang="en-US" sz="1400" b="1">
                <a:solidFill>
                  <a:schemeClr val="bg1"/>
                </a:solidFill>
                <a:cs typeface="Arial" charset="0"/>
              </a:rPr>
              <a:t>Core CLARiiON</a:t>
            </a:r>
          </a:p>
          <a:p>
            <a:r>
              <a:rPr lang="en-US" sz="1400" b="1">
                <a:solidFill>
                  <a:schemeClr val="bg1"/>
                </a:solidFill>
                <a:cs typeface="Arial" charset="0"/>
              </a:rPr>
              <a:t> Service</a:t>
            </a:r>
          </a:p>
        </p:txBody>
      </p:sp>
      <p:sp>
        <p:nvSpPr>
          <p:cNvPr id="50187" name="Rectangle 11"/>
          <p:cNvSpPr>
            <a:spLocks noChangeArrowheads="1"/>
          </p:cNvSpPr>
          <p:nvPr/>
        </p:nvSpPr>
        <p:spPr bwMode="auto">
          <a:xfrm>
            <a:off x="1524000" y="4572000"/>
            <a:ext cx="381000" cy="457200"/>
          </a:xfrm>
          <a:prstGeom prst="rect">
            <a:avLst/>
          </a:prstGeom>
          <a:solidFill>
            <a:srgbClr val="3366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vert="eaVert" wrap="none" anchor="ctr"/>
          <a:lstStyle/>
          <a:p>
            <a:r>
              <a:rPr lang="en-US" sz="1200" b="1">
                <a:solidFill>
                  <a:schemeClr val="bg1"/>
                </a:solidFill>
                <a:cs typeface="Arial" charset="0"/>
              </a:rPr>
              <a:t>OSL#</a:t>
            </a:r>
          </a:p>
        </p:txBody>
      </p:sp>
      <p:sp>
        <p:nvSpPr>
          <p:cNvPr id="50188" name="Rectangle 12"/>
          <p:cNvSpPr>
            <a:spLocks noChangeArrowheads="1"/>
          </p:cNvSpPr>
          <p:nvPr/>
        </p:nvSpPr>
        <p:spPr bwMode="auto">
          <a:xfrm>
            <a:off x="4343400" y="4572000"/>
            <a:ext cx="1676400" cy="457200"/>
          </a:xfrm>
          <a:prstGeom prst="rect">
            <a:avLst/>
          </a:prstGeom>
          <a:solidFill>
            <a:srgbClr val="99CC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r>
              <a:rPr lang="en-US" sz="1400" b="1">
                <a:solidFill>
                  <a:schemeClr val="bg1"/>
                </a:solidFill>
                <a:cs typeface="Arial" charset="0"/>
              </a:rPr>
              <a:t>CIM NAS</a:t>
            </a:r>
          </a:p>
          <a:p>
            <a:r>
              <a:rPr lang="en-US" sz="1400" b="1">
                <a:solidFill>
                  <a:schemeClr val="bg1"/>
                </a:solidFill>
                <a:cs typeface="Arial" charset="0"/>
              </a:rPr>
              <a:t> Service</a:t>
            </a:r>
          </a:p>
        </p:txBody>
      </p:sp>
      <p:sp>
        <p:nvSpPr>
          <p:cNvPr id="50189" name="Rectangle 13"/>
          <p:cNvSpPr>
            <a:spLocks noChangeArrowheads="1"/>
          </p:cNvSpPr>
          <p:nvPr/>
        </p:nvSpPr>
        <p:spPr bwMode="auto">
          <a:xfrm>
            <a:off x="3886200" y="4572000"/>
            <a:ext cx="381000" cy="457200"/>
          </a:xfrm>
          <a:prstGeom prst="rect">
            <a:avLst/>
          </a:prstGeom>
          <a:solidFill>
            <a:srgbClr val="3366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vert="eaVert" wrap="none" anchor="ctr"/>
          <a:lstStyle/>
          <a:p>
            <a:r>
              <a:rPr lang="en-US" sz="1200" b="1">
                <a:solidFill>
                  <a:schemeClr val="bg1"/>
                </a:solidFill>
                <a:cs typeface="Arial" charset="0"/>
              </a:rPr>
              <a:t>OSL#</a:t>
            </a:r>
          </a:p>
        </p:txBody>
      </p:sp>
      <p:sp>
        <p:nvSpPr>
          <p:cNvPr id="50190" name="Rectangle 14"/>
          <p:cNvSpPr>
            <a:spLocks noChangeArrowheads="1"/>
          </p:cNvSpPr>
          <p:nvPr/>
        </p:nvSpPr>
        <p:spPr bwMode="auto">
          <a:xfrm>
            <a:off x="6705600" y="4572000"/>
            <a:ext cx="1652588" cy="457200"/>
          </a:xfrm>
          <a:prstGeom prst="rect">
            <a:avLst/>
          </a:prstGeom>
          <a:solidFill>
            <a:srgbClr val="99CC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r>
              <a:rPr lang="en-US" sz="1400" b="1">
                <a:solidFill>
                  <a:schemeClr val="bg1"/>
                </a:solidFill>
                <a:cs typeface="Arial" charset="0"/>
              </a:rPr>
              <a:t>Persistence</a:t>
            </a:r>
          </a:p>
          <a:p>
            <a:r>
              <a:rPr lang="en-US" sz="1400" b="1">
                <a:solidFill>
                  <a:schemeClr val="bg1"/>
                </a:solidFill>
                <a:cs typeface="Arial" charset="0"/>
              </a:rPr>
              <a:t> Service</a:t>
            </a:r>
          </a:p>
        </p:txBody>
      </p:sp>
      <p:sp>
        <p:nvSpPr>
          <p:cNvPr id="50191" name="Rectangle 15"/>
          <p:cNvSpPr>
            <a:spLocks noChangeArrowheads="1"/>
          </p:cNvSpPr>
          <p:nvPr/>
        </p:nvSpPr>
        <p:spPr bwMode="auto">
          <a:xfrm>
            <a:off x="6248400" y="4572000"/>
            <a:ext cx="381000" cy="457200"/>
          </a:xfrm>
          <a:prstGeom prst="rect">
            <a:avLst/>
          </a:prstGeom>
          <a:solidFill>
            <a:srgbClr val="3366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vert="eaVert" wrap="none" anchor="ctr"/>
          <a:lstStyle/>
          <a:p>
            <a:r>
              <a:rPr lang="en-US" sz="1200" b="1">
                <a:solidFill>
                  <a:schemeClr val="bg1"/>
                </a:solidFill>
                <a:cs typeface="Arial" charset="0"/>
              </a:rPr>
              <a:t>OSL#</a:t>
            </a:r>
          </a:p>
        </p:txBody>
      </p:sp>
      <p:sp>
        <p:nvSpPr>
          <p:cNvPr id="50192" name="Rectangle 16"/>
          <p:cNvSpPr>
            <a:spLocks noChangeArrowheads="1"/>
          </p:cNvSpPr>
          <p:nvPr/>
        </p:nvSpPr>
        <p:spPr bwMode="auto">
          <a:xfrm>
            <a:off x="1981200" y="3352800"/>
            <a:ext cx="1676400" cy="457200"/>
          </a:xfrm>
          <a:prstGeom prst="rect">
            <a:avLst/>
          </a:prstGeom>
          <a:solidFill>
            <a:srgbClr val="99CC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r>
              <a:rPr lang="en-US" sz="1200" b="1">
                <a:solidFill>
                  <a:schemeClr val="bg1"/>
                </a:solidFill>
                <a:cs typeface="Arial" charset="0"/>
              </a:rPr>
              <a:t>Application</a:t>
            </a:r>
          </a:p>
          <a:p>
            <a:r>
              <a:rPr lang="en-US" sz="1200" b="1">
                <a:solidFill>
                  <a:schemeClr val="bg1"/>
                </a:solidFill>
                <a:cs typeface="Arial" charset="0"/>
              </a:rPr>
              <a:t>Provisioning Service</a:t>
            </a:r>
          </a:p>
        </p:txBody>
      </p:sp>
      <p:sp>
        <p:nvSpPr>
          <p:cNvPr id="50193" name="Rectangle 17"/>
          <p:cNvSpPr>
            <a:spLocks noChangeArrowheads="1"/>
          </p:cNvSpPr>
          <p:nvPr/>
        </p:nvSpPr>
        <p:spPr bwMode="auto">
          <a:xfrm>
            <a:off x="1524000" y="3352800"/>
            <a:ext cx="381000" cy="457200"/>
          </a:xfrm>
          <a:prstGeom prst="rect">
            <a:avLst/>
          </a:prstGeom>
          <a:solidFill>
            <a:srgbClr val="3366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vert="eaVert" wrap="none" anchor="ctr"/>
          <a:lstStyle/>
          <a:p>
            <a:r>
              <a:rPr lang="en-US" sz="1200" b="1">
                <a:solidFill>
                  <a:schemeClr val="bg1"/>
                </a:solidFill>
                <a:cs typeface="Arial" charset="0"/>
              </a:rPr>
              <a:t>OSL#</a:t>
            </a:r>
          </a:p>
        </p:txBody>
      </p:sp>
      <p:sp>
        <p:nvSpPr>
          <p:cNvPr id="50194" name="Rectangle 18"/>
          <p:cNvSpPr>
            <a:spLocks noChangeArrowheads="1"/>
          </p:cNvSpPr>
          <p:nvPr/>
        </p:nvSpPr>
        <p:spPr bwMode="auto">
          <a:xfrm>
            <a:off x="1981200" y="3962400"/>
            <a:ext cx="1676400" cy="457200"/>
          </a:xfrm>
          <a:prstGeom prst="rect">
            <a:avLst/>
          </a:prstGeom>
          <a:solidFill>
            <a:srgbClr val="99CC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r>
              <a:rPr lang="en-US" sz="1200" b="1">
                <a:solidFill>
                  <a:schemeClr val="bg1"/>
                </a:solidFill>
                <a:cs typeface="Arial" charset="0"/>
              </a:rPr>
              <a:t>Best Practice</a:t>
            </a:r>
          </a:p>
          <a:p>
            <a:r>
              <a:rPr lang="en-US" sz="1200" b="1">
                <a:solidFill>
                  <a:schemeClr val="bg1"/>
                </a:solidFill>
                <a:cs typeface="Arial" charset="0"/>
              </a:rPr>
              <a:t>Service</a:t>
            </a:r>
          </a:p>
        </p:txBody>
      </p:sp>
      <p:sp>
        <p:nvSpPr>
          <p:cNvPr id="50195" name="Rectangle 19"/>
          <p:cNvSpPr>
            <a:spLocks noChangeArrowheads="1"/>
          </p:cNvSpPr>
          <p:nvPr/>
        </p:nvSpPr>
        <p:spPr bwMode="auto">
          <a:xfrm>
            <a:off x="1524000" y="3962400"/>
            <a:ext cx="381000" cy="457200"/>
          </a:xfrm>
          <a:prstGeom prst="rect">
            <a:avLst/>
          </a:prstGeom>
          <a:solidFill>
            <a:srgbClr val="3366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vert="eaVert" wrap="none" anchor="ctr"/>
          <a:lstStyle/>
          <a:p>
            <a:r>
              <a:rPr lang="en-US" sz="1200" b="1">
                <a:solidFill>
                  <a:schemeClr val="bg1"/>
                </a:solidFill>
                <a:cs typeface="Arial" charset="0"/>
              </a:rPr>
              <a:t>OSL#</a:t>
            </a:r>
          </a:p>
        </p:txBody>
      </p:sp>
      <p:sp>
        <p:nvSpPr>
          <p:cNvPr id="50196" name="Rectangle 20"/>
          <p:cNvSpPr>
            <a:spLocks noChangeArrowheads="1"/>
          </p:cNvSpPr>
          <p:nvPr/>
        </p:nvSpPr>
        <p:spPr bwMode="auto">
          <a:xfrm>
            <a:off x="7034213" y="3200400"/>
            <a:ext cx="1652587" cy="457200"/>
          </a:xfrm>
          <a:prstGeom prst="rect">
            <a:avLst/>
          </a:prstGeom>
          <a:solidFill>
            <a:srgbClr val="99CC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r>
              <a:rPr lang="en-US" sz="1400" b="1">
                <a:solidFill>
                  <a:schemeClr val="bg1"/>
                </a:solidFill>
                <a:cs typeface="Arial" charset="0"/>
              </a:rPr>
              <a:t>Other services…</a:t>
            </a:r>
          </a:p>
        </p:txBody>
      </p:sp>
      <p:sp>
        <p:nvSpPr>
          <p:cNvPr id="50197" name="Rectangle 21"/>
          <p:cNvSpPr>
            <a:spLocks noChangeArrowheads="1"/>
          </p:cNvSpPr>
          <p:nvPr/>
        </p:nvSpPr>
        <p:spPr bwMode="auto">
          <a:xfrm>
            <a:off x="6500813" y="3200400"/>
            <a:ext cx="381000" cy="457200"/>
          </a:xfrm>
          <a:prstGeom prst="rect">
            <a:avLst/>
          </a:prstGeom>
          <a:solidFill>
            <a:srgbClr val="3366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vert="eaVert" wrap="none" anchor="ctr"/>
          <a:lstStyle/>
          <a:p>
            <a:r>
              <a:rPr lang="en-US" sz="1200" b="1">
                <a:solidFill>
                  <a:schemeClr val="bg1"/>
                </a:solidFill>
                <a:cs typeface="Arial" charset="0"/>
              </a:rPr>
              <a:t>OSL#</a:t>
            </a:r>
          </a:p>
        </p:txBody>
      </p:sp>
      <p:sp>
        <p:nvSpPr>
          <p:cNvPr id="50198" name="Rectangle 22"/>
          <p:cNvSpPr>
            <a:spLocks noChangeArrowheads="1"/>
          </p:cNvSpPr>
          <p:nvPr/>
        </p:nvSpPr>
        <p:spPr bwMode="auto">
          <a:xfrm>
            <a:off x="4343400" y="3962400"/>
            <a:ext cx="1676400" cy="457200"/>
          </a:xfrm>
          <a:prstGeom prst="rect">
            <a:avLst/>
          </a:prstGeom>
          <a:solidFill>
            <a:srgbClr val="99CC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r>
              <a:rPr lang="en-US" sz="1200" b="1">
                <a:solidFill>
                  <a:schemeClr val="bg1"/>
                </a:solidFill>
                <a:cs typeface="Arial" charset="0"/>
              </a:rPr>
              <a:t>Data Protection</a:t>
            </a:r>
          </a:p>
          <a:p>
            <a:r>
              <a:rPr lang="en-US" sz="1200" b="1">
                <a:solidFill>
                  <a:schemeClr val="bg1"/>
                </a:solidFill>
                <a:cs typeface="Arial" charset="0"/>
              </a:rPr>
              <a:t>Mgmt Service</a:t>
            </a:r>
          </a:p>
        </p:txBody>
      </p:sp>
      <p:sp>
        <p:nvSpPr>
          <p:cNvPr id="50199" name="Rectangle 23"/>
          <p:cNvSpPr>
            <a:spLocks noChangeArrowheads="1"/>
          </p:cNvSpPr>
          <p:nvPr/>
        </p:nvSpPr>
        <p:spPr bwMode="auto">
          <a:xfrm>
            <a:off x="3886200" y="3962400"/>
            <a:ext cx="381000" cy="457200"/>
          </a:xfrm>
          <a:prstGeom prst="rect">
            <a:avLst/>
          </a:prstGeom>
          <a:solidFill>
            <a:srgbClr val="3366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vert="eaVert" wrap="none" anchor="ctr"/>
          <a:lstStyle/>
          <a:p>
            <a:r>
              <a:rPr lang="en-US" sz="1200" b="1">
                <a:solidFill>
                  <a:schemeClr val="bg1"/>
                </a:solidFill>
                <a:cs typeface="Arial" charset="0"/>
              </a:rPr>
              <a:t>OSL#</a:t>
            </a:r>
          </a:p>
        </p:txBody>
      </p:sp>
      <p:sp>
        <p:nvSpPr>
          <p:cNvPr id="50200" name="Rectangle 24"/>
          <p:cNvSpPr>
            <a:spLocks noChangeArrowheads="1"/>
          </p:cNvSpPr>
          <p:nvPr/>
        </p:nvSpPr>
        <p:spPr bwMode="auto">
          <a:xfrm>
            <a:off x="1981200" y="2743200"/>
            <a:ext cx="1676400" cy="457200"/>
          </a:xfrm>
          <a:prstGeom prst="rect">
            <a:avLst/>
          </a:prstGeom>
          <a:solidFill>
            <a:srgbClr val="99CC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r>
              <a:rPr lang="en-US" sz="1200" b="1">
                <a:solidFill>
                  <a:schemeClr val="bg1"/>
                </a:solidFill>
                <a:cs typeface="Arial" charset="0"/>
              </a:rPr>
              <a:t>UI Application</a:t>
            </a:r>
          </a:p>
          <a:p>
            <a:r>
              <a:rPr lang="en-US" sz="1200" b="1">
                <a:solidFill>
                  <a:schemeClr val="bg1"/>
                </a:solidFill>
                <a:cs typeface="Arial" charset="0"/>
              </a:rPr>
              <a:t>Service</a:t>
            </a:r>
          </a:p>
        </p:txBody>
      </p:sp>
      <p:sp>
        <p:nvSpPr>
          <p:cNvPr id="50201" name="Rectangle 25"/>
          <p:cNvSpPr>
            <a:spLocks noChangeArrowheads="1"/>
          </p:cNvSpPr>
          <p:nvPr/>
        </p:nvSpPr>
        <p:spPr bwMode="auto">
          <a:xfrm>
            <a:off x="1524000" y="2743200"/>
            <a:ext cx="381000" cy="457200"/>
          </a:xfrm>
          <a:prstGeom prst="rect">
            <a:avLst/>
          </a:prstGeom>
          <a:solidFill>
            <a:srgbClr val="3366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vert="eaVert" wrap="none" anchor="ctr"/>
          <a:lstStyle/>
          <a:p>
            <a:r>
              <a:rPr lang="en-US" sz="1200" b="1">
                <a:solidFill>
                  <a:schemeClr val="bg1"/>
                </a:solidFill>
                <a:cs typeface="Arial" charset="0"/>
              </a:rPr>
              <a:t>OSL#</a:t>
            </a:r>
          </a:p>
        </p:txBody>
      </p:sp>
      <p:sp>
        <p:nvSpPr>
          <p:cNvPr id="50202" name="Rectangle 26"/>
          <p:cNvSpPr>
            <a:spLocks noChangeArrowheads="1"/>
          </p:cNvSpPr>
          <p:nvPr/>
        </p:nvSpPr>
        <p:spPr bwMode="auto">
          <a:xfrm>
            <a:off x="1524000" y="2209800"/>
            <a:ext cx="7391400" cy="381000"/>
          </a:xfrm>
          <a:prstGeom prst="rect">
            <a:avLst/>
          </a:prstGeom>
          <a:solidFill>
            <a:srgbClr val="99CC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r>
              <a:rPr lang="en-US" sz="1400" b="1" dirty="0">
                <a:solidFill>
                  <a:schemeClr val="bg1"/>
                </a:solidFill>
                <a:cs typeface="Arial" charset="0"/>
              </a:rPr>
              <a:t>UI Services</a:t>
            </a:r>
          </a:p>
        </p:txBody>
      </p:sp>
      <p:sp>
        <p:nvSpPr>
          <p:cNvPr id="50203" name="Rectangle 27"/>
          <p:cNvSpPr>
            <a:spLocks noChangeArrowheads="1"/>
          </p:cNvSpPr>
          <p:nvPr/>
        </p:nvSpPr>
        <p:spPr bwMode="auto">
          <a:xfrm>
            <a:off x="2209800" y="990600"/>
            <a:ext cx="2362200" cy="609600"/>
          </a:xfrm>
          <a:prstGeom prst="rect">
            <a:avLst/>
          </a:prstGeom>
          <a:solidFill>
            <a:srgbClr val="FF66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r>
              <a:rPr lang="en-US" sz="1600" b="1">
                <a:solidFill>
                  <a:schemeClr val="bg1"/>
                </a:solidFill>
                <a:cs typeface="Arial" charset="0"/>
              </a:rPr>
              <a:t>GUI</a:t>
            </a:r>
          </a:p>
        </p:txBody>
      </p:sp>
      <p:sp>
        <p:nvSpPr>
          <p:cNvPr id="50204" name="Rectangle 28"/>
          <p:cNvSpPr>
            <a:spLocks noChangeArrowheads="1"/>
          </p:cNvSpPr>
          <p:nvPr/>
        </p:nvSpPr>
        <p:spPr bwMode="auto">
          <a:xfrm>
            <a:off x="5029200" y="990600"/>
            <a:ext cx="2362200" cy="609600"/>
          </a:xfrm>
          <a:prstGeom prst="rect">
            <a:avLst/>
          </a:prstGeom>
          <a:solidFill>
            <a:srgbClr val="FF66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r>
              <a:rPr lang="en-US" sz="1600" b="1">
                <a:solidFill>
                  <a:schemeClr val="bg1"/>
                </a:solidFill>
                <a:cs typeface="Arial" charset="0"/>
              </a:rPr>
              <a:t>CLI</a:t>
            </a:r>
          </a:p>
        </p:txBody>
      </p:sp>
      <p:sp>
        <p:nvSpPr>
          <p:cNvPr id="50205" name="Line 29"/>
          <p:cNvSpPr>
            <a:spLocks noChangeShapeType="1"/>
          </p:cNvSpPr>
          <p:nvPr/>
        </p:nvSpPr>
        <p:spPr bwMode="auto">
          <a:xfrm>
            <a:off x="3427413" y="1754188"/>
            <a:ext cx="0" cy="301625"/>
          </a:xfrm>
          <a:prstGeom prst="line">
            <a:avLst/>
          </a:prstGeom>
          <a:noFill/>
          <a:ln w="25400">
            <a:solidFill>
              <a:schemeClr val="tx1"/>
            </a:solidFill>
            <a:round/>
            <a:headEnd type="triangle" w="med" len="med"/>
            <a:tailEnd type="triangle" w="med" len="me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50206" name="Line 30"/>
          <p:cNvSpPr>
            <a:spLocks noChangeShapeType="1"/>
          </p:cNvSpPr>
          <p:nvPr/>
        </p:nvSpPr>
        <p:spPr bwMode="auto">
          <a:xfrm>
            <a:off x="6172200" y="1752600"/>
            <a:ext cx="0" cy="301625"/>
          </a:xfrm>
          <a:prstGeom prst="line">
            <a:avLst/>
          </a:prstGeom>
          <a:noFill/>
          <a:ln w="25400">
            <a:solidFill>
              <a:schemeClr val="tx1"/>
            </a:solidFill>
            <a:round/>
            <a:headEnd type="triangle" w="med" len="med"/>
            <a:tailEnd type="triangle" w="med" len="me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50207" name="Text Box 31"/>
          <p:cNvSpPr txBox="1">
            <a:spLocks noChangeArrowheads="1"/>
          </p:cNvSpPr>
          <p:nvPr/>
        </p:nvSpPr>
        <p:spPr bwMode="auto">
          <a:xfrm>
            <a:off x="3581400" y="1676400"/>
            <a:ext cx="903288"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lgn="l"/>
            <a:r>
              <a:rPr lang="en-US" sz="1200" b="1">
                <a:cs typeface="Arial" charset="0"/>
              </a:rPr>
              <a:t>HTTP</a:t>
            </a:r>
          </a:p>
          <a:p>
            <a:pPr algn="l"/>
            <a:r>
              <a:rPr lang="en-US" sz="1200" b="1">
                <a:cs typeface="Arial" charset="0"/>
              </a:rPr>
              <a:t>BAM-XML</a:t>
            </a:r>
          </a:p>
        </p:txBody>
      </p:sp>
      <p:sp>
        <p:nvSpPr>
          <p:cNvPr id="50208" name="Text Box 32"/>
          <p:cNvSpPr txBox="1">
            <a:spLocks noChangeArrowheads="1"/>
          </p:cNvSpPr>
          <p:nvPr/>
        </p:nvSpPr>
        <p:spPr bwMode="auto">
          <a:xfrm>
            <a:off x="6324600" y="1676400"/>
            <a:ext cx="903288"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lgn="l"/>
            <a:r>
              <a:rPr lang="en-US" sz="1200" b="1">
                <a:cs typeface="Arial" charset="0"/>
              </a:rPr>
              <a:t>HTTP</a:t>
            </a:r>
          </a:p>
          <a:p>
            <a:pPr algn="l"/>
            <a:r>
              <a:rPr lang="en-US" sz="1200" b="1">
                <a:cs typeface="Arial" charset="0"/>
              </a:rPr>
              <a:t>BAM-XML</a:t>
            </a:r>
          </a:p>
        </p:txBody>
      </p:sp>
      <p:sp>
        <p:nvSpPr>
          <p:cNvPr id="50209" name="Text Box 33"/>
          <p:cNvSpPr txBox="1">
            <a:spLocks noChangeArrowheads="1"/>
          </p:cNvSpPr>
          <p:nvPr/>
        </p:nvSpPr>
        <p:spPr bwMode="auto">
          <a:xfrm>
            <a:off x="8518525" y="5881688"/>
            <a:ext cx="412750" cy="36671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lgn="l"/>
            <a:r>
              <a:rPr lang="en-US" sz="1800" b="1">
                <a:cs typeface="Arial" charset="0"/>
              </a:rPr>
              <a:t>…</a:t>
            </a:r>
          </a:p>
        </p:txBody>
      </p:sp>
      <p:sp>
        <p:nvSpPr>
          <p:cNvPr id="50210" name="Text Box 34"/>
          <p:cNvSpPr txBox="1">
            <a:spLocks noChangeArrowheads="1"/>
          </p:cNvSpPr>
          <p:nvPr/>
        </p:nvSpPr>
        <p:spPr bwMode="auto">
          <a:xfrm>
            <a:off x="8502650" y="5181600"/>
            <a:ext cx="412750" cy="366713"/>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lgn="l"/>
            <a:r>
              <a:rPr lang="en-US" sz="1800" b="1">
                <a:cs typeface="Arial" charset="0"/>
              </a:rPr>
              <a:t>…</a:t>
            </a:r>
          </a:p>
        </p:txBody>
      </p:sp>
      <p:sp>
        <p:nvSpPr>
          <p:cNvPr id="50211" name="Text Box 35"/>
          <p:cNvSpPr txBox="1">
            <a:spLocks noChangeArrowheads="1"/>
          </p:cNvSpPr>
          <p:nvPr/>
        </p:nvSpPr>
        <p:spPr bwMode="auto">
          <a:xfrm>
            <a:off x="8486775" y="4535488"/>
            <a:ext cx="412750" cy="36671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lgn="l"/>
            <a:r>
              <a:rPr lang="en-US" sz="1800" b="1">
                <a:cs typeface="Arial" charset="0"/>
              </a:rPr>
              <a:t>…</a:t>
            </a:r>
          </a:p>
        </p:txBody>
      </p:sp>
      <p:sp>
        <p:nvSpPr>
          <p:cNvPr id="50212" name="Rectangle 36"/>
          <p:cNvSpPr>
            <a:spLocks noChangeArrowheads="1"/>
          </p:cNvSpPr>
          <p:nvPr/>
        </p:nvSpPr>
        <p:spPr bwMode="auto">
          <a:xfrm>
            <a:off x="4343400" y="3352800"/>
            <a:ext cx="1676400" cy="457200"/>
          </a:xfrm>
          <a:prstGeom prst="rect">
            <a:avLst/>
          </a:prstGeom>
          <a:solidFill>
            <a:srgbClr val="99CC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r>
              <a:rPr lang="en-US" sz="1200" b="1">
                <a:solidFill>
                  <a:schemeClr val="bg1"/>
                </a:solidFill>
                <a:cs typeface="Arial" charset="0"/>
              </a:rPr>
              <a:t>Storage Pool</a:t>
            </a:r>
          </a:p>
          <a:p>
            <a:r>
              <a:rPr lang="en-US" sz="1200" b="1">
                <a:solidFill>
                  <a:schemeClr val="bg1"/>
                </a:solidFill>
                <a:cs typeface="Arial" charset="0"/>
              </a:rPr>
              <a:t>Provisioning Service</a:t>
            </a:r>
          </a:p>
        </p:txBody>
      </p:sp>
      <p:sp>
        <p:nvSpPr>
          <p:cNvPr id="50213" name="Rectangle 37"/>
          <p:cNvSpPr>
            <a:spLocks noChangeArrowheads="1"/>
          </p:cNvSpPr>
          <p:nvPr/>
        </p:nvSpPr>
        <p:spPr bwMode="auto">
          <a:xfrm>
            <a:off x="3886200" y="3352800"/>
            <a:ext cx="381000" cy="457200"/>
          </a:xfrm>
          <a:prstGeom prst="rect">
            <a:avLst/>
          </a:prstGeom>
          <a:solidFill>
            <a:srgbClr val="3366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vert="eaVert" wrap="none" anchor="ctr"/>
          <a:lstStyle/>
          <a:p>
            <a:r>
              <a:rPr lang="en-US" sz="1200" b="1">
                <a:solidFill>
                  <a:schemeClr val="bg1"/>
                </a:solidFill>
                <a:cs typeface="Arial" charset="0"/>
              </a:rPr>
              <a:t>OSL#</a:t>
            </a:r>
          </a:p>
        </p:txBody>
      </p:sp>
    </p:spTree>
    <p:extLst>
      <p:ext uri="{BB962C8B-B14F-4D97-AF65-F5344CB8AC3E}">
        <p14:creationId xmlns:p14="http://schemas.microsoft.com/office/powerpoint/2010/main" val="42347499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596900" y="231775"/>
            <a:ext cx="6280150" cy="863600"/>
          </a:xfrm>
          <a:prstGeom prst="rect">
            <a:avLst/>
          </a:prstGeom>
        </p:spPr>
        <p:txBody>
          <a:bodyPr/>
          <a:lstStyle/>
          <a:p>
            <a:pPr eaLnBrk="1" hangingPunct="1"/>
            <a:r>
              <a:rPr lang="en-US" sz="2800" smtClean="0"/>
              <a:t>VNXe – Scriptable CLI</a:t>
            </a:r>
            <a:r>
              <a:rPr lang="en-US" smtClean="0"/>
              <a:t> </a:t>
            </a:r>
          </a:p>
        </p:txBody>
      </p:sp>
      <p:sp>
        <p:nvSpPr>
          <p:cNvPr id="43011" name="Text Box 9"/>
          <p:cNvSpPr txBox="1">
            <a:spLocks noChangeArrowheads="1"/>
          </p:cNvSpPr>
          <p:nvPr/>
        </p:nvSpPr>
        <p:spPr bwMode="gray">
          <a:xfrm>
            <a:off x="7740650" y="6719888"/>
            <a:ext cx="1009650" cy="122237"/>
          </a:xfrm>
          <a:prstGeom prst="rect">
            <a:avLst/>
          </a:prstGeom>
          <a:noFill/>
          <a:ln w="9525">
            <a:noFill/>
            <a:miter lim="800000"/>
            <a:headEnd/>
            <a:tailEnd/>
          </a:ln>
        </p:spPr>
        <p:txBody>
          <a:bodyPr wrap="none" lIns="0" tIns="0" rIns="0" bIns="0" anchor="ctr">
            <a:spAutoFit/>
          </a:bodyPr>
          <a:lstStyle/>
          <a:p>
            <a:pPr>
              <a:tabLst>
                <a:tab pos="9090025" algn="r"/>
              </a:tabLst>
            </a:pPr>
            <a:r>
              <a:rPr lang="en-US" sz="800" b="1"/>
              <a:t>EMC CONFIDENTIAL</a:t>
            </a:r>
          </a:p>
        </p:txBody>
      </p:sp>
      <p:graphicFrame>
        <p:nvGraphicFramePr>
          <p:cNvPr id="604223" name="Group 63"/>
          <p:cNvGraphicFramePr>
            <a:graphicFrameLocks noGrp="1"/>
          </p:cNvGraphicFramePr>
          <p:nvPr/>
        </p:nvGraphicFramePr>
        <p:xfrm>
          <a:off x="571500" y="1295400"/>
          <a:ext cx="3695700" cy="5012183"/>
        </p:xfrm>
        <a:graphic>
          <a:graphicData uri="http://schemas.openxmlformats.org/drawingml/2006/table">
            <a:tbl>
              <a:tblPr/>
              <a:tblGrid>
                <a:gridCol w="3695700"/>
              </a:tblGrid>
              <a:tr h="249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cs typeface="Arial" charset="0"/>
                        </a:rPr>
                        <a:t>CLI</a:t>
                      </a:r>
                      <a:r>
                        <a:rPr kumimoji="0" lang="en-US" sz="1600" b="1" i="0" u="none" strike="noStrike" cap="none" normalizeH="0" baseline="0" smtClean="0">
                          <a:ln>
                            <a:noFill/>
                          </a:ln>
                          <a:solidFill>
                            <a:srgbClr val="000000"/>
                          </a:solidFill>
                          <a:effectLst/>
                          <a:latin typeface="Arial" charset="0"/>
                          <a:cs typeface="Arial" charset="0"/>
                        </a:rPr>
                        <a:t> </a:t>
                      </a:r>
                      <a:r>
                        <a:rPr kumimoji="0" lang="en-US" sz="1100" b="1" i="0" u="none" strike="noStrike" cap="none" normalizeH="0" baseline="0" smtClean="0">
                          <a:ln>
                            <a:noFill/>
                          </a:ln>
                          <a:solidFill>
                            <a:srgbClr val="000000"/>
                          </a:solidFill>
                          <a:effectLst/>
                          <a:latin typeface="Arial" charset="0"/>
                          <a:cs typeface="Arial" charset="0"/>
                        </a:rPr>
                        <a:t> </a:t>
                      </a:r>
                      <a:endParaRPr kumimoji="0" lang="en-US" sz="1000" b="0" i="0" u="none" strike="noStrike" cap="none" normalizeH="0" baseline="0" smtClean="0">
                        <a:ln>
                          <a:noFill/>
                        </a:ln>
                        <a:solidFill>
                          <a:schemeClr val="tx1"/>
                        </a:solidFill>
                        <a:effectLst/>
                        <a:latin typeface="Calibri" pitchFamily="34" charset="0"/>
                        <a:cs typeface="Arial" charset="0"/>
                      </a:endParaRPr>
                    </a:p>
                  </a:txBody>
                  <a:tcPr marL="16884" marR="16884" marT="0" marB="0" horzOverflow="overflow">
                    <a:lnL>
                      <a:noFill/>
                    </a:lnL>
                    <a:lnR>
                      <a:noFill/>
                    </a:lnR>
                    <a:lnT>
                      <a:noFill/>
                    </a:lnT>
                    <a:lnB>
                      <a:noFill/>
                    </a:lnB>
                    <a:lnTlToBr>
                      <a:noFill/>
                    </a:lnTlToBr>
                    <a:lnBlToTr>
                      <a:noFill/>
                    </a:lnBlToTr>
                    <a:noFill/>
                  </a:tcPr>
                </a:tc>
              </a:tr>
              <a:tr h="2016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Arial" charset="0"/>
                        <a:cs typeface="Arial" charset="0"/>
                      </a:endParaRPr>
                    </a:p>
                  </a:txBody>
                  <a:tcPr marL="16884" marR="16884" marT="0" marB="0" horzOverflow="overflow">
                    <a:lnL>
                      <a:noFill/>
                    </a:lnL>
                    <a:lnR>
                      <a:noFill/>
                    </a:lnR>
                    <a:lnT>
                      <a:noFill/>
                    </a:lnT>
                    <a:lnB>
                      <a:noFill/>
                    </a:lnB>
                    <a:lnTlToBr>
                      <a:noFill/>
                    </a:lnTlToBr>
                    <a:lnBlToTr>
                      <a:noFill/>
                    </a:lnBlToTr>
                    <a:solidFill>
                      <a:schemeClr val="tx2"/>
                    </a:solidFill>
                  </a:tcPr>
                </a:tc>
              </a:tr>
              <a:tr h="201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smtClean="0">
                          <a:ln>
                            <a:noFill/>
                          </a:ln>
                          <a:solidFill>
                            <a:srgbClr val="000000"/>
                          </a:solidFill>
                          <a:effectLst/>
                          <a:latin typeface="Arial" charset="0"/>
                          <a:cs typeface="Arial" charset="0"/>
                        </a:rPr>
                        <a:t>Configuration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sng" strike="noStrike" cap="none" normalizeH="0" baseline="0" smtClean="0">
                        <a:ln>
                          <a:noFill/>
                        </a:ln>
                        <a:solidFill>
                          <a:schemeClr val="tx1"/>
                        </a:solidFill>
                        <a:effectLst/>
                        <a:latin typeface="Calibri" pitchFamily="34" charset="0"/>
                        <a:cs typeface="Arial" charset="0"/>
                      </a:endParaRPr>
                    </a:p>
                  </a:txBody>
                  <a:tcPr marL="16884" marR="16884" marT="0" marB="0" horzOverflow="overflow">
                    <a:lnL>
                      <a:noFill/>
                    </a:lnL>
                    <a:lnR>
                      <a:noFill/>
                    </a:lnR>
                    <a:lnT>
                      <a:noFill/>
                    </a:lnT>
                    <a:lnB>
                      <a:noFill/>
                    </a:lnB>
                    <a:lnTlToBr>
                      <a:noFill/>
                    </a:lnTlToBr>
                    <a:lnBlToTr>
                      <a:noFill/>
                    </a:lnBlToTr>
                    <a:noFill/>
                  </a:tcPr>
                </a:tc>
              </a:tr>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Arial" charset="0"/>
                        </a:rPr>
                        <a:t>Server creation / modification </a:t>
                      </a:r>
                      <a:endParaRPr kumimoji="0" lang="en-US" sz="1400" b="0" i="0" u="none" strike="noStrike" cap="none" normalizeH="0" baseline="0" smtClean="0">
                        <a:ln>
                          <a:noFill/>
                        </a:ln>
                        <a:solidFill>
                          <a:schemeClr val="tx1"/>
                        </a:solidFill>
                        <a:effectLst/>
                        <a:latin typeface="Calibri" pitchFamily="34" charset="0"/>
                        <a:cs typeface="Arial" charset="0"/>
                      </a:endParaRPr>
                    </a:p>
                  </a:txBody>
                  <a:tcPr marL="16884" marR="16884" marT="0" marB="0" horzOverflow="overflow">
                    <a:lnL>
                      <a:noFill/>
                    </a:lnL>
                    <a:lnR>
                      <a:noFill/>
                    </a:lnR>
                    <a:lnT>
                      <a:noFill/>
                    </a:lnT>
                    <a:lnB>
                      <a:noFill/>
                    </a:lnB>
                    <a:lnTlToBr>
                      <a:noFill/>
                    </a:lnTlToBr>
                    <a:lnBlToTr>
                      <a:noFill/>
                    </a:lnBlToTr>
                    <a:noFill/>
                  </a:tcPr>
                </a:tc>
              </a:tr>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Arial" charset="0"/>
                        </a:rPr>
                        <a:t>DNS configuration </a:t>
                      </a:r>
                      <a:endParaRPr kumimoji="0" lang="en-US" sz="1400" b="0" i="0" u="none" strike="noStrike" cap="none" normalizeH="0" baseline="0" smtClean="0">
                        <a:ln>
                          <a:noFill/>
                        </a:ln>
                        <a:solidFill>
                          <a:schemeClr val="tx1"/>
                        </a:solidFill>
                        <a:effectLst/>
                        <a:latin typeface="Calibri" pitchFamily="34" charset="0"/>
                        <a:cs typeface="Arial" charset="0"/>
                      </a:endParaRPr>
                    </a:p>
                  </a:txBody>
                  <a:tcPr marL="16884" marR="16884" marT="0" marB="0" horzOverflow="overflow">
                    <a:lnL>
                      <a:noFill/>
                    </a:lnL>
                    <a:lnR>
                      <a:noFill/>
                    </a:lnR>
                    <a:lnT>
                      <a:noFill/>
                    </a:lnT>
                    <a:lnB>
                      <a:noFill/>
                    </a:lnB>
                    <a:lnTlToBr>
                      <a:noFill/>
                    </a:lnTlToBr>
                    <a:lnBlToTr>
                      <a:noFill/>
                    </a:lnBlToTr>
                    <a:noFill/>
                  </a:tcPr>
                </a:tc>
              </a:tr>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Arial" charset="0"/>
                        </a:rPr>
                        <a:t>NTP configuration </a:t>
                      </a:r>
                      <a:endParaRPr kumimoji="0" lang="en-US" sz="1400" b="0" i="0" u="none" strike="noStrike" cap="none" normalizeH="0" baseline="0" smtClean="0">
                        <a:ln>
                          <a:noFill/>
                        </a:ln>
                        <a:solidFill>
                          <a:schemeClr val="tx1"/>
                        </a:solidFill>
                        <a:effectLst/>
                        <a:latin typeface="Calibri" pitchFamily="34" charset="0"/>
                        <a:cs typeface="Arial" charset="0"/>
                      </a:endParaRPr>
                    </a:p>
                  </a:txBody>
                  <a:tcPr marL="16884" marR="16884" marT="0" marB="0" horzOverflow="overflow">
                    <a:lnL>
                      <a:noFill/>
                    </a:lnL>
                    <a:lnR>
                      <a:noFill/>
                    </a:lnR>
                    <a:lnT>
                      <a:noFill/>
                    </a:lnT>
                    <a:lnB>
                      <a:noFill/>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Arial" charset="0"/>
                        </a:rPr>
                        <a:t>SMTP configuration </a:t>
                      </a:r>
                      <a:endParaRPr kumimoji="0" lang="en-US" sz="1400" b="0" i="0" u="none" strike="noStrike" cap="none" normalizeH="0" baseline="0" smtClean="0">
                        <a:ln>
                          <a:noFill/>
                        </a:ln>
                        <a:solidFill>
                          <a:schemeClr val="tx1"/>
                        </a:solidFill>
                        <a:effectLst/>
                        <a:latin typeface="Calibri" pitchFamily="34" charset="0"/>
                        <a:cs typeface="Arial" charset="0"/>
                      </a:endParaRPr>
                    </a:p>
                  </a:txBody>
                  <a:tcPr marL="16884" marR="16884" marT="0" marB="0" horzOverflow="overflow">
                    <a:lnL>
                      <a:noFill/>
                    </a:lnL>
                    <a:lnR>
                      <a:noFill/>
                    </a:lnR>
                    <a:lnT>
                      <a:noFill/>
                    </a:lnT>
                    <a:lnB>
                      <a:noFill/>
                    </a:lnB>
                    <a:lnTlToBr>
                      <a:noFill/>
                    </a:lnTlToBr>
                    <a:lnBlToTr>
                      <a:noFill/>
                    </a:lnBlToTr>
                    <a:noFill/>
                  </a:tcPr>
                </a:tc>
              </a:tr>
              <a:tr h="200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Arial" charset="0"/>
                        </a:rPr>
                        <a:t>Alert configuration </a:t>
                      </a:r>
                      <a:endParaRPr kumimoji="0" lang="en-US" sz="1400" b="0" i="0" u="none" strike="noStrike" cap="none" normalizeH="0" baseline="0" smtClean="0">
                        <a:ln>
                          <a:noFill/>
                        </a:ln>
                        <a:solidFill>
                          <a:schemeClr val="tx1"/>
                        </a:solidFill>
                        <a:effectLst/>
                        <a:latin typeface="Calibri" pitchFamily="34" charset="0"/>
                        <a:cs typeface="Arial" charset="0"/>
                      </a:endParaRPr>
                    </a:p>
                  </a:txBody>
                  <a:tcPr marL="16884" marR="16884" marT="0" marB="0" horzOverflow="overflow">
                    <a:lnL>
                      <a:noFill/>
                    </a:lnL>
                    <a:lnR>
                      <a:noFill/>
                    </a:lnR>
                    <a:lnT>
                      <a:noFill/>
                    </a:lnT>
                    <a:lnB>
                      <a:noFill/>
                    </a:lnB>
                    <a:lnTlToBr>
                      <a:noFill/>
                    </a:lnTlToBr>
                    <a:lnBlToTr>
                      <a:noFill/>
                    </a:lnBlToTr>
                    <a:noFill/>
                  </a:tcPr>
                </a:tc>
              </a:tr>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Arial" charset="0"/>
                        </a:rPr>
                        <a:t>User management </a:t>
                      </a:r>
                      <a:endParaRPr kumimoji="0" lang="en-US" sz="1400" b="0" i="0" u="none" strike="noStrike" cap="none" normalizeH="0" baseline="0" smtClean="0">
                        <a:ln>
                          <a:noFill/>
                        </a:ln>
                        <a:solidFill>
                          <a:schemeClr val="tx1"/>
                        </a:solidFill>
                        <a:effectLst/>
                        <a:latin typeface="Calibri" pitchFamily="34" charset="0"/>
                        <a:cs typeface="Arial" charset="0"/>
                      </a:endParaRPr>
                    </a:p>
                  </a:txBody>
                  <a:tcPr marL="16884" marR="16884" marT="0" marB="0" horzOverflow="overflow">
                    <a:lnL>
                      <a:noFill/>
                    </a:lnL>
                    <a:lnR>
                      <a:noFill/>
                    </a:lnR>
                    <a:lnT>
                      <a:noFill/>
                    </a:lnT>
                    <a:lnB>
                      <a:noFill/>
                    </a:lnB>
                    <a:lnTlToBr>
                      <a:noFill/>
                    </a:lnTlToBr>
                    <a:lnBlToTr>
                      <a:noFill/>
                    </a:lnBlToTr>
                    <a:noFill/>
                  </a:tcPr>
                </a:tc>
              </a:tr>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Arial" charset="0"/>
                        </a:rPr>
                        <a:t>Host management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charset="0"/>
                      </a:endParaRPr>
                    </a:p>
                  </a:txBody>
                  <a:tcPr marL="16884" marR="16884" marT="0" marB="0" horzOverflow="overflow">
                    <a:lnL>
                      <a:noFill/>
                    </a:lnL>
                    <a:lnR>
                      <a:noFill/>
                    </a:lnR>
                    <a:lnT>
                      <a:noFill/>
                    </a:lnT>
                    <a:lnB>
                      <a:noFill/>
                    </a:lnB>
                    <a:lnTlToBr>
                      <a:noFill/>
                    </a:lnTlToBr>
                    <a:lnBlToTr>
                      <a:noFill/>
                    </a:lnBlToTr>
                    <a:noFill/>
                  </a:tcPr>
                </a:tc>
              </a:tr>
              <a:tr h="220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charset="0"/>
                      </a:endParaRPr>
                    </a:p>
                  </a:txBody>
                  <a:tcPr marL="16884" marR="16884" marT="0" marB="0" horzOverflow="overflow">
                    <a:lnL>
                      <a:noFill/>
                    </a:lnL>
                    <a:lnR>
                      <a:noFill/>
                    </a:lnR>
                    <a:lnT>
                      <a:noFill/>
                    </a:lnT>
                    <a:lnB>
                      <a:noFill/>
                    </a:lnB>
                    <a:lnTlToBr>
                      <a:noFill/>
                    </a:lnTlToBr>
                    <a:lnBlToTr>
                      <a:noFill/>
                    </a:lnBlToTr>
                    <a:solidFill>
                      <a:schemeClr val="tx2"/>
                    </a:solidFill>
                  </a:tcPr>
                </a:tc>
              </a:tr>
              <a:tr h="201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smtClean="0">
                          <a:ln>
                            <a:noFill/>
                          </a:ln>
                          <a:solidFill>
                            <a:srgbClr val="000000"/>
                          </a:solidFill>
                          <a:effectLst/>
                          <a:latin typeface="Arial" charset="0"/>
                          <a:cs typeface="Arial" charset="0"/>
                        </a:rPr>
                        <a:t>Provisioning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sng" strike="noStrike" cap="none" normalizeH="0" baseline="0" smtClean="0">
                        <a:ln>
                          <a:noFill/>
                        </a:ln>
                        <a:solidFill>
                          <a:schemeClr val="tx1"/>
                        </a:solidFill>
                        <a:effectLst/>
                        <a:latin typeface="Calibri" pitchFamily="34" charset="0"/>
                        <a:cs typeface="Arial" charset="0"/>
                      </a:endParaRPr>
                    </a:p>
                  </a:txBody>
                  <a:tcPr marL="16884" marR="16884" marT="0" marB="0" horzOverflow="overflow">
                    <a:lnL>
                      <a:noFill/>
                    </a:lnL>
                    <a:lnR>
                      <a:noFill/>
                    </a:lnR>
                    <a:lnT>
                      <a:noFill/>
                    </a:lnT>
                    <a:lnB>
                      <a:noFill/>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Arial" charset="0"/>
                        </a:rPr>
                        <a:t>LUN  provisioning </a:t>
                      </a:r>
                      <a:endParaRPr kumimoji="0" lang="en-US" sz="1400" b="0" i="0" u="none" strike="noStrike" cap="none" normalizeH="0" baseline="0" smtClean="0">
                        <a:ln>
                          <a:noFill/>
                        </a:ln>
                        <a:solidFill>
                          <a:schemeClr val="tx1"/>
                        </a:solidFill>
                        <a:effectLst/>
                        <a:latin typeface="Calibri" pitchFamily="34" charset="0"/>
                        <a:cs typeface="Arial" charset="0"/>
                      </a:endParaRPr>
                    </a:p>
                  </a:txBody>
                  <a:tcPr marL="16884" marR="16884" marT="0" marB="0" horzOverflow="overflow">
                    <a:lnL>
                      <a:noFill/>
                    </a:lnL>
                    <a:lnR>
                      <a:noFill/>
                    </a:lnR>
                    <a:lnT>
                      <a:noFill/>
                    </a:lnT>
                    <a:lnB>
                      <a:noFill/>
                    </a:lnB>
                    <a:lnTlToBr>
                      <a:noFill/>
                    </a:lnTlToBr>
                    <a:lnBlToTr>
                      <a:noFill/>
                    </a:lnBlToTr>
                    <a:noFill/>
                  </a:tcPr>
                </a:tc>
              </a:tr>
              <a:tr h="201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Arial" charset="0"/>
                        </a:rPr>
                        <a:t>Custom application management</a:t>
                      </a:r>
                      <a:endParaRPr kumimoji="0" lang="en-US" sz="1400" b="0" i="0" u="none" strike="noStrike" cap="none" normalizeH="0" baseline="0" smtClean="0">
                        <a:ln>
                          <a:noFill/>
                        </a:ln>
                        <a:solidFill>
                          <a:schemeClr val="tx1"/>
                        </a:solidFill>
                        <a:effectLst/>
                        <a:latin typeface="Calibri" pitchFamily="34" charset="0"/>
                        <a:cs typeface="Arial" charset="0"/>
                      </a:endParaRPr>
                    </a:p>
                  </a:txBody>
                  <a:tcPr marL="16884" marR="16884" marT="0" marB="0" horzOverflow="overflow">
                    <a:lnL>
                      <a:noFill/>
                    </a:lnL>
                    <a:lnR>
                      <a:noFill/>
                    </a:lnR>
                    <a:lnT>
                      <a:noFill/>
                    </a:lnT>
                    <a:lnB>
                      <a:noFill/>
                    </a:lnB>
                    <a:lnTlToBr>
                      <a:noFill/>
                    </a:lnTlToBr>
                    <a:lnBlToTr>
                      <a:noFill/>
                    </a:lnBlToTr>
                    <a:noFill/>
                  </a:tcPr>
                </a:tc>
              </a:tr>
              <a:tr h="201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Arial" charset="0"/>
                        </a:rPr>
                        <a:t>Replication configuration </a:t>
                      </a:r>
                      <a:endParaRPr kumimoji="0" lang="en-US" sz="1400" b="0" i="0" u="none" strike="noStrike" cap="none" normalizeH="0" baseline="0" smtClean="0">
                        <a:ln>
                          <a:noFill/>
                        </a:ln>
                        <a:solidFill>
                          <a:schemeClr val="tx1"/>
                        </a:solidFill>
                        <a:effectLst/>
                        <a:latin typeface="Calibri" pitchFamily="34" charset="0"/>
                        <a:cs typeface="Arial" charset="0"/>
                      </a:endParaRPr>
                    </a:p>
                  </a:txBody>
                  <a:tcPr marL="16884" marR="16884" marT="0" marB="0" horzOverflow="overflow">
                    <a:lnL>
                      <a:noFill/>
                    </a:lnL>
                    <a:lnR>
                      <a:noFill/>
                    </a:lnR>
                    <a:lnT>
                      <a:noFill/>
                    </a:lnT>
                    <a:lnB>
                      <a:noFill/>
                    </a:lnB>
                    <a:lnTlToBr>
                      <a:noFill/>
                    </a:lnTlToBr>
                    <a:lnBlToTr>
                      <a:noFill/>
                    </a:lnBlToTr>
                    <a:noFill/>
                  </a:tcPr>
                </a:tc>
              </a:tr>
              <a:tr h="201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Arial" charset="0"/>
                        </a:rPr>
                        <a:t>Dedupe configuration </a:t>
                      </a:r>
                      <a:endParaRPr kumimoji="0" lang="en-US" sz="1400" b="0" i="0" u="none" strike="noStrike" cap="none" normalizeH="0" baseline="0" smtClean="0">
                        <a:ln>
                          <a:noFill/>
                        </a:ln>
                        <a:solidFill>
                          <a:schemeClr val="tx1"/>
                        </a:solidFill>
                        <a:effectLst/>
                        <a:latin typeface="Calibri" pitchFamily="34" charset="0"/>
                        <a:cs typeface="Arial" charset="0"/>
                      </a:endParaRPr>
                    </a:p>
                  </a:txBody>
                  <a:tcPr marL="16884" marR="16884" marT="0" marB="0" horzOverflow="overflow">
                    <a:lnL>
                      <a:noFill/>
                    </a:lnL>
                    <a:lnR>
                      <a:noFill/>
                    </a:lnR>
                    <a:lnT>
                      <a:noFill/>
                    </a:lnT>
                    <a:lnB>
                      <a:noFill/>
                    </a:lnB>
                    <a:lnTlToBr>
                      <a:noFill/>
                    </a:lnTlToBr>
                    <a:lnBlToTr>
                      <a:noFill/>
                    </a:lnBlToTr>
                    <a:noFill/>
                  </a:tcPr>
                </a:tc>
              </a:tr>
              <a:tr h="201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Arial" charset="0"/>
                        </a:rPr>
                        <a:t>Snap management </a:t>
                      </a:r>
                      <a:endParaRPr kumimoji="0" lang="en-US" sz="1400" b="0" i="0" u="none" strike="noStrike" cap="none" normalizeH="0" baseline="0" smtClean="0">
                        <a:ln>
                          <a:noFill/>
                        </a:ln>
                        <a:solidFill>
                          <a:schemeClr val="tx1"/>
                        </a:solidFill>
                        <a:effectLst/>
                        <a:latin typeface="Calibri" pitchFamily="34" charset="0"/>
                        <a:cs typeface="Arial" charset="0"/>
                      </a:endParaRPr>
                    </a:p>
                  </a:txBody>
                  <a:tcPr marL="16884" marR="16884" marT="0" marB="0" horzOverflow="overflow">
                    <a:lnL>
                      <a:noFill/>
                    </a:lnL>
                    <a:lnR>
                      <a:noFill/>
                    </a:lnR>
                    <a:lnT>
                      <a:noFill/>
                    </a:lnT>
                    <a:lnB>
                      <a:noFill/>
                    </a:lnB>
                    <a:lnTlToBr>
                      <a:noFill/>
                    </a:lnTlToBr>
                    <a:lnBlToTr>
                      <a:noFill/>
                    </a:lnBlToTr>
                    <a:noFill/>
                  </a:tcPr>
                </a:tc>
              </a:tr>
              <a:tr h="2190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Arial" charset="0"/>
                        </a:rPr>
                        <a:t>Replication  management</a:t>
                      </a:r>
                    </a:p>
                  </a:txBody>
                  <a:tcPr marL="16884" marR="16884" marT="0" marB="0" horzOverflow="overflow">
                    <a:lnL>
                      <a:noFill/>
                    </a:lnL>
                    <a:lnR>
                      <a:noFill/>
                    </a:lnR>
                    <a:lnT>
                      <a:noFill/>
                    </a:lnT>
                    <a:lnB>
                      <a:noFill/>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Arial" charset="0"/>
                        </a:rPr>
                        <a:t>Host management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charset="0"/>
                      </a:endParaRPr>
                    </a:p>
                  </a:txBody>
                  <a:tcPr marL="16884" marR="16884" marT="0" marB="0" horzOverflow="overflow">
                    <a:lnL>
                      <a:noFill/>
                    </a:lnL>
                    <a:lnR>
                      <a:noFill/>
                    </a:lnR>
                    <a:lnT>
                      <a:noFill/>
                    </a:lnT>
                    <a:lnB>
                      <a:noFill/>
                    </a:lnB>
                    <a:lnTlToBr>
                      <a:noFill/>
                    </a:lnTlToBr>
                    <a:lnBlToTr>
                      <a:noFill/>
                    </a:lnBlToTr>
                    <a:noFill/>
                  </a:tcPr>
                </a:tc>
              </a:tr>
            </a:tbl>
          </a:graphicData>
        </a:graphic>
      </p:graphicFrame>
      <p:graphicFrame>
        <p:nvGraphicFramePr>
          <p:cNvPr id="604221" name="Group 61"/>
          <p:cNvGraphicFramePr>
            <a:graphicFrameLocks noGrp="1"/>
          </p:cNvGraphicFramePr>
          <p:nvPr/>
        </p:nvGraphicFramePr>
        <p:xfrm>
          <a:off x="4953000" y="1319213"/>
          <a:ext cx="3810000" cy="4298634"/>
        </p:xfrm>
        <a:graphic>
          <a:graphicData uri="http://schemas.openxmlformats.org/drawingml/2006/table">
            <a:tbl>
              <a:tblPr/>
              <a:tblGrid>
                <a:gridCol w="3810000"/>
              </a:tblGrid>
              <a:tr h="249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charset="0"/>
                          <a:cs typeface="Arial" charset="0"/>
                        </a:rPr>
                        <a:t> </a:t>
                      </a:r>
                      <a:endParaRPr kumimoji="0" lang="en-US" sz="1000" b="0" i="0" u="none" strike="noStrike" cap="none" normalizeH="0" baseline="0" smtClean="0">
                        <a:ln>
                          <a:noFill/>
                        </a:ln>
                        <a:solidFill>
                          <a:schemeClr val="tx1"/>
                        </a:solidFill>
                        <a:effectLst/>
                        <a:latin typeface="Calibri" pitchFamily="34" charset="0"/>
                        <a:cs typeface="Arial" charset="0"/>
                      </a:endParaRPr>
                    </a:p>
                  </a:txBody>
                  <a:tcPr marL="16884" marR="16884" marT="0" marB="0" horzOverflow="overflow">
                    <a:lnL>
                      <a:noFill/>
                    </a:lnL>
                    <a:lnR>
                      <a:noFill/>
                    </a:lnR>
                    <a:lnT>
                      <a:noFill/>
                    </a:lnT>
                    <a:lnB>
                      <a:noFill/>
                    </a:lnB>
                    <a:lnTlToBr>
                      <a:noFill/>
                    </a:lnTlToBr>
                    <a:lnBlToTr>
                      <a:noFill/>
                    </a:lnBlToTr>
                    <a:noFill/>
                  </a:tcPr>
                </a:tc>
              </a:tr>
              <a:tr h="2016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Arial" charset="0"/>
                        <a:cs typeface="Arial" charset="0"/>
                      </a:endParaRPr>
                    </a:p>
                  </a:txBody>
                  <a:tcPr marL="16884" marR="16884" marT="0" marB="0" horzOverflow="overflow">
                    <a:lnL>
                      <a:noFill/>
                    </a:lnL>
                    <a:lnR>
                      <a:noFill/>
                    </a:lnR>
                    <a:lnT>
                      <a:noFill/>
                    </a:lnT>
                    <a:lnB>
                      <a:noFill/>
                    </a:lnB>
                    <a:lnTlToBr>
                      <a:noFill/>
                    </a:lnTlToBr>
                    <a:lnBlToTr>
                      <a:noFill/>
                    </a:lnBlToTr>
                    <a:solidFill>
                      <a:schemeClr val="tx2"/>
                    </a:solidFill>
                  </a:tcPr>
                </a:tc>
              </a:tr>
              <a:tr h="203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smtClean="0">
                          <a:ln>
                            <a:noFill/>
                          </a:ln>
                          <a:solidFill>
                            <a:srgbClr val="000000"/>
                          </a:solidFill>
                          <a:effectLst/>
                          <a:latin typeface="Arial" charset="0"/>
                          <a:cs typeface="Arial" charset="0"/>
                        </a:rPr>
                        <a:t>Monitoring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sng" strike="noStrike" cap="none" normalizeH="0" baseline="0" smtClean="0">
                        <a:ln>
                          <a:noFill/>
                        </a:ln>
                        <a:solidFill>
                          <a:schemeClr val="tx1"/>
                        </a:solidFill>
                        <a:effectLst/>
                        <a:latin typeface="Calibri" pitchFamily="34" charset="0"/>
                        <a:cs typeface="Arial" charset="0"/>
                      </a:endParaRPr>
                    </a:p>
                  </a:txBody>
                  <a:tcPr marL="16884" marR="16884" marT="0" marB="0" horzOverflow="overflow">
                    <a:lnL>
                      <a:noFill/>
                    </a:lnL>
                    <a:lnR>
                      <a:noFill/>
                    </a:lnR>
                    <a:lnT>
                      <a:noFill/>
                    </a:lnT>
                    <a:lnB>
                      <a:noFill/>
                    </a:lnB>
                    <a:lnTlToBr>
                      <a:noFill/>
                    </a:lnTlToBr>
                    <a:lnBlToTr>
                      <a:noFill/>
                    </a:lnBlToTr>
                    <a:noFill/>
                  </a:tcPr>
                </a:tc>
              </a:tr>
              <a:tr h="204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Arial" charset="0"/>
                        </a:rPr>
                        <a:t>Health monitoring </a:t>
                      </a:r>
                      <a:endParaRPr kumimoji="0" lang="en-US" sz="1400" b="0" i="0" u="none" strike="noStrike" cap="none" normalizeH="0" baseline="0" smtClean="0">
                        <a:ln>
                          <a:noFill/>
                        </a:ln>
                        <a:solidFill>
                          <a:schemeClr val="tx1"/>
                        </a:solidFill>
                        <a:effectLst/>
                        <a:latin typeface="Calibri" pitchFamily="34" charset="0"/>
                        <a:cs typeface="Arial" charset="0"/>
                      </a:endParaRPr>
                    </a:p>
                  </a:txBody>
                  <a:tcPr marL="16884" marR="16884" marT="0" marB="0" horzOverflow="overflow">
                    <a:lnL>
                      <a:noFill/>
                    </a:lnL>
                    <a:lnR>
                      <a:noFill/>
                    </a:lnR>
                    <a:lnT>
                      <a:noFill/>
                    </a:lnT>
                    <a:lnB>
                      <a:noFill/>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Arial" charset="0"/>
                        </a:rPr>
                        <a:t>Performance reporting </a:t>
                      </a:r>
                      <a:endParaRPr kumimoji="0" lang="en-US" sz="1400" b="0" i="0" u="none" strike="noStrike" cap="none" normalizeH="0" baseline="0" smtClean="0">
                        <a:ln>
                          <a:noFill/>
                        </a:ln>
                        <a:solidFill>
                          <a:schemeClr val="tx1"/>
                        </a:solidFill>
                        <a:effectLst/>
                        <a:latin typeface="Calibri" pitchFamily="34" charset="0"/>
                        <a:cs typeface="Arial" charset="0"/>
                      </a:endParaRPr>
                    </a:p>
                  </a:txBody>
                  <a:tcPr marL="16884" marR="16884" marT="0" marB="0" horzOverflow="overflow">
                    <a:lnL>
                      <a:noFill/>
                    </a:lnL>
                    <a:lnR>
                      <a:noFill/>
                    </a:lnR>
                    <a:lnT>
                      <a:noFill/>
                    </a:lnT>
                    <a:lnB>
                      <a:noFill/>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Arial" charset="0"/>
                        </a:rPr>
                        <a:t>Capacity reporting </a:t>
                      </a:r>
                      <a:endParaRPr kumimoji="0" lang="en-US" sz="1400" b="0" i="0" u="none" strike="noStrike" cap="none" normalizeH="0" baseline="0" smtClean="0">
                        <a:ln>
                          <a:noFill/>
                        </a:ln>
                        <a:solidFill>
                          <a:schemeClr val="tx1"/>
                        </a:solidFill>
                        <a:effectLst/>
                        <a:latin typeface="Calibri" pitchFamily="34" charset="0"/>
                        <a:cs typeface="Arial" charset="0"/>
                      </a:endParaRPr>
                    </a:p>
                  </a:txBody>
                  <a:tcPr marL="16884" marR="16884" marT="0" marB="0" horzOverflow="overflow">
                    <a:lnL>
                      <a:noFill/>
                    </a:lnL>
                    <a:lnR>
                      <a:noFill/>
                    </a:lnR>
                    <a:lnT>
                      <a:noFill/>
                    </a:lnT>
                    <a:lnB>
                      <a:noFill/>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Arial" charset="0"/>
                        </a:rPr>
                        <a:t>Logs</a:t>
                      </a:r>
                      <a:endParaRPr kumimoji="0" lang="en-US" sz="1400" b="0" i="0" u="none" strike="noStrike" cap="none" normalizeH="0" baseline="0" smtClean="0">
                        <a:ln>
                          <a:noFill/>
                        </a:ln>
                        <a:solidFill>
                          <a:schemeClr val="tx1"/>
                        </a:solidFill>
                        <a:effectLst/>
                        <a:latin typeface="Calibri" pitchFamily="34" charset="0"/>
                        <a:cs typeface="Arial" charset="0"/>
                      </a:endParaRPr>
                    </a:p>
                  </a:txBody>
                  <a:tcPr marL="16884" marR="16884" marT="0" marB="0" horzOverflow="overflow">
                    <a:lnL>
                      <a:noFill/>
                    </a:lnL>
                    <a:lnR>
                      <a:noFill/>
                    </a:lnR>
                    <a:lnT>
                      <a:noFill/>
                    </a:lnT>
                    <a:lnB>
                      <a:noFill/>
                    </a:lnB>
                    <a:lnTlToBr>
                      <a:noFill/>
                    </a:lnTlToBr>
                    <a:lnBlToTr>
                      <a:noFill/>
                    </a:lnBlToTr>
                    <a:noFill/>
                  </a:tcPr>
                </a:tc>
              </a:tr>
              <a:tr h="206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Arial" charset="0"/>
                        </a:rPr>
                        <a:t>Alerts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charset="0"/>
                      </a:endParaRPr>
                    </a:p>
                  </a:txBody>
                  <a:tcPr marL="16884" marR="16884" marT="0" marB="0" horzOverflow="overflow">
                    <a:lnL>
                      <a:noFill/>
                    </a:lnL>
                    <a:lnR>
                      <a:noFill/>
                    </a:lnR>
                    <a:lnT>
                      <a:noFill/>
                    </a:lnT>
                    <a:lnB>
                      <a:noFill/>
                    </a:lnB>
                    <a:lnTlToBr>
                      <a:noFill/>
                    </a:lnTlToBr>
                    <a:lnBlToTr>
                      <a:noFill/>
                    </a:lnBlToTr>
                    <a:noFill/>
                  </a:tcPr>
                </a:tc>
              </a:tr>
              <a:tr h="220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chemeClr val="tx1"/>
                        </a:solidFill>
                        <a:effectLst/>
                        <a:latin typeface="Calibri" pitchFamily="34" charset="0"/>
                        <a:cs typeface="Arial" charset="0"/>
                      </a:endParaRPr>
                    </a:p>
                  </a:txBody>
                  <a:tcPr marL="16884" marR="16884" marT="0" marB="0" horzOverflow="overflow">
                    <a:lnL>
                      <a:noFill/>
                    </a:lnL>
                    <a:lnR>
                      <a:noFill/>
                    </a:lnR>
                    <a:lnT>
                      <a:noFill/>
                    </a:lnT>
                    <a:lnB>
                      <a:noFill/>
                    </a:lnB>
                    <a:lnTlToBr>
                      <a:noFill/>
                    </a:lnTlToBr>
                    <a:lnBlToTr>
                      <a:noFill/>
                    </a:lnBlToTr>
                    <a:solidFill>
                      <a:schemeClr val="tx2"/>
                    </a:solidFill>
                  </a:tcPr>
                </a:tc>
              </a:tr>
              <a:tr h="203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smtClean="0">
                          <a:ln>
                            <a:noFill/>
                          </a:ln>
                          <a:solidFill>
                            <a:srgbClr val="000000"/>
                          </a:solidFill>
                          <a:effectLst/>
                          <a:latin typeface="Arial" charset="0"/>
                          <a:cs typeface="Arial" charset="0"/>
                        </a:rPr>
                        <a:t>Maintenance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sng" strike="noStrike" cap="none" normalizeH="0" baseline="0" smtClean="0">
                        <a:ln>
                          <a:noFill/>
                        </a:ln>
                        <a:solidFill>
                          <a:schemeClr val="tx1"/>
                        </a:solidFill>
                        <a:effectLst/>
                        <a:latin typeface="Calibri" pitchFamily="34" charset="0"/>
                        <a:cs typeface="Arial" charset="0"/>
                      </a:endParaRPr>
                    </a:p>
                  </a:txBody>
                  <a:tcPr marL="16884" marR="16884" marT="0" marB="0" horzOverflow="overflow">
                    <a:lnL>
                      <a:noFill/>
                    </a:lnL>
                    <a:lnR>
                      <a:noFill/>
                    </a:lnR>
                    <a:lnT>
                      <a:noFill/>
                    </a:lnT>
                    <a:lnB>
                      <a:noFill/>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Arial" charset="0"/>
                        </a:rPr>
                        <a:t>License file management </a:t>
                      </a:r>
                      <a:endParaRPr kumimoji="0" lang="en-US" sz="1400" b="0" i="0" u="none" strike="noStrike" cap="none" normalizeH="0" baseline="0" smtClean="0">
                        <a:ln>
                          <a:noFill/>
                        </a:ln>
                        <a:solidFill>
                          <a:schemeClr val="tx1"/>
                        </a:solidFill>
                        <a:effectLst/>
                        <a:latin typeface="Calibri" pitchFamily="34" charset="0"/>
                        <a:cs typeface="Arial" charset="0"/>
                      </a:endParaRPr>
                    </a:p>
                  </a:txBody>
                  <a:tcPr marL="16884" marR="16884" marT="0" marB="0" horzOverflow="overflow">
                    <a:lnL>
                      <a:noFill/>
                    </a:lnL>
                    <a:lnR>
                      <a:noFill/>
                    </a:lnR>
                    <a:lnT>
                      <a:noFill/>
                    </a:lnT>
                    <a:lnB>
                      <a:noFill/>
                    </a:lnB>
                    <a:lnTlToBr>
                      <a:noFill/>
                    </a:lnTlToBr>
                    <a:lnBlToTr>
                      <a:noFill/>
                    </a:lnBlToTr>
                    <a:noFill/>
                  </a:tcPr>
                </a:tc>
              </a:tr>
              <a:tr h="204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Arial" charset="0"/>
                        </a:rPr>
                        <a:t>Software updates </a:t>
                      </a:r>
                      <a:endParaRPr kumimoji="0" lang="en-US" sz="1400" b="0" i="0" u="none" strike="noStrike" cap="none" normalizeH="0" baseline="0" smtClean="0">
                        <a:ln>
                          <a:noFill/>
                        </a:ln>
                        <a:solidFill>
                          <a:schemeClr val="tx1"/>
                        </a:solidFill>
                        <a:effectLst/>
                        <a:latin typeface="Calibri" pitchFamily="34" charset="0"/>
                        <a:cs typeface="Arial" charset="0"/>
                      </a:endParaRPr>
                    </a:p>
                  </a:txBody>
                  <a:tcPr marL="16884" marR="16884" marT="0" marB="0" horzOverflow="overflow">
                    <a:lnL>
                      <a:noFill/>
                    </a:lnL>
                    <a:lnR>
                      <a:noFill/>
                    </a:lnR>
                    <a:lnT>
                      <a:noFill/>
                    </a:lnT>
                    <a:lnB>
                      <a:noFill/>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Arial" charset="0"/>
                        </a:rPr>
                        <a:t>Configuration retrieval </a:t>
                      </a:r>
                      <a:endParaRPr kumimoji="0" lang="en-US" sz="1400" b="0" i="0" u="none" strike="noStrike" cap="none" normalizeH="0" baseline="0" smtClean="0">
                        <a:ln>
                          <a:noFill/>
                        </a:ln>
                        <a:solidFill>
                          <a:schemeClr val="tx1"/>
                        </a:solidFill>
                        <a:effectLst/>
                        <a:latin typeface="Calibri" pitchFamily="34" charset="0"/>
                        <a:cs typeface="Arial" charset="0"/>
                      </a:endParaRPr>
                    </a:p>
                  </a:txBody>
                  <a:tcPr marL="16884" marR="16884" marT="0" marB="0" horzOverflow="overflow">
                    <a:lnL>
                      <a:noFill/>
                    </a:lnL>
                    <a:lnR>
                      <a:noFill/>
                    </a:lnR>
                    <a:lnT>
                      <a:noFill/>
                    </a:lnT>
                    <a:lnB>
                      <a:noFill/>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Arial" charset="0"/>
                        </a:rPr>
                        <a:t>Data Collection initiation / download </a:t>
                      </a:r>
                      <a:endParaRPr kumimoji="0" lang="en-US" sz="1400" b="0" i="0" u="none" strike="noStrike" cap="none" normalizeH="0" baseline="0" smtClean="0">
                        <a:ln>
                          <a:noFill/>
                        </a:ln>
                        <a:solidFill>
                          <a:schemeClr val="tx1"/>
                        </a:solidFill>
                        <a:effectLst/>
                        <a:latin typeface="Calibri" pitchFamily="34" charset="0"/>
                        <a:cs typeface="Arial" charset="0"/>
                      </a:endParaRPr>
                    </a:p>
                  </a:txBody>
                  <a:tcPr marL="16884" marR="16884" marT="0" marB="0" horzOverflow="overflow">
                    <a:lnL>
                      <a:noFill/>
                    </a:lnL>
                    <a:lnR>
                      <a:noFill/>
                    </a:lnR>
                    <a:lnT>
                      <a:noFill/>
                    </a:lnT>
                    <a:lnB>
                      <a:noFill/>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Arial" charset="0"/>
                        </a:rPr>
                        <a:t>Configure additional storage </a:t>
                      </a:r>
                      <a:endParaRPr kumimoji="0" lang="en-US" sz="1400" b="0" i="0" u="none" strike="noStrike" cap="none" normalizeH="0" baseline="0" smtClean="0">
                        <a:ln>
                          <a:noFill/>
                        </a:ln>
                        <a:solidFill>
                          <a:schemeClr val="tx1"/>
                        </a:solidFill>
                        <a:effectLst/>
                        <a:latin typeface="Calibri" pitchFamily="34" charset="0"/>
                        <a:cs typeface="Arial" charset="0"/>
                      </a:endParaRPr>
                    </a:p>
                  </a:txBody>
                  <a:tcPr marL="16884" marR="16884" marT="0" marB="0" horzOverflow="overflow">
                    <a:lnL>
                      <a:noFill/>
                    </a:lnL>
                    <a:lnR>
                      <a:noFill/>
                    </a:lnR>
                    <a:lnT>
                      <a:noFill/>
                    </a:lnT>
                    <a:lnB>
                      <a:noFill/>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p:cNvGrpSpPr>
          <p:nvPr/>
        </p:nvGrpSpPr>
        <p:grpSpPr bwMode="auto">
          <a:xfrm>
            <a:off x="893763" y="1663700"/>
            <a:ext cx="3335337" cy="4195763"/>
            <a:chOff x="894393" y="1663590"/>
            <a:chExt cx="3334707" cy="4195938"/>
          </a:xfrm>
        </p:grpSpPr>
        <p:sp>
          <p:nvSpPr>
            <p:cNvPr id="10" name="Rounded Rectangle 9"/>
            <p:cNvSpPr/>
            <p:nvPr/>
          </p:nvSpPr>
          <p:spPr bwMode="gray">
            <a:xfrm>
              <a:off x="894393" y="1663590"/>
              <a:ext cx="3334707" cy="4195938"/>
            </a:xfrm>
            <a:prstGeom prst="roundRect">
              <a:avLst>
                <a:gd name="adj" fmla="val 2367"/>
              </a:avLst>
            </a:prstGeom>
            <a:gradFill>
              <a:gsLst>
                <a:gs pos="0">
                  <a:srgbClr val="E8E8E8"/>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dirty="0"/>
            </a:p>
          </p:txBody>
        </p:sp>
        <p:sp>
          <p:nvSpPr>
            <p:cNvPr id="36893" name="TextBox 12"/>
            <p:cNvSpPr txBox="1">
              <a:spLocks noChangeArrowheads="1"/>
            </p:cNvSpPr>
            <p:nvPr/>
          </p:nvSpPr>
          <p:spPr bwMode="gray">
            <a:xfrm>
              <a:off x="1119660" y="1744728"/>
              <a:ext cx="2884172" cy="400110"/>
            </a:xfrm>
            <a:prstGeom prst="rect">
              <a:avLst/>
            </a:prstGeom>
            <a:noFill/>
            <a:ln w="9525">
              <a:noFill/>
              <a:miter lim="800000"/>
              <a:headEnd/>
              <a:tailEnd/>
            </a:ln>
          </p:spPr>
          <p:txBody>
            <a:bodyPr>
              <a:spAutoFit/>
            </a:bodyPr>
            <a:lstStyle/>
            <a:p>
              <a:pPr algn="ctr"/>
              <a:r>
                <a:rPr lang="en-US" sz="2000">
                  <a:latin typeface="MetaMediumLF-Roman" pitchFamily="34" charset="0"/>
                </a:rPr>
                <a:t>#1 SAN Platform </a:t>
              </a:r>
            </a:p>
          </p:txBody>
        </p:sp>
      </p:grpSp>
      <p:grpSp>
        <p:nvGrpSpPr>
          <p:cNvPr id="5" name="Group 3"/>
          <p:cNvGrpSpPr>
            <a:grpSpLocks/>
          </p:cNvGrpSpPr>
          <p:nvPr/>
        </p:nvGrpSpPr>
        <p:grpSpPr bwMode="auto">
          <a:xfrm>
            <a:off x="4914900" y="1663700"/>
            <a:ext cx="3335338" cy="4195763"/>
            <a:chOff x="4914900" y="1663590"/>
            <a:chExt cx="3334707" cy="4195938"/>
          </a:xfrm>
        </p:grpSpPr>
        <p:sp>
          <p:nvSpPr>
            <p:cNvPr id="20" name="Rounded Rectangle 19"/>
            <p:cNvSpPr/>
            <p:nvPr/>
          </p:nvSpPr>
          <p:spPr bwMode="gray">
            <a:xfrm>
              <a:off x="4914900" y="1663590"/>
              <a:ext cx="3334707" cy="4195938"/>
            </a:xfrm>
            <a:prstGeom prst="roundRect">
              <a:avLst>
                <a:gd name="adj" fmla="val 2367"/>
              </a:avLst>
            </a:prstGeom>
            <a:gradFill>
              <a:gsLst>
                <a:gs pos="0">
                  <a:srgbClr val="E8E8E8"/>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dirty="0"/>
            </a:p>
          </p:txBody>
        </p:sp>
        <p:sp>
          <p:nvSpPr>
            <p:cNvPr id="36891" name="TextBox 22"/>
            <p:cNvSpPr txBox="1">
              <a:spLocks noChangeArrowheads="1"/>
            </p:cNvSpPr>
            <p:nvPr/>
          </p:nvSpPr>
          <p:spPr bwMode="gray">
            <a:xfrm>
              <a:off x="5140167" y="1744728"/>
              <a:ext cx="2884172" cy="400110"/>
            </a:xfrm>
            <a:prstGeom prst="rect">
              <a:avLst/>
            </a:prstGeom>
            <a:noFill/>
            <a:ln w="9525">
              <a:noFill/>
              <a:miter lim="800000"/>
              <a:headEnd/>
              <a:tailEnd/>
            </a:ln>
          </p:spPr>
          <p:txBody>
            <a:bodyPr>
              <a:spAutoFit/>
            </a:bodyPr>
            <a:lstStyle/>
            <a:p>
              <a:pPr algn="ctr"/>
              <a:r>
                <a:rPr lang="en-US" sz="2000">
                  <a:latin typeface="MetaMediumLF-Roman" pitchFamily="34" charset="0"/>
                </a:rPr>
                <a:t>#1 NAS Platform </a:t>
              </a:r>
            </a:p>
          </p:txBody>
        </p:sp>
      </p:grpSp>
      <p:grpSp>
        <p:nvGrpSpPr>
          <p:cNvPr id="6" name="Group 5"/>
          <p:cNvGrpSpPr/>
          <p:nvPr/>
        </p:nvGrpSpPr>
        <p:grpSpPr bwMode="gray">
          <a:xfrm>
            <a:off x="827268" y="1905000"/>
            <a:ext cx="7489464" cy="4362526"/>
            <a:chOff x="507782" y="1826147"/>
            <a:chExt cx="7366596" cy="4362526"/>
          </a:xfrm>
          <a:scene3d>
            <a:camera prst="perspectiveRelaxedModerately" fov="4500000">
              <a:rot lat="17400000" lon="0" rev="0"/>
            </a:camera>
            <a:lightRig rig="freezing" dir="t"/>
          </a:scene3d>
        </p:grpSpPr>
        <p:sp>
          <p:nvSpPr>
            <p:cNvPr id="7" name="Down Arrow 6"/>
            <p:cNvSpPr/>
            <p:nvPr/>
          </p:nvSpPr>
          <p:spPr bwMode="gray">
            <a:xfrm rot="2545660">
              <a:off x="5504924" y="1826147"/>
              <a:ext cx="2369454" cy="4362526"/>
            </a:xfrm>
            <a:prstGeom prst="downArrow">
              <a:avLst/>
            </a:prstGeom>
            <a:gradFill flip="none" rotWithShape="1">
              <a:gsLst>
                <a:gs pos="0">
                  <a:schemeClr val="tx2"/>
                </a:gs>
                <a:gs pos="100000">
                  <a:schemeClr val="bg1"/>
                </a:gs>
              </a:gsLst>
              <a:lin ang="5400000" scaled="0"/>
              <a:tileRect/>
            </a:gradFill>
            <a:ln>
              <a:noFill/>
            </a:ln>
            <a:effectLst>
              <a:outerShdw blurRad="254000" dist="127000" dir="2700000" algn="tl" rotWithShape="0">
                <a:prstClr val="black">
                  <a:alpha val="40000"/>
                </a:prstClr>
              </a:outerShdw>
            </a:effectLst>
            <a:sp3d extrusionH="127000">
              <a:bevelT/>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Down Arrow 7"/>
            <p:cNvSpPr/>
            <p:nvPr/>
          </p:nvSpPr>
          <p:spPr bwMode="gray">
            <a:xfrm rot="19054340" flipH="1">
              <a:off x="507782" y="1826147"/>
              <a:ext cx="2369454" cy="4362526"/>
            </a:xfrm>
            <a:prstGeom prst="downArrow">
              <a:avLst/>
            </a:prstGeom>
            <a:gradFill flip="none" rotWithShape="1">
              <a:gsLst>
                <a:gs pos="0">
                  <a:schemeClr val="tx2"/>
                </a:gs>
                <a:gs pos="100000">
                  <a:schemeClr val="bg1"/>
                </a:gs>
              </a:gsLst>
              <a:lin ang="5400000" scaled="0"/>
              <a:tileRect/>
            </a:gradFill>
            <a:ln>
              <a:noFill/>
            </a:ln>
            <a:effectLst>
              <a:outerShdw blurRad="254000" dist="127000" dir="2700000" algn="tl" rotWithShape="0">
                <a:prstClr val="black">
                  <a:alpha val="40000"/>
                </a:prstClr>
              </a:outerShdw>
            </a:effectLst>
            <a:sp3d extrusionH="127000">
              <a:bevelT/>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36868" name="Title 1"/>
          <p:cNvSpPr>
            <a:spLocks noGrp="1"/>
          </p:cNvSpPr>
          <p:nvPr>
            <p:ph type="title"/>
          </p:nvPr>
        </p:nvSpPr>
        <p:spPr>
          <a:noFill/>
          <a:ln>
            <a:miter lim="800000"/>
            <a:headEnd/>
            <a:tailEnd/>
          </a:ln>
        </p:spPr>
        <p:txBody>
          <a:bodyPr vert="horz" wrap="square" numCol="1" compatLnSpc="1">
            <a:prstTxWarp prst="textNoShape">
              <a:avLst/>
            </a:prstTxWarp>
          </a:bodyPr>
          <a:lstStyle/>
          <a:p>
            <a:r>
              <a:rPr smtClean="0">
                <a:solidFill>
                  <a:schemeClr val="bg2"/>
                </a:solidFill>
              </a:rPr>
              <a:t>Simple. Efficient. </a:t>
            </a:r>
            <a:r>
              <a:rPr smtClean="0"/>
              <a:t>Powerful.</a:t>
            </a:r>
          </a:p>
        </p:txBody>
      </p:sp>
      <p:sp>
        <p:nvSpPr>
          <p:cNvPr id="36869" name="Text Placeholder 2"/>
          <p:cNvSpPr>
            <a:spLocks noGrp="1"/>
          </p:cNvSpPr>
          <p:nvPr>
            <p:ph type="body" idx="1"/>
          </p:nvPr>
        </p:nvSpPr>
        <p:spPr>
          <a:xfrm>
            <a:off x="366713" y="1123950"/>
            <a:ext cx="8410575" cy="403225"/>
          </a:xfrm>
          <a:noFill/>
          <a:ln>
            <a:miter lim="800000"/>
            <a:headEnd/>
            <a:tailEnd/>
          </a:ln>
        </p:spPr>
        <p:txBody>
          <a:bodyPr vert="horz" wrap="square" numCol="1" compatLnSpc="1">
            <a:prstTxWarp prst="textNoShape">
              <a:avLst/>
            </a:prstTxWarp>
          </a:bodyPr>
          <a:lstStyle/>
          <a:p>
            <a:r>
              <a:rPr lang="en-US" smtClean="0"/>
              <a:t>Built for the most demanding virtual environments</a:t>
            </a:r>
          </a:p>
        </p:txBody>
      </p:sp>
      <p:grpSp>
        <p:nvGrpSpPr>
          <p:cNvPr id="9" name="Group 10"/>
          <p:cNvGrpSpPr>
            <a:grpSpLocks/>
          </p:cNvGrpSpPr>
          <p:nvPr/>
        </p:nvGrpSpPr>
        <p:grpSpPr bwMode="auto">
          <a:xfrm>
            <a:off x="1119188" y="2201863"/>
            <a:ext cx="2884487" cy="2895600"/>
            <a:chOff x="609600" y="1575771"/>
            <a:chExt cx="3457902" cy="3529629"/>
          </a:xfrm>
        </p:grpSpPr>
        <p:pic>
          <p:nvPicPr>
            <p:cNvPr id="14" name="Picture 13"/>
            <p:cNvPicPr>
              <a:picLocks noChangeAspect="1"/>
            </p:cNvPicPr>
            <p:nvPr/>
          </p:nvPicPr>
          <p:blipFill rotWithShape="1">
            <a:blip r:embed="rId3" cstate="email">
              <a:extLst/>
            </a:blip>
            <a:srcRect/>
            <a:stretch/>
          </p:blipFill>
          <p:spPr bwMode="gray">
            <a:xfrm>
              <a:off x="609600" y="1575771"/>
              <a:ext cx="1110714" cy="2858707"/>
            </a:xfrm>
            <a:prstGeom prst="rect">
              <a:avLst/>
            </a:prstGeom>
            <a:noFill/>
            <a:ln>
              <a:noFill/>
            </a:ln>
            <a:effectLst>
              <a:outerShdw blurRad="254000" dist="127000" dir="2700000" algn="tl" rotWithShape="0">
                <a:prstClr val="black">
                  <a:alpha val="40000"/>
                </a:prstClr>
              </a:outerShdw>
              <a:reflection blurRad="6350" stA="52000" endA="300" endPos="35000" dir="5400000" sy="-100000" algn="bl" rotWithShape="0"/>
            </a:effectLst>
          </p:spPr>
        </p:pic>
        <p:pic>
          <p:nvPicPr>
            <p:cNvPr id="15" name="Picture 14"/>
            <p:cNvPicPr>
              <a:picLocks noChangeAspect="1"/>
            </p:cNvPicPr>
            <p:nvPr/>
          </p:nvPicPr>
          <p:blipFill rotWithShape="1">
            <a:blip r:embed="rId3" cstate="email">
              <a:extLst/>
            </a:blip>
            <a:srcRect/>
            <a:stretch/>
          </p:blipFill>
          <p:spPr bwMode="gray">
            <a:xfrm>
              <a:off x="2001662" y="1575771"/>
              <a:ext cx="1110714" cy="2858707"/>
            </a:xfrm>
            <a:prstGeom prst="rect">
              <a:avLst/>
            </a:prstGeom>
            <a:noFill/>
            <a:ln>
              <a:noFill/>
            </a:ln>
            <a:effectLst>
              <a:outerShdw blurRad="254000" dist="127000" dir="2700000" algn="tl" rotWithShape="0">
                <a:prstClr val="black">
                  <a:alpha val="40000"/>
                </a:prstClr>
              </a:outerShdw>
              <a:reflection blurRad="6350" stA="52000" endA="300" endPos="35000" dir="5400000" sy="-100000" algn="bl" rotWithShape="0"/>
            </a:effectLst>
          </p:spPr>
        </p:pic>
        <p:pic>
          <p:nvPicPr>
            <p:cNvPr id="16" name="Picture 15"/>
            <p:cNvPicPr>
              <a:picLocks noChangeAspect="1"/>
            </p:cNvPicPr>
            <p:nvPr/>
          </p:nvPicPr>
          <p:blipFill rotWithShape="1">
            <a:blip r:embed="rId3" cstate="email">
              <a:extLst/>
            </a:blip>
            <a:srcRect/>
            <a:stretch/>
          </p:blipFill>
          <p:spPr bwMode="gray">
            <a:xfrm>
              <a:off x="2956788" y="1575771"/>
              <a:ext cx="1110714" cy="2858707"/>
            </a:xfrm>
            <a:prstGeom prst="rect">
              <a:avLst/>
            </a:prstGeom>
            <a:noFill/>
            <a:ln>
              <a:noFill/>
            </a:ln>
            <a:effectLst>
              <a:outerShdw blurRad="254000" dist="127000" dir="2700000" algn="tl" rotWithShape="0">
                <a:prstClr val="black">
                  <a:alpha val="40000"/>
                </a:prstClr>
              </a:outerShdw>
              <a:reflection blurRad="6350" stA="52000" endA="300" endPos="35000" dir="5400000" sy="-100000" algn="bl" rotWithShape="0"/>
            </a:effectLst>
          </p:spPr>
        </p:pic>
        <p:pic>
          <p:nvPicPr>
            <p:cNvPr id="17" name="Picture 3"/>
            <p:cNvPicPr>
              <a:picLocks noChangeAspect="1" noChangeArrowheads="1"/>
            </p:cNvPicPr>
            <p:nvPr/>
          </p:nvPicPr>
          <p:blipFill rotWithShape="1">
            <a:blip r:embed="rId4" cstate="email">
              <a:extLst/>
            </a:blip>
            <a:srcRect/>
            <a:stretch/>
          </p:blipFill>
          <p:spPr bwMode="gray">
            <a:xfrm>
              <a:off x="1371600" y="2452360"/>
              <a:ext cx="1281556" cy="2252696"/>
            </a:xfrm>
            <a:prstGeom prst="rect">
              <a:avLst/>
            </a:prstGeom>
            <a:noFill/>
            <a:ln>
              <a:noFill/>
            </a:ln>
            <a:effectLst>
              <a:outerShdw blurRad="254000" dist="127000" dir="2700000" algn="ctr" rotWithShape="0">
                <a:schemeClr val="bg2"/>
              </a:outerShdw>
              <a:reflection blurRad="6350" stA="52000" endA="300" endPos="35000" dir="5400000" sy="-100000" algn="bl" rotWithShape="0"/>
            </a:effectLst>
            <a:extLst/>
          </p:spPr>
        </p:pic>
        <p:pic>
          <p:nvPicPr>
            <p:cNvPr id="18" name="Picture 2"/>
            <p:cNvPicPr>
              <a:picLocks noChangeAspect="1" noChangeArrowheads="1"/>
            </p:cNvPicPr>
            <p:nvPr/>
          </p:nvPicPr>
          <p:blipFill rotWithShape="1">
            <a:blip r:embed="rId5" cstate="email">
              <a:extLst/>
            </a:blip>
            <a:srcRect/>
            <a:stretch/>
          </p:blipFill>
          <p:spPr bwMode="gray">
            <a:xfrm>
              <a:off x="2169659" y="3597132"/>
              <a:ext cx="1574257" cy="1508268"/>
            </a:xfrm>
            <a:prstGeom prst="rect">
              <a:avLst/>
            </a:prstGeom>
            <a:noFill/>
            <a:ln>
              <a:noFill/>
            </a:ln>
            <a:effectLst>
              <a:outerShdw blurRad="254000" dist="127000" dir="2700000" algn="ctr" rotWithShape="0">
                <a:schemeClr val="bg2"/>
              </a:outerShdw>
              <a:reflection blurRad="6350" stA="52000" endA="300" endPos="35000" dir="5400000" sy="-100000" algn="bl" rotWithShape="0"/>
            </a:effectLst>
            <a:extLst/>
          </p:spPr>
        </p:pic>
      </p:grpSp>
      <p:grpSp>
        <p:nvGrpSpPr>
          <p:cNvPr id="11" name="Group 20"/>
          <p:cNvGrpSpPr>
            <a:grpSpLocks/>
          </p:cNvGrpSpPr>
          <p:nvPr/>
        </p:nvGrpSpPr>
        <p:grpSpPr bwMode="auto">
          <a:xfrm>
            <a:off x="5140325" y="2201863"/>
            <a:ext cx="2884488" cy="2895600"/>
            <a:chOff x="609600" y="1575771"/>
            <a:chExt cx="3457902" cy="3529629"/>
          </a:xfrm>
        </p:grpSpPr>
        <p:pic>
          <p:nvPicPr>
            <p:cNvPr id="24" name="Picture 23"/>
            <p:cNvPicPr>
              <a:picLocks noChangeAspect="1"/>
            </p:cNvPicPr>
            <p:nvPr/>
          </p:nvPicPr>
          <p:blipFill rotWithShape="1">
            <a:blip r:embed="rId3" cstate="email">
              <a:extLst/>
            </a:blip>
            <a:srcRect/>
            <a:stretch/>
          </p:blipFill>
          <p:spPr bwMode="gray">
            <a:xfrm>
              <a:off x="609600" y="1575771"/>
              <a:ext cx="1110714" cy="2858707"/>
            </a:xfrm>
            <a:prstGeom prst="rect">
              <a:avLst/>
            </a:prstGeom>
            <a:noFill/>
            <a:ln>
              <a:noFill/>
            </a:ln>
            <a:effectLst>
              <a:outerShdw blurRad="254000" dist="127000" dir="2700000" algn="tl" rotWithShape="0">
                <a:prstClr val="black">
                  <a:alpha val="40000"/>
                </a:prstClr>
              </a:outerShdw>
              <a:reflection blurRad="6350" stA="52000" endA="300" endPos="35000" dir="5400000" sy="-100000" algn="bl" rotWithShape="0"/>
            </a:effectLst>
          </p:spPr>
        </p:pic>
        <p:pic>
          <p:nvPicPr>
            <p:cNvPr id="25" name="Picture 24"/>
            <p:cNvPicPr>
              <a:picLocks noChangeAspect="1"/>
            </p:cNvPicPr>
            <p:nvPr/>
          </p:nvPicPr>
          <p:blipFill rotWithShape="1">
            <a:blip r:embed="rId3" cstate="email">
              <a:extLst/>
            </a:blip>
            <a:srcRect/>
            <a:stretch/>
          </p:blipFill>
          <p:spPr bwMode="gray">
            <a:xfrm>
              <a:off x="1477456" y="1575771"/>
              <a:ext cx="1110714" cy="2858707"/>
            </a:xfrm>
            <a:prstGeom prst="rect">
              <a:avLst/>
            </a:prstGeom>
            <a:noFill/>
            <a:ln>
              <a:noFill/>
            </a:ln>
            <a:effectLst>
              <a:outerShdw blurRad="254000" dist="127000" dir="2700000" algn="tl" rotWithShape="0">
                <a:prstClr val="black">
                  <a:alpha val="40000"/>
                </a:prstClr>
              </a:outerShdw>
              <a:reflection blurRad="6350" stA="52000" endA="300" endPos="35000" dir="5400000" sy="-100000" algn="bl" rotWithShape="0"/>
            </a:effectLst>
          </p:spPr>
        </p:pic>
        <p:pic>
          <p:nvPicPr>
            <p:cNvPr id="26" name="Picture 25"/>
            <p:cNvPicPr>
              <a:picLocks noChangeAspect="1"/>
            </p:cNvPicPr>
            <p:nvPr/>
          </p:nvPicPr>
          <p:blipFill rotWithShape="1">
            <a:blip r:embed="rId3" cstate="email">
              <a:extLst/>
            </a:blip>
            <a:srcRect/>
            <a:stretch/>
          </p:blipFill>
          <p:spPr bwMode="gray">
            <a:xfrm>
              <a:off x="2956788" y="1575771"/>
              <a:ext cx="1110714" cy="2858707"/>
            </a:xfrm>
            <a:prstGeom prst="rect">
              <a:avLst/>
            </a:prstGeom>
            <a:noFill/>
            <a:ln>
              <a:noFill/>
            </a:ln>
            <a:effectLst>
              <a:outerShdw blurRad="254000" dist="127000" dir="2700000" algn="tl" rotWithShape="0">
                <a:prstClr val="black">
                  <a:alpha val="40000"/>
                </a:prstClr>
              </a:outerShdw>
              <a:reflection blurRad="6350" stA="52000" endA="300" endPos="35000" dir="5400000" sy="-100000" algn="bl" rotWithShape="0"/>
            </a:effectLst>
          </p:spPr>
        </p:pic>
        <p:pic>
          <p:nvPicPr>
            <p:cNvPr id="27" name="Picture 3"/>
            <p:cNvPicPr>
              <a:picLocks noChangeAspect="1" noChangeArrowheads="1"/>
            </p:cNvPicPr>
            <p:nvPr/>
          </p:nvPicPr>
          <p:blipFill rotWithShape="1">
            <a:blip r:embed="rId4" cstate="email">
              <a:extLst/>
            </a:blip>
            <a:srcRect/>
            <a:stretch/>
          </p:blipFill>
          <p:spPr bwMode="gray">
            <a:xfrm>
              <a:off x="1933902" y="2452360"/>
              <a:ext cx="1281556" cy="2252696"/>
            </a:xfrm>
            <a:prstGeom prst="rect">
              <a:avLst/>
            </a:prstGeom>
            <a:noFill/>
            <a:ln>
              <a:noFill/>
            </a:ln>
            <a:effectLst>
              <a:outerShdw blurRad="254000" dist="127000" dir="2700000" algn="ctr" rotWithShape="0">
                <a:schemeClr val="bg2"/>
              </a:outerShdw>
              <a:reflection blurRad="6350" stA="52000" endA="300" endPos="35000" dir="5400000" sy="-100000" algn="bl" rotWithShape="0"/>
            </a:effectLst>
            <a:extLst/>
          </p:spPr>
        </p:pic>
        <p:pic>
          <p:nvPicPr>
            <p:cNvPr id="28" name="Picture 2"/>
            <p:cNvPicPr>
              <a:picLocks noChangeAspect="1" noChangeArrowheads="1"/>
            </p:cNvPicPr>
            <p:nvPr/>
          </p:nvPicPr>
          <p:blipFill rotWithShape="1">
            <a:blip r:embed="rId5" cstate="email">
              <a:extLst/>
            </a:blip>
            <a:srcRect/>
            <a:stretch/>
          </p:blipFill>
          <p:spPr bwMode="gray">
            <a:xfrm>
              <a:off x="787943" y="3597132"/>
              <a:ext cx="1574257" cy="1508268"/>
            </a:xfrm>
            <a:prstGeom prst="rect">
              <a:avLst/>
            </a:prstGeom>
            <a:noFill/>
            <a:ln>
              <a:noFill/>
            </a:ln>
            <a:effectLst>
              <a:outerShdw blurRad="254000" dist="127000" dir="2700000" algn="ctr" rotWithShape="0">
                <a:schemeClr val="bg2"/>
              </a:outerShdw>
              <a:reflection blurRad="6350" stA="52000" endA="300" endPos="35000" dir="5400000" sy="-100000" algn="bl" rotWithShape="0"/>
            </a:effectLst>
            <a:extLst/>
          </p:spPr>
        </p:pic>
      </p:grpSp>
      <p:sp>
        <p:nvSpPr>
          <p:cNvPr id="31" name="TextBox 52"/>
          <p:cNvSpPr txBox="1">
            <a:spLocks noChangeArrowheads="1"/>
          </p:cNvSpPr>
          <p:nvPr/>
        </p:nvSpPr>
        <p:spPr bwMode="gray">
          <a:xfrm>
            <a:off x="1406525" y="5183897"/>
            <a:ext cx="2310442" cy="584775"/>
          </a:xfrm>
          <a:prstGeom prst="rect">
            <a:avLst/>
          </a:prstGeom>
          <a:noFill/>
          <a:ln w="9525">
            <a:noFill/>
            <a:miter lim="800000"/>
            <a:headEnd/>
            <a:tailEnd/>
          </a:ln>
          <a:effectLst>
            <a:reflection blurRad="6350" stA="52000" endA="300" endPos="35000" dir="5400000" sy="-100000" algn="bl" rotWithShape="0"/>
          </a:effectLst>
        </p:spPr>
        <p:txBody>
          <a:bodyPr>
            <a:spAutoFit/>
          </a:bodyPr>
          <a:lstStyle/>
          <a:p>
            <a:pPr algn="ctr" fontAlgn="auto">
              <a:spcBef>
                <a:spcPts val="0"/>
              </a:spcBef>
              <a:spcAft>
                <a:spcPts val="0"/>
              </a:spcAft>
              <a:defRPr/>
            </a:pPr>
            <a:r>
              <a:rPr lang="en-US" sz="3200" dirty="0">
                <a:solidFill>
                  <a:schemeClr val="tx2"/>
                </a:solidFill>
                <a:effectLst>
                  <a:reflection blurRad="6350" stA="55000" endA="300" endPos="45500" dir="5400000" sy="-100000" algn="bl" rotWithShape="0"/>
                </a:effectLst>
                <a:latin typeface="MetaMediumLF-Roman" pitchFamily="34" charset="0"/>
                <a:cs typeface="+mn-cs"/>
              </a:rPr>
              <a:t>CLARiiON</a:t>
            </a:r>
          </a:p>
        </p:txBody>
      </p:sp>
      <p:sp>
        <p:nvSpPr>
          <p:cNvPr id="32" name="TextBox 52"/>
          <p:cNvSpPr txBox="1">
            <a:spLocks noChangeArrowheads="1"/>
          </p:cNvSpPr>
          <p:nvPr/>
        </p:nvSpPr>
        <p:spPr bwMode="gray">
          <a:xfrm>
            <a:off x="5427032" y="5191780"/>
            <a:ext cx="2310442" cy="584775"/>
          </a:xfrm>
          <a:prstGeom prst="rect">
            <a:avLst/>
          </a:prstGeom>
          <a:noFill/>
          <a:ln w="9525">
            <a:noFill/>
            <a:miter lim="800000"/>
            <a:headEnd/>
            <a:tailEnd/>
          </a:ln>
          <a:effectLst>
            <a:reflection blurRad="6350" stA="52000" endA="300" endPos="35000" dir="5400000" sy="-100000" algn="bl" rotWithShape="0"/>
          </a:effectLst>
        </p:spPr>
        <p:txBody>
          <a:bodyPr>
            <a:spAutoFit/>
          </a:bodyPr>
          <a:lstStyle/>
          <a:p>
            <a:pPr algn="ctr" fontAlgn="auto">
              <a:spcBef>
                <a:spcPts val="0"/>
              </a:spcBef>
              <a:spcAft>
                <a:spcPts val="0"/>
              </a:spcAft>
              <a:defRPr/>
            </a:pPr>
            <a:r>
              <a:rPr lang="en-US" sz="3200" dirty="0">
                <a:solidFill>
                  <a:schemeClr val="tx2"/>
                </a:solidFill>
                <a:effectLst>
                  <a:reflection blurRad="6350" stA="55000" endA="300" endPos="45500" dir="5400000" sy="-100000" algn="bl" rotWithShape="0"/>
                </a:effectLst>
                <a:latin typeface="MetaMediumLF-Roman" pitchFamily="34" charset="0"/>
                <a:cs typeface="+mn-cs"/>
              </a:rPr>
              <a:t>Celerra</a:t>
            </a:r>
          </a:p>
        </p:txBody>
      </p:sp>
      <p:sp>
        <p:nvSpPr>
          <p:cNvPr id="38" name="TextBox 37"/>
          <p:cNvSpPr txBox="1">
            <a:spLocks noChangeArrowheads="1"/>
          </p:cNvSpPr>
          <p:nvPr/>
        </p:nvSpPr>
        <p:spPr bwMode="gray">
          <a:xfrm>
            <a:off x="3608388" y="2276475"/>
            <a:ext cx="1927225" cy="3170238"/>
          </a:xfrm>
          <a:prstGeom prst="rect">
            <a:avLst/>
          </a:prstGeom>
          <a:noFill/>
          <a:ln w="9525">
            <a:noFill/>
            <a:miter lim="800000"/>
            <a:headEnd/>
            <a:tailEnd/>
          </a:ln>
        </p:spPr>
        <p:txBody>
          <a:bodyPr anchor="ctr" anchorCtr="1">
            <a:spAutoFit/>
          </a:bodyPr>
          <a:lstStyle/>
          <a:p>
            <a:pPr algn="ctr">
              <a:spcBef>
                <a:spcPts val="1200"/>
              </a:spcBef>
            </a:pPr>
            <a:r>
              <a:rPr lang="en-US" sz="2000">
                <a:solidFill>
                  <a:schemeClr val="bg2"/>
                </a:solidFill>
                <a:latin typeface="MetaNormalLF-Roman" pitchFamily="34" charset="0"/>
              </a:rPr>
              <a:t>Scales </a:t>
            </a:r>
            <a:br>
              <a:rPr lang="en-US" sz="2000">
                <a:solidFill>
                  <a:schemeClr val="bg2"/>
                </a:solidFill>
                <a:latin typeface="MetaNormalLF-Roman" pitchFamily="34" charset="0"/>
              </a:rPr>
            </a:br>
            <a:r>
              <a:rPr lang="en-US" sz="2000">
                <a:solidFill>
                  <a:schemeClr val="bg2"/>
                </a:solidFill>
                <a:latin typeface="MetaNormalLF-Roman" pitchFamily="34" charset="0"/>
              </a:rPr>
              <a:t>performance and capacity</a:t>
            </a:r>
          </a:p>
          <a:p>
            <a:pPr algn="ctr">
              <a:spcBef>
                <a:spcPts val="1200"/>
              </a:spcBef>
            </a:pPr>
            <a:r>
              <a:rPr lang="en-US" sz="2000">
                <a:solidFill>
                  <a:schemeClr val="bg2"/>
                </a:solidFill>
                <a:latin typeface="MetaNormalLF-Roman" pitchFamily="34" charset="0"/>
              </a:rPr>
              <a:t>Self-optimizing</a:t>
            </a:r>
          </a:p>
          <a:p>
            <a:pPr algn="ctr">
              <a:spcBef>
                <a:spcPts val="1200"/>
              </a:spcBef>
            </a:pPr>
            <a:r>
              <a:rPr lang="en-US" sz="2000">
                <a:solidFill>
                  <a:schemeClr val="bg2"/>
                </a:solidFill>
                <a:latin typeface="MetaNormalLF-Roman" pitchFamily="34" charset="0"/>
              </a:rPr>
              <a:t> Hyper-efficient</a:t>
            </a:r>
          </a:p>
          <a:p>
            <a:pPr algn="ctr">
              <a:spcBef>
                <a:spcPts val="1200"/>
              </a:spcBef>
            </a:pPr>
            <a:r>
              <a:rPr lang="en-US" sz="2000">
                <a:solidFill>
                  <a:schemeClr val="bg2"/>
                </a:solidFill>
                <a:latin typeface="MetaNormalLF-Roman" pitchFamily="34" charset="0"/>
              </a:rPr>
              <a:t>Works on </a:t>
            </a:r>
            <a:br>
              <a:rPr lang="en-US" sz="2000">
                <a:solidFill>
                  <a:schemeClr val="bg2"/>
                </a:solidFill>
                <a:latin typeface="MetaNormalLF-Roman" pitchFamily="34" charset="0"/>
              </a:rPr>
            </a:br>
            <a:r>
              <a:rPr lang="en-US" sz="2000">
                <a:solidFill>
                  <a:schemeClr val="bg2"/>
                </a:solidFill>
                <a:latin typeface="MetaNormalLF-Roman" pitchFamily="34" charset="0"/>
              </a:rPr>
              <a:t>any network </a:t>
            </a:r>
          </a:p>
          <a:p>
            <a:pPr algn="ctr">
              <a:spcBef>
                <a:spcPts val="1200"/>
              </a:spcBef>
            </a:pPr>
            <a:r>
              <a:rPr lang="en-US" sz="2000">
                <a:solidFill>
                  <a:schemeClr val="bg2"/>
                </a:solidFill>
                <a:latin typeface="MetaNormalLF-Roman" pitchFamily="34" charset="0"/>
              </a:rPr>
              <a:t>Fully automated</a:t>
            </a:r>
            <a:endParaRPr lang="en-US">
              <a:latin typeface="MetaNormalLF-Roman" pitchFamily="34" charset="0"/>
            </a:endParaRPr>
          </a:p>
        </p:txBody>
      </p:sp>
      <p:sp>
        <p:nvSpPr>
          <p:cNvPr id="44" name="TextBox 43"/>
          <p:cNvSpPr txBox="1">
            <a:spLocks noChangeArrowheads="1"/>
          </p:cNvSpPr>
          <p:nvPr/>
        </p:nvSpPr>
        <p:spPr bwMode="gray">
          <a:xfrm>
            <a:off x="3467100" y="2276475"/>
            <a:ext cx="2209800" cy="1200150"/>
          </a:xfrm>
          <a:prstGeom prst="rect">
            <a:avLst/>
          </a:prstGeom>
          <a:noFill/>
          <a:ln w="9525">
            <a:noFill/>
            <a:miter lim="800000"/>
            <a:headEnd/>
            <a:tailEnd/>
          </a:ln>
        </p:spPr>
        <p:txBody>
          <a:bodyPr>
            <a:spAutoFit/>
          </a:bodyPr>
          <a:lstStyle/>
          <a:p>
            <a:pPr algn="ctr">
              <a:spcBef>
                <a:spcPts val="600"/>
              </a:spcBef>
            </a:pPr>
            <a:r>
              <a:rPr lang="en-US" sz="2400">
                <a:solidFill>
                  <a:schemeClr val="accent1"/>
                </a:solidFill>
                <a:latin typeface="MetaMediumLF-Roman" pitchFamily="34" charset="0"/>
              </a:rPr>
              <a:t>A new way</a:t>
            </a:r>
            <a:br>
              <a:rPr lang="en-US" sz="2400">
                <a:solidFill>
                  <a:schemeClr val="accent1"/>
                </a:solidFill>
                <a:latin typeface="MetaMediumLF-Roman" pitchFamily="34" charset="0"/>
              </a:rPr>
            </a:br>
            <a:r>
              <a:rPr lang="en-US" sz="2400">
                <a:solidFill>
                  <a:schemeClr val="accent1"/>
                </a:solidFill>
                <a:latin typeface="MetaMediumLF-Roman" pitchFamily="34" charset="0"/>
              </a:rPr>
              <a:t>to think about unified storage</a:t>
            </a:r>
          </a:p>
        </p:txBody>
      </p:sp>
      <p:pic>
        <p:nvPicPr>
          <p:cNvPr id="30" name="Picture 29"/>
          <p:cNvPicPr>
            <a:picLocks noChangeAspect="1"/>
          </p:cNvPicPr>
          <p:nvPr/>
        </p:nvPicPr>
        <p:blipFill>
          <a:blip r:embed="rId6" cstate="email">
            <a:extLst/>
          </a:blip>
          <a:stretch>
            <a:fillRect/>
          </a:stretch>
        </p:blipFill>
        <p:spPr bwMode="gray">
          <a:xfrm>
            <a:off x="3386908" y="4572356"/>
            <a:ext cx="2466844" cy="467360"/>
          </a:xfrm>
          <a:prstGeom prst="rect">
            <a:avLst/>
          </a:prstGeom>
          <a:effectLst>
            <a:reflection blurRad="6350" stA="52000" endA="300" endPos="35000" dir="5400000" sy="-100000" algn="bl" rotWithShape="0"/>
          </a:effectLst>
        </p:spPr>
      </p:pic>
      <p:grpSp>
        <p:nvGrpSpPr>
          <p:cNvPr id="36877" name="Group 32"/>
          <p:cNvGrpSpPr>
            <a:grpSpLocks/>
          </p:cNvGrpSpPr>
          <p:nvPr/>
        </p:nvGrpSpPr>
        <p:grpSpPr bwMode="auto">
          <a:xfrm>
            <a:off x="323850" y="6275388"/>
            <a:ext cx="1497013" cy="322262"/>
            <a:chOff x="324185" y="6281486"/>
            <a:chExt cx="1497451" cy="321333"/>
          </a:xfrm>
        </p:grpSpPr>
        <p:pic>
          <p:nvPicPr>
            <p:cNvPr id="36" name="Picture 35"/>
            <p:cNvPicPr>
              <a:picLocks noChangeAspect="1"/>
            </p:cNvPicPr>
            <p:nvPr/>
          </p:nvPicPr>
          <p:blipFill>
            <a:blip r:embed="rId7" cstate="email">
              <a:extLst/>
            </a:blip>
            <a:stretch>
              <a:fillRect/>
            </a:stretch>
          </p:blipFill>
          <p:spPr bwMode="gray">
            <a:xfrm>
              <a:off x="324185" y="6281486"/>
              <a:ext cx="386616" cy="321333"/>
            </a:xfrm>
            <a:prstGeom prst="rect">
              <a:avLst/>
            </a:prstGeom>
            <a:effectLst>
              <a:glow rad="63500">
                <a:schemeClr val="bg1">
                  <a:alpha val="40000"/>
                </a:schemeClr>
              </a:glow>
            </a:effectLst>
          </p:spPr>
        </p:pic>
        <p:sp>
          <p:nvSpPr>
            <p:cNvPr id="37" name="TextBox 36"/>
            <p:cNvSpPr txBox="1"/>
            <p:nvPr/>
          </p:nvSpPr>
          <p:spPr bwMode="gray">
            <a:xfrm>
              <a:off x="770404" y="6347969"/>
              <a:ext cx="1051232" cy="183619"/>
            </a:xfrm>
            <a:prstGeom prst="rect">
              <a:avLst/>
            </a:prstGeom>
            <a:noFill/>
          </p:spPr>
          <p:txBody>
            <a:bodyPr wrap="none" lIns="0" tIns="0" rIns="0" bIns="0" anchor="ctr">
              <a:spAutoFit/>
            </a:bodyPr>
            <a:lstStyle/>
            <a:p>
              <a:pPr fontAlgn="auto">
                <a:spcBef>
                  <a:spcPts val="0"/>
                </a:spcBef>
                <a:spcAft>
                  <a:spcPts val="0"/>
                </a:spcAft>
                <a:defRPr/>
              </a:pPr>
              <a:r>
                <a:rPr lang="en-US" sz="1200" spc="300" dirty="0">
                  <a:solidFill>
                    <a:schemeClr val="bg1"/>
                  </a:solidFill>
                  <a:latin typeface="MetaMediumLF-Roman" pitchFamily="34" charset="0"/>
                  <a:cs typeface="+mn-cs"/>
                </a:rPr>
                <a:t>HARDWARE</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1.66667E-6 3.7037E-7 L 0.09514 -0.02593 " pathEditMode="relative" rAng="0" ptsTypes="AA">
                                      <p:cBhvr>
                                        <p:cTn id="6" dur="1000" fill="hold"/>
                                        <p:tgtEl>
                                          <p:spTgt spid="5"/>
                                        </p:tgtEl>
                                        <p:attrNameLst>
                                          <p:attrName>ppt_x</p:attrName>
                                          <p:attrName>ppt_y</p:attrName>
                                        </p:attrNameLst>
                                      </p:cBhvr>
                                      <p:rCtr x="4757" y="-1296"/>
                                    </p:animMotion>
                                  </p:childTnLst>
                                </p:cTn>
                              </p:par>
                              <p:par>
                                <p:cTn id="7" presetID="42" presetClass="path" presetSubtype="0" accel="50000" decel="50000" fill="hold" nodeType="withEffect">
                                  <p:stCondLst>
                                    <p:cond delay="0"/>
                                  </p:stCondLst>
                                  <p:childTnLst>
                                    <p:animMotion origin="layout" path="M -1.66667E-6 4.07407E-6 L 0.08854 -0.08774 " pathEditMode="relative" rAng="0" ptsTypes="AA">
                                      <p:cBhvr>
                                        <p:cTn id="8" dur="1000" fill="hold"/>
                                        <p:tgtEl>
                                          <p:spTgt spid="11"/>
                                        </p:tgtEl>
                                        <p:attrNameLst>
                                          <p:attrName>ppt_x</p:attrName>
                                          <p:attrName>ppt_y</p:attrName>
                                        </p:attrNameLst>
                                      </p:cBhvr>
                                      <p:rCtr x="4427" y="-4398"/>
                                    </p:animMotion>
                                  </p:childTnLst>
                                </p:cTn>
                              </p:par>
                              <p:par>
                                <p:cTn id="9" presetID="42" presetClass="path" presetSubtype="0" accel="50000" decel="50000" fill="hold" nodeType="withEffect">
                                  <p:stCondLst>
                                    <p:cond delay="0"/>
                                  </p:stCondLst>
                                  <p:childTnLst>
                                    <p:animMotion origin="layout" path="M -4.72222E-6 3.7037E-7 L -0.08663 -0.02593 " pathEditMode="relative" rAng="0" ptsTypes="AA">
                                      <p:cBhvr>
                                        <p:cTn id="10" dur="1000" fill="hold"/>
                                        <p:tgtEl>
                                          <p:spTgt spid="4"/>
                                        </p:tgtEl>
                                        <p:attrNameLst>
                                          <p:attrName>ppt_x</p:attrName>
                                          <p:attrName>ppt_y</p:attrName>
                                        </p:attrNameLst>
                                      </p:cBhvr>
                                      <p:rCtr x="-4340" y="-1296"/>
                                    </p:animMotion>
                                  </p:childTnLst>
                                </p:cTn>
                              </p:par>
                              <p:par>
                                <p:cTn id="11" presetID="42" presetClass="path" presetSubtype="0" accel="50000" decel="50000" fill="hold" nodeType="withEffect">
                                  <p:stCondLst>
                                    <p:cond delay="0"/>
                                  </p:stCondLst>
                                  <p:childTnLst>
                                    <p:animMotion origin="layout" path="M -4.72222E-6 4.07407E-6 L -0.09079 -0.0882 " pathEditMode="relative" rAng="0" ptsTypes="AA">
                                      <p:cBhvr>
                                        <p:cTn id="12" dur="1000" fill="hold"/>
                                        <p:tgtEl>
                                          <p:spTgt spid="9"/>
                                        </p:tgtEl>
                                        <p:attrNameLst>
                                          <p:attrName>ppt_x</p:attrName>
                                          <p:attrName>ppt_y</p:attrName>
                                        </p:attrNameLst>
                                      </p:cBhvr>
                                      <p:rCtr x="-4549" y="-4421"/>
                                    </p:animMotion>
                                  </p:childTnLst>
                                </p:cTn>
                              </p:par>
                              <p:par>
                                <p:cTn id="13" presetID="6" presetClass="emph" presetSubtype="0" fill="hold" nodeType="withEffect">
                                  <p:stCondLst>
                                    <p:cond delay="0"/>
                                  </p:stCondLst>
                                  <p:childTnLst>
                                    <p:animScale>
                                      <p:cBhvr>
                                        <p:cTn id="14" dur="1000" fill="hold"/>
                                        <p:tgtEl>
                                          <p:spTgt spid="5"/>
                                        </p:tgtEl>
                                      </p:cBhvr>
                                      <p:by x="50000" y="50000"/>
                                    </p:animScale>
                                  </p:childTnLst>
                                </p:cTn>
                              </p:par>
                              <p:par>
                                <p:cTn id="15" presetID="6" presetClass="emph" presetSubtype="0" fill="hold" nodeType="withEffect">
                                  <p:stCondLst>
                                    <p:cond delay="0"/>
                                  </p:stCondLst>
                                  <p:childTnLst>
                                    <p:animScale>
                                      <p:cBhvr>
                                        <p:cTn id="16" dur="1000" fill="hold"/>
                                        <p:tgtEl>
                                          <p:spTgt spid="11"/>
                                        </p:tgtEl>
                                      </p:cBhvr>
                                      <p:by x="50000" y="50000"/>
                                    </p:animScale>
                                  </p:childTnLst>
                                </p:cTn>
                              </p:par>
                              <p:par>
                                <p:cTn id="17" presetID="6" presetClass="emph" presetSubtype="0" fill="hold" nodeType="withEffect">
                                  <p:stCondLst>
                                    <p:cond delay="0"/>
                                  </p:stCondLst>
                                  <p:childTnLst>
                                    <p:animScale>
                                      <p:cBhvr>
                                        <p:cTn id="18" dur="1000" fill="hold"/>
                                        <p:tgtEl>
                                          <p:spTgt spid="4"/>
                                        </p:tgtEl>
                                      </p:cBhvr>
                                      <p:by x="50000" y="50000"/>
                                    </p:animScale>
                                  </p:childTnLst>
                                </p:cTn>
                              </p:par>
                              <p:par>
                                <p:cTn id="19" presetID="6" presetClass="emph" presetSubtype="0" fill="hold" nodeType="withEffect">
                                  <p:stCondLst>
                                    <p:cond delay="0"/>
                                  </p:stCondLst>
                                  <p:childTnLst>
                                    <p:animScale>
                                      <p:cBhvr>
                                        <p:cTn id="20" dur="1000" fill="hold"/>
                                        <p:tgtEl>
                                          <p:spTgt spid="9"/>
                                        </p:tgtEl>
                                      </p:cBhvr>
                                      <p:by x="50000" y="50000"/>
                                    </p:animScale>
                                  </p:childTnLst>
                                </p:cTn>
                              </p:par>
                              <p:par>
                                <p:cTn id="21" presetID="6" presetClass="emph" presetSubtype="0" fill="hold" nodeType="withEffect">
                                  <p:stCondLst>
                                    <p:cond delay="0"/>
                                  </p:stCondLst>
                                  <p:childTnLst>
                                    <p:animScale>
                                      <p:cBhvr>
                                        <p:cTn id="22" dur="1000" fill="hold"/>
                                        <p:tgtEl>
                                          <p:spTgt spid="32"/>
                                        </p:tgtEl>
                                      </p:cBhvr>
                                      <p:by x="66000" y="66000"/>
                                    </p:animScale>
                                  </p:childTnLst>
                                </p:cTn>
                              </p:par>
                              <p:par>
                                <p:cTn id="23" presetID="6" presetClass="emph" presetSubtype="0" fill="hold" nodeType="withEffect">
                                  <p:stCondLst>
                                    <p:cond delay="0"/>
                                  </p:stCondLst>
                                  <p:childTnLst>
                                    <p:animScale>
                                      <p:cBhvr>
                                        <p:cTn id="24" dur="1000" fill="hold"/>
                                        <p:tgtEl>
                                          <p:spTgt spid="31"/>
                                        </p:tgtEl>
                                      </p:cBhvr>
                                      <p:by x="66000" y="66000"/>
                                    </p:animScale>
                                  </p:childTnLst>
                                </p:cTn>
                              </p:par>
                              <p:par>
                                <p:cTn id="25" presetID="42" presetClass="path" presetSubtype="0" accel="50000" decel="50000" fill="hold" nodeType="withEffect">
                                  <p:stCondLst>
                                    <p:cond delay="0"/>
                                  </p:stCondLst>
                                  <p:childTnLst>
                                    <p:animMotion origin="layout" path="M -1.66667E-6 2.96296E-6 L 0.00278 -0.16505 " pathEditMode="relative" rAng="0" ptsTypes="AA">
                                      <p:cBhvr>
                                        <p:cTn id="26" dur="1000" fill="hold"/>
                                        <p:tgtEl>
                                          <p:spTgt spid="32"/>
                                        </p:tgtEl>
                                        <p:attrNameLst>
                                          <p:attrName>ppt_x</p:attrName>
                                          <p:attrName>ppt_y</p:attrName>
                                        </p:attrNameLst>
                                      </p:cBhvr>
                                      <p:rCtr x="139" y="-8264"/>
                                    </p:animMotion>
                                  </p:childTnLst>
                                </p:cTn>
                              </p:par>
                              <p:par>
                                <p:cTn id="27" presetID="42" presetClass="path" presetSubtype="0" accel="50000" decel="50000" fill="hold" nodeType="withEffect">
                                  <p:stCondLst>
                                    <p:cond delay="0"/>
                                  </p:stCondLst>
                                  <p:childTnLst>
                                    <p:animMotion origin="layout" path="M -4.72222E-6 3.7037E-7 L 0.00157 -0.16389 " pathEditMode="relative" rAng="0" ptsTypes="AA">
                                      <p:cBhvr>
                                        <p:cTn id="28" dur="1000" fill="hold"/>
                                        <p:tgtEl>
                                          <p:spTgt spid="31"/>
                                        </p:tgtEl>
                                        <p:attrNameLst>
                                          <p:attrName>ppt_x</p:attrName>
                                          <p:attrName>ppt_y</p:attrName>
                                        </p:attrNameLst>
                                      </p:cBhvr>
                                      <p:rCtr x="69" y="-8194"/>
                                    </p:animMotion>
                                  </p:childTnLst>
                                </p:cTn>
                              </p:par>
                            </p:childTnLst>
                          </p:cTn>
                        </p:par>
                        <p:par>
                          <p:cTn id="29" fill="hold">
                            <p:stCondLst>
                              <p:cond delay="1000"/>
                            </p:stCondLst>
                            <p:childTnLst>
                              <p:par>
                                <p:cTn id="30" presetID="16" presetClass="entr" presetSubtype="21"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inVertical)">
                                      <p:cBhvr>
                                        <p:cTn id="32" dur="500"/>
                                        <p:tgtEl>
                                          <p:spTgt spid="6"/>
                                        </p:tgtEl>
                                      </p:cBhvr>
                                    </p:animEffect>
                                  </p:childTnLst>
                                </p:cTn>
                              </p:par>
                            </p:childTnLst>
                          </p:cTn>
                        </p:par>
                        <p:par>
                          <p:cTn id="33" fill="hold">
                            <p:stCondLst>
                              <p:cond delay="1500"/>
                            </p:stCondLst>
                            <p:childTnLst>
                              <p:par>
                                <p:cTn id="34" presetID="53" presetClass="entr" presetSubtype="528" fill="hold" grpId="0" nodeType="afterEffect">
                                  <p:stCondLst>
                                    <p:cond delay="0"/>
                                  </p:stCondLst>
                                  <p:childTnLst>
                                    <p:set>
                                      <p:cBhvr>
                                        <p:cTn id="35" dur="1" fill="hold">
                                          <p:stCondLst>
                                            <p:cond delay="0"/>
                                          </p:stCondLst>
                                        </p:cTn>
                                        <p:tgtEl>
                                          <p:spTgt spid="44"/>
                                        </p:tgtEl>
                                        <p:attrNameLst>
                                          <p:attrName>style.visibility</p:attrName>
                                        </p:attrNameLst>
                                      </p:cBhvr>
                                      <p:to>
                                        <p:strVal val="visible"/>
                                      </p:to>
                                    </p:set>
                                    <p:anim calcmode="lin" valueType="num">
                                      <p:cBhvr>
                                        <p:cTn id="36" dur="500" fill="hold"/>
                                        <p:tgtEl>
                                          <p:spTgt spid="44"/>
                                        </p:tgtEl>
                                        <p:attrNameLst>
                                          <p:attrName>ppt_w</p:attrName>
                                        </p:attrNameLst>
                                      </p:cBhvr>
                                      <p:tavLst>
                                        <p:tav tm="0">
                                          <p:val>
                                            <p:fltVal val="0"/>
                                          </p:val>
                                        </p:tav>
                                        <p:tav tm="100000">
                                          <p:val>
                                            <p:strVal val="#ppt_w"/>
                                          </p:val>
                                        </p:tav>
                                      </p:tavLst>
                                    </p:anim>
                                    <p:anim calcmode="lin" valueType="num">
                                      <p:cBhvr>
                                        <p:cTn id="37" dur="500" fill="hold"/>
                                        <p:tgtEl>
                                          <p:spTgt spid="44"/>
                                        </p:tgtEl>
                                        <p:attrNameLst>
                                          <p:attrName>ppt_h</p:attrName>
                                        </p:attrNameLst>
                                      </p:cBhvr>
                                      <p:tavLst>
                                        <p:tav tm="0">
                                          <p:val>
                                            <p:fltVal val="0"/>
                                          </p:val>
                                        </p:tav>
                                        <p:tav tm="100000">
                                          <p:val>
                                            <p:strVal val="#ppt_h"/>
                                          </p:val>
                                        </p:tav>
                                      </p:tavLst>
                                    </p:anim>
                                    <p:animEffect transition="in" filter="fade">
                                      <p:cBhvr>
                                        <p:cTn id="38" dur="500"/>
                                        <p:tgtEl>
                                          <p:spTgt spid="44"/>
                                        </p:tgtEl>
                                      </p:cBhvr>
                                    </p:animEffect>
                                    <p:anim calcmode="lin" valueType="num">
                                      <p:cBhvr>
                                        <p:cTn id="39" dur="500" fill="hold"/>
                                        <p:tgtEl>
                                          <p:spTgt spid="44"/>
                                        </p:tgtEl>
                                        <p:attrNameLst>
                                          <p:attrName>ppt_x</p:attrName>
                                        </p:attrNameLst>
                                      </p:cBhvr>
                                      <p:tavLst>
                                        <p:tav tm="0">
                                          <p:val>
                                            <p:fltVal val="0.5"/>
                                          </p:val>
                                        </p:tav>
                                        <p:tav tm="100000">
                                          <p:val>
                                            <p:strVal val="#ppt_x"/>
                                          </p:val>
                                        </p:tav>
                                      </p:tavLst>
                                    </p:anim>
                                    <p:anim calcmode="lin" valueType="num">
                                      <p:cBhvr>
                                        <p:cTn id="40" dur="500" fill="hold"/>
                                        <p:tgtEl>
                                          <p:spTgt spid="44"/>
                                        </p:tgtEl>
                                        <p:attrNameLst>
                                          <p:attrName>ppt_y</p:attrName>
                                        </p:attrNameLst>
                                      </p:cBhvr>
                                      <p:tavLst>
                                        <p:tav tm="0">
                                          <p:val>
                                            <p:fltVal val="0.5"/>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44"/>
                                        </p:tgtEl>
                                      </p:cBhvr>
                                    </p:animEffect>
                                    <p:set>
                                      <p:cBhvr>
                                        <p:cTn id="45" dur="1" fill="hold">
                                          <p:stCondLst>
                                            <p:cond delay="499"/>
                                          </p:stCondLst>
                                        </p:cTn>
                                        <p:tgtEl>
                                          <p:spTgt spid="44"/>
                                        </p:tgtEl>
                                        <p:attrNameLst>
                                          <p:attrName>style.visibility</p:attrName>
                                        </p:attrNameLst>
                                      </p:cBhvr>
                                      <p:to>
                                        <p:strVal val="hidden"/>
                                      </p:to>
                                    </p:se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38">
                                            <p:txEl>
                                              <p:pRg st="0" end="0"/>
                                            </p:txEl>
                                          </p:spTgt>
                                        </p:tgtEl>
                                        <p:attrNameLst>
                                          <p:attrName>style.visibility</p:attrName>
                                        </p:attrNameLst>
                                      </p:cBhvr>
                                      <p:to>
                                        <p:strVal val="visible"/>
                                      </p:to>
                                    </p:set>
                                    <p:animEffect transition="in" filter="fade">
                                      <p:cBhvr>
                                        <p:cTn id="49" dur="350"/>
                                        <p:tgtEl>
                                          <p:spTgt spid="38">
                                            <p:txEl>
                                              <p:pRg st="0" end="0"/>
                                            </p:txEl>
                                          </p:spTgt>
                                        </p:tgtEl>
                                      </p:cBhvr>
                                    </p:animEffect>
                                  </p:childTnLst>
                                </p:cTn>
                              </p:par>
                            </p:childTnLst>
                          </p:cTn>
                        </p:par>
                        <p:par>
                          <p:cTn id="50" fill="hold">
                            <p:stCondLst>
                              <p:cond delay="850"/>
                            </p:stCondLst>
                            <p:childTnLst>
                              <p:par>
                                <p:cTn id="51" presetID="10" presetClass="entr" presetSubtype="0" fill="hold" grpId="0" nodeType="afterEffect">
                                  <p:stCondLst>
                                    <p:cond delay="0"/>
                                  </p:stCondLst>
                                  <p:childTnLst>
                                    <p:set>
                                      <p:cBhvr>
                                        <p:cTn id="52" dur="1" fill="hold">
                                          <p:stCondLst>
                                            <p:cond delay="0"/>
                                          </p:stCondLst>
                                        </p:cTn>
                                        <p:tgtEl>
                                          <p:spTgt spid="38">
                                            <p:txEl>
                                              <p:pRg st="1" end="1"/>
                                            </p:txEl>
                                          </p:spTgt>
                                        </p:tgtEl>
                                        <p:attrNameLst>
                                          <p:attrName>style.visibility</p:attrName>
                                        </p:attrNameLst>
                                      </p:cBhvr>
                                      <p:to>
                                        <p:strVal val="visible"/>
                                      </p:to>
                                    </p:set>
                                    <p:animEffect transition="in" filter="fade">
                                      <p:cBhvr>
                                        <p:cTn id="53" dur="350"/>
                                        <p:tgtEl>
                                          <p:spTgt spid="38">
                                            <p:txEl>
                                              <p:pRg st="1" end="1"/>
                                            </p:txEl>
                                          </p:spTgt>
                                        </p:tgtEl>
                                      </p:cBhvr>
                                    </p:animEffect>
                                  </p:childTnLst>
                                </p:cTn>
                              </p:par>
                            </p:childTnLst>
                          </p:cTn>
                        </p:par>
                        <p:par>
                          <p:cTn id="54" fill="hold">
                            <p:stCondLst>
                              <p:cond delay="1200"/>
                            </p:stCondLst>
                            <p:childTnLst>
                              <p:par>
                                <p:cTn id="55" presetID="10" presetClass="entr" presetSubtype="0" fill="hold" grpId="0" nodeType="afterEffect">
                                  <p:stCondLst>
                                    <p:cond delay="0"/>
                                  </p:stCondLst>
                                  <p:childTnLst>
                                    <p:set>
                                      <p:cBhvr>
                                        <p:cTn id="56" dur="1" fill="hold">
                                          <p:stCondLst>
                                            <p:cond delay="0"/>
                                          </p:stCondLst>
                                        </p:cTn>
                                        <p:tgtEl>
                                          <p:spTgt spid="38">
                                            <p:txEl>
                                              <p:pRg st="2" end="2"/>
                                            </p:txEl>
                                          </p:spTgt>
                                        </p:tgtEl>
                                        <p:attrNameLst>
                                          <p:attrName>style.visibility</p:attrName>
                                        </p:attrNameLst>
                                      </p:cBhvr>
                                      <p:to>
                                        <p:strVal val="visible"/>
                                      </p:to>
                                    </p:set>
                                    <p:animEffect transition="in" filter="fade">
                                      <p:cBhvr>
                                        <p:cTn id="57" dur="350"/>
                                        <p:tgtEl>
                                          <p:spTgt spid="38">
                                            <p:txEl>
                                              <p:pRg st="2" end="2"/>
                                            </p:txEl>
                                          </p:spTgt>
                                        </p:tgtEl>
                                      </p:cBhvr>
                                    </p:animEffect>
                                  </p:childTnLst>
                                </p:cTn>
                              </p:par>
                            </p:childTnLst>
                          </p:cTn>
                        </p:par>
                        <p:par>
                          <p:cTn id="58" fill="hold">
                            <p:stCondLst>
                              <p:cond delay="1550"/>
                            </p:stCondLst>
                            <p:childTnLst>
                              <p:par>
                                <p:cTn id="59" presetID="10" presetClass="entr" presetSubtype="0" fill="hold" grpId="0" nodeType="afterEffect">
                                  <p:stCondLst>
                                    <p:cond delay="0"/>
                                  </p:stCondLst>
                                  <p:childTnLst>
                                    <p:set>
                                      <p:cBhvr>
                                        <p:cTn id="60" dur="1" fill="hold">
                                          <p:stCondLst>
                                            <p:cond delay="0"/>
                                          </p:stCondLst>
                                        </p:cTn>
                                        <p:tgtEl>
                                          <p:spTgt spid="38">
                                            <p:txEl>
                                              <p:pRg st="3" end="3"/>
                                            </p:txEl>
                                          </p:spTgt>
                                        </p:tgtEl>
                                        <p:attrNameLst>
                                          <p:attrName>style.visibility</p:attrName>
                                        </p:attrNameLst>
                                      </p:cBhvr>
                                      <p:to>
                                        <p:strVal val="visible"/>
                                      </p:to>
                                    </p:set>
                                    <p:animEffect transition="in" filter="fade">
                                      <p:cBhvr>
                                        <p:cTn id="61" dur="350"/>
                                        <p:tgtEl>
                                          <p:spTgt spid="38">
                                            <p:txEl>
                                              <p:pRg st="3" end="3"/>
                                            </p:txEl>
                                          </p:spTgt>
                                        </p:tgtEl>
                                      </p:cBhvr>
                                    </p:animEffect>
                                  </p:childTnLst>
                                </p:cTn>
                              </p:par>
                            </p:childTnLst>
                          </p:cTn>
                        </p:par>
                        <p:par>
                          <p:cTn id="62" fill="hold">
                            <p:stCondLst>
                              <p:cond delay="1900"/>
                            </p:stCondLst>
                            <p:childTnLst>
                              <p:par>
                                <p:cTn id="63" presetID="10" presetClass="entr" presetSubtype="0" fill="hold" grpId="0" nodeType="afterEffect">
                                  <p:stCondLst>
                                    <p:cond delay="0"/>
                                  </p:stCondLst>
                                  <p:childTnLst>
                                    <p:set>
                                      <p:cBhvr>
                                        <p:cTn id="64" dur="1" fill="hold">
                                          <p:stCondLst>
                                            <p:cond delay="0"/>
                                          </p:stCondLst>
                                        </p:cTn>
                                        <p:tgtEl>
                                          <p:spTgt spid="38">
                                            <p:txEl>
                                              <p:pRg st="4" end="4"/>
                                            </p:txEl>
                                          </p:spTgt>
                                        </p:tgtEl>
                                        <p:attrNameLst>
                                          <p:attrName>style.visibility</p:attrName>
                                        </p:attrNameLst>
                                      </p:cBhvr>
                                      <p:to>
                                        <p:strVal val="visible"/>
                                      </p:to>
                                    </p:set>
                                    <p:animEffect transition="in" filter="fade">
                                      <p:cBhvr>
                                        <p:cTn id="65" dur="350"/>
                                        <p:tgtEl>
                                          <p:spTgt spid="38">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250"/>
                                        <p:tgtEl>
                                          <p:spTgt spid="38">
                                            <p:txEl>
                                              <p:pRg st="0" end="0"/>
                                            </p:txEl>
                                          </p:spTgt>
                                        </p:tgtEl>
                                      </p:cBhvr>
                                    </p:animEffect>
                                    <p:set>
                                      <p:cBhvr>
                                        <p:cTn id="70" dur="1" fill="hold">
                                          <p:stCondLst>
                                            <p:cond delay="249"/>
                                          </p:stCondLst>
                                        </p:cTn>
                                        <p:tgtEl>
                                          <p:spTgt spid="38">
                                            <p:txEl>
                                              <p:pRg st="0" end="0"/>
                                            </p:txEl>
                                          </p:spTgt>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250"/>
                                        <p:tgtEl>
                                          <p:spTgt spid="38">
                                            <p:txEl>
                                              <p:pRg st="1" end="1"/>
                                            </p:txEl>
                                          </p:spTgt>
                                        </p:tgtEl>
                                      </p:cBhvr>
                                    </p:animEffect>
                                    <p:set>
                                      <p:cBhvr>
                                        <p:cTn id="73" dur="1" fill="hold">
                                          <p:stCondLst>
                                            <p:cond delay="249"/>
                                          </p:stCondLst>
                                        </p:cTn>
                                        <p:tgtEl>
                                          <p:spTgt spid="38">
                                            <p:txEl>
                                              <p:pRg st="1" end="1"/>
                                            </p:txEl>
                                          </p:spTgt>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250"/>
                                        <p:tgtEl>
                                          <p:spTgt spid="38">
                                            <p:txEl>
                                              <p:pRg st="2" end="2"/>
                                            </p:txEl>
                                          </p:spTgt>
                                        </p:tgtEl>
                                      </p:cBhvr>
                                    </p:animEffect>
                                    <p:set>
                                      <p:cBhvr>
                                        <p:cTn id="76" dur="1" fill="hold">
                                          <p:stCondLst>
                                            <p:cond delay="249"/>
                                          </p:stCondLst>
                                        </p:cTn>
                                        <p:tgtEl>
                                          <p:spTgt spid="38">
                                            <p:txEl>
                                              <p:pRg st="2" end="2"/>
                                            </p:txEl>
                                          </p:spTgt>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250"/>
                                        <p:tgtEl>
                                          <p:spTgt spid="38">
                                            <p:txEl>
                                              <p:pRg st="3" end="3"/>
                                            </p:txEl>
                                          </p:spTgt>
                                        </p:tgtEl>
                                      </p:cBhvr>
                                    </p:animEffect>
                                    <p:set>
                                      <p:cBhvr>
                                        <p:cTn id="79" dur="1" fill="hold">
                                          <p:stCondLst>
                                            <p:cond delay="249"/>
                                          </p:stCondLst>
                                        </p:cTn>
                                        <p:tgtEl>
                                          <p:spTgt spid="38">
                                            <p:txEl>
                                              <p:pRg st="3" end="3"/>
                                            </p:txEl>
                                          </p:spTgt>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250"/>
                                        <p:tgtEl>
                                          <p:spTgt spid="38">
                                            <p:txEl>
                                              <p:pRg st="4" end="4"/>
                                            </p:txEl>
                                          </p:spTgt>
                                        </p:tgtEl>
                                      </p:cBhvr>
                                    </p:animEffect>
                                    <p:set>
                                      <p:cBhvr>
                                        <p:cTn id="82" dur="1" fill="hold">
                                          <p:stCondLst>
                                            <p:cond delay="249"/>
                                          </p:stCondLst>
                                        </p:cTn>
                                        <p:tgtEl>
                                          <p:spTgt spid="38">
                                            <p:txEl>
                                              <p:pRg st="4" end="4"/>
                                            </p:txEl>
                                          </p:spTgt>
                                        </p:tgtEl>
                                        <p:attrNameLst>
                                          <p:attrName>style.visibility</p:attrName>
                                        </p:attrNameLst>
                                      </p:cBhvr>
                                      <p:to>
                                        <p:strVal val="hidden"/>
                                      </p:to>
                                    </p:set>
                                  </p:childTnLst>
                                </p:cTn>
                              </p:par>
                            </p:childTnLst>
                          </p:cTn>
                        </p:par>
                        <p:par>
                          <p:cTn id="83" fill="hold">
                            <p:stCondLst>
                              <p:cond delay="250"/>
                            </p:stCondLst>
                            <p:childTnLst>
                              <p:par>
                                <p:cTn id="84" presetID="53" presetClass="entr" presetSubtype="528" fill="hold" nodeType="afterEffect">
                                  <p:stCondLst>
                                    <p:cond delay="0"/>
                                  </p:stCondLst>
                                  <p:childTnLst>
                                    <p:set>
                                      <p:cBhvr>
                                        <p:cTn id="85" dur="1" fill="hold">
                                          <p:stCondLst>
                                            <p:cond delay="0"/>
                                          </p:stCondLst>
                                        </p:cTn>
                                        <p:tgtEl>
                                          <p:spTgt spid="30"/>
                                        </p:tgtEl>
                                        <p:attrNameLst>
                                          <p:attrName>style.visibility</p:attrName>
                                        </p:attrNameLst>
                                      </p:cBhvr>
                                      <p:to>
                                        <p:strVal val="visible"/>
                                      </p:to>
                                    </p:set>
                                    <p:anim calcmode="lin" valueType="num">
                                      <p:cBhvr>
                                        <p:cTn id="86" dur="500" fill="hold"/>
                                        <p:tgtEl>
                                          <p:spTgt spid="30"/>
                                        </p:tgtEl>
                                        <p:attrNameLst>
                                          <p:attrName>ppt_w</p:attrName>
                                        </p:attrNameLst>
                                      </p:cBhvr>
                                      <p:tavLst>
                                        <p:tav tm="0">
                                          <p:val>
                                            <p:fltVal val="0"/>
                                          </p:val>
                                        </p:tav>
                                        <p:tav tm="100000">
                                          <p:val>
                                            <p:strVal val="#ppt_w"/>
                                          </p:val>
                                        </p:tav>
                                      </p:tavLst>
                                    </p:anim>
                                    <p:anim calcmode="lin" valueType="num">
                                      <p:cBhvr>
                                        <p:cTn id="87" dur="500" fill="hold"/>
                                        <p:tgtEl>
                                          <p:spTgt spid="30"/>
                                        </p:tgtEl>
                                        <p:attrNameLst>
                                          <p:attrName>ppt_h</p:attrName>
                                        </p:attrNameLst>
                                      </p:cBhvr>
                                      <p:tavLst>
                                        <p:tav tm="0">
                                          <p:val>
                                            <p:fltVal val="0"/>
                                          </p:val>
                                        </p:tav>
                                        <p:tav tm="100000">
                                          <p:val>
                                            <p:strVal val="#ppt_h"/>
                                          </p:val>
                                        </p:tav>
                                      </p:tavLst>
                                    </p:anim>
                                    <p:animEffect transition="in" filter="fade">
                                      <p:cBhvr>
                                        <p:cTn id="88" dur="500"/>
                                        <p:tgtEl>
                                          <p:spTgt spid="30"/>
                                        </p:tgtEl>
                                      </p:cBhvr>
                                    </p:animEffect>
                                    <p:anim calcmode="lin" valueType="num">
                                      <p:cBhvr>
                                        <p:cTn id="89" dur="500" fill="hold"/>
                                        <p:tgtEl>
                                          <p:spTgt spid="30"/>
                                        </p:tgtEl>
                                        <p:attrNameLst>
                                          <p:attrName>ppt_x</p:attrName>
                                        </p:attrNameLst>
                                      </p:cBhvr>
                                      <p:tavLst>
                                        <p:tav tm="0">
                                          <p:val>
                                            <p:fltVal val="0.5"/>
                                          </p:val>
                                        </p:tav>
                                        <p:tav tm="100000">
                                          <p:val>
                                            <p:strVal val="#ppt_x"/>
                                          </p:val>
                                        </p:tav>
                                      </p:tavLst>
                                    </p:anim>
                                    <p:anim calcmode="lin" valueType="num">
                                      <p:cBhvr>
                                        <p:cTn id="90" dur="500" fill="hold"/>
                                        <p:tgtEl>
                                          <p:spTgt spid="3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bldP spid="38" grpId="1" build="allAtOnce"/>
      <p:bldP spid="44" grpId="0"/>
      <p:bldP spid="44" grpId="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641475" y="2773363"/>
            <a:ext cx="5764213" cy="731837"/>
          </a:xfrm>
          <a:prstGeom prst="rect">
            <a:avLst/>
          </a:prstGeom>
          <a:noFill/>
          <a:ln w="12700" algn="ctr">
            <a:noFill/>
            <a:miter lim="800000"/>
            <a:headEnd/>
            <a:tailEnd/>
          </a:ln>
        </p:spPr>
        <p:txBody>
          <a:bodyPr wrap="none" lIns="0" tIns="0" rIns="0" bIns="0">
            <a:spAutoFit/>
          </a:bodyPr>
          <a:lstStyle/>
          <a:p>
            <a:pPr algn="ctr"/>
            <a:r>
              <a:rPr lang="en-US" sz="4800" b="1"/>
              <a:t>C4LX in more depth</a:t>
            </a:r>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4495800" y="2438400"/>
            <a:ext cx="1066800" cy="1752600"/>
          </a:xfrm>
          <a:prstGeom prst="rect">
            <a:avLst/>
          </a:prstGeom>
          <a:noFill/>
          <a:ln w="28575" algn="ctr">
            <a:solidFill>
              <a:schemeClr val="tx1"/>
            </a:solidFill>
            <a:miter lim="800000"/>
            <a:headEnd/>
            <a:tailEnd/>
          </a:ln>
        </p:spPr>
        <p:txBody>
          <a:bodyPr wrap="none" lIns="0" tIns="0" rIns="0" bIns="0" anchor="ctr"/>
          <a:lstStyle/>
          <a:p>
            <a:endParaRPr lang="en-US"/>
          </a:p>
        </p:txBody>
      </p:sp>
      <p:sp>
        <p:nvSpPr>
          <p:cNvPr id="45059" name="AutoShape 3"/>
          <p:cNvSpPr>
            <a:spLocks noChangeArrowheads="1"/>
          </p:cNvSpPr>
          <p:nvPr/>
        </p:nvSpPr>
        <p:spPr bwMode="auto">
          <a:xfrm>
            <a:off x="4572000" y="3733800"/>
            <a:ext cx="914400" cy="457200"/>
          </a:xfrm>
          <a:prstGeom prst="roundRect">
            <a:avLst>
              <a:gd name="adj" fmla="val 16667"/>
            </a:avLst>
          </a:prstGeom>
          <a:solidFill>
            <a:schemeClr val="tx2"/>
          </a:solidFill>
          <a:ln w="9525">
            <a:solidFill>
              <a:schemeClr val="tx1"/>
            </a:solidFill>
            <a:round/>
            <a:headEnd/>
            <a:tailEnd/>
          </a:ln>
        </p:spPr>
        <p:txBody>
          <a:bodyPr wrap="none" anchor="ctr"/>
          <a:lstStyle/>
          <a:p>
            <a:pPr algn="ctr"/>
            <a:r>
              <a:rPr lang="en-US" sz="1600" b="1">
                <a:solidFill>
                  <a:schemeClr val="bg1"/>
                </a:solidFill>
              </a:rPr>
              <a:t>OS </a:t>
            </a:r>
          </a:p>
        </p:txBody>
      </p:sp>
      <p:sp>
        <p:nvSpPr>
          <p:cNvPr id="45060" name="Rectangle 4"/>
          <p:cNvSpPr>
            <a:spLocks noGrp="1" noChangeArrowheads="1"/>
          </p:cNvSpPr>
          <p:nvPr>
            <p:ph type="body" sz="half" idx="2"/>
          </p:nvPr>
        </p:nvSpPr>
        <p:spPr>
          <a:xfrm>
            <a:off x="6096000" y="1600200"/>
            <a:ext cx="2895600" cy="5029200"/>
          </a:xfrm>
        </p:spPr>
        <p:txBody>
          <a:bodyPr/>
          <a:lstStyle/>
          <a:p>
            <a:r>
              <a:rPr lang="en-US" sz="1400" b="1" smtClean="0"/>
              <a:t>Framework Can combine Internal and external SW Assets</a:t>
            </a:r>
          </a:p>
          <a:p>
            <a:r>
              <a:rPr lang="en-US" sz="1400" b="1" smtClean="0"/>
              <a:t>Four primary ways to insert SW</a:t>
            </a:r>
          </a:p>
          <a:p>
            <a:r>
              <a:rPr lang="en-US" sz="1400" b="1" smtClean="0"/>
              <a:t>Multiple instances of SW Fault zones are supported</a:t>
            </a:r>
          </a:p>
          <a:p>
            <a:r>
              <a:rPr lang="en-US" sz="1400" b="1" smtClean="0"/>
              <a:t>Architecture convergence can only occur in Internal EMC SW space</a:t>
            </a:r>
          </a:p>
          <a:p>
            <a:pPr lvl="1"/>
            <a:r>
              <a:rPr lang="en-US" sz="1000" b="1" smtClean="0"/>
              <a:t>A commonality infrastructure is required</a:t>
            </a:r>
          </a:p>
          <a:p>
            <a:pPr lvl="1"/>
            <a:r>
              <a:rPr lang="en-US" sz="1000" b="1" smtClean="0"/>
              <a:t>CSE and URT are the infrastructures</a:t>
            </a:r>
          </a:p>
          <a:p>
            <a:r>
              <a:rPr lang="en-US" sz="1400" b="1" smtClean="0"/>
              <a:t>The Framework allows service access between all isolated fault zones</a:t>
            </a:r>
          </a:p>
          <a:p>
            <a:endParaRPr lang="en-US" sz="1400" b="1" smtClean="0"/>
          </a:p>
        </p:txBody>
      </p:sp>
      <p:sp>
        <p:nvSpPr>
          <p:cNvPr id="45061" name="Rectangle 5"/>
          <p:cNvSpPr>
            <a:spLocks noChangeArrowheads="1"/>
          </p:cNvSpPr>
          <p:nvPr/>
        </p:nvSpPr>
        <p:spPr bwMode="auto">
          <a:xfrm>
            <a:off x="2209800" y="2438400"/>
            <a:ext cx="1066800" cy="1752600"/>
          </a:xfrm>
          <a:prstGeom prst="rect">
            <a:avLst/>
          </a:prstGeom>
          <a:noFill/>
          <a:ln w="28575" algn="ctr">
            <a:solidFill>
              <a:schemeClr val="tx1"/>
            </a:solidFill>
            <a:miter lim="800000"/>
            <a:headEnd/>
            <a:tailEnd/>
          </a:ln>
        </p:spPr>
        <p:txBody>
          <a:bodyPr wrap="none" lIns="0" tIns="0" rIns="0" bIns="0" anchor="ctr"/>
          <a:lstStyle/>
          <a:p>
            <a:endParaRPr lang="en-US"/>
          </a:p>
        </p:txBody>
      </p:sp>
      <p:sp>
        <p:nvSpPr>
          <p:cNvPr id="45062" name="AutoShape 6"/>
          <p:cNvSpPr>
            <a:spLocks noChangeArrowheads="1"/>
          </p:cNvSpPr>
          <p:nvPr/>
        </p:nvSpPr>
        <p:spPr bwMode="auto">
          <a:xfrm>
            <a:off x="1076325" y="4419600"/>
            <a:ext cx="4638675" cy="1287463"/>
          </a:xfrm>
          <a:prstGeom prst="roundRect">
            <a:avLst>
              <a:gd name="adj" fmla="val 16667"/>
            </a:avLst>
          </a:prstGeom>
          <a:solidFill>
            <a:schemeClr val="hlink"/>
          </a:solidFill>
          <a:ln w="9525">
            <a:solidFill>
              <a:schemeClr val="tx1"/>
            </a:solidFill>
            <a:round/>
            <a:headEnd/>
            <a:tailEnd/>
          </a:ln>
        </p:spPr>
        <p:txBody>
          <a:bodyPr wrap="none" anchor="ctr"/>
          <a:lstStyle/>
          <a:p>
            <a:pPr algn="ctr"/>
            <a:r>
              <a:rPr lang="en-US" sz="1600" b="1"/>
              <a:t>Linux (64 bit)</a:t>
            </a:r>
          </a:p>
        </p:txBody>
      </p:sp>
      <p:sp>
        <p:nvSpPr>
          <p:cNvPr id="45063" name="AutoShape 7"/>
          <p:cNvSpPr>
            <a:spLocks noChangeArrowheads="1"/>
          </p:cNvSpPr>
          <p:nvPr/>
        </p:nvSpPr>
        <p:spPr bwMode="auto">
          <a:xfrm>
            <a:off x="1074738" y="5791200"/>
            <a:ext cx="4640262" cy="533400"/>
          </a:xfrm>
          <a:prstGeom prst="roundRect">
            <a:avLst>
              <a:gd name="adj" fmla="val 16667"/>
            </a:avLst>
          </a:prstGeom>
          <a:solidFill>
            <a:schemeClr val="folHlink"/>
          </a:solidFill>
          <a:ln w="9525">
            <a:solidFill>
              <a:schemeClr val="tx1"/>
            </a:solidFill>
            <a:round/>
            <a:headEnd/>
            <a:tailEnd/>
          </a:ln>
        </p:spPr>
        <p:txBody>
          <a:bodyPr wrap="none" anchor="ctr"/>
          <a:lstStyle/>
          <a:p>
            <a:pPr algn="ctr"/>
            <a:r>
              <a:rPr lang="en-US" sz="1600" b="1"/>
              <a:t>HW Platform</a:t>
            </a:r>
          </a:p>
        </p:txBody>
      </p:sp>
      <p:sp>
        <p:nvSpPr>
          <p:cNvPr id="45064" name="AutoShape 8"/>
          <p:cNvSpPr>
            <a:spLocks noChangeArrowheads="1"/>
          </p:cNvSpPr>
          <p:nvPr/>
        </p:nvSpPr>
        <p:spPr bwMode="auto">
          <a:xfrm>
            <a:off x="4648200" y="4495800"/>
            <a:ext cx="914400" cy="228600"/>
          </a:xfrm>
          <a:prstGeom prst="roundRect">
            <a:avLst>
              <a:gd name="adj" fmla="val 16667"/>
            </a:avLst>
          </a:prstGeom>
          <a:solidFill>
            <a:schemeClr val="accent1"/>
          </a:solidFill>
          <a:ln w="9525" algn="ctr">
            <a:solidFill>
              <a:schemeClr val="tx1"/>
            </a:solidFill>
            <a:round/>
            <a:headEnd/>
            <a:tailEnd/>
          </a:ln>
        </p:spPr>
        <p:txBody>
          <a:bodyPr wrap="none" anchor="ctr"/>
          <a:lstStyle/>
          <a:p>
            <a:pPr algn="ctr"/>
            <a:r>
              <a:rPr lang="en-US" sz="1400" b="1"/>
              <a:t>Hypervisor</a:t>
            </a:r>
          </a:p>
        </p:txBody>
      </p:sp>
      <p:sp>
        <p:nvSpPr>
          <p:cNvPr id="45065" name="Rectangle 9"/>
          <p:cNvSpPr>
            <a:spLocks noChangeArrowheads="1"/>
          </p:cNvSpPr>
          <p:nvPr/>
        </p:nvSpPr>
        <p:spPr bwMode="auto">
          <a:xfrm>
            <a:off x="1074738" y="2460625"/>
            <a:ext cx="1001712" cy="1747838"/>
          </a:xfrm>
          <a:prstGeom prst="rect">
            <a:avLst/>
          </a:prstGeom>
          <a:noFill/>
          <a:ln w="28575" algn="ctr">
            <a:solidFill>
              <a:schemeClr val="tx1"/>
            </a:solidFill>
            <a:miter lim="800000"/>
            <a:headEnd/>
            <a:tailEnd/>
          </a:ln>
        </p:spPr>
        <p:txBody>
          <a:bodyPr wrap="none" lIns="0" tIns="0" rIns="0" bIns="0" anchor="ctr"/>
          <a:lstStyle/>
          <a:p>
            <a:endParaRPr lang="en-US"/>
          </a:p>
        </p:txBody>
      </p:sp>
      <p:sp>
        <p:nvSpPr>
          <p:cNvPr id="45066" name="AutoShape 10"/>
          <p:cNvSpPr>
            <a:spLocks noChangeArrowheads="1"/>
          </p:cNvSpPr>
          <p:nvPr/>
        </p:nvSpPr>
        <p:spPr bwMode="auto">
          <a:xfrm>
            <a:off x="1190625" y="3733800"/>
            <a:ext cx="690563" cy="419100"/>
          </a:xfrm>
          <a:prstGeom prst="roundRect">
            <a:avLst>
              <a:gd name="adj" fmla="val 16667"/>
            </a:avLst>
          </a:prstGeom>
          <a:solidFill>
            <a:schemeClr val="tx2"/>
          </a:solidFill>
          <a:ln w="9525">
            <a:solidFill>
              <a:schemeClr val="tx1"/>
            </a:solidFill>
            <a:round/>
            <a:headEnd/>
            <a:tailEnd/>
          </a:ln>
        </p:spPr>
        <p:txBody>
          <a:bodyPr wrap="none" anchor="ctr"/>
          <a:lstStyle/>
          <a:p>
            <a:pPr algn="ctr"/>
            <a:r>
              <a:rPr lang="en-US" sz="1600" b="1">
                <a:solidFill>
                  <a:schemeClr val="bg1"/>
                </a:solidFill>
              </a:rPr>
              <a:t>CSX</a:t>
            </a:r>
          </a:p>
        </p:txBody>
      </p:sp>
      <p:sp>
        <p:nvSpPr>
          <p:cNvPr id="45067" name="AutoShape 11"/>
          <p:cNvSpPr>
            <a:spLocks noChangeArrowheads="1"/>
          </p:cNvSpPr>
          <p:nvPr/>
        </p:nvSpPr>
        <p:spPr bwMode="auto">
          <a:xfrm>
            <a:off x="1447800" y="5418138"/>
            <a:ext cx="863600" cy="220662"/>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sz="1400" b="1"/>
              <a:t>FC Driver</a:t>
            </a:r>
          </a:p>
        </p:txBody>
      </p:sp>
      <p:sp>
        <p:nvSpPr>
          <p:cNvPr id="45068" name="AutoShape 12"/>
          <p:cNvSpPr>
            <a:spLocks noChangeArrowheads="1"/>
          </p:cNvSpPr>
          <p:nvPr/>
        </p:nvSpPr>
        <p:spPr bwMode="auto">
          <a:xfrm>
            <a:off x="2590800" y="5410200"/>
            <a:ext cx="1439863" cy="230188"/>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sz="1400" b="1"/>
              <a:t>Ethernet Driver</a:t>
            </a:r>
          </a:p>
        </p:txBody>
      </p:sp>
      <p:sp>
        <p:nvSpPr>
          <p:cNvPr id="45069" name="Text Box 13"/>
          <p:cNvSpPr txBox="1">
            <a:spLocks noChangeArrowheads="1"/>
          </p:cNvSpPr>
          <p:nvPr/>
        </p:nvSpPr>
        <p:spPr bwMode="auto">
          <a:xfrm>
            <a:off x="304800" y="3505200"/>
            <a:ext cx="620713" cy="638175"/>
          </a:xfrm>
          <a:prstGeom prst="rect">
            <a:avLst/>
          </a:prstGeom>
          <a:noFill/>
          <a:ln w="9525" algn="ctr">
            <a:noFill/>
            <a:miter lim="800000"/>
            <a:headEnd/>
            <a:tailEnd/>
          </a:ln>
        </p:spPr>
        <p:txBody>
          <a:bodyPr wrap="none" lIns="0" tIns="0" rIns="0" bIns="0">
            <a:spAutoFit/>
          </a:bodyPr>
          <a:lstStyle/>
          <a:p>
            <a:r>
              <a:rPr lang="en-US" sz="1400"/>
              <a:t>Isolated</a:t>
            </a:r>
          </a:p>
          <a:p>
            <a:r>
              <a:rPr lang="en-US" sz="1400"/>
              <a:t>Fault</a:t>
            </a:r>
          </a:p>
          <a:p>
            <a:r>
              <a:rPr lang="en-US" sz="1400"/>
              <a:t>Zones</a:t>
            </a:r>
          </a:p>
        </p:txBody>
      </p:sp>
      <p:sp>
        <p:nvSpPr>
          <p:cNvPr id="45070" name="AutoShape 14"/>
          <p:cNvSpPr>
            <a:spLocks noChangeArrowheads="1"/>
          </p:cNvSpPr>
          <p:nvPr/>
        </p:nvSpPr>
        <p:spPr bwMode="auto">
          <a:xfrm>
            <a:off x="1190625" y="4438650"/>
            <a:ext cx="1476375" cy="20955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sz="1400" b="1"/>
              <a:t>CSX</a:t>
            </a:r>
          </a:p>
        </p:txBody>
      </p:sp>
      <p:sp>
        <p:nvSpPr>
          <p:cNvPr id="45071" name="AutoShape 15"/>
          <p:cNvSpPr>
            <a:spLocks noChangeArrowheads="1"/>
          </p:cNvSpPr>
          <p:nvPr/>
        </p:nvSpPr>
        <p:spPr bwMode="auto">
          <a:xfrm>
            <a:off x="4648200" y="4800600"/>
            <a:ext cx="857250" cy="2286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sz="1400" b="1"/>
              <a:t>VSwitch</a:t>
            </a:r>
          </a:p>
        </p:txBody>
      </p:sp>
      <p:sp>
        <p:nvSpPr>
          <p:cNvPr id="45072" name="AutoShape 17"/>
          <p:cNvSpPr>
            <a:spLocks noChangeArrowheads="1"/>
          </p:cNvSpPr>
          <p:nvPr/>
        </p:nvSpPr>
        <p:spPr bwMode="auto">
          <a:xfrm>
            <a:off x="1143000" y="2590800"/>
            <a:ext cx="838200" cy="1066800"/>
          </a:xfrm>
          <a:prstGeom prst="roundRect">
            <a:avLst>
              <a:gd name="adj" fmla="val 16667"/>
            </a:avLst>
          </a:prstGeom>
          <a:solidFill>
            <a:schemeClr val="accent2"/>
          </a:solidFill>
          <a:ln w="9525" algn="ctr">
            <a:solidFill>
              <a:schemeClr val="tx1"/>
            </a:solidFill>
            <a:round/>
            <a:headEnd/>
            <a:tailEnd/>
          </a:ln>
        </p:spPr>
        <p:txBody>
          <a:bodyPr wrap="none" anchor="ctr"/>
          <a:lstStyle/>
          <a:p>
            <a:pPr algn="ctr"/>
            <a:r>
              <a:rPr lang="en-US" sz="1400" b="1"/>
              <a:t>Internal</a:t>
            </a:r>
          </a:p>
          <a:p>
            <a:pPr algn="ctr"/>
            <a:r>
              <a:rPr lang="en-US" sz="1400" b="1"/>
              <a:t>SPO</a:t>
            </a:r>
          </a:p>
          <a:p>
            <a:pPr algn="ctr"/>
            <a:r>
              <a:rPr lang="en-US" sz="1400" b="1"/>
              <a:t>Data Path</a:t>
            </a:r>
          </a:p>
          <a:p>
            <a:pPr algn="ctr"/>
            <a:r>
              <a:rPr lang="en-US" sz="1400" b="1"/>
              <a:t>IP</a:t>
            </a:r>
          </a:p>
        </p:txBody>
      </p:sp>
      <p:sp>
        <p:nvSpPr>
          <p:cNvPr id="45073" name="AutoShape 18"/>
          <p:cNvSpPr>
            <a:spLocks noChangeArrowheads="1"/>
          </p:cNvSpPr>
          <p:nvPr/>
        </p:nvSpPr>
        <p:spPr bwMode="auto">
          <a:xfrm>
            <a:off x="2362200" y="2590800"/>
            <a:ext cx="762000" cy="1066800"/>
          </a:xfrm>
          <a:prstGeom prst="roundRect">
            <a:avLst>
              <a:gd name="adj" fmla="val 16667"/>
            </a:avLst>
          </a:prstGeom>
          <a:solidFill>
            <a:schemeClr val="accent2"/>
          </a:solidFill>
          <a:ln w="9525" algn="ctr">
            <a:solidFill>
              <a:schemeClr val="tx1"/>
            </a:solidFill>
            <a:round/>
            <a:headEnd/>
            <a:tailEnd/>
          </a:ln>
        </p:spPr>
        <p:txBody>
          <a:bodyPr wrap="none" anchor="ctr"/>
          <a:lstStyle/>
          <a:p>
            <a:pPr algn="ctr"/>
            <a:r>
              <a:rPr lang="en-US" sz="1400" b="1"/>
              <a:t>Internal</a:t>
            </a:r>
          </a:p>
          <a:p>
            <a:pPr algn="ctr"/>
            <a:r>
              <a:rPr lang="en-US" sz="1400" b="1"/>
              <a:t>EMC </a:t>
            </a:r>
          </a:p>
          <a:p>
            <a:pPr algn="ctr"/>
            <a:r>
              <a:rPr lang="en-US" sz="1400" b="1"/>
              <a:t>Apps</a:t>
            </a:r>
          </a:p>
        </p:txBody>
      </p:sp>
      <p:sp>
        <p:nvSpPr>
          <p:cNvPr id="45074" name="AutoShape 19"/>
          <p:cNvSpPr>
            <a:spLocks noChangeArrowheads="1"/>
          </p:cNvSpPr>
          <p:nvPr/>
        </p:nvSpPr>
        <p:spPr bwMode="auto">
          <a:xfrm>
            <a:off x="2362200" y="3733800"/>
            <a:ext cx="690563" cy="419100"/>
          </a:xfrm>
          <a:prstGeom prst="roundRect">
            <a:avLst>
              <a:gd name="adj" fmla="val 16667"/>
            </a:avLst>
          </a:prstGeom>
          <a:solidFill>
            <a:schemeClr val="tx2"/>
          </a:solidFill>
          <a:ln w="9525">
            <a:solidFill>
              <a:schemeClr val="tx1"/>
            </a:solidFill>
            <a:round/>
            <a:headEnd/>
            <a:tailEnd/>
          </a:ln>
        </p:spPr>
        <p:txBody>
          <a:bodyPr wrap="none" anchor="ctr"/>
          <a:lstStyle/>
          <a:p>
            <a:pPr algn="ctr"/>
            <a:r>
              <a:rPr lang="en-US" sz="1600" b="1">
                <a:solidFill>
                  <a:schemeClr val="bg1"/>
                </a:solidFill>
              </a:rPr>
              <a:t>URT</a:t>
            </a:r>
          </a:p>
        </p:txBody>
      </p:sp>
      <p:sp>
        <p:nvSpPr>
          <p:cNvPr id="45075" name="Rectangle 20"/>
          <p:cNvSpPr>
            <a:spLocks noChangeArrowheads="1"/>
          </p:cNvSpPr>
          <p:nvPr/>
        </p:nvSpPr>
        <p:spPr bwMode="auto">
          <a:xfrm>
            <a:off x="3352800" y="2438400"/>
            <a:ext cx="1066800" cy="1752600"/>
          </a:xfrm>
          <a:prstGeom prst="rect">
            <a:avLst/>
          </a:prstGeom>
          <a:noFill/>
          <a:ln w="28575" algn="ctr">
            <a:solidFill>
              <a:schemeClr val="tx1"/>
            </a:solidFill>
            <a:miter lim="800000"/>
            <a:headEnd/>
            <a:tailEnd/>
          </a:ln>
        </p:spPr>
        <p:txBody>
          <a:bodyPr wrap="none" lIns="0" tIns="0" rIns="0" bIns="0" anchor="ctr"/>
          <a:lstStyle/>
          <a:p>
            <a:endParaRPr lang="en-US"/>
          </a:p>
        </p:txBody>
      </p:sp>
      <p:sp>
        <p:nvSpPr>
          <p:cNvPr id="45076" name="AutoShape 21"/>
          <p:cNvSpPr>
            <a:spLocks noChangeArrowheads="1"/>
          </p:cNvSpPr>
          <p:nvPr/>
        </p:nvSpPr>
        <p:spPr bwMode="auto">
          <a:xfrm>
            <a:off x="3505200" y="2590800"/>
            <a:ext cx="838200" cy="1066800"/>
          </a:xfrm>
          <a:prstGeom prst="roundRect">
            <a:avLst>
              <a:gd name="adj" fmla="val 16667"/>
            </a:avLst>
          </a:prstGeom>
          <a:solidFill>
            <a:schemeClr val="accent2"/>
          </a:solidFill>
          <a:ln w="9525" algn="ctr">
            <a:solidFill>
              <a:schemeClr val="tx1"/>
            </a:solidFill>
            <a:round/>
            <a:headEnd/>
            <a:tailEnd/>
          </a:ln>
        </p:spPr>
        <p:txBody>
          <a:bodyPr wrap="none" anchor="ctr"/>
          <a:lstStyle/>
          <a:p>
            <a:pPr algn="ctr"/>
            <a:r>
              <a:rPr lang="en-US" sz="1400" b="1"/>
              <a:t>External</a:t>
            </a:r>
          </a:p>
          <a:p>
            <a:pPr algn="ctr"/>
            <a:r>
              <a:rPr lang="en-US" sz="1400" b="1"/>
              <a:t>Apps</a:t>
            </a:r>
          </a:p>
        </p:txBody>
      </p:sp>
      <p:sp>
        <p:nvSpPr>
          <p:cNvPr id="45077" name="AutoShape 22"/>
          <p:cNvSpPr>
            <a:spLocks noChangeArrowheads="1"/>
          </p:cNvSpPr>
          <p:nvPr/>
        </p:nvSpPr>
        <p:spPr bwMode="auto">
          <a:xfrm>
            <a:off x="3429000" y="3733800"/>
            <a:ext cx="914400" cy="457200"/>
          </a:xfrm>
          <a:prstGeom prst="roundRect">
            <a:avLst>
              <a:gd name="adj" fmla="val 16667"/>
            </a:avLst>
          </a:prstGeom>
          <a:solidFill>
            <a:schemeClr val="tx2"/>
          </a:solidFill>
          <a:ln w="9525">
            <a:solidFill>
              <a:schemeClr val="tx1"/>
            </a:solidFill>
            <a:round/>
            <a:headEnd/>
            <a:tailEnd/>
          </a:ln>
        </p:spPr>
        <p:txBody>
          <a:bodyPr wrap="none" anchor="ctr"/>
          <a:lstStyle/>
          <a:p>
            <a:pPr algn="ctr"/>
            <a:r>
              <a:rPr lang="en-US" sz="1600" b="1">
                <a:solidFill>
                  <a:schemeClr val="bg1"/>
                </a:solidFill>
              </a:rPr>
              <a:t>Syscall</a:t>
            </a:r>
          </a:p>
        </p:txBody>
      </p:sp>
      <p:sp>
        <p:nvSpPr>
          <p:cNvPr id="45078" name="Freeform 23"/>
          <p:cNvSpPr>
            <a:spLocks/>
          </p:cNvSpPr>
          <p:nvPr/>
        </p:nvSpPr>
        <p:spPr bwMode="auto">
          <a:xfrm>
            <a:off x="1219200" y="4495800"/>
            <a:ext cx="3276600" cy="381000"/>
          </a:xfrm>
          <a:custGeom>
            <a:avLst/>
            <a:gdLst>
              <a:gd name="T0" fmla="*/ 0 w 2064"/>
              <a:gd name="T1" fmla="*/ 2147483647 h 240"/>
              <a:gd name="T2" fmla="*/ 2147483647 w 2064"/>
              <a:gd name="T3" fmla="*/ 2147483647 h 240"/>
              <a:gd name="T4" fmla="*/ 2147483647 w 2064"/>
              <a:gd name="T5" fmla="*/ 0 h 240"/>
              <a:gd name="T6" fmla="*/ 2147483647 w 2064"/>
              <a:gd name="T7" fmla="*/ 0 h 240"/>
              <a:gd name="T8" fmla="*/ 2147483647 w 2064"/>
              <a:gd name="T9" fmla="*/ 2147483647 h 240"/>
              <a:gd name="T10" fmla="*/ 2147483647 w 2064"/>
              <a:gd name="T11" fmla="*/ 2147483647 h 240"/>
              <a:gd name="T12" fmla="*/ 0 w 2064"/>
              <a:gd name="T13" fmla="*/ 2147483647 h 240"/>
              <a:gd name="T14" fmla="*/ 0 w 2064"/>
              <a:gd name="T15" fmla="*/ 2147483647 h 240"/>
              <a:gd name="T16" fmla="*/ 0 60000 65536"/>
              <a:gd name="T17" fmla="*/ 0 60000 65536"/>
              <a:gd name="T18" fmla="*/ 0 60000 65536"/>
              <a:gd name="T19" fmla="*/ 0 60000 65536"/>
              <a:gd name="T20" fmla="*/ 0 60000 65536"/>
              <a:gd name="T21" fmla="*/ 0 60000 65536"/>
              <a:gd name="T22" fmla="*/ 0 60000 65536"/>
              <a:gd name="T23" fmla="*/ 0 60000 65536"/>
              <a:gd name="T24" fmla="*/ 0 w 2064"/>
              <a:gd name="T25" fmla="*/ 0 h 240"/>
              <a:gd name="T26" fmla="*/ 2064 w 2064"/>
              <a:gd name="T27" fmla="*/ 240 h 2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64" h="240">
                <a:moveTo>
                  <a:pt x="0" y="144"/>
                </a:moveTo>
                <a:lnTo>
                  <a:pt x="1008" y="144"/>
                </a:lnTo>
                <a:lnTo>
                  <a:pt x="1008" y="0"/>
                </a:lnTo>
                <a:lnTo>
                  <a:pt x="2064" y="0"/>
                </a:lnTo>
                <a:lnTo>
                  <a:pt x="2064" y="192"/>
                </a:lnTo>
                <a:lnTo>
                  <a:pt x="2064" y="240"/>
                </a:lnTo>
                <a:lnTo>
                  <a:pt x="0" y="240"/>
                </a:lnTo>
                <a:lnTo>
                  <a:pt x="0" y="144"/>
                </a:lnTo>
                <a:close/>
              </a:path>
            </a:pathLst>
          </a:custGeom>
          <a:solidFill>
            <a:schemeClr val="accent1"/>
          </a:solidFill>
          <a:ln w="9525" cap="flat" cmpd="sng">
            <a:solidFill>
              <a:schemeClr val="tx1"/>
            </a:solidFill>
            <a:prstDash val="solid"/>
            <a:round/>
            <a:headEnd type="none" w="med" len="med"/>
            <a:tailEnd type="none" w="med" len="med"/>
          </a:ln>
        </p:spPr>
        <p:txBody>
          <a:bodyPr/>
          <a:lstStyle/>
          <a:p>
            <a:endParaRPr lang="en-US"/>
          </a:p>
        </p:txBody>
      </p:sp>
      <p:sp>
        <p:nvSpPr>
          <p:cNvPr id="45079" name="AutoShape 24"/>
          <p:cNvSpPr>
            <a:spLocks noChangeArrowheads="1"/>
          </p:cNvSpPr>
          <p:nvPr/>
        </p:nvSpPr>
        <p:spPr bwMode="auto">
          <a:xfrm>
            <a:off x="4572000" y="2590800"/>
            <a:ext cx="838200" cy="1066800"/>
          </a:xfrm>
          <a:prstGeom prst="roundRect">
            <a:avLst>
              <a:gd name="adj" fmla="val 16667"/>
            </a:avLst>
          </a:prstGeom>
          <a:solidFill>
            <a:schemeClr val="accent2"/>
          </a:solidFill>
          <a:ln w="9525" algn="ctr">
            <a:solidFill>
              <a:schemeClr val="tx1"/>
            </a:solidFill>
            <a:round/>
            <a:headEnd/>
            <a:tailEnd/>
          </a:ln>
        </p:spPr>
        <p:txBody>
          <a:bodyPr wrap="none" anchor="ctr"/>
          <a:lstStyle/>
          <a:p>
            <a:pPr algn="ctr"/>
            <a:r>
              <a:rPr lang="en-US" sz="1400" b="1"/>
              <a:t>External</a:t>
            </a:r>
          </a:p>
          <a:p>
            <a:pPr algn="ctr"/>
            <a:r>
              <a:rPr lang="en-US" sz="1400" b="1"/>
              <a:t>Apps</a:t>
            </a:r>
          </a:p>
        </p:txBody>
      </p:sp>
      <p:sp>
        <p:nvSpPr>
          <p:cNvPr id="45080" name="Text Box 25"/>
          <p:cNvSpPr txBox="1">
            <a:spLocks noChangeArrowheads="1"/>
          </p:cNvSpPr>
          <p:nvPr/>
        </p:nvSpPr>
        <p:spPr bwMode="auto">
          <a:xfrm>
            <a:off x="2879725" y="4495800"/>
            <a:ext cx="1112838" cy="304800"/>
          </a:xfrm>
          <a:prstGeom prst="rect">
            <a:avLst/>
          </a:prstGeom>
          <a:noFill/>
          <a:ln w="9525">
            <a:noFill/>
            <a:miter lim="800000"/>
            <a:headEnd/>
            <a:tailEnd/>
          </a:ln>
        </p:spPr>
        <p:txBody>
          <a:bodyPr wrap="none">
            <a:spAutoFit/>
          </a:bodyPr>
          <a:lstStyle/>
          <a:p>
            <a:r>
              <a:rPr lang="en-US" sz="1400"/>
              <a:t>Native APIs</a:t>
            </a:r>
          </a:p>
        </p:txBody>
      </p:sp>
      <p:sp>
        <p:nvSpPr>
          <p:cNvPr id="45081" name="Text Box 26"/>
          <p:cNvSpPr txBox="1">
            <a:spLocks noChangeArrowheads="1"/>
          </p:cNvSpPr>
          <p:nvPr/>
        </p:nvSpPr>
        <p:spPr bwMode="auto">
          <a:xfrm rot="-8827339">
            <a:off x="1736725" y="1135063"/>
            <a:ext cx="396875" cy="1303337"/>
          </a:xfrm>
          <a:prstGeom prst="rect">
            <a:avLst/>
          </a:prstGeom>
          <a:noFill/>
          <a:ln w="9525">
            <a:noFill/>
            <a:miter lim="800000"/>
            <a:headEnd/>
            <a:tailEnd/>
          </a:ln>
        </p:spPr>
        <p:txBody>
          <a:bodyPr vert="eaVert">
            <a:spAutoFit/>
          </a:bodyPr>
          <a:lstStyle/>
          <a:p>
            <a:pPr>
              <a:spcBef>
                <a:spcPct val="50000"/>
              </a:spcBef>
            </a:pPr>
            <a:r>
              <a:rPr lang="en-US" sz="1400"/>
              <a:t>0-n instances </a:t>
            </a:r>
          </a:p>
        </p:txBody>
      </p:sp>
      <p:sp>
        <p:nvSpPr>
          <p:cNvPr id="45082" name="Text Box 27"/>
          <p:cNvSpPr txBox="1">
            <a:spLocks noChangeArrowheads="1"/>
          </p:cNvSpPr>
          <p:nvPr/>
        </p:nvSpPr>
        <p:spPr bwMode="auto">
          <a:xfrm rot="-8827339">
            <a:off x="2895600" y="1135063"/>
            <a:ext cx="396875" cy="1303337"/>
          </a:xfrm>
          <a:prstGeom prst="rect">
            <a:avLst/>
          </a:prstGeom>
          <a:noFill/>
          <a:ln w="9525">
            <a:noFill/>
            <a:miter lim="800000"/>
            <a:headEnd/>
            <a:tailEnd/>
          </a:ln>
        </p:spPr>
        <p:txBody>
          <a:bodyPr vert="eaVert">
            <a:spAutoFit/>
          </a:bodyPr>
          <a:lstStyle/>
          <a:p>
            <a:pPr>
              <a:spcBef>
                <a:spcPct val="50000"/>
              </a:spcBef>
            </a:pPr>
            <a:r>
              <a:rPr lang="en-US" sz="1400"/>
              <a:t>0-n instances </a:t>
            </a:r>
          </a:p>
        </p:txBody>
      </p:sp>
      <p:sp>
        <p:nvSpPr>
          <p:cNvPr id="45083" name="Text Box 28"/>
          <p:cNvSpPr txBox="1">
            <a:spLocks noChangeArrowheads="1"/>
          </p:cNvSpPr>
          <p:nvPr/>
        </p:nvSpPr>
        <p:spPr bwMode="auto">
          <a:xfrm rot="-8827339">
            <a:off x="4038600" y="1143000"/>
            <a:ext cx="396875" cy="1303338"/>
          </a:xfrm>
          <a:prstGeom prst="rect">
            <a:avLst/>
          </a:prstGeom>
          <a:noFill/>
          <a:ln w="9525">
            <a:noFill/>
            <a:miter lim="800000"/>
            <a:headEnd/>
            <a:tailEnd/>
          </a:ln>
        </p:spPr>
        <p:txBody>
          <a:bodyPr vert="eaVert">
            <a:spAutoFit/>
          </a:bodyPr>
          <a:lstStyle/>
          <a:p>
            <a:pPr>
              <a:spcBef>
                <a:spcPct val="50000"/>
              </a:spcBef>
            </a:pPr>
            <a:r>
              <a:rPr lang="en-US" sz="1400"/>
              <a:t>0-n instances </a:t>
            </a:r>
          </a:p>
        </p:txBody>
      </p:sp>
      <p:sp>
        <p:nvSpPr>
          <p:cNvPr id="45084" name="Text Box 29"/>
          <p:cNvSpPr txBox="1">
            <a:spLocks noChangeArrowheads="1"/>
          </p:cNvSpPr>
          <p:nvPr/>
        </p:nvSpPr>
        <p:spPr bwMode="auto">
          <a:xfrm rot="-8827339">
            <a:off x="5076825" y="1230313"/>
            <a:ext cx="715963" cy="1303337"/>
          </a:xfrm>
          <a:prstGeom prst="rect">
            <a:avLst/>
          </a:prstGeom>
          <a:noFill/>
          <a:ln w="9525">
            <a:noFill/>
            <a:miter lim="800000"/>
            <a:headEnd/>
            <a:tailEnd/>
          </a:ln>
        </p:spPr>
        <p:txBody>
          <a:bodyPr vert="eaVert">
            <a:spAutoFit/>
          </a:bodyPr>
          <a:lstStyle/>
          <a:p>
            <a:pPr>
              <a:spcBef>
                <a:spcPct val="50000"/>
              </a:spcBef>
            </a:pPr>
            <a:r>
              <a:rPr lang="en-US" sz="1400"/>
              <a:t>0-n instances          </a:t>
            </a:r>
          </a:p>
          <a:p>
            <a:pPr>
              <a:spcBef>
                <a:spcPct val="50000"/>
              </a:spcBef>
            </a:pPr>
            <a:r>
              <a:rPr lang="en-US" sz="1400"/>
              <a:t>   (VM)  </a:t>
            </a:r>
          </a:p>
        </p:txBody>
      </p:sp>
      <p:sp>
        <p:nvSpPr>
          <p:cNvPr id="45085" name="AutoShape 30"/>
          <p:cNvSpPr>
            <a:spLocks noChangeArrowheads="1"/>
          </p:cNvSpPr>
          <p:nvPr/>
        </p:nvSpPr>
        <p:spPr bwMode="auto">
          <a:xfrm>
            <a:off x="1371600" y="5181600"/>
            <a:ext cx="4010025" cy="2286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sz="1400" b="1"/>
              <a:t>HAL</a:t>
            </a:r>
          </a:p>
        </p:txBody>
      </p:sp>
      <p:sp>
        <p:nvSpPr>
          <p:cNvPr id="45086" name="AutoShape 31"/>
          <p:cNvSpPr>
            <a:spLocks noChangeArrowheads="1"/>
          </p:cNvSpPr>
          <p:nvPr/>
        </p:nvSpPr>
        <p:spPr bwMode="auto">
          <a:xfrm>
            <a:off x="4191000" y="5418138"/>
            <a:ext cx="1219200" cy="220662"/>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sz="1400" b="1"/>
              <a:t>Other Drivers</a:t>
            </a:r>
          </a:p>
        </p:txBody>
      </p:sp>
      <p:sp>
        <p:nvSpPr>
          <p:cNvPr id="45087" name="Text Box 32"/>
          <p:cNvSpPr txBox="1">
            <a:spLocks noChangeArrowheads="1"/>
          </p:cNvSpPr>
          <p:nvPr/>
        </p:nvSpPr>
        <p:spPr bwMode="auto">
          <a:xfrm>
            <a:off x="560388" y="476250"/>
            <a:ext cx="6583362" cy="457200"/>
          </a:xfrm>
          <a:prstGeom prst="rect">
            <a:avLst/>
          </a:prstGeom>
          <a:noFill/>
          <a:ln w="9525">
            <a:noFill/>
            <a:miter lim="800000"/>
            <a:headEnd/>
            <a:tailEnd/>
          </a:ln>
        </p:spPr>
        <p:txBody>
          <a:bodyPr>
            <a:spAutoFit/>
          </a:bodyPr>
          <a:lstStyle/>
          <a:p>
            <a:pPr>
              <a:spcBef>
                <a:spcPct val="50000"/>
              </a:spcBef>
            </a:pPr>
            <a:r>
              <a:rPr lang="en-US" sz="2400">
                <a:solidFill>
                  <a:schemeClr val="tx2"/>
                </a:solidFill>
              </a:rPr>
              <a:t>C4 LX Service Container Options</a:t>
            </a:r>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366712" y="146050"/>
            <a:ext cx="8054273" cy="690563"/>
          </a:xfrm>
        </p:spPr>
        <p:txBody>
          <a:bodyPr/>
          <a:lstStyle/>
          <a:p>
            <a:r>
              <a:rPr lang="en-US" dirty="0" smtClean="0"/>
              <a:t>Current C4LX SW Stack Block Diagram</a:t>
            </a:r>
          </a:p>
        </p:txBody>
      </p:sp>
      <p:graphicFrame>
        <p:nvGraphicFramePr>
          <p:cNvPr id="2050" name="Object 3"/>
          <p:cNvGraphicFramePr>
            <a:graphicFrameLocks noGrp="1" noChangeAspect="1"/>
          </p:cNvGraphicFramePr>
          <p:nvPr>
            <p:ph idx="1"/>
          </p:nvPr>
        </p:nvGraphicFramePr>
        <p:xfrm>
          <a:off x="405256" y="1283403"/>
          <a:ext cx="8467725" cy="4826000"/>
        </p:xfrm>
        <a:graphic>
          <a:graphicData uri="http://schemas.openxmlformats.org/presentationml/2006/ole">
            <mc:AlternateContent xmlns:mc="http://schemas.openxmlformats.org/markup-compatibility/2006">
              <mc:Choice xmlns:v="urn:schemas-microsoft-com:vml" Requires="v">
                <p:oleObj spid="_x0000_s251908" r:id="rId4" imgW="7414560" imgH="4491360" progId="Visio.Drawing.11">
                  <p:embed/>
                </p:oleObj>
              </mc:Choice>
              <mc:Fallback>
                <p:oleObj r:id="rId4" imgW="7414560" imgH="4491360"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256" y="1283403"/>
                        <a:ext cx="8467725" cy="48260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AutoShape 7"/>
          <p:cNvSpPr>
            <a:spLocks noChangeArrowheads="1"/>
          </p:cNvSpPr>
          <p:nvPr/>
        </p:nvSpPr>
        <p:spPr bwMode="auto">
          <a:xfrm rot="5400000">
            <a:off x="3924300" y="-2171700"/>
            <a:ext cx="762000" cy="7696200"/>
          </a:xfrm>
          <a:prstGeom prst="roundRect">
            <a:avLst>
              <a:gd name="adj" fmla="val 3634"/>
            </a:avLst>
          </a:prstGeom>
          <a:solidFill>
            <a:srgbClr val="F2F2F2"/>
          </a:solidFill>
          <a:ln w="31750">
            <a:solidFill>
              <a:srgbClr val="DDDDDD"/>
            </a:solidFill>
            <a:round/>
            <a:headEnd/>
            <a:tailEnd/>
          </a:ln>
        </p:spPr>
        <p:txBody>
          <a:bodyPr rot="10800000" vert="eaVert" wrap="none" anchor="ctr"/>
          <a:lstStyle/>
          <a:p>
            <a:pPr algn="r"/>
            <a:endParaRPr lang="en-US" sz="1000"/>
          </a:p>
          <a:p>
            <a:pPr algn="r"/>
            <a:endParaRPr lang="en-US" sz="1000"/>
          </a:p>
          <a:p>
            <a:pPr algn="r"/>
            <a:endParaRPr lang="en-US" sz="1000"/>
          </a:p>
          <a:p>
            <a:pPr algn="r"/>
            <a:r>
              <a:rPr lang="en-US" sz="1000"/>
              <a:t>EMC Backend Infrastructures</a:t>
            </a:r>
          </a:p>
        </p:txBody>
      </p:sp>
      <p:sp>
        <p:nvSpPr>
          <p:cNvPr id="48131" name="Rectangle 2"/>
          <p:cNvSpPr>
            <a:spLocks noGrp="1" noChangeArrowheads="1"/>
          </p:cNvSpPr>
          <p:nvPr>
            <p:ph type="title" idx="4294967295"/>
          </p:nvPr>
        </p:nvSpPr>
        <p:spPr>
          <a:xfrm>
            <a:off x="596900" y="228600"/>
            <a:ext cx="6280150" cy="863600"/>
          </a:xfrm>
          <a:prstGeom prst="rect">
            <a:avLst/>
          </a:prstGeom>
        </p:spPr>
        <p:txBody>
          <a:bodyPr/>
          <a:lstStyle/>
          <a:p>
            <a:r>
              <a:rPr lang="en-US" smtClean="0"/>
              <a:t>C4LX Vertical Features Diagram</a:t>
            </a:r>
          </a:p>
        </p:txBody>
      </p:sp>
      <p:sp>
        <p:nvSpPr>
          <p:cNvPr id="48132" name="AutoShape 7"/>
          <p:cNvSpPr>
            <a:spLocks noChangeArrowheads="1"/>
          </p:cNvSpPr>
          <p:nvPr/>
        </p:nvSpPr>
        <p:spPr bwMode="auto">
          <a:xfrm rot="5400000">
            <a:off x="2247900" y="571500"/>
            <a:ext cx="4114800" cy="7696200"/>
          </a:xfrm>
          <a:prstGeom prst="roundRect">
            <a:avLst>
              <a:gd name="adj" fmla="val 3634"/>
            </a:avLst>
          </a:prstGeom>
          <a:solidFill>
            <a:srgbClr val="F2F2F2"/>
          </a:solidFill>
          <a:ln w="31750">
            <a:solidFill>
              <a:srgbClr val="DDDDDD"/>
            </a:solidFill>
            <a:round/>
            <a:headEnd/>
            <a:tailEnd/>
          </a:ln>
        </p:spPr>
        <p:txBody>
          <a:bodyPr wrap="none" anchor="ctr"/>
          <a:lstStyle/>
          <a:p>
            <a:pPr algn="ctr"/>
            <a:endParaRPr lang="en-US"/>
          </a:p>
        </p:txBody>
      </p:sp>
      <p:sp>
        <p:nvSpPr>
          <p:cNvPr id="48133" name="AutoShape 7"/>
          <p:cNvSpPr>
            <a:spLocks noChangeArrowheads="1"/>
          </p:cNvSpPr>
          <p:nvPr/>
        </p:nvSpPr>
        <p:spPr bwMode="auto">
          <a:xfrm>
            <a:off x="2667000" y="4745038"/>
            <a:ext cx="838200" cy="512762"/>
          </a:xfrm>
          <a:prstGeom prst="roundRect">
            <a:avLst>
              <a:gd name="adj" fmla="val 3634"/>
            </a:avLst>
          </a:prstGeom>
          <a:solidFill>
            <a:srgbClr val="DE7008"/>
          </a:solidFill>
          <a:ln w="31750">
            <a:solidFill>
              <a:srgbClr val="777777"/>
            </a:solidFill>
            <a:round/>
            <a:headEnd/>
            <a:tailEnd/>
          </a:ln>
        </p:spPr>
        <p:txBody>
          <a:bodyPr wrap="none" anchor="ctr"/>
          <a:lstStyle/>
          <a:p>
            <a:pPr algn="ctr"/>
            <a:r>
              <a:rPr lang="en-US" sz="1400"/>
              <a:t>CST</a:t>
            </a:r>
          </a:p>
        </p:txBody>
      </p:sp>
      <p:sp>
        <p:nvSpPr>
          <p:cNvPr id="48134" name="AutoShape 7"/>
          <p:cNvSpPr>
            <a:spLocks noChangeArrowheads="1"/>
          </p:cNvSpPr>
          <p:nvPr/>
        </p:nvSpPr>
        <p:spPr bwMode="auto">
          <a:xfrm>
            <a:off x="838200" y="5811838"/>
            <a:ext cx="7162800" cy="207962"/>
          </a:xfrm>
          <a:prstGeom prst="roundRect">
            <a:avLst>
              <a:gd name="adj" fmla="val 3634"/>
            </a:avLst>
          </a:prstGeom>
          <a:solidFill>
            <a:schemeClr val="tx2"/>
          </a:solidFill>
          <a:ln w="31750">
            <a:solidFill>
              <a:srgbClr val="777777"/>
            </a:solidFill>
            <a:round/>
            <a:headEnd/>
            <a:tailEnd/>
          </a:ln>
        </p:spPr>
        <p:txBody>
          <a:bodyPr wrap="none" anchor="ctr"/>
          <a:lstStyle/>
          <a:p>
            <a:pPr algn="ctr"/>
            <a:r>
              <a:rPr lang="en-US" sz="1600" b="1">
                <a:solidFill>
                  <a:schemeClr val="bg1"/>
                </a:solidFill>
              </a:rPr>
              <a:t>Linux Kernel / OS</a:t>
            </a:r>
          </a:p>
        </p:txBody>
      </p:sp>
      <p:sp>
        <p:nvSpPr>
          <p:cNvPr id="48135" name="AutoShape 7"/>
          <p:cNvSpPr>
            <a:spLocks noChangeArrowheads="1"/>
          </p:cNvSpPr>
          <p:nvPr/>
        </p:nvSpPr>
        <p:spPr bwMode="auto">
          <a:xfrm>
            <a:off x="838200" y="6096000"/>
            <a:ext cx="7162800" cy="228600"/>
          </a:xfrm>
          <a:prstGeom prst="roundRect">
            <a:avLst>
              <a:gd name="adj" fmla="val 3634"/>
            </a:avLst>
          </a:prstGeom>
          <a:solidFill>
            <a:schemeClr val="folHlink"/>
          </a:solidFill>
          <a:ln w="31750">
            <a:solidFill>
              <a:srgbClr val="777777"/>
            </a:solidFill>
            <a:round/>
            <a:headEnd/>
            <a:tailEnd/>
          </a:ln>
        </p:spPr>
        <p:txBody>
          <a:bodyPr wrap="none" anchor="ctr"/>
          <a:lstStyle/>
          <a:p>
            <a:pPr algn="ctr"/>
            <a:r>
              <a:rPr lang="en-US" sz="1600"/>
              <a:t>CSPO Hardware / BIOS-POST</a:t>
            </a:r>
          </a:p>
        </p:txBody>
      </p:sp>
      <p:sp>
        <p:nvSpPr>
          <p:cNvPr id="48136" name="AutoShape 7"/>
          <p:cNvSpPr>
            <a:spLocks noChangeArrowheads="1"/>
          </p:cNvSpPr>
          <p:nvPr/>
        </p:nvSpPr>
        <p:spPr bwMode="auto">
          <a:xfrm>
            <a:off x="838200" y="5507038"/>
            <a:ext cx="7162800" cy="207962"/>
          </a:xfrm>
          <a:prstGeom prst="roundRect">
            <a:avLst>
              <a:gd name="adj" fmla="val 3634"/>
            </a:avLst>
          </a:prstGeom>
          <a:solidFill>
            <a:schemeClr val="tx2"/>
          </a:solidFill>
          <a:ln w="31750">
            <a:solidFill>
              <a:srgbClr val="777777"/>
            </a:solidFill>
            <a:round/>
            <a:headEnd/>
            <a:tailEnd/>
          </a:ln>
        </p:spPr>
        <p:txBody>
          <a:bodyPr wrap="none" anchor="ctr"/>
          <a:lstStyle/>
          <a:p>
            <a:pPr algn="ctr"/>
            <a:r>
              <a:rPr lang="en-US" sz="1600" b="1">
                <a:solidFill>
                  <a:schemeClr val="bg1"/>
                </a:solidFill>
              </a:rPr>
              <a:t>HA</a:t>
            </a:r>
          </a:p>
        </p:txBody>
      </p:sp>
      <p:sp>
        <p:nvSpPr>
          <p:cNvPr id="48137" name="AutoShape 7"/>
          <p:cNvSpPr>
            <a:spLocks noChangeArrowheads="1"/>
          </p:cNvSpPr>
          <p:nvPr/>
        </p:nvSpPr>
        <p:spPr bwMode="auto">
          <a:xfrm>
            <a:off x="825500" y="3297238"/>
            <a:ext cx="850900" cy="1374775"/>
          </a:xfrm>
          <a:prstGeom prst="roundRect">
            <a:avLst>
              <a:gd name="adj" fmla="val 3634"/>
            </a:avLst>
          </a:prstGeom>
          <a:solidFill>
            <a:srgbClr val="FFC000"/>
          </a:solidFill>
          <a:ln w="31750">
            <a:solidFill>
              <a:srgbClr val="777777"/>
            </a:solidFill>
            <a:round/>
            <a:headEnd/>
            <a:tailEnd/>
          </a:ln>
        </p:spPr>
        <p:txBody>
          <a:bodyPr wrap="none" anchor="ctr"/>
          <a:lstStyle/>
          <a:p>
            <a:pPr algn="ctr"/>
            <a:r>
              <a:rPr lang="en-US" sz="1400"/>
              <a:t>Licensing</a:t>
            </a:r>
          </a:p>
        </p:txBody>
      </p:sp>
      <p:sp>
        <p:nvSpPr>
          <p:cNvPr id="48138" name="AutoShape 7"/>
          <p:cNvSpPr>
            <a:spLocks noChangeArrowheads="1"/>
          </p:cNvSpPr>
          <p:nvPr/>
        </p:nvSpPr>
        <p:spPr bwMode="auto">
          <a:xfrm>
            <a:off x="1752600" y="4745038"/>
            <a:ext cx="838200" cy="512762"/>
          </a:xfrm>
          <a:prstGeom prst="roundRect">
            <a:avLst>
              <a:gd name="adj" fmla="val 3634"/>
            </a:avLst>
          </a:prstGeom>
          <a:solidFill>
            <a:srgbClr val="DE7008"/>
          </a:solidFill>
          <a:ln w="31750">
            <a:solidFill>
              <a:srgbClr val="777777"/>
            </a:solidFill>
            <a:round/>
            <a:headEnd/>
            <a:tailEnd/>
          </a:ln>
        </p:spPr>
        <p:txBody>
          <a:bodyPr wrap="none" anchor="ctr"/>
          <a:lstStyle/>
          <a:p>
            <a:pPr algn="ctr"/>
            <a:r>
              <a:rPr lang="en-US" sz="1400"/>
              <a:t>CST</a:t>
            </a:r>
          </a:p>
        </p:txBody>
      </p:sp>
      <p:sp>
        <p:nvSpPr>
          <p:cNvPr id="48139" name="AutoShape 7"/>
          <p:cNvSpPr>
            <a:spLocks noChangeArrowheads="1"/>
          </p:cNvSpPr>
          <p:nvPr/>
        </p:nvSpPr>
        <p:spPr bwMode="auto">
          <a:xfrm>
            <a:off x="1752600" y="3297238"/>
            <a:ext cx="838200" cy="1371600"/>
          </a:xfrm>
          <a:prstGeom prst="roundRect">
            <a:avLst>
              <a:gd name="adj" fmla="val 3634"/>
            </a:avLst>
          </a:prstGeom>
          <a:solidFill>
            <a:srgbClr val="FFC000"/>
          </a:solidFill>
          <a:ln w="31750">
            <a:solidFill>
              <a:srgbClr val="777777"/>
            </a:solidFill>
            <a:round/>
            <a:headEnd/>
            <a:tailEnd/>
          </a:ln>
        </p:spPr>
        <p:txBody>
          <a:bodyPr wrap="none" anchor="ctr"/>
          <a:lstStyle/>
          <a:p>
            <a:pPr algn="ctr"/>
            <a:r>
              <a:rPr lang="en-US" sz="1400"/>
              <a:t>Logging</a:t>
            </a:r>
          </a:p>
        </p:txBody>
      </p:sp>
      <p:sp>
        <p:nvSpPr>
          <p:cNvPr id="48140" name="AutoShape 7"/>
          <p:cNvSpPr>
            <a:spLocks noChangeArrowheads="1"/>
          </p:cNvSpPr>
          <p:nvPr/>
        </p:nvSpPr>
        <p:spPr bwMode="auto">
          <a:xfrm>
            <a:off x="838200" y="4745038"/>
            <a:ext cx="850900" cy="512762"/>
          </a:xfrm>
          <a:prstGeom prst="roundRect">
            <a:avLst>
              <a:gd name="adj" fmla="val 3634"/>
            </a:avLst>
          </a:prstGeom>
          <a:solidFill>
            <a:srgbClr val="DE7008"/>
          </a:solidFill>
          <a:ln w="31750">
            <a:solidFill>
              <a:srgbClr val="777777"/>
            </a:solidFill>
            <a:round/>
            <a:headEnd/>
            <a:tailEnd/>
          </a:ln>
        </p:spPr>
        <p:txBody>
          <a:bodyPr wrap="none" anchor="ctr"/>
          <a:lstStyle/>
          <a:p>
            <a:pPr algn="ctr"/>
            <a:r>
              <a:rPr lang="en-US" sz="1400"/>
              <a:t>FlexLM</a:t>
            </a:r>
          </a:p>
        </p:txBody>
      </p:sp>
      <p:sp>
        <p:nvSpPr>
          <p:cNvPr id="48141" name="AutoShape 7"/>
          <p:cNvSpPr>
            <a:spLocks noChangeArrowheads="1"/>
          </p:cNvSpPr>
          <p:nvPr/>
        </p:nvSpPr>
        <p:spPr bwMode="auto">
          <a:xfrm>
            <a:off x="3949700" y="3602038"/>
            <a:ext cx="1231900" cy="1655762"/>
          </a:xfrm>
          <a:prstGeom prst="roundRect">
            <a:avLst>
              <a:gd name="adj" fmla="val 3634"/>
            </a:avLst>
          </a:prstGeom>
          <a:solidFill>
            <a:srgbClr val="FFC000"/>
          </a:solidFill>
          <a:ln w="31750">
            <a:solidFill>
              <a:srgbClr val="777777"/>
            </a:solidFill>
            <a:round/>
            <a:headEnd/>
            <a:tailEnd/>
          </a:ln>
        </p:spPr>
        <p:txBody>
          <a:bodyPr wrap="none" anchor="ctr"/>
          <a:lstStyle/>
          <a:p>
            <a:pPr algn="ctr"/>
            <a:r>
              <a:rPr lang="en-US" sz="1400"/>
              <a:t>Env Control</a:t>
            </a:r>
          </a:p>
        </p:txBody>
      </p:sp>
      <p:sp>
        <p:nvSpPr>
          <p:cNvPr id="48142" name="AutoShape 7"/>
          <p:cNvSpPr>
            <a:spLocks noChangeArrowheads="1"/>
          </p:cNvSpPr>
          <p:nvPr/>
        </p:nvSpPr>
        <p:spPr bwMode="auto">
          <a:xfrm>
            <a:off x="5346700" y="3602038"/>
            <a:ext cx="1231900" cy="1655762"/>
          </a:xfrm>
          <a:prstGeom prst="roundRect">
            <a:avLst>
              <a:gd name="adj" fmla="val 3634"/>
            </a:avLst>
          </a:prstGeom>
          <a:solidFill>
            <a:srgbClr val="DE7008"/>
          </a:solidFill>
          <a:ln w="31750">
            <a:solidFill>
              <a:srgbClr val="777777"/>
            </a:solidFill>
            <a:round/>
            <a:headEnd/>
            <a:tailEnd/>
          </a:ln>
        </p:spPr>
        <p:txBody>
          <a:bodyPr wrap="none" anchor="ctr"/>
          <a:lstStyle/>
          <a:p>
            <a:pPr algn="ctr"/>
            <a:r>
              <a:rPr lang="en-US" sz="1400"/>
              <a:t>ConnectEMC</a:t>
            </a:r>
          </a:p>
        </p:txBody>
      </p:sp>
      <p:sp>
        <p:nvSpPr>
          <p:cNvPr id="48143" name="AutoShape 7"/>
          <p:cNvSpPr>
            <a:spLocks noChangeArrowheads="1"/>
          </p:cNvSpPr>
          <p:nvPr/>
        </p:nvSpPr>
        <p:spPr bwMode="auto">
          <a:xfrm>
            <a:off x="2667000" y="3297238"/>
            <a:ext cx="838200" cy="1371600"/>
          </a:xfrm>
          <a:prstGeom prst="roundRect">
            <a:avLst>
              <a:gd name="adj" fmla="val 3634"/>
            </a:avLst>
          </a:prstGeom>
          <a:solidFill>
            <a:srgbClr val="FFC000"/>
          </a:solidFill>
          <a:ln w="31750">
            <a:solidFill>
              <a:srgbClr val="777777"/>
            </a:solidFill>
            <a:round/>
            <a:headEnd/>
            <a:tailEnd/>
          </a:ln>
        </p:spPr>
        <p:txBody>
          <a:bodyPr wrap="none" anchor="ctr"/>
          <a:lstStyle/>
          <a:p>
            <a:pPr algn="ctr"/>
            <a:r>
              <a:rPr lang="en-US" sz="1400"/>
              <a:t>Auth.</a:t>
            </a:r>
          </a:p>
        </p:txBody>
      </p:sp>
      <p:sp>
        <p:nvSpPr>
          <p:cNvPr id="48144" name="AutoShape 7"/>
          <p:cNvSpPr>
            <a:spLocks noChangeArrowheads="1"/>
          </p:cNvSpPr>
          <p:nvPr/>
        </p:nvSpPr>
        <p:spPr bwMode="auto">
          <a:xfrm>
            <a:off x="5334000" y="3297238"/>
            <a:ext cx="1231900" cy="228600"/>
          </a:xfrm>
          <a:prstGeom prst="roundRect">
            <a:avLst>
              <a:gd name="adj" fmla="val 3634"/>
            </a:avLst>
          </a:prstGeom>
          <a:solidFill>
            <a:srgbClr val="FFC000"/>
          </a:solidFill>
          <a:ln w="31750">
            <a:solidFill>
              <a:srgbClr val="777777"/>
            </a:solidFill>
            <a:round/>
            <a:headEnd/>
            <a:tailEnd/>
          </a:ln>
        </p:spPr>
        <p:txBody>
          <a:bodyPr wrap="none" anchor="ctr"/>
          <a:lstStyle/>
          <a:p>
            <a:pPr algn="ctr"/>
            <a:r>
              <a:rPr lang="en-US" sz="1200"/>
              <a:t>Platform-API</a:t>
            </a:r>
          </a:p>
        </p:txBody>
      </p:sp>
      <p:sp>
        <p:nvSpPr>
          <p:cNvPr id="48145" name="AutoShape 7"/>
          <p:cNvSpPr>
            <a:spLocks noChangeArrowheads="1"/>
          </p:cNvSpPr>
          <p:nvPr/>
        </p:nvSpPr>
        <p:spPr bwMode="auto">
          <a:xfrm>
            <a:off x="3949700" y="3297238"/>
            <a:ext cx="1231900" cy="228600"/>
          </a:xfrm>
          <a:prstGeom prst="roundRect">
            <a:avLst>
              <a:gd name="adj" fmla="val 3634"/>
            </a:avLst>
          </a:prstGeom>
          <a:solidFill>
            <a:srgbClr val="FFC000"/>
          </a:solidFill>
          <a:ln w="31750">
            <a:solidFill>
              <a:srgbClr val="777777"/>
            </a:solidFill>
            <a:round/>
            <a:headEnd/>
            <a:tailEnd/>
          </a:ln>
        </p:spPr>
        <p:txBody>
          <a:bodyPr wrap="none" anchor="ctr"/>
          <a:lstStyle/>
          <a:p>
            <a:pPr algn="ctr"/>
            <a:r>
              <a:rPr lang="en-US" sz="1200"/>
              <a:t>Platform-API</a:t>
            </a:r>
          </a:p>
        </p:txBody>
      </p:sp>
      <p:sp>
        <p:nvSpPr>
          <p:cNvPr id="48146" name="AutoShape 7"/>
          <p:cNvSpPr>
            <a:spLocks noChangeArrowheads="1"/>
          </p:cNvSpPr>
          <p:nvPr/>
        </p:nvSpPr>
        <p:spPr bwMode="auto">
          <a:xfrm>
            <a:off x="6997700" y="4745038"/>
            <a:ext cx="457200" cy="512762"/>
          </a:xfrm>
          <a:prstGeom prst="roundRect">
            <a:avLst>
              <a:gd name="adj" fmla="val 3634"/>
            </a:avLst>
          </a:prstGeom>
          <a:solidFill>
            <a:srgbClr val="FFC000"/>
          </a:solidFill>
          <a:ln w="31750">
            <a:solidFill>
              <a:srgbClr val="777777"/>
            </a:solidFill>
            <a:round/>
            <a:headEnd/>
            <a:tailEnd/>
          </a:ln>
        </p:spPr>
        <p:txBody>
          <a:bodyPr wrap="none" anchor="ctr"/>
          <a:lstStyle/>
          <a:p>
            <a:pPr algn="ctr"/>
            <a:r>
              <a:rPr lang="en-US" sz="1400"/>
              <a:t>CSX</a:t>
            </a:r>
          </a:p>
        </p:txBody>
      </p:sp>
      <p:sp>
        <p:nvSpPr>
          <p:cNvPr id="48147" name="AutoShape 7"/>
          <p:cNvSpPr>
            <a:spLocks noChangeArrowheads="1"/>
          </p:cNvSpPr>
          <p:nvPr/>
        </p:nvSpPr>
        <p:spPr bwMode="auto">
          <a:xfrm>
            <a:off x="7543800" y="4745038"/>
            <a:ext cx="457200" cy="512762"/>
          </a:xfrm>
          <a:prstGeom prst="roundRect">
            <a:avLst>
              <a:gd name="adj" fmla="val 3634"/>
            </a:avLst>
          </a:prstGeom>
          <a:solidFill>
            <a:srgbClr val="FFC000"/>
          </a:solidFill>
          <a:ln w="31750">
            <a:solidFill>
              <a:srgbClr val="777777"/>
            </a:solidFill>
            <a:round/>
            <a:headEnd/>
            <a:tailEnd/>
          </a:ln>
        </p:spPr>
        <p:txBody>
          <a:bodyPr wrap="none" anchor="ctr"/>
          <a:lstStyle/>
          <a:p>
            <a:pPr algn="ctr"/>
            <a:r>
              <a:rPr lang="en-US" sz="1400"/>
              <a:t>CSX</a:t>
            </a:r>
          </a:p>
        </p:txBody>
      </p:sp>
      <p:sp>
        <p:nvSpPr>
          <p:cNvPr id="48148" name="AutoShape 7"/>
          <p:cNvSpPr>
            <a:spLocks noChangeArrowheads="1"/>
          </p:cNvSpPr>
          <p:nvPr/>
        </p:nvSpPr>
        <p:spPr bwMode="auto">
          <a:xfrm>
            <a:off x="6997700" y="3297238"/>
            <a:ext cx="457200" cy="1371600"/>
          </a:xfrm>
          <a:prstGeom prst="roundRect">
            <a:avLst>
              <a:gd name="adj" fmla="val 3634"/>
            </a:avLst>
          </a:prstGeom>
          <a:solidFill>
            <a:srgbClr val="FFC000"/>
          </a:solidFill>
          <a:ln w="31750">
            <a:solidFill>
              <a:srgbClr val="777777"/>
            </a:solidFill>
            <a:round/>
            <a:headEnd/>
            <a:tailEnd/>
          </a:ln>
        </p:spPr>
        <p:txBody>
          <a:bodyPr wrap="none" anchor="ctr"/>
          <a:lstStyle/>
          <a:p>
            <a:pPr algn="ctr"/>
            <a:r>
              <a:rPr lang="en-US" sz="1400"/>
              <a:t>Flare</a:t>
            </a:r>
          </a:p>
        </p:txBody>
      </p:sp>
      <p:sp>
        <p:nvSpPr>
          <p:cNvPr id="48149" name="AutoShape 7"/>
          <p:cNvSpPr>
            <a:spLocks noChangeArrowheads="1"/>
          </p:cNvSpPr>
          <p:nvPr/>
        </p:nvSpPr>
        <p:spPr bwMode="auto">
          <a:xfrm>
            <a:off x="7543800" y="3297238"/>
            <a:ext cx="457200" cy="1371600"/>
          </a:xfrm>
          <a:prstGeom prst="roundRect">
            <a:avLst>
              <a:gd name="adj" fmla="val 3634"/>
            </a:avLst>
          </a:prstGeom>
          <a:solidFill>
            <a:srgbClr val="FFC000"/>
          </a:solidFill>
          <a:ln w="31750">
            <a:solidFill>
              <a:srgbClr val="777777"/>
            </a:solidFill>
            <a:round/>
            <a:headEnd/>
            <a:tailEnd/>
          </a:ln>
        </p:spPr>
        <p:txBody>
          <a:bodyPr wrap="none" anchor="ctr"/>
          <a:lstStyle/>
          <a:p>
            <a:pPr algn="ctr"/>
            <a:r>
              <a:rPr lang="en-US" sz="1400"/>
              <a:t>Dart</a:t>
            </a:r>
          </a:p>
        </p:txBody>
      </p:sp>
      <p:sp>
        <p:nvSpPr>
          <p:cNvPr id="48150" name="AutoShape 7"/>
          <p:cNvSpPr>
            <a:spLocks noChangeArrowheads="1"/>
          </p:cNvSpPr>
          <p:nvPr/>
        </p:nvSpPr>
        <p:spPr bwMode="auto">
          <a:xfrm>
            <a:off x="838200" y="2744788"/>
            <a:ext cx="850900" cy="306387"/>
          </a:xfrm>
          <a:prstGeom prst="roundRect">
            <a:avLst>
              <a:gd name="adj" fmla="val 3634"/>
            </a:avLst>
          </a:prstGeom>
          <a:solidFill>
            <a:srgbClr val="DDDDDD"/>
          </a:solidFill>
          <a:ln w="31750">
            <a:solidFill>
              <a:srgbClr val="777777"/>
            </a:solidFill>
            <a:round/>
            <a:headEnd/>
            <a:tailEnd/>
          </a:ln>
        </p:spPr>
        <p:txBody>
          <a:bodyPr wrap="none" anchor="ctr"/>
          <a:lstStyle/>
          <a:p>
            <a:pPr algn="ctr"/>
            <a:r>
              <a:rPr lang="en-US" sz="1400"/>
              <a:t>Provider</a:t>
            </a:r>
          </a:p>
        </p:txBody>
      </p:sp>
      <p:sp>
        <p:nvSpPr>
          <p:cNvPr id="48151" name="AutoShape 7"/>
          <p:cNvSpPr>
            <a:spLocks noChangeArrowheads="1"/>
          </p:cNvSpPr>
          <p:nvPr/>
        </p:nvSpPr>
        <p:spPr bwMode="auto">
          <a:xfrm>
            <a:off x="1765300" y="2743200"/>
            <a:ext cx="838200" cy="304800"/>
          </a:xfrm>
          <a:prstGeom prst="roundRect">
            <a:avLst>
              <a:gd name="adj" fmla="val 3634"/>
            </a:avLst>
          </a:prstGeom>
          <a:solidFill>
            <a:srgbClr val="DDDDDD"/>
          </a:solidFill>
          <a:ln w="31750">
            <a:solidFill>
              <a:srgbClr val="777777"/>
            </a:solidFill>
            <a:round/>
            <a:headEnd/>
            <a:tailEnd/>
          </a:ln>
        </p:spPr>
        <p:txBody>
          <a:bodyPr wrap="none" anchor="ctr"/>
          <a:lstStyle/>
          <a:p>
            <a:pPr algn="ctr"/>
            <a:r>
              <a:rPr lang="en-US" sz="1400"/>
              <a:t>Provider</a:t>
            </a:r>
          </a:p>
        </p:txBody>
      </p:sp>
      <p:sp>
        <p:nvSpPr>
          <p:cNvPr id="48152" name="AutoShape 7"/>
          <p:cNvSpPr>
            <a:spLocks noChangeArrowheads="1"/>
          </p:cNvSpPr>
          <p:nvPr/>
        </p:nvSpPr>
        <p:spPr bwMode="auto">
          <a:xfrm>
            <a:off x="7010400" y="2743200"/>
            <a:ext cx="457200" cy="304800"/>
          </a:xfrm>
          <a:prstGeom prst="roundRect">
            <a:avLst>
              <a:gd name="adj" fmla="val 3634"/>
            </a:avLst>
          </a:prstGeom>
          <a:solidFill>
            <a:srgbClr val="DDDDDD"/>
          </a:solidFill>
          <a:ln w="31750">
            <a:solidFill>
              <a:srgbClr val="777777"/>
            </a:solidFill>
            <a:round/>
            <a:headEnd/>
            <a:tailEnd/>
          </a:ln>
        </p:spPr>
        <p:txBody>
          <a:bodyPr wrap="none" anchor="ctr"/>
          <a:lstStyle/>
          <a:p>
            <a:pPr algn="ctr"/>
            <a:r>
              <a:rPr lang="en-US" sz="1400"/>
              <a:t>Prov</a:t>
            </a:r>
          </a:p>
        </p:txBody>
      </p:sp>
      <p:sp>
        <p:nvSpPr>
          <p:cNvPr id="48153" name="AutoShape 7"/>
          <p:cNvSpPr>
            <a:spLocks noChangeArrowheads="1"/>
          </p:cNvSpPr>
          <p:nvPr/>
        </p:nvSpPr>
        <p:spPr bwMode="auto">
          <a:xfrm>
            <a:off x="7556500" y="2743200"/>
            <a:ext cx="457200" cy="304800"/>
          </a:xfrm>
          <a:prstGeom prst="roundRect">
            <a:avLst>
              <a:gd name="adj" fmla="val 3634"/>
            </a:avLst>
          </a:prstGeom>
          <a:solidFill>
            <a:srgbClr val="DDDDDD"/>
          </a:solidFill>
          <a:ln w="31750">
            <a:solidFill>
              <a:srgbClr val="777777"/>
            </a:solidFill>
            <a:round/>
            <a:headEnd/>
            <a:tailEnd/>
          </a:ln>
        </p:spPr>
        <p:txBody>
          <a:bodyPr wrap="none" anchor="ctr"/>
          <a:lstStyle/>
          <a:p>
            <a:pPr algn="ctr"/>
            <a:r>
              <a:rPr lang="en-US" sz="1400"/>
              <a:t>Prov</a:t>
            </a:r>
          </a:p>
        </p:txBody>
      </p:sp>
      <p:sp>
        <p:nvSpPr>
          <p:cNvPr id="48154" name="AutoShape 7"/>
          <p:cNvSpPr>
            <a:spLocks noChangeArrowheads="1"/>
          </p:cNvSpPr>
          <p:nvPr/>
        </p:nvSpPr>
        <p:spPr bwMode="auto">
          <a:xfrm>
            <a:off x="3949700" y="2743200"/>
            <a:ext cx="1219200" cy="304800"/>
          </a:xfrm>
          <a:prstGeom prst="roundRect">
            <a:avLst>
              <a:gd name="adj" fmla="val 3634"/>
            </a:avLst>
          </a:prstGeom>
          <a:solidFill>
            <a:srgbClr val="DDDDDD"/>
          </a:solidFill>
          <a:ln w="31750">
            <a:solidFill>
              <a:srgbClr val="777777"/>
            </a:solidFill>
            <a:round/>
            <a:headEnd/>
            <a:tailEnd/>
          </a:ln>
        </p:spPr>
        <p:txBody>
          <a:bodyPr wrap="none" anchor="ctr"/>
          <a:lstStyle/>
          <a:p>
            <a:pPr algn="ctr"/>
            <a:r>
              <a:rPr lang="en-US" sz="1400"/>
              <a:t>Provider</a:t>
            </a:r>
          </a:p>
        </p:txBody>
      </p:sp>
      <p:sp>
        <p:nvSpPr>
          <p:cNvPr id="48155" name="AutoShape 7"/>
          <p:cNvSpPr>
            <a:spLocks noChangeArrowheads="1"/>
          </p:cNvSpPr>
          <p:nvPr/>
        </p:nvSpPr>
        <p:spPr bwMode="auto">
          <a:xfrm>
            <a:off x="838200" y="2459038"/>
            <a:ext cx="7162800" cy="207962"/>
          </a:xfrm>
          <a:prstGeom prst="roundRect">
            <a:avLst>
              <a:gd name="adj" fmla="val 3634"/>
            </a:avLst>
          </a:prstGeom>
          <a:solidFill>
            <a:srgbClr val="DDDDDD"/>
          </a:solidFill>
          <a:ln w="31750">
            <a:solidFill>
              <a:srgbClr val="777777"/>
            </a:solidFill>
            <a:round/>
            <a:headEnd/>
            <a:tailEnd/>
          </a:ln>
        </p:spPr>
        <p:txBody>
          <a:bodyPr wrap="none" anchor="ctr"/>
          <a:lstStyle/>
          <a:p>
            <a:pPr algn="ctr"/>
            <a:r>
              <a:rPr lang="en-US" sz="1600"/>
              <a:t>UniSphere</a:t>
            </a:r>
          </a:p>
        </p:txBody>
      </p:sp>
      <p:sp>
        <p:nvSpPr>
          <p:cNvPr id="48156" name="AutoShape 7"/>
          <p:cNvSpPr>
            <a:spLocks noChangeArrowheads="1"/>
          </p:cNvSpPr>
          <p:nvPr/>
        </p:nvSpPr>
        <p:spPr bwMode="auto">
          <a:xfrm>
            <a:off x="838200" y="1447800"/>
            <a:ext cx="850900" cy="457200"/>
          </a:xfrm>
          <a:prstGeom prst="roundRect">
            <a:avLst>
              <a:gd name="adj" fmla="val 3634"/>
            </a:avLst>
          </a:prstGeom>
          <a:solidFill>
            <a:srgbClr val="DDDDDD"/>
          </a:solidFill>
          <a:ln w="31750">
            <a:solidFill>
              <a:srgbClr val="777777"/>
            </a:solidFill>
            <a:round/>
            <a:headEnd/>
            <a:tailEnd/>
          </a:ln>
        </p:spPr>
        <p:txBody>
          <a:bodyPr wrap="none" anchor="ctr"/>
          <a:lstStyle/>
          <a:p>
            <a:pPr algn="ctr"/>
            <a:r>
              <a:rPr lang="en-US" sz="1400"/>
              <a:t>License</a:t>
            </a:r>
            <a:br>
              <a:rPr lang="en-US" sz="1400"/>
            </a:br>
            <a:r>
              <a:rPr lang="en-US" sz="1400"/>
              <a:t>backend</a:t>
            </a:r>
          </a:p>
        </p:txBody>
      </p:sp>
      <p:sp>
        <p:nvSpPr>
          <p:cNvPr id="48157" name="AutoShape 7"/>
          <p:cNvSpPr>
            <a:spLocks noChangeArrowheads="1"/>
          </p:cNvSpPr>
          <p:nvPr/>
        </p:nvSpPr>
        <p:spPr bwMode="auto">
          <a:xfrm>
            <a:off x="5359400" y="1524000"/>
            <a:ext cx="1219200" cy="304800"/>
          </a:xfrm>
          <a:prstGeom prst="roundRect">
            <a:avLst>
              <a:gd name="adj" fmla="val 3634"/>
            </a:avLst>
          </a:prstGeom>
          <a:solidFill>
            <a:srgbClr val="DDDDDD"/>
          </a:solidFill>
          <a:ln w="31750">
            <a:solidFill>
              <a:srgbClr val="777777"/>
            </a:solidFill>
            <a:round/>
            <a:headEnd/>
            <a:tailEnd/>
          </a:ln>
        </p:spPr>
        <p:txBody>
          <a:bodyPr wrap="none" anchor="ctr"/>
          <a:lstStyle/>
          <a:p>
            <a:pPr algn="ctr"/>
            <a:r>
              <a:rPr lang="en-US" sz="1400"/>
              <a:t>SYR</a:t>
            </a:r>
          </a:p>
        </p:txBody>
      </p:sp>
      <p:sp>
        <p:nvSpPr>
          <p:cNvPr id="48158" name="AutoShape 7"/>
          <p:cNvSpPr>
            <a:spLocks noChangeArrowheads="1"/>
          </p:cNvSpPr>
          <p:nvPr/>
        </p:nvSpPr>
        <p:spPr bwMode="auto">
          <a:xfrm>
            <a:off x="3048000" y="1447800"/>
            <a:ext cx="1447800" cy="533400"/>
          </a:xfrm>
          <a:prstGeom prst="roundRect">
            <a:avLst>
              <a:gd name="adj" fmla="val 3634"/>
            </a:avLst>
          </a:prstGeom>
          <a:solidFill>
            <a:srgbClr val="DDDDDD"/>
          </a:solidFill>
          <a:ln w="31750">
            <a:solidFill>
              <a:srgbClr val="777777"/>
            </a:solidFill>
            <a:round/>
            <a:headEnd/>
            <a:tailEnd/>
          </a:ln>
        </p:spPr>
        <p:txBody>
          <a:bodyPr wrap="none" anchor="ctr"/>
          <a:lstStyle/>
          <a:p>
            <a:pPr algn="ctr"/>
            <a:r>
              <a:rPr lang="en-US" sz="1400"/>
              <a:t>ECO</a:t>
            </a:r>
          </a:p>
        </p:txBody>
      </p:sp>
      <p:sp>
        <p:nvSpPr>
          <p:cNvPr id="48159" name="AutoShape 7"/>
          <p:cNvSpPr>
            <a:spLocks noChangeArrowheads="1"/>
          </p:cNvSpPr>
          <p:nvPr/>
        </p:nvSpPr>
        <p:spPr bwMode="auto">
          <a:xfrm>
            <a:off x="2667000" y="2743200"/>
            <a:ext cx="838200" cy="304800"/>
          </a:xfrm>
          <a:prstGeom prst="roundRect">
            <a:avLst>
              <a:gd name="adj" fmla="val 3634"/>
            </a:avLst>
          </a:prstGeom>
          <a:solidFill>
            <a:srgbClr val="DDDDDD"/>
          </a:solidFill>
          <a:ln w="31750">
            <a:solidFill>
              <a:srgbClr val="777777"/>
            </a:solidFill>
            <a:round/>
            <a:headEnd/>
            <a:tailEnd/>
          </a:ln>
        </p:spPr>
        <p:txBody>
          <a:bodyPr wrap="none" anchor="ctr"/>
          <a:lstStyle/>
          <a:p>
            <a:pPr algn="ctr"/>
            <a:r>
              <a:rPr lang="en-US" sz="1400"/>
              <a:t>Provider</a:t>
            </a:r>
          </a:p>
        </p:txBody>
      </p:sp>
      <p:sp>
        <p:nvSpPr>
          <p:cNvPr id="48160" name="Line 35"/>
          <p:cNvSpPr>
            <a:spLocks noChangeShapeType="1"/>
          </p:cNvSpPr>
          <p:nvPr/>
        </p:nvSpPr>
        <p:spPr bwMode="auto">
          <a:xfrm>
            <a:off x="1230313" y="1911350"/>
            <a:ext cx="0" cy="515938"/>
          </a:xfrm>
          <a:prstGeom prst="line">
            <a:avLst/>
          </a:prstGeom>
          <a:noFill/>
          <a:ln w="28575">
            <a:solidFill>
              <a:schemeClr val="bg2"/>
            </a:solidFill>
            <a:round/>
            <a:headEnd type="triangle" w="med" len="med"/>
            <a:tailEnd type="triangle" w="med" len="med"/>
          </a:ln>
        </p:spPr>
        <p:txBody>
          <a:bodyPr/>
          <a:lstStyle/>
          <a:p>
            <a:endParaRPr lang="en-US"/>
          </a:p>
        </p:txBody>
      </p:sp>
      <p:sp>
        <p:nvSpPr>
          <p:cNvPr id="48161" name="Line 36"/>
          <p:cNvSpPr>
            <a:spLocks noChangeShapeType="1"/>
          </p:cNvSpPr>
          <p:nvPr/>
        </p:nvSpPr>
        <p:spPr bwMode="auto">
          <a:xfrm>
            <a:off x="3762375" y="2017713"/>
            <a:ext cx="0" cy="446087"/>
          </a:xfrm>
          <a:prstGeom prst="line">
            <a:avLst/>
          </a:prstGeom>
          <a:noFill/>
          <a:ln w="28575">
            <a:solidFill>
              <a:schemeClr val="bg2"/>
            </a:solidFill>
            <a:round/>
            <a:headEnd type="triangle" w="med" len="med"/>
            <a:tailEnd type="triangle" w="med" len="med"/>
          </a:ln>
        </p:spPr>
        <p:txBody>
          <a:bodyPr/>
          <a:lstStyle/>
          <a:p>
            <a:endParaRPr lang="en-US"/>
          </a:p>
        </p:txBody>
      </p:sp>
      <p:sp>
        <p:nvSpPr>
          <p:cNvPr id="48162" name="Line 37"/>
          <p:cNvSpPr>
            <a:spLocks noChangeShapeType="1"/>
          </p:cNvSpPr>
          <p:nvPr/>
        </p:nvSpPr>
        <p:spPr bwMode="auto">
          <a:xfrm>
            <a:off x="5953125" y="1852613"/>
            <a:ext cx="1588" cy="1417637"/>
          </a:xfrm>
          <a:prstGeom prst="line">
            <a:avLst/>
          </a:prstGeom>
          <a:noFill/>
          <a:ln w="28575">
            <a:solidFill>
              <a:schemeClr val="bg2"/>
            </a:solidFill>
            <a:round/>
            <a:headEnd type="triangle" w="med" len="med"/>
            <a:tailEnd type="triangle" w="med" len="med"/>
          </a:ln>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1"/>
          <p:cNvSpPr>
            <a:spLocks noGrp="1"/>
          </p:cNvSpPr>
          <p:nvPr>
            <p:ph type="title"/>
          </p:nvPr>
        </p:nvSpPr>
        <p:spPr>
          <a:xfrm>
            <a:off x="611188" y="260350"/>
            <a:ext cx="6280150" cy="863600"/>
          </a:xfrm>
        </p:spPr>
        <p:txBody>
          <a:bodyPr/>
          <a:lstStyle/>
          <a:p>
            <a:r>
              <a:rPr lang="pt-PT" smtClean="0"/>
              <a:t>C4 Data path</a:t>
            </a:r>
            <a:endParaRPr lang="en-US" smtClean="0"/>
          </a:p>
        </p:txBody>
      </p:sp>
      <p:sp>
        <p:nvSpPr>
          <p:cNvPr id="11267" name="Line 3"/>
          <p:cNvSpPr>
            <a:spLocks noChangeShapeType="1"/>
          </p:cNvSpPr>
          <p:nvPr/>
        </p:nvSpPr>
        <p:spPr bwMode="auto">
          <a:xfrm flipH="1" flipV="1">
            <a:off x="7953375" y="979618"/>
            <a:ext cx="0" cy="233362"/>
          </a:xfrm>
          <a:prstGeom prst="line">
            <a:avLst/>
          </a:prstGeom>
          <a:noFill/>
          <a:ln w="38100">
            <a:solidFill>
              <a:schemeClr val="tx1"/>
            </a:solidFill>
            <a:round/>
            <a:headEnd/>
            <a:tailEnd/>
          </a:ln>
        </p:spPr>
        <p:txBody>
          <a:bodyPr/>
          <a:lstStyle/>
          <a:p>
            <a:endParaRPr lang="en-US"/>
          </a:p>
        </p:txBody>
      </p:sp>
      <p:sp>
        <p:nvSpPr>
          <p:cNvPr id="11268" name="Line 4"/>
          <p:cNvSpPr>
            <a:spLocks noChangeShapeType="1"/>
          </p:cNvSpPr>
          <p:nvPr/>
        </p:nvSpPr>
        <p:spPr bwMode="auto">
          <a:xfrm flipV="1">
            <a:off x="7953375" y="1503493"/>
            <a:ext cx="0" cy="290512"/>
          </a:xfrm>
          <a:prstGeom prst="line">
            <a:avLst/>
          </a:prstGeom>
          <a:noFill/>
          <a:ln w="38100">
            <a:solidFill>
              <a:schemeClr val="tx1"/>
            </a:solidFill>
            <a:round/>
            <a:headEnd/>
            <a:tailEnd/>
          </a:ln>
        </p:spPr>
        <p:txBody>
          <a:bodyPr/>
          <a:lstStyle/>
          <a:p>
            <a:endParaRPr lang="en-US"/>
          </a:p>
        </p:txBody>
      </p:sp>
      <p:sp>
        <p:nvSpPr>
          <p:cNvPr id="11269" name="Rectangle 5"/>
          <p:cNvSpPr>
            <a:spLocks noChangeArrowheads="1"/>
          </p:cNvSpPr>
          <p:nvPr/>
        </p:nvSpPr>
        <p:spPr bwMode="auto">
          <a:xfrm>
            <a:off x="2168525" y="4089530"/>
            <a:ext cx="4497388" cy="1395413"/>
          </a:xfrm>
          <a:prstGeom prst="rect">
            <a:avLst/>
          </a:prstGeom>
          <a:solidFill>
            <a:srgbClr val="00CCFF"/>
          </a:solidFill>
          <a:ln w="25400">
            <a:solidFill>
              <a:schemeClr val="tx1"/>
            </a:solidFill>
            <a:prstDash val="dash"/>
            <a:miter lim="800000"/>
            <a:headEnd/>
            <a:tailEnd/>
          </a:ln>
        </p:spPr>
        <p:txBody>
          <a:bodyPr wrap="none" anchor="ctr"/>
          <a:lstStyle/>
          <a:p>
            <a:endParaRPr lang="en-US"/>
          </a:p>
        </p:txBody>
      </p:sp>
      <p:sp>
        <p:nvSpPr>
          <p:cNvPr id="11270" name="Rectangle 6"/>
          <p:cNvSpPr>
            <a:spLocks noChangeArrowheads="1"/>
          </p:cNvSpPr>
          <p:nvPr/>
        </p:nvSpPr>
        <p:spPr bwMode="auto">
          <a:xfrm>
            <a:off x="2468563" y="1535243"/>
            <a:ext cx="1274762" cy="1336675"/>
          </a:xfrm>
          <a:prstGeom prst="rect">
            <a:avLst/>
          </a:prstGeom>
          <a:solidFill>
            <a:srgbClr val="00CCFF"/>
          </a:solidFill>
          <a:ln w="25400">
            <a:solidFill>
              <a:schemeClr val="tx1"/>
            </a:solidFill>
            <a:miter lim="800000"/>
            <a:headEnd/>
            <a:tailEnd/>
          </a:ln>
        </p:spPr>
        <p:txBody>
          <a:bodyPr wrap="none" anchor="ctr"/>
          <a:lstStyle/>
          <a:p>
            <a:endParaRPr lang="en-US"/>
          </a:p>
        </p:txBody>
      </p:sp>
      <p:sp>
        <p:nvSpPr>
          <p:cNvPr id="11271" name="Rectangle 7"/>
          <p:cNvSpPr>
            <a:spLocks noChangeArrowheads="1"/>
          </p:cNvSpPr>
          <p:nvPr/>
        </p:nvSpPr>
        <p:spPr bwMode="auto">
          <a:xfrm>
            <a:off x="2543175" y="1851155"/>
            <a:ext cx="1049338" cy="846138"/>
          </a:xfrm>
          <a:prstGeom prst="rect">
            <a:avLst/>
          </a:prstGeom>
          <a:solidFill>
            <a:srgbClr val="FFCC00"/>
          </a:solidFill>
          <a:ln w="12700">
            <a:solidFill>
              <a:schemeClr val="tx1"/>
            </a:solidFill>
            <a:miter lim="800000"/>
            <a:headEnd/>
            <a:tailEnd/>
          </a:ln>
        </p:spPr>
        <p:txBody>
          <a:bodyPr wrap="none" anchor="ctr"/>
          <a:lstStyle/>
          <a:p>
            <a:endParaRPr lang="en-US" sz="1000"/>
          </a:p>
        </p:txBody>
      </p:sp>
      <p:sp>
        <p:nvSpPr>
          <p:cNvPr id="11272" name="Line 8"/>
          <p:cNvSpPr>
            <a:spLocks noChangeShapeType="1"/>
          </p:cNvSpPr>
          <p:nvPr/>
        </p:nvSpPr>
        <p:spPr bwMode="auto">
          <a:xfrm>
            <a:off x="369888" y="3745043"/>
            <a:ext cx="8545512" cy="0"/>
          </a:xfrm>
          <a:prstGeom prst="line">
            <a:avLst/>
          </a:prstGeom>
          <a:noFill/>
          <a:ln w="38100">
            <a:solidFill>
              <a:schemeClr val="tx1"/>
            </a:solidFill>
            <a:prstDash val="dash"/>
            <a:round/>
            <a:headEnd/>
            <a:tailEnd/>
          </a:ln>
        </p:spPr>
        <p:txBody>
          <a:bodyPr/>
          <a:lstStyle/>
          <a:p>
            <a:endParaRPr lang="en-US"/>
          </a:p>
        </p:txBody>
      </p:sp>
      <p:sp>
        <p:nvSpPr>
          <p:cNvPr id="11273" name="Text Box 9"/>
          <p:cNvSpPr txBox="1">
            <a:spLocks noChangeArrowheads="1"/>
          </p:cNvSpPr>
          <p:nvPr/>
        </p:nvSpPr>
        <p:spPr bwMode="auto">
          <a:xfrm>
            <a:off x="260350" y="3459293"/>
            <a:ext cx="520700" cy="274637"/>
          </a:xfrm>
          <a:prstGeom prst="rect">
            <a:avLst/>
          </a:prstGeom>
          <a:noFill/>
          <a:ln w="9525">
            <a:noFill/>
            <a:miter lim="800000"/>
            <a:headEnd/>
            <a:tailEnd/>
          </a:ln>
        </p:spPr>
        <p:txBody>
          <a:bodyPr wrap="none">
            <a:spAutoFit/>
          </a:bodyPr>
          <a:lstStyle/>
          <a:p>
            <a:pPr algn="l"/>
            <a:r>
              <a:rPr lang="en-US" sz="1200" b="1"/>
              <a:t>User</a:t>
            </a:r>
          </a:p>
        </p:txBody>
      </p:sp>
      <p:sp>
        <p:nvSpPr>
          <p:cNvPr id="11274" name="Text Box 10"/>
          <p:cNvSpPr txBox="1">
            <a:spLocks noChangeArrowheads="1"/>
          </p:cNvSpPr>
          <p:nvPr/>
        </p:nvSpPr>
        <p:spPr bwMode="auto">
          <a:xfrm>
            <a:off x="238125" y="3745043"/>
            <a:ext cx="657225" cy="274637"/>
          </a:xfrm>
          <a:prstGeom prst="rect">
            <a:avLst/>
          </a:prstGeom>
          <a:noFill/>
          <a:ln w="9525">
            <a:noFill/>
            <a:miter lim="800000"/>
            <a:headEnd/>
            <a:tailEnd/>
          </a:ln>
        </p:spPr>
        <p:txBody>
          <a:bodyPr wrap="none">
            <a:spAutoFit/>
          </a:bodyPr>
          <a:lstStyle/>
          <a:p>
            <a:pPr algn="l"/>
            <a:r>
              <a:rPr lang="en-US" sz="1200" b="1"/>
              <a:t>Kernel</a:t>
            </a:r>
          </a:p>
        </p:txBody>
      </p:sp>
      <p:sp>
        <p:nvSpPr>
          <p:cNvPr id="11275" name="Rectangle 11"/>
          <p:cNvSpPr>
            <a:spLocks noChangeArrowheads="1"/>
          </p:cNvSpPr>
          <p:nvPr/>
        </p:nvSpPr>
        <p:spPr bwMode="auto">
          <a:xfrm>
            <a:off x="2543175" y="4254630"/>
            <a:ext cx="974725" cy="233363"/>
          </a:xfrm>
          <a:prstGeom prst="rect">
            <a:avLst/>
          </a:prstGeom>
          <a:solidFill>
            <a:srgbClr val="FFCC00"/>
          </a:solidFill>
          <a:ln w="25400">
            <a:solidFill>
              <a:srgbClr val="993366"/>
            </a:solidFill>
            <a:miter lim="800000"/>
            <a:headEnd/>
            <a:tailEnd/>
          </a:ln>
        </p:spPr>
        <p:txBody>
          <a:bodyPr wrap="none" anchor="ctr"/>
          <a:lstStyle/>
          <a:p>
            <a:r>
              <a:rPr lang="en-US" sz="1400" b="1"/>
              <a:t>DMA</a:t>
            </a:r>
          </a:p>
        </p:txBody>
      </p:sp>
      <p:sp>
        <p:nvSpPr>
          <p:cNvPr id="11276" name="Rectangle 12"/>
          <p:cNvSpPr>
            <a:spLocks noChangeArrowheads="1"/>
          </p:cNvSpPr>
          <p:nvPr/>
        </p:nvSpPr>
        <p:spPr bwMode="auto">
          <a:xfrm>
            <a:off x="2543175" y="4545143"/>
            <a:ext cx="974725" cy="233362"/>
          </a:xfrm>
          <a:prstGeom prst="rect">
            <a:avLst/>
          </a:prstGeom>
          <a:solidFill>
            <a:srgbClr val="FFCC00"/>
          </a:solidFill>
          <a:ln w="25400">
            <a:solidFill>
              <a:srgbClr val="993366"/>
            </a:solidFill>
            <a:miter lim="800000"/>
            <a:headEnd/>
            <a:tailEnd/>
          </a:ln>
        </p:spPr>
        <p:txBody>
          <a:bodyPr wrap="none" anchor="ctr"/>
          <a:lstStyle/>
          <a:p>
            <a:r>
              <a:rPr lang="en-US" sz="1400" b="1"/>
              <a:t>CMI</a:t>
            </a:r>
          </a:p>
        </p:txBody>
      </p:sp>
      <p:sp>
        <p:nvSpPr>
          <p:cNvPr id="11277" name="Rectangle 13"/>
          <p:cNvSpPr>
            <a:spLocks noChangeArrowheads="1"/>
          </p:cNvSpPr>
          <p:nvPr/>
        </p:nvSpPr>
        <p:spPr bwMode="auto">
          <a:xfrm>
            <a:off x="2543175" y="4835655"/>
            <a:ext cx="974725" cy="233363"/>
          </a:xfrm>
          <a:prstGeom prst="rect">
            <a:avLst/>
          </a:prstGeom>
          <a:solidFill>
            <a:srgbClr val="FFCC00"/>
          </a:solidFill>
          <a:ln w="25400">
            <a:solidFill>
              <a:srgbClr val="993366"/>
            </a:solidFill>
            <a:miter lim="800000"/>
            <a:headEnd/>
            <a:tailEnd/>
          </a:ln>
        </p:spPr>
        <p:txBody>
          <a:bodyPr wrap="none" anchor="ctr"/>
          <a:lstStyle/>
          <a:p>
            <a:r>
              <a:rPr lang="en-US" sz="1400" b="1"/>
              <a:t>VNIC</a:t>
            </a:r>
          </a:p>
        </p:txBody>
      </p:sp>
      <p:sp>
        <p:nvSpPr>
          <p:cNvPr id="11278" name="Rectangle 14"/>
          <p:cNvSpPr>
            <a:spLocks noChangeArrowheads="1"/>
          </p:cNvSpPr>
          <p:nvPr/>
        </p:nvSpPr>
        <p:spPr bwMode="auto">
          <a:xfrm>
            <a:off x="2543175" y="5127755"/>
            <a:ext cx="974725" cy="231775"/>
          </a:xfrm>
          <a:prstGeom prst="rect">
            <a:avLst/>
          </a:prstGeom>
          <a:solidFill>
            <a:srgbClr val="FFCC00"/>
          </a:solidFill>
          <a:ln w="25400">
            <a:solidFill>
              <a:srgbClr val="993366"/>
            </a:solidFill>
            <a:miter lim="800000"/>
            <a:headEnd/>
            <a:tailEnd/>
          </a:ln>
        </p:spPr>
        <p:txBody>
          <a:bodyPr wrap="none" anchor="ctr"/>
          <a:lstStyle/>
          <a:p>
            <a:r>
              <a:rPr lang="en-US" sz="1400" b="1"/>
              <a:t>Block Shim</a:t>
            </a:r>
          </a:p>
        </p:txBody>
      </p:sp>
      <p:sp>
        <p:nvSpPr>
          <p:cNvPr id="11279" name="Line 15"/>
          <p:cNvSpPr>
            <a:spLocks noChangeShapeType="1"/>
          </p:cNvSpPr>
          <p:nvPr/>
        </p:nvSpPr>
        <p:spPr bwMode="auto">
          <a:xfrm flipH="1" flipV="1">
            <a:off x="3517900" y="4381630"/>
            <a:ext cx="1874838" cy="231775"/>
          </a:xfrm>
          <a:prstGeom prst="line">
            <a:avLst/>
          </a:prstGeom>
          <a:noFill/>
          <a:ln w="9525">
            <a:solidFill>
              <a:schemeClr val="tx1"/>
            </a:solidFill>
            <a:round/>
            <a:headEnd/>
            <a:tailEnd type="triangle" w="med" len="med"/>
          </a:ln>
        </p:spPr>
        <p:txBody>
          <a:bodyPr/>
          <a:lstStyle/>
          <a:p>
            <a:endParaRPr lang="en-US"/>
          </a:p>
        </p:txBody>
      </p:sp>
      <p:sp>
        <p:nvSpPr>
          <p:cNvPr id="11280" name="Line 16"/>
          <p:cNvSpPr>
            <a:spLocks noChangeShapeType="1"/>
          </p:cNvSpPr>
          <p:nvPr/>
        </p:nvSpPr>
        <p:spPr bwMode="auto">
          <a:xfrm flipH="1" flipV="1">
            <a:off x="3517900" y="4613405"/>
            <a:ext cx="1874838" cy="58738"/>
          </a:xfrm>
          <a:prstGeom prst="line">
            <a:avLst/>
          </a:prstGeom>
          <a:noFill/>
          <a:ln w="9525">
            <a:solidFill>
              <a:schemeClr val="tx1"/>
            </a:solidFill>
            <a:round/>
            <a:headEnd/>
            <a:tailEnd type="triangle" w="med" len="med"/>
          </a:ln>
        </p:spPr>
        <p:txBody>
          <a:bodyPr/>
          <a:lstStyle/>
          <a:p>
            <a:endParaRPr lang="en-US"/>
          </a:p>
        </p:txBody>
      </p:sp>
      <p:sp>
        <p:nvSpPr>
          <p:cNvPr id="11281" name="Line 17"/>
          <p:cNvSpPr>
            <a:spLocks noChangeShapeType="1"/>
          </p:cNvSpPr>
          <p:nvPr/>
        </p:nvSpPr>
        <p:spPr bwMode="auto">
          <a:xfrm flipH="1">
            <a:off x="3517900" y="4788030"/>
            <a:ext cx="1874838" cy="115888"/>
          </a:xfrm>
          <a:prstGeom prst="line">
            <a:avLst/>
          </a:prstGeom>
          <a:noFill/>
          <a:ln w="9525">
            <a:solidFill>
              <a:schemeClr val="tx1"/>
            </a:solidFill>
            <a:round/>
            <a:headEnd/>
            <a:tailEnd type="triangle" w="med" len="med"/>
          </a:ln>
        </p:spPr>
        <p:txBody>
          <a:bodyPr/>
          <a:lstStyle/>
          <a:p>
            <a:endParaRPr lang="en-US"/>
          </a:p>
        </p:txBody>
      </p:sp>
      <p:sp>
        <p:nvSpPr>
          <p:cNvPr id="11282" name="Line 18"/>
          <p:cNvSpPr>
            <a:spLocks noChangeShapeType="1"/>
          </p:cNvSpPr>
          <p:nvPr/>
        </p:nvSpPr>
        <p:spPr bwMode="auto">
          <a:xfrm flipH="1">
            <a:off x="3517900" y="4903918"/>
            <a:ext cx="1874838" cy="290512"/>
          </a:xfrm>
          <a:prstGeom prst="line">
            <a:avLst/>
          </a:prstGeom>
          <a:noFill/>
          <a:ln w="9525">
            <a:solidFill>
              <a:schemeClr val="tx1"/>
            </a:solidFill>
            <a:round/>
            <a:headEnd/>
            <a:tailEnd type="triangle" w="med" len="med"/>
          </a:ln>
        </p:spPr>
        <p:txBody>
          <a:bodyPr/>
          <a:lstStyle/>
          <a:p>
            <a:endParaRPr lang="en-US"/>
          </a:p>
        </p:txBody>
      </p:sp>
      <p:sp>
        <p:nvSpPr>
          <p:cNvPr id="11283" name="Rectangle 19"/>
          <p:cNvSpPr>
            <a:spLocks noChangeArrowheads="1"/>
          </p:cNvSpPr>
          <p:nvPr/>
        </p:nvSpPr>
        <p:spPr bwMode="auto">
          <a:xfrm>
            <a:off x="6918325" y="2552830"/>
            <a:ext cx="1441450" cy="460375"/>
          </a:xfrm>
          <a:prstGeom prst="rect">
            <a:avLst/>
          </a:prstGeom>
          <a:solidFill>
            <a:srgbClr val="00FFFF"/>
          </a:solidFill>
          <a:ln w="25400">
            <a:solidFill>
              <a:schemeClr val="tx1"/>
            </a:solidFill>
            <a:miter lim="800000"/>
            <a:headEnd/>
            <a:tailEnd/>
          </a:ln>
        </p:spPr>
        <p:txBody>
          <a:bodyPr wrap="none" anchor="ctr"/>
          <a:lstStyle/>
          <a:p>
            <a:r>
              <a:rPr lang="en-US" sz="1800" b="1"/>
              <a:t>Display CLI</a:t>
            </a:r>
          </a:p>
        </p:txBody>
      </p:sp>
      <p:sp>
        <p:nvSpPr>
          <p:cNvPr id="11284" name="Rectangle 20"/>
          <p:cNvSpPr>
            <a:spLocks noChangeArrowheads="1"/>
          </p:cNvSpPr>
          <p:nvPr/>
        </p:nvSpPr>
        <p:spPr bwMode="auto">
          <a:xfrm>
            <a:off x="3968750" y="1535243"/>
            <a:ext cx="1273175" cy="1336675"/>
          </a:xfrm>
          <a:prstGeom prst="rect">
            <a:avLst/>
          </a:prstGeom>
          <a:solidFill>
            <a:srgbClr val="00CCFF"/>
          </a:solidFill>
          <a:ln w="25400">
            <a:solidFill>
              <a:schemeClr val="tx1"/>
            </a:solidFill>
            <a:miter lim="800000"/>
            <a:headEnd/>
            <a:tailEnd/>
          </a:ln>
        </p:spPr>
        <p:txBody>
          <a:bodyPr wrap="none" anchor="ctr"/>
          <a:lstStyle/>
          <a:p>
            <a:endParaRPr lang="en-US"/>
          </a:p>
        </p:txBody>
      </p:sp>
      <p:sp>
        <p:nvSpPr>
          <p:cNvPr id="11285" name="Rectangle 21"/>
          <p:cNvSpPr>
            <a:spLocks noChangeArrowheads="1"/>
          </p:cNvSpPr>
          <p:nvPr/>
        </p:nvSpPr>
        <p:spPr bwMode="auto">
          <a:xfrm>
            <a:off x="2168525" y="1709868"/>
            <a:ext cx="1274763" cy="1336675"/>
          </a:xfrm>
          <a:prstGeom prst="rect">
            <a:avLst/>
          </a:prstGeom>
          <a:solidFill>
            <a:srgbClr val="00CCFF"/>
          </a:solidFill>
          <a:ln w="25400">
            <a:solidFill>
              <a:schemeClr val="tx1"/>
            </a:solidFill>
            <a:miter lim="800000"/>
            <a:headEnd/>
            <a:tailEnd/>
          </a:ln>
        </p:spPr>
        <p:txBody>
          <a:bodyPr wrap="none" anchor="ctr"/>
          <a:lstStyle/>
          <a:p>
            <a:endParaRPr lang="en-US"/>
          </a:p>
        </p:txBody>
      </p:sp>
      <p:sp>
        <p:nvSpPr>
          <p:cNvPr id="11286" name="Rectangle 22"/>
          <p:cNvSpPr>
            <a:spLocks noChangeArrowheads="1"/>
          </p:cNvSpPr>
          <p:nvPr/>
        </p:nvSpPr>
        <p:spPr bwMode="auto">
          <a:xfrm>
            <a:off x="5467350" y="1544768"/>
            <a:ext cx="1284288" cy="1336675"/>
          </a:xfrm>
          <a:prstGeom prst="rect">
            <a:avLst/>
          </a:prstGeom>
          <a:solidFill>
            <a:srgbClr val="00CCFF"/>
          </a:solidFill>
          <a:ln w="25400">
            <a:solidFill>
              <a:schemeClr val="tx1"/>
            </a:solidFill>
            <a:miter lim="800000"/>
            <a:headEnd/>
            <a:tailEnd/>
          </a:ln>
        </p:spPr>
        <p:txBody>
          <a:bodyPr wrap="none" anchor="ctr"/>
          <a:lstStyle/>
          <a:p>
            <a:endParaRPr lang="en-US"/>
          </a:p>
        </p:txBody>
      </p:sp>
      <p:sp>
        <p:nvSpPr>
          <p:cNvPr id="11287" name="Oval 23"/>
          <p:cNvSpPr>
            <a:spLocks noChangeArrowheads="1"/>
          </p:cNvSpPr>
          <p:nvPr/>
        </p:nvSpPr>
        <p:spPr bwMode="auto">
          <a:xfrm>
            <a:off x="4567238" y="2116268"/>
            <a:ext cx="76200" cy="58737"/>
          </a:xfrm>
          <a:prstGeom prst="ellipse">
            <a:avLst/>
          </a:prstGeom>
          <a:solidFill>
            <a:srgbClr val="FFCC00"/>
          </a:solidFill>
          <a:ln w="9525">
            <a:solidFill>
              <a:schemeClr val="tx1"/>
            </a:solidFill>
            <a:round/>
            <a:headEnd/>
            <a:tailEnd/>
          </a:ln>
        </p:spPr>
        <p:txBody>
          <a:bodyPr wrap="none" anchor="ctr"/>
          <a:lstStyle/>
          <a:p>
            <a:endParaRPr lang="en-US"/>
          </a:p>
        </p:txBody>
      </p:sp>
      <p:sp>
        <p:nvSpPr>
          <p:cNvPr id="11288" name="Oval 24"/>
          <p:cNvSpPr>
            <a:spLocks noChangeArrowheads="1"/>
          </p:cNvSpPr>
          <p:nvPr/>
        </p:nvSpPr>
        <p:spPr bwMode="auto">
          <a:xfrm>
            <a:off x="4567238" y="2232155"/>
            <a:ext cx="76200" cy="58738"/>
          </a:xfrm>
          <a:prstGeom prst="ellipse">
            <a:avLst/>
          </a:prstGeom>
          <a:solidFill>
            <a:srgbClr val="FFCC00"/>
          </a:solidFill>
          <a:ln w="9525">
            <a:solidFill>
              <a:schemeClr val="tx1"/>
            </a:solidFill>
            <a:round/>
            <a:headEnd/>
            <a:tailEnd/>
          </a:ln>
        </p:spPr>
        <p:txBody>
          <a:bodyPr wrap="none" anchor="ctr"/>
          <a:lstStyle/>
          <a:p>
            <a:endParaRPr lang="en-US"/>
          </a:p>
        </p:txBody>
      </p:sp>
      <p:sp>
        <p:nvSpPr>
          <p:cNvPr id="11289" name="Rectangle 25"/>
          <p:cNvSpPr>
            <a:spLocks noChangeArrowheads="1"/>
          </p:cNvSpPr>
          <p:nvPr/>
        </p:nvSpPr>
        <p:spPr bwMode="auto">
          <a:xfrm>
            <a:off x="4043363" y="1825755"/>
            <a:ext cx="1123950" cy="233363"/>
          </a:xfrm>
          <a:prstGeom prst="rect">
            <a:avLst/>
          </a:prstGeom>
          <a:solidFill>
            <a:srgbClr val="FFCC00"/>
          </a:solidFill>
          <a:ln w="12700">
            <a:solidFill>
              <a:schemeClr val="tx1"/>
            </a:solidFill>
            <a:miter lim="800000"/>
            <a:headEnd/>
            <a:tailEnd/>
          </a:ln>
        </p:spPr>
        <p:txBody>
          <a:bodyPr wrap="none" anchor="ctr"/>
          <a:lstStyle/>
          <a:p>
            <a:r>
              <a:rPr lang="en-US" sz="1200" b="1"/>
              <a:t>TCD</a:t>
            </a:r>
          </a:p>
        </p:txBody>
      </p:sp>
      <p:sp>
        <p:nvSpPr>
          <p:cNvPr id="11290" name="Rectangle 26"/>
          <p:cNvSpPr>
            <a:spLocks noChangeArrowheads="1"/>
          </p:cNvSpPr>
          <p:nvPr/>
        </p:nvSpPr>
        <p:spPr bwMode="auto">
          <a:xfrm>
            <a:off x="4043363" y="2465518"/>
            <a:ext cx="1123950" cy="231775"/>
          </a:xfrm>
          <a:prstGeom prst="rect">
            <a:avLst/>
          </a:prstGeom>
          <a:solidFill>
            <a:srgbClr val="FFCC00"/>
          </a:solidFill>
          <a:ln w="12700">
            <a:solidFill>
              <a:schemeClr val="tx1"/>
            </a:solidFill>
            <a:miter lim="800000"/>
            <a:headEnd/>
            <a:tailEnd/>
          </a:ln>
        </p:spPr>
        <p:txBody>
          <a:bodyPr wrap="none" anchor="ctr"/>
          <a:lstStyle/>
          <a:p>
            <a:r>
              <a:rPr lang="en-US" sz="1200" b="1"/>
              <a:t>Fiber Drivers</a:t>
            </a:r>
          </a:p>
        </p:txBody>
      </p:sp>
      <p:sp>
        <p:nvSpPr>
          <p:cNvPr id="11291" name="Oval 27"/>
          <p:cNvSpPr>
            <a:spLocks noChangeArrowheads="1"/>
          </p:cNvSpPr>
          <p:nvPr/>
        </p:nvSpPr>
        <p:spPr bwMode="auto">
          <a:xfrm>
            <a:off x="4567238" y="2349630"/>
            <a:ext cx="76200" cy="57150"/>
          </a:xfrm>
          <a:prstGeom prst="ellipse">
            <a:avLst/>
          </a:prstGeom>
          <a:solidFill>
            <a:srgbClr val="FFCC00"/>
          </a:solidFill>
          <a:ln w="9525">
            <a:solidFill>
              <a:schemeClr val="tx1"/>
            </a:solidFill>
            <a:round/>
            <a:headEnd/>
            <a:tailEnd/>
          </a:ln>
        </p:spPr>
        <p:txBody>
          <a:bodyPr wrap="none" anchor="ctr"/>
          <a:lstStyle/>
          <a:p>
            <a:endParaRPr lang="en-US"/>
          </a:p>
        </p:txBody>
      </p:sp>
      <p:sp>
        <p:nvSpPr>
          <p:cNvPr id="11292" name="Text Box 28"/>
          <p:cNvSpPr txBox="1">
            <a:spLocks noChangeArrowheads="1"/>
          </p:cNvSpPr>
          <p:nvPr/>
        </p:nvSpPr>
        <p:spPr bwMode="auto">
          <a:xfrm>
            <a:off x="3960813" y="1535243"/>
            <a:ext cx="1009650" cy="244475"/>
          </a:xfrm>
          <a:prstGeom prst="rect">
            <a:avLst/>
          </a:prstGeom>
          <a:noFill/>
          <a:ln w="9525">
            <a:noFill/>
            <a:miter lim="800000"/>
            <a:headEnd/>
            <a:tailEnd/>
          </a:ln>
        </p:spPr>
        <p:txBody>
          <a:bodyPr wrap="none">
            <a:spAutoFit/>
          </a:bodyPr>
          <a:lstStyle/>
          <a:p>
            <a:pPr algn="l"/>
            <a:r>
              <a:rPr lang="en-US" sz="1000" b="1"/>
              <a:t>Name=“ccsx”</a:t>
            </a:r>
          </a:p>
        </p:txBody>
      </p:sp>
      <p:sp>
        <p:nvSpPr>
          <p:cNvPr id="11293" name="Text Box 29"/>
          <p:cNvSpPr txBox="1">
            <a:spLocks noChangeArrowheads="1"/>
          </p:cNvSpPr>
          <p:nvPr/>
        </p:nvSpPr>
        <p:spPr bwMode="auto">
          <a:xfrm>
            <a:off x="5459413" y="1535243"/>
            <a:ext cx="1360487" cy="244475"/>
          </a:xfrm>
          <a:prstGeom prst="rect">
            <a:avLst/>
          </a:prstGeom>
          <a:noFill/>
          <a:ln w="9525">
            <a:noFill/>
            <a:miter lim="800000"/>
            <a:headEnd/>
            <a:tailEnd/>
          </a:ln>
        </p:spPr>
        <p:txBody>
          <a:bodyPr wrap="none">
            <a:spAutoFit/>
          </a:bodyPr>
          <a:lstStyle/>
          <a:p>
            <a:pPr algn="l"/>
            <a:r>
              <a:rPr lang="en-US" sz="1000" b="1"/>
              <a:t>Name=“gms_svr_ic</a:t>
            </a:r>
          </a:p>
        </p:txBody>
      </p:sp>
      <p:sp>
        <p:nvSpPr>
          <p:cNvPr id="11294" name="Text Box 30"/>
          <p:cNvSpPr txBox="1">
            <a:spLocks noChangeArrowheads="1"/>
          </p:cNvSpPr>
          <p:nvPr/>
        </p:nvSpPr>
        <p:spPr bwMode="auto">
          <a:xfrm>
            <a:off x="2466975" y="1535243"/>
            <a:ext cx="1122363" cy="244475"/>
          </a:xfrm>
          <a:prstGeom prst="rect">
            <a:avLst/>
          </a:prstGeom>
          <a:noFill/>
          <a:ln w="9525">
            <a:noFill/>
            <a:miter lim="800000"/>
            <a:headEnd/>
            <a:tailEnd/>
          </a:ln>
        </p:spPr>
        <p:txBody>
          <a:bodyPr wrap="none">
            <a:spAutoFit/>
          </a:bodyPr>
          <a:lstStyle/>
          <a:p>
            <a:pPr algn="l"/>
            <a:r>
              <a:rPr lang="en-US" sz="1000" b="1"/>
              <a:t>Name=“cdxic1”</a:t>
            </a:r>
          </a:p>
        </p:txBody>
      </p:sp>
      <p:sp>
        <p:nvSpPr>
          <p:cNvPr id="11295" name="Rectangle 31"/>
          <p:cNvSpPr>
            <a:spLocks noChangeArrowheads="1"/>
          </p:cNvSpPr>
          <p:nvPr/>
        </p:nvSpPr>
        <p:spPr bwMode="auto">
          <a:xfrm>
            <a:off x="5570538" y="1941643"/>
            <a:ext cx="1049337" cy="814387"/>
          </a:xfrm>
          <a:prstGeom prst="rect">
            <a:avLst/>
          </a:prstGeom>
          <a:solidFill>
            <a:srgbClr val="FFCC00"/>
          </a:solidFill>
          <a:ln w="12700">
            <a:solidFill>
              <a:schemeClr val="tx1"/>
            </a:solidFill>
            <a:miter lim="800000"/>
            <a:headEnd/>
            <a:tailEnd/>
          </a:ln>
        </p:spPr>
        <p:txBody>
          <a:bodyPr wrap="none" anchor="ctr"/>
          <a:lstStyle/>
          <a:p>
            <a:r>
              <a:rPr lang="en-US" sz="1400" b="1"/>
              <a:t>GMS</a:t>
            </a:r>
          </a:p>
          <a:p>
            <a:r>
              <a:rPr lang="en-US" sz="1400" b="1"/>
              <a:t>Server</a:t>
            </a:r>
          </a:p>
        </p:txBody>
      </p:sp>
      <p:sp>
        <p:nvSpPr>
          <p:cNvPr id="11296" name="Text Box 32"/>
          <p:cNvSpPr txBox="1">
            <a:spLocks noChangeArrowheads="1"/>
          </p:cNvSpPr>
          <p:nvPr/>
        </p:nvSpPr>
        <p:spPr bwMode="auto">
          <a:xfrm>
            <a:off x="2166938" y="1697168"/>
            <a:ext cx="1122362" cy="244475"/>
          </a:xfrm>
          <a:prstGeom prst="rect">
            <a:avLst/>
          </a:prstGeom>
          <a:noFill/>
          <a:ln w="9525">
            <a:noFill/>
            <a:miter lim="800000"/>
            <a:headEnd/>
            <a:tailEnd/>
          </a:ln>
        </p:spPr>
        <p:txBody>
          <a:bodyPr wrap="none">
            <a:spAutoFit/>
          </a:bodyPr>
          <a:lstStyle/>
          <a:p>
            <a:pPr algn="l"/>
            <a:r>
              <a:rPr lang="en-US" sz="1000" b="1"/>
              <a:t>Name=“cdxic2”</a:t>
            </a:r>
          </a:p>
        </p:txBody>
      </p:sp>
      <p:sp>
        <p:nvSpPr>
          <p:cNvPr id="11297" name="Rectangle 33"/>
          <p:cNvSpPr>
            <a:spLocks noChangeArrowheads="1"/>
          </p:cNvSpPr>
          <p:nvPr/>
        </p:nvSpPr>
        <p:spPr bwMode="auto">
          <a:xfrm>
            <a:off x="2244725" y="2059118"/>
            <a:ext cx="1049338" cy="846137"/>
          </a:xfrm>
          <a:prstGeom prst="rect">
            <a:avLst/>
          </a:prstGeom>
          <a:solidFill>
            <a:srgbClr val="FFCC00"/>
          </a:solidFill>
          <a:ln w="12700">
            <a:solidFill>
              <a:schemeClr val="tx1"/>
            </a:solidFill>
            <a:miter lim="800000"/>
            <a:headEnd/>
            <a:tailEnd/>
          </a:ln>
        </p:spPr>
        <p:txBody>
          <a:bodyPr wrap="none" anchor="ctr"/>
          <a:lstStyle/>
          <a:p>
            <a:r>
              <a:rPr lang="en-US" sz="1400" b="1"/>
              <a:t>CDX</a:t>
            </a:r>
          </a:p>
        </p:txBody>
      </p:sp>
      <p:sp>
        <p:nvSpPr>
          <p:cNvPr id="11298" name="Rectangle 34"/>
          <p:cNvSpPr>
            <a:spLocks noChangeArrowheads="1"/>
          </p:cNvSpPr>
          <p:nvPr/>
        </p:nvSpPr>
        <p:spPr bwMode="auto">
          <a:xfrm>
            <a:off x="7504113" y="1154243"/>
            <a:ext cx="974725" cy="406400"/>
          </a:xfrm>
          <a:prstGeom prst="rect">
            <a:avLst/>
          </a:prstGeom>
          <a:solidFill>
            <a:srgbClr val="00FFFF"/>
          </a:solidFill>
          <a:ln w="25400">
            <a:solidFill>
              <a:schemeClr val="tx1"/>
            </a:solidFill>
            <a:miter lim="800000"/>
            <a:headEnd/>
            <a:tailEnd/>
          </a:ln>
        </p:spPr>
        <p:txBody>
          <a:bodyPr wrap="none" anchor="ctr"/>
          <a:lstStyle/>
          <a:p>
            <a:r>
              <a:rPr lang="en-US" sz="1200" b="1"/>
              <a:t>CSX_ICM.pm</a:t>
            </a:r>
          </a:p>
        </p:txBody>
      </p:sp>
      <p:sp>
        <p:nvSpPr>
          <p:cNvPr id="11299" name="Rectangle 35"/>
          <p:cNvSpPr>
            <a:spLocks noChangeArrowheads="1"/>
          </p:cNvSpPr>
          <p:nvPr/>
        </p:nvSpPr>
        <p:spPr bwMode="auto">
          <a:xfrm>
            <a:off x="7513638" y="1628905"/>
            <a:ext cx="1327150" cy="406400"/>
          </a:xfrm>
          <a:prstGeom prst="rect">
            <a:avLst/>
          </a:prstGeom>
          <a:solidFill>
            <a:srgbClr val="00FFFF"/>
          </a:solidFill>
          <a:ln w="25400">
            <a:solidFill>
              <a:schemeClr val="tx1"/>
            </a:solidFill>
            <a:miter lim="800000"/>
            <a:headEnd/>
            <a:tailEnd/>
          </a:ln>
        </p:spPr>
        <p:txBody>
          <a:bodyPr wrap="none" anchor="ctr"/>
          <a:lstStyle/>
          <a:p>
            <a:r>
              <a:rPr lang="en-US" sz="1800" b="1"/>
              <a:t>IC CLI</a:t>
            </a:r>
          </a:p>
        </p:txBody>
      </p:sp>
      <p:sp>
        <p:nvSpPr>
          <p:cNvPr id="11300" name="Rectangle 36"/>
          <p:cNvSpPr>
            <a:spLocks noChangeArrowheads="1"/>
          </p:cNvSpPr>
          <p:nvPr/>
        </p:nvSpPr>
        <p:spPr bwMode="auto">
          <a:xfrm>
            <a:off x="669925" y="1547943"/>
            <a:ext cx="1274763" cy="1336675"/>
          </a:xfrm>
          <a:prstGeom prst="rect">
            <a:avLst/>
          </a:prstGeom>
          <a:solidFill>
            <a:srgbClr val="00CCFF"/>
          </a:solidFill>
          <a:ln w="25400">
            <a:solidFill>
              <a:schemeClr val="tx1"/>
            </a:solidFill>
            <a:miter lim="800000"/>
            <a:headEnd/>
            <a:tailEnd/>
          </a:ln>
        </p:spPr>
        <p:txBody>
          <a:bodyPr wrap="none" anchor="ctr"/>
          <a:lstStyle/>
          <a:p>
            <a:endParaRPr lang="en-US"/>
          </a:p>
        </p:txBody>
      </p:sp>
      <p:sp>
        <p:nvSpPr>
          <p:cNvPr id="11301" name="Text Box 37"/>
          <p:cNvSpPr txBox="1">
            <a:spLocks noChangeArrowheads="1"/>
          </p:cNvSpPr>
          <p:nvPr/>
        </p:nvSpPr>
        <p:spPr bwMode="auto">
          <a:xfrm>
            <a:off x="668338" y="1535243"/>
            <a:ext cx="1374775" cy="244475"/>
          </a:xfrm>
          <a:prstGeom prst="rect">
            <a:avLst/>
          </a:prstGeom>
          <a:noFill/>
          <a:ln w="9525">
            <a:noFill/>
            <a:miter lim="800000"/>
            <a:headEnd/>
            <a:tailEnd/>
          </a:ln>
        </p:spPr>
        <p:txBody>
          <a:bodyPr wrap="none">
            <a:spAutoFit/>
          </a:bodyPr>
          <a:lstStyle/>
          <a:p>
            <a:pPr algn="l"/>
            <a:r>
              <a:rPr lang="en-US" sz="1000" b="1"/>
              <a:t>name=“csx_helper”</a:t>
            </a:r>
          </a:p>
        </p:txBody>
      </p:sp>
      <p:sp>
        <p:nvSpPr>
          <p:cNvPr id="11302" name="Text Box 38"/>
          <p:cNvSpPr txBox="1">
            <a:spLocks noChangeArrowheads="1"/>
          </p:cNvSpPr>
          <p:nvPr/>
        </p:nvSpPr>
        <p:spPr bwMode="auto">
          <a:xfrm>
            <a:off x="3827463" y="4089530"/>
            <a:ext cx="1366837" cy="244475"/>
          </a:xfrm>
          <a:prstGeom prst="rect">
            <a:avLst/>
          </a:prstGeom>
          <a:noFill/>
          <a:ln w="9525">
            <a:noFill/>
            <a:miter lim="800000"/>
            <a:headEnd/>
            <a:tailEnd/>
          </a:ln>
        </p:spPr>
        <p:txBody>
          <a:bodyPr wrap="none">
            <a:spAutoFit/>
          </a:bodyPr>
          <a:lstStyle/>
          <a:p>
            <a:pPr algn="l"/>
            <a:r>
              <a:rPr lang="en-US" sz="1000" b="1" dirty="0"/>
              <a:t>name=“</a:t>
            </a:r>
            <a:r>
              <a:rPr lang="en-US" sz="1000" b="1" dirty="0" err="1"/>
              <a:t>csx_kernel</a:t>
            </a:r>
            <a:r>
              <a:rPr lang="en-US" sz="1000" b="1" dirty="0"/>
              <a:t>”</a:t>
            </a:r>
          </a:p>
        </p:txBody>
      </p:sp>
      <p:sp>
        <p:nvSpPr>
          <p:cNvPr id="11303" name="Rectangle 39"/>
          <p:cNvSpPr>
            <a:spLocks noChangeArrowheads="1"/>
          </p:cNvSpPr>
          <p:nvPr/>
        </p:nvSpPr>
        <p:spPr bwMode="auto">
          <a:xfrm>
            <a:off x="595313" y="4845180"/>
            <a:ext cx="1123950" cy="523875"/>
          </a:xfrm>
          <a:prstGeom prst="rect">
            <a:avLst/>
          </a:prstGeom>
          <a:solidFill>
            <a:srgbClr val="00FF00"/>
          </a:solidFill>
          <a:ln w="9525">
            <a:solidFill>
              <a:schemeClr val="tx1"/>
            </a:solidFill>
            <a:miter lim="800000"/>
            <a:headEnd/>
            <a:tailEnd/>
          </a:ln>
        </p:spPr>
        <p:txBody>
          <a:bodyPr wrap="none" anchor="ctr"/>
          <a:lstStyle/>
          <a:p>
            <a:r>
              <a:rPr lang="en-US" sz="1000" b="1"/>
              <a:t>Linux Kernel</a:t>
            </a:r>
          </a:p>
          <a:p>
            <a:r>
              <a:rPr lang="en-US" sz="1000" b="1"/>
              <a:t>Network/Block</a:t>
            </a:r>
          </a:p>
          <a:p>
            <a:r>
              <a:rPr lang="en-US" sz="1000" b="1"/>
              <a:t>Stack</a:t>
            </a:r>
          </a:p>
        </p:txBody>
      </p:sp>
      <p:sp>
        <p:nvSpPr>
          <p:cNvPr id="11304" name="Line 40"/>
          <p:cNvSpPr>
            <a:spLocks noChangeShapeType="1"/>
          </p:cNvSpPr>
          <p:nvPr/>
        </p:nvSpPr>
        <p:spPr bwMode="auto">
          <a:xfrm flipH="1" flipV="1">
            <a:off x="1719263" y="4962655"/>
            <a:ext cx="823912" cy="0"/>
          </a:xfrm>
          <a:prstGeom prst="line">
            <a:avLst/>
          </a:prstGeom>
          <a:noFill/>
          <a:ln w="38100">
            <a:solidFill>
              <a:schemeClr val="tx1"/>
            </a:solidFill>
            <a:round/>
            <a:headEnd/>
            <a:tailEnd/>
          </a:ln>
        </p:spPr>
        <p:txBody>
          <a:bodyPr/>
          <a:lstStyle/>
          <a:p>
            <a:endParaRPr lang="en-US"/>
          </a:p>
        </p:txBody>
      </p:sp>
      <p:sp>
        <p:nvSpPr>
          <p:cNvPr id="11305" name="Line 41"/>
          <p:cNvSpPr>
            <a:spLocks noChangeShapeType="1"/>
          </p:cNvSpPr>
          <p:nvPr/>
        </p:nvSpPr>
        <p:spPr bwMode="auto">
          <a:xfrm flipH="1" flipV="1">
            <a:off x="1719263" y="5253168"/>
            <a:ext cx="823912" cy="0"/>
          </a:xfrm>
          <a:prstGeom prst="line">
            <a:avLst/>
          </a:prstGeom>
          <a:noFill/>
          <a:ln w="38100">
            <a:solidFill>
              <a:schemeClr val="tx1"/>
            </a:solidFill>
            <a:round/>
            <a:headEnd/>
            <a:tailEnd/>
          </a:ln>
        </p:spPr>
        <p:txBody>
          <a:bodyPr/>
          <a:lstStyle/>
          <a:p>
            <a:endParaRPr lang="en-US"/>
          </a:p>
        </p:txBody>
      </p:sp>
      <p:sp>
        <p:nvSpPr>
          <p:cNvPr id="11306" name="Rectangle 42"/>
          <p:cNvSpPr>
            <a:spLocks noChangeArrowheads="1"/>
          </p:cNvSpPr>
          <p:nvPr/>
        </p:nvSpPr>
        <p:spPr bwMode="auto">
          <a:xfrm>
            <a:off x="795338" y="4292730"/>
            <a:ext cx="923925" cy="417513"/>
          </a:xfrm>
          <a:prstGeom prst="rect">
            <a:avLst/>
          </a:prstGeom>
          <a:solidFill>
            <a:srgbClr val="00FF00"/>
          </a:solidFill>
          <a:ln w="9525">
            <a:solidFill>
              <a:schemeClr val="tx1"/>
            </a:solidFill>
            <a:miter lim="800000"/>
            <a:headEnd/>
            <a:tailEnd/>
          </a:ln>
        </p:spPr>
        <p:txBody>
          <a:bodyPr wrap="none" anchor="ctr"/>
          <a:lstStyle/>
          <a:p>
            <a:r>
              <a:rPr lang="en-US" sz="1000" b="1"/>
              <a:t>CMI Hardware</a:t>
            </a:r>
          </a:p>
        </p:txBody>
      </p:sp>
      <p:sp>
        <p:nvSpPr>
          <p:cNvPr id="11307" name="Line 43"/>
          <p:cNvSpPr>
            <a:spLocks noChangeShapeType="1"/>
          </p:cNvSpPr>
          <p:nvPr/>
        </p:nvSpPr>
        <p:spPr bwMode="auto">
          <a:xfrm flipH="1" flipV="1">
            <a:off x="1719263" y="4381630"/>
            <a:ext cx="823912" cy="0"/>
          </a:xfrm>
          <a:prstGeom prst="line">
            <a:avLst/>
          </a:prstGeom>
          <a:noFill/>
          <a:ln w="38100">
            <a:solidFill>
              <a:schemeClr val="tx1"/>
            </a:solidFill>
            <a:round/>
            <a:headEnd/>
            <a:tailEnd/>
          </a:ln>
        </p:spPr>
        <p:txBody>
          <a:bodyPr/>
          <a:lstStyle/>
          <a:p>
            <a:endParaRPr lang="en-US"/>
          </a:p>
        </p:txBody>
      </p:sp>
      <p:sp>
        <p:nvSpPr>
          <p:cNvPr id="11308" name="Line 44"/>
          <p:cNvSpPr>
            <a:spLocks noChangeShapeType="1"/>
          </p:cNvSpPr>
          <p:nvPr/>
        </p:nvSpPr>
        <p:spPr bwMode="auto">
          <a:xfrm flipH="1" flipV="1">
            <a:off x="1719263" y="4613405"/>
            <a:ext cx="823912" cy="0"/>
          </a:xfrm>
          <a:prstGeom prst="line">
            <a:avLst/>
          </a:prstGeom>
          <a:noFill/>
          <a:ln w="38100">
            <a:solidFill>
              <a:schemeClr val="tx1"/>
            </a:solidFill>
            <a:round/>
            <a:headEnd/>
            <a:tailEnd/>
          </a:ln>
        </p:spPr>
        <p:txBody>
          <a:bodyPr/>
          <a:lstStyle/>
          <a:p>
            <a:endParaRPr lang="en-US"/>
          </a:p>
        </p:txBody>
      </p:sp>
      <p:sp>
        <p:nvSpPr>
          <p:cNvPr id="11309" name="AutoShape 45"/>
          <p:cNvSpPr>
            <a:spLocks noChangeArrowheads="1"/>
          </p:cNvSpPr>
          <p:nvPr/>
        </p:nvSpPr>
        <p:spPr bwMode="auto">
          <a:xfrm>
            <a:off x="257175" y="2987805"/>
            <a:ext cx="523875" cy="407988"/>
          </a:xfrm>
          <a:prstGeom prst="can">
            <a:avLst>
              <a:gd name="adj" fmla="val 25000"/>
            </a:avLst>
          </a:prstGeom>
          <a:solidFill>
            <a:schemeClr val="accent2"/>
          </a:solidFill>
          <a:ln w="9525">
            <a:solidFill>
              <a:schemeClr val="tx1"/>
            </a:solidFill>
            <a:round/>
            <a:headEnd/>
            <a:tailEnd/>
          </a:ln>
        </p:spPr>
        <p:txBody>
          <a:bodyPr wrap="none" anchor="ctr"/>
          <a:lstStyle/>
          <a:p>
            <a:r>
              <a:rPr lang="en-US" sz="1000"/>
              <a:t>DB</a:t>
            </a:r>
          </a:p>
        </p:txBody>
      </p:sp>
      <p:sp>
        <p:nvSpPr>
          <p:cNvPr id="11310" name="Line 46"/>
          <p:cNvSpPr>
            <a:spLocks noChangeShapeType="1"/>
          </p:cNvSpPr>
          <p:nvPr/>
        </p:nvSpPr>
        <p:spPr bwMode="auto">
          <a:xfrm>
            <a:off x="519113" y="2524255"/>
            <a:ext cx="0" cy="463550"/>
          </a:xfrm>
          <a:prstGeom prst="line">
            <a:avLst/>
          </a:prstGeom>
          <a:noFill/>
          <a:ln w="38100">
            <a:solidFill>
              <a:schemeClr val="tx1"/>
            </a:solidFill>
            <a:round/>
            <a:headEnd/>
            <a:tailEnd/>
          </a:ln>
        </p:spPr>
        <p:txBody>
          <a:bodyPr/>
          <a:lstStyle/>
          <a:p>
            <a:endParaRPr lang="en-US"/>
          </a:p>
        </p:txBody>
      </p:sp>
      <p:sp>
        <p:nvSpPr>
          <p:cNvPr id="11311" name="Line 47"/>
          <p:cNvSpPr>
            <a:spLocks noChangeShapeType="1"/>
          </p:cNvSpPr>
          <p:nvPr/>
        </p:nvSpPr>
        <p:spPr bwMode="auto">
          <a:xfrm>
            <a:off x="500063" y="2505205"/>
            <a:ext cx="147637" cy="0"/>
          </a:xfrm>
          <a:prstGeom prst="line">
            <a:avLst/>
          </a:prstGeom>
          <a:noFill/>
          <a:ln w="38100">
            <a:solidFill>
              <a:schemeClr val="tx1"/>
            </a:solidFill>
            <a:round/>
            <a:headEnd/>
            <a:tailEnd/>
          </a:ln>
        </p:spPr>
        <p:txBody>
          <a:bodyPr/>
          <a:lstStyle/>
          <a:p>
            <a:endParaRPr lang="en-US"/>
          </a:p>
        </p:txBody>
      </p:sp>
      <p:sp>
        <p:nvSpPr>
          <p:cNvPr id="11312" name="Rectangle 48"/>
          <p:cNvSpPr>
            <a:spLocks noChangeArrowheads="1"/>
          </p:cNvSpPr>
          <p:nvPr/>
        </p:nvSpPr>
        <p:spPr bwMode="auto">
          <a:xfrm>
            <a:off x="7504113" y="622430"/>
            <a:ext cx="974725" cy="473075"/>
          </a:xfrm>
          <a:prstGeom prst="rect">
            <a:avLst/>
          </a:prstGeom>
          <a:solidFill>
            <a:schemeClr val="folHlink"/>
          </a:solidFill>
          <a:ln w="25400">
            <a:solidFill>
              <a:schemeClr val="tx1"/>
            </a:solidFill>
            <a:miter lim="800000"/>
            <a:headEnd/>
            <a:tailEnd/>
          </a:ln>
        </p:spPr>
        <p:txBody>
          <a:bodyPr wrap="none" anchor="ctr"/>
          <a:lstStyle/>
          <a:p>
            <a:r>
              <a:rPr lang="en-US" sz="1000" b="1"/>
              <a:t>Upstart and</a:t>
            </a:r>
          </a:p>
          <a:p>
            <a:r>
              <a:rPr lang="en-US" sz="1000" b="1"/>
              <a:t>Startup </a:t>
            </a:r>
          </a:p>
          <a:p>
            <a:r>
              <a:rPr lang="en-US" sz="1000" b="1"/>
              <a:t>Scripts</a:t>
            </a:r>
          </a:p>
        </p:txBody>
      </p:sp>
      <p:sp>
        <p:nvSpPr>
          <p:cNvPr id="11313" name="Rectangle 49"/>
          <p:cNvSpPr>
            <a:spLocks noChangeArrowheads="1"/>
          </p:cNvSpPr>
          <p:nvPr/>
        </p:nvSpPr>
        <p:spPr bwMode="auto">
          <a:xfrm>
            <a:off x="295275" y="5662743"/>
            <a:ext cx="5472113" cy="465137"/>
          </a:xfrm>
          <a:prstGeom prst="rect">
            <a:avLst/>
          </a:prstGeom>
          <a:noFill/>
          <a:ln w="9525">
            <a:solidFill>
              <a:schemeClr val="tx1"/>
            </a:solidFill>
            <a:miter lim="800000"/>
            <a:headEnd/>
            <a:tailEnd/>
          </a:ln>
        </p:spPr>
        <p:txBody>
          <a:bodyPr wrap="none" anchor="ctr"/>
          <a:lstStyle/>
          <a:p>
            <a:endParaRPr lang="en-US"/>
          </a:p>
        </p:txBody>
      </p:sp>
      <p:sp>
        <p:nvSpPr>
          <p:cNvPr id="11314" name="Text Box 50"/>
          <p:cNvSpPr txBox="1">
            <a:spLocks noChangeArrowheads="1"/>
          </p:cNvSpPr>
          <p:nvPr/>
        </p:nvSpPr>
        <p:spPr bwMode="auto">
          <a:xfrm>
            <a:off x="295275" y="5453193"/>
            <a:ext cx="727075" cy="274637"/>
          </a:xfrm>
          <a:prstGeom prst="rect">
            <a:avLst/>
          </a:prstGeom>
          <a:noFill/>
          <a:ln w="9525">
            <a:noFill/>
            <a:miter lim="800000"/>
            <a:headEnd/>
            <a:tailEnd/>
          </a:ln>
        </p:spPr>
        <p:txBody>
          <a:bodyPr wrap="none">
            <a:spAutoFit/>
          </a:bodyPr>
          <a:lstStyle/>
          <a:p>
            <a:pPr algn="l"/>
            <a:r>
              <a:rPr lang="en-US" sz="1200" b="1"/>
              <a:t>Legend</a:t>
            </a:r>
          </a:p>
        </p:txBody>
      </p:sp>
      <p:sp>
        <p:nvSpPr>
          <p:cNvPr id="11315" name="Rectangle 51"/>
          <p:cNvSpPr>
            <a:spLocks noChangeArrowheads="1"/>
          </p:cNvSpPr>
          <p:nvPr/>
        </p:nvSpPr>
        <p:spPr bwMode="auto">
          <a:xfrm>
            <a:off x="369888" y="5721480"/>
            <a:ext cx="1349375" cy="347663"/>
          </a:xfrm>
          <a:prstGeom prst="rect">
            <a:avLst/>
          </a:prstGeom>
          <a:solidFill>
            <a:srgbClr val="00FF00"/>
          </a:solidFill>
          <a:ln w="9525">
            <a:solidFill>
              <a:schemeClr val="tx1"/>
            </a:solidFill>
            <a:miter lim="800000"/>
            <a:headEnd/>
            <a:tailEnd/>
          </a:ln>
        </p:spPr>
        <p:txBody>
          <a:bodyPr wrap="none" anchor="ctr"/>
          <a:lstStyle/>
          <a:p>
            <a:r>
              <a:rPr lang="en-US" sz="1200" b="1"/>
              <a:t>Hardware or OS</a:t>
            </a:r>
          </a:p>
        </p:txBody>
      </p:sp>
      <p:sp>
        <p:nvSpPr>
          <p:cNvPr id="11316" name="Rectangle 52"/>
          <p:cNvSpPr>
            <a:spLocks noChangeArrowheads="1"/>
          </p:cNvSpPr>
          <p:nvPr/>
        </p:nvSpPr>
        <p:spPr bwMode="auto">
          <a:xfrm>
            <a:off x="1868488" y="5721480"/>
            <a:ext cx="1200150" cy="347663"/>
          </a:xfrm>
          <a:prstGeom prst="rect">
            <a:avLst/>
          </a:prstGeom>
          <a:solidFill>
            <a:srgbClr val="993366"/>
          </a:solidFill>
          <a:ln w="9525">
            <a:solidFill>
              <a:schemeClr val="tx1"/>
            </a:solidFill>
            <a:miter lim="800000"/>
            <a:headEnd/>
            <a:tailEnd/>
          </a:ln>
        </p:spPr>
        <p:txBody>
          <a:bodyPr wrap="none" anchor="ctr"/>
          <a:lstStyle/>
          <a:p>
            <a:r>
              <a:rPr lang="en-US" sz="1200" b="1"/>
              <a:t>Kernel Module</a:t>
            </a:r>
          </a:p>
        </p:txBody>
      </p:sp>
      <p:sp>
        <p:nvSpPr>
          <p:cNvPr id="11317" name="Rectangle 53"/>
          <p:cNvSpPr>
            <a:spLocks noChangeArrowheads="1"/>
          </p:cNvSpPr>
          <p:nvPr/>
        </p:nvSpPr>
        <p:spPr bwMode="auto">
          <a:xfrm>
            <a:off x="3217863" y="5721480"/>
            <a:ext cx="1200150" cy="347663"/>
          </a:xfrm>
          <a:prstGeom prst="rect">
            <a:avLst/>
          </a:prstGeom>
          <a:solidFill>
            <a:srgbClr val="00CCFF"/>
          </a:solidFill>
          <a:ln w="9525">
            <a:solidFill>
              <a:schemeClr val="tx1"/>
            </a:solidFill>
            <a:miter lim="800000"/>
            <a:headEnd/>
            <a:tailEnd/>
          </a:ln>
        </p:spPr>
        <p:txBody>
          <a:bodyPr wrap="none" anchor="ctr"/>
          <a:lstStyle/>
          <a:p>
            <a:r>
              <a:rPr lang="en-US" sz="1200" b="1"/>
              <a:t>CSX Container</a:t>
            </a:r>
          </a:p>
        </p:txBody>
      </p:sp>
      <p:sp>
        <p:nvSpPr>
          <p:cNvPr id="11318" name="Rectangle 54"/>
          <p:cNvSpPr>
            <a:spLocks noChangeArrowheads="1"/>
          </p:cNvSpPr>
          <p:nvPr/>
        </p:nvSpPr>
        <p:spPr bwMode="auto">
          <a:xfrm>
            <a:off x="4567238" y="5721480"/>
            <a:ext cx="1125537" cy="347663"/>
          </a:xfrm>
          <a:prstGeom prst="rect">
            <a:avLst/>
          </a:prstGeom>
          <a:solidFill>
            <a:srgbClr val="FFCC00"/>
          </a:solidFill>
          <a:ln w="9525">
            <a:solidFill>
              <a:schemeClr val="tx1"/>
            </a:solidFill>
            <a:miter lim="800000"/>
            <a:headEnd/>
            <a:tailEnd/>
          </a:ln>
        </p:spPr>
        <p:txBody>
          <a:bodyPr wrap="none" anchor="ctr"/>
          <a:lstStyle/>
          <a:p>
            <a:r>
              <a:rPr lang="en-US" sz="1200" b="1"/>
              <a:t>CSX Module</a:t>
            </a:r>
          </a:p>
        </p:txBody>
      </p:sp>
      <p:sp>
        <p:nvSpPr>
          <p:cNvPr id="11319" name="Line 55"/>
          <p:cNvSpPr>
            <a:spLocks noChangeShapeType="1"/>
          </p:cNvSpPr>
          <p:nvPr/>
        </p:nvSpPr>
        <p:spPr bwMode="auto">
          <a:xfrm>
            <a:off x="6142038" y="5037268"/>
            <a:ext cx="0" cy="858837"/>
          </a:xfrm>
          <a:prstGeom prst="line">
            <a:avLst/>
          </a:prstGeom>
          <a:noFill/>
          <a:ln w="38100">
            <a:solidFill>
              <a:schemeClr val="tx1"/>
            </a:solidFill>
            <a:round/>
            <a:headEnd/>
            <a:tailEnd/>
          </a:ln>
        </p:spPr>
        <p:txBody>
          <a:bodyPr/>
          <a:lstStyle/>
          <a:p>
            <a:endParaRPr lang="en-US"/>
          </a:p>
        </p:txBody>
      </p:sp>
      <p:sp>
        <p:nvSpPr>
          <p:cNvPr id="11320" name="Line 56"/>
          <p:cNvSpPr>
            <a:spLocks noChangeShapeType="1"/>
          </p:cNvSpPr>
          <p:nvPr/>
        </p:nvSpPr>
        <p:spPr bwMode="auto">
          <a:xfrm>
            <a:off x="6442075" y="5056318"/>
            <a:ext cx="0" cy="374650"/>
          </a:xfrm>
          <a:prstGeom prst="line">
            <a:avLst/>
          </a:prstGeom>
          <a:noFill/>
          <a:ln w="38100">
            <a:solidFill>
              <a:schemeClr val="tx1"/>
            </a:solidFill>
            <a:round/>
            <a:headEnd/>
            <a:tailEnd/>
          </a:ln>
        </p:spPr>
        <p:txBody>
          <a:bodyPr/>
          <a:lstStyle/>
          <a:p>
            <a:endParaRPr lang="en-US"/>
          </a:p>
        </p:txBody>
      </p:sp>
      <p:sp>
        <p:nvSpPr>
          <p:cNvPr id="11321" name="Line 57"/>
          <p:cNvSpPr>
            <a:spLocks noChangeShapeType="1"/>
          </p:cNvSpPr>
          <p:nvPr/>
        </p:nvSpPr>
        <p:spPr bwMode="auto">
          <a:xfrm flipH="1" flipV="1">
            <a:off x="6142038" y="5896105"/>
            <a:ext cx="1198562" cy="0"/>
          </a:xfrm>
          <a:prstGeom prst="line">
            <a:avLst/>
          </a:prstGeom>
          <a:noFill/>
          <a:ln w="38100">
            <a:solidFill>
              <a:schemeClr val="tx1"/>
            </a:solidFill>
            <a:round/>
            <a:headEnd/>
            <a:tailEnd/>
          </a:ln>
        </p:spPr>
        <p:txBody>
          <a:bodyPr/>
          <a:lstStyle/>
          <a:p>
            <a:endParaRPr lang="en-US"/>
          </a:p>
        </p:txBody>
      </p:sp>
      <p:sp>
        <p:nvSpPr>
          <p:cNvPr id="11322" name="Line 58"/>
          <p:cNvSpPr>
            <a:spLocks noChangeShapeType="1"/>
          </p:cNvSpPr>
          <p:nvPr/>
        </p:nvSpPr>
        <p:spPr bwMode="auto">
          <a:xfrm flipH="1" flipV="1">
            <a:off x="6442075" y="5430968"/>
            <a:ext cx="898525" cy="0"/>
          </a:xfrm>
          <a:prstGeom prst="line">
            <a:avLst/>
          </a:prstGeom>
          <a:noFill/>
          <a:ln w="38100">
            <a:solidFill>
              <a:schemeClr val="tx1"/>
            </a:solidFill>
            <a:round/>
            <a:headEnd/>
            <a:tailEnd/>
          </a:ln>
        </p:spPr>
        <p:txBody>
          <a:bodyPr/>
          <a:lstStyle/>
          <a:p>
            <a:endParaRPr lang="en-US"/>
          </a:p>
        </p:txBody>
      </p:sp>
      <p:sp>
        <p:nvSpPr>
          <p:cNvPr id="11323" name="Rectangle 59"/>
          <p:cNvSpPr>
            <a:spLocks noChangeArrowheads="1"/>
          </p:cNvSpPr>
          <p:nvPr/>
        </p:nvSpPr>
        <p:spPr bwMode="auto">
          <a:xfrm>
            <a:off x="5021263" y="4449893"/>
            <a:ext cx="1570037" cy="608012"/>
          </a:xfrm>
          <a:prstGeom prst="rect">
            <a:avLst/>
          </a:prstGeom>
          <a:solidFill>
            <a:srgbClr val="993366"/>
          </a:solidFill>
          <a:ln w="25400">
            <a:solidFill>
              <a:schemeClr val="tx1"/>
            </a:solidFill>
            <a:miter lim="800000"/>
            <a:headEnd/>
            <a:tailEnd/>
          </a:ln>
        </p:spPr>
        <p:txBody>
          <a:bodyPr wrap="none" anchor="ctr"/>
          <a:lstStyle/>
          <a:p>
            <a:r>
              <a:rPr lang="en-US" sz="1800" b="1"/>
              <a:t>CSX Kernel IC</a:t>
            </a:r>
          </a:p>
        </p:txBody>
      </p:sp>
      <p:sp>
        <p:nvSpPr>
          <p:cNvPr id="11324" name="Rectangle 60"/>
          <p:cNvSpPr>
            <a:spLocks noChangeArrowheads="1"/>
          </p:cNvSpPr>
          <p:nvPr/>
        </p:nvSpPr>
        <p:spPr bwMode="auto">
          <a:xfrm>
            <a:off x="795338" y="3949830"/>
            <a:ext cx="942975" cy="255588"/>
          </a:xfrm>
          <a:prstGeom prst="rect">
            <a:avLst/>
          </a:prstGeom>
          <a:solidFill>
            <a:srgbClr val="00FF00"/>
          </a:solidFill>
          <a:ln w="9525">
            <a:solidFill>
              <a:schemeClr val="tx1"/>
            </a:solidFill>
            <a:miter lim="800000"/>
            <a:headEnd/>
            <a:tailEnd/>
          </a:ln>
        </p:spPr>
        <p:txBody>
          <a:bodyPr wrap="none" anchor="ctr"/>
          <a:lstStyle/>
          <a:p>
            <a:r>
              <a:rPr lang="en-US" sz="1000" b="1"/>
              <a:t>FC HBAs</a:t>
            </a:r>
          </a:p>
        </p:txBody>
      </p:sp>
      <p:sp>
        <p:nvSpPr>
          <p:cNvPr id="11325" name="Line 61"/>
          <p:cNvSpPr>
            <a:spLocks noChangeShapeType="1"/>
          </p:cNvSpPr>
          <p:nvPr/>
        </p:nvSpPr>
        <p:spPr bwMode="auto">
          <a:xfrm flipH="1" flipV="1">
            <a:off x="1747838" y="4086355"/>
            <a:ext cx="280987" cy="0"/>
          </a:xfrm>
          <a:prstGeom prst="line">
            <a:avLst/>
          </a:prstGeom>
          <a:noFill/>
          <a:ln w="38100">
            <a:solidFill>
              <a:schemeClr val="tx1"/>
            </a:solidFill>
            <a:round/>
            <a:headEnd/>
            <a:tailEnd/>
          </a:ln>
        </p:spPr>
        <p:txBody>
          <a:bodyPr/>
          <a:lstStyle/>
          <a:p>
            <a:endParaRPr lang="en-US"/>
          </a:p>
        </p:txBody>
      </p:sp>
      <p:sp>
        <p:nvSpPr>
          <p:cNvPr id="11326" name="Rectangle 62"/>
          <p:cNvSpPr>
            <a:spLocks noChangeArrowheads="1"/>
          </p:cNvSpPr>
          <p:nvPr/>
        </p:nvSpPr>
        <p:spPr bwMode="auto">
          <a:xfrm>
            <a:off x="5038725" y="5184905"/>
            <a:ext cx="974725" cy="231775"/>
          </a:xfrm>
          <a:prstGeom prst="rect">
            <a:avLst/>
          </a:prstGeom>
          <a:solidFill>
            <a:srgbClr val="FFCC00"/>
          </a:solidFill>
          <a:ln w="25400">
            <a:solidFill>
              <a:srgbClr val="993366"/>
            </a:solidFill>
            <a:miter lim="800000"/>
            <a:headEnd/>
            <a:tailEnd/>
          </a:ln>
        </p:spPr>
        <p:txBody>
          <a:bodyPr wrap="none" anchor="ctr"/>
          <a:lstStyle/>
          <a:p>
            <a:r>
              <a:rPr lang="en-US" sz="1200" b="1"/>
              <a:t>GRMAN</a:t>
            </a:r>
          </a:p>
        </p:txBody>
      </p:sp>
      <p:sp>
        <p:nvSpPr>
          <p:cNvPr id="11327" name="Rectangle 63"/>
          <p:cNvSpPr>
            <a:spLocks noChangeArrowheads="1"/>
          </p:cNvSpPr>
          <p:nvPr/>
        </p:nvSpPr>
        <p:spPr bwMode="auto">
          <a:xfrm>
            <a:off x="876300" y="2089280"/>
            <a:ext cx="866775" cy="590550"/>
          </a:xfrm>
          <a:prstGeom prst="rect">
            <a:avLst/>
          </a:prstGeom>
          <a:solidFill>
            <a:schemeClr val="hlink"/>
          </a:solidFill>
          <a:ln w="9525" algn="ctr">
            <a:solidFill>
              <a:schemeClr val="tx1"/>
            </a:solidFill>
            <a:miter lim="800000"/>
            <a:headEnd/>
            <a:tailEnd/>
          </a:ln>
        </p:spPr>
        <p:txBody>
          <a:bodyPr wrap="none" lIns="0" tIns="0" rIns="0" bIns="0" anchor="ctr"/>
          <a:lstStyle/>
          <a:p>
            <a:r>
              <a:rPr lang="en-US" sz="1200"/>
              <a:t>Name to </a:t>
            </a:r>
          </a:p>
          <a:p>
            <a:r>
              <a:rPr lang="en-US" sz="1200" b="1"/>
              <a:t>ID</a:t>
            </a:r>
            <a:r>
              <a:rPr lang="en-US" sz="1200"/>
              <a:t> DB</a:t>
            </a:r>
          </a:p>
        </p:txBody>
      </p:sp>
      <p:sp>
        <p:nvSpPr>
          <p:cNvPr id="11328" name="Line 64"/>
          <p:cNvSpPr>
            <a:spLocks noChangeShapeType="1"/>
          </p:cNvSpPr>
          <p:nvPr/>
        </p:nvSpPr>
        <p:spPr bwMode="auto">
          <a:xfrm>
            <a:off x="4556125" y="2697293"/>
            <a:ext cx="0" cy="1209675"/>
          </a:xfrm>
          <a:prstGeom prst="line">
            <a:avLst/>
          </a:prstGeom>
          <a:noFill/>
          <a:ln w="38100">
            <a:solidFill>
              <a:schemeClr val="tx1"/>
            </a:solidFill>
            <a:round/>
            <a:headEnd/>
            <a:tailEnd/>
          </a:ln>
        </p:spPr>
        <p:txBody>
          <a:bodyPr/>
          <a:lstStyle/>
          <a:p>
            <a:endParaRPr lang="en-US"/>
          </a:p>
        </p:txBody>
      </p:sp>
      <p:sp>
        <p:nvSpPr>
          <p:cNvPr id="11329" name="Line 65"/>
          <p:cNvSpPr>
            <a:spLocks noChangeShapeType="1"/>
          </p:cNvSpPr>
          <p:nvPr/>
        </p:nvSpPr>
        <p:spPr bwMode="auto">
          <a:xfrm>
            <a:off x="5565775" y="5046793"/>
            <a:ext cx="0" cy="155575"/>
          </a:xfrm>
          <a:prstGeom prst="line">
            <a:avLst/>
          </a:prstGeom>
          <a:noFill/>
          <a:ln w="38100">
            <a:solidFill>
              <a:schemeClr val="tx1"/>
            </a:solidFill>
            <a:round/>
            <a:headEnd/>
            <a:tailEnd/>
          </a:ln>
        </p:spPr>
        <p:txBody>
          <a:bodyPr/>
          <a:lstStyle/>
          <a:p>
            <a:endParaRPr lang="en-US"/>
          </a:p>
        </p:txBody>
      </p:sp>
      <p:sp>
        <p:nvSpPr>
          <p:cNvPr id="11330" name="Line 66"/>
          <p:cNvSpPr>
            <a:spLocks noChangeShapeType="1"/>
          </p:cNvSpPr>
          <p:nvPr/>
        </p:nvSpPr>
        <p:spPr bwMode="auto">
          <a:xfrm flipH="1">
            <a:off x="6604000" y="4773743"/>
            <a:ext cx="717550" cy="0"/>
          </a:xfrm>
          <a:prstGeom prst="line">
            <a:avLst/>
          </a:prstGeom>
          <a:noFill/>
          <a:ln w="38100">
            <a:solidFill>
              <a:schemeClr val="tx1"/>
            </a:solidFill>
            <a:round/>
            <a:headEnd/>
            <a:tailEnd/>
          </a:ln>
        </p:spPr>
        <p:txBody>
          <a:bodyPr/>
          <a:lstStyle/>
          <a:p>
            <a:endParaRPr lang="en-US"/>
          </a:p>
        </p:txBody>
      </p:sp>
      <p:sp>
        <p:nvSpPr>
          <p:cNvPr id="11331" name="AutoShape 67"/>
          <p:cNvSpPr>
            <a:spLocks noChangeArrowheads="1"/>
          </p:cNvSpPr>
          <p:nvPr/>
        </p:nvSpPr>
        <p:spPr bwMode="auto">
          <a:xfrm>
            <a:off x="8467725" y="3006855"/>
            <a:ext cx="523875" cy="407988"/>
          </a:xfrm>
          <a:prstGeom prst="can">
            <a:avLst>
              <a:gd name="adj" fmla="val 25000"/>
            </a:avLst>
          </a:prstGeom>
          <a:solidFill>
            <a:srgbClr val="00FF00"/>
          </a:solidFill>
          <a:ln w="9525">
            <a:solidFill>
              <a:schemeClr val="tx1"/>
            </a:solidFill>
            <a:round/>
            <a:headEnd/>
            <a:tailEnd/>
          </a:ln>
        </p:spPr>
        <p:txBody>
          <a:bodyPr wrap="none" anchor="ctr"/>
          <a:lstStyle/>
          <a:p>
            <a:r>
              <a:rPr lang="en-US" sz="1000"/>
              <a:t>Output</a:t>
            </a:r>
          </a:p>
        </p:txBody>
      </p:sp>
      <p:sp>
        <p:nvSpPr>
          <p:cNvPr id="11332" name="Line 68"/>
          <p:cNvSpPr>
            <a:spLocks noChangeShapeType="1"/>
          </p:cNvSpPr>
          <p:nvPr/>
        </p:nvSpPr>
        <p:spPr bwMode="auto">
          <a:xfrm>
            <a:off x="8701088" y="2781430"/>
            <a:ext cx="0" cy="215900"/>
          </a:xfrm>
          <a:prstGeom prst="line">
            <a:avLst/>
          </a:prstGeom>
          <a:noFill/>
          <a:ln w="38100">
            <a:solidFill>
              <a:schemeClr val="tx1"/>
            </a:solidFill>
            <a:round/>
            <a:headEnd/>
            <a:tailEnd/>
          </a:ln>
        </p:spPr>
        <p:txBody>
          <a:bodyPr/>
          <a:lstStyle/>
          <a:p>
            <a:endParaRPr lang="en-US"/>
          </a:p>
        </p:txBody>
      </p:sp>
      <p:sp>
        <p:nvSpPr>
          <p:cNvPr id="11333" name="Line 69"/>
          <p:cNvSpPr>
            <a:spLocks noChangeShapeType="1"/>
          </p:cNvSpPr>
          <p:nvPr/>
        </p:nvSpPr>
        <p:spPr bwMode="auto">
          <a:xfrm flipH="1" flipV="1">
            <a:off x="8356600" y="2768730"/>
            <a:ext cx="363538" cy="0"/>
          </a:xfrm>
          <a:prstGeom prst="line">
            <a:avLst/>
          </a:prstGeom>
          <a:noFill/>
          <a:ln w="38100">
            <a:solidFill>
              <a:schemeClr val="tx1"/>
            </a:solidFill>
            <a:round/>
            <a:headEnd/>
            <a:tailEnd/>
          </a:ln>
        </p:spPr>
        <p:txBody>
          <a:bodyPr/>
          <a:lstStyle/>
          <a:p>
            <a:endParaRPr lang="en-US"/>
          </a:p>
        </p:txBody>
      </p:sp>
      <p:sp>
        <p:nvSpPr>
          <p:cNvPr id="11334" name="Line 70"/>
          <p:cNvSpPr>
            <a:spLocks noChangeShapeType="1"/>
          </p:cNvSpPr>
          <p:nvPr/>
        </p:nvSpPr>
        <p:spPr bwMode="auto">
          <a:xfrm flipH="1" flipV="1">
            <a:off x="8185150" y="3006855"/>
            <a:ext cx="6350" cy="1577975"/>
          </a:xfrm>
          <a:prstGeom prst="line">
            <a:avLst/>
          </a:prstGeom>
          <a:noFill/>
          <a:ln w="38100">
            <a:solidFill>
              <a:schemeClr val="tx1"/>
            </a:solidFill>
            <a:round/>
            <a:headEnd/>
            <a:tailEnd type="triangle" w="med" len="med"/>
          </a:ln>
        </p:spPr>
        <p:txBody>
          <a:bodyPr lIns="0" tIns="0" rIns="0" bIns="0" anchor="ctr"/>
          <a:lstStyle/>
          <a:p>
            <a:endParaRPr lang="en-US"/>
          </a:p>
        </p:txBody>
      </p:sp>
      <p:sp>
        <p:nvSpPr>
          <p:cNvPr id="11335" name="Line 71"/>
          <p:cNvSpPr>
            <a:spLocks noChangeShapeType="1"/>
          </p:cNvSpPr>
          <p:nvPr/>
        </p:nvSpPr>
        <p:spPr bwMode="auto">
          <a:xfrm flipH="1">
            <a:off x="7639050" y="2041655"/>
            <a:ext cx="219075" cy="200025"/>
          </a:xfrm>
          <a:prstGeom prst="line">
            <a:avLst/>
          </a:prstGeom>
          <a:noFill/>
          <a:ln w="9525">
            <a:solidFill>
              <a:schemeClr val="tx1"/>
            </a:solidFill>
            <a:round/>
            <a:headEnd/>
            <a:tailEnd type="triangle" w="med" len="med"/>
          </a:ln>
        </p:spPr>
        <p:txBody>
          <a:bodyPr lIns="0" tIns="0" rIns="0" bIns="0" anchor="ctr"/>
          <a:lstStyle/>
          <a:p>
            <a:endParaRPr lang="en-US"/>
          </a:p>
        </p:txBody>
      </p:sp>
      <p:sp>
        <p:nvSpPr>
          <p:cNvPr id="11336" name="Line 72"/>
          <p:cNvSpPr>
            <a:spLocks noChangeShapeType="1"/>
          </p:cNvSpPr>
          <p:nvPr/>
        </p:nvSpPr>
        <p:spPr bwMode="auto">
          <a:xfrm flipH="1">
            <a:off x="7791450" y="2051180"/>
            <a:ext cx="219075" cy="200025"/>
          </a:xfrm>
          <a:prstGeom prst="line">
            <a:avLst/>
          </a:prstGeom>
          <a:noFill/>
          <a:ln w="9525">
            <a:solidFill>
              <a:schemeClr val="tx1"/>
            </a:solidFill>
            <a:round/>
            <a:headEnd/>
            <a:tailEnd type="triangle" w="med" len="med"/>
          </a:ln>
        </p:spPr>
        <p:txBody>
          <a:bodyPr lIns="0" tIns="0" rIns="0" bIns="0" anchor="ctr"/>
          <a:lstStyle/>
          <a:p>
            <a:endParaRPr lang="en-US"/>
          </a:p>
        </p:txBody>
      </p:sp>
      <p:sp>
        <p:nvSpPr>
          <p:cNvPr id="11337" name="Line 73"/>
          <p:cNvSpPr>
            <a:spLocks noChangeShapeType="1"/>
          </p:cNvSpPr>
          <p:nvPr/>
        </p:nvSpPr>
        <p:spPr bwMode="auto">
          <a:xfrm flipH="1">
            <a:off x="7943850" y="2041655"/>
            <a:ext cx="219075" cy="200025"/>
          </a:xfrm>
          <a:prstGeom prst="line">
            <a:avLst/>
          </a:prstGeom>
          <a:noFill/>
          <a:ln w="9525">
            <a:solidFill>
              <a:schemeClr val="tx1"/>
            </a:solidFill>
            <a:round/>
            <a:headEnd/>
            <a:tailEnd type="triangle" w="med" len="med"/>
          </a:ln>
        </p:spPr>
        <p:txBody>
          <a:bodyPr lIns="0" tIns="0" rIns="0" bIns="0" anchor="ctr"/>
          <a:lstStyle/>
          <a:p>
            <a:endParaRPr lang="en-US"/>
          </a:p>
        </p:txBody>
      </p:sp>
      <p:sp>
        <p:nvSpPr>
          <p:cNvPr id="11338" name="Line 74"/>
          <p:cNvSpPr>
            <a:spLocks noChangeShapeType="1"/>
          </p:cNvSpPr>
          <p:nvPr/>
        </p:nvSpPr>
        <p:spPr bwMode="auto">
          <a:xfrm flipH="1">
            <a:off x="8096250" y="2041655"/>
            <a:ext cx="219075" cy="200025"/>
          </a:xfrm>
          <a:prstGeom prst="line">
            <a:avLst/>
          </a:prstGeom>
          <a:noFill/>
          <a:ln w="9525">
            <a:solidFill>
              <a:schemeClr val="tx1"/>
            </a:solidFill>
            <a:round/>
            <a:headEnd/>
            <a:tailEnd type="triangle" w="med" len="med"/>
          </a:ln>
        </p:spPr>
        <p:txBody>
          <a:bodyPr lIns="0" tIns="0" rIns="0" bIns="0" anchor="ctr"/>
          <a:lstStyle/>
          <a:p>
            <a:endParaRPr lang="en-US"/>
          </a:p>
        </p:txBody>
      </p:sp>
      <p:sp>
        <p:nvSpPr>
          <p:cNvPr id="11339" name="Line 75"/>
          <p:cNvSpPr>
            <a:spLocks noChangeShapeType="1"/>
          </p:cNvSpPr>
          <p:nvPr/>
        </p:nvSpPr>
        <p:spPr bwMode="auto">
          <a:xfrm flipH="1">
            <a:off x="8248650" y="2041655"/>
            <a:ext cx="219075" cy="200025"/>
          </a:xfrm>
          <a:prstGeom prst="line">
            <a:avLst/>
          </a:prstGeom>
          <a:noFill/>
          <a:ln w="9525">
            <a:solidFill>
              <a:schemeClr val="tx1"/>
            </a:solidFill>
            <a:round/>
            <a:headEnd/>
            <a:tailEnd type="triangle" w="med" len="med"/>
          </a:ln>
        </p:spPr>
        <p:txBody>
          <a:bodyPr lIns="0" tIns="0" rIns="0" bIns="0" anchor="ctr"/>
          <a:lstStyle/>
          <a:p>
            <a:endParaRPr lang="en-US"/>
          </a:p>
        </p:txBody>
      </p:sp>
      <p:sp>
        <p:nvSpPr>
          <p:cNvPr id="11340" name="Text Box 76"/>
          <p:cNvSpPr txBox="1">
            <a:spLocks noChangeArrowheads="1"/>
          </p:cNvSpPr>
          <p:nvPr/>
        </p:nvSpPr>
        <p:spPr bwMode="auto">
          <a:xfrm>
            <a:off x="7364413" y="2182943"/>
            <a:ext cx="1189037" cy="244475"/>
          </a:xfrm>
          <a:prstGeom prst="rect">
            <a:avLst/>
          </a:prstGeom>
          <a:noFill/>
          <a:ln w="9525">
            <a:noFill/>
            <a:miter lim="800000"/>
            <a:headEnd/>
            <a:tailEnd/>
          </a:ln>
        </p:spPr>
        <p:txBody>
          <a:bodyPr wrap="none">
            <a:spAutoFit/>
          </a:bodyPr>
          <a:lstStyle/>
          <a:p>
            <a:pPr algn="l"/>
            <a:r>
              <a:rPr lang="en-US" sz="1000" b="1"/>
              <a:t>To all containers</a:t>
            </a:r>
          </a:p>
        </p:txBody>
      </p:sp>
      <p:sp>
        <p:nvSpPr>
          <p:cNvPr id="11341" name="Line 77"/>
          <p:cNvSpPr>
            <a:spLocks noChangeShapeType="1"/>
          </p:cNvSpPr>
          <p:nvPr/>
        </p:nvSpPr>
        <p:spPr bwMode="auto">
          <a:xfrm flipV="1">
            <a:off x="1428750" y="3273555"/>
            <a:ext cx="6184900" cy="6350"/>
          </a:xfrm>
          <a:prstGeom prst="line">
            <a:avLst/>
          </a:prstGeom>
          <a:noFill/>
          <a:ln w="9525">
            <a:solidFill>
              <a:schemeClr val="tx1"/>
            </a:solidFill>
            <a:round/>
            <a:headEnd/>
            <a:tailEnd/>
          </a:ln>
        </p:spPr>
        <p:txBody>
          <a:bodyPr lIns="0" tIns="0" rIns="0" bIns="0" anchor="ctr"/>
          <a:lstStyle/>
          <a:p>
            <a:endParaRPr lang="en-US"/>
          </a:p>
        </p:txBody>
      </p:sp>
      <p:sp>
        <p:nvSpPr>
          <p:cNvPr id="11342" name="Line 78"/>
          <p:cNvSpPr>
            <a:spLocks noChangeShapeType="1"/>
          </p:cNvSpPr>
          <p:nvPr/>
        </p:nvSpPr>
        <p:spPr bwMode="auto">
          <a:xfrm flipV="1">
            <a:off x="1581150" y="3422780"/>
            <a:ext cx="6178550" cy="9525"/>
          </a:xfrm>
          <a:prstGeom prst="line">
            <a:avLst/>
          </a:prstGeom>
          <a:noFill/>
          <a:ln w="9525">
            <a:solidFill>
              <a:schemeClr val="tx1"/>
            </a:solidFill>
            <a:round/>
            <a:headEnd/>
            <a:tailEnd/>
          </a:ln>
        </p:spPr>
        <p:txBody>
          <a:bodyPr lIns="0" tIns="0" rIns="0" bIns="0" anchor="ctr"/>
          <a:lstStyle/>
          <a:p>
            <a:endParaRPr lang="en-US"/>
          </a:p>
        </p:txBody>
      </p:sp>
      <p:sp>
        <p:nvSpPr>
          <p:cNvPr id="11343" name="Line 79"/>
          <p:cNvSpPr>
            <a:spLocks noChangeShapeType="1"/>
          </p:cNvSpPr>
          <p:nvPr/>
        </p:nvSpPr>
        <p:spPr bwMode="auto">
          <a:xfrm flipV="1">
            <a:off x="1733550" y="3575180"/>
            <a:ext cx="6153150" cy="9525"/>
          </a:xfrm>
          <a:prstGeom prst="line">
            <a:avLst/>
          </a:prstGeom>
          <a:noFill/>
          <a:ln w="9525">
            <a:solidFill>
              <a:schemeClr val="tx1"/>
            </a:solidFill>
            <a:round/>
            <a:headEnd/>
            <a:tailEnd/>
          </a:ln>
        </p:spPr>
        <p:txBody>
          <a:bodyPr lIns="0" tIns="0" rIns="0" bIns="0" anchor="ctr"/>
          <a:lstStyle/>
          <a:p>
            <a:endParaRPr lang="en-US"/>
          </a:p>
        </p:txBody>
      </p:sp>
      <p:sp>
        <p:nvSpPr>
          <p:cNvPr id="11344" name="Line 80"/>
          <p:cNvSpPr>
            <a:spLocks noChangeShapeType="1"/>
          </p:cNvSpPr>
          <p:nvPr/>
        </p:nvSpPr>
        <p:spPr bwMode="auto">
          <a:xfrm>
            <a:off x="7883525" y="3568830"/>
            <a:ext cx="12700" cy="2025650"/>
          </a:xfrm>
          <a:prstGeom prst="line">
            <a:avLst/>
          </a:prstGeom>
          <a:noFill/>
          <a:ln w="9525">
            <a:solidFill>
              <a:schemeClr val="tx1"/>
            </a:solidFill>
            <a:round/>
            <a:headEnd/>
            <a:tailEnd/>
          </a:ln>
        </p:spPr>
        <p:txBody>
          <a:bodyPr lIns="0" tIns="0" rIns="0" bIns="0" anchor="ctr"/>
          <a:lstStyle/>
          <a:p>
            <a:endParaRPr lang="en-US"/>
          </a:p>
        </p:txBody>
      </p:sp>
      <p:sp>
        <p:nvSpPr>
          <p:cNvPr id="11345" name="Line 81"/>
          <p:cNvSpPr>
            <a:spLocks noChangeShapeType="1"/>
          </p:cNvSpPr>
          <p:nvPr/>
        </p:nvSpPr>
        <p:spPr bwMode="auto">
          <a:xfrm>
            <a:off x="7610475" y="3279905"/>
            <a:ext cx="9525" cy="1600200"/>
          </a:xfrm>
          <a:prstGeom prst="line">
            <a:avLst/>
          </a:prstGeom>
          <a:noFill/>
          <a:ln w="9525">
            <a:solidFill>
              <a:schemeClr val="tx1"/>
            </a:solidFill>
            <a:round/>
            <a:headEnd/>
            <a:tailEnd/>
          </a:ln>
        </p:spPr>
        <p:txBody>
          <a:bodyPr lIns="0" tIns="0" rIns="0" bIns="0" anchor="ctr"/>
          <a:lstStyle/>
          <a:p>
            <a:endParaRPr lang="en-US"/>
          </a:p>
        </p:txBody>
      </p:sp>
      <p:sp>
        <p:nvSpPr>
          <p:cNvPr id="11346" name="Line 82"/>
          <p:cNvSpPr>
            <a:spLocks noChangeShapeType="1"/>
          </p:cNvSpPr>
          <p:nvPr/>
        </p:nvSpPr>
        <p:spPr bwMode="auto">
          <a:xfrm>
            <a:off x="7762875" y="3422780"/>
            <a:ext cx="9525" cy="2009775"/>
          </a:xfrm>
          <a:prstGeom prst="line">
            <a:avLst/>
          </a:prstGeom>
          <a:noFill/>
          <a:ln w="9525">
            <a:solidFill>
              <a:schemeClr val="tx1"/>
            </a:solidFill>
            <a:round/>
            <a:headEnd/>
            <a:tailEnd/>
          </a:ln>
        </p:spPr>
        <p:txBody>
          <a:bodyPr lIns="0" tIns="0" rIns="0" bIns="0" anchor="ctr"/>
          <a:lstStyle/>
          <a:p>
            <a:endParaRPr lang="en-US"/>
          </a:p>
        </p:txBody>
      </p:sp>
      <p:sp>
        <p:nvSpPr>
          <p:cNvPr id="11347" name="Rectangle 83"/>
          <p:cNvSpPr>
            <a:spLocks noChangeArrowheads="1"/>
          </p:cNvSpPr>
          <p:nvPr/>
        </p:nvSpPr>
        <p:spPr bwMode="auto">
          <a:xfrm>
            <a:off x="7321550" y="4591180"/>
            <a:ext cx="1274763" cy="406400"/>
          </a:xfrm>
          <a:prstGeom prst="rect">
            <a:avLst/>
          </a:prstGeom>
          <a:solidFill>
            <a:srgbClr val="993366"/>
          </a:solidFill>
          <a:ln w="25400">
            <a:solidFill>
              <a:schemeClr val="tx1"/>
            </a:solidFill>
            <a:miter lim="800000"/>
            <a:headEnd/>
            <a:tailEnd/>
          </a:ln>
        </p:spPr>
        <p:txBody>
          <a:bodyPr wrap="none" anchor="ctr"/>
          <a:lstStyle/>
          <a:p>
            <a:r>
              <a:rPr lang="en-US" b="1"/>
              <a:t>csx_display</a:t>
            </a:r>
          </a:p>
        </p:txBody>
      </p:sp>
      <p:sp>
        <p:nvSpPr>
          <p:cNvPr id="11348" name="Rectangle 84"/>
          <p:cNvSpPr>
            <a:spLocks noChangeArrowheads="1"/>
          </p:cNvSpPr>
          <p:nvPr/>
        </p:nvSpPr>
        <p:spPr bwMode="auto">
          <a:xfrm>
            <a:off x="7340600" y="5081718"/>
            <a:ext cx="1274763" cy="406400"/>
          </a:xfrm>
          <a:prstGeom prst="rect">
            <a:avLst/>
          </a:prstGeom>
          <a:solidFill>
            <a:srgbClr val="993366"/>
          </a:solidFill>
          <a:ln w="25400">
            <a:solidFill>
              <a:schemeClr val="tx1"/>
            </a:solidFill>
            <a:miter lim="800000"/>
            <a:headEnd/>
            <a:tailEnd/>
          </a:ln>
        </p:spPr>
        <p:txBody>
          <a:bodyPr wrap="none" anchor="ctr"/>
          <a:lstStyle/>
          <a:p>
            <a:r>
              <a:rPr lang="en-US" sz="1800" b="1"/>
              <a:t>csx_pshim</a:t>
            </a:r>
          </a:p>
        </p:txBody>
      </p:sp>
      <p:sp>
        <p:nvSpPr>
          <p:cNvPr id="11349" name="Rectangle 85"/>
          <p:cNvSpPr>
            <a:spLocks noChangeArrowheads="1"/>
          </p:cNvSpPr>
          <p:nvPr/>
        </p:nvSpPr>
        <p:spPr bwMode="auto">
          <a:xfrm>
            <a:off x="7340600" y="5546855"/>
            <a:ext cx="1274763" cy="406400"/>
          </a:xfrm>
          <a:prstGeom prst="rect">
            <a:avLst/>
          </a:prstGeom>
          <a:solidFill>
            <a:srgbClr val="993366"/>
          </a:solidFill>
          <a:ln w="25400">
            <a:solidFill>
              <a:schemeClr val="tx1"/>
            </a:solidFill>
            <a:miter lim="800000"/>
            <a:headEnd/>
            <a:tailEnd/>
          </a:ln>
        </p:spPr>
        <p:txBody>
          <a:bodyPr wrap="none" anchor="ctr"/>
          <a:lstStyle/>
          <a:p>
            <a:r>
              <a:rPr lang="en-US" sz="1800" b="1"/>
              <a:t>csx_llk</a:t>
            </a:r>
          </a:p>
        </p:txBody>
      </p:sp>
      <p:sp>
        <p:nvSpPr>
          <p:cNvPr id="11350" name="Line 86"/>
          <p:cNvSpPr>
            <a:spLocks noChangeShapeType="1"/>
          </p:cNvSpPr>
          <p:nvPr/>
        </p:nvSpPr>
        <p:spPr bwMode="auto">
          <a:xfrm flipV="1">
            <a:off x="1292225" y="3127505"/>
            <a:ext cx="4572000" cy="0"/>
          </a:xfrm>
          <a:prstGeom prst="line">
            <a:avLst/>
          </a:prstGeom>
          <a:noFill/>
          <a:ln w="9525">
            <a:solidFill>
              <a:schemeClr val="tx1"/>
            </a:solidFill>
            <a:round/>
            <a:headEnd/>
            <a:tailEnd/>
          </a:ln>
        </p:spPr>
        <p:txBody>
          <a:bodyPr lIns="0" tIns="0" rIns="0" bIns="0" anchor="ctr"/>
          <a:lstStyle/>
          <a:p>
            <a:endParaRPr lang="en-US"/>
          </a:p>
        </p:txBody>
      </p:sp>
      <p:sp>
        <p:nvSpPr>
          <p:cNvPr id="11351" name="Line 87"/>
          <p:cNvSpPr>
            <a:spLocks noChangeShapeType="1"/>
          </p:cNvSpPr>
          <p:nvPr/>
        </p:nvSpPr>
        <p:spPr bwMode="auto">
          <a:xfrm>
            <a:off x="5867400" y="3127505"/>
            <a:ext cx="9525" cy="1304925"/>
          </a:xfrm>
          <a:prstGeom prst="line">
            <a:avLst/>
          </a:prstGeom>
          <a:noFill/>
          <a:ln w="9525">
            <a:solidFill>
              <a:schemeClr val="tx1"/>
            </a:solidFill>
            <a:round/>
            <a:headEnd/>
            <a:tailEnd/>
          </a:ln>
        </p:spPr>
        <p:txBody>
          <a:bodyPr lIns="0" tIns="0" rIns="0" bIns="0" anchor="ctr"/>
          <a:lstStyle/>
          <a:p>
            <a:endParaRPr lang="en-US"/>
          </a:p>
        </p:txBody>
      </p:sp>
      <p:sp>
        <p:nvSpPr>
          <p:cNvPr id="11352" name="Line 88"/>
          <p:cNvSpPr>
            <a:spLocks noChangeShapeType="1"/>
          </p:cNvSpPr>
          <p:nvPr/>
        </p:nvSpPr>
        <p:spPr bwMode="auto">
          <a:xfrm>
            <a:off x="1298575" y="2889380"/>
            <a:ext cx="0" cy="231775"/>
          </a:xfrm>
          <a:prstGeom prst="line">
            <a:avLst/>
          </a:prstGeom>
          <a:noFill/>
          <a:ln w="9525">
            <a:solidFill>
              <a:schemeClr val="tx1"/>
            </a:solidFill>
            <a:round/>
            <a:headEnd/>
            <a:tailEnd/>
          </a:ln>
        </p:spPr>
        <p:txBody>
          <a:bodyPr lIns="0" tIns="0" rIns="0" bIns="0" anchor="ctr"/>
          <a:lstStyle/>
          <a:p>
            <a:endParaRPr lang="en-US"/>
          </a:p>
        </p:txBody>
      </p:sp>
      <p:sp>
        <p:nvSpPr>
          <p:cNvPr id="11353" name="Line 89"/>
          <p:cNvSpPr>
            <a:spLocks noChangeShapeType="1"/>
          </p:cNvSpPr>
          <p:nvPr/>
        </p:nvSpPr>
        <p:spPr bwMode="auto">
          <a:xfrm>
            <a:off x="1435100" y="2902080"/>
            <a:ext cx="0" cy="371475"/>
          </a:xfrm>
          <a:prstGeom prst="line">
            <a:avLst/>
          </a:prstGeom>
          <a:noFill/>
          <a:ln w="9525">
            <a:solidFill>
              <a:schemeClr val="tx1"/>
            </a:solidFill>
            <a:round/>
            <a:headEnd/>
            <a:tailEnd/>
          </a:ln>
        </p:spPr>
        <p:txBody>
          <a:bodyPr lIns="0" tIns="0" rIns="0" bIns="0" anchor="ctr"/>
          <a:lstStyle/>
          <a:p>
            <a:endParaRPr lang="en-US"/>
          </a:p>
        </p:txBody>
      </p:sp>
      <p:sp>
        <p:nvSpPr>
          <p:cNvPr id="11354" name="Line 90"/>
          <p:cNvSpPr>
            <a:spLocks noChangeShapeType="1"/>
          </p:cNvSpPr>
          <p:nvPr/>
        </p:nvSpPr>
        <p:spPr bwMode="auto">
          <a:xfrm>
            <a:off x="1584325" y="2895730"/>
            <a:ext cx="0" cy="533400"/>
          </a:xfrm>
          <a:prstGeom prst="line">
            <a:avLst/>
          </a:prstGeom>
          <a:noFill/>
          <a:ln w="9525">
            <a:solidFill>
              <a:schemeClr val="tx1"/>
            </a:solidFill>
            <a:round/>
            <a:headEnd/>
            <a:tailEnd/>
          </a:ln>
        </p:spPr>
        <p:txBody>
          <a:bodyPr lIns="0" tIns="0" rIns="0" bIns="0" anchor="ctr"/>
          <a:lstStyle/>
          <a:p>
            <a:endParaRPr lang="en-US"/>
          </a:p>
        </p:txBody>
      </p:sp>
      <p:sp>
        <p:nvSpPr>
          <p:cNvPr id="11355" name="Line 91"/>
          <p:cNvSpPr>
            <a:spLocks noChangeShapeType="1"/>
          </p:cNvSpPr>
          <p:nvPr/>
        </p:nvSpPr>
        <p:spPr bwMode="auto">
          <a:xfrm>
            <a:off x="1736725" y="2895730"/>
            <a:ext cx="0" cy="685800"/>
          </a:xfrm>
          <a:prstGeom prst="line">
            <a:avLst/>
          </a:prstGeom>
          <a:noFill/>
          <a:ln w="9525">
            <a:solidFill>
              <a:schemeClr val="tx1"/>
            </a:solidFill>
            <a:round/>
            <a:headEnd/>
            <a:tailEnd/>
          </a:ln>
        </p:spPr>
        <p:txBody>
          <a:bodyPr lIns="0" tIns="0" rIns="0" bIns="0" anchor="ctr"/>
          <a:lstStyle/>
          <a:p>
            <a:endParaRPr lang="en-US"/>
          </a:p>
        </p:txBody>
      </p:sp>
      <p:sp>
        <p:nvSpPr>
          <p:cNvPr id="11356" name="Line 92"/>
          <p:cNvSpPr>
            <a:spLocks noChangeShapeType="1"/>
          </p:cNvSpPr>
          <p:nvPr/>
        </p:nvSpPr>
        <p:spPr bwMode="auto">
          <a:xfrm>
            <a:off x="2555875" y="2889380"/>
            <a:ext cx="0" cy="231775"/>
          </a:xfrm>
          <a:prstGeom prst="line">
            <a:avLst/>
          </a:prstGeom>
          <a:noFill/>
          <a:ln w="9525">
            <a:solidFill>
              <a:schemeClr val="tx1"/>
            </a:solidFill>
            <a:round/>
            <a:headEnd/>
            <a:tailEnd/>
          </a:ln>
        </p:spPr>
        <p:txBody>
          <a:bodyPr lIns="0" tIns="0" rIns="0" bIns="0" anchor="ctr"/>
          <a:lstStyle/>
          <a:p>
            <a:endParaRPr lang="en-US"/>
          </a:p>
        </p:txBody>
      </p:sp>
      <p:sp>
        <p:nvSpPr>
          <p:cNvPr id="11357" name="Line 93"/>
          <p:cNvSpPr>
            <a:spLocks noChangeShapeType="1"/>
          </p:cNvSpPr>
          <p:nvPr/>
        </p:nvSpPr>
        <p:spPr bwMode="auto">
          <a:xfrm>
            <a:off x="2692400" y="2902080"/>
            <a:ext cx="0" cy="371475"/>
          </a:xfrm>
          <a:prstGeom prst="line">
            <a:avLst/>
          </a:prstGeom>
          <a:noFill/>
          <a:ln w="9525">
            <a:solidFill>
              <a:schemeClr val="tx1"/>
            </a:solidFill>
            <a:round/>
            <a:headEnd/>
            <a:tailEnd/>
          </a:ln>
        </p:spPr>
        <p:txBody>
          <a:bodyPr lIns="0" tIns="0" rIns="0" bIns="0" anchor="ctr"/>
          <a:lstStyle/>
          <a:p>
            <a:endParaRPr lang="en-US"/>
          </a:p>
        </p:txBody>
      </p:sp>
      <p:sp>
        <p:nvSpPr>
          <p:cNvPr id="11358" name="Line 94"/>
          <p:cNvSpPr>
            <a:spLocks noChangeShapeType="1"/>
          </p:cNvSpPr>
          <p:nvPr/>
        </p:nvSpPr>
        <p:spPr bwMode="auto">
          <a:xfrm>
            <a:off x="2841625" y="2895730"/>
            <a:ext cx="0" cy="533400"/>
          </a:xfrm>
          <a:prstGeom prst="line">
            <a:avLst/>
          </a:prstGeom>
          <a:noFill/>
          <a:ln w="9525">
            <a:solidFill>
              <a:schemeClr val="tx1"/>
            </a:solidFill>
            <a:round/>
            <a:headEnd/>
            <a:tailEnd/>
          </a:ln>
        </p:spPr>
        <p:txBody>
          <a:bodyPr lIns="0" tIns="0" rIns="0" bIns="0" anchor="ctr"/>
          <a:lstStyle/>
          <a:p>
            <a:endParaRPr lang="en-US"/>
          </a:p>
        </p:txBody>
      </p:sp>
      <p:sp>
        <p:nvSpPr>
          <p:cNvPr id="11359" name="Line 95"/>
          <p:cNvSpPr>
            <a:spLocks noChangeShapeType="1"/>
          </p:cNvSpPr>
          <p:nvPr/>
        </p:nvSpPr>
        <p:spPr bwMode="auto">
          <a:xfrm>
            <a:off x="2994025" y="2895730"/>
            <a:ext cx="0" cy="685800"/>
          </a:xfrm>
          <a:prstGeom prst="line">
            <a:avLst/>
          </a:prstGeom>
          <a:noFill/>
          <a:ln w="9525">
            <a:solidFill>
              <a:schemeClr val="tx1"/>
            </a:solidFill>
            <a:round/>
            <a:headEnd/>
            <a:tailEnd/>
          </a:ln>
        </p:spPr>
        <p:txBody>
          <a:bodyPr lIns="0" tIns="0" rIns="0" bIns="0" anchor="ctr"/>
          <a:lstStyle/>
          <a:p>
            <a:endParaRPr lang="en-US"/>
          </a:p>
        </p:txBody>
      </p:sp>
      <p:sp>
        <p:nvSpPr>
          <p:cNvPr id="11360" name="Line 96"/>
          <p:cNvSpPr>
            <a:spLocks noChangeShapeType="1"/>
          </p:cNvSpPr>
          <p:nvPr/>
        </p:nvSpPr>
        <p:spPr bwMode="auto">
          <a:xfrm>
            <a:off x="4346575" y="2879855"/>
            <a:ext cx="0" cy="244475"/>
          </a:xfrm>
          <a:prstGeom prst="line">
            <a:avLst/>
          </a:prstGeom>
          <a:noFill/>
          <a:ln w="9525">
            <a:solidFill>
              <a:schemeClr val="tx1"/>
            </a:solidFill>
            <a:round/>
            <a:headEnd/>
            <a:tailEnd/>
          </a:ln>
        </p:spPr>
        <p:txBody>
          <a:bodyPr lIns="0" tIns="0" rIns="0" bIns="0" anchor="ctr"/>
          <a:lstStyle/>
          <a:p>
            <a:endParaRPr lang="en-US"/>
          </a:p>
        </p:txBody>
      </p:sp>
      <p:sp>
        <p:nvSpPr>
          <p:cNvPr id="11361" name="Line 97"/>
          <p:cNvSpPr>
            <a:spLocks noChangeShapeType="1"/>
          </p:cNvSpPr>
          <p:nvPr/>
        </p:nvSpPr>
        <p:spPr bwMode="auto">
          <a:xfrm flipH="1">
            <a:off x="4479925" y="2879855"/>
            <a:ext cx="3175" cy="396875"/>
          </a:xfrm>
          <a:prstGeom prst="line">
            <a:avLst/>
          </a:prstGeom>
          <a:noFill/>
          <a:ln w="9525">
            <a:solidFill>
              <a:schemeClr val="tx1"/>
            </a:solidFill>
            <a:round/>
            <a:headEnd/>
            <a:tailEnd/>
          </a:ln>
        </p:spPr>
        <p:txBody>
          <a:bodyPr lIns="0" tIns="0" rIns="0" bIns="0" anchor="ctr"/>
          <a:lstStyle/>
          <a:p>
            <a:endParaRPr lang="en-US"/>
          </a:p>
        </p:txBody>
      </p:sp>
      <p:sp>
        <p:nvSpPr>
          <p:cNvPr id="11362" name="Line 98"/>
          <p:cNvSpPr>
            <a:spLocks noChangeShapeType="1"/>
          </p:cNvSpPr>
          <p:nvPr/>
        </p:nvSpPr>
        <p:spPr bwMode="auto">
          <a:xfrm>
            <a:off x="4632325" y="2886205"/>
            <a:ext cx="0" cy="533400"/>
          </a:xfrm>
          <a:prstGeom prst="line">
            <a:avLst/>
          </a:prstGeom>
          <a:noFill/>
          <a:ln w="9525">
            <a:solidFill>
              <a:schemeClr val="tx1"/>
            </a:solidFill>
            <a:round/>
            <a:headEnd/>
            <a:tailEnd/>
          </a:ln>
        </p:spPr>
        <p:txBody>
          <a:bodyPr lIns="0" tIns="0" rIns="0" bIns="0" anchor="ctr"/>
          <a:lstStyle/>
          <a:p>
            <a:endParaRPr lang="en-US"/>
          </a:p>
        </p:txBody>
      </p:sp>
      <p:sp>
        <p:nvSpPr>
          <p:cNvPr id="11363" name="Line 99"/>
          <p:cNvSpPr>
            <a:spLocks noChangeShapeType="1"/>
          </p:cNvSpPr>
          <p:nvPr/>
        </p:nvSpPr>
        <p:spPr bwMode="auto">
          <a:xfrm>
            <a:off x="4784725" y="2886205"/>
            <a:ext cx="0" cy="685800"/>
          </a:xfrm>
          <a:prstGeom prst="line">
            <a:avLst/>
          </a:prstGeom>
          <a:noFill/>
          <a:ln w="9525">
            <a:solidFill>
              <a:schemeClr val="tx1"/>
            </a:solidFill>
            <a:round/>
            <a:headEnd/>
            <a:tailEnd/>
          </a:ln>
        </p:spPr>
        <p:txBody>
          <a:bodyPr lIns="0" tIns="0" rIns="0" bIns="0" anchor="ctr"/>
          <a:lstStyle/>
          <a:p>
            <a:endParaRPr lang="en-US"/>
          </a:p>
        </p:txBody>
      </p:sp>
      <p:sp>
        <p:nvSpPr>
          <p:cNvPr id="11364" name="Line 100"/>
          <p:cNvSpPr>
            <a:spLocks noChangeShapeType="1"/>
          </p:cNvSpPr>
          <p:nvPr/>
        </p:nvSpPr>
        <p:spPr bwMode="auto">
          <a:xfrm>
            <a:off x="5867400" y="2895730"/>
            <a:ext cx="0" cy="231775"/>
          </a:xfrm>
          <a:prstGeom prst="line">
            <a:avLst/>
          </a:prstGeom>
          <a:noFill/>
          <a:ln w="9525">
            <a:solidFill>
              <a:schemeClr val="tx1"/>
            </a:solidFill>
            <a:round/>
            <a:headEnd/>
            <a:tailEnd/>
          </a:ln>
        </p:spPr>
        <p:txBody>
          <a:bodyPr lIns="0" tIns="0" rIns="0" bIns="0" anchor="ctr"/>
          <a:lstStyle/>
          <a:p>
            <a:endParaRPr lang="en-US"/>
          </a:p>
        </p:txBody>
      </p:sp>
      <p:sp>
        <p:nvSpPr>
          <p:cNvPr id="11365" name="Line 101"/>
          <p:cNvSpPr>
            <a:spLocks noChangeShapeType="1"/>
          </p:cNvSpPr>
          <p:nvPr/>
        </p:nvSpPr>
        <p:spPr bwMode="auto">
          <a:xfrm>
            <a:off x="5997575" y="2898905"/>
            <a:ext cx="0" cy="371475"/>
          </a:xfrm>
          <a:prstGeom prst="line">
            <a:avLst/>
          </a:prstGeom>
          <a:noFill/>
          <a:ln w="9525">
            <a:solidFill>
              <a:schemeClr val="tx1"/>
            </a:solidFill>
            <a:round/>
            <a:headEnd/>
            <a:tailEnd/>
          </a:ln>
        </p:spPr>
        <p:txBody>
          <a:bodyPr lIns="0" tIns="0" rIns="0" bIns="0" anchor="ctr"/>
          <a:lstStyle/>
          <a:p>
            <a:endParaRPr lang="en-US"/>
          </a:p>
        </p:txBody>
      </p:sp>
      <p:sp>
        <p:nvSpPr>
          <p:cNvPr id="11366" name="Line 102"/>
          <p:cNvSpPr>
            <a:spLocks noChangeShapeType="1"/>
          </p:cNvSpPr>
          <p:nvPr/>
        </p:nvSpPr>
        <p:spPr bwMode="auto">
          <a:xfrm>
            <a:off x="6146800" y="2889380"/>
            <a:ext cx="0" cy="533400"/>
          </a:xfrm>
          <a:prstGeom prst="line">
            <a:avLst/>
          </a:prstGeom>
          <a:noFill/>
          <a:ln w="9525">
            <a:solidFill>
              <a:schemeClr val="tx1"/>
            </a:solidFill>
            <a:round/>
            <a:headEnd/>
            <a:tailEnd/>
          </a:ln>
        </p:spPr>
        <p:txBody>
          <a:bodyPr lIns="0" tIns="0" rIns="0" bIns="0" anchor="ctr"/>
          <a:lstStyle/>
          <a:p>
            <a:endParaRPr lang="en-US"/>
          </a:p>
        </p:txBody>
      </p:sp>
      <p:sp>
        <p:nvSpPr>
          <p:cNvPr id="11367" name="Line 103"/>
          <p:cNvSpPr>
            <a:spLocks noChangeShapeType="1"/>
          </p:cNvSpPr>
          <p:nvPr/>
        </p:nvSpPr>
        <p:spPr bwMode="auto">
          <a:xfrm>
            <a:off x="6299200" y="2892555"/>
            <a:ext cx="0" cy="685800"/>
          </a:xfrm>
          <a:prstGeom prst="line">
            <a:avLst/>
          </a:prstGeom>
          <a:noFill/>
          <a:ln w="9525">
            <a:solidFill>
              <a:schemeClr val="tx1"/>
            </a:solidFill>
            <a:round/>
            <a:headEnd/>
            <a:tailEnd/>
          </a:ln>
        </p:spPr>
        <p:txBody>
          <a:bodyPr lIns="0" tIns="0" rIns="0" bIns="0" anchor="ctr"/>
          <a:lstStyle/>
          <a:p>
            <a:endParaRPr lang="en-US"/>
          </a:p>
        </p:txBody>
      </p:sp>
      <p:sp>
        <p:nvSpPr>
          <p:cNvPr id="11368" name="Line 104"/>
          <p:cNvSpPr>
            <a:spLocks noChangeShapeType="1"/>
          </p:cNvSpPr>
          <p:nvPr/>
        </p:nvSpPr>
        <p:spPr bwMode="auto">
          <a:xfrm flipH="1" flipV="1">
            <a:off x="2033588" y="3924430"/>
            <a:ext cx="2519362" cy="0"/>
          </a:xfrm>
          <a:prstGeom prst="line">
            <a:avLst/>
          </a:prstGeom>
          <a:noFill/>
          <a:ln w="38100">
            <a:solidFill>
              <a:schemeClr val="tx1"/>
            </a:solidFill>
            <a:round/>
            <a:headEnd/>
            <a:tailEnd/>
          </a:ln>
        </p:spPr>
        <p:txBody>
          <a:bodyPr/>
          <a:lstStyle/>
          <a:p>
            <a:endParaRPr lang="en-US"/>
          </a:p>
        </p:txBody>
      </p:sp>
      <p:sp>
        <p:nvSpPr>
          <p:cNvPr id="11369" name="Line 105"/>
          <p:cNvSpPr>
            <a:spLocks noChangeShapeType="1"/>
          </p:cNvSpPr>
          <p:nvPr/>
        </p:nvSpPr>
        <p:spPr bwMode="auto">
          <a:xfrm flipH="1">
            <a:off x="2022475" y="3913318"/>
            <a:ext cx="9525" cy="184150"/>
          </a:xfrm>
          <a:prstGeom prst="line">
            <a:avLst/>
          </a:prstGeom>
          <a:noFill/>
          <a:ln w="38100">
            <a:solidFill>
              <a:schemeClr val="tx1"/>
            </a:solidFill>
            <a:round/>
            <a:headEnd/>
            <a:tailEnd/>
          </a:ln>
        </p:spPr>
        <p:txBody>
          <a:bodyPr/>
          <a:lstStyle/>
          <a:p>
            <a:endParaRPr lang="en-US"/>
          </a:p>
        </p:txBody>
      </p:sp>
      <p:sp>
        <p:nvSpPr>
          <p:cNvPr id="11370" name="AutoShape 106"/>
          <p:cNvSpPr>
            <a:spLocks noChangeArrowheads="1"/>
          </p:cNvSpPr>
          <p:nvPr/>
        </p:nvSpPr>
        <p:spPr bwMode="auto">
          <a:xfrm>
            <a:off x="3448050" y="1149480"/>
            <a:ext cx="304800" cy="293688"/>
          </a:xfrm>
          <a:prstGeom prst="can">
            <a:avLst>
              <a:gd name="adj" fmla="val 25000"/>
            </a:avLst>
          </a:prstGeom>
          <a:solidFill>
            <a:schemeClr val="accent2"/>
          </a:solidFill>
          <a:ln w="9525">
            <a:solidFill>
              <a:schemeClr val="tx1"/>
            </a:solidFill>
            <a:round/>
            <a:headEnd/>
            <a:tailEnd/>
          </a:ln>
        </p:spPr>
        <p:txBody>
          <a:bodyPr wrap="none" anchor="ctr"/>
          <a:lstStyle/>
          <a:p>
            <a:r>
              <a:rPr lang="en-US" sz="1000"/>
              <a:t>DB</a:t>
            </a:r>
          </a:p>
        </p:txBody>
      </p:sp>
      <p:sp>
        <p:nvSpPr>
          <p:cNvPr id="11371" name="AutoShape 107"/>
          <p:cNvSpPr>
            <a:spLocks noChangeArrowheads="1"/>
          </p:cNvSpPr>
          <p:nvPr/>
        </p:nvSpPr>
        <p:spPr bwMode="auto">
          <a:xfrm>
            <a:off x="6429375" y="1159005"/>
            <a:ext cx="304800" cy="293688"/>
          </a:xfrm>
          <a:prstGeom prst="can">
            <a:avLst>
              <a:gd name="adj" fmla="val 25000"/>
            </a:avLst>
          </a:prstGeom>
          <a:solidFill>
            <a:schemeClr val="accent2"/>
          </a:solidFill>
          <a:ln w="9525">
            <a:solidFill>
              <a:schemeClr val="tx1"/>
            </a:solidFill>
            <a:round/>
            <a:headEnd/>
            <a:tailEnd/>
          </a:ln>
        </p:spPr>
        <p:txBody>
          <a:bodyPr wrap="none" anchor="ctr"/>
          <a:lstStyle/>
          <a:p>
            <a:r>
              <a:rPr lang="en-US" sz="1000"/>
              <a:t>DB</a:t>
            </a:r>
          </a:p>
        </p:txBody>
      </p:sp>
      <p:sp>
        <p:nvSpPr>
          <p:cNvPr id="11372" name="AutoShape 108"/>
          <p:cNvSpPr>
            <a:spLocks noChangeArrowheads="1"/>
          </p:cNvSpPr>
          <p:nvPr/>
        </p:nvSpPr>
        <p:spPr bwMode="auto">
          <a:xfrm>
            <a:off x="4895850" y="1149480"/>
            <a:ext cx="304800" cy="293688"/>
          </a:xfrm>
          <a:prstGeom prst="can">
            <a:avLst>
              <a:gd name="adj" fmla="val 25000"/>
            </a:avLst>
          </a:prstGeom>
          <a:solidFill>
            <a:schemeClr val="accent2"/>
          </a:solidFill>
          <a:ln w="9525">
            <a:solidFill>
              <a:schemeClr val="tx1"/>
            </a:solidFill>
            <a:round/>
            <a:headEnd/>
            <a:tailEnd/>
          </a:ln>
        </p:spPr>
        <p:txBody>
          <a:bodyPr wrap="none" anchor="ctr"/>
          <a:lstStyle/>
          <a:p>
            <a:r>
              <a:rPr lang="en-US" sz="1000"/>
              <a:t>DB</a:t>
            </a:r>
          </a:p>
        </p:txBody>
      </p:sp>
      <p:sp>
        <p:nvSpPr>
          <p:cNvPr id="11373" name="AutoShape 109"/>
          <p:cNvSpPr>
            <a:spLocks noChangeArrowheads="1"/>
          </p:cNvSpPr>
          <p:nvPr/>
        </p:nvSpPr>
        <p:spPr bwMode="auto">
          <a:xfrm>
            <a:off x="3095625" y="1149480"/>
            <a:ext cx="304800" cy="293688"/>
          </a:xfrm>
          <a:prstGeom prst="can">
            <a:avLst>
              <a:gd name="adj" fmla="val 25000"/>
            </a:avLst>
          </a:prstGeom>
          <a:solidFill>
            <a:schemeClr val="accent2"/>
          </a:solidFill>
          <a:ln w="9525">
            <a:solidFill>
              <a:schemeClr val="tx1"/>
            </a:solidFill>
            <a:round/>
            <a:headEnd/>
            <a:tailEnd/>
          </a:ln>
        </p:spPr>
        <p:txBody>
          <a:bodyPr wrap="none" anchor="ctr"/>
          <a:lstStyle/>
          <a:p>
            <a:r>
              <a:rPr lang="en-US" sz="1000"/>
              <a:t>DB</a:t>
            </a:r>
          </a:p>
        </p:txBody>
      </p:sp>
      <p:sp>
        <p:nvSpPr>
          <p:cNvPr id="11374" name="Line 110"/>
          <p:cNvSpPr>
            <a:spLocks noChangeShapeType="1"/>
          </p:cNvSpPr>
          <p:nvPr/>
        </p:nvSpPr>
        <p:spPr bwMode="auto">
          <a:xfrm>
            <a:off x="5038725" y="1441580"/>
            <a:ext cx="0" cy="114300"/>
          </a:xfrm>
          <a:prstGeom prst="line">
            <a:avLst/>
          </a:prstGeom>
          <a:noFill/>
          <a:ln w="9525">
            <a:solidFill>
              <a:schemeClr val="tx1"/>
            </a:solidFill>
            <a:round/>
            <a:headEnd/>
            <a:tailEnd/>
          </a:ln>
        </p:spPr>
        <p:txBody>
          <a:bodyPr lIns="0" tIns="0" rIns="0" bIns="0" anchor="ctr"/>
          <a:lstStyle/>
          <a:p>
            <a:endParaRPr lang="en-US"/>
          </a:p>
        </p:txBody>
      </p:sp>
      <p:sp>
        <p:nvSpPr>
          <p:cNvPr id="11375" name="Line 111"/>
          <p:cNvSpPr>
            <a:spLocks noChangeShapeType="1"/>
          </p:cNvSpPr>
          <p:nvPr/>
        </p:nvSpPr>
        <p:spPr bwMode="auto">
          <a:xfrm>
            <a:off x="3228975" y="1441580"/>
            <a:ext cx="0" cy="257175"/>
          </a:xfrm>
          <a:prstGeom prst="line">
            <a:avLst/>
          </a:prstGeom>
          <a:noFill/>
          <a:ln w="9525">
            <a:solidFill>
              <a:schemeClr val="tx1"/>
            </a:solidFill>
            <a:round/>
            <a:headEnd/>
            <a:tailEnd/>
          </a:ln>
        </p:spPr>
        <p:txBody>
          <a:bodyPr lIns="0" tIns="0" rIns="0" bIns="0" anchor="ctr"/>
          <a:lstStyle/>
          <a:p>
            <a:endParaRPr lang="en-US"/>
          </a:p>
        </p:txBody>
      </p:sp>
      <p:sp>
        <p:nvSpPr>
          <p:cNvPr id="11376" name="Line 112"/>
          <p:cNvSpPr>
            <a:spLocks noChangeShapeType="1"/>
          </p:cNvSpPr>
          <p:nvPr/>
        </p:nvSpPr>
        <p:spPr bwMode="auto">
          <a:xfrm>
            <a:off x="3609975" y="1432055"/>
            <a:ext cx="0" cy="114300"/>
          </a:xfrm>
          <a:prstGeom prst="line">
            <a:avLst/>
          </a:prstGeom>
          <a:noFill/>
          <a:ln w="9525">
            <a:solidFill>
              <a:schemeClr val="tx1"/>
            </a:solidFill>
            <a:round/>
            <a:headEnd/>
            <a:tailEnd/>
          </a:ln>
        </p:spPr>
        <p:txBody>
          <a:bodyPr lIns="0" tIns="0" rIns="0" bIns="0" anchor="ctr"/>
          <a:lstStyle/>
          <a:p>
            <a:endParaRPr lang="en-US"/>
          </a:p>
        </p:txBody>
      </p:sp>
      <p:sp>
        <p:nvSpPr>
          <p:cNvPr id="11377" name="Line 113"/>
          <p:cNvSpPr>
            <a:spLocks noChangeShapeType="1"/>
          </p:cNvSpPr>
          <p:nvPr/>
        </p:nvSpPr>
        <p:spPr bwMode="auto">
          <a:xfrm>
            <a:off x="6600825" y="1432055"/>
            <a:ext cx="0" cy="114300"/>
          </a:xfrm>
          <a:prstGeom prst="line">
            <a:avLst/>
          </a:prstGeom>
          <a:noFill/>
          <a:ln w="9525">
            <a:solidFill>
              <a:schemeClr val="tx1"/>
            </a:solidFill>
            <a:round/>
            <a:headEnd/>
            <a:tailEnd/>
          </a:ln>
        </p:spPr>
        <p:txBody>
          <a:bodyPr lIns="0" tIns="0" rIns="0" bIns="0" anchor="ctr"/>
          <a:lstStyle/>
          <a:p>
            <a:endParaRPr lang="en-US"/>
          </a:p>
        </p:txBody>
      </p:sp>
      <p:cxnSp>
        <p:nvCxnSpPr>
          <p:cNvPr id="11378" name="AutoShape 114"/>
          <p:cNvCxnSpPr>
            <a:cxnSpLocks noChangeShapeType="1"/>
            <a:stCxn id="11297" idx="2"/>
            <a:endCxn id="11289" idx="0"/>
          </p:cNvCxnSpPr>
          <p:nvPr/>
        </p:nvCxnSpPr>
        <p:spPr bwMode="auto">
          <a:xfrm rot="5400000" flipH="1" flipV="1">
            <a:off x="3148013" y="1447930"/>
            <a:ext cx="1079500" cy="1835150"/>
          </a:xfrm>
          <a:prstGeom prst="curvedConnector5">
            <a:avLst>
              <a:gd name="adj1" fmla="val -40296"/>
              <a:gd name="adj2" fmla="val 56139"/>
              <a:gd name="adj3" fmla="val 157352"/>
            </a:avLst>
          </a:prstGeom>
          <a:noFill/>
          <a:ln w="25400">
            <a:solidFill>
              <a:srgbClr val="FF0000"/>
            </a:solidFill>
            <a:round/>
            <a:headEnd/>
            <a:tailEnd type="triangle" w="med" len="med"/>
          </a:ln>
        </p:spPr>
      </p:cxnSp>
      <p:cxnSp>
        <p:nvCxnSpPr>
          <p:cNvPr id="11379" name="AutoShape 115"/>
          <p:cNvCxnSpPr>
            <a:cxnSpLocks noChangeShapeType="1"/>
            <a:stCxn id="11277" idx="3"/>
            <a:endCxn id="11297" idx="0"/>
          </p:cNvCxnSpPr>
          <p:nvPr/>
        </p:nvCxnSpPr>
        <p:spPr bwMode="auto">
          <a:xfrm flipH="1" flipV="1">
            <a:off x="2770188" y="2059118"/>
            <a:ext cx="760412" cy="2894012"/>
          </a:xfrm>
          <a:prstGeom prst="curvedConnector4">
            <a:avLst>
              <a:gd name="adj1" fmla="val -56370"/>
              <a:gd name="adj2" fmla="val 107898"/>
            </a:avLst>
          </a:prstGeom>
          <a:noFill/>
          <a:ln w="25400">
            <a:solidFill>
              <a:srgbClr val="FF0000"/>
            </a:solidFill>
            <a:round/>
            <a:headEnd/>
            <a:tailEnd type="triangle" w="med" len="med"/>
          </a:ln>
        </p:spPr>
      </p:cxn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41"/>
          <p:cNvSpPr>
            <a:spLocks noGrp="1"/>
          </p:cNvSpPr>
          <p:nvPr>
            <p:ph type="title"/>
          </p:nvPr>
        </p:nvSpPr>
        <p:spPr/>
        <p:txBody>
          <a:bodyPr/>
          <a:lstStyle/>
          <a:p>
            <a:r>
              <a:rPr lang="en-US" dirty="0" smtClean="0"/>
              <a:t>Data Path in detail</a:t>
            </a:r>
          </a:p>
        </p:txBody>
      </p:sp>
      <p:graphicFrame>
        <p:nvGraphicFramePr>
          <p:cNvPr id="65539" name="Object 3"/>
          <p:cNvGraphicFramePr>
            <a:graphicFrameLocks noChangeAspect="1"/>
          </p:cNvGraphicFramePr>
          <p:nvPr/>
        </p:nvGraphicFramePr>
        <p:xfrm>
          <a:off x="963387" y="352781"/>
          <a:ext cx="7992888" cy="6021288"/>
        </p:xfrm>
        <a:graphic>
          <a:graphicData uri="http://schemas.openxmlformats.org/presentationml/2006/ole">
            <mc:AlternateContent xmlns:mc="http://schemas.openxmlformats.org/markup-compatibility/2006">
              <mc:Choice xmlns:v="urn:schemas-microsoft-com:vml" Requires="v">
                <p:oleObj spid="_x0000_s249860" r:id="rId4" imgW="7639478" imgH="10089919" progId="Visio.Drawing.11">
                  <p:embed/>
                </p:oleObj>
              </mc:Choice>
              <mc:Fallback>
                <p:oleObj r:id="rId4" imgW="7639478" imgH="10089919"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b="39189"/>
                      <a:stretch>
                        <a:fillRect/>
                      </a:stretch>
                    </p:blipFill>
                    <p:spPr bwMode="auto">
                      <a:xfrm>
                        <a:off x="963387" y="352781"/>
                        <a:ext cx="7992888" cy="6021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41"/>
          <p:cNvSpPr>
            <a:spLocks noGrp="1"/>
          </p:cNvSpPr>
          <p:nvPr>
            <p:ph type="title"/>
          </p:nvPr>
        </p:nvSpPr>
        <p:spPr/>
        <p:txBody>
          <a:bodyPr/>
          <a:lstStyle/>
          <a:p>
            <a:r>
              <a:rPr lang="en-US" dirty="0" smtClean="0"/>
              <a:t>High availability architecture</a:t>
            </a:r>
          </a:p>
        </p:txBody>
      </p:sp>
      <p:graphicFrame>
        <p:nvGraphicFramePr>
          <p:cNvPr id="12293" name="Object 5"/>
          <p:cNvGraphicFramePr>
            <a:graphicFrameLocks noChangeAspect="1"/>
          </p:cNvGraphicFramePr>
          <p:nvPr/>
        </p:nvGraphicFramePr>
        <p:xfrm>
          <a:off x="366059" y="973100"/>
          <a:ext cx="9169400" cy="5534025"/>
        </p:xfrm>
        <a:graphic>
          <a:graphicData uri="http://schemas.openxmlformats.org/presentationml/2006/ole">
            <mc:AlternateContent xmlns:mc="http://schemas.openxmlformats.org/markup-compatibility/2006">
              <mc:Choice xmlns:v="urn:schemas-microsoft-com:vml" Requires="v">
                <p:oleObj spid="_x0000_s250884" r:id="rId4" imgW="7539208" imgH="4549404" progId="Visio.Drawing.11">
                  <p:embed/>
                </p:oleObj>
              </mc:Choice>
              <mc:Fallback>
                <p:oleObj r:id="rId4" imgW="7539208" imgH="4549404"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059" y="973100"/>
                        <a:ext cx="9169400" cy="553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2878903" y="2773363"/>
            <a:ext cx="3289363" cy="738664"/>
          </a:xfrm>
          <a:prstGeom prst="rect">
            <a:avLst/>
          </a:prstGeom>
          <a:noFill/>
          <a:ln w="12700" algn="ctr">
            <a:noFill/>
            <a:miter lim="800000"/>
            <a:headEnd/>
            <a:tailEnd/>
          </a:ln>
        </p:spPr>
        <p:txBody>
          <a:bodyPr wrap="none" lIns="0" tIns="0" rIns="0" bIns="0">
            <a:spAutoFit/>
          </a:bodyPr>
          <a:lstStyle/>
          <a:p>
            <a:pPr algn="ctr"/>
            <a:r>
              <a:rPr lang="en-US" sz="4800" b="1" dirty="0" smtClean="0"/>
              <a:t>Thank you!</a:t>
            </a:r>
            <a:endParaRPr lang="en-US" sz="4800" b="1"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3"/>
          <p:cNvSpPr>
            <a:spLocks noGrp="1" noChangeArrowheads="1"/>
          </p:cNvSpPr>
          <p:nvPr>
            <p:ph type="title" idx="4294967295"/>
          </p:nvPr>
        </p:nvSpPr>
        <p:spPr>
          <a:xfrm>
            <a:off x="250825" y="0"/>
            <a:ext cx="8410575" cy="765175"/>
          </a:xfrm>
          <a:prstGeom prst="rect">
            <a:avLst/>
          </a:prstGeom>
          <a:ln/>
        </p:spPr>
        <p:txBody>
          <a:bodyPr anchor="ctr"/>
          <a:lstStyle/>
          <a:p>
            <a:r>
              <a:rPr lang="en-US" altLang="zh-CN">
                <a:latin typeface="Arial" pitchFamily="34" charset="0"/>
                <a:ea typeface="黑体" pitchFamily="49" charset="-122"/>
                <a:cs typeface="Arial" pitchFamily="34" charset="0"/>
              </a:rPr>
              <a:t>VNX</a:t>
            </a:r>
            <a:r>
              <a:rPr lang="zh-CN" altLang="en-US">
                <a:latin typeface="Arial" pitchFamily="34" charset="0"/>
                <a:ea typeface="黑体" pitchFamily="49" charset="-122"/>
                <a:cs typeface="Arial" pitchFamily="34" charset="0"/>
              </a:rPr>
              <a:t>竞争对手一览</a:t>
            </a:r>
          </a:p>
        </p:txBody>
      </p:sp>
      <p:graphicFrame>
        <p:nvGraphicFramePr>
          <p:cNvPr id="19459" name="Group 3"/>
          <p:cNvGraphicFramePr>
            <a:graphicFrameLocks noGrp="1"/>
          </p:cNvGraphicFramePr>
          <p:nvPr/>
        </p:nvGraphicFramePr>
        <p:xfrm>
          <a:off x="250825" y="765175"/>
          <a:ext cx="8637588" cy="5327655"/>
        </p:xfrm>
        <a:graphic>
          <a:graphicData uri="http://schemas.openxmlformats.org/drawingml/2006/table">
            <a:tbl>
              <a:tblPr/>
              <a:tblGrid>
                <a:gridCol w="1484313"/>
                <a:gridCol w="1192212"/>
                <a:gridCol w="1192213"/>
                <a:gridCol w="1192212"/>
                <a:gridCol w="1192213"/>
                <a:gridCol w="1192212"/>
                <a:gridCol w="1192213"/>
              </a:tblGrid>
              <a:tr h="6143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Arial" pitchFamily="34" charset="0"/>
                          <a:ea typeface="宋体" pitchFamily="2" charset="-122"/>
                          <a:cs typeface="Arial" pitchFamily="34" charset="0"/>
                        </a:rPr>
                        <a:t>Disk Drives</a:t>
                      </a:r>
                      <a:endParaRPr kumimoji="0" lang="en-US" altLang="zh-CN" sz="1600" b="0" i="0" u="none" strike="noStrike" cap="none" normalizeH="0" baseline="0" smtClean="0">
                        <a:ln>
                          <a:noFill/>
                        </a:ln>
                        <a:solidFill>
                          <a:schemeClr val="bg1"/>
                        </a:solidFill>
                        <a:effectLst/>
                        <a:latin typeface="Arial" pitchFamily="34" charset="0"/>
                        <a:ea typeface="宋体" pitchFamily="2" charset="-122"/>
                      </a:endParaRPr>
                    </a:p>
                  </a:txBody>
                  <a:tcPr marL="90000" marR="90000" marT="0" marB="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Arial" pitchFamily="34" charset="0"/>
                          <a:ea typeface="宋体" pitchFamily="2" charset="-122"/>
                          <a:cs typeface="Arial" pitchFamily="34" charset="0"/>
                        </a:rPr>
                        <a:t>125</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Arial" pitchFamily="34" charset="0"/>
                          <a:ea typeface="宋体" pitchFamily="2" charset="-122"/>
                          <a:cs typeface="Arial" pitchFamily="34" charset="0"/>
                        </a:rPr>
                        <a:t>Drives</a:t>
                      </a:r>
                      <a:endParaRPr kumimoji="0" lang="en-US" altLang="zh-CN" sz="1600" b="0" i="0" u="none" strike="noStrike" cap="none" normalizeH="0" baseline="0" smtClean="0">
                        <a:ln>
                          <a:noFill/>
                        </a:ln>
                        <a:solidFill>
                          <a:schemeClr val="bg1"/>
                        </a:solidFill>
                        <a:effectLst/>
                        <a:latin typeface="Arial" pitchFamily="34" charset="0"/>
                        <a:ea typeface="宋体" pitchFamily="2" charset="-122"/>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Arial" pitchFamily="34" charset="0"/>
                          <a:ea typeface="宋体" pitchFamily="2" charset="-122"/>
                          <a:cs typeface="Arial" pitchFamily="34" charset="0"/>
                        </a:rPr>
                        <a:t>250</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Arial" pitchFamily="34" charset="0"/>
                          <a:ea typeface="宋体" pitchFamily="2" charset="-122"/>
                          <a:cs typeface="Arial" pitchFamily="34" charset="0"/>
                        </a:rPr>
                        <a:t>Drives</a:t>
                      </a:r>
                      <a:endParaRPr kumimoji="0" lang="en-US" altLang="zh-CN" sz="1600" b="0" i="0" u="none" strike="noStrike" cap="none" normalizeH="0" baseline="0" smtClean="0">
                        <a:ln>
                          <a:noFill/>
                        </a:ln>
                        <a:solidFill>
                          <a:schemeClr val="bg1"/>
                        </a:solidFill>
                        <a:effectLst/>
                        <a:latin typeface="Arial" pitchFamily="34" charset="0"/>
                        <a:ea typeface="宋体" pitchFamily="2" charset="-122"/>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Arial" pitchFamily="34" charset="0"/>
                          <a:ea typeface="宋体" pitchFamily="2" charset="-122"/>
                          <a:cs typeface="Arial" pitchFamily="34" charset="0"/>
                        </a:rPr>
                        <a:t>500</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Arial" pitchFamily="34" charset="0"/>
                          <a:ea typeface="宋体" pitchFamily="2" charset="-122"/>
                          <a:cs typeface="Arial" pitchFamily="34" charset="0"/>
                        </a:rPr>
                        <a:t>Drives</a:t>
                      </a:r>
                      <a:endParaRPr kumimoji="0" lang="en-US" altLang="zh-CN" sz="1600" b="0" i="0" u="none" strike="noStrike" cap="none" normalizeH="0" baseline="0" smtClean="0">
                        <a:ln>
                          <a:noFill/>
                        </a:ln>
                        <a:solidFill>
                          <a:schemeClr val="bg1"/>
                        </a:solidFill>
                        <a:effectLst/>
                        <a:latin typeface="Arial" pitchFamily="34" charset="0"/>
                        <a:ea typeface="宋体" pitchFamily="2" charset="-122"/>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Arial" pitchFamily="34" charset="0"/>
                          <a:ea typeface="宋体" pitchFamily="2" charset="-122"/>
                          <a:cs typeface="Arial" pitchFamily="34" charset="0"/>
                        </a:rPr>
                        <a:t>1000 Drives</a:t>
                      </a:r>
                      <a:endParaRPr kumimoji="0" lang="en-US" altLang="zh-CN" sz="1600" b="0" i="0" u="none" strike="noStrike" cap="none" normalizeH="0" baseline="0" smtClean="0">
                        <a:ln>
                          <a:noFill/>
                        </a:ln>
                        <a:solidFill>
                          <a:schemeClr val="bg1"/>
                        </a:solidFill>
                        <a:effectLst/>
                        <a:latin typeface="Arial" pitchFamily="34" charset="0"/>
                        <a:ea typeface="宋体" pitchFamily="2" charset="-122"/>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Arial" pitchFamily="34" charset="0"/>
                          <a:ea typeface="宋体" pitchFamily="2" charset="-122"/>
                          <a:cs typeface="Arial" pitchFamily="34" charset="0"/>
                        </a:rPr>
                        <a:t>1200 Drives</a:t>
                      </a:r>
                      <a:endParaRPr kumimoji="0" lang="en-US" altLang="zh-CN" sz="1600" b="0" i="0" u="none" strike="noStrike" cap="none" normalizeH="0" baseline="0" smtClean="0">
                        <a:ln>
                          <a:noFill/>
                        </a:ln>
                        <a:solidFill>
                          <a:schemeClr val="bg1"/>
                        </a:solidFill>
                        <a:effectLst/>
                        <a:latin typeface="Arial" pitchFamily="34" charset="0"/>
                        <a:ea typeface="宋体" pitchFamily="2" charset="-122"/>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Arial" pitchFamily="34" charset="0"/>
                          <a:ea typeface="宋体" pitchFamily="2" charset="-122"/>
                          <a:cs typeface="Arial" pitchFamily="34" charset="0"/>
                        </a:rPr>
                        <a:t>1440 Drives</a:t>
                      </a:r>
                      <a:endParaRPr kumimoji="0" lang="en-US" altLang="zh-CN" sz="1600" b="0" i="0" u="none" strike="noStrike" cap="none" normalizeH="0" baseline="0" smtClean="0">
                        <a:ln>
                          <a:noFill/>
                        </a:ln>
                        <a:solidFill>
                          <a:schemeClr val="bg1"/>
                        </a:solidFill>
                        <a:effectLst/>
                        <a:latin typeface="Arial" pitchFamily="34" charset="0"/>
                        <a:ea typeface="宋体" pitchFamily="2" charset="-122"/>
                      </a:endParaRPr>
                    </a:p>
                  </a:txBody>
                  <a:tcPr marL="90000" marR="90000" marT="0" marB="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5508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ea typeface="宋体" pitchFamily="2" charset="-122"/>
                      </a:endParaRPr>
                    </a:p>
                  </a:txBody>
                  <a:tcPr marL="90000" marR="90000" marT="0" marB="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t>CX4-120</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6600"/>
                          </a:solidFill>
                          <a:effectLst/>
                          <a:latin typeface="Arial" pitchFamily="34" charset="0"/>
                          <a:ea typeface="宋体" pitchFamily="2" charset="-122"/>
                        </a:rPr>
                        <a:t>NS-120</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6600"/>
                          </a:solidFill>
                          <a:effectLst/>
                          <a:latin typeface="Arial" pitchFamily="34" charset="0"/>
                          <a:ea typeface="宋体" pitchFamily="2" charset="-122"/>
                        </a:rPr>
                        <a:t>VNX5300</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t>CX4-240</a:t>
                      </a:r>
                    </a:p>
                    <a:p>
                      <a:pPr marL="0" marR="0" lvl="0" indent="0" algn="ctr" defTabSz="914400" rtl="0" eaLnBrk="1" fontAlgn="ctr" latinLnBrk="0" hangingPunct="1">
                        <a:lnSpc>
                          <a:spcPct val="100000"/>
                        </a:lnSpc>
                        <a:spcBef>
                          <a:spcPct val="0"/>
                        </a:spcBef>
                        <a:spcAft>
                          <a:spcPct val="0"/>
                        </a:spcAft>
                        <a:buClrTx/>
                        <a:buSzTx/>
                        <a:buFontTx/>
                        <a:buNone/>
                        <a:tabLst/>
                      </a:pPr>
                      <a:endPar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6600"/>
                          </a:solidFill>
                          <a:effectLst/>
                          <a:latin typeface="Arial" pitchFamily="34" charset="0"/>
                          <a:ea typeface="宋体" pitchFamily="2" charset="-122"/>
                        </a:rPr>
                        <a:t>VNX5500</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t>CX4-480</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6600"/>
                          </a:solidFill>
                          <a:effectLst/>
                          <a:latin typeface="Arial" pitchFamily="34" charset="0"/>
                          <a:ea typeface="宋体" pitchFamily="2" charset="-122"/>
                        </a:rPr>
                        <a:t>NS-480</a:t>
                      </a:r>
                      <a:endParaRPr kumimoji="0" lang="en-US" altLang="zh-CN" sz="1200" b="0" i="0" u="none" strike="noStrike" cap="none" normalizeH="0" baseline="0" smtClean="0">
                        <a:ln>
                          <a:noFill/>
                        </a:ln>
                        <a:solidFill>
                          <a:srgbClr val="FF6600"/>
                        </a:solidFill>
                        <a:effectLst/>
                        <a:latin typeface="Arial" pitchFamily="34" charset="0"/>
                        <a:ea typeface="宋体" pitchFamily="2" charset="-12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6600"/>
                          </a:solidFill>
                          <a:effectLst/>
                          <a:latin typeface="Arial" pitchFamily="34" charset="0"/>
                          <a:ea typeface="宋体" pitchFamily="2" charset="-122"/>
                        </a:rPr>
                        <a:t>VNX5700</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t>CX4-960</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6600"/>
                          </a:solidFill>
                          <a:effectLst/>
                          <a:latin typeface="Arial" pitchFamily="34" charset="0"/>
                          <a:ea typeface="宋体" pitchFamily="2" charset="-122"/>
                        </a:rPr>
                        <a:t>NS-960</a:t>
                      </a:r>
                      <a:endParaRPr kumimoji="0" lang="en-US" altLang="zh-CN" sz="1200" b="0" i="0" u="none" strike="noStrike" cap="none" normalizeH="0" baseline="0" smtClean="0">
                        <a:ln>
                          <a:noFill/>
                        </a:ln>
                        <a:solidFill>
                          <a:srgbClr val="FF6600"/>
                        </a:solidFill>
                        <a:effectLst/>
                        <a:latin typeface="Arial" pitchFamily="34" charset="0"/>
                        <a:ea typeface="宋体" pitchFamily="2" charset="-12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6600"/>
                          </a:solidFill>
                          <a:effectLst/>
                          <a:latin typeface="Arial" pitchFamily="34" charset="0"/>
                          <a:ea typeface="宋体" pitchFamily="2" charset="-122"/>
                        </a:rPr>
                        <a:t>VNX7500</a:t>
                      </a:r>
                      <a:endParaRPr kumimoji="0" lang="en-US" altLang="zh-CN" sz="1200" b="0" i="0" u="none" strike="noStrike" cap="none" normalizeH="0" baseline="0" smtClean="0">
                        <a:ln>
                          <a:noFill/>
                        </a:ln>
                        <a:solidFill>
                          <a:srgbClr val="FF6600"/>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Arial" pitchFamily="34" charset="0"/>
                          <a:ea typeface="宋体" pitchFamily="2" charset="-122"/>
                          <a:cs typeface="Arial" pitchFamily="34" charset="0"/>
                        </a:rPr>
                        <a:t>　</a:t>
                      </a:r>
                      <a:endParaRPr kumimoji="0" lang="zh-CN" altLang="en-US" sz="12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Arial" pitchFamily="34" charset="0"/>
                          <a:ea typeface="宋体" pitchFamily="2" charset="-122"/>
                          <a:cs typeface="Arial" pitchFamily="34" charset="0"/>
                        </a:rPr>
                        <a:t>　</a:t>
                      </a:r>
                      <a:endParaRPr kumimoji="0" lang="zh-CN" altLang="en-US" sz="12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ea typeface="宋体" pitchFamily="2" charset="-122"/>
                      </a:endParaRPr>
                    </a:p>
                  </a:txBody>
                  <a:tcPr marL="90000" marR="90000" marT="0" marB="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6600"/>
                          </a:solidFill>
                          <a:effectLst/>
                          <a:latin typeface="Arial" pitchFamily="34" charset="0"/>
                          <a:ea typeface="宋体" pitchFamily="2" charset="-122"/>
                          <a:cs typeface="Arial" pitchFamily="34" charset="0"/>
                        </a:rPr>
                        <a:t>FAS3210</a:t>
                      </a:r>
                      <a:endParaRPr kumimoji="0" lang="en-US" altLang="zh-CN" sz="1200" b="0" i="0" u="none" strike="noStrike" cap="none" normalizeH="0" baseline="0" smtClean="0">
                        <a:ln>
                          <a:noFill/>
                        </a:ln>
                        <a:solidFill>
                          <a:srgbClr val="FF6600"/>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6600"/>
                          </a:solidFill>
                          <a:effectLst/>
                          <a:latin typeface="Arial" pitchFamily="34" charset="0"/>
                          <a:ea typeface="宋体" pitchFamily="2" charset="-122"/>
                          <a:cs typeface="Arial" pitchFamily="34" charset="0"/>
                        </a:rPr>
                        <a:t>FAS3240</a:t>
                      </a:r>
                      <a:endParaRPr kumimoji="0" lang="en-US" altLang="zh-CN" sz="1200" b="0" i="0" u="none" strike="noStrike" cap="none" normalizeH="0" baseline="0" smtClean="0">
                        <a:ln>
                          <a:noFill/>
                        </a:ln>
                        <a:solidFill>
                          <a:srgbClr val="FF6600"/>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6600"/>
                          </a:solidFill>
                          <a:effectLst/>
                          <a:latin typeface="Arial" pitchFamily="34" charset="0"/>
                          <a:ea typeface="宋体" pitchFamily="2" charset="-122"/>
                          <a:cs typeface="Arial" pitchFamily="34" charset="0"/>
                        </a:rPr>
                        <a:t>FAS3270</a:t>
                      </a:r>
                      <a:endParaRPr kumimoji="0" lang="en-US" altLang="zh-CN" sz="1200" b="0" i="0" u="none" strike="noStrike" cap="none" normalizeH="0" baseline="0" smtClean="0">
                        <a:ln>
                          <a:noFill/>
                        </a:ln>
                        <a:solidFill>
                          <a:srgbClr val="FF6600"/>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6600"/>
                          </a:solidFill>
                          <a:effectLst/>
                          <a:latin typeface="Arial" pitchFamily="34" charset="0"/>
                          <a:ea typeface="宋体" pitchFamily="2" charset="-122"/>
                          <a:cs typeface="Arial" pitchFamily="34" charset="0"/>
                        </a:rPr>
                        <a:t>FAS6210</a:t>
                      </a:r>
                      <a:endParaRPr kumimoji="0" lang="en-US" altLang="zh-CN" sz="1200" b="0" i="0" u="none" strike="noStrike" cap="none" normalizeH="0" baseline="0" smtClean="0">
                        <a:ln>
                          <a:noFill/>
                        </a:ln>
                        <a:solidFill>
                          <a:srgbClr val="FF6600"/>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6600"/>
                          </a:solidFill>
                          <a:effectLst/>
                          <a:latin typeface="Arial" pitchFamily="34" charset="0"/>
                          <a:ea typeface="宋体" pitchFamily="2" charset="-122"/>
                          <a:cs typeface="Arial" pitchFamily="34" charset="0"/>
                        </a:rPr>
                        <a:t>FAS6240</a:t>
                      </a:r>
                      <a:br>
                        <a:rPr kumimoji="0" lang="en-US" altLang="zh-CN" sz="1200" b="1" i="0" u="none" strike="noStrike" cap="none" normalizeH="0" baseline="0" smtClean="0">
                          <a:ln>
                            <a:noFill/>
                          </a:ln>
                          <a:solidFill>
                            <a:srgbClr val="FF6600"/>
                          </a:solidFill>
                          <a:effectLst/>
                          <a:latin typeface="Arial" pitchFamily="34" charset="0"/>
                          <a:ea typeface="宋体" pitchFamily="2" charset="-122"/>
                          <a:cs typeface="Arial" pitchFamily="34" charset="0"/>
                        </a:rPr>
                      </a:br>
                      <a:r>
                        <a:rPr kumimoji="0" lang="en-US" altLang="zh-CN" sz="1200" b="1" i="0" u="none" strike="noStrike" cap="none" normalizeH="0" baseline="0" smtClean="0">
                          <a:ln>
                            <a:noFill/>
                          </a:ln>
                          <a:solidFill>
                            <a:srgbClr val="FF6600"/>
                          </a:solidFill>
                          <a:effectLst/>
                          <a:latin typeface="Arial" pitchFamily="34" charset="0"/>
                          <a:ea typeface="宋体" pitchFamily="2" charset="-122"/>
                          <a:cs typeface="Arial" pitchFamily="34" charset="0"/>
                        </a:rPr>
                        <a:t>FAS6280</a:t>
                      </a:r>
                      <a:endParaRPr kumimoji="0" lang="en-US" altLang="zh-CN" sz="1200" b="0" i="0" u="none" strike="noStrike" cap="none" normalizeH="0" baseline="0" smtClean="0">
                        <a:ln>
                          <a:noFill/>
                        </a:ln>
                        <a:solidFill>
                          <a:srgbClr val="FF6600"/>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ea typeface="宋体" pitchFamily="2" charset="-122"/>
                      </a:endParaRPr>
                    </a:p>
                  </a:txBody>
                  <a:tcPr marL="90000" marR="90000" marT="0" marB="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t>EVA4400</a:t>
                      </a:r>
                    </a:p>
                    <a:p>
                      <a:pPr marL="0" marR="0" lvl="0" indent="0" algn="ctr" defTabSz="914400" rtl="0" eaLnBrk="1" fontAlgn="ctr" latinLnBrk="0" hangingPunct="1">
                        <a:lnSpc>
                          <a:spcPct val="100000"/>
                        </a:lnSpc>
                        <a:spcBef>
                          <a:spcPct val="0"/>
                        </a:spcBef>
                        <a:spcAft>
                          <a:spcPct val="0"/>
                        </a:spcAft>
                        <a:buClrTx/>
                        <a:buSzTx/>
                        <a:buFontTx/>
                        <a:buNone/>
                        <a:tabLst/>
                      </a:pP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t>3PAR F200</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t>EVA6400 P4300 G2</a:t>
                      </a:r>
                      <a:b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br>
                      <a: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t>P4500 G2</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t>EVA8400</a:t>
                      </a:r>
                    </a:p>
                    <a:p>
                      <a:pPr marL="0" marR="0" lvl="0" indent="0" algn="ctr" defTabSz="914400" rtl="0" eaLnBrk="1" fontAlgn="ctr" latinLnBrk="0" hangingPunct="1">
                        <a:lnSpc>
                          <a:spcPct val="100000"/>
                        </a:lnSpc>
                        <a:spcBef>
                          <a:spcPct val="0"/>
                        </a:spcBef>
                        <a:spcAft>
                          <a:spcPct val="0"/>
                        </a:spcAft>
                        <a:buClrTx/>
                        <a:buSzTx/>
                        <a:buFontTx/>
                        <a:buNone/>
                        <a:tabLst/>
                      </a:pPr>
                      <a:endPar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t> 3PAR F400</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t>EVA Cluster</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t>P4800 G2</a:t>
                      </a:r>
                    </a:p>
                    <a:p>
                      <a:pPr marL="0" marR="0" lvl="0" indent="0" algn="ctr" defTabSz="914400" rtl="0" eaLnBrk="1" fontAlgn="ctr" latinLnBrk="0" hangingPunct="1">
                        <a:lnSpc>
                          <a:spcPct val="100000"/>
                        </a:lnSpc>
                        <a:spcBef>
                          <a:spcPct val="0"/>
                        </a:spcBef>
                        <a:spcAft>
                          <a:spcPct val="0"/>
                        </a:spcAft>
                        <a:buClrTx/>
                        <a:buSzTx/>
                        <a:buFontTx/>
                        <a:buNone/>
                        <a:tabLst/>
                      </a:pPr>
                      <a:endPar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ea typeface="宋体" pitchFamily="2" charset="-122"/>
                      </a:endParaRPr>
                    </a:p>
                  </a:txBody>
                  <a:tcPr marL="90000" marR="90000" marT="0" marB="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t>DS5020</a:t>
                      </a: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t>DS5100</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t>V7000</a:t>
                      </a: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t>DS5300</a:t>
                      </a: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Arial" pitchFamily="34" charset="0"/>
                          <a:ea typeface="宋体" pitchFamily="2" charset="-122"/>
                          <a:cs typeface="Arial" pitchFamily="34" charset="0"/>
                        </a:rPr>
                        <a:t>　</a:t>
                      </a:r>
                      <a:endParaRPr kumimoji="0" lang="zh-CN" altLang="en-US" sz="12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Arial" pitchFamily="34" charset="0"/>
                          <a:ea typeface="宋体" pitchFamily="2" charset="-122"/>
                          <a:cs typeface="Arial" pitchFamily="34" charset="0"/>
                        </a:rPr>
                        <a:t>　</a:t>
                      </a:r>
                      <a:endParaRPr kumimoji="0" lang="zh-CN" altLang="en-US" sz="12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Arial" pitchFamily="34" charset="0"/>
                          <a:ea typeface="宋体" pitchFamily="2" charset="-122"/>
                          <a:cs typeface="Arial" pitchFamily="34" charset="0"/>
                        </a:rPr>
                        <a:t>　</a:t>
                      </a:r>
                      <a:endParaRPr kumimoji="0" lang="zh-CN" altLang="en-US" sz="12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ea typeface="宋体" pitchFamily="2" charset="-122"/>
                      </a:endParaRPr>
                    </a:p>
                  </a:txBody>
                  <a:tcPr marL="90000" marR="90000" marT="0" marB="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t>AMS2100</a:t>
                      </a: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t>AMS2300</a:t>
                      </a: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t>AMS2500</a:t>
                      </a: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cs typeface="Arial" pitchFamily="34" charset="0"/>
                        </a:rPr>
                        <a:t>　</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cs typeface="Arial" pitchFamily="34" charset="0"/>
                        </a:rPr>
                        <a:t>　</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cs typeface="Arial" pitchFamily="34" charset="0"/>
                        </a:rPr>
                        <a:t>　</a:t>
                      </a:r>
                    </a:p>
                  </a:txBody>
                  <a:tcPr marL="90000" marR="90000" marT="0" marB="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ea typeface="宋体" pitchFamily="2" charset="-122"/>
                      </a:endParaRPr>
                    </a:p>
                  </a:txBody>
                  <a:tcPr marL="90000" marR="90000" marT="0" marB="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t>PS4000</a:t>
                      </a: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t>PS6000</a:t>
                      </a: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t>PS6500</a:t>
                      </a: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cs typeface="Arial" pitchFamily="34" charset="0"/>
                        </a:rPr>
                        <a:t>　</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cs typeface="Arial" pitchFamily="34" charset="0"/>
                        </a:rPr>
                        <a:t>　</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cs typeface="Arial" pitchFamily="34" charset="0"/>
                        </a:rPr>
                        <a:t>　</a:t>
                      </a:r>
                    </a:p>
                  </a:txBody>
                  <a:tcPr marL="90000" marR="90000" marT="0" marB="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ea typeface="宋体" pitchFamily="2" charset="-122"/>
                      </a:endParaRPr>
                    </a:p>
                  </a:txBody>
                  <a:tcPr marL="90000" marR="90000" marT="0" marB="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t>S5300</a:t>
                      </a: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t>S5500</a:t>
                      </a: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t>S5600</a:t>
                      </a: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t>S6800E</a:t>
                      </a: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cs typeface="Arial" pitchFamily="34" charset="0"/>
                        </a:rPr>
                        <a:t>　</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cs typeface="Arial" pitchFamily="34" charset="0"/>
                        </a:rPr>
                        <a:t>　</a:t>
                      </a:r>
                    </a:p>
                  </a:txBody>
                  <a:tcPr marL="90000" marR="90000" marT="0" marB="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ea typeface="宋体" pitchFamily="2" charset="-122"/>
                      </a:endParaRPr>
                    </a:p>
                  </a:txBody>
                  <a:tcPr marL="90000" marR="90000" marT="0" marB="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t>DX90</a:t>
                      </a: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t>DX410</a:t>
                      </a: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t>DX440</a:t>
                      </a: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cs typeface="Arial" pitchFamily="34" charset="0"/>
                        </a:rPr>
                        <a:t>　</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cs typeface="Arial" pitchFamily="34" charset="0"/>
                        </a:rPr>
                        <a:t>　</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cs typeface="Arial" pitchFamily="34" charset="0"/>
                        </a:rPr>
                        <a:t>　</a:t>
                      </a:r>
                    </a:p>
                  </a:txBody>
                  <a:tcPr marL="90000" marR="90000" marT="0" marB="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ea typeface="宋体" pitchFamily="2" charset="-122"/>
                      </a:endParaRPr>
                    </a:p>
                  </a:txBody>
                  <a:tcPr marL="90000" marR="90000" marT="0" marB="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t>6180</a:t>
                      </a:r>
                    </a:p>
                    <a:p>
                      <a:pPr marL="0" marR="0" lvl="0" indent="0" algn="ctr" defTabSz="914400" rtl="0" eaLnBrk="1" fontAlgn="ctr" latinLnBrk="0" hangingPunct="1">
                        <a:lnSpc>
                          <a:spcPct val="100000"/>
                        </a:lnSpc>
                        <a:spcBef>
                          <a:spcPct val="0"/>
                        </a:spcBef>
                        <a:spcAft>
                          <a:spcPct val="0"/>
                        </a:spcAft>
                        <a:buClrTx/>
                        <a:buSzTx/>
                        <a:buFontTx/>
                        <a:buNone/>
                        <a:tabLst/>
                      </a:pP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t>6580</a:t>
                      </a:r>
                      <a:b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br>
                      <a:r>
                        <a:rPr kumimoji="0" lang="en-US" altLang="zh-CN" sz="1200" b="1" i="0" u="none" strike="noStrike" cap="none" normalizeH="0" baseline="0" smtClean="0">
                          <a:ln>
                            <a:noFill/>
                          </a:ln>
                          <a:solidFill>
                            <a:srgbClr val="FF6600"/>
                          </a:solidFill>
                          <a:effectLst/>
                          <a:latin typeface="Arial" pitchFamily="34" charset="0"/>
                          <a:ea typeface="宋体" pitchFamily="2" charset="-122"/>
                          <a:cs typeface="Arial" pitchFamily="34" charset="0"/>
                        </a:rPr>
                        <a:t>7720</a:t>
                      </a:r>
                      <a:endParaRPr kumimoji="0" lang="en-US" altLang="zh-CN" sz="1200" b="0" i="0" u="none" strike="noStrike" cap="none" normalizeH="0" baseline="0" smtClean="0">
                        <a:ln>
                          <a:noFill/>
                        </a:ln>
                        <a:solidFill>
                          <a:srgbClr val="FF6600"/>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t>6780</a:t>
                      </a:r>
                      <a:br>
                        <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rPr>
                      </a:br>
                      <a:r>
                        <a:rPr kumimoji="0" lang="en-US" altLang="zh-CN" sz="1200" b="1" i="0" u="none" strike="noStrike" cap="none" normalizeH="0" baseline="0" smtClean="0">
                          <a:ln>
                            <a:noFill/>
                          </a:ln>
                          <a:solidFill>
                            <a:srgbClr val="FF6600"/>
                          </a:solidFill>
                          <a:effectLst/>
                          <a:latin typeface="Arial" pitchFamily="34" charset="0"/>
                          <a:ea typeface="宋体" pitchFamily="2" charset="-122"/>
                          <a:cs typeface="Arial" pitchFamily="34" charset="0"/>
                        </a:rPr>
                        <a:t>7420</a:t>
                      </a:r>
                      <a:endParaRPr kumimoji="0" lang="en-US" altLang="zh-CN" sz="1200" b="0" i="0" u="none" strike="noStrike" cap="none" normalizeH="0" baseline="0" smtClean="0">
                        <a:ln>
                          <a:noFill/>
                        </a:ln>
                        <a:solidFill>
                          <a:srgbClr val="FF6600"/>
                        </a:solidFill>
                        <a:effectLst/>
                        <a:latin typeface="Arial" pitchFamily="34" charset="0"/>
                        <a:ea typeface="宋体" pitchFamily="2" charset="-122"/>
                        <a:cs typeface="Arial" pitchFamily="34" charset="0"/>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cs typeface="Arial" pitchFamily="34" charset="0"/>
                        </a:rPr>
                        <a:t>　</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cs typeface="Arial" pitchFamily="34" charset="0"/>
                        </a:rPr>
                        <a:t>　</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cs typeface="Arial" pitchFamily="34" charset="0"/>
                        </a:rPr>
                        <a:t>　</a:t>
                      </a:r>
                    </a:p>
                  </a:txBody>
                  <a:tcPr marL="90000" marR="90000" marT="0" marB="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9549" name="Picture 21"/>
          <p:cNvPicPr>
            <a:picLocks noChangeAspect="1" noChangeArrowheads="1"/>
          </p:cNvPicPr>
          <p:nvPr/>
        </p:nvPicPr>
        <p:blipFill>
          <a:blip r:embed="rId3" cstate="print"/>
          <a:srcRect/>
          <a:stretch>
            <a:fillRect/>
          </a:stretch>
        </p:blipFill>
        <p:spPr bwMode="auto">
          <a:xfrm>
            <a:off x="755650" y="2492375"/>
            <a:ext cx="534988" cy="468313"/>
          </a:xfrm>
          <a:prstGeom prst="rect">
            <a:avLst/>
          </a:prstGeom>
          <a:noFill/>
          <a:ln w="9525">
            <a:noFill/>
            <a:miter lim="800000"/>
            <a:headEnd/>
            <a:tailEnd/>
          </a:ln>
        </p:spPr>
      </p:pic>
      <p:pic>
        <p:nvPicPr>
          <p:cNvPr id="19550" name="Picture 22"/>
          <p:cNvPicPr>
            <a:picLocks noChangeAspect="1" noChangeArrowheads="1"/>
          </p:cNvPicPr>
          <p:nvPr/>
        </p:nvPicPr>
        <p:blipFill>
          <a:blip r:embed="rId4" cstate="print"/>
          <a:srcRect/>
          <a:stretch>
            <a:fillRect/>
          </a:stretch>
        </p:blipFill>
        <p:spPr bwMode="auto">
          <a:xfrm>
            <a:off x="665163" y="3094038"/>
            <a:ext cx="719137" cy="334962"/>
          </a:xfrm>
          <a:prstGeom prst="rect">
            <a:avLst/>
          </a:prstGeom>
          <a:noFill/>
          <a:ln w="9525">
            <a:noFill/>
            <a:miter lim="800000"/>
            <a:headEnd/>
            <a:tailEnd/>
          </a:ln>
        </p:spPr>
      </p:pic>
      <p:pic>
        <p:nvPicPr>
          <p:cNvPr id="19551" name="Picture 23"/>
          <p:cNvPicPr>
            <a:picLocks noChangeAspect="1" noChangeArrowheads="1"/>
          </p:cNvPicPr>
          <p:nvPr/>
        </p:nvPicPr>
        <p:blipFill>
          <a:blip r:embed="rId5" cstate="print"/>
          <a:srcRect t="16200" b="21600"/>
          <a:stretch>
            <a:fillRect/>
          </a:stretch>
        </p:blipFill>
        <p:spPr bwMode="auto">
          <a:xfrm>
            <a:off x="663575" y="4079875"/>
            <a:ext cx="719138" cy="334963"/>
          </a:xfrm>
          <a:prstGeom prst="rect">
            <a:avLst/>
          </a:prstGeom>
          <a:noFill/>
          <a:ln w="9525">
            <a:noFill/>
            <a:miter lim="800000"/>
            <a:headEnd/>
            <a:tailEnd/>
          </a:ln>
        </p:spPr>
      </p:pic>
      <p:pic>
        <p:nvPicPr>
          <p:cNvPr id="19552" name="Picture 31"/>
          <p:cNvPicPr>
            <a:picLocks noChangeAspect="1" noChangeArrowheads="1"/>
          </p:cNvPicPr>
          <p:nvPr/>
        </p:nvPicPr>
        <p:blipFill>
          <a:blip r:embed="rId6" cstate="print"/>
          <a:srcRect/>
          <a:stretch>
            <a:fillRect/>
          </a:stretch>
        </p:blipFill>
        <p:spPr bwMode="auto">
          <a:xfrm>
            <a:off x="819150" y="1947863"/>
            <a:ext cx="409575" cy="468312"/>
          </a:xfrm>
          <a:prstGeom prst="rect">
            <a:avLst/>
          </a:prstGeom>
          <a:noFill/>
          <a:ln w="9525">
            <a:noFill/>
            <a:miter lim="800000"/>
            <a:headEnd/>
            <a:tailEnd/>
          </a:ln>
        </p:spPr>
      </p:pic>
      <p:pic>
        <p:nvPicPr>
          <p:cNvPr id="19553" name="Picture 37" descr="logo"/>
          <p:cNvPicPr>
            <a:picLocks noChangeAspect="1" noChangeArrowheads="1"/>
          </p:cNvPicPr>
          <p:nvPr/>
        </p:nvPicPr>
        <p:blipFill>
          <a:blip r:embed="rId7" cstate="print"/>
          <a:srcRect/>
          <a:stretch>
            <a:fillRect/>
          </a:stretch>
        </p:blipFill>
        <p:spPr bwMode="auto">
          <a:xfrm>
            <a:off x="511175" y="4621213"/>
            <a:ext cx="1025525" cy="360362"/>
          </a:xfrm>
          <a:prstGeom prst="rect">
            <a:avLst/>
          </a:prstGeom>
          <a:noFill/>
          <a:ln w="9525">
            <a:noFill/>
            <a:miter lim="800000"/>
            <a:headEnd/>
            <a:tailEnd/>
          </a:ln>
        </p:spPr>
      </p:pic>
      <p:pic>
        <p:nvPicPr>
          <p:cNvPr id="19554" name="Picture 44" descr="oralogo_small"/>
          <p:cNvPicPr>
            <a:picLocks noChangeAspect="1" noChangeArrowheads="1"/>
          </p:cNvPicPr>
          <p:nvPr/>
        </p:nvPicPr>
        <p:blipFill>
          <a:blip r:embed="rId8" cstate="print"/>
          <a:srcRect/>
          <a:stretch>
            <a:fillRect/>
          </a:stretch>
        </p:blipFill>
        <p:spPr bwMode="auto">
          <a:xfrm>
            <a:off x="390525" y="5748338"/>
            <a:ext cx="1266825" cy="171450"/>
          </a:xfrm>
          <a:prstGeom prst="rect">
            <a:avLst/>
          </a:prstGeom>
          <a:noFill/>
          <a:ln w="9525">
            <a:noFill/>
            <a:miter lim="800000"/>
            <a:headEnd/>
            <a:tailEnd/>
          </a:ln>
        </p:spPr>
      </p:pic>
      <p:pic>
        <p:nvPicPr>
          <p:cNvPr id="19555" name="Picture 1104" descr="symbolmark"/>
          <p:cNvPicPr>
            <a:picLocks noChangeAspect="1" noChangeArrowheads="1"/>
          </p:cNvPicPr>
          <p:nvPr/>
        </p:nvPicPr>
        <p:blipFill>
          <a:blip r:embed="rId9" cstate="print"/>
          <a:srcRect/>
          <a:stretch>
            <a:fillRect/>
          </a:stretch>
        </p:blipFill>
        <p:spPr bwMode="auto">
          <a:xfrm>
            <a:off x="652463" y="5140325"/>
            <a:ext cx="742950" cy="361950"/>
          </a:xfrm>
          <a:prstGeom prst="rect">
            <a:avLst/>
          </a:prstGeom>
          <a:noFill/>
          <a:ln w="9525">
            <a:noFill/>
            <a:miter lim="800000"/>
            <a:headEnd/>
            <a:tailEnd/>
          </a:ln>
        </p:spPr>
      </p:pic>
      <p:pic>
        <p:nvPicPr>
          <p:cNvPr id="19556" name="Picture 145" descr="EMC_logo_2004_BW2"/>
          <p:cNvPicPr>
            <a:picLocks noChangeAspect="1" noChangeArrowheads="1"/>
          </p:cNvPicPr>
          <p:nvPr/>
        </p:nvPicPr>
        <p:blipFill>
          <a:blip r:embed="rId10" cstate="print"/>
          <a:srcRect/>
          <a:stretch>
            <a:fillRect/>
          </a:stretch>
        </p:blipFill>
        <p:spPr bwMode="auto">
          <a:xfrm>
            <a:off x="530225" y="1439863"/>
            <a:ext cx="982663" cy="368300"/>
          </a:xfrm>
          <a:prstGeom prst="rect">
            <a:avLst/>
          </a:prstGeom>
          <a:noFill/>
          <a:ln w="9525">
            <a:noFill/>
            <a:miter lim="800000"/>
            <a:headEnd/>
            <a:tailEnd/>
          </a:ln>
        </p:spPr>
      </p:pic>
      <p:pic>
        <p:nvPicPr>
          <p:cNvPr id="19557" name="Picture 30"/>
          <p:cNvPicPr>
            <a:picLocks noChangeAspect="1" noChangeArrowheads="1"/>
          </p:cNvPicPr>
          <p:nvPr/>
        </p:nvPicPr>
        <p:blipFill>
          <a:blip r:embed="rId11" cstate="print"/>
          <a:srcRect/>
          <a:stretch>
            <a:fillRect/>
          </a:stretch>
        </p:blipFill>
        <p:spPr bwMode="auto">
          <a:xfrm>
            <a:off x="465138" y="3608388"/>
            <a:ext cx="1119187" cy="3619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250825" y="0"/>
            <a:ext cx="8683625" cy="765175"/>
          </a:xfrm>
          <a:prstGeom prst="rect">
            <a:avLst/>
          </a:prstGeom>
        </p:spPr>
        <p:txBody>
          <a:bodyPr anchor="ctr"/>
          <a:lstStyle/>
          <a:p>
            <a:r>
              <a:rPr lang="en-US" altLang="zh-CN">
                <a:latin typeface="Arial" pitchFamily="34" charset="0"/>
                <a:ea typeface="黑体" pitchFamily="49" charset="-122"/>
                <a:cs typeface="Arial" pitchFamily="34" charset="0"/>
              </a:rPr>
              <a:t>VNX</a:t>
            </a:r>
            <a:r>
              <a:rPr lang="zh-CN" altLang="en-US">
                <a:latin typeface="Arial" pitchFamily="34" charset="0"/>
                <a:ea typeface="黑体" pitchFamily="49" charset="-122"/>
                <a:cs typeface="Arial" pitchFamily="34" charset="0"/>
              </a:rPr>
              <a:t>竞争优势</a:t>
            </a:r>
          </a:p>
        </p:txBody>
      </p:sp>
      <p:graphicFrame>
        <p:nvGraphicFramePr>
          <p:cNvPr id="21507" name="Group 3"/>
          <p:cNvGraphicFramePr>
            <a:graphicFrameLocks noGrp="1"/>
          </p:cNvGraphicFramePr>
          <p:nvPr/>
        </p:nvGraphicFramePr>
        <p:xfrm>
          <a:off x="250825" y="765175"/>
          <a:ext cx="8634413" cy="5327651"/>
        </p:xfrm>
        <a:graphic>
          <a:graphicData uri="http://schemas.openxmlformats.org/drawingml/2006/table">
            <a:tbl>
              <a:tblPr/>
              <a:tblGrid>
                <a:gridCol w="1189038"/>
                <a:gridCol w="1063625"/>
                <a:gridCol w="1063625"/>
                <a:gridCol w="1063625"/>
                <a:gridCol w="1063625"/>
                <a:gridCol w="1063625"/>
                <a:gridCol w="1063625"/>
                <a:gridCol w="1063625"/>
              </a:tblGrid>
              <a:tr h="6175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pitchFamily="34" charset="0"/>
                          <a:ea typeface="宋体" pitchFamily="2" charset="-122"/>
                        </a:rPr>
                        <a:t>Vendor</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pitchFamily="34" charset="0"/>
                          <a:ea typeface="宋体" pitchFamily="2" charset="-122"/>
                        </a:rPr>
                        <a:t>Model</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hlink"/>
                          </a:solidFill>
                          <a:effectLst/>
                          <a:latin typeface="Arial" pitchFamily="34" charset="0"/>
                          <a:ea typeface="宋体" pitchFamily="2" charset="-122"/>
                          <a:cs typeface="Arial" pitchFamily="34" charset="0"/>
                        </a:rPr>
                        <a:t>VNX5000</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hlink"/>
                          </a:solidFill>
                          <a:effectLst/>
                          <a:latin typeface="Arial" pitchFamily="34" charset="0"/>
                          <a:ea typeface="宋体" pitchFamily="2" charset="-122"/>
                          <a:cs typeface="Arial" pitchFamily="34" charset="0"/>
                        </a:rPr>
                        <a:t>VNX7000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hlink"/>
                          </a:solidFill>
                          <a:effectLst/>
                          <a:latin typeface="Arial" pitchFamily="34" charset="0"/>
                          <a:ea typeface="宋体" pitchFamily="2" charset="-122"/>
                          <a:cs typeface="Arial" pitchFamily="34" charset="0"/>
                        </a:rPr>
                        <a:t>DS5000</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hlink"/>
                          </a:solidFill>
                          <a:effectLst/>
                          <a:latin typeface="Arial" pitchFamily="34" charset="0"/>
                          <a:ea typeface="宋体" pitchFamily="2" charset="-122"/>
                          <a:cs typeface="Arial" pitchFamily="34" charset="0"/>
                        </a:rPr>
                        <a:t>V7000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hlink"/>
                          </a:solidFill>
                          <a:effectLst/>
                          <a:latin typeface="Arial" pitchFamily="34" charset="0"/>
                          <a:ea typeface="宋体" pitchFamily="2" charset="-122"/>
                          <a:cs typeface="Arial" pitchFamily="34" charset="0"/>
                        </a:rPr>
                        <a:t>P4000G2</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hlink"/>
                          </a:solidFill>
                          <a:effectLst/>
                          <a:latin typeface="Arial" pitchFamily="34" charset="0"/>
                          <a:ea typeface="宋体" pitchFamily="2" charset="-122"/>
                          <a:cs typeface="Arial" pitchFamily="34" charset="0"/>
                        </a:rPr>
                        <a:t>EVA</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hlink"/>
                          </a:solidFill>
                          <a:effectLst/>
                          <a:latin typeface="Arial" pitchFamily="34" charset="0"/>
                          <a:ea typeface="宋体" pitchFamily="2" charset="-122"/>
                          <a:cs typeface="Arial" pitchFamily="34" charset="0"/>
                        </a:rPr>
                        <a:t>AMS2000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hlink"/>
                          </a:solidFill>
                          <a:effectLst/>
                          <a:latin typeface="Arial" pitchFamily="34" charset="0"/>
                          <a:ea typeface="宋体" pitchFamily="2" charset="-122"/>
                          <a:cs typeface="Arial" pitchFamily="34" charset="0"/>
                        </a:rPr>
                        <a:t>FAS3000</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hlink"/>
                          </a:solidFill>
                          <a:effectLst/>
                          <a:latin typeface="Arial" pitchFamily="34" charset="0"/>
                          <a:ea typeface="宋体" pitchFamily="2" charset="-122"/>
                          <a:cs typeface="Arial" pitchFamily="34" charset="0"/>
                        </a:rPr>
                        <a:t>FAS6000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hlink"/>
                          </a:solidFill>
                          <a:effectLst/>
                          <a:latin typeface="Arial" pitchFamily="34" charset="0"/>
                          <a:ea typeface="宋体" pitchFamily="2" charset="-122"/>
                          <a:cs typeface="Arial" pitchFamily="34" charset="0"/>
                        </a:rPr>
                        <a:t>S5000</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hlink"/>
                          </a:solidFill>
                          <a:effectLst/>
                          <a:latin typeface="Arial" pitchFamily="34" charset="0"/>
                          <a:ea typeface="宋体" pitchFamily="2" charset="-122"/>
                          <a:cs typeface="Arial" pitchFamily="34" charset="0"/>
                        </a:rPr>
                        <a:t>S6000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hlink"/>
                          </a:solidFill>
                          <a:effectLst/>
                          <a:latin typeface="Arial" pitchFamily="34" charset="0"/>
                          <a:ea typeface="宋体" pitchFamily="2" charset="-122"/>
                          <a:cs typeface="Arial" pitchFamily="34" charset="0"/>
                        </a:rPr>
                        <a:t>ZFS</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hlink"/>
                          </a:solidFill>
                          <a:effectLst/>
                          <a:latin typeface="Arial" pitchFamily="34" charset="0"/>
                          <a:ea typeface="宋体" pitchFamily="2" charset="-122"/>
                          <a:cs typeface="Arial" pitchFamily="34" charset="0"/>
                        </a:rPr>
                        <a:t>7400/7700</a:t>
                      </a:r>
                    </a:p>
                  </a:txBody>
                  <a:tcPr marL="0" marR="0" marT="0" marB="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bg1"/>
                          </a:solidFill>
                          <a:effectLst/>
                          <a:latin typeface="Arial" pitchFamily="34" charset="0"/>
                          <a:ea typeface="宋体" pitchFamily="2" charset="-122"/>
                        </a:rPr>
                        <a:t>Unified</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bg1"/>
                          </a:solidFill>
                          <a:effectLst/>
                          <a:latin typeface="Arial" pitchFamily="34" charset="0"/>
                          <a:ea typeface="宋体" pitchFamily="2" charset="-122"/>
                        </a:rPr>
                        <a:t>Combo</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bg1"/>
                          </a:solidFill>
                          <a:effectLst/>
                          <a:latin typeface="Arial" pitchFamily="34" charset="0"/>
                          <a:ea typeface="宋体" pitchFamily="2" charset="-122"/>
                        </a:rPr>
                        <a:t>6Gb SAS</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endPar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bg1"/>
                          </a:solidFill>
                          <a:effectLst/>
                          <a:latin typeface="Arial" pitchFamily="34" charset="0"/>
                          <a:ea typeface="宋体" pitchFamily="2" charset="-122"/>
                        </a:rPr>
                        <a:t>Drives</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125~1000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rPr>
                        <a:t>112~480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256~1120</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rPr>
                        <a:t>96~624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rPr>
                        <a:t>120~480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240~1440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rPr>
                        <a:t>120~480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rPr>
                        <a:t>360~576</a:t>
                      </a:r>
                    </a:p>
                  </a:txBody>
                  <a:tcPr marL="0" marR="0" marT="0" marB="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bg1"/>
                          </a:solidFill>
                          <a:effectLst/>
                          <a:latin typeface="Arial" pitchFamily="34" charset="0"/>
                          <a:ea typeface="宋体" pitchFamily="2" charset="-122"/>
                        </a:rPr>
                        <a:t>Cache</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8~240GB</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rPr>
                        <a:t>4~64GB</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rPr>
                        <a:t>4~44GB</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rPr>
                        <a:t>8~32GB</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8~192GB</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rPr>
                        <a:t>4~64GB</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24GB/144GB</a:t>
                      </a:r>
                    </a:p>
                  </a:txBody>
                  <a:tcPr marL="0" marR="0" marT="0" marB="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bg1"/>
                          </a:solidFill>
                          <a:effectLst/>
                          <a:latin typeface="Arial" pitchFamily="34" charset="0"/>
                          <a:ea typeface="宋体" pitchFamily="2" charset="-122"/>
                        </a:rPr>
                        <a:t>10GE</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bg1"/>
                          </a:solidFill>
                          <a:effectLst/>
                          <a:latin typeface="Arial" pitchFamily="34" charset="0"/>
                          <a:ea typeface="宋体" pitchFamily="2" charset="-122"/>
                        </a:rPr>
                        <a:t>FCoE</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bg1"/>
                          </a:solidFill>
                          <a:effectLst/>
                          <a:latin typeface="Arial" pitchFamily="34" charset="0"/>
                          <a:ea typeface="宋体" pitchFamily="2" charset="-122"/>
                        </a:rPr>
                        <a:t>UltraFlex </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p>
                  </a:txBody>
                  <a:tcPr marL="0" marR="0" marT="0" marB="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bg1"/>
                          </a:solidFill>
                          <a:effectLst/>
                          <a:latin typeface="Arial" pitchFamily="34" charset="0"/>
                          <a:ea typeface="宋体" pitchFamily="2" charset="-122"/>
                        </a:rPr>
                        <a:t>Cache Mirror</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endParaRPr kumimoji="0" lang="en-US" altLang="zh-CN" sz="1200" b="1"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endParaRPr kumimoji="0" lang="en-US" altLang="zh-CN" sz="1200" b="1" i="0" u="none" strike="noStrike" cap="none" normalizeH="0" baseline="0" smtClean="0">
                        <a:ln>
                          <a:noFill/>
                        </a:ln>
                        <a:solidFill>
                          <a:srgbClr val="FF0000"/>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1" i="0" u="none" strike="noStrike" cap="none" normalizeH="0" baseline="0" smtClean="0">
                        <a:ln>
                          <a:noFill/>
                        </a:ln>
                        <a:solidFill>
                          <a:srgbClr val="009900"/>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bg1"/>
                          </a:solidFill>
                          <a:effectLst/>
                          <a:latin typeface="Arial" pitchFamily="34" charset="0"/>
                          <a:ea typeface="宋体" pitchFamily="2" charset="-122"/>
                        </a:rPr>
                        <a:t>Chinese</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endPar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9900"/>
                          </a:solidFill>
                          <a:effectLst/>
                          <a:latin typeface="Arial" pitchFamily="34" charset="0"/>
                          <a:ea typeface="宋体" pitchFamily="2" charset="-122"/>
                          <a:cs typeface="Arial" pitchFamily="34" charset="0"/>
                        </a:rPr>
                        <a:t>√</a:t>
                      </a:r>
                      <a:endPar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cs typeface="Arial" pitchFamily="34" charset="0"/>
                        </a:rPr>
                        <a:t>x</a:t>
                      </a:r>
                    </a:p>
                  </a:txBody>
                  <a:tcPr marL="0" marR="0" marT="0" marB="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1626" name="Picture 21"/>
          <p:cNvPicPr>
            <a:picLocks noChangeAspect="1" noChangeArrowheads="1"/>
          </p:cNvPicPr>
          <p:nvPr/>
        </p:nvPicPr>
        <p:blipFill>
          <a:blip r:embed="rId3" cstate="print"/>
          <a:srcRect/>
          <a:stretch>
            <a:fillRect/>
          </a:stretch>
        </p:blipFill>
        <p:spPr bwMode="auto">
          <a:xfrm>
            <a:off x="3810000" y="800100"/>
            <a:ext cx="493713" cy="431800"/>
          </a:xfrm>
          <a:prstGeom prst="rect">
            <a:avLst/>
          </a:prstGeom>
          <a:noFill/>
          <a:ln w="9525">
            <a:noFill/>
            <a:miter lim="800000"/>
            <a:headEnd/>
            <a:tailEnd/>
          </a:ln>
        </p:spPr>
      </p:pic>
      <p:pic>
        <p:nvPicPr>
          <p:cNvPr id="21627" name="Picture 22"/>
          <p:cNvPicPr>
            <a:picLocks noChangeAspect="1" noChangeArrowheads="1"/>
          </p:cNvPicPr>
          <p:nvPr/>
        </p:nvPicPr>
        <p:blipFill>
          <a:blip r:embed="rId4" cstate="print"/>
          <a:srcRect/>
          <a:stretch>
            <a:fillRect/>
          </a:stretch>
        </p:blipFill>
        <p:spPr bwMode="auto">
          <a:xfrm>
            <a:off x="2663825" y="847725"/>
            <a:ext cx="719138" cy="334963"/>
          </a:xfrm>
          <a:prstGeom prst="rect">
            <a:avLst/>
          </a:prstGeom>
          <a:noFill/>
          <a:ln w="9525">
            <a:noFill/>
            <a:miter lim="800000"/>
            <a:headEnd/>
            <a:tailEnd/>
          </a:ln>
        </p:spPr>
      </p:pic>
      <p:pic>
        <p:nvPicPr>
          <p:cNvPr id="21628" name="Picture 31"/>
          <p:cNvPicPr>
            <a:picLocks noChangeAspect="1" noChangeArrowheads="1"/>
          </p:cNvPicPr>
          <p:nvPr/>
        </p:nvPicPr>
        <p:blipFill>
          <a:blip r:embed="rId5" cstate="print"/>
          <a:srcRect/>
          <a:stretch>
            <a:fillRect/>
          </a:stretch>
        </p:blipFill>
        <p:spPr bwMode="auto">
          <a:xfrm>
            <a:off x="6024563" y="798513"/>
            <a:ext cx="377825" cy="431800"/>
          </a:xfrm>
          <a:prstGeom prst="rect">
            <a:avLst/>
          </a:prstGeom>
          <a:noFill/>
          <a:ln w="9525">
            <a:noFill/>
            <a:miter lim="800000"/>
            <a:headEnd/>
            <a:tailEnd/>
          </a:ln>
        </p:spPr>
      </p:pic>
      <p:pic>
        <p:nvPicPr>
          <p:cNvPr id="21629" name="Picture 37" descr="logo"/>
          <p:cNvPicPr>
            <a:picLocks noChangeAspect="1" noChangeArrowheads="1"/>
          </p:cNvPicPr>
          <p:nvPr/>
        </p:nvPicPr>
        <p:blipFill>
          <a:blip r:embed="rId6" cstate="print"/>
          <a:srcRect/>
          <a:stretch>
            <a:fillRect/>
          </a:stretch>
        </p:blipFill>
        <p:spPr bwMode="auto">
          <a:xfrm>
            <a:off x="6827838" y="857250"/>
            <a:ext cx="900112" cy="315913"/>
          </a:xfrm>
          <a:prstGeom prst="rect">
            <a:avLst/>
          </a:prstGeom>
          <a:noFill/>
          <a:ln w="9525">
            <a:noFill/>
            <a:miter lim="800000"/>
            <a:headEnd/>
            <a:tailEnd/>
          </a:ln>
        </p:spPr>
      </p:pic>
      <p:pic>
        <p:nvPicPr>
          <p:cNvPr id="21630" name="Picture 44" descr="oralogo_small"/>
          <p:cNvPicPr>
            <a:picLocks noChangeAspect="1" noChangeArrowheads="1"/>
          </p:cNvPicPr>
          <p:nvPr/>
        </p:nvPicPr>
        <p:blipFill>
          <a:blip r:embed="rId7" cstate="print"/>
          <a:srcRect/>
          <a:stretch>
            <a:fillRect/>
          </a:stretch>
        </p:blipFill>
        <p:spPr bwMode="auto">
          <a:xfrm>
            <a:off x="7920038" y="954088"/>
            <a:ext cx="900112" cy="122237"/>
          </a:xfrm>
          <a:prstGeom prst="rect">
            <a:avLst/>
          </a:prstGeom>
          <a:noFill/>
          <a:ln w="9525">
            <a:noFill/>
            <a:miter lim="800000"/>
            <a:headEnd/>
            <a:tailEnd/>
          </a:ln>
        </p:spPr>
      </p:pic>
      <p:pic>
        <p:nvPicPr>
          <p:cNvPr id="21631" name="Picture 145" descr="EMC_logo_2004_BW2"/>
          <p:cNvPicPr>
            <a:picLocks noChangeAspect="1" noChangeArrowheads="1"/>
          </p:cNvPicPr>
          <p:nvPr/>
        </p:nvPicPr>
        <p:blipFill>
          <a:blip r:embed="rId8" cstate="print"/>
          <a:srcRect/>
          <a:stretch>
            <a:fillRect/>
          </a:stretch>
        </p:blipFill>
        <p:spPr bwMode="auto">
          <a:xfrm>
            <a:off x="1509713" y="854075"/>
            <a:ext cx="863600" cy="323850"/>
          </a:xfrm>
          <a:prstGeom prst="rect">
            <a:avLst/>
          </a:prstGeom>
          <a:noFill/>
          <a:ln w="9525">
            <a:noFill/>
            <a:miter lim="800000"/>
            <a:headEnd/>
            <a:tailEnd/>
          </a:ln>
        </p:spPr>
      </p:pic>
      <p:pic>
        <p:nvPicPr>
          <p:cNvPr id="21632" name="Picture 30"/>
          <p:cNvPicPr>
            <a:picLocks noChangeAspect="1" noChangeArrowheads="1"/>
          </p:cNvPicPr>
          <p:nvPr/>
        </p:nvPicPr>
        <p:blipFill>
          <a:blip r:embed="rId9" cstate="print"/>
          <a:srcRect/>
          <a:stretch>
            <a:fillRect/>
          </a:stretch>
        </p:blipFill>
        <p:spPr bwMode="auto">
          <a:xfrm>
            <a:off x="4708525" y="869950"/>
            <a:ext cx="900113" cy="29051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513874" y="2773363"/>
            <a:ext cx="8019439" cy="738664"/>
          </a:xfrm>
          <a:prstGeom prst="rect">
            <a:avLst/>
          </a:prstGeom>
          <a:noFill/>
          <a:ln w="12700" algn="ctr">
            <a:noFill/>
            <a:miter lim="800000"/>
            <a:headEnd/>
            <a:tailEnd/>
          </a:ln>
        </p:spPr>
        <p:txBody>
          <a:bodyPr wrap="none" lIns="0" tIns="0" rIns="0" bIns="0">
            <a:spAutoFit/>
          </a:bodyPr>
          <a:lstStyle/>
          <a:p>
            <a:pPr algn="ctr"/>
            <a:r>
              <a:rPr lang="en-US" sz="4800" b="1" dirty="0" smtClean="0"/>
              <a:t>VNX Architecture Summary</a:t>
            </a:r>
            <a:endParaRPr lang="en-US" sz="4800" b="1" dirty="0"/>
          </a:p>
        </p:txBody>
      </p:sp>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UDIO_IMPORT" val="W:\eLearningServices\Sales_Field\Launch\CX4\Audio\Sound 7.wav"/>
  <p:tag name="AUDIO_ID" val="600"/>
  <p:tag name="ELAPSEDTIME" val="89.6"/>
  <p:tag name="ARTICULATE_SLIDE_PAUSE" val="0"/>
  <p:tag name="ARTICULATE_NAV_LEVEL" val="1"/>
  <p:tag name="ARTICULATE_PLAYLIST_ID" val="-1"/>
</p:tagLst>
</file>

<file path=ppt/tags/tag2.xml><?xml version="1.0" encoding="utf-8"?>
<p:tagLst xmlns:a="http://schemas.openxmlformats.org/drawingml/2006/main" xmlns:r="http://schemas.openxmlformats.org/officeDocument/2006/relationships" xmlns:p="http://schemas.openxmlformats.org/presentationml/2006/main">
  <p:tag name="AUDIO_IMPORT" val="W:\Tonis\JanineCaputo\IP Storage Positioning\audio\slide05.wav"/>
  <p:tag name="ELAPSEDTIME" val="25.96025"/>
  <p:tag name="ARTICULATE_SLIDE_PAUSE" val="0"/>
</p:tagLst>
</file>

<file path=ppt/tags/tag3.xml><?xml version="1.0" encoding="utf-8"?>
<p:tagLst xmlns:a="http://schemas.openxmlformats.org/drawingml/2006/main" xmlns:r="http://schemas.openxmlformats.org/officeDocument/2006/relationships" xmlns:p="http://schemas.openxmlformats.org/presentationml/2006/main">
  <p:tag name="AUDIO_IMPORT" val="W:\eLearningServices\Sales_Field\Launch\CX4\Audio\Sound 7.wav"/>
  <p:tag name="AUDIO_ID" val="600"/>
  <p:tag name="ELAPSEDTIME" val="89.6"/>
  <p:tag name="ARTICULATE_SLIDE_PAUSE" val="0"/>
  <p:tag name="ARTICULATE_NAV_LEVEL" val="1"/>
  <p:tag name="ARTICULATE_PLAYLIST_ID" val="-1"/>
</p:tagLst>
</file>

<file path=ppt/theme/theme1.xml><?xml version="1.0" encoding="utf-8"?>
<a:theme xmlns:a="http://schemas.openxmlformats.org/drawingml/2006/main" name="2011 External - no autofit">
  <a:themeElements>
    <a:clrScheme name="**New 2010 Template">
      <a:dk1>
        <a:srgbClr val="000000"/>
      </a:dk1>
      <a:lt1>
        <a:srgbClr val="FFFFFF"/>
      </a:lt1>
      <a:dk2>
        <a:srgbClr val="007DC3"/>
      </a:dk2>
      <a:lt2>
        <a:srgbClr val="5F5F5F"/>
      </a:lt2>
      <a:accent1>
        <a:srgbClr val="2C95DD"/>
      </a:accent1>
      <a:accent2>
        <a:srgbClr val="49A942"/>
      </a:accent2>
      <a:accent3>
        <a:srgbClr val="B4D88B"/>
      </a:accent3>
      <a:accent4>
        <a:srgbClr val="FFC425"/>
      </a:accent4>
      <a:accent5>
        <a:srgbClr val="E36F1E"/>
      </a:accent5>
      <a:accent6>
        <a:srgbClr val="B5121B"/>
      </a:accent6>
      <a:hlink>
        <a:srgbClr val="007DC3"/>
      </a:hlink>
      <a:folHlink>
        <a:srgbClr val="49A942"/>
      </a:folHlink>
    </a:clrScheme>
    <a:fontScheme name="Meta">
      <a:majorFont>
        <a:latin typeface="MetaNormalLF-Roman"/>
        <a:ea typeface=""/>
        <a:cs typeface=""/>
      </a:majorFont>
      <a:minorFont>
        <a:latin typeface="MetaNormalLF-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dirty="0" err="1" smtClean="0"/>
        </a:defPPr>
      </a:lstStyle>
    </a:txDef>
  </a:objectDefaults>
  <a:extraClrSchemeLst/>
</a:theme>
</file>

<file path=ppt/theme/theme2.xml><?xml version="1.0" encoding="utf-8"?>
<a:theme xmlns:a="http://schemas.openxmlformats.org/drawingml/2006/main" name="Office Theme">
  <a:themeElements>
    <a:clrScheme name="**New 2010 Template">
      <a:dk1>
        <a:srgbClr val="000000"/>
      </a:dk1>
      <a:lt1>
        <a:srgbClr val="FFFFFF"/>
      </a:lt1>
      <a:dk2>
        <a:srgbClr val="007DC3"/>
      </a:dk2>
      <a:lt2>
        <a:srgbClr val="5F5F5F"/>
      </a:lt2>
      <a:accent1>
        <a:srgbClr val="2C95DD"/>
      </a:accent1>
      <a:accent2>
        <a:srgbClr val="49A942"/>
      </a:accent2>
      <a:accent3>
        <a:srgbClr val="B4D88B"/>
      </a:accent3>
      <a:accent4>
        <a:srgbClr val="FFC425"/>
      </a:accent4>
      <a:accent5>
        <a:srgbClr val="E36F1E"/>
      </a:accent5>
      <a:accent6>
        <a:srgbClr val="B5121B"/>
      </a:accent6>
      <a:hlink>
        <a:srgbClr val="007DC3"/>
      </a:hlink>
      <a:folHlink>
        <a:srgbClr val="49A942"/>
      </a:folHlink>
    </a:clrScheme>
    <a:fontScheme name="Meta">
      <a:majorFont>
        <a:latin typeface="MetaNormalLF-Roman"/>
        <a:ea typeface=""/>
        <a:cs typeface=""/>
      </a:majorFont>
      <a:minorFont>
        <a:latin typeface="MetaNormalLF-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New 2010 Template">
      <a:dk1>
        <a:srgbClr val="000000"/>
      </a:dk1>
      <a:lt1>
        <a:srgbClr val="FFFFFF"/>
      </a:lt1>
      <a:dk2>
        <a:srgbClr val="007DC3"/>
      </a:dk2>
      <a:lt2>
        <a:srgbClr val="5F5F5F"/>
      </a:lt2>
      <a:accent1>
        <a:srgbClr val="2C95DD"/>
      </a:accent1>
      <a:accent2>
        <a:srgbClr val="49A942"/>
      </a:accent2>
      <a:accent3>
        <a:srgbClr val="B4D88B"/>
      </a:accent3>
      <a:accent4>
        <a:srgbClr val="FFC425"/>
      </a:accent4>
      <a:accent5>
        <a:srgbClr val="E36F1E"/>
      </a:accent5>
      <a:accent6>
        <a:srgbClr val="B5121B"/>
      </a:accent6>
      <a:hlink>
        <a:srgbClr val="007DC3"/>
      </a:hlink>
      <a:folHlink>
        <a:srgbClr val="49A942"/>
      </a:folHlink>
    </a:clrScheme>
    <a:fontScheme name="Meta">
      <a:majorFont>
        <a:latin typeface="MetaNormalLF-Roman"/>
        <a:ea typeface=""/>
        <a:cs typeface=""/>
      </a:majorFont>
      <a:minorFont>
        <a:latin typeface="MetaNormalLF-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2011 External - no autofit</Template>
  <TotalTime>6740</TotalTime>
  <Words>14954</Words>
  <Application>Microsoft Office PowerPoint</Application>
  <PresentationFormat>On-screen Show (4:3)</PresentationFormat>
  <Paragraphs>2183</Paragraphs>
  <Slides>67</Slides>
  <Notes>67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69" baseType="lpstr">
      <vt:lpstr>2011 External - no autofit</vt:lpstr>
      <vt:lpstr>Microsoft Visio Drawing</vt:lpstr>
      <vt:lpstr>INTRO:  VNX &amp; VNXe</vt:lpstr>
      <vt:lpstr>VNX Introduction</vt:lpstr>
      <vt:lpstr>IT Challenges: Tougher than Ever </vt:lpstr>
      <vt:lpstr>Storage Connectivity Profile is Changing</vt:lpstr>
      <vt:lpstr>Next Generation Unified Storage</vt:lpstr>
      <vt:lpstr>Simple. Efficient. Powerful.</vt:lpstr>
      <vt:lpstr>VNX竞争对手一览</vt:lpstr>
      <vt:lpstr>VNX竞争优势</vt:lpstr>
      <vt:lpstr>PowerPoint Presentation</vt:lpstr>
      <vt:lpstr>VNX Series</vt:lpstr>
      <vt:lpstr>Hardware Architectural Overview</vt:lpstr>
      <vt:lpstr>Powerful, Flexible Modular Architecture</vt:lpstr>
      <vt:lpstr>Modular Architecture</vt:lpstr>
      <vt:lpstr>VNX: Modular Unified and Gateway</vt:lpstr>
      <vt:lpstr>VNX System Architecture</vt:lpstr>
      <vt:lpstr>VNX Unified Storage</vt:lpstr>
      <vt:lpstr>Next Generation Data Networking</vt:lpstr>
      <vt:lpstr>PowerPoint Presentation</vt:lpstr>
      <vt:lpstr>VNX Form Factors</vt:lpstr>
      <vt:lpstr>VNX Unified Storage Components </vt:lpstr>
      <vt:lpstr>Simplified Upgradeability to Unified</vt:lpstr>
      <vt:lpstr>Simplified Upgradeability to Unified</vt:lpstr>
      <vt:lpstr>PowerPoint Presentation</vt:lpstr>
      <vt:lpstr>VNX Storage Processor</vt:lpstr>
      <vt:lpstr>Flexible Storage Tiers</vt:lpstr>
      <vt:lpstr>VG2 and VG8 Gateway Components</vt:lpstr>
      <vt:lpstr>VNX X-Blades</vt:lpstr>
      <vt:lpstr>VNX Control Station</vt:lpstr>
      <vt:lpstr>VNX X-Blade Failover</vt:lpstr>
      <vt:lpstr>PowerPoint Presentation</vt:lpstr>
      <vt:lpstr>3-Times More Cost Effective</vt:lpstr>
      <vt:lpstr>Enhanced Virtual Provisioning</vt:lpstr>
      <vt:lpstr>VNX Modular Architecture—Pools</vt:lpstr>
      <vt:lpstr>VNX Modular Architecture—LUNs and File Systems</vt:lpstr>
      <vt:lpstr>VNX Virtual Provisioning</vt:lpstr>
      <vt:lpstr>VNX Thin Provisioning</vt:lpstr>
      <vt:lpstr>Space Reclamation with Thin</vt:lpstr>
      <vt:lpstr>VNX Object Support</vt:lpstr>
      <vt:lpstr>VNXe Introduction</vt:lpstr>
      <vt:lpstr>PowerPoint Presentation</vt:lpstr>
      <vt:lpstr>EMC VNXe – Unified Storage</vt:lpstr>
      <vt:lpstr> EMC VNXe -- “Simple” Meets “Solid”</vt:lpstr>
      <vt:lpstr>PowerPoint Presentation</vt:lpstr>
      <vt:lpstr>VNXe Product Family – Platform Comparison</vt:lpstr>
      <vt:lpstr>High Availability</vt:lpstr>
      <vt:lpstr>Networking Interoperability</vt:lpstr>
      <vt:lpstr>Neo Feature Summary</vt:lpstr>
      <vt:lpstr>VNXe竞争优势</vt:lpstr>
      <vt:lpstr>PowerPoint Presentation</vt:lpstr>
      <vt:lpstr>Code Convergence/Next Gen Products</vt:lpstr>
      <vt:lpstr>C4 Code Base – Producer/Consumer Model</vt:lpstr>
      <vt:lpstr>C4LX High-level Diagram</vt:lpstr>
      <vt:lpstr>VNXe Components</vt:lpstr>
      <vt:lpstr>PowerPoint Presentation</vt:lpstr>
      <vt:lpstr>UniSphere Product Vision</vt:lpstr>
      <vt:lpstr>The Storage Management Challenge</vt:lpstr>
      <vt:lpstr> VNXe Simplified Storage Management</vt:lpstr>
      <vt:lpstr>ECOM/OSL# and C4 CEM Architecture</vt:lpstr>
      <vt:lpstr>VNXe – Scriptable CLI </vt:lpstr>
      <vt:lpstr>PowerPoint Presentation</vt:lpstr>
      <vt:lpstr>PowerPoint Presentation</vt:lpstr>
      <vt:lpstr>Current C4LX SW Stack Block Diagram</vt:lpstr>
      <vt:lpstr>C4LX Vertical Features Diagram</vt:lpstr>
      <vt:lpstr>C4 Data path</vt:lpstr>
      <vt:lpstr>Data Path in detail</vt:lpstr>
      <vt:lpstr>High availability architecture</vt:lpstr>
      <vt:lpstr>PowerPoint Presentation</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EMC VNX Series Technical Review</dc:title>
  <dc:creator>Mick Turner</dc:creator>
  <cp:lastModifiedBy>EMC</cp:lastModifiedBy>
  <cp:revision>400</cp:revision>
  <dcterms:created xsi:type="dcterms:W3CDTF">2011-01-11T14:37:44Z</dcterms:created>
  <dcterms:modified xsi:type="dcterms:W3CDTF">2011-12-05T06:19:24Z</dcterms:modified>
</cp:coreProperties>
</file>