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Xi Wu(they/them) 09/25/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Xi Wu(they/them) 09/25/2025</a:t>
            </a:r>
          </a:p>
        </p:txBody>
      </p:sp>
      <p:sp>
        <p:nvSpPr>
          <p:cNvPr id="172" name="Python Comprehens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173" name="List Set and Dictiona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Set and 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e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37" name="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38" name="Automatically removes duplicates…"/>
          <p:cNvSpPr txBox="1"/>
          <p:nvPr>
            <p:ph type="body" idx="1"/>
          </p:nvPr>
        </p:nvSpPr>
        <p:spPr>
          <a:xfrm>
            <a:off x="1386381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Automatically removes duplicates</a:t>
            </a:r>
          </a:p>
          <a:p>
            <a:pPr/>
            <a:r>
              <a:t>Keeps code concise and readable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e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41" name="Whe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242" name="Need a collection of unique unordered ele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Need a collection of </a:t>
            </a:r>
            <a:r>
              <a:rPr b="1"/>
              <a:t>unique unordered</a:t>
            </a:r>
            <a:r>
              <a:t> elements</a:t>
            </a:r>
          </a:p>
          <a:p>
            <a:pPr/>
            <a:r>
              <a:t>Transforming elements while eliminating duplicates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45" name="What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246" name="Dictionary comprehension lets you build a dictionary from an iterable in a single line, mapping keys to values.…"/>
          <p:cNvSpPr txBox="1"/>
          <p:nvPr/>
        </p:nvSpPr>
        <p:spPr>
          <a:xfrm>
            <a:off x="1131549" y="4248504"/>
            <a:ext cx="16748567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  <a:r>
              <a:t>Dictionary comprehension lets you build a dictionary from an iterable in a single line, mapping keys to values.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indent="3108960" defTabSz="388620">
              <a:lnSpc>
                <a:spcPct val="100000"/>
              </a:lnSpc>
              <a:spcBef>
                <a:spcPts val="0"/>
              </a:spcBef>
              <a:defRPr sz="4080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  <a:r>
              <a:t> 5.5 Dictionaries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49" name="Exampl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</a:t>
            </a:r>
          </a:p>
        </p:txBody>
      </p:sp>
      <p:pic>
        <p:nvPicPr>
          <p:cNvPr id="250" name="Screenshot 2025-09-24 at 12.55.23 AM.png" descr="Screenshot 2025-09-24 at 12.55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863" y="3693598"/>
            <a:ext cx="6241742" cy="2716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Screenshot 2025-09-24 at 12.57.03 AM.png" descr="Screenshot 2025-09-24 at 12.57.0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4994" y="4219386"/>
            <a:ext cx="118364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c# {'h': 1, 'e': 1, 'l': 2, 'o': 1}"/>
          <p:cNvSpPr/>
          <p:nvPr/>
        </p:nvSpPr>
        <p:spPr>
          <a:xfrm>
            <a:off x="9141335" y="411143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c# {'h': 1, 'e': 1, 'l': 2, 'o': 1}</a:t>
            </a:r>
          </a:p>
        </p:txBody>
      </p:sp>
      <p:pic>
        <p:nvPicPr>
          <p:cNvPr id="253" name="Screenshot 2025-09-24 at 1.09.49 AM.png" descr="Screenshot 2025-09-24 at 1.09.4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2576" y="8633579"/>
            <a:ext cx="9941022" cy="113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# {'h': 1, 'e': 1, 'l': 2, 'o': 1}"/>
          <p:cNvSpPr/>
          <p:nvPr/>
        </p:nvSpPr>
        <p:spPr>
          <a:xfrm>
            <a:off x="9141335" y="856371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c# {'h': 1, 'e': 1, 'l': 2, 'o': 1}</a:t>
            </a:r>
          </a:p>
        </p:txBody>
      </p:sp>
      <p:pic>
        <p:nvPicPr>
          <p:cNvPr id="255" name="Screenshot 2025-09-24 at 1.41.29 AM.png" descr="Screenshot 2025-09-24 at 1.41.2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1286" y="8287576"/>
            <a:ext cx="6309184" cy="2306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4"/>
      <p:bldP build="whole" bldLvl="1" animBg="1" rev="0" advAuto="0" spid="251" grpId="3"/>
      <p:bldP build="whole" bldLvl="1" animBg="1" rev="0" advAuto="0" spid="250" grpId="1"/>
      <p:bldP build="whole" bldLvl="1" animBg="1" rev="0" advAuto="0" spid="253" grpId="6"/>
      <p:bldP build="whole" bldLvl="1" animBg="1" rev="0" advAuto="0" spid="254" grpId="5"/>
      <p:bldP build="whole" bldLvl="1" animBg="1" rev="0" advAuto="0" spid="252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58" name="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59" name="Concise way to create key-value pai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Concise way to create key-value pairs</a:t>
            </a:r>
          </a:p>
          <a:p>
            <a:pPr/>
            <a:r>
              <a:t>Easier to read than a for-loop with assignments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62" name="Whe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263" name="Generate a dictionary quick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 a dictionary quickly</a:t>
            </a:r>
          </a:p>
          <a:p>
            <a:pPr/>
            <a:r>
              <a:t>Mapping or transforming data into key-value pairs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ython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</a:t>
            </a:r>
          </a:p>
        </p:txBody>
      </p:sp>
      <p:sp>
        <p:nvSpPr>
          <p:cNvPr id="266" name="Syntax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267" name="[ expression for item in iterable if condition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expression for item in iterable if condition ]</a:t>
            </a:r>
          </a:p>
          <a:p>
            <a:pPr/>
            <a:r>
              <a:t>{ expression for item in iterable if condition }</a:t>
            </a:r>
          </a:p>
          <a:p>
            <a:pPr/>
            <a:r>
              <a:t>{ key_expr : value_expr for item in iterable if condition }</a:t>
            </a:r>
          </a:p>
        </p:txBody>
      </p:sp>
      <p:sp>
        <p:nvSpPr>
          <p:cNvPr id="268" name="List Comprehension"/>
          <p:cNvSpPr txBox="1"/>
          <p:nvPr/>
        </p:nvSpPr>
        <p:spPr>
          <a:xfrm>
            <a:off x="17602196" y="4100328"/>
            <a:ext cx="557997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 Comprehension</a:t>
            </a:r>
          </a:p>
        </p:txBody>
      </p:sp>
      <p:sp>
        <p:nvSpPr>
          <p:cNvPr id="269" name="Set Comprehension"/>
          <p:cNvSpPr txBox="1"/>
          <p:nvPr/>
        </p:nvSpPr>
        <p:spPr>
          <a:xfrm>
            <a:off x="17602196" y="5441532"/>
            <a:ext cx="55232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 Comprehension</a:t>
            </a:r>
          </a:p>
        </p:txBody>
      </p:sp>
      <p:sp>
        <p:nvSpPr>
          <p:cNvPr id="270" name="Dictionary Comprehension"/>
          <p:cNvSpPr txBox="1"/>
          <p:nvPr/>
        </p:nvSpPr>
        <p:spPr>
          <a:xfrm>
            <a:off x="17002591" y="6782735"/>
            <a:ext cx="73520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Dictionary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" grpId="1"/>
      <p:bldP build="whole" bldLvl="1" animBg="1" rev="0" advAuto="0" spid="270" grpId="3"/>
      <p:bldP build="whole" bldLvl="1" animBg="1" rev="0" advAuto="0" spid="269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ank You"/>
          <p:cNvSpPr txBox="1"/>
          <p:nvPr>
            <p:ph type="title"/>
          </p:nvPr>
        </p:nvSpPr>
        <p:spPr>
          <a:xfrm>
            <a:off x="8221896" y="5089785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ython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</a:t>
            </a:r>
          </a:p>
        </p:txBody>
      </p:sp>
      <p:sp>
        <p:nvSpPr>
          <p:cNvPr id="176" name="Syntax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177" name="[ expression for item in iterable if condition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expression for item in iterable if condition ]</a:t>
            </a:r>
          </a:p>
          <a:p>
            <a:pPr/>
            <a:r>
              <a:t>{ expression for item in iterable if condition }</a:t>
            </a:r>
          </a:p>
          <a:p>
            <a:pPr/>
            <a:r>
              <a:t>{ key_expr : value_expr for item in iterable if condition }</a:t>
            </a:r>
          </a:p>
        </p:txBody>
      </p:sp>
      <p:sp>
        <p:nvSpPr>
          <p:cNvPr id="178" name="List Comprehension"/>
          <p:cNvSpPr txBox="1"/>
          <p:nvPr/>
        </p:nvSpPr>
        <p:spPr>
          <a:xfrm>
            <a:off x="17602196" y="4100328"/>
            <a:ext cx="557997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 Comprehension</a:t>
            </a:r>
          </a:p>
        </p:txBody>
      </p:sp>
      <p:sp>
        <p:nvSpPr>
          <p:cNvPr id="179" name="Set Comprehension"/>
          <p:cNvSpPr txBox="1"/>
          <p:nvPr/>
        </p:nvSpPr>
        <p:spPr>
          <a:xfrm>
            <a:off x="17602196" y="5441532"/>
            <a:ext cx="55232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 Comprehension</a:t>
            </a:r>
          </a:p>
        </p:txBody>
      </p:sp>
      <p:sp>
        <p:nvSpPr>
          <p:cNvPr id="180" name="Dictionary Comprehension"/>
          <p:cNvSpPr txBox="1"/>
          <p:nvPr/>
        </p:nvSpPr>
        <p:spPr>
          <a:xfrm>
            <a:off x="17002591" y="6782735"/>
            <a:ext cx="73520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Dictionary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  <p:bldP build="whole" bldLvl="1" animBg="1" rev="0" advAuto="0" spid="180" grpId="3"/>
      <p:bldP build="whole" bldLvl="1" animBg="1" rev="0" advAuto="0" spid="17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183" name="W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88900" tIns="88900" rIns="88900" bIns="88900"/>
          <a:lstStyle/>
          <a:p>
            <a:pPr marL="609600" indent="-609600">
              <a:defRPr sz="6800"/>
            </a:pPr>
            <a:r>
              <a:t>What</a:t>
            </a:r>
          </a:p>
          <a:p>
            <a:pPr marL="609600" indent="-609600">
              <a:defRPr sz="6800"/>
            </a:pPr>
            <a:r>
              <a:t>Why</a:t>
            </a:r>
          </a:p>
          <a:p>
            <a:pPr marL="609600" indent="-609600">
              <a:defRPr sz="6800"/>
            </a:pPr>
            <a:r>
              <a:t>When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s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186" name="What?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187" name="List comprehension is a compact syntax in Python that lets you build a new list from an existing iterable in a single line.…"/>
          <p:cNvSpPr txBox="1"/>
          <p:nvPr>
            <p:ph type="body" idx="1"/>
          </p:nvPr>
        </p:nvSpPr>
        <p:spPr>
          <a:xfrm>
            <a:off x="1206500" y="4248504"/>
            <a:ext cx="16748567" cy="825601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  <a:r>
              <a:t>List comprehension is a </a:t>
            </a:r>
            <a:r>
              <a:rPr b="1"/>
              <a:t>compact syntax</a:t>
            </a:r>
            <a:r>
              <a:t> in Python that lets you build a new list from an existing iterable in a single line.</a:t>
            </a: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marL="0" indent="3145536" defTabSz="393192">
              <a:lnSpc>
                <a:spcPct val="100000"/>
              </a:lnSpc>
              <a:spcBef>
                <a:spcPts val="0"/>
              </a:spcBef>
              <a:buSzTx/>
              <a:buNone/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</a:p>
          <a:p>
            <a:pPr lvl="7" marL="0" indent="2752344" defTabSz="393192">
              <a:lnSpc>
                <a:spcPct val="100000"/>
              </a:lnSpc>
              <a:spcBef>
                <a:spcPts val="0"/>
              </a:spcBef>
              <a:buSzTx/>
              <a:buNone/>
              <a:defRPr sz="197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Text"/>
          <p:cNvSpPr txBox="1"/>
          <p:nvPr/>
        </p:nvSpPr>
        <p:spPr>
          <a:xfrm>
            <a:off x="1352859" y="5841425"/>
            <a:ext cx="127001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89" name="- Each element can be transformed(e.g., square every number)…"/>
          <p:cNvSpPr txBox="1"/>
          <p:nvPr/>
        </p:nvSpPr>
        <p:spPr>
          <a:xfrm>
            <a:off x="1185684" y="7424218"/>
            <a:ext cx="1712791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Each element can be transformed(e.g., square every number)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Elements can also be filtered with a condition(optional)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2"/>
      <p:bldP build="whole" bldLvl="1" animBg="1" rev="0" advAuto="0" spid="1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st Comprehension"/>
          <p:cNvSpPr txBox="1"/>
          <p:nvPr>
            <p:ph type="title"/>
          </p:nvPr>
        </p:nvSpPr>
        <p:spPr>
          <a:xfrm>
            <a:off x="1206500" y="90447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192" name="Examples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</a:t>
            </a:r>
          </a:p>
        </p:txBody>
      </p:sp>
      <p:pic>
        <p:nvPicPr>
          <p:cNvPr id="193" name="Screenshot 2025-09-23 at 2.33.20 AM.png" descr="Screenshot 2025-09-23 at 2.3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670" y="3762607"/>
            <a:ext cx="4519438" cy="3137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5-09-23 at 2.34.02 AM.png" descr="Screenshot 2025-09-23 at 2.34.0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926" y="3837558"/>
            <a:ext cx="7128862" cy="212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9-23 at 2.37.54 AM.png" descr="Screenshot 2025-09-23 at 2.37.5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078" y="7992730"/>
            <a:ext cx="3757018" cy="2019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5-09-23 at 2.38.02 AM.png" descr="Screenshot 2025-09-23 at 2.38.0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4068" y="7934523"/>
            <a:ext cx="9292176" cy="114632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Double Arrow"/>
          <p:cNvSpPr/>
          <p:nvPr/>
        </p:nvSpPr>
        <p:spPr>
          <a:xfrm>
            <a:off x="5272582" y="4782827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Double Arrow"/>
          <p:cNvSpPr/>
          <p:nvPr/>
        </p:nvSpPr>
        <p:spPr>
          <a:xfrm>
            <a:off x="5272582" y="8277146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Oval"/>
          <p:cNvSpPr/>
          <p:nvPr/>
        </p:nvSpPr>
        <p:spPr>
          <a:xfrm>
            <a:off x="13829568" y="7966273"/>
            <a:ext cx="2555260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Oval"/>
          <p:cNvSpPr/>
          <p:nvPr/>
        </p:nvSpPr>
        <p:spPr>
          <a:xfrm>
            <a:off x="990077" y="8683651"/>
            <a:ext cx="3693517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Oval"/>
          <p:cNvSpPr/>
          <p:nvPr/>
        </p:nvSpPr>
        <p:spPr>
          <a:xfrm>
            <a:off x="10666644" y="4814577"/>
            <a:ext cx="1114096" cy="389010"/>
          </a:xfrm>
          <a:prstGeom prst="ellipse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Oval"/>
          <p:cNvSpPr/>
          <p:nvPr/>
        </p:nvSpPr>
        <p:spPr>
          <a:xfrm>
            <a:off x="3628345" y="5513621"/>
            <a:ext cx="1114097" cy="389010"/>
          </a:xfrm>
          <a:prstGeom prst="ellipse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Oval"/>
          <p:cNvSpPr/>
          <p:nvPr/>
        </p:nvSpPr>
        <p:spPr>
          <a:xfrm>
            <a:off x="990077" y="5136900"/>
            <a:ext cx="3693517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Quiz"/>
          <p:cNvSpPr txBox="1"/>
          <p:nvPr/>
        </p:nvSpPr>
        <p:spPr>
          <a:xfrm>
            <a:off x="18961932" y="2249296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Quiz </a:t>
            </a:r>
          </a:p>
        </p:txBody>
      </p:sp>
      <p:pic>
        <p:nvPicPr>
          <p:cNvPr id="205" name="Screenshot 2025-09-23 at 2.58.01 AM.png" descr="Screenshot 2025-09-23 at 2.58.01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39876" y="3712817"/>
            <a:ext cx="5461306" cy="212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5-09-23 at 2.58.11 AM.png" descr="Screenshot 2025-09-23 at 2.58.11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843370" y="7791379"/>
            <a:ext cx="7483511" cy="11702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Oval"/>
          <p:cNvSpPr/>
          <p:nvPr/>
        </p:nvSpPr>
        <p:spPr>
          <a:xfrm>
            <a:off x="12044906" y="4941577"/>
            <a:ext cx="2555260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22469839" y="8376509"/>
            <a:ext cx="158984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20768039" y="8376509"/>
            <a:ext cx="1589849" cy="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206" grpId="15"/>
      <p:bldP build="whole" bldLvl="1" animBg="1" rev="0" advAuto="0" spid="208" grpId="16"/>
      <p:bldP build="whole" bldLvl="1" animBg="1" rev="0" advAuto="0" spid="198" grpId="9"/>
      <p:bldP build="whole" bldLvl="1" animBg="1" rev="0" advAuto="0" spid="195" grpId="8"/>
      <p:bldP build="whole" bldLvl="1" animBg="1" rev="0" advAuto="0" spid="209" grpId="17"/>
      <p:bldP build="whole" bldLvl="1" animBg="1" rev="0" advAuto="0" spid="204" grpId="13"/>
      <p:bldP build="whole" bldLvl="1" animBg="1" rev="0" advAuto="0" spid="200" grpId="11"/>
      <p:bldP build="whole" bldLvl="1" animBg="1" rev="0" advAuto="0" spid="201" grpId="7"/>
      <p:bldP build="whole" bldLvl="1" animBg="1" rev="0" advAuto="0" spid="197" grpId="2"/>
      <p:bldP build="whole" bldLvl="1" animBg="1" rev="0" advAuto="0" spid="196" grpId="10"/>
      <p:bldP build="whole" bldLvl="1" animBg="1" rev="0" advAuto="0" spid="202" grpId="6"/>
      <p:bldP build="whole" bldLvl="1" animBg="1" rev="0" advAuto="0" spid="207" grpId="5"/>
      <p:bldP build="whole" bldLvl="1" animBg="1" rev="0" advAuto="0" spid="205" grpId="14"/>
      <p:bldP build="whole" bldLvl="1" animBg="1" rev="0" advAuto="0" spid="203" grpId="4"/>
      <p:bldP build="whole" bldLvl="1" animBg="1" rev="0" advAuto="0" spid="199" grpId="12"/>
      <p:bldP build="whole" bldLvl="1" animBg="1" rev="0" advAuto="0" spid="19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is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212" name="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13" name="Shorter and clearer than a traditional for loop + append(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Shorter and clearer than a traditional for loop + append()</a:t>
            </a:r>
          </a:p>
          <a:p>
            <a:pPr/>
            <a:r>
              <a:t>Improves code readability</a:t>
            </a:r>
          </a:p>
          <a:p>
            <a:pPr/>
            <a:r>
              <a:t>Efficient for generating or filtering lists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s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216" name="Whe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217" name="Create a new list from an existing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a new list from an existing one</a:t>
            </a:r>
          </a:p>
          <a:p>
            <a:pPr/>
            <a:r>
              <a:t>Transform or filter elements in a concise way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e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20" name="What?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221" name="Set comprehension is a similar syntax to list comprehension, but it builds a set(unique elements) instead of a list.…"/>
          <p:cNvSpPr txBox="1"/>
          <p:nvPr>
            <p:ph type="body" idx="1"/>
          </p:nvPr>
        </p:nvSpPr>
        <p:spPr>
          <a:xfrm>
            <a:off x="1206500" y="4248504"/>
            <a:ext cx="16748567" cy="825601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  <a:r>
              <a:t>Set comprehension is a similar syntax to list comprehension, but it builds a set(</a:t>
            </a:r>
            <a:r>
              <a:rPr b="1"/>
              <a:t>unique elements</a:t>
            </a:r>
            <a:r>
              <a:t>) instead of a list.</a:t>
            </a: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marL="0" indent="3145536" defTabSz="393192">
              <a:lnSpc>
                <a:spcPct val="100000"/>
              </a:lnSpc>
              <a:spcBef>
                <a:spcPts val="0"/>
              </a:spcBef>
              <a:buSzTx/>
              <a:buNone/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  <a:r>
              <a:t> 5.4 Sets</a:t>
            </a:r>
          </a:p>
          <a:p>
            <a:pPr lvl="7" marL="0" indent="2752344" defTabSz="393192">
              <a:lnSpc>
                <a:spcPct val="100000"/>
              </a:lnSpc>
              <a:spcBef>
                <a:spcPts val="0"/>
              </a:spcBef>
              <a:buSzTx/>
              <a:buNone/>
              <a:defRPr sz="197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2" name="Text"/>
          <p:cNvSpPr txBox="1"/>
          <p:nvPr/>
        </p:nvSpPr>
        <p:spPr>
          <a:xfrm>
            <a:off x="1352859" y="5841425"/>
            <a:ext cx="127001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et Comprehension"/>
          <p:cNvSpPr txBox="1"/>
          <p:nvPr>
            <p:ph type="title"/>
          </p:nvPr>
        </p:nvSpPr>
        <p:spPr>
          <a:xfrm>
            <a:off x="1206500" y="90447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25" name="Examples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</a:t>
            </a:r>
          </a:p>
        </p:txBody>
      </p:sp>
      <p:sp>
        <p:nvSpPr>
          <p:cNvPr id="226" name="Double Arrow"/>
          <p:cNvSpPr/>
          <p:nvPr/>
        </p:nvSpPr>
        <p:spPr>
          <a:xfrm>
            <a:off x="5272582" y="4782827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7" name="Screenshot 2025-09-23 at 2.58.01 AM.png" descr="Screenshot 2025-09-23 at 2.58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5337" y="-6210734"/>
            <a:ext cx="41148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Screenshot 2025-09-23 at 3.16.25 AM.png" descr="Screenshot 2025-09-23 at 3.16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612" y="4321825"/>
            <a:ext cx="3238639" cy="2142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Screenshot 2025-09-23 at 3.16.34 AM.png" descr="Screenshot 2025-09-23 at 3.16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2914" y="4321825"/>
            <a:ext cx="8753907" cy="106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Screenshot 2025-09-23 at 3.19.21 AM.png" descr="Screenshot 2025-09-23 at 3.19.2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1996" y="8448234"/>
            <a:ext cx="43053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Screenshot 2025-09-23 at 3.19.34 AM.png" descr="Screenshot 2025-09-23 at 3.19.3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69876" y="8346001"/>
            <a:ext cx="43053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Output:"/>
          <p:cNvSpPr txBox="1"/>
          <p:nvPr/>
        </p:nvSpPr>
        <p:spPr>
          <a:xfrm>
            <a:off x="1206500" y="6834089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Output:</a:t>
            </a:r>
          </a:p>
        </p:txBody>
      </p:sp>
      <p:sp>
        <p:nvSpPr>
          <p:cNvPr id="233" name="Sets in Python are unordered collections of unique elements"/>
          <p:cNvSpPr txBox="1"/>
          <p:nvPr/>
        </p:nvSpPr>
        <p:spPr>
          <a:xfrm>
            <a:off x="1187967" y="9805537"/>
            <a:ext cx="16690545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Sets in Python are </a:t>
            </a:r>
            <a:r>
              <a:rPr b="1"/>
              <a:t>unordered</a:t>
            </a:r>
            <a:r>
              <a:t> collections of unique elements</a:t>
            </a:r>
          </a:p>
        </p:txBody>
      </p:sp>
      <p:sp>
        <p:nvSpPr>
          <p:cNvPr id="234" name="Oval"/>
          <p:cNvSpPr/>
          <p:nvPr/>
        </p:nvSpPr>
        <p:spPr>
          <a:xfrm>
            <a:off x="14672343" y="4391360"/>
            <a:ext cx="1696663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3"/>
      <p:bldP build="whole" bldLvl="1" animBg="1" rev="0" advAuto="0" spid="232" grpId="5"/>
      <p:bldP build="whole" bldLvl="1" animBg="1" rev="0" advAuto="0" spid="233" grpId="8"/>
      <p:bldP build="whole" bldLvl="1" animBg="1" rev="0" advAuto="0" spid="231" grpId="7"/>
      <p:bldP build="whole" bldLvl="1" animBg="1" rev="0" advAuto="0" spid="226" grpId="1"/>
      <p:bldP build="whole" bldLvl="1" animBg="1" rev="0" advAuto="0" spid="228" grpId="2"/>
      <p:bldP build="whole" bldLvl="1" animBg="1" rev="0" advAuto="0" spid="234" grpId="4"/>
      <p:bldP build="whole" bldLvl="1" animBg="1" rev="0" advAuto="0" spid="230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