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python.org/3/tutorial/datastructures.html?utm_source=#list-comprehension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python.org/3/tutorial/datastructures.html?utm_source=#list-comprehensions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python.org/3/tutorial/datastructures.html?utm_source=#list-comprehensions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Xi Wu(they/them) 09/25/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Xi Wu(they/them) 09/25/2025</a:t>
            </a:r>
          </a:p>
        </p:txBody>
      </p:sp>
      <p:sp>
        <p:nvSpPr>
          <p:cNvPr id="172" name="Python Comprehensi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Comprehensions</a:t>
            </a:r>
          </a:p>
        </p:txBody>
      </p:sp>
      <p:sp>
        <p:nvSpPr>
          <p:cNvPr id="173" name="List Set and Dictionar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Set and Dictionary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ython Compreh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Comprehensions</a:t>
            </a:r>
          </a:p>
        </p:txBody>
      </p:sp>
      <p:sp>
        <p:nvSpPr>
          <p:cNvPr id="244" name="Why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Why?</a:t>
            </a:r>
          </a:p>
        </p:txBody>
      </p:sp>
      <p:sp>
        <p:nvSpPr>
          <p:cNvPr id="245" name="Shorter and cleaner than traditional loo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Shorter and cleaner than traditional loops</a:t>
            </a:r>
          </a:p>
          <a:p>
            <a:pPr/>
            <a:r>
              <a:t>Improves code readability</a:t>
            </a:r>
          </a:p>
          <a:p>
            <a:pPr/>
            <a:r>
              <a:t>Efficient for generating or filtering elements</a:t>
            </a:r>
          </a:p>
          <a:p>
            <a:pPr/>
            <a:r>
              <a:t>Concise way to handle lists, sets, or dicts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ython Compreh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Comprehensions</a:t>
            </a:r>
          </a:p>
        </p:txBody>
      </p:sp>
      <p:sp>
        <p:nvSpPr>
          <p:cNvPr id="248" name="When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When?</a:t>
            </a:r>
          </a:p>
        </p:txBody>
      </p:sp>
      <p:sp>
        <p:nvSpPr>
          <p:cNvPr id="249" name="List Comprehension: Generate ordered sequences…"/>
          <p:cNvSpPr txBox="1"/>
          <p:nvPr>
            <p:ph type="body" idx="1"/>
          </p:nvPr>
        </p:nvSpPr>
        <p:spPr>
          <a:xfrm>
            <a:off x="1131549" y="4248504"/>
            <a:ext cx="23152414" cy="8256012"/>
          </a:xfrm>
          <a:prstGeom prst="rect">
            <a:avLst/>
          </a:prstGeom>
        </p:spPr>
        <p:txBody>
          <a:bodyPr/>
          <a:lstStyle/>
          <a:p>
            <a:pPr/>
            <a:r>
              <a:t>List Comprehension: Generate </a:t>
            </a:r>
            <a:r>
              <a:rPr b="1"/>
              <a:t>ordered </a:t>
            </a:r>
            <a:r>
              <a:t>sequences</a:t>
            </a:r>
          </a:p>
          <a:p>
            <a:pPr/>
            <a:r>
              <a:t>Set Comprehension: </a:t>
            </a:r>
            <a:r>
              <a:rPr b="1"/>
              <a:t>Remove duplicates</a:t>
            </a:r>
            <a:r>
              <a:t> automatically/fast membership checks</a:t>
            </a:r>
          </a:p>
          <a:p>
            <a:pPr/>
            <a:r>
              <a:t>Dict Comprehension: Create </a:t>
            </a:r>
            <a:r>
              <a:rPr b="1"/>
              <a:t>key-value</a:t>
            </a:r>
            <a:r>
              <a:t> mappings easily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ython Compreh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Comprehensions</a:t>
            </a:r>
          </a:p>
        </p:txBody>
      </p:sp>
      <p:sp>
        <p:nvSpPr>
          <p:cNvPr id="252" name="Syntax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Syntax</a:t>
            </a:r>
          </a:p>
        </p:txBody>
      </p:sp>
      <p:sp>
        <p:nvSpPr>
          <p:cNvPr id="253" name="[ expression for item in iterable if condition 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 expression for item in iterable if condition ]</a:t>
            </a:r>
          </a:p>
          <a:p>
            <a:pPr/>
            <a:r>
              <a:t>{ expression for item in iterable if condition }</a:t>
            </a:r>
          </a:p>
          <a:p>
            <a:pPr/>
            <a:r>
              <a:t>{ key_expr : value_expr for item in iterable if condition }</a:t>
            </a:r>
          </a:p>
        </p:txBody>
      </p:sp>
      <p:sp>
        <p:nvSpPr>
          <p:cNvPr id="254" name="List Comprehension"/>
          <p:cNvSpPr txBox="1"/>
          <p:nvPr/>
        </p:nvSpPr>
        <p:spPr>
          <a:xfrm>
            <a:off x="17602196" y="4100328"/>
            <a:ext cx="557997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 Comprehension</a:t>
            </a:r>
          </a:p>
        </p:txBody>
      </p:sp>
      <p:sp>
        <p:nvSpPr>
          <p:cNvPr id="255" name="Set Comprehension"/>
          <p:cNvSpPr txBox="1"/>
          <p:nvPr/>
        </p:nvSpPr>
        <p:spPr>
          <a:xfrm>
            <a:off x="17602196" y="5441532"/>
            <a:ext cx="55232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 Comprehension</a:t>
            </a:r>
          </a:p>
        </p:txBody>
      </p:sp>
      <p:sp>
        <p:nvSpPr>
          <p:cNvPr id="256" name="Dictionary Comprehension"/>
          <p:cNvSpPr txBox="1"/>
          <p:nvPr/>
        </p:nvSpPr>
        <p:spPr>
          <a:xfrm>
            <a:off x="17002591" y="6782735"/>
            <a:ext cx="73520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Dictionary Comprehension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3"/>
      <p:bldP build="whole" bldLvl="1" animBg="1" rev="0" advAuto="0" spid="255" grpId="2"/>
      <p:bldP build="whole" bldLvl="1" animBg="1" rev="0" advAuto="0" spid="25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ry Adding Comprehensions to Your Project"/>
          <p:cNvSpPr txBox="1"/>
          <p:nvPr>
            <p:ph type="title"/>
          </p:nvPr>
        </p:nvSpPr>
        <p:spPr>
          <a:xfrm>
            <a:off x="2060939" y="1462165"/>
            <a:ext cx="21971001" cy="1433164"/>
          </a:xfrm>
          <a:prstGeom prst="rect">
            <a:avLst/>
          </a:prstGeom>
        </p:spPr>
        <p:txBody>
          <a:bodyPr/>
          <a:lstStyle>
            <a:lvl1pPr>
              <a:defRPr spc="-152" sz="7600"/>
            </a:lvl1pPr>
          </a:lstStyle>
          <a:p>
            <a:pPr/>
            <a:r>
              <a:t>Try Adding Comprehensions to Your Project</a:t>
            </a:r>
          </a:p>
        </p:txBody>
      </p:sp>
      <p:pic>
        <p:nvPicPr>
          <p:cNvPr id="259" name="Screenshot 2025-09-25 at 9.55.22 PM.png" descr="Screenshot 2025-09-25 at 9.55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3795" y="3200418"/>
            <a:ext cx="16080289" cy="95163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ython Compreh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Comprehensions</a:t>
            </a:r>
          </a:p>
        </p:txBody>
      </p:sp>
      <p:sp>
        <p:nvSpPr>
          <p:cNvPr id="176" name="W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88900" tIns="88900" rIns="88900" bIns="88900"/>
          <a:lstStyle/>
          <a:p>
            <a:pPr marL="609600" indent="-609600">
              <a:defRPr sz="6800"/>
            </a:pPr>
            <a:r>
              <a:t>What</a:t>
            </a:r>
          </a:p>
          <a:p>
            <a:pPr marL="609600" indent="-609600">
              <a:defRPr sz="6800"/>
            </a:pPr>
            <a:r>
              <a:t>Why</a:t>
            </a:r>
          </a:p>
          <a:p>
            <a:pPr marL="609600" indent="-609600">
              <a:defRPr sz="6800"/>
            </a:pPr>
            <a:r>
              <a:t>When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ython Comprehen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Comprehensions</a:t>
            </a:r>
          </a:p>
        </p:txBody>
      </p:sp>
      <p:sp>
        <p:nvSpPr>
          <p:cNvPr id="179" name="Syntax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Syntax</a:t>
            </a:r>
          </a:p>
        </p:txBody>
      </p:sp>
      <p:sp>
        <p:nvSpPr>
          <p:cNvPr id="180" name="[ expression for item in iterable if condition ]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 expression for item in iterable if condition ]</a:t>
            </a:r>
          </a:p>
          <a:p>
            <a:pPr/>
            <a:r>
              <a:t>{ expression for item in iterable if condition }</a:t>
            </a:r>
          </a:p>
          <a:p>
            <a:pPr/>
            <a:r>
              <a:t>{ key_expr : value_expr for item in iterable if condition }</a:t>
            </a:r>
          </a:p>
        </p:txBody>
      </p:sp>
      <p:sp>
        <p:nvSpPr>
          <p:cNvPr id="181" name="List Comprehension"/>
          <p:cNvSpPr txBox="1"/>
          <p:nvPr/>
        </p:nvSpPr>
        <p:spPr>
          <a:xfrm>
            <a:off x="17602196" y="4100328"/>
            <a:ext cx="557997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List Comprehension</a:t>
            </a:r>
          </a:p>
        </p:txBody>
      </p:sp>
      <p:sp>
        <p:nvSpPr>
          <p:cNvPr id="182" name="Set Comprehension"/>
          <p:cNvSpPr txBox="1"/>
          <p:nvPr/>
        </p:nvSpPr>
        <p:spPr>
          <a:xfrm>
            <a:off x="17602196" y="5441532"/>
            <a:ext cx="55232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 Comprehension</a:t>
            </a:r>
          </a:p>
        </p:txBody>
      </p:sp>
      <p:sp>
        <p:nvSpPr>
          <p:cNvPr id="183" name="Dictionary Comprehension"/>
          <p:cNvSpPr txBox="1"/>
          <p:nvPr/>
        </p:nvSpPr>
        <p:spPr>
          <a:xfrm>
            <a:off x="17002591" y="6782735"/>
            <a:ext cx="735208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Dictionary Comprehension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3" grpId="3"/>
      <p:bldP build="whole" bldLvl="1" animBg="1" rev="0" advAuto="0" spid="181" grpId="1"/>
      <p:bldP build="whole" bldLvl="1" animBg="1" rev="0" advAuto="0" spid="18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st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List Comprehension</a:t>
            </a:r>
          </a:p>
        </p:txBody>
      </p:sp>
      <p:sp>
        <p:nvSpPr>
          <p:cNvPr id="186" name="What?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187" name="List comprehension is a compact syntax in Python that lets you build a new list from an existing iterable in a single line.…"/>
          <p:cNvSpPr txBox="1"/>
          <p:nvPr>
            <p:ph type="body" idx="1"/>
          </p:nvPr>
        </p:nvSpPr>
        <p:spPr>
          <a:xfrm>
            <a:off x="1206500" y="4248504"/>
            <a:ext cx="16748567" cy="8256012"/>
          </a:xfrm>
          <a:prstGeom prst="rect">
            <a:avLst/>
          </a:prstGeom>
        </p:spPr>
        <p:txBody>
          <a:bodyPr/>
          <a:lstStyle/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  <a:r>
              <a:t>List comprehension is a </a:t>
            </a:r>
            <a:r>
              <a:rPr b="1"/>
              <a:t>compact syntax</a:t>
            </a:r>
            <a:r>
              <a:t> in Python that lets you build a new list from an existing iterable in a single line.</a:t>
            </a: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8" marL="0" indent="3145536" defTabSz="393192">
              <a:lnSpc>
                <a:spcPct val="100000"/>
              </a:lnSpc>
              <a:spcBef>
                <a:spcPts val="0"/>
              </a:spcBef>
              <a:buSzTx/>
              <a:buNone/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t>-Based on: </a:t>
            </a:r>
            <a:r>
              <a:rPr u="sng">
                <a:hlinkClick r:id="rId2" invalidUrl="" action="" tgtFrame="" tooltip="" history="1" highlightClick="0" endSnd="0"/>
              </a:rPr>
              <a:t>Python Docs, Data Structure</a:t>
            </a:r>
          </a:p>
          <a:p>
            <a:pPr lvl="7" marL="0" indent="2752344" defTabSz="393192">
              <a:lnSpc>
                <a:spcPct val="100000"/>
              </a:lnSpc>
              <a:spcBef>
                <a:spcPts val="0"/>
              </a:spcBef>
              <a:buSzTx/>
              <a:buNone/>
              <a:defRPr sz="197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8" name="Text"/>
          <p:cNvSpPr txBox="1"/>
          <p:nvPr/>
        </p:nvSpPr>
        <p:spPr>
          <a:xfrm>
            <a:off x="1352859" y="5841425"/>
            <a:ext cx="127001" cy="203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89" name="- Each element can be transformed(e.g., square every number)…"/>
          <p:cNvSpPr txBox="1"/>
          <p:nvPr/>
        </p:nvSpPr>
        <p:spPr>
          <a:xfrm>
            <a:off x="1185684" y="7424218"/>
            <a:ext cx="1712791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Each element can be transformed(e.g., square every number)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- Elements can also be filtered with a condition(optional)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1"/>
      <p:bldP build="whole" bldLvl="1" animBg="1" rev="0" advAuto="0" spid="18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ist Comprehension"/>
          <p:cNvSpPr txBox="1"/>
          <p:nvPr>
            <p:ph type="title"/>
          </p:nvPr>
        </p:nvSpPr>
        <p:spPr>
          <a:xfrm>
            <a:off x="1206500" y="90447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List Comprehension</a:t>
            </a:r>
          </a:p>
        </p:txBody>
      </p:sp>
      <p:sp>
        <p:nvSpPr>
          <p:cNvPr id="192" name="Examples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Examples</a:t>
            </a:r>
          </a:p>
        </p:txBody>
      </p:sp>
      <p:pic>
        <p:nvPicPr>
          <p:cNvPr id="193" name="Screenshot 2025-09-23 at 2.33.20 AM.png" descr="Screenshot 2025-09-23 at 2.33.2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0670" y="3762607"/>
            <a:ext cx="4519438" cy="3137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shot 2025-09-23 at 2.34.02 AM.png" descr="Screenshot 2025-09-23 at 2.34.02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95926" y="3837558"/>
            <a:ext cx="7128862" cy="2123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5-09-23 at 2.37.54 AM.png" descr="Screenshot 2025-09-23 at 2.37.5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1078" y="7992730"/>
            <a:ext cx="3757018" cy="20191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creenshot 2025-09-23 at 2.38.02 AM.png" descr="Screenshot 2025-09-23 at 2.38.02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04068" y="7934523"/>
            <a:ext cx="9292176" cy="114632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Double Arrow"/>
          <p:cNvSpPr/>
          <p:nvPr/>
        </p:nvSpPr>
        <p:spPr>
          <a:xfrm>
            <a:off x="5272582" y="4782827"/>
            <a:ext cx="1397001" cy="452510"/>
          </a:xfrm>
          <a:prstGeom prst="leftRightArrow">
            <a:avLst>
              <a:gd name="adj1" fmla="val 32000"/>
              <a:gd name="adj2" fmla="val 12348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8" name="Double Arrow"/>
          <p:cNvSpPr/>
          <p:nvPr/>
        </p:nvSpPr>
        <p:spPr>
          <a:xfrm>
            <a:off x="5272582" y="8277146"/>
            <a:ext cx="1397001" cy="452510"/>
          </a:xfrm>
          <a:prstGeom prst="leftRightArrow">
            <a:avLst>
              <a:gd name="adj1" fmla="val 32000"/>
              <a:gd name="adj2" fmla="val 12348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9" name="Oval"/>
          <p:cNvSpPr/>
          <p:nvPr/>
        </p:nvSpPr>
        <p:spPr>
          <a:xfrm>
            <a:off x="13829568" y="7966273"/>
            <a:ext cx="2555260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Oval"/>
          <p:cNvSpPr/>
          <p:nvPr/>
        </p:nvSpPr>
        <p:spPr>
          <a:xfrm>
            <a:off x="990077" y="8683651"/>
            <a:ext cx="3693517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1" name="Oval"/>
          <p:cNvSpPr/>
          <p:nvPr/>
        </p:nvSpPr>
        <p:spPr>
          <a:xfrm>
            <a:off x="10666644" y="4814577"/>
            <a:ext cx="1114096" cy="389010"/>
          </a:xfrm>
          <a:prstGeom prst="ellipse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2" name="Oval"/>
          <p:cNvSpPr/>
          <p:nvPr/>
        </p:nvSpPr>
        <p:spPr>
          <a:xfrm>
            <a:off x="3628345" y="5513621"/>
            <a:ext cx="1114097" cy="389010"/>
          </a:xfrm>
          <a:prstGeom prst="ellipse">
            <a:avLst/>
          </a:prstGeom>
          <a:ln w="63500">
            <a:solidFill>
              <a:schemeClr val="accent3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3" name="Oval"/>
          <p:cNvSpPr/>
          <p:nvPr/>
        </p:nvSpPr>
        <p:spPr>
          <a:xfrm>
            <a:off x="990077" y="5136900"/>
            <a:ext cx="3693517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4" name="Quiz"/>
          <p:cNvSpPr txBox="1"/>
          <p:nvPr/>
        </p:nvSpPr>
        <p:spPr>
          <a:xfrm>
            <a:off x="18961932" y="2249296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Quiz </a:t>
            </a:r>
          </a:p>
        </p:txBody>
      </p:sp>
      <p:pic>
        <p:nvPicPr>
          <p:cNvPr id="205" name="Screenshot 2025-09-23 at 2.58.01 AM.png" descr="Screenshot 2025-09-23 at 2.58.01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239876" y="3712817"/>
            <a:ext cx="5461306" cy="21238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creenshot 2025-09-23 at 2.58.11 AM.png" descr="Screenshot 2025-09-23 at 2.58.11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6843370" y="7791379"/>
            <a:ext cx="7483511" cy="117026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Oval"/>
          <p:cNvSpPr/>
          <p:nvPr/>
        </p:nvSpPr>
        <p:spPr>
          <a:xfrm>
            <a:off x="12044906" y="4941577"/>
            <a:ext cx="2555260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22469839" y="8376509"/>
            <a:ext cx="1589849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9" name="Line"/>
          <p:cNvSpPr/>
          <p:nvPr/>
        </p:nvSpPr>
        <p:spPr>
          <a:xfrm>
            <a:off x="20768039" y="8376509"/>
            <a:ext cx="1589849" cy="1"/>
          </a:xfrm>
          <a:prstGeom prst="line">
            <a:avLst/>
          </a:prstGeom>
          <a:ln w="25400">
            <a:solidFill>
              <a:schemeClr val="accent3">
                <a:hueOff val="-385756"/>
                <a:satOff val="-32155"/>
                <a:lumOff val="1796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BLD"/>
          <p:cNvSpPr txBox="1"/>
          <p:nvPr/>
        </p:nvSpPr>
        <p:spPr>
          <a:xfrm>
            <a:off x="1206500" y="6692098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/>
            </a:lvl1pPr>
          </a:lstStyle>
          <a:p>
            <a:pPr/>
            <a:r>
              <a:t>BLD</a:t>
            </a:r>
          </a:p>
        </p:txBody>
      </p:sp>
      <p:sp>
        <p:nvSpPr>
          <p:cNvPr id="211" name="Box/Brackets  Loop  Do"/>
          <p:cNvSpPr txBox="1"/>
          <p:nvPr/>
        </p:nvSpPr>
        <p:spPr>
          <a:xfrm>
            <a:off x="6796464" y="6834089"/>
            <a:ext cx="2197100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Box/Brackets  Loop  Do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7"/>
      <p:bldP build="whole" bldLvl="1" animBg="1" rev="0" advAuto="0" spid="205" grpId="16"/>
      <p:bldP build="whole" bldLvl="1" animBg="1" rev="0" advAuto="0" spid="198" grpId="11"/>
      <p:bldP build="whole" bldLvl="1" animBg="1" rev="0" advAuto="0" spid="201" grpId="9"/>
      <p:bldP build="whole" bldLvl="1" animBg="1" rev="0" advAuto="0" spid="196" grpId="12"/>
      <p:bldP build="whole" bldLvl="1" animBg="1" rev="0" advAuto="0" spid="197" grpId="4"/>
      <p:bldP build="whole" bldLvl="1" animBg="1" rev="0" advAuto="0" spid="203" grpId="6"/>
      <p:bldP build="whole" bldLvl="1" animBg="1" rev="0" advAuto="0" spid="193" grpId="1"/>
      <p:bldP build="whole" bldLvl="1" animBg="1" rev="0" advAuto="0" spid="199" grpId="14"/>
      <p:bldP build="whole" bldLvl="1" animBg="1" rev="0" advAuto="0" spid="194" grpId="5"/>
      <p:bldP build="whole" bldLvl="1" animBg="1" rev="0" advAuto="0" spid="204" grpId="15"/>
      <p:bldP build="whole" bldLvl="1" animBg="1" rev="0" advAuto="0" spid="206" grpId="17"/>
      <p:bldP build="whole" bldLvl="1" animBg="1" rev="0" advAuto="0" spid="209" grpId="19"/>
      <p:bldP build="whole" bldLvl="1" animBg="1" rev="0" advAuto="0" spid="202" grpId="8"/>
      <p:bldP build="whole" bldLvl="1" animBg="1" rev="0" advAuto="0" spid="210" grpId="2"/>
      <p:bldP build="whole" bldLvl="1" animBg="1" rev="0" advAuto="0" spid="200" grpId="13"/>
      <p:bldP build="whole" bldLvl="1" animBg="1" rev="0" advAuto="0" spid="208" grpId="18"/>
      <p:bldP build="whole" bldLvl="1" animBg="1" rev="0" advAuto="0" spid="195" grpId="10"/>
      <p:bldP build="whole" bldLvl="1" animBg="1" rev="0" advAuto="0" spid="211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et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 Comprehension</a:t>
            </a:r>
          </a:p>
        </p:txBody>
      </p:sp>
      <p:sp>
        <p:nvSpPr>
          <p:cNvPr id="214" name="What?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215" name="Set comprehension is a similar syntax to list comprehension, but it builds a set(unique elements) instead of a list.…"/>
          <p:cNvSpPr txBox="1"/>
          <p:nvPr>
            <p:ph type="body" idx="1"/>
          </p:nvPr>
        </p:nvSpPr>
        <p:spPr>
          <a:xfrm>
            <a:off x="1206500" y="4248504"/>
            <a:ext cx="16748567" cy="8256012"/>
          </a:xfrm>
          <a:prstGeom prst="rect">
            <a:avLst/>
          </a:prstGeom>
        </p:spPr>
        <p:txBody>
          <a:bodyPr/>
          <a:lstStyle/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  <a:r>
              <a:t>Set comprehension is a similar syntax to list comprehension, but it builds a set(</a:t>
            </a:r>
            <a:r>
              <a:rPr b="1"/>
              <a:t>unique elements</a:t>
            </a:r>
            <a:r>
              <a:t>) instead of a list.</a:t>
            </a: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8" marL="0" indent="3145536" defTabSz="393192">
              <a:lnSpc>
                <a:spcPct val="100000"/>
              </a:lnSpc>
              <a:spcBef>
                <a:spcPts val="0"/>
              </a:spcBef>
              <a:buSzTx/>
              <a:buNone/>
              <a:defRPr sz="4128">
                <a:latin typeface="Helvetica"/>
                <a:ea typeface="Helvetica"/>
                <a:cs typeface="Helvetica"/>
                <a:sym typeface="Helvetica"/>
              </a:defRPr>
            </a:pPr>
            <a:r>
              <a:t>-Based on: </a:t>
            </a:r>
            <a:r>
              <a:rPr u="sng">
                <a:hlinkClick r:id="rId2" invalidUrl="" action="" tgtFrame="" tooltip="" history="1" highlightClick="0" endSnd="0"/>
              </a:rPr>
              <a:t>Python Docs, Data Structure</a:t>
            </a:r>
            <a:r>
              <a:t> 5.4 Sets</a:t>
            </a:r>
          </a:p>
          <a:p>
            <a:pPr lvl="7" marL="0" indent="2752344" defTabSz="393192">
              <a:lnSpc>
                <a:spcPct val="100000"/>
              </a:lnSpc>
              <a:spcBef>
                <a:spcPts val="0"/>
              </a:spcBef>
              <a:buSzTx/>
              <a:buNone/>
              <a:defRPr sz="1978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0" indent="0" defTabSz="393192">
              <a:lnSpc>
                <a:spcPct val="100000"/>
              </a:lnSpc>
              <a:spcBef>
                <a:spcPts val="0"/>
              </a:spcBef>
              <a:buSzTx/>
              <a:buNone/>
              <a:defRPr sz="5848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16" name="Text"/>
          <p:cNvSpPr txBox="1"/>
          <p:nvPr/>
        </p:nvSpPr>
        <p:spPr>
          <a:xfrm>
            <a:off x="1352859" y="5841425"/>
            <a:ext cx="127001" cy="203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et Comprehension"/>
          <p:cNvSpPr txBox="1"/>
          <p:nvPr>
            <p:ph type="title"/>
          </p:nvPr>
        </p:nvSpPr>
        <p:spPr>
          <a:xfrm>
            <a:off x="1206500" y="904477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Set Comprehension</a:t>
            </a:r>
          </a:p>
        </p:txBody>
      </p:sp>
      <p:sp>
        <p:nvSpPr>
          <p:cNvPr id="219" name="Examples              “BLD”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Examples              “BLD”                     </a:t>
            </a:r>
          </a:p>
        </p:txBody>
      </p:sp>
      <p:sp>
        <p:nvSpPr>
          <p:cNvPr id="220" name="Double Arrow"/>
          <p:cNvSpPr/>
          <p:nvPr/>
        </p:nvSpPr>
        <p:spPr>
          <a:xfrm>
            <a:off x="5272582" y="4782827"/>
            <a:ext cx="1397001" cy="452510"/>
          </a:xfrm>
          <a:prstGeom prst="leftRightArrow">
            <a:avLst>
              <a:gd name="adj1" fmla="val 32000"/>
              <a:gd name="adj2" fmla="val 123489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21" name="Screenshot 2025-09-23 at 2.58.01 AM.png" descr="Screenshot 2025-09-23 at 2.58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45337" y="-6210734"/>
            <a:ext cx="4114801" cy="1600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shot 2025-09-23 at 3.16.25 AM.png" descr="Screenshot 2025-09-23 at 3.16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30612" y="4321825"/>
            <a:ext cx="3238639" cy="2142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Screenshot 2025-09-23 at 3.16.34 AM.png" descr="Screenshot 2025-09-23 at 3.16.34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2914" y="4321825"/>
            <a:ext cx="8753907" cy="1062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Screenshot 2025-09-23 at 3.19.21 AM.png" descr="Screenshot 2025-09-23 at 3.19.21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31996" y="8448234"/>
            <a:ext cx="4305301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creenshot 2025-09-23 at 3.19.34 AM.png" descr="Screenshot 2025-09-23 at 3.19.34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380589" y="8316021"/>
            <a:ext cx="4305301" cy="546101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Output:"/>
          <p:cNvSpPr txBox="1"/>
          <p:nvPr/>
        </p:nvSpPr>
        <p:spPr>
          <a:xfrm>
            <a:off x="1206500" y="6834089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Output:</a:t>
            </a:r>
          </a:p>
        </p:txBody>
      </p:sp>
      <p:sp>
        <p:nvSpPr>
          <p:cNvPr id="227" name="Sets in Python are unordered collections of unique elements"/>
          <p:cNvSpPr txBox="1"/>
          <p:nvPr/>
        </p:nvSpPr>
        <p:spPr>
          <a:xfrm>
            <a:off x="1187967" y="9805537"/>
            <a:ext cx="16690545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Sets in Python are </a:t>
            </a:r>
            <a:r>
              <a:rPr b="1"/>
              <a:t>unordered</a:t>
            </a:r>
            <a:r>
              <a:t> collections of unique elements</a:t>
            </a:r>
          </a:p>
        </p:txBody>
      </p:sp>
      <p:sp>
        <p:nvSpPr>
          <p:cNvPr id="228" name="Oval"/>
          <p:cNvSpPr/>
          <p:nvPr/>
        </p:nvSpPr>
        <p:spPr>
          <a:xfrm>
            <a:off x="14672343" y="4391360"/>
            <a:ext cx="1696663" cy="389010"/>
          </a:xfrm>
          <a:prstGeom prst="ellipse">
            <a:avLst/>
          </a:prstGeom>
          <a:ln w="635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5"/>
      <p:bldP build="whole" bldLvl="1" animBg="1" rev="0" advAuto="0" spid="220" grpId="1"/>
      <p:bldP build="whole" bldLvl="1" animBg="1" rev="0" advAuto="0" spid="225" grpId="7"/>
      <p:bldP build="whole" bldLvl="1" animBg="1" rev="0" advAuto="0" spid="223" grpId="3"/>
      <p:bldP build="whole" bldLvl="1" animBg="1" rev="0" advAuto="0" spid="222" grpId="2"/>
      <p:bldP build="whole" bldLvl="1" animBg="1" rev="0" advAuto="0" spid="228" grpId="4"/>
      <p:bldP build="whole" bldLvl="1" animBg="1" rev="0" advAuto="0" spid="224" grpId="6"/>
      <p:bldP build="whole" bldLvl="1" animBg="1" rev="0" advAuto="0" spid="227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ictionary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Dictionary Comprehension</a:t>
            </a:r>
          </a:p>
        </p:txBody>
      </p:sp>
      <p:sp>
        <p:nvSpPr>
          <p:cNvPr id="231" name="What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What?</a:t>
            </a:r>
          </a:p>
        </p:txBody>
      </p:sp>
      <p:sp>
        <p:nvSpPr>
          <p:cNvPr id="232" name="Dictionary comprehension lets you build a dictionary from an iterable in a single line, mapping keys to values.…"/>
          <p:cNvSpPr txBox="1"/>
          <p:nvPr/>
        </p:nvSpPr>
        <p:spPr>
          <a:xfrm>
            <a:off x="1131549" y="4248504"/>
            <a:ext cx="16748567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  <a:r>
              <a:t>Dictionary comprehension lets you build a dictionary from an iterable in a single line, mapping keys to values.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lvl="8" indent="3108960" defTabSz="388620">
              <a:lnSpc>
                <a:spcPct val="100000"/>
              </a:lnSpc>
              <a:spcBef>
                <a:spcPts val="0"/>
              </a:spcBef>
              <a:defRPr sz="4080">
                <a:latin typeface="Helvetica"/>
                <a:ea typeface="Helvetica"/>
                <a:cs typeface="Helvetica"/>
                <a:sym typeface="Helvetica"/>
              </a:defRPr>
            </a:pPr>
            <a:r>
              <a:t>-Based on: </a:t>
            </a:r>
            <a:r>
              <a:rPr u="sng">
                <a:hlinkClick r:id="rId2" invalidUrl="" action="" tgtFrame="" tooltip="" history="1" highlightClick="0" endSnd="0"/>
              </a:rPr>
              <a:t>Python Docs, Data Structure</a:t>
            </a:r>
            <a:r>
              <a:t> 5.5 Dictionaries</a:t>
            </a:r>
          </a:p>
          <a:p>
            <a:pPr defTabSz="388620">
              <a:lnSpc>
                <a:spcPct val="100000"/>
              </a:lnSpc>
              <a:spcBef>
                <a:spcPts val="0"/>
              </a:spcBef>
              <a:defRPr sz="578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ictionary Comprehen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Dictionary Comprehension</a:t>
            </a:r>
          </a:p>
        </p:txBody>
      </p:sp>
      <p:sp>
        <p:nvSpPr>
          <p:cNvPr id="235" name="Examples                                “BLD”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Examples                                “BLD”</a:t>
            </a:r>
          </a:p>
        </p:txBody>
      </p:sp>
      <p:pic>
        <p:nvPicPr>
          <p:cNvPr id="236" name="Screenshot 2025-09-24 at 12.55.23 AM.png" descr="Screenshot 2025-09-24 at 12.55.2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3863" y="3693598"/>
            <a:ext cx="6241742" cy="27169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shot 2025-09-24 at 12.57.03 AM.png" descr="Screenshot 2025-09-24 at 12.57.0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44994" y="4219386"/>
            <a:ext cx="11836401" cy="1054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c# {'h': 1, 'e': 1, 'l': 2, 'o': 1}"/>
          <p:cNvSpPr/>
          <p:nvPr/>
        </p:nvSpPr>
        <p:spPr>
          <a:xfrm>
            <a:off x="9141335" y="4111436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c# {'h': 1, 'e': 1, 'l': 2, 'o': 1}</a:t>
            </a:r>
          </a:p>
        </p:txBody>
      </p:sp>
      <p:pic>
        <p:nvPicPr>
          <p:cNvPr id="239" name="Screenshot 2025-09-24 at 1.09.49 AM.png" descr="Screenshot 2025-09-24 at 1.09.49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32576" y="8633579"/>
            <a:ext cx="9941022" cy="113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c# {'h': 1, 'e': 1, 'l': 2, 'o': 1}"/>
          <p:cNvSpPr/>
          <p:nvPr/>
        </p:nvSpPr>
        <p:spPr>
          <a:xfrm>
            <a:off x="9141335" y="8563719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c# {'h': 1, 'e': 1, 'l': 2, 'o': 1}</a:t>
            </a:r>
          </a:p>
        </p:txBody>
      </p:sp>
      <p:pic>
        <p:nvPicPr>
          <p:cNvPr id="241" name="Screenshot 2025-09-24 at 1.41.29 AM.png" descr="Screenshot 2025-09-24 at 1.41.29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41286" y="8287576"/>
            <a:ext cx="6309184" cy="23064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9" grpId="6"/>
      <p:bldP build="whole" bldLvl="1" animBg="1" rev="0" advAuto="0" spid="238" grpId="2"/>
      <p:bldP build="whole" bldLvl="1" animBg="1" rev="0" advAuto="0" spid="241" grpId="4"/>
      <p:bldP build="whole" bldLvl="1" animBg="1" rev="0" advAuto="0" spid="240" grpId="5"/>
      <p:bldP build="whole" bldLvl="1" animBg="1" rev="0" advAuto="0" spid="236" grpId="1"/>
      <p:bldP build="whole" bldLvl="1" animBg="1" rev="0" advAuto="0" spid="237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