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9"/>
  </p:notesMasterIdLst>
  <p:sldIdLst>
    <p:sldId id="286" r:id="rId2"/>
    <p:sldId id="264" r:id="rId3"/>
    <p:sldId id="289" r:id="rId4"/>
    <p:sldId id="290" r:id="rId5"/>
    <p:sldId id="288" r:id="rId6"/>
    <p:sldId id="291" r:id="rId7"/>
    <p:sldId id="292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102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0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09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6B4324-99A7-ED0A-8614-2FC7F92D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46F08899-7002-8057-2755-C11A02486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14CD3064-E7D3-A18D-1B44-CB104E5E2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CC76145-04DF-6A9D-3C99-620A19C4C4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3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B52D542-BC18-2DC4-8C86-155E2816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BE2686DB-ED66-FE6E-EEA7-B1642B29A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E4128521-656E-D31D-C878-63F95DC98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28313E3-0DFC-993A-E47D-CC8833F06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0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CB041DB-40A6-55EF-EBEF-0BEC3D62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CBADD58F-7807-894B-66FE-B0A661D9E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73EC5C13-2C8C-34E0-DBBF-935B8A726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0C2B54B-ADC7-2D9C-03C5-D13B43AA5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15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B8D497-664D-063B-60CB-62493FA6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20F6C369-A097-920D-B800-702F9D3CA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368F6EE0-ECF0-E544-09B6-484B1C23B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4CEBA8-DBCB-97A5-71D8-EED76536D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2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B8D497-664D-063B-60CB-62493FA6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xmlns="" id="{20F6C369-A097-920D-B800-702F9D3CA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368F6EE0-ECF0-E544-09B6-484B1C23B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74CEBA8-DBCB-97A5-71D8-EED76536D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2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菱形 20">
            <a:extLst>
              <a:ext uri="{FF2B5EF4-FFF2-40B4-BE49-F238E27FC236}">
                <a16:creationId xmlns:a16="http://schemas.microsoft.com/office/drawing/2014/main" xmlns="" id="{05A2D0FE-2D99-4784-A9F3-EE98E4314D60}"/>
              </a:ext>
            </a:extLst>
          </p:cNvPr>
          <p:cNvSpPr/>
          <p:nvPr/>
        </p:nvSpPr>
        <p:spPr>
          <a:xfrm>
            <a:off x="2870200" y="203200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5D99C446-CD67-4B11-99FB-7784DDEC3C03}"/>
              </a:ext>
            </a:extLst>
          </p:cNvPr>
          <p:cNvSpPr/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blipFill dpi="0" rotWithShape="1">
            <a:blip r:embed="rId3"/>
            <a:srcRect/>
            <a:tile tx="6350" ty="-215900" sx="89000" sy="89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23BFD42-63C2-4A06-896F-E7FA17644C97}"/>
              </a:ext>
            </a:extLst>
          </p:cNvPr>
          <p:cNvSpPr txBox="1"/>
          <p:nvPr/>
        </p:nvSpPr>
        <p:spPr>
          <a:xfrm>
            <a:off x="2322357" y="4025900"/>
            <a:ext cx="7547286" cy="4803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利用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OpenCV 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程式庫對影像進行多步驟處理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DC422CE3-C057-4955-BC7E-22A351A9F6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368385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8705850 w 12192000"/>
              <a:gd name="connsiteY3" fmla="*/ 3429000 h 3429000"/>
              <a:gd name="connsiteX4" fmla="*/ 8640080 w 12192000"/>
              <a:gd name="connsiteY4" fmla="*/ 3429000 h 3429000"/>
              <a:gd name="connsiteX5" fmla="*/ 3551920 w 12192000"/>
              <a:gd name="connsiteY5" fmla="*/ 3429000 h 3429000"/>
              <a:gd name="connsiteX6" fmla="*/ 3486150 w 12192000"/>
              <a:gd name="connsiteY6" fmla="*/ 3429000 h 3429000"/>
              <a:gd name="connsiteX7" fmla="*/ 0 w 12192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8705850" y="3429000"/>
                </a:lnTo>
                <a:lnTo>
                  <a:pt x="8640080" y="3429000"/>
                </a:lnTo>
                <a:lnTo>
                  <a:pt x="3551920" y="3429000"/>
                </a:lnTo>
                <a:lnTo>
                  <a:pt x="348615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FA076802-9DD5-4D33-BC27-0A7D68935343}"/>
              </a:ext>
            </a:extLst>
          </p:cNvPr>
          <p:cNvSpPr/>
          <p:nvPr/>
        </p:nvSpPr>
        <p:spPr>
          <a:xfrm>
            <a:off x="3486150" y="1683607"/>
            <a:ext cx="521970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C09ED340-9056-4304-AC59-7E9549A3FFB4}"/>
              </a:ext>
            </a:extLst>
          </p:cNvPr>
          <p:cNvSpPr/>
          <p:nvPr/>
        </p:nvSpPr>
        <p:spPr>
          <a:xfrm>
            <a:off x="3486150" y="3677226"/>
            <a:ext cx="5219700" cy="1339275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4204FEED-CF5F-42F7-A086-06587B232820}"/>
              </a:ext>
            </a:extLst>
          </p:cNvPr>
          <p:cNvSpPr txBox="1"/>
          <p:nvPr/>
        </p:nvSpPr>
        <p:spPr>
          <a:xfrm>
            <a:off x="3920816" y="2480611"/>
            <a:ext cx="4346884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6600" b="1" dirty="0">
                <a:solidFill>
                  <a:schemeClr val="bg1"/>
                </a:solidFill>
              </a:rPr>
              <a:t>影像處理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7F9B568-53FF-4FDF-8013-8CCA5BAF4AA3}"/>
              </a:ext>
            </a:extLst>
          </p:cNvPr>
          <p:cNvSpPr txBox="1"/>
          <p:nvPr/>
        </p:nvSpPr>
        <p:spPr>
          <a:xfrm>
            <a:off x="3920816" y="1893157"/>
            <a:ext cx="43468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Process images</a:t>
            </a:r>
            <a:endParaRPr lang="zh-CN" altLang="en-US" sz="3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701E793-B17D-4A4B-B0CE-D7440DB76714}"/>
              </a:ext>
            </a:extLst>
          </p:cNvPr>
          <p:cNvSpPr txBox="1"/>
          <p:nvPr/>
        </p:nvSpPr>
        <p:spPr>
          <a:xfrm>
            <a:off x="3264135" y="5600995"/>
            <a:ext cx="5663730" cy="76655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組員：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C112151111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 王凱弘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          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C113154115</a:t>
            </a:r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</a:rPr>
              <a:t> 洪言杰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3" name="圖片 2" descr="一張含有 草, 天空, 戶外, 草原 的圖片&#10;&#10;自動產生的描述">
            <a:extLst>
              <a:ext uri="{FF2B5EF4-FFF2-40B4-BE49-F238E27FC236}">
                <a16:creationId xmlns:a16="http://schemas.microsoft.com/office/drawing/2014/main" xmlns="" id="{009DB540-011C-BD78-0389-4BE7CD2CD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9253">
            <a:off x="-170833" y="314881"/>
            <a:ext cx="3877008" cy="28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32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15" grpId="0"/>
      <p:bldP spid="13" grpId="0" animBg="1"/>
      <p:bldP spid="10" grpId="0" animBg="1"/>
      <p:bldP spid="19" grpId="0" animBg="1"/>
      <p:bldP spid="4" grpId="0"/>
      <p:bldP spid="5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74642A48-8993-463E-B064-2D106CE12B57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C80C66D7-0E7C-4B5F-81C0-BF767709F2E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3A79D4-F978-466B-B4BB-6802409FDCB2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6B14638-01CE-4ADE-ADFA-0690479A8E52}"/>
              </a:ext>
            </a:extLst>
          </p:cNvPr>
          <p:cNvSpPr txBox="1"/>
          <p:nvPr/>
        </p:nvSpPr>
        <p:spPr>
          <a:xfrm>
            <a:off x="1473289" y="37136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讀取與顯示原始影像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BEA2FF85-CFD4-23D8-58D3-01325B4D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967" y="1828799"/>
            <a:ext cx="7016188" cy="1971603"/>
          </a:xfrm>
          <a:prstGeom prst="rect">
            <a:avLst/>
          </a:prstGeom>
        </p:spPr>
      </p:pic>
      <p:pic>
        <p:nvPicPr>
          <p:cNvPr id="2050" name="Picture 2" descr="E:\影像處理\專題\do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09" y="2570163"/>
            <a:ext cx="27432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B2549C3-F6B2-C1EE-D425-D99AEBA4A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212FC210-6B38-A68E-0E6A-61C2AC1B7F7B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6A559B3C-90D7-542C-0A3A-514510E57929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AD95CB53-E5C3-B70E-709E-555CEF34729E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02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CC1D6A85-DA22-25BF-81B3-A0343A881A12}"/>
              </a:ext>
            </a:extLst>
          </p:cNvPr>
          <p:cNvSpPr txBox="1"/>
          <p:nvPr/>
        </p:nvSpPr>
        <p:spPr>
          <a:xfrm>
            <a:off x="1473289" y="3713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灰階化與二值化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97E9ECB2-F7A9-F655-2439-96287F135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49" y="2218926"/>
            <a:ext cx="7544434" cy="227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5A175AD-E478-3D4D-C322-0727E608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D1227408-1BF7-BC0E-27BB-3B2AD98DFAD4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85EF40DA-567F-0CE7-3AB8-8244E75466AB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A60F482-CA43-4262-7CC5-99D417A04A61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BE70E9E-5006-BD31-B0BB-CE348541E880}"/>
              </a:ext>
            </a:extLst>
          </p:cNvPr>
          <p:cNvSpPr txBox="1"/>
          <p:nvPr/>
        </p:nvSpPr>
        <p:spPr>
          <a:xfrm>
            <a:off x="1473289" y="3713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雜點去除與補洞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81769BBE-6C16-0CEA-93B2-9D85C34DE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25" y="1428704"/>
            <a:ext cx="5897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是連通區域數量（未被使用），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hole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是標籤矩陣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19E86C1D-BFE4-54FF-CA19-6E0941C5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01" y="3837202"/>
            <a:ext cx="9185784" cy="238396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77C99082-A820-01EF-F92B-C15093FE77E0}"/>
              </a:ext>
            </a:extLst>
          </p:cNvPr>
          <p:cNvSpPr txBox="1"/>
          <p:nvPr/>
        </p:nvSpPr>
        <p:spPr>
          <a:xfrm>
            <a:off x="740047" y="1828814"/>
            <a:ext cx="53559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Arial Unicode MS"/>
              </a:defRPr>
            </a:lvl1pPr>
          </a:lstStyle>
          <a:p>
            <a:r>
              <a:rPr lang="zh-TW" altLang="en-US" dirty="0"/>
              <a:t>侵蝕操作：使用 3x3 的核消除影像中的雜點。</a:t>
            </a:r>
          </a:p>
          <a:p>
            <a:r>
              <a:rPr lang="zh-TW" altLang="en-US" dirty="0"/>
              <a:t>補洞操作：通過標記連通區域填補內部孔洞。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665562"/>
            <a:ext cx="6732688" cy="103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8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FE8447-153C-4C2F-193E-C1F3A205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E00EE7D6-6D55-81D6-CEB4-8B2C437DCB5B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955F0A02-CC81-D378-40C1-D15CFAA23616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2A75E5F-A888-7DBB-9655-02A94818B9A6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04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C61D74A9-690B-EC6C-B4D3-C5226C08220B}"/>
              </a:ext>
            </a:extLst>
          </p:cNvPr>
          <p:cNvSpPr txBox="1"/>
          <p:nvPr/>
        </p:nvSpPr>
        <p:spPr>
          <a:xfrm>
            <a:off x="1473289" y="37136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影像合成與縮放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CAF8515-1A84-5DC8-E8A2-C9532CEE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1" y="4394718"/>
            <a:ext cx="11099669" cy="17812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0991F430-0421-4C42-C103-ADB23E9B2A43}"/>
              </a:ext>
            </a:extLst>
          </p:cNvPr>
          <p:cNvSpPr txBox="1"/>
          <p:nvPr/>
        </p:nvSpPr>
        <p:spPr>
          <a:xfrm>
            <a:off x="2553866" y="1957603"/>
            <a:ext cx="7084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Arial Unicode MS"/>
              </a:defRPr>
            </a:lvl1pPr>
          </a:lstStyle>
          <a:p>
            <a:r>
              <a:rPr lang="zh-TW" altLang="en-US" dirty="0"/>
              <a:t>讀取背景圖片並縮放處理後的圖像，使其尺寸適合背景合成。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380" y="2700068"/>
            <a:ext cx="6522312" cy="130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7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F83D73-C56D-9278-66CD-040C24BB7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99DB926D-54DA-6F03-67BE-22C6407C51FD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B1C62193-F565-ED00-4509-62AB6BA3243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FD6D010-9DF9-F43B-E678-E845CA0B5EC9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05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9656D3FC-2EAA-F7F9-0707-35D1B0399B16}"/>
              </a:ext>
            </a:extLst>
          </p:cNvPr>
          <p:cNvSpPr txBox="1"/>
          <p:nvPr/>
        </p:nvSpPr>
        <p:spPr>
          <a:xfrm>
            <a:off x="1473289" y="3713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疊</a:t>
            </a:r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加影像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53B61E63-12E1-9E4B-84B5-C94191CC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8" y="3702097"/>
            <a:ext cx="10874303" cy="221095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0510A5A-E4EB-BAE2-1097-8B4D4A6839CA}"/>
              </a:ext>
            </a:extLst>
          </p:cNvPr>
          <p:cNvSpPr txBox="1"/>
          <p:nvPr/>
        </p:nvSpPr>
        <p:spPr>
          <a:xfrm>
            <a:off x="881155" y="2298192"/>
            <a:ext cx="6097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Arial Unicode MS"/>
              </a:defRPr>
            </a:lvl1pPr>
          </a:lstStyle>
          <a:p>
            <a:r>
              <a:rPr lang="zh-TW" altLang="en-US" dirty="0"/>
              <a:t>將處理後的影像疊加至背景圖片上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7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F83D73-C56D-9278-66CD-040C24BB7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xmlns="" id="{99DB926D-54DA-6F03-67BE-22C6407C51FD}"/>
              </a:ext>
            </a:extLst>
          </p:cNvPr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xmlns="" id="{B1C62193-F565-ED00-4509-62AB6BA32435}"/>
              </a:ext>
            </a:extLst>
          </p:cNvPr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FD6D010-9DF9-F43B-E678-E845CA0B5EC9}"/>
              </a:ext>
            </a:extLst>
          </p:cNvPr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</a:t>
            </a:r>
            <a:r>
              <a:rPr lang="en-US" altLang="zh-TW" sz="40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endParaRPr lang="zh-CN" alt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9656D3FC-2EAA-F7F9-0707-35D1B0399B16}"/>
              </a:ext>
            </a:extLst>
          </p:cNvPr>
          <p:cNvSpPr txBox="1"/>
          <p:nvPr/>
        </p:nvSpPr>
        <p:spPr>
          <a:xfrm>
            <a:off x="1473289" y="37136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放大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影像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B0510A5A-E4EB-BAE2-1097-8B4D4A6839CA}"/>
              </a:ext>
            </a:extLst>
          </p:cNvPr>
          <p:cNvSpPr txBox="1"/>
          <p:nvPr/>
        </p:nvSpPr>
        <p:spPr>
          <a:xfrm>
            <a:off x="881155" y="2298192"/>
            <a:ext cx="6097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000" b="0" i="0" u="none" strike="noStrike" cap="none" normalizeH="0" baseline="0">
                <a:ln>
                  <a:noFill/>
                </a:ln>
                <a:effectLst/>
                <a:latin typeface="Arial Unicode MS"/>
              </a:defRPr>
            </a:lvl1pPr>
          </a:lstStyle>
          <a:p>
            <a:r>
              <a:rPr lang="zh-TW" altLang="en-US" dirty="0" smtClean="0"/>
              <a:t>放大</a:t>
            </a:r>
            <a:r>
              <a:rPr lang="zh-TW" altLang="en-US" dirty="0"/>
              <a:t>最終合成的影像，並保存為 success.png。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770" y="3466408"/>
            <a:ext cx="9867555" cy="250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7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3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974</TotalTime>
  <Words>149</Words>
  <Application>Microsoft Office PowerPoint</Application>
  <PresentationFormat>自訂</PresentationFormat>
  <Paragraphs>30</Paragraphs>
  <Slides>7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59</cp:revision>
  <dcterms:created xsi:type="dcterms:W3CDTF">2017-08-18T03:02:00Z</dcterms:created>
  <dcterms:modified xsi:type="dcterms:W3CDTF">2025-01-10T07:13:01Z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