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58" r:id="rId3"/>
    <p:sldId id="259" r:id="rId4"/>
    <p:sldId id="264" r:id="rId5"/>
    <p:sldId id="277" r:id="rId6"/>
    <p:sldId id="278" r:id="rId7"/>
    <p:sldId id="279" r:id="rId8"/>
    <p:sldId id="280" r:id="rId9"/>
    <p:sldId id="281" r:id="rId10"/>
    <p:sldId id="260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90" r:id="rId20"/>
    <p:sldId id="261" r:id="rId21"/>
    <p:sldId id="292" r:id="rId22"/>
    <p:sldId id="293" r:id="rId23"/>
    <p:sldId id="263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2">
          <p15:clr>
            <a:srgbClr val="A4A3A4"/>
          </p15:clr>
        </p15:guide>
        <p15:guide id="2" pos="379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PTer_Tang" initials="z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6C1C1"/>
    <a:srgbClr val="43817D"/>
    <a:srgbClr val="3C7472"/>
    <a:srgbClr val="5EACAB"/>
    <a:srgbClr val="D9D9D9"/>
    <a:srgbClr val="FFFFFF"/>
    <a:srgbClr val="DCDCDC"/>
    <a:srgbClr val="F0F0F0"/>
    <a:srgbClr val="E6E6E6"/>
    <a:srgbClr val="C8C8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4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52" y="176"/>
      </p:cViewPr>
      <p:guideLst>
        <p:guide orient="horz" pos="2152"/>
        <p:guide pos="3791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5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形 5" descr="undraw_inspiration_re_ivlv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25535" y="4018280"/>
            <a:ext cx="2383790" cy="2017395"/>
          </a:xfrm>
          <a:prstGeom prst="rect">
            <a:avLst/>
          </a:prstGeom>
          <a:effectLst>
            <a:outerShdw blurRad="203200" dist="101600" dir="2700000" algn="tl" rotWithShape="0">
              <a:schemeClr val="bg1">
                <a:lumMod val="10000"/>
                <a:alpha val="30000"/>
              </a:schemeClr>
            </a:outerShdw>
          </a:effectLst>
        </p:spPr>
      </p:pic>
      <p:sp>
        <p:nvSpPr>
          <p:cNvPr id="7" name="矩形 6"/>
          <p:cNvSpPr/>
          <p:nvPr userDrawn="1"/>
        </p:nvSpPr>
        <p:spPr>
          <a:xfrm>
            <a:off x="1245235" y="4329430"/>
            <a:ext cx="3276600" cy="18440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1314450" y="2162175"/>
            <a:ext cx="3829050" cy="0"/>
          </a:xfrm>
          <a:prstGeom prst="line">
            <a:avLst/>
          </a:prstGeom>
          <a:ln>
            <a:solidFill>
              <a:srgbClr val="86C1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 userDrawn="1"/>
        </p:nvGrpSpPr>
        <p:grpSpPr>
          <a:xfrm rot="540000">
            <a:off x="8114310" y="162330"/>
            <a:ext cx="5605145" cy="1734820"/>
            <a:chOff x="12808" y="83"/>
            <a:chExt cx="8827" cy="2732"/>
          </a:xfrm>
        </p:grpSpPr>
        <p:cxnSp>
          <p:nvCxnSpPr>
            <p:cNvPr id="11" name="直接连接符 10"/>
            <p:cNvCxnSpPr/>
            <p:nvPr/>
          </p:nvCxnSpPr>
          <p:spPr>
            <a:xfrm flipH="1">
              <a:off x="12808" y="83"/>
              <a:ext cx="8630" cy="1423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flipH="1">
              <a:off x="12903" y="718"/>
              <a:ext cx="8630" cy="1423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H="1">
              <a:off x="13005" y="1392"/>
              <a:ext cx="8630" cy="1423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占位符 13"/>
          <p:cNvSpPr>
            <a:spLocks noGrp="1"/>
          </p:cNvSpPr>
          <p:nvPr>
            <p:ph type="body" sz="quarter" idx="10"/>
          </p:nvPr>
        </p:nvSpPr>
        <p:spPr>
          <a:xfrm>
            <a:off x="1223962" y="1271588"/>
            <a:ext cx="7517081" cy="914400"/>
          </a:xfrm>
          <a:noFill/>
        </p:spPr>
        <p:txBody>
          <a:bodyPr wrap="square" rtlCol="0">
            <a:noAutofit/>
          </a:bodyPr>
          <a:lstStyle>
            <a:lvl1pPr>
              <a:defRPr lang="zh-CN" altLang="en-US" sz="4000" dirty="0">
                <a:solidFill>
                  <a:schemeClr val="accent4"/>
                </a:solidFill>
                <a:latin typeface="+mn-lt"/>
                <a:ea typeface="OPPOSans L" panose="00020600040101010101" charset="-122"/>
                <a:cs typeface="OPPOSans L" panose="00020600040101010101" charset="-122"/>
              </a:defRPr>
            </a:lvl1pPr>
          </a:lstStyle>
          <a:p>
            <a:pPr marL="0" lvl="0">
              <a:lnSpc>
                <a:spcPct val="150000"/>
              </a:lnSpc>
            </a:pPr>
            <a:r>
              <a:rPr lang="zh-CN" altLang="en-US" dirty="0"/>
              <a:t>单击此处编辑母版文本样式</a:t>
            </a:r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1"/>
          </p:nvPr>
        </p:nvSpPr>
        <p:spPr>
          <a:xfrm>
            <a:off x="1223962" y="2108496"/>
            <a:ext cx="10136295" cy="914400"/>
          </a:xfrm>
          <a:noFill/>
        </p:spPr>
        <p:txBody>
          <a:bodyPr wrap="square" rtlCol="0">
            <a:noAutofit/>
          </a:bodyPr>
          <a:lstStyle>
            <a:lvl1pPr>
              <a:defRPr lang="zh-CN" altLang="en-US" sz="5400" kern="1200" dirty="0" smtClean="0">
                <a:solidFill>
                  <a:schemeClr val="accent4"/>
                </a:solidFill>
                <a:latin typeface="+mj-lt"/>
                <a:ea typeface="OPPOSans R" panose="00020600040101010101" charset="-122"/>
                <a:cs typeface="思源黑体 Regular" panose="020B0500000000000000" charset="-122"/>
              </a:defRPr>
            </a:lvl1pPr>
          </a:lstStyle>
          <a:p>
            <a:pPr marL="0" lvl="0">
              <a:lnSpc>
                <a:spcPct val="150000"/>
              </a:lnSpc>
            </a:pPr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形 9" descr="undraw_design_data_re_0s26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93660" y="2233930"/>
            <a:ext cx="2988310" cy="3401695"/>
          </a:xfrm>
          <a:prstGeom prst="rect">
            <a:avLst/>
          </a:prstGeom>
          <a:effectLst>
            <a:outerShdw blurRad="254000" dist="127000" dir="2700000" algn="tl" rotWithShape="0">
              <a:schemeClr val="accent6">
                <a:lumMod val="25000"/>
                <a:alpha val="20000"/>
              </a:schemeClr>
            </a:outerShdw>
          </a:effectLst>
        </p:spPr>
      </p:pic>
      <p:sp>
        <p:nvSpPr>
          <p:cNvPr id="12" name="矩形 11"/>
          <p:cNvSpPr/>
          <p:nvPr userDrawn="1"/>
        </p:nvSpPr>
        <p:spPr>
          <a:xfrm flipH="1">
            <a:off x="1637030" y="996950"/>
            <a:ext cx="76200" cy="760730"/>
          </a:xfrm>
          <a:prstGeom prst="rect">
            <a:avLst/>
          </a:prstGeom>
          <a:solidFill>
            <a:srgbClr val="86C1C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4"/>
              </a:solidFill>
            </a:endParaRPr>
          </a:p>
        </p:txBody>
      </p:sp>
      <p:sp>
        <p:nvSpPr>
          <p:cNvPr id="13" name="矩形: 剪去对角 12"/>
          <p:cNvSpPr/>
          <p:nvPr userDrawn="1"/>
        </p:nvSpPr>
        <p:spPr>
          <a:xfrm>
            <a:off x="1637030" y="2814955"/>
            <a:ext cx="1365250" cy="76200"/>
          </a:xfrm>
          <a:prstGeom prst="snip2DiagRect">
            <a:avLst>
              <a:gd name="adj1" fmla="val 50000"/>
              <a:gd name="adj2" fmla="val 16667"/>
            </a:avLst>
          </a:prstGeom>
          <a:solidFill>
            <a:schemeClr val="accent1"/>
          </a:solidFill>
          <a:ln>
            <a:noFill/>
          </a:ln>
          <a:effectLst>
            <a:outerShdw blurRad="177800" dist="889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4"/>
              </a:solidFill>
            </a:endParaRPr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2159635" y="2853055"/>
            <a:ext cx="5399405" cy="95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图片 14" descr="tape-145367"/>
          <p:cNvPicPr>
            <a:picLocks noChangeAspect="1"/>
          </p:cNvPicPr>
          <p:nvPr userDrawn="1"/>
        </p:nvPicPr>
        <p:blipFill>
          <a:blip r:embed="rId4">
            <a:alphaModFix amt="80000"/>
          </a:blip>
          <a:stretch>
            <a:fillRect/>
          </a:stretch>
        </p:blipFill>
        <p:spPr>
          <a:xfrm>
            <a:off x="7693660" y="668020"/>
            <a:ext cx="2865755" cy="1417955"/>
          </a:xfrm>
          <a:prstGeom prst="rect">
            <a:avLst/>
          </a:prstGeom>
        </p:spPr>
      </p:pic>
      <p:sp>
        <p:nvSpPr>
          <p:cNvPr id="16" name="矩形: 剪去对角 15"/>
          <p:cNvSpPr/>
          <p:nvPr userDrawn="1"/>
        </p:nvSpPr>
        <p:spPr>
          <a:xfrm>
            <a:off x="1637030" y="3700780"/>
            <a:ext cx="1365250" cy="76200"/>
          </a:xfrm>
          <a:prstGeom prst="snip2DiagRect">
            <a:avLst>
              <a:gd name="adj1" fmla="val 50000"/>
              <a:gd name="adj2" fmla="val 16667"/>
            </a:avLst>
          </a:prstGeom>
          <a:solidFill>
            <a:schemeClr val="accent1"/>
          </a:solidFill>
          <a:ln>
            <a:noFill/>
          </a:ln>
          <a:effectLst>
            <a:outerShdw blurRad="177800" dist="889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4"/>
              </a:solidFill>
            </a:endParaRPr>
          </a:p>
        </p:txBody>
      </p:sp>
      <p:cxnSp>
        <p:nvCxnSpPr>
          <p:cNvPr id="17" name="直接连接符 16"/>
          <p:cNvCxnSpPr/>
          <p:nvPr userDrawn="1"/>
        </p:nvCxnSpPr>
        <p:spPr>
          <a:xfrm>
            <a:off x="2159635" y="3738880"/>
            <a:ext cx="4147185" cy="139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: 剪去对角 17"/>
          <p:cNvSpPr/>
          <p:nvPr userDrawn="1"/>
        </p:nvSpPr>
        <p:spPr>
          <a:xfrm>
            <a:off x="1637030" y="4576445"/>
            <a:ext cx="1365250" cy="76200"/>
          </a:xfrm>
          <a:prstGeom prst="snip2DiagRect">
            <a:avLst>
              <a:gd name="adj1" fmla="val 50000"/>
              <a:gd name="adj2" fmla="val 16667"/>
            </a:avLst>
          </a:prstGeom>
          <a:solidFill>
            <a:schemeClr val="accent1"/>
          </a:solidFill>
          <a:ln>
            <a:noFill/>
          </a:ln>
          <a:effectLst>
            <a:outerShdw blurRad="177800" dist="889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4"/>
              </a:solidFill>
            </a:endParaRPr>
          </a:p>
        </p:txBody>
      </p:sp>
      <p:cxnSp>
        <p:nvCxnSpPr>
          <p:cNvPr id="19" name="直接连接符 18"/>
          <p:cNvCxnSpPr/>
          <p:nvPr userDrawn="1"/>
        </p:nvCxnSpPr>
        <p:spPr>
          <a:xfrm flipV="1">
            <a:off x="2159635" y="4597400"/>
            <a:ext cx="4916805" cy="1714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: 剪去对角 19"/>
          <p:cNvSpPr/>
          <p:nvPr userDrawn="1"/>
        </p:nvSpPr>
        <p:spPr>
          <a:xfrm>
            <a:off x="1637030" y="5559425"/>
            <a:ext cx="1365250" cy="76200"/>
          </a:xfrm>
          <a:prstGeom prst="snip2DiagRect">
            <a:avLst>
              <a:gd name="adj1" fmla="val 50000"/>
              <a:gd name="adj2" fmla="val 16667"/>
            </a:avLst>
          </a:prstGeom>
          <a:solidFill>
            <a:schemeClr val="accent1"/>
          </a:solidFill>
          <a:ln>
            <a:noFill/>
          </a:ln>
          <a:effectLst>
            <a:outerShdw blurRad="177800" dist="889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4"/>
              </a:solidFill>
            </a:endParaRPr>
          </a:p>
        </p:txBody>
      </p:sp>
      <p:cxnSp>
        <p:nvCxnSpPr>
          <p:cNvPr id="21" name="直接连接符 20"/>
          <p:cNvCxnSpPr/>
          <p:nvPr userDrawn="1"/>
        </p:nvCxnSpPr>
        <p:spPr>
          <a:xfrm>
            <a:off x="2159635" y="5597525"/>
            <a:ext cx="5791835" cy="1143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占位符 39"/>
          <p:cNvSpPr>
            <a:spLocks noGrp="1"/>
          </p:cNvSpPr>
          <p:nvPr>
            <p:ph type="body" sz="quarter" idx="10"/>
          </p:nvPr>
        </p:nvSpPr>
        <p:spPr>
          <a:xfrm>
            <a:off x="1888241" y="840073"/>
            <a:ext cx="8395012" cy="914400"/>
          </a:xfrm>
        </p:spPr>
        <p:txBody>
          <a:bodyPr/>
          <a:lstStyle>
            <a:lvl1pPr>
              <a:defRPr lang="zh-CN" altLang="en-US" sz="4800" kern="1200" smtClean="0">
                <a:solidFill>
                  <a:schemeClr val="accent4"/>
                </a:solidFill>
                <a:latin typeface="+mj-lt"/>
                <a:ea typeface="+mj-lt"/>
                <a:cs typeface="OPPOSans L" panose="00020600040101010101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2" name="文本占位符 41"/>
          <p:cNvSpPr>
            <a:spLocks noGrp="1"/>
          </p:cNvSpPr>
          <p:nvPr>
            <p:ph type="body" sz="quarter" idx="11"/>
          </p:nvPr>
        </p:nvSpPr>
        <p:spPr>
          <a:xfrm>
            <a:off x="1530975" y="2041783"/>
            <a:ext cx="8395012" cy="914400"/>
          </a:xfrm>
        </p:spPr>
        <p:txBody>
          <a:bodyPr/>
          <a:lstStyle>
            <a:lvl1pPr>
              <a:defRPr lang="zh-CN" altLang="en-US" sz="3200" kern="1200" dirty="0" smtClean="0">
                <a:solidFill>
                  <a:schemeClr val="accent4"/>
                </a:solidFill>
                <a:latin typeface="+mn-lt"/>
                <a:ea typeface="OPPOSans L" panose="00020600040101010101" charset="-122"/>
                <a:cs typeface="OPPOSans L" panose="00020600040101010101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4" name="文本占位符 43"/>
          <p:cNvSpPr>
            <a:spLocks noGrp="1"/>
          </p:cNvSpPr>
          <p:nvPr>
            <p:ph type="body" sz="quarter" idx="12"/>
          </p:nvPr>
        </p:nvSpPr>
        <p:spPr>
          <a:xfrm>
            <a:off x="1548464" y="2943690"/>
            <a:ext cx="8395012" cy="914400"/>
          </a:xfrm>
        </p:spPr>
        <p:txBody>
          <a:bodyPr/>
          <a:lstStyle>
            <a:lvl1pPr>
              <a:defRPr lang="zh-CN" altLang="en-US" sz="3200" kern="1200" dirty="0" smtClean="0">
                <a:solidFill>
                  <a:schemeClr val="accent4"/>
                </a:solidFill>
                <a:latin typeface="+mn-lt"/>
                <a:ea typeface="OPPOSans L" panose="00020600040101010101" charset="-122"/>
                <a:cs typeface="OPPOSans L" panose="00020600040101010101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5" name="文本占位符 44"/>
          <p:cNvSpPr>
            <a:spLocks noGrp="1"/>
          </p:cNvSpPr>
          <p:nvPr>
            <p:ph type="body" sz="quarter" idx="13"/>
          </p:nvPr>
        </p:nvSpPr>
        <p:spPr>
          <a:xfrm>
            <a:off x="1550962" y="3785637"/>
            <a:ext cx="8395012" cy="914400"/>
          </a:xfrm>
        </p:spPr>
        <p:txBody>
          <a:bodyPr/>
          <a:lstStyle>
            <a:lvl1pPr>
              <a:defRPr lang="zh-CN" altLang="en-US" sz="3200" kern="1200" dirty="0" smtClean="0">
                <a:solidFill>
                  <a:schemeClr val="accent4"/>
                </a:solidFill>
                <a:latin typeface="+mn-lt"/>
                <a:ea typeface="OPPOSans L" panose="00020600040101010101" charset="-122"/>
                <a:cs typeface="OPPOSans L" panose="00020600040101010101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6" name="文本占位符 45"/>
          <p:cNvSpPr>
            <a:spLocks noGrp="1"/>
          </p:cNvSpPr>
          <p:nvPr>
            <p:ph type="body" sz="quarter" idx="14"/>
          </p:nvPr>
        </p:nvSpPr>
        <p:spPr>
          <a:xfrm>
            <a:off x="1538471" y="4822457"/>
            <a:ext cx="8395012" cy="914400"/>
          </a:xfrm>
        </p:spPr>
        <p:txBody>
          <a:bodyPr/>
          <a:lstStyle>
            <a:lvl1pPr>
              <a:defRPr lang="zh-CN" altLang="en-US" sz="3200" kern="1200" dirty="0" smtClean="0">
                <a:solidFill>
                  <a:schemeClr val="accent4"/>
                </a:solidFill>
                <a:latin typeface="+mn-lt"/>
                <a:ea typeface="OPPOSans L" panose="00020600040101010101" charset="-122"/>
                <a:cs typeface="OPPOSans L" panose="00020600040101010101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6211570" y="2139950"/>
            <a:ext cx="4751070" cy="6305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 flipH="1">
            <a:off x="1637030" y="978535"/>
            <a:ext cx="76200" cy="76073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 descr="tape-145367"/>
          <p:cNvPicPr>
            <a:picLocks noChangeAspect="1"/>
          </p:cNvPicPr>
          <p:nvPr userDrawn="1"/>
        </p:nvPicPr>
        <p:blipFill>
          <a:blip r:embed="rId2">
            <a:alphaModFix amt="40000"/>
          </a:blip>
          <a:stretch>
            <a:fillRect/>
          </a:stretch>
        </p:blipFill>
        <p:spPr>
          <a:xfrm rot="3000000">
            <a:off x="8285480" y="1600200"/>
            <a:ext cx="3056890" cy="1528445"/>
          </a:xfrm>
          <a:prstGeom prst="rect">
            <a:avLst/>
          </a:prstGeom>
        </p:spPr>
      </p:pic>
      <p:pic>
        <p:nvPicPr>
          <p:cNvPr id="11" name="图形 10" descr="undraw_ideas_re_7twj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37030" y="2260600"/>
            <a:ext cx="3216275" cy="3549015"/>
          </a:xfrm>
          <a:prstGeom prst="rect">
            <a:avLst/>
          </a:prstGeom>
          <a:effectLst>
            <a:outerShdw blurRad="254000" dist="127000" dir="2700000" algn="tl" rotWithShape="0">
              <a:schemeClr val="accent6">
                <a:lumMod val="25000"/>
                <a:alpha val="20000"/>
              </a:schemeClr>
            </a:outerShdw>
          </a:effectLst>
        </p:spPr>
      </p:pic>
      <p:sp>
        <p:nvSpPr>
          <p:cNvPr id="14" name="文本占位符 13"/>
          <p:cNvSpPr>
            <a:spLocks noGrp="1"/>
          </p:cNvSpPr>
          <p:nvPr>
            <p:ph type="body" sz="quarter" idx="12"/>
          </p:nvPr>
        </p:nvSpPr>
        <p:spPr>
          <a:xfrm>
            <a:off x="1833277" y="830077"/>
            <a:ext cx="8395012" cy="914400"/>
          </a:xfrm>
        </p:spPr>
        <p:txBody>
          <a:bodyPr/>
          <a:lstStyle>
            <a:lvl1pPr>
              <a:defRPr lang="zh-CN" altLang="en-US" sz="4800" kern="1200" dirty="0" smtClean="0">
                <a:solidFill>
                  <a:schemeClr val="accent4"/>
                </a:solidFill>
                <a:latin typeface="+mn-lt"/>
                <a:ea typeface="OPPOSans L" panose="00020600040101010101" charset="-122"/>
                <a:cs typeface="OPPOSans L" panose="00020600040101010101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3"/>
          </p:nvPr>
        </p:nvSpPr>
        <p:spPr>
          <a:xfrm>
            <a:off x="6253554" y="2848626"/>
            <a:ext cx="12181930" cy="914400"/>
          </a:xfrm>
        </p:spPr>
        <p:txBody>
          <a:bodyPr/>
          <a:lstStyle>
            <a:lvl1pPr>
              <a:defRPr lang="zh-CN" altLang="en-US" sz="6000" kern="1200" dirty="0" smtClean="0">
                <a:solidFill>
                  <a:schemeClr val="accent4"/>
                </a:solidFill>
                <a:latin typeface="+mn-lt"/>
                <a:ea typeface="OPPOSans L" panose="00020600040101010101" charset="-122"/>
                <a:cs typeface="OPPOSans L" panose="00020600040101010101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8" name="文本占位符 17"/>
          <p:cNvSpPr>
            <a:spLocks noGrp="1"/>
          </p:cNvSpPr>
          <p:nvPr>
            <p:ph type="body" sz="quarter" idx="14"/>
          </p:nvPr>
        </p:nvSpPr>
        <p:spPr>
          <a:xfrm>
            <a:off x="2596450" y="5469836"/>
            <a:ext cx="8395012" cy="394148"/>
          </a:xfrm>
          <a:noFill/>
        </p:spPr>
        <p:txBody>
          <a:bodyPr wrap="square" rtlCol="0">
            <a:spAutoFit/>
          </a:bodyPr>
          <a:lstStyle>
            <a:lvl1pPr algn="r">
              <a:defRPr lang="zh-CN" altLang="en-US" sz="1600" dirty="0">
                <a:solidFill>
                  <a:schemeClr val="accent5"/>
                </a:solidFill>
                <a:latin typeface="OPPOSans L" panose="00020600040101010101" charset="-122"/>
                <a:ea typeface="OPPOSans L" panose="00020600040101010101" charset="-122"/>
                <a:cs typeface="OPPOSans L" panose="00020600040101010101" charset="-122"/>
              </a:defRPr>
            </a:lvl1pPr>
          </a:lstStyle>
          <a:p>
            <a:pPr marL="0"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 descr="undraw_my_password_re_ydq7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50300" y="3740150"/>
            <a:ext cx="2023745" cy="1971040"/>
          </a:xfrm>
          <a:prstGeom prst="rect">
            <a:avLst/>
          </a:prstGeom>
          <a:effectLst>
            <a:outerShdw blurRad="203200" dist="101600" dir="2700000" algn="tl" rotWithShape="0">
              <a:schemeClr val="accent6">
                <a:lumMod val="25000"/>
                <a:alpha val="20000"/>
              </a:schemeClr>
            </a:outerShdw>
          </a:effectLst>
        </p:spPr>
      </p:pic>
      <p:pic>
        <p:nvPicPr>
          <p:cNvPr id="9" name="图形 8" descr="undraw_portfolio_website_re_jsdd"/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1245235" y="1139825"/>
            <a:ext cx="2332355" cy="1564640"/>
          </a:xfrm>
          <a:prstGeom prst="rect">
            <a:avLst/>
          </a:prstGeom>
          <a:effectLst>
            <a:outerShdw blurRad="203200" dist="101600" dir="2700000" algn="tl" rotWithShape="0">
              <a:prstClr val="black">
                <a:alpha val="20000"/>
              </a:prstClr>
            </a:outerShdw>
          </a:effectLst>
        </p:spPr>
      </p:pic>
      <p:sp>
        <p:nvSpPr>
          <p:cNvPr id="10" name="矩形 9"/>
          <p:cNvSpPr/>
          <p:nvPr userDrawn="1"/>
        </p:nvSpPr>
        <p:spPr>
          <a:xfrm>
            <a:off x="1245235" y="5164455"/>
            <a:ext cx="2332355" cy="54673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 userDrawn="1"/>
        </p:nvGrpSpPr>
        <p:grpSpPr>
          <a:xfrm rot="540000">
            <a:off x="8733155" y="653415"/>
            <a:ext cx="4686300" cy="1557020"/>
            <a:chOff x="12808" y="83"/>
            <a:chExt cx="8827" cy="2732"/>
          </a:xfrm>
        </p:grpSpPr>
        <p:cxnSp>
          <p:nvCxnSpPr>
            <p:cNvPr id="12" name="直接连接符 11"/>
            <p:cNvCxnSpPr/>
            <p:nvPr/>
          </p:nvCxnSpPr>
          <p:spPr>
            <a:xfrm flipH="1">
              <a:off x="12808" y="83"/>
              <a:ext cx="8630" cy="1423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H="1">
              <a:off x="12903" y="718"/>
              <a:ext cx="8630" cy="1423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H="1">
              <a:off x="13005" y="1392"/>
              <a:ext cx="8630" cy="1423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图片 14" descr="tape-145367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7">
            <a:alphaModFix amt="40000"/>
          </a:blip>
          <a:stretch>
            <a:fillRect/>
          </a:stretch>
        </p:blipFill>
        <p:spPr>
          <a:xfrm rot="3120000">
            <a:off x="12065" y="4385945"/>
            <a:ext cx="2515235" cy="1257935"/>
          </a:xfrm>
          <a:prstGeom prst="rect">
            <a:avLst/>
          </a:prstGeom>
        </p:spPr>
      </p:pic>
      <p:sp>
        <p:nvSpPr>
          <p:cNvPr id="18" name="文本占位符 17"/>
          <p:cNvSpPr>
            <a:spLocks noGrp="1"/>
          </p:cNvSpPr>
          <p:nvPr>
            <p:ph type="body" sz="quarter" idx="10"/>
          </p:nvPr>
        </p:nvSpPr>
        <p:spPr>
          <a:xfrm>
            <a:off x="3734795" y="2697055"/>
            <a:ext cx="9423265" cy="1409996"/>
          </a:xfrm>
        </p:spPr>
        <p:txBody>
          <a:bodyPr/>
          <a:lstStyle>
            <a:lvl1pPr>
              <a:defRPr lang="zh-CN" altLang="en-US" sz="5400" kern="1200" dirty="0" smtClean="0">
                <a:solidFill>
                  <a:schemeClr val="accent4"/>
                </a:solidFill>
                <a:latin typeface="+mn-lt"/>
                <a:ea typeface="+mn-lt"/>
                <a:cs typeface="OPPOSans L" panose="00020600040101010101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3Column_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形状&#10;&#10;描述已自动生成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文本占位符 6"/>
          <p:cNvSpPr>
            <a:spLocks noGrp="1"/>
          </p:cNvSpPr>
          <p:nvPr>
            <p:ph type="body" sz="quarter" idx="11" hasCustomPrompt="1"/>
          </p:nvPr>
        </p:nvSpPr>
        <p:spPr>
          <a:xfrm>
            <a:off x="440603" y="182445"/>
            <a:ext cx="1657138" cy="28725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100" b="0" i="0" baseline="0">
                <a:solidFill>
                  <a:schemeClr val="bg1"/>
                </a:solidFill>
                <a:latin typeface="思源黑体 Light" panose="020B0300000000000000" charset="-122"/>
                <a:ea typeface="思源黑体 Light" panose="020B0300000000000000" charset="-122"/>
                <a:cs typeface="Segoe UI Light" panose="020B0502040204020203" charset="0"/>
              </a:defRPr>
            </a:lvl1pPr>
          </a:lstStyle>
          <a:p>
            <a:pPr lvl="0"/>
            <a:r>
              <a:rPr kumimoji="1" lang="en-US" altLang="zh-CN" dirty="0" err="1"/>
              <a:t>OfficePLUS</a:t>
            </a:r>
            <a:endParaRPr kumimoji="1"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 hasCustomPrompt="1"/>
          </p:nvPr>
        </p:nvSpPr>
        <p:spPr>
          <a:xfrm>
            <a:off x="4153012" y="759876"/>
            <a:ext cx="7074345" cy="539918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200" b="0" i="0" baseline="0">
                <a:solidFill>
                  <a:schemeClr val="bg1"/>
                </a:solidFill>
                <a:latin typeface="思源黑体 Light" panose="020B0300000000000000" charset="-122"/>
                <a:ea typeface="思源黑体 Light" panose="020B0300000000000000" charset="-122"/>
                <a:cs typeface="思源黑体 Light" panose="020B0300000000000000" charset="-122"/>
              </a:defRPr>
            </a:lvl1pPr>
          </a:lstStyle>
          <a:p>
            <a:pPr lvl="0"/>
            <a:r>
              <a:rPr kumimoji="1" lang="en-US" altLang="zh-CN" dirty="0" err="1"/>
              <a:t>OfficePLUS</a:t>
            </a:r>
            <a:endParaRPr kumimoji="1"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4" hasCustomPrompt="1"/>
          </p:nvPr>
        </p:nvSpPr>
        <p:spPr>
          <a:xfrm>
            <a:off x="4153012" y="182445"/>
            <a:ext cx="2259871" cy="28725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100" b="0" i="0" baseline="0">
                <a:solidFill>
                  <a:schemeClr val="bg1"/>
                </a:solidFill>
                <a:latin typeface="思源黑体 Light" panose="020B0300000000000000" charset="-122"/>
                <a:ea typeface="思源黑体 Light" panose="020B0300000000000000" charset="-122"/>
                <a:cs typeface="Segoe UI Light" panose="020B0502040204020203" charset="0"/>
              </a:defRPr>
            </a:lvl1pPr>
          </a:lstStyle>
          <a:p>
            <a:pPr lvl="0"/>
            <a:r>
              <a:rPr kumimoji="1" lang="en-US" altLang="zh-CN" dirty="0" err="1"/>
              <a:t>OfficePLUS</a:t>
            </a:r>
            <a:endParaRPr kumimoji="1"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0" hasCustomPrompt="1"/>
          </p:nvPr>
        </p:nvSpPr>
        <p:spPr>
          <a:xfrm>
            <a:off x="440603" y="759873"/>
            <a:ext cx="1657138" cy="440267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865" b="0" i="0">
                <a:solidFill>
                  <a:schemeClr val="bg1"/>
                </a:solidFill>
                <a:latin typeface="思源黑体 Regular" panose="020B0500000000000000" charset="-122"/>
                <a:ea typeface="思源黑体 Regular" panose="020B0500000000000000" charset="-122"/>
                <a:cs typeface="思源黑体 Regular" panose="020B0500000000000000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en-US" altLang="zh-CN" dirty="0" err="1"/>
              <a:t>OfficePLUS</a:t>
            </a:r>
            <a:endParaRPr kumimoji="1"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 hasCustomPrompt="1"/>
          </p:nvPr>
        </p:nvSpPr>
        <p:spPr>
          <a:xfrm>
            <a:off x="440603" y="1490309"/>
            <a:ext cx="1657138" cy="460781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100" b="0" i="0" baseline="0">
                <a:solidFill>
                  <a:schemeClr val="bg1"/>
                </a:solidFill>
                <a:latin typeface="思源黑体 Light" panose="020B0300000000000000" charset="-122"/>
                <a:ea typeface="思源黑体 Light" panose="020B0300000000000000" charset="-122"/>
                <a:cs typeface="Segoe UI Light" panose="020B0502040204020203" charset="0"/>
              </a:defRPr>
            </a:lvl1pPr>
          </a:lstStyle>
          <a:p>
            <a:pPr lvl="0"/>
            <a:r>
              <a:rPr kumimoji="1" lang="en-US" altLang="zh-CN" dirty="0" err="1"/>
              <a:t>OfficePLUS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6" hasCustomPrompt="1"/>
          </p:nvPr>
        </p:nvSpPr>
        <p:spPr>
          <a:xfrm>
            <a:off x="2377999" y="182445"/>
            <a:ext cx="1494754" cy="28725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100" b="0" i="0" baseline="0">
                <a:solidFill>
                  <a:schemeClr val="bg1"/>
                </a:solidFill>
                <a:latin typeface="思源黑体 Light" panose="020B0300000000000000" charset="-122"/>
                <a:ea typeface="思源黑体 Light" panose="020B0300000000000000" charset="-122"/>
                <a:cs typeface="Segoe UI Light" panose="020B0502040204020203" charset="0"/>
              </a:defRPr>
            </a:lvl1pPr>
          </a:lstStyle>
          <a:p>
            <a:pPr lvl="0"/>
            <a:r>
              <a:rPr kumimoji="1" lang="en-US" altLang="zh-CN" dirty="0" err="1"/>
              <a:t>OfficePLUS</a:t>
            </a:r>
            <a:endParaRPr kumimoji="1"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7" hasCustomPrompt="1"/>
          </p:nvPr>
        </p:nvSpPr>
        <p:spPr>
          <a:xfrm>
            <a:off x="2378000" y="759876"/>
            <a:ext cx="1494754" cy="539918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200" b="0" i="0" baseline="0">
                <a:solidFill>
                  <a:schemeClr val="bg1"/>
                </a:solidFill>
                <a:latin typeface="思源黑体 Light" panose="020B0300000000000000" charset="-122"/>
                <a:ea typeface="思源黑体 Light" panose="020B0300000000000000" charset="-122"/>
                <a:cs typeface="思源黑体 Light" panose="020B0300000000000000" charset="-122"/>
              </a:defRPr>
            </a:lvl1pPr>
          </a:lstStyle>
          <a:p>
            <a:pPr lvl="0"/>
            <a:r>
              <a:rPr kumimoji="1" lang="en-US" altLang="zh-CN" dirty="0" err="1"/>
              <a:t>OfficePLUS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1.xml"/><Relationship Id="rId13" Type="http://schemas.openxmlformats.org/officeDocument/2006/relationships/tags" Target="../tags/tag6.x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4.xml"/><Relationship Id="rId5" Type="http://schemas.openxmlformats.org/officeDocument/2006/relationships/slideLayout" Target="../slideLayouts/slideLayout5.xml"/><Relationship Id="rId10" Type="http://schemas.openxmlformats.org/officeDocument/2006/relationships/tags" Target="../tags/tag3.xml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accent6"/>
          </a:fgClr>
          <a:bgClr>
            <a:schemeClr val="accent2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sp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0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sp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1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思源黑体 Regular" panose="020B0500000000000000" charset="-122"/>
                <a:ea typeface="思源黑体 Regular" panose="020B0500000000000000" charset="-122"/>
                <a:cs typeface="思源黑体 Regular" panose="020B0500000000000000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2024/11/14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2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思源黑体 Regular" panose="020B0500000000000000" charset="-122"/>
                <a:ea typeface="思源黑体 Regular" panose="020B0500000000000000" charset="-122"/>
                <a:cs typeface="思源黑体 Regular" panose="020B0500000000000000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3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思源黑体 Regular" panose="020B0500000000000000" charset="-122"/>
                <a:ea typeface="思源黑体 Regular" panose="020B0500000000000000" charset="-122"/>
                <a:cs typeface="思源黑体 Regular" panose="020B0500000000000000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8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思源黑体 Regular" panose="020B0500000000000000" charset="-122"/>
          <a:ea typeface="思源黑体 Regular" panose="020B0500000000000000" charset="-122"/>
          <a:cs typeface="思源黑体 Regular" panose="020B0500000000000000" charset="-122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思源黑体 Regular" panose="020B0500000000000000" charset="-122"/>
          <a:ea typeface="思源黑体 Regular" panose="020B0500000000000000" charset="-122"/>
          <a:cs typeface="思源黑体 Regular" panose="020B0500000000000000" charset="-122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思源黑体 Regular" panose="020B0500000000000000" charset="-122"/>
          <a:ea typeface="思源黑体 Regular" panose="020B0500000000000000" charset="-122"/>
          <a:cs typeface="思源黑体 Regular" panose="020B0500000000000000" charset="-122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思源黑体 Regular" panose="020B0500000000000000" charset="-122"/>
          <a:ea typeface="思源黑体 Regular" panose="020B0500000000000000" charset="-122"/>
          <a:cs typeface="思源黑体 Regular" panose="020B0500000000000000" charset="-122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思源黑体 Regular" panose="020B0500000000000000" charset="-122"/>
          <a:ea typeface="思源黑体 Regular" panose="020B0500000000000000" charset="-122"/>
          <a:cs typeface="思源黑体 Regular" panose="020B0500000000000000" charset="-122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思源黑体 Regular" panose="020B0500000000000000" charset="-122"/>
          <a:ea typeface="思源黑体 Regular" panose="020B0500000000000000" charset="-122"/>
          <a:cs typeface="思源黑体 Regular" panose="020B0500000000000000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sv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51891" y="4543424"/>
            <a:ext cx="2219959" cy="107954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90488" y="1601459"/>
            <a:ext cx="12011024" cy="119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>
              <a:lnSpc>
                <a:spcPct val="150000"/>
              </a:lnSpc>
              <a:buClrTx/>
              <a:buSzTx/>
              <a:buFontTx/>
            </a:pPr>
            <a:r>
              <a:rPr lang="zh-CN" altLang="en-US" sz="5400" dirty="0">
                <a:solidFill>
                  <a:schemeClr val="accent4"/>
                </a:solidFill>
                <a:latin typeface="+mj-lt"/>
                <a:ea typeface="OPPOSans R" panose="00020600040101010101" charset="-122"/>
                <a:cs typeface="思源黑体 Regular" panose="020B0500000000000000" charset="-122"/>
                <a:sym typeface="+mn-ea"/>
              </a:rPr>
              <a:t>基于 </a:t>
            </a:r>
            <a:r>
              <a:rPr lang="en-US" altLang="zh-CN" sz="5400" dirty="0">
                <a:solidFill>
                  <a:schemeClr val="accent4"/>
                </a:solidFill>
                <a:latin typeface="+mj-lt"/>
                <a:ea typeface="OPPOSans R" panose="00020600040101010101" charset="-122"/>
                <a:cs typeface="思源黑体 Regular" panose="020B0500000000000000" charset="-122"/>
                <a:sym typeface="+mn-ea"/>
              </a:rPr>
              <a:t>Spring Data JPA </a:t>
            </a:r>
            <a:r>
              <a:rPr lang="zh-CN" altLang="en-US" sz="5400" dirty="0">
                <a:solidFill>
                  <a:schemeClr val="accent4"/>
                </a:solidFill>
                <a:latin typeface="+mj-lt"/>
                <a:ea typeface="OPPOSans R" panose="00020600040101010101" charset="-122"/>
                <a:cs typeface="思源黑体 Regular" panose="020B0500000000000000" charset="-122"/>
                <a:sym typeface="+mn-ea"/>
              </a:rPr>
              <a:t>的关联实现方案</a:t>
            </a:r>
            <a:endParaRPr lang="en-US" altLang="zh-CN" sz="5400" dirty="0">
              <a:solidFill>
                <a:schemeClr val="accent4"/>
              </a:solidFill>
              <a:latin typeface="+mj-lt"/>
              <a:ea typeface="OPPOSans R" panose="00020600040101010101" charset="-122"/>
              <a:cs typeface="思源黑体 Regular" panose="020B0500000000000000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237929" y="4543424"/>
            <a:ext cx="2133921" cy="906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4000" dirty="0">
                <a:solidFill>
                  <a:schemeClr val="accent4"/>
                </a:solidFill>
                <a:ea typeface="OPPOSans L" panose="00020600040101010101" charset="-122"/>
                <a:cs typeface="OPPOSans L" panose="00020600040101010101" charset="-122"/>
              </a:rPr>
              <a:t>2-6</a:t>
            </a:r>
            <a:r>
              <a:rPr lang="zh-CN" altLang="en-US" sz="4000" dirty="0">
                <a:solidFill>
                  <a:schemeClr val="accent4"/>
                </a:solidFill>
                <a:ea typeface="OPPOSans L" panose="00020600040101010101" charset="-122"/>
                <a:cs typeface="OPPOSans L" panose="00020600040101010101" charset="-122"/>
              </a:rPr>
              <a:t>小组</a:t>
            </a:r>
            <a:endParaRPr lang="en-US" altLang="zh-CN" sz="4000" dirty="0">
              <a:solidFill>
                <a:schemeClr val="accent4"/>
              </a:solidFill>
              <a:ea typeface="OPPOSans R" panose="00020600040101010101" charset="-122"/>
              <a:cs typeface="思源黑体 Regular" panose="020B0500000000000000" charset="-122"/>
            </a:endParaRPr>
          </a:p>
        </p:txBody>
      </p:sp>
      <p:pic>
        <p:nvPicPr>
          <p:cNvPr id="5" name="图形 4" descr="undraw_inspiration_re_ivlv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25535" y="4018280"/>
            <a:ext cx="2383790" cy="2017395"/>
          </a:xfrm>
          <a:prstGeom prst="rect">
            <a:avLst/>
          </a:prstGeom>
          <a:effectLst>
            <a:outerShdw blurRad="203200" dist="101600" dir="2700000" algn="tl" rotWithShape="0">
              <a:schemeClr val="bg1">
                <a:lumMod val="10000"/>
                <a:alpha val="30000"/>
              </a:schemeClr>
            </a:outerShdw>
          </a:effectLst>
        </p:spPr>
      </p:pic>
      <p:cxnSp>
        <p:nvCxnSpPr>
          <p:cNvPr id="3" name="直接连接符 2"/>
          <p:cNvCxnSpPr/>
          <p:nvPr/>
        </p:nvCxnSpPr>
        <p:spPr>
          <a:xfrm>
            <a:off x="1314450" y="2162175"/>
            <a:ext cx="3829050" cy="0"/>
          </a:xfrm>
          <a:prstGeom prst="line">
            <a:avLst/>
          </a:prstGeom>
          <a:ln>
            <a:solidFill>
              <a:srgbClr val="86C1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/>
        </p:nvGrpSpPr>
        <p:grpSpPr>
          <a:xfrm rot="540000">
            <a:off x="8114310" y="162330"/>
            <a:ext cx="5605145" cy="1734820"/>
            <a:chOff x="12808" y="83"/>
            <a:chExt cx="8827" cy="2732"/>
          </a:xfrm>
        </p:grpSpPr>
        <p:cxnSp>
          <p:nvCxnSpPr>
            <p:cNvPr id="4" name="直接连接符 3"/>
            <p:cNvCxnSpPr/>
            <p:nvPr/>
          </p:nvCxnSpPr>
          <p:spPr>
            <a:xfrm flipH="1">
              <a:off x="12808" y="83"/>
              <a:ext cx="8630" cy="1423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 flipH="1">
              <a:off x="12903" y="718"/>
              <a:ext cx="8630" cy="1423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 flipH="1">
              <a:off x="13005" y="1392"/>
              <a:ext cx="8630" cy="1423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6211570" y="2139950"/>
            <a:ext cx="4751070" cy="6305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211570" y="2770505"/>
            <a:ext cx="7171690" cy="131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6000" dirty="0">
                <a:solidFill>
                  <a:schemeClr val="accent4"/>
                </a:solidFill>
                <a:ea typeface="OPPOSans L" panose="00020600040101010101" charset="-122"/>
                <a:cs typeface="OPPOSans L" panose="00020600040101010101" charset="-122"/>
              </a:rPr>
              <a:t>实验结果分析</a:t>
            </a:r>
            <a:endParaRPr lang="en-US" altLang="zh-CN" sz="6000" dirty="0">
              <a:solidFill>
                <a:schemeClr val="accent4"/>
              </a:solidFill>
              <a:ea typeface="OPPOSans L" panose="00020600040101010101" charset="-122"/>
              <a:cs typeface="OPPOSans L" panose="00020600040101010101" charset="-122"/>
            </a:endParaRPr>
          </a:p>
        </p:txBody>
      </p:sp>
      <p:pic>
        <p:nvPicPr>
          <p:cNvPr id="11" name="图片 10" descr="tape-145367"/>
          <p:cNvPicPr>
            <a:picLocks noChangeAspect="1"/>
          </p:cNvPicPr>
          <p:nvPr/>
        </p:nvPicPr>
        <p:blipFill>
          <a:blip r:embed="rId2">
            <a:alphaModFix amt="40000"/>
          </a:blip>
          <a:stretch>
            <a:fillRect/>
          </a:stretch>
        </p:blipFill>
        <p:spPr>
          <a:xfrm rot="3000000">
            <a:off x="8285480" y="1600200"/>
            <a:ext cx="3056890" cy="1528445"/>
          </a:xfrm>
          <a:prstGeom prst="rect">
            <a:avLst/>
          </a:prstGeom>
        </p:spPr>
      </p:pic>
      <p:pic>
        <p:nvPicPr>
          <p:cNvPr id="13" name="图形 12" descr="undraw_instant_analysis_re_mid5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37030" y="2524760"/>
            <a:ext cx="4419600" cy="3405505"/>
          </a:xfrm>
          <a:prstGeom prst="rect">
            <a:avLst/>
          </a:prstGeom>
          <a:effectLst>
            <a:outerShdw blurRad="203200" dist="101600" dir="2700000" algn="tl" rotWithShape="0">
              <a:schemeClr val="accent6">
                <a:lumMod val="25000"/>
                <a:alpha val="20000"/>
              </a:schemeClr>
            </a:outerShdw>
          </a:effectLst>
        </p:spPr>
      </p:pic>
      <p:sp>
        <p:nvSpPr>
          <p:cNvPr id="7" name="文本框 6"/>
          <p:cNvSpPr txBox="1"/>
          <p:nvPr/>
        </p:nvSpPr>
        <p:spPr>
          <a:xfrm>
            <a:off x="1825625" y="680085"/>
            <a:ext cx="7171690" cy="1207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4800">
                <a:solidFill>
                  <a:schemeClr val="accent4"/>
                </a:solidFill>
                <a:ea typeface="OPPOSans L" panose="00020600040101010101" charset="-122"/>
                <a:cs typeface="OPPOSans L" panose="00020600040101010101" charset="-122"/>
              </a:defRPr>
            </a:lvl1pPr>
          </a:lstStyle>
          <a:p>
            <a:r>
              <a:rPr lang="en-US" altLang="zh-CN" dirty="0"/>
              <a:t>PART-2</a:t>
            </a:r>
          </a:p>
        </p:txBody>
      </p:sp>
      <p:sp>
        <p:nvSpPr>
          <p:cNvPr id="8" name="矩形 7"/>
          <p:cNvSpPr/>
          <p:nvPr/>
        </p:nvSpPr>
        <p:spPr>
          <a:xfrm flipH="1">
            <a:off x="1637030" y="978535"/>
            <a:ext cx="76200" cy="76073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EF6137-8573-BC1C-3DF5-7A33427B10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9C18B9F2-3693-F84D-6207-9EE7B5A8EB87}"/>
              </a:ext>
            </a:extLst>
          </p:cNvPr>
          <p:cNvSpPr txBox="1"/>
          <p:nvPr/>
        </p:nvSpPr>
        <p:spPr>
          <a:xfrm>
            <a:off x="717550" y="-126919"/>
            <a:ext cx="2701918" cy="8254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dirty="0">
                <a:solidFill>
                  <a:schemeClr val="accent4"/>
                </a:solidFill>
                <a:latin typeface="+mj-lt"/>
                <a:ea typeface="+mj-lt"/>
                <a:cs typeface="思源黑体 Regular" panose="020B0500000000000000" charset="-122"/>
              </a:rPr>
              <a:t>10-700-2</a:t>
            </a:r>
            <a:r>
              <a:rPr lang="en-US" altLang="zh-CN" sz="3600" dirty="0">
                <a:solidFill>
                  <a:schemeClr val="accent4"/>
                </a:solidFill>
                <a:latin typeface="+mj-lt"/>
                <a:ea typeface="OPPOSans R" panose="00020600040101010101" charset="-122"/>
                <a:cs typeface="思源黑体 Regular" panose="020B0500000000000000" charset="-122"/>
              </a:rPr>
              <a:t> 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2B682DF-5070-448C-2A55-0443D5AF086C}"/>
              </a:ext>
            </a:extLst>
          </p:cNvPr>
          <p:cNvSpPr/>
          <p:nvPr/>
        </p:nvSpPr>
        <p:spPr>
          <a:xfrm flipH="1">
            <a:off x="90805" y="189310"/>
            <a:ext cx="513715" cy="39941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>
              <a:solidFill>
                <a:schemeClr val="accent4"/>
              </a:solidFill>
            </a:endParaRPr>
          </a:p>
        </p:txBody>
      </p:sp>
      <p:pic>
        <p:nvPicPr>
          <p:cNvPr id="11265" name="Picture 1">
            <a:extLst>
              <a:ext uri="{FF2B5EF4-FFF2-40B4-BE49-F238E27FC236}">
                <a16:creationId xmlns:a16="http://schemas.microsoft.com/office/drawing/2014/main" id="{2F31683F-8CBE-EBEA-6170-D507CD776A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04" y="745446"/>
            <a:ext cx="7490843" cy="2831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7" name="Picture 3">
            <a:extLst>
              <a:ext uri="{FF2B5EF4-FFF2-40B4-BE49-F238E27FC236}">
                <a16:creationId xmlns:a16="http://schemas.microsoft.com/office/drawing/2014/main" id="{DEAB6832-15F0-9CF0-27D7-B76C1A77DB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04" y="3664591"/>
            <a:ext cx="7490843" cy="2809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BBBCB0AE-F9CB-DA66-8132-92400FBAEFFE}"/>
              </a:ext>
            </a:extLst>
          </p:cNvPr>
          <p:cNvSpPr txBox="1"/>
          <p:nvPr/>
        </p:nvSpPr>
        <p:spPr>
          <a:xfrm>
            <a:off x="7066918" y="526708"/>
            <a:ext cx="5034277" cy="59469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>
                <a:solidFill>
                  <a:schemeClr val="accent3"/>
                </a:solidFill>
              </a:rPr>
              <a:t>       可以看出，系统大部分平均响应时间稳定且保持在</a:t>
            </a:r>
            <a:r>
              <a:rPr lang="en-US" altLang="zh-CN" dirty="0">
                <a:solidFill>
                  <a:schemeClr val="accent3"/>
                </a:solidFill>
                <a:highlight>
                  <a:srgbClr val="FFFF00"/>
                </a:highlight>
              </a:rPr>
              <a:t>15ms</a:t>
            </a:r>
            <a:r>
              <a:rPr lang="zh-CN" altLang="en-US" dirty="0">
                <a:solidFill>
                  <a:schemeClr val="accent3"/>
                </a:solidFill>
              </a:rPr>
              <a:t>左右</a:t>
            </a:r>
            <a:r>
              <a:rPr lang="en-US" altLang="zh-CN" dirty="0">
                <a:solidFill>
                  <a:schemeClr val="accent3"/>
                </a:solidFill>
              </a:rPr>
              <a:t>;</a:t>
            </a:r>
            <a:r>
              <a:rPr lang="zh-CN" altLang="en-US" dirty="0">
                <a:solidFill>
                  <a:schemeClr val="accent3"/>
                </a:solidFill>
              </a:rPr>
              <a:t>看百分比的话，</a:t>
            </a:r>
            <a:r>
              <a:rPr lang="en-US" altLang="zh-CN" dirty="0">
                <a:solidFill>
                  <a:schemeClr val="accent3"/>
                </a:solidFill>
              </a:rPr>
              <a:t>80%</a:t>
            </a:r>
            <a:r>
              <a:rPr lang="zh-CN" altLang="en-US" dirty="0">
                <a:solidFill>
                  <a:schemeClr val="accent3"/>
                </a:solidFill>
              </a:rPr>
              <a:t>请求响应时间在</a:t>
            </a:r>
            <a:r>
              <a:rPr lang="en-US" altLang="zh-CN" dirty="0">
                <a:solidFill>
                  <a:schemeClr val="accent3"/>
                </a:solidFill>
                <a:highlight>
                  <a:srgbClr val="FFFF00"/>
                </a:highlight>
              </a:rPr>
              <a:t>12ms</a:t>
            </a:r>
            <a:r>
              <a:rPr lang="zh-CN" altLang="en-US" dirty="0">
                <a:solidFill>
                  <a:schemeClr val="accent3"/>
                </a:solidFill>
              </a:rPr>
              <a:t>。</a:t>
            </a:r>
          </a:p>
          <a:p>
            <a:pPr>
              <a:lnSpc>
                <a:spcPct val="125000"/>
              </a:lnSpc>
            </a:pPr>
            <a:r>
              <a:rPr lang="zh-CN" altLang="en-US" dirty="0">
                <a:solidFill>
                  <a:schemeClr val="accent3"/>
                </a:solidFill>
              </a:rPr>
              <a:t>在同样的条件下，本组实验四的实验结果为：</a:t>
            </a:r>
          </a:p>
          <a:p>
            <a:pPr>
              <a:lnSpc>
                <a:spcPct val="125000"/>
              </a:lnSpc>
            </a:pPr>
            <a:r>
              <a:rPr lang="en-US" altLang="zh-CN" dirty="0">
                <a:solidFill>
                  <a:schemeClr val="accent3"/>
                </a:solidFill>
              </a:rPr>
              <a:t>     Dao</a:t>
            </a:r>
            <a:r>
              <a:rPr lang="zh-CN" altLang="en-US" dirty="0">
                <a:solidFill>
                  <a:schemeClr val="accent3"/>
                </a:solidFill>
              </a:rPr>
              <a:t>层关联平均响应时间维持在</a:t>
            </a:r>
            <a:r>
              <a:rPr lang="en-US" altLang="zh-CN" dirty="0">
                <a:solidFill>
                  <a:schemeClr val="accent3"/>
                </a:solidFill>
                <a:highlight>
                  <a:srgbClr val="FFFF00"/>
                </a:highlight>
              </a:rPr>
              <a:t>25ms</a:t>
            </a:r>
            <a:r>
              <a:rPr lang="zh-CN" altLang="en-US" dirty="0">
                <a:solidFill>
                  <a:schemeClr val="accent3"/>
                </a:solidFill>
              </a:rPr>
              <a:t>左右，</a:t>
            </a:r>
            <a:r>
              <a:rPr lang="en-US" altLang="zh-CN" dirty="0">
                <a:solidFill>
                  <a:schemeClr val="accent3"/>
                </a:solidFill>
              </a:rPr>
              <a:t>80%</a:t>
            </a:r>
            <a:r>
              <a:rPr lang="zh-CN" altLang="en-US" dirty="0">
                <a:solidFill>
                  <a:schemeClr val="accent3"/>
                </a:solidFill>
              </a:rPr>
              <a:t>的请求响应时间在</a:t>
            </a:r>
            <a:r>
              <a:rPr lang="en-US" altLang="zh-CN" dirty="0">
                <a:solidFill>
                  <a:schemeClr val="accent3"/>
                </a:solidFill>
                <a:highlight>
                  <a:srgbClr val="FFFF00"/>
                </a:highlight>
              </a:rPr>
              <a:t>57ms</a:t>
            </a:r>
            <a:r>
              <a:rPr lang="zh-CN" altLang="en-US" dirty="0">
                <a:solidFill>
                  <a:schemeClr val="accent3"/>
                </a:solidFill>
              </a:rPr>
              <a:t>左右；</a:t>
            </a:r>
          </a:p>
          <a:p>
            <a:pPr>
              <a:lnSpc>
                <a:spcPct val="125000"/>
              </a:lnSpc>
            </a:pPr>
            <a:r>
              <a:rPr lang="en-US" altLang="zh-CN" dirty="0">
                <a:solidFill>
                  <a:schemeClr val="accent3"/>
                </a:solidFill>
              </a:rPr>
              <a:t>    </a:t>
            </a:r>
            <a:r>
              <a:rPr lang="en-US" altLang="zh-CN" dirty="0" err="1">
                <a:solidFill>
                  <a:schemeClr val="accent3"/>
                </a:solidFill>
              </a:rPr>
              <a:t>MyBatis</a:t>
            </a:r>
            <a:r>
              <a:rPr lang="zh-CN" altLang="en-US" dirty="0">
                <a:solidFill>
                  <a:schemeClr val="accent3"/>
                </a:solidFill>
              </a:rPr>
              <a:t>关联平均响应时间维持在</a:t>
            </a:r>
            <a:r>
              <a:rPr lang="en-US" altLang="zh-CN" dirty="0">
                <a:solidFill>
                  <a:schemeClr val="accent3"/>
                </a:solidFill>
                <a:highlight>
                  <a:srgbClr val="FFFF00"/>
                </a:highlight>
              </a:rPr>
              <a:t>18ms</a:t>
            </a:r>
            <a:r>
              <a:rPr lang="zh-CN" altLang="en-US" dirty="0">
                <a:solidFill>
                  <a:schemeClr val="accent3"/>
                </a:solidFill>
              </a:rPr>
              <a:t>左右，</a:t>
            </a:r>
            <a:r>
              <a:rPr lang="en-US" altLang="zh-CN" dirty="0">
                <a:solidFill>
                  <a:schemeClr val="accent3"/>
                </a:solidFill>
              </a:rPr>
              <a:t>80&amp;</a:t>
            </a:r>
            <a:r>
              <a:rPr lang="zh-CN" altLang="en-US" dirty="0">
                <a:solidFill>
                  <a:schemeClr val="accent3"/>
                </a:solidFill>
              </a:rPr>
              <a:t>的请求响应时间在</a:t>
            </a:r>
            <a:r>
              <a:rPr lang="en-US" altLang="zh-CN" dirty="0">
                <a:solidFill>
                  <a:schemeClr val="accent3"/>
                </a:solidFill>
                <a:highlight>
                  <a:srgbClr val="FFFF00"/>
                </a:highlight>
              </a:rPr>
              <a:t>19ms</a:t>
            </a:r>
            <a:r>
              <a:rPr lang="zh-CN" altLang="en-US" dirty="0">
                <a:solidFill>
                  <a:schemeClr val="accent3"/>
                </a:solidFill>
              </a:rPr>
              <a:t>左右；</a:t>
            </a:r>
          </a:p>
          <a:p>
            <a:pPr>
              <a:lnSpc>
                <a:spcPct val="125000"/>
              </a:lnSpc>
            </a:pPr>
            <a:r>
              <a:rPr lang="en-US" altLang="zh-CN" dirty="0">
                <a:solidFill>
                  <a:schemeClr val="accent3"/>
                </a:solidFill>
              </a:rPr>
              <a:t>    join</a:t>
            </a:r>
            <a:r>
              <a:rPr lang="zh-CN" altLang="en-US" dirty="0">
                <a:solidFill>
                  <a:schemeClr val="accent3"/>
                </a:solidFill>
              </a:rPr>
              <a:t>查询关联（无外键索引）平均响应时间维持在</a:t>
            </a:r>
            <a:r>
              <a:rPr lang="en-US" altLang="zh-CN" dirty="0">
                <a:solidFill>
                  <a:schemeClr val="accent3"/>
                </a:solidFill>
                <a:highlight>
                  <a:srgbClr val="FFFF00"/>
                </a:highlight>
              </a:rPr>
              <a:t>12ms</a:t>
            </a:r>
            <a:r>
              <a:rPr lang="zh-CN" altLang="en-US" dirty="0">
                <a:solidFill>
                  <a:schemeClr val="accent3"/>
                </a:solidFill>
              </a:rPr>
              <a:t>左右，</a:t>
            </a:r>
            <a:r>
              <a:rPr lang="en-US" altLang="zh-CN" dirty="0">
                <a:solidFill>
                  <a:schemeClr val="accent3"/>
                </a:solidFill>
              </a:rPr>
              <a:t>80%</a:t>
            </a:r>
            <a:r>
              <a:rPr lang="zh-CN" altLang="en-US" dirty="0">
                <a:solidFill>
                  <a:schemeClr val="accent3"/>
                </a:solidFill>
              </a:rPr>
              <a:t>的响应请求时间在</a:t>
            </a:r>
            <a:r>
              <a:rPr lang="en-US" altLang="zh-CN" dirty="0">
                <a:solidFill>
                  <a:schemeClr val="accent3"/>
                </a:solidFill>
                <a:highlight>
                  <a:srgbClr val="FFFF00"/>
                </a:highlight>
              </a:rPr>
              <a:t>12ms</a:t>
            </a:r>
            <a:r>
              <a:rPr lang="zh-CN" altLang="en-US" dirty="0">
                <a:solidFill>
                  <a:schemeClr val="accent3"/>
                </a:solidFill>
              </a:rPr>
              <a:t>左右；</a:t>
            </a:r>
          </a:p>
          <a:p>
            <a:pPr>
              <a:lnSpc>
                <a:spcPct val="125000"/>
              </a:lnSpc>
            </a:pPr>
            <a:r>
              <a:rPr lang="en-US" altLang="zh-CN" dirty="0">
                <a:solidFill>
                  <a:schemeClr val="accent3"/>
                </a:solidFill>
              </a:rPr>
              <a:t>    join</a:t>
            </a:r>
            <a:r>
              <a:rPr lang="zh-CN" altLang="en-US" dirty="0">
                <a:solidFill>
                  <a:schemeClr val="accent3"/>
                </a:solidFill>
              </a:rPr>
              <a:t>查询关联（添加外键索引）平均响应时间维持在</a:t>
            </a:r>
            <a:r>
              <a:rPr lang="en-US" altLang="zh-CN" dirty="0">
                <a:solidFill>
                  <a:schemeClr val="accent3"/>
                </a:solidFill>
                <a:highlight>
                  <a:srgbClr val="FFFF00"/>
                </a:highlight>
              </a:rPr>
              <a:t>12ms</a:t>
            </a:r>
            <a:r>
              <a:rPr lang="zh-CN" altLang="en-US" dirty="0">
                <a:solidFill>
                  <a:schemeClr val="accent3"/>
                </a:solidFill>
              </a:rPr>
              <a:t>左右，</a:t>
            </a:r>
            <a:r>
              <a:rPr lang="en-US" altLang="zh-CN" dirty="0">
                <a:solidFill>
                  <a:schemeClr val="accent3"/>
                </a:solidFill>
              </a:rPr>
              <a:t>80%</a:t>
            </a:r>
            <a:r>
              <a:rPr lang="zh-CN" altLang="en-US" dirty="0">
                <a:solidFill>
                  <a:schemeClr val="accent3"/>
                </a:solidFill>
              </a:rPr>
              <a:t>的响应请求时间在</a:t>
            </a:r>
            <a:r>
              <a:rPr lang="en-US" altLang="zh-CN" dirty="0">
                <a:solidFill>
                  <a:schemeClr val="accent3"/>
                </a:solidFill>
                <a:highlight>
                  <a:srgbClr val="FFFF00"/>
                </a:highlight>
              </a:rPr>
              <a:t>11ms</a:t>
            </a:r>
            <a:r>
              <a:rPr lang="zh-CN" altLang="en-US" dirty="0">
                <a:solidFill>
                  <a:schemeClr val="accent3"/>
                </a:solidFill>
              </a:rPr>
              <a:t>左右。</a:t>
            </a:r>
          </a:p>
          <a:p>
            <a:pPr>
              <a:lnSpc>
                <a:spcPct val="125000"/>
              </a:lnSpc>
            </a:pPr>
            <a:r>
              <a:rPr lang="zh-CN" altLang="en-US" dirty="0">
                <a:solidFill>
                  <a:schemeClr val="accent3"/>
                </a:solidFill>
              </a:rPr>
              <a:t>    对比得出结论，</a:t>
            </a:r>
            <a:r>
              <a:rPr lang="en-US" altLang="zh-CN" dirty="0">
                <a:solidFill>
                  <a:schemeClr val="accent3"/>
                </a:solidFill>
              </a:rPr>
              <a:t>JPA</a:t>
            </a:r>
            <a:r>
              <a:rPr lang="zh-CN" altLang="en-US" dirty="0">
                <a:solidFill>
                  <a:schemeClr val="accent3"/>
                </a:solidFill>
              </a:rPr>
              <a:t>方案性能水平远比</a:t>
            </a:r>
            <a:r>
              <a:rPr lang="en-US" altLang="zh-CN" dirty="0">
                <a:solidFill>
                  <a:schemeClr val="accent3"/>
                </a:solidFill>
              </a:rPr>
              <a:t>Dao</a:t>
            </a:r>
            <a:r>
              <a:rPr lang="zh-CN" altLang="en-US" dirty="0">
                <a:solidFill>
                  <a:schemeClr val="accent3"/>
                </a:solidFill>
              </a:rPr>
              <a:t>层关联高，与</a:t>
            </a:r>
            <a:r>
              <a:rPr lang="en-US" altLang="zh-CN" dirty="0" err="1">
                <a:solidFill>
                  <a:schemeClr val="accent3"/>
                </a:solidFill>
              </a:rPr>
              <a:t>MyBatis</a:t>
            </a:r>
            <a:r>
              <a:rPr lang="zh-CN" altLang="en-US" dirty="0">
                <a:solidFill>
                  <a:schemeClr val="accent3"/>
                </a:solidFill>
              </a:rPr>
              <a:t>关联、</a:t>
            </a:r>
            <a:r>
              <a:rPr lang="en-US" altLang="zh-CN" dirty="0">
                <a:solidFill>
                  <a:schemeClr val="accent3"/>
                </a:solidFill>
              </a:rPr>
              <a:t>join</a:t>
            </a:r>
            <a:r>
              <a:rPr lang="zh-CN" altLang="en-US" dirty="0">
                <a:solidFill>
                  <a:schemeClr val="accent3"/>
                </a:solidFill>
              </a:rPr>
              <a:t>查询关联基本一致。</a:t>
            </a:r>
          </a:p>
        </p:txBody>
      </p:sp>
    </p:spTree>
    <p:extLst>
      <p:ext uri="{BB962C8B-B14F-4D97-AF65-F5344CB8AC3E}">
        <p14:creationId xmlns:p14="http://schemas.microsoft.com/office/powerpoint/2010/main" val="3062072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7C2E5B-E246-C12A-9999-81B13F6BE7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B39F3235-460E-DD27-F199-6D44294A32A4}"/>
              </a:ext>
            </a:extLst>
          </p:cNvPr>
          <p:cNvSpPr txBox="1"/>
          <p:nvPr/>
        </p:nvSpPr>
        <p:spPr>
          <a:xfrm>
            <a:off x="717550" y="-126919"/>
            <a:ext cx="2701918" cy="8254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dirty="0">
                <a:solidFill>
                  <a:schemeClr val="accent4"/>
                </a:solidFill>
                <a:latin typeface="+mj-lt"/>
                <a:ea typeface="+mj-lt"/>
                <a:cs typeface="思源黑体 Regular" panose="020B0500000000000000" charset="-122"/>
              </a:rPr>
              <a:t>10-875-2</a:t>
            </a:r>
            <a:r>
              <a:rPr lang="en-US" altLang="zh-CN" sz="3600" dirty="0">
                <a:solidFill>
                  <a:schemeClr val="accent4"/>
                </a:solidFill>
                <a:latin typeface="+mj-lt"/>
                <a:ea typeface="OPPOSans R" panose="00020600040101010101" charset="-122"/>
                <a:cs typeface="思源黑体 Regular" panose="020B0500000000000000" charset="-122"/>
              </a:rPr>
              <a:t> 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216AD81-EA2C-844B-40B9-99CF4EF86638}"/>
              </a:ext>
            </a:extLst>
          </p:cNvPr>
          <p:cNvSpPr/>
          <p:nvPr/>
        </p:nvSpPr>
        <p:spPr>
          <a:xfrm flipH="1">
            <a:off x="90805" y="189310"/>
            <a:ext cx="513715" cy="39941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>
              <a:solidFill>
                <a:schemeClr val="accent4"/>
              </a:solidFill>
            </a:endParaRPr>
          </a:p>
        </p:txBody>
      </p:sp>
      <p:pic>
        <p:nvPicPr>
          <p:cNvPr id="12289" name="Picture 1">
            <a:extLst>
              <a:ext uri="{FF2B5EF4-FFF2-40B4-BE49-F238E27FC236}">
                <a16:creationId xmlns:a16="http://schemas.microsoft.com/office/drawing/2014/main" id="{26CCBCD7-F092-C119-7B1F-7D5FE05132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05" y="698500"/>
            <a:ext cx="7771529" cy="2956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0" name="Picture 2">
            <a:extLst>
              <a:ext uri="{FF2B5EF4-FFF2-40B4-BE49-F238E27FC236}">
                <a16:creationId xmlns:a16="http://schemas.microsoft.com/office/drawing/2014/main" id="{8B1B7181-07E2-0A1D-A313-D69B5ECE03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05" y="3842469"/>
            <a:ext cx="7661275" cy="2826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55245EC0-A154-1B0F-21B8-89D64FA43340}"/>
              </a:ext>
            </a:extLst>
          </p:cNvPr>
          <p:cNvSpPr txBox="1"/>
          <p:nvPr/>
        </p:nvSpPr>
        <p:spPr>
          <a:xfrm>
            <a:off x="7359102" y="762801"/>
            <a:ext cx="4576542" cy="56007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>
                <a:solidFill>
                  <a:schemeClr val="accent3"/>
                </a:solidFill>
              </a:rPr>
              <a:t>    可以看出，系统大部分平均响应时间稳定且保持在</a:t>
            </a:r>
            <a:r>
              <a:rPr lang="en-US" altLang="zh-CN" dirty="0">
                <a:solidFill>
                  <a:schemeClr val="accent3"/>
                </a:solidFill>
                <a:highlight>
                  <a:srgbClr val="FFFF00"/>
                </a:highlight>
              </a:rPr>
              <a:t>15ms</a:t>
            </a:r>
            <a:r>
              <a:rPr lang="zh-CN" altLang="en-US" dirty="0">
                <a:solidFill>
                  <a:schemeClr val="accent3"/>
                </a:solidFill>
              </a:rPr>
              <a:t>左右</a:t>
            </a:r>
            <a:r>
              <a:rPr lang="en-US" altLang="zh-CN" dirty="0">
                <a:solidFill>
                  <a:schemeClr val="accent3"/>
                </a:solidFill>
              </a:rPr>
              <a:t>;</a:t>
            </a:r>
            <a:r>
              <a:rPr lang="zh-CN" altLang="en-US" dirty="0">
                <a:solidFill>
                  <a:schemeClr val="accent3"/>
                </a:solidFill>
              </a:rPr>
              <a:t>看百分比的话，</a:t>
            </a:r>
            <a:r>
              <a:rPr lang="en-US" altLang="zh-CN" dirty="0">
                <a:solidFill>
                  <a:schemeClr val="accent3"/>
                </a:solidFill>
              </a:rPr>
              <a:t>80%</a:t>
            </a:r>
            <a:r>
              <a:rPr lang="zh-CN" altLang="en-US" dirty="0">
                <a:solidFill>
                  <a:schemeClr val="accent3"/>
                </a:solidFill>
              </a:rPr>
              <a:t>请求响应时间在</a:t>
            </a:r>
            <a:r>
              <a:rPr lang="en-US" altLang="zh-CN" dirty="0">
                <a:solidFill>
                  <a:schemeClr val="accent3"/>
                </a:solidFill>
                <a:highlight>
                  <a:srgbClr val="FFFF00"/>
                </a:highlight>
              </a:rPr>
              <a:t>54ms</a:t>
            </a:r>
            <a:r>
              <a:rPr lang="zh-CN" altLang="en-US" dirty="0">
                <a:solidFill>
                  <a:schemeClr val="accent3"/>
                </a:solidFill>
              </a:rPr>
              <a:t>。</a:t>
            </a:r>
          </a:p>
          <a:p>
            <a:pPr>
              <a:lnSpc>
                <a:spcPct val="125000"/>
              </a:lnSpc>
            </a:pPr>
            <a:r>
              <a:rPr lang="zh-CN" altLang="en-US" dirty="0">
                <a:solidFill>
                  <a:schemeClr val="accent3"/>
                </a:solidFill>
              </a:rPr>
              <a:t>在同样的条件下，本组实验四的实验结果为：</a:t>
            </a:r>
          </a:p>
          <a:p>
            <a:pPr>
              <a:lnSpc>
                <a:spcPct val="125000"/>
              </a:lnSpc>
            </a:pPr>
            <a:r>
              <a:rPr lang="en-US" altLang="zh-CN" dirty="0">
                <a:solidFill>
                  <a:schemeClr val="accent3"/>
                </a:solidFill>
              </a:rPr>
              <a:t>      </a:t>
            </a:r>
            <a:r>
              <a:rPr lang="en-US" altLang="zh-CN" dirty="0" err="1">
                <a:solidFill>
                  <a:schemeClr val="accent3"/>
                </a:solidFill>
              </a:rPr>
              <a:t>MyBatis</a:t>
            </a:r>
            <a:r>
              <a:rPr lang="zh-CN" altLang="en-US" dirty="0">
                <a:solidFill>
                  <a:schemeClr val="accent3"/>
                </a:solidFill>
              </a:rPr>
              <a:t>关联平均响应时间维持在</a:t>
            </a:r>
            <a:r>
              <a:rPr lang="en-US" altLang="zh-CN" dirty="0">
                <a:solidFill>
                  <a:schemeClr val="accent3"/>
                </a:solidFill>
                <a:highlight>
                  <a:srgbClr val="FFFF00"/>
                </a:highlight>
              </a:rPr>
              <a:t>10ms</a:t>
            </a:r>
            <a:r>
              <a:rPr lang="zh-CN" altLang="en-US" dirty="0">
                <a:solidFill>
                  <a:schemeClr val="accent3"/>
                </a:solidFill>
              </a:rPr>
              <a:t>左右，</a:t>
            </a:r>
            <a:r>
              <a:rPr lang="en-US" altLang="zh-CN" dirty="0">
                <a:solidFill>
                  <a:schemeClr val="accent3"/>
                </a:solidFill>
              </a:rPr>
              <a:t>80%</a:t>
            </a:r>
            <a:r>
              <a:rPr lang="zh-CN" altLang="en-US" dirty="0">
                <a:solidFill>
                  <a:schemeClr val="accent3"/>
                </a:solidFill>
              </a:rPr>
              <a:t>的请求响应时间在</a:t>
            </a:r>
            <a:r>
              <a:rPr lang="en-US" altLang="zh-CN" dirty="0">
                <a:solidFill>
                  <a:schemeClr val="accent3"/>
                </a:solidFill>
                <a:highlight>
                  <a:srgbClr val="FFFF00"/>
                </a:highlight>
              </a:rPr>
              <a:t>13ms</a:t>
            </a:r>
            <a:r>
              <a:rPr lang="zh-CN" altLang="en-US" dirty="0">
                <a:solidFill>
                  <a:schemeClr val="accent3"/>
                </a:solidFill>
              </a:rPr>
              <a:t>左右；</a:t>
            </a:r>
          </a:p>
          <a:p>
            <a:pPr>
              <a:lnSpc>
                <a:spcPct val="125000"/>
              </a:lnSpc>
            </a:pPr>
            <a:r>
              <a:rPr lang="en-US" altLang="zh-CN" dirty="0">
                <a:solidFill>
                  <a:schemeClr val="accent3"/>
                </a:solidFill>
              </a:rPr>
              <a:t>       join</a:t>
            </a:r>
            <a:r>
              <a:rPr lang="zh-CN" altLang="en-US" dirty="0">
                <a:solidFill>
                  <a:schemeClr val="accent3"/>
                </a:solidFill>
              </a:rPr>
              <a:t>查询关联（无外键索引）平均响应时间</a:t>
            </a:r>
            <a:r>
              <a:rPr lang="zh-CN" altLang="en-US" dirty="0">
                <a:solidFill>
                  <a:schemeClr val="accent3"/>
                </a:solidFill>
                <a:highlight>
                  <a:srgbClr val="FFFF00"/>
                </a:highlight>
              </a:rPr>
              <a:t>不稳定</a:t>
            </a:r>
            <a:r>
              <a:rPr lang="zh-CN" altLang="en-US" dirty="0">
                <a:solidFill>
                  <a:schemeClr val="accent3"/>
                </a:solidFill>
              </a:rPr>
              <a:t>，已达到上限；</a:t>
            </a:r>
            <a:r>
              <a:rPr lang="en-US" altLang="zh-CN" dirty="0">
                <a:solidFill>
                  <a:schemeClr val="accent3"/>
                </a:solidFill>
              </a:rPr>
              <a:t>80%</a:t>
            </a:r>
            <a:r>
              <a:rPr lang="zh-CN" altLang="en-US" dirty="0">
                <a:solidFill>
                  <a:schemeClr val="accent3"/>
                </a:solidFill>
              </a:rPr>
              <a:t>的响应请求时间在</a:t>
            </a:r>
            <a:r>
              <a:rPr lang="en-US" altLang="zh-CN" dirty="0">
                <a:solidFill>
                  <a:schemeClr val="accent3"/>
                </a:solidFill>
                <a:highlight>
                  <a:srgbClr val="FFFF00"/>
                </a:highlight>
              </a:rPr>
              <a:t>130ms</a:t>
            </a:r>
            <a:r>
              <a:rPr lang="zh-CN" altLang="en-US" dirty="0">
                <a:solidFill>
                  <a:schemeClr val="accent3"/>
                </a:solidFill>
              </a:rPr>
              <a:t>左右；</a:t>
            </a:r>
          </a:p>
          <a:p>
            <a:pPr>
              <a:lnSpc>
                <a:spcPct val="125000"/>
              </a:lnSpc>
            </a:pPr>
            <a:r>
              <a:rPr lang="en-US" altLang="zh-CN" dirty="0">
                <a:solidFill>
                  <a:schemeClr val="accent3"/>
                </a:solidFill>
              </a:rPr>
              <a:t>       join</a:t>
            </a:r>
            <a:r>
              <a:rPr lang="zh-CN" altLang="en-US" dirty="0">
                <a:solidFill>
                  <a:schemeClr val="accent3"/>
                </a:solidFill>
              </a:rPr>
              <a:t>查询关联（添加外键索引）平均响应时间维持在</a:t>
            </a:r>
            <a:r>
              <a:rPr lang="en-US" altLang="zh-CN" dirty="0">
                <a:solidFill>
                  <a:schemeClr val="accent3"/>
                </a:solidFill>
                <a:highlight>
                  <a:srgbClr val="FFFF00"/>
                </a:highlight>
              </a:rPr>
              <a:t>11ms</a:t>
            </a:r>
            <a:r>
              <a:rPr lang="zh-CN" altLang="en-US" dirty="0">
                <a:solidFill>
                  <a:schemeClr val="accent3"/>
                </a:solidFill>
              </a:rPr>
              <a:t>左右，</a:t>
            </a:r>
            <a:r>
              <a:rPr lang="en-US" altLang="zh-CN" dirty="0">
                <a:solidFill>
                  <a:schemeClr val="accent3"/>
                </a:solidFill>
              </a:rPr>
              <a:t>80%</a:t>
            </a:r>
            <a:r>
              <a:rPr lang="zh-CN" altLang="en-US" dirty="0">
                <a:solidFill>
                  <a:schemeClr val="accent3"/>
                </a:solidFill>
              </a:rPr>
              <a:t>的响应请求时间在</a:t>
            </a:r>
            <a:r>
              <a:rPr lang="en-US" altLang="zh-CN" dirty="0">
                <a:solidFill>
                  <a:schemeClr val="accent3"/>
                </a:solidFill>
                <a:highlight>
                  <a:srgbClr val="FFFF00"/>
                </a:highlight>
              </a:rPr>
              <a:t>51ms</a:t>
            </a:r>
            <a:r>
              <a:rPr lang="zh-CN" altLang="en-US" dirty="0">
                <a:solidFill>
                  <a:schemeClr val="accent3"/>
                </a:solidFill>
              </a:rPr>
              <a:t>左右。</a:t>
            </a:r>
          </a:p>
          <a:p>
            <a:pPr>
              <a:lnSpc>
                <a:spcPct val="125000"/>
              </a:lnSpc>
            </a:pPr>
            <a:r>
              <a:rPr lang="zh-CN" altLang="en-US" dirty="0">
                <a:solidFill>
                  <a:schemeClr val="accent3"/>
                </a:solidFill>
              </a:rPr>
              <a:t>     对比起来可以得出结论，</a:t>
            </a:r>
            <a:r>
              <a:rPr lang="en-US" altLang="zh-CN" dirty="0">
                <a:solidFill>
                  <a:schemeClr val="accent3"/>
                </a:solidFill>
              </a:rPr>
              <a:t>JPA</a:t>
            </a:r>
            <a:r>
              <a:rPr lang="zh-CN" altLang="en-US" dirty="0">
                <a:solidFill>
                  <a:schemeClr val="accent3"/>
                </a:solidFill>
              </a:rPr>
              <a:t>方案性能水平远比</a:t>
            </a:r>
            <a:r>
              <a:rPr lang="en-US" altLang="zh-CN" dirty="0">
                <a:solidFill>
                  <a:schemeClr val="accent3"/>
                </a:solidFill>
              </a:rPr>
              <a:t>join</a:t>
            </a:r>
            <a:r>
              <a:rPr lang="zh-CN" altLang="en-US" dirty="0">
                <a:solidFill>
                  <a:schemeClr val="accent3"/>
                </a:solidFill>
              </a:rPr>
              <a:t>查询关联（无索引）高，与</a:t>
            </a:r>
            <a:r>
              <a:rPr lang="en-US" altLang="zh-CN" dirty="0">
                <a:solidFill>
                  <a:schemeClr val="accent3"/>
                </a:solidFill>
              </a:rPr>
              <a:t>join</a:t>
            </a:r>
            <a:r>
              <a:rPr lang="zh-CN" altLang="en-US" dirty="0">
                <a:solidFill>
                  <a:schemeClr val="accent3"/>
                </a:solidFill>
              </a:rPr>
              <a:t>（添加外键索引）查询关联基本一致，低于</a:t>
            </a:r>
            <a:r>
              <a:rPr lang="en-US" altLang="zh-CN" dirty="0" err="1">
                <a:solidFill>
                  <a:schemeClr val="accent3"/>
                </a:solidFill>
              </a:rPr>
              <a:t>MyBatis</a:t>
            </a:r>
            <a:r>
              <a:rPr lang="zh-CN" altLang="en-US" dirty="0">
                <a:solidFill>
                  <a:schemeClr val="accent3"/>
                </a:solidFill>
              </a:rPr>
              <a:t>关联。</a:t>
            </a:r>
          </a:p>
        </p:txBody>
      </p:sp>
    </p:spTree>
    <p:extLst>
      <p:ext uri="{BB962C8B-B14F-4D97-AF65-F5344CB8AC3E}">
        <p14:creationId xmlns:p14="http://schemas.microsoft.com/office/powerpoint/2010/main" val="34078410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790B6F-E5AF-5C54-4F7C-C933BAD56E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E9AC77AF-A932-CA9D-7D3D-5A1B37D57FEE}"/>
              </a:ext>
            </a:extLst>
          </p:cNvPr>
          <p:cNvSpPr txBox="1"/>
          <p:nvPr/>
        </p:nvSpPr>
        <p:spPr>
          <a:xfrm>
            <a:off x="717549" y="-126919"/>
            <a:ext cx="3329517" cy="8254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dirty="0">
                <a:solidFill>
                  <a:schemeClr val="accent4"/>
                </a:solidFill>
                <a:latin typeface="+mj-lt"/>
                <a:ea typeface="+mj-lt"/>
                <a:cs typeface="思源黑体 Regular" panose="020B0500000000000000" charset="-122"/>
              </a:rPr>
              <a:t>300-1600-10</a:t>
            </a:r>
            <a:r>
              <a:rPr lang="en-US" altLang="zh-CN" sz="3600" dirty="0">
                <a:solidFill>
                  <a:schemeClr val="accent4"/>
                </a:solidFill>
                <a:latin typeface="+mj-lt"/>
                <a:ea typeface="OPPOSans R" panose="00020600040101010101" charset="-122"/>
                <a:cs typeface="思源黑体 Regular" panose="020B0500000000000000" charset="-122"/>
              </a:rPr>
              <a:t> 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0428213-C055-931A-5285-3F3A1C2F2620}"/>
              </a:ext>
            </a:extLst>
          </p:cNvPr>
          <p:cNvSpPr/>
          <p:nvPr/>
        </p:nvSpPr>
        <p:spPr>
          <a:xfrm flipH="1">
            <a:off x="90805" y="189310"/>
            <a:ext cx="513715" cy="39941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>
              <a:solidFill>
                <a:schemeClr val="accent4"/>
              </a:solidFill>
            </a:endParaRPr>
          </a:p>
        </p:txBody>
      </p:sp>
      <p:pic>
        <p:nvPicPr>
          <p:cNvPr id="13313" name="Picture 1">
            <a:extLst>
              <a:ext uri="{FF2B5EF4-FFF2-40B4-BE49-F238E27FC236}">
                <a16:creationId xmlns:a16="http://schemas.microsoft.com/office/drawing/2014/main" id="{C33856F6-8600-41F6-4663-DCA7CDE61F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66" y="738862"/>
            <a:ext cx="7373689" cy="2760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4" name="Picture 2">
            <a:extLst>
              <a:ext uri="{FF2B5EF4-FFF2-40B4-BE49-F238E27FC236}">
                <a16:creationId xmlns:a16="http://schemas.microsoft.com/office/drawing/2014/main" id="{AD5247FB-39FD-7728-39CB-A3732265A9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67" y="3649133"/>
            <a:ext cx="7373689" cy="2760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9DC5CE96-481E-AC0B-3A01-722FE93E649B}"/>
              </a:ext>
            </a:extLst>
          </p:cNvPr>
          <p:cNvSpPr txBox="1"/>
          <p:nvPr/>
        </p:nvSpPr>
        <p:spPr>
          <a:xfrm>
            <a:off x="7780867" y="1864465"/>
            <a:ext cx="4148667" cy="3022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600" dirty="0">
                <a:solidFill>
                  <a:schemeClr val="accent3"/>
                </a:solidFill>
              </a:rPr>
              <a:t>      系统绝大部分平均响应时间保持在</a:t>
            </a:r>
            <a:r>
              <a:rPr lang="en-US" altLang="zh-CN" sz="2600" dirty="0">
                <a:solidFill>
                  <a:schemeClr val="accent3"/>
                </a:solidFill>
              </a:rPr>
              <a:t>15ms</a:t>
            </a:r>
            <a:r>
              <a:rPr lang="zh-CN" altLang="en-US" sz="2600" dirty="0">
                <a:solidFill>
                  <a:schemeClr val="accent3"/>
                </a:solidFill>
              </a:rPr>
              <a:t>左右，但多次出现峰值</a:t>
            </a:r>
            <a:r>
              <a:rPr lang="en-US" altLang="zh-CN" sz="2600" dirty="0">
                <a:solidFill>
                  <a:schemeClr val="accent3"/>
                </a:solidFill>
              </a:rPr>
              <a:t>;</a:t>
            </a:r>
            <a:r>
              <a:rPr lang="zh-CN" altLang="en-US" sz="2600" dirty="0">
                <a:solidFill>
                  <a:schemeClr val="accent3"/>
                </a:solidFill>
              </a:rPr>
              <a:t>看百分比的话，</a:t>
            </a:r>
            <a:r>
              <a:rPr lang="en-US" altLang="zh-CN" sz="2600" dirty="0">
                <a:solidFill>
                  <a:schemeClr val="accent3"/>
                </a:solidFill>
              </a:rPr>
              <a:t>90%</a:t>
            </a:r>
            <a:r>
              <a:rPr lang="zh-CN" altLang="en-US" sz="2600" dirty="0">
                <a:solidFill>
                  <a:schemeClr val="accent3"/>
                </a:solidFill>
              </a:rPr>
              <a:t>的请求响应时间在</a:t>
            </a:r>
            <a:r>
              <a:rPr lang="en-US" altLang="zh-CN" sz="2600" dirty="0">
                <a:solidFill>
                  <a:schemeClr val="accent3"/>
                </a:solidFill>
              </a:rPr>
              <a:t>12ms</a:t>
            </a:r>
            <a:r>
              <a:rPr lang="zh-CN" altLang="en-US" sz="2600" dirty="0">
                <a:solidFill>
                  <a:schemeClr val="accent3"/>
                </a:solidFill>
              </a:rPr>
              <a:t>内。</a:t>
            </a:r>
          </a:p>
        </p:txBody>
      </p:sp>
    </p:spTree>
    <p:extLst>
      <p:ext uri="{BB962C8B-B14F-4D97-AF65-F5344CB8AC3E}">
        <p14:creationId xmlns:p14="http://schemas.microsoft.com/office/powerpoint/2010/main" val="11436703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077876-8F35-C2CE-6DDD-B063383B7D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A1C8CBD1-FB51-2911-11D7-9787267A894D}"/>
              </a:ext>
            </a:extLst>
          </p:cNvPr>
          <p:cNvSpPr txBox="1"/>
          <p:nvPr/>
        </p:nvSpPr>
        <p:spPr>
          <a:xfrm>
            <a:off x="717549" y="-126919"/>
            <a:ext cx="3329517" cy="8254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dirty="0">
                <a:solidFill>
                  <a:schemeClr val="accent4"/>
                </a:solidFill>
                <a:latin typeface="+mj-lt"/>
                <a:ea typeface="+mj-lt"/>
                <a:cs typeface="思源黑体 Regular" panose="020B0500000000000000" charset="-122"/>
              </a:rPr>
              <a:t>300-1600-10</a:t>
            </a:r>
            <a:r>
              <a:rPr lang="en-US" altLang="zh-CN" sz="3600" dirty="0">
                <a:solidFill>
                  <a:schemeClr val="accent4"/>
                </a:solidFill>
                <a:latin typeface="+mj-lt"/>
                <a:ea typeface="OPPOSans R" panose="00020600040101010101" charset="-122"/>
                <a:cs typeface="思源黑体 Regular" panose="020B0500000000000000" charset="-122"/>
              </a:rPr>
              <a:t> 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F94FCDD-9CD6-A3AB-DC56-517402C8FC6E}"/>
              </a:ext>
            </a:extLst>
          </p:cNvPr>
          <p:cNvSpPr/>
          <p:nvPr/>
        </p:nvSpPr>
        <p:spPr>
          <a:xfrm flipH="1">
            <a:off x="90805" y="189310"/>
            <a:ext cx="513715" cy="39941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>
              <a:solidFill>
                <a:schemeClr val="accent4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8D7FB58-83D3-2886-CD8A-7DDBAD4FCC10}"/>
              </a:ext>
            </a:extLst>
          </p:cNvPr>
          <p:cNvSpPr txBox="1"/>
          <p:nvPr/>
        </p:nvSpPr>
        <p:spPr>
          <a:xfrm>
            <a:off x="90806" y="4652131"/>
            <a:ext cx="11805390" cy="18221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600" dirty="0">
                <a:solidFill>
                  <a:schemeClr val="accent3"/>
                </a:solidFill>
              </a:rPr>
              <a:t>       由活跃线程数图可知，在某几个时间段内，活跃线程数显著增加。故而本测试结果的峰值，大概率是由于瞬时负载，即服务器在短时间内接收到大量请求，导致服务器无效及时有效地处理这些请求造成，当然也不排除网络因素。</a:t>
            </a:r>
          </a:p>
        </p:txBody>
      </p:sp>
      <p:pic>
        <p:nvPicPr>
          <p:cNvPr id="15361" name="Picture 1">
            <a:extLst>
              <a:ext uri="{FF2B5EF4-FFF2-40B4-BE49-F238E27FC236}">
                <a16:creationId xmlns:a16="http://schemas.microsoft.com/office/drawing/2014/main" id="{86CE5E2F-A563-CB9B-715F-9A8203F774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816" y="635166"/>
            <a:ext cx="10385213" cy="3868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57935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1D756D-A64B-87FC-57DE-28A48CB8AB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9005819-9C3F-FB96-489E-8BD204B66146}"/>
              </a:ext>
            </a:extLst>
          </p:cNvPr>
          <p:cNvSpPr txBox="1"/>
          <p:nvPr/>
        </p:nvSpPr>
        <p:spPr>
          <a:xfrm>
            <a:off x="717549" y="-126919"/>
            <a:ext cx="3329517" cy="8254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dirty="0">
                <a:solidFill>
                  <a:schemeClr val="accent4"/>
                </a:solidFill>
                <a:latin typeface="+mj-lt"/>
                <a:ea typeface="+mj-lt"/>
                <a:cs typeface="思源黑体 Regular" panose="020B0500000000000000" charset="-122"/>
              </a:rPr>
              <a:t>300-1600-10</a:t>
            </a:r>
            <a:r>
              <a:rPr lang="en-US" altLang="zh-CN" sz="3600" dirty="0">
                <a:solidFill>
                  <a:schemeClr val="accent4"/>
                </a:solidFill>
                <a:latin typeface="+mj-lt"/>
                <a:ea typeface="OPPOSans R" panose="00020600040101010101" charset="-122"/>
                <a:cs typeface="思源黑体 Regular" panose="020B0500000000000000" charset="-122"/>
              </a:rPr>
              <a:t> 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8D5FAF2-98C5-B72F-3BC0-42A6204FCCA9}"/>
              </a:ext>
            </a:extLst>
          </p:cNvPr>
          <p:cNvSpPr/>
          <p:nvPr/>
        </p:nvSpPr>
        <p:spPr>
          <a:xfrm flipH="1">
            <a:off x="90805" y="189310"/>
            <a:ext cx="513715" cy="39941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>
              <a:solidFill>
                <a:schemeClr val="accent4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BA0BDBA-0BFC-53F5-D619-37611AFA8D1F}"/>
              </a:ext>
            </a:extLst>
          </p:cNvPr>
          <p:cNvSpPr txBox="1"/>
          <p:nvPr/>
        </p:nvSpPr>
        <p:spPr>
          <a:xfrm>
            <a:off x="604520" y="804860"/>
            <a:ext cx="10563013" cy="621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accent3"/>
                </a:solidFill>
              </a:rPr>
              <a:t>CPU</a:t>
            </a:r>
            <a:r>
              <a:rPr lang="zh-CN" altLang="en-US" sz="2600" dirty="0">
                <a:solidFill>
                  <a:schemeClr val="accent3"/>
                </a:solidFill>
              </a:rPr>
              <a:t>使用率达到</a:t>
            </a:r>
            <a:r>
              <a:rPr lang="en-US" altLang="zh-CN" sz="2600" dirty="0">
                <a:solidFill>
                  <a:schemeClr val="accent3"/>
                </a:solidFill>
              </a:rPr>
              <a:t>%33</a:t>
            </a:r>
            <a:r>
              <a:rPr lang="zh-CN" altLang="en-US" sz="2600" dirty="0">
                <a:solidFill>
                  <a:schemeClr val="accent3"/>
                </a:solidFill>
              </a:rPr>
              <a:t>左右，内存使用率达到</a:t>
            </a:r>
            <a:r>
              <a:rPr lang="en-US" altLang="zh-CN" sz="2600" dirty="0">
                <a:solidFill>
                  <a:schemeClr val="accent3"/>
                </a:solidFill>
              </a:rPr>
              <a:t>%96</a:t>
            </a:r>
            <a:r>
              <a:rPr lang="zh-CN" altLang="en-US" sz="2600" dirty="0">
                <a:solidFill>
                  <a:schemeClr val="accent3"/>
                </a:solidFill>
              </a:rPr>
              <a:t>左右。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D029EAC-367F-DDB4-155A-9FB20CD3F0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49" y="1566304"/>
            <a:ext cx="10441518" cy="445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0223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5BA923-3E85-3AE3-06C4-B0DBEDC4D2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384A3D51-2F91-3362-F766-A96ACF7F43FA}"/>
              </a:ext>
            </a:extLst>
          </p:cNvPr>
          <p:cNvSpPr txBox="1"/>
          <p:nvPr/>
        </p:nvSpPr>
        <p:spPr>
          <a:xfrm>
            <a:off x="717549" y="-126919"/>
            <a:ext cx="3329517" cy="8254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dirty="0">
                <a:solidFill>
                  <a:schemeClr val="accent4"/>
                </a:solidFill>
                <a:latin typeface="+mj-lt"/>
                <a:ea typeface="+mj-lt"/>
                <a:cs typeface="思源黑体 Regular" panose="020B0500000000000000" charset="-122"/>
              </a:rPr>
              <a:t>300-1600-25</a:t>
            </a:r>
            <a:r>
              <a:rPr lang="en-US" altLang="zh-CN" sz="3600" dirty="0">
                <a:solidFill>
                  <a:schemeClr val="accent4"/>
                </a:solidFill>
                <a:latin typeface="+mj-lt"/>
                <a:ea typeface="OPPOSans R" panose="00020600040101010101" charset="-122"/>
                <a:cs typeface="思源黑体 Regular" panose="020B0500000000000000" charset="-122"/>
              </a:rPr>
              <a:t> 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AF16373-DB88-C1CC-F2B6-0B77C778914C}"/>
              </a:ext>
            </a:extLst>
          </p:cNvPr>
          <p:cNvSpPr/>
          <p:nvPr/>
        </p:nvSpPr>
        <p:spPr>
          <a:xfrm flipH="1">
            <a:off x="90805" y="189310"/>
            <a:ext cx="513715" cy="39941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>
              <a:solidFill>
                <a:schemeClr val="accent4"/>
              </a:solidFill>
            </a:endParaRPr>
          </a:p>
        </p:txBody>
      </p:sp>
      <p:pic>
        <p:nvPicPr>
          <p:cNvPr id="19457" name="Picture 1">
            <a:extLst>
              <a:ext uri="{FF2B5EF4-FFF2-40B4-BE49-F238E27FC236}">
                <a16:creationId xmlns:a16="http://schemas.microsoft.com/office/drawing/2014/main" id="{A1869090-69BA-2690-E318-84EC146A2D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081" y="708832"/>
            <a:ext cx="7985654" cy="2974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58" name="Picture 2">
            <a:extLst>
              <a:ext uri="{FF2B5EF4-FFF2-40B4-BE49-F238E27FC236}">
                <a16:creationId xmlns:a16="http://schemas.microsoft.com/office/drawing/2014/main" id="{7B4C2CF0-F5C7-EE9F-E379-5941CF1645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2" y="3756985"/>
            <a:ext cx="8033072" cy="3021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2253D65-38AA-3FD0-B891-9977BDF1EDE5}"/>
              </a:ext>
            </a:extLst>
          </p:cNvPr>
          <p:cNvSpPr txBox="1"/>
          <p:nvPr/>
        </p:nvSpPr>
        <p:spPr>
          <a:xfrm>
            <a:off x="6959071" y="2115386"/>
            <a:ext cx="5029729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200" dirty="0">
                <a:solidFill>
                  <a:schemeClr val="accent3"/>
                </a:solidFill>
              </a:rPr>
              <a:t>     系统大部分平均响应时间保持在</a:t>
            </a:r>
            <a:r>
              <a:rPr lang="en-US" altLang="zh-CN" sz="2200" dirty="0">
                <a:solidFill>
                  <a:schemeClr val="accent3"/>
                </a:solidFill>
              </a:rPr>
              <a:t>12ms</a:t>
            </a:r>
            <a:r>
              <a:rPr lang="zh-CN" altLang="en-US" sz="2200" dirty="0">
                <a:solidFill>
                  <a:schemeClr val="accent3"/>
                </a:solidFill>
              </a:rPr>
              <a:t>左右，但也有较多部分平均响应时间保持在</a:t>
            </a:r>
            <a:r>
              <a:rPr lang="en-US" altLang="zh-CN" sz="2200" dirty="0">
                <a:solidFill>
                  <a:schemeClr val="accent3"/>
                </a:solidFill>
              </a:rPr>
              <a:t>270ms</a:t>
            </a:r>
            <a:r>
              <a:rPr lang="zh-CN" altLang="en-US" sz="2200" dirty="0">
                <a:solidFill>
                  <a:schemeClr val="accent3"/>
                </a:solidFill>
              </a:rPr>
              <a:t>左右，且多次出现峰值，且峰值相较于</a:t>
            </a:r>
            <a:r>
              <a:rPr lang="en-US" altLang="zh-CN" sz="2200" dirty="0">
                <a:solidFill>
                  <a:schemeClr val="accent3"/>
                </a:solidFill>
              </a:rPr>
              <a:t>1600-300-10</a:t>
            </a:r>
            <a:r>
              <a:rPr lang="zh-CN" altLang="en-US" sz="2200" dirty="0">
                <a:solidFill>
                  <a:schemeClr val="accent3"/>
                </a:solidFill>
              </a:rPr>
              <a:t>测试结果，数值增大</a:t>
            </a:r>
            <a:r>
              <a:rPr lang="en-US" altLang="zh-CN" sz="2200" dirty="0">
                <a:solidFill>
                  <a:schemeClr val="accent3"/>
                </a:solidFill>
              </a:rPr>
              <a:t>;</a:t>
            </a:r>
            <a:r>
              <a:rPr lang="zh-CN" altLang="en-US" sz="2200" dirty="0">
                <a:solidFill>
                  <a:schemeClr val="accent3"/>
                </a:solidFill>
              </a:rPr>
              <a:t>看百分比的话，</a:t>
            </a:r>
            <a:r>
              <a:rPr lang="en-US" altLang="zh-CN" sz="2200" dirty="0">
                <a:solidFill>
                  <a:schemeClr val="accent3"/>
                </a:solidFill>
              </a:rPr>
              <a:t>80%</a:t>
            </a:r>
            <a:r>
              <a:rPr lang="zh-CN" altLang="en-US" sz="2200" dirty="0">
                <a:solidFill>
                  <a:schemeClr val="accent3"/>
                </a:solidFill>
              </a:rPr>
              <a:t>的请求响应时间在</a:t>
            </a:r>
            <a:r>
              <a:rPr lang="en-US" altLang="zh-CN" sz="2200" dirty="0">
                <a:solidFill>
                  <a:schemeClr val="accent3"/>
                </a:solidFill>
              </a:rPr>
              <a:t>106ms</a:t>
            </a:r>
            <a:r>
              <a:rPr lang="zh-CN" altLang="en-US" sz="2200" dirty="0">
                <a:solidFill>
                  <a:schemeClr val="accent3"/>
                </a:solidFill>
              </a:rPr>
              <a:t>内。</a:t>
            </a:r>
          </a:p>
        </p:txBody>
      </p:sp>
    </p:spTree>
    <p:extLst>
      <p:ext uri="{BB962C8B-B14F-4D97-AF65-F5344CB8AC3E}">
        <p14:creationId xmlns:p14="http://schemas.microsoft.com/office/powerpoint/2010/main" val="26387264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7A0B02-6182-0DF8-B631-5B181305B8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91288D-40F8-CF5B-51C3-0D18EB1DC0DC}"/>
              </a:ext>
            </a:extLst>
          </p:cNvPr>
          <p:cNvSpPr txBox="1"/>
          <p:nvPr/>
        </p:nvSpPr>
        <p:spPr>
          <a:xfrm>
            <a:off x="717549" y="-126919"/>
            <a:ext cx="3329517" cy="8254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dirty="0">
                <a:solidFill>
                  <a:schemeClr val="accent4"/>
                </a:solidFill>
                <a:latin typeface="+mj-lt"/>
                <a:ea typeface="+mj-lt"/>
                <a:cs typeface="思源黑体 Regular" panose="020B0500000000000000" charset="-122"/>
              </a:rPr>
              <a:t>300-1600-25</a:t>
            </a:r>
            <a:r>
              <a:rPr lang="en-US" altLang="zh-CN" sz="3600" dirty="0">
                <a:solidFill>
                  <a:schemeClr val="accent4"/>
                </a:solidFill>
                <a:latin typeface="+mj-lt"/>
                <a:ea typeface="OPPOSans R" panose="00020600040101010101" charset="-122"/>
                <a:cs typeface="思源黑体 Regular" panose="020B0500000000000000" charset="-122"/>
              </a:rPr>
              <a:t> 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CF88FD8-A31E-19A6-1AC1-9F4D18C2D462}"/>
              </a:ext>
            </a:extLst>
          </p:cNvPr>
          <p:cNvSpPr/>
          <p:nvPr/>
        </p:nvSpPr>
        <p:spPr>
          <a:xfrm flipH="1">
            <a:off x="90805" y="189310"/>
            <a:ext cx="513715" cy="39941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>
              <a:solidFill>
                <a:schemeClr val="accent4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612180C-BE92-436D-34D9-C78507C99E4A}"/>
              </a:ext>
            </a:extLst>
          </p:cNvPr>
          <p:cNvSpPr txBox="1"/>
          <p:nvPr/>
        </p:nvSpPr>
        <p:spPr>
          <a:xfrm>
            <a:off x="169333" y="796393"/>
            <a:ext cx="12022667" cy="12219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accent3"/>
                </a:solidFill>
              </a:rPr>
              <a:t>    CPU</a:t>
            </a:r>
            <a:r>
              <a:rPr lang="zh-CN" altLang="en-US" sz="2600" dirty="0">
                <a:solidFill>
                  <a:schemeClr val="accent3"/>
                </a:solidFill>
              </a:rPr>
              <a:t>使用率达到</a:t>
            </a:r>
            <a:r>
              <a:rPr lang="en-US" altLang="zh-CN" sz="2600" dirty="0">
                <a:solidFill>
                  <a:schemeClr val="accent3"/>
                </a:solidFill>
              </a:rPr>
              <a:t>%80</a:t>
            </a:r>
            <a:r>
              <a:rPr lang="zh-CN" altLang="en-US" sz="2600" dirty="0">
                <a:solidFill>
                  <a:schemeClr val="accent3"/>
                </a:solidFill>
              </a:rPr>
              <a:t>左右，内存使用率达到</a:t>
            </a:r>
            <a:r>
              <a:rPr lang="en-US" altLang="zh-CN" sz="2600" dirty="0">
                <a:solidFill>
                  <a:schemeClr val="accent3"/>
                </a:solidFill>
              </a:rPr>
              <a:t>%97</a:t>
            </a:r>
            <a:r>
              <a:rPr lang="zh-CN" altLang="en-US" sz="2600" dirty="0">
                <a:solidFill>
                  <a:schemeClr val="accent3"/>
                </a:solidFill>
              </a:rPr>
              <a:t>左右。服务器负载压力增大，性能大大降低，说明在高并发请求情况下，</a:t>
            </a:r>
            <a:r>
              <a:rPr lang="en-US" altLang="zh-CN" sz="2600" dirty="0" err="1">
                <a:solidFill>
                  <a:schemeClr val="accent3"/>
                </a:solidFill>
              </a:rPr>
              <a:t>Jpa</a:t>
            </a:r>
            <a:r>
              <a:rPr lang="zh-CN" altLang="en-US" sz="2600" dirty="0">
                <a:solidFill>
                  <a:schemeClr val="accent3"/>
                </a:solidFill>
              </a:rPr>
              <a:t>查询数据库方案的效率并不理想。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2311FE5-B42C-A2F7-0DE0-E270AED316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00" y="2458000"/>
            <a:ext cx="10533333" cy="4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8694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651D4A-91F2-410E-C239-49978F5A70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5E87B48A-FB0B-742A-715F-491FA65BA2CD}"/>
              </a:ext>
            </a:extLst>
          </p:cNvPr>
          <p:cNvSpPr txBox="1"/>
          <p:nvPr/>
        </p:nvSpPr>
        <p:spPr>
          <a:xfrm>
            <a:off x="717549" y="-126919"/>
            <a:ext cx="3329517" cy="8254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dirty="0">
                <a:solidFill>
                  <a:schemeClr val="accent4"/>
                </a:solidFill>
                <a:latin typeface="+mj-lt"/>
                <a:ea typeface="+mj-lt"/>
                <a:cs typeface="思源黑体 Regular" panose="020B0500000000000000" charset="-122"/>
              </a:rPr>
              <a:t>300-1600-40</a:t>
            </a:r>
            <a:r>
              <a:rPr lang="en-US" altLang="zh-CN" sz="3600" dirty="0">
                <a:solidFill>
                  <a:schemeClr val="accent4"/>
                </a:solidFill>
                <a:latin typeface="+mj-lt"/>
                <a:ea typeface="OPPOSans R" panose="00020600040101010101" charset="-122"/>
                <a:cs typeface="思源黑体 Regular" panose="020B0500000000000000" charset="-122"/>
              </a:rPr>
              <a:t> 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72AA50C-C199-18DC-CC47-2DD9C955554B}"/>
              </a:ext>
            </a:extLst>
          </p:cNvPr>
          <p:cNvSpPr/>
          <p:nvPr/>
        </p:nvSpPr>
        <p:spPr>
          <a:xfrm flipH="1">
            <a:off x="90805" y="189310"/>
            <a:ext cx="513715" cy="39941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>
              <a:solidFill>
                <a:schemeClr val="accent4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1C8DEBF-02D8-5E7B-9DB8-5714E25452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662" y="627107"/>
            <a:ext cx="7915805" cy="300155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F4DDA15-00B9-371A-D22A-036DFA286F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661" y="3743734"/>
            <a:ext cx="7915805" cy="298898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046D61F8-B475-E129-5314-5220A4D1A809}"/>
              </a:ext>
            </a:extLst>
          </p:cNvPr>
          <p:cNvSpPr txBox="1"/>
          <p:nvPr/>
        </p:nvSpPr>
        <p:spPr>
          <a:xfrm>
            <a:off x="6925733" y="627107"/>
            <a:ext cx="5046133" cy="58280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000" dirty="0">
                <a:solidFill>
                  <a:schemeClr val="accent3"/>
                </a:solidFill>
              </a:rPr>
              <a:t>从上图可以看出，系统响应时间分多次达到峰值然后在较低水平维持稳定，但也基本超过</a:t>
            </a:r>
            <a:r>
              <a:rPr lang="en-US" altLang="zh-CN" sz="2000" dirty="0">
                <a:solidFill>
                  <a:schemeClr val="accent3"/>
                </a:solidFill>
                <a:highlight>
                  <a:srgbClr val="FFFF00"/>
                </a:highlight>
              </a:rPr>
              <a:t>100ms</a:t>
            </a:r>
            <a:r>
              <a:rPr lang="en-US" altLang="zh-CN" sz="2000" dirty="0">
                <a:solidFill>
                  <a:schemeClr val="accent3"/>
                </a:solidFill>
              </a:rPr>
              <a:t>;</a:t>
            </a:r>
            <a:r>
              <a:rPr lang="zh-CN" altLang="en-US" sz="2000" dirty="0">
                <a:solidFill>
                  <a:schemeClr val="accent3"/>
                </a:solidFill>
              </a:rPr>
              <a:t>看百分比的话，</a:t>
            </a:r>
            <a:r>
              <a:rPr lang="en-US" altLang="zh-CN" sz="2000" dirty="0">
                <a:solidFill>
                  <a:schemeClr val="accent3"/>
                </a:solidFill>
              </a:rPr>
              <a:t>80%</a:t>
            </a:r>
            <a:r>
              <a:rPr lang="zh-CN" altLang="en-US" sz="2000" dirty="0">
                <a:solidFill>
                  <a:schemeClr val="accent3"/>
                </a:solidFill>
              </a:rPr>
              <a:t>请求响应时间在</a:t>
            </a:r>
            <a:r>
              <a:rPr lang="en-US" altLang="zh-CN" sz="2000" dirty="0">
                <a:solidFill>
                  <a:schemeClr val="accent3"/>
                </a:solidFill>
                <a:highlight>
                  <a:srgbClr val="FFFF00"/>
                </a:highlight>
              </a:rPr>
              <a:t>128ms</a:t>
            </a:r>
            <a:r>
              <a:rPr lang="zh-CN" altLang="en-US" sz="2000" dirty="0">
                <a:solidFill>
                  <a:schemeClr val="accent3"/>
                </a:solidFill>
              </a:rPr>
              <a:t>。</a:t>
            </a:r>
          </a:p>
          <a:p>
            <a:pPr>
              <a:lnSpc>
                <a:spcPct val="125000"/>
              </a:lnSpc>
            </a:pPr>
            <a:r>
              <a:rPr lang="zh-CN" altLang="en-US" sz="2000" dirty="0">
                <a:solidFill>
                  <a:schemeClr val="accent3"/>
                </a:solidFill>
              </a:rPr>
              <a:t>在同样的条件下，本组实验四的实验结果为：</a:t>
            </a:r>
          </a:p>
          <a:p>
            <a:pPr>
              <a:lnSpc>
                <a:spcPct val="125000"/>
              </a:lnSpc>
            </a:pPr>
            <a:r>
              <a:rPr lang="en-US" altLang="zh-CN" sz="2000" dirty="0">
                <a:solidFill>
                  <a:schemeClr val="accent3"/>
                </a:solidFill>
              </a:rPr>
              <a:t>    Dao</a:t>
            </a:r>
            <a:r>
              <a:rPr lang="zh-CN" altLang="en-US" sz="2000" dirty="0">
                <a:solidFill>
                  <a:schemeClr val="accent3"/>
                </a:solidFill>
              </a:rPr>
              <a:t>层关联平均响应时间维持在</a:t>
            </a:r>
            <a:r>
              <a:rPr lang="en-US" altLang="zh-CN" sz="2000" dirty="0">
                <a:solidFill>
                  <a:schemeClr val="accent3"/>
                </a:solidFill>
                <a:highlight>
                  <a:srgbClr val="FFFF00"/>
                </a:highlight>
              </a:rPr>
              <a:t>17ms</a:t>
            </a:r>
            <a:r>
              <a:rPr lang="zh-CN" altLang="en-US" sz="2000" dirty="0">
                <a:solidFill>
                  <a:schemeClr val="accent3"/>
                </a:solidFill>
              </a:rPr>
              <a:t>左右，</a:t>
            </a:r>
            <a:r>
              <a:rPr lang="en-US" altLang="zh-CN" sz="2000" dirty="0">
                <a:solidFill>
                  <a:schemeClr val="accent3"/>
                </a:solidFill>
              </a:rPr>
              <a:t>80&amp;</a:t>
            </a:r>
            <a:r>
              <a:rPr lang="zh-CN" altLang="en-US" sz="2000" dirty="0">
                <a:solidFill>
                  <a:schemeClr val="accent3"/>
                </a:solidFill>
              </a:rPr>
              <a:t>的请求响应时间在</a:t>
            </a:r>
            <a:r>
              <a:rPr lang="en-US" altLang="zh-CN" sz="2000" dirty="0">
                <a:solidFill>
                  <a:schemeClr val="accent3"/>
                </a:solidFill>
                <a:highlight>
                  <a:srgbClr val="FFFF00"/>
                </a:highlight>
              </a:rPr>
              <a:t>21ms</a:t>
            </a:r>
            <a:r>
              <a:rPr lang="zh-CN" altLang="en-US" sz="2000" dirty="0">
                <a:solidFill>
                  <a:schemeClr val="accent3"/>
                </a:solidFill>
              </a:rPr>
              <a:t>左右；</a:t>
            </a:r>
          </a:p>
          <a:p>
            <a:pPr>
              <a:lnSpc>
                <a:spcPct val="125000"/>
              </a:lnSpc>
            </a:pPr>
            <a:r>
              <a:rPr lang="en-US" altLang="zh-CN" sz="2000" dirty="0">
                <a:solidFill>
                  <a:schemeClr val="accent3"/>
                </a:solidFill>
              </a:rPr>
              <a:t>    </a:t>
            </a:r>
            <a:r>
              <a:rPr lang="en-US" altLang="zh-CN" sz="2000" dirty="0" err="1">
                <a:solidFill>
                  <a:schemeClr val="accent3"/>
                </a:solidFill>
              </a:rPr>
              <a:t>MyBatis</a:t>
            </a:r>
            <a:r>
              <a:rPr lang="zh-CN" altLang="en-US" sz="2000" dirty="0">
                <a:solidFill>
                  <a:schemeClr val="accent3"/>
                </a:solidFill>
              </a:rPr>
              <a:t>关联平均响应时间维持在</a:t>
            </a:r>
            <a:r>
              <a:rPr lang="en-US" altLang="zh-CN" sz="2000" dirty="0">
                <a:solidFill>
                  <a:schemeClr val="accent3"/>
                </a:solidFill>
                <a:highlight>
                  <a:srgbClr val="FFFF00"/>
                </a:highlight>
              </a:rPr>
              <a:t>9ms</a:t>
            </a:r>
            <a:r>
              <a:rPr lang="zh-CN" altLang="en-US" sz="2000" dirty="0">
                <a:solidFill>
                  <a:schemeClr val="accent3"/>
                </a:solidFill>
              </a:rPr>
              <a:t>左右，</a:t>
            </a:r>
            <a:r>
              <a:rPr lang="en-US" altLang="zh-CN" sz="2000" dirty="0">
                <a:solidFill>
                  <a:schemeClr val="accent3"/>
                </a:solidFill>
              </a:rPr>
              <a:t>80%</a:t>
            </a:r>
            <a:r>
              <a:rPr lang="zh-CN" altLang="en-US" sz="2000" dirty="0">
                <a:solidFill>
                  <a:schemeClr val="accent3"/>
                </a:solidFill>
              </a:rPr>
              <a:t>的请求响应时间在</a:t>
            </a:r>
            <a:r>
              <a:rPr lang="en-US" altLang="zh-CN" sz="2000" dirty="0">
                <a:solidFill>
                  <a:schemeClr val="accent3"/>
                </a:solidFill>
                <a:highlight>
                  <a:srgbClr val="FFFF00"/>
                </a:highlight>
              </a:rPr>
              <a:t>9ms</a:t>
            </a:r>
            <a:r>
              <a:rPr lang="zh-CN" altLang="en-US" sz="2000" dirty="0">
                <a:solidFill>
                  <a:schemeClr val="accent3"/>
                </a:solidFill>
              </a:rPr>
              <a:t>左右；</a:t>
            </a:r>
          </a:p>
          <a:p>
            <a:pPr>
              <a:lnSpc>
                <a:spcPct val="125000"/>
              </a:lnSpc>
            </a:pPr>
            <a:r>
              <a:rPr lang="en-US" altLang="zh-CN" sz="2000" dirty="0">
                <a:solidFill>
                  <a:schemeClr val="accent3"/>
                </a:solidFill>
              </a:rPr>
              <a:t>    join</a:t>
            </a:r>
            <a:r>
              <a:rPr lang="zh-CN" altLang="en-US" sz="2000" dirty="0">
                <a:solidFill>
                  <a:schemeClr val="accent3"/>
                </a:solidFill>
              </a:rPr>
              <a:t>查询关联（无外键索引）平均响应时间维持在</a:t>
            </a:r>
            <a:r>
              <a:rPr lang="en-US" altLang="zh-CN" sz="2000" dirty="0">
                <a:solidFill>
                  <a:schemeClr val="accent3"/>
                </a:solidFill>
                <a:highlight>
                  <a:srgbClr val="FFFF00"/>
                </a:highlight>
              </a:rPr>
              <a:t>15ms</a:t>
            </a:r>
            <a:r>
              <a:rPr lang="zh-CN" altLang="en-US" sz="2000" dirty="0">
                <a:solidFill>
                  <a:schemeClr val="accent3"/>
                </a:solidFill>
              </a:rPr>
              <a:t>左右，</a:t>
            </a:r>
            <a:r>
              <a:rPr lang="en-US" altLang="zh-CN" sz="2000" dirty="0">
                <a:solidFill>
                  <a:schemeClr val="accent3"/>
                </a:solidFill>
              </a:rPr>
              <a:t>80%</a:t>
            </a:r>
            <a:r>
              <a:rPr lang="zh-CN" altLang="en-US" sz="2000" dirty="0">
                <a:solidFill>
                  <a:schemeClr val="accent3"/>
                </a:solidFill>
              </a:rPr>
              <a:t>的响应请求时间在</a:t>
            </a:r>
            <a:r>
              <a:rPr lang="en-US" altLang="zh-CN" sz="2000" dirty="0">
                <a:solidFill>
                  <a:schemeClr val="accent3"/>
                </a:solidFill>
                <a:highlight>
                  <a:srgbClr val="FFFF00"/>
                </a:highlight>
              </a:rPr>
              <a:t>18ms</a:t>
            </a:r>
            <a:r>
              <a:rPr lang="zh-CN" altLang="en-US" sz="2000" dirty="0">
                <a:solidFill>
                  <a:schemeClr val="accent3"/>
                </a:solidFill>
              </a:rPr>
              <a:t>左右；</a:t>
            </a:r>
          </a:p>
          <a:p>
            <a:pPr>
              <a:lnSpc>
                <a:spcPct val="125000"/>
              </a:lnSpc>
            </a:pPr>
            <a:r>
              <a:rPr lang="en-US" altLang="zh-CN" sz="2000" dirty="0">
                <a:solidFill>
                  <a:schemeClr val="accent3"/>
                </a:solidFill>
              </a:rPr>
              <a:t>    join</a:t>
            </a:r>
            <a:r>
              <a:rPr lang="zh-CN" altLang="en-US" sz="2000" dirty="0">
                <a:solidFill>
                  <a:schemeClr val="accent3"/>
                </a:solidFill>
              </a:rPr>
              <a:t>查询关联（添加外键索引）平均响应时间维持在</a:t>
            </a:r>
            <a:r>
              <a:rPr lang="en-US" altLang="zh-CN" sz="2000" dirty="0">
                <a:solidFill>
                  <a:schemeClr val="accent3"/>
                </a:solidFill>
                <a:highlight>
                  <a:srgbClr val="FFFF00"/>
                </a:highlight>
              </a:rPr>
              <a:t>16ms</a:t>
            </a:r>
            <a:r>
              <a:rPr lang="zh-CN" altLang="en-US" sz="2000" dirty="0">
                <a:solidFill>
                  <a:schemeClr val="accent3"/>
                </a:solidFill>
              </a:rPr>
              <a:t>左右，</a:t>
            </a:r>
            <a:r>
              <a:rPr lang="en-US" altLang="zh-CN" sz="2000" dirty="0">
                <a:solidFill>
                  <a:schemeClr val="accent3"/>
                </a:solidFill>
              </a:rPr>
              <a:t>80%</a:t>
            </a:r>
            <a:r>
              <a:rPr lang="zh-CN" altLang="en-US" sz="2000" dirty="0">
                <a:solidFill>
                  <a:schemeClr val="accent3"/>
                </a:solidFill>
              </a:rPr>
              <a:t>的响应请求时间在</a:t>
            </a:r>
            <a:r>
              <a:rPr lang="en-US" altLang="zh-CN" sz="2000" dirty="0">
                <a:solidFill>
                  <a:schemeClr val="accent3"/>
                </a:solidFill>
                <a:highlight>
                  <a:srgbClr val="FFFF00"/>
                </a:highlight>
              </a:rPr>
              <a:t>18ms</a:t>
            </a:r>
            <a:r>
              <a:rPr lang="zh-CN" altLang="en-US" sz="2000" dirty="0">
                <a:solidFill>
                  <a:schemeClr val="accent3"/>
                </a:solidFill>
              </a:rPr>
              <a:t>左右。</a:t>
            </a:r>
          </a:p>
        </p:txBody>
      </p:sp>
    </p:spTree>
    <p:extLst>
      <p:ext uri="{BB962C8B-B14F-4D97-AF65-F5344CB8AC3E}">
        <p14:creationId xmlns:p14="http://schemas.microsoft.com/office/powerpoint/2010/main" val="31683635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AB872E-FEE8-AA13-9BD7-5236497324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3707A750-6402-5749-1740-8B2956C51F73}"/>
              </a:ext>
            </a:extLst>
          </p:cNvPr>
          <p:cNvSpPr txBox="1"/>
          <p:nvPr/>
        </p:nvSpPr>
        <p:spPr>
          <a:xfrm>
            <a:off x="717549" y="-126919"/>
            <a:ext cx="3329517" cy="8254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dirty="0">
                <a:solidFill>
                  <a:schemeClr val="accent4"/>
                </a:solidFill>
                <a:latin typeface="+mj-lt"/>
                <a:ea typeface="+mj-lt"/>
                <a:cs typeface="思源黑体 Regular" panose="020B0500000000000000" charset="-122"/>
              </a:rPr>
              <a:t>300-1600-40</a:t>
            </a:r>
            <a:r>
              <a:rPr lang="en-US" altLang="zh-CN" sz="3600" dirty="0">
                <a:solidFill>
                  <a:schemeClr val="accent4"/>
                </a:solidFill>
                <a:latin typeface="+mj-lt"/>
                <a:ea typeface="OPPOSans R" panose="00020600040101010101" charset="-122"/>
                <a:cs typeface="思源黑体 Regular" panose="020B0500000000000000" charset="-122"/>
              </a:rPr>
              <a:t> 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4F4F689-093D-3896-E5AC-D220EB091A52}"/>
              </a:ext>
            </a:extLst>
          </p:cNvPr>
          <p:cNvSpPr/>
          <p:nvPr/>
        </p:nvSpPr>
        <p:spPr>
          <a:xfrm flipH="1">
            <a:off x="90805" y="189310"/>
            <a:ext cx="513715" cy="39941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>
              <a:solidFill>
                <a:schemeClr val="accent4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99CC5AF-2F5F-7A6E-A4B2-E7E1EC14FA96}"/>
              </a:ext>
            </a:extLst>
          </p:cNvPr>
          <p:cNvSpPr txBox="1"/>
          <p:nvPr/>
        </p:nvSpPr>
        <p:spPr>
          <a:xfrm>
            <a:off x="604520" y="804860"/>
            <a:ext cx="11646747" cy="15560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 dirty="0">
                <a:solidFill>
                  <a:schemeClr val="accent3"/>
                </a:solidFill>
              </a:rPr>
              <a:t>       CPU</a:t>
            </a:r>
            <a:r>
              <a:rPr lang="zh-CN" altLang="en-US" sz="2200" dirty="0">
                <a:solidFill>
                  <a:schemeClr val="accent3"/>
                </a:solidFill>
              </a:rPr>
              <a:t>使用率达到</a:t>
            </a:r>
            <a:r>
              <a:rPr lang="en-US" altLang="zh-CN" sz="2200" dirty="0">
                <a:solidFill>
                  <a:schemeClr val="accent3"/>
                </a:solidFill>
              </a:rPr>
              <a:t>%99</a:t>
            </a:r>
            <a:r>
              <a:rPr lang="zh-CN" altLang="en-US" sz="2200" dirty="0">
                <a:solidFill>
                  <a:schemeClr val="accent3"/>
                </a:solidFill>
              </a:rPr>
              <a:t>左右，内存使用率达到</a:t>
            </a:r>
            <a:r>
              <a:rPr lang="en-US" altLang="zh-CN" sz="2200" dirty="0">
                <a:solidFill>
                  <a:schemeClr val="accent3"/>
                </a:solidFill>
              </a:rPr>
              <a:t>%97</a:t>
            </a:r>
            <a:r>
              <a:rPr lang="zh-CN" altLang="en-US" sz="2200" dirty="0">
                <a:solidFill>
                  <a:schemeClr val="accent3"/>
                </a:solidFill>
              </a:rPr>
              <a:t>左右。对比得出结论。在第四次实验结果中：</a:t>
            </a:r>
            <a:r>
              <a:rPr lang="en-US" altLang="zh-CN" sz="2200" dirty="0">
                <a:solidFill>
                  <a:schemeClr val="accent3"/>
                </a:solidFill>
              </a:rPr>
              <a:t>Dao</a:t>
            </a:r>
            <a:r>
              <a:rPr lang="zh-CN" altLang="en-US" sz="2200" dirty="0">
                <a:solidFill>
                  <a:schemeClr val="accent3"/>
                </a:solidFill>
              </a:rPr>
              <a:t>层关联服务器</a:t>
            </a:r>
            <a:r>
              <a:rPr lang="en-US" altLang="zh-CN" sz="2200" dirty="0">
                <a:solidFill>
                  <a:schemeClr val="accent3"/>
                </a:solidFill>
              </a:rPr>
              <a:t>CPU</a:t>
            </a:r>
            <a:r>
              <a:rPr lang="zh-CN" altLang="en-US" sz="2200" dirty="0">
                <a:solidFill>
                  <a:schemeClr val="accent3"/>
                </a:solidFill>
              </a:rPr>
              <a:t>使用率达到</a:t>
            </a:r>
            <a:r>
              <a:rPr lang="en-US" altLang="zh-CN" sz="2200" dirty="0">
                <a:solidFill>
                  <a:schemeClr val="accent3"/>
                </a:solidFill>
              </a:rPr>
              <a:t>%99.17</a:t>
            </a:r>
            <a:r>
              <a:rPr lang="zh-CN" altLang="en-US" sz="2200" dirty="0">
                <a:solidFill>
                  <a:schemeClr val="accent3"/>
                </a:solidFill>
              </a:rPr>
              <a:t>，</a:t>
            </a:r>
            <a:r>
              <a:rPr lang="en-US" altLang="zh-CN" sz="2200" dirty="0" err="1">
                <a:solidFill>
                  <a:schemeClr val="accent3"/>
                </a:solidFill>
              </a:rPr>
              <a:t>MyBatis</a:t>
            </a:r>
            <a:r>
              <a:rPr lang="zh-CN" altLang="en-US" sz="2200" dirty="0">
                <a:solidFill>
                  <a:schemeClr val="accent3"/>
                </a:solidFill>
              </a:rPr>
              <a:t>关联服务器</a:t>
            </a:r>
            <a:r>
              <a:rPr lang="en-US" altLang="zh-CN" sz="2200" dirty="0">
                <a:solidFill>
                  <a:schemeClr val="accent3"/>
                </a:solidFill>
              </a:rPr>
              <a:t>CPU</a:t>
            </a:r>
            <a:r>
              <a:rPr lang="zh-CN" altLang="en-US" sz="2200" dirty="0">
                <a:solidFill>
                  <a:schemeClr val="accent3"/>
                </a:solidFill>
              </a:rPr>
              <a:t>使用率在</a:t>
            </a:r>
            <a:r>
              <a:rPr lang="en-US" altLang="zh-CN" sz="2200" dirty="0">
                <a:solidFill>
                  <a:schemeClr val="accent3"/>
                </a:solidFill>
              </a:rPr>
              <a:t>92%</a:t>
            </a:r>
            <a:r>
              <a:rPr lang="zh-CN" altLang="en-US" sz="2200" dirty="0">
                <a:solidFill>
                  <a:schemeClr val="accent3"/>
                </a:solidFill>
              </a:rPr>
              <a:t>左右，</a:t>
            </a:r>
            <a:r>
              <a:rPr lang="en-US" altLang="zh-CN" sz="2200" dirty="0">
                <a:solidFill>
                  <a:schemeClr val="accent3"/>
                </a:solidFill>
              </a:rPr>
              <a:t>join</a:t>
            </a:r>
            <a:r>
              <a:rPr lang="zh-CN" altLang="en-US" sz="2200" dirty="0">
                <a:solidFill>
                  <a:schemeClr val="accent3"/>
                </a:solidFill>
              </a:rPr>
              <a:t>查询（无外键）</a:t>
            </a:r>
            <a:r>
              <a:rPr lang="en-US" altLang="zh-CN" sz="2200" dirty="0">
                <a:solidFill>
                  <a:schemeClr val="accent3"/>
                </a:solidFill>
              </a:rPr>
              <a:t>CPU</a:t>
            </a:r>
            <a:r>
              <a:rPr lang="zh-CN" altLang="en-US" sz="2200" dirty="0">
                <a:solidFill>
                  <a:schemeClr val="accent3"/>
                </a:solidFill>
              </a:rPr>
              <a:t>使用率达到</a:t>
            </a:r>
            <a:r>
              <a:rPr lang="en-US" altLang="zh-CN" sz="2200" dirty="0">
                <a:solidFill>
                  <a:schemeClr val="accent3"/>
                </a:solidFill>
              </a:rPr>
              <a:t>100%</a:t>
            </a:r>
            <a:r>
              <a:rPr lang="zh-CN" altLang="en-US" sz="2200" dirty="0">
                <a:solidFill>
                  <a:schemeClr val="accent3"/>
                </a:solidFill>
              </a:rPr>
              <a:t>，</a:t>
            </a:r>
            <a:r>
              <a:rPr lang="en-US" altLang="zh-CN" sz="2200" dirty="0" err="1">
                <a:solidFill>
                  <a:schemeClr val="accent3"/>
                </a:solidFill>
              </a:rPr>
              <a:t>jion</a:t>
            </a:r>
            <a:r>
              <a:rPr lang="zh-CN" altLang="en-US" sz="2200" dirty="0">
                <a:solidFill>
                  <a:schemeClr val="accent3"/>
                </a:solidFill>
              </a:rPr>
              <a:t>查询（有外键）</a:t>
            </a:r>
            <a:r>
              <a:rPr lang="en-US" altLang="zh-CN" sz="2200" dirty="0">
                <a:solidFill>
                  <a:schemeClr val="accent3"/>
                </a:solidFill>
              </a:rPr>
              <a:t>CPU</a:t>
            </a:r>
            <a:r>
              <a:rPr lang="zh-CN" altLang="en-US" sz="2200" dirty="0">
                <a:solidFill>
                  <a:schemeClr val="accent3"/>
                </a:solidFill>
              </a:rPr>
              <a:t>使用率达到</a:t>
            </a:r>
            <a:r>
              <a:rPr lang="en-US" altLang="zh-CN" sz="2200" dirty="0">
                <a:solidFill>
                  <a:schemeClr val="accent3"/>
                </a:solidFill>
              </a:rPr>
              <a:t>99.98%.</a:t>
            </a:r>
            <a:endParaRPr lang="zh-CN" altLang="en-US" sz="2200" dirty="0">
              <a:solidFill>
                <a:schemeClr val="accent3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AAFC942-5B50-CB00-0EB7-87088A7880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205" y="2360863"/>
            <a:ext cx="10384043" cy="4281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750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510030" y="2414270"/>
            <a:ext cx="4256405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accent4"/>
                </a:solidFill>
                <a:ea typeface="OPPOSans L" panose="00020600040101010101" charset="-122"/>
                <a:cs typeface="OPPOSans L" panose="00020600040101010101" charset="-122"/>
                <a:sym typeface="+mn-ea"/>
              </a:rPr>
              <a:t>1.</a:t>
            </a:r>
            <a:r>
              <a:rPr lang="zh-CN" altLang="en-US" sz="3200" dirty="0">
                <a:solidFill>
                  <a:schemeClr val="accent4"/>
                </a:solidFill>
                <a:ea typeface="OPPOSans L" panose="00020600040101010101" charset="-122"/>
                <a:cs typeface="OPPOSans L" panose="00020600040101010101" charset="-122"/>
                <a:sym typeface="+mn-ea"/>
              </a:rPr>
              <a:t>实验设计</a:t>
            </a:r>
            <a:r>
              <a:rPr lang="en-US" altLang="zh-CN" sz="3200" dirty="0">
                <a:solidFill>
                  <a:schemeClr val="accent4"/>
                </a:solidFill>
                <a:ea typeface="OPPOSans L" panose="00020600040101010101" charset="-122"/>
                <a:cs typeface="OPPOSans L" panose="00020600040101010101" charset="-122"/>
              </a:rPr>
              <a:t> 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1510030" y="3300095"/>
            <a:ext cx="4256405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accent4"/>
                </a:solidFill>
                <a:ea typeface="OPPOSans L" panose="00020600040101010101" charset="-122"/>
                <a:cs typeface="OPPOSans L" panose="00020600040101010101" charset="-122"/>
              </a:rPr>
              <a:t>2.</a:t>
            </a:r>
            <a:r>
              <a:rPr lang="zh-CN" altLang="en-US" sz="3200" dirty="0">
                <a:solidFill>
                  <a:schemeClr val="accent4"/>
                </a:solidFill>
                <a:ea typeface="OPPOSans L" panose="00020600040101010101" charset="-122"/>
                <a:cs typeface="OPPOSans L" panose="00020600040101010101" charset="-122"/>
              </a:rPr>
              <a:t>实验结果分析</a:t>
            </a:r>
            <a:endParaRPr lang="en-US" altLang="zh-CN" sz="3200" dirty="0">
              <a:solidFill>
                <a:schemeClr val="accent4"/>
              </a:solidFill>
              <a:ea typeface="OPPOSans L" panose="00020600040101010101" charset="-122"/>
              <a:cs typeface="OPPOSans L" panose="00020600040101010101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1510030" y="4175760"/>
            <a:ext cx="4256405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accent4"/>
                </a:solidFill>
                <a:ea typeface="OPPOSans L" panose="00020600040101010101" charset="-122"/>
                <a:cs typeface="OPPOSans L" panose="00020600040101010101" charset="-122"/>
              </a:rPr>
              <a:t>3.</a:t>
            </a:r>
            <a:r>
              <a:rPr lang="zh-CN" altLang="en-US" sz="3200" dirty="0">
                <a:solidFill>
                  <a:schemeClr val="accent4"/>
                </a:solidFill>
                <a:ea typeface="OPPOSans L" panose="00020600040101010101" charset="-122"/>
                <a:cs typeface="OPPOSans L" panose="00020600040101010101" charset="-122"/>
              </a:rPr>
              <a:t>实验总结</a:t>
            </a:r>
            <a:r>
              <a:rPr lang="en-US" altLang="zh-CN" sz="3200" dirty="0">
                <a:solidFill>
                  <a:schemeClr val="accent4"/>
                </a:solidFill>
                <a:ea typeface="OPPOSans L" panose="00020600040101010101" charset="-122"/>
                <a:cs typeface="OPPOSans L" panose="00020600040101010101" charset="-122"/>
              </a:rPr>
              <a:t> </a:t>
            </a:r>
          </a:p>
        </p:txBody>
      </p:sp>
      <p:pic>
        <p:nvPicPr>
          <p:cNvPr id="6" name="图形 5" descr="undraw_design_data_re_0s26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93660" y="2233930"/>
            <a:ext cx="2988310" cy="3401695"/>
          </a:xfrm>
          <a:prstGeom prst="rect">
            <a:avLst/>
          </a:prstGeom>
          <a:effectLst>
            <a:outerShdw blurRad="254000" dist="127000" dir="2700000" algn="tl" rotWithShape="0">
              <a:schemeClr val="accent6">
                <a:lumMod val="25000"/>
                <a:alpha val="20000"/>
              </a:schemeClr>
            </a:outerShdw>
          </a:effectLst>
        </p:spPr>
      </p:pic>
      <p:sp>
        <p:nvSpPr>
          <p:cNvPr id="9" name="文本框 8"/>
          <p:cNvSpPr txBox="1"/>
          <p:nvPr/>
        </p:nvSpPr>
        <p:spPr>
          <a:xfrm>
            <a:off x="1824355" y="1155700"/>
            <a:ext cx="1935480" cy="1207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4800" dirty="0">
                <a:solidFill>
                  <a:schemeClr val="accent4"/>
                </a:solidFill>
                <a:latin typeface="+mj-lt"/>
                <a:ea typeface="+mj-lt"/>
                <a:cs typeface="OPPOSans L" panose="00020600040101010101" charset="-122"/>
              </a:rPr>
              <a:t>目录</a:t>
            </a:r>
            <a:r>
              <a:rPr lang="en-US" altLang="zh-CN" sz="4800" dirty="0">
                <a:solidFill>
                  <a:schemeClr val="accent4"/>
                </a:solidFill>
                <a:latin typeface="+mj-lt"/>
                <a:ea typeface="OPPOSans R" panose="00020600040101010101" charset="-122"/>
                <a:cs typeface="思源黑体 Regular" panose="020B0500000000000000" charset="-122"/>
              </a:rPr>
              <a:t> </a:t>
            </a:r>
          </a:p>
        </p:txBody>
      </p:sp>
      <p:sp>
        <p:nvSpPr>
          <p:cNvPr id="2" name="矩形 1"/>
          <p:cNvSpPr/>
          <p:nvPr/>
        </p:nvSpPr>
        <p:spPr>
          <a:xfrm flipH="1">
            <a:off x="1635760" y="1435100"/>
            <a:ext cx="76200" cy="760730"/>
          </a:xfrm>
          <a:prstGeom prst="rect">
            <a:avLst/>
          </a:prstGeom>
          <a:solidFill>
            <a:srgbClr val="86C1C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>
              <a:solidFill>
                <a:schemeClr val="accent4"/>
              </a:solidFill>
            </a:endParaRPr>
          </a:p>
        </p:txBody>
      </p:sp>
      <p:sp>
        <p:nvSpPr>
          <p:cNvPr id="17" name="矩形: 剪去对角 16"/>
          <p:cNvSpPr/>
          <p:nvPr/>
        </p:nvSpPr>
        <p:spPr>
          <a:xfrm>
            <a:off x="1635760" y="3253105"/>
            <a:ext cx="1365250" cy="76200"/>
          </a:xfrm>
          <a:prstGeom prst="snip2DiagRect">
            <a:avLst>
              <a:gd name="adj1" fmla="val 50000"/>
              <a:gd name="adj2" fmla="val 16667"/>
            </a:avLst>
          </a:prstGeom>
          <a:solidFill>
            <a:schemeClr val="accent1"/>
          </a:solidFill>
          <a:ln>
            <a:noFill/>
          </a:ln>
          <a:effectLst>
            <a:outerShdw blurRad="177800" dist="889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>
              <a:solidFill>
                <a:schemeClr val="accent4"/>
              </a:solidFill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2158365" y="3291205"/>
            <a:ext cx="5399405" cy="95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0" descr="tape-145367"/>
          <p:cNvPicPr>
            <a:picLocks noChangeAspect="1"/>
          </p:cNvPicPr>
          <p:nvPr/>
        </p:nvPicPr>
        <p:blipFill>
          <a:blip r:embed="rId4">
            <a:alphaModFix amt="80000"/>
          </a:blip>
          <a:stretch>
            <a:fillRect/>
          </a:stretch>
        </p:blipFill>
        <p:spPr>
          <a:xfrm>
            <a:off x="7693660" y="668020"/>
            <a:ext cx="2865755" cy="1417955"/>
          </a:xfrm>
          <a:prstGeom prst="rect">
            <a:avLst/>
          </a:prstGeom>
        </p:spPr>
      </p:pic>
      <p:sp>
        <p:nvSpPr>
          <p:cNvPr id="31" name="矩形: 剪去对角 30"/>
          <p:cNvSpPr/>
          <p:nvPr/>
        </p:nvSpPr>
        <p:spPr>
          <a:xfrm>
            <a:off x="1635760" y="4138930"/>
            <a:ext cx="1365250" cy="76200"/>
          </a:xfrm>
          <a:prstGeom prst="snip2DiagRect">
            <a:avLst>
              <a:gd name="adj1" fmla="val 50000"/>
              <a:gd name="adj2" fmla="val 16667"/>
            </a:avLst>
          </a:prstGeom>
          <a:solidFill>
            <a:schemeClr val="accent1"/>
          </a:solidFill>
          <a:ln>
            <a:noFill/>
          </a:ln>
          <a:effectLst>
            <a:outerShdw blurRad="177800" dist="889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>
              <a:solidFill>
                <a:schemeClr val="accent4"/>
              </a:solidFill>
            </a:endParaRPr>
          </a:p>
        </p:txBody>
      </p:sp>
      <p:cxnSp>
        <p:nvCxnSpPr>
          <p:cNvPr id="33" name="直接连接符 32"/>
          <p:cNvCxnSpPr/>
          <p:nvPr/>
        </p:nvCxnSpPr>
        <p:spPr>
          <a:xfrm>
            <a:off x="2158365" y="4177030"/>
            <a:ext cx="4147185" cy="139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: 剪去对角 33"/>
          <p:cNvSpPr/>
          <p:nvPr/>
        </p:nvSpPr>
        <p:spPr>
          <a:xfrm>
            <a:off x="1635760" y="5014595"/>
            <a:ext cx="1365250" cy="76200"/>
          </a:xfrm>
          <a:prstGeom prst="snip2DiagRect">
            <a:avLst>
              <a:gd name="adj1" fmla="val 50000"/>
              <a:gd name="adj2" fmla="val 16667"/>
            </a:avLst>
          </a:prstGeom>
          <a:solidFill>
            <a:schemeClr val="accent1"/>
          </a:solidFill>
          <a:ln>
            <a:noFill/>
          </a:ln>
          <a:effectLst>
            <a:outerShdw blurRad="177800" dist="889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>
              <a:solidFill>
                <a:schemeClr val="accent4"/>
              </a:solidFill>
            </a:endParaRPr>
          </a:p>
        </p:txBody>
      </p:sp>
      <p:cxnSp>
        <p:nvCxnSpPr>
          <p:cNvPr id="36" name="直接连接符 35"/>
          <p:cNvCxnSpPr/>
          <p:nvPr/>
        </p:nvCxnSpPr>
        <p:spPr>
          <a:xfrm flipV="1">
            <a:off x="2158365" y="5035550"/>
            <a:ext cx="4916805" cy="1714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6211570" y="2139950"/>
            <a:ext cx="4751070" cy="6305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211570" y="2770505"/>
            <a:ext cx="7171690" cy="131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6000" dirty="0">
                <a:solidFill>
                  <a:schemeClr val="accent4"/>
                </a:solidFill>
                <a:ea typeface="OPPOSans L" panose="00020600040101010101" charset="-122"/>
                <a:cs typeface="OPPOSans L" panose="00020600040101010101" charset="-122"/>
              </a:rPr>
              <a:t>实验总结</a:t>
            </a:r>
            <a:r>
              <a:rPr lang="en-US" altLang="zh-CN" sz="6000" dirty="0">
                <a:solidFill>
                  <a:schemeClr val="accent4"/>
                </a:solidFill>
                <a:latin typeface="OPPOSans R" panose="00020600040101010101" charset="-122"/>
                <a:ea typeface="OPPOSans R" panose="00020600040101010101" charset="-122"/>
                <a:cs typeface="思源黑体 Regular" panose="020B0500000000000000" charset="-122"/>
              </a:rPr>
              <a:t> </a:t>
            </a:r>
          </a:p>
        </p:txBody>
      </p:sp>
      <p:pic>
        <p:nvPicPr>
          <p:cNvPr id="11" name="图片 10" descr="tape-145367"/>
          <p:cNvPicPr>
            <a:picLocks noChangeAspect="1"/>
          </p:cNvPicPr>
          <p:nvPr/>
        </p:nvPicPr>
        <p:blipFill>
          <a:blip r:embed="rId2">
            <a:alphaModFix amt="40000"/>
          </a:blip>
          <a:stretch>
            <a:fillRect/>
          </a:stretch>
        </p:blipFill>
        <p:spPr>
          <a:xfrm rot="3000000">
            <a:off x="8285480" y="1600200"/>
            <a:ext cx="3056890" cy="1528445"/>
          </a:xfrm>
          <a:prstGeom prst="rect">
            <a:avLst/>
          </a:prstGeom>
        </p:spPr>
      </p:pic>
      <p:pic>
        <p:nvPicPr>
          <p:cNvPr id="17" name="图形 16" descr="undraw_phone_call_re_hx6a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5049" r="10198"/>
          <a:stretch>
            <a:fillRect/>
          </a:stretch>
        </p:blipFill>
        <p:spPr>
          <a:xfrm>
            <a:off x="1621790" y="2583180"/>
            <a:ext cx="4694555" cy="3230245"/>
          </a:xfrm>
          <a:prstGeom prst="rect">
            <a:avLst/>
          </a:prstGeom>
          <a:effectLst>
            <a:outerShdw blurRad="203200" dist="101600" dir="2700000" algn="tl" rotWithShape="0">
              <a:schemeClr val="accent6">
                <a:lumMod val="25000"/>
                <a:alpha val="20000"/>
              </a:schemeClr>
            </a:outerShdw>
          </a:effectLst>
        </p:spPr>
      </p:pic>
      <p:sp>
        <p:nvSpPr>
          <p:cNvPr id="5" name="文本框 4"/>
          <p:cNvSpPr txBox="1"/>
          <p:nvPr/>
        </p:nvSpPr>
        <p:spPr>
          <a:xfrm>
            <a:off x="1825625" y="680085"/>
            <a:ext cx="7171690" cy="1207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4800">
                <a:solidFill>
                  <a:schemeClr val="accent4"/>
                </a:solidFill>
                <a:ea typeface="OPPOSans L" panose="00020600040101010101" charset="-122"/>
                <a:cs typeface="OPPOSans L" panose="00020600040101010101" charset="-122"/>
              </a:defRPr>
            </a:lvl1pPr>
          </a:lstStyle>
          <a:p>
            <a:r>
              <a:rPr lang="en-US" altLang="zh-CN" dirty="0"/>
              <a:t>PART-3 </a:t>
            </a:r>
          </a:p>
        </p:txBody>
      </p:sp>
      <p:sp>
        <p:nvSpPr>
          <p:cNvPr id="6" name="矩形 5"/>
          <p:cNvSpPr/>
          <p:nvPr/>
        </p:nvSpPr>
        <p:spPr>
          <a:xfrm flipH="1">
            <a:off x="1637030" y="978535"/>
            <a:ext cx="76200" cy="76073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9D632-3BF6-F20F-7EE7-6B7E23567F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A41BC911-8345-77AC-3926-DB1815352D80}"/>
              </a:ext>
            </a:extLst>
          </p:cNvPr>
          <p:cNvSpPr txBox="1"/>
          <p:nvPr/>
        </p:nvSpPr>
        <p:spPr>
          <a:xfrm>
            <a:off x="717549" y="-126919"/>
            <a:ext cx="3329517" cy="8254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>
                <a:solidFill>
                  <a:schemeClr val="accent4"/>
                </a:solidFill>
                <a:latin typeface="+mj-lt"/>
                <a:ea typeface="+mj-lt"/>
                <a:cs typeface="思源黑体 Regular" panose="020B0500000000000000" charset="-122"/>
              </a:rPr>
              <a:t>实验总结</a:t>
            </a:r>
            <a:r>
              <a:rPr lang="en-US" altLang="zh-CN" sz="3600" dirty="0">
                <a:solidFill>
                  <a:schemeClr val="accent4"/>
                </a:solidFill>
                <a:latin typeface="+mj-lt"/>
                <a:ea typeface="OPPOSans R" panose="00020600040101010101" charset="-122"/>
                <a:cs typeface="思源黑体 Regular" panose="020B0500000000000000" charset="-122"/>
              </a:rPr>
              <a:t> 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CAE0A55-508F-0923-31D6-E9952A4E1383}"/>
              </a:ext>
            </a:extLst>
          </p:cNvPr>
          <p:cNvSpPr/>
          <p:nvPr/>
        </p:nvSpPr>
        <p:spPr>
          <a:xfrm flipH="1">
            <a:off x="90805" y="189310"/>
            <a:ext cx="513715" cy="39941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>
              <a:solidFill>
                <a:schemeClr val="accent4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CC191EF-1871-697F-2FF7-8B6D3397C5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417" y="803183"/>
            <a:ext cx="11211984" cy="54378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Spring Data JPA性能分析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：Spring Data JPA通过简化JPA操作封装了常见的CRUD功能，使得查询代码较为简洁，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减少了手动配置SQL的需求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，但这种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封装可能在高并发场景下增加了额外的性能开销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。在10秒和中等并发下，JPA方案与Join查询（有外键索引）和MyBatis关联性能相似，表明在低到中等负载下，Spring Data JPA是一个性能相对稳定且维护简便的选择。但是，由于它生成的 SQL 可能不如手动优化的 SQL 精确，因此在一些复杂查询或者性能敏感的场景下，可能会存在性能损失。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accent3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MyBatis的性能优势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：MyBatis相比JPA性能稍高，特别是在高并发和大数据量的请求中，其手动管理的SQL语句可根据具体需求进行更精确的优化，而Spring Data JPA在高并发下会出现一定的性能劣势。这种差距主要是因为MyBatis对SQL优化提供了更高的控制权，而JPA封装的CRUD操作在底层多了一层间接开销。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accent3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Join查询的效果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：通过加入外键索引，Join查询的响应时间显著稳定且快速。JPA的多表关联查询在有索引的情况下性能优越，表明数据库索引优化在Spring Data JPA的关联查询中有关键作用。Join查询（无索引）在高并发下不稳定，进一步印证了数据库优化在大规模数据访问中对性能的重要性。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accent3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08616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695FC4-05DE-16D7-075D-D809C570FE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1629062E-CADB-6EB2-9D16-0F32ADAFAEF9}"/>
              </a:ext>
            </a:extLst>
          </p:cNvPr>
          <p:cNvSpPr txBox="1"/>
          <p:nvPr/>
        </p:nvSpPr>
        <p:spPr>
          <a:xfrm>
            <a:off x="717549" y="-126919"/>
            <a:ext cx="3329517" cy="8254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>
                <a:solidFill>
                  <a:schemeClr val="accent4"/>
                </a:solidFill>
                <a:latin typeface="+mj-lt"/>
                <a:ea typeface="+mj-lt"/>
                <a:cs typeface="思源黑体 Regular" panose="020B0500000000000000" charset="-122"/>
              </a:rPr>
              <a:t>实验总结</a:t>
            </a:r>
            <a:r>
              <a:rPr lang="en-US" altLang="zh-CN" sz="3600" dirty="0">
                <a:solidFill>
                  <a:schemeClr val="accent4"/>
                </a:solidFill>
                <a:latin typeface="+mj-lt"/>
                <a:ea typeface="OPPOSans R" panose="00020600040101010101" charset="-122"/>
                <a:cs typeface="思源黑体 Regular" panose="020B0500000000000000" charset="-122"/>
              </a:rPr>
              <a:t> 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E159B55-681D-D7C7-83D9-2600F2DAEE47}"/>
              </a:ext>
            </a:extLst>
          </p:cNvPr>
          <p:cNvSpPr/>
          <p:nvPr/>
        </p:nvSpPr>
        <p:spPr>
          <a:xfrm flipH="1">
            <a:off x="90805" y="189310"/>
            <a:ext cx="513715" cy="39941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>
              <a:solidFill>
                <a:schemeClr val="accent4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35F4B2F-C272-7E13-DE53-F982964DAA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662" y="1329675"/>
            <a:ext cx="11211984" cy="419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    综合实验结果表明，</a:t>
            </a:r>
            <a:r>
              <a:rPr kumimoji="0" lang="en-US" altLang="zh-CN" sz="2400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Spring Data JPA</a:t>
            </a:r>
            <a:r>
              <a:rPr kumimoji="0" lang="zh-CN" altLang="en-US" sz="2400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在开发便捷性和中等负载下的性能稳定性方面具有一定优势，是适合快速开发和数据量适中场景的有效选择。然而，在高并发和高性能需求的场景中，</a:t>
            </a:r>
            <a:r>
              <a:rPr kumimoji="0" lang="en-US" altLang="zh-CN" sz="2400" i="0" u="none" strike="noStrike" cap="none" normalizeH="0" baseline="0" dirty="0" err="1">
                <a:ln>
                  <a:noFill/>
                </a:ln>
                <a:solidFill>
                  <a:schemeClr val="accent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MyBatis</a:t>
            </a:r>
            <a:r>
              <a:rPr kumimoji="0" lang="zh-CN" altLang="en-US" sz="2400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和添加外键索引的</a:t>
            </a:r>
            <a:r>
              <a:rPr kumimoji="0" lang="en-US" altLang="zh-CN" sz="2400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Join</a:t>
            </a:r>
            <a:r>
              <a:rPr kumimoji="0" lang="zh-CN" altLang="en-US" sz="2400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查询表现出更高的性能和稳定性，尤其在处理复杂查询和大规模数据访问时更为优越。因此，在数据库设计和技术选型时，需结合系统负载和性能需求综合考虑：对于开发效率和代码维护性有较高需求且并发量适中的应用，</a:t>
            </a:r>
            <a:r>
              <a:rPr kumimoji="0" lang="en-US" altLang="zh-CN" sz="2400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Spring Data JPA</a:t>
            </a:r>
            <a:r>
              <a:rPr kumimoji="0" lang="zh-CN" altLang="en-US" sz="2400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方案是合适选择；对于查询性能要求严苛、并发量较大的系统，</a:t>
            </a:r>
            <a:r>
              <a:rPr kumimoji="0" lang="en-US" altLang="zh-CN" sz="2400" i="0" u="none" strike="noStrike" cap="none" normalizeH="0" baseline="0" dirty="0" err="1">
                <a:ln>
                  <a:noFill/>
                </a:ln>
                <a:solidFill>
                  <a:schemeClr val="accent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MyBatis</a:t>
            </a:r>
            <a:r>
              <a:rPr kumimoji="0" lang="zh-CN" altLang="en-US" sz="2400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或添加外键索引的</a:t>
            </a:r>
            <a:r>
              <a:rPr kumimoji="0" lang="en-US" altLang="zh-CN" sz="2400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Join</a:t>
            </a:r>
            <a:r>
              <a:rPr kumimoji="0" lang="zh-CN" altLang="en-US" sz="2400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查询更适合，能够在高负载下提供更优的响应时间和系统稳定性。本实验结果显示，合理选择持久化技术并进行有效的数据库索引优化，对系统整体性能具有关键性作用。</a:t>
            </a:r>
            <a:endParaRPr kumimoji="0" lang="zh-CN" altLang="zh-CN" sz="2400" i="0" u="none" strike="noStrike" cap="none" normalizeH="0" baseline="0" dirty="0">
              <a:ln>
                <a:noFill/>
              </a:ln>
              <a:solidFill>
                <a:schemeClr val="accent3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45245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形 9" descr="undraw_my_password_re_ydq7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50300" y="3740150"/>
            <a:ext cx="2023745" cy="1971040"/>
          </a:xfrm>
          <a:prstGeom prst="rect">
            <a:avLst/>
          </a:prstGeom>
          <a:effectLst>
            <a:outerShdw blurRad="203200" dist="101600" dir="2700000" algn="tl" rotWithShape="0">
              <a:schemeClr val="accent6">
                <a:lumMod val="25000"/>
                <a:alpha val="20000"/>
              </a:schemeClr>
            </a:outerShdw>
          </a:effectLst>
        </p:spPr>
      </p:pic>
      <p:sp>
        <p:nvSpPr>
          <p:cNvPr id="20" name="文本框 19"/>
          <p:cNvSpPr txBox="1"/>
          <p:nvPr/>
        </p:nvSpPr>
        <p:spPr>
          <a:xfrm>
            <a:off x="3683000" y="2583815"/>
            <a:ext cx="9651365" cy="1330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>
              <a:lnSpc>
                <a:spcPct val="150000"/>
              </a:lnSpc>
              <a:buClrTx/>
              <a:buSzTx/>
              <a:buFontTx/>
            </a:pPr>
            <a:r>
              <a:rPr lang="zh-CN" altLang="en-US" sz="5400" dirty="0">
                <a:solidFill>
                  <a:schemeClr val="accent4"/>
                </a:solidFill>
                <a:ea typeface="+mn-lt"/>
                <a:cs typeface="OPPOSans L" panose="00020600040101010101" charset="-122"/>
                <a:sym typeface="+mn-ea"/>
              </a:rPr>
              <a:t>感谢</a:t>
            </a:r>
            <a:r>
              <a:rPr lang="zh-CN" altLang="en-US" sz="5400" dirty="0">
                <a:solidFill>
                  <a:schemeClr val="accent4"/>
                </a:solidFill>
                <a:latin typeface="OPPOSans L" panose="00020600040101010101" charset="-122"/>
                <a:ea typeface="OPPOSans L" panose="00020600040101010101" charset="-122"/>
                <a:cs typeface="OPPOSans L" panose="00020600040101010101" charset="-122"/>
                <a:sym typeface="+mn-ea"/>
              </a:rPr>
              <a:t>您的聆听！</a:t>
            </a:r>
            <a:r>
              <a:rPr lang="en-US" altLang="zh-CN" sz="5400" dirty="0">
                <a:solidFill>
                  <a:schemeClr val="accent4"/>
                </a:solidFill>
                <a:latin typeface="OPPOSans L" panose="00020600040101010101" charset="-122"/>
                <a:ea typeface="OPPOSans L" panose="00020600040101010101" charset="-122"/>
                <a:cs typeface="OPPOSans L" panose="00020600040101010101" charset="-122"/>
                <a:sym typeface="+mn-ea"/>
              </a:rPr>
              <a:t> </a:t>
            </a:r>
          </a:p>
        </p:txBody>
      </p:sp>
      <p:pic>
        <p:nvPicPr>
          <p:cNvPr id="16" name="图形 15" descr="undraw_portfolio_website_re_jsdd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1245235" y="1139825"/>
            <a:ext cx="2332355" cy="1564640"/>
          </a:xfrm>
          <a:prstGeom prst="rect">
            <a:avLst/>
          </a:prstGeom>
          <a:effectLst>
            <a:outerShdw blurRad="203200" dist="101600" dir="2700000" algn="tl" rotWithShape="0">
              <a:prstClr val="black">
                <a:alpha val="20000"/>
              </a:prstClr>
            </a:outerShdw>
          </a:effectLst>
        </p:spPr>
      </p:pic>
      <p:sp>
        <p:nvSpPr>
          <p:cNvPr id="5" name="矩形 4"/>
          <p:cNvSpPr/>
          <p:nvPr/>
        </p:nvSpPr>
        <p:spPr>
          <a:xfrm>
            <a:off x="1245235" y="5164455"/>
            <a:ext cx="2332355" cy="54673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 rot="540000">
            <a:off x="8733155" y="653415"/>
            <a:ext cx="4686300" cy="1557020"/>
            <a:chOff x="12808" y="83"/>
            <a:chExt cx="8827" cy="2732"/>
          </a:xfrm>
        </p:grpSpPr>
        <p:cxnSp>
          <p:nvCxnSpPr>
            <p:cNvPr id="6" name="直接连接符 5"/>
            <p:cNvCxnSpPr/>
            <p:nvPr/>
          </p:nvCxnSpPr>
          <p:spPr>
            <a:xfrm flipH="1">
              <a:off x="12808" y="83"/>
              <a:ext cx="8630" cy="1423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 flipH="1">
              <a:off x="12903" y="718"/>
              <a:ext cx="8630" cy="1423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flipH="1">
              <a:off x="13005" y="1392"/>
              <a:ext cx="8630" cy="1423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图片 10" descr="tape-14536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alphaModFix amt="40000"/>
          </a:blip>
          <a:stretch>
            <a:fillRect/>
          </a:stretch>
        </p:blipFill>
        <p:spPr>
          <a:xfrm rot="3120000">
            <a:off x="12065" y="4385945"/>
            <a:ext cx="2515235" cy="125793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1825625" y="680085"/>
            <a:ext cx="7171690" cy="1207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4800" dirty="0">
                <a:solidFill>
                  <a:schemeClr val="accent4"/>
                </a:solidFill>
                <a:ea typeface="OPPOSans L" panose="00020600040101010101" charset="-122"/>
                <a:cs typeface="OPPOSans L" panose="00020600040101010101" charset="-122"/>
              </a:rPr>
              <a:t>PART-1</a:t>
            </a:r>
            <a:r>
              <a:rPr lang="en-US" altLang="zh-CN" sz="4800" dirty="0">
                <a:solidFill>
                  <a:schemeClr val="accent4"/>
                </a:solidFill>
                <a:ea typeface="OPPOSans R" panose="00020600040101010101" charset="-122"/>
                <a:cs typeface="思源黑体 Regular" panose="020B0500000000000000" charset="-122"/>
              </a:rPr>
              <a:t> </a:t>
            </a:r>
          </a:p>
        </p:txBody>
      </p:sp>
      <p:sp>
        <p:nvSpPr>
          <p:cNvPr id="10" name="矩形 9"/>
          <p:cNvSpPr/>
          <p:nvPr/>
        </p:nvSpPr>
        <p:spPr>
          <a:xfrm>
            <a:off x="6211570" y="2139950"/>
            <a:ext cx="4751070" cy="6305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211570" y="2770505"/>
            <a:ext cx="4923790" cy="131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6000" dirty="0">
                <a:solidFill>
                  <a:schemeClr val="accent4"/>
                </a:solidFill>
                <a:ea typeface="OPPOSans L" panose="00020600040101010101" charset="-122"/>
                <a:cs typeface="OPPOSans L" panose="00020600040101010101" charset="-122"/>
              </a:rPr>
              <a:t>实验设计</a:t>
            </a:r>
            <a:r>
              <a:rPr lang="en-US" altLang="zh-CN" sz="6000" dirty="0">
                <a:solidFill>
                  <a:schemeClr val="accent4"/>
                </a:solidFill>
                <a:ea typeface="OPPOSans L" panose="00020600040101010101" charset="-122"/>
                <a:cs typeface="OPPOSans L" panose="00020600040101010101" charset="-122"/>
              </a:rPr>
              <a:t> </a:t>
            </a:r>
          </a:p>
        </p:txBody>
      </p:sp>
      <p:sp>
        <p:nvSpPr>
          <p:cNvPr id="2" name="矩形 1"/>
          <p:cNvSpPr/>
          <p:nvPr/>
        </p:nvSpPr>
        <p:spPr>
          <a:xfrm flipH="1">
            <a:off x="1637030" y="978535"/>
            <a:ext cx="76200" cy="76073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pic>
        <p:nvPicPr>
          <p:cNvPr id="11" name="图片 10" descr="tape-145367"/>
          <p:cNvPicPr>
            <a:picLocks noChangeAspect="1"/>
          </p:cNvPicPr>
          <p:nvPr/>
        </p:nvPicPr>
        <p:blipFill>
          <a:blip r:embed="rId2">
            <a:alphaModFix amt="40000"/>
          </a:blip>
          <a:stretch>
            <a:fillRect/>
          </a:stretch>
        </p:blipFill>
        <p:spPr>
          <a:xfrm rot="3000000">
            <a:off x="8285480" y="1600200"/>
            <a:ext cx="3056890" cy="1528445"/>
          </a:xfrm>
          <a:prstGeom prst="rect">
            <a:avLst/>
          </a:prstGeom>
        </p:spPr>
      </p:pic>
      <p:pic>
        <p:nvPicPr>
          <p:cNvPr id="6" name="图形 5" descr="undraw_ideas_re_7twj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37030" y="2260600"/>
            <a:ext cx="3216275" cy="3549015"/>
          </a:xfrm>
          <a:prstGeom prst="rect">
            <a:avLst/>
          </a:prstGeom>
          <a:effectLst>
            <a:outerShdw blurRad="254000" dist="127000" dir="2700000" algn="tl" rotWithShape="0">
              <a:schemeClr val="accent6">
                <a:lumMod val="25000"/>
                <a:alpha val="20000"/>
              </a:scheme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717550" y="-126919"/>
            <a:ext cx="2701918" cy="8254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>
                <a:solidFill>
                  <a:schemeClr val="accent4"/>
                </a:solidFill>
                <a:latin typeface="+mj-lt"/>
                <a:ea typeface="+mj-lt"/>
                <a:cs typeface="思源黑体 Regular" panose="020B0500000000000000" charset="-122"/>
              </a:rPr>
              <a:t>项目依赖</a:t>
            </a:r>
            <a:r>
              <a:rPr lang="en-US" altLang="zh-CN" sz="3600" dirty="0">
                <a:solidFill>
                  <a:schemeClr val="accent4"/>
                </a:solidFill>
                <a:latin typeface="+mj-lt"/>
                <a:ea typeface="OPPOSans R" panose="00020600040101010101" charset="-122"/>
                <a:cs typeface="思源黑体 Regular" panose="020B0500000000000000" charset="-122"/>
              </a:rPr>
              <a:t> </a:t>
            </a:r>
          </a:p>
        </p:txBody>
      </p:sp>
      <p:sp>
        <p:nvSpPr>
          <p:cNvPr id="4" name="矩形 3"/>
          <p:cNvSpPr/>
          <p:nvPr/>
        </p:nvSpPr>
        <p:spPr>
          <a:xfrm flipH="1">
            <a:off x="90805" y="189310"/>
            <a:ext cx="513715" cy="39941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>
              <a:solidFill>
                <a:schemeClr val="accent4"/>
              </a:solidFill>
            </a:endParaRPr>
          </a:p>
        </p:txBody>
      </p:sp>
      <p:pic>
        <p:nvPicPr>
          <p:cNvPr id="2049" name="Picture 1">
            <a:extLst>
              <a:ext uri="{FF2B5EF4-FFF2-40B4-BE49-F238E27FC236}">
                <a16:creationId xmlns:a16="http://schemas.microsoft.com/office/drawing/2014/main" id="{313F7CB4-41B7-62E5-4DD1-A6E7DCBA0C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679" y="2217458"/>
            <a:ext cx="7795971" cy="1484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80ECC8F1-C5E3-DB4E-4B8D-997A7A8D8538}"/>
              </a:ext>
            </a:extLst>
          </p:cNvPr>
          <p:cNvSpPr txBox="1"/>
          <p:nvPr/>
        </p:nvSpPr>
        <p:spPr>
          <a:xfrm>
            <a:off x="495679" y="1324659"/>
            <a:ext cx="1207694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accent3"/>
                </a:solidFill>
              </a:rPr>
              <a:t>由于</a:t>
            </a:r>
            <a:r>
              <a:rPr lang="en-US" altLang="zh-CN" sz="2400" dirty="0">
                <a:solidFill>
                  <a:schemeClr val="accent3"/>
                </a:solidFill>
              </a:rPr>
              <a:t>pom.xml</a:t>
            </a:r>
            <a:r>
              <a:rPr lang="zh-CN" altLang="en-US" sz="2400" dirty="0">
                <a:solidFill>
                  <a:schemeClr val="accent3"/>
                </a:solidFill>
              </a:rPr>
              <a:t>没有</a:t>
            </a:r>
            <a:r>
              <a:rPr lang="en-US" altLang="zh-CN" sz="2400" dirty="0">
                <a:solidFill>
                  <a:schemeClr val="accent3"/>
                </a:solidFill>
              </a:rPr>
              <a:t>JPA</a:t>
            </a:r>
            <a:r>
              <a:rPr lang="zh-CN" altLang="en-US" sz="2400" dirty="0">
                <a:solidFill>
                  <a:schemeClr val="accent3"/>
                </a:solidFill>
              </a:rPr>
              <a:t>依赖，需要引入，故在</a:t>
            </a:r>
            <a:r>
              <a:rPr lang="en-US" altLang="zh-CN" sz="2400" dirty="0">
                <a:solidFill>
                  <a:schemeClr val="accent3"/>
                </a:solidFill>
              </a:rPr>
              <a:t>pom.xml</a:t>
            </a:r>
            <a:r>
              <a:rPr lang="zh-CN" altLang="en-US" sz="2400" dirty="0">
                <a:solidFill>
                  <a:schemeClr val="accent3"/>
                </a:solidFill>
              </a:rPr>
              <a:t>文件中新增</a:t>
            </a:r>
            <a:r>
              <a:rPr lang="en-US" altLang="zh-CN" sz="2400" dirty="0">
                <a:solidFill>
                  <a:schemeClr val="accent3"/>
                </a:solidFill>
              </a:rPr>
              <a:t>JPA</a:t>
            </a:r>
            <a:r>
              <a:rPr lang="zh-CN" altLang="en-US" sz="2400" dirty="0">
                <a:solidFill>
                  <a:schemeClr val="accent3"/>
                </a:solidFill>
              </a:rPr>
              <a:t>依赖。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2E4039-85CA-203A-CB62-2738DC5248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D2EB295A-0377-B934-3D56-7C713E85BCBF}"/>
              </a:ext>
            </a:extLst>
          </p:cNvPr>
          <p:cNvSpPr txBox="1"/>
          <p:nvPr/>
        </p:nvSpPr>
        <p:spPr>
          <a:xfrm>
            <a:off x="717550" y="-126919"/>
            <a:ext cx="2701918" cy="8254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>
                <a:solidFill>
                  <a:schemeClr val="accent4"/>
                </a:solidFill>
                <a:latin typeface="+mj-lt"/>
                <a:ea typeface="+mj-lt"/>
                <a:cs typeface="思源黑体 Regular" panose="020B0500000000000000" charset="-122"/>
              </a:rPr>
              <a:t>实体类设计</a:t>
            </a:r>
            <a:r>
              <a:rPr lang="en-US" altLang="zh-CN" sz="3600" dirty="0">
                <a:solidFill>
                  <a:schemeClr val="accent4"/>
                </a:solidFill>
                <a:latin typeface="+mj-lt"/>
                <a:ea typeface="OPPOSans R" panose="00020600040101010101" charset="-122"/>
                <a:cs typeface="思源黑体 Regular" panose="020B0500000000000000" charset="-122"/>
              </a:rPr>
              <a:t> 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648BD92-45D0-F84F-EC25-BC430D5283A1}"/>
              </a:ext>
            </a:extLst>
          </p:cNvPr>
          <p:cNvSpPr/>
          <p:nvPr/>
        </p:nvSpPr>
        <p:spPr>
          <a:xfrm flipH="1">
            <a:off x="90805" y="189310"/>
            <a:ext cx="513715" cy="39941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>
              <a:solidFill>
                <a:schemeClr val="accent4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D1950CA-2F8A-C3F4-C5F1-92FE50EED1AD}"/>
              </a:ext>
            </a:extLst>
          </p:cNvPr>
          <p:cNvSpPr txBox="1"/>
          <p:nvPr/>
        </p:nvSpPr>
        <p:spPr>
          <a:xfrm>
            <a:off x="717550" y="677315"/>
            <a:ext cx="98182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accent3"/>
                </a:solidFill>
              </a:rPr>
              <a:t> 仿照</a:t>
            </a:r>
            <a:r>
              <a:rPr lang="en-US" altLang="zh-CN" sz="2400" dirty="0" err="1">
                <a:solidFill>
                  <a:schemeClr val="accent3"/>
                </a:solidFill>
              </a:rPr>
              <a:t>dao.bo.OnSale</a:t>
            </a:r>
            <a:r>
              <a:rPr lang="zh-CN" altLang="en-US" sz="2400" dirty="0">
                <a:solidFill>
                  <a:schemeClr val="accent3"/>
                </a:solidFill>
              </a:rPr>
              <a:t>、</a:t>
            </a:r>
            <a:r>
              <a:rPr lang="en-US" altLang="zh-CN" sz="2400" dirty="0">
                <a:solidFill>
                  <a:schemeClr val="accent3"/>
                </a:solidFill>
              </a:rPr>
              <a:t>Product</a:t>
            </a:r>
            <a:r>
              <a:rPr lang="zh-CN" altLang="en-US" sz="2400" dirty="0">
                <a:solidFill>
                  <a:schemeClr val="accent3"/>
                </a:solidFill>
              </a:rPr>
              <a:t>、</a:t>
            </a:r>
            <a:r>
              <a:rPr lang="en-US" altLang="zh-CN" sz="2400" dirty="0">
                <a:solidFill>
                  <a:schemeClr val="accent3"/>
                </a:solidFill>
              </a:rPr>
              <a:t>User</a:t>
            </a:r>
            <a:r>
              <a:rPr lang="zh-CN" altLang="en-US" sz="2400" dirty="0">
                <a:solidFill>
                  <a:schemeClr val="accent3"/>
                </a:solidFill>
              </a:rPr>
              <a:t>类，定义</a:t>
            </a:r>
            <a:r>
              <a:rPr lang="en-US" altLang="zh-CN" sz="2400" dirty="0">
                <a:solidFill>
                  <a:schemeClr val="accent3"/>
                </a:solidFill>
              </a:rPr>
              <a:t>JPA</a:t>
            </a:r>
            <a:r>
              <a:rPr lang="zh-CN" altLang="en-US" sz="2400" dirty="0">
                <a:solidFill>
                  <a:schemeClr val="accent3"/>
                </a:solidFill>
              </a:rPr>
              <a:t>需要用到的实体类。</a:t>
            </a:r>
          </a:p>
        </p:txBody>
      </p:sp>
      <p:pic>
        <p:nvPicPr>
          <p:cNvPr id="9217" name="Picture 1">
            <a:extLst>
              <a:ext uri="{FF2B5EF4-FFF2-40B4-BE49-F238E27FC236}">
                <a16:creationId xmlns:a16="http://schemas.microsoft.com/office/drawing/2014/main" id="{90F77C76-5039-4F60-200F-C993739565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871"/>
          <a:stretch/>
        </p:blipFill>
        <p:spPr bwMode="auto">
          <a:xfrm>
            <a:off x="269062" y="1117795"/>
            <a:ext cx="3460918" cy="5727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>
            <a:extLst>
              <a:ext uri="{FF2B5EF4-FFF2-40B4-BE49-F238E27FC236}">
                <a16:creationId xmlns:a16="http://schemas.microsoft.com/office/drawing/2014/main" id="{3DEC7D9D-E7D8-610F-4AAB-B4740EDC9E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084"/>
          <a:stretch/>
        </p:blipFill>
        <p:spPr bwMode="auto">
          <a:xfrm>
            <a:off x="4017912" y="1562256"/>
            <a:ext cx="3460917" cy="483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9" name="Picture 3">
            <a:extLst>
              <a:ext uri="{FF2B5EF4-FFF2-40B4-BE49-F238E27FC236}">
                <a16:creationId xmlns:a16="http://schemas.microsoft.com/office/drawing/2014/main" id="{45743F8E-B1EF-7860-F51D-4A785DEBEC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357"/>
          <a:stretch/>
        </p:blipFill>
        <p:spPr bwMode="auto">
          <a:xfrm>
            <a:off x="7644697" y="2627697"/>
            <a:ext cx="4456497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2307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E5B8E6-9629-C118-985D-E436EC76F8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B729D386-FCF9-5494-D8C1-E2FFC45BC105}"/>
              </a:ext>
            </a:extLst>
          </p:cNvPr>
          <p:cNvSpPr txBox="1"/>
          <p:nvPr/>
        </p:nvSpPr>
        <p:spPr>
          <a:xfrm>
            <a:off x="717550" y="-126919"/>
            <a:ext cx="4508968" cy="8254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dirty="0">
                <a:solidFill>
                  <a:schemeClr val="accent4"/>
                </a:solidFill>
                <a:latin typeface="+mj-lt"/>
                <a:ea typeface="+mj-lt"/>
                <a:cs typeface="思源黑体 Regular" panose="020B0500000000000000" charset="-122"/>
              </a:rPr>
              <a:t>Repository</a:t>
            </a:r>
            <a:r>
              <a:rPr lang="zh-CN" altLang="en-US" sz="3600" dirty="0">
                <a:solidFill>
                  <a:schemeClr val="accent4"/>
                </a:solidFill>
                <a:latin typeface="+mj-lt"/>
                <a:ea typeface="+mj-lt"/>
                <a:cs typeface="思源黑体 Regular" panose="020B0500000000000000" charset="-122"/>
              </a:rPr>
              <a:t>接口设计</a:t>
            </a:r>
            <a:r>
              <a:rPr lang="en-US" altLang="zh-CN" sz="3600" dirty="0">
                <a:solidFill>
                  <a:schemeClr val="accent4"/>
                </a:solidFill>
                <a:latin typeface="+mj-lt"/>
                <a:ea typeface="OPPOSans R" panose="00020600040101010101" charset="-122"/>
                <a:cs typeface="思源黑体 Regular" panose="020B0500000000000000" charset="-122"/>
              </a:rPr>
              <a:t> 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FC3464A-5261-7129-9349-639721F19BD6}"/>
              </a:ext>
            </a:extLst>
          </p:cNvPr>
          <p:cNvSpPr/>
          <p:nvPr/>
        </p:nvSpPr>
        <p:spPr>
          <a:xfrm flipH="1">
            <a:off x="90805" y="189310"/>
            <a:ext cx="513715" cy="39941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>
              <a:solidFill>
                <a:schemeClr val="accent4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541C43D-8F36-6B80-5F50-823E22A06BE7}"/>
              </a:ext>
            </a:extLst>
          </p:cNvPr>
          <p:cNvSpPr txBox="1"/>
          <p:nvPr/>
        </p:nvSpPr>
        <p:spPr>
          <a:xfrm>
            <a:off x="347662" y="1776529"/>
            <a:ext cx="4416843" cy="2797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accent3"/>
                </a:solidFill>
              </a:rPr>
              <a:t>       这些接口主要用于处理各实体类相关的数据库操作，利用</a:t>
            </a:r>
            <a:r>
              <a:rPr lang="en-US" altLang="zh-CN" sz="2400" dirty="0">
                <a:solidFill>
                  <a:schemeClr val="accent3"/>
                </a:solidFill>
              </a:rPr>
              <a:t>Spring Data JPA</a:t>
            </a:r>
            <a:r>
              <a:rPr lang="zh-CN" altLang="en-US" sz="2400" dirty="0">
                <a:solidFill>
                  <a:schemeClr val="accent3"/>
                </a:solidFill>
              </a:rPr>
              <a:t>提供的自动生成的查询方式，实现增删改查（本实验只需要查）。</a:t>
            </a:r>
          </a:p>
        </p:txBody>
      </p:sp>
      <p:pic>
        <p:nvPicPr>
          <p:cNvPr id="8193" name="Picture 1">
            <a:extLst>
              <a:ext uri="{FF2B5EF4-FFF2-40B4-BE49-F238E27FC236}">
                <a16:creationId xmlns:a16="http://schemas.microsoft.com/office/drawing/2014/main" id="{D8C4769D-39C6-9733-BA6C-97A1EC6DC8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0266" y="588725"/>
            <a:ext cx="6861970" cy="5857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663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F0157E-08A1-1F9D-B3CC-FF4164062C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01E4B5A9-0124-0629-1A5E-DB34782FB7FA}"/>
              </a:ext>
            </a:extLst>
          </p:cNvPr>
          <p:cNvSpPr txBox="1"/>
          <p:nvPr/>
        </p:nvSpPr>
        <p:spPr>
          <a:xfrm>
            <a:off x="717550" y="-126919"/>
            <a:ext cx="3748572" cy="8254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>
                <a:solidFill>
                  <a:schemeClr val="accent4"/>
                </a:solidFill>
                <a:latin typeface="+mj-lt"/>
                <a:ea typeface="+mj-lt"/>
                <a:cs typeface="思源黑体 Regular" panose="020B0500000000000000" charset="-122"/>
              </a:rPr>
              <a:t>相关文件修改</a:t>
            </a:r>
            <a:r>
              <a:rPr lang="en-US" altLang="zh-CN" sz="3600" dirty="0">
                <a:solidFill>
                  <a:schemeClr val="accent4"/>
                </a:solidFill>
                <a:latin typeface="+mj-lt"/>
                <a:ea typeface="OPPOSans R" panose="00020600040101010101" charset="-122"/>
                <a:cs typeface="思源黑体 Regular" panose="020B0500000000000000" charset="-122"/>
              </a:rPr>
              <a:t> 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D321B6E-4FA4-DADC-C7D0-1062C11D9586}"/>
              </a:ext>
            </a:extLst>
          </p:cNvPr>
          <p:cNvSpPr/>
          <p:nvPr/>
        </p:nvSpPr>
        <p:spPr>
          <a:xfrm flipH="1">
            <a:off x="90805" y="189310"/>
            <a:ext cx="513715" cy="39941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>
              <a:solidFill>
                <a:schemeClr val="accent4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D75F8AD-9A53-78D3-D58C-8E61D1F2B364}"/>
              </a:ext>
            </a:extLst>
          </p:cNvPr>
          <p:cNvSpPr txBox="1"/>
          <p:nvPr/>
        </p:nvSpPr>
        <p:spPr>
          <a:xfrm>
            <a:off x="347662" y="795270"/>
            <a:ext cx="1207694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 err="1">
                <a:solidFill>
                  <a:schemeClr val="accent3"/>
                </a:solidFill>
              </a:rPr>
              <a:t>ServiceDao</a:t>
            </a:r>
            <a:r>
              <a:rPr lang="zh-CN" altLang="en-US" sz="2400" dirty="0">
                <a:solidFill>
                  <a:schemeClr val="accent3"/>
                </a:solidFill>
              </a:rPr>
              <a:t>文件里，添加</a:t>
            </a:r>
            <a:r>
              <a:rPr lang="en-US" altLang="zh-CN" sz="2400" dirty="0">
                <a:solidFill>
                  <a:schemeClr val="accent3"/>
                </a:solidFill>
              </a:rPr>
              <a:t>JPA</a:t>
            </a:r>
            <a:r>
              <a:rPr lang="zh-CN" altLang="en-US" sz="2400" dirty="0">
                <a:solidFill>
                  <a:schemeClr val="accent3"/>
                </a:solidFill>
              </a:rPr>
              <a:t>查询的代码。</a:t>
            </a:r>
          </a:p>
        </p:txBody>
      </p:sp>
      <p:pic>
        <p:nvPicPr>
          <p:cNvPr id="7169" name="Picture 1">
            <a:extLst>
              <a:ext uri="{FF2B5EF4-FFF2-40B4-BE49-F238E27FC236}">
                <a16:creationId xmlns:a16="http://schemas.microsoft.com/office/drawing/2014/main" id="{97529BE7-DDC5-15AB-9A59-97605ECB29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520" y="2003860"/>
            <a:ext cx="10744461" cy="3490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1989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8136D5-9FD0-7202-152D-645EFBE485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AC3752FA-89F8-3C0E-9BDB-75D1071A1B9A}"/>
              </a:ext>
            </a:extLst>
          </p:cNvPr>
          <p:cNvSpPr txBox="1"/>
          <p:nvPr/>
        </p:nvSpPr>
        <p:spPr>
          <a:xfrm>
            <a:off x="717550" y="-126919"/>
            <a:ext cx="3459814" cy="8254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>
                <a:solidFill>
                  <a:schemeClr val="accent4"/>
                </a:solidFill>
                <a:latin typeface="+mj-lt"/>
                <a:ea typeface="+mj-lt"/>
                <a:cs typeface="思源黑体 Regular" panose="020B0500000000000000" charset="-122"/>
              </a:rPr>
              <a:t>相关文件修改</a:t>
            </a:r>
            <a:r>
              <a:rPr lang="en-US" altLang="zh-CN" sz="3600" dirty="0">
                <a:solidFill>
                  <a:schemeClr val="accent4"/>
                </a:solidFill>
                <a:latin typeface="+mj-lt"/>
                <a:ea typeface="OPPOSans R" panose="00020600040101010101" charset="-122"/>
                <a:cs typeface="思源黑体 Regular" panose="020B0500000000000000" charset="-122"/>
              </a:rPr>
              <a:t> 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83A9F33-F0FC-AB1B-960E-C3469AC04E76}"/>
              </a:ext>
            </a:extLst>
          </p:cNvPr>
          <p:cNvSpPr/>
          <p:nvPr/>
        </p:nvSpPr>
        <p:spPr>
          <a:xfrm flipH="1">
            <a:off x="90805" y="189310"/>
            <a:ext cx="513715" cy="39941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>
              <a:solidFill>
                <a:schemeClr val="accent4"/>
              </a:solidFill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A3B6E00B-5F51-7203-0323-FD0E87C900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9550" y="390785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在ProductService文件里，添加使用JPA查询的方法，并ProductController文件里，添加jpa分支以调用JPA方法。</a:t>
            </a:r>
            <a:endParaRPr kumimoji="0" lang="zh-CN" altLang="zh-CN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  </a:t>
            </a:r>
            <a:r>
              <a:rPr kumimoji="0" lang="zh-CN" altLang="zh-CN" sz="17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           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5898D8BF-3862-234A-710D-71BFBB69BC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2556" y="1840476"/>
            <a:ext cx="9491111" cy="4891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45AA3A99-6830-23AE-3EB6-45123396D2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603" y="799102"/>
            <a:ext cx="1174879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 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在ProductService文件里，添加使用JPA查询的方法，并ProductController文件里，添加jpa分支以调用JPA方法。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accent3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3960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A3A6A2-3F6E-11FA-EDC5-B14114139E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C38A295E-6F22-DF34-5C65-7F2BB9397873}"/>
              </a:ext>
            </a:extLst>
          </p:cNvPr>
          <p:cNvSpPr txBox="1"/>
          <p:nvPr/>
        </p:nvSpPr>
        <p:spPr>
          <a:xfrm>
            <a:off x="717550" y="-126919"/>
            <a:ext cx="2701918" cy="8254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dirty="0">
                <a:solidFill>
                  <a:schemeClr val="accent4"/>
                </a:solidFill>
                <a:latin typeface="+mj-lt"/>
                <a:ea typeface="+mj-lt"/>
                <a:cs typeface="思源黑体 Regular" panose="020B0500000000000000" charset="-122"/>
              </a:rPr>
              <a:t>API</a:t>
            </a:r>
            <a:r>
              <a:rPr lang="zh-CN" altLang="en-US" sz="3600" dirty="0">
                <a:solidFill>
                  <a:schemeClr val="accent4"/>
                </a:solidFill>
                <a:latin typeface="+mj-lt"/>
                <a:ea typeface="+mj-lt"/>
                <a:cs typeface="思源黑体 Regular" panose="020B0500000000000000" charset="-122"/>
              </a:rPr>
              <a:t>测试</a:t>
            </a:r>
            <a:r>
              <a:rPr lang="en-US" altLang="zh-CN" sz="3600" dirty="0">
                <a:solidFill>
                  <a:schemeClr val="accent4"/>
                </a:solidFill>
                <a:latin typeface="+mj-lt"/>
                <a:ea typeface="OPPOSans R" panose="00020600040101010101" charset="-122"/>
                <a:cs typeface="思源黑体 Regular" panose="020B0500000000000000" charset="-122"/>
              </a:rPr>
              <a:t> 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5D9C874-DC54-9067-10E8-7A8C95A4B84E}"/>
              </a:ext>
            </a:extLst>
          </p:cNvPr>
          <p:cNvSpPr/>
          <p:nvPr/>
        </p:nvSpPr>
        <p:spPr>
          <a:xfrm flipH="1">
            <a:off x="90805" y="189310"/>
            <a:ext cx="513715" cy="39941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>
              <a:solidFill>
                <a:schemeClr val="accent4"/>
              </a:solidFill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5E0A30CB-1B95-924A-3B4C-AE3309BFE4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9550" y="390785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在ProductService文件里，添加使用JPA查询的方法，并ProductController文件里，添加jpa分支以调用JPA方法。</a:t>
            </a:r>
            <a:endParaRPr kumimoji="0" lang="zh-CN" altLang="zh-CN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  </a:t>
            </a:r>
            <a:r>
              <a:rPr kumimoji="0" lang="zh-CN" altLang="zh-CN" sz="17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           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41" name="Picture 1">
            <a:extLst>
              <a:ext uri="{FF2B5EF4-FFF2-40B4-BE49-F238E27FC236}">
                <a16:creationId xmlns:a16="http://schemas.microsoft.com/office/drawing/2014/main" id="{1F215065-3020-0AB5-29A8-9A21B99551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6239" y="97998"/>
            <a:ext cx="7180447" cy="6662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427950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407,&quot;width&quot;:4814}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407,&quot;width&quot;:4814}"/>
</p:tagLst>
</file>

<file path=ppt/theme/theme1.xml><?xml version="1.0" encoding="utf-8"?>
<a:theme xmlns:a="http://schemas.openxmlformats.org/drawingml/2006/main" name="1_Office 主题​​">
  <a:themeElements>
    <a:clrScheme name="自定义 4">
      <a:dk1>
        <a:srgbClr val="FFFFFF"/>
      </a:dk1>
      <a:lt1>
        <a:srgbClr val="EFEFEF"/>
      </a:lt1>
      <a:dk2>
        <a:srgbClr val="FFFFFF"/>
      </a:dk2>
      <a:lt2>
        <a:srgbClr val="EFEFEF"/>
      </a:lt2>
      <a:accent1>
        <a:srgbClr val="86C1C1"/>
      </a:accent1>
      <a:accent2>
        <a:srgbClr val="FFFFFF"/>
      </a:accent2>
      <a:accent3>
        <a:srgbClr val="000000"/>
      </a:accent3>
      <a:accent4>
        <a:srgbClr val="363636"/>
      </a:accent4>
      <a:accent5>
        <a:srgbClr val="6C6C6C"/>
      </a:accent5>
      <a:accent6>
        <a:srgbClr val="F1F0EB"/>
      </a:accent6>
      <a:hlink>
        <a:srgbClr val="F1F0EB"/>
      </a:hlink>
      <a:folHlink>
        <a:srgbClr val="F1F0EB"/>
      </a:folHlink>
    </a:clrScheme>
    <a:fontScheme name="自定义 2">
      <a:majorFont>
        <a:latin typeface="OPPOSans R"/>
        <a:ea typeface="OPPOSans R"/>
        <a:cs typeface=""/>
      </a:majorFont>
      <a:minorFont>
        <a:latin typeface="OPPOSans L"/>
        <a:ea typeface="OPPOSans 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1448</Words>
  <Application>Microsoft Office PowerPoint</Application>
  <PresentationFormat>宽屏</PresentationFormat>
  <Paragraphs>68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2" baseType="lpstr">
      <vt:lpstr>OPPOSans L</vt:lpstr>
      <vt:lpstr>OPPOSans R</vt:lpstr>
      <vt:lpstr>思源黑体 Light</vt:lpstr>
      <vt:lpstr>思源黑体 Regular</vt:lpstr>
      <vt:lpstr>宋体</vt:lpstr>
      <vt:lpstr>Arial</vt:lpstr>
      <vt:lpstr>Calibri</vt:lpstr>
      <vt:lpstr>Wingdings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陈怡飞</dc:creator>
  <cp:lastModifiedBy>怡飞 陈</cp:lastModifiedBy>
  <cp:revision>194</cp:revision>
  <dcterms:created xsi:type="dcterms:W3CDTF">2019-06-19T02:08:00Z</dcterms:created>
  <dcterms:modified xsi:type="dcterms:W3CDTF">2024-11-14T01:42:08Z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ICV">
    <vt:lpwstr>5838355121E449339987D0D6F8DB271D</vt:lpwstr>
  </property>
</Properties>
</file>