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610" r:id="rId3"/>
    <p:sldId id="640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31" r:id="rId14"/>
    <p:sldId id="632" r:id="rId15"/>
    <p:sldId id="633" r:id="rId16"/>
    <p:sldId id="634" r:id="rId17"/>
    <p:sldId id="635" r:id="rId18"/>
    <p:sldId id="641" r:id="rId19"/>
    <p:sldId id="642" r:id="rId20"/>
    <p:sldId id="643" r:id="rId21"/>
    <p:sldId id="644" r:id="rId22"/>
    <p:sldId id="477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996633"/>
    <a:srgbClr val="0000FF"/>
    <a:srgbClr val="9900FF"/>
    <a:srgbClr val="CC3300"/>
    <a:srgbClr val="0054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9512" autoAdjust="0"/>
  </p:normalViewPr>
  <p:slideViewPr>
    <p:cSldViewPr>
      <p:cViewPr varScale="1">
        <p:scale>
          <a:sx n="64" d="100"/>
          <a:sy n="64" d="100"/>
        </p:scale>
        <p:origin x="114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628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5A2F185-DCA2-4884-8B48-750AD8DD08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16DDA0B-5418-45CC-BDF6-14150C6E1D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DDBCFED-9D3C-43B5-833A-3EC5BEE156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3F4ADA05-CD28-459F-B9C8-ACBFA6B7D0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33ACA99-1E22-44FF-B101-A43878D9D1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FC871EA-FEE8-46F3-9872-A2FC48DB3D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C5ABB90-8DEC-4F17-80DE-13209FAE28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04623D1-7DD0-41A3-B852-37B89AD34A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792BD776-9854-416C-8AEC-8EA73F2385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E4D6054D-AB97-4737-ACA8-AF9CBD401B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CACBB81D-0CEB-4DF5-9388-84F4EE6D7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CAC09DAF-EE5E-469D-B1B8-0A03467DC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10675FB-9C40-4A05-BB2D-6F1445D6B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FE7A74-CEF2-46A4-8372-CD7FD1EA7061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54E7E3D-A422-41D2-8AA3-CD61F3856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DD376C4-A091-4D98-A6BB-21802E377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4101B60-BEDF-45CA-8552-B1E98EDB1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F1AD095-12A1-4134-986D-B61F0B1F4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311A137-9807-4C21-AE73-51CA81527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0F76F91-3BE0-4507-BE9E-9DF6C0E1C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已知逻辑电路图，分析在时钟信号</a:t>
            </a:r>
            <a:r>
              <a:rPr lang="en-US" altLang="zh-CN"/>
              <a:t>(</a:t>
            </a:r>
            <a:r>
              <a:rPr lang="zh-CN" altLang="en-US"/>
              <a:t>和输入信号</a:t>
            </a:r>
            <a:r>
              <a:rPr lang="en-US" altLang="zh-CN"/>
              <a:t>)</a:t>
            </a:r>
            <a:r>
              <a:rPr lang="zh-CN" altLang="en-US"/>
              <a:t>作用下，其状态和输出信号变化的规律，进而确定其逻辑功能</a:t>
            </a:r>
          </a:p>
          <a:p>
            <a:pPr eaLnBrk="1" hangingPunct="1"/>
            <a:r>
              <a:rPr lang="zh-CN" altLang="en-US"/>
              <a:t>分析：找出给定时序电路的逻辑功能，即找出在输入和</a:t>
            </a:r>
            <a:r>
              <a:rPr lang="en-US" altLang="zh-CN"/>
              <a:t>CLK</a:t>
            </a:r>
            <a:r>
              <a:rPr lang="zh-CN" altLang="en-US"/>
              <a:t>作用下，电路的次态和输出。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一般步骤：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①从给定电路写出存储电路中每个触发器的驱动方程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（输入的逻辑式），得到整个电路的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驱动方程。</a:t>
            </a:r>
            <a:endParaRPr lang="zh-CN" altLang="en-US"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②将驱动方程代入触发器的特性方程，得到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状态方程。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③从给定电路写出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输出方程。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9FF9FBC-DE04-4E35-AE83-E867DACED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5102B97-02AD-425D-974B-DBEE59603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C0747CD-BD5C-4F6B-9725-3AF54E007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944E51D-29B8-4237-8FB9-005CB490A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6642919-D207-41FB-9348-C2C8666C9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3164581-22E9-4C95-B1C3-273510C8B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4143764-9C10-4FC3-881B-A7B2A76790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BD2B9B6-EB56-4717-ACB6-82A2E085A823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4626BE7-ADF6-4C01-BCB9-FA8155E7B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5D5D409-A5E6-4A19-BBF6-63AADF2D9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>
                <a:solidFill>
                  <a:schemeClr val="accent2"/>
                </a:solidFill>
                <a:latin typeface="楷体_GB2312" pitchFamily="49" charset="-122"/>
              </a:rPr>
              <a:t>教学基本要求</a:t>
            </a:r>
          </a:p>
          <a:p>
            <a:pPr eaLnBrk="1" hangingPunct="1"/>
            <a:r>
              <a:rPr lang="en-US" altLang="zh-CN" sz="900"/>
              <a:t>1</a:t>
            </a:r>
            <a:r>
              <a:rPr lang="zh-CN" altLang="en-US" sz="900"/>
              <a:t>、熟练掌握时序逻辑电路的描述方式及其相互转换。</a:t>
            </a:r>
          </a:p>
          <a:p>
            <a:pPr eaLnBrk="1" hangingPunct="1"/>
            <a:r>
              <a:rPr lang="en-US" altLang="zh-CN" sz="900"/>
              <a:t>2</a:t>
            </a:r>
            <a:r>
              <a:rPr lang="zh-CN" altLang="en-US" sz="900"/>
              <a:t>、熟练掌握时序逻辑电路的分析方法</a:t>
            </a:r>
          </a:p>
          <a:p>
            <a:pPr eaLnBrk="1" hangingPunct="1"/>
            <a:r>
              <a:rPr lang="en-US" altLang="zh-CN" sz="900"/>
              <a:t>3</a:t>
            </a:r>
            <a:r>
              <a:rPr lang="zh-CN" altLang="en-US" sz="900"/>
              <a:t>、熟练掌握时序逻辑电路的设计方法</a:t>
            </a:r>
          </a:p>
          <a:p>
            <a:pPr eaLnBrk="1" hangingPunct="1"/>
            <a:r>
              <a:rPr lang="en-US" altLang="zh-CN" sz="900"/>
              <a:t>4</a:t>
            </a:r>
            <a:r>
              <a:rPr lang="zh-CN" altLang="en-US" sz="900"/>
              <a:t>、熟练掌握典型时序逻辑电路寄存器、移位寄存器、计数器的逻辑功能及其应用</a:t>
            </a:r>
          </a:p>
          <a:p>
            <a:pPr eaLnBrk="1" hangingPunct="1"/>
            <a:r>
              <a:rPr lang="en-US" altLang="zh-CN" sz="900"/>
              <a:t>5</a:t>
            </a:r>
            <a:r>
              <a:rPr lang="zh-CN" altLang="en-US" sz="900"/>
              <a:t>、理解时序可编程逻辑器件的原理及其应用</a:t>
            </a:r>
          </a:p>
          <a:p>
            <a:pPr eaLnBrk="1" hangingPunct="1"/>
            <a:r>
              <a:rPr lang="en-US" altLang="zh-CN" sz="900"/>
              <a:t>6</a:t>
            </a:r>
            <a:r>
              <a:rPr lang="zh-CN" altLang="en-US" sz="900"/>
              <a:t>、学会用</a:t>
            </a:r>
            <a:r>
              <a:rPr lang="en-US" altLang="zh-CN" sz="900"/>
              <a:t>Verilog HDL</a:t>
            </a:r>
            <a:r>
              <a:rPr lang="zh-CN" altLang="en-US" sz="900"/>
              <a:t>设计时序逻辑电路的方法</a:t>
            </a:r>
          </a:p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529FE99-6129-4FB7-9A99-794540A35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DF2C6B2-9357-45A6-8875-25C4FA245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根据触发器状态变化的特点，将时序逻辑电路分为同步时序逻辑电路和异步时序逻辑电路。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同步时序逻辑电路中所有触发器的时钟端由同一时钟脉冲直接驱动，各触发器同时进行翻转。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异步时序逻辑电路中的时钟脉冲只直接驱动一部分触发器，其他则靠输入信号或时序逻辑电路内部产生的信号去驱动，所以各触发器的翻转不是同时进行的。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同步：</a:t>
            </a:r>
            <a:r>
              <a:rPr kumimoji="1" lang="zh-CN" altLang="en-US">
                <a:solidFill>
                  <a:srgbClr val="000066"/>
                </a:solidFill>
              </a:rPr>
              <a:t>存储电路里所有触发器有一个统一的时钟源，它们的状态在同一时刻更新</a:t>
            </a:r>
            <a:r>
              <a:rPr kumimoji="1" lang="zh-CN" altLang="en-US"/>
              <a:t>。</a:t>
            </a:r>
            <a:endParaRPr kumimoji="1"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异步：</a:t>
            </a:r>
            <a:r>
              <a:rPr kumimoji="1" lang="zh-CN" altLang="en-US">
                <a:solidFill>
                  <a:srgbClr val="000066"/>
                </a:solidFill>
              </a:rPr>
              <a:t>没有统一的时钟脉冲或没有时钟脉冲，电路的状态更新不是同时发生的。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EAA2FC6-95A8-44FF-BA3D-8AB85B5E5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A53F68A-CBFE-4569-B451-2841888A8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米里型</a:t>
            </a:r>
          </a:p>
          <a:p>
            <a:pPr eaLnBrk="1" hangingPunct="1"/>
            <a:r>
              <a:rPr lang="zh-CN" altLang="en-US"/>
              <a:t>摩尔型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E20AF89-7FAD-4BE0-BD8C-C3C34EF21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13EC14-B036-4C6D-8F1F-0DB4A11A5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如果将输入信号、各触发器的现态、次态与输出信号的关系用表格形式表示，即称为状态转换表。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为了更直观地分析时序逻辑电路的功能，将输入信号和各触发器的现态、次态，与输出信号的关系用图的形式表示，即为状态转换图。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由给定的输入信号和时钟信号，根据状态表或状态图，以及触发器的触发特性，得到输出信号、触发器状态随时间变化的波形图称为时序波形图。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1723E5B-D82D-43F6-89DE-E6C34D156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4B44F6F-22F8-4079-A95C-53458AA92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输出方程：</a:t>
            </a:r>
            <a:r>
              <a:rPr lang="zh-CN" altLang="en-US">
                <a:solidFill>
                  <a:schemeClr val="folHlink"/>
                </a:solidFill>
              </a:rPr>
              <a:t>表达输出信号与输入信号、状态变量的关系式</a:t>
            </a:r>
          </a:p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激励</a:t>
            </a:r>
            <a:r>
              <a:rPr lang="zh-CN" altLang="en-US"/>
              <a:t>方程：</a:t>
            </a:r>
            <a:r>
              <a:rPr lang="zh-CN" altLang="en-US">
                <a:solidFill>
                  <a:schemeClr val="folHlink"/>
                </a:solidFill>
              </a:rPr>
              <a:t>表达激励信号与输入信号、状态变量的关系式</a:t>
            </a:r>
          </a:p>
          <a:p>
            <a:pPr eaLnBrk="1" hangingPunct="1"/>
            <a:r>
              <a:rPr lang="zh-CN" altLang="en-US"/>
              <a:t>状态方程：</a:t>
            </a:r>
            <a:r>
              <a:rPr lang="zh-CN" altLang="en-US">
                <a:solidFill>
                  <a:schemeClr val="folHlink"/>
                </a:solidFill>
              </a:rPr>
              <a:t>表达存储电路从现态到次态的转换关系式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1E96453-E5AC-4D40-8C01-34E13EE94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0919CB5-459E-41BD-AC51-1F59344F7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FF"/>
                </a:solidFill>
              </a:rPr>
              <a:t>状态图中每个圆圈表示一个状态，带箭头的弧线表示状态转移方向、转移线旁标注出转移的外输入条件和当前的外输出情况。</a:t>
            </a:r>
          </a:p>
          <a:p>
            <a:pPr eaLnBrk="1" hangingPunct="1"/>
            <a:r>
              <a:rPr kumimoji="1" lang="zh-CN" altLang="en-US" b="1">
                <a:solidFill>
                  <a:srgbClr val="FF66FF"/>
                </a:solidFill>
              </a:rPr>
              <a:t>时序图</a:t>
            </a:r>
            <a:r>
              <a:rPr kumimoji="1" lang="en-US" altLang="zh-CN">
                <a:solidFill>
                  <a:srgbClr val="0066FF"/>
                </a:solidFill>
              </a:rPr>
              <a:t>-</a:t>
            </a:r>
            <a:r>
              <a:rPr kumimoji="1" lang="zh-CN" altLang="en-US">
                <a:solidFill>
                  <a:srgbClr val="0066FF"/>
                </a:solidFill>
              </a:rPr>
              <a:t>反映时序电路的输出和内部状态随时钟和输入信号变化的工作波形。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3065A29-D8F8-4429-A110-AF6E6CE67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1487E3D-7448-4569-9223-125CBD604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E28509E-3797-42CF-BAB4-934EF7A03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4D276C-E9BA-432F-87C5-2EF2CA1A4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AD1B74-46B8-4E23-9AEC-0D9EFDA1BA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BC48-504C-41A8-ABA4-50A29365B192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E27CF3-E93A-4CD1-98F0-96AA8E706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996B65-3D03-44D2-B88B-55C05A88A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04E7E-464B-4821-8D7B-498679CB2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9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49A6DB-3525-4A96-8D48-9B31654E3D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2A925-F46C-403D-A930-B764DEA5379C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EA5B65-6AD3-4F0A-928F-4C3A15D28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73A5A5-D748-4300-A1DA-2640A43B7F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D16BF-BA89-4411-8183-97E25852E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30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EB6FA4-519E-4BAD-BAA5-6035AA0DA0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E06D-8755-4663-AE93-525930DC8BE8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84F262-6DD3-42E8-BC01-4022240CD8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9AAE7C-22D4-4EE1-BCD0-89CC0BEF29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72083-B19E-4EA4-8513-45B30BC1A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30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055503-55B6-4868-8F9E-75BBBFA62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77A04-99F0-4722-80F8-E293EC83793B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019DE4-7B32-46D5-9AB4-7342D9999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AE71B0-193E-43C8-9ABF-A1B1B77241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8F53C-0607-4E1D-9126-E3BC5982E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19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6B332-3601-44BC-A8F5-2468F0641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340D6-F31F-42C1-8080-7E25F6FE4CB4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CDB7C-BF99-435A-8DD5-7F6BC2707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5545-ADD7-4A54-941D-4FFAFAE51F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34CA7-C07C-41BA-AAAC-8A59A0EBA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98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F3E684-7008-41C0-AA2E-69FA147F88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20FD-0ADE-4386-B970-BB4203757C87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5959F3-3946-4271-BE3E-C5FDAFC7A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733C6A-97AA-4F04-8C06-DE2C49B96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C86B1-8BE8-4061-859F-F6E965B3E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85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310B68-B430-4D97-B09A-07C4CE596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301CD-FDA7-4723-8531-3A9CC75E12B3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88A44A-B1B2-4DBF-9AE8-271EF294F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B88910-5733-41DE-B3D6-6BD4289EB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266F1-F27B-40F9-8DD2-60C0EBFC3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6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FABBF0-FF15-4B63-B567-1D0212FD4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6B3F0-0E6C-40FD-8DED-0D91B68FC9D5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1B9FE-094C-4B15-8AF8-98CDFE0A1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D8AB95-4FEB-4709-96AD-0CE1E63BF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07648-3CBE-490D-AB31-311DDA0B3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1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8958E-F04C-4990-8F40-B82D41D6C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6483-64F1-4EC9-85CE-7DCD0A269E3A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249CE-4669-4984-8039-5D20A9575A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BA57-0E42-442C-B397-C3D97BA75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42F33-30BD-4004-A7E4-F3E7635D43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40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3291D1-08FE-41DE-BC5F-F0B91660B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84C2A-233A-4197-B0AE-6431AD815598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85394F9-9059-4F62-843B-CCC6C8C83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F14814-E5A9-429B-BFA4-7852C4AA5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821D-7855-4211-8526-F96E13132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7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13607F-0E8E-4334-8D00-C9132D13B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CC2B9-AB56-4069-8453-93458E14EEE0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3AA684-8F30-4C2C-9CEA-B7F439A99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4FBE42-B95F-4813-A2A0-77E086AA52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54647-E6FB-45CB-A09F-D3024A1DF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0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640F72-3588-4EDE-9A98-8CC3A9A2A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A5712-204B-46A2-B76C-40FBBB07D11B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BF0F3C-52CE-4626-9629-F656F25A2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4C0A7A-BBC9-4BDB-B86F-67708F595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074AC-F6B5-4387-BF25-DCD90A60A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21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81F32-1D6A-4ABA-ACA0-0C8672B60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81CDF-06F1-4F59-9324-B6EB1744DFBE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F7AC3-90DC-4BAF-B440-44B34F24A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EC656-DAE0-43F0-853D-00A05F55A4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728E2-5C97-4D9F-A793-397EC29EE5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24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3935D-05F5-4680-B88E-E4386D8F4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AE3FD-A227-4948-A4C5-24FC84B8E0A7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45EFE-C9A5-43C2-931F-FCD4C0966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99E65-2FE0-4B5A-99BA-11F420341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6C3B-FC32-4F37-A1E9-2077DBFA94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89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F168CD-2DC3-4F51-8DE4-D00D8A44B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C9A9AB-0895-4137-BE89-A63A8816A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F8105E-F259-4F4B-8C50-F41478EA9A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5F7D853B-627B-4C97-BF3F-11F4B1CC6EFB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00FD9A-A654-4240-8849-0C829187D2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时序逻辑电路分析</a:t>
            </a:r>
            <a:endParaRPr kumimoji="1"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48C0E0-0B45-4E13-8427-57C2211856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AE3F57A9-5F5F-41D9-9AD1-CB2CBECC2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CEDB356-F37D-4137-8946-F09F23819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1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1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8.wmf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9321F05-4B8F-4138-BF53-9F5841D656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34054ED1-B2E0-4B56-9A8D-488201542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11_</a:t>
            </a:r>
            <a:r>
              <a:rPr kumimoji="1" lang="zh-CN" altLang="zh-CN" sz="3200"/>
              <a:t>时序逻辑电</a:t>
            </a:r>
            <a:r>
              <a:rPr kumimoji="1" lang="zh-CN" altLang="en-US" sz="3200"/>
              <a:t>路分析</a:t>
            </a:r>
            <a:endParaRPr kumimoji="1" lang="en-US" altLang="zh-CN" sz="32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7D120-981E-4E0D-932C-C6396259CA2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115205A-DB54-450A-A6DB-C0B08D13D25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5F9011-C387-4BED-8C14-EFCC310E6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216919-B408-4A2E-982A-7A0556BB5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A43BE4-0798-4CCF-918A-AD4226622CB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593AE07E-3307-423A-A897-10A8B0D7E19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071763-3FDE-40A7-89A5-2A7C5D0FCE9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DA615902-5881-453A-BA34-61DB9DB1F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FB75EED3-C654-4EF8-B45D-343B2ADE42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FD034F9-E4B1-4DBF-86BD-C8186464977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247EC4A6-B11F-4BDE-984C-1BE68E661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35F2F612-0699-4345-986F-FF67A7D9C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502025" cy="676275"/>
          </a:xfrm>
        </p:spPr>
        <p:txBody>
          <a:bodyPr/>
          <a:lstStyle/>
          <a:p>
            <a:r>
              <a:rPr lang="zh-CN" altLang="en-US"/>
              <a:t>状态图</a:t>
            </a:r>
          </a:p>
        </p:txBody>
      </p:sp>
      <p:sp>
        <p:nvSpPr>
          <p:cNvPr id="21511" name="Rectangle 5">
            <a:extLst>
              <a:ext uri="{FF2B5EF4-FFF2-40B4-BE49-F238E27FC236}">
                <a16:creationId xmlns:a16="http://schemas.microsoft.com/office/drawing/2014/main" id="{BE4FB966-198C-43E9-B365-BC7A70134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4470400"/>
            <a:ext cx="9921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  <a:endParaRPr lang="en-US" altLang="zh-CN" sz="2400"/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7C4C5C4E-B086-445D-B898-10E878A2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4471988"/>
            <a:ext cx="9890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1513" name="Rectangle 7">
            <a:extLst>
              <a:ext uri="{FF2B5EF4-FFF2-40B4-BE49-F238E27FC236}">
                <a16:creationId xmlns:a16="http://schemas.microsoft.com/office/drawing/2014/main" id="{0AD4A31F-0513-4319-B208-81F7BF30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470400"/>
            <a:ext cx="7985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</a:t>
            </a:r>
            <a:endParaRPr lang="en-US" altLang="zh-CN" sz="2400"/>
          </a:p>
        </p:txBody>
      </p:sp>
      <p:sp>
        <p:nvSpPr>
          <p:cNvPr id="21514" name="Rectangle 8">
            <a:extLst>
              <a:ext uri="{FF2B5EF4-FFF2-40B4-BE49-F238E27FC236}">
                <a16:creationId xmlns:a16="http://schemas.microsoft.com/office/drawing/2014/main" id="{F1EB7F5C-1BA3-4F17-A007-3744BACC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4065588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 / 0</a:t>
            </a:r>
            <a:endParaRPr lang="en-US" altLang="zh-CN" sz="2400"/>
          </a:p>
        </p:txBody>
      </p:sp>
      <p:sp>
        <p:nvSpPr>
          <p:cNvPr id="21515" name="Rectangle 9">
            <a:extLst>
              <a:ext uri="{FF2B5EF4-FFF2-40B4-BE49-F238E27FC236}">
                <a16:creationId xmlns:a16="http://schemas.microsoft.com/office/drawing/2014/main" id="{7F6D5590-FE6D-4C7E-91D1-51B155E32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4065588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1516" name="Rectangle 10">
            <a:extLst>
              <a:ext uri="{FF2B5EF4-FFF2-40B4-BE49-F238E27FC236}">
                <a16:creationId xmlns:a16="http://schemas.microsoft.com/office/drawing/2014/main" id="{383B7253-BAEA-4AEB-9543-78470D7B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065588"/>
            <a:ext cx="7985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</a:t>
            </a:r>
            <a:endParaRPr lang="en-US" altLang="zh-CN" sz="2400"/>
          </a:p>
        </p:txBody>
      </p:sp>
      <p:sp>
        <p:nvSpPr>
          <p:cNvPr id="21517" name="Rectangle 11">
            <a:extLst>
              <a:ext uri="{FF2B5EF4-FFF2-40B4-BE49-F238E27FC236}">
                <a16:creationId xmlns:a16="http://schemas.microsoft.com/office/drawing/2014/main" id="{E749BC3E-D3D3-41A1-97EB-16F37544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3224213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 / 0</a:t>
            </a:r>
            <a:endParaRPr lang="en-US" altLang="zh-CN" sz="2400"/>
          </a:p>
        </p:txBody>
      </p:sp>
      <p:sp>
        <p:nvSpPr>
          <p:cNvPr id="21518" name="Rectangle 12">
            <a:extLst>
              <a:ext uri="{FF2B5EF4-FFF2-40B4-BE49-F238E27FC236}">
                <a16:creationId xmlns:a16="http://schemas.microsoft.com/office/drawing/2014/main" id="{274DA35D-0289-42FA-8AD1-40DCA950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3219450"/>
            <a:ext cx="9890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0</a:t>
            </a:r>
            <a:endParaRPr lang="en-US" altLang="zh-CN" sz="2400"/>
          </a:p>
        </p:txBody>
      </p:sp>
      <p:sp>
        <p:nvSpPr>
          <p:cNvPr id="21519" name="Rectangle 13">
            <a:extLst>
              <a:ext uri="{FF2B5EF4-FFF2-40B4-BE49-F238E27FC236}">
                <a16:creationId xmlns:a16="http://schemas.microsoft.com/office/drawing/2014/main" id="{49D7AB86-60A6-4CDB-8BA6-563DDD55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8338"/>
            <a:ext cx="7985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</a:t>
            </a:r>
            <a:endParaRPr lang="en-US" altLang="zh-CN" sz="2400"/>
          </a:p>
        </p:txBody>
      </p:sp>
      <p:sp>
        <p:nvSpPr>
          <p:cNvPr id="21520" name="Rectangle 14">
            <a:extLst>
              <a:ext uri="{FF2B5EF4-FFF2-40B4-BE49-F238E27FC236}">
                <a16:creationId xmlns:a16="http://schemas.microsoft.com/office/drawing/2014/main" id="{B01D0CF5-2E6B-4CF4-B67E-F2A59364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13" y="3629025"/>
            <a:ext cx="9921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  <a:endParaRPr lang="en-US" altLang="zh-CN" sz="2400"/>
          </a:p>
        </p:txBody>
      </p:sp>
      <p:sp>
        <p:nvSpPr>
          <p:cNvPr id="21521" name="Rectangle 15">
            <a:extLst>
              <a:ext uri="{FF2B5EF4-FFF2-40B4-BE49-F238E27FC236}">
                <a16:creationId xmlns:a16="http://schemas.microsoft.com/office/drawing/2014/main" id="{C025FBC1-AEB7-4332-8033-AD580890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3635375"/>
            <a:ext cx="990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1522" name="Rectangle 16">
            <a:extLst>
              <a:ext uri="{FF2B5EF4-FFF2-40B4-BE49-F238E27FC236}">
                <a16:creationId xmlns:a16="http://schemas.microsoft.com/office/drawing/2014/main" id="{F4ABAD2D-FFD1-4E98-96E1-8A02A90F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3629025"/>
            <a:ext cx="7969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</a:t>
            </a:r>
            <a:endParaRPr lang="en-US" altLang="zh-CN" sz="2400"/>
          </a:p>
        </p:txBody>
      </p:sp>
      <p:graphicFrame>
        <p:nvGraphicFramePr>
          <p:cNvPr id="21523" name="Object 17">
            <a:extLst>
              <a:ext uri="{FF2B5EF4-FFF2-40B4-BE49-F238E27FC236}">
                <a16:creationId xmlns:a16="http://schemas.microsoft.com/office/drawing/2014/main" id="{8AA1B1E4-2608-416B-8E08-A5DF6756D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9388" y="2390775"/>
          <a:ext cx="7889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公式" r:id="rId4" imgW="380835" imgH="241195" progId="Equation.3">
                  <p:embed/>
                </p:oleObj>
              </mc:Choice>
              <mc:Fallback>
                <p:oleObj name="公式" r:id="rId4" imgW="380835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390775"/>
                        <a:ext cx="7889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18">
            <a:extLst>
              <a:ext uri="{FF2B5EF4-FFF2-40B4-BE49-F238E27FC236}">
                <a16:creationId xmlns:a16="http://schemas.microsoft.com/office/drawing/2014/main" id="{DE06E004-DD26-482F-82A7-EDF24C6E4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2165350"/>
          <a:ext cx="13493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公式" r:id="rId6" imgW="723586" imgH="241195" progId="Equation.3">
                  <p:embed/>
                </p:oleObj>
              </mc:Choice>
              <mc:Fallback>
                <p:oleObj name="公式" r:id="rId6" imgW="723586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2165350"/>
                        <a:ext cx="13493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Rectangle 19">
            <a:extLst>
              <a:ext uri="{FF2B5EF4-FFF2-40B4-BE49-F238E27FC236}">
                <a16:creationId xmlns:a16="http://schemas.microsoft.com/office/drawing/2014/main" id="{E6FBAE74-D3AB-43CC-8DF8-324EE519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2740025"/>
            <a:ext cx="9921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X=1</a:t>
            </a:r>
            <a:endParaRPr lang="en-US" altLang="zh-CN" sz="2400" b="0"/>
          </a:p>
        </p:txBody>
      </p:sp>
      <p:sp>
        <p:nvSpPr>
          <p:cNvPr id="21526" name="Rectangle 20">
            <a:extLst>
              <a:ext uri="{FF2B5EF4-FFF2-40B4-BE49-F238E27FC236}">
                <a16:creationId xmlns:a16="http://schemas.microsoft.com/office/drawing/2014/main" id="{0267B0F8-E7A2-410D-9691-2152110D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0025"/>
            <a:ext cx="9890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X=0</a:t>
            </a:r>
            <a:endParaRPr lang="en-US" altLang="zh-CN" sz="2400" b="0"/>
          </a:p>
        </p:txBody>
      </p:sp>
      <p:sp>
        <p:nvSpPr>
          <p:cNvPr id="21527" name="Line 21">
            <a:extLst>
              <a:ext uri="{FF2B5EF4-FFF2-40B4-BE49-F238E27FC236}">
                <a16:creationId xmlns:a16="http://schemas.microsoft.com/office/drawing/2014/main" id="{DD8DF01F-FBCB-42C6-A8C4-C21D746A1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2133600"/>
            <a:ext cx="2779712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2">
            <a:extLst>
              <a:ext uri="{FF2B5EF4-FFF2-40B4-BE49-F238E27FC236}">
                <a16:creationId xmlns:a16="http://schemas.microsoft.com/office/drawing/2014/main" id="{0CA0FB7E-6AD3-4668-A227-00155B6A8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4906963"/>
            <a:ext cx="2779712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3">
            <a:extLst>
              <a:ext uri="{FF2B5EF4-FFF2-40B4-BE49-F238E27FC236}">
                <a16:creationId xmlns:a16="http://schemas.microsoft.com/office/drawing/2014/main" id="{5EB850C0-C488-4129-941D-81D872F3F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133600"/>
            <a:ext cx="0" cy="2773363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Line 24">
            <a:extLst>
              <a:ext uri="{FF2B5EF4-FFF2-40B4-BE49-F238E27FC236}">
                <a16:creationId xmlns:a16="http://schemas.microsoft.com/office/drawing/2014/main" id="{57555F88-B8CD-4F89-9DF4-0456E9150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5013" y="2717800"/>
            <a:ext cx="0" cy="218916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25">
            <a:extLst>
              <a:ext uri="{FF2B5EF4-FFF2-40B4-BE49-F238E27FC236}">
                <a16:creationId xmlns:a16="http://schemas.microsoft.com/office/drawing/2014/main" id="{B556A9C2-43C2-40D4-B2D3-F855EC2F3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17800"/>
            <a:ext cx="19812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26">
            <a:extLst>
              <a:ext uri="{FF2B5EF4-FFF2-40B4-BE49-F238E27FC236}">
                <a16:creationId xmlns:a16="http://schemas.microsoft.com/office/drawing/2014/main" id="{E042C2E0-C2E3-471E-A3EA-1EF1C95C9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3219450"/>
            <a:ext cx="2779712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27">
            <a:extLst>
              <a:ext uri="{FF2B5EF4-FFF2-40B4-BE49-F238E27FC236}">
                <a16:creationId xmlns:a16="http://schemas.microsoft.com/office/drawing/2014/main" id="{EADDD98B-0944-4BDA-AF52-CA99FE86B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3640138"/>
            <a:ext cx="27797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Line 28">
            <a:extLst>
              <a:ext uri="{FF2B5EF4-FFF2-40B4-BE49-F238E27FC236}">
                <a16:creationId xmlns:a16="http://schemas.microsoft.com/office/drawing/2014/main" id="{5CD8B13E-A225-4665-8074-8B818AA6F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4062413"/>
            <a:ext cx="27797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Line 29">
            <a:extLst>
              <a:ext uri="{FF2B5EF4-FFF2-40B4-BE49-F238E27FC236}">
                <a16:creationId xmlns:a16="http://schemas.microsoft.com/office/drawing/2014/main" id="{A5E36AC3-D54D-454E-BBB3-E6FAC1E48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4483100"/>
            <a:ext cx="27797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36" name="Group 30">
            <a:extLst>
              <a:ext uri="{FF2B5EF4-FFF2-40B4-BE49-F238E27FC236}">
                <a16:creationId xmlns:a16="http://schemas.microsoft.com/office/drawing/2014/main" id="{EF511FFD-D72B-44DE-B08F-2E8C1286A7E3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5302250"/>
            <a:ext cx="684213" cy="684213"/>
            <a:chOff x="3152" y="3453"/>
            <a:chExt cx="431" cy="431"/>
          </a:xfrm>
        </p:grpSpPr>
        <p:sp>
          <p:nvSpPr>
            <p:cNvPr id="21580" name="Oval 31">
              <a:extLst>
                <a:ext uri="{FF2B5EF4-FFF2-40B4-BE49-F238E27FC236}">
                  <a16:creationId xmlns:a16="http://schemas.microsoft.com/office/drawing/2014/main" id="{C29250D1-0115-4B99-BCA0-CCE6A262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81" name="Text Box 32">
              <a:extLst>
                <a:ext uri="{FF2B5EF4-FFF2-40B4-BE49-F238E27FC236}">
                  <a16:creationId xmlns:a16="http://schemas.microsoft.com/office/drawing/2014/main" id="{0791FD75-E137-4667-BA5B-9EEC74E8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10</a:t>
              </a:r>
            </a:p>
          </p:txBody>
        </p:sp>
      </p:grpSp>
      <p:grpSp>
        <p:nvGrpSpPr>
          <p:cNvPr id="21537" name="Group 33">
            <a:extLst>
              <a:ext uri="{FF2B5EF4-FFF2-40B4-BE49-F238E27FC236}">
                <a16:creationId xmlns:a16="http://schemas.microsoft.com/office/drawing/2014/main" id="{1853B8FC-0134-4E30-BCF2-952A8D91AE18}"/>
              </a:ext>
            </a:extLst>
          </p:cNvPr>
          <p:cNvGrpSpPr>
            <a:grpSpLocks/>
          </p:cNvGrpSpPr>
          <p:nvPr/>
        </p:nvGrpSpPr>
        <p:grpSpPr bwMode="auto">
          <a:xfrm>
            <a:off x="3527425" y="2998788"/>
            <a:ext cx="684213" cy="684212"/>
            <a:chOff x="3152" y="3453"/>
            <a:chExt cx="431" cy="431"/>
          </a:xfrm>
        </p:grpSpPr>
        <p:sp>
          <p:nvSpPr>
            <p:cNvPr id="21578" name="Oval 34">
              <a:extLst>
                <a:ext uri="{FF2B5EF4-FFF2-40B4-BE49-F238E27FC236}">
                  <a16:creationId xmlns:a16="http://schemas.microsoft.com/office/drawing/2014/main" id="{D7E5EAC8-0B75-489A-8AA2-DEB45092A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79" name="Text Box 35">
              <a:extLst>
                <a:ext uri="{FF2B5EF4-FFF2-40B4-BE49-F238E27FC236}">
                  <a16:creationId xmlns:a16="http://schemas.microsoft.com/office/drawing/2014/main" id="{F07863B6-522D-48E9-98E0-E4401109D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21538" name="Group 36">
            <a:extLst>
              <a:ext uri="{FF2B5EF4-FFF2-40B4-BE49-F238E27FC236}">
                <a16:creationId xmlns:a16="http://schemas.microsoft.com/office/drawing/2014/main" id="{6A874BD3-E277-452A-A71D-4A74DCE43FAD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2998788"/>
            <a:ext cx="684212" cy="684212"/>
            <a:chOff x="3152" y="3453"/>
            <a:chExt cx="431" cy="431"/>
          </a:xfrm>
        </p:grpSpPr>
        <p:sp>
          <p:nvSpPr>
            <p:cNvPr id="21576" name="Oval 37">
              <a:extLst>
                <a:ext uri="{FF2B5EF4-FFF2-40B4-BE49-F238E27FC236}">
                  <a16:creationId xmlns:a16="http://schemas.microsoft.com/office/drawing/2014/main" id="{90AA4BA4-0099-4E7C-B60C-A01C7FF51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77" name="Text Box 38">
              <a:extLst>
                <a:ext uri="{FF2B5EF4-FFF2-40B4-BE49-F238E27FC236}">
                  <a16:creationId xmlns:a16="http://schemas.microsoft.com/office/drawing/2014/main" id="{655ECF39-7B25-4A14-880B-B2406866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00</a:t>
              </a:r>
            </a:p>
          </p:txBody>
        </p:sp>
      </p:grpSp>
      <p:grpSp>
        <p:nvGrpSpPr>
          <p:cNvPr id="21539" name="Group 39">
            <a:extLst>
              <a:ext uri="{FF2B5EF4-FFF2-40B4-BE49-F238E27FC236}">
                <a16:creationId xmlns:a16="http://schemas.microsoft.com/office/drawing/2014/main" id="{DE5EDCB3-057B-4B6C-8577-46808E804E0E}"/>
              </a:ext>
            </a:extLst>
          </p:cNvPr>
          <p:cNvGrpSpPr>
            <a:grpSpLocks/>
          </p:cNvGrpSpPr>
          <p:nvPr/>
        </p:nvGrpSpPr>
        <p:grpSpPr bwMode="auto">
          <a:xfrm>
            <a:off x="3527425" y="5302250"/>
            <a:ext cx="684213" cy="684213"/>
            <a:chOff x="3152" y="3453"/>
            <a:chExt cx="431" cy="431"/>
          </a:xfrm>
        </p:grpSpPr>
        <p:sp>
          <p:nvSpPr>
            <p:cNvPr id="21574" name="Oval 40">
              <a:extLst>
                <a:ext uri="{FF2B5EF4-FFF2-40B4-BE49-F238E27FC236}">
                  <a16:creationId xmlns:a16="http://schemas.microsoft.com/office/drawing/2014/main" id="{1324DAF3-CA79-45EF-8E31-F84A9BD3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453"/>
              <a:ext cx="431" cy="4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75" name="Text Box 41">
              <a:extLst>
                <a:ext uri="{FF2B5EF4-FFF2-40B4-BE49-F238E27FC236}">
                  <a16:creationId xmlns:a16="http://schemas.microsoft.com/office/drawing/2014/main" id="{3F28D37C-73BE-415E-BC63-6B7DC6C0C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11</a:t>
              </a:r>
            </a:p>
          </p:txBody>
        </p:sp>
      </p:grpSp>
      <p:sp>
        <p:nvSpPr>
          <p:cNvPr id="21540" name="Rectangle 42">
            <a:extLst>
              <a:ext uri="{FF2B5EF4-FFF2-40B4-BE49-F238E27FC236}">
                <a16:creationId xmlns:a16="http://schemas.microsoft.com/office/drawing/2014/main" id="{471DA1F0-80A1-4BF8-A4A1-A5A8686E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150495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41" name="Text Box 43">
            <a:extLst>
              <a:ext uri="{FF2B5EF4-FFF2-40B4-BE49-F238E27FC236}">
                <a16:creationId xmlns:a16="http://schemas.microsoft.com/office/drawing/2014/main" id="{E58AA7CA-AA3C-4C38-893A-BF9B6E39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5516563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1800" baseline="-25000">
                <a:ea typeface="楷体_GB2312" pitchFamily="49" charset="-122"/>
              </a:rPr>
              <a:t>1</a:t>
            </a: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1800" baseline="-25000">
                <a:ea typeface="楷体_GB2312" pitchFamily="49" charset="-122"/>
              </a:rPr>
              <a:t>0</a:t>
            </a:r>
          </a:p>
        </p:txBody>
      </p:sp>
      <p:sp>
        <p:nvSpPr>
          <p:cNvPr id="21542" name="Oval 44">
            <a:extLst>
              <a:ext uri="{FF2B5EF4-FFF2-40B4-BE49-F238E27FC236}">
                <a16:creationId xmlns:a16="http://schemas.microsoft.com/office/drawing/2014/main" id="{6BCB8F76-044A-46E8-AB02-5BB2BF54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5337175"/>
            <a:ext cx="957262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43" name="Line 45">
            <a:extLst>
              <a:ext uri="{FF2B5EF4-FFF2-40B4-BE49-F238E27FC236}">
                <a16:creationId xmlns:a16="http://schemas.microsoft.com/office/drawing/2014/main" id="{3B34832B-53EB-4D5A-AFC0-D8DB899421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5800" y="5772150"/>
            <a:ext cx="750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4" name="Text Box 46">
            <a:extLst>
              <a:ext uri="{FF2B5EF4-FFF2-40B4-BE49-F238E27FC236}">
                <a16:creationId xmlns:a16="http://schemas.microsoft.com/office/drawing/2014/main" id="{946DBA73-3407-4F32-BD0B-EAE5B2CD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335588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X/Y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6904B2D7-FBBB-4BAD-BBE3-F9470738356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241550"/>
            <a:ext cx="3886200" cy="3744913"/>
            <a:chOff x="385" y="1412"/>
            <a:chExt cx="2448" cy="2359"/>
          </a:xfrm>
        </p:grpSpPr>
        <p:sp>
          <p:nvSpPr>
            <p:cNvPr id="21546" name="Rectangle 48">
              <a:extLst>
                <a:ext uri="{FF2B5EF4-FFF2-40B4-BE49-F238E27FC236}">
                  <a16:creationId xmlns:a16="http://schemas.microsoft.com/office/drawing/2014/main" id="{42BA353A-B1A5-44A7-983F-2A3D3527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41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0/0</a:t>
              </a:r>
            </a:p>
          </p:txBody>
        </p:sp>
        <p:sp>
          <p:nvSpPr>
            <p:cNvPr id="21547" name="Rectangle 49">
              <a:extLst>
                <a:ext uri="{FF2B5EF4-FFF2-40B4-BE49-F238E27FC236}">
                  <a16:creationId xmlns:a16="http://schemas.microsoft.com/office/drawing/2014/main" id="{84F7B1CE-4BB2-4DF9-A248-789EB909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0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1/0</a:t>
              </a:r>
            </a:p>
          </p:txBody>
        </p:sp>
        <p:sp>
          <p:nvSpPr>
            <p:cNvPr id="21548" name="Rectangle 50">
              <a:extLst>
                <a:ext uri="{FF2B5EF4-FFF2-40B4-BE49-F238E27FC236}">
                  <a16:creationId xmlns:a16="http://schemas.microsoft.com/office/drawing/2014/main" id="{AE9B7253-E7B4-4DF5-B295-3826D4860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78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0/1</a:t>
              </a:r>
            </a:p>
          </p:txBody>
        </p:sp>
        <p:sp>
          <p:nvSpPr>
            <p:cNvPr id="21549" name="Rectangle 51">
              <a:extLst>
                <a:ext uri="{FF2B5EF4-FFF2-40B4-BE49-F238E27FC236}">
                  <a16:creationId xmlns:a16="http://schemas.microsoft.com/office/drawing/2014/main" id="{4EF6386A-9D98-4BF1-9DA1-C06389A3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41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1/0</a:t>
              </a:r>
            </a:p>
          </p:txBody>
        </p:sp>
        <p:sp>
          <p:nvSpPr>
            <p:cNvPr id="21550" name="Rectangle 52">
              <a:extLst>
                <a:ext uri="{FF2B5EF4-FFF2-40B4-BE49-F238E27FC236}">
                  <a16:creationId xmlns:a16="http://schemas.microsoft.com/office/drawing/2014/main" id="{5B8B7DED-257C-4A99-868A-EAB5AFF1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70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0/1</a:t>
              </a:r>
            </a:p>
          </p:txBody>
        </p:sp>
        <p:sp>
          <p:nvSpPr>
            <p:cNvPr id="21551" name="Rectangle 53">
              <a:extLst>
                <a:ext uri="{FF2B5EF4-FFF2-40B4-BE49-F238E27FC236}">
                  <a16:creationId xmlns:a16="http://schemas.microsoft.com/office/drawing/2014/main" id="{4DF9567B-2B16-4FAE-B8E2-D71B1A51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" y="324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1/0</a:t>
              </a:r>
            </a:p>
          </p:txBody>
        </p:sp>
        <p:sp>
          <p:nvSpPr>
            <p:cNvPr id="21552" name="Line 54">
              <a:extLst>
                <a:ext uri="{FF2B5EF4-FFF2-40B4-BE49-F238E27FC236}">
                  <a16:creationId xmlns:a16="http://schemas.microsoft.com/office/drawing/2014/main" id="{B85123E9-F947-4916-83B7-DC7B1D58F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3" y="2244"/>
              <a:ext cx="118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Rectangle 55">
              <a:extLst>
                <a:ext uri="{FF2B5EF4-FFF2-40B4-BE49-F238E27FC236}">
                  <a16:creationId xmlns:a16="http://schemas.microsoft.com/office/drawing/2014/main" id="{EE662EA1-D907-48B9-8B5C-25197A3AE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59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0/1</a:t>
              </a:r>
            </a:p>
          </p:txBody>
        </p:sp>
        <p:sp>
          <p:nvSpPr>
            <p:cNvPr id="21554" name="Rectangle 56">
              <a:extLst>
                <a:ext uri="{FF2B5EF4-FFF2-40B4-BE49-F238E27FC236}">
                  <a16:creationId xmlns:a16="http://schemas.microsoft.com/office/drawing/2014/main" id="{CE8F8ADA-3E31-4437-8C82-0A40FE61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70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  <a:cs typeface="Arial" panose="020B0604020202020204" pitchFamily="34" charset="0"/>
                </a:rPr>
                <a:t>1/0</a:t>
              </a:r>
            </a:p>
          </p:txBody>
        </p:sp>
        <p:grpSp>
          <p:nvGrpSpPr>
            <p:cNvPr id="21555" name="Group 57">
              <a:extLst>
                <a:ext uri="{FF2B5EF4-FFF2-40B4-BE49-F238E27FC236}">
                  <a16:creationId xmlns:a16="http://schemas.microsoft.com/office/drawing/2014/main" id="{3E92DA8A-76C5-455F-883D-2CBA645D2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" y="3340"/>
              <a:ext cx="431" cy="431"/>
              <a:chOff x="3152" y="3453"/>
              <a:chExt cx="431" cy="431"/>
            </a:xfrm>
          </p:grpSpPr>
          <p:sp>
            <p:nvSpPr>
              <p:cNvPr id="21572" name="Oval 58">
                <a:extLst>
                  <a:ext uri="{FF2B5EF4-FFF2-40B4-BE49-F238E27FC236}">
                    <a16:creationId xmlns:a16="http://schemas.microsoft.com/office/drawing/2014/main" id="{8A9ACDED-83EA-472C-9DBC-8529F39AC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73" name="Text Box 59">
                <a:extLst>
                  <a:ext uri="{FF2B5EF4-FFF2-40B4-BE49-F238E27FC236}">
                    <a16:creationId xmlns:a16="http://schemas.microsoft.com/office/drawing/2014/main" id="{C6EB664A-B052-4AB8-B020-9309A659E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1556" name="Group 60">
              <a:extLst>
                <a:ext uri="{FF2B5EF4-FFF2-40B4-BE49-F238E27FC236}">
                  <a16:creationId xmlns:a16="http://schemas.microsoft.com/office/drawing/2014/main" id="{291E5BBE-C5B2-4BB7-936F-1A77494D8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2" y="1889"/>
              <a:ext cx="431" cy="431"/>
              <a:chOff x="3152" y="3453"/>
              <a:chExt cx="431" cy="431"/>
            </a:xfrm>
          </p:grpSpPr>
          <p:sp>
            <p:nvSpPr>
              <p:cNvPr id="21570" name="Oval 61">
                <a:extLst>
                  <a:ext uri="{FF2B5EF4-FFF2-40B4-BE49-F238E27FC236}">
                    <a16:creationId xmlns:a16="http://schemas.microsoft.com/office/drawing/2014/main" id="{7B875145-22EF-4E71-87CE-041B217E7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71" name="Text Box 62">
                <a:extLst>
                  <a:ext uri="{FF2B5EF4-FFF2-40B4-BE49-F238E27FC236}">
                    <a16:creationId xmlns:a16="http://schemas.microsoft.com/office/drawing/2014/main" id="{5B0F8293-8DBB-4273-B30D-6C3AB4772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21557" name="Group 63">
              <a:extLst>
                <a:ext uri="{FF2B5EF4-FFF2-40B4-BE49-F238E27FC236}">
                  <a16:creationId xmlns:a16="http://schemas.microsoft.com/office/drawing/2014/main" id="{D968CCCD-9150-48B0-9D7F-DA315DC3A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" y="1889"/>
              <a:ext cx="431" cy="431"/>
              <a:chOff x="3152" y="3453"/>
              <a:chExt cx="431" cy="431"/>
            </a:xfrm>
          </p:grpSpPr>
          <p:sp>
            <p:nvSpPr>
              <p:cNvPr id="21568" name="Oval 64">
                <a:extLst>
                  <a:ext uri="{FF2B5EF4-FFF2-40B4-BE49-F238E27FC236}">
                    <a16:creationId xmlns:a16="http://schemas.microsoft.com/office/drawing/2014/main" id="{ECD2EE28-667F-4FE8-8558-F978C890F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69" name="Text Box 65">
                <a:extLst>
                  <a:ext uri="{FF2B5EF4-FFF2-40B4-BE49-F238E27FC236}">
                    <a16:creationId xmlns:a16="http://schemas.microsoft.com/office/drawing/2014/main" id="{F21B31D0-F815-460F-BF35-1B15F558C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00</a:t>
                </a:r>
              </a:p>
            </p:txBody>
          </p:sp>
        </p:grpSp>
        <p:grpSp>
          <p:nvGrpSpPr>
            <p:cNvPr id="21558" name="Group 66">
              <a:extLst>
                <a:ext uri="{FF2B5EF4-FFF2-40B4-BE49-F238E27FC236}">
                  <a16:creationId xmlns:a16="http://schemas.microsoft.com/office/drawing/2014/main" id="{A7B96169-AE9C-4175-B325-8D0E7E9DA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2" y="3340"/>
              <a:ext cx="431" cy="431"/>
              <a:chOff x="3152" y="3453"/>
              <a:chExt cx="431" cy="431"/>
            </a:xfrm>
          </p:grpSpPr>
          <p:sp>
            <p:nvSpPr>
              <p:cNvPr id="21566" name="Oval 67">
                <a:extLst>
                  <a:ext uri="{FF2B5EF4-FFF2-40B4-BE49-F238E27FC236}">
                    <a16:creationId xmlns:a16="http://schemas.microsoft.com/office/drawing/2014/main" id="{14DBDC26-78A1-4E3B-85E9-D81DF1FB1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431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567" name="Text Box 68">
                <a:extLst>
                  <a:ext uri="{FF2B5EF4-FFF2-40B4-BE49-F238E27FC236}">
                    <a16:creationId xmlns:a16="http://schemas.microsoft.com/office/drawing/2014/main" id="{9FD4B65A-C088-4192-9AEF-652B64DF5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352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</a:rPr>
                  <a:t>11</a:t>
                </a:r>
              </a:p>
            </p:txBody>
          </p:sp>
        </p:grpSp>
        <p:sp>
          <p:nvSpPr>
            <p:cNvPr id="21559" name="Line 69">
              <a:extLst>
                <a:ext uri="{FF2B5EF4-FFF2-40B4-BE49-F238E27FC236}">
                  <a16:creationId xmlns:a16="http://schemas.microsoft.com/office/drawing/2014/main" id="{C7D8EEFF-DA72-47EB-93D7-DD5A36D1B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567"/>
              <a:ext cx="10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Line 70">
              <a:extLst>
                <a:ext uri="{FF2B5EF4-FFF2-40B4-BE49-F238E27FC236}">
                  <a16:creationId xmlns:a16="http://schemas.microsoft.com/office/drawing/2014/main" id="{D0FB79AE-93F9-4670-BFE5-ADFCA134D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320"/>
              <a:ext cx="0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Line 71">
              <a:extLst>
                <a:ext uri="{FF2B5EF4-FFF2-40B4-BE49-F238E27FC236}">
                  <a16:creationId xmlns:a16="http://schemas.microsoft.com/office/drawing/2014/main" id="{30303363-3E1D-477F-8DCB-5BCCA0322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6" y="2115"/>
              <a:ext cx="10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2" name="Arc 72">
              <a:extLst>
                <a:ext uri="{FF2B5EF4-FFF2-40B4-BE49-F238E27FC236}">
                  <a16:creationId xmlns:a16="http://schemas.microsoft.com/office/drawing/2014/main" id="{921C0F28-2E85-4A17-9683-7ADD74929099}"/>
                </a:ext>
              </a:extLst>
            </p:cNvPr>
            <p:cNvSpPr>
              <a:spLocks/>
            </p:cNvSpPr>
            <p:nvPr/>
          </p:nvSpPr>
          <p:spPr bwMode="auto">
            <a:xfrm rot="-9796798">
              <a:off x="2338" y="1593"/>
              <a:ext cx="432" cy="355"/>
            </a:xfrm>
            <a:custGeom>
              <a:avLst/>
              <a:gdLst>
                <a:gd name="T0" fmla="*/ 0 w 43200"/>
                <a:gd name="T1" fmla="*/ 0 h 39708"/>
                <a:gd name="T2" fmla="*/ 0 w 43200"/>
                <a:gd name="T3" fmla="*/ 0 h 39708"/>
                <a:gd name="T4" fmla="*/ 0 w 43200"/>
                <a:gd name="T5" fmla="*/ 0 h 3970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708"/>
                <a:gd name="T11" fmla="*/ 43200 w 43200"/>
                <a:gd name="T12" fmla="*/ 39708 h 39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708" fill="none" extrusionOk="0">
                  <a:moveTo>
                    <a:pt x="34313" y="646"/>
                  </a:moveTo>
                  <a:cubicBezTo>
                    <a:pt x="39897" y="4711"/>
                    <a:pt x="43200" y="11201"/>
                    <a:pt x="43200" y="18108"/>
                  </a:cubicBezTo>
                  <a:cubicBezTo>
                    <a:pt x="43200" y="30037"/>
                    <a:pt x="33529" y="39708"/>
                    <a:pt x="21600" y="39708"/>
                  </a:cubicBezTo>
                  <a:cubicBezTo>
                    <a:pt x="9670" y="39708"/>
                    <a:pt x="0" y="30037"/>
                    <a:pt x="0" y="18108"/>
                  </a:cubicBezTo>
                  <a:cubicBezTo>
                    <a:pt x="-1" y="10798"/>
                    <a:pt x="3696" y="3984"/>
                    <a:pt x="9824" y="-1"/>
                  </a:cubicBezTo>
                </a:path>
                <a:path w="43200" h="39708" stroke="0" extrusionOk="0">
                  <a:moveTo>
                    <a:pt x="34313" y="646"/>
                  </a:moveTo>
                  <a:cubicBezTo>
                    <a:pt x="39897" y="4711"/>
                    <a:pt x="43200" y="11201"/>
                    <a:pt x="43200" y="18108"/>
                  </a:cubicBezTo>
                  <a:cubicBezTo>
                    <a:pt x="43200" y="30037"/>
                    <a:pt x="33529" y="39708"/>
                    <a:pt x="21600" y="39708"/>
                  </a:cubicBezTo>
                  <a:cubicBezTo>
                    <a:pt x="9670" y="39708"/>
                    <a:pt x="0" y="30037"/>
                    <a:pt x="0" y="18108"/>
                  </a:cubicBezTo>
                  <a:cubicBezTo>
                    <a:pt x="-1" y="10798"/>
                    <a:pt x="3696" y="3984"/>
                    <a:pt x="9824" y="-1"/>
                  </a:cubicBezTo>
                  <a:lnTo>
                    <a:pt x="21600" y="18108"/>
                  </a:lnTo>
                  <a:lnTo>
                    <a:pt x="34313" y="64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3" name="Arc 73">
              <a:extLst>
                <a:ext uri="{FF2B5EF4-FFF2-40B4-BE49-F238E27FC236}">
                  <a16:creationId xmlns:a16="http://schemas.microsoft.com/office/drawing/2014/main" id="{648BAFBC-8CAB-4AB4-9CBF-FFC18B4115A4}"/>
                </a:ext>
              </a:extLst>
            </p:cNvPr>
            <p:cNvSpPr>
              <a:spLocks/>
            </p:cNvSpPr>
            <p:nvPr/>
          </p:nvSpPr>
          <p:spPr bwMode="auto">
            <a:xfrm rot="9417499">
              <a:off x="588" y="1594"/>
              <a:ext cx="432" cy="352"/>
            </a:xfrm>
            <a:custGeom>
              <a:avLst/>
              <a:gdLst>
                <a:gd name="T0" fmla="*/ 0 w 43200"/>
                <a:gd name="T1" fmla="*/ 0 h 39400"/>
                <a:gd name="T2" fmla="*/ 0 w 43200"/>
                <a:gd name="T3" fmla="*/ 0 h 39400"/>
                <a:gd name="T4" fmla="*/ 0 w 43200"/>
                <a:gd name="T5" fmla="*/ 0 h 394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400"/>
                <a:gd name="T11" fmla="*/ 43200 w 43200"/>
                <a:gd name="T12" fmla="*/ 39400 h 39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400" fill="none" extrusionOk="0">
                  <a:moveTo>
                    <a:pt x="34313" y="338"/>
                  </a:moveTo>
                  <a:cubicBezTo>
                    <a:pt x="39897" y="4403"/>
                    <a:pt x="43200" y="10893"/>
                    <a:pt x="43200" y="17800"/>
                  </a:cubicBezTo>
                  <a:cubicBezTo>
                    <a:pt x="43200" y="29729"/>
                    <a:pt x="33529" y="39400"/>
                    <a:pt x="21600" y="39400"/>
                  </a:cubicBezTo>
                  <a:cubicBezTo>
                    <a:pt x="9670" y="39400"/>
                    <a:pt x="0" y="29729"/>
                    <a:pt x="0" y="17800"/>
                  </a:cubicBezTo>
                  <a:cubicBezTo>
                    <a:pt x="-1" y="10686"/>
                    <a:pt x="3502" y="4028"/>
                    <a:pt x="9364" y="-1"/>
                  </a:cubicBezTo>
                </a:path>
                <a:path w="43200" h="39400" stroke="0" extrusionOk="0">
                  <a:moveTo>
                    <a:pt x="34313" y="338"/>
                  </a:moveTo>
                  <a:cubicBezTo>
                    <a:pt x="39897" y="4403"/>
                    <a:pt x="43200" y="10893"/>
                    <a:pt x="43200" y="17800"/>
                  </a:cubicBezTo>
                  <a:cubicBezTo>
                    <a:pt x="43200" y="29729"/>
                    <a:pt x="33529" y="39400"/>
                    <a:pt x="21600" y="39400"/>
                  </a:cubicBezTo>
                  <a:cubicBezTo>
                    <a:pt x="9670" y="39400"/>
                    <a:pt x="0" y="29729"/>
                    <a:pt x="0" y="17800"/>
                  </a:cubicBezTo>
                  <a:cubicBezTo>
                    <a:pt x="-1" y="10686"/>
                    <a:pt x="3502" y="4028"/>
                    <a:pt x="9364" y="-1"/>
                  </a:cubicBezTo>
                  <a:lnTo>
                    <a:pt x="21600" y="17800"/>
                  </a:lnTo>
                  <a:lnTo>
                    <a:pt x="34313" y="33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Arc 74">
              <a:extLst>
                <a:ext uri="{FF2B5EF4-FFF2-40B4-BE49-F238E27FC236}">
                  <a16:creationId xmlns:a16="http://schemas.microsoft.com/office/drawing/2014/main" id="{285C6809-6328-475D-A40B-79603ECAAC92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456" y="2731"/>
              <a:ext cx="1060" cy="204"/>
            </a:xfrm>
            <a:custGeom>
              <a:avLst/>
              <a:gdLst>
                <a:gd name="T0" fmla="*/ 0 w 33353"/>
                <a:gd name="T1" fmla="*/ 0 h 21600"/>
                <a:gd name="T2" fmla="*/ 0 w 33353"/>
                <a:gd name="T3" fmla="*/ 0 h 21600"/>
                <a:gd name="T4" fmla="*/ 0 w 3335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353"/>
                <a:gd name="T10" fmla="*/ 0 h 21600"/>
                <a:gd name="T11" fmla="*/ 33353 w 333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53" h="21600" fill="none" extrusionOk="0">
                  <a:moveTo>
                    <a:pt x="33352" y="16393"/>
                  </a:moveTo>
                  <a:cubicBezTo>
                    <a:pt x="29436" y="19753"/>
                    <a:pt x="24447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</a:path>
                <a:path w="33353" h="21600" stroke="0" extrusionOk="0">
                  <a:moveTo>
                    <a:pt x="33352" y="16393"/>
                  </a:moveTo>
                  <a:cubicBezTo>
                    <a:pt x="29436" y="19753"/>
                    <a:pt x="24447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  <a:lnTo>
                    <a:pt x="19288" y="0"/>
                  </a:lnTo>
                  <a:lnTo>
                    <a:pt x="33352" y="1639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Arc 75">
              <a:extLst>
                <a:ext uri="{FF2B5EF4-FFF2-40B4-BE49-F238E27FC236}">
                  <a16:creationId xmlns:a16="http://schemas.microsoft.com/office/drawing/2014/main" id="{09073129-34FC-4D10-8A52-9A1D2359299F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06" y="2739"/>
              <a:ext cx="1066" cy="182"/>
            </a:xfrm>
            <a:custGeom>
              <a:avLst/>
              <a:gdLst>
                <a:gd name="T0" fmla="*/ 0 w 38317"/>
                <a:gd name="T1" fmla="*/ 0 h 21600"/>
                <a:gd name="T2" fmla="*/ 0 w 38317"/>
                <a:gd name="T3" fmla="*/ 0 h 21600"/>
                <a:gd name="T4" fmla="*/ 0 w 38317"/>
                <a:gd name="T5" fmla="*/ 0 h 21600"/>
                <a:gd name="T6" fmla="*/ 0 60000 65536"/>
                <a:gd name="T7" fmla="*/ 0 60000 65536"/>
                <a:gd name="T8" fmla="*/ 0 60000 65536"/>
                <a:gd name="T9" fmla="*/ 0 w 38317"/>
                <a:gd name="T10" fmla="*/ 0 h 21600"/>
                <a:gd name="T11" fmla="*/ 38317 w 383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17" h="21600" fill="none" extrusionOk="0">
                  <a:moveTo>
                    <a:pt x="38316" y="10220"/>
                  </a:moveTo>
                  <a:cubicBezTo>
                    <a:pt x="34552" y="17228"/>
                    <a:pt x="27242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</a:path>
                <a:path w="38317" h="21600" stroke="0" extrusionOk="0">
                  <a:moveTo>
                    <a:pt x="38316" y="10220"/>
                  </a:moveTo>
                  <a:cubicBezTo>
                    <a:pt x="34552" y="17228"/>
                    <a:pt x="27242" y="21599"/>
                    <a:pt x="19288" y="21600"/>
                  </a:cubicBezTo>
                  <a:cubicBezTo>
                    <a:pt x="11131" y="21600"/>
                    <a:pt x="3671" y="17005"/>
                    <a:pt x="0" y="9722"/>
                  </a:cubicBezTo>
                  <a:lnTo>
                    <a:pt x="19288" y="0"/>
                  </a:lnTo>
                  <a:lnTo>
                    <a:pt x="38316" y="1022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7">
            <a:extLst>
              <a:ext uri="{FF2B5EF4-FFF2-40B4-BE49-F238E27FC236}">
                <a16:creationId xmlns:a16="http://schemas.microsoft.com/office/drawing/2014/main" id="{DE29B33B-C6C3-422D-A868-9FB92B1E9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3324225"/>
            <a:ext cx="0" cy="23177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Line 7">
            <a:extLst>
              <a:ext uri="{FF2B5EF4-FFF2-40B4-BE49-F238E27FC236}">
                <a16:creationId xmlns:a16="http://schemas.microsoft.com/office/drawing/2014/main" id="{ED4AF469-4EBA-4A75-A185-498CD4C38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0" y="3321050"/>
            <a:ext cx="0" cy="23177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3A478A6-9595-4828-8362-3BC8D7872A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BC61199-E952-482F-B248-3137EF57240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0CFCF023-CCBF-4BA4-9CAE-6ABD74E8E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ABEAB777-FB04-43E4-90FF-FEE6E9A1A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9987098-5F33-497C-A615-8EB860402A4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2">
            <a:extLst>
              <a:ext uri="{FF2B5EF4-FFF2-40B4-BE49-F238E27FC236}">
                <a16:creationId xmlns:a16="http://schemas.microsoft.com/office/drawing/2014/main" id="{6606B08A-8093-44B6-94AD-B95093025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3560" name="Rectangle 3">
            <a:extLst>
              <a:ext uri="{FF2B5EF4-FFF2-40B4-BE49-F238E27FC236}">
                <a16:creationId xmlns:a16="http://schemas.microsoft.com/office/drawing/2014/main" id="{1E5F8C5D-3238-447D-B526-BEB932E5B2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9388"/>
            <a:ext cx="4038600" cy="684212"/>
          </a:xfrm>
        </p:spPr>
        <p:txBody>
          <a:bodyPr/>
          <a:lstStyle/>
          <a:p>
            <a:r>
              <a:rPr lang="zh-CN" altLang="en-US"/>
              <a:t>时序图</a:t>
            </a:r>
          </a:p>
        </p:txBody>
      </p:sp>
      <p:graphicFrame>
        <p:nvGraphicFramePr>
          <p:cNvPr id="1496068" name="Object 4">
            <a:extLst>
              <a:ext uri="{FF2B5EF4-FFF2-40B4-BE49-F238E27FC236}">
                <a16:creationId xmlns:a16="http://schemas.microsoft.com/office/drawing/2014/main" id="{7BDAF010-3A45-4BE6-B83F-9C6FC7109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3824288"/>
          <a:ext cx="4449763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Picture" r:id="rId4" imgW="3376129" imgH="1379968" progId="Word.Picture.8">
                  <p:embed/>
                </p:oleObj>
              </mc:Choice>
              <mc:Fallback>
                <p:oleObj name="Picture" r:id="rId4" imgW="3376129" imgH="137996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824288"/>
                        <a:ext cx="4449763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5">
            <a:extLst>
              <a:ext uri="{FF2B5EF4-FFF2-40B4-BE49-F238E27FC236}">
                <a16:creationId xmlns:a16="http://schemas.microsoft.com/office/drawing/2014/main" id="{F0BEB12D-F1F0-4988-B11E-075E3C75A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2420938"/>
          <a:ext cx="437038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Picture" r:id="rId6" imgW="3303688" imgH="874908" progId="Word.Picture.8">
                  <p:embed/>
                </p:oleObj>
              </mc:Choice>
              <mc:Fallback>
                <p:oleObj name="Picture" r:id="rId6" imgW="3303688" imgH="87490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420938"/>
                        <a:ext cx="4370388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Line 6">
            <a:extLst>
              <a:ext uri="{FF2B5EF4-FFF2-40B4-BE49-F238E27FC236}">
                <a16:creationId xmlns:a16="http://schemas.microsoft.com/office/drawing/2014/main" id="{A82811BC-58DD-4FD9-BAD5-37F9A3891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988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7">
            <a:extLst>
              <a:ext uri="{FF2B5EF4-FFF2-40B4-BE49-F238E27FC236}">
                <a16:creationId xmlns:a16="http://schemas.microsoft.com/office/drawing/2014/main" id="{1A650D2C-688D-448B-8FAF-A83DEDB4F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8">
            <a:extLst>
              <a:ext uri="{FF2B5EF4-FFF2-40B4-BE49-F238E27FC236}">
                <a16:creationId xmlns:a16="http://schemas.microsoft.com/office/drawing/2014/main" id="{3EEC2842-A891-43DC-9133-6441CDC38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9">
            <a:extLst>
              <a:ext uri="{FF2B5EF4-FFF2-40B4-BE49-F238E27FC236}">
                <a16:creationId xmlns:a16="http://schemas.microsoft.com/office/drawing/2014/main" id="{3DFEB126-AB29-4BDD-B8C9-5366ED0D0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0">
            <a:extLst>
              <a:ext uri="{FF2B5EF4-FFF2-40B4-BE49-F238E27FC236}">
                <a16:creationId xmlns:a16="http://schemas.microsoft.com/office/drawing/2014/main" id="{89E7C661-5F33-4501-89CA-995062D19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1">
            <a:extLst>
              <a:ext uri="{FF2B5EF4-FFF2-40B4-BE49-F238E27FC236}">
                <a16:creationId xmlns:a16="http://schemas.microsoft.com/office/drawing/2014/main" id="{988FCB98-EE0F-4817-B245-B5C476D27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2">
            <a:extLst>
              <a:ext uri="{FF2B5EF4-FFF2-40B4-BE49-F238E27FC236}">
                <a16:creationId xmlns:a16="http://schemas.microsoft.com/office/drawing/2014/main" id="{1C4343EC-7C25-4065-A0B8-29A8AD3BC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3">
            <a:extLst>
              <a:ext uri="{FF2B5EF4-FFF2-40B4-BE49-F238E27FC236}">
                <a16:creationId xmlns:a16="http://schemas.microsoft.com/office/drawing/2014/main" id="{51BBF692-B1D2-4FFD-846C-6E147BBDC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249396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Rectangle 15">
            <a:extLst>
              <a:ext uri="{FF2B5EF4-FFF2-40B4-BE49-F238E27FC236}">
                <a16:creationId xmlns:a16="http://schemas.microsoft.com/office/drawing/2014/main" id="{706E7492-668E-4430-BED7-B9B605D4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4632325"/>
            <a:ext cx="9921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  <a:endParaRPr lang="en-US" altLang="zh-CN" sz="2400"/>
          </a:p>
        </p:txBody>
      </p:sp>
      <p:sp>
        <p:nvSpPr>
          <p:cNvPr id="23572" name="Rectangle 16">
            <a:extLst>
              <a:ext uri="{FF2B5EF4-FFF2-40B4-BE49-F238E27FC236}">
                <a16:creationId xmlns:a16="http://schemas.microsoft.com/office/drawing/2014/main" id="{63AE9B69-EEB8-40CA-B302-593F0E5D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4633913"/>
            <a:ext cx="9890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3573" name="Rectangle 17">
            <a:extLst>
              <a:ext uri="{FF2B5EF4-FFF2-40B4-BE49-F238E27FC236}">
                <a16:creationId xmlns:a16="http://schemas.microsoft.com/office/drawing/2014/main" id="{72CF20FD-8880-4563-8060-1B39F44A8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632325"/>
            <a:ext cx="7985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</a:t>
            </a:r>
            <a:endParaRPr lang="en-US" altLang="zh-CN" sz="2400"/>
          </a:p>
        </p:txBody>
      </p:sp>
      <p:sp>
        <p:nvSpPr>
          <p:cNvPr id="23574" name="Rectangle 18">
            <a:extLst>
              <a:ext uri="{FF2B5EF4-FFF2-40B4-BE49-F238E27FC236}">
                <a16:creationId xmlns:a16="http://schemas.microsoft.com/office/drawing/2014/main" id="{9758B722-9210-4CFF-B604-FE6310019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3" y="4227513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 / 0</a:t>
            </a:r>
            <a:endParaRPr lang="en-US" altLang="zh-CN" sz="2400"/>
          </a:p>
        </p:txBody>
      </p:sp>
      <p:sp>
        <p:nvSpPr>
          <p:cNvPr id="23575" name="Rectangle 19">
            <a:extLst>
              <a:ext uri="{FF2B5EF4-FFF2-40B4-BE49-F238E27FC236}">
                <a16:creationId xmlns:a16="http://schemas.microsoft.com/office/drawing/2014/main" id="{79EFD75B-67EC-4A8D-B9CE-C42F6F6A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288" y="4227513"/>
            <a:ext cx="990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3576" name="Rectangle 20">
            <a:extLst>
              <a:ext uri="{FF2B5EF4-FFF2-40B4-BE49-F238E27FC236}">
                <a16:creationId xmlns:a16="http://schemas.microsoft.com/office/drawing/2014/main" id="{BAC4119D-4C7D-4A60-AD1E-18F358023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227513"/>
            <a:ext cx="798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</a:t>
            </a:r>
            <a:endParaRPr lang="en-US" altLang="zh-CN" sz="2400"/>
          </a:p>
        </p:txBody>
      </p:sp>
      <p:sp>
        <p:nvSpPr>
          <p:cNvPr id="23577" name="Rectangle 21">
            <a:extLst>
              <a:ext uri="{FF2B5EF4-FFF2-40B4-BE49-F238E27FC236}">
                <a16:creationId xmlns:a16="http://schemas.microsoft.com/office/drawing/2014/main" id="{74172D78-D8BE-4B01-A783-82FE4A06A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588" y="3386138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 / 0</a:t>
            </a:r>
            <a:endParaRPr lang="en-US" altLang="zh-CN" sz="2400"/>
          </a:p>
        </p:txBody>
      </p:sp>
      <p:sp>
        <p:nvSpPr>
          <p:cNvPr id="23578" name="Rectangle 22">
            <a:extLst>
              <a:ext uri="{FF2B5EF4-FFF2-40B4-BE49-F238E27FC236}">
                <a16:creationId xmlns:a16="http://schemas.microsoft.com/office/drawing/2014/main" id="{07697515-B1F3-4083-851B-FA1F2C63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3381375"/>
            <a:ext cx="989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0</a:t>
            </a:r>
            <a:endParaRPr lang="en-US" altLang="zh-CN" sz="2400"/>
          </a:p>
        </p:txBody>
      </p:sp>
      <p:sp>
        <p:nvSpPr>
          <p:cNvPr id="23579" name="Rectangle 23">
            <a:extLst>
              <a:ext uri="{FF2B5EF4-FFF2-40B4-BE49-F238E27FC236}">
                <a16:creationId xmlns:a16="http://schemas.microsoft.com/office/drawing/2014/main" id="{85C0C878-D6C7-470F-8CB7-21691003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3370263"/>
            <a:ext cx="798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</a:t>
            </a:r>
            <a:endParaRPr lang="en-US" altLang="zh-CN" sz="2400"/>
          </a:p>
        </p:txBody>
      </p:sp>
      <p:sp>
        <p:nvSpPr>
          <p:cNvPr id="23580" name="Rectangle 24">
            <a:extLst>
              <a:ext uri="{FF2B5EF4-FFF2-40B4-BE49-F238E27FC236}">
                <a16:creationId xmlns:a16="http://schemas.microsoft.com/office/drawing/2014/main" id="{B8525B99-CECD-4197-A8FC-E62FCB5F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3790950"/>
            <a:ext cx="9921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 / 0</a:t>
            </a:r>
            <a:endParaRPr lang="en-US" altLang="zh-CN" sz="2400"/>
          </a:p>
        </p:txBody>
      </p:sp>
      <p:sp>
        <p:nvSpPr>
          <p:cNvPr id="23581" name="Rectangle 25">
            <a:extLst>
              <a:ext uri="{FF2B5EF4-FFF2-40B4-BE49-F238E27FC236}">
                <a16:creationId xmlns:a16="http://schemas.microsoft.com/office/drawing/2014/main" id="{F415E703-3448-4721-9EB4-0C33E772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3797300"/>
            <a:ext cx="990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 / 1</a:t>
            </a:r>
            <a:endParaRPr lang="en-US" altLang="zh-CN" sz="2400"/>
          </a:p>
        </p:txBody>
      </p:sp>
      <p:sp>
        <p:nvSpPr>
          <p:cNvPr id="23582" name="Rectangle 26">
            <a:extLst>
              <a:ext uri="{FF2B5EF4-FFF2-40B4-BE49-F238E27FC236}">
                <a16:creationId xmlns:a16="http://schemas.microsoft.com/office/drawing/2014/main" id="{1F285A9B-463D-4F0C-8916-C795DB41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3790950"/>
            <a:ext cx="7969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</a:t>
            </a:r>
            <a:endParaRPr lang="en-US" altLang="zh-CN" sz="2400"/>
          </a:p>
        </p:txBody>
      </p:sp>
      <p:graphicFrame>
        <p:nvGraphicFramePr>
          <p:cNvPr id="23583" name="Object 27">
            <a:extLst>
              <a:ext uri="{FF2B5EF4-FFF2-40B4-BE49-F238E27FC236}">
                <a16:creationId xmlns:a16="http://schemas.microsoft.com/office/drawing/2014/main" id="{5D046148-4920-450E-92BE-339E25258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8163" y="2562225"/>
          <a:ext cx="7413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公式" r:id="rId8" imgW="380835" imgH="241195" progId="Equation.3">
                  <p:embed/>
                </p:oleObj>
              </mc:Choice>
              <mc:Fallback>
                <p:oleObj name="公式" r:id="rId8" imgW="380835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2562225"/>
                        <a:ext cx="7413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28">
            <a:extLst>
              <a:ext uri="{FF2B5EF4-FFF2-40B4-BE49-F238E27FC236}">
                <a16:creationId xmlns:a16="http://schemas.microsoft.com/office/drawing/2014/main" id="{D3A9978D-9351-4344-AE56-3ADF8B328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327275"/>
          <a:ext cx="13477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公式" r:id="rId10" imgW="723586" imgH="241195" progId="Equation.3">
                  <p:embed/>
                </p:oleObj>
              </mc:Choice>
              <mc:Fallback>
                <p:oleObj name="公式" r:id="rId10" imgW="723586" imgH="24119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27275"/>
                        <a:ext cx="13477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Rectangle 29">
            <a:extLst>
              <a:ext uri="{FF2B5EF4-FFF2-40B4-BE49-F238E27FC236}">
                <a16:creationId xmlns:a16="http://schemas.microsoft.com/office/drawing/2014/main" id="{2656E2DA-69B2-4E65-9F4B-BBFB6478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2901950"/>
            <a:ext cx="9921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X=1</a:t>
            </a:r>
            <a:endParaRPr lang="en-US" altLang="zh-CN" sz="2400" b="0"/>
          </a:p>
        </p:txBody>
      </p:sp>
      <p:sp>
        <p:nvSpPr>
          <p:cNvPr id="23586" name="Rectangle 30">
            <a:extLst>
              <a:ext uri="{FF2B5EF4-FFF2-40B4-BE49-F238E27FC236}">
                <a16:creationId xmlns:a16="http://schemas.microsoft.com/office/drawing/2014/main" id="{8F15BB46-CD09-4332-9223-93408D11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901950"/>
            <a:ext cx="9890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X=0</a:t>
            </a:r>
            <a:endParaRPr lang="en-US" altLang="zh-CN" sz="2400" b="0"/>
          </a:p>
        </p:txBody>
      </p:sp>
      <p:sp>
        <p:nvSpPr>
          <p:cNvPr id="23587" name="Line 31">
            <a:extLst>
              <a:ext uri="{FF2B5EF4-FFF2-40B4-BE49-F238E27FC236}">
                <a16:creationId xmlns:a16="http://schemas.microsoft.com/office/drawing/2014/main" id="{1B81B795-3B72-4AFC-B180-C6D574963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2295525"/>
            <a:ext cx="27797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8" name="Line 32">
            <a:extLst>
              <a:ext uri="{FF2B5EF4-FFF2-40B4-BE49-F238E27FC236}">
                <a16:creationId xmlns:a16="http://schemas.microsoft.com/office/drawing/2014/main" id="{658A9DCF-7CB2-4CD3-B260-256E73A76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5068888"/>
            <a:ext cx="27797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Line 33">
            <a:extLst>
              <a:ext uri="{FF2B5EF4-FFF2-40B4-BE49-F238E27FC236}">
                <a16:creationId xmlns:a16="http://schemas.microsoft.com/office/drawing/2014/main" id="{73AAB8CC-B6FF-494B-935B-0DA1F2B22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2295525"/>
            <a:ext cx="0" cy="2773363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0" name="Line 34">
            <a:extLst>
              <a:ext uri="{FF2B5EF4-FFF2-40B4-BE49-F238E27FC236}">
                <a16:creationId xmlns:a16="http://schemas.microsoft.com/office/drawing/2014/main" id="{CA1E85D5-935C-4CCB-9095-FFEE2D83A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2879725"/>
            <a:ext cx="0" cy="2189163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1" name="Line 35">
            <a:extLst>
              <a:ext uri="{FF2B5EF4-FFF2-40B4-BE49-F238E27FC236}">
                <a16:creationId xmlns:a16="http://schemas.microsoft.com/office/drawing/2014/main" id="{AF24AA70-5B3C-4E74-82FF-96CB76827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2879725"/>
            <a:ext cx="198120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36">
            <a:extLst>
              <a:ext uri="{FF2B5EF4-FFF2-40B4-BE49-F238E27FC236}">
                <a16:creationId xmlns:a16="http://schemas.microsoft.com/office/drawing/2014/main" id="{BE09647D-7167-4507-BC51-485DC7514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381375"/>
            <a:ext cx="27797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3" name="Line 37">
            <a:extLst>
              <a:ext uri="{FF2B5EF4-FFF2-40B4-BE49-F238E27FC236}">
                <a16:creationId xmlns:a16="http://schemas.microsoft.com/office/drawing/2014/main" id="{CAAA4509-ACFD-479C-828E-710717ACF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802063"/>
            <a:ext cx="27797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Line 38">
            <a:extLst>
              <a:ext uri="{FF2B5EF4-FFF2-40B4-BE49-F238E27FC236}">
                <a16:creationId xmlns:a16="http://schemas.microsoft.com/office/drawing/2014/main" id="{C88F1E91-0E1B-4C5E-8FE2-9972777E5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3563" y="4224338"/>
            <a:ext cx="27797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5" name="Line 39">
            <a:extLst>
              <a:ext uri="{FF2B5EF4-FFF2-40B4-BE49-F238E27FC236}">
                <a16:creationId xmlns:a16="http://schemas.microsoft.com/office/drawing/2014/main" id="{0A9FA138-32F0-428D-B0D9-B9304BBFE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4645025"/>
            <a:ext cx="27797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6" name="Rectangle 40">
            <a:extLst>
              <a:ext uri="{FF2B5EF4-FFF2-40B4-BE49-F238E27FC236}">
                <a16:creationId xmlns:a16="http://schemas.microsoft.com/office/drawing/2014/main" id="{0CA46B5E-7AF4-46D4-93C6-0998FBFB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16287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3597" name="Text Box 41">
            <a:extLst>
              <a:ext uri="{FF2B5EF4-FFF2-40B4-BE49-F238E27FC236}">
                <a16:creationId xmlns:a16="http://schemas.microsoft.com/office/drawing/2014/main" id="{D09ED730-3E56-499C-BBCD-736DA783C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4454525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Q</a:t>
            </a:r>
            <a:r>
              <a:rPr lang="en-US" altLang="zh-CN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98" name="Text Box 42">
            <a:extLst>
              <a:ext uri="{FF2B5EF4-FFF2-40B4-BE49-F238E27FC236}">
                <a16:creationId xmlns:a16="http://schemas.microsoft.com/office/drawing/2014/main" id="{9476B832-61B2-47FB-8DC0-26816147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3762375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Q</a:t>
            </a:r>
            <a:r>
              <a:rPr lang="en-US" altLang="zh-CN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99" name="Text Box 43">
            <a:extLst>
              <a:ext uri="{FF2B5EF4-FFF2-40B4-BE49-F238E27FC236}">
                <a16:creationId xmlns:a16="http://schemas.microsoft.com/office/drawing/2014/main" id="{82053E5E-732E-4199-A39E-5340D855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184775"/>
            <a:ext cx="38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Y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23600" name="Line 44">
            <a:extLst>
              <a:ext uri="{FF2B5EF4-FFF2-40B4-BE49-F238E27FC236}">
                <a16:creationId xmlns:a16="http://schemas.microsoft.com/office/drawing/2014/main" id="{DA39E5CC-BC5A-4C6E-A318-1E27A891C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8863" y="5624513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1" name="Line 45">
            <a:extLst>
              <a:ext uri="{FF2B5EF4-FFF2-40B4-BE49-F238E27FC236}">
                <a16:creationId xmlns:a16="http://schemas.microsoft.com/office/drawing/2014/main" id="{4BFD85E4-89C0-4BCC-8C17-ABDF11B96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450" y="4941888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2" name="Line 46">
            <a:extLst>
              <a:ext uri="{FF2B5EF4-FFF2-40B4-BE49-F238E27FC236}">
                <a16:creationId xmlns:a16="http://schemas.microsoft.com/office/drawing/2014/main" id="{9CBC4EBE-75E7-4A45-9789-0725754AE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450" y="4221163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02" name="Object 47">
            <a:extLst>
              <a:ext uri="{FF2B5EF4-FFF2-40B4-BE49-F238E27FC236}">
                <a16:creationId xmlns:a16="http://schemas.microsoft.com/office/drawing/2014/main" id="{EC627314-F79F-4BA5-921C-76A3DC3BD12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853113" y="5399088"/>
          <a:ext cx="23034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公式" r:id="rId12" imgW="1002865" imgH="253890" progId="Equation.3">
                  <p:embed/>
                </p:oleObj>
              </mc:Choice>
              <mc:Fallback>
                <p:oleObj name="公式" r:id="rId12" imgW="1002865" imgH="25389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5399088"/>
                        <a:ext cx="23034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Text Box 48">
            <a:extLst>
              <a:ext uri="{FF2B5EF4-FFF2-40B4-BE49-F238E27FC236}">
                <a16:creationId xmlns:a16="http://schemas.microsoft.com/office/drawing/2014/main" id="{8B37417D-641C-4314-BD82-6438247E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41663"/>
            <a:ext cx="38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X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23605" name="Text Box 49">
            <a:extLst>
              <a:ext uri="{FF2B5EF4-FFF2-40B4-BE49-F238E27FC236}">
                <a16:creationId xmlns:a16="http://schemas.microsoft.com/office/drawing/2014/main" id="{AC83D7FC-2174-4A37-95B4-30A2810F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433638"/>
            <a:ext cx="571500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CP</a:t>
            </a:r>
            <a:endParaRPr lang="en-US" altLang="zh-CN" sz="2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D48639B8-9E14-4649-93FE-298621DE3E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4E9B964-2897-4802-9DF6-27322AD581E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735E8067-5F38-4D77-B6BB-7D2F064C9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67397B6C-3B37-489D-A6E4-9ABD3B827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174C33-E6FB-418F-9714-7B90ABE071B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D3EC4DDF-00B6-4332-A412-0584314C9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同步时序电路的分析</a:t>
            </a:r>
          </a:p>
        </p:txBody>
      </p:sp>
      <p:sp>
        <p:nvSpPr>
          <p:cNvPr id="1498115" name="Rectangle 3">
            <a:extLst>
              <a:ext uri="{FF2B5EF4-FFF2-40B4-BE49-F238E27FC236}">
                <a16:creationId xmlns:a16="http://schemas.microsoft.com/office/drawing/2014/main" id="{0201333B-2EC9-482B-BB40-DACDE1C41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16063"/>
            <a:ext cx="8002588" cy="486568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已知逻辑电路图，确定其逻辑功能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一般分析步骤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根据逻辑图，写出逻辑方程</a:t>
            </a:r>
          </a:p>
          <a:p>
            <a:pPr lvl="2">
              <a:spcBef>
                <a:spcPct val="10000"/>
              </a:spcBef>
            </a:pPr>
            <a:r>
              <a:rPr lang="zh-CN" altLang="en-US" sz="2400"/>
              <a:t>输出方程</a:t>
            </a:r>
          </a:p>
          <a:p>
            <a:pPr lvl="2">
              <a:spcBef>
                <a:spcPct val="10000"/>
              </a:spcBef>
            </a:pPr>
            <a:r>
              <a:rPr lang="zh-CN" altLang="en-US" sz="2400"/>
              <a:t>激励方程：每个触发器的输入驱动方程</a:t>
            </a:r>
          </a:p>
          <a:p>
            <a:pPr lvl="2">
              <a:spcBef>
                <a:spcPct val="10000"/>
              </a:spcBef>
            </a:pPr>
            <a:r>
              <a:rPr lang="zh-CN" altLang="en-US" sz="2400"/>
              <a:t>状态方程：将激励方程代入触发器特性方程得到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列出状态表、画出状态图或时序图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确定电路的逻辑功能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811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ABF70E55-E780-4209-9C45-BC4C088EC2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6363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DB5E22-A55C-4B17-999B-918330208EC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15CBE792-B817-4F69-AC80-AD75B27A3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6363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0DCE78E3-0FAE-4CC3-9681-88A507EA5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6363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2A7DE8A-1560-43C7-8615-3B979CA70A6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EAA802E4-59C4-4E1D-9756-DCD56DE83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30350"/>
            <a:ext cx="3394075" cy="684213"/>
          </a:xfrm>
          <a:noFill/>
        </p:spPr>
        <p:txBody>
          <a:bodyPr/>
          <a:lstStyle/>
          <a:p>
            <a:r>
              <a:rPr lang="zh-CN" altLang="en-US"/>
              <a:t>写出逻辑方程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F1ED008-6817-4D47-85C1-ADC6DDC2A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</a:p>
        </p:txBody>
      </p:sp>
      <p:sp>
        <p:nvSpPr>
          <p:cNvPr id="27655" name="Rectangle 4">
            <a:extLst>
              <a:ext uri="{FF2B5EF4-FFF2-40B4-BE49-F238E27FC236}">
                <a16:creationId xmlns:a16="http://schemas.microsoft.com/office/drawing/2014/main" id="{FFA50F3E-5221-4D4C-975A-082D6986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145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输出方程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6" name="Rectangle 5">
            <a:extLst>
              <a:ext uri="{FF2B5EF4-FFF2-40B4-BE49-F238E27FC236}">
                <a16:creationId xmlns:a16="http://schemas.microsoft.com/office/drawing/2014/main" id="{D53AB821-7A64-48AF-A158-E37B5D814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3670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激励方程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7" name="Rectangle 6">
            <a:extLst>
              <a:ext uri="{FF2B5EF4-FFF2-40B4-BE49-F238E27FC236}">
                <a16:creationId xmlns:a16="http://schemas.microsoft.com/office/drawing/2014/main" id="{FC73E439-6016-4F75-90E1-A35824BC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5203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状态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8" name="Object 7">
            <a:extLst>
              <a:ext uri="{FF2B5EF4-FFF2-40B4-BE49-F238E27FC236}">
                <a16:creationId xmlns:a16="http://schemas.microsoft.com/office/drawing/2014/main" id="{E334A4A5-F423-403E-9F2B-C732265BD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2374900"/>
          <a:ext cx="5899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图片" r:id="rId3" imgW="2854267" imgH="1010252" progId="Word.Picture.8">
                  <p:embed/>
                </p:oleObj>
              </mc:Choice>
              <mc:Fallback>
                <p:oleObj name="图片" r:id="rId3" imgW="2854267" imgH="101025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374900"/>
                        <a:ext cx="5899150" cy="22987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3098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E4A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8360" name="Rectangle 8">
            <a:extLst>
              <a:ext uri="{FF2B5EF4-FFF2-40B4-BE49-F238E27FC236}">
                <a16:creationId xmlns:a16="http://schemas.microsoft.com/office/drawing/2014/main" id="{3A46C6A5-1C0B-4B14-9F01-2E23851A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567238"/>
            <a:ext cx="2413000" cy="52863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=K</a:t>
            </a:r>
            <a:r>
              <a:rPr lang="en-US" altLang="zh-CN" i="1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=X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Q</a:t>
            </a:r>
            <a:r>
              <a:rPr lang="en-US" altLang="zh-CN" i="1" baseline="-25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08361" name="Rectangle 9">
            <a:extLst>
              <a:ext uri="{FF2B5EF4-FFF2-40B4-BE49-F238E27FC236}">
                <a16:creationId xmlns:a16="http://schemas.microsoft.com/office/drawing/2014/main" id="{6ED74339-8309-4262-B951-EEF3A4C3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3906838"/>
            <a:ext cx="1433512" cy="52863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=K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=1</a:t>
            </a:r>
          </a:p>
        </p:txBody>
      </p:sp>
      <p:sp>
        <p:nvSpPr>
          <p:cNvPr id="1508362" name="Rectangle 10">
            <a:extLst>
              <a:ext uri="{FF2B5EF4-FFF2-40B4-BE49-F238E27FC236}">
                <a16:creationId xmlns:a16="http://schemas.microsoft.com/office/drawing/2014/main" id="{C97192EF-786F-4356-BB13-DA4793FA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54313"/>
            <a:ext cx="1687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Y = Q</a:t>
            </a:r>
            <a:r>
              <a:rPr lang="en-US" altLang="zh-CN" i="1" baseline="-25000">
                <a:ea typeface="楷体_GB2312" pitchFamily="49" charset="-122"/>
              </a:rPr>
              <a:t>2 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508363" name="Rectangle 11">
            <a:extLst>
              <a:ext uri="{FF2B5EF4-FFF2-40B4-BE49-F238E27FC236}">
                <a16:creationId xmlns:a16="http://schemas.microsoft.com/office/drawing/2014/main" id="{32D2B697-0E23-481E-BE4C-92D9EEC9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683250"/>
            <a:ext cx="3781425" cy="528638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i="1"/>
              <a:t>Q</a:t>
            </a:r>
            <a:r>
              <a:rPr kumimoji="1" lang="en-US" altLang="zh-CN" i="1" baseline="-25000"/>
              <a:t>2</a:t>
            </a:r>
            <a:r>
              <a:rPr kumimoji="1" lang="en-US" altLang="zh-CN" i="1" baseline="30000"/>
              <a:t>n+1</a:t>
            </a:r>
            <a:r>
              <a:rPr lang="en-US" altLang="zh-CN" i="1" baseline="30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=X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/>
              <a:t>Q</a:t>
            </a:r>
            <a:r>
              <a:rPr kumimoji="1" lang="en-US" altLang="zh-CN" i="1" baseline="-25000"/>
              <a:t>1</a:t>
            </a:r>
            <a:r>
              <a:rPr kumimoji="1" lang="en-US" altLang="zh-CN" i="1" baseline="30000"/>
              <a:t>n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/>
              <a:t>Q</a:t>
            </a:r>
            <a:r>
              <a:rPr kumimoji="1" lang="en-US" altLang="zh-CN" i="1" baseline="-25000"/>
              <a:t>2</a:t>
            </a:r>
            <a:r>
              <a:rPr kumimoji="1" lang="en-US" altLang="zh-CN" i="1" baseline="30000"/>
              <a:t>n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48C58E06-580E-43D2-8910-D7D261473269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4951413"/>
            <a:ext cx="3492500" cy="519112"/>
            <a:chOff x="2789" y="2931"/>
            <a:chExt cx="2200" cy="327"/>
          </a:xfrm>
        </p:grpSpPr>
        <p:sp>
          <p:nvSpPr>
            <p:cNvPr id="27668" name="Text Box 13">
              <a:extLst>
                <a:ext uri="{FF2B5EF4-FFF2-40B4-BE49-F238E27FC236}">
                  <a16:creationId xmlns:a16="http://schemas.microsoft.com/office/drawing/2014/main" id="{8ACD04F4-05A5-487C-9B62-95D5E058D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931"/>
              <a:ext cx="2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30000"/>
                </a:spcAft>
                <a:buFontTx/>
                <a:buNone/>
              </a:pPr>
              <a:r>
                <a:rPr kumimoji="1" lang="en-US" altLang="zh-CN"/>
                <a:t>[ Q</a:t>
              </a:r>
              <a:r>
                <a:rPr kumimoji="1" lang="en-US" altLang="zh-CN" baseline="30000"/>
                <a:t>n+1</a:t>
              </a:r>
              <a:r>
                <a:rPr kumimoji="1" lang="en-US" altLang="zh-CN"/>
                <a:t> = J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+ K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]</a:t>
              </a:r>
            </a:p>
          </p:txBody>
        </p:sp>
        <p:sp>
          <p:nvSpPr>
            <p:cNvPr id="27669" name="Line 14">
              <a:extLst>
                <a:ext uri="{FF2B5EF4-FFF2-40B4-BE49-F238E27FC236}">
                  <a16:creationId xmlns:a16="http://schemas.microsoft.com/office/drawing/2014/main" id="{71E70354-3020-4496-B3AC-3ED080B11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971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15">
              <a:extLst>
                <a:ext uri="{FF2B5EF4-FFF2-40B4-BE49-F238E27FC236}">
                  <a16:creationId xmlns:a16="http://schemas.microsoft.com/office/drawing/2014/main" id="{BBBBE487-5380-46DE-B024-5940F7A3C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971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38AFCC00-8AA4-4CD2-B25A-A2EAEE1695F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707063"/>
            <a:ext cx="2016125" cy="519112"/>
            <a:chOff x="635" y="2364"/>
            <a:chExt cx="1270" cy="327"/>
          </a:xfrm>
        </p:grpSpPr>
        <p:sp>
          <p:nvSpPr>
            <p:cNvPr id="27666" name="Text Box 17">
              <a:extLst>
                <a:ext uri="{FF2B5EF4-FFF2-40B4-BE49-F238E27FC236}">
                  <a16:creationId xmlns:a16="http://schemas.microsoft.com/office/drawing/2014/main" id="{A4052E51-DF7D-4395-B6F9-C25E9791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36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n+1</a:t>
              </a:r>
              <a:r>
                <a:rPr kumimoji="1" lang="en-US" altLang="zh-CN" i="1"/>
                <a:t> = 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</a:t>
              </a:r>
            </a:p>
          </p:txBody>
        </p:sp>
        <p:sp>
          <p:nvSpPr>
            <p:cNvPr id="27667" name="Line 18">
              <a:extLst>
                <a:ext uri="{FF2B5EF4-FFF2-40B4-BE49-F238E27FC236}">
                  <a16:creationId xmlns:a16="http://schemas.microsoft.com/office/drawing/2014/main" id="{D27C2C4E-FE6A-4127-B31D-0EF33A6A6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240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8371" name="Rectangle 19">
            <a:extLst>
              <a:ext uri="{FF2B5EF4-FFF2-40B4-BE49-F238E27FC236}">
                <a16:creationId xmlns:a16="http://schemas.microsoft.com/office/drawing/2014/main" id="{D406819C-53F0-491C-ABC6-10504058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638300"/>
            <a:ext cx="2808288" cy="485775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Moore</a:t>
            </a:r>
            <a:r>
              <a:rPr lang="zh-CN" altLang="en-US" sz="2400"/>
              <a:t>型时序电路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8360" grpId="0" animBg="1"/>
      <p:bldP spid="1508361" grpId="0" animBg="1"/>
      <p:bldP spid="1508362" grpId="0"/>
      <p:bldP spid="1508363" grpId="0" animBg="1"/>
      <p:bldP spid="15083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9F5577CC-6D3F-40D0-A4A3-98D987EC02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1FF120-A1CC-48D9-B4BB-DB8089C113F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6CCCAC56-2DCD-44CE-BF77-953AF9C45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566B8E9-F943-45C7-8149-B759D20E5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C68262E-EC7E-476F-97F0-F3207FDD242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61B8EC05-2244-4C9A-A85C-73E396955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0D995432-F5BE-4779-B9BB-2A8191E99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3251200" cy="730250"/>
          </a:xfrm>
        </p:spPr>
        <p:txBody>
          <a:bodyPr/>
          <a:lstStyle/>
          <a:p>
            <a:r>
              <a:rPr lang="zh-CN" altLang="en-US"/>
              <a:t>列出状态表</a:t>
            </a:r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A600C4B3-CD4B-4B5E-A4D7-50E91CDA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16922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8680" name="Rectangle 5">
            <a:extLst>
              <a:ext uri="{FF2B5EF4-FFF2-40B4-BE49-F238E27FC236}">
                <a16:creationId xmlns:a16="http://schemas.microsoft.com/office/drawing/2014/main" id="{A75D1089-F9D2-4C0C-8812-68115724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466975"/>
            <a:ext cx="1687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Y = Q</a:t>
            </a:r>
            <a:r>
              <a:rPr lang="en-US" altLang="zh-CN" i="1" baseline="-25000">
                <a:ea typeface="楷体_GB2312" pitchFamily="49" charset="-122"/>
              </a:rPr>
              <a:t>2 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28681" name="Rectangle 6">
            <a:extLst>
              <a:ext uri="{FF2B5EF4-FFF2-40B4-BE49-F238E27FC236}">
                <a16:creationId xmlns:a16="http://schemas.microsoft.com/office/drawing/2014/main" id="{F619E770-7657-4082-9846-363CA020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59225"/>
            <a:ext cx="3781425" cy="528638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i="1"/>
              <a:t>Q</a:t>
            </a:r>
            <a:r>
              <a:rPr kumimoji="1" lang="en-US" altLang="zh-CN" i="1" baseline="-25000"/>
              <a:t>2</a:t>
            </a:r>
            <a:r>
              <a:rPr kumimoji="1" lang="en-US" altLang="zh-CN" i="1" baseline="30000"/>
              <a:t>n+1</a:t>
            </a:r>
            <a:r>
              <a:rPr lang="en-US" altLang="zh-CN" i="1" baseline="30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=X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/>
              <a:t>Q</a:t>
            </a:r>
            <a:r>
              <a:rPr kumimoji="1" lang="en-US" altLang="zh-CN" i="1" baseline="-25000"/>
              <a:t>1</a:t>
            </a:r>
            <a:r>
              <a:rPr kumimoji="1" lang="en-US" altLang="zh-CN" i="1" baseline="30000"/>
              <a:t>n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ea typeface="楷体_GB2312" pitchFamily="49" charset="-122"/>
              </a:rPr>
              <a:t>  </a:t>
            </a:r>
            <a:r>
              <a:rPr kumimoji="1" lang="en-US" altLang="zh-CN" i="1"/>
              <a:t>Q</a:t>
            </a:r>
            <a:r>
              <a:rPr kumimoji="1" lang="en-US" altLang="zh-CN" i="1" baseline="-25000"/>
              <a:t>2</a:t>
            </a:r>
            <a:r>
              <a:rPr kumimoji="1" lang="en-US" altLang="zh-CN" i="1" baseline="30000"/>
              <a:t>n</a:t>
            </a:r>
          </a:p>
        </p:txBody>
      </p:sp>
      <p:grpSp>
        <p:nvGrpSpPr>
          <p:cNvPr id="28682" name="Group 7">
            <a:extLst>
              <a:ext uri="{FF2B5EF4-FFF2-40B4-BE49-F238E27FC236}">
                <a16:creationId xmlns:a16="http://schemas.microsoft.com/office/drawing/2014/main" id="{7BD4EE1F-9E0F-4BB5-AAA9-30D21560862F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3238500"/>
            <a:ext cx="2016125" cy="519113"/>
            <a:chOff x="635" y="2364"/>
            <a:chExt cx="1270" cy="327"/>
          </a:xfrm>
        </p:grpSpPr>
        <p:sp>
          <p:nvSpPr>
            <p:cNvPr id="28718" name="Text Box 8">
              <a:extLst>
                <a:ext uri="{FF2B5EF4-FFF2-40B4-BE49-F238E27FC236}">
                  <a16:creationId xmlns:a16="http://schemas.microsoft.com/office/drawing/2014/main" id="{D123C216-58CA-4619-B03D-EDB65CE7A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364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n+1</a:t>
              </a:r>
              <a:r>
                <a:rPr kumimoji="1" lang="en-US" altLang="zh-CN" i="1"/>
                <a:t> = Q</a:t>
              </a:r>
              <a:r>
                <a:rPr kumimoji="1" lang="en-US" altLang="zh-CN" i="1" baseline="-25000"/>
                <a:t>1</a:t>
              </a:r>
              <a:r>
                <a:rPr kumimoji="1" lang="en-US" altLang="zh-CN" i="1" baseline="30000"/>
                <a:t>n</a:t>
              </a:r>
            </a:p>
          </p:txBody>
        </p:sp>
        <p:sp>
          <p:nvSpPr>
            <p:cNvPr id="28719" name="Line 9">
              <a:extLst>
                <a:ext uri="{FF2B5EF4-FFF2-40B4-BE49-F238E27FC236}">
                  <a16:creationId xmlns:a16="http://schemas.microsoft.com/office/drawing/2014/main" id="{2E91CC63-0863-4E8D-A39E-A49BF8DE0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240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2A70DC59-F771-4F2D-A468-D584333D6B2A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536950"/>
            <a:ext cx="698500" cy="1927225"/>
            <a:chOff x="4368" y="2186"/>
            <a:chExt cx="848" cy="1214"/>
          </a:xfrm>
        </p:grpSpPr>
        <p:sp>
          <p:nvSpPr>
            <p:cNvPr id="28714" name="Rectangle 11">
              <a:extLst>
                <a:ext uri="{FF2B5EF4-FFF2-40B4-BE49-F238E27FC236}">
                  <a16:creationId xmlns:a16="http://schemas.microsoft.com/office/drawing/2014/main" id="{480B45AF-4DCA-47F0-9705-2E243FB56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093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1 0</a:t>
              </a:r>
              <a:endParaRPr lang="en-US" altLang="zh-CN" sz="2400"/>
            </a:p>
          </p:txBody>
        </p:sp>
        <p:sp>
          <p:nvSpPr>
            <p:cNvPr id="28715" name="Rectangle 12">
              <a:extLst>
                <a:ext uri="{FF2B5EF4-FFF2-40B4-BE49-F238E27FC236}">
                  <a16:creationId xmlns:a16="http://schemas.microsoft.com/office/drawing/2014/main" id="{8794D3CA-CFF7-42A6-A7D0-B77AE423A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98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0 1</a:t>
              </a:r>
              <a:endParaRPr lang="en-US" altLang="zh-CN" sz="2400"/>
            </a:p>
          </p:txBody>
        </p:sp>
        <p:sp>
          <p:nvSpPr>
            <p:cNvPr id="28716" name="Rectangle 13">
              <a:extLst>
                <a:ext uri="{FF2B5EF4-FFF2-40B4-BE49-F238E27FC236}">
                  <a16:creationId xmlns:a16="http://schemas.microsoft.com/office/drawing/2014/main" id="{87ADFEEB-CE96-4DFA-9051-FBBC3B84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2186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1 1</a:t>
              </a:r>
              <a:endParaRPr lang="en-US" altLang="zh-CN" sz="2400"/>
            </a:p>
          </p:txBody>
        </p:sp>
        <p:sp>
          <p:nvSpPr>
            <p:cNvPr id="28717" name="Rectangle 14">
              <a:extLst>
                <a:ext uri="{FF2B5EF4-FFF2-40B4-BE49-F238E27FC236}">
                  <a16:creationId xmlns:a16="http://schemas.microsoft.com/office/drawing/2014/main" id="{B59C0A65-1B6C-4F20-B346-63C8BB947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481"/>
              <a:ext cx="8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0 0</a:t>
              </a:r>
              <a:endParaRPr lang="en-US" altLang="zh-CN" sz="2400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C11A54F5-BF9B-4D25-9AF6-AA3575051A6A}"/>
              </a:ext>
            </a:extLst>
          </p:cNvPr>
          <p:cNvGrpSpPr>
            <a:grpSpLocks/>
          </p:cNvGrpSpPr>
          <p:nvPr/>
        </p:nvGrpSpPr>
        <p:grpSpPr bwMode="auto">
          <a:xfrm>
            <a:off x="5634038" y="3530600"/>
            <a:ext cx="846137" cy="1935163"/>
            <a:chOff x="3549" y="2182"/>
            <a:chExt cx="837" cy="1219"/>
          </a:xfrm>
        </p:grpSpPr>
        <p:sp>
          <p:nvSpPr>
            <p:cNvPr id="28710" name="Rectangle 16">
              <a:extLst>
                <a:ext uri="{FF2B5EF4-FFF2-40B4-BE49-F238E27FC236}">
                  <a16:creationId xmlns:a16="http://schemas.microsoft.com/office/drawing/2014/main" id="{D190FB89-D6E5-46CD-AE48-BF712145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094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0 0</a:t>
              </a:r>
              <a:endParaRPr lang="en-US" altLang="zh-CN" sz="2400"/>
            </a:p>
          </p:txBody>
        </p:sp>
        <p:sp>
          <p:nvSpPr>
            <p:cNvPr id="28711" name="Rectangle 17">
              <a:extLst>
                <a:ext uri="{FF2B5EF4-FFF2-40B4-BE49-F238E27FC236}">
                  <a16:creationId xmlns:a16="http://schemas.microsoft.com/office/drawing/2014/main" id="{9A8B1241-3D12-473C-B35A-783544021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798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1 1</a:t>
              </a:r>
              <a:endParaRPr lang="en-US" altLang="zh-CN" sz="2400"/>
            </a:p>
          </p:txBody>
        </p:sp>
        <p:sp>
          <p:nvSpPr>
            <p:cNvPr id="28712" name="Rectangle 18">
              <a:extLst>
                <a:ext uri="{FF2B5EF4-FFF2-40B4-BE49-F238E27FC236}">
                  <a16:creationId xmlns:a16="http://schemas.microsoft.com/office/drawing/2014/main" id="{7FA7BB22-8B65-4534-92F4-B9ED6577B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2182"/>
              <a:ext cx="81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0 1</a:t>
              </a:r>
              <a:endParaRPr lang="en-US" altLang="zh-CN" sz="2400"/>
            </a:p>
          </p:txBody>
        </p:sp>
        <p:sp>
          <p:nvSpPr>
            <p:cNvPr id="28713" name="Rectangle 19">
              <a:extLst>
                <a:ext uri="{FF2B5EF4-FFF2-40B4-BE49-F238E27FC236}">
                  <a16:creationId xmlns:a16="http://schemas.microsoft.com/office/drawing/2014/main" id="{C0FB0792-538E-48C0-A876-3F723F06C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85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1 0</a:t>
              </a:r>
              <a:endParaRPr lang="en-US" altLang="zh-CN" sz="2400"/>
            </a:p>
          </p:txBody>
        </p:sp>
      </p:grpSp>
      <p:grpSp>
        <p:nvGrpSpPr>
          <p:cNvPr id="28685" name="Group 20">
            <a:extLst>
              <a:ext uri="{FF2B5EF4-FFF2-40B4-BE49-F238E27FC236}">
                <a16:creationId xmlns:a16="http://schemas.microsoft.com/office/drawing/2014/main" id="{5C74331C-87D4-4598-8E43-0AE519E75818}"/>
              </a:ext>
            </a:extLst>
          </p:cNvPr>
          <p:cNvGrpSpPr>
            <a:grpSpLocks/>
          </p:cNvGrpSpPr>
          <p:nvPr/>
        </p:nvGrpSpPr>
        <p:grpSpPr bwMode="auto">
          <a:xfrm>
            <a:off x="4633913" y="3517900"/>
            <a:ext cx="801687" cy="1946275"/>
            <a:chOff x="2801" y="2174"/>
            <a:chExt cx="675" cy="1226"/>
          </a:xfrm>
        </p:grpSpPr>
        <p:sp>
          <p:nvSpPr>
            <p:cNvPr id="28706" name="Rectangle 21">
              <a:extLst>
                <a:ext uri="{FF2B5EF4-FFF2-40B4-BE49-F238E27FC236}">
                  <a16:creationId xmlns:a16="http://schemas.microsoft.com/office/drawing/2014/main" id="{C67156CE-9359-4C85-80B3-64F9E1894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3093"/>
              <a:ext cx="6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1 1</a:t>
              </a:r>
              <a:endParaRPr lang="en-US" altLang="zh-CN" sz="2400"/>
            </a:p>
          </p:txBody>
        </p:sp>
        <p:sp>
          <p:nvSpPr>
            <p:cNvPr id="28707" name="Rectangle 22">
              <a:extLst>
                <a:ext uri="{FF2B5EF4-FFF2-40B4-BE49-F238E27FC236}">
                  <a16:creationId xmlns:a16="http://schemas.microsoft.com/office/drawing/2014/main" id="{38F3331B-2A3D-4D5F-96F9-6B65EA66F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2798"/>
              <a:ext cx="6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1 0</a:t>
              </a:r>
              <a:endParaRPr lang="en-US" altLang="zh-CN" sz="2400"/>
            </a:p>
          </p:txBody>
        </p:sp>
        <p:sp>
          <p:nvSpPr>
            <p:cNvPr id="28708" name="Rectangle 23">
              <a:extLst>
                <a:ext uri="{FF2B5EF4-FFF2-40B4-BE49-F238E27FC236}">
                  <a16:creationId xmlns:a16="http://schemas.microsoft.com/office/drawing/2014/main" id="{CE41FBBF-AEB5-4ABE-BF2D-12C5AB21B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2174"/>
              <a:ext cx="57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0 0</a:t>
              </a:r>
              <a:endParaRPr lang="en-US" altLang="zh-CN" sz="2400"/>
            </a:p>
          </p:txBody>
        </p:sp>
        <p:sp>
          <p:nvSpPr>
            <p:cNvPr id="28709" name="Rectangle 24">
              <a:extLst>
                <a:ext uri="{FF2B5EF4-FFF2-40B4-BE49-F238E27FC236}">
                  <a16:creationId xmlns:a16="http://schemas.microsoft.com/office/drawing/2014/main" id="{F65A078A-227B-43BA-9723-6B5B20BE3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2481"/>
              <a:ext cx="6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0 1</a:t>
              </a:r>
              <a:endParaRPr lang="en-US" altLang="zh-CN" sz="2400"/>
            </a:p>
          </p:txBody>
        </p:sp>
      </p:grpSp>
      <p:graphicFrame>
        <p:nvGraphicFramePr>
          <p:cNvPr id="28686" name="Object 25">
            <a:extLst>
              <a:ext uri="{FF2B5EF4-FFF2-40B4-BE49-F238E27FC236}">
                <a16:creationId xmlns:a16="http://schemas.microsoft.com/office/drawing/2014/main" id="{B88D7029-B0BF-474F-9A9F-11F25C1E7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2546350"/>
          <a:ext cx="10080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公式" r:id="rId4" imgW="381000" imgH="228600" progId="Equation.3">
                  <p:embed/>
                </p:oleObj>
              </mc:Choice>
              <mc:Fallback>
                <p:oleObj name="公式" r:id="rId4" imgW="3810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2546350"/>
                        <a:ext cx="10080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26">
            <a:extLst>
              <a:ext uri="{FF2B5EF4-FFF2-40B4-BE49-F238E27FC236}">
                <a16:creationId xmlns:a16="http://schemas.microsoft.com/office/drawing/2014/main" id="{C4C19FC1-4B73-48B4-82B9-1FB2458E4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3913" y="2328863"/>
          <a:ext cx="1368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公式" r:id="rId6" imgW="558800" imgH="228600" progId="Equation.3">
                  <p:embed/>
                </p:oleObj>
              </mc:Choice>
              <mc:Fallback>
                <p:oleObj name="公式" r:id="rId6" imgW="5588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2328863"/>
                        <a:ext cx="1368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27">
            <a:extLst>
              <a:ext uri="{FF2B5EF4-FFF2-40B4-BE49-F238E27FC236}">
                <a16:creationId xmlns:a16="http://schemas.microsoft.com/office/drawing/2014/main" id="{A2AF7A68-7034-4482-8E3B-6ED3D4A0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78150"/>
            <a:ext cx="7556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cs typeface="Times New Roman" panose="02020603050405020304" pitchFamily="18" charset="0"/>
              </a:rPr>
              <a:t>X=</a:t>
            </a: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en-US" altLang="zh-CN" sz="2400"/>
          </a:p>
        </p:txBody>
      </p:sp>
      <p:sp>
        <p:nvSpPr>
          <p:cNvPr id="28689" name="Rectangle 28">
            <a:extLst>
              <a:ext uri="{FF2B5EF4-FFF2-40B4-BE49-F238E27FC236}">
                <a16:creationId xmlns:a16="http://schemas.microsoft.com/office/drawing/2014/main" id="{C9A6568F-8339-4483-AF61-8371FE26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2978150"/>
            <a:ext cx="98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cs typeface="Times New Roman" panose="02020603050405020304" pitchFamily="18" charset="0"/>
              </a:rPr>
              <a:t>X=</a:t>
            </a: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en-US" altLang="zh-CN" sz="2400"/>
          </a:p>
        </p:txBody>
      </p:sp>
      <p:sp>
        <p:nvSpPr>
          <p:cNvPr id="28690" name="Line 29">
            <a:extLst>
              <a:ext uri="{FF2B5EF4-FFF2-40B4-BE49-F238E27FC236}">
                <a16:creationId xmlns:a16="http://schemas.microsoft.com/office/drawing/2014/main" id="{DB199FB2-B433-4121-97DB-59B3B4C4C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2276475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30">
            <a:extLst>
              <a:ext uri="{FF2B5EF4-FFF2-40B4-BE49-F238E27FC236}">
                <a16:creationId xmlns:a16="http://schemas.microsoft.com/office/drawing/2014/main" id="{7012F229-D57F-4257-8A5C-03415F50F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5481638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31">
            <a:extLst>
              <a:ext uri="{FF2B5EF4-FFF2-40B4-BE49-F238E27FC236}">
                <a16:creationId xmlns:a16="http://schemas.microsoft.com/office/drawing/2014/main" id="{315D57BD-B04F-441B-A96A-7CD0F47D8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276475"/>
            <a:ext cx="0" cy="3205163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32">
            <a:extLst>
              <a:ext uri="{FF2B5EF4-FFF2-40B4-BE49-F238E27FC236}">
                <a16:creationId xmlns:a16="http://schemas.microsoft.com/office/drawing/2014/main" id="{2A63F707-F469-4EF4-9B3B-92EB49300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2951163"/>
            <a:ext cx="0" cy="25304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33">
            <a:extLst>
              <a:ext uri="{FF2B5EF4-FFF2-40B4-BE49-F238E27FC236}">
                <a16:creationId xmlns:a16="http://schemas.microsoft.com/office/drawing/2014/main" id="{CCC4E3B8-9AB7-4395-B91B-B1494BE3A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951163"/>
            <a:ext cx="18891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34">
            <a:extLst>
              <a:ext uri="{FF2B5EF4-FFF2-40B4-BE49-F238E27FC236}">
                <a16:creationId xmlns:a16="http://schemas.microsoft.com/office/drawing/2014/main" id="{722C9CFE-FE8E-47EE-AAFF-C90914A4D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3530600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35">
            <a:extLst>
              <a:ext uri="{FF2B5EF4-FFF2-40B4-BE49-F238E27FC236}">
                <a16:creationId xmlns:a16="http://schemas.microsoft.com/office/drawing/2014/main" id="{33901E64-066C-479C-812F-7BBE64D51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4017963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36">
            <a:extLst>
              <a:ext uri="{FF2B5EF4-FFF2-40B4-BE49-F238E27FC236}">
                <a16:creationId xmlns:a16="http://schemas.microsoft.com/office/drawing/2014/main" id="{BBEE619C-44D6-4EFE-91CE-25EC4D01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505325"/>
            <a:ext cx="3654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Line 37">
            <a:extLst>
              <a:ext uri="{FF2B5EF4-FFF2-40B4-BE49-F238E27FC236}">
                <a16:creationId xmlns:a16="http://schemas.microsoft.com/office/drawing/2014/main" id="{9CF3F20E-16C0-4016-9184-EBF387542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4992688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>
            <a:extLst>
              <a:ext uri="{FF2B5EF4-FFF2-40B4-BE49-F238E27FC236}">
                <a16:creationId xmlns:a16="http://schemas.microsoft.com/office/drawing/2014/main" id="{C33AA7B2-60C6-465B-9FE6-844E3348B594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3505200"/>
            <a:ext cx="611188" cy="1935163"/>
            <a:chOff x="3549" y="2182"/>
            <a:chExt cx="837" cy="1219"/>
          </a:xfrm>
        </p:grpSpPr>
        <p:sp>
          <p:nvSpPr>
            <p:cNvPr id="28702" name="Rectangle 39">
              <a:extLst>
                <a:ext uri="{FF2B5EF4-FFF2-40B4-BE49-F238E27FC236}">
                  <a16:creationId xmlns:a16="http://schemas.microsoft.com/office/drawing/2014/main" id="{424A4465-94F8-4448-8CF9-E9EB68B2B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094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28703" name="Rectangle 40">
              <a:extLst>
                <a:ext uri="{FF2B5EF4-FFF2-40B4-BE49-F238E27FC236}">
                  <a16:creationId xmlns:a16="http://schemas.microsoft.com/office/drawing/2014/main" id="{AA9A7B58-D303-4841-88DC-59B26F5E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798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28704" name="Rectangle 41">
              <a:extLst>
                <a:ext uri="{FF2B5EF4-FFF2-40B4-BE49-F238E27FC236}">
                  <a16:creationId xmlns:a16="http://schemas.microsoft.com/office/drawing/2014/main" id="{B00E4B69-21CD-458C-B561-BE4D78E1B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2182"/>
              <a:ext cx="81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 </a:t>
              </a:r>
              <a:endParaRPr lang="en-US" altLang="zh-CN" sz="2400"/>
            </a:p>
          </p:txBody>
        </p:sp>
        <p:sp>
          <p:nvSpPr>
            <p:cNvPr id="28705" name="Rectangle 42">
              <a:extLst>
                <a:ext uri="{FF2B5EF4-FFF2-40B4-BE49-F238E27FC236}">
                  <a16:creationId xmlns:a16="http://schemas.microsoft.com/office/drawing/2014/main" id="{C55BA9E7-C195-4BE9-AA48-AD9CA4E58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85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  <a:endParaRPr lang="en-US" altLang="zh-CN" sz="2400"/>
            </a:p>
          </p:txBody>
        </p:sp>
      </p:grpSp>
      <p:graphicFrame>
        <p:nvGraphicFramePr>
          <p:cNvPr id="28700" name="Object 43">
            <a:extLst>
              <a:ext uri="{FF2B5EF4-FFF2-40B4-BE49-F238E27FC236}">
                <a16:creationId xmlns:a16="http://schemas.microsoft.com/office/drawing/2014/main" id="{0C161C63-8271-4528-8C89-0F78FBAF9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4138" y="2703513"/>
          <a:ext cx="3429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公式" r:id="rId8" imgW="139579" imgH="164957" progId="Equation.3">
                  <p:embed/>
                </p:oleObj>
              </mc:Choice>
              <mc:Fallback>
                <p:oleObj name="公式" r:id="rId8" imgW="139579" imgH="164957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2703513"/>
                        <a:ext cx="3429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Line 44">
            <a:extLst>
              <a:ext uri="{FF2B5EF4-FFF2-40B4-BE49-F238E27FC236}">
                <a16:creationId xmlns:a16="http://schemas.microsoft.com/office/drawing/2014/main" id="{EF55A90B-636D-471C-B751-7C4150518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238" y="2271713"/>
            <a:ext cx="0" cy="3205162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E36CEC6A-E764-46E2-B3F4-FE5C07CA0A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51499D-2EAB-429B-A884-F0846E573E0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FDCE3678-E018-4BC6-813D-3329348DC6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752C513C-2BF1-4CB0-A691-67A522213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D8228C5-5BA3-4D7E-A8B2-6EFD0418AE1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7FAA34A4-60EB-47EB-B67E-836C5092F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4A1B194A-5BA1-4F70-8E2A-FA3DA8D40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3502025" cy="665162"/>
          </a:xfrm>
        </p:spPr>
        <p:txBody>
          <a:bodyPr/>
          <a:lstStyle/>
          <a:p>
            <a:r>
              <a:rPr lang="zh-CN" altLang="en-US"/>
              <a:t>画出状态图</a:t>
            </a:r>
          </a:p>
        </p:txBody>
      </p:sp>
      <p:sp>
        <p:nvSpPr>
          <p:cNvPr id="30727" name="Rectangle 4">
            <a:extLst>
              <a:ext uri="{FF2B5EF4-FFF2-40B4-BE49-F238E27FC236}">
                <a16:creationId xmlns:a16="http://schemas.microsoft.com/office/drawing/2014/main" id="{BFBE3D21-46EA-4C29-B374-D9567C9A5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75" y="5656263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30728" name="Rectangle 5">
            <a:extLst>
              <a:ext uri="{FF2B5EF4-FFF2-40B4-BE49-F238E27FC236}">
                <a16:creationId xmlns:a16="http://schemas.microsoft.com/office/drawing/2014/main" id="{C358BBA0-00E1-4C68-B068-A69DAE712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2568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78BEB96-F10F-45D0-87D9-FCBC4C2F7E22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2492375"/>
            <a:ext cx="3600450" cy="3168650"/>
            <a:chOff x="3104" y="1401"/>
            <a:chExt cx="2203" cy="1893"/>
          </a:xfrm>
        </p:grpSpPr>
        <p:graphicFrame>
          <p:nvGraphicFramePr>
            <p:cNvPr id="30769" name="Object 7">
              <a:extLst>
                <a:ext uri="{FF2B5EF4-FFF2-40B4-BE49-F238E27FC236}">
                  <a16:creationId xmlns:a16="http://schemas.microsoft.com/office/drawing/2014/main" id="{544195CA-5398-4C28-BD52-A48391AF33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4" y="1401"/>
            <a:ext cx="2203" cy="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6" name="图片" r:id="rId4" imgW="1439305" imgH="1191306" progId="Word.Picture.8">
                    <p:embed/>
                  </p:oleObj>
                </mc:Choice>
                <mc:Fallback>
                  <p:oleObj name="图片" r:id="rId4" imgW="1439305" imgH="1191306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1401"/>
                          <a:ext cx="2203" cy="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0" name="Object 8">
              <a:extLst>
                <a:ext uri="{FF2B5EF4-FFF2-40B4-BE49-F238E27FC236}">
                  <a16:creationId xmlns:a16="http://schemas.microsoft.com/office/drawing/2014/main" id="{8F1976DD-E343-4BC5-BA14-2BE6F6E18D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" y="1556"/>
            <a:ext cx="1795" cy="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7" name="图片" r:id="rId6" imgW="1171100" imgH="1133127" progId="Word.Picture.8">
                    <p:embed/>
                  </p:oleObj>
                </mc:Choice>
                <mc:Fallback>
                  <p:oleObj name="图片" r:id="rId6" imgW="1171100" imgH="1133127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1556"/>
                          <a:ext cx="1795" cy="1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0" name="Oval 9">
            <a:extLst>
              <a:ext uri="{FF2B5EF4-FFF2-40B4-BE49-F238E27FC236}">
                <a16:creationId xmlns:a16="http://schemas.microsoft.com/office/drawing/2014/main" id="{5BA79715-9278-46AA-AE38-BC03FCC5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881188"/>
            <a:ext cx="1223963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Q</a:t>
            </a:r>
            <a:r>
              <a:rPr lang="en-US" altLang="zh-CN" sz="1400" b="0">
                <a:latin typeface="Arial" panose="020B0604020202020204" pitchFamily="34" charset="0"/>
              </a:rPr>
              <a:t>2</a:t>
            </a:r>
            <a:r>
              <a:rPr lang="en-US" altLang="zh-CN" sz="2000" b="0">
                <a:latin typeface="Arial" panose="020B0604020202020204" pitchFamily="34" charset="0"/>
              </a:rPr>
              <a:t>Q</a:t>
            </a:r>
            <a:r>
              <a:rPr lang="en-US" altLang="zh-CN" sz="1400" b="0">
                <a:latin typeface="Arial" panose="020B0604020202020204" pitchFamily="34" charset="0"/>
              </a:rPr>
              <a:t>1</a:t>
            </a:r>
            <a:r>
              <a:rPr lang="en-US" altLang="zh-CN" sz="2000" b="0">
                <a:latin typeface="Arial" panose="020B0604020202020204" pitchFamily="34" charset="0"/>
              </a:rPr>
              <a:t>/Y</a:t>
            </a:r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4C04007A-3728-459F-BD5D-A22AAC28A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205038"/>
            <a:ext cx="611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1">
            <a:extLst>
              <a:ext uri="{FF2B5EF4-FFF2-40B4-BE49-F238E27FC236}">
                <a16:creationId xmlns:a16="http://schemas.microsoft.com/office/drawing/2014/main" id="{A795AC6F-B57C-40EB-A531-74AB8FDC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17732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30733" name="Group 12">
            <a:extLst>
              <a:ext uri="{FF2B5EF4-FFF2-40B4-BE49-F238E27FC236}">
                <a16:creationId xmlns:a16="http://schemas.microsoft.com/office/drawing/2014/main" id="{8AC0AD28-717C-4F4A-A8C4-D4585A10C2A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57513"/>
            <a:ext cx="3097212" cy="2808287"/>
            <a:chOff x="521" y="2047"/>
            <a:chExt cx="1951" cy="1769"/>
          </a:xfrm>
        </p:grpSpPr>
        <p:grpSp>
          <p:nvGrpSpPr>
            <p:cNvPr id="30734" name="Group 13">
              <a:extLst>
                <a:ext uri="{FF2B5EF4-FFF2-40B4-BE49-F238E27FC236}">
                  <a16:creationId xmlns:a16="http://schemas.microsoft.com/office/drawing/2014/main" id="{654D282D-3A34-413D-BFF6-37DCB365A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9" y="2744"/>
              <a:ext cx="368" cy="1062"/>
              <a:chOff x="4368" y="2186"/>
              <a:chExt cx="848" cy="1214"/>
            </a:xfrm>
          </p:grpSpPr>
          <p:sp>
            <p:nvSpPr>
              <p:cNvPr id="30765" name="Rectangle 14">
                <a:extLst>
                  <a:ext uri="{FF2B5EF4-FFF2-40B4-BE49-F238E27FC236}">
                    <a16:creationId xmlns:a16="http://schemas.microsoft.com/office/drawing/2014/main" id="{F678C76C-471B-40F2-9B04-ADA4DA5E9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3093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  <p:sp>
            <p:nvSpPr>
              <p:cNvPr id="30766" name="Rectangle 15">
                <a:extLst>
                  <a:ext uri="{FF2B5EF4-FFF2-40B4-BE49-F238E27FC236}">
                    <a16:creationId xmlns:a16="http://schemas.microsoft.com/office/drawing/2014/main" id="{2E025315-B1F2-4FFD-A3F4-6CA2C6511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98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  <p:sp>
            <p:nvSpPr>
              <p:cNvPr id="30767" name="Rectangle 16">
                <a:extLst>
                  <a:ext uri="{FF2B5EF4-FFF2-40B4-BE49-F238E27FC236}">
                    <a16:creationId xmlns:a16="http://schemas.microsoft.com/office/drawing/2014/main" id="{106A2847-4B02-4855-BEDD-2F17EC20C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6" y="2186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0768" name="Rectangle 17">
                <a:extLst>
                  <a:ext uri="{FF2B5EF4-FFF2-40B4-BE49-F238E27FC236}">
                    <a16:creationId xmlns:a16="http://schemas.microsoft.com/office/drawing/2014/main" id="{A767ABCF-B9D3-4ECA-9A27-C5083508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2481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</p:grpSp>
        <p:grpSp>
          <p:nvGrpSpPr>
            <p:cNvPr id="30735" name="Group 18">
              <a:extLst>
                <a:ext uri="{FF2B5EF4-FFF2-40B4-BE49-F238E27FC236}">
                  <a16:creationId xmlns:a16="http://schemas.microsoft.com/office/drawing/2014/main" id="{C5DA7C78-9AD3-4ECB-9363-3C1962895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9" y="2741"/>
              <a:ext cx="446" cy="1066"/>
              <a:chOff x="3549" y="2182"/>
              <a:chExt cx="837" cy="1219"/>
            </a:xfrm>
          </p:grpSpPr>
          <p:sp>
            <p:nvSpPr>
              <p:cNvPr id="30761" name="Rectangle 19">
                <a:extLst>
                  <a:ext uri="{FF2B5EF4-FFF2-40B4-BE49-F238E27FC236}">
                    <a16:creationId xmlns:a16="http://schemas.microsoft.com/office/drawing/2014/main" id="{A8FAC8AD-D998-41EE-B0E4-1E527C8CD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  <p:sp>
            <p:nvSpPr>
              <p:cNvPr id="30762" name="Rectangle 20">
                <a:extLst>
                  <a:ext uri="{FF2B5EF4-FFF2-40B4-BE49-F238E27FC236}">
                    <a16:creationId xmlns:a16="http://schemas.microsoft.com/office/drawing/2014/main" id="{5B21EC85-62A9-4739-916C-3547B1B3B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0763" name="Rectangle 21">
                <a:extLst>
                  <a:ext uri="{FF2B5EF4-FFF2-40B4-BE49-F238E27FC236}">
                    <a16:creationId xmlns:a16="http://schemas.microsoft.com/office/drawing/2014/main" id="{69720CE0-90B6-4E85-A006-EED292AD5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  <p:sp>
            <p:nvSpPr>
              <p:cNvPr id="30764" name="Rectangle 22">
                <a:extLst>
                  <a:ext uri="{FF2B5EF4-FFF2-40B4-BE49-F238E27FC236}">
                    <a16:creationId xmlns:a16="http://schemas.microsoft.com/office/drawing/2014/main" id="{15772F9C-7C98-493B-84CE-617E7E4B9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</p:grpSp>
        <p:grpSp>
          <p:nvGrpSpPr>
            <p:cNvPr id="30736" name="Group 23">
              <a:extLst>
                <a:ext uri="{FF2B5EF4-FFF2-40B4-BE49-F238E27FC236}">
                  <a16:creationId xmlns:a16="http://schemas.microsoft.com/office/drawing/2014/main" id="{F99AC278-51EC-4103-B230-4D804991D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2734"/>
              <a:ext cx="422" cy="1072"/>
              <a:chOff x="2801" y="2174"/>
              <a:chExt cx="675" cy="1226"/>
            </a:xfrm>
          </p:grpSpPr>
          <p:sp>
            <p:nvSpPr>
              <p:cNvPr id="30757" name="Rectangle 24">
                <a:extLst>
                  <a:ext uri="{FF2B5EF4-FFF2-40B4-BE49-F238E27FC236}">
                    <a16:creationId xmlns:a16="http://schemas.microsoft.com/office/drawing/2014/main" id="{23FF71B7-E2AD-4E5A-816C-47836FC10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3093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0758" name="Rectangle 25">
                <a:extLst>
                  <a:ext uri="{FF2B5EF4-FFF2-40B4-BE49-F238E27FC236}">
                    <a16:creationId xmlns:a16="http://schemas.microsoft.com/office/drawing/2014/main" id="{DF3FEC03-41DA-490A-BC03-61F702306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798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  <p:sp>
            <p:nvSpPr>
              <p:cNvPr id="30759" name="Rectangle 26">
                <a:extLst>
                  <a:ext uri="{FF2B5EF4-FFF2-40B4-BE49-F238E27FC236}">
                    <a16:creationId xmlns:a16="http://schemas.microsoft.com/office/drawing/2014/main" id="{98BCDF16-C2B8-48C8-A20C-346D84E91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74"/>
                <a:ext cx="57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  <p:sp>
            <p:nvSpPr>
              <p:cNvPr id="30760" name="Rectangle 27">
                <a:extLst>
                  <a:ext uri="{FF2B5EF4-FFF2-40B4-BE49-F238E27FC236}">
                    <a16:creationId xmlns:a16="http://schemas.microsoft.com/office/drawing/2014/main" id="{05E99A15-D2FE-4D47-A6C1-E2A891B48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5" y="2481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</p:grpSp>
        <p:graphicFrame>
          <p:nvGraphicFramePr>
            <p:cNvPr id="30737" name="Object 28">
              <a:extLst>
                <a:ext uri="{FF2B5EF4-FFF2-40B4-BE49-F238E27FC236}">
                  <a16:creationId xmlns:a16="http://schemas.microsoft.com/office/drawing/2014/main" id="{D9E4D6E4-F298-40A5-991A-1936232BE1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2198"/>
            <a:ext cx="53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8" name="公式" r:id="rId8" imgW="381000" imgH="228600" progId="Equation.3">
                    <p:embed/>
                  </p:oleObj>
                </mc:Choice>
                <mc:Fallback>
                  <p:oleObj name="公式" r:id="rId8" imgW="3810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98"/>
                          <a:ext cx="53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29">
              <a:extLst>
                <a:ext uri="{FF2B5EF4-FFF2-40B4-BE49-F238E27FC236}">
                  <a16:creationId xmlns:a16="http://schemas.microsoft.com/office/drawing/2014/main" id="{F8267CCB-E159-4E27-A375-2A2C5E074A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1" y="2078"/>
            <a:ext cx="7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9" name="公式" r:id="rId10" imgW="558800" imgH="228600" progId="Equation.3">
                    <p:embed/>
                  </p:oleObj>
                </mc:Choice>
                <mc:Fallback>
                  <p:oleObj name="公式" r:id="rId10" imgW="5588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078"/>
                          <a:ext cx="7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9" name="Rectangle 30">
              <a:extLst>
                <a:ext uri="{FF2B5EF4-FFF2-40B4-BE49-F238E27FC236}">
                  <a16:creationId xmlns:a16="http://schemas.microsoft.com/office/drawing/2014/main" id="{6372897E-A60B-4C45-813F-7F8423120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436"/>
              <a:ext cx="5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30740" name="Rectangle 31">
              <a:extLst>
                <a:ext uri="{FF2B5EF4-FFF2-40B4-BE49-F238E27FC236}">
                  <a16:creationId xmlns:a16="http://schemas.microsoft.com/office/drawing/2014/main" id="{F59D6B17-18E7-46AA-9C65-8C64219C8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2436"/>
              <a:ext cx="5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30741" name="Line 32">
              <a:extLst>
                <a:ext uri="{FF2B5EF4-FFF2-40B4-BE49-F238E27FC236}">
                  <a16:creationId xmlns:a16="http://schemas.microsoft.com/office/drawing/2014/main" id="{35648B7D-7571-4696-A720-5FE947BD9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050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33">
              <a:extLst>
                <a:ext uri="{FF2B5EF4-FFF2-40B4-BE49-F238E27FC236}">
                  <a16:creationId xmlns:a16="http://schemas.microsoft.com/office/drawing/2014/main" id="{3F2008D3-F736-4855-8580-B7D17D0F6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816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34">
              <a:extLst>
                <a:ext uri="{FF2B5EF4-FFF2-40B4-BE49-F238E27FC236}">
                  <a16:creationId xmlns:a16="http://schemas.microsoft.com/office/drawing/2014/main" id="{B7FF5253-5FCA-4E96-9071-617CC3851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2050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35">
              <a:extLst>
                <a:ext uri="{FF2B5EF4-FFF2-40B4-BE49-F238E27FC236}">
                  <a16:creationId xmlns:a16="http://schemas.microsoft.com/office/drawing/2014/main" id="{5556869C-DADA-44D6-8B13-6FEAD45F2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21"/>
              <a:ext cx="0" cy="139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36">
              <a:extLst>
                <a:ext uri="{FF2B5EF4-FFF2-40B4-BE49-F238E27FC236}">
                  <a16:creationId xmlns:a16="http://schemas.microsoft.com/office/drawing/2014/main" id="{7E4D1F77-88DD-4D97-BCEB-C0199D988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2421"/>
              <a:ext cx="995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37">
              <a:extLst>
                <a:ext uri="{FF2B5EF4-FFF2-40B4-BE49-F238E27FC236}">
                  <a16:creationId xmlns:a16="http://schemas.microsoft.com/office/drawing/2014/main" id="{1E939131-3337-4DAA-A81A-8B7862F4F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741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38">
              <a:extLst>
                <a:ext uri="{FF2B5EF4-FFF2-40B4-BE49-F238E27FC236}">
                  <a16:creationId xmlns:a16="http://schemas.microsoft.com/office/drawing/2014/main" id="{59991DC7-83F1-4CF5-831C-0AD008548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009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39">
              <a:extLst>
                <a:ext uri="{FF2B5EF4-FFF2-40B4-BE49-F238E27FC236}">
                  <a16:creationId xmlns:a16="http://schemas.microsoft.com/office/drawing/2014/main" id="{6F60E543-E9C7-4BC6-8578-AD5A89AB9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278"/>
              <a:ext cx="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40">
              <a:extLst>
                <a:ext uri="{FF2B5EF4-FFF2-40B4-BE49-F238E27FC236}">
                  <a16:creationId xmlns:a16="http://schemas.microsoft.com/office/drawing/2014/main" id="{B67DF0E8-DA18-4568-A877-4522CC884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547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50" name="Group 41">
              <a:extLst>
                <a:ext uri="{FF2B5EF4-FFF2-40B4-BE49-F238E27FC236}">
                  <a16:creationId xmlns:a16="http://schemas.microsoft.com/office/drawing/2014/main" id="{0AB42C20-9625-42C5-BD08-3B6E6FA7A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" y="2727"/>
              <a:ext cx="322" cy="1066"/>
              <a:chOff x="3549" y="2182"/>
              <a:chExt cx="837" cy="1219"/>
            </a:xfrm>
          </p:grpSpPr>
          <p:sp>
            <p:nvSpPr>
              <p:cNvPr id="30753" name="Rectangle 42">
                <a:extLst>
                  <a:ext uri="{FF2B5EF4-FFF2-40B4-BE49-F238E27FC236}">
                    <a16:creationId xmlns:a16="http://schemas.microsoft.com/office/drawing/2014/main" id="{A09A206E-B1A4-48E4-B686-B6A91E4C0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30754" name="Rectangle 43">
                <a:extLst>
                  <a:ext uri="{FF2B5EF4-FFF2-40B4-BE49-F238E27FC236}">
                    <a16:creationId xmlns:a16="http://schemas.microsoft.com/office/drawing/2014/main" id="{D23F11F8-C0CE-4DD6-9AE9-A7CE53C2F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30755" name="Rectangle 44">
                <a:extLst>
                  <a:ext uri="{FF2B5EF4-FFF2-40B4-BE49-F238E27FC236}">
                    <a16:creationId xmlns:a16="http://schemas.microsoft.com/office/drawing/2014/main" id="{7E634DFB-AEBB-4D89-89BA-A1DA3EF85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</a:t>
                </a:r>
                <a:endParaRPr lang="en-US" altLang="zh-CN" sz="2400"/>
              </a:p>
            </p:txBody>
          </p:sp>
          <p:sp>
            <p:nvSpPr>
              <p:cNvPr id="30756" name="Rectangle 45">
                <a:extLst>
                  <a:ext uri="{FF2B5EF4-FFF2-40B4-BE49-F238E27FC236}">
                    <a16:creationId xmlns:a16="http://schemas.microsoft.com/office/drawing/2014/main" id="{2D3F6F76-4E4F-4981-98CD-84B22DEEC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</p:grpSp>
        <p:graphicFrame>
          <p:nvGraphicFramePr>
            <p:cNvPr id="30751" name="Object 46">
              <a:extLst>
                <a:ext uri="{FF2B5EF4-FFF2-40B4-BE49-F238E27FC236}">
                  <a16:creationId xmlns:a16="http://schemas.microsoft.com/office/drawing/2014/main" id="{6FEDEB38-CB89-4D2F-A66D-EE49CF007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9" y="2285"/>
            <a:ext cx="1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0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2285"/>
                          <a:ext cx="1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Line 47">
              <a:extLst>
                <a:ext uri="{FF2B5EF4-FFF2-40B4-BE49-F238E27FC236}">
                  <a16:creationId xmlns:a16="http://schemas.microsoft.com/office/drawing/2014/main" id="{042EDC98-9363-4980-B4BA-2BAABDD0D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047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E6F00043-B021-4B7A-A7FA-ADA79B5EC6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AFC8963-2D28-4E08-8CF2-5C0C9EC650D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D4CC6F69-F159-42ED-89E9-9E31C2C42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CC9F5200-D50A-41EF-820A-1AEA98367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9AB85C0-34DD-443B-AA07-40D91F5537A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966EDCE5-FD6C-4D0E-8D51-5A7597CC94B9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3563938"/>
            <a:ext cx="4914900" cy="1890712"/>
            <a:chOff x="2540" y="2222"/>
            <a:chExt cx="3096" cy="1191"/>
          </a:xfrm>
        </p:grpSpPr>
        <p:graphicFrame>
          <p:nvGraphicFramePr>
            <p:cNvPr id="32829" name="Object 16">
              <a:extLst>
                <a:ext uri="{FF2B5EF4-FFF2-40B4-BE49-F238E27FC236}">
                  <a16:creationId xmlns:a16="http://schemas.microsoft.com/office/drawing/2014/main" id="{7B4404E8-5BBB-4381-BFD7-3141917782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0" y="2222"/>
            <a:ext cx="3096" cy="1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3" name="图片" r:id="rId4" imgW="3363468" imgH="1088136" progId="Word.Picture.8">
                    <p:embed/>
                  </p:oleObj>
                </mc:Choice>
                <mc:Fallback>
                  <p:oleObj name="图片" r:id="rId4" imgW="3363468" imgH="1088136" progId="Word.Picture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222"/>
                          <a:ext cx="3096" cy="1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0" name="Rectangle 17">
              <a:extLst>
                <a:ext uri="{FF2B5EF4-FFF2-40B4-BE49-F238E27FC236}">
                  <a16:creationId xmlns:a16="http://schemas.microsoft.com/office/drawing/2014/main" id="{70FBEB8F-7AF9-41F3-ADFC-0A2291D0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2271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1" name="Rectangle 18">
              <a:extLst>
                <a:ext uri="{FF2B5EF4-FFF2-40B4-BE49-F238E27FC236}">
                  <a16:creationId xmlns:a16="http://schemas.microsoft.com/office/drawing/2014/main" id="{B60D2E00-CD08-4339-A03A-B0D38911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2271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2832" name="Rectangle 19">
              <a:extLst>
                <a:ext uri="{FF2B5EF4-FFF2-40B4-BE49-F238E27FC236}">
                  <a16:creationId xmlns:a16="http://schemas.microsoft.com/office/drawing/2014/main" id="{B1930972-F4F7-4E5C-872C-6EE0BD7B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272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3" name="Rectangle 20">
              <a:extLst>
                <a:ext uri="{FF2B5EF4-FFF2-40B4-BE49-F238E27FC236}">
                  <a16:creationId xmlns:a16="http://schemas.microsoft.com/office/drawing/2014/main" id="{7421331D-23B4-4DAE-B604-3497E9256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246"/>
              <a:ext cx="24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2834" name="Rectangle 21">
              <a:extLst>
                <a:ext uri="{FF2B5EF4-FFF2-40B4-BE49-F238E27FC236}">
                  <a16:creationId xmlns:a16="http://schemas.microsoft.com/office/drawing/2014/main" id="{E42EBCBA-9F04-497D-95B7-66FAEEF06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2264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5" name="Rectangle 22">
              <a:extLst>
                <a:ext uri="{FF2B5EF4-FFF2-40B4-BE49-F238E27FC236}">
                  <a16:creationId xmlns:a16="http://schemas.microsoft.com/office/drawing/2014/main" id="{32A46CA3-D77B-4F09-9DC4-20A345365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264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2836" name="Rectangle 23">
              <a:extLst>
                <a:ext uri="{FF2B5EF4-FFF2-40B4-BE49-F238E27FC236}">
                  <a16:creationId xmlns:a16="http://schemas.microsoft.com/office/drawing/2014/main" id="{74CE45C5-20AF-45D6-892F-37E7EB7A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6" y="2264"/>
              <a:ext cx="2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837" name="Rectangle 24">
              <a:extLst>
                <a:ext uri="{FF2B5EF4-FFF2-40B4-BE49-F238E27FC236}">
                  <a16:creationId xmlns:a16="http://schemas.microsoft.com/office/drawing/2014/main" id="{34F18E2B-6EFC-422C-9867-5BA9E397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2278"/>
              <a:ext cx="24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endParaRPr kumimoji="1" lang="en-US" altLang="zh-CN" sz="2000" b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32774" name="Line 65">
            <a:extLst>
              <a:ext uri="{FF2B5EF4-FFF2-40B4-BE49-F238E27FC236}">
                <a16:creationId xmlns:a16="http://schemas.microsoft.com/office/drawing/2014/main" id="{57434A6A-83BC-42E5-B20D-7FFC2B37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5311775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66">
            <a:extLst>
              <a:ext uri="{FF2B5EF4-FFF2-40B4-BE49-F238E27FC236}">
                <a16:creationId xmlns:a16="http://schemas.microsoft.com/office/drawing/2014/main" id="{691374E3-BC34-4B27-9FF6-1DBEE0ADF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466248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67">
            <a:extLst>
              <a:ext uri="{FF2B5EF4-FFF2-40B4-BE49-F238E27FC236}">
                <a16:creationId xmlns:a16="http://schemas.microsoft.com/office/drawing/2014/main" id="{E7633775-1969-4223-9082-FD7CD7F74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4022725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Rectangle 2">
            <a:extLst>
              <a:ext uri="{FF2B5EF4-FFF2-40B4-BE49-F238E27FC236}">
                <a16:creationId xmlns:a16="http://schemas.microsoft.com/office/drawing/2014/main" id="{D4B95148-F5C2-4604-B4D1-1E34FA0F0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2778" name="Rectangle 3">
            <a:extLst>
              <a:ext uri="{FF2B5EF4-FFF2-40B4-BE49-F238E27FC236}">
                <a16:creationId xmlns:a16="http://schemas.microsoft.com/office/drawing/2014/main" id="{45312A6D-DF73-4277-BD2A-76019402A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1676400"/>
            <a:ext cx="2552700" cy="631825"/>
          </a:xfrm>
        </p:spPr>
        <p:txBody>
          <a:bodyPr/>
          <a:lstStyle/>
          <a:p>
            <a:r>
              <a:rPr lang="zh-CN" altLang="en-US"/>
              <a:t>画出时序图</a:t>
            </a:r>
          </a:p>
        </p:txBody>
      </p:sp>
      <p:sp>
        <p:nvSpPr>
          <p:cNvPr id="32779" name="Rectangle 4">
            <a:extLst>
              <a:ext uri="{FF2B5EF4-FFF2-40B4-BE49-F238E27FC236}">
                <a16:creationId xmlns:a16="http://schemas.microsoft.com/office/drawing/2014/main" id="{AD2A231A-4704-47DB-BB1E-5B88D28F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24796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32780" name="Rectangle 5">
            <a:extLst>
              <a:ext uri="{FF2B5EF4-FFF2-40B4-BE49-F238E27FC236}">
                <a16:creationId xmlns:a16="http://schemas.microsoft.com/office/drawing/2014/main" id="{2ECEEFFF-FFD8-4110-866A-9C01A167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5534025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时序图</a:t>
            </a:r>
          </a:p>
        </p:txBody>
      </p:sp>
      <p:graphicFrame>
        <p:nvGraphicFramePr>
          <p:cNvPr id="32781" name="Object 6">
            <a:extLst>
              <a:ext uri="{FF2B5EF4-FFF2-40B4-BE49-F238E27FC236}">
                <a16:creationId xmlns:a16="http://schemas.microsoft.com/office/drawing/2014/main" id="{EB685108-345D-43A6-A805-FACA96851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5425" y="1906588"/>
          <a:ext cx="46799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图片" r:id="rId6" imgW="3201924" imgH="696468" progId="Word.Picture.8">
                  <p:embed/>
                </p:oleObj>
              </mc:Choice>
              <mc:Fallback>
                <p:oleObj name="图片" r:id="rId6" imgW="3201924" imgH="696468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1906588"/>
                        <a:ext cx="467995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Line 7">
            <a:extLst>
              <a:ext uri="{FF2B5EF4-FFF2-40B4-BE49-F238E27FC236}">
                <a16:creationId xmlns:a16="http://schemas.microsoft.com/office/drawing/2014/main" id="{E1E29136-683D-48F2-A645-4A0F4B273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8">
            <a:extLst>
              <a:ext uri="{FF2B5EF4-FFF2-40B4-BE49-F238E27FC236}">
                <a16:creationId xmlns:a16="http://schemas.microsoft.com/office/drawing/2014/main" id="{A1394E77-AE96-4C3C-87D0-2143FF1B8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9">
            <a:extLst>
              <a:ext uri="{FF2B5EF4-FFF2-40B4-BE49-F238E27FC236}">
                <a16:creationId xmlns:a16="http://schemas.microsoft.com/office/drawing/2014/main" id="{14F3BAE5-8119-4DE0-801E-F2526B9F6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10">
            <a:extLst>
              <a:ext uri="{FF2B5EF4-FFF2-40B4-BE49-F238E27FC236}">
                <a16:creationId xmlns:a16="http://schemas.microsoft.com/office/drawing/2014/main" id="{395D19AD-CFD9-43C3-B9B8-B8C7AEAF2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11">
            <a:extLst>
              <a:ext uri="{FF2B5EF4-FFF2-40B4-BE49-F238E27FC236}">
                <a16:creationId xmlns:a16="http://schemas.microsoft.com/office/drawing/2014/main" id="{AA4DCE9E-87FE-48A2-842A-CC978D75B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Line 12">
            <a:extLst>
              <a:ext uri="{FF2B5EF4-FFF2-40B4-BE49-F238E27FC236}">
                <a16:creationId xmlns:a16="http://schemas.microsoft.com/office/drawing/2014/main" id="{EB07DD4C-5B62-42C6-A11F-8CC399FFC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13">
            <a:extLst>
              <a:ext uri="{FF2B5EF4-FFF2-40B4-BE49-F238E27FC236}">
                <a16:creationId xmlns:a16="http://schemas.microsoft.com/office/drawing/2014/main" id="{7DC0E348-0018-4389-A4E2-F02D5C2B4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50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14">
            <a:extLst>
              <a:ext uri="{FF2B5EF4-FFF2-40B4-BE49-F238E27FC236}">
                <a16:creationId xmlns:a16="http://schemas.microsoft.com/office/drawing/2014/main" id="{1AE78B96-C7F7-4B37-AD3F-DF38907C0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4863" y="2157413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90" name="Group 25">
            <a:extLst>
              <a:ext uri="{FF2B5EF4-FFF2-40B4-BE49-F238E27FC236}">
                <a16:creationId xmlns:a16="http://schemas.microsoft.com/office/drawing/2014/main" id="{158E663A-8752-4AE0-8C89-B4BF0D181FD7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071813"/>
            <a:ext cx="3097213" cy="2808287"/>
            <a:chOff x="521" y="2047"/>
            <a:chExt cx="1951" cy="1769"/>
          </a:xfrm>
        </p:grpSpPr>
        <p:grpSp>
          <p:nvGrpSpPr>
            <p:cNvPr id="32794" name="Group 26">
              <a:extLst>
                <a:ext uri="{FF2B5EF4-FFF2-40B4-BE49-F238E27FC236}">
                  <a16:creationId xmlns:a16="http://schemas.microsoft.com/office/drawing/2014/main" id="{74182DAF-E66F-4B77-A97A-EE870BEE1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9" y="2744"/>
              <a:ext cx="368" cy="1062"/>
              <a:chOff x="4368" y="2186"/>
              <a:chExt cx="848" cy="1214"/>
            </a:xfrm>
          </p:grpSpPr>
          <p:sp>
            <p:nvSpPr>
              <p:cNvPr id="32825" name="Rectangle 27">
                <a:extLst>
                  <a:ext uri="{FF2B5EF4-FFF2-40B4-BE49-F238E27FC236}">
                    <a16:creationId xmlns:a16="http://schemas.microsoft.com/office/drawing/2014/main" id="{796E504A-AB1D-4C3B-B328-DB46660FD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3093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  <p:sp>
            <p:nvSpPr>
              <p:cNvPr id="32826" name="Rectangle 28">
                <a:extLst>
                  <a:ext uri="{FF2B5EF4-FFF2-40B4-BE49-F238E27FC236}">
                    <a16:creationId xmlns:a16="http://schemas.microsoft.com/office/drawing/2014/main" id="{1702CFF6-C5E1-44E7-BB5D-6002CFF1B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98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  <p:sp>
            <p:nvSpPr>
              <p:cNvPr id="32827" name="Rectangle 29">
                <a:extLst>
                  <a:ext uri="{FF2B5EF4-FFF2-40B4-BE49-F238E27FC236}">
                    <a16:creationId xmlns:a16="http://schemas.microsoft.com/office/drawing/2014/main" id="{D772C199-98C9-4023-B8CC-BD10ECF9D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6" y="2186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2828" name="Rectangle 30">
                <a:extLst>
                  <a:ext uri="{FF2B5EF4-FFF2-40B4-BE49-F238E27FC236}">
                    <a16:creationId xmlns:a16="http://schemas.microsoft.com/office/drawing/2014/main" id="{35C039EE-9B2B-464E-A04D-C8BD92023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2481"/>
                <a:ext cx="82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</p:grpSp>
        <p:grpSp>
          <p:nvGrpSpPr>
            <p:cNvPr id="32795" name="Group 31">
              <a:extLst>
                <a:ext uri="{FF2B5EF4-FFF2-40B4-BE49-F238E27FC236}">
                  <a16:creationId xmlns:a16="http://schemas.microsoft.com/office/drawing/2014/main" id="{A3C2BE9D-A01D-4BDB-9B41-F8C4DF290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9" y="2741"/>
              <a:ext cx="446" cy="1066"/>
              <a:chOff x="3549" y="2182"/>
              <a:chExt cx="837" cy="1219"/>
            </a:xfrm>
          </p:grpSpPr>
          <p:sp>
            <p:nvSpPr>
              <p:cNvPr id="32821" name="Rectangle 32">
                <a:extLst>
                  <a:ext uri="{FF2B5EF4-FFF2-40B4-BE49-F238E27FC236}">
                    <a16:creationId xmlns:a16="http://schemas.microsoft.com/office/drawing/2014/main" id="{88A72CD0-A778-4038-BA20-BDFFDE713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  <p:sp>
            <p:nvSpPr>
              <p:cNvPr id="32822" name="Rectangle 33">
                <a:extLst>
                  <a:ext uri="{FF2B5EF4-FFF2-40B4-BE49-F238E27FC236}">
                    <a16:creationId xmlns:a16="http://schemas.microsoft.com/office/drawing/2014/main" id="{552A9431-E546-41F0-A901-A7750C308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2823" name="Rectangle 34">
                <a:extLst>
                  <a:ext uri="{FF2B5EF4-FFF2-40B4-BE49-F238E27FC236}">
                    <a16:creationId xmlns:a16="http://schemas.microsoft.com/office/drawing/2014/main" id="{99E6ECDC-B3EC-482F-9A2C-02BAE130F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  <p:sp>
            <p:nvSpPr>
              <p:cNvPr id="32824" name="Rectangle 35">
                <a:extLst>
                  <a:ext uri="{FF2B5EF4-FFF2-40B4-BE49-F238E27FC236}">
                    <a16:creationId xmlns:a16="http://schemas.microsoft.com/office/drawing/2014/main" id="{1C4203A6-4A2F-4645-A335-3A4671C30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</p:grpSp>
        <p:grpSp>
          <p:nvGrpSpPr>
            <p:cNvPr id="32796" name="Group 36">
              <a:extLst>
                <a:ext uri="{FF2B5EF4-FFF2-40B4-BE49-F238E27FC236}">
                  <a16:creationId xmlns:a16="http://schemas.microsoft.com/office/drawing/2014/main" id="{59C6F4ED-3E36-4943-B111-C1BA07B84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2734"/>
              <a:ext cx="422" cy="1072"/>
              <a:chOff x="2801" y="2174"/>
              <a:chExt cx="675" cy="1226"/>
            </a:xfrm>
          </p:grpSpPr>
          <p:sp>
            <p:nvSpPr>
              <p:cNvPr id="32817" name="Rectangle 37">
                <a:extLst>
                  <a:ext uri="{FF2B5EF4-FFF2-40B4-BE49-F238E27FC236}">
                    <a16:creationId xmlns:a16="http://schemas.microsoft.com/office/drawing/2014/main" id="{7D814577-B648-4DB6-A0E1-703C0FC6B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3093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1 1</a:t>
                </a:r>
                <a:endParaRPr lang="en-US" altLang="zh-CN" sz="2400"/>
              </a:p>
            </p:txBody>
          </p:sp>
          <p:sp>
            <p:nvSpPr>
              <p:cNvPr id="32818" name="Rectangle 38">
                <a:extLst>
                  <a:ext uri="{FF2B5EF4-FFF2-40B4-BE49-F238E27FC236}">
                    <a16:creationId xmlns:a16="http://schemas.microsoft.com/office/drawing/2014/main" id="{9763A1DA-F164-4F6E-8A43-4D2DB87E2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798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1 0</a:t>
                </a:r>
                <a:endParaRPr lang="en-US" altLang="zh-CN" sz="2400"/>
              </a:p>
            </p:txBody>
          </p:sp>
          <p:sp>
            <p:nvSpPr>
              <p:cNvPr id="32819" name="Rectangle 39">
                <a:extLst>
                  <a:ext uri="{FF2B5EF4-FFF2-40B4-BE49-F238E27FC236}">
                    <a16:creationId xmlns:a16="http://schemas.microsoft.com/office/drawing/2014/main" id="{4CBA8A11-2793-4E93-B273-34A68FA9E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74"/>
                <a:ext cx="57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0 0</a:t>
                </a:r>
                <a:endParaRPr lang="en-US" altLang="zh-CN" sz="2400"/>
              </a:p>
            </p:txBody>
          </p:sp>
          <p:sp>
            <p:nvSpPr>
              <p:cNvPr id="32820" name="Rectangle 40">
                <a:extLst>
                  <a:ext uri="{FF2B5EF4-FFF2-40B4-BE49-F238E27FC236}">
                    <a16:creationId xmlns:a16="http://schemas.microsoft.com/office/drawing/2014/main" id="{3E9FD8E2-5DD9-4F6B-9DA7-242DC901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5" y="2481"/>
                <a:ext cx="66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0 1</a:t>
                </a:r>
                <a:endParaRPr lang="en-US" altLang="zh-CN" sz="2400"/>
              </a:p>
            </p:txBody>
          </p:sp>
        </p:grpSp>
        <p:graphicFrame>
          <p:nvGraphicFramePr>
            <p:cNvPr id="32797" name="Object 41">
              <a:extLst>
                <a:ext uri="{FF2B5EF4-FFF2-40B4-BE49-F238E27FC236}">
                  <a16:creationId xmlns:a16="http://schemas.microsoft.com/office/drawing/2014/main" id="{F1A824D3-E8DC-4452-88AD-0D596E13AD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2198"/>
            <a:ext cx="53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5" name="公式" r:id="rId8" imgW="381000" imgH="228600" progId="Equation.3">
                    <p:embed/>
                  </p:oleObj>
                </mc:Choice>
                <mc:Fallback>
                  <p:oleObj name="公式" r:id="rId8" imgW="38100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98"/>
                          <a:ext cx="53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8" name="Object 42">
              <a:extLst>
                <a:ext uri="{FF2B5EF4-FFF2-40B4-BE49-F238E27FC236}">
                  <a16:creationId xmlns:a16="http://schemas.microsoft.com/office/drawing/2014/main" id="{21A78301-399A-4CBE-9A3A-3D9285A9BB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1" y="2078"/>
            <a:ext cx="7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6" name="公式" r:id="rId10" imgW="558800" imgH="228600" progId="Equation.3">
                    <p:embed/>
                  </p:oleObj>
                </mc:Choice>
                <mc:Fallback>
                  <p:oleObj name="公式" r:id="rId10" imgW="55880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078"/>
                          <a:ext cx="7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9" name="Rectangle 43">
              <a:extLst>
                <a:ext uri="{FF2B5EF4-FFF2-40B4-BE49-F238E27FC236}">
                  <a16:creationId xmlns:a16="http://schemas.microsoft.com/office/drawing/2014/main" id="{D02383CC-FBA6-4500-BB28-7E5A89BDA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436"/>
              <a:ext cx="5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32800" name="Rectangle 44">
              <a:extLst>
                <a:ext uri="{FF2B5EF4-FFF2-40B4-BE49-F238E27FC236}">
                  <a16:creationId xmlns:a16="http://schemas.microsoft.com/office/drawing/2014/main" id="{F1BFDAAE-5F58-4A2D-B01A-4C34A5148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2436"/>
              <a:ext cx="5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X=</a:t>
              </a:r>
              <a:r>
                <a:rPr lang="en-US" altLang="zh-CN" sz="2400">
                  <a:cs typeface="Times New Roman" panose="02020603050405020304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32801" name="Line 45">
              <a:extLst>
                <a:ext uri="{FF2B5EF4-FFF2-40B4-BE49-F238E27FC236}">
                  <a16:creationId xmlns:a16="http://schemas.microsoft.com/office/drawing/2014/main" id="{9CC4D63F-0611-4FC8-918D-A7C6FF44D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050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46">
              <a:extLst>
                <a:ext uri="{FF2B5EF4-FFF2-40B4-BE49-F238E27FC236}">
                  <a16:creationId xmlns:a16="http://schemas.microsoft.com/office/drawing/2014/main" id="{994B9E6D-B1D6-4BF6-95A3-3B9A1442B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816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47">
              <a:extLst>
                <a:ext uri="{FF2B5EF4-FFF2-40B4-BE49-F238E27FC236}">
                  <a16:creationId xmlns:a16="http://schemas.microsoft.com/office/drawing/2014/main" id="{D5A09E55-B9FA-4A71-A4E9-E05707A8A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2050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48">
              <a:extLst>
                <a:ext uri="{FF2B5EF4-FFF2-40B4-BE49-F238E27FC236}">
                  <a16:creationId xmlns:a16="http://schemas.microsoft.com/office/drawing/2014/main" id="{11B5C7A0-5FF0-4149-AE37-3F639EFCD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21"/>
              <a:ext cx="0" cy="139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49">
              <a:extLst>
                <a:ext uri="{FF2B5EF4-FFF2-40B4-BE49-F238E27FC236}">
                  <a16:creationId xmlns:a16="http://schemas.microsoft.com/office/drawing/2014/main" id="{6450FFAF-25F9-4AFB-BE3E-D81F0477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2421"/>
              <a:ext cx="995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50">
              <a:extLst>
                <a:ext uri="{FF2B5EF4-FFF2-40B4-BE49-F238E27FC236}">
                  <a16:creationId xmlns:a16="http://schemas.microsoft.com/office/drawing/2014/main" id="{4E8BC7A4-E71C-4FF4-A253-1E7744F52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741"/>
              <a:ext cx="1924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51">
              <a:extLst>
                <a:ext uri="{FF2B5EF4-FFF2-40B4-BE49-F238E27FC236}">
                  <a16:creationId xmlns:a16="http://schemas.microsoft.com/office/drawing/2014/main" id="{CF2817EB-3DE6-415D-912F-AA19CE10D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009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52">
              <a:extLst>
                <a:ext uri="{FF2B5EF4-FFF2-40B4-BE49-F238E27FC236}">
                  <a16:creationId xmlns:a16="http://schemas.microsoft.com/office/drawing/2014/main" id="{D953AF47-50C3-4EBB-B32B-9A65EB2E5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278"/>
              <a:ext cx="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53">
              <a:extLst>
                <a:ext uri="{FF2B5EF4-FFF2-40B4-BE49-F238E27FC236}">
                  <a16:creationId xmlns:a16="http://schemas.microsoft.com/office/drawing/2014/main" id="{F633042A-B7D6-473E-8235-735866DDE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547"/>
              <a:ext cx="19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10" name="Group 54">
              <a:extLst>
                <a:ext uri="{FF2B5EF4-FFF2-40B4-BE49-F238E27FC236}">
                  <a16:creationId xmlns:a16="http://schemas.microsoft.com/office/drawing/2014/main" id="{84B4C894-11D0-4C54-BD91-76DC1529B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" y="2727"/>
              <a:ext cx="322" cy="1066"/>
              <a:chOff x="3549" y="2182"/>
              <a:chExt cx="837" cy="1219"/>
            </a:xfrm>
          </p:grpSpPr>
          <p:sp>
            <p:nvSpPr>
              <p:cNvPr id="32813" name="Rectangle 55">
                <a:extLst>
                  <a:ext uri="{FF2B5EF4-FFF2-40B4-BE49-F238E27FC236}">
                    <a16:creationId xmlns:a16="http://schemas.microsoft.com/office/drawing/2014/main" id="{90121541-197A-4C31-B348-429737155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94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32814" name="Rectangle 56">
                <a:extLst>
                  <a:ext uri="{FF2B5EF4-FFF2-40B4-BE49-F238E27FC236}">
                    <a16:creationId xmlns:a16="http://schemas.microsoft.com/office/drawing/2014/main" id="{1B003FB7-EA6F-4568-AC98-D0B4BD1B5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2798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32815" name="Rectangle 57">
                <a:extLst>
                  <a:ext uri="{FF2B5EF4-FFF2-40B4-BE49-F238E27FC236}">
                    <a16:creationId xmlns:a16="http://schemas.microsoft.com/office/drawing/2014/main" id="{834FFE12-181D-4550-98D4-ED2F95C69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182"/>
                <a:ext cx="81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 </a:t>
                </a:r>
                <a:endParaRPr lang="en-US" altLang="zh-CN" sz="2400"/>
              </a:p>
            </p:txBody>
          </p:sp>
          <p:sp>
            <p:nvSpPr>
              <p:cNvPr id="32816" name="Rectangle 58">
                <a:extLst>
                  <a:ext uri="{FF2B5EF4-FFF2-40B4-BE49-F238E27FC236}">
                    <a16:creationId xmlns:a16="http://schemas.microsoft.com/office/drawing/2014/main" id="{E95DC147-C533-4845-BF44-A4D61C329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485"/>
                <a:ext cx="8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</p:grpSp>
        <p:graphicFrame>
          <p:nvGraphicFramePr>
            <p:cNvPr id="32811" name="Object 59">
              <a:extLst>
                <a:ext uri="{FF2B5EF4-FFF2-40B4-BE49-F238E27FC236}">
                  <a16:creationId xmlns:a16="http://schemas.microsoft.com/office/drawing/2014/main" id="{5BFC1E5A-D582-4C30-A93D-CFBFC181F7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9" y="2285"/>
            <a:ext cx="1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7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2285"/>
                          <a:ext cx="1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2" name="Line 60">
              <a:extLst>
                <a:ext uri="{FF2B5EF4-FFF2-40B4-BE49-F238E27FC236}">
                  <a16:creationId xmlns:a16="http://schemas.microsoft.com/office/drawing/2014/main" id="{CD87A154-BD7D-4384-8FC3-E82D6D68B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047"/>
              <a:ext cx="0" cy="176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1" name="Text Box 61">
            <a:extLst>
              <a:ext uri="{FF2B5EF4-FFF2-40B4-BE49-F238E27FC236}">
                <a16:creationId xmlns:a16="http://schemas.microsoft.com/office/drawing/2014/main" id="{C1A2CD06-34AC-49FC-8FBC-994F5570F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463" y="4205288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 i="1">
                <a:latin typeface="Arial" panose="020B0604020202020204" pitchFamily="34" charset="0"/>
              </a:rPr>
              <a:t>Q</a:t>
            </a:r>
            <a:r>
              <a:rPr lang="en-US" altLang="zh-CN" sz="1600" i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92" name="Text Box 62">
            <a:extLst>
              <a:ext uri="{FF2B5EF4-FFF2-40B4-BE49-F238E27FC236}">
                <a16:creationId xmlns:a16="http://schemas.microsoft.com/office/drawing/2014/main" id="{4D521B6B-14EE-402A-AAEF-5053F91B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3513138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 i="1">
                <a:latin typeface="Arial" panose="020B0604020202020204" pitchFamily="34" charset="0"/>
              </a:rPr>
              <a:t>Q</a:t>
            </a:r>
            <a:r>
              <a:rPr lang="en-US" altLang="zh-CN" sz="1600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93" name="Text Box 63">
            <a:extLst>
              <a:ext uri="{FF2B5EF4-FFF2-40B4-BE49-F238E27FC236}">
                <a16:creationId xmlns:a16="http://schemas.microsoft.com/office/drawing/2014/main" id="{D1416958-AFD2-4466-B05E-D6B6CDC57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4897438"/>
            <a:ext cx="387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 i="1">
                <a:latin typeface="Arial" panose="020B0604020202020204" pitchFamily="34" charset="0"/>
              </a:rPr>
              <a:t>Y</a:t>
            </a:r>
            <a:endParaRPr lang="en-US" altLang="zh-CN" sz="1600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8ED84926-FBE1-43DB-B869-52138A54A5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B39730-F6BA-47C5-B6E7-107378B6260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266D3C8E-8A3F-4559-A2E5-BC24D2CE6F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C66C68C5-C68A-463F-91FF-172F500BFF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292D34D-1FAB-4539-8CF6-A3670BE9814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C7711957-185C-4AC6-B54A-1812E59B3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4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79E57033-11CC-40B1-97B7-5C7D422ED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1908175"/>
          </a:xfrm>
        </p:spPr>
        <p:txBody>
          <a:bodyPr/>
          <a:lstStyle/>
          <a:p>
            <a:r>
              <a:rPr lang="zh-CN" altLang="en-US"/>
              <a:t>确定电路逻辑功能：可逆计数器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X=0</a:t>
            </a:r>
            <a:r>
              <a:rPr lang="zh-CN" altLang="en-US"/>
              <a:t>时，电路进行加</a:t>
            </a:r>
            <a:r>
              <a:rPr lang="en-US" altLang="zh-CN"/>
              <a:t>1</a:t>
            </a:r>
            <a:r>
              <a:rPr lang="zh-CN" altLang="en-US"/>
              <a:t>计数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X=1</a:t>
            </a:r>
            <a:r>
              <a:rPr lang="zh-CN" altLang="en-US"/>
              <a:t>时，电路进行减</a:t>
            </a:r>
            <a:r>
              <a:rPr lang="en-US" altLang="zh-CN"/>
              <a:t>1</a:t>
            </a:r>
            <a:r>
              <a:rPr lang="zh-CN" altLang="en-US"/>
              <a:t>计数</a:t>
            </a:r>
          </a:p>
          <a:p>
            <a:pPr lvl="1"/>
            <a:r>
              <a:rPr lang="en-US" altLang="zh-CN"/>
              <a:t>Y</a:t>
            </a:r>
            <a:r>
              <a:rPr lang="zh-CN" altLang="en-US"/>
              <a:t>可理解为进位或借位</a:t>
            </a:r>
          </a:p>
        </p:txBody>
      </p:sp>
      <p:graphicFrame>
        <p:nvGraphicFramePr>
          <p:cNvPr id="34823" name="Object 4">
            <a:extLst>
              <a:ext uri="{FF2B5EF4-FFF2-40B4-BE49-F238E27FC236}">
                <a16:creationId xmlns:a16="http://schemas.microsoft.com/office/drawing/2014/main" id="{6173CB04-7F81-47E2-A1C8-F9FFBB48A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4791075"/>
          <a:ext cx="49149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图片" r:id="rId3" imgW="3363468" imgH="1088136" progId="Word.Picture.8">
                  <p:embed/>
                </p:oleObj>
              </mc:Choice>
              <mc:Fallback>
                <p:oleObj name="图片" r:id="rId3" imgW="3363468" imgH="108813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791075"/>
                        <a:ext cx="49149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5">
            <a:extLst>
              <a:ext uri="{FF2B5EF4-FFF2-40B4-BE49-F238E27FC236}">
                <a16:creationId xmlns:a16="http://schemas.microsoft.com/office/drawing/2014/main" id="{7AABB660-E5E8-41FA-B51F-8C1C419C0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5425" y="3609975"/>
          <a:ext cx="4679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图片" r:id="rId5" imgW="3201924" imgH="696468" progId="Word.Picture.8">
                  <p:embed/>
                </p:oleObj>
              </mc:Choice>
              <mc:Fallback>
                <p:oleObj name="图片" r:id="rId5" imgW="3201924" imgH="69646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3609975"/>
                        <a:ext cx="4679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Line 6">
            <a:extLst>
              <a:ext uri="{FF2B5EF4-FFF2-40B4-BE49-F238E27FC236}">
                <a16:creationId xmlns:a16="http://schemas.microsoft.com/office/drawing/2014/main" id="{DBE66139-591E-4FCB-A89C-66853F99C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7">
            <a:extLst>
              <a:ext uri="{FF2B5EF4-FFF2-40B4-BE49-F238E27FC236}">
                <a16:creationId xmlns:a16="http://schemas.microsoft.com/office/drawing/2014/main" id="{48E3A087-DF0E-4BD1-BDF6-AB17E9C2A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8">
            <a:extLst>
              <a:ext uri="{FF2B5EF4-FFF2-40B4-BE49-F238E27FC236}">
                <a16:creationId xmlns:a16="http://schemas.microsoft.com/office/drawing/2014/main" id="{B6D69A93-DED9-46BC-9F35-81C6BC6B5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9">
            <a:extLst>
              <a:ext uri="{FF2B5EF4-FFF2-40B4-BE49-F238E27FC236}">
                <a16:creationId xmlns:a16="http://schemas.microsoft.com/office/drawing/2014/main" id="{448DC213-157B-4AEA-84D6-D59003C24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10">
            <a:extLst>
              <a:ext uri="{FF2B5EF4-FFF2-40B4-BE49-F238E27FC236}">
                <a16:creationId xmlns:a16="http://schemas.microsoft.com/office/drawing/2014/main" id="{7FD84A6A-F780-4DE5-98EA-124DD2CF1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11">
            <a:extLst>
              <a:ext uri="{FF2B5EF4-FFF2-40B4-BE49-F238E27FC236}">
                <a16:creationId xmlns:a16="http://schemas.microsoft.com/office/drawing/2014/main" id="{80906BB7-0878-4E9B-8A2A-19CEC46D4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2">
            <a:extLst>
              <a:ext uri="{FF2B5EF4-FFF2-40B4-BE49-F238E27FC236}">
                <a16:creationId xmlns:a16="http://schemas.microsoft.com/office/drawing/2014/main" id="{C010C2F4-2D2B-4BD4-9275-F53C95685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50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13">
            <a:extLst>
              <a:ext uri="{FF2B5EF4-FFF2-40B4-BE49-F238E27FC236}">
                <a16:creationId xmlns:a16="http://schemas.microsoft.com/office/drawing/2014/main" id="{4C9B4B29-E47A-4290-9F9A-DA2B643FE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4863" y="3714750"/>
            <a:ext cx="0" cy="251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Rectangle 14">
            <a:extLst>
              <a:ext uri="{FF2B5EF4-FFF2-40B4-BE49-F238E27FC236}">
                <a16:creationId xmlns:a16="http://schemas.microsoft.com/office/drawing/2014/main" id="{5E166B8B-7242-4431-A205-FAD8CEFC0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4837113"/>
            <a:ext cx="388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34" name="Rectangle 15">
            <a:extLst>
              <a:ext uri="{FF2B5EF4-FFF2-40B4-BE49-F238E27FC236}">
                <a16:creationId xmlns:a16="http://schemas.microsoft.com/office/drawing/2014/main" id="{67402869-6AB4-46F2-8A75-3DD1200A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4837113"/>
            <a:ext cx="388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4835" name="Rectangle 16">
            <a:extLst>
              <a:ext uri="{FF2B5EF4-FFF2-40B4-BE49-F238E27FC236}">
                <a16:creationId xmlns:a16="http://schemas.microsoft.com/office/drawing/2014/main" id="{1D4F2403-2487-48F8-910F-DF6DE1AB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4838700"/>
            <a:ext cx="3889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36" name="Rectangle 17">
            <a:extLst>
              <a:ext uri="{FF2B5EF4-FFF2-40B4-BE49-F238E27FC236}">
                <a16:creationId xmlns:a16="http://schemas.microsoft.com/office/drawing/2014/main" id="{079B55FF-2A1D-41CE-BDC3-19CDC5671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4805363"/>
            <a:ext cx="3905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4837" name="Rectangle 18">
            <a:extLst>
              <a:ext uri="{FF2B5EF4-FFF2-40B4-BE49-F238E27FC236}">
                <a16:creationId xmlns:a16="http://schemas.microsoft.com/office/drawing/2014/main" id="{4FE05C5E-8201-4076-A2B9-B3476804C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4829175"/>
            <a:ext cx="3889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38" name="Rectangle 19">
            <a:extLst>
              <a:ext uri="{FF2B5EF4-FFF2-40B4-BE49-F238E27FC236}">
                <a16:creationId xmlns:a16="http://schemas.microsoft.com/office/drawing/2014/main" id="{8FC8B0C9-F68A-400B-8A88-D66E6C17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575" y="4829175"/>
            <a:ext cx="3889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4839" name="Rectangle 20">
            <a:extLst>
              <a:ext uri="{FF2B5EF4-FFF2-40B4-BE49-F238E27FC236}">
                <a16:creationId xmlns:a16="http://schemas.microsoft.com/office/drawing/2014/main" id="{25979622-D2A1-4643-93DD-FDAA7E1A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4829175"/>
            <a:ext cx="3889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840" name="Rectangle 21">
            <a:extLst>
              <a:ext uri="{FF2B5EF4-FFF2-40B4-BE49-F238E27FC236}">
                <a16:creationId xmlns:a16="http://schemas.microsoft.com/office/drawing/2014/main" id="{024692EA-6992-453B-821E-08ABE759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4846638"/>
            <a:ext cx="3905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1800" b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 b="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pSp>
        <p:nvGrpSpPr>
          <p:cNvPr id="34841" name="Group 22">
            <a:extLst>
              <a:ext uri="{FF2B5EF4-FFF2-40B4-BE49-F238E27FC236}">
                <a16:creationId xmlns:a16="http://schemas.microsoft.com/office/drawing/2014/main" id="{A860A59A-7393-4903-9E4D-D85C0437045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21050"/>
            <a:ext cx="3497262" cy="3005138"/>
            <a:chOff x="3104" y="1401"/>
            <a:chExt cx="2203" cy="1893"/>
          </a:xfrm>
        </p:grpSpPr>
        <p:graphicFrame>
          <p:nvGraphicFramePr>
            <p:cNvPr id="34842" name="Object 23">
              <a:extLst>
                <a:ext uri="{FF2B5EF4-FFF2-40B4-BE49-F238E27FC236}">
                  <a16:creationId xmlns:a16="http://schemas.microsoft.com/office/drawing/2014/main" id="{C7BC322C-1C00-4F4B-A417-880364392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4" y="1401"/>
            <a:ext cx="2203" cy="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0" name="图片" r:id="rId7" imgW="1439305" imgH="1191306" progId="Word.Picture.8">
                    <p:embed/>
                  </p:oleObj>
                </mc:Choice>
                <mc:Fallback>
                  <p:oleObj name="图片" r:id="rId7" imgW="1439305" imgH="1191306" progId="Word.Picture.8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1401"/>
                          <a:ext cx="2203" cy="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24">
              <a:extLst>
                <a:ext uri="{FF2B5EF4-FFF2-40B4-BE49-F238E27FC236}">
                  <a16:creationId xmlns:a16="http://schemas.microsoft.com/office/drawing/2014/main" id="{55CA8B54-8E82-4839-B428-FEE4405E7D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" y="1556"/>
            <a:ext cx="1795" cy="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1" name="图片" r:id="rId9" imgW="1171100" imgH="1133127" progId="Word.Picture.8">
                    <p:embed/>
                  </p:oleObj>
                </mc:Choice>
                <mc:Fallback>
                  <p:oleObj name="图片" r:id="rId9" imgW="1171100" imgH="1133127" progId="Word.Picture.8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1556"/>
                          <a:ext cx="1795" cy="1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C07FA1AC-63AB-4EDE-BDA6-F1917977C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</a:p>
        </p:txBody>
      </p:sp>
      <p:sp>
        <p:nvSpPr>
          <p:cNvPr id="35843" name="日期占位符 3">
            <a:extLst>
              <a:ext uri="{FF2B5EF4-FFF2-40B4-BE49-F238E27FC236}">
                <a16:creationId xmlns:a16="http://schemas.microsoft.com/office/drawing/2014/main" id="{57A23C4E-1657-4D9D-9B5B-3BEA576469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9DB3491-F368-426C-8688-0993472C165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页脚占位符 4">
            <a:extLst>
              <a:ext uri="{FF2B5EF4-FFF2-40B4-BE49-F238E27FC236}">
                <a16:creationId xmlns:a16="http://schemas.microsoft.com/office/drawing/2014/main" id="{6B2D2CCA-5445-4EDF-A30A-504181A7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5845" name="灯片编号占位符 5">
            <a:extLst>
              <a:ext uri="{FF2B5EF4-FFF2-40B4-BE49-F238E27FC236}">
                <a16:creationId xmlns:a16="http://schemas.microsoft.com/office/drawing/2014/main" id="{D97FA0FA-4C60-431A-BF1B-109E3B1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14ECF95-A060-4762-A7B8-FD05125BB34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46" name="Object 3">
            <a:extLst>
              <a:ext uri="{FF2B5EF4-FFF2-40B4-BE49-F238E27FC236}">
                <a16:creationId xmlns:a16="http://schemas.microsoft.com/office/drawing/2014/main" id="{C9E1044A-7C6C-4483-82C5-D409420E9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1128713"/>
          <a:ext cx="6453187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Picture" r:id="rId3" imgW="3886200" imgH="1714500" progId="Word.Picture.8">
                  <p:embed/>
                </p:oleObj>
              </mc:Choice>
              <mc:Fallback>
                <p:oleObj name="Picture" r:id="rId3" imgW="3886200" imgH="17145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128713"/>
                        <a:ext cx="6453187" cy="2852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>
            <a:extLst>
              <a:ext uri="{FF2B5EF4-FFF2-40B4-BE49-F238E27FC236}">
                <a16:creationId xmlns:a16="http://schemas.microsoft.com/office/drawing/2014/main" id="{F535BCD2-F82D-4EA3-B625-46B11388A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159250"/>
            <a:ext cx="157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tabLst>
                <a:tab pos="73342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733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激励方程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A7D8433-8DFE-48E9-BD7C-4F18ECA4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4159250"/>
            <a:ext cx="1570037" cy="476250"/>
          </a:xfrm>
          <a:prstGeom prst="rect">
            <a:avLst/>
          </a:prstGeom>
          <a:noFill/>
          <a:ln w="19050">
            <a:solidFill>
              <a:srgbClr val="FF33CC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状态方程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C6C21212-D7CF-4EDD-B47F-BB6A35B28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4648200"/>
          <a:ext cx="19716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公式" r:id="rId5" imgW="850531" imgH="761669" progId="Equation.3">
                  <p:embed/>
                </p:oleObj>
              </mc:Choice>
              <mc:Fallback>
                <p:oleObj name="公式" r:id="rId5" imgW="850531" imgH="7616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48200"/>
                        <a:ext cx="19716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53625C60-21F1-4F82-97CB-E3917100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639888"/>
            <a:ext cx="1825625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写出逻辑方程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FDCE13F7-EC20-45C5-BA4E-FE6EBCA7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4159250"/>
            <a:ext cx="1989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Aft>
                <a:spcPct val="20000"/>
              </a:spcAft>
              <a:buChar char="•"/>
              <a:tabLst>
                <a:tab pos="73342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733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7334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输出方程</a:t>
            </a:r>
            <a:endParaRPr kumimoji="1" lang="en-US" altLang="zh-CN" sz="24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C99DAD9E-DF77-4E21-B1AF-AC0FF9A68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4779963"/>
          <a:ext cx="11715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公式" r:id="rId7" imgW="508000" imgH="685800" progId="Equation.3">
                  <p:embed/>
                </p:oleObj>
              </mc:Choice>
              <mc:Fallback>
                <p:oleObj name="公式" r:id="rId7" imgW="5080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779963"/>
                        <a:ext cx="1171575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3">
            <a:extLst>
              <a:ext uri="{FF2B5EF4-FFF2-40B4-BE49-F238E27FC236}">
                <a16:creationId xmlns:a16="http://schemas.microsoft.com/office/drawing/2014/main" id="{BF467441-F199-47DA-B3CF-E3A44FBE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3173413"/>
            <a:ext cx="1935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kumimoji="1" lang="en-US" altLang="zh-CN" b="0"/>
              <a:t>[ Q</a:t>
            </a:r>
            <a:r>
              <a:rPr kumimoji="1" lang="en-US" altLang="zh-CN" b="0" baseline="30000"/>
              <a:t>n+1</a:t>
            </a:r>
            <a:r>
              <a:rPr kumimoji="1" lang="en-US" altLang="zh-CN" b="0"/>
              <a:t> = D</a:t>
            </a:r>
            <a:r>
              <a:rPr kumimoji="1" lang="zh-CN" altLang="en-US" b="0"/>
              <a:t> </a:t>
            </a:r>
            <a:r>
              <a:rPr kumimoji="1" lang="en-US" altLang="zh-CN" b="0"/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6E8E0-DC18-408F-9606-DFF77F7838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668838"/>
            <a:ext cx="1762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/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>
            <a:extLst>
              <a:ext uri="{FF2B5EF4-FFF2-40B4-BE49-F238E27FC236}">
                <a16:creationId xmlns:a16="http://schemas.microsoft.com/office/drawing/2014/main" id="{B65E5059-6393-47F4-8DD5-F0F91C4A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3375"/>
            <a:ext cx="3251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列出状态表</a:t>
            </a:r>
          </a:p>
        </p:txBody>
      </p:sp>
      <p:sp>
        <p:nvSpPr>
          <p:cNvPr id="36867" name="标题 1">
            <a:extLst>
              <a:ext uri="{FF2B5EF4-FFF2-40B4-BE49-F238E27FC236}">
                <a16:creationId xmlns:a16="http://schemas.microsoft.com/office/drawing/2014/main" id="{CECFF4C6-B724-4E77-B003-6C2495E41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6868" name="日期占位符 3">
            <a:extLst>
              <a:ext uri="{FF2B5EF4-FFF2-40B4-BE49-F238E27FC236}">
                <a16:creationId xmlns:a16="http://schemas.microsoft.com/office/drawing/2014/main" id="{D5E5FAF8-4CDF-49A2-90A2-8D8C06E960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6B8393-8487-492D-B126-D25B18217F1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页脚占位符 4">
            <a:extLst>
              <a:ext uri="{FF2B5EF4-FFF2-40B4-BE49-F238E27FC236}">
                <a16:creationId xmlns:a16="http://schemas.microsoft.com/office/drawing/2014/main" id="{17395EE4-9DB2-493A-9057-8CB0F20A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84CA5A49-630E-43D8-BC0A-E7645C9F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9F79C3-4934-4B49-B05A-F33DE4FEA44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871" name="Object 2">
            <a:extLst>
              <a:ext uri="{FF2B5EF4-FFF2-40B4-BE49-F238E27FC236}">
                <a16:creationId xmlns:a16="http://schemas.microsoft.com/office/drawing/2014/main" id="{67449141-9E06-4914-8FE0-DC40B0B76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3013" y="2181225"/>
          <a:ext cx="12414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公式" r:id="rId3" imgW="545863" imgH="241195" progId="Equation.3">
                  <p:embed/>
                </p:oleObj>
              </mc:Choice>
              <mc:Fallback>
                <p:oleObj name="公式" r:id="rId3" imgW="545863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2181225"/>
                        <a:ext cx="12414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3">
            <a:extLst>
              <a:ext uri="{FF2B5EF4-FFF2-40B4-BE49-F238E27FC236}">
                <a16:creationId xmlns:a16="http://schemas.microsoft.com/office/drawing/2014/main" id="{803880FA-8415-40CD-9965-BC2632A0E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182813"/>
          <a:ext cx="17446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公式" r:id="rId5" imgW="812447" imgH="241195" progId="Equation.3">
                  <p:embed/>
                </p:oleObj>
              </mc:Choice>
              <mc:Fallback>
                <p:oleObj name="公式" r:id="rId5" imgW="81244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182813"/>
                        <a:ext cx="17446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57">
            <a:extLst>
              <a:ext uri="{FF2B5EF4-FFF2-40B4-BE49-F238E27FC236}">
                <a16:creationId xmlns:a16="http://schemas.microsoft.com/office/drawing/2014/main" id="{F5850A63-189B-4AB2-81CD-481958C0A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552132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4" name="Rectangle 55">
            <a:extLst>
              <a:ext uri="{FF2B5EF4-FFF2-40B4-BE49-F238E27FC236}">
                <a16:creationId xmlns:a16="http://schemas.microsoft.com/office/drawing/2014/main" id="{90D321B2-EE56-41AD-B6BF-476B47C0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511810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5" name="Rectangle 53">
            <a:extLst>
              <a:ext uri="{FF2B5EF4-FFF2-40B4-BE49-F238E27FC236}">
                <a16:creationId xmlns:a16="http://schemas.microsoft.com/office/drawing/2014/main" id="{F6F105CA-5EE4-41FD-893B-986ED275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71487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6" name="Rectangle 51">
            <a:extLst>
              <a:ext uri="{FF2B5EF4-FFF2-40B4-BE49-F238E27FC236}">
                <a16:creationId xmlns:a16="http://schemas.microsoft.com/office/drawing/2014/main" id="{229EFC33-0D49-4858-8E7C-CE88B82F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31165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7" name="Rectangle 49">
            <a:extLst>
              <a:ext uri="{FF2B5EF4-FFF2-40B4-BE49-F238E27FC236}">
                <a16:creationId xmlns:a16="http://schemas.microsoft.com/office/drawing/2014/main" id="{BC6E2E33-7DD9-4A9C-90EE-FC51028F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390842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8" name="Rectangle 47">
            <a:extLst>
              <a:ext uri="{FF2B5EF4-FFF2-40B4-BE49-F238E27FC236}">
                <a16:creationId xmlns:a16="http://schemas.microsoft.com/office/drawing/2014/main" id="{17D5B31C-32BF-4A5F-8C2F-95B018E4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350520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79" name="Rectangle 45">
            <a:extLst>
              <a:ext uri="{FF2B5EF4-FFF2-40B4-BE49-F238E27FC236}">
                <a16:creationId xmlns:a16="http://schemas.microsoft.com/office/drawing/2014/main" id="{BC57EBBC-8327-4AC8-9654-D5AB0AFE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3101975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80" name="Rectangle 43">
            <a:extLst>
              <a:ext uri="{FF2B5EF4-FFF2-40B4-BE49-F238E27FC236}">
                <a16:creationId xmlns:a16="http://schemas.microsoft.com/office/drawing/2014/main" id="{1472576C-1DFE-4520-B74D-F818328C1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698750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6881" name="Line 59">
            <a:extLst>
              <a:ext uri="{FF2B5EF4-FFF2-40B4-BE49-F238E27FC236}">
                <a16:creationId xmlns:a16="http://schemas.microsoft.com/office/drawing/2014/main" id="{90F1F16D-A010-417C-A339-CB48F0CEA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2173288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60">
            <a:extLst>
              <a:ext uri="{FF2B5EF4-FFF2-40B4-BE49-F238E27FC236}">
                <a16:creationId xmlns:a16="http://schemas.microsoft.com/office/drawing/2014/main" id="{AAAC7EDC-379A-42DD-B70C-9B024716B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5970588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Line 65">
            <a:extLst>
              <a:ext uri="{FF2B5EF4-FFF2-40B4-BE49-F238E27FC236}">
                <a16:creationId xmlns:a16="http://schemas.microsoft.com/office/drawing/2014/main" id="{5D859341-6937-4B7F-8B91-5C0048701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2698750"/>
            <a:ext cx="367188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4" name="Line 71">
            <a:extLst>
              <a:ext uri="{FF2B5EF4-FFF2-40B4-BE49-F238E27FC236}">
                <a16:creationId xmlns:a16="http://schemas.microsoft.com/office/drawing/2014/main" id="{F316BFFF-FF9D-4691-ADC7-B27DF1181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310197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5" name="Line 79">
            <a:extLst>
              <a:ext uri="{FF2B5EF4-FFF2-40B4-BE49-F238E27FC236}">
                <a16:creationId xmlns:a16="http://schemas.microsoft.com/office/drawing/2014/main" id="{A64A00A5-4298-40D0-9D71-DC0F1268E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350520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6" name="Line 87">
            <a:extLst>
              <a:ext uri="{FF2B5EF4-FFF2-40B4-BE49-F238E27FC236}">
                <a16:creationId xmlns:a16="http://schemas.microsoft.com/office/drawing/2014/main" id="{0E901032-24C6-467D-BE24-4659CB4A6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390842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Line 95">
            <a:extLst>
              <a:ext uri="{FF2B5EF4-FFF2-40B4-BE49-F238E27FC236}">
                <a16:creationId xmlns:a16="http://schemas.microsoft.com/office/drawing/2014/main" id="{C475F626-965B-4A06-B2EA-1AFB6E6FE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431165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8" name="Line 103">
            <a:extLst>
              <a:ext uri="{FF2B5EF4-FFF2-40B4-BE49-F238E27FC236}">
                <a16:creationId xmlns:a16="http://schemas.microsoft.com/office/drawing/2014/main" id="{480D1C6A-5878-4708-BBFF-85CAD0A0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471487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Line 111">
            <a:extLst>
              <a:ext uri="{FF2B5EF4-FFF2-40B4-BE49-F238E27FC236}">
                <a16:creationId xmlns:a16="http://schemas.microsoft.com/office/drawing/2014/main" id="{FF3DE0E7-FA7E-4C31-B62C-3AE9AB5C4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5118100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0" name="Line 119">
            <a:extLst>
              <a:ext uri="{FF2B5EF4-FFF2-40B4-BE49-F238E27FC236}">
                <a16:creationId xmlns:a16="http://schemas.microsoft.com/office/drawing/2014/main" id="{A79C6964-19D0-4918-9AED-928DA80B0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5521325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1" name="Rectangle 139">
            <a:extLst>
              <a:ext uri="{FF2B5EF4-FFF2-40B4-BE49-F238E27FC236}">
                <a16:creationId xmlns:a16="http://schemas.microsoft.com/office/drawing/2014/main" id="{3E163FA9-C661-405C-843B-7A3AFCF51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1566863"/>
            <a:ext cx="1657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状态表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EA318CF-AB13-4679-B96A-D5780D54B434}"/>
              </a:ext>
            </a:extLst>
          </p:cNvPr>
          <p:cNvCxnSpPr/>
          <p:nvPr/>
        </p:nvCxnSpPr>
        <p:spPr>
          <a:xfrm rot="16200000" flipH="1">
            <a:off x="4572000" y="4071938"/>
            <a:ext cx="3797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93" name="Object 6">
            <a:extLst>
              <a:ext uri="{FF2B5EF4-FFF2-40B4-BE49-F238E27FC236}">
                <a16:creationId xmlns:a16="http://schemas.microsoft.com/office/drawing/2014/main" id="{2DDDD3F2-ABE6-43F1-B80A-757935068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2333625"/>
          <a:ext cx="34734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公式" r:id="rId7" imgW="1497950" imgH="761669" progId="Equation.3">
                  <p:embed/>
                </p:oleObj>
              </mc:Choice>
              <mc:Fallback>
                <p:oleObj name="公式" r:id="rId7" imgW="1497950" imgH="7616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333625"/>
                        <a:ext cx="347345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15E260D-76DD-465F-8CBF-A9F1AA93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25" y="2687638"/>
            <a:ext cx="3381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F56C06-6A7A-4995-B7C6-72CDF3E9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2687638"/>
            <a:ext cx="3381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A07128-9BC0-4101-BEEF-C5F0C714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2687638"/>
            <a:ext cx="33813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3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E5EA9BAB-ABBC-47CB-8655-A817FC22D99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115205A-DB54-450A-A6DB-C0B08D13D25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C5F8E87F-B2F2-467C-8DD2-036D9AE0F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62442608-C4DE-443E-B5BA-ABE96C91A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A43BE4-0798-4CCF-918A-AD4226622CB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EC0A5F8-F175-4B66-91E8-116C25ACC2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83D5DB21-CDCE-4C30-A89F-78E6DE3497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时序电路的分类</a:t>
            </a:r>
          </a:p>
          <a:p>
            <a:pPr>
              <a:spcAft>
                <a:spcPct val="30000"/>
              </a:spcAft>
            </a:pPr>
            <a:r>
              <a:rPr lang="zh-CN" altLang="en-US"/>
              <a:t>时序电路的描述方式</a:t>
            </a:r>
          </a:p>
          <a:p>
            <a:pPr>
              <a:spcAft>
                <a:spcPct val="30000"/>
              </a:spcAft>
            </a:pPr>
            <a:r>
              <a:rPr lang="zh-CN" altLang="en-US"/>
              <a:t>同步时序电路的分析方法</a:t>
            </a:r>
          </a:p>
          <a:p>
            <a:pPr>
              <a:spcAft>
                <a:spcPct val="30000"/>
              </a:spcAft>
            </a:pPr>
            <a:endParaRPr lang="zh-CN" altLang="en-US"/>
          </a:p>
          <a:p>
            <a:pPr>
              <a:spcAft>
                <a:spcPct val="30000"/>
              </a:spcAft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614FC852-275C-4C15-A3C9-E64F1B0E1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7891" name="日期占位符 3">
            <a:extLst>
              <a:ext uri="{FF2B5EF4-FFF2-40B4-BE49-F238E27FC236}">
                <a16:creationId xmlns:a16="http://schemas.microsoft.com/office/drawing/2014/main" id="{06B2391B-1C07-45E1-988C-9FCCD7C4AF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220BEE0-A3BD-4F44-9670-F3455BC48B5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页脚占位符 4">
            <a:extLst>
              <a:ext uri="{FF2B5EF4-FFF2-40B4-BE49-F238E27FC236}">
                <a16:creationId xmlns:a16="http://schemas.microsoft.com/office/drawing/2014/main" id="{8CFB4313-DE7C-44CD-B3DE-E9203134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7893" name="灯片编号占位符 5">
            <a:extLst>
              <a:ext uri="{FF2B5EF4-FFF2-40B4-BE49-F238E27FC236}">
                <a16:creationId xmlns:a16="http://schemas.microsoft.com/office/drawing/2014/main" id="{4BAA18ED-7804-4703-86BA-701BFA7D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BC9678A-D525-4FF5-9F87-17AB12CBD4B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56E8E7F-A5E8-45C1-B3FB-36C2DF5F5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2413" y="2189163"/>
          <a:ext cx="49657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Picture" r:id="rId3" imgW="3238500" imgH="1727200" progId="Word.Picture.8">
                  <p:embed/>
                </p:oleObj>
              </mc:Choice>
              <mc:Fallback>
                <p:oleObj name="Picture" r:id="rId3" imgW="3238500" imgH="17272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2189163"/>
                        <a:ext cx="496570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">
            <a:extLst>
              <a:ext uri="{FF2B5EF4-FFF2-40B4-BE49-F238E27FC236}">
                <a16:creationId xmlns:a16="http://schemas.microsoft.com/office/drawing/2014/main" id="{45DA0DDA-573D-442E-800E-43E125D0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39850"/>
            <a:ext cx="3502025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画出状态图</a:t>
            </a:r>
          </a:p>
        </p:txBody>
      </p:sp>
      <p:graphicFrame>
        <p:nvGraphicFramePr>
          <p:cNvPr id="37896" name="Object 5">
            <a:extLst>
              <a:ext uri="{FF2B5EF4-FFF2-40B4-BE49-F238E27FC236}">
                <a16:creationId xmlns:a16="http://schemas.microsoft.com/office/drawing/2014/main" id="{7B136CBC-EA1B-47D1-A259-705EBA816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2509838"/>
          <a:ext cx="12414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公式" r:id="rId5" imgW="545863" imgH="241195" progId="Equation.3">
                  <p:embed/>
                </p:oleObj>
              </mc:Choice>
              <mc:Fallback>
                <p:oleObj name="公式" r:id="rId5" imgW="545863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2509838"/>
                        <a:ext cx="12414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6">
            <a:extLst>
              <a:ext uri="{FF2B5EF4-FFF2-40B4-BE49-F238E27FC236}">
                <a16:creationId xmlns:a16="http://schemas.microsoft.com/office/drawing/2014/main" id="{15CF7F67-BDD7-4A42-A7C8-CB649ABF4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2511425"/>
          <a:ext cx="17462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公式" r:id="rId7" imgW="812447" imgH="241195" progId="Equation.3">
                  <p:embed/>
                </p:oleObj>
              </mc:Choice>
              <mc:Fallback>
                <p:oleObj name="公式" r:id="rId7" imgW="812447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511425"/>
                        <a:ext cx="17462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58">
            <a:extLst>
              <a:ext uri="{FF2B5EF4-FFF2-40B4-BE49-F238E27FC236}">
                <a16:creationId xmlns:a16="http://schemas.microsoft.com/office/drawing/2014/main" id="{ADDC12AA-B9CD-402A-BC3E-A26916EF7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849938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1     1     0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899" name="Rectangle 57">
            <a:extLst>
              <a:ext uri="{FF2B5EF4-FFF2-40B4-BE49-F238E27FC236}">
                <a16:creationId xmlns:a16="http://schemas.microsoft.com/office/drawing/2014/main" id="{C032AACD-8222-4D3B-BE97-388CC02C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849938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0" name="Rectangle 56">
            <a:extLst>
              <a:ext uri="{FF2B5EF4-FFF2-40B4-BE49-F238E27FC236}">
                <a16:creationId xmlns:a16="http://schemas.microsoft.com/office/drawing/2014/main" id="{42D9DFE7-8284-45E8-ACE7-2635A7CD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446713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1     0     0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1" name="Rectangle 55">
            <a:extLst>
              <a:ext uri="{FF2B5EF4-FFF2-40B4-BE49-F238E27FC236}">
                <a16:creationId xmlns:a16="http://schemas.microsoft.com/office/drawing/2014/main" id="{6EC60C06-FA93-4DD6-BB32-12637E95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446713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1   1   0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2" name="Rectangle 54">
            <a:extLst>
              <a:ext uri="{FF2B5EF4-FFF2-40B4-BE49-F238E27FC236}">
                <a16:creationId xmlns:a16="http://schemas.microsoft.com/office/drawing/2014/main" id="{3BF9FA6C-8D1D-4CF3-9B0D-23C36C5D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043488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0     1     0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3" name="Rectangle 53">
            <a:extLst>
              <a:ext uri="{FF2B5EF4-FFF2-40B4-BE49-F238E27FC236}">
                <a16:creationId xmlns:a16="http://schemas.microsoft.com/office/drawing/2014/main" id="{93E14306-9FA2-48FE-86C5-9F4F91465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043488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4" name="Rectangle 52">
            <a:extLst>
              <a:ext uri="{FF2B5EF4-FFF2-40B4-BE49-F238E27FC236}">
                <a16:creationId xmlns:a16="http://schemas.microsoft.com/office/drawing/2014/main" id="{EFD92C80-86A9-4DF6-BCA0-D5139DC1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640263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0     0     1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5" name="Rectangle 51">
            <a:extLst>
              <a:ext uri="{FF2B5EF4-FFF2-40B4-BE49-F238E27FC236}">
                <a16:creationId xmlns:a16="http://schemas.microsoft.com/office/drawing/2014/main" id="{1CBE2CC7-505B-4879-BBE9-492E97DA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4640263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1   0   0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6" name="Rectangle 50">
            <a:extLst>
              <a:ext uri="{FF2B5EF4-FFF2-40B4-BE49-F238E27FC236}">
                <a16:creationId xmlns:a16="http://schemas.microsoft.com/office/drawing/2014/main" id="{ACB1F058-C53B-4A35-AE11-ED663D822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237038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1     1     0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7" name="Rectangle 49">
            <a:extLst>
              <a:ext uri="{FF2B5EF4-FFF2-40B4-BE49-F238E27FC236}">
                <a16:creationId xmlns:a16="http://schemas.microsoft.com/office/drawing/2014/main" id="{2AF1C511-D48D-449C-9518-221BC704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4237038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8" name="Rectangle 48">
            <a:extLst>
              <a:ext uri="{FF2B5EF4-FFF2-40B4-BE49-F238E27FC236}">
                <a16:creationId xmlns:a16="http://schemas.microsoft.com/office/drawing/2014/main" id="{5E818ED0-1853-4D45-B5F9-0C98C531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833813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1     0     0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09" name="Rectangle 47">
            <a:extLst>
              <a:ext uri="{FF2B5EF4-FFF2-40B4-BE49-F238E27FC236}">
                <a16:creationId xmlns:a16="http://schemas.microsoft.com/office/drawing/2014/main" id="{FA4D3150-235C-4D1A-922A-1AA8608B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833813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0   1   0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0" name="Rectangle 46">
            <a:extLst>
              <a:ext uri="{FF2B5EF4-FFF2-40B4-BE49-F238E27FC236}">
                <a16:creationId xmlns:a16="http://schemas.microsoft.com/office/drawing/2014/main" id="{3FCE5115-490B-4336-B6B5-8FF8BF36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430588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0     1     0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1" name="Rectangle 45">
            <a:extLst>
              <a:ext uri="{FF2B5EF4-FFF2-40B4-BE49-F238E27FC236}">
                <a16:creationId xmlns:a16="http://schemas.microsoft.com/office/drawing/2014/main" id="{CC25E94C-B6CF-499A-864E-3010D699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430588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2" name="Rectangle 44">
            <a:extLst>
              <a:ext uri="{FF2B5EF4-FFF2-40B4-BE49-F238E27FC236}">
                <a16:creationId xmlns:a16="http://schemas.microsoft.com/office/drawing/2014/main" id="{B3FFFD5D-756A-4CE0-955E-11506152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027363"/>
            <a:ext cx="2036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0     0     1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3" name="Rectangle 43">
            <a:extLst>
              <a:ext uri="{FF2B5EF4-FFF2-40B4-BE49-F238E27FC236}">
                <a16:creationId xmlns:a16="http://schemas.microsoft.com/office/drawing/2014/main" id="{07443867-DAC3-4FBA-BF9A-D65F57E2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027363"/>
            <a:ext cx="1635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solidFill>
                  <a:srgbClr val="000066"/>
                </a:solidFill>
                <a:cs typeface="Times New Roman" panose="02020603050405020304" pitchFamily="18" charset="0"/>
              </a:rPr>
              <a:t>0   0   0</a:t>
            </a:r>
            <a:endParaRPr kumimoji="1"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37914" name="Line 59">
            <a:extLst>
              <a:ext uri="{FF2B5EF4-FFF2-40B4-BE49-F238E27FC236}">
                <a16:creationId xmlns:a16="http://schemas.microsoft.com/office/drawing/2014/main" id="{1E4D360A-62C4-467D-9196-CA0B4FB9B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2501900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5" name="Line 60">
            <a:extLst>
              <a:ext uri="{FF2B5EF4-FFF2-40B4-BE49-F238E27FC236}">
                <a16:creationId xmlns:a16="http://schemas.microsoft.com/office/drawing/2014/main" id="{98EBC90F-7AE1-4FDC-8066-B9A09587F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6299200"/>
            <a:ext cx="3671887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6" name="Line 65">
            <a:extLst>
              <a:ext uri="{FF2B5EF4-FFF2-40B4-BE49-F238E27FC236}">
                <a16:creationId xmlns:a16="http://schemas.microsoft.com/office/drawing/2014/main" id="{3E1334EB-148A-4E96-9667-DB9CFE0FA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3027363"/>
            <a:ext cx="367188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7" name="Line 71">
            <a:extLst>
              <a:ext uri="{FF2B5EF4-FFF2-40B4-BE49-F238E27FC236}">
                <a16:creationId xmlns:a16="http://schemas.microsoft.com/office/drawing/2014/main" id="{97DFA2B1-7460-4781-95D0-E5B7DAE5F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3430588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8" name="Line 79">
            <a:extLst>
              <a:ext uri="{FF2B5EF4-FFF2-40B4-BE49-F238E27FC236}">
                <a16:creationId xmlns:a16="http://schemas.microsoft.com/office/drawing/2014/main" id="{5BD1D7D1-0144-4951-9307-0DCF4B31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3833813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9" name="Line 87">
            <a:extLst>
              <a:ext uri="{FF2B5EF4-FFF2-40B4-BE49-F238E27FC236}">
                <a16:creationId xmlns:a16="http://schemas.microsoft.com/office/drawing/2014/main" id="{922E0F96-3AEB-4B9B-BA36-0585C4DB7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4237038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0" name="Line 95">
            <a:extLst>
              <a:ext uri="{FF2B5EF4-FFF2-40B4-BE49-F238E27FC236}">
                <a16:creationId xmlns:a16="http://schemas.microsoft.com/office/drawing/2014/main" id="{5D8028FA-EB2B-446C-97A8-7FF246598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4640263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1" name="Line 103">
            <a:extLst>
              <a:ext uri="{FF2B5EF4-FFF2-40B4-BE49-F238E27FC236}">
                <a16:creationId xmlns:a16="http://schemas.microsoft.com/office/drawing/2014/main" id="{E353A65B-4A08-4E77-8041-0C421D820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5043488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2" name="Line 111">
            <a:extLst>
              <a:ext uri="{FF2B5EF4-FFF2-40B4-BE49-F238E27FC236}">
                <a16:creationId xmlns:a16="http://schemas.microsoft.com/office/drawing/2014/main" id="{9D8E1DCC-7390-473C-901D-05EA0D7AB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5446713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3" name="Line 119">
            <a:extLst>
              <a:ext uri="{FF2B5EF4-FFF2-40B4-BE49-F238E27FC236}">
                <a16:creationId xmlns:a16="http://schemas.microsoft.com/office/drawing/2014/main" id="{C6A8F5E5-CF45-40B7-9543-A06ACB281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3" y="5849938"/>
            <a:ext cx="3671887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4" name="Rectangle 139">
            <a:extLst>
              <a:ext uri="{FF2B5EF4-FFF2-40B4-BE49-F238E27FC236}">
                <a16:creationId xmlns:a16="http://schemas.microsoft.com/office/drawing/2014/main" id="{79F0E875-FC63-4108-9B67-7C936583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1895475"/>
            <a:ext cx="1657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状态表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11DCF98-B9D6-480A-8CD2-1FF32C59272A}"/>
              </a:ext>
            </a:extLst>
          </p:cNvPr>
          <p:cNvCxnSpPr/>
          <p:nvPr/>
        </p:nvCxnSpPr>
        <p:spPr>
          <a:xfrm rot="16200000" flipH="1">
            <a:off x="44450" y="4400550"/>
            <a:ext cx="3797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6" name="Rectangle 4">
            <a:extLst>
              <a:ext uri="{FF2B5EF4-FFF2-40B4-BE49-F238E27FC236}">
                <a16:creationId xmlns:a16="http://schemas.microsoft.com/office/drawing/2014/main" id="{38604FA8-E316-405C-8E49-C60FA89BA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75" y="554672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3B0231FF-06C1-411D-AB3F-E6141A284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3─</a:t>
            </a:r>
            <a:r>
              <a:rPr lang="zh-CN" altLang="en-US"/>
              <a:t>分析时序电路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8915" name="日期占位符 3">
            <a:extLst>
              <a:ext uri="{FF2B5EF4-FFF2-40B4-BE49-F238E27FC236}">
                <a16:creationId xmlns:a16="http://schemas.microsoft.com/office/drawing/2014/main" id="{DDE83047-DC86-4EB9-8AB1-44E12D3CA6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6D933FF-61C0-47EC-9A4B-0E38811E7BE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页脚占位符 4">
            <a:extLst>
              <a:ext uri="{FF2B5EF4-FFF2-40B4-BE49-F238E27FC236}">
                <a16:creationId xmlns:a16="http://schemas.microsoft.com/office/drawing/2014/main" id="{FAA2F416-42FE-45D1-8813-E76767BC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8917" name="灯片编号占位符 5">
            <a:extLst>
              <a:ext uri="{FF2B5EF4-FFF2-40B4-BE49-F238E27FC236}">
                <a16:creationId xmlns:a16="http://schemas.microsoft.com/office/drawing/2014/main" id="{7DA89DF1-BFED-4782-858E-23746C95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76F5BF-D8AF-4F57-AD9F-F923D7CEF94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212195-D0A5-42AA-BC17-608A3292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4049713"/>
            <a:ext cx="808355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由状态图可见，电路有</a:t>
            </a:r>
            <a:r>
              <a:rPr kumimoji="1" lang="en-US" altLang="zh-CN" sz="2400" dirty="0">
                <a:latin typeface="+mn-ea"/>
                <a:ea typeface="+mn-ea"/>
              </a:rPr>
              <a:t>3</a:t>
            </a:r>
            <a:r>
              <a:rPr kumimoji="1" lang="zh-CN" altLang="en-US" sz="2400" dirty="0">
                <a:latin typeface="+mn-ea"/>
                <a:ea typeface="+mn-ea"/>
              </a:rPr>
              <a:t>个循环的有效状态</a:t>
            </a:r>
          </a:p>
          <a:p>
            <a:pPr marL="363538" indent="-363538" eaLnBrk="1" hangingPunct="1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从时序图可看出，电路正常工作时，各触发器的</a:t>
            </a:r>
            <a:r>
              <a:rPr kumimoji="1" lang="en-US" altLang="zh-CN" sz="2400" i="1" dirty="0">
                <a:latin typeface="+mn-ea"/>
                <a:ea typeface="+mn-ea"/>
              </a:rPr>
              <a:t>Q</a:t>
            </a:r>
            <a:r>
              <a:rPr kumimoji="1" lang="zh-CN" altLang="en-US" sz="2400" dirty="0">
                <a:latin typeface="+mn-ea"/>
                <a:ea typeface="+mn-ea"/>
              </a:rPr>
              <a:t>端轮流出现一个宽度为一个</a:t>
            </a:r>
            <a:r>
              <a:rPr kumimoji="1" lang="zh-CN" altLang="en-US" sz="2400" i="1" dirty="0">
                <a:latin typeface="+mn-ea"/>
                <a:ea typeface="+mn-ea"/>
              </a:rPr>
              <a:t>时钟</a:t>
            </a:r>
            <a:r>
              <a:rPr kumimoji="1" lang="zh-CN" altLang="en-US" sz="2400" dirty="0">
                <a:latin typeface="+mn-ea"/>
                <a:ea typeface="+mn-ea"/>
              </a:rPr>
              <a:t>周期</a:t>
            </a:r>
            <a:r>
              <a:rPr kumimoji="1" lang="en-US" altLang="zh-CN" sz="2400" dirty="0">
                <a:latin typeface="+mn-ea"/>
                <a:ea typeface="+mn-ea"/>
              </a:rPr>
              <a:t>(</a:t>
            </a:r>
            <a:r>
              <a:rPr kumimoji="1" lang="en-US" altLang="zh-CN" sz="2400" i="1" dirty="0">
                <a:latin typeface="+mn-ea"/>
                <a:ea typeface="+mn-ea"/>
              </a:rPr>
              <a:t>T</a:t>
            </a:r>
            <a:r>
              <a:rPr kumimoji="1" lang="en-US" altLang="zh-CN" sz="2400" baseline="-25000" dirty="0">
                <a:latin typeface="+mn-ea"/>
                <a:ea typeface="+mn-ea"/>
              </a:rPr>
              <a:t>CP</a:t>
            </a:r>
            <a:r>
              <a:rPr kumimoji="1" lang="en-US" altLang="zh-CN" sz="2400" dirty="0">
                <a:latin typeface="+mn-ea"/>
                <a:ea typeface="+mn-ea"/>
              </a:rPr>
              <a:t>)</a:t>
            </a:r>
            <a:r>
              <a:rPr kumimoji="1" lang="zh-CN" altLang="en-US" sz="2400" dirty="0">
                <a:latin typeface="+mn-ea"/>
                <a:ea typeface="+mn-ea"/>
              </a:rPr>
              <a:t>的脉冲信号，循环周期为</a:t>
            </a:r>
            <a:r>
              <a:rPr kumimoji="1" lang="en-US" altLang="zh-CN" sz="2400" dirty="0">
                <a:latin typeface="+mn-ea"/>
                <a:ea typeface="+mn-ea"/>
              </a:rPr>
              <a:t>3</a:t>
            </a:r>
            <a:r>
              <a:rPr kumimoji="1" lang="en-US" altLang="zh-CN" sz="2400" i="1" dirty="0">
                <a:latin typeface="+mn-ea"/>
                <a:ea typeface="+mn-ea"/>
              </a:rPr>
              <a:t>T</a:t>
            </a:r>
            <a:r>
              <a:rPr kumimoji="1" lang="en-US" altLang="zh-CN" sz="2400" baseline="-25000" dirty="0">
                <a:latin typeface="+mn-ea"/>
                <a:ea typeface="+mn-ea"/>
              </a:rPr>
              <a:t>CP</a:t>
            </a:r>
            <a:endParaRPr kumimoji="1" lang="en-US" altLang="zh-CN" sz="2400" dirty="0">
              <a:latin typeface="+mn-ea"/>
              <a:ea typeface="+mn-ea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电路的功能为脉冲分配器或节拍脉冲产生器</a:t>
            </a:r>
          </a:p>
        </p:txBody>
      </p:sp>
      <p:graphicFrame>
        <p:nvGraphicFramePr>
          <p:cNvPr id="38919" name="Object 2">
            <a:extLst>
              <a:ext uri="{FF2B5EF4-FFF2-40B4-BE49-F238E27FC236}">
                <a16:creationId xmlns:a16="http://schemas.microsoft.com/office/drawing/2014/main" id="{CD02989D-DE2B-43E9-A6A4-5B012A69B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4063" y="1617663"/>
          <a:ext cx="53721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图片" r:id="rId3" imgW="3372040" imgH="1388308" progId="Word.Picture.8">
                  <p:embed/>
                </p:oleObj>
              </mc:Choice>
              <mc:Fallback>
                <p:oleObj name="图片" r:id="rId3" imgW="3372040" imgH="1388308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1617663"/>
                        <a:ext cx="537210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3">
            <a:extLst>
              <a:ext uri="{FF2B5EF4-FFF2-40B4-BE49-F238E27FC236}">
                <a16:creationId xmlns:a16="http://schemas.microsoft.com/office/drawing/2014/main" id="{08636BB0-9EF0-4FC5-B943-8423E9FF5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3" y="2278063"/>
          <a:ext cx="25193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Picture" r:id="rId5" imgW="1930400" imgH="1028700" progId="Word.Picture.8">
                  <p:embed/>
                </p:oleObj>
              </mc:Choice>
              <mc:Fallback>
                <p:oleObj name="Picture" r:id="rId5" imgW="1930400" imgH="10287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278063"/>
                        <a:ext cx="2519362" cy="1333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2BC444AB-CEF8-4453-8E08-26C1D899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530350"/>
            <a:ext cx="25527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kern="0">
                <a:latin typeface="Times New Roman" pitchFamily="18" charset="0"/>
                <a:ea typeface="+mn-ea"/>
              </a:rPr>
              <a:t>画出时序图</a:t>
            </a:r>
            <a:endParaRPr lang="zh-CN" altLang="en-US" sz="28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7133A2AD-39FA-4157-9378-45DF462831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34D5457-0456-4FBB-9ACC-A27076ED0E7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93192B1E-F47E-4E7F-B2D2-E28350F02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642CF797-1FBF-4B3A-993F-99BD9FA4A2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B1ECE64-FDC7-4F68-A765-16D0760B4DC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D0080252-241B-4D89-90F2-B5461734D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CA28428-7CD7-43E6-B391-666258FD1B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1645A6-4D38-4A39-BFFB-38E8C0AA529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3F4EFD84-AFE1-4429-A7EF-C4AFD8F653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B2CCCACA-2D33-4BD6-BD34-79A508E75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5480EA-FF34-46FA-9162-80471821399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F1F5FB09-B2FA-437C-90C0-93FDE2630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zh-CN" altLang="en-US"/>
              <a:t>时序电路的分类</a:t>
            </a:r>
          </a:p>
        </p:txBody>
      </p:sp>
      <p:sp>
        <p:nvSpPr>
          <p:cNvPr id="1529859" name="Rectangle 3">
            <a:extLst>
              <a:ext uri="{FF2B5EF4-FFF2-40B4-BE49-F238E27FC236}">
                <a16:creationId xmlns:a16="http://schemas.microsoft.com/office/drawing/2014/main" id="{97244154-B583-46BF-8751-35A7807A2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</a:rPr>
              <a:t>根据</a:t>
            </a:r>
            <a:r>
              <a:rPr lang="zh-CN" altLang="en-US"/>
              <a:t>记忆电路</a:t>
            </a:r>
            <a:r>
              <a:rPr kumimoji="1" lang="zh-CN" altLang="en-US">
                <a:solidFill>
                  <a:srgbClr val="000000"/>
                </a:solidFill>
              </a:rPr>
              <a:t>状态更新的特点，时序电路分为同步时序电路和异步时序电路</a:t>
            </a:r>
          </a:p>
          <a:p>
            <a:endParaRPr kumimoji="1" lang="zh-CN" altLang="en-US">
              <a:solidFill>
                <a:srgbClr val="000000"/>
              </a:solidFill>
            </a:endParaRPr>
          </a:p>
          <a:p>
            <a:endParaRPr kumimoji="1" lang="zh-CN" altLang="en-US">
              <a:solidFill>
                <a:srgbClr val="000000"/>
              </a:solidFill>
            </a:endParaRPr>
          </a:p>
          <a:p>
            <a:endParaRPr kumimoji="1" lang="zh-CN" altLang="en-US">
              <a:solidFill>
                <a:srgbClr val="000000"/>
              </a:solidFill>
            </a:endParaRPr>
          </a:p>
          <a:p>
            <a:endParaRPr lang="zh-CN" altLang="en-US"/>
          </a:p>
          <a:p>
            <a:r>
              <a:rPr lang="zh-CN" altLang="en-US"/>
              <a:t>同步时序电路：所有记忆电路由统一的时钟信号控制，它们的状态在同一时刻更新</a:t>
            </a:r>
          </a:p>
          <a:p>
            <a:r>
              <a:rPr lang="zh-CN" altLang="en-US"/>
              <a:t>异步时序电路：没有统一的时钟信号或没有时钟信号，记忆电路的</a:t>
            </a:r>
            <a:r>
              <a:rPr kumimoji="1" lang="zh-CN" altLang="en-US">
                <a:solidFill>
                  <a:srgbClr val="000000"/>
                </a:solidFill>
              </a:rPr>
              <a:t>状态</a:t>
            </a:r>
            <a:r>
              <a:rPr lang="zh-CN" altLang="en-US"/>
              <a:t>更新不是同时发生的</a:t>
            </a:r>
            <a:endParaRPr lang="en-US" altLang="zh-CN"/>
          </a:p>
        </p:txBody>
      </p:sp>
      <p:grpSp>
        <p:nvGrpSpPr>
          <p:cNvPr id="8199" name="Group 4">
            <a:extLst>
              <a:ext uri="{FF2B5EF4-FFF2-40B4-BE49-F238E27FC236}">
                <a16:creationId xmlns:a16="http://schemas.microsoft.com/office/drawing/2014/main" id="{ED97FB8B-1F45-4EBB-8E4F-37F729180B00}"/>
              </a:ext>
            </a:extLst>
          </p:cNvPr>
          <p:cNvGrpSpPr>
            <a:grpSpLocks/>
          </p:cNvGrpSpPr>
          <p:nvPr/>
        </p:nvGrpSpPr>
        <p:grpSpPr bwMode="auto">
          <a:xfrm>
            <a:off x="4249738" y="3213100"/>
            <a:ext cx="2413000" cy="539750"/>
            <a:chOff x="2677" y="2705"/>
            <a:chExt cx="1520" cy="426"/>
          </a:xfrm>
        </p:grpSpPr>
        <p:sp>
          <p:nvSpPr>
            <p:cNvPr id="8215" name="Text Box 5">
              <a:extLst>
                <a:ext uri="{FF2B5EF4-FFF2-40B4-BE49-F238E27FC236}">
                  <a16:creationId xmlns:a16="http://schemas.microsoft.com/office/drawing/2014/main" id="{BC74D323-2FA7-4A1B-A3EB-AE7655AD8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2705"/>
              <a:ext cx="1158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记忆电路</a:t>
              </a:r>
            </a:p>
          </p:txBody>
        </p:sp>
        <p:sp>
          <p:nvSpPr>
            <p:cNvPr id="8216" name="Line 6">
              <a:extLst>
                <a:ext uri="{FF2B5EF4-FFF2-40B4-BE49-F238E27FC236}">
                  <a16:creationId xmlns:a16="http://schemas.microsoft.com/office/drawing/2014/main" id="{01013199-A95F-4016-B92D-B59D576DB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2906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0" name="Group 7">
            <a:extLst>
              <a:ext uri="{FF2B5EF4-FFF2-40B4-BE49-F238E27FC236}">
                <a16:creationId xmlns:a16="http://schemas.microsoft.com/office/drawing/2014/main" id="{01EDDEE4-DDC6-4593-8630-79DA48BC1905}"/>
              </a:ext>
            </a:extLst>
          </p:cNvPr>
          <p:cNvGrpSpPr>
            <a:grpSpLocks/>
          </p:cNvGrpSpPr>
          <p:nvPr/>
        </p:nvGrpSpPr>
        <p:grpSpPr bwMode="auto">
          <a:xfrm>
            <a:off x="2703513" y="3463925"/>
            <a:ext cx="4281487" cy="885825"/>
            <a:chOff x="1703" y="2921"/>
            <a:chExt cx="2697" cy="558"/>
          </a:xfrm>
        </p:grpSpPr>
        <p:sp>
          <p:nvSpPr>
            <p:cNvPr id="8210" name="Line 8">
              <a:extLst>
                <a:ext uri="{FF2B5EF4-FFF2-40B4-BE49-F238E27FC236}">
                  <a16:creationId xmlns:a16="http://schemas.microsoft.com/office/drawing/2014/main" id="{FFE099F1-78C2-4F13-9FD0-7CAECF9E6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2921"/>
              <a:ext cx="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9">
              <a:extLst>
                <a:ext uri="{FF2B5EF4-FFF2-40B4-BE49-F238E27FC236}">
                  <a16:creationId xmlns:a16="http://schemas.microsoft.com/office/drawing/2014/main" id="{44A00DFC-475D-41F7-8377-1F90DB8D2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3472"/>
              <a:ext cx="26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10">
              <a:extLst>
                <a:ext uri="{FF2B5EF4-FFF2-40B4-BE49-F238E27FC236}">
                  <a16:creationId xmlns:a16="http://schemas.microsoft.com/office/drawing/2014/main" id="{C293DAF4-ABCF-4896-9CB6-6F724ABA9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928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1">
              <a:extLst>
                <a:ext uri="{FF2B5EF4-FFF2-40B4-BE49-F238E27FC236}">
                  <a16:creationId xmlns:a16="http://schemas.microsoft.com/office/drawing/2014/main" id="{79582AAF-F205-419C-A335-9AC0F9A21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2921"/>
              <a:ext cx="0" cy="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2">
              <a:extLst>
                <a:ext uri="{FF2B5EF4-FFF2-40B4-BE49-F238E27FC236}">
                  <a16:creationId xmlns:a16="http://schemas.microsoft.com/office/drawing/2014/main" id="{368F9584-2294-42FB-BE9D-DBE8DCB36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928"/>
              <a:ext cx="0" cy="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1" name="Text Box 13">
            <a:extLst>
              <a:ext uri="{FF2B5EF4-FFF2-40B4-BE49-F238E27FC236}">
                <a16:creationId xmlns:a16="http://schemas.microsoft.com/office/drawing/2014/main" id="{237A1868-CCD9-4DA7-9D8C-2C12D217A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528888"/>
            <a:ext cx="1119187" cy="1223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电路</a:t>
            </a:r>
          </a:p>
        </p:txBody>
      </p:sp>
      <p:sp>
        <p:nvSpPr>
          <p:cNvPr id="8202" name="Line 14">
            <a:extLst>
              <a:ext uri="{FF2B5EF4-FFF2-40B4-BE49-F238E27FC236}">
                <a16:creationId xmlns:a16="http://schemas.microsoft.com/office/drawing/2014/main" id="{EC64E5FF-0995-4E65-B753-7964F79B1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8" y="281463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Text Box 15">
            <a:extLst>
              <a:ext uri="{FF2B5EF4-FFF2-40B4-BE49-F238E27FC236}">
                <a16:creationId xmlns:a16="http://schemas.microsoft.com/office/drawing/2014/main" id="{2C116B52-A5E6-4462-AD2E-E33245860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16200"/>
            <a:ext cx="1184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输入</a:t>
            </a:r>
          </a:p>
        </p:txBody>
      </p:sp>
      <p:sp>
        <p:nvSpPr>
          <p:cNvPr id="8204" name="Text Box 16">
            <a:extLst>
              <a:ext uri="{FF2B5EF4-FFF2-40B4-BE49-F238E27FC236}">
                <a16:creationId xmlns:a16="http://schemas.microsoft.com/office/drawing/2014/main" id="{BA984C8A-D40D-4FAC-943A-308EDA7C1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2611438"/>
            <a:ext cx="1150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输出</a:t>
            </a:r>
          </a:p>
        </p:txBody>
      </p:sp>
      <p:sp>
        <p:nvSpPr>
          <p:cNvPr id="8205" name="Line 17">
            <a:extLst>
              <a:ext uri="{FF2B5EF4-FFF2-40B4-BE49-F238E27FC236}">
                <a16:creationId xmlns:a16="http://schemas.microsoft.com/office/drawing/2014/main" id="{28628E4D-9259-4C06-9538-BD39BBC52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2913" y="281463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6" name="Group 18">
            <a:extLst>
              <a:ext uri="{FF2B5EF4-FFF2-40B4-BE49-F238E27FC236}">
                <a16:creationId xmlns:a16="http://schemas.microsoft.com/office/drawing/2014/main" id="{CF4467D9-4FB3-4A50-AD24-5C9F540C1E48}"/>
              </a:ext>
            </a:extLst>
          </p:cNvPr>
          <p:cNvGrpSpPr>
            <a:grpSpLocks/>
          </p:cNvGrpSpPr>
          <p:nvPr/>
        </p:nvGrpSpPr>
        <p:grpSpPr bwMode="auto">
          <a:xfrm>
            <a:off x="4718050" y="3752850"/>
            <a:ext cx="1041400" cy="431800"/>
            <a:chOff x="2972" y="3135"/>
            <a:chExt cx="656" cy="272"/>
          </a:xfrm>
        </p:grpSpPr>
        <p:sp>
          <p:nvSpPr>
            <p:cNvPr id="8208" name="Line 19">
              <a:extLst>
                <a:ext uri="{FF2B5EF4-FFF2-40B4-BE49-F238E27FC236}">
                  <a16:creationId xmlns:a16="http://schemas.microsoft.com/office/drawing/2014/main" id="{2CE18E9F-0E29-45C2-B55B-430D39539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313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Text Box 20">
              <a:extLst>
                <a:ext uri="{FF2B5EF4-FFF2-40B4-BE49-F238E27FC236}">
                  <a16:creationId xmlns:a16="http://schemas.microsoft.com/office/drawing/2014/main" id="{200A3966-46B0-478C-B2D9-EB76A2B83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3177"/>
              <a:ext cx="6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时钟</a:t>
              </a:r>
            </a:p>
          </p:txBody>
        </p:sp>
      </p:grpSp>
      <p:sp>
        <p:nvSpPr>
          <p:cNvPr id="8207" name="Text Box 21">
            <a:extLst>
              <a:ext uri="{FF2B5EF4-FFF2-40B4-BE49-F238E27FC236}">
                <a16:creationId xmlns:a16="http://schemas.microsoft.com/office/drawing/2014/main" id="{932B3235-BFF9-4917-BA5F-2AD3558CE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3279775"/>
            <a:ext cx="1150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63DD5C27-3951-461C-B498-5FF258B523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8B69635-FDF5-41F4-8C1E-866D24D4D49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5690E6CB-39D4-43B7-94D3-8F291EA1C6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BAE62D8D-D878-4E65-BB1E-BC80E473A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8F8774F-C464-4E54-811C-AEE903C1D79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6DD3A04F-890F-4B35-AAAD-E1CB8F858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米里型和</a:t>
            </a:r>
            <a:r>
              <a:rPr lang="zh-CN" altLang="en-US"/>
              <a:t>摩尔</a:t>
            </a:r>
            <a:r>
              <a:rPr lang="zh-CN" altLang="en-US">
                <a:solidFill>
                  <a:schemeClr val="tx1"/>
                </a:solidFill>
              </a:rPr>
              <a:t>型时序电路</a:t>
            </a:r>
          </a:p>
        </p:txBody>
      </p:sp>
      <p:sp>
        <p:nvSpPr>
          <p:cNvPr id="1485827" name="Rectangle 3">
            <a:extLst>
              <a:ext uri="{FF2B5EF4-FFF2-40B4-BE49-F238E27FC236}">
                <a16:creationId xmlns:a16="http://schemas.microsoft.com/office/drawing/2014/main" id="{BD2D7557-ABF0-499D-921B-06E6595A4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1285875"/>
          </a:xfrm>
        </p:spPr>
        <p:txBody>
          <a:bodyPr/>
          <a:lstStyle/>
          <a:p>
            <a:r>
              <a:rPr lang="zh-CN" altLang="en-US"/>
              <a:t>米利 </a:t>
            </a:r>
            <a:r>
              <a:rPr lang="en-US" altLang="zh-CN"/>
              <a:t>(Mealy)</a:t>
            </a:r>
            <a:r>
              <a:rPr lang="zh-CN" altLang="en-US"/>
              <a:t>型：输出是输入和状态的函数</a:t>
            </a:r>
          </a:p>
          <a:p>
            <a:r>
              <a:rPr lang="zh-CN" altLang="en-US"/>
              <a:t>穆尔 </a:t>
            </a:r>
            <a:r>
              <a:rPr lang="en-US" altLang="zh-CN"/>
              <a:t>(Moore)</a:t>
            </a:r>
            <a:r>
              <a:rPr lang="zh-CN" altLang="en-US"/>
              <a:t>型：输出仅是状态的函数</a:t>
            </a:r>
          </a:p>
        </p:txBody>
      </p:sp>
      <p:sp>
        <p:nvSpPr>
          <p:cNvPr id="10247" name="Text Box 4">
            <a:extLst>
              <a:ext uri="{FF2B5EF4-FFF2-40B4-BE49-F238E27FC236}">
                <a16:creationId xmlns:a16="http://schemas.microsoft.com/office/drawing/2014/main" id="{F70F0D3E-22F8-4FB8-AA64-5CF3562A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16425"/>
            <a:ext cx="1470025" cy="981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记忆电路</a:t>
            </a:r>
          </a:p>
        </p:txBody>
      </p:sp>
      <p:sp>
        <p:nvSpPr>
          <p:cNvPr id="10248" name="Line 5">
            <a:extLst>
              <a:ext uri="{FF2B5EF4-FFF2-40B4-BE49-F238E27FC236}">
                <a16:creationId xmlns:a16="http://schemas.microsoft.com/office/drawing/2014/main" id="{6C0EB060-11F9-4549-975B-305F82044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338" y="4735513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6">
            <a:extLst>
              <a:ext uri="{FF2B5EF4-FFF2-40B4-BE49-F238E27FC236}">
                <a16:creationId xmlns:a16="http://schemas.microsoft.com/office/drawing/2014/main" id="{C8FB07C3-03DA-496E-9AF1-22D987131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675" y="5157788"/>
            <a:ext cx="1741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8">
            <a:extLst>
              <a:ext uri="{FF2B5EF4-FFF2-40B4-BE49-F238E27FC236}">
                <a16:creationId xmlns:a16="http://schemas.microsoft.com/office/drawing/2014/main" id="{6D19209F-7FA4-4A8B-8253-83B3A4648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9350" y="3895725"/>
            <a:ext cx="684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9">
            <a:extLst>
              <a:ext uri="{FF2B5EF4-FFF2-40B4-BE49-F238E27FC236}">
                <a16:creationId xmlns:a16="http://schemas.microsoft.com/office/drawing/2014/main" id="{887E38C4-45D8-498F-A812-7AB2044EA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6175" y="3897313"/>
            <a:ext cx="0" cy="1260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FCAAE166-0D31-45DE-B9D7-0F63E3A14E4A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3495675"/>
            <a:ext cx="1016000" cy="1239838"/>
            <a:chOff x="1315" y="2202"/>
            <a:chExt cx="640" cy="781"/>
          </a:xfrm>
        </p:grpSpPr>
        <p:sp>
          <p:nvSpPr>
            <p:cNvPr id="10265" name="Line 7">
              <a:extLst>
                <a:ext uri="{FF2B5EF4-FFF2-40B4-BE49-F238E27FC236}">
                  <a16:creationId xmlns:a16="http://schemas.microsoft.com/office/drawing/2014/main" id="{B9BA28B2-287B-4023-9B16-6E3B304F0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2202"/>
              <a:ext cx="6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10">
              <a:extLst>
                <a:ext uri="{FF2B5EF4-FFF2-40B4-BE49-F238E27FC236}">
                  <a16:creationId xmlns:a16="http://schemas.microsoft.com/office/drawing/2014/main" id="{1003A533-B0AF-4E08-9970-4CFBD9297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2202"/>
              <a:ext cx="0" cy="7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3" name="Line 11">
            <a:extLst>
              <a:ext uri="{FF2B5EF4-FFF2-40B4-BE49-F238E27FC236}">
                <a16:creationId xmlns:a16="http://schemas.microsoft.com/office/drawing/2014/main" id="{3B8D8397-D707-4571-9A1C-7CD24D113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3" y="4937125"/>
            <a:ext cx="966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2">
            <a:extLst>
              <a:ext uri="{FF2B5EF4-FFF2-40B4-BE49-F238E27FC236}">
                <a16:creationId xmlns:a16="http://schemas.microsoft.com/office/drawing/2014/main" id="{82EED966-9115-4A15-BD25-A99576C95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525" y="4941888"/>
            <a:ext cx="58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3">
            <a:extLst>
              <a:ext uri="{FF2B5EF4-FFF2-40B4-BE49-F238E27FC236}">
                <a16:creationId xmlns:a16="http://schemas.microsoft.com/office/drawing/2014/main" id="{60587DF1-3268-4949-A8C5-CF79517DC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4937125"/>
            <a:ext cx="0" cy="1012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14">
            <a:extLst>
              <a:ext uri="{FF2B5EF4-FFF2-40B4-BE49-F238E27FC236}">
                <a16:creationId xmlns:a16="http://schemas.microsoft.com/office/drawing/2014/main" id="{F87BB135-25C0-40BB-9D40-27576193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675" y="5949950"/>
            <a:ext cx="6367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15">
            <a:extLst>
              <a:ext uri="{FF2B5EF4-FFF2-40B4-BE49-F238E27FC236}">
                <a16:creationId xmlns:a16="http://schemas.microsoft.com/office/drawing/2014/main" id="{C0D12B9C-7A46-418E-B6A3-CBEB661F4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3" y="3695700"/>
            <a:ext cx="1003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16">
            <a:extLst>
              <a:ext uri="{FF2B5EF4-FFF2-40B4-BE49-F238E27FC236}">
                <a16:creationId xmlns:a16="http://schemas.microsoft.com/office/drawing/2014/main" id="{36C06A87-3564-425D-ACF5-692B4C09E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675" y="515778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Rectangle 17">
            <a:extLst>
              <a:ext uri="{FF2B5EF4-FFF2-40B4-BE49-F238E27FC236}">
                <a16:creationId xmlns:a16="http://schemas.microsoft.com/office/drawing/2014/main" id="{5DAC11C8-282A-431F-A20A-F0C73954C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3465513"/>
            <a:ext cx="90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输出</a:t>
            </a:r>
            <a:endParaRPr lang="en-US" altLang="zh-CN" sz="2400"/>
          </a:p>
        </p:txBody>
      </p:sp>
      <p:sp>
        <p:nvSpPr>
          <p:cNvPr id="10260" name="Rectangle 19">
            <a:extLst>
              <a:ext uri="{FF2B5EF4-FFF2-40B4-BE49-F238E27FC236}">
                <a16:creationId xmlns:a16="http://schemas.microsoft.com/office/drawing/2014/main" id="{10517177-BDCF-439E-8E33-A68A6034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340225"/>
            <a:ext cx="89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状态</a:t>
            </a:r>
            <a:endParaRPr lang="en-US" altLang="zh-CN" sz="2400"/>
          </a:p>
        </p:txBody>
      </p:sp>
      <p:sp>
        <p:nvSpPr>
          <p:cNvPr id="10261" name="Rectangle 20">
            <a:extLst>
              <a:ext uri="{FF2B5EF4-FFF2-40B4-BE49-F238E27FC236}">
                <a16:creationId xmlns:a16="http://schemas.microsoft.com/office/drawing/2014/main" id="{9D2A2B54-85CF-4B41-AA50-68E1665E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1243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输入</a:t>
            </a:r>
            <a:endParaRPr lang="en-US" altLang="zh-CN" sz="2400"/>
          </a:p>
        </p:txBody>
      </p:sp>
      <p:sp>
        <p:nvSpPr>
          <p:cNvPr id="10262" name="AutoShape 25">
            <a:extLst>
              <a:ext uri="{FF2B5EF4-FFF2-40B4-BE49-F238E27FC236}">
                <a16:creationId xmlns:a16="http://schemas.microsoft.com/office/drawing/2014/main" id="{9264C19C-7401-452A-912D-565952F5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2960688"/>
            <a:ext cx="3198812" cy="26638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63" name="Text Box 26">
            <a:extLst>
              <a:ext uri="{FF2B5EF4-FFF2-40B4-BE49-F238E27FC236}">
                <a16:creationId xmlns:a16="http://schemas.microsoft.com/office/drawing/2014/main" id="{FB44F99F-0C55-412D-A42B-79C1C28DE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76588"/>
            <a:ext cx="1611313" cy="981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组合电路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（输出）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0264" name="Text Box 27">
            <a:extLst>
              <a:ext uri="{FF2B5EF4-FFF2-40B4-BE49-F238E27FC236}">
                <a16:creationId xmlns:a16="http://schemas.microsoft.com/office/drawing/2014/main" id="{75E3F80B-D2A5-4F4E-9C0D-7D6BD9C4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4416425"/>
            <a:ext cx="1619250" cy="981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组合电路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（次态）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572B24A-452B-4738-90F3-A82DE376D0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C055D2-ACF6-411B-9604-0D751462E46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422FCF26-F526-4F17-B33B-F1B2194C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6D0A4501-B1A0-4DB8-B1A1-7DAA1FA98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DE7B38F-3058-444E-9384-C15D07AB225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9F85ECD-6C17-4C1D-86A1-199A864BA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时序电路的描述方式</a:t>
            </a:r>
          </a:p>
        </p:txBody>
      </p:sp>
      <p:sp>
        <p:nvSpPr>
          <p:cNvPr id="1486851" name="Rectangle 3">
            <a:extLst>
              <a:ext uri="{FF2B5EF4-FFF2-40B4-BE49-F238E27FC236}">
                <a16:creationId xmlns:a16="http://schemas.microsoft.com/office/drawing/2014/main" id="{4589B60F-258A-41A6-9D57-EA3959A6A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r>
              <a:rPr lang="zh-CN" altLang="en-US"/>
              <a:t>逻辑方程、状态转换表（状态表） 、状态转换图（状态图）、时序波形图（时序图）、</a:t>
            </a:r>
            <a:r>
              <a:rPr lang="en-US" altLang="zh-CN"/>
              <a:t>HDL</a:t>
            </a:r>
            <a:r>
              <a:rPr lang="zh-CN" altLang="en-US"/>
              <a:t>描述</a:t>
            </a:r>
          </a:p>
          <a:p>
            <a:pPr lvl="1"/>
            <a:r>
              <a:rPr lang="zh-CN" altLang="en-US"/>
              <a:t>不同描述方式是等价的，可以相互转换</a:t>
            </a:r>
          </a:p>
          <a:p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/>
              <a:t>逻辑方程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75872FB2-6DDE-44A3-A0A7-982B2F390629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813050"/>
            <a:ext cx="6840538" cy="1731963"/>
            <a:chOff x="952" y="1772"/>
            <a:chExt cx="4309" cy="1091"/>
          </a:xfrm>
        </p:grpSpPr>
        <p:grpSp>
          <p:nvGrpSpPr>
            <p:cNvPr id="12297" name="Group 23">
              <a:extLst>
                <a:ext uri="{FF2B5EF4-FFF2-40B4-BE49-F238E27FC236}">
                  <a16:creationId xmlns:a16="http://schemas.microsoft.com/office/drawing/2014/main" id="{628FE54F-1E15-4B06-8378-A852D3CF4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7" y="2266"/>
              <a:ext cx="1520" cy="340"/>
              <a:chOff x="2677" y="2705"/>
              <a:chExt cx="1520" cy="426"/>
            </a:xfrm>
          </p:grpSpPr>
          <p:sp>
            <p:nvSpPr>
              <p:cNvPr id="12311" name="Text Box 24">
                <a:extLst>
                  <a:ext uri="{FF2B5EF4-FFF2-40B4-BE49-F238E27FC236}">
                    <a16:creationId xmlns:a16="http://schemas.microsoft.com/office/drawing/2014/main" id="{3E0B8566-35BF-427D-870F-C8FB4B23C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9" y="2705"/>
                <a:ext cx="1158" cy="4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1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 b="0">
                    <a:latin typeface="Arial" panose="020B0604020202020204" pitchFamily="34" charset="0"/>
                  </a:rPr>
                  <a:t>记忆电路</a:t>
                </a:r>
              </a:p>
            </p:txBody>
          </p:sp>
          <p:sp>
            <p:nvSpPr>
              <p:cNvPr id="12312" name="Line 25">
                <a:extLst>
                  <a:ext uri="{FF2B5EF4-FFF2-40B4-BE49-F238E27FC236}">
                    <a16:creationId xmlns:a16="http://schemas.microsoft.com/office/drawing/2014/main" id="{B894D9FF-6C79-402F-97A2-4291C38F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7" y="2906"/>
                <a:ext cx="3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298" name="Group 26">
              <a:extLst>
                <a:ext uri="{FF2B5EF4-FFF2-40B4-BE49-F238E27FC236}">
                  <a16:creationId xmlns:a16="http://schemas.microsoft.com/office/drawing/2014/main" id="{3789F8DB-2EF3-49E9-96A6-54248B153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3" y="2424"/>
              <a:ext cx="2697" cy="439"/>
              <a:chOff x="1703" y="2921"/>
              <a:chExt cx="2697" cy="558"/>
            </a:xfrm>
          </p:grpSpPr>
          <p:sp>
            <p:nvSpPr>
              <p:cNvPr id="12306" name="Line 27">
                <a:extLst>
                  <a:ext uri="{FF2B5EF4-FFF2-40B4-BE49-F238E27FC236}">
                    <a16:creationId xmlns:a16="http://schemas.microsoft.com/office/drawing/2014/main" id="{57E757DF-8267-468F-BD5F-00707D0B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6" y="2921"/>
                <a:ext cx="2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28">
                <a:extLst>
                  <a:ext uri="{FF2B5EF4-FFF2-40B4-BE49-F238E27FC236}">
                    <a16:creationId xmlns:a16="http://schemas.microsoft.com/office/drawing/2014/main" id="{6BC02DA9-B048-46BE-896A-EAA5A4BB9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3" y="3472"/>
                <a:ext cx="26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29">
                <a:extLst>
                  <a:ext uri="{FF2B5EF4-FFF2-40B4-BE49-F238E27FC236}">
                    <a16:creationId xmlns:a16="http://schemas.microsoft.com/office/drawing/2014/main" id="{5EFCB930-A599-4176-B91D-E1D3C2F68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3" y="2928"/>
                <a:ext cx="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Line 30">
                <a:extLst>
                  <a:ext uri="{FF2B5EF4-FFF2-40B4-BE49-F238E27FC236}">
                    <a16:creationId xmlns:a16="http://schemas.microsoft.com/office/drawing/2014/main" id="{F4E45BFA-B98A-4679-AC9A-A62608488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2921"/>
                <a:ext cx="0" cy="5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Line 31">
                <a:extLst>
                  <a:ext uri="{FF2B5EF4-FFF2-40B4-BE49-F238E27FC236}">
                    <a16:creationId xmlns:a16="http://schemas.microsoft.com/office/drawing/2014/main" id="{AA6E7C07-742E-437D-9CD1-18960BC5A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3" y="2928"/>
                <a:ext cx="0" cy="5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9" name="Text Box 32">
              <a:extLst>
                <a:ext uri="{FF2B5EF4-FFF2-40B4-BE49-F238E27FC236}">
                  <a16:creationId xmlns:a16="http://schemas.microsoft.com/office/drawing/2014/main" id="{6458707D-14AF-4EF8-8658-9959389D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1835"/>
              <a:ext cx="705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>
                  <a:latin typeface="Arial" panose="020B0604020202020204" pitchFamily="34" charset="0"/>
                </a:rPr>
                <a:t>组合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12300" name="Line 33">
              <a:extLst>
                <a:ext uri="{FF2B5EF4-FFF2-40B4-BE49-F238E27FC236}">
                  <a16:creationId xmlns:a16="http://schemas.microsoft.com/office/drawing/2014/main" id="{E322021F-6ED9-4E60-B1E4-A04619581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01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Text Box 34">
              <a:extLst>
                <a:ext uri="{FF2B5EF4-FFF2-40B4-BE49-F238E27FC236}">
                  <a16:creationId xmlns:a16="http://schemas.microsoft.com/office/drawing/2014/main" id="{6E2A81F7-A971-484D-ABF4-EA453CD0F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1775"/>
              <a:ext cx="74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/>
                <a:t>输入 </a:t>
              </a:r>
              <a:r>
                <a:rPr lang="en-US" altLang="zh-CN" sz="2400" b="0"/>
                <a:t>X</a:t>
              </a:r>
            </a:p>
          </p:txBody>
        </p:sp>
        <p:sp>
          <p:nvSpPr>
            <p:cNvPr id="12302" name="Text Box 35">
              <a:extLst>
                <a:ext uri="{FF2B5EF4-FFF2-40B4-BE49-F238E27FC236}">
                  <a16:creationId xmlns:a16="http://schemas.microsoft.com/office/drawing/2014/main" id="{916A3138-DA93-45D3-9AD1-B61AFF8FA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772"/>
              <a:ext cx="725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/>
                <a:t>输出 </a:t>
              </a:r>
              <a:r>
                <a:rPr lang="en-US" altLang="zh-CN" sz="2400" b="0"/>
                <a:t>Y</a:t>
              </a:r>
            </a:p>
          </p:txBody>
        </p:sp>
        <p:sp>
          <p:nvSpPr>
            <p:cNvPr id="12303" name="Line 36">
              <a:extLst>
                <a:ext uri="{FF2B5EF4-FFF2-40B4-BE49-F238E27FC236}">
                  <a16:creationId xmlns:a16="http://schemas.microsoft.com/office/drawing/2014/main" id="{B852D500-F8C7-4FC7-816B-DEC0495E5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01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Text Box 40">
              <a:extLst>
                <a:ext uri="{FF2B5EF4-FFF2-40B4-BE49-F238E27FC236}">
                  <a16:creationId xmlns:a16="http://schemas.microsoft.com/office/drawing/2014/main" id="{044A47EE-B3F9-41A4-ABC3-035F998EB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2199"/>
              <a:ext cx="725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 b="0"/>
                <a:t>状态 </a:t>
              </a:r>
              <a:r>
                <a:rPr lang="en-US" altLang="zh-CN" sz="2400" b="0"/>
                <a:t>Q</a:t>
              </a:r>
            </a:p>
          </p:txBody>
        </p:sp>
        <p:sp>
          <p:nvSpPr>
            <p:cNvPr id="12305" name="Rectangle 41">
              <a:extLst>
                <a:ext uri="{FF2B5EF4-FFF2-40B4-BE49-F238E27FC236}">
                  <a16:creationId xmlns:a16="http://schemas.microsoft.com/office/drawing/2014/main" id="{DB136CC6-36FB-4ED0-A567-734235032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252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Z</a:t>
              </a:r>
              <a:endParaRPr lang="zh-CN" altLang="en-US" sz="2400" b="0"/>
            </a:p>
          </p:txBody>
        </p:sp>
      </p:grpSp>
      <p:sp>
        <p:nvSpPr>
          <p:cNvPr id="1486890" name="Rectangle 42">
            <a:extLst>
              <a:ext uri="{FF2B5EF4-FFF2-40B4-BE49-F238E27FC236}">
                <a16:creationId xmlns:a16="http://schemas.microsoft.com/office/drawing/2014/main" id="{73158E39-52E0-4F9C-BA5C-5519B282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724400"/>
            <a:ext cx="723741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宋体" panose="02010600030101010101" pitchFamily="2" charset="-122"/>
              </a:rPr>
              <a:t>激励方程：</a:t>
            </a:r>
            <a:r>
              <a:rPr lang="en-US" altLang="zh-CN" sz="2400" b="0">
                <a:ea typeface="楷体_GB2312" pitchFamily="49" charset="-122"/>
              </a:rPr>
              <a:t>Z</a:t>
            </a:r>
            <a:r>
              <a:rPr lang="zh-CN" altLang="en-US" sz="2400" b="0">
                <a:ea typeface="楷体_GB2312" pitchFamily="49" charset="-122"/>
              </a:rPr>
              <a:t>＝</a:t>
            </a:r>
            <a:r>
              <a:rPr lang="en-US" altLang="zh-CN" sz="2400" b="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1</a:t>
            </a:r>
            <a:r>
              <a:rPr lang="en-US" altLang="zh-CN" sz="2400" b="0">
                <a:ea typeface="楷体_GB2312" pitchFamily="49" charset="-122"/>
              </a:rPr>
              <a:t> ( X, Q</a:t>
            </a:r>
            <a:r>
              <a:rPr lang="en-US" altLang="zh-CN" sz="2400" b="0" baseline="30000">
                <a:ea typeface="楷体_GB2312" pitchFamily="49" charset="-122"/>
              </a:rPr>
              <a:t> </a:t>
            </a:r>
            <a:r>
              <a:rPr lang="en-US" altLang="zh-CN" sz="2400" b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状态方程：</a:t>
            </a:r>
            <a:r>
              <a:rPr lang="en-US" altLang="zh-CN" sz="2400" b="0">
                <a:ea typeface="楷体_GB2312" pitchFamily="49" charset="-122"/>
              </a:rPr>
              <a:t>Q</a:t>
            </a:r>
            <a:r>
              <a:rPr lang="en-US" altLang="zh-CN" sz="2400" b="0" baseline="30000">
                <a:ea typeface="楷体_GB2312" pitchFamily="49" charset="-122"/>
              </a:rPr>
              <a:t>n+1</a:t>
            </a:r>
            <a:r>
              <a:rPr lang="zh-CN" altLang="en-US" sz="2400" b="0">
                <a:ea typeface="楷体_GB2312" pitchFamily="49" charset="-122"/>
              </a:rPr>
              <a:t>＝ </a:t>
            </a:r>
            <a:r>
              <a:rPr lang="en-US" altLang="zh-CN" sz="2400" b="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2 </a:t>
            </a:r>
            <a:r>
              <a:rPr lang="en-US" altLang="zh-CN" sz="2400" b="0">
                <a:ea typeface="楷体_GB2312" pitchFamily="49" charset="-122"/>
              </a:rPr>
              <a:t>( Z, Q</a:t>
            </a:r>
            <a:r>
              <a:rPr lang="en-US" altLang="zh-CN" sz="2400" b="0" baseline="30000">
                <a:ea typeface="楷体_GB2312" pitchFamily="49" charset="-122"/>
              </a:rPr>
              <a:t>n </a:t>
            </a:r>
            <a:r>
              <a:rPr lang="en-US" altLang="zh-CN" sz="2400" b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输出方程：</a:t>
            </a:r>
            <a:r>
              <a:rPr lang="en-US" altLang="zh-CN" sz="2400" b="0">
                <a:ea typeface="楷体_GB2312" pitchFamily="49" charset="-122"/>
              </a:rPr>
              <a:t>Y</a:t>
            </a:r>
            <a:r>
              <a:rPr lang="zh-CN" altLang="en-US" sz="2400" b="0">
                <a:ea typeface="楷体_GB2312" pitchFamily="49" charset="-122"/>
              </a:rPr>
              <a:t>＝ </a:t>
            </a:r>
            <a:r>
              <a:rPr lang="en-US" altLang="zh-CN" sz="2400" b="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3 </a:t>
            </a:r>
            <a:r>
              <a:rPr lang="en-US" altLang="zh-CN" sz="2400" b="0">
                <a:ea typeface="楷体_GB2312" pitchFamily="49" charset="-122"/>
              </a:rPr>
              <a:t>( X, Q</a:t>
            </a:r>
            <a:r>
              <a:rPr lang="en-US" altLang="zh-CN" sz="2400" b="0" baseline="30000">
                <a:ea typeface="楷体_GB2312" pitchFamily="49" charset="-122"/>
              </a:rPr>
              <a:t> </a:t>
            </a:r>
            <a:r>
              <a:rPr lang="en-US" altLang="zh-CN" sz="2400" b="0">
                <a:ea typeface="楷体_GB2312" pitchFamily="49" charset="-122"/>
              </a:rPr>
              <a:t>)     ---- </a:t>
            </a:r>
            <a:r>
              <a:rPr lang="en-US" altLang="zh-CN" sz="2400" b="0">
                <a:latin typeface="Arial" panose="020B0604020202020204" pitchFamily="34" charset="0"/>
              </a:rPr>
              <a:t>Mealy</a:t>
            </a:r>
            <a:r>
              <a:rPr lang="zh-CN" altLang="en-US" sz="2400" b="0">
                <a:latin typeface="Arial" panose="020B0604020202020204" pitchFamily="34" charset="0"/>
              </a:rPr>
              <a:t>型</a:t>
            </a:r>
          </a:p>
          <a:p>
            <a:pPr eaLnBrk="1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en-US" altLang="zh-CN" sz="2400" b="0">
                <a:ea typeface="楷体_GB2312" pitchFamily="49" charset="-122"/>
              </a:rPr>
              <a:t>                  </a:t>
            </a:r>
            <a:r>
              <a:rPr lang="en-US" altLang="zh-CN" sz="1600" b="0">
                <a:ea typeface="楷体_GB2312" pitchFamily="49" charset="-122"/>
              </a:rPr>
              <a:t>  </a:t>
            </a:r>
            <a:r>
              <a:rPr lang="en-US" altLang="zh-CN" sz="2400" b="0">
                <a:ea typeface="楷体_GB2312" pitchFamily="49" charset="-122"/>
              </a:rPr>
              <a:t> Y</a:t>
            </a:r>
            <a:r>
              <a:rPr lang="zh-CN" altLang="en-US" sz="2400" b="0">
                <a:ea typeface="楷体_GB2312" pitchFamily="49" charset="-122"/>
              </a:rPr>
              <a:t>＝ </a:t>
            </a:r>
            <a:r>
              <a:rPr lang="en-US" altLang="zh-CN" sz="2400" b="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4 </a:t>
            </a:r>
            <a:r>
              <a:rPr lang="en-US" altLang="zh-CN" sz="2400" b="0">
                <a:ea typeface="楷体_GB2312" pitchFamily="49" charset="-122"/>
              </a:rPr>
              <a:t>( Q</a:t>
            </a:r>
            <a:r>
              <a:rPr lang="en-US" altLang="zh-CN" sz="2400" b="0" baseline="30000">
                <a:ea typeface="楷体_GB2312" pitchFamily="49" charset="-122"/>
              </a:rPr>
              <a:t> </a:t>
            </a:r>
            <a:r>
              <a:rPr lang="en-US" altLang="zh-CN" sz="2400" b="0">
                <a:ea typeface="楷体_GB2312" pitchFamily="49" charset="-122"/>
              </a:rPr>
              <a:t>)      </a:t>
            </a:r>
            <a:r>
              <a:rPr lang="en-US" altLang="zh-CN" sz="2000" b="0">
                <a:ea typeface="楷体_GB2312" pitchFamily="49" charset="-122"/>
              </a:rPr>
              <a:t>   </a:t>
            </a:r>
            <a:r>
              <a:rPr lang="en-US" altLang="zh-CN" sz="2400" b="0">
                <a:ea typeface="楷体_GB2312" pitchFamily="49" charset="-122"/>
              </a:rPr>
              <a:t> ---- </a:t>
            </a:r>
            <a:r>
              <a:rPr lang="en-US" altLang="zh-CN" sz="2400" b="0">
                <a:latin typeface="Arial" panose="020B0604020202020204" pitchFamily="34" charset="0"/>
              </a:rPr>
              <a:t>Moore</a:t>
            </a:r>
            <a:r>
              <a:rPr lang="zh-CN" altLang="en-US" sz="2400" b="0">
                <a:latin typeface="Arial" panose="020B0604020202020204" pitchFamily="34" charset="0"/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8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1" grpId="0" build="p"/>
      <p:bldP spid="14868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62789B74-705E-417B-9F50-F4FC0D8844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13B571D-2DF3-4775-A300-FA304926F4C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E6EB607C-30AF-4A83-BD76-57F9E3BEA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54A7F995-3EE8-4D71-AD1B-FD1102F83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F25F58D-C16F-45F7-A951-2B06A343DB5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3E37EFB1-03EF-4227-A9BC-B487B2E4E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逻辑方程和状态表</a:t>
            </a:r>
          </a:p>
        </p:txBody>
      </p:sp>
      <p:sp>
        <p:nvSpPr>
          <p:cNvPr id="14342" name="Text Box 3">
            <a:extLst>
              <a:ext uri="{FF2B5EF4-FFF2-40B4-BE49-F238E27FC236}">
                <a16:creationId xmlns:a16="http://schemas.microsoft.com/office/drawing/2014/main" id="{6B1F0004-DF39-4BBF-A70A-DB3606D4F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3573463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状态表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en-US" altLang="zh-CN" sz="2400">
                <a:latin typeface="Arial" panose="020B0604020202020204" pitchFamily="34" charset="0"/>
              </a:rPr>
              <a:t>Mealy</a:t>
            </a:r>
            <a:r>
              <a:rPr lang="zh-CN" altLang="en-US" sz="2400">
                <a:latin typeface="Arial" panose="020B0604020202020204" pitchFamily="34" charset="0"/>
              </a:rPr>
              <a:t>型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id="{405BE3E2-7A34-4DF7-B5EA-C9765E503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4489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30000">
                <a:ea typeface="楷体_GB2312" pitchFamily="49" charset="-122"/>
              </a:rPr>
              <a:t>n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14344" name="Text Box 5">
            <a:extLst>
              <a:ext uri="{FF2B5EF4-FFF2-40B4-BE49-F238E27FC236}">
                <a16:creationId xmlns:a16="http://schemas.microsoft.com/office/drawing/2014/main" id="{9665A03A-DB12-4356-8FBE-E87DB885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4227513"/>
            <a:ext cx="113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30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 Y</a:t>
            </a:r>
          </a:p>
        </p:txBody>
      </p:sp>
      <p:sp>
        <p:nvSpPr>
          <p:cNvPr id="14345" name="Text Box 6">
            <a:extLst>
              <a:ext uri="{FF2B5EF4-FFF2-40B4-BE49-F238E27FC236}">
                <a16:creationId xmlns:a16="http://schemas.microsoft.com/office/drawing/2014/main" id="{83F2D612-F4B4-4F86-920D-D5B51433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4803775"/>
            <a:ext cx="66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X=i</a:t>
            </a:r>
          </a:p>
        </p:txBody>
      </p:sp>
      <p:sp>
        <p:nvSpPr>
          <p:cNvPr id="14346" name="Text Box 7">
            <a:extLst>
              <a:ext uri="{FF2B5EF4-FFF2-40B4-BE49-F238E27FC236}">
                <a16:creationId xmlns:a16="http://schemas.microsoft.com/office/drawing/2014/main" id="{1FA8FF07-3661-4F90-8F0A-2AFE7F64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4803775"/>
            <a:ext cx="67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X=j</a:t>
            </a:r>
          </a:p>
        </p:txBody>
      </p:sp>
      <p:sp>
        <p:nvSpPr>
          <p:cNvPr id="14347" name="Line 8">
            <a:extLst>
              <a:ext uri="{FF2B5EF4-FFF2-40B4-BE49-F238E27FC236}">
                <a16:creationId xmlns:a16="http://schemas.microsoft.com/office/drawing/2014/main" id="{2EF744EA-8987-435C-999D-5F427DC01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160838"/>
            <a:ext cx="0" cy="179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9">
            <a:extLst>
              <a:ext uri="{FF2B5EF4-FFF2-40B4-BE49-F238E27FC236}">
                <a16:creationId xmlns:a16="http://schemas.microsoft.com/office/drawing/2014/main" id="{C9583B81-DB34-4FF1-905A-7E8D2977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88" y="4759325"/>
            <a:ext cx="0" cy="1192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0">
            <a:extLst>
              <a:ext uri="{FF2B5EF4-FFF2-40B4-BE49-F238E27FC236}">
                <a16:creationId xmlns:a16="http://schemas.microsoft.com/office/drawing/2014/main" id="{76EF4B49-CE39-4574-8E04-A0472E573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759325"/>
            <a:ext cx="1906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Text Box 11">
            <a:extLst>
              <a:ext uri="{FF2B5EF4-FFF2-40B4-BE49-F238E27FC236}">
                <a16:creationId xmlns:a16="http://schemas.microsoft.com/office/drawing/2014/main" id="{9FDBCA71-7204-4DDF-BDCC-EB99BAA20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537200"/>
            <a:ext cx="7207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…/…</a:t>
            </a:r>
          </a:p>
        </p:txBody>
      </p:sp>
      <p:grpSp>
        <p:nvGrpSpPr>
          <p:cNvPr id="14351" name="Group 12">
            <a:extLst>
              <a:ext uri="{FF2B5EF4-FFF2-40B4-BE49-F238E27FC236}">
                <a16:creationId xmlns:a16="http://schemas.microsoft.com/office/drawing/2014/main" id="{08166450-C4B4-4A56-8625-842B06539E0F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4160838"/>
            <a:ext cx="2700337" cy="1790700"/>
            <a:chOff x="3765" y="1094"/>
            <a:chExt cx="1542" cy="1157"/>
          </a:xfrm>
        </p:grpSpPr>
        <p:sp>
          <p:nvSpPr>
            <p:cNvPr id="14374" name="Line 13">
              <a:extLst>
                <a:ext uri="{FF2B5EF4-FFF2-40B4-BE49-F238E27FC236}">
                  <a16:creationId xmlns:a16="http://schemas.microsoft.com/office/drawing/2014/main" id="{7731E9C8-46C3-4B7A-B8F2-35ED4065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094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14">
              <a:extLst>
                <a:ext uri="{FF2B5EF4-FFF2-40B4-BE49-F238E27FC236}">
                  <a16:creationId xmlns:a16="http://schemas.microsoft.com/office/drawing/2014/main" id="{3791B84B-335A-4C53-9E8F-368260D8C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843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15">
              <a:extLst>
                <a:ext uri="{FF2B5EF4-FFF2-40B4-BE49-F238E27FC236}">
                  <a16:creationId xmlns:a16="http://schemas.microsoft.com/office/drawing/2014/main" id="{C2CBE6F4-459D-4561-9C8F-86B08E4B5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251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2" name="Text Box 16">
            <a:extLst>
              <a:ext uri="{FF2B5EF4-FFF2-40B4-BE49-F238E27FC236}">
                <a16:creationId xmlns:a16="http://schemas.microsoft.com/office/drawing/2014/main" id="{BCD7915A-AB79-49B9-87D2-676945F93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5537200"/>
            <a:ext cx="7207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…/…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B399D8EC-B3C0-41D6-84D9-64F25848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537200"/>
            <a:ext cx="3587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…</a:t>
            </a: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943B2F84-AF5E-48C6-A8F7-F93D62140BAE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3575050"/>
            <a:ext cx="2952750" cy="2376488"/>
            <a:chOff x="3084" y="2252"/>
            <a:chExt cx="1860" cy="1497"/>
          </a:xfrm>
        </p:grpSpPr>
        <p:sp>
          <p:nvSpPr>
            <p:cNvPr id="14356" name="Text Box 18">
              <a:extLst>
                <a:ext uri="{FF2B5EF4-FFF2-40B4-BE49-F238E27FC236}">
                  <a16:creationId xmlns:a16="http://schemas.microsoft.com/office/drawing/2014/main" id="{38C8A88C-1B58-45EC-B369-7F7907593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82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30000">
                  <a:ea typeface="楷体_GB2312" pitchFamily="49" charset="-122"/>
                </a:rPr>
                <a:t>n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14357" name="Text Box 19">
              <a:extLst>
                <a:ext uri="{FF2B5EF4-FFF2-40B4-BE49-F238E27FC236}">
                  <a16:creationId xmlns:a16="http://schemas.microsoft.com/office/drawing/2014/main" id="{128C0564-0AF8-450F-8595-7DFCB4E5F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2664"/>
              <a:ext cx="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30000">
                  <a:ea typeface="楷体_GB2312" pitchFamily="49" charset="-122"/>
                </a:rPr>
                <a:t>n+1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14358" name="Text Box 20">
              <a:extLst>
                <a:ext uri="{FF2B5EF4-FFF2-40B4-BE49-F238E27FC236}">
                  <a16:creationId xmlns:a16="http://schemas.microsoft.com/office/drawing/2014/main" id="{030ED3D1-4EBF-4569-8F8D-6C4D8C1EA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3027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X=i</a:t>
              </a:r>
            </a:p>
          </p:txBody>
        </p:sp>
        <p:sp>
          <p:nvSpPr>
            <p:cNvPr id="14359" name="Text Box 21">
              <a:extLst>
                <a:ext uri="{FF2B5EF4-FFF2-40B4-BE49-F238E27FC236}">
                  <a16:creationId xmlns:a16="http://schemas.microsoft.com/office/drawing/2014/main" id="{525342AB-CC88-41AD-9DFA-0044F2DB1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" y="3027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X=j</a:t>
              </a:r>
            </a:p>
          </p:txBody>
        </p:sp>
        <p:sp>
          <p:nvSpPr>
            <p:cNvPr id="14360" name="Line 22">
              <a:extLst>
                <a:ext uri="{FF2B5EF4-FFF2-40B4-BE49-F238E27FC236}">
                  <a16:creationId xmlns:a16="http://schemas.microsoft.com/office/drawing/2014/main" id="{ABB61297-AEC4-4285-9E42-8E8742CC7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2622"/>
              <a:ext cx="0" cy="1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23">
              <a:extLst>
                <a:ext uri="{FF2B5EF4-FFF2-40B4-BE49-F238E27FC236}">
                  <a16:creationId xmlns:a16="http://schemas.microsoft.com/office/drawing/2014/main" id="{9C9CFF0C-FE32-4F2E-9527-A04B334B4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998"/>
              <a:ext cx="0" cy="7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4">
              <a:extLst>
                <a:ext uri="{FF2B5EF4-FFF2-40B4-BE49-F238E27FC236}">
                  <a16:creationId xmlns:a16="http://schemas.microsoft.com/office/drawing/2014/main" id="{9D9926EC-6D7B-40AA-8C58-8BB286BE1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2998"/>
              <a:ext cx="1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Text Box 25">
              <a:extLst>
                <a:ext uri="{FF2B5EF4-FFF2-40B4-BE49-F238E27FC236}">
                  <a16:creationId xmlns:a16="http://schemas.microsoft.com/office/drawing/2014/main" id="{5A00222C-771C-40FF-9BD3-23A64E7F3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3488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grpSp>
          <p:nvGrpSpPr>
            <p:cNvPr id="14364" name="Group 26">
              <a:extLst>
                <a:ext uri="{FF2B5EF4-FFF2-40B4-BE49-F238E27FC236}">
                  <a16:creationId xmlns:a16="http://schemas.microsoft.com/office/drawing/2014/main" id="{9FEAB2FA-E4DD-4425-860C-03BF40804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622"/>
              <a:ext cx="1837" cy="1127"/>
              <a:chOff x="3628" y="2772"/>
              <a:chExt cx="1928" cy="1157"/>
            </a:xfrm>
          </p:grpSpPr>
          <p:sp>
            <p:nvSpPr>
              <p:cNvPr id="14371" name="Line 27">
                <a:extLst>
                  <a:ext uri="{FF2B5EF4-FFF2-40B4-BE49-F238E27FC236}">
                    <a16:creationId xmlns:a16="http://schemas.microsoft.com/office/drawing/2014/main" id="{955D0DFB-5397-4A49-B6BE-AA9018263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2772"/>
                <a:ext cx="19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28">
                <a:extLst>
                  <a:ext uri="{FF2B5EF4-FFF2-40B4-BE49-F238E27FC236}">
                    <a16:creationId xmlns:a16="http://schemas.microsoft.com/office/drawing/2014/main" id="{31543A37-1CAA-41E8-BAB8-61CF38038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3521"/>
                <a:ext cx="19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29">
                <a:extLst>
                  <a:ext uri="{FF2B5EF4-FFF2-40B4-BE49-F238E27FC236}">
                    <a16:creationId xmlns:a16="http://schemas.microsoft.com/office/drawing/2014/main" id="{F210BB52-5482-4154-B6E4-D7259A62B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8" y="3929"/>
                <a:ext cx="19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5" name="Text Box 30">
              <a:extLst>
                <a:ext uri="{FF2B5EF4-FFF2-40B4-BE49-F238E27FC236}">
                  <a16:creationId xmlns:a16="http://schemas.microsoft.com/office/drawing/2014/main" id="{8814D27A-9425-4528-8DEA-9281EC3A1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3488"/>
              <a:ext cx="39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4366" name="Text Box 31">
              <a:extLst>
                <a:ext uri="{FF2B5EF4-FFF2-40B4-BE49-F238E27FC236}">
                  <a16:creationId xmlns:a16="http://schemas.microsoft.com/office/drawing/2014/main" id="{EA9A0C6A-7A22-41EC-9BCC-4F4F5B2C8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488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4367" name="Line 32">
              <a:extLst>
                <a:ext uri="{FF2B5EF4-FFF2-40B4-BE49-F238E27FC236}">
                  <a16:creationId xmlns:a16="http://schemas.microsoft.com/office/drawing/2014/main" id="{1C716D24-7DF5-40C5-9F44-A38D228F9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622"/>
              <a:ext cx="0" cy="1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Text Box 33">
              <a:extLst>
                <a:ext uri="{FF2B5EF4-FFF2-40B4-BE49-F238E27FC236}">
                  <a16:creationId xmlns:a16="http://schemas.microsoft.com/office/drawing/2014/main" id="{55B18244-D86D-48AC-8897-FFFC5FBF4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287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14369" name="Text Box 34">
              <a:extLst>
                <a:ext uri="{FF2B5EF4-FFF2-40B4-BE49-F238E27FC236}">
                  <a16:creationId xmlns:a16="http://schemas.microsoft.com/office/drawing/2014/main" id="{2C72EBD1-AC30-41EE-9695-3D5A113FB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3483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4370" name="Text Box 35">
              <a:extLst>
                <a:ext uri="{FF2B5EF4-FFF2-40B4-BE49-F238E27FC236}">
                  <a16:creationId xmlns:a16="http://schemas.microsoft.com/office/drawing/2014/main" id="{57E5977F-563F-4B23-8641-DF806B5E2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2252"/>
              <a:ext cx="1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 状态表</a:t>
              </a:r>
              <a:r>
                <a:rPr lang="en-US" altLang="zh-CN" sz="2400">
                  <a:latin typeface="宋体" panose="02010600030101010101" pitchFamily="2" charset="-122"/>
                </a:rPr>
                <a:t>(</a:t>
              </a:r>
              <a:r>
                <a:rPr lang="zh-CN" altLang="zh-CN" sz="2400">
                  <a:latin typeface="Arial" panose="020B0604020202020204" pitchFamily="34" charset="0"/>
                </a:rPr>
                <a:t>Moore</a:t>
              </a:r>
              <a:r>
                <a:rPr lang="zh-CN" altLang="en-US" sz="2400">
                  <a:latin typeface="Arial" panose="020B0604020202020204" pitchFamily="34" charset="0"/>
                </a:rPr>
                <a:t>型</a:t>
              </a:r>
              <a:r>
                <a:rPr lang="en-US" altLang="zh-CN" sz="2400"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14355" name="Rectangle 36">
            <a:extLst>
              <a:ext uri="{FF2B5EF4-FFF2-40B4-BE49-F238E27FC236}">
                <a16:creationId xmlns:a16="http://schemas.microsoft.com/office/drawing/2014/main" id="{81BBF9E7-A817-41B0-BAE6-25BAC709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484313"/>
            <a:ext cx="7237412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激励方程：</a:t>
            </a:r>
            <a:r>
              <a:rPr lang="en-US" altLang="zh-CN" sz="2400">
                <a:ea typeface="楷体_GB2312" pitchFamily="49" charset="-122"/>
              </a:rPr>
              <a:t>Z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zh-CN" altLang="en-US" sz="2400" i="1">
                <a:ea typeface="楷体_GB2312" pitchFamily="49" charset="-122"/>
              </a:rPr>
              <a:t>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( X, Q</a:t>
            </a:r>
            <a:r>
              <a:rPr lang="en-US" altLang="zh-CN" sz="2400" baseline="30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状态方程：</a:t>
            </a:r>
            <a:r>
              <a:rPr lang="en-US" altLang="zh-CN" sz="2400">
                <a:ea typeface="楷体_GB2312" pitchFamily="49" charset="-122"/>
              </a:rPr>
              <a:t>Q</a:t>
            </a:r>
            <a:r>
              <a:rPr lang="en-US" altLang="zh-CN" sz="2400" baseline="30000">
                <a:ea typeface="楷体_GB2312" pitchFamily="49" charset="-122"/>
              </a:rPr>
              <a:t>n+1</a:t>
            </a:r>
            <a:r>
              <a:rPr lang="zh-CN" altLang="en-US" sz="2400">
                <a:ea typeface="楷体_GB2312" pitchFamily="49" charset="-122"/>
              </a:rPr>
              <a:t>＝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2</a:t>
            </a:r>
            <a:r>
              <a:rPr lang="en-US" altLang="zh-CN" sz="2400" baseline="-25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( Z, Q</a:t>
            </a:r>
            <a:r>
              <a:rPr lang="en-US" altLang="zh-CN" sz="2400" baseline="30000">
                <a:ea typeface="楷体_GB2312" pitchFamily="49" charset="-122"/>
              </a:rPr>
              <a:t>n </a:t>
            </a:r>
            <a:r>
              <a:rPr lang="en-US" altLang="zh-CN" sz="240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输出方程：</a:t>
            </a:r>
            <a:r>
              <a:rPr lang="en-US" altLang="zh-CN" sz="2400">
                <a:ea typeface="楷体_GB2312" pitchFamily="49" charset="-122"/>
              </a:rPr>
              <a:t>Y</a:t>
            </a:r>
            <a:r>
              <a:rPr lang="zh-CN" altLang="en-US" sz="2400">
                <a:ea typeface="楷体_GB2312" pitchFamily="49" charset="-122"/>
              </a:rPr>
              <a:t>＝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3</a:t>
            </a:r>
            <a:r>
              <a:rPr lang="en-US" altLang="zh-CN" sz="2400" baseline="-25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( X, Q</a:t>
            </a:r>
            <a:r>
              <a:rPr lang="en-US" altLang="zh-CN" sz="2400" baseline="30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)     ---- </a:t>
            </a:r>
            <a:r>
              <a:rPr lang="en-US" altLang="zh-CN" sz="2400">
                <a:latin typeface="Arial" panose="020B0604020202020204" pitchFamily="34" charset="0"/>
              </a:rPr>
              <a:t>Mealy</a:t>
            </a:r>
            <a:r>
              <a:rPr lang="zh-CN" altLang="en-US" sz="2400">
                <a:latin typeface="Arial" panose="020B0604020202020204" pitchFamily="34" charset="0"/>
              </a:rPr>
              <a:t>型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            </a:t>
            </a:r>
            <a:r>
              <a:rPr lang="en-US" altLang="zh-CN" sz="1600">
                <a:ea typeface="楷体_GB2312" pitchFamily="49" charset="-122"/>
              </a:rPr>
              <a:t>  </a:t>
            </a:r>
            <a:r>
              <a:rPr lang="en-US" altLang="zh-CN" sz="2400">
                <a:ea typeface="楷体_GB2312" pitchFamily="49" charset="-122"/>
              </a:rPr>
              <a:t> Y</a:t>
            </a:r>
            <a:r>
              <a:rPr lang="zh-CN" altLang="en-US" sz="2400">
                <a:ea typeface="楷体_GB2312" pitchFamily="49" charset="-122"/>
              </a:rPr>
              <a:t>＝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b="0" baseline="-25000">
                <a:ea typeface="楷体_GB2312" pitchFamily="49" charset="-122"/>
              </a:rPr>
              <a:t>4</a:t>
            </a:r>
            <a:r>
              <a:rPr lang="en-US" altLang="zh-CN" sz="2400" baseline="-25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( Q</a:t>
            </a:r>
            <a:r>
              <a:rPr lang="en-US" altLang="zh-CN" sz="2400" baseline="300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)      </a:t>
            </a:r>
            <a:r>
              <a:rPr lang="en-US" altLang="zh-CN" sz="2000">
                <a:ea typeface="楷体_GB2312" pitchFamily="49" charset="-122"/>
              </a:rPr>
              <a:t>   </a:t>
            </a:r>
            <a:r>
              <a:rPr lang="en-US" altLang="zh-CN" sz="2400">
                <a:ea typeface="楷体_GB2312" pitchFamily="49" charset="-122"/>
              </a:rPr>
              <a:t> ---- </a:t>
            </a:r>
            <a:r>
              <a:rPr lang="en-US" altLang="zh-CN" sz="2400">
                <a:latin typeface="Arial" panose="020B0604020202020204" pitchFamily="34" charset="0"/>
              </a:rPr>
              <a:t>Moore</a:t>
            </a:r>
            <a:r>
              <a:rPr lang="zh-CN" altLang="en-US" sz="2400">
                <a:latin typeface="Arial" panose="020B0604020202020204" pitchFamily="34" charset="0"/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C6BE844E-FC4A-48B4-81FB-F7C9236166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57890D8-E545-4E92-A0FD-88AD5753F28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4EF21439-93F9-4BCA-AFE5-F2A1222C1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1C0EE57-33C6-4230-AB9B-44830817F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C83CF9-9B81-4470-9F68-762C8E7D34F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F6B4809D-19B8-4C40-A700-9CB6EA78C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状态图和时序图</a:t>
            </a:r>
            <a:endParaRPr lang="en-US" altLang="zh-CN"/>
          </a:p>
        </p:txBody>
      </p:sp>
      <p:sp>
        <p:nvSpPr>
          <p:cNvPr id="16390" name="Text Box 7">
            <a:extLst>
              <a:ext uri="{FF2B5EF4-FFF2-40B4-BE49-F238E27FC236}">
                <a16:creationId xmlns:a16="http://schemas.microsoft.com/office/drawing/2014/main" id="{56412AA1-D50B-430D-A665-F0ACB7B4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8415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Q</a:t>
            </a:r>
          </a:p>
        </p:txBody>
      </p:sp>
      <p:sp>
        <p:nvSpPr>
          <p:cNvPr id="16391" name="Oval 8">
            <a:extLst>
              <a:ext uri="{FF2B5EF4-FFF2-40B4-BE49-F238E27FC236}">
                <a16:creationId xmlns:a16="http://schemas.microsoft.com/office/drawing/2014/main" id="{D13D348B-118B-414D-A797-D863EB5A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693863"/>
            <a:ext cx="1065212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2202D20D-C4BE-48A2-BB6C-EEE945F34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2732088"/>
            <a:ext cx="275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状态图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米利型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0925FC69-B8D6-4E06-AD6E-FE59BB50FFBA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566863"/>
            <a:ext cx="2771775" cy="1692275"/>
            <a:chOff x="3266" y="1094"/>
            <a:chExt cx="1746" cy="1066"/>
          </a:xfrm>
        </p:grpSpPr>
        <p:sp>
          <p:nvSpPr>
            <p:cNvPr id="16431" name="Text Box 3">
              <a:extLst>
                <a:ext uri="{FF2B5EF4-FFF2-40B4-BE49-F238E27FC236}">
                  <a16:creationId xmlns:a16="http://schemas.microsoft.com/office/drawing/2014/main" id="{41629EF4-EF54-4905-BC0C-A4D428878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28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Q/Y</a:t>
              </a:r>
            </a:p>
          </p:txBody>
        </p:sp>
        <p:sp>
          <p:nvSpPr>
            <p:cNvPr id="16432" name="Oval 4">
              <a:extLst>
                <a:ext uri="{FF2B5EF4-FFF2-40B4-BE49-F238E27FC236}">
                  <a16:creationId xmlns:a16="http://schemas.microsoft.com/office/drawing/2014/main" id="{561B50E6-0858-4A14-9A74-849B7660D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96"/>
              <a:ext cx="719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33" name="Text Box 5">
              <a:extLst>
                <a:ext uri="{FF2B5EF4-FFF2-40B4-BE49-F238E27FC236}">
                  <a16:creationId xmlns:a16="http://schemas.microsoft.com/office/drawing/2014/main" id="{0C0CA1F9-84A9-4590-9547-703405D4C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10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16434" name="Line 6">
              <a:extLst>
                <a:ext uri="{FF2B5EF4-FFF2-40B4-BE49-F238E27FC236}">
                  <a16:creationId xmlns:a16="http://schemas.microsoft.com/office/drawing/2014/main" id="{26C910BF-952D-4A0A-8518-0CA7CA1E5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9" y="1458"/>
              <a:ext cx="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Text Box 11">
              <a:extLst>
                <a:ext uri="{FF2B5EF4-FFF2-40B4-BE49-F238E27FC236}">
                  <a16:creationId xmlns:a16="http://schemas.microsoft.com/office/drawing/2014/main" id="{5344F5E5-BDAB-4332-A753-19BE5A5CD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1833"/>
              <a:ext cx="17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 状态图</a:t>
              </a:r>
              <a:r>
                <a:rPr lang="en-US" altLang="zh-CN">
                  <a:latin typeface="宋体" panose="02010600030101010101" pitchFamily="2" charset="-122"/>
                </a:rPr>
                <a:t>(</a:t>
              </a:r>
              <a:r>
                <a:rPr lang="zh-CN" altLang="en-US">
                  <a:latin typeface="Arial" panose="020B0604020202020204" pitchFamily="34" charset="0"/>
                </a:rPr>
                <a:t>穆</a:t>
              </a:r>
              <a:r>
                <a:rPr lang="zh-CN" altLang="zh-CN">
                  <a:latin typeface="Arial" panose="020B0604020202020204" pitchFamily="34" charset="0"/>
                </a:rPr>
                <a:t>尔</a:t>
              </a:r>
              <a:r>
                <a:rPr lang="zh-CN" altLang="en-US">
                  <a:latin typeface="Arial" panose="020B0604020202020204" pitchFamily="34" charset="0"/>
                </a:rPr>
                <a:t>型</a:t>
              </a:r>
              <a:r>
                <a:rPr lang="en-US" altLang="zh-CN"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16394" name="Line 12">
            <a:extLst>
              <a:ext uri="{FF2B5EF4-FFF2-40B4-BE49-F238E27FC236}">
                <a16:creationId xmlns:a16="http://schemas.microsoft.com/office/drawing/2014/main" id="{83F8B762-1267-44BA-9A94-DA62F12B8E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1588" y="2128838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Text Box 45">
            <a:extLst>
              <a:ext uri="{FF2B5EF4-FFF2-40B4-BE49-F238E27FC236}">
                <a16:creationId xmlns:a16="http://schemas.microsoft.com/office/drawing/2014/main" id="{9F4B6342-64CC-4048-A0BE-69F9546C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1589088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X/Y</a:t>
            </a:r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FC7339FC-A56C-4147-9ADB-E00F7BCEA335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3814763"/>
            <a:ext cx="6777038" cy="2376487"/>
            <a:chOff x="676" y="2510"/>
            <a:chExt cx="4269" cy="1497"/>
          </a:xfrm>
        </p:grpSpPr>
        <p:sp>
          <p:nvSpPr>
            <p:cNvPr id="16397" name="Text Box 9">
              <a:extLst>
                <a:ext uri="{FF2B5EF4-FFF2-40B4-BE49-F238E27FC236}">
                  <a16:creationId xmlns:a16="http://schemas.microsoft.com/office/drawing/2014/main" id="{86CCCD6C-BC31-4F31-BD87-E0BA883CA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85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5453C189-FD61-4397-A1EA-A17A7AC1E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680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 </a:t>
              </a:r>
              <a:r>
                <a:rPr lang="zh-CN" altLang="en-US">
                  <a:latin typeface="Arial" panose="020B0604020202020204" pitchFamily="34" charset="0"/>
                </a:rPr>
                <a:t>时序图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6399" name="Line 14">
              <a:extLst>
                <a:ext uri="{FF2B5EF4-FFF2-40B4-BE49-F238E27FC236}">
                  <a16:creationId xmlns:a16="http://schemas.microsoft.com/office/drawing/2014/main" id="{D00209AB-E5EB-4873-997A-807F6B0C7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5">
              <a:extLst>
                <a:ext uri="{FF2B5EF4-FFF2-40B4-BE49-F238E27FC236}">
                  <a16:creationId xmlns:a16="http://schemas.microsoft.com/office/drawing/2014/main" id="{23B252BC-B6B9-4623-836C-6D5074379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6">
              <a:extLst>
                <a:ext uri="{FF2B5EF4-FFF2-40B4-BE49-F238E27FC236}">
                  <a16:creationId xmlns:a16="http://schemas.microsoft.com/office/drawing/2014/main" id="{33A1757C-94AB-40FF-ABE7-BDB56815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7">
              <a:extLst>
                <a:ext uri="{FF2B5EF4-FFF2-40B4-BE49-F238E27FC236}">
                  <a16:creationId xmlns:a16="http://schemas.microsoft.com/office/drawing/2014/main" id="{F7A705DC-8B4A-4462-8C61-4359EE93B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8">
              <a:extLst>
                <a:ext uri="{FF2B5EF4-FFF2-40B4-BE49-F238E27FC236}">
                  <a16:creationId xmlns:a16="http://schemas.microsoft.com/office/drawing/2014/main" id="{3EAD6942-32EC-4C99-B825-ED6ACF2F8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9">
              <a:extLst>
                <a:ext uri="{FF2B5EF4-FFF2-40B4-BE49-F238E27FC236}">
                  <a16:creationId xmlns:a16="http://schemas.microsoft.com/office/drawing/2014/main" id="{C6FBD5F7-7D02-4813-837F-D75DE8E15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20">
              <a:extLst>
                <a:ext uri="{FF2B5EF4-FFF2-40B4-BE49-F238E27FC236}">
                  <a16:creationId xmlns:a16="http://schemas.microsoft.com/office/drawing/2014/main" id="{FFE7B65A-9E64-4F4C-9252-FF572CCC8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1">
              <a:extLst>
                <a:ext uri="{FF2B5EF4-FFF2-40B4-BE49-F238E27FC236}">
                  <a16:creationId xmlns:a16="http://schemas.microsoft.com/office/drawing/2014/main" id="{04E86C1C-E41F-4E14-828F-105132B35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2">
              <a:extLst>
                <a:ext uri="{FF2B5EF4-FFF2-40B4-BE49-F238E27FC236}">
                  <a16:creationId xmlns:a16="http://schemas.microsoft.com/office/drawing/2014/main" id="{F169CAD9-80ED-45CD-9925-81F59FF73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3">
              <a:extLst>
                <a:ext uri="{FF2B5EF4-FFF2-40B4-BE49-F238E27FC236}">
                  <a16:creationId xmlns:a16="http://schemas.microsoft.com/office/drawing/2014/main" id="{7DFC8227-56A8-414C-9763-B3ADBB095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0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24">
              <a:extLst>
                <a:ext uri="{FF2B5EF4-FFF2-40B4-BE49-F238E27FC236}">
                  <a16:creationId xmlns:a16="http://schemas.microsoft.com/office/drawing/2014/main" id="{52363750-1371-4E4F-8659-D9416848F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5">
              <a:extLst>
                <a:ext uri="{FF2B5EF4-FFF2-40B4-BE49-F238E27FC236}">
                  <a16:creationId xmlns:a16="http://schemas.microsoft.com/office/drawing/2014/main" id="{3A2423B7-013C-4A3A-B983-1834FD35B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26">
              <a:extLst>
                <a:ext uri="{FF2B5EF4-FFF2-40B4-BE49-F238E27FC236}">
                  <a16:creationId xmlns:a16="http://schemas.microsoft.com/office/drawing/2014/main" id="{C9221EDA-EC19-4597-A180-620D8DC35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7">
              <a:extLst>
                <a:ext uri="{FF2B5EF4-FFF2-40B4-BE49-F238E27FC236}">
                  <a16:creationId xmlns:a16="http://schemas.microsoft.com/office/drawing/2014/main" id="{FB02CD82-4B53-47A8-BCC9-D2AC5325B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9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28">
              <a:extLst>
                <a:ext uri="{FF2B5EF4-FFF2-40B4-BE49-F238E27FC236}">
                  <a16:creationId xmlns:a16="http://schemas.microsoft.com/office/drawing/2014/main" id="{4BEC4B4C-66F2-4CCD-8A95-FD5D67D46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29">
              <a:extLst>
                <a:ext uri="{FF2B5EF4-FFF2-40B4-BE49-F238E27FC236}">
                  <a16:creationId xmlns:a16="http://schemas.microsoft.com/office/drawing/2014/main" id="{A32A3465-5893-4C79-91AD-47186D48E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0">
              <a:extLst>
                <a:ext uri="{FF2B5EF4-FFF2-40B4-BE49-F238E27FC236}">
                  <a16:creationId xmlns:a16="http://schemas.microsoft.com/office/drawing/2014/main" id="{EF7DEC27-C50A-4051-AA08-F0A1C486B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1">
              <a:extLst>
                <a:ext uri="{FF2B5EF4-FFF2-40B4-BE49-F238E27FC236}">
                  <a16:creationId xmlns:a16="http://schemas.microsoft.com/office/drawing/2014/main" id="{D4F0BEC1-F777-42F0-9EF1-705299766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2">
              <a:extLst>
                <a:ext uri="{FF2B5EF4-FFF2-40B4-BE49-F238E27FC236}">
                  <a16:creationId xmlns:a16="http://schemas.microsoft.com/office/drawing/2014/main" id="{47E89E59-11D6-48AD-A5CE-A0BAC7EF2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33">
              <a:extLst>
                <a:ext uri="{FF2B5EF4-FFF2-40B4-BE49-F238E27FC236}">
                  <a16:creationId xmlns:a16="http://schemas.microsoft.com/office/drawing/2014/main" id="{06E537BC-68DF-4054-B273-D64AF6AF5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34">
              <a:extLst>
                <a:ext uri="{FF2B5EF4-FFF2-40B4-BE49-F238E27FC236}">
                  <a16:creationId xmlns:a16="http://schemas.microsoft.com/office/drawing/2014/main" id="{04B0D557-AE5C-4AFE-ABDE-512292969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5">
              <a:extLst>
                <a:ext uri="{FF2B5EF4-FFF2-40B4-BE49-F238E27FC236}">
                  <a16:creationId xmlns:a16="http://schemas.microsoft.com/office/drawing/2014/main" id="{B1C1C06F-9A4C-46CB-94C9-40BC7AF99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36">
              <a:extLst>
                <a:ext uri="{FF2B5EF4-FFF2-40B4-BE49-F238E27FC236}">
                  <a16:creationId xmlns:a16="http://schemas.microsoft.com/office/drawing/2014/main" id="{B9F68424-2CF0-4974-91BE-DEFE424B8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37">
              <a:extLst>
                <a:ext uri="{FF2B5EF4-FFF2-40B4-BE49-F238E27FC236}">
                  <a16:creationId xmlns:a16="http://schemas.microsoft.com/office/drawing/2014/main" id="{30633603-BE90-46A0-A239-185C45BFF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38">
              <a:extLst>
                <a:ext uri="{FF2B5EF4-FFF2-40B4-BE49-F238E27FC236}">
                  <a16:creationId xmlns:a16="http://schemas.microsoft.com/office/drawing/2014/main" id="{6FD484B8-B823-4BB0-B6CF-EF8A3ED08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39">
              <a:extLst>
                <a:ext uri="{FF2B5EF4-FFF2-40B4-BE49-F238E27FC236}">
                  <a16:creationId xmlns:a16="http://schemas.microsoft.com/office/drawing/2014/main" id="{8CCB3E69-A8F1-42A4-8906-7E3BC031C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40">
              <a:extLst>
                <a:ext uri="{FF2B5EF4-FFF2-40B4-BE49-F238E27FC236}">
                  <a16:creationId xmlns:a16="http://schemas.microsoft.com/office/drawing/2014/main" id="{15CFD3BD-1C86-47F2-8251-1F1C4E861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570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41">
              <a:extLst>
                <a:ext uri="{FF2B5EF4-FFF2-40B4-BE49-F238E27FC236}">
                  <a16:creationId xmlns:a16="http://schemas.microsoft.com/office/drawing/2014/main" id="{B0647955-AF73-4AC9-86DF-D770D7C37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42">
              <a:extLst>
                <a:ext uri="{FF2B5EF4-FFF2-40B4-BE49-F238E27FC236}">
                  <a16:creationId xmlns:a16="http://schemas.microsoft.com/office/drawing/2014/main" id="{B7EE1546-5B4F-4F39-B8B4-4D339BCCD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751"/>
              <a:ext cx="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Text Box 43">
              <a:extLst>
                <a:ext uri="{FF2B5EF4-FFF2-40B4-BE49-F238E27FC236}">
                  <a16:creationId xmlns:a16="http://schemas.microsoft.com/office/drawing/2014/main" id="{DF00ED5F-F8D5-4205-91E5-9CEA97FC9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" y="2510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 </a:t>
              </a:r>
              <a:r>
                <a:rPr lang="en-US" altLang="zh-CN" sz="2400"/>
                <a:t>CP</a:t>
              </a:r>
            </a:p>
          </p:txBody>
        </p:sp>
        <p:sp>
          <p:nvSpPr>
            <p:cNvPr id="16429" name="Text Box 44">
              <a:extLst>
                <a:ext uri="{FF2B5EF4-FFF2-40B4-BE49-F238E27FC236}">
                  <a16:creationId xmlns:a16="http://schemas.microsoft.com/office/drawing/2014/main" id="{16E7EAD3-90AF-4FC3-8196-656A99D80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348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16430" name="Text Box 46">
              <a:extLst>
                <a:ext uri="{FF2B5EF4-FFF2-40B4-BE49-F238E27FC236}">
                  <a16:creationId xmlns:a16="http://schemas.microsoft.com/office/drawing/2014/main" id="{15720E9C-BA5B-47D1-A358-10CC02FD6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315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69ED7C9B-A88F-4753-81F6-7F70C153BC2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6B13D4F-51C3-4ECD-89B7-2DFAF81D18D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05905FEF-74DC-4C77-96A6-67F2C2179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ABA4C7D7-DF1F-4602-A646-BD6CDE9E4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C36DF9C-B0F4-42A8-93CF-7BA555A1046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78D0AA1F-D3C6-4FF9-A56D-1A5034F75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3394075" cy="706438"/>
          </a:xfrm>
          <a:noFill/>
        </p:spPr>
        <p:txBody>
          <a:bodyPr/>
          <a:lstStyle/>
          <a:p>
            <a:r>
              <a:rPr lang="zh-CN" altLang="en-US"/>
              <a:t>逻辑方程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D35E42F1-E447-42E9-A888-F5626BC62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</a:p>
        </p:txBody>
      </p:sp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AEA87BC4-9F29-4AC0-82E7-E841D9234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2713" y="1679575"/>
          <a:ext cx="4443412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图片" r:id="rId3" imgW="2721900" imgH="2525631" progId="Word.Picture.8">
                  <p:embed/>
                </p:oleObj>
              </mc:Choice>
              <mc:Fallback>
                <p:oleObj name="图片" r:id="rId3" imgW="2721900" imgH="252563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679575"/>
                        <a:ext cx="4443412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5">
            <a:extLst>
              <a:ext uri="{FF2B5EF4-FFF2-40B4-BE49-F238E27FC236}">
                <a16:creationId xmlns:a16="http://schemas.microsoft.com/office/drawing/2014/main" id="{C356DC95-3C15-4939-9032-720F4FF3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971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输出方程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90950" name="Object 6">
            <a:extLst>
              <a:ext uri="{FF2B5EF4-FFF2-40B4-BE49-F238E27FC236}">
                <a16:creationId xmlns:a16="http://schemas.microsoft.com/office/drawing/2014/main" id="{98AF7179-8381-4784-8AD7-CEF93046F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2828925"/>
          <a:ext cx="2324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5" imgW="1015559" imgH="253890" progId="Equation.3">
                  <p:embed/>
                </p:oleObj>
              </mc:Choice>
              <mc:Fallback>
                <p:oleObj name="公式" r:id="rId5" imgW="1015559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828925"/>
                        <a:ext cx="2324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1" name="Object 7">
            <a:extLst>
              <a:ext uri="{FF2B5EF4-FFF2-40B4-BE49-F238E27FC236}">
                <a16:creationId xmlns:a16="http://schemas.microsoft.com/office/drawing/2014/main" id="{238CE0D1-A00D-4644-A185-115E10A64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4622800"/>
          <a:ext cx="24479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7" imgW="1079032" imgH="241195" progId="Equation.3">
                  <p:embed/>
                </p:oleObj>
              </mc:Choice>
              <mc:Fallback>
                <p:oleObj name="公式" r:id="rId7" imgW="1079032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622800"/>
                        <a:ext cx="24479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2" name="Object 8">
            <a:extLst>
              <a:ext uri="{FF2B5EF4-FFF2-40B4-BE49-F238E27FC236}">
                <a16:creationId xmlns:a16="http://schemas.microsoft.com/office/drawing/2014/main" id="{B855C151-6360-4CA8-9967-7B8C3FEE7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3960813"/>
          <a:ext cx="14859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9" imgW="647419" imgH="266584" progId="Equation.3">
                  <p:embed/>
                </p:oleObj>
              </mc:Choice>
              <mc:Fallback>
                <p:oleObj name="公式" r:id="rId9" imgW="647419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960813"/>
                        <a:ext cx="14859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9">
            <a:extLst>
              <a:ext uri="{FF2B5EF4-FFF2-40B4-BE49-F238E27FC236}">
                <a16:creationId xmlns:a16="http://schemas.microsoft.com/office/drawing/2014/main" id="{C6F16EA1-6EB6-4C8D-BC7F-BDF4E4CA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242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激励方程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90954" name="Object 10">
            <a:extLst>
              <a:ext uri="{FF2B5EF4-FFF2-40B4-BE49-F238E27FC236}">
                <a16:creationId xmlns:a16="http://schemas.microsoft.com/office/drawing/2014/main" id="{E56D5E68-F30D-493B-95B0-3CCFF59FF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5795963"/>
          <a:ext cx="26352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11" imgW="1180588" imgH="241195" progId="Equation.3">
                  <p:embed/>
                </p:oleObj>
              </mc:Choice>
              <mc:Fallback>
                <p:oleObj name="公式" r:id="rId11" imgW="1180588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795963"/>
                        <a:ext cx="26352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955" name="Object 11">
            <a:extLst>
              <a:ext uri="{FF2B5EF4-FFF2-40B4-BE49-F238E27FC236}">
                <a16:creationId xmlns:a16="http://schemas.microsoft.com/office/drawing/2014/main" id="{5958604D-B22E-4C7C-8B05-77E67D4DB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350" y="5751513"/>
          <a:ext cx="15732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13" imgW="748975" imgH="266584" progId="Equation.3">
                  <p:embed/>
                </p:oleObj>
              </mc:Choice>
              <mc:Fallback>
                <p:oleObj name="公式" r:id="rId13" imgW="748975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751513"/>
                        <a:ext cx="15732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12">
            <a:extLst>
              <a:ext uri="{FF2B5EF4-FFF2-40B4-BE49-F238E27FC236}">
                <a16:creationId xmlns:a16="http://schemas.microsoft.com/office/drawing/2014/main" id="{A0947D2F-4BF7-4866-8FC4-88E1864B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2403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状态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0957" name="Rectangle 13">
            <a:extLst>
              <a:ext uri="{FF2B5EF4-FFF2-40B4-BE49-F238E27FC236}">
                <a16:creationId xmlns:a16="http://schemas.microsoft.com/office/drawing/2014/main" id="{C9721535-EF18-47B7-AD2C-F6950DEA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373688"/>
            <a:ext cx="1800225" cy="850900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Mealy</a:t>
            </a:r>
            <a:r>
              <a:rPr lang="zh-CN" altLang="en-US" sz="2400" b="0"/>
              <a:t>型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时序电路</a:t>
            </a:r>
          </a:p>
        </p:txBody>
      </p:sp>
      <p:sp>
        <p:nvSpPr>
          <p:cNvPr id="1490958" name="Text Box 14">
            <a:extLst>
              <a:ext uri="{FF2B5EF4-FFF2-40B4-BE49-F238E27FC236}">
                <a16:creationId xmlns:a16="http://schemas.microsoft.com/office/drawing/2014/main" id="{C81FF4F7-80A0-4179-97E4-42A35E3F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7896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57" grpId="0" animBg="1"/>
      <p:bldP spid="14909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C6023BD9-5880-4BFC-ACC3-44B0EC28A7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D831D3-D7FE-4142-B878-178D24BEC82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F78188BC-6D63-4F63-97C6-C69ADCE04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时序逻辑电路分析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E012E055-0767-4953-B960-4C2904786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E96D44-4877-4D4C-BDE7-B39359BE86A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AD7347EB-1225-45F0-938A-EA982BDBA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1─</a:t>
            </a:r>
            <a:r>
              <a:rPr lang="zh-CN" altLang="en-US"/>
              <a:t>时序电路描述方式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/>
              <a:t>续</a:t>
            </a:r>
            <a:r>
              <a:rPr lang="en-US" altLang="zh-CN"/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118C0ACA-6B97-4D32-BAC2-50BC3787D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251200" cy="1179512"/>
          </a:xfrm>
        </p:spPr>
        <p:txBody>
          <a:bodyPr/>
          <a:lstStyle/>
          <a:p>
            <a:r>
              <a:rPr lang="zh-CN" altLang="en-US"/>
              <a:t>状态表</a:t>
            </a:r>
          </a:p>
        </p:txBody>
      </p:sp>
      <p:sp>
        <p:nvSpPr>
          <p:cNvPr id="19463" name="Rectangle 4">
            <a:extLst>
              <a:ext uri="{FF2B5EF4-FFF2-40B4-BE49-F238E27FC236}">
                <a16:creationId xmlns:a16="http://schemas.microsoft.com/office/drawing/2014/main" id="{469344D0-A8C5-4A97-9FDF-0875E2F9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5013325"/>
            <a:ext cx="10493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1 1</a:t>
            </a:r>
            <a:endParaRPr lang="en-US" altLang="zh-CN" sz="2400"/>
          </a:p>
        </p:txBody>
      </p:sp>
      <p:sp>
        <p:nvSpPr>
          <p:cNvPr id="19464" name="Rectangle 5">
            <a:extLst>
              <a:ext uri="{FF2B5EF4-FFF2-40B4-BE49-F238E27FC236}">
                <a16:creationId xmlns:a16="http://schemas.microsoft.com/office/drawing/2014/main" id="{BFB79F29-3CB8-46E7-8700-B3D1F032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545013"/>
            <a:ext cx="10493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1 0</a:t>
            </a:r>
            <a:endParaRPr lang="en-US" altLang="zh-CN" sz="2400"/>
          </a:p>
        </p:txBody>
      </p:sp>
      <p:sp>
        <p:nvSpPr>
          <p:cNvPr id="19465" name="Rectangle 6">
            <a:extLst>
              <a:ext uri="{FF2B5EF4-FFF2-40B4-BE49-F238E27FC236}">
                <a16:creationId xmlns:a16="http://schemas.microsoft.com/office/drawing/2014/main" id="{62FAFA3C-0984-4A93-A14B-C667571B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3554413"/>
            <a:ext cx="10509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0 0</a:t>
            </a:r>
            <a:endParaRPr lang="en-US" altLang="zh-CN" sz="2400"/>
          </a:p>
        </p:txBody>
      </p:sp>
      <p:sp>
        <p:nvSpPr>
          <p:cNvPr id="19466" name="Rectangle 16">
            <a:extLst>
              <a:ext uri="{FF2B5EF4-FFF2-40B4-BE49-F238E27FC236}">
                <a16:creationId xmlns:a16="http://schemas.microsoft.com/office/drawing/2014/main" id="{7FB1DCD3-1AA9-4955-8B7A-8290DB77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4041775"/>
            <a:ext cx="10493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0 1</a:t>
            </a:r>
            <a:endParaRPr lang="en-US" altLang="zh-CN" sz="2400"/>
          </a:p>
        </p:txBody>
      </p:sp>
      <p:graphicFrame>
        <p:nvGraphicFramePr>
          <p:cNvPr id="19467" name="Object 17">
            <a:extLst>
              <a:ext uri="{FF2B5EF4-FFF2-40B4-BE49-F238E27FC236}">
                <a16:creationId xmlns:a16="http://schemas.microsoft.com/office/drawing/2014/main" id="{4D89A666-C48D-43D4-B594-3D53737F0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2624138"/>
          <a:ext cx="9223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公式" r:id="rId4" imgW="380835" imgH="241195" progId="Equation.3">
                  <p:embed/>
                </p:oleObj>
              </mc:Choice>
              <mc:Fallback>
                <p:oleObj name="公式" r:id="rId4" imgW="380835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624138"/>
                        <a:ext cx="9223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8">
            <a:extLst>
              <a:ext uri="{FF2B5EF4-FFF2-40B4-BE49-F238E27FC236}">
                <a16:creationId xmlns:a16="http://schemas.microsoft.com/office/drawing/2014/main" id="{6A6C28BA-34E5-4FE7-BEA4-25174912D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2401888"/>
          <a:ext cx="16208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公式" r:id="rId6" imgW="723586" imgH="241195" progId="Equation.3">
                  <p:embed/>
                </p:oleObj>
              </mc:Choice>
              <mc:Fallback>
                <p:oleObj name="公式" r:id="rId6" imgW="723586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401888"/>
                        <a:ext cx="162083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9">
            <a:extLst>
              <a:ext uri="{FF2B5EF4-FFF2-40B4-BE49-F238E27FC236}">
                <a16:creationId xmlns:a16="http://schemas.microsoft.com/office/drawing/2014/main" id="{50696E83-6C59-46A6-AB6B-B65C2516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3014663"/>
            <a:ext cx="13033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X=1</a:t>
            </a:r>
            <a:endParaRPr lang="en-US" altLang="zh-CN" sz="2400" b="0"/>
          </a:p>
        </p:txBody>
      </p:sp>
      <p:sp>
        <p:nvSpPr>
          <p:cNvPr id="19470" name="Rectangle 20">
            <a:extLst>
              <a:ext uri="{FF2B5EF4-FFF2-40B4-BE49-F238E27FC236}">
                <a16:creationId xmlns:a16="http://schemas.microsoft.com/office/drawing/2014/main" id="{FCE8600B-C11A-4189-9BF6-2A7EC6FF5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3014663"/>
            <a:ext cx="13001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cs typeface="Times New Roman" panose="02020603050405020304" pitchFamily="18" charset="0"/>
              </a:rPr>
              <a:t>X=0</a:t>
            </a:r>
            <a:endParaRPr lang="en-US" altLang="zh-CN" sz="2400" b="0"/>
          </a:p>
        </p:txBody>
      </p:sp>
      <p:sp>
        <p:nvSpPr>
          <p:cNvPr id="19471" name="Line 21">
            <a:extLst>
              <a:ext uri="{FF2B5EF4-FFF2-40B4-BE49-F238E27FC236}">
                <a16:creationId xmlns:a16="http://schemas.microsoft.com/office/drawing/2014/main" id="{3BC79464-D232-40BA-AF7F-A295F2326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2312988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22">
            <a:extLst>
              <a:ext uri="{FF2B5EF4-FFF2-40B4-BE49-F238E27FC236}">
                <a16:creationId xmlns:a16="http://schemas.microsoft.com/office/drawing/2014/main" id="{7E8178E6-F64C-4657-BF47-46050FC52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5518150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23">
            <a:extLst>
              <a:ext uri="{FF2B5EF4-FFF2-40B4-BE49-F238E27FC236}">
                <a16:creationId xmlns:a16="http://schemas.microsoft.com/office/drawing/2014/main" id="{0340F426-DDB9-4337-A131-19C06AA77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2312988"/>
            <a:ext cx="0" cy="3205162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24">
            <a:extLst>
              <a:ext uri="{FF2B5EF4-FFF2-40B4-BE49-F238E27FC236}">
                <a16:creationId xmlns:a16="http://schemas.microsoft.com/office/drawing/2014/main" id="{E6E2ED9A-A72F-4E71-BD46-B54C140EB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875" y="2987675"/>
            <a:ext cx="0" cy="2530475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25">
            <a:extLst>
              <a:ext uri="{FF2B5EF4-FFF2-40B4-BE49-F238E27FC236}">
                <a16:creationId xmlns:a16="http://schemas.microsoft.com/office/drawing/2014/main" id="{68E0DD22-A33F-4BB2-A83F-4E4BA00EB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2987675"/>
            <a:ext cx="2603500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26">
            <a:extLst>
              <a:ext uri="{FF2B5EF4-FFF2-40B4-BE49-F238E27FC236}">
                <a16:creationId xmlns:a16="http://schemas.microsoft.com/office/drawing/2014/main" id="{C96B0A48-D15F-44A1-9B7A-125F68A2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3567113"/>
            <a:ext cx="365283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7">
            <a:extLst>
              <a:ext uri="{FF2B5EF4-FFF2-40B4-BE49-F238E27FC236}">
                <a16:creationId xmlns:a16="http://schemas.microsoft.com/office/drawing/2014/main" id="{0FF6DB8D-1A2A-45B2-AC06-AC46EF132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4054475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8">
            <a:extLst>
              <a:ext uri="{FF2B5EF4-FFF2-40B4-BE49-F238E27FC236}">
                <a16:creationId xmlns:a16="http://schemas.microsoft.com/office/drawing/2014/main" id="{7079A664-E72E-4C6D-AB69-8C1A875E9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4541838"/>
            <a:ext cx="3654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Line 29">
            <a:extLst>
              <a:ext uri="{FF2B5EF4-FFF2-40B4-BE49-F238E27FC236}">
                <a16:creationId xmlns:a16="http://schemas.microsoft.com/office/drawing/2014/main" id="{7C2DB5E2-A299-4A49-9B33-2C5053214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5029200"/>
            <a:ext cx="36528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80" name="Object 30">
            <a:extLst>
              <a:ext uri="{FF2B5EF4-FFF2-40B4-BE49-F238E27FC236}">
                <a16:creationId xmlns:a16="http://schemas.microsoft.com/office/drawing/2014/main" id="{646EA803-3A84-4344-A7E3-AC20843F6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3038" y="4032250"/>
          <a:ext cx="26749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公式" r:id="rId8" imgW="1015559" imgH="253890" progId="Equation.3">
                  <p:embed/>
                </p:oleObj>
              </mc:Choice>
              <mc:Fallback>
                <p:oleObj name="公式" r:id="rId8" imgW="1015559" imgH="25389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4032250"/>
                        <a:ext cx="26749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31">
            <a:extLst>
              <a:ext uri="{FF2B5EF4-FFF2-40B4-BE49-F238E27FC236}">
                <a16:creationId xmlns:a16="http://schemas.microsoft.com/office/drawing/2014/main" id="{75FEC043-78E9-48A3-8DFC-419F498CF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3201988"/>
          <a:ext cx="30892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公式" r:id="rId10" imgW="1180588" imgH="241195" progId="Equation.3">
                  <p:embed/>
                </p:oleObj>
              </mc:Choice>
              <mc:Fallback>
                <p:oleObj name="公式" r:id="rId10" imgW="1180588" imgH="24119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201988"/>
                        <a:ext cx="30892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32">
            <a:extLst>
              <a:ext uri="{FF2B5EF4-FFF2-40B4-BE49-F238E27FC236}">
                <a16:creationId xmlns:a16="http://schemas.microsoft.com/office/drawing/2014/main" id="{4F6FA935-27CB-4739-8FF2-FC54BB35D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1450" y="2260600"/>
          <a:ext cx="1892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公式" r:id="rId12" imgW="748975" imgH="266584" progId="Equation.3">
                  <p:embed/>
                </p:oleObj>
              </mc:Choice>
              <mc:Fallback>
                <p:oleObj name="公式" r:id="rId12" imgW="748975" imgH="26658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260600"/>
                        <a:ext cx="1892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EBCEBFA-4348-49CB-B748-A0037AAE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3611563"/>
            <a:ext cx="3397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247964-1B18-4B18-8452-246B32C40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3611563"/>
            <a:ext cx="33813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E96B63-2CD3-45C3-AAE2-A346238C3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3611563"/>
            <a:ext cx="33813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2429C9-6203-4CEC-A946-EAF0EB3B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3611563"/>
            <a:ext cx="338137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166348-9CBD-47D5-8907-94DD594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3611563"/>
            <a:ext cx="33813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0DD669-34F8-41DB-A9B0-F2CA215D0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3611563"/>
            <a:ext cx="33813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0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19489" name="TextBox 41">
            <a:extLst>
              <a:ext uri="{FF2B5EF4-FFF2-40B4-BE49-F238E27FC236}">
                <a16:creationId xmlns:a16="http://schemas.microsoft.com/office/drawing/2014/main" id="{6DF71FD2-FA47-475E-AAEB-39558F8F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3611563"/>
            <a:ext cx="26987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  <p:sp>
        <p:nvSpPr>
          <p:cNvPr id="19490" name="TextBox 42">
            <a:extLst>
              <a:ext uri="{FF2B5EF4-FFF2-40B4-BE49-F238E27FC236}">
                <a16:creationId xmlns:a16="http://schemas.microsoft.com/office/drawing/2014/main" id="{B110C741-E8BC-46CF-BE32-FFE48B4C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3611563"/>
            <a:ext cx="26987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8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/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35083</TotalTime>
  <Pages>0</Pages>
  <Words>1844</Words>
  <Characters>0</Characters>
  <Application>Microsoft Office PowerPoint</Application>
  <DocSecurity>0</DocSecurity>
  <PresentationFormat>全屏显示(4:3)</PresentationFormat>
  <Lines>0</Lines>
  <Paragraphs>502</Paragraphs>
  <Slides>22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楷体_GB2312</vt:lpstr>
      <vt:lpstr>宋体</vt:lpstr>
      <vt:lpstr>微软雅黑</vt:lpstr>
      <vt:lpstr>Arial</vt:lpstr>
      <vt:lpstr>Symbol</vt:lpstr>
      <vt:lpstr>Times New Roman</vt:lpstr>
      <vt:lpstr>默认设计模板</vt:lpstr>
      <vt:lpstr>图片</vt:lpstr>
      <vt:lpstr>公式</vt:lpstr>
      <vt:lpstr>Picture</vt:lpstr>
      <vt:lpstr>模拟与数字电路 Analog and Digital Circuits</vt:lpstr>
      <vt:lpstr>内容提纲</vt:lpstr>
      <vt:lpstr>时序电路的分类</vt:lpstr>
      <vt:lpstr>米里型和摩尔型时序电路</vt:lpstr>
      <vt:lpstr>时序电路的描述方式</vt:lpstr>
      <vt:lpstr>逻辑方程和状态表</vt:lpstr>
      <vt:lpstr>状态图和时序图</vt:lpstr>
      <vt:lpstr>示例1─时序电路描述方式</vt:lpstr>
      <vt:lpstr>示例1─时序电路描述方式(续1)</vt:lpstr>
      <vt:lpstr>示例1─时序电路描述方式(续2)</vt:lpstr>
      <vt:lpstr>示例1─时序电路描述方式(续3)</vt:lpstr>
      <vt:lpstr>同步时序电路的分析</vt:lpstr>
      <vt:lpstr>示例2─分析时序电路</vt:lpstr>
      <vt:lpstr>示例2─分析时序电路(续1)</vt:lpstr>
      <vt:lpstr>示例2─分析时序电路(续2)</vt:lpstr>
      <vt:lpstr>示例2─分析时序电路(续3)</vt:lpstr>
      <vt:lpstr>示例2─分析时序电路(续4)</vt:lpstr>
      <vt:lpstr>示例3─分析时序电路</vt:lpstr>
      <vt:lpstr>示例3─分析时序电路(续1)</vt:lpstr>
      <vt:lpstr>示例3─分析时序电路(续2)</vt:lpstr>
      <vt:lpstr>示例3─分析时序电路(续3)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360</cp:revision>
  <cp:lastPrinted>1900-01-04T05:08:28Z</cp:lastPrinted>
  <dcterms:created xsi:type="dcterms:W3CDTF">2004-01-05T23:56:53Z</dcterms:created>
  <dcterms:modified xsi:type="dcterms:W3CDTF">2024-10-08T01:01:58Z</dcterms:modified>
  <cp:category>16位微机原理与接口</cp:category>
</cp:coreProperties>
</file>