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610" r:id="rId3"/>
    <p:sldId id="638" r:id="rId4"/>
    <p:sldId id="639" r:id="rId5"/>
    <p:sldId id="681" r:id="rId6"/>
    <p:sldId id="641" r:id="rId7"/>
    <p:sldId id="642" r:id="rId8"/>
    <p:sldId id="643" r:id="rId9"/>
    <p:sldId id="644" r:id="rId10"/>
    <p:sldId id="645" r:id="rId11"/>
    <p:sldId id="646" r:id="rId12"/>
    <p:sldId id="682" r:id="rId13"/>
    <p:sldId id="647" r:id="rId14"/>
    <p:sldId id="648" r:id="rId15"/>
    <p:sldId id="691" r:id="rId16"/>
    <p:sldId id="692" r:id="rId17"/>
    <p:sldId id="652" r:id="rId18"/>
    <p:sldId id="653" r:id="rId19"/>
    <p:sldId id="654" r:id="rId20"/>
    <p:sldId id="688" r:id="rId21"/>
    <p:sldId id="675" r:id="rId22"/>
    <p:sldId id="676" r:id="rId23"/>
    <p:sldId id="687" r:id="rId24"/>
    <p:sldId id="678" r:id="rId25"/>
    <p:sldId id="477" r:id="rId2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996633"/>
    <a:srgbClr val="9900FF"/>
    <a:srgbClr val="CC3300"/>
    <a:srgbClr val="FF9933"/>
    <a:srgbClr val="777777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3898" autoAdjust="0"/>
  </p:normalViewPr>
  <p:slideViewPr>
    <p:cSldViewPr>
      <p:cViewPr varScale="1">
        <p:scale>
          <a:sx n="89" d="100"/>
          <a:sy n="89" d="100"/>
        </p:scale>
        <p:origin x="105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779AC45-19AE-453D-879B-8E8FCE2459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5C9BA70-C2C6-4D55-A6C5-F821DB410A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87E6257F-FD47-425C-B172-A9D2F4941DD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866F5004-D701-4062-B373-B41D7767DAE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D6C67C53-0AC9-4A6A-8EB4-6DACE7E5BF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9968C53-7E15-47CD-8C45-8861F6F443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5DCEB90-B7A2-40AE-A0F1-BD289E9D3A1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C85FEBA-1173-4304-8D10-1D50BF9E6E5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8E123C63-2C4B-4A01-A15E-997E8CA9D9E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0535AB4E-F1EC-4AEB-B085-D72E780960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CEB90131-30C4-4355-9611-8B5F75AE28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9B5AE768-19C2-4037-9BE2-AEE24E3844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747E5D54-7999-4F8E-B7C4-1E830AEA23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1BFCEE-9339-45E0-9518-356686DAB8AF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86FF747-9BB3-47ED-AC01-2255CD514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438E258-5EE7-43A7-AA0E-8571F14FB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7346F31-D7BE-4F7C-B2FF-684E02A22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575" y="4864100"/>
            <a:ext cx="6116638" cy="4602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6" tIns="46984" rIns="95646" bIns="46984"/>
          <a:lstStyle/>
          <a:p>
            <a:pPr eaLnBrk="1" hangingPunct="1"/>
            <a:endParaRPr lang="zh-CN" altLang="en-US" sz="100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CA11BD5-D9CF-4B4D-9DD1-070005029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661988"/>
            <a:ext cx="46355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96A2BFF4-F398-4D14-9FCA-7809540F44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AEFA30C9-81AC-429E-B7D2-3FAB0FB86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Write:</a:t>
            </a:r>
          </a:p>
          <a:p>
            <a:pPr lvl="1">
              <a:spcBef>
                <a:spcPct val="0"/>
              </a:spcBef>
            </a:pPr>
            <a:r>
              <a:rPr lang="en-US" altLang="zh-CN" dirty="0"/>
              <a:t>1. Drive bit line</a:t>
            </a:r>
          </a:p>
          <a:p>
            <a:pPr lvl="1">
              <a:spcBef>
                <a:spcPct val="0"/>
              </a:spcBef>
            </a:pPr>
            <a:r>
              <a:rPr lang="en-US" altLang="zh-CN" dirty="0"/>
              <a:t>2. Select row</a:t>
            </a:r>
          </a:p>
          <a:p>
            <a:pPr lvl="1">
              <a:spcBef>
                <a:spcPct val="0"/>
              </a:spcBef>
            </a:pP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Read: </a:t>
            </a:r>
          </a:p>
          <a:p>
            <a:pPr lvl="1">
              <a:spcBef>
                <a:spcPct val="0"/>
              </a:spcBef>
            </a:pPr>
            <a:r>
              <a:rPr lang="en-US" altLang="zh-CN" dirty="0"/>
              <a:t>1. </a:t>
            </a:r>
            <a:r>
              <a:rPr lang="en-US" altLang="zh-CN" dirty="0" err="1"/>
              <a:t>Precharge</a:t>
            </a:r>
            <a:r>
              <a:rPr lang="en-US" altLang="zh-CN" dirty="0"/>
              <a:t> bit line to </a:t>
            </a:r>
            <a:r>
              <a:rPr lang="en-US" altLang="zh-CN" dirty="0" err="1"/>
              <a:t>Vdd</a:t>
            </a:r>
            <a:r>
              <a:rPr lang="en-US" altLang="zh-CN" dirty="0"/>
              <a:t>/2</a:t>
            </a:r>
          </a:p>
          <a:p>
            <a:pPr lvl="1">
              <a:spcBef>
                <a:spcPct val="0"/>
              </a:spcBef>
            </a:pPr>
            <a:r>
              <a:rPr lang="en-US" altLang="zh-CN" dirty="0"/>
              <a:t>2. Select row</a:t>
            </a:r>
          </a:p>
          <a:p>
            <a:pPr lvl="1">
              <a:spcBef>
                <a:spcPct val="0"/>
              </a:spcBef>
            </a:pPr>
            <a:r>
              <a:rPr lang="en-US" altLang="zh-CN" dirty="0"/>
              <a:t>3. Cell and bit line share charges</a:t>
            </a:r>
          </a:p>
          <a:p>
            <a:pPr lvl="2">
              <a:spcBef>
                <a:spcPct val="0"/>
              </a:spcBef>
            </a:pPr>
            <a:r>
              <a:rPr lang="en-US" altLang="zh-CN" dirty="0"/>
              <a:t>Minute voltage changes on the bit line</a:t>
            </a:r>
          </a:p>
          <a:p>
            <a:pPr lvl="1">
              <a:spcBef>
                <a:spcPct val="0"/>
              </a:spcBef>
            </a:pPr>
            <a:r>
              <a:rPr lang="en-US" altLang="zh-CN" dirty="0"/>
              <a:t>4. Sense (fancy sense amp)</a:t>
            </a:r>
          </a:p>
          <a:p>
            <a:pPr lvl="2">
              <a:spcBef>
                <a:spcPct val="0"/>
              </a:spcBef>
            </a:pPr>
            <a:r>
              <a:rPr lang="en-US" altLang="zh-CN" dirty="0"/>
              <a:t>Can detect changes of ~1 million electrons</a:t>
            </a:r>
          </a:p>
          <a:p>
            <a:pPr lvl="1">
              <a:spcBef>
                <a:spcPct val="0"/>
              </a:spcBef>
            </a:pPr>
            <a:r>
              <a:rPr lang="en-US" altLang="zh-CN" dirty="0"/>
              <a:t>5. Write: restore the value 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(Read is really a read followed by a restoring write)</a:t>
            </a:r>
          </a:p>
          <a:p>
            <a:pPr>
              <a:spcBef>
                <a:spcPct val="0"/>
              </a:spcBef>
            </a:pP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Refresh</a:t>
            </a:r>
          </a:p>
          <a:p>
            <a:pPr lvl="1">
              <a:spcBef>
                <a:spcPct val="0"/>
              </a:spcBef>
            </a:pPr>
            <a:r>
              <a:rPr lang="en-US" altLang="zh-CN" dirty="0"/>
              <a:t>1. Just do a dummy read to every cell</a:t>
            </a:r>
          </a:p>
          <a:p>
            <a:endParaRPr lang="zh-CN" altLang="en-US" dirty="0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52C80F7F-AA1E-4D5B-8861-4E68744423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57E0B0-DBA0-43CE-81E2-A90244ADEE34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1C7ABF3-E0BA-4F6A-A8A4-75662E9FCA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886BA06-883B-4420-B351-1FD64FAEE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Helvetica" panose="020B0604020202020204" pitchFamily="34" charset="0"/>
              </a:rPr>
              <a:t>由多个</a:t>
            </a:r>
            <a:r>
              <a:rPr lang="en-US" altLang="zh-CN">
                <a:latin typeface="Helvetica" panose="020B0604020202020204" pitchFamily="34" charset="0"/>
              </a:rPr>
              <a:t>DRAM</a:t>
            </a:r>
            <a:r>
              <a:rPr lang="zh-CN" altLang="en-US">
                <a:latin typeface="Helvetica" panose="020B0604020202020204" pitchFamily="34" charset="0"/>
              </a:rPr>
              <a:t>芯片按容量扩展连接，构成的主存组件</a:t>
            </a:r>
            <a:r>
              <a:rPr lang="en-US" altLang="zh-CN">
                <a:latin typeface="Helvetica" panose="020B0604020202020204" pitchFamily="34" charset="0"/>
              </a:rPr>
              <a:t>/</a:t>
            </a:r>
            <a:r>
              <a:rPr lang="zh-CN" altLang="en-US">
                <a:latin typeface="Helvetica" panose="020B0604020202020204" pitchFamily="34" charset="0"/>
              </a:rPr>
              <a:t>模块</a:t>
            </a:r>
            <a:r>
              <a:rPr lang="en-US" altLang="zh-CN">
                <a:latin typeface="Helvetica" panose="020B0604020202020204" pitchFamily="34" charset="0"/>
              </a:rPr>
              <a:t>(Memory Module)</a:t>
            </a:r>
          </a:p>
          <a:p>
            <a:pPr eaLnBrk="1" hangingPunct="1"/>
            <a:r>
              <a:rPr lang="zh-CN" altLang="en-US">
                <a:latin typeface="Helvetica" panose="020B0604020202020204" pitchFamily="34" charset="0"/>
              </a:rPr>
              <a:t>典型的标准组件类型</a:t>
            </a:r>
          </a:p>
          <a:p>
            <a:pPr lvl="1" eaLnBrk="1" hangingPunct="1"/>
            <a:r>
              <a:rPr lang="en-US" altLang="zh-CN"/>
              <a:t>SIMM (Single in-line memory module) </a:t>
            </a:r>
          </a:p>
          <a:p>
            <a:pPr lvl="1" eaLnBrk="1" hangingPunct="1"/>
            <a:r>
              <a:rPr lang="en-US" altLang="zh-CN"/>
              <a:t>DIMM (Dual in-line memory module)</a:t>
            </a:r>
          </a:p>
          <a:p>
            <a:pPr lvl="1" eaLnBrk="1" hangingPunct="1"/>
            <a:r>
              <a:rPr lang="en-US" altLang="zh-CN"/>
              <a:t>RIMM (Rambus DIMM)</a:t>
            </a:r>
          </a:p>
          <a:p>
            <a:pPr lvl="1" eaLnBrk="1" hangingPunct="1"/>
            <a:r>
              <a:rPr lang="en-US" altLang="zh-CN"/>
              <a:t>SO-DIMM (Small outline DIMM) </a:t>
            </a:r>
          </a:p>
          <a:p>
            <a:pPr lvl="1" eaLnBrk="1" hangingPunct="1"/>
            <a:r>
              <a:rPr lang="en-US" altLang="zh-CN"/>
              <a:t>SO-RIMM (Small outline RIMM)</a:t>
            </a:r>
          </a:p>
          <a:p>
            <a:pPr lvl="1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0EE8356-EE66-4453-AB6F-983DFA488F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6899CC4-E844-45C7-92A2-7E86D1275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EF8B834-4133-45A6-A30C-9137D71DB1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9B42B17-883A-4360-A231-3C3DE48CC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CE25B9A5-7CD9-4040-A1CA-B105EF92B2B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6DAA648-91F3-4C70-82D1-3A39AED77EB6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B90EE6D-7390-4228-849D-576061AEF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5FD8F076-C4E6-44AA-B1BE-CD509F1689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CBE48E6-A579-48E8-B7BB-1C164C769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F903287-7B63-4F9F-B70A-91A4B0604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4D0B01E-10C8-42D4-9480-882424F5F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54031DD-7908-41DC-8E17-91CC840AB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Nand Flash</a:t>
            </a:r>
            <a:r>
              <a:rPr lang="zh-CN" altLang="en-US"/>
              <a:t>和</a:t>
            </a:r>
            <a:r>
              <a:rPr lang="en-US" altLang="zh-CN"/>
              <a:t>Nor Flash</a:t>
            </a:r>
            <a:r>
              <a:rPr lang="zh-CN" altLang="en-US"/>
              <a:t>的区别</a:t>
            </a:r>
            <a:endParaRPr lang="en-US" altLang="zh-CN"/>
          </a:p>
          <a:p>
            <a:r>
              <a:rPr lang="en-US" altLang="zh-CN"/>
              <a:t>(https://blog.csdn.net/mianhuantang848989/article/details/37875647)</a:t>
            </a:r>
            <a:endParaRPr lang="zh-CN" altLang="en-US" b="1"/>
          </a:p>
          <a:p>
            <a:r>
              <a:rPr lang="en-US" altLang="zh-CN"/>
              <a:t>       Flash</a:t>
            </a:r>
            <a:r>
              <a:rPr lang="zh-CN" altLang="en-US"/>
              <a:t>存储器又称闪存，是一种可以在线多次擦除的非易失性存储器，即掉电后数据不会丢失，具体积小、功耗低、抗振性强等优点，为嵌入式系统中典型的两种存储设备。</a:t>
            </a:r>
          </a:p>
          <a:p>
            <a:r>
              <a:rPr lang="zh-CN" altLang="en-US"/>
              <a:t>        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NOR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：如</a:t>
            </a:r>
            <a:r>
              <a:rPr lang="en-US" altLang="zh-CN"/>
              <a:t>SST39VF160</a:t>
            </a:r>
            <a:r>
              <a:rPr lang="zh-CN" altLang="en-US"/>
              <a:t>，可以直接读取芯片内存储器的数据，速度比较快，但价格较高；芯片内执行（</a:t>
            </a:r>
            <a:r>
              <a:rPr lang="en-US" altLang="zh-CN"/>
              <a:t>XIP</a:t>
            </a:r>
            <a:r>
              <a:rPr lang="zh-CN" altLang="en-US"/>
              <a:t>，</a:t>
            </a:r>
            <a:r>
              <a:rPr lang="en-US" altLang="zh-CN"/>
              <a:t>eXecute In Place</a:t>
            </a:r>
            <a:r>
              <a:rPr lang="zh-CN" altLang="en-US"/>
              <a:t>），应用程序可以直接在</a:t>
            </a:r>
            <a:r>
              <a:rPr lang="en-US" altLang="zh-CN"/>
              <a:t>Flash</a:t>
            </a:r>
            <a:r>
              <a:rPr lang="zh-CN" altLang="en-US"/>
              <a:t>上运行，不必再把代码读到系统</a:t>
            </a:r>
            <a:r>
              <a:rPr lang="en-US" altLang="zh-CN"/>
              <a:t>RAM</a:t>
            </a:r>
            <a:r>
              <a:rPr lang="zh-CN" altLang="en-US"/>
              <a:t>中；</a:t>
            </a:r>
          </a:p>
          <a:p>
            <a:r>
              <a:rPr lang="zh-CN" altLang="en-US"/>
              <a:t>        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NAND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：如</a:t>
            </a:r>
            <a:r>
              <a:rPr lang="en-US" altLang="zh-CN"/>
              <a:t>K9F2808U0C</a:t>
            </a:r>
            <a:r>
              <a:rPr lang="zh-CN" altLang="en-US"/>
              <a:t>，内部数据以块为单位存储，地址线和数据线共用，使用控制信号选择；极高的单元密度，可以达到高存储密度，并且写入和擦除的速度也快，应用</a:t>
            </a:r>
            <a:r>
              <a:rPr lang="en-US" altLang="zh-CN"/>
              <a:t>NAND</a:t>
            </a:r>
            <a:r>
              <a:rPr lang="zh-CN" altLang="en-US"/>
              <a:t>型的困难在于</a:t>
            </a:r>
            <a:r>
              <a:rPr lang="en-US" altLang="zh-CN"/>
              <a:t>Flash</a:t>
            </a:r>
            <a:r>
              <a:rPr lang="zh-CN" altLang="en-US"/>
              <a:t>的管理需要特殊的系统接口。</a:t>
            </a:r>
          </a:p>
          <a:p>
            <a:r>
              <a:rPr lang="zh-CN" altLang="en-US"/>
              <a:t>        </a:t>
            </a:r>
            <a:r>
              <a:rPr lang="en-US" altLang="zh-CN"/>
              <a:t>3</a:t>
            </a:r>
            <a:r>
              <a:rPr lang="zh-CN" altLang="en-US"/>
              <a:t>、细述二者的差别：</a:t>
            </a:r>
          </a:p>
          <a:p>
            <a:r>
              <a:rPr lang="zh-CN" altLang="en-US"/>
              <a:t>       （</a:t>
            </a:r>
            <a:r>
              <a:rPr lang="en-US" altLang="zh-CN"/>
              <a:t>1</a:t>
            </a:r>
            <a:r>
              <a:rPr lang="zh-CN" altLang="en-US"/>
              <a:t>）、接口差别：</a:t>
            </a:r>
          </a:p>
          <a:p>
            <a:r>
              <a:rPr lang="zh-CN" altLang="en-US"/>
              <a:t>        </a:t>
            </a:r>
            <a:r>
              <a:rPr lang="en-US" altLang="zh-CN"/>
              <a:t>NOR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采用的</a:t>
            </a:r>
            <a:r>
              <a:rPr lang="en-US" altLang="zh-CN"/>
              <a:t>SRAM</a:t>
            </a:r>
            <a:r>
              <a:rPr lang="zh-CN" altLang="en-US"/>
              <a:t>接口，提供足够的地址引脚来寻址，可以很容易的存取其片内的每一个字节；</a:t>
            </a:r>
            <a:r>
              <a:rPr lang="en-US" altLang="zh-CN"/>
              <a:t>NAND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使用复杂的</a:t>
            </a:r>
            <a:r>
              <a:rPr lang="en-US" altLang="zh-CN"/>
              <a:t>I/O</a:t>
            </a:r>
            <a:r>
              <a:rPr lang="zh-CN" altLang="en-US"/>
              <a:t>口来串行的存取数据，各个产品或厂商的方法可能各不相同，通常是采用</a:t>
            </a:r>
            <a:r>
              <a:rPr lang="en-US" altLang="zh-CN"/>
              <a:t>8</a:t>
            </a:r>
            <a:r>
              <a:rPr lang="zh-CN" altLang="en-US"/>
              <a:t>个</a:t>
            </a:r>
            <a:r>
              <a:rPr lang="en-US" altLang="zh-CN"/>
              <a:t>I/O</a:t>
            </a:r>
            <a:r>
              <a:rPr lang="zh-CN" altLang="en-US"/>
              <a:t>引脚来传送控制、地址、数据信息。</a:t>
            </a:r>
          </a:p>
          <a:p>
            <a:r>
              <a:rPr lang="zh-CN" altLang="en-US"/>
              <a:t>       （</a:t>
            </a:r>
            <a:r>
              <a:rPr lang="en-US" altLang="zh-CN"/>
              <a:t>2</a:t>
            </a:r>
            <a:r>
              <a:rPr lang="zh-CN" altLang="en-US"/>
              <a:t>）、读写的基本单位：</a:t>
            </a:r>
          </a:p>
          <a:p>
            <a:r>
              <a:rPr lang="zh-CN" altLang="en-US"/>
              <a:t>        </a:t>
            </a:r>
            <a:r>
              <a:rPr lang="en-US" altLang="zh-CN"/>
              <a:t>NOR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操作是以“字”为基本单位，而</a:t>
            </a:r>
            <a:r>
              <a:rPr lang="en-US" altLang="zh-CN"/>
              <a:t>NAND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以“页面”为基本单位，页的大小一般为</a:t>
            </a:r>
            <a:r>
              <a:rPr lang="en-US" altLang="zh-CN"/>
              <a:t>512</a:t>
            </a:r>
            <a:r>
              <a:rPr lang="zh-CN" altLang="en-US"/>
              <a:t>字节。</a:t>
            </a:r>
          </a:p>
          <a:p>
            <a:r>
              <a:rPr lang="zh-CN" altLang="en-US"/>
              <a:t>       （</a:t>
            </a:r>
            <a:r>
              <a:rPr lang="en-US" altLang="zh-CN"/>
              <a:t>3</a:t>
            </a:r>
            <a:r>
              <a:rPr lang="zh-CN" altLang="en-US"/>
              <a:t>）、性能比较：</a:t>
            </a:r>
          </a:p>
          <a:p>
            <a:r>
              <a:rPr lang="zh-CN" altLang="en-US"/>
              <a:t>        </a:t>
            </a:r>
            <a:r>
              <a:rPr lang="en-US" altLang="zh-CN"/>
              <a:t>NOR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的地址线和数据线是分开的，传输效率很高，程序可以在芯片内部执行，</a:t>
            </a:r>
            <a:r>
              <a:rPr lang="en-US" altLang="zh-CN"/>
              <a:t>NOR</a:t>
            </a:r>
            <a:r>
              <a:rPr lang="zh-CN" altLang="en-US"/>
              <a:t>型的读速度比</a:t>
            </a:r>
            <a:r>
              <a:rPr lang="en-US" altLang="zh-CN"/>
              <a:t>NAND</a:t>
            </a:r>
            <a:r>
              <a:rPr lang="zh-CN" altLang="en-US"/>
              <a:t>稍快一些；</a:t>
            </a:r>
            <a:r>
              <a:rPr lang="en-US" altLang="zh-CN"/>
              <a:t>NAND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写入速度比</a:t>
            </a:r>
            <a:r>
              <a:rPr lang="en-US" altLang="zh-CN"/>
              <a:t>NOR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快很多，因为</a:t>
            </a:r>
            <a:r>
              <a:rPr lang="en-US" altLang="zh-CN"/>
              <a:t>NAND</a:t>
            </a:r>
            <a:r>
              <a:rPr lang="zh-CN" altLang="en-US"/>
              <a:t>读写以页为基本操作单位。</a:t>
            </a:r>
          </a:p>
          <a:p>
            <a:r>
              <a:rPr lang="zh-CN" altLang="en-US"/>
              <a:t>       （</a:t>
            </a:r>
            <a:r>
              <a:rPr lang="en-US" altLang="zh-CN"/>
              <a:t>4</a:t>
            </a:r>
            <a:r>
              <a:rPr lang="zh-CN" altLang="en-US"/>
              <a:t>）、容量和成本：</a:t>
            </a:r>
          </a:p>
          <a:p>
            <a:r>
              <a:rPr lang="zh-CN" altLang="en-US"/>
              <a:t>        </a:t>
            </a:r>
            <a:r>
              <a:rPr lang="en-US" altLang="zh-CN"/>
              <a:t>NAND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具有较高的单元密度，容量可以做得比较大，加之其生产过程更为简单，价格较低；</a:t>
            </a:r>
            <a:r>
              <a:rPr lang="en-US" altLang="zh-CN"/>
              <a:t>NOR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占据了容量为</a:t>
            </a:r>
            <a:r>
              <a:rPr lang="en-US" altLang="zh-CN"/>
              <a:t>1</a:t>
            </a:r>
            <a:r>
              <a:rPr lang="zh-CN" altLang="en-US"/>
              <a:t>～</a:t>
            </a:r>
            <a:r>
              <a:rPr lang="en-US" altLang="zh-CN"/>
              <a:t>16MB</a:t>
            </a:r>
            <a:r>
              <a:rPr lang="zh-CN" altLang="en-US"/>
              <a:t>闪存市场的大部分，而</a:t>
            </a:r>
            <a:r>
              <a:rPr lang="en-US" altLang="zh-CN"/>
              <a:t>NAND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只是用在</a:t>
            </a:r>
            <a:r>
              <a:rPr lang="en-US" altLang="zh-CN"/>
              <a:t>8</a:t>
            </a:r>
            <a:r>
              <a:rPr lang="zh-CN" altLang="en-US"/>
              <a:t>～</a:t>
            </a:r>
            <a:r>
              <a:rPr lang="en-US" altLang="zh-CN"/>
              <a:t>128MB</a:t>
            </a:r>
            <a:r>
              <a:rPr lang="zh-CN" altLang="en-US"/>
              <a:t>的产品中，这也说明</a:t>
            </a:r>
            <a:r>
              <a:rPr lang="en-US" altLang="zh-CN"/>
              <a:t>NOR</a:t>
            </a:r>
            <a:r>
              <a:rPr lang="zh-CN" altLang="en-US"/>
              <a:t>主要用在代码存储介质中，</a:t>
            </a:r>
            <a:r>
              <a:rPr lang="en-US" altLang="zh-CN"/>
              <a:t>NAND</a:t>
            </a:r>
            <a:r>
              <a:rPr lang="zh-CN" altLang="en-US"/>
              <a:t>适合数据存储在</a:t>
            </a:r>
            <a:r>
              <a:rPr lang="en-US" altLang="zh-CN"/>
              <a:t>CompactFlash</a:t>
            </a:r>
            <a:r>
              <a:rPr lang="zh-CN" altLang="en-US"/>
              <a:t>、</a:t>
            </a:r>
            <a:r>
              <a:rPr lang="en-US" altLang="zh-CN"/>
              <a:t>PC Cards</a:t>
            </a:r>
            <a:r>
              <a:rPr lang="zh-CN" altLang="en-US"/>
              <a:t>、</a:t>
            </a:r>
            <a:r>
              <a:rPr lang="en-US" altLang="zh-CN"/>
              <a:t>MMC</a:t>
            </a:r>
            <a:r>
              <a:rPr lang="zh-CN" altLang="en-US"/>
              <a:t>存储卡市场上所占的份额最大。</a:t>
            </a:r>
          </a:p>
          <a:p>
            <a:r>
              <a:rPr lang="zh-CN" altLang="en-US"/>
              <a:t>       （</a:t>
            </a:r>
            <a:r>
              <a:rPr lang="en-US" altLang="zh-CN"/>
              <a:t>5</a:t>
            </a:r>
            <a:r>
              <a:rPr lang="zh-CN" altLang="en-US"/>
              <a:t>）、软件支持：</a:t>
            </a:r>
          </a:p>
          <a:p>
            <a:r>
              <a:rPr lang="zh-CN" altLang="en-US"/>
              <a:t>       </a:t>
            </a:r>
            <a:r>
              <a:rPr lang="en-US" altLang="zh-CN"/>
              <a:t>NAND</a:t>
            </a:r>
            <a:r>
              <a:rPr lang="zh-CN" altLang="en-US"/>
              <a:t>型和</a:t>
            </a:r>
            <a:r>
              <a:rPr lang="en-US" altLang="zh-CN"/>
              <a:t>NOR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在进行写入和擦除时都需要</a:t>
            </a:r>
            <a:r>
              <a:rPr lang="en-US" altLang="zh-CN"/>
              <a:t>MTD</a:t>
            </a:r>
            <a:r>
              <a:rPr lang="zh-CN" altLang="en-US"/>
              <a:t>（</a:t>
            </a:r>
            <a:r>
              <a:rPr lang="en-US" altLang="zh-CN"/>
              <a:t>Memory Technology Drivers</a:t>
            </a:r>
            <a:r>
              <a:rPr lang="zh-CN" altLang="en-US"/>
              <a:t>，</a:t>
            </a:r>
            <a:r>
              <a:rPr lang="en-US" altLang="zh-CN"/>
              <a:t>MTD</a:t>
            </a:r>
            <a:r>
              <a:rPr lang="zh-CN" altLang="en-US"/>
              <a:t>已集成在</a:t>
            </a:r>
            <a:r>
              <a:rPr lang="en-US" altLang="zh-CN"/>
              <a:t>Flash</a:t>
            </a:r>
            <a:r>
              <a:rPr lang="zh-CN" altLang="en-US"/>
              <a:t>芯片内部，它是对</a:t>
            </a:r>
            <a:r>
              <a:rPr lang="en-US" altLang="zh-CN"/>
              <a:t>Flash</a:t>
            </a:r>
            <a:r>
              <a:rPr lang="zh-CN" altLang="en-US"/>
              <a:t>进行操作的接口。），这是它们的共同特点；但在</a:t>
            </a:r>
            <a:r>
              <a:rPr lang="en-US" altLang="zh-CN"/>
              <a:t>NOR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上运行代码不需要任何的软件支持，而在</a:t>
            </a:r>
            <a:r>
              <a:rPr lang="en-US" altLang="zh-CN"/>
              <a:t>NAND</a:t>
            </a:r>
            <a:r>
              <a:rPr lang="zh-CN" altLang="en-US"/>
              <a:t>型</a:t>
            </a:r>
            <a:r>
              <a:rPr lang="en-US" altLang="zh-CN"/>
              <a:t>Flash</a:t>
            </a:r>
            <a:r>
              <a:rPr lang="zh-CN" altLang="en-US"/>
              <a:t>上进行同样操作时，通常需要驱动程序，即内存技术驱动程序</a:t>
            </a:r>
            <a:r>
              <a:rPr lang="en-US" altLang="zh-CN"/>
              <a:t>MTD</a:t>
            </a:r>
            <a:r>
              <a:rPr lang="zh-CN" altLang="en-US"/>
              <a:t>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59788F5-0388-45F7-8B4A-C75F25C857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6BF3A3F-9DB9-4A8D-8934-FA5C06954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掩模</a:t>
            </a:r>
            <a:r>
              <a:rPr lang="en-US" altLang="zh-CN" dirty="0"/>
              <a:t>ROM</a:t>
            </a:r>
            <a:r>
              <a:rPr lang="zh-CN" altLang="en-US" dirty="0"/>
              <a:t>的特点：</a:t>
            </a:r>
          </a:p>
          <a:p>
            <a:pPr eaLnBrk="1" hangingPunct="1"/>
            <a:r>
              <a:rPr lang="zh-CN" altLang="en-US" dirty="0"/>
              <a:t>出厂时已经固定，不能更改，适合大量生产；</a:t>
            </a:r>
            <a:endParaRPr lang="en-US" altLang="zh-CN" dirty="0"/>
          </a:p>
          <a:p>
            <a:pPr eaLnBrk="1" hangingPunct="1"/>
            <a:r>
              <a:rPr lang="zh-CN" altLang="en-US" dirty="0"/>
              <a:t>简单，便宜，非易失性。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800" dirty="0"/>
              <a:t>存储矩列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800" dirty="0"/>
              <a:t>4</a:t>
            </a:r>
            <a:r>
              <a:rPr lang="zh-CN" altLang="en-US" sz="800" dirty="0"/>
              <a:t>行</a:t>
            </a:r>
            <a:r>
              <a:rPr lang="en-US" altLang="zh-CN" sz="800" dirty="0"/>
              <a:t>x4</a:t>
            </a:r>
            <a:r>
              <a:rPr lang="zh-CN" altLang="en-US" sz="800" dirty="0"/>
              <a:t>列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800" dirty="0"/>
              <a:t>行和列的每个交叉点是一个存储元</a:t>
            </a:r>
            <a:r>
              <a:rPr lang="en-US" altLang="zh-CN" sz="800" dirty="0"/>
              <a:t> 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800" dirty="0"/>
              <a:t>存储元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800" dirty="0"/>
              <a:t>存储一位信息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800" dirty="0"/>
              <a:t>有二极管相当存</a:t>
            </a:r>
            <a:r>
              <a:rPr lang="en-US" altLang="zh-CN" sz="800" dirty="0"/>
              <a:t>1</a:t>
            </a:r>
            <a:r>
              <a:rPr lang="zh-CN" altLang="en-US" sz="800" dirty="0"/>
              <a:t>，无二极管相当存</a:t>
            </a:r>
            <a:r>
              <a:rPr lang="en-US" altLang="zh-CN" sz="800" dirty="0"/>
              <a:t>0</a:t>
            </a:r>
            <a:endParaRPr lang="zh-CN" altLang="en-US" sz="800" dirty="0"/>
          </a:p>
          <a:p>
            <a:pPr eaLnBrk="1" hangingPunct="1">
              <a:spcBef>
                <a:spcPct val="10000"/>
              </a:spcBef>
            </a:pPr>
            <a:r>
              <a:rPr lang="zh-CN" altLang="en-US" sz="800" dirty="0"/>
              <a:t>地址译码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800" dirty="0"/>
              <a:t>选择存储阵列中的一行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800" dirty="0"/>
              <a:t>输出缓冲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800" dirty="0"/>
              <a:t>当</a:t>
            </a:r>
            <a:r>
              <a:rPr lang="en-US" altLang="zh-CN" sz="800" dirty="0"/>
              <a:t>OE=0</a:t>
            </a:r>
            <a:r>
              <a:rPr lang="zh-CN" altLang="en-US" sz="800" dirty="0"/>
              <a:t>时输出选中行，否则呈高阻状态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C0C597F-738C-49A6-A438-B4B91E2EE4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4F27898-A780-4C21-973A-F2B04519C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400"/>
          </a:p>
          <a:p>
            <a:pPr eaLnBrk="1" hangingPunct="1"/>
            <a:endParaRPr lang="en-US" altLang="zh-CN" sz="1400"/>
          </a:p>
          <a:p>
            <a:pPr eaLnBrk="1" hangingPunct="1"/>
            <a:endParaRPr lang="zh-CN" altLang="en-US"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60BE837-7E7B-4A8E-B793-E678501AC8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E2AB9EA-F930-4005-A736-92710CC0F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DIP (Dual in-line) Package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2A9C47A7-0FA7-4CD2-A1F9-8B88903115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167C1360-6B23-486E-8EDA-733797D2D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Write:</a:t>
            </a:r>
          </a:p>
          <a:p>
            <a:r>
              <a:rPr lang="en-US" altLang="zh-CN"/>
              <a:t>1. Drive bit lines (bit=1, /bit=0)</a:t>
            </a:r>
          </a:p>
          <a:p>
            <a:r>
              <a:rPr lang="en-US" altLang="zh-CN"/>
              <a:t>2. Select row</a:t>
            </a:r>
          </a:p>
          <a:p>
            <a:endParaRPr lang="en-US" altLang="zh-CN"/>
          </a:p>
          <a:p>
            <a:r>
              <a:rPr lang="en-US" altLang="zh-CN"/>
              <a:t>Read:</a:t>
            </a:r>
          </a:p>
          <a:p>
            <a:r>
              <a:rPr lang="en-US" altLang="zh-CN"/>
              <a:t>1.  Precharge bit and /bit to Vdd or Vdd/2 =&gt; make sure equal!</a:t>
            </a:r>
          </a:p>
          <a:p>
            <a:r>
              <a:rPr lang="en-US" altLang="zh-CN"/>
              <a:t>2. Select row</a:t>
            </a:r>
          </a:p>
          <a:p>
            <a:r>
              <a:rPr lang="en-US" altLang="zh-CN"/>
              <a:t>3.  Cell pulls one line low</a:t>
            </a:r>
          </a:p>
          <a:p>
            <a:r>
              <a:rPr lang="en-US" altLang="zh-CN"/>
              <a:t>4. Sense amp on column detects difference between bit and /bit</a:t>
            </a: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4EFB3051-19F0-4905-BB74-A8B1C3FC9A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CD6F38-07B4-4A08-9D19-2B380CDF263D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12D6D36-80E0-41BF-AB10-B89C322DD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40F1887-A968-4C0D-A7CC-D79EA1E33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693CC2-E7C4-4178-A352-830DF3F882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06D7D-5421-4220-903F-31E267F0E6D7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53162D-8741-4AFB-8549-AA6A24271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892B2B-09AC-4699-8A65-F5BEFE4B71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01456-A8F6-4C89-8759-3EF6BE306B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03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8FC678-FBF9-4CAB-88A2-EA75796CEB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2F45F-739A-48E1-91B0-A9E04E95E584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D1D7EC-14D4-483E-B7FB-191FA7695E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1F89FA-9986-4C60-98A2-18DBE99C1F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A1D95-9818-480B-A313-64232827DB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82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F8C6CC-95F8-47A5-AC83-1194BF8293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33C73-E559-45A6-8956-EA20308C9ABB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5D4697-0241-4B2A-8FDE-FE61DFC4C8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AC8C54-91C3-4CF2-B4F0-19390E23E6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1744F-5929-4C01-9693-3AE24CDBC1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763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DCC36B-EB5F-4580-92F3-0E4EF8BFC8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B00BA-E9FF-4506-A7C4-57A45E91B9B0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BB116F-8C9E-4094-AE6A-7A309156D7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272A46-D97C-4D49-B1A6-F99F56127A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C881-97BE-4513-9289-A9FCAAE62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386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4757EF-9181-4BC7-890F-41C3E75701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65154-4F96-4393-9B90-53A1F1BD10AB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93D385-4F60-43B9-B3C3-1D0B11CD6D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F2F9F-2D36-4AD5-84E1-0141015FD6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C49F1-0339-448A-B813-B4E598B2EF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961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D7455E-4CDD-4C36-99BC-60630615B2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D512D-8CF8-4F05-B672-C2614C47C6D8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39E172-F94C-42CE-AA08-7A72F1AC50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B271B7-42A7-4675-98D0-9C1BF96E64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11C37-FD90-47E1-9D8F-29590EA66D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99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914EEC-76B6-455C-8A8C-59F1FBA7EE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B11CB-CB2A-400B-B7D6-D146C4DF165A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A3E1A1-E844-4F3E-80A3-A0D171645E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4D7A32-2B48-4DDB-957C-F34E908272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4B850-25D6-424D-9750-D518684D17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12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763327-2227-4651-ADD8-1DF4A2B41D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68C13-5B02-4A4F-BE97-01C0E7BE3394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6B466B-6962-4FA4-8F8C-FA61C2D3DC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E8B14B-59FB-44B6-878A-A3B963122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4B4DD-6D49-4B42-AE11-16A908D25F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50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F356B7-DF4F-43AA-87A2-244B109D71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37EDF-FBAD-426A-AB6D-59CA1BFB023F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E61376-0422-4878-B851-D133938266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347648-BE82-41E6-A45F-5CAB4A9085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90885-95D8-47C3-8C26-439B3A7762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35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506C894-DD9A-48A6-BC83-DE5A61EE72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8912F-7681-40EB-8E55-A9A1E05BEF13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6136206-E1DD-4921-95D4-44C2E161A6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695CBB6-7E5D-4548-9565-457893813B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BC5F6-3EE4-4FC0-8CF0-06A6B6DEB3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313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BCDA425-4023-4A7E-84A5-AF69CD1EF7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2DAEB-BFE4-4D98-A446-6214B32F6269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A75D6F3-1450-4C49-A83E-599681C83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813C54-2A2B-4F4C-968D-F0E0D6D0B1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DAB7F-E488-4610-A6D6-4A7C639C94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27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CBAF41F-6229-43DA-8D10-7B2244C746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ACCF7-6417-4843-983E-9A2E6F07DFD0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6B5B17E-9EBD-48B7-B903-FCE4871C4D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F7F909-121C-45A2-A498-83318409D1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A8C78-8EDE-4958-A5EA-E582076077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1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074911-48C5-40D2-80CE-4EDCBB920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F7B81-F02F-4758-A806-F9ADB3AE3E43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6E9A95-BC1B-4B01-B9E4-9775021EC3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69B90-89D5-42E4-AF2D-6EF47EDAD8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3F65B-201F-4840-AA5F-F1B2DE3885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16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045499-C68A-4B09-8B0C-0C31FFB5C5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5E128-6D5C-46AF-BA9E-6586A463897B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E1747-E960-4A8E-B22A-F121702E45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259BE1-11CC-4E71-B1C6-68CA0FAC30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428FE-122B-43F4-91FC-AA1ACF0AB1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63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A924B04-DB90-483F-8E95-50F53DD27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A90711D-0971-4B97-B6F4-4BAF8F811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57BDB09-E338-4570-B6D8-7EE64AFB22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29BD68E7-D269-4133-A55A-16C6456CAF2A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59562DA-B048-4D7C-819B-7AAB84B0D29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  <a:latin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存储器</a:t>
            </a:r>
            <a:endParaRPr kumimoji="1"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3205761-331F-4412-9C20-E8B21F9A63B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A4B8ED5D-A668-4C95-87D4-54ADE1FED0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6089805D-14BD-4175-92CB-5BF7B58326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BC23E93-FFC7-4DAF-91D1-4EE0AA3AA0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400" b="0"/>
              <a:t>Analog and Digital Circuits</a:t>
            </a:r>
            <a:endParaRPr lang="zh-CN" altLang="en-US" sz="2400" b="0"/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417B3338-BE15-43BD-B45D-69FAE775C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933825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/>
              <a:t>16_</a:t>
            </a:r>
            <a:r>
              <a:rPr kumimoji="1" lang="zh-CN" altLang="zh-CN" sz="3200"/>
              <a:t>存储器</a:t>
            </a:r>
            <a:endParaRPr kumimoji="1" lang="en-US" altLang="zh-CN" sz="320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D39737-597D-4F77-9DF1-7C1D9B28F8A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A506565-5B61-4CBB-BF92-D6CE8C1BE90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9DC7E3E-E09A-4A65-A218-D0BBBBC765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95AD662-3C45-462F-B932-E4B5209BF3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B312882-D854-4DB4-980D-3AB8E6663BC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DD9EC82A-1832-460B-B221-F38E241E9C5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496A169-43E6-4D87-8144-E039A4AA00E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34B2233B-DE57-4EA1-91D0-63A8CC6ABE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3E7159E3-2A64-41D5-9F09-06AA6FCAD2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167D3B8-6AA5-45F4-80DB-EF89FA72137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371217C6-DB6D-4BE1-937A-A58FB6DF7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RAM</a:t>
            </a:r>
            <a:endParaRPr lang="zh-CN" altLang="en-US"/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70FE248B-0B7F-431A-BD96-8ADA8F7C5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0825"/>
            <a:ext cx="2962275" cy="4860925"/>
          </a:xfrm>
        </p:spPr>
        <p:txBody>
          <a:bodyPr/>
          <a:lstStyle/>
          <a:p>
            <a:r>
              <a:rPr lang="en-US" altLang="zh-CN"/>
              <a:t>SRAM</a:t>
            </a:r>
          </a:p>
          <a:p>
            <a:pPr lvl="1"/>
            <a:r>
              <a:rPr lang="en-US" altLang="zh-CN"/>
              <a:t>Static</a:t>
            </a:r>
            <a:r>
              <a:rPr lang="zh-CN" altLang="en-US"/>
              <a:t> </a:t>
            </a:r>
            <a:r>
              <a:rPr lang="en-US" altLang="zh-CN"/>
              <a:t>RAM</a:t>
            </a:r>
            <a:endParaRPr lang="zh-CN" altLang="en-US"/>
          </a:p>
          <a:p>
            <a:pPr lvl="1"/>
            <a:r>
              <a:rPr lang="zh-CN" altLang="en-US"/>
              <a:t>静态</a:t>
            </a:r>
            <a:r>
              <a:rPr lang="en-US" altLang="zh-CN"/>
              <a:t>RAM</a:t>
            </a:r>
            <a:endParaRPr lang="zh-CN" altLang="en-US"/>
          </a:p>
          <a:p>
            <a:r>
              <a:rPr lang="en-US" altLang="zh-CN"/>
              <a:t>DRAM</a:t>
            </a:r>
          </a:p>
          <a:p>
            <a:pPr lvl="1"/>
            <a:r>
              <a:rPr lang="en-US" altLang="zh-CN"/>
              <a:t>Dynamic</a:t>
            </a:r>
            <a:r>
              <a:rPr lang="zh-CN" altLang="en-US"/>
              <a:t> </a:t>
            </a:r>
            <a:r>
              <a:rPr lang="en-US" altLang="zh-CN"/>
              <a:t>RAM</a:t>
            </a:r>
          </a:p>
          <a:p>
            <a:pPr lvl="1"/>
            <a:r>
              <a:rPr lang="zh-CN" altLang="en-US"/>
              <a:t>动态</a:t>
            </a:r>
            <a:r>
              <a:rPr lang="en-US" altLang="zh-CN"/>
              <a:t>RAM</a:t>
            </a:r>
            <a:endParaRPr lang="zh-CN" altLang="en-US"/>
          </a:p>
          <a:p>
            <a:r>
              <a:rPr lang="zh-CN" altLang="en-US"/>
              <a:t>刷新</a:t>
            </a:r>
          </a:p>
          <a:p>
            <a:pPr lvl="1"/>
            <a:r>
              <a:rPr lang="zh-CN" altLang="en-US"/>
              <a:t>保证存储信息不丢失的措施</a:t>
            </a:r>
          </a:p>
        </p:txBody>
      </p:sp>
      <p:graphicFrame>
        <p:nvGraphicFramePr>
          <p:cNvPr id="1779716" name="Group 4">
            <a:extLst>
              <a:ext uri="{FF2B5EF4-FFF2-40B4-BE49-F238E27FC236}">
                <a16:creationId xmlns:a16="http://schemas.microsoft.com/office/drawing/2014/main" id="{94E393F8-3CAB-4037-B575-0C44D9948711}"/>
              </a:ext>
            </a:extLst>
          </p:cNvPr>
          <p:cNvGraphicFramePr>
            <a:graphicFrameLocks noGrp="1"/>
          </p:cNvGraphicFramePr>
          <p:nvPr/>
        </p:nvGraphicFramePr>
        <p:xfrm>
          <a:off x="3816350" y="2114550"/>
          <a:ext cx="4537075" cy="3870326"/>
        </p:xfrm>
        <a:graphic>
          <a:graphicData uri="http://schemas.openxmlformats.org/drawingml/2006/table">
            <a:tbl>
              <a:tblPr/>
              <a:tblGrid>
                <a:gridCol w="1541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SRAM</a:t>
                      </a:r>
                      <a:endParaRPr kumimoji="0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DRAM</a:t>
                      </a:r>
                      <a:endParaRPr kumimoji="0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刷新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不需要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需要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速度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快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慢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控制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简单</a:t>
                      </a:r>
                      <a:endParaRPr kumimoji="0" lang="zh-CN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复杂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集成度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低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高</a:t>
                      </a:r>
                      <a:endParaRPr kumimoji="0" lang="zh-CN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价格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昂贵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便宜</a:t>
                      </a:r>
                      <a:endParaRPr kumimoji="0" lang="zh-CN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功耗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高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低</a:t>
                      </a:r>
                      <a:endParaRPr kumimoji="0" lang="zh-CN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471" name="Rectangle 50">
            <a:extLst>
              <a:ext uri="{FF2B5EF4-FFF2-40B4-BE49-F238E27FC236}">
                <a16:creationId xmlns:a16="http://schemas.microsoft.com/office/drawing/2014/main" id="{3D982789-80E6-4A80-B22D-26393C241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449388"/>
            <a:ext cx="35274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SRAM</a:t>
            </a:r>
            <a:r>
              <a:rPr lang="zh-CN" altLang="en-US" b="0"/>
              <a:t>与</a:t>
            </a:r>
            <a:r>
              <a:rPr lang="en-US" altLang="zh-CN" b="0"/>
              <a:t>DRAM</a:t>
            </a:r>
            <a:r>
              <a:rPr lang="zh-CN" altLang="en-US" b="0"/>
              <a:t>比较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2C9AB0AA-4FD6-4BE2-AA97-E19F7AF4104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C800F8-C891-4BF9-A83F-BACEDF3AC0C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356083A0-775D-481B-A41D-8324015A0B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BCB894D3-16EF-4D17-B8E2-BB156281BC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981FF9F-D6E8-4580-AAC5-B53B85B935D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B2CC1F1D-7266-4666-831E-E9699C3AC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8138"/>
            <a:ext cx="8229600" cy="777875"/>
          </a:xfrm>
        </p:spPr>
        <p:txBody>
          <a:bodyPr/>
          <a:lstStyle/>
          <a:p>
            <a:r>
              <a:rPr lang="en-US" altLang="zh-CN"/>
              <a:t>SRAM</a:t>
            </a:r>
            <a:r>
              <a:rPr lang="zh-CN" altLang="en-US"/>
              <a:t>芯片</a:t>
            </a:r>
          </a:p>
        </p:txBody>
      </p:sp>
      <p:sp>
        <p:nvSpPr>
          <p:cNvPr id="1780739" name="Rectangle 3">
            <a:extLst>
              <a:ext uri="{FF2B5EF4-FFF2-40B4-BE49-F238E27FC236}">
                <a16:creationId xmlns:a16="http://schemas.microsoft.com/office/drawing/2014/main" id="{BC0D0537-AEFE-4E73-A817-6498E0FDC9B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16063"/>
            <a:ext cx="3532188" cy="4865687"/>
          </a:xfrm>
        </p:spPr>
        <p:txBody>
          <a:bodyPr/>
          <a:lstStyle/>
          <a:p>
            <a:r>
              <a:rPr lang="zh-CN" altLang="en-US" sz="2400"/>
              <a:t>地址引脚数</a:t>
            </a:r>
          </a:p>
          <a:p>
            <a:pPr lvl="1"/>
            <a:r>
              <a:rPr lang="zh-CN" altLang="en-US" sz="2000"/>
              <a:t>决定存储字数</a:t>
            </a:r>
          </a:p>
          <a:p>
            <a:r>
              <a:rPr lang="zh-CN" altLang="en-US" sz="2400"/>
              <a:t>数据引脚数</a:t>
            </a:r>
          </a:p>
          <a:p>
            <a:pPr lvl="1"/>
            <a:r>
              <a:rPr lang="zh-CN" altLang="en-US" sz="2000"/>
              <a:t>决定存储字长</a:t>
            </a:r>
          </a:p>
          <a:p>
            <a:r>
              <a:rPr lang="zh-CN" altLang="en-US" sz="2400"/>
              <a:t>控制引脚</a:t>
            </a:r>
          </a:p>
          <a:p>
            <a:pPr lvl="1"/>
            <a:r>
              <a:rPr lang="en-US" altLang="zh-CN" sz="2000"/>
              <a:t>WE: </a:t>
            </a:r>
            <a:r>
              <a:rPr lang="zh-CN" altLang="en-US" sz="2000"/>
              <a:t>写允许</a:t>
            </a:r>
            <a:r>
              <a:rPr lang="en-US" altLang="zh-CN" sz="2000"/>
              <a:t>(Write Enable)</a:t>
            </a:r>
            <a:endParaRPr lang="zh-CN" altLang="en-US" sz="2000"/>
          </a:p>
          <a:p>
            <a:pPr lvl="1"/>
            <a:r>
              <a:rPr lang="en-US" altLang="zh-CN" sz="2000"/>
              <a:t>OE: </a:t>
            </a:r>
            <a:r>
              <a:rPr lang="zh-CN" altLang="en-US" sz="2000"/>
              <a:t>输出允许</a:t>
            </a:r>
            <a:r>
              <a:rPr lang="en-US" altLang="zh-CN" sz="2000"/>
              <a:t>(Output Enable)</a:t>
            </a:r>
            <a:endParaRPr lang="zh-CN" altLang="en-US" sz="2000"/>
          </a:p>
          <a:p>
            <a:pPr lvl="1"/>
            <a:r>
              <a:rPr lang="en-US" altLang="zh-CN" sz="2000"/>
              <a:t>CS: </a:t>
            </a:r>
            <a:r>
              <a:rPr lang="zh-CN" altLang="en-US" sz="2000"/>
              <a:t>片选</a:t>
            </a:r>
            <a:r>
              <a:rPr lang="en-US" altLang="zh-CN" sz="2000"/>
              <a:t>(Chip Select)</a:t>
            </a:r>
            <a:endParaRPr lang="zh-CN" altLang="en-US" sz="2000"/>
          </a:p>
          <a:p>
            <a:r>
              <a:rPr lang="zh-CN" altLang="en-US" sz="2400"/>
              <a:t>存储容量</a:t>
            </a:r>
            <a:r>
              <a:rPr lang="zh-CN" altLang="en-US" sz="2000" b="0"/>
              <a:t> </a:t>
            </a:r>
            <a:r>
              <a:rPr lang="en-US" altLang="zh-CN" sz="2000" b="0"/>
              <a:t>= 2</a:t>
            </a:r>
            <a:r>
              <a:rPr lang="en-US" altLang="zh-CN" sz="2000" b="0" baseline="30000"/>
              <a:t>m </a:t>
            </a:r>
            <a:r>
              <a:rPr lang="en-US" altLang="zh-CN" sz="2000" b="0"/>
              <a:t>x n (</a:t>
            </a:r>
            <a:r>
              <a:rPr lang="zh-CN" altLang="en-US" sz="2000" b="0"/>
              <a:t>位</a:t>
            </a:r>
            <a:r>
              <a:rPr lang="en-US" altLang="zh-CN" sz="2000" b="0"/>
              <a:t>)</a:t>
            </a:r>
          </a:p>
          <a:p>
            <a:pPr>
              <a:buFontTx/>
              <a:buNone/>
            </a:pPr>
            <a:endParaRPr lang="en-US" altLang="zh-CN" sz="2000" b="0"/>
          </a:p>
        </p:txBody>
      </p:sp>
      <p:graphicFrame>
        <p:nvGraphicFramePr>
          <p:cNvPr id="1780817" name="Group 81">
            <a:extLst>
              <a:ext uri="{FF2B5EF4-FFF2-40B4-BE49-F238E27FC236}">
                <a16:creationId xmlns:a16="http://schemas.microsoft.com/office/drawing/2014/main" id="{DBF8C336-F234-4931-8628-3F22858BECF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032250" y="4430713"/>
          <a:ext cx="4641850" cy="1878013"/>
        </p:xfrm>
        <a:graphic>
          <a:graphicData uri="http://schemas.openxmlformats.org/drawingml/2006/table">
            <a:tbl>
              <a:tblPr/>
              <a:tblGrid>
                <a:gridCol w="65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WE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 D</a:t>
                      </a:r>
                      <a:r>
                        <a:rPr kumimoji="0" lang="en-US" altLang="zh-CN" sz="2000" b="1" i="0" u="none" strike="noStrike" cap="none" normalizeH="0" baseline="-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操作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高阻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无操作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输入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写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输出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读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高阻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输出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80788" name="Line 52">
            <a:extLst>
              <a:ext uri="{FF2B5EF4-FFF2-40B4-BE49-F238E27FC236}">
                <a16:creationId xmlns:a16="http://schemas.microsoft.com/office/drawing/2014/main" id="{483C4FAF-BE67-49F0-AF15-AA500FB60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3788" y="4510088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0789" name="Line 53">
            <a:extLst>
              <a:ext uri="{FF2B5EF4-FFF2-40B4-BE49-F238E27FC236}">
                <a16:creationId xmlns:a16="http://schemas.microsoft.com/office/drawing/2014/main" id="{E9E2830F-D3E9-429D-BE04-664BD200D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4508500"/>
            <a:ext cx="393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1" name="Text Box 54">
            <a:extLst>
              <a:ext uri="{FF2B5EF4-FFF2-40B4-BE49-F238E27FC236}">
                <a16:creationId xmlns:a16="http://schemas.microsoft.com/office/drawing/2014/main" id="{C2F49273-EE69-442B-A7A8-B3FA09959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2422525"/>
            <a:ext cx="11525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SRAM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芯片</a:t>
            </a:r>
          </a:p>
        </p:txBody>
      </p:sp>
      <p:sp>
        <p:nvSpPr>
          <p:cNvPr id="19502" name="Rectangle 55">
            <a:extLst>
              <a:ext uri="{FF2B5EF4-FFF2-40B4-BE49-F238E27FC236}">
                <a16:creationId xmlns:a16="http://schemas.microsoft.com/office/drawing/2014/main" id="{970F0817-A4AB-4A6A-B7FD-68BEFA3C1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577975"/>
            <a:ext cx="1296987" cy="24018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503" name="Line 56">
            <a:extLst>
              <a:ext uri="{FF2B5EF4-FFF2-40B4-BE49-F238E27FC236}">
                <a16:creationId xmlns:a16="http://schemas.microsoft.com/office/drawing/2014/main" id="{286A1C97-96BF-4B04-9698-EAC0ABD5D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1944688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4" name="Line 57">
            <a:extLst>
              <a:ext uri="{FF2B5EF4-FFF2-40B4-BE49-F238E27FC236}">
                <a16:creationId xmlns:a16="http://schemas.microsoft.com/office/drawing/2014/main" id="{EBEAC66C-5F41-49BD-BC09-56A32CCD5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288" y="2809875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5" name="Text Box 58">
            <a:extLst>
              <a:ext uri="{FF2B5EF4-FFF2-40B4-BE49-F238E27FC236}">
                <a16:creationId xmlns:a16="http://schemas.microsoft.com/office/drawing/2014/main" id="{407189CF-B79B-46B1-B22C-1F6450842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471613"/>
            <a:ext cx="1346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A</a:t>
            </a:r>
            <a:r>
              <a:rPr lang="en-US" altLang="zh-CN" sz="2400" baseline="-2000">
                <a:latin typeface="Arial" panose="020B0604020202020204" pitchFamily="34" charset="0"/>
              </a:rPr>
              <a:t>0 </a:t>
            </a:r>
            <a:r>
              <a:rPr lang="en-US" altLang="zh-CN" sz="2400">
                <a:latin typeface="Arial" panose="020B0604020202020204" pitchFamily="34" charset="0"/>
              </a:rPr>
              <a:t>~A</a:t>
            </a:r>
            <a:r>
              <a:rPr lang="en-US" altLang="zh-CN" sz="2400" baseline="-2000">
                <a:latin typeface="Arial" panose="020B0604020202020204" pitchFamily="34" charset="0"/>
              </a:rPr>
              <a:t>m-1</a:t>
            </a:r>
          </a:p>
        </p:txBody>
      </p:sp>
      <p:sp>
        <p:nvSpPr>
          <p:cNvPr id="19506" name="Line 59">
            <a:extLst>
              <a:ext uri="{FF2B5EF4-FFF2-40B4-BE49-F238E27FC236}">
                <a16:creationId xmlns:a16="http://schemas.microsoft.com/office/drawing/2014/main" id="{B05B7161-3F38-473B-9D2A-70EC91C73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1879600"/>
            <a:ext cx="144463" cy="130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7" name="Line 60">
            <a:extLst>
              <a:ext uri="{FF2B5EF4-FFF2-40B4-BE49-F238E27FC236}">
                <a16:creationId xmlns:a16="http://schemas.microsoft.com/office/drawing/2014/main" id="{45123498-37D2-40D5-8C8B-9965D6559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5113" y="2744788"/>
            <a:ext cx="144462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8" name="Text Box 61">
            <a:extLst>
              <a:ext uri="{FF2B5EF4-FFF2-40B4-BE49-F238E27FC236}">
                <a16:creationId xmlns:a16="http://schemas.microsoft.com/office/drawing/2014/main" id="{0BD58361-37E0-48D6-8B37-C92F71726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113" y="1903413"/>
            <a:ext cx="45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19509" name="Text Box 62">
            <a:extLst>
              <a:ext uri="{FF2B5EF4-FFF2-40B4-BE49-F238E27FC236}">
                <a16:creationId xmlns:a16="http://schemas.microsoft.com/office/drawing/2014/main" id="{F762BFD9-46BE-4703-9B34-2209B8205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2852738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10" name="Line 63">
            <a:extLst>
              <a:ext uri="{FF2B5EF4-FFF2-40B4-BE49-F238E27FC236}">
                <a16:creationId xmlns:a16="http://schemas.microsoft.com/office/drawing/2014/main" id="{CBD0B4CE-E7DD-49D8-806B-7A6A4C8EF3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3746500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11" name="Text Box 64">
            <a:extLst>
              <a:ext uri="{FF2B5EF4-FFF2-40B4-BE49-F238E27FC236}">
                <a16:creationId xmlns:a16="http://schemas.microsoft.com/office/drawing/2014/main" id="{ED986062-1945-4AD6-92A3-96FE88BA5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388" y="3394075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CS</a:t>
            </a:r>
          </a:p>
        </p:txBody>
      </p:sp>
      <p:sp>
        <p:nvSpPr>
          <p:cNvPr id="19512" name="Line 65">
            <a:extLst>
              <a:ext uri="{FF2B5EF4-FFF2-40B4-BE49-F238E27FC236}">
                <a16:creationId xmlns:a16="http://schemas.microsoft.com/office/drawing/2014/main" id="{C2F65DC9-7593-4361-BD01-B82016352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0925" y="2703513"/>
            <a:ext cx="1223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13" name="Text Box 66">
            <a:extLst>
              <a:ext uri="{FF2B5EF4-FFF2-40B4-BE49-F238E27FC236}">
                <a16:creationId xmlns:a16="http://schemas.microsoft.com/office/drawing/2014/main" id="{CFDE847D-09B6-4A33-BD7D-267B73C36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2343150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WE</a:t>
            </a:r>
          </a:p>
        </p:txBody>
      </p:sp>
      <p:sp>
        <p:nvSpPr>
          <p:cNvPr id="19514" name="Line 67">
            <a:extLst>
              <a:ext uri="{FF2B5EF4-FFF2-40B4-BE49-F238E27FC236}">
                <a16:creationId xmlns:a16="http://schemas.microsoft.com/office/drawing/2014/main" id="{BA7527C2-0F3E-4594-9394-8BFD6D02A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2395538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15" name="Line 68">
            <a:extLst>
              <a:ext uri="{FF2B5EF4-FFF2-40B4-BE49-F238E27FC236}">
                <a16:creationId xmlns:a16="http://schemas.microsoft.com/office/drawing/2014/main" id="{06FC7A0D-37BB-4447-8FCD-0273E60D1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5413" y="3446463"/>
            <a:ext cx="3667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16" name="Text Box 69">
            <a:extLst>
              <a:ext uri="{FF2B5EF4-FFF2-40B4-BE49-F238E27FC236}">
                <a16:creationId xmlns:a16="http://schemas.microsoft.com/office/drawing/2014/main" id="{FF30E227-56F2-44FF-BA3A-2DBEA3135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25" y="2271713"/>
            <a:ext cx="1374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</a:t>
            </a:r>
            <a:r>
              <a:rPr lang="en-US" altLang="zh-CN" sz="2400" baseline="-2000">
                <a:latin typeface="Arial" panose="020B0604020202020204" pitchFamily="34" charset="0"/>
              </a:rPr>
              <a:t>0 </a:t>
            </a:r>
            <a:r>
              <a:rPr lang="en-US" altLang="zh-CN" sz="2400">
                <a:latin typeface="Arial" panose="020B0604020202020204" pitchFamily="34" charset="0"/>
              </a:rPr>
              <a:t>~ D</a:t>
            </a:r>
            <a:r>
              <a:rPr lang="en-US" altLang="zh-CN" sz="2400" baseline="-2000">
                <a:latin typeface="Arial" panose="020B0604020202020204" pitchFamily="34" charset="0"/>
              </a:rPr>
              <a:t>n-1</a:t>
            </a:r>
          </a:p>
        </p:txBody>
      </p:sp>
      <p:sp>
        <p:nvSpPr>
          <p:cNvPr id="19517" name="Line 70">
            <a:extLst>
              <a:ext uri="{FF2B5EF4-FFF2-40B4-BE49-F238E27FC236}">
                <a16:creationId xmlns:a16="http://schemas.microsoft.com/office/drawing/2014/main" id="{C4792790-2E0E-40BD-A4FE-0BB13B277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0288" y="3214688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18" name="Text Box 71">
            <a:extLst>
              <a:ext uri="{FF2B5EF4-FFF2-40B4-BE49-F238E27FC236}">
                <a16:creationId xmlns:a16="http://schemas.microsoft.com/office/drawing/2014/main" id="{D21DA20B-BEF6-4CC4-AD01-00D652ABD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63" y="2863850"/>
            <a:ext cx="550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OE</a:t>
            </a:r>
          </a:p>
        </p:txBody>
      </p:sp>
      <p:sp>
        <p:nvSpPr>
          <p:cNvPr id="19519" name="Line 72">
            <a:extLst>
              <a:ext uri="{FF2B5EF4-FFF2-40B4-BE49-F238E27FC236}">
                <a16:creationId xmlns:a16="http://schemas.microsoft.com/office/drawing/2014/main" id="{3B093013-07AD-4944-AB64-9CF1DAEF4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4938" y="2924175"/>
            <a:ext cx="357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20" name="Oval 73">
            <a:extLst>
              <a:ext uri="{FF2B5EF4-FFF2-40B4-BE49-F238E27FC236}">
                <a16:creationId xmlns:a16="http://schemas.microsoft.com/office/drawing/2014/main" id="{24CBA288-2337-4791-B50C-2BAD1389B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463" y="3692525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521" name="Oval 74">
            <a:extLst>
              <a:ext uri="{FF2B5EF4-FFF2-40B4-BE49-F238E27FC236}">
                <a16:creationId xmlns:a16="http://schemas.microsoft.com/office/drawing/2014/main" id="{28BA19A8-BC13-4209-943C-D7CA3518D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38" y="3157538"/>
            <a:ext cx="101600" cy="968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522" name="Oval 75">
            <a:extLst>
              <a:ext uri="{FF2B5EF4-FFF2-40B4-BE49-F238E27FC236}">
                <a16:creationId xmlns:a16="http://schemas.microsoft.com/office/drawing/2014/main" id="{B063108C-F7B1-4741-9038-2A73BABF7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38" y="2651125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80812" name="Line 76">
            <a:extLst>
              <a:ext uri="{FF2B5EF4-FFF2-40B4-BE49-F238E27FC236}">
                <a16:creationId xmlns:a16="http://schemas.microsoft.com/office/drawing/2014/main" id="{51BBED28-335F-4E0F-A069-9FF5FDB7F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6713" y="4508500"/>
            <a:ext cx="3635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0813" name="Text Box 77">
            <a:extLst>
              <a:ext uri="{FF2B5EF4-FFF2-40B4-BE49-F238E27FC236}">
                <a16:creationId xmlns:a16="http://schemas.microsoft.com/office/drawing/2014/main" id="{5D8EC90F-165E-429A-BF9E-91C2F18C1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825" y="4059238"/>
            <a:ext cx="950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功能表</a:t>
            </a:r>
          </a:p>
        </p:txBody>
      </p:sp>
      <p:sp>
        <p:nvSpPr>
          <p:cNvPr id="1780814" name="Line 78">
            <a:extLst>
              <a:ext uri="{FF2B5EF4-FFF2-40B4-BE49-F238E27FC236}">
                <a16:creationId xmlns:a16="http://schemas.microsoft.com/office/drawing/2014/main" id="{D495EC33-6142-4E25-BF88-03B2B8CF5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976813"/>
            <a:ext cx="3635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0815" name="Line 79">
            <a:extLst>
              <a:ext uri="{FF2B5EF4-FFF2-40B4-BE49-F238E27FC236}">
                <a16:creationId xmlns:a16="http://schemas.microsoft.com/office/drawing/2014/main" id="{BF1B1E0A-40D8-47E3-B4DC-646380A93C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292600"/>
            <a:ext cx="3635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0816" name="Line 80">
            <a:extLst>
              <a:ext uri="{FF2B5EF4-FFF2-40B4-BE49-F238E27FC236}">
                <a16:creationId xmlns:a16="http://schemas.microsoft.com/office/drawing/2014/main" id="{E3391FF4-21B0-4E67-BBF6-EDF3B507D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608388"/>
            <a:ext cx="3635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0739" grpId="0" build="p" autoUpdateAnimBg="0"/>
      <p:bldP spid="178081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6C689195-CE76-4A2B-AC61-704EE32062B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8C82213-CE7D-45B1-8AC6-C4C1BE9F308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6AB419E3-7FBD-4738-9B3C-BF161CC8D9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3DC5DC03-C3FB-4591-844A-303C1F5002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FF42362-F8E3-4327-94D8-73B7C845234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Text Box 13">
            <a:extLst>
              <a:ext uri="{FF2B5EF4-FFF2-40B4-BE49-F238E27FC236}">
                <a16:creationId xmlns:a16="http://schemas.microsoft.com/office/drawing/2014/main" id="{1DC47930-4C91-4656-BDBF-BD893E65B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2925763"/>
            <a:ext cx="102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A</a:t>
            </a:r>
            <a:r>
              <a:rPr lang="en-US" altLang="zh-CN" sz="2400" baseline="-2000">
                <a:latin typeface="Arial" panose="020B0604020202020204" pitchFamily="34" charset="0"/>
              </a:rPr>
              <a:t>0</a:t>
            </a:r>
            <a:r>
              <a:rPr lang="en-US" altLang="zh-CN" sz="2400">
                <a:latin typeface="Arial" panose="020B0604020202020204" pitchFamily="34" charset="0"/>
              </a:rPr>
              <a:t>~A</a:t>
            </a:r>
            <a:r>
              <a:rPr lang="en-US" altLang="zh-CN" sz="2400" baseline="-20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7D807063-B8F3-4B33-8BA1-CAA37435B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777875"/>
          </a:xfrm>
        </p:spPr>
        <p:txBody>
          <a:bodyPr/>
          <a:lstStyle/>
          <a:p>
            <a:r>
              <a:rPr lang="zh-CN" altLang="en-US"/>
              <a:t>示例－</a:t>
            </a:r>
            <a:r>
              <a:rPr lang="en-US" altLang="zh-CN"/>
              <a:t>SRAM</a:t>
            </a:r>
            <a:r>
              <a:rPr lang="zh-CN" altLang="en-US"/>
              <a:t>芯片</a:t>
            </a:r>
            <a:r>
              <a:rPr lang="en-US" altLang="zh-CN"/>
              <a:t>2114</a:t>
            </a:r>
          </a:p>
        </p:txBody>
      </p:sp>
      <p:sp>
        <p:nvSpPr>
          <p:cNvPr id="1853443" name="Rectangle 3">
            <a:extLst>
              <a:ext uri="{FF2B5EF4-FFF2-40B4-BE49-F238E27FC236}">
                <a16:creationId xmlns:a16="http://schemas.microsoft.com/office/drawing/2014/main" id="{1130967B-B29B-452E-A6F8-72396855E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376363"/>
            <a:ext cx="3455988" cy="1582737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sz="2400"/>
              <a:t>容量 </a:t>
            </a:r>
            <a:r>
              <a:rPr lang="en-US" altLang="zh-CN" sz="2400"/>
              <a:t>= 1K x 4 = 4Kb</a:t>
            </a:r>
          </a:p>
          <a:p>
            <a:r>
              <a:rPr lang="zh-CN" altLang="en-US" sz="2400"/>
              <a:t>地址</a:t>
            </a:r>
            <a:r>
              <a:rPr lang="en-US" altLang="zh-CN" sz="2400"/>
              <a:t>: A</a:t>
            </a:r>
            <a:r>
              <a:rPr lang="en-US" altLang="zh-CN" sz="2400" baseline="-2000"/>
              <a:t>0</a:t>
            </a:r>
            <a:r>
              <a:rPr lang="en-US" altLang="zh-CN" sz="2400"/>
              <a:t>~A</a:t>
            </a:r>
            <a:r>
              <a:rPr lang="en-US" altLang="zh-CN" sz="2400" baseline="-2000"/>
              <a:t>9</a:t>
            </a:r>
          </a:p>
          <a:p>
            <a:r>
              <a:rPr lang="zh-CN" altLang="en-US" sz="2400"/>
              <a:t>数据</a:t>
            </a:r>
            <a:r>
              <a:rPr lang="en-US" altLang="zh-CN" sz="2400"/>
              <a:t>: I/O</a:t>
            </a:r>
            <a:r>
              <a:rPr lang="en-US" altLang="zh-CN" sz="2400" baseline="-2000"/>
              <a:t>1</a:t>
            </a:r>
            <a:r>
              <a:rPr lang="en-US" altLang="zh-CN" sz="2400"/>
              <a:t>~I/O</a:t>
            </a:r>
            <a:r>
              <a:rPr lang="en-US" altLang="zh-CN" sz="2400" baseline="-2000"/>
              <a:t>4</a:t>
            </a:r>
          </a:p>
        </p:txBody>
      </p:sp>
      <p:grpSp>
        <p:nvGrpSpPr>
          <p:cNvPr id="21512" name="Group 4">
            <a:extLst>
              <a:ext uri="{FF2B5EF4-FFF2-40B4-BE49-F238E27FC236}">
                <a16:creationId xmlns:a16="http://schemas.microsoft.com/office/drawing/2014/main" id="{2972A5B2-DFAA-4449-96C7-ADC501B2C320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2852738"/>
            <a:ext cx="3384550" cy="3554412"/>
            <a:chOff x="3016" y="1797"/>
            <a:chExt cx="2132" cy="2239"/>
          </a:xfrm>
        </p:grpSpPr>
        <p:pic>
          <p:nvPicPr>
            <p:cNvPr id="21535" name="Picture 5">
              <a:extLst>
                <a:ext uri="{FF2B5EF4-FFF2-40B4-BE49-F238E27FC236}">
                  <a16:creationId xmlns:a16="http://schemas.microsoft.com/office/drawing/2014/main" id="{3DF7EA4E-8D37-4025-9D36-8E4DFE366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797"/>
              <a:ext cx="2132" cy="1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36" name="Text Box 6">
              <a:extLst>
                <a:ext uri="{FF2B5EF4-FFF2-40B4-BE49-F238E27FC236}">
                  <a16:creationId xmlns:a16="http://schemas.microsoft.com/office/drawing/2014/main" id="{19BCA7AC-5BFE-4F9C-9C58-FD9FA3A25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748"/>
              <a:ext cx="16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Intel 2114 </a:t>
              </a:r>
              <a:r>
                <a:rPr lang="zh-CN" altLang="en-US" sz="2400">
                  <a:latin typeface="Arial" panose="020B0604020202020204" pitchFamily="34" charset="0"/>
                </a:rPr>
                <a:t>引脚图</a:t>
              </a:r>
            </a:p>
          </p:txBody>
        </p:sp>
      </p:grpSp>
      <p:sp>
        <p:nvSpPr>
          <p:cNvPr id="1853447" name="Rectangle 7">
            <a:extLst>
              <a:ext uri="{FF2B5EF4-FFF2-40B4-BE49-F238E27FC236}">
                <a16:creationId xmlns:a16="http://schemas.microsoft.com/office/drawing/2014/main" id="{114F5935-C802-4A11-82A3-36FA30EDD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411288"/>
            <a:ext cx="4319587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控制</a:t>
            </a:r>
            <a:r>
              <a:rPr lang="en-US" altLang="zh-CN" sz="2400"/>
              <a:t>: </a:t>
            </a:r>
            <a:r>
              <a:rPr lang="zh-CN" altLang="en-US" sz="2400"/>
              <a:t>片选</a:t>
            </a:r>
            <a:r>
              <a:rPr lang="en-US" altLang="zh-CN" sz="2400"/>
              <a:t>CS</a:t>
            </a:r>
            <a:r>
              <a:rPr lang="zh-CN" altLang="en-US" sz="2400"/>
              <a:t>和写允许</a:t>
            </a:r>
            <a:r>
              <a:rPr lang="en-US" altLang="zh-CN" sz="2400"/>
              <a:t>WE</a:t>
            </a:r>
          </a:p>
          <a:p>
            <a:r>
              <a:rPr lang="zh-CN" altLang="en-US" sz="2400"/>
              <a:t>电源和地</a:t>
            </a:r>
            <a:r>
              <a:rPr lang="en-US" altLang="zh-CN" sz="2400"/>
              <a:t>: Vcc</a:t>
            </a:r>
            <a:r>
              <a:rPr lang="zh-CN" altLang="en-US" sz="2400"/>
              <a:t>和</a:t>
            </a:r>
            <a:r>
              <a:rPr lang="en-US" altLang="zh-CN" sz="2400"/>
              <a:t>GND</a:t>
            </a:r>
          </a:p>
        </p:txBody>
      </p:sp>
      <p:sp>
        <p:nvSpPr>
          <p:cNvPr id="21514" name="Text Box 9">
            <a:extLst>
              <a:ext uri="{FF2B5EF4-FFF2-40B4-BE49-F238E27FC236}">
                <a16:creationId xmlns:a16="http://schemas.microsoft.com/office/drawing/2014/main" id="{E0DBC559-A1C7-45A9-AC2A-6D3085F7B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860800"/>
            <a:ext cx="10080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Intel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2114</a:t>
            </a:r>
          </a:p>
        </p:txBody>
      </p:sp>
      <p:sp>
        <p:nvSpPr>
          <p:cNvPr id="21515" name="Rectangle 10">
            <a:extLst>
              <a:ext uri="{FF2B5EF4-FFF2-40B4-BE49-F238E27FC236}">
                <a16:creationId xmlns:a16="http://schemas.microsoft.com/office/drawing/2014/main" id="{8EB8C2EF-9426-467D-82C8-7A6DF0815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995613"/>
            <a:ext cx="1008063" cy="28098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1516" name="Line 11">
            <a:extLst>
              <a:ext uri="{FF2B5EF4-FFF2-40B4-BE49-F238E27FC236}">
                <a16:creationId xmlns:a16="http://schemas.microsoft.com/office/drawing/2014/main" id="{A5266F04-A9F4-4E1E-9DF5-52ABE0BE7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3429000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Line 12">
            <a:extLst>
              <a:ext uri="{FF2B5EF4-FFF2-40B4-BE49-F238E27FC236}">
                <a16:creationId xmlns:a16="http://schemas.microsoft.com/office/drawing/2014/main" id="{66A497B7-9BBB-4410-A5E4-582D047FA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4364038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Text Box 14">
            <a:extLst>
              <a:ext uri="{FF2B5EF4-FFF2-40B4-BE49-F238E27FC236}">
                <a16:creationId xmlns:a16="http://schemas.microsoft.com/office/drawing/2014/main" id="{A6B0F3C6-8B41-4ED5-AEF3-7E7324579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3787775"/>
            <a:ext cx="139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I/O</a:t>
            </a:r>
            <a:r>
              <a:rPr lang="en-US" altLang="zh-CN" sz="2400" baseline="-2000">
                <a:latin typeface="Arial" panose="020B0604020202020204" pitchFamily="34" charset="0"/>
              </a:rPr>
              <a:t>1</a:t>
            </a:r>
            <a:r>
              <a:rPr lang="en-US" altLang="zh-CN" sz="2400">
                <a:latin typeface="Arial" panose="020B0604020202020204" pitchFamily="34" charset="0"/>
              </a:rPr>
              <a:t>~I/O</a:t>
            </a:r>
            <a:r>
              <a:rPr lang="en-US" altLang="zh-CN" sz="2400" baseline="-20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1519" name="Line 15">
            <a:extLst>
              <a:ext uri="{FF2B5EF4-FFF2-40B4-BE49-F238E27FC236}">
                <a16:creationId xmlns:a16="http://schemas.microsoft.com/office/drawing/2014/main" id="{78DB83FC-7E90-4393-8E8F-FA10F3203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0325" y="3355975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1B77F0DA-7410-42CE-879C-19BCEDD9D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350" y="4292600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Text Box 17">
            <a:extLst>
              <a:ext uri="{FF2B5EF4-FFF2-40B4-BE49-F238E27FC236}">
                <a16:creationId xmlns:a16="http://schemas.microsoft.com/office/drawing/2014/main" id="{32C43352-BACC-4CFA-9278-C967259F0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34290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1522" name="Text Box 18">
            <a:extLst>
              <a:ext uri="{FF2B5EF4-FFF2-40B4-BE49-F238E27FC236}">
                <a16:creationId xmlns:a16="http://schemas.microsoft.com/office/drawing/2014/main" id="{B278E60D-323F-48C4-B99D-9206D321C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7888" y="436403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1523" name="Line 19">
            <a:extLst>
              <a:ext uri="{FF2B5EF4-FFF2-40B4-BE49-F238E27FC236}">
                <a16:creationId xmlns:a16="http://schemas.microsoft.com/office/drawing/2014/main" id="{A491101E-A1A7-4C33-98E6-0277782D7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5372100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4" name="Text Box 20">
            <a:extLst>
              <a:ext uri="{FF2B5EF4-FFF2-40B4-BE49-F238E27FC236}">
                <a16:creationId xmlns:a16="http://schemas.microsoft.com/office/drawing/2014/main" id="{29255148-0B04-4D91-96E0-353C79852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11738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CS</a:t>
            </a:r>
          </a:p>
        </p:txBody>
      </p:sp>
      <p:sp>
        <p:nvSpPr>
          <p:cNvPr id="21525" name="Line 21">
            <a:extLst>
              <a:ext uri="{FF2B5EF4-FFF2-40B4-BE49-F238E27FC236}">
                <a16:creationId xmlns:a16="http://schemas.microsoft.com/office/drawing/2014/main" id="{E0E04FE7-1021-43FB-9C00-2F51F5CB8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4722813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6" name="Text Box 22">
            <a:extLst>
              <a:ext uri="{FF2B5EF4-FFF2-40B4-BE49-F238E27FC236}">
                <a16:creationId xmlns:a16="http://schemas.microsoft.com/office/drawing/2014/main" id="{CEA54292-9C8F-4972-ACBF-A6012A82F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364038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WE</a:t>
            </a:r>
          </a:p>
        </p:txBody>
      </p:sp>
      <p:sp>
        <p:nvSpPr>
          <p:cNvPr id="21527" name="Line 23">
            <a:extLst>
              <a:ext uri="{FF2B5EF4-FFF2-40B4-BE49-F238E27FC236}">
                <a16:creationId xmlns:a16="http://schemas.microsoft.com/office/drawing/2014/main" id="{8DFAA8D7-184C-49E5-8E9A-01CCB98B1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4425" y="4400550"/>
            <a:ext cx="469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8" name="Line 24">
            <a:extLst>
              <a:ext uri="{FF2B5EF4-FFF2-40B4-BE49-F238E27FC236}">
                <a16:creationId xmlns:a16="http://schemas.microsoft.com/office/drawing/2014/main" id="{F53BDA2B-A96D-44B9-B5D6-A51EF23E5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4425" y="5048250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9" name="Text Box 25">
            <a:extLst>
              <a:ext uri="{FF2B5EF4-FFF2-40B4-BE49-F238E27FC236}">
                <a16:creationId xmlns:a16="http://schemas.microsoft.com/office/drawing/2014/main" id="{4314AD08-AECE-41F4-8840-682A2FFC4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949950"/>
            <a:ext cx="2576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Intel 2114 </a:t>
            </a:r>
            <a:r>
              <a:rPr lang="zh-CN" altLang="en-US" sz="2400">
                <a:latin typeface="Arial" panose="020B0604020202020204" pitchFamily="34" charset="0"/>
              </a:rPr>
              <a:t>逻辑图</a:t>
            </a:r>
          </a:p>
        </p:txBody>
      </p:sp>
      <p:grpSp>
        <p:nvGrpSpPr>
          <p:cNvPr id="3" name="Group 29">
            <a:extLst>
              <a:ext uri="{FF2B5EF4-FFF2-40B4-BE49-F238E27FC236}">
                <a16:creationId xmlns:a16="http://schemas.microsoft.com/office/drawing/2014/main" id="{CAB84FCE-48FD-4E21-9E91-9D1416412760}"/>
              </a:ext>
            </a:extLst>
          </p:cNvPr>
          <p:cNvGrpSpPr>
            <a:grpSpLocks/>
          </p:cNvGrpSpPr>
          <p:nvPr/>
        </p:nvGrpSpPr>
        <p:grpSpPr bwMode="auto">
          <a:xfrm>
            <a:off x="6335713" y="1482725"/>
            <a:ext cx="2125662" cy="0"/>
            <a:chOff x="3991" y="822"/>
            <a:chExt cx="1339" cy="0"/>
          </a:xfrm>
        </p:grpSpPr>
        <p:sp>
          <p:nvSpPr>
            <p:cNvPr id="21533" name="Line 27">
              <a:extLst>
                <a:ext uri="{FF2B5EF4-FFF2-40B4-BE49-F238E27FC236}">
                  <a16:creationId xmlns:a16="http://schemas.microsoft.com/office/drawing/2014/main" id="{F450C258-D2B6-4E5A-A813-FD615373E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822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Line 28">
              <a:extLst>
                <a:ext uri="{FF2B5EF4-FFF2-40B4-BE49-F238E27FC236}">
                  <a16:creationId xmlns:a16="http://schemas.microsoft.com/office/drawing/2014/main" id="{EB968B55-78EB-4FB5-B11C-0D9BDF2CC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1" y="822"/>
              <a:ext cx="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31" name="Oval 30">
            <a:extLst>
              <a:ext uri="{FF2B5EF4-FFF2-40B4-BE49-F238E27FC236}">
                <a16:creationId xmlns:a16="http://schemas.microsoft.com/office/drawing/2014/main" id="{CC0DCFD1-B992-4AA6-8DC0-D12E55DFF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4652963"/>
            <a:ext cx="101600" cy="968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1532" name="Oval 31">
            <a:extLst>
              <a:ext uri="{FF2B5EF4-FFF2-40B4-BE49-F238E27FC236}">
                <a16:creationId xmlns:a16="http://schemas.microsoft.com/office/drawing/2014/main" id="{C0678886-196A-472F-B587-9C96FCC63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5311775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53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53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1006CD8C-0AF7-49F1-AA6C-33C29E3FB86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73A9890-AAD3-4623-AC02-B33BA02D7422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3FEEAFAB-DD68-4382-BB48-3198B57D75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110929CF-E4C5-415B-8607-8F76771A77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FD896DE-D662-4485-9003-B7EE2E489AD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3557" name="Object 2">
            <a:extLst>
              <a:ext uri="{FF2B5EF4-FFF2-40B4-BE49-F238E27FC236}">
                <a16:creationId xmlns:a16="http://schemas.microsoft.com/office/drawing/2014/main" id="{02E9AA44-D2A4-4632-9FEA-336D2F06C9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2225" y="1341438"/>
          <a:ext cx="4605338" cy="505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图片" r:id="rId3" imgW="3101042" imgH="3431474" progId="Word.Picture.8">
                  <p:embed/>
                </p:oleObj>
              </mc:Choice>
              <mc:Fallback>
                <p:oleObj name="图片" r:id="rId3" imgW="3101042" imgH="3431474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25" y="1341438"/>
                        <a:ext cx="4605338" cy="505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3">
            <a:extLst>
              <a:ext uri="{FF2B5EF4-FFF2-40B4-BE49-F238E27FC236}">
                <a16:creationId xmlns:a16="http://schemas.microsoft.com/office/drawing/2014/main" id="{ACFAE58F-9961-4018-A024-4F039C40C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SRAM</a:t>
            </a:r>
            <a:r>
              <a:rPr lang="zh-CN" altLang="en-US"/>
              <a:t>芯片内部结构</a:t>
            </a:r>
          </a:p>
        </p:txBody>
      </p:sp>
      <p:sp>
        <p:nvSpPr>
          <p:cNvPr id="1782788" name="Rectangle 4">
            <a:extLst>
              <a:ext uri="{FF2B5EF4-FFF2-40B4-BE49-F238E27FC236}">
                <a16:creationId xmlns:a16="http://schemas.microsoft.com/office/drawing/2014/main" id="{7E7A6C85-2F7B-4494-A217-695EE8FBD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2575"/>
            <a:ext cx="3627438" cy="4829175"/>
          </a:xfrm>
        </p:spPr>
        <p:txBody>
          <a:bodyPr/>
          <a:lstStyle/>
          <a:p>
            <a:r>
              <a:rPr lang="zh-CN" altLang="en-US"/>
              <a:t>存储阵列</a:t>
            </a:r>
          </a:p>
          <a:p>
            <a:r>
              <a:rPr lang="zh-CN" altLang="en-US"/>
              <a:t>地址译码</a:t>
            </a:r>
          </a:p>
          <a:p>
            <a:r>
              <a:rPr lang="zh-CN" altLang="en-US"/>
              <a:t>输入</a:t>
            </a:r>
            <a:r>
              <a:rPr lang="en-US" altLang="zh-CN"/>
              <a:t>/</a:t>
            </a:r>
            <a:r>
              <a:rPr lang="zh-CN" altLang="en-US"/>
              <a:t>输出控制</a:t>
            </a:r>
          </a:p>
        </p:txBody>
      </p:sp>
      <p:sp>
        <p:nvSpPr>
          <p:cNvPr id="1782789" name="Rectangle 5">
            <a:extLst>
              <a:ext uri="{FF2B5EF4-FFF2-40B4-BE49-F238E27FC236}">
                <a16:creationId xmlns:a16="http://schemas.microsoft.com/office/drawing/2014/main" id="{FF6D1C76-FB81-4BB3-A84F-5B4798E8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455863"/>
            <a:ext cx="2197100" cy="1477962"/>
          </a:xfrm>
          <a:prstGeom prst="rect">
            <a:avLst/>
          </a:prstGeom>
          <a:noFill/>
          <a:ln w="28575">
            <a:solidFill>
              <a:srgbClr val="0099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82790" name="Rectangle 6">
            <a:extLst>
              <a:ext uri="{FF2B5EF4-FFF2-40B4-BE49-F238E27FC236}">
                <a16:creationId xmlns:a16="http://schemas.microsoft.com/office/drawing/2014/main" id="{C410B517-B015-41E0-B5A8-79665F30B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4149725"/>
            <a:ext cx="4138612" cy="1908175"/>
          </a:xfrm>
          <a:prstGeom prst="rect">
            <a:avLst/>
          </a:prstGeom>
          <a:noFill/>
          <a:ln w="19050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6A11623F-E136-4642-8AA0-5E3DF78FFB97}"/>
              </a:ext>
            </a:extLst>
          </p:cNvPr>
          <p:cNvGrpSpPr>
            <a:grpSpLocks/>
          </p:cNvGrpSpPr>
          <p:nvPr/>
        </p:nvGrpSpPr>
        <p:grpSpPr bwMode="auto">
          <a:xfrm>
            <a:off x="4751388" y="1592263"/>
            <a:ext cx="3349625" cy="2449512"/>
            <a:chOff x="3178" y="1207"/>
            <a:chExt cx="1906" cy="1357"/>
          </a:xfrm>
        </p:grpSpPr>
        <p:sp>
          <p:nvSpPr>
            <p:cNvPr id="23563" name="Line 8">
              <a:extLst>
                <a:ext uri="{FF2B5EF4-FFF2-40B4-BE49-F238E27FC236}">
                  <a16:creationId xmlns:a16="http://schemas.microsoft.com/office/drawing/2014/main" id="{D2E27C1D-16B4-454D-9572-87DDB982D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1209"/>
              <a:ext cx="190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4" name="Line 9">
              <a:extLst>
                <a:ext uri="{FF2B5EF4-FFF2-40B4-BE49-F238E27FC236}">
                  <a16:creationId xmlns:a16="http://schemas.microsoft.com/office/drawing/2014/main" id="{247B7336-9EC3-4CD8-B9F1-075371246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" y="1607"/>
              <a:ext cx="1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Line 10">
              <a:extLst>
                <a:ext uri="{FF2B5EF4-FFF2-40B4-BE49-F238E27FC236}">
                  <a16:creationId xmlns:a16="http://schemas.microsoft.com/office/drawing/2014/main" id="{A519F1ED-3AA3-4D00-97CC-CBB05D1BE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1250"/>
              <a:ext cx="0" cy="131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Line 11">
              <a:extLst>
                <a:ext uri="{FF2B5EF4-FFF2-40B4-BE49-F238E27FC236}">
                  <a16:creationId xmlns:a16="http://schemas.microsoft.com/office/drawing/2014/main" id="{50BFEB77-9BC4-4254-88A1-FF87C3818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9" y="2553"/>
              <a:ext cx="55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12">
              <a:extLst>
                <a:ext uri="{FF2B5EF4-FFF2-40B4-BE49-F238E27FC236}">
                  <a16:creationId xmlns:a16="http://schemas.microsoft.com/office/drawing/2014/main" id="{A88425AD-78FF-43F9-AB79-92D5C5D3C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7" y="1613"/>
              <a:ext cx="0" cy="92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13">
              <a:extLst>
                <a:ext uri="{FF2B5EF4-FFF2-40B4-BE49-F238E27FC236}">
                  <a16:creationId xmlns:a16="http://schemas.microsoft.com/office/drawing/2014/main" id="{956663C6-E43E-41A7-89C4-597A2D258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" y="1207"/>
              <a:ext cx="0" cy="40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178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8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788" grpId="0" build="p"/>
      <p:bldP spid="1782789" grpId="0" animBg="1"/>
      <p:bldP spid="178279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>
            <a:extLst>
              <a:ext uri="{FF2B5EF4-FFF2-40B4-BE49-F238E27FC236}">
                <a16:creationId xmlns:a16="http://schemas.microsoft.com/office/drawing/2014/main" id="{45F54B35-ACA2-4F8C-9954-3661A893C28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C7F75EE-599B-460C-8093-3726CC3D383F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208EACFE-C803-46BE-8141-05D9F2B83B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8E93CEE8-DD4B-4A8A-B669-40A90F7CAA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1B06DDD-67B0-48A6-BBC7-04E0AB3B94A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57CF9F52-A3E6-4868-9966-D8CB97D8F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SRAM</a:t>
            </a:r>
            <a:r>
              <a:rPr lang="zh-CN" altLang="en-US" dirty="0"/>
              <a:t>存储元</a:t>
            </a:r>
          </a:p>
        </p:txBody>
      </p:sp>
      <p:sp>
        <p:nvSpPr>
          <p:cNvPr id="1783811" name="Rectangle 3">
            <a:extLst>
              <a:ext uri="{FF2B5EF4-FFF2-40B4-BE49-F238E27FC236}">
                <a16:creationId xmlns:a16="http://schemas.microsoft.com/office/drawing/2014/main" id="{F8FF17B3-C1AC-45E6-A155-5F3485226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2908300" cy="4932362"/>
          </a:xfrm>
        </p:spPr>
        <p:txBody>
          <a:bodyPr/>
          <a:lstStyle/>
          <a:p>
            <a:r>
              <a:rPr lang="en-US" altLang="zh-CN" dirty="0">
                <a:ea typeface="楷体_GB2312"/>
                <a:cs typeface="楷体_GB2312"/>
              </a:rPr>
              <a:t>X</a:t>
            </a:r>
            <a:r>
              <a:rPr lang="en-US" altLang="zh-CN" baseline="-25000" dirty="0">
                <a:ea typeface="楷体_GB2312"/>
                <a:cs typeface="楷体_GB2312"/>
              </a:rPr>
              <a:t>i </a:t>
            </a:r>
            <a:r>
              <a:rPr lang="en-US" altLang="zh-CN" dirty="0">
                <a:ea typeface="楷体_GB2312"/>
                <a:cs typeface="楷体_GB2312"/>
              </a:rPr>
              <a:t>=1</a:t>
            </a:r>
          </a:p>
          <a:p>
            <a:pPr lvl="1"/>
            <a:r>
              <a:rPr lang="en-US" altLang="zh-CN" dirty="0"/>
              <a:t>T5</a:t>
            </a:r>
            <a:r>
              <a:rPr lang="zh-CN" altLang="en-US" dirty="0"/>
              <a:t>、</a:t>
            </a:r>
            <a:r>
              <a:rPr lang="en-US" altLang="zh-CN" dirty="0"/>
              <a:t>T6</a:t>
            </a:r>
            <a:r>
              <a:rPr lang="zh-CN" altLang="en-US" dirty="0"/>
              <a:t>导通</a:t>
            </a:r>
          </a:p>
          <a:p>
            <a:pPr lvl="1"/>
            <a:r>
              <a:rPr lang="zh-CN" altLang="en-US" dirty="0"/>
              <a:t>存储元与位线接通</a:t>
            </a:r>
          </a:p>
          <a:p>
            <a:r>
              <a:rPr lang="en-US" altLang="zh-CN" dirty="0" err="1">
                <a:ea typeface="楷体_GB2312"/>
                <a:cs typeface="楷体_GB2312"/>
              </a:rPr>
              <a:t>Y</a:t>
            </a:r>
            <a:r>
              <a:rPr lang="en-US" altLang="zh-CN" baseline="-25000" dirty="0" err="1">
                <a:ea typeface="楷体_GB2312"/>
                <a:cs typeface="楷体_GB2312"/>
              </a:rPr>
              <a:t>j</a:t>
            </a:r>
            <a:r>
              <a:rPr lang="en-US" altLang="zh-CN" dirty="0">
                <a:ea typeface="楷体_GB2312"/>
                <a:cs typeface="楷体_GB2312"/>
              </a:rPr>
              <a:t> =1</a:t>
            </a:r>
          </a:p>
          <a:p>
            <a:pPr lvl="1"/>
            <a:r>
              <a:rPr lang="en-US" altLang="zh-CN" dirty="0"/>
              <a:t>T7 </a:t>
            </a:r>
            <a:r>
              <a:rPr lang="zh-CN" altLang="en-US" dirty="0"/>
              <a:t>、</a:t>
            </a:r>
            <a:r>
              <a:rPr lang="en-US" altLang="zh-CN" dirty="0"/>
              <a:t>T8</a:t>
            </a:r>
            <a:r>
              <a:rPr lang="zh-CN" altLang="en-US" dirty="0"/>
              <a:t>导通</a:t>
            </a:r>
          </a:p>
          <a:p>
            <a:pPr lvl="1"/>
            <a:r>
              <a:rPr lang="zh-CN" altLang="en-US" dirty="0"/>
              <a:t>存储元与数据线接通</a:t>
            </a:r>
          </a:p>
          <a:p>
            <a:pPr lvl="1"/>
            <a:r>
              <a:rPr lang="zh-CN" altLang="en-US" dirty="0"/>
              <a:t>通过数据线读取该单元数据</a:t>
            </a:r>
          </a:p>
        </p:txBody>
      </p:sp>
      <p:graphicFrame>
        <p:nvGraphicFramePr>
          <p:cNvPr id="24583" name="Object 5">
            <a:extLst>
              <a:ext uri="{FF2B5EF4-FFF2-40B4-BE49-F238E27FC236}">
                <a16:creationId xmlns:a16="http://schemas.microsoft.com/office/drawing/2014/main" id="{4B9B1E98-1096-4CDE-A3A8-69897FABFC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4550" y="1700213"/>
          <a:ext cx="5267325" cy="431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图片" r:id="rId4" imgW="3777134" imgH="2621382" progId="Word.Picture.8">
                  <p:embed/>
                </p:oleObj>
              </mc:Choice>
              <mc:Fallback>
                <p:oleObj name="图片" r:id="rId4" imgW="3777134" imgH="2621382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1700213"/>
                        <a:ext cx="5267325" cy="431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38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E453B6CC-772C-4496-9531-765D5A37B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楷体_GB2312"/>
                <a:cs typeface="楷体_GB2312"/>
              </a:rPr>
              <a:t>SRAM</a:t>
            </a:r>
            <a:r>
              <a:rPr lang="zh-CN" altLang="en-US">
                <a:ea typeface="楷体_GB2312"/>
                <a:cs typeface="楷体_GB2312"/>
              </a:rPr>
              <a:t>读操作时序图</a:t>
            </a:r>
            <a:endParaRPr lang="zh-CN" altLang="en-US"/>
          </a:p>
        </p:txBody>
      </p:sp>
      <p:sp>
        <p:nvSpPr>
          <p:cNvPr id="26627" name="日期占位符 3">
            <a:extLst>
              <a:ext uri="{FF2B5EF4-FFF2-40B4-BE49-F238E27FC236}">
                <a16:creationId xmlns:a16="http://schemas.microsoft.com/office/drawing/2014/main" id="{C5F85068-0565-4309-856F-C103E8E258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E535A44-A14C-41EC-999A-E43CAB859D5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页脚占位符 4">
            <a:extLst>
              <a:ext uri="{FF2B5EF4-FFF2-40B4-BE49-F238E27FC236}">
                <a16:creationId xmlns:a16="http://schemas.microsoft.com/office/drawing/2014/main" id="{ACA8A969-C46A-4F2B-A65D-52CD8548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6629" name="灯片编号占位符 5">
            <a:extLst>
              <a:ext uri="{FF2B5EF4-FFF2-40B4-BE49-F238E27FC236}">
                <a16:creationId xmlns:a16="http://schemas.microsoft.com/office/drawing/2014/main" id="{5D24E6F2-CBC4-43E8-894A-03FD79D3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10F6405-3CB9-4864-9F4C-F1D8BDA01C8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6630" name="Object 17">
            <a:extLst>
              <a:ext uri="{FF2B5EF4-FFF2-40B4-BE49-F238E27FC236}">
                <a16:creationId xmlns:a16="http://schemas.microsoft.com/office/drawing/2014/main" id="{C4D9E7BB-9FBB-46D6-8B1E-14A72C7D19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8063" y="1268413"/>
          <a:ext cx="7019925" cy="205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图片" r:id="rId3" imgW="3877056" imgH="1133856" progId="Word.Picture.8">
                  <p:embed/>
                </p:oleObj>
              </mc:Choice>
              <mc:Fallback>
                <p:oleObj name="图片" r:id="rId3" imgW="3877056" imgH="1133856" progId="Word.Picture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1268413"/>
                        <a:ext cx="7019925" cy="2052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8">
            <a:extLst>
              <a:ext uri="{FF2B5EF4-FFF2-40B4-BE49-F238E27FC236}">
                <a16:creationId xmlns:a16="http://schemas.microsoft.com/office/drawing/2014/main" id="{B06803B3-E5B7-4CC5-B68B-EDA6749B19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1388" y="3763963"/>
          <a:ext cx="7231062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图片" r:id="rId5" imgW="3991356" imgH="1219200" progId="Word.Picture.8">
                  <p:embed/>
                </p:oleObj>
              </mc:Choice>
              <mc:Fallback>
                <p:oleObj name="图片" r:id="rId5" imgW="3991356" imgH="1219200" progId="Word.Picture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3763963"/>
                        <a:ext cx="7231062" cy="2185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20">
            <a:extLst>
              <a:ext uri="{FF2B5EF4-FFF2-40B4-BE49-F238E27FC236}">
                <a16:creationId xmlns:a16="http://schemas.microsoft.com/office/drawing/2014/main" id="{561BE07A-C66F-4C44-A521-324E6E7C4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3328988"/>
            <a:ext cx="37798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1270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>
                <a:cs typeface="Times New Roman" panose="02020603050405020304" pitchFamily="18" charset="0"/>
              </a:rPr>
              <a:t>a</a:t>
            </a:r>
            <a:r>
              <a:rPr lang="zh-CN" altLang="en-US" sz="2000"/>
              <a:t>）地址控制的读操作</a:t>
            </a:r>
          </a:p>
        </p:txBody>
      </p:sp>
      <p:sp>
        <p:nvSpPr>
          <p:cNvPr id="16393" name="Rectangle 21">
            <a:extLst>
              <a:ext uri="{FF2B5EF4-FFF2-40B4-BE49-F238E27FC236}">
                <a16:creationId xmlns:a16="http://schemas.microsoft.com/office/drawing/2014/main" id="{BC1D5C94-D257-4628-8BE7-5E3CB85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288" y="5988050"/>
            <a:ext cx="29670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>
                <a:cs typeface="Times New Roman" panose="02020603050405020304" pitchFamily="18" charset="0"/>
              </a:rPr>
              <a:t>b</a:t>
            </a:r>
            <a:r>
              <a:rPr lang="zh-CN" altLang="en-US" sz="2000"/>
              <a:t>）片选控制的读操作</a:t>
            </a:r>
            <a:r>
              <a:rPr lang="zh-CN" altLang="en-US" sz="2000">
                <a:latin typeface="Verdana" panose="020B0604030504040204" pitchFamily="34" charset="0"/>
              </a:rPr>
              <a:t> </a:t>
            </a:r>
            <a:endParaRPr lang="zh-CN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7A023D61-427E-434A-924A-2E7D3D872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楷体_GB2312"/>
                <a:cs typeface="楷体_GB2312"/>
              </a:rPr>
              <a:t>SRAM</a:t>
            </a:r>
            <a:r>
              <a:rPr lang="zh-CN" altLang="en-US">
                <a:ea typeface="楷体_GB2312"/>
                <a:cs typeface="楷体_GB2312"/>
              </a:rPr>
              <a:t>写操作时序图</a:t>
            </a:r>
            <a:endParaRPr lang="zh-CN" altLang="en-US"/>
          </a:p>
        </p:txBody>
      </p:sp>
      <p:sp>
        <p:nvSpPr>
          <p:cNvPr id="27651" name="日期占位符 3">
            <a:extLst>
              <a:ext uri="{FF2B5EF4-FFF2-40B4-BE49-F238E27FC236}">
                <a16:creationId xmlns:a16="http://schemas.microsoft.com/office/drawing/2014/main" id="{D54EBAA7-E262-46DA-AE66-7CF6AB4E68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6925184-CDD1-4CBC-8593-676F4869F55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页脚占位符 4">
            <a:extLst>
              <a:ext uri="{FF2B5EF4-FFF2-40B4-BE49-F238E27FC236}">
                <a16:creationId xmlns:a16="http://schemas.microsoft.com/office/drawing/2014/main" id="{41961779-77EE-40A3-A6CE-190CDC63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7653" name="灯片编号占位符 5">
            <a:extLst>
              <a:ext uri="{FF2B5EF4-FFF2-40B4-BE49-F238E27FC236}">
                <a16:creationId xmlns:a16="http://schemas.microsoft.com/office/drawing/2014/main" id="{56353503-ACB5-43BC-87CA-A7ABE854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CADA5B8-363C-4229-AEAE-D31C2A7ED68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7654" name="对象 6">
            <a:extLst>
              <a:ext uri="{FF2B5EF4-FFF2-40B4-BE49-F238E27FC236}">
                <a16:creationId xmlns:a16="http://schemas.microsoft.com/office/drawing/2014/main" id="{7C2A62F3-2A63-4EF0-B665-C260B551C2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7038" y="1049338"/>
          <a:ext cx="5821362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Picture" r:id="rId3" imgW="4174898" imgH="1892701" progId="Word.Picture.8">
                  <p:embed/>
                </p:oleObj>
              </mc:Choice>
              <mc:Fallback>
                <p:oleObj name="Picture" r:id="rId3" imgW="4174898" imgH="1892701" progId="Word.Picture.8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1049338"/>
                        <a:ext cx="5821362" cy="2663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BE9709A-919F-4B0A-87E6-01527C5F53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1300" y="3824288"/>
          <a:ext cx="6108700" cy="251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Picture" r:id="rId5" imgW="4174898" imgH="1854665" progId="Word.Picture.8">
                  <p:embed/>
                </p:oleObj>
              </mc:Choice>
              <mc:Fallback>
                <p:oleObj name="Picture" r:id="rId5" imgW="4174898" imgH="1854665" progId="Word.Picture.8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824288"/>
                        <a:ext cx="6108700" cy="25130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>
            <a:extLst>
              <a:ext uri="{FF2B5EF4-FFF2-40B4-BE49-F238E27FC236}">
                <a16:creationId xmlns:a16="http://schemas.microsoft.com/office/drawing/2014/main" id="{DAEE73A6-EC68-4613-BB86-7141DA4B9ED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EB39F5C-0632-492C-8C95-F7A2C27D37D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0BE27DA4-EEBF-48AC-BEAA-4B11869350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E248D30B-8603-4D4C-B1C4-34F8A00A55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47CCEF6-6833-4EEA-9296-1A2F86B3E50C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7D2AD01A-098F-4F8D-9328-DF8CFBFDF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0188"/>
            <a:ext cx="8229600" cy="922337"/>
          </a:xfrm>
        </p:spPr>
        <p:txBody>
          <a:bodyPr/>
          <a:lstStyle/>
          <a:p>
            <a:r>
              <a:rPr lang="en-US" altLang="zh-CN"/>
              <a:t>DRAM</a:t>
            </a:r>
            <a:r>
              <a:rPr lang="zh-CN" altLang="en-US"/>
              <a:t>芯片</a:t>
            </a:r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DC36B3CD-37F5-45D4-B5E6-DB95E3BA8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3933825" cy="4824412"/>
          </a:xfrm>
        </p:spPr>
        <p:txBody>
          <a:bodyPr/>
          <a:lstStyle/>
          <a:p>
            <a:r>
              <a:rPr lang="zh-CN" altLang="en-US"/>
              <a:t>地址</a:t>
            </a:r>
            <a:r>
              <a:rPr lang="en-US" altLang="zh-CN"/>
              <a:t>: </a:t>
            </a:r>
            <a:r>
              <a:rPr lang="zh-CN" altLang="en-US"/>
              <a:t>决定存储字数</a:t>
            </a:r>
          </a:p>
          <a:p>
            <a:pPr lvl="1"/>
            <a:r>
              <a:rPr lang="zh-CN" altLang="en-US"/>
              <a:t>为减少引脚数，地址分两次输入</a:t>
            </a:r>
          </a:p>
          <a:p>
            <a:r>
              <a:rPr lang="zh-CN" altLang="en-US"/>
              <a:t>数据</a:t>
            </a:r>
            <a:r>
              <a:rPr lang="en-US" altLang="zh-CN"/>
              <a:t>: </a:t>
            </a:r>
            <a:r>
              <a:rPr lang="zh-CN" altLang="en-US"/>
              <a:t>存储字宽度</a:t>
            </a:r>
            <a:endParaRPr lang="en-US" altLang="zh-CN"/>
          </a:p>
          <a:p>
            <a:r>
              <a:rPr lang="zh-CN" altLang="en-US"/>
              <a:t>控制</a:t>
            </a:r>
          </a:p>
          <a:p>
            <a:pPr lvl="1"/>
            <a:r>
              <a:rPr lang="en-US" altLang="zh-CN"/>
              <a:t>WE: </a:t>
            </a:r>
            <a:r>
              <a:rPr lang="zh-CN" altLang="en-US"/>
              <a:t>写允许</a:t>
            </a:r>
          </a:p>
          <a:p>
            <a:pPr lvl="1"/>
            <a:r>
              <a:rPr lang="en-US" altLang="zh-CN"/>
              <a:t>RAS: </a:t>
            </a:r>
            <a:r>
              <a:rPr lang="zh-CN" altLang="en-US"/>
              <a:t>行地址选通</a:t>
            </a:r>
            <a:r>
              <a:rPr lang="en-US" altLang="zh-CN"/>
              <a:t>(Row Address Strobe)</a:t>
            </a:r>
          </a:p>
          <a:p>
            <a:pPr lvl="1"/>
            <a:r>
              <a:rPr lang="en-US" altLang="zh-CN"/>
              <a:t>CAS: </a:t>
            </a:r>
            <a:r>
              <a:rPr lang="zh-CN" altLang="en-US"/>
              <a:t>列地址选通</a:t>
            </a:r>
            <a:r>
              <a:rPr lang="en-US" altLang="zh-CN"/>
              <a:t>(Column Address Strobe)</a:t>
            </a:r>
            <a:endParaRPr lang="zh-CN" altLang="en-US"/>
          </a:p>
        </p:txBody>
      </p:sp>
      <p:sp>
        <p:nvSpPr>
          <p:cNvPr id="28679" name="Text Box 4">
            <a:extLst>
              <a:ext uri="{FF2B5EF4-FFF2-40B4-BE49-F238E27FC236}">
                <a16:creationId xmlns:a16="http://schemas.microsoft.com/office/drawing/2014/main" id="{3A8A84BF-80D5-4516-8AD7-117214AB8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2600325"/>
            <a:ext cx="11525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DRAM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芯片</a:t>
            </a:r>
          </a:p>
        </p:txBody>
      </p:sp>
      <p:sp>
        <p:nvSpPr>
          <p:cNvPr id="28680" name="Rectangle 5">
            <a:extLst>
              <a:ext uri="{FF2B5EF4-FFF2-40B4-BE49-F238E27FC236}">
                <a16:creationId xmlns:a16="http://schemas.microsoft.com/office/drawing/2014/main" id="{0EBC2788-1309-4DA5-BA3A-AA6764B94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1663700"/>
            <a:ext cx="1296988" cy="28098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8681" name="Line 6">
            <a:extLst>
              <a:ext uri="{FF2B5EF4-FFF2-40B4-BE49-F238E27FC236}">
                <a16:creationId xmlns:a16="http://schemas.microsoft.com/office/drawing/2014/main" id="{1A2FC381-C2EA-40DF-B69B-A08816355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2168525"/>
            <a:ext cx="1223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Line 7">
            <a:extLst>
              <a:ext uri="{FF2B5EF4-FFF2-40B4-BE49-F238E27FC236}">
                <a16:creationId xmlns:a16="http://schemas.microsoft.com/office/drawing/2014/main" id="{8B39F308-D23A-464C-8CA5-B5EF283E3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0" y="3032125"/>
            <a:ext cx="1223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3" name="Text Box 8">
            <a:extLst>
              <a:ext uri="{FF2B5EF4-FFF2-40B4-BE49-F238E27FC236}">
                <a16:creationId xmlns:a16="http://schemas.microsoft.com/office/drawing/2014/main" id="{7F2A05F8-7532-49A6-B5C5-E6CB0538F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1641475"/>
            <a:ext cx="1347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A</a:t>
            </a:r>
            <a:r>
              <a:rPr lang="en-US" altLang="zh-CN" sz="2400" baseline="-2000">
                <a:latin typeface="Arial" panose="020B0604020202020204" pitchFamily="34" charset="0"/>
              </a:rPr>
              <a:t>0 </a:t>
            </a:r>
            <a:r>
              <a:rPr lang="en-US" altLang="zh-CN" sz="2400">
                <a:latin typeface="Arial" panose="020B0604020202020204" pitchFamily="34" charset="0"/>
              </a:rPr>
              <a:t>~A</a:t>
            </a:r>
            <a:r>
              <a:rPr lang="en-US" altLang="zh-CN" sz="2400" baseline="-2000">
                <a:latin typeface="Arial" panose="020B0604020202020204" pitchFamily="34" charset="0"/>
              </a:rPr>
              <a:t>m-1</a:t>
            </a:r>
          </a:p>
        </p:txBody>
      </p:sp>
      <p:sp>
        <p:nvSpPr>
          <p:cNvPr id="28684" name="Line 9">
            <a:extLst>
              <a:ext uri="{FF2B5EF4-FFF2-40B4-BE49-F238E27FC236}">
                <a16:creationId xmlns:a16="http://schemas.microsoft.com/office/drawing/2014/main" id="{D260C4BD-DAD6-416E-8B88-D0D062A8D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7038" y="2095500"/>
            <a:ext cx="144462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5" name="Line 10">
            <a:extLst>
              <a:ext uri="{FF2B5EF4-FFF2-40B4-BE49-F238E27FC236}">
                <a16:creationId xmlns:a16="http://schemas.microsoft.com/office/drawing/2014/main" id="{02CE4912-E75F-43F4-8C73-669EED4AA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9575" y="2959100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6" name="Text Box 11">
            <a:extLst>
              <a:ext uri="{FF2B5EF4-FFF2-40B4-BE49-F238E27FC236}">
                <a16:creationId xmlns:a16="http://schemas.microsoft.com/office/drawing/2014/main" id="{224A2A62-EB9E-4D25-9595-EE8C6A26C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2122488"/>
            <a:ext cx="455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28687" name="Text Box 12">
            <a:extLst>
              <a:ext uri="{FF2B5EF4-FFF2-40B4-BE49-F238E27FC236}">
                <a16:creationId xmlns:a16="http://schemas.microsoft.com/office/drawing/2014/main" id="{B3D9A975-6CB7-4568-85DD-1C17A3471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307975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28688" name="Line 13">
            <a:extLst>
              <a:ext uri="{FF2B5EF4-FFF2-40B4-BE49-F238E27FC236}">
                <a16:creationId xmlns:a16="http://schemas.microsoft.com/office/drawing/2014/main" id="{9C18269C-8638-4790-9DF8-AD0D6DCEB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3752850"/>
            <a:ext cx="1223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9" name="Text Box 14">
            <a:extLst>
              <a:ext uri="{FF2B5EF4-FFF2-40B4-BE49-F238E27FC236}">
                <a16:creationId xmlns:a16="http://schemas.microsoft.com/office/drawing/2014/main" id="{E7B5C7A8-F351-46D8-A636-19DF991FA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392488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RAS</a:t>
            </a:r>
          </a:p>
        </p:txBody>
      </p:sp>
      <p:sp>
        <p:nvSpPr>
          <p:cNvPr id="28690" name="Line 15">
            <a:extLst>
              <a:ext uri="{FF2B5EF4-FFF2-40B4-BE49-F238E27FC236}">
                <a16:creationId xmlns:a16="http://schemas.microsoft.com/office/drawing/2014/main" id="{2EB80C78-307A-45E1-AD95-870191510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3103563"/>
            <a:ext cx="1223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1" name="Text Box 16">
            <a:extLst>
              <a:ext uri="{FF2B5EF4-FFF2-40B4-BE49-F238E27FC236}">
                <a16:creationId xmlns:a16="http://schemas.microsoft.com/office/drawing/2014/main" id="{D378C895-F2DC-4B8D-97AC-4ACC626FF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2744788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WE</a:t>
            </a:r>
          </a:p>
        </p:txBody>
      </p:sp>
      <p:sp>
        <p:nvSpPr>
          <p:cNvPr id="28692" name="Line 17">
            <a:extLst>
              <a:ext uri="{FF2B5EF4-FFF2-40B4-BE49-F238E27FC236}">
                <a16:creationId xmlns:a16="http://schemas.microsoft.com/office/drawing/2014/main" id="{1C45E23D-49BF-49AC-8FC8-557474B56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2250" y="2782888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3" name="Line 18">
            <a:extLst>
              <a:ext uri="{FF2B5EF4-FFF2-40B4-BE49-F238E27FC236}">
                <a16:creationId xmlns:a16="http://schemas.microsoft.com/office/drawing/2014/main" id="{E3339E55-CCEC-4F34-B50F-CC6B8E11E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3429000"/>
            <a:ext cx="5397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4" name="Text Box 19">
            <a:extLst>
              <a:ext uri="{FF2B5EF4-FFF2-40B4-BE49-F238E27FC236}">
                <a16:creationId xmlns:a16="http://schemas.microsoft.com/office/drawing/2014/main" id="{A3D1729C-E9CD-4D40-8933-6E8920BCA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2490788"/>
            <a:ext cx="1373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</a:t>
            </a:r>
            <a:r>
              <a:rPr lang="en-US" altLang="zh-CN" sz="2400" baseline="-2000">
                <a:latin typeface="Arial" panose="020B0604020202020204" pitchFamily="34" charset="0"/>
              </a:rPr>
              <a:t>0 </a:t>
            </a:r>
            <a:r>
              <a:rPr lang="en-US" altLang="zh-CN" sz="2400">
                <a:latin typeface="Arial" panose="020B0604020202020204" pitchFamily="34" charset="0"/>
              </a:rPr>
              <a:t>~ D</a:t>
            </a:r>
            <a:r>
              <a:rPr lang="en-US" altLang="zh-CN" sz="2400" baseline="-2000">
                <a:latin typeface="Arial" panose="020B0604020202020204" pitchFamily="34" charset="0"/>
              </a:rPr>
              <a:t>n-1</a:t>
            </a:r>
          </a:p>
        </p:txBody>
      </p:sp>
      <p:sp>
        <p:nvSpPr>
          <p:cNvPr id="1788948" name="Rectangle 20">
            <a:extLst>
              <a:ext uri="{FF2B5EF4-FFF2-40B4-BE49-F238E27FC236}">
                <a16:creationId xmlns:a16="http://schemas.microsoft.com/office/drawing/2014/main" id="{8A12CFBA-916D-42B5-8CC7-7592C7138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763" y="4868863"/>
            <a:ext cx="3394075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存储容量</a:t>
            </a:r>
          </a:p>
          <a:p>
            <a:pPr>
              <a:buFontTx/>
              <a:buNone/>
            </a:pPr>
            <a:r>
              <a:rPr lang="zh-CN" altLang="en-US" sz="2400" b="0"/>
              <a:t>	  </a:t>
            </a:r>
            <a:r>
              <a:rPr lang="en-US" altLang="zh-CN" sz="2400" b="0"/>
              <a:t>= 2</a:t>
            </a:r>
            <a:r>
              <a:rPr lang="en-US" altLang="zh-CN" sz="2400" baseline="30000">
                <a:solidFill>
                  <a:srgbClr val="FF0000"/>
                </a:solidFill>
              </a:rPr>
              <a:t>2m</a:t>
            </a:r>
            <a:r>
              <a:rPr lang="en-US" altLang="zh-CN" sz="2400" b="0" baseline="30000"/>
              <a:t> </a:t>
            </a:r>
            <a:r>
              <a:rPr lang="en-US" altLang="zh-CN" sz="2400" b="0"/>
              <a:t>x n (</a:t>
            </a:r>
            <a:r>
              <a:rPr lang="zh-CN" altLang="en-US" sz="2400" b="0"/>
              <a:t>位</a:t>
            </a:r>
            <a:r>
              <a:rPr lang="en-US" altLang="zh-CN" sz="2400" b="0"/>
              <a:t>)</a:t>
            </a:r>
          </a:p>
          <a:p>
            <a:pPr>
              <a:buFontTx/>
              <a:buNone/>
            </a:pPr>
            <a:r>
              <a:rPr lang="en-US" altLang="zh-CN" sz="2400" b="0"/>
              <a:t>	  = 2</a:t>
            </a:r>
            <a:r>
              <a:rPr lang="en-US" altLang="zh-CN" sz="2400" baseline="30000">
                <a:solidFill>
                  <a:srgbClr val="FF0000"/>
                </a:solidFill>
              </a:rPr>
              <a:t>2m</a:t>
            </a:r>
            <a:r>
              <a:rPr lang="en-US" altLang="zh-CN" sz="2400" b="0" baseline="30000"/>
              <a:t> </a:t>
            </a:r>
            <a:r>
              <a:rPr lang="en-US" altLang="zh-CN" sz="2400" b="0"/>
              <a:t>x n / 8 (</a:t>
            </a:r>
            <a:r>
              <a:rPr lang="zh-CN" altLang="en-US" sz="2400" b="0"/>
              <a:t>字节</a:t>
            </a:r>
            <a:r>
              <a:rPr lang="en-US" altLang="zh-CN" sz="2400" b="0"/>
              <a:t>)</a:t>
            </a:r>
          </a:p>
        </p:txBody>
      </p:sp>
      <p:sp>
        <p:nvSpPr>
          <p:cNvPr id="28696" name="Line 21">
            <a:extLst>
              <a:ext uri="{FF2B5EF4-FFF2-40B4-BE49-F238E27FC236}">
                <a16:creationId xmlns:a16="http://schemas.microsoft.com/office/drawing/2014/main" id="{6C0D2889-55D3-4199-BE9A-9C254239D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4232275"/>
            <a:ext cx="1223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7" name="Text Box 22">
            <a:extLst>
              <a:ext uri="{FF2B5EF4-FFF2-40B4-BE49-F238E27FC236}">
                <a16:creationId xmlns:a16="http://schemas.microsoft.com/office/drawing/2014/main" id="{302008A3-AAF4-457F-AF0E-BE671D60C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871913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CAS</a:t>
            </a:r>
          </a:p>
        </p:txBody>
      </p:sp>
      <p:sp>
        <p:nvSpPr>
          <p:cNvPr id="28698" name="Line 23">
            <a:extLst>
              <a:ext uri="{FF2B5EF4-FFF2-40B4-BE49-F238E27FC236}">
                <a16:creationId xmlns:a16="http://schemas.microsoft.com/office/drawing/2014/main" id="{29C26538-ADEE-46B4-8296-9A117F4B5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0825" y="3924300"/>
            <a:ext cx="5111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9" name="Oval 24">
            <a:extLst>
              <a:ext uri="{FF2B5EF4-FFF2-40B4-BE49-F238E27FC236}">
                <a16:creationId xmlns:a16="http://schemas.microsoft.com/office/drawing/2014/main" id="{AE338C35-0EDF-4D7F-A80A-6466D5B73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988" y="4187825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8700" name="Oval 25">
            <a:extLst>
              <a:ext uri="{FF2B5EF4-FFF2-40B4-BE49-F238E27FC236}">
                <a16:creationId xmlns:a16="http://schemas.microsoft.com/office/drawing/2014/main" id="{274CC8B2-7C4E-4B27-B2E3-713B16758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988" y="3698875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8701" name="Oval 26">
            <a:extLst>
              <a:ext uri="{FF2B5EF4-FFF2-40B4-BE49-F238E27FC236}">
                <a16:creationId xmlns:a16="http://schemas.microsoft.com/office/drawing/2014/main" id="{E3835BDD-B530-46B8-9483-12B5A7179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925" y="3057525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8702" name="Line 27">
            <a:extLst>
              <a:ext uri="{FF2B5EF4-FFF2-40B4-BE49-F238E27FC236}">
                <a16:creationId xmlns:a16="http://schemas.microsoft.com/office/drawing/2014/main" id="{D6F8C484-B0F4-4B7A-84A9-95DBBA405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3963" y="3968750"/>
            <a:ext cx="4683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3" name="Line 28">
            <a:extLst>
              <a:ext uri="{FF2B5EF4-FFF2-40B4-BE49-F238E27FC236}">
                <a16:creationId xmlns:a16="http://schemas.microsoft.com/office/drawing/2014/main" id="{93DFA893-67D7-43C9-BA13-131C376AF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3963" y="4400550"/>
            <a:ext cx="539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4" name="Line 29">
            <a:extLst>
              <a:ext uri="{FF2B5EF4-FFF2-40B4-BE49-F238E27FC236}">
                <a16:creationId xmlns:a16="http://schemas.microsoft.com/office/drawing/2014/main" id="{717C585E-C7F6-4FB6-AA9C-C040688E3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475" y="5192713"/>
            <a:ext cx="539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89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F7FFDEE8-25FF-4ADB-B947-3551DA7BD3A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D845229-449A-479D-A9BB-0A722638C7A2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FAC65F22-00D0-4CDF-BE05-1E13F74D0F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DF2C941A-733F-4378-BAEA-89141A8D6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8629233-256A-4CAE-A46B-B913A566F72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75671853-F9C3-4599-8C71-6F4BC9F19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5256213"/>
            <a:ext cx="3814762" cy="433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26" name="Line 3">
            <a:extLst>
              <a:ext uri="{FF2B5EF4-FFF2-40B4-BE49-F238E27FC236}">
                <a16:creationId xmlns:a16="http://schemas.microsoft.com/office/drawing/2014/main" id="{7E1C2B3C-C459-46AC-AB59-E61011FDD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0050" y="4967288"/>
            <a:ext cx="0" cy="287337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7" name="Line 4">
            <a:extLst>
              <a:ext uri="{FF2B5EF4-FFF2-40B4-BE49-F238E27FC236}">
                <a16:creationId xmlns:a16="http://schemas.microsoft.com/office/drawing/2014/main" id="{7ECDE897-F873-43C2-9219-175870192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6675" y="4967288"/>
            <a:ext cx="0" cy="287337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Line 5">
            <a:extLst>
              <a:ext uri="{FF2B5EF4-FFF2-40B4-BE49-F238E27FC236}">
                <a16:creationId xmlns:a16="http://schemas.microsoft.com/office/drawing/2014/main" id="{632FD13E-54D3-4B2E-8500-E668E4B73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4967288"/>
            <a:ext cx="0" cy="287337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Line 6">
            <a:extLst>
              <a:ext uri="{FF2B5EF4-FFF2-40B4-BE49-F238E27FC236}">
                <a16:creationId xmlns:a16="http://schemas.microsoft.com/office/drawing/2014/main" id="{C89E417D-488A-4AA4-85C8-8A3BFD7DC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8338" y="4967288"/>
            <a:ext cx="0" cy="287337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0" name="Rectangle 7">
            <a:extLst>
              <a:ext uri="{FF2B5EF4-FFF2-40B4-BE49-F238E27FC236}">
                <a16:creationId xmlns:a16="http://schemas.microsoft.com/office/drawing/2014/main" id="{4CC03932-07C9-49A1-B0FE-BD949EBB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4319588"/>
            <a:ext cx="1368425" cy="1511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31" name="Line 8">
            <a:extLst>
              <a:ext uri="{FF2B5EF4-FFF2-40B4-BE49-F238E27FC236}">
                <a16:creationId xmlns:a16="http://schemas.microsoft.com/office/drawing/2014/main" id="{4CB6FD4A-33D9-42DD-AEE4-DF9CA5B37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6189663"/>
            <a:ext cx="144463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Line 9">
            <a:extLst>
              <a:ext uri="{FF2B5EF4-FFF2-40B4-BE49-F238E27FC236}">
                <a16:creationId xmlns:a16="http://schemas.microsoft.com/office/drawing/2014/main" id="{74FC6A8E-3871-4E56-AD03-DE102CFA2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25" y="4532313"/>
            <a:ext cx="12954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3" name="Line 10">
            <a:extLst>
              <a:ext uri="{FF2B5EF4-FFF2-40B4-BE49-F238E27FC236}">
                <a16:creationId xmlns:a16="http://schemas.microsoft.com/office/drawing/2014/main" id="{7D06D8B3-D1D6-4549-BF7D-BF83DD2AB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25" y="5278438"/>
            <a:ext cx="12954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4" name="Line 11">
            <a:extLst>
              <a:ext uri="{FF2B5EF4-FFF2-40B4-BE49-F238E27FC236}">
                <a16:creationId xmlns:a16="http://schemas.microsoft.com/office/drawing/2014/main" id="{7F5702E0-C0FA-4411-A137-5C6013FD3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25" y="4919663"/>
            <a:ext cx="12954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5" name="Rectangle 12">
            <a:extLst>
              <a:ext uri="{FF2B5EF4-FFF2-40B4-BE49-F238E27FC236}">
                <a16:creationId xmlns:a16="http://schemas.microsoft.com/office/drawing/2014/main" id="{28813423-FCB3-4179-B0F7-6C9ECAC39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5329238"/>
            <a:ext cx="381635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列   译   码   器</a:t>
            </a:r>
          </a:p>
        </p:txBody>
      </p:sp>
      <p:sp>
        <p:nvSpPr>
          <p:cNvPr id="30736" name="Rectangle 13">
            <a:extLst>
              <a:ext uri="{FF2B5EF4-FFF2-40B4-BE49-F238E27FC236}">
                <a16:creationId xmlns:a16="http://schemas.microsoft.com/office/drawing/2014/main" id="{2F34655B-B5ED-446E-80A2-DA8ABA63D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4895850"/>
            <a:ext cx="13684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读写控制</a:t>
            </a:r>
          </a:p>
        </p:txBody>
      </p:sp>
      <p:sp>
        <p:nvSpPr>
          <p:cNvPr id="30737" name="Rectangle 14">
            <a:extLst>
              <a:ext uri="{FF2B5EF4-FFF2-40B4-BE49-F238E27FC236}">
                <a16:creationId xmlns:a16="http://schemas.microsoft.com/office/drawing/2014/main" id="{508F2581-9D26-4F4B-95AD-EF3A68CA9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4630738"/>
            <a:ext cx="4540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WE</a:t>
            </a:r>
          </a:p>
        </p:txBody>
      </p:sp>
      <p:sp>
        <p:nvSpPr>
          <p:cNvPr id="30738" name="Rectangle 15">
            <a:extLst>
              <a:ext uri="{FF2B5EF4-FFF2-40B4-BE49-F238E27FC236}">
                <a16:creationId xmlns:a16="http://schemas.microsoft.com/office/drawing/2014/main" id="{9CB6A7E5-89C7-4A3E-95C8-E7C1B1DED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4198938"/>
            <a:ext cx="38576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D0</a:t>
            </a:r>
          </a:p>
        </p:txBody>
      </p:sp>
      <p:sp>
        <p:nvSpPr>
          <p:cNvPr id="30739" name="Rectangle 16">
            <a:extLst>
              <a:ext uri="{FF2B5EF4-FFF2-40B4-BE49-F238E27FC236}">
                <a16:creationId xmlns:a16="http://schemas.microsoft.com/office/drawing/2014/main" id="{C7C9F5DF-5E68-4623-A4DD-AEA6D6947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4991100"/>
            <a:ext cx="5540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RAS</a:t>
            </a:r>
          </a:p>
        </p:txBody>
      </p:sp>
      <p:sp>
        <p:nvSpPr>
          <p:cNvPr id="30740" name="Text Box 17">
            <a:extLst>
              <a:ext uri="{FF2B5EF4-FFF2-40B4-BE49-F238E27FC236}">
                <a16:creationId xmlns:a16="http://schemas.microsoft.com/office/drawing/2014/main" id="{5638BFEF-6243-4C38-81BD-3A0061DE2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3" y="59039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0741" name="Line 18">
            <a:extLst>
              <a:ext uri="{FF2B5EF4-FFF2-40B4-BE49-F238E27FC236}">
                <a16:creationId xmlns:a16="http://schemas.microsoft.com/office/drawing/2014/main" id="{2DDC230D-4D92-420D-A02C-A65B2D8C5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0325" y="1241425"/>
            <a:ext cx="0" cy="5119688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2" name="Text Box 19">
            <a:extLst>
              <a:ext uri="{FF2B5EF4-FFF2-40B4-BE49-F238E27FC236}">
                <a16:creationId xmlns:a16="http://schemas.microsoft.com/office/drawing/2014/main" id="{6A80276E-1206-4237-8680-FC73DDB8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050" y="49672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0743" name="Text Box 20">
            <a:extLst>
              <a:ext uri="{FF2B5EF4-FFF2-40B4-BE49-F238E27FC236}">
                <a16:creationId xmlns:a16="http://schemas.microsoft.com/office/drawing/2014/main" id="{E1538318-4F3F-4953-A5D5-70345B22A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49672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0744" name="Text Box 21">
            <a:extLst>
              <a:ext uri="{FF2B5EF4-FFF2-40B4-BE49-F238E27FC236}">
                <a16:creationId xmlns:a16="http://schemas.microsoft.com/office/drawing/2014/main" id="{5F3A0292-5556-43D2-B6A6-E0C0AA48A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49672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0745" name="Text Box 22">
            <a:extLst>
              <a:ext uri="{FF2B5EF4-FFF2-40B4-BE49-F238E27FC236}">
                <a16:creationId xmlns:a16="http://schemas.microsoft.com/office/drawing/2014/main" id="{D4B9E9D3-B453-40A9-B447-50C6BB49B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338" y="49672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0746" name="Line 23">
            <a:extLst>
              <a:ext uri="{FF2B5EF4-FFF2-40B4-BE49-F238E27FC236}">
                <a16:creationId xmlns:a16="http://schemas.microsoft.com/office/drawing/2014/main" id="{4C7BB7D5-79DE-4FE5-8182-B649848A5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498951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7" name="Rectangle 24">
            <a:extLst>
              <a:ext uri="{FF2B5EF4-FFF2-40B4-BE49-F238E27FC236}">
                <a16:creationId xmlns:a16="http://schemas.microsoft.com/office/drawing/2014/main" id="{394142E5-85DF-48F0-B58D-6024C2645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4537075"/>
            <a:ext cx="3814762" cy="43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48" name="Rectangle 25">
            <a:extLst>
              <a:ext uri="{FF2B5EF4-FFF2-40B4-BE49-F238E27FC236}">
                <a16:creationId xmlns:a16="http://schemas.microsoft.com/office/drawing/2014/main" id="{E0F1E4EA-8C01-48C0-B7A1-E9F826158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4606925"/>
            <a:ext cx="38163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放  大  与  选  择</a:t>
            </a:r>
          </a:p>
        </p:txBody>
      </p:sp>
      <p:sp>
        <p:nvSpPr>
          <p:cNvPr id="30749" name="Rectangle 26">
            <a:extLst>
              <a:ext uri="{FF2B5EF4-FFF2-40B4-BE49-F238E27FC236}">
                <a16:creationId xmlns:a16="http://schemas.microsoft.com/office/drawing/2014/main" id="{8B153D62-A296-436F-9D4B-C464C7B39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5975350"/>
            <a:ext cx="3814762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50" name="Line 27">
            <a:extLst>
              <a:ext uri="{FF2B5EF4-FFF2-40B4-BE49-F238E27FC236}">
                <a16:creationId xmlns:a16="http://schemas.microsoft.com/office/drawing/2014/main" id="{D8EC71AB-1921-47C6-949C-8ED76A635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5" y="568801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1" name="Rectangle 28">
            <a:extLst>
              <a:ext uri="{FF2B5EF4-FFF2-40B4-BE49-F238E27FC236}">
                <a16:creationId xmlns:a16="http://schemas.microsoft.com/office/drawing/2014/main" id="{8551B0A2-F7E7-42EC-A7F8-4842C30AC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0" y="6046788"/>
            <a:ext cx="3671888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列 地 址 锁 存 器</a:t>
            </a:r>
          </a:p>
        </p:txBody>
      </p:sp>
      <p:sp>
        <p:nvSpPr>
          <p:cNvPr id="30752" name="Text Box 29">
            <a:extLst>
              <a:ext uri="{FF2B5EF4-FFF2-40B4-BE49-F238E27FC236}">
                <a16:creationId xmlns:a16="http://schemas.microsoft.com/office/drawing/2014/main" id="{254B20EC-610F-4EE5-9D0E-A1CCFECF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56880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0753" name="Line 30">
            <a:extLst>
              <a:ext uri="{FF2B5EF4-FFF2-40B4-BE49-F238E27FC236}">
                <a16:creationId xmlns:a16="http://schemas.microsoft.com/office/drawing/2014/main" id="{837E6E3A-D231-4851-846D-622585969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25" y="56388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4" name="Rectangle 31">
            <a:extLst>
              <a:ext uri="{FF2B5EF4-FFF2-40B4-BE49-F238E27FC236}">
                <a16:creationId xmlns:a16="http://schemas.microsoft.com/office/drawing/2014/main" id="{FD624C02-D4D6-4C7F-8B79-7F5C91814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5351463"/>
            <a:ext cx="5540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CAS</a:t>
            </a:r>
          </a:p>
        </p:txBody>
      </p:sp>
      <p:sp>
        <p:nvSpPr>
          <p:cNvPr id="30755" name="Line 32">
            <a:extLst>
              <a:ext uri="{FF2B5EF4-FFF2-40B4-BE49-F238E27FC236}">
                <a16:creationId xmlns:a16="http://schemas.microsoft.com/office/drawing/2014/main" id="{D3DAAE08-4519-4802-9557-3D392AC3C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5351463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6" name="Line 33">
            <a:extLst>
              <a:ext uri="{FF2B5EF4-FFF2-40B4-BE49-F238E27FC236}">
                <a16:creationId xmlns:a16="http://schemas.microsoft.com/office/drawing/2014/main" id="{379B2F65-9000-4AE2-A29C-FBC86B157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5450" y="5829300"/>
            <a:ext cx="144463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7" name="Line 34">
            <a:extLst>
              <a:ext uri="{FF2B5EF4-FFF2-40B4-BE49-F238E27FC236}">
                <a16:creationId xmlns:a16="http://schemas.microsoft.com/office/drawing/2014/main" id="{7B6D3A68-E3BF-400C-BB3B-DD6FFB249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4678363"/>
            <a:ext cx="360363" cy="0"/>
          </a:xfrm>
          <a:prstGeom prst="line">
            <a:avLst/>
          </a:prstGeom>
          <a:noFill/>
          <a:ln w="19050">
            <a:solidFill>
              <a:srgbClr val="CC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8" name="Line 35">
            <a:extLst>
              <a:ext uri="{FF2B5EF4-FFF2-40B4-BE49-F238E27FC236}">
                <a16:creationId xmlns:a16="http://schemas.microsoft.com/office/drawing/2014/main" id="{3EE38CA9-2BF4-48DC-BF59-991D59F31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4822825"/>
            <a:ext cx="360363" cy="0"/>
          </a:xfrm>
          <a:prstGeom prst="line">
            <a:avLst/>
          </a:prstGeom>
          <a:noFill/>
          <a:ln w="19050">
            <a:solidFill>
              <a:srgbClr val="CC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9" name="Line 36">
            <a:extLst>
              <a:ext uri="{FF2B5EF4-FFF2-40B4-BE49-F238E27FC236}">
                <a16:creationId xmlns:a16="http://schemas.microsoft.com/office/drawing/2014/main" id="{F335313C-4EDB-4A40-8257-DA8105822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7663" y="6262688"/>
            <a:ext cx="2089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37">
            <a:extLst>
              <a:ext uri="{FF2B5EF4-FFF2-40B4-BE49-F238E27FC236}">
                <a16:creationId xmlns:a16="http://schemas.microsoft.com/office/drawing/2014/main" id="{1691AAEF-9321-410B-93B2-A50B74553D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7663" y="2917825"/>
            <a:ext cx="0" cy="3344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1" name="Rectangle 38">
            <a:extLst>
              <a:ext uri="{FF2B5EF4-FFF2-40B4-BE49-F238E27FC236}">
                <a16:creationId xmlns:a16="http://schemas.microsoft.com/office/drawing/2014/main" id="{60096AED-A3F6-4011-86A2-B5A87ADFD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1243013"/>
            <a:ext cx="3816350" cy="3171825"/>
          </a:xfrm>
          <a:prstGeom prst="rect">
            <a:avLst/>
          </a:prstGeom>
          <a:noFill/>
          <a:ln w="28575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62" name="Text Box 39">
            <a:extLst>
              <a:ext uri="{FF2B5EF4-FFF2-40B4-BE49-F238E27FC236}">
                <a16:creationId xmlns:a16="http://schemas.microsoft.com/office/drawing/2014/main" id="{868326D8-1AE9-40AF-8AD6-3470B58AA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408238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1,2</a:t>
            </a:r>
          </a:p>
        </p:txBody>
      </p:sp>
      <p:sp>
        <p:nvSpPr>
          <p:cNvPr id="30763" name="Rectangle 40">
            <a:extLst>
              <a:ext uri="{FF2B5EF4-FFF2-40B4-BE49-F238E27FC236}">
                <a16:creationId xmlns:a16="http://schemas.microsoft.com/office/drawing/2014/main" id="{A9003490-6F04-497A-9E9B-AD689073C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1868488"/>
            <a:ext cx="382588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行</a:t>
            </a:r>
          </a:p>
          <a:p>
            <a:pPr>
              <a:lnSpc>
                <a:spcPct val="85000"/>
              </a:lnSpc>
              <a:spcAft>
                <a:spcPct val="0"/>
              </a:spcAft>
              <a:buFontTx/>
              <a:buNone/>
            </a:pPr>
            <a:endParaRPr lang="zh-CN" altLang="en-US" sz="200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译</a:t>
            </a:r>
          </a:p>
          <a:p>
            <a:pPr>
              <a:lnSpc>
                <a:spcPct val="85000"/>
              </a:lnSpc>
              <a:spcAft>
                <a:spcPct val="0"/>
              </a:spcAft>
              <a:buFontTx/>
              <a:buNone/>
            </a:pPr>
            <a:endParaRPr lang="zh-CN" altLang="en-US" sz="200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码</a:t>
            </a:r>
          </a:p>
          <a:p>
            <a:pPr>
              <a:lnSpc>
                <a:spcPct val="85000"/>
              </a:lnSpc>
              <a:spcAft>
                <a:spcPct val="0"/>
              </a:spcAft>
              <a:buFontTx/>
              <a:buNone/>
            </a:pPr>
            <a:endParaRPr lang="zh-CN" altLang="en-US" sz="200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器</a:t>
            </a:r>
          </a:p>
        </p:txBody>
      </p:sp>
      <p:sp>
        <p:nvSpPr>
          <p:cNvPr id="30764" name="Rectangle 41">
            <a:extLst>
              <a:ext uri="{FF2B5EF4-FFF2-40B4-BE49-F238E27FC236}">
                <a16:creationId xmlns:a16="http://schemas.microsoft.com/office/drawing/2014/main" id="{B2D49FF7-9D32-4099-930A-B068488BC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25" y="1241425"/>
            <a:ext cx="504825" cy="27860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65" name="Line 42">
            <a:extLst>
              <a:ext uri="{FF2B5EF4-FFF2-40B4-BE49-F238E27FC236}">
                <a16:creationId xmlns:a16="http://schemas.microsoft.com/office/drawing/2014/main" id="{C36297A2-D579-471E-80DE-66C4BA1AF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1371600"/>
            <a:ext cx="3960813" cy="15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6" name="Rectangle 43">
            <a:extLst>
              <a:ext uri="{FF2B5EF4-FFF2-40B4-BE49-F238E27FC236}">
                <a16:creationId xmlns:a16="http://schemas.microsoft.com/office/drawing/2014/main" id="{A83718C1-7009-4967-81D6-8FA8CF1F8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579688"/>
            <a:ext cx="76358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A1~A0</a:t>
            </a:r>
          </a:p>
        </p:txBody>
      </p:sp>
      <p:sp>
        <p:nvSpPr>
          <p:cNvPr id="30767" name="Line 44">
            <a:extLst>
              <a:ext uri="{FF2B5EF4-FFF2-40B4-BE49-F238E27FC236}">
                <a16:creationId xmlns:a16="http://schemas.microsoft.com/office/drawing/2014/main" id="{75E25EFE-6BB2-46BE-8C6F-02B01DF05A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3663" y="1566863"/>
            <a:ext cx="0" cy="2970212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8" name="Line 45">
            <a:extLst>
              <a:ext uri="{FF2B5EF4-FFF2-40B4-BE49-F238E27FC236}">
                <a16:creationId xmlns:a16="http://schemas.microsoft.com/office/drawing/2014/main" id="{F1502FF1-FCC0-4CFA-84E1-EC5ECA5BEE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0413" y="1566863"/>
            <a:ext cx="0" cy="2970212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9" name="Line 46">
            <a:extLst>
              <a:ext uri="{FF2B5EF4-FFF2-40B4-BE49-F238E27FC236}">
                <a16:creationId xmlns:a16="http://schemas.microsoft.com/office/drawing/2014/main" id="{AB834B11-19BA-40EF-AA20-DFF293A63F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7038" y="1566863"/>
            <a:ext cx="0" cy="2970212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0" name="Line 47">
            <a:extLst>
              <a:ext uri="{FF2B5EF4-FFF2-40B4-BE49-F238E27FC236}">
                <a16:creationId xmlns:a16="http://schemas.microsoft.com/office/drawing/2014/main" id="{46BA621A-9CA5-4FCB-B920-DB862B52B5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78700" y="1566863"/>
            <a:ext cx="0" cy="2992437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1" name="Rectangle 48">
            <a:extLst>
              <a:ext uri="{FF2B5EF4-FFF2-40B4-BE49-F238E27FC236}">
                <a16:creationId xmlns:a16="http://schemas.microsoft.com/office/drawing/2014/main" id="{5B1C1365-718D-4E47-A66A-551C48325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1566863"/>
            <a:ext cx="431800" cy="3889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72" name="Line 49">
            <a:extLst>
              <a:ext uri="{FF2B5EF4-FFF2-40B4-BE49-F238E27FC236}">
                <a16:creationId xmlns:a16="http://schemas.microsoft.com/office/drawing/2014/main" id="{3722386C-1EA9-41A3-82C0-3F1742DA8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6675" y="1373188"/>
            <a:ext cx="0" cy="193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3" name="Line 50">
            <a:extLst>
              <a:ext uri="{FF2B5EF4-FFF2-40B4-BE49-F238E27FC236}">
                <a16:creationId xmlns:a16="http://schemas.microsoft.com/office/drawing/2014/main" id="{F21FF51B-E2AC-4365-B09E-CA59A318C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1760538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4" name="Rectangle 51">
            <a:extLst>
              <a:ext uri="{FF2B5EF4-FFF2-40B4-BE49-F238E27FC236}">
                <a16:creationId xmlns:a16="http://schemas.microsoft.com/office/drawing/2014/main" id="{5B857AD5-0435-40FE-A200-20CE3301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566863"/>
            <a:ext cx="431800" cy="3889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75" name="Line 52">
            <a:extLst>
              <a:ext uri="{FF2B5EF4-FFF2-40B4-BE49-F238E27FC236}">
                <a16:creationId xmlns:a16="http://schemas.microsoft.com/office/drawing/2014/main" id="{50BDCFE0-5429-4A24-9312-D07A08AB8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1373188"/>
            <a:ext cx="0" cy="193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6" name="Line 53">
            <a:extLst>
              <a:ext uri="{FF2B5EF4-FFF2-40B4-BE49-F238E27FC236}">
                <a16:creationId xmlns:a16="http://schemas.microsoft.com/office/drawing/2014/main" id="{37D759AA-1EAA-4530-BA9A-0921AF2E0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1760538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7" name="Rectangle 54">
            <a:extLst>
              <a:ext uri="{FF2B5EF4-FFF2-40B4-BE49-F238E27FC236}">
                <a16:creationId xmlns:a16="http://schemas.microsoft.com/office/drawing/2014/main" id="{AAB398FF-F9F2-4219-8F25-10CA3055C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566863"/>
            <a:ext cx="431800" cy="3889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78" name="Line 55">
            <a:extLst>
              <a:ext uri="{FF2B5EF4-FFF2-40B4-BE49-F238E27FC236}">
                <a16:creationId xmlns:a16="http://schemas.microsoft.com/office/drawing/2014/main" id="{110E1023-7F13-445C-9AA5-877D1AD2A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1373188"/>
            <a:ext cx="0" cy="193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9" name="Line 56">
            <a:extLst>
              <a:ext uri="{FF2B5EF4-FFF2-40B4-BE49-F238E27FC236}">
                <a16:creationId xmlns:a16="http://schemas.microsoft.com/office/drawing/2014/main" id="{BB62792E-6B6D-4854-A33F-944B894BB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1760538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0" name="Rectangle 57">
            <a:extLst>
              <a:ext uri="{FF2B5EF4-FFF2-40B4-BE49-F238E27FC236}">
                <a16:creationId xmlns:a16="http://schemas.microsoft.com/office/drawing/2014/main" id="{2EEE977A-8D58-4792-8439-00C900591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1566863"/>
            <a:ext cx="431800" cy="3889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81" name="Line 58">
            <a:extLst>
              <a:ext uri="{FF2B5EF4-FFF2-40B4-BE49-F238E27FC236}">
                <a16:creationId xmlns:a16="http://schemas.microsoft.com/office/drawing/2014/main" id="{A7F2938A-1A28-4F7E-8F32-65AB34D02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1373188"/>
            <a:ext cx="0" cy="193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2" name="Line 59">
            <a:extLst>
              <a:ext uri="{FF2B5EF4-FFF2-40B4-BE49-F238E27FC236}">
                <a16:creationId xmlns:a16="http://schemas.microsoft.com/office/drawing/2014/main" id="{B3CA861F-2F08-40D4-A1B7-3D1A455E9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1760538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3" name="Line 60">
            <a:extLst>
              <a:ext uri="{FF2B5EF4-FFF2-40B4-BE49-F238E27FC236}">
                <a16:creationId xmlns:a16="http://schemas.microsoft.com/office/drawing/2014/main" id="{A0264539-0F4E-43AE-9203-7262C223B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2147888"/>
            <a:ext cx="3960813" cy="158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4" name="Rectangle 61">
            <a:extLst>
              <a:ext uri="{FF2B5EF4-FFF2-40B4-BE49-F238E27FC236}">
                <a16:creationId xmlns:a16="http://schemas.microsoft.com/office/drawing/2014/main" id="{4EE7B71B-5BEA-4EDB-9098-03395CA2A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2343150"/>
            <a:ext cx="431800" cy="3889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85" name="Line 62">
            <a:extLst>
              <a:ext uri="{FF2B5EF4-FFF2-40B4-BE49-F238E27FC236}">
                <a16:creationId xmlns:a16="http://schemas.microsoft.com/office/drawing/2014/main" id="{7105E712-3098-40B4-B373-9722BF1D4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6675" y="2149475"/>
            <a:ext cx="0" cy="193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6" name="Line 63">
            <a:extLst>
              <a:ext uri="{FF2B5EF4-FFF2-40B4-BE49-F238E27FC236}">
                <a16:creationId xmlns:a16="http://schemas.microsoft.com/office/drawing/2014/main" id="{87BBDF33-4E17-4A59-9735-A532A9B42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2538413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7" name="Rectangle 64">
            <a:extLst>
              <a:ext uri="{FF2B5EF4-FFF2-40B4-BE49-F238E27FC236}">
                <a16:creationId xmlns:a16="http://schemas.microsoft.com/office/drawing/2014/main" id="{D8AF7C70-EDF5-4E72-B2D5-C674C06B9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343150"/>
            <a:ext cx="431800" cy="3889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88" name="Line 65">
            <a:extLst>
              <a:ext uri="{FF2B5EF4-FFF2-40B4-BE49-F238E27FC236}">
                <a16:creationId xmlns:a16="http://schemas.microsoft.com/office/drawing/2014/main" id="{2182A8D0-5FE2-4293-A58F-5710BDE21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2149475"/>
            <a:ext cx="0" cy="193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9" name="Line 66">
            <a:extLst>
              <a:ext uri="{FF2B5EF4-FFF2-40B4-BE49-F238E27FC236}">
                <a16:creationId xmlns:a16="http://schemas.microsoft.com/office/drawing/2014/main" id="{552E93ED-4466-4353-956B-D56706446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2538413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0" name="Rectangle 67">
            <a:extLst>
              <a:ext uri="{FF2B5EF4-FFF2-40B4-BE49-F238E27FC236}">
                <a16:creationId xmlns:a16="http://schemas.microsoft.com/office/drawing/2014/main" id="{1E301EA4-8F17-47A7-B6A7-D7DE44CFF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343150"/>
            <a:ext cx="431800" cy="388938"/>
          </a:xfrm>
          <a:prstGeom prst="rect">
            <a:avLst/>
          </a:prstGeom>
          <a:noFill/>
          <a:ln w="19050">
            <a:solidFill>
              <a:srgbClr val="CC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91" name="Line 68">
            <a:extLst>
              <a:ext uri="{FF2B5EF4-FFF2-40B4-BE49-F238E27FC236}">
                <a16:creationId xmlns:a16="http://schemas.microsoft.com/office/drawing/2014/main" id="{EAF98EDD-5A1A-4A30-BBB7-64B3A47A7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2149475"/>
            <a:ext cx="0" cy="193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2" name="Line 69">
            <a:extLst>
              <a:ext uri="{FF2B5EF4-FFF2-40B4-BE49-F238E27FC236}">
                <a16:creationId xmlns:a16="http://schemas.microsoft.com/office/drawing/2014/main" id="{B48C4E47-C3E5-4DB7-BFB0-60CEC0512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2538413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3" name="Rectangle 70">
            <a:extLst>
              <a:ext uri="{FF2B5EF4-FFF2-40B4-BE49-F238E27FC236}">
                <a16:creationId xmlns:a16="http://schemas.microsoft.com/office/drawing/2014/main" id="{40837B99-C0B7-46E9-B1BC-C07606CB5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343150"/>
            <a:ext cx="431800" cy="3889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94" name="Line 71">
            <a:extLst>
              <a:ext uri="{FF2B5EF4-FFF2-40B4-BE49-F238E27FC236}">
                <a16:creationId xmlns:a16="http://schemas.microsoft.com/office/drawing/2014/main" id="{81055EC1-48B0-4CE5-9B5C-36F996FFF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2149475"/>
            <a:ext cx="0" cy="193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5" name="Line 72">
            <a:extLst>
              <a:ext uri="{FF2B5EF4-FFF2-40B4-BE49-F238E27FC236}">
                <a16:creationId xmlns:a16="http://schemas.microsoft.com/office/drawing/2014/main" id="{1E63B739-6447-4589-9767-62B69B753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2538413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6" name="Line 73">
            <a:extLst>
              <a:ext uri="{FF2B5EF4-FFF2-40B4-BE49-F238E27FC236}">
                <a16:creationId xmlns:a16="http://schemas.microsoft.com/office/drawing/2014/main" id="{04F5D5D8-9024-4D04-815F-2A1FFAE74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2925763"/>
            <a:ext cx="396081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7" name="Rectangle 74">
            <a:extLst>
              <a:ext uri="{FF2B5EF4-FFF2-40B4-BE49-F238E27FC236}">
                <a16:creationId xmlns:a16="http://schemas.microsoft.com/office/drawing/2014/main" id="{059F7B18-59A9-4783-B03E-04FE19C79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3121025"/>
            <a:ext cx="431800" cy="38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98" name="Line 75">
            <a:extLst>
              <a:ext uri="{FF2B5EF4-FFF2-40B4-BE49-F238E27FC236}">
                <a16:creationId xmlns:a16="http://schemas.microsoft.com/office/drawing/2014/main" id="{A7A344FE-A52B-4936-BA20-DBB3C8D5E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6675" y="2925763"/>
            <a:ext cx="0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9" name="Line 76">
            <a:extLst>
              <a:ext uri="{FF2B5EF4-FFF2-40B4-BE49-F238E27FC236}">
                <a16:creationId xmlns:a16="http://schemas.microsoft.com/office/drawing/2014/main" id="{15B18D18-400A-4A20-836B-EA0A2BB66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3314700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0" name="Rectangle 77">
            <a:extLst>
              <a:ext uri="{FF2B5EF4-FFF2-40B4-BE49-F238E27FC236}">
                <a16:creationId xmlns:a16="http://schemas.microsoft.com/office/drawing/2014/main" id="{DF0614B5-BE18-4F4F-983A-C85D52345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121025"/>
            <a:ext cx="431800" cy="38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801" name="Line 78">
            <a:extLst>
              <a:ext uri="{FF2B5EF4-FFF2-40B4-BE49-F238E27FC236}">
                <a16:creationId xmlns:a16="http://schemas.microsoft.com/office/drawing/2014/main" id="{B66ACA58-6E0F-4879-BE02-DD79DCB58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2925763"/>
            <a:ext cx="0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2" name="Line 79">
            <a:extLst>
              <a:ext uri="{FF2B5EF4-FFF2-40B4-BE49-F238E27FC236}">
                <a16:creationId xmlns:a16="http://schemas.microsoft.com/office/drawing/2014/main" id="{79BB7DC0-1730-429F-8750-FB614B7C2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3314700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3" name="Rectangle 80">
            <a:extLst>
              <a:ext uri="{FF2B5EF4-FFF2-40B4-BE49-F238E27FC236}">
                <a16:creationId xmlns:a16="http://schemas.microsoft.com/office/drawing/2014/main" id="{198D8DAA-6FA8-428D-B3FC-BCDC2F60B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121025"/>
            <a:ext cx="431800" cy="38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804" name="Line 81">
            <a:extLst>
              <a:ext uri="{FF2B5EF4-FFF2-40B4-BE49-F238E27FC236}">
                <a16:creationId xmlns:a16="http://schemas.microsoft.com/office/drawing/2014/main" id="{D784ECB8-E0CC-4E68-B4C1-BE1602D66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2925763"/>
            <a:ext cx="0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5" name="Line 82">
            <a:extLst>
              <a:ext uri="{FF2B5EF4-FFF2-40B4-BE49-F238E27FC236}">
                <a16:creationId xmlns:a16="http://schemas.microsoft.com/office/drawing/2014/main" id="{68D16723-5749-4002-89F6-B4275750B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3314700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6" name="Rectangle 83">
            <a:extLst>
              <a:ext uri="{FF2B5EF4-FFF2-40B4-BE49-F238E27FC236}">
                <a16:creationId xmlns:a16="http://schemas.microsoft.com/office/drawing/2014/main" id="{366424DC-D073-48BD-98FB-09E5987C7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3121025"/>
            <a:ext cx="431800" cy="38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807" name="Line 84">
            <a:extLst>
              <a:ext uri="{FF2B5EF4-FFF2-40B4-BE49-F238E27FC236}">
                <a16:creationId xmlns:a16="http://schemas.microsoft.com/office/drawing/2014/main" id="{EDFABB1E-7E0A-4F6F-A7A2-876038FA6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2925763"/>
            <a:ext cx="0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8" name="Line 85">
            <a:extLst>
              <a:ext uri="{FF2B5EF4-FFF2-40B4-BE49-F238E27FC236}">
                <a16:creationId xmlns:a16="http://schemas.microsoft.com/office/drawing/2014/main" id="{1D145BA2-2E5F-4B48-8F19-EE204F425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3314700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9" name="Line 86">
            <a:extLst>
              <a:ext uri="{FF2B5EF4-FFF2-40B4-BE49-F238E27FC236}">
                <a16:creationId xmlns:a16="http://schemas.microsoft.com/office/drawing/2014/main" id="{8C2607BD-D6BF-434F-A590-A9E8BBD02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3702050"/>
            <a:ext cx="3960813" cy="15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0" name="Rectangle 87">
            <a:extLst>
              <a:ext uri="{FF2B5EF4-FFF2-40B4-BE49-F238E27FC236}">
                <a16:creationId xmlns:a16="http://schemas.microsoft.com/office/drawing/2014/main" id="{69DEB08F-DCB4-4BDD-9430-448A47C2E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3898900"/>
            <a:ext cx="431800" cy="38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811" name="Line 88">
            <a:extLst>
              <a:ext uri="{FF2B5EF4-FFF2-40B4-BE49-F238E27FC236}">
                <a16:creationId xmlns:a16="http://schemas.microsoft.com/office/drawing/2014/main" id="{0CB74D65-39FB-4E8E-BF32-C8CA93027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6675" y="3703638"/>
            <a:ext cx="0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2" name="Line 89">
            <a:extLst>
              <a:ext uri="{FF2B5EF4-FFF2-40B4-BE49-F238E27FC236}">
                <a16:creationId xmlns:a16="http://schemas.microsoft.com/office/drawing/2014/main" id="{4EB61C31-757C-42E4-A05E-060A61594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4092575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3" name="Rectangle 90">
            <a:extLst>
              <a:ext uri="{FF2B5EF4-FFF2-40B4-BE49-F238E27FC236}">
                <a16:creationId xmlns:a16="http://schemas.microsoft.com/office/drawing/2014/main" id="{80FDBE80-32A3-4386-AD8F-DF694AE4C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898900"/>
            <a:ext cx="431800" cy="38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814" name="Line 91">
            <a:extLst>
              <a:ext uri="{FF2B5EF4-FFF2-40B4-BE49-F238E27FC236}">
                <a16:creationId xmlns:a16="http://schemas.microsoft.com/office/drawing/2014/main" id="{26A64A05-0365-4CB4-8CDA-1ECD81F02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3703638"/>
            <a:ext cx="0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5" name="Line 92">
            <a:extLst>
              <a:ext uri="{FF2B5EF4-FFF2-40B4-BE49-F238E27FC236}">
                <a16:creationId xmlns:a16="http://schemas.microsoft.com/office/drawing/2014/main" id="{136691B7-0DDC-48FD-AA97-51CB44BB2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4092575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6" name="Rectangle 93">
            <a:extLst>
              <a:ext uri="{FF2B5EF4-FFF2-40B4-BE49-F238E27FC236}">
                <a16:creationId xmlns:a16="http://schemas.microsoft.com/office/drawing/2014/main" id="{1F041D19-5334-499C-A777-F64FEEF55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898900"/>
            <a:ext cx="431800" cy="38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817" name="Line 94">
            <a:extLst>
              <a:ext uri="{FF2B5EF4-FFF2-40B4-BE49-F238E27FC236}">
                <a16:creationId xmlns:a16="http://schemas.microsoft.com/office/drawing/2014/main" id="{06BB1FA2-14EF-4649-8F8B-5A089E80E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3703638"/>
            <a:ext cx="0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8" name="Line 95">
            <a:extLst>
              <a:ext uri="{FF2B5EF4-FFF2-40B4-BE49-F238E27FC236}">
                <a16:creationId xmlns:a16="http://schemas.microsoft.com/office/drawing/2014/main" id="{A1FC307F-9FE1-49A9-9875-5DFAAD94B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4092575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9" name="Rectangle 96">
            <a:extLst>
              <a:ext uri="{FF2B5EF4-FFF2-40B4-BE49-F238E27FC236}">
                <a16:creationId xmlns:a16="http://schemas.microsoft.com/office/drawing/2014/main" id="{B5CB49AE-F8C6-45C1-9A7D-B26019C29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3898900"/>
            <a:ext cx="431800" cy="38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820" name="Line 97">
            <a:extLst>
              <a:ext uri="{FF2B5EF4-FFF2-40B4-BE49-F238E27FC236}">
                <a16:creationId xmlns:a16="http://schemas.microsoft.com/office/drawing/2014/main" id="{7E2AB218-E834-47F6-ABD1-CE25F8C6F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3703638"/>
            <a:ext cx="0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1" name="Line 98">
            <a:extLst>
              <a:ext uri="{FF2B5EF4-FFF2-40B4-BE49-F238E27FC236}">
                <a16:creationId xmlns:a16="http://schemas.microsoft.com/office/drawing/2014/main" id="{018027D8-34EF-43A7-B34B-E1B6B2C1A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4092575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2" name="Line 99">
            <a:extLst>
              <a:ext uri="{FF2B5EF4-FFF2-40B4-BE49-F238E27FC236}">
                <a16:creationId xmlns:a16="http://schemas.microsoft.com/office/drawing/2014/main" id="{18554DD6-D761-4E2D-A683-C45A4CC22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2901950"/>
            <a:ext cx="1222375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3" name="Line 100">
            <a:extLst>
              <a:ext uri="{FF2B5EF4-FFF2-40B4-BE49-F238E27FC236}">
                <a16:creationId xmlns:a16="http://schemas.microsoft.com/office/drawing/2014/main" id="{91BD5759-E500-4922-9612-8C2A23396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2836863"/>
            <a:ext cx="144463" cy="130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4" name="Text Box 101">
            <a:extLst>
              <a:ext uri="{FF2B5EF4-FFF2-40B4-BE49-F238E27FC236}">
                <a16:creationId xmlns:a16="http://schemas.microsoft.com/office/drawing/2014/main" id="{D2606738-2031-4332-B3F3-9938D15B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150" y="163195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0,0</a:t>
            </a:r>
          </a:p>
        </p:txBody>
      </p:sp>
      <p:sp>
        <p:nvSpPr>
          <p:cNvPr id="30825" name="Text Box 102">
            <a:extLst>
              <a:ext uri="{FF2B5EF4-FFF2-40B4-BE49-F238E27FC236}">
                <a16:creationId xmlns:a16="http://schemas.microsoft.com/office/drawing/2014/main" id="{09705CED-6017-43A8-B9C8-C39328765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163195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0,1</a:t>
            </a:r>
          </a:p>
        </p:txBody>
      </p:sp>
      <p:sp>
        <p:nvSpPr>
          <p:cNvPr id="30826" name="Text Box 103">
            <a:extLst>
              <a:ext uri="{FF2B5EF4-FFF2-40B4-BE49-F238E27FC236}">
                <a16:creationId xmlns:a16="http://schemas.microsoft.com/office/drawing/2014/main" id="{AF12F5CB-CA9F-4BB9-8D2B-D4AAE5BF6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63195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0,2</a:t>
            </a:r>
          </a:p>
        </p:txBody>
      </p:sp>
      <p:sp>
        <p:nvSpPr>
          <p:cNvPr id="30827" name="Text Box 104">
            <a:extLst>
              <a:ext uri="{FF2B5EF4-FFF2-40B4-BE49-F238E27FC236}">
                <a16:creationId xmlns:a16="http://schemas.microsoft.com/office/drawing/2014/main" id="{4AA376F8-DB95-4AE8-B8C7-D5D2482A1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163195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0,3</a:t>
            </a:r>
          </a:p>
        </p:txBody>
      </p:sp>
      <p:sp>
        <p:nvSpPr>
          <p:cNvPr id="30828" name="Text Box 105">
            <a:extLst>
              <a:ext uri="{FF2B5EF4-FFF2-40B4-BE49-F238E27FC236}">
                <a16:creationId xmlns:a16="http://schemas.microsoft.com/office/drawing/2014/main" id="{C872A937-361E-4233-B849-5F39F1765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150" y="2408238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1,0</a:t>
            </a:r>
          </a:p>
        </p:txBody>
      </p:sp>
      <p:sp>
        <p:nvSpPr>
          <p:cNvPr id="30829" name="Text Box 106">
            <a:extLst>
              <a:ext uri="{FF2B5EF4-FFF2-40B4-BE49-F238E27FC236}">
                <a16:creationId xmlns:a16="http://schemas.microsoft.com/office/drawing/2014/main" id="{6E542A59-595D-4EBF-8A0A-9496D8E5F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2408238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1,1</a:t>
            </a:r>
          </a:p>
        </p:txBody>
      </p:sp>
      <p:sp>
        <p:nvSpPr>
          <p:cNvPr id="30830" name="Text Box 107">
            <a:extLst>
              <a:ext uri="{FF2B5EF4-FFF2-40B4-BE49-F238E27FC236}">
                <a16:creationId xmlns:a16="http://schemas.microsoft.com/office/drawing/2014/main" id="{B81CCEBB-02BA-4CCD-B011-76F207DC2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2408238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1,3</a:t>
            </a:r>
          </a:p>
        </p:txBody>
      </p:sp>
      <p:sp>
        <p:nvSpPr>
          <p:cNvPr id="30831" name="Text Box 108">
            <a:extLst>
              <a:ext uri="{FF2B5EF4-FFF2-40B4-BE49-F238E27FC236}">
                <a16:creationId xmlns:a16="http://schemas.microsoft.com/office/drawing/2014/main" id="{B67A841F-D66F-4608-97CA-34A9B97BF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150" y="3186113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2,0</a:t>
            </a:r>
          </a:p>
        </p:txBody>
      </p:sp>
      <p:sp>
        <p:nvSpPr>
          <p:cNvPr id="30832" name="Text Box 109">
            <a:extLst>
              <a:ext uri="{FF2B5EF4-FFF2-40B4-BE49-F238E27FC236}">
                <a16:creationId xmlns:a16="http://schemas.microsoft.com/office/drawing/2014/main" id="{B1120E2E-123E-4E4A-94A3-31BB25951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3186113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2,1</a:t>
            </a:r>
          </a:p>
        </p:txBody>
      </p:sp>
      <p:sp>
        <p:nvSpPr>
          <p:cNvPr id="30833" name="Text Box 110">
            <a:extLst>
              <a:ext uri="{FF2B5EF4-FFF2-40B4-BE49-F238E27FC236}">
                <a16:creationId xmlns:a16="http://schemas.microsoft.com/office/drawing/2014/main" id="{36B86B90-3162-4DCA-9B1D-288AE63BD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186113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2,2</a:t>
            </a:r>
          </a:p>
        </p:txBody>
      </p:sp>
      <p:sp>
        <p:nvSpPr>
          <p:cNvPr id="30834" name="Text Box 111">
            <a:extLst>
              <a:ext uri="{FF2B5EF4-FFF2-40B4-BE49-F238E27FC236}">
                <a16:creationId xmlns:a16="http://schemas.microsoft.com/office/drawing/2014/main" id="{146CD99C-C5B6-431D-9F46-AF1D98EB5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3186113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2,3</a:t>
            </a:r>
          </a:p>
        </p:txBody>
      </p:sp>
      <p:sp>
        <p:nvSpPr>
          <p:cNvPr id="30835" name="Text Box 112">
            <a:extLst>
              <a:ext uri="{FF2B5EF4-FFF2-40B4-BE49-F238E27FC236}">
                <a16:creationId xmlns:a16="http://schemas.microsoft.com/office/drawing/2014/main" id="{746E81FB-B9CC-4F50-812A-AF9D4E41C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150" y="39624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3,0</a:t>
            </a:r>
          </a:p>
        </p:txBody>
      </p:sp>
      <p:sp>
        <p:nvSpPr>
          <p:cNvPr id="30836" name="Text Box 113">
            <a:extLst>
              <a:ext uri="{FF2B5EF4-FFF2-40B4-BE49-F238E27FC236}">
                <a16:creationId xmlns:a16="http://schemas.microsoft.com/office/drawing/2014/main" id="{9C688110-5D55-4875-BC21-AAF771CFB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39624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3,1</a:t>
            </a:r>
          </a:p>
        </p:txBody>
      </p:sp>
      <p:sp>
        <p:nvSpPr>
          <p:cNvPr id="30837" name="Text Box 114">
            <a:extLst>
              <a:ext uri="{FF2B5EF4-FFF2-40B4-BE49-F238E27FC236}">
                <a16:creationId xmlns:a16="http://schemas.microsoft.com/office/drawing/2014/main" id="{732A3375-5337-4CC4-A903-BE8E9DFEB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3,2</a:t>
            </a:r>
          </a:p>
        </p:txBody>
      </p:sp>
      <p:sp>
        <p:nvSpPr>
          <p:cNvPr id="30838" name="Text Box 115">
            <a:extLst>
              <a:ext uri="{FF2B5EF4-FFF2-40B4-BE49-F238E27FC236}">
                <a16:creationId xmlns:a16="http://schemas.microsoft.com/office/drawing/2014/main" id="{0811C1FC-359C-473B-9F41-8C07DBD25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39624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3,3</a:t>
            </a:r>
          </a:p>
        </p:txBody>
      </p:sp>
      <p:sp>
        <p:nvSpPr>
          <p:cNvPr id="30839" name="Text Box 116">
            <a:extLst>
              <a:ext uri="{FF2B5EF4-FFF2-40B4-BE49-F238E27FC236}">
                <a16:creationId xmlns:a16="http://schemas.microsoft.com/office/drawing/2014/main" id="{96D9CFD6-09A7-44C9-A7C3-C91699095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9670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0840" name="Text Box 117">
            <a:extLst>
              <a:ext uri="{FF2B5EF4-FFF2-40B4-BE49-F238E27FC236}">
                <a16:creationId xmlns:a16="http://schemas.microsoft.com/office/drawing/2014/main" id="{4EC71478-FC76-4D9A-AF02-01C859036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644" y="2483420"/>
            <a:ext cx="9589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存储元</a:t>
            </a:r>
          </a:p>
        </p:txBody>
      </p:sp>
      <p:sp>
        <p:nvSpPr>
          <p:cNvPr id="30841" name="Line 118">
            <a:extLst>
              <a:ext uri="{FF2B5EF4-FFF2-40B4-BE49-F238E27FC236}">
                <a16:creationId xmlns:a16="http://schemas.microsoft.com/office/drawing/2014/main" id="{E18FE274-BAF2-474D-B39F-1DE66942A5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4238" y="2667000"/>
            <a:ext cx="649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2" name="Text Box 119">
            <a:extLst>
              <a:ext uri="{FF2B5EF4-FFF2-40B4-BE49-F238E27FC236}">
                <a16:creationId xmlns:a16="http://schemas.microsoft.com/office/drawing/2014/main" id="{8548D375-6392-48D6-923C-5F5C2D035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525" y="3222625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字线</a:t>
            </a:r>
          </a:p>
        </p:txBody>
      </p:sp>
      <p:sp>
        <p:nvSpPr>
          <p:cNvPr id="30843" name="Text Box 120">
            <a:extLst>
              <a:ext uri="{FF2B5EF4-FFF2-40B4-BE49-F238E27FC236}">
                <a16:creationId xmlns:a16="http://schemas.microsoft.com/office/drawing/2014/main" id="{6AEEB77B-EF33-4600-90CC-48F0AC49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525" y="4092575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位线</a:t>
            </a:r>
          </a:p>
        </p:txBody>
      </p:sp>
      <p:sp>
        <p:nvSpPr>
          <p:cNvPr id="30844" name="Line 121">
            <a:extLst>
              <a:ext uri="{FF2B5EF4-FFF2-40B4-BE49-F238E27FC236}">
                <a16:creationId xmlns:a16="http://schemas.microsoft.com/office/drawing/2014/main" id="{E847B01F-DE89-4736-A91D-41554D8227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26325" y="4314825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5" name="Line 122">
            <a:extLst>
              <a:ext uri="{FF2B5EF4-FFF2-40B4-BE49-F238E27FC236}">
                <a16:creationId xmlns:a16="http://schemas.microsoft.com/office/drawing/2014/main" id="{C72EF301-6DD4-49AD-9833-2004C9D99B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89788" y="3451225"/>
            <a:ext cx="733425" cy="214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6" name="Line 123">
            <a:extLst>
              <a:ext uri="{FF2B5EF4-FFF2-40B4-BE49-F238E27FC236}">
                <a16:creationId xmlns:a16="http://schemas.microsoft.com/office/drawing/2014/main" id="{8D0479E2-CC66-4E8F-84C8-DA85199911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23163" y="1760538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7" name="Text Box 124">
            <a:extLst>
              <a:ext uri="{FF2B5EF4-FFF2-40B4-BE49-F238E27FC236}">
                <a16:creationId xmlns:a16="http://schemas.microsoft.com/office/drawing/2014/main" id="{3DE762DB-2745-4799-A536-C6FB4B64A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947" y="1501775"/>
            <a:ext cx="726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存储</a:t>
            </a:r>
          </a:p>
          <a:p>
            <a:pPr algn="ctr"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阵列</a:t>
            </a:r>
          </a:p>
        </p:txBody>
      </p:sp>
      <p:sp>
        <p:nvSpPr>
          <p:cNvPr id="30848" name="Text Box 125">
            <a:extLst>
              <a:ext uri="{FF2B5EF4-FFF2-40B4-BE49-F238E27FC236}">
                <a16:creationId xmlns:a16="http://schemas.microsoft.com/office/drawing/2014/main" id="{A71086A0-FB57-42DA-A936-8F4B5F6F5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13716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0849" name="Text Box 126">
            <a:extLst>
              <a:ext uri="{FF2B5EF4-FFF2-40B4-BE49-F238E27FC236}">
                <a16:creationId xmlns:a16="http://schemas.microsoft.com/office/drawing/2014/main" id="{C0271F39-0932-4F4D-9F2F-89B606311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21478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0850" name="Text Box 127">
            <a:extLst>
              <a:ext uri="{FF2B5EF4-FFF2-40B4-BE49-F238E27FC236}">
                <a16:creationId xmlns:a16="http://schemas.microsoft.com/office/drawing/2014/main" id="{03F18AD8-6795-4534-B407-8C8202D17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29241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0851" name="Text Box 128">
            <a:extLst>
              <a:ext uri="{FF2B5EF4-FFF2-40B4-BE49-F238E27FC236}">
                <a16:creationId xmlns:a16="http://schemas.microsoft.com/office/drawing/2014/main" id="{E7AFCC63-D254-4BF6-B5A3-D67E1B2F7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37020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0852" name="Line 129">
            <a:extLst>
              <a:ext uri="{FF2B5EF4-FFF2-40B4-BE49-F238E27FC236}">
                <a16:creationId xmlns:a16="http://schemas.microsoft.com/office/drawing/2014/main" id="{C217D420-1486-4CB0-A101-A2E856998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063" y="463073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53" name="Line 130">
            <a:extLst>
              <a:ext uri="{FF2B5EF4-FFF2-40B4-BE49-F238E27FC236}">
                <a16:creationId xmlns:a16="http://schemas.microsoft.com/office/drawing/2014/main" id="{9AD99A15-2751-4A01-BC0D-4FE07DE2B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25" y="1543050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54" name="Line 131">
            <a:extLst>
              <a:ext uri="{FF2B5EF4-FFF2-40B4-BE49-F238E27FC236}">
                <a16:creationId xmlns:a16="http://schemas.microsoft.com/office/drawing/2014/main" id="{0278737B-6203-4D0C-AD36-8B398EDD7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25" y="1930400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55" name="Rectangle 132">
            <a:extLst>
              <a:ext uri="{FF2B5EF4-FFF2-40B4-BE49-F238E27FC236}">
                <a16:creationId xmlns:a16="http://schemas.microsoft.com/office/drawing/2014/main" id="{89B33E79-5117-4D78-8AB6-CD738BDBD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284288"/>
            <a:ext cx="5540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VCC</a:t>
            </a:r>
          </a:p>
        </p:txBody>
      </p:sp>
      <p:sp>
        <p:nvSpPr>
          <p:cNvPr id="30856" name="Rectangle 133">
            <a:extLst>
              <a:ext uri="{FF2B5EF4-FFF2-40B4-BE49-F238E27FC236}">
                <a16:creationId xmlns:a16="http://schemas.microsoft.com/office/drawing/2014/main" id="{EF17B656-7578-4042-8F14-0F3A906CB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673225"/>
            <a:ext cx="5778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GND</a:t>
            </a:r>
          </a:p>
        </p:txBody>
      </p:sp>
      <p:sp>
        <p:nvSpPr>
          <p:cNvPr id="30857" name="Rectangle 134">
            <a:extLst>
              <a:ext uri="{FF2B5EF4-FFF2-40B4-BE49-F238E27FC236}">
                <a16:creationId xmlns:a16="http://schemas.microsoft.com/office/drawing/2014/main" id="{4A7C380A-1E7F-46CC-BA73-2967605C4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695450"/>
            <a:ext cx="382588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行</a:t>
            </a:r>
          </a:p>
          <a:p>
            <a:pPr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地</a:t>
            </a:r>
          </a:p>
          <a:p>
            <a:pPr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址</a:t>
            </a:r>
          </a:p>
          <a:p>
            <a:pPr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锁</a:t>
            </a:r>
          </a:p>
          <a:p>
            <a:pPr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存</a:t>
            </a:r>
          </a:p>
          <a:p>
            <a:pPr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器</a:t>
            </a:r>
          </a:p>
        </p:txBody>
      </p:sp>
      <p:sp>
        <p:nvSpPr>
          <p:cNvPr id="30858" name="Rectangle 135">
            <a:extLst>
              <a:ext uri="{FF2B5EF4-FFF2-40B4-BE49-F238E27FC236}">
                <a16:creationId xmlns:a16="http://schemas.microsoft.com/office/drawing/2014/main" id="{F2ECBB5F-2F7F-4EB6-B00B-0B0AFCC42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438" y="1241425"/>
            <a:ext cx="504825" cy="27860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859" name="Line 136">
            <a:extLst>
              <a:ext uri="{FF2B5EF4-FFF2-40B4-BE49-F238E27FC236}">
                <a16:creationId xmlns:a16="http://schemas.microsoft.com/office/drawing/2014/main" id="{88CA23A0-EFE7-4A81-A3F7-325A8983D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9675" y="2644775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0" name="Line 137">
            <a:extLst>
              <a:ext uri="{FF2B5EF4-FFF2-40B4-BE49-F238E27FC236}">
                <a16:creationId xmlns:a16="http://schemas.microsoft.com/office/drawing/2014/main" id="{70E71BB8-00CA-43A0-A7DD-09252521A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2700" y="2581275"/>
            <a:ext cx="144463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1" name="Text Box 138">
            <a:extLst>
              <a:ext uri="{FF2B5EF4-FFF2-40B4-BE49-F238E27FC236}">
                <a16:creationId xmlns:a16="http://schemas.microsoft.com/office/drawing/2014/main" id="{8E3B516D-F19E-40C7-AFE6-F517709C3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263" y="27098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0862" name="Oval 139">
            <a:extLst>
              <a:ext uri="{FF2B5EF4-FFF2-40B4-BE49-F238E27FC236}">
                <a16:creationId xmlns:a16="http://schemas.microsoft.com/office/drawing/2014/main" id="{9FD768FF-3FBC-45A0-ADB2-96C975470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2838450"/>
            <a:ext cx="144463" cy="1301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863" name="Line 140">
            <a:extLst>
              <a:ext uri="{FF2B5EF4-FFF2-40B4-BE49-F238E27FC236}">
                <a16:creationId xmlns:a16="http://schemas.microsoft.com/office/drawing/2014/main" id="{935D071E-CFEA-4A1E-ACA2-77CC8C276B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6950" y="4027488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4" name="Line 141">
            <a:extLst>
              <a:ext uri="{FF2B5EF4-FFF2-40B4-BE49-F238E27FC236}">
                <a16:creationId xmlns:a16="http://schemas.microsoft.com/office/drawing/2014/main" id="{EE61BA8B-7D84-45BB-972C-560A3A96B2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8750" y="5830888"/>
            <a:ext cx="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5" name="Line 142">
            <a:extLst>
              <a:ext uri="{FF2B5EF4-FFF2-40B4-BE49-F238E27FC236}">
                <a16:creationId xmlns:a16="http://schemas.microsoft.com/office/drawing/2014/main" id="{8DD77ECD-7996-49E5-ABEE-AC2AF7C39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8750" y="6119813"/>
            <a:ext cx="1008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6" name="Rectangle 143">
            <a:extLst>
              <a:ext uri="{FF2B5EF4-FFF2-40B4-BE49-F238E27FC236}">
                <a16:creationId xmlns:a16="http://schemas.microsoft.com/office/drawing/2014/main" id="{038D80E3-863C-43F2-AA84-234BBB5D7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0025"/>
            <a:ext cx="8229600" cy="922338"/>
          </a:xfrm>
          <a:noFill/>
        </p:spPr>
        <p:txBody>
          <a:bodyPr/>
          <a:lstStyle/>
          <a:p>
            <a:r>
              <a:rPr lang="en-US" altLang="zh-CN" sz="3600"/>
              <a:t>DRAM</a:t>
            </a:r>
            <a:r>
              <a:rPr lang="zh-CN" altLang="en-US" sz="3600"/>
              <a:t>芯片内部结构</a:t>
            </a:r>
          </a:p>
        </p:txBody>
      </p:sp>
      <p:sp>
        <p:nvSpPr>
          <p:cNvPr id="30867" name="Oval 144">
            <a:extLst>
              <a:ext uri="{FF2B5EF4-FFF2-40B4-BE49-F238E27FC236}">
                <a16:creationId xmlns:a16="http://schemas.microsoft.com/office/drawing/2014/main" id="{19D9F5A6-E3BA-41DA-8F6D-8C803D5A8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5589588"/>
            <a:ext cx="101600" cy="968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868" name="Oval 145">
            <a:extLst>
              <a:ext uri="{FF2B5EF4-FFF2-40B4-BE49-F238E27FC236}">
                <a16:creationId xmlns:a16="http://schemas.microsoft.com/office/drawing/2014/main" id="{38196544-BFDE-4C81-8D1C-E62230C3E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5233988"/>
            <a:ext cx="101600" cy="968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869" name="Oval 146">
            <a:extLst>
              <a:ext uri="{FF2B5EF4-FFF2-40B4-BE49-F238E27FC236}">
                <a16:creationId xmlns:a16="http://schemas.microsoft.com/office/drawing/2014/main" id="{D500FC37-B137-4799-8EF4-9F708EBED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4878388"/>
            <a:ext cx="101600" cy="968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CCDAA06C-9CD1-4851-983E-559CE15FA9C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00EF2AD-A71B-4D90-B297-10D9697239A4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5">
            <a:extLst>
              <a:ext uri="{FF2B5EF4-FFF2-40B4-BE49-F238E27FC236}">
                <a16:creationId xmlns:a16="http://schemas.microsoft.com/office/drawing/2014/main" id="{EB18BAC3-9CC3-4AA6-8148-78C8A8C895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61C99CDB-D9C9-4B16-A1D7-0DB5DB8596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A22E65E-015A-4F4C-A563-5A722A6E71D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3" name="Rectangle 18">
            <a:extLst>
              <a:ext uri="{FF2B5EF4-FFF2-40B4-BE49-F238E27FC236}">
                <a16:creationId xmlns:a16="http://schemas.microsoft.com/office/drawing/2014/main" id="{C2A3CD7C-842A-4AB6-9F2C-3C2853272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3" y="1917700"/>
            <a:ext cx="1728787" cy="1943100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774" name="Rectangle 2">
            <a:extLst>
              <a:ext uri="{FF2B5EF4-FFF2-40B4-BE49-F238E27FC236}">
                <a16:creationId xmlns:a16="http://schemas.microsoft.com/office/drawing/2014/main" id="{BF8DB423-BBE6-41AD-8406-6E66C36B5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DRAM</a:t>
            </a:r>
            <a:r>
              <a:rPr lang="zh-CN" altLang="en-US" dirty="0"/>
              <a:t>存储元</a:t>
            </a:r>
          </a:p>
        </p:txBody>
      </p:sp>
      <p:sp>
        <p:nvSpPr>
          <p:cNvPr id="1793027" name="Rectangle 3">
            <a:extLst>
              <a:ext uri="{FF2B5EF4-FFF2-40B4-BE49-F238E27FC236}">
                <a16:creationId xmlns:a16="http://schemas.microsoft.com/office/drawing/2014/main" id="{B2D06562-D58B-45B5-8AF4-D5B61F078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4835525" cy="493236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由</a:t>
            </a:r>
            <a:r>
              <a:rPr lang="en-US" altLang="zh-CN" dirty="0"/>
              <a:t>1</a:t>
            </a:r>
            <a:r>
              <a:rPr lang="zh-CN" altLang="en-US" dirty="0"/>
              <a:t>个三极管和</a:t>
            </a:r>
            <a:r>
              <a:rPr lang="en-US" altLang="zh-CN" dirty="0"/>
              <a:t>1</a:t>
            </a:r>
            <a:r>
              <a:rPr lang="zh-CN" altLang="en-US" dirty="0"/>
              <a:t>个电容组成</a:t>
            </a:r>
          </a:p>
          <a:p>
            <a:pPr lvl="1">
              <a:defRPr/>
            </a:pPr>
            <a:r>
              <a:rPr lang="zh-CN" altLang="en-US" dirty="0"/>
              <a:t>根据电容是否充有电荷来存储一位信息</a:t>
            </a:r>
          </a:p>
          <a:p>
            <a:pPr lvl="1">
              <a:defRPr/>
            </a:pPr>
            <a:r>
              <a:rPr lang="en-US" altLang="zh-CN" dirty="0"/>
              <a:t>T</a:t>
            </a:r>
            <a:r>
              <a:rPr lang="zh-CN" altLang="en-US" dirty="0"/>
              <a:t>用于控制读写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dirty="0"/>
              <a:t>读写过程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写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/>
              <a:t>	</a:t>
            </a:r>
            <a:r>
              <a:rPr lang="en-US" altLang="zh-CN" dirty="0"/>
              <a:t>(1) B</a:t>
            </a:r>
            <a:r>
              <a:rPr lang="zh-CN" altLang="en-US" dirty="0"/>
              <a:t>上设置待写数据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/>
              <a:t>	</a:t>
            </a:r>
            <a:r>
              <a:rPr lang="en-US" altLang="zh-CN" dirty="0"/>
              <a:t>(2) W</a:t>
            </a:r>
            <a:r>
              <a:rPr lang="zh-CN" altLang="en-US" dirty="0"/>
              <a:t>设置成有效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dirty="0"/>
              <a:t>读</a:t>
            </a:r>
            <a:endParaRPr lang="en-US" altLang="zh-CN" dirty="0"/>
          </a:p>
          <a:p>
            <a:pPr marL="914400" lvl="1" indent="-190500">
              <a:spcBef>
                <a:spcPts val="0"/>
              </a:spcBef>
              <a:spcAft>
                <a:spcPts val="0"/>
              </a:spcAft>
              <a:buFontTx/>
              <a:buAutoNum type="arabicParenBoth"/>
              <a:defRPr/>
            </a:pPr>
            <a:r>
              <a:rPr lang="en-US" altLang="zh-CN" dirty="0"/>
              <a:t> W</a:t>
            </a:r>
            <a:r>
              <a:rPr lang="zh-CN" altLang="en-US" dirty="0"/>
              <a:t>设置成有效</a:t>
            </a:r>
          </a:p>
          <a:p>
            <a:pPr marL="914400" lvl="1" indent="-190500">
              <a:spcBef>
                <a:spcPts val="0"/>
              </a:spcBef>
              <a:spcAft>
                <a:spcPts val="0"/>
              </a:spcAft>
              <a:buFontTx/>
              <a:buAutoNum type="arabicParenBoth"/>
              <a:defRPr/>
            </a:pPr>
            <a:r>
              <a:rPr lang="en-US" altLang="zh-CN" dirty="0"/>
              <a:t> B</a:t>
            </a:r>
            <a:r>
              <a:rPr lang="zh-CN" altLang="en-US" dirty="0"/>
              <a:t>上出现读出数据</a:t>
            </a:r>
          </a:p>
        </p:txBody>
      </p:sp>
      <p:sp>
        <p:nvSpPr>
          <p:cNvPr id="32776" name="Line 4">
            <a:extLst>
              <a:ext uri="{FF2B5EF4-FFF2-40B4-BE49-F238E27FC236}">
                <a16:creationId xmlns:a16="http://schemas.microsoft.com/office/drawing/2014/main" id="{D94A0A0C-410D-43A5-B753-A756DBFD405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775575" y="2565400"/>
            <a:ext cx="1588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7" name="Line 5">
            <a:extLst>
              <a:ext uri="{FF2B5EF4-FFF2-40B4-BE49-F238E27FC236}">
                <a16:creationId xmlns:a16="http://schemas.microsoft.com/office/drawing/2014/main" id="{B7746879-D1AB-4346-AF17-8EB89E5A2B9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127876" y="1987550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6">
            <a:extLst>
              <a:ext uri="{FF2B5EF4-FFF2-40B4-BE49-F238E27FC236}">
                <a16:creationId xmlns:a16="http://schemas.microsoft.com/office/drawing/2014/main" id="{B36E6610-092B-4136-88C2-DF91FEFD9FE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123907" y="1988343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9" name="Line 7">
            <a:extLst>
              <a:ext uri="{FF2B5EF4-FFF2-40B4-BE49-F238E27FC236}">
                <a16:creationId xmlns:a16="http://schemas.microsoft.com/office/drawing/2014/main" id="{AF67D0B0-0A09-481C-8202-596A8BF74059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127081" y="2420144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Line 8">
            <a:extLst>
              <a:ext uri="{FF2B5EF4-FFF2-40B4-BE49-F238E27FC236}">
                <a16:creationId xmlns:a16="http://schemas.microsoft.com/office/drawing/2014/main" id="{D29AB682-7EA6-410A-87E3-494FE84160D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838156" y="2420144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Line 9">
            <a:extLst>
              <a:ext uri="{FF2B5EF4-FFF2-40B4-BE49-F238E27FC236}">
                <a16:creationId xmlns:a16="http://schemas.microsoft.com/office/drawing/2014/main" id="{5C2C25E4-7625-4C71-A047-5EACB3B61E55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874669" y="1878807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Line 10">
            <a:extLst>
              <a:ext uri="{FF2B5EF4-FFF2-40B4-BE49-F238E27FC236}">
                <a16:creationId xmlns:a16="http://schemas.microsoft.com/office/drawing/2014/main" id="{9E7785DB-C9E8-415C-85AF-3C0A6FA8680B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523163" y="2312987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11">
            <a:extLst>
              <a:ext uri="{FF2B5EF4-FFF2-40B4-BE49-F238E27FC236}">
                <a16:creationId xmlns:a16="http://schemas.microsoft.com/office/drawing/2014/main" id="{84B51672-7D9C-4F3A-9CD3-4A5B0BD1496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623050" y="2206625"/>
            <a:ext cx="0" cy="717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4" name="Line 12">
            <a:extLst>
              <a:ext uri="{FF2B5EF4-FFF2-40B4-BE49-F238E27FC236}">
                <a16:creationId xmlns:a16="http://schemas.microsoft.com/office/drawing/2014/main" id="{22F1EC78-D40A-48A4-B218-32CF29DE7B2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264275" y="1341438"/>
            <a:ext cx="0" cy="2520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5" name="Line 13">
            <a:extLst>
              <a:ext uri="{FF2B5EF4-FFF2-40B4-BE49-F238E27FC236}">
                <a16:creationId xmlns:a16="http://schemas.microsoft.com/office/drawing/2014/main" id="{306ABCB4-B39E-4932-97E5-83FE6C425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9675" y="3213100"/>
            <a:ext cx="43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6" name="Line 14">
            <a:extLst>
              <a:ext uri="{FF2B5EF4-FFF2-40B4-BE49-F238E27FC236}">
                <a16:creationId xmlns:a16="http://schemas.microsoft.com/office/drawing/2014/main" id="{08BEC0EA-8492-48E3-979F-12211D8EDF3D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488238" y="3644900"/>
            <a:ext cx="5762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7" name="Oval 15">
            <a:extLst>
              <a:ext uri="{FF2B5EF4-FFF2-40B4-BE49-F238E27FC236}">
                <a16:creationId xmlns:a16="http://schemas.microsoft.com/office/drawing/2014/main" id="{325E9FD7-7E07-4414-8C6E-8DFECAC25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2493963"/>
            <a:ext cx="144463" cy="14446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788" name="Text Box 16">
            <a:extLst>
              <a:ext uri="{FF2B5EF4-FFF2-40B4-BE49-F238E27FC236}">
                <a16:creationId xmlns:a16="http://schemas.microsoft.com/office/drawing/2014/main" id="{8E84DA38-0779-49E1-A985-396B2A828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1989138"/>
            <a:ext cx="401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32789" name="Line 17">
            <a:extLst>
              <a:ext uri="{FF2B5EF4-FFF2-40B4-BE49-F238E27FC236}">
                <a16:creationId xmlns:a16="http://schemas.microsoft.com/office/drawing/2014/main" id="{F86FD218-DA6F-4ADC-9547-3A7D80216E6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75350" y="1628775"/>
            <a:ext cx="2341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0" name="Text Box 19">
            <a:extLst>
              <a:ext uri="{FF2B5EF4-FFF2-40B4-BE49-F238E27FC236}">
                <a16:creationId xmlns:a16="http://schemas.microsoft.com/office/drawing/2014/main" id="{8CBD78BA-E4A6-46E8-B9FD-2BA5E343A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5734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32791" name="Text Box 20">
            <a:extLst>
              <a:ext uri="{FF2B5EF4-FFF2-40B4-BE49-F238E27FC236}">
                <a16:creationId xmlns:a16="http://schemas.microsoft.com/office/drawing/2014/main" id="{82C01D66-C7EC-4328-926F-CFE039B8E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052513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32792" name="Line 21">
            <a:extLst>
              <a:ext uri="{FF2B5EF4-FFF2-40B4-BE49-F238E27FC236}">
                <a16:creationId xmlns:a16="http://schemas.microsoft.com/office/drawing/2014/main" id="{777F17B8-77E4-46F0-B2D2-986B72311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9675" y="2997200"/>
            <a:ext cx="43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3" name="Line 22">
            <a:extLst>
              <a:ext uri="{FF2B5EF4-FFF2-40B4-BE49-F238E27FC236}">
                <a16:creationId xmlns:a16="http://schemas.microsoft.com/office/drawing/2014/main" id="{13474E94-CFBC-44B6-9821-0AFC38B05BC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775575" y="3213100"/>
            <a:ext cx="1588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4" name="Text Box 23">
            <a:extLst>
              <a:ext uri="{FF2B5EF4-FFF2-40B4-BE49-F238E27FC236}">
                <a16:creationId xmlns:a16="http://schemas.microsoft.com/office/drawing/2014/main" id="{12EAE85C-F0D0-429F-8538-1E2180567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8" y="28527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32795" name="Oval 24">
            <a:extLst>
              <a:ext uri="{FF2B5EF4-FFF2-40B4-BE49-F238E27FC236}">
                <a16:creationId xmlns:a16="http://schemas.microsoft.com/office/drawing/2014/main" id="{CC38436B-8EF8-4771-A313-9945CAC4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438" y="1557338"/>
            <a:ext cx="144462" cy="14446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1532" name="组合 3">
            <a:extLst>
              <a:ext uri="{FF2B5EF4-FFF2-40B4-BE49-F238E27FC236}">
                <a16:creationId xmlns:a16="http://schemas.microsoft.com/office/drawing/2014/main" id="{90BB6C85-8F79-4BC7-9433-A5C4D0BAC52B}"/>
              </a:ext>
            </a:extLst>
          </p:cNvPr>
          <p:cNvGrpSpPr>
            <a:grpSpLocks/>
          </p:cNvGrpSpPr>
          <p:nvPr/>
        </p:nvGrpSpPr>
        <p:grpSpPr bwMode="auto">
          <a:xfrm>
            <a:off x="6191250" y="3897313"/>
            <a:ext cx="2579688" cy="2378075"/>
            <a:chOff x="6191733" y="3897052"/>
            <a:chExt cx="2578908" cy="2378051"/>
          </a:xfrm>
        </p:grpSpPr>
        <p:sp>
          <p:nvSpPr>
            <p:cNvPr id="32797" name="Line 15">
              <a:extLst>
                <a:ext uri="{FF2B5EF4-FFF2-40B4-BE49-F238E27FC236}">
                  <a16:creationId xmlns:a16="http://schemas.microsoft.com/office/drawing/2014/main" id="{6F1350F8-1E54-42CD-BD30-216CE40D2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4193" y="4617133"/>
              <a:ext cx="1505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Line 12">
              <a:extLst>
                <a:ext uri="{FF2B5EF4-FFF2-40B4-BE49-F238E27FC236}">
                  <a16:creationId xmlns:a16="http://schemas.microsoft.com/office/drawing/2014/main" id="{4ABC276A-FF10-4785-9A16-20AD065C2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40715" y="6057292"/>
              <a:ext cx="143168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Line 7">
              <a:extLst>
                <a:ext uri="{FF2B5EF4-FFF2-40B4-BE49-F238E27FC236}">
                  <a16:creationId xmlns:a16="http://schemas.microsoft.com/office/drawing/2014/main" id="{43751780-18EF-4F64-A396-FF7DBD9831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7138" y="5193196"/>
              <a:ext cx="0" cy="7450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Line 16">
              <a:extLst>
                <a:ext uri="{FF2B5EF4-FFF2-40B4-BE49-F238E27FC236}">
                  <a16:creationId xmlns:a16="http://schemas.microsoft.com/office/drawing/2014/main" id="{CADC9D70-E466-4809-9B95-34F13D57B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9464" y="5118461"/>
              <a:ext cx="14329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Line 98">
              <a:extLst>
                <a:ext uri="{FF2B5EF4-FFF2-40B4-BE49-F238E27FC236}">
                  <a16:creationId xmlns:a16="http://schemas.microsoft.com/office/drawing/2014/main" id="{7492D1BD-33A0-46A9-81B6-CDB0B29527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32240" y="5121188"/>
              <a:ext cx="0" cy="9365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Line 107">
              <a:extLst>
                <a:ext uri="{FF2B5EF4-FFF2-40B4-BE49-F238E27FC236}">
                  <a16:creationId xmlns:a16="http://schemas.microsoft.com/office/drawing/2014/main" id="{D19CD13A-BF4A-4EF4-B7B7-970D112033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0292" y="5553236"/>
              <a:ext cx="9360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Line 113">
              <a:extLst>
                <a:ext uri="{FF2B5EF4-FFF2-40B4-BE49-F238E27FC236}">
                  <a16:creationId xmlns:a16="http://schemas.microsoft.com/office/drawing/2014/main" id="{DC92AAC6-0F6A-40E2-AAA4-C23177099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4193" y="5563803"/>
              <a:ext cx="44735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AutoShape 92">
              <a:extLst>
                <a:ext uri="{FF2B5EF4-FFF2-40B4-BE49-F238E27FC236}">
                  <a16:creationId xmlns:a16="http://schemas.microsoft.com/office/drawing/2014/main" id="{48CFA5A5-E5E5-4696-952F-97C22BAB30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7000981" y="5873886"/>
              <a:ext cx="433388" cy="369046"/>
            </a:xfrm>
            <a:prstGeom prst="flowChartMerg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805" name="Oval 93">
              <a:extLst>
                <a:ext uri="{FF2B5EF4-FFF2-40B4-BE49-F238E27FC236}">
                  <a16:creationId xmlns:a16="http://schemas.microsoft.com/office/drawing/2014/main" id="{D501B594-0921-4FDD-A6E1-2B5658787C1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29065" y="5832892"/>
              <a:ext cx="126850" cy="1155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806" name="AutoShape 92">
              <a:extLst>
                <a:ext uri="{FF2B5EF4-FFF2-40B4-BE49-F238E27FC236}">
                  <a16:creationId xmlns:a16="http://schemas.microsoft.com/office/drawing/2014/main" id="{A2F7BED0-4C12-434A-AC0F-521D87A9DB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7000981" y="4937782"/>
              <a:ext cx="433388" cy="369046"/>
            </a:xfrm>
            <a:prstGeom prst="flowChartMerg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807" name="AutoShape 92">
              <a:extLst>
                <a:ext uri="{FF2B5EF4-FFF2-40B4-BE49-F238E27FC236}">
                  <a16:creationId xmlns:a16="http://schemas.microsoft.com/office/drawing/2014/main" id="{19691504-6801-493C-A2FE-71B4FD5900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6964271" y="4433279"/>
              <a:ext cx="433388" cy="369046"/>
            </a:xfrm>
            <a:prstGeom prst="flowChartMerg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808" name="Line 98">
              <a:extLst>
                <a:ext uri="{FF2B5EF4-FFF2-40B4-BE49-F238E27FC236}">
                  <a16:creationId xmlns:a16="http://schemas.microsoft.com/office/drawing/2014/main" id="{359332F6-274F-4C86-ACE7-7A1C66A31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769297" y="4617578"/>
              <a:ext cx="0" cy="5036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Line 12">
              <a:extLst>
                <a:ext uri="{FF2B5EF4-FFF2-40B4-BE49-F238E27FC236}">
                  <a16:creationId xmlns:a16="http://schemas.microsoft.com/office/drawing/2014/main" id="{58FC4E02-D7AD-41B4-ACCF-9FB662764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81939" y="4185084"/>
              <a:ext cx="91774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0" name="Line 94">
              <a:extLst>
                <a:ext uri="{FF2B5EF4-FFF2-40B4-BE49-F238E27FC236}">
                  <a16:creationId xmlns:a16="http://schemas.microsoft.com/office/drawing/2014/main" id="{23E6D71D-13FA-46FA-B3B6-C7FEE9E41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77058" y="4189847"/>
              <a:ext cx="4855" cy="309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1" name="Line 12">
              <a:extLst>
                <a:ext uri="{FF2B5EF4-FFF2-40B4-BE49-F238E27FC236}">
                  <a16:creationId xmlns:a16="http://schemas.microsoft.com/office/drawing/2014/main" id="{964258E9-72AD-41E8-B737-5528FD34F5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6264189" y="4293095"/>
              <a:ext cx="0" cy="19802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2" name="Oval 15">
              <a:extLst>
                <a:ext uri="{FF2B5EF4-FFF2-40B4-BE49-F238E27FC236}">
                  <a16:creationId xmlns:a16="http://schemas.microsoft.com/office/drawing/2014/main" id="{19DA1B53-86D0-411C-8B4E-E44DCC48A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180" y="4545124"/>
              <a:ext cx="144463" cy="1444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813" name="Oval 15">
              <a:extLst>
                <a:ext uri="{FF2B5EF4-FFF2-40B4-BE49-F238E27FC236}">
                  <a16:creationId xmlns:a16="http://schemas.microsoft.com/office/drawing/2014/main" id="{28EEEDDD-D26A-4638-8019-BAAB83BB6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1733" y="5481228"/>
              <a:ext cx="144463" cy="1444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814" name="Oval 15">
              <a:extLst>
                <a:ext uri="{FF2B5EF4-FFF2-40B4-BE49-F238E27FC236}">
                  <a16:creationId xmlns:a16="http://schemas.microsoft.com/office/drawing/2014/main" id="{FBCAD76A-A1CC-445C-A025-4DBD54581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4348" y="5049180"/>
              <a:ext cx="108459" cy="10845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815" name="Oval 15">
              <a:extLst>
                <a:ext uri="{FF2B5EF4-FFF2-40B4-BE49-F238E27FC236}">
                  <a16:creationId xmlns:a16="http://schemas.microsoft.com/office/drawing/2014/main" id="{3AF8FFEE-DA9B-43A1-A4AE-B8EE9C035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8284" y="5481228"/>
              <a:ext cx="108459" cy="10845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816" name="Text Box 19">
              <a:extLst>
                <a:ext uri="{FF2B5EF4-FFF2-40B4-BE49-F238E27FC236}">
                  <a16:creationId xmlns:a16="http://schemas.microsoft.com/office/drawing/2014/main" id="{9104F67C-D198-4D8A-BE52-0623FBE61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400" y="3969060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2817" name="Text Box 19">
              <a:extLst>
                <a:ext uri="{FF2B5EF4-FFF2-40B4-BE49-F238E27FC236}">
                  <a16:creationId xmlns:a16="http://schemas.microsoft.com/office/drawing/2014/main" id="{A5CDD582-A741-4E05-AF73-07AF2F187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400" y="4869160"/>
              <a:ext cx="5645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D</a:t>
              </a:r>
              <a:r>
                <a:rPr lang="en-US" altLang="zh-CN" sz="2000">
                  <a:latin typeface="Arial" panose="020B0604020202020204" pitchFamily="34" charset="0"/>
                </a:rPr>
                <a:t>o</a:t>
              </a:r>
              <a:endParaRPr lang="en-US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54" name="Text Box 19">
              <a:extLst>
                <a:ext uri="{FF2B5EF4-FFF2-40B4-BE49-F238E27FC236}">
                  <a16:creationId xmlns:a16="http://schemas.microsoft.com/office/drawing/2014/main" id="{06E1A63F-B4E4-4138-BE5C-98D3AFF68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334" y="5811558"/>
              <a:ext cx="525304" cy="46195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defRPr/>
              </a:pPr>
              <a:r>
                <a:rPr lang="en-US" altLang="zh-CN" sz="2400" b="1" dirty="0"/>
                <a:t>D</a:t>
              </a:r>
              <a:r>
                <a:rPr lang="en-US" altLang="zh-CN" sz="1050" b="1" dirty="0"/>
                <a:t> </a:t>
              </a:r>
              <a:r>
                <a:rPr lang="en-US" altLang="zh-CN" sz="1600" b="1" dirty="0">
                  <a:latin typeface="Arial Black" pitchFamily="34" charset="0"/>
                </a:rPr>
                <a:t>I</a:t>
              </a:r>
              <a:endParaRPr lang="en-US" altLang="zh-CN" sz="2400" b="1" dirty="0">
                <a:latin typeface="Arial Black" pitchFamily="34" charset="0"/>
              </a:endParaRPr>
            </a:p>
          </p:txBody>
        </p:sp>
        <p:sp>
          <p:nvSpPr>
            <p:cNvPr id="32819" name="Oval 15">
              <a:extLst>
                <a:ext uri="{FF2B5EF4-FFF2-40B4-BE49-F238E27FC236}">
                  <a16:creationId xmlns:a16="http://schemas.microsoft.com/office/drawing/2014/main" id="{A72AA38E-8431-4D91-AA29-01203270B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785" y="5517232"/>
              <a:ext cx="108459" cy="10845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820" name="Text Box 19">
              <a:extLst>
                <a:ext uri="{FF2B5EF4-FFF2-40B4-BE49-F238E27FC236}">
                  <a16:creationId xmlns:a16="http://schemas.microsoft.com/office/drawing/2014/main" id="{4710F1C3-EE0F-44F7-88E6-9623D5D3C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400" y="5405154"/>
              <a:ext cx="5982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WE</a:t>
              </a:r>
            </a:p>
          </p:txBody>
        </p:sp>
        <p:sp>
          <p:nvSpPr>
            <p:cNvPr id="32821" name="Line 12">
              <a:extLst>
                <a:ext uri="{FF2B5EF4-FFF2-40B4-BE49-F238E27FC236}">
                  <a16:creationId xmlns:a16="http://schemas.microsoft.com/office/drawing/2014/main" id="{4BC68F71-7EF3-4F32-B5BF-41C5909BF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44408" y="5441158"/>
              <a:ext cx="4163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2" name="Line 12">
              <a:extLst>
                <a:ext uri="{FF2B5EF4-FFF2-40B4-BE49-F238E27FC236}">
                  <a16:creationId xmlns:a16="http://schemas.microsoft.com/office/drawing/2014/main" id="{D143E673-D844-42F3-8A4B-21649E286E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6264188" y="3897052"/>
              <a:ext cx="0" cy="3240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30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96224034-C101-43BE-A725-B5B9D7A08AD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449E7F7-C9D1-4B12-B96D-113A22DA647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A9E8DE57-F979-4E63-9BD6-CDCFCDACFA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6E3FE99D-CE93-47A6-9D33-7F651BD3CB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186BDE1-F813-4A11-80AC-0C70EB27B42E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854BB432-4BAA-4D23-A262-23BA47BD60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AF2C4D0B-64B8-43A6-BCE2-3ECAD8B733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7188"/>
            <a:ext cx="8135937" cy="4789487"/>
          </a:xfrm>
        </p:spPr>
        <p:txBody>
          <a:bodyPr/>
          <a:lstStyle/>
          <a:p>
            <a:pPr eaLnBrk="1" hangingPunct="1"/>
            <a:r>
              <a:rPr lang="zh-CN" altLang="en-US"/>
              <a:t>只读存储器</a:t>
            </a:r>
          </a:p>
          <a:p>
            <a:pPr eaLnBrk="1" hangingPunct="1"/>
            <a:r>
              <a:rPr lang="zh-CN" altLang="en-US"/>
              <a:t>随机存取存储器</a:t>
            </a:r>
          </a:p>
          <a:p>
            <a:pPr eaLnBrk="1" hangingPunct="1"/>
            <a:r>
              <a:rPr lang="zh-CN" altLang="en-US"/>
              <a:t>存储器容量扩展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9F572FCE-D043-4BA4-9B1B-CE7EC1B99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示例－</a:t>
            </a:r>
            <a:r>
              <a:rPr lang="en-US" altLang="zh-CN"/>
              <a:t>DRAM</a:t>
            </a:r>
            <a:r>
              <a:rPr lang="zh-CN" altLang="en-US"/>
              <a:t>芯片</a:t>
            </a:r>
            <a:r>
              <a:rPr lang="en-US" altLang="zh-CN"/>
              <a:t>4164</a:t>
            </a:r>
            <a:endParaRPr lang="zh-CN" altLang="en-US"/>
          </a:p>
        </p:txBody>
      </p:sp>
      <p:sp>
        <p:nvSpPr>
          <p:cNvPr id="34819" name="日期占位符 3">
            <a:extLst>
              <a:ext uri="{FF2B5EF4-FFF2-40B4-BE49-F238E27FC236}">
                <a16:creationId xmlns:a16="http://schemas.microsoft.com/office/drawing/2014/main" id="{E3753EC2-7F0B-4358-9E5B-8B2F213A1ED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33B928E-4E59-4772-AE73-03D9433A348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页脚占位符 4">
            <a:extLst>
              <a:ext uri="{FF2B5EF4-FFF2-40B4-BE49-F238E27FC236}">
                <a16:creationId xmlns:a16="http://schemas.microsoft.com/office/drawing/2014/main" id="{289C0A7E-A0A1-4F69-9933-891AF427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4821" name="灯片编号占位符 5">
            <a:extLst>
              <a:ext uri="{FF2B5EF4-FFF2-40B4-BE49-F238E27FC236}">
                <a16:creationId xmlns:a16="http://schemas.microsoft.com/office/drawing/2014/main" id="{0F7B02E8-7D27-410C-9625-C0D62072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1916486-AF55-40DE-BD6D-A710CAA12C7C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3414677-DC9D-4007-8BD1-9DF68238F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96975"/>
            <a:ext cx="489585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Aft>
                <a:spcPct val="20000"/>
              </a:spcAft>
              <a:defRPr/>
            </a:pPr>
            <a:r>
              <a:rPr lang="zh-CN" altLang="en-US" sz="2800" b="1" kern="0">
                <a:latin typeface="Times New Roman" pitchFamily="18" charset="0"/>
                <a:ea typeface="+mn-ea"/>
              </a:rPr>
              <a:t>	容量 </a:t>
            </a:r>
            <a:r>
              <a:rPr lang="en-US" altLang="zh-CN" sz="2800" b="1" kern="0">
                <a:latin typeface="Times New Roman" pitchFamily="18" charset="0"/>
                <a:ea typeface="+mn-ea"/>
              </a:rPr>
              <a:t>= 64K x 1 = 64Kb</a:t>
            </a:r>
          </a:p>
          <a:p>
            <a:pPr marL="342900" indent="-342900">
              <a:spcAft>
                <a:spcPct val="20000"/>
              </a:spcAft>
              <a:buFontTx/>
              <a:buChar char="•"/>
              <a:defRPr/>
            </a:pPr>
            <a:r>
              <a:rPr lang="zh-CN" altLang="en-US" sz="2800" b="1" kern="0">
                <a:latin typeface="Times New Roman" pitchFamily="18" charset="0"/>
                <a:ea typeface="+mn-ea"/>
              </a:rPr>
              <a:t>地址</a:t>
            </a:r>
            <a:r>
              <a:rPr lang="en-US" altLang="zh-CN" sz="2800" b="1" kern="0">
                <a:latin typeface="Times New Roman" pitchFamily="18" charset="0"/>
                <a:ea typeface="+mn-ea"/>
              </a:rPr>
              <a:t>: A</a:t>
            </a:r>
            <a:r>
              <a:rPr lang="en-US" altLang="zh-CN" sz="2800" b="1" kern="0" baseline="-2000">
                <a:latin typeface="Times New Roman" pitchFamily="18" charset="0"/>
                <a:ea typeface="+mn-ea"/>
              </a:rPr>
              <a:t>0 </a:t>
            </a:r>
            <a:r>
              <a:rPr lang="en-US" altLang="zh-CN" sz="2800" b="1" kern="0">
                <a:latin typeface="Times New Roman" pitchFamily="18" charset="0"/>
                <a:ea typeface="+mn-ea"/>
              </a:rPr>
              <a:t>~ A</a:t>
            </a:r>
            <a:r>
              <a:rPr lang="en-US" altLang="zh-CN" sz="2800" b="1" kern="0" baseline="-2000">
                <a:latin typeface="Times New Roman" pitchFamily="18" charset="0"/>
                <a:ea typeface="+mn-ea"/>
              </a:rPr>
              <a:t>7</a:t>
            </a:r>
          </a:p>
          <a:p>
            <a:pPr marL="342900" indent="-342900">
              <a:spcAft>
                <a:spcPct val="20000"/>
              </a:spcAft>
              <a:buFontTx/>
              <a:buChar char="•"/>
              <a:defRPr/>
            </a:pPr>
            <a:r>
              <a:rPr lang="zh-CN" altLang="en-US" sz="2800" b="1" kern="0">
                <a:latin typeface="Times New Roman" pitchFamily="18" charset="0"/>
                <a:ea typeface="+mn-ea"/>
              </a:rPr>
              <a:t>数据</a:t>
            </a:r>
            <a:r>
              <a:rPr lang="en-US" altLang="zh-CN" sz="2800" b="1" kern="0">
                <a:latin typeface="Times New Roman" pitchFamily="18" charset="0"/>
                <a:ea typeface="+mn-ea"/>
              </a:rPr>
              <a:t>: Din, Dout</a:t>
            </a:r>
            <a:endParaRPr lang="en-US" altLang="zh-CN" sz="2800" b="1" kern="0" baseline="-2000">
              <a:latin typeface="Times New Roman" pitchFamily="18" charset="0"/>
              <a:ea typeface="+mn-ea"/>
            </a:endParaRPr>
          </a:p>
        </p:txBody>
      </p:sp>
      <p:grpSp>
        <p:nvGrpSpPr>
          <p:cNvPr id="34823" name="Group 4">
            <a:extLst>
              <a:ext uri="{FF2B5EF4-FFF2-40B4-BE49-F238E27FC236}">
                <a16:creationId xmlns:a16="http://schemas.microsoft.com/office/drawing/2014/main" id="{6EDDE63B-7C12-4889-844A-53A0127D46FF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840038"/>
            <a:ext cx="3743325" cy="3567112"/>
            <a:chOff x="3061" y="1789"/>
            <a:chExt cx="2358" cy="2247"/>
          </a:xfrm>
        </p:grpSpPr>
        <p:sp>
          <p:nvSpPr>
            <p:cNvPr id="34851" name="Text Box 5">
              <a:extLst>
                <a:ext uri="{FF2B5EF4-FFF2-40B4-BE49-F238E27FC236}">
                  <a16:creationId xmlns:a16="http://schemas.microsoft.com/office/drawing/2014/main" id="{D2117748-9D29-4C79-9473-6C3AAC6F9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748"/>
              <a:ext cx="18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DRAM 4164 </a:t>
              </a:r>
              <a:r>
                <a:rPr lang="zh-CN" altLang="en-US" sz="2400">
                  <a:latin typeface="Arial" panose="020B0604020202020204" pitchFamily="34" charset="0"/>
                </a:rPr>
                <a:t>引脚图</a:t>
              </a:r>
            </a:p>
          </p:txBody>
        </p:sp>
        <p:graphicFrame>
          <p:nvGraphicFramePr>
            <p:cNvPr id="34852" name="Object 2">
              <a:extLst>
                <a:ext uri="{FF2B5EF4-FFF2-40B4-BE49-F238E27FC236}">
                  <a16:creationId xmlns:a16="http://schemas.microsoft.com/office/drawing/2014/main" id="{E9D2FF93-B530-47BC-B7FF-72E6A396A4E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061" y="1789"/>
            <a:ext cx="2358" cy="2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6" r:id="rId3" imgW="1685544" imgH="1225296" progId="">
                    <p:embed/>
                  </p:oleObj>
                </mc:Choice>
                <mc:Fallback>
                  <p:oleObj r:id="rId3" imgW="1685544" imgH="1225296" progId="">
                    <p:embed/>
                    <p:pic>
                      <p:nvPicPr>
                        <p:cNvPr id="0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789"/>
                          <a:ext cx="2358" cy="20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4" name="Rectangle 8">
            <a:extLst>
              <a:ext uri="{FF2B5EF4-FFF2-40B4-BE49-F238E27FC236}">
                <a16:creationId xmlns:a16="http://schemas.microsoft.com/office/drawing/2014/main" id="{2DBE59D5-87CF-42B1-BC90-CC6D2CC14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995613"/>
            <a:ext cx="1152525" cy="28098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id="{DCDCDF92-5E46-4B0C-96FD-F1E92EAC8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860800"/>
            <a:ext cx="12969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DRAM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4164</a:t>
            </a:r>
          </a:p>
        </p:txBody>
      </p:sp>
      <p:sp>
        <p:nvSpPr>
          <p:cNvPr id="34826" name="Line 10">
            <a:extLst>
              <a:ext uri="{FF2B5EF4-FFF2-40B4-BE49-F238E27FC236}">
                <a16:creationId xmlns:a16="http://schemas.microsoft.com/office/drawing/2014/main" id="{6C92E138-827F-4F37-9AA4-610BB8985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3429000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Line 11">
            <a:extLst>
              <a:ext uri="{FF2B5EF4-FFF2-40B4-BE49-F238E27FC236}">
                <a16:creationId xmlns:a16="http://schemas.microsoft.com/office/drawing/2014/main" id="{ECC3C141-EBE8-4475-8EEA-6309AC771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4005263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Text Box 12">
            <a:extLst>
              <a:ext uri="{FF2B5EF4-FFF2-40B4-BE49-F238E27FC236}">
                <a16:creationId xmlns:a16="http://schemas.microsoft.com/office/drawing/2014/main" id="{8AF583A4-0FA6-49BF-A011-B65CA4A3E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2925763"/>
            <a:ext cx="102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A</a:t>
            </a:r>
            <a:r>
              <a:rPr lang="en-US" altLang="zh-CN" sz="2400" baseline="-2000">
                <a:latin typeface="Arial" panose="020B0604020202020204" pitchFamily="34" charset="0"/>
              </a:rPr>
              <a:t>0</a:t>
            </a:r>
            <a:r>
              <a:rPr lang="en-US" altLang="zh-CN" sz="2400">
                <a:latin typeface="Arial" panose="020B0604020202020204" pitchFamily="34" charset="0"/>
              </a:rPr>
              <a:t>~A</a:t>
            </a:r>
            <a:r>
              <a:rPr lang="en-US" altLang="zh-CN" sz="2400" baseline="-20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4829" name="Text Box 13">
            <a:extLst>
              <a:ext uri="{FF2B5EF4-FFF2-40B4-BE49-F238E27FC236}">
                <a16:creationId xmlns:a16="http://schemas.microsoft.com/office/drawing/2014/main" id="{81DBBC6D-EF6E-4E0A-9C72-33367FA87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00438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Din</a:t>
            </a:r>
            <a:endParaRPr lang="en-US" altLang="zh-CN" sz="2400" baseline="-2000">
              <a:latin typeface="Arial" panose="020B0604020202020204" pitchFamily="34" charset="0"/>
            </a:endParaRPr>
          </a:p>
        </p:txBody>
      </p:sp>
      <p:sp>
        <p:nvSpPr>
          <p:cNvPr id="34830" name="Line 14">
            <a:extLst>
              <a:ext uri="{FF2B5EF4-FFF2-40B4-BE49-F238E27FC236}">
                <a16:creationId xmlns:a16="http://schemas.microsoft.com/office/drawing/2014/main" id="{37E3BB5B-3D71-4F41-A226-423A1DF3D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0325" y="3355975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1" name="Text Box 15">
            <a:extLst>
              <a:ext uri="{FF2B5EF4-FFF2-40B4-BE49-F238E27FC236}">
                <a16:creationId xmlns:a16="http://schemas.microsoft.com/office/drawing/2014/main" id="{FB5B2865-35A4-4466-A7DA-7CF65D83C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3429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4832" name="Line 16">
            <a:extLst>
              <a:ext uri="{FF2B5EF4-FFF2-40B4-BE49-F238E27FC236}">
                <a16:creationId xmlns:a16="http://schemas.microsoft.com/office/drawing/2014/main" id="{38AEB6FD-94FF-44F0-B8A9-4F9C7C931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4365625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3" name="Text Box 17">
            <a:extLst>
              <a:ext uri="{FF2B5EF4-FFF2-40B4-BE49-F238E27FC236}">
                <a16:creationId xmlns:a16="http://schemas.microsoft.com/office/drawing/2014/main" id="{901DC222-2FF2-409C-8523-F34E564FA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005263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WE</a:t>
            </a:r>
          </a:p>
        </p:txBody>
      </p:sp>
      <p:sp>
        <p:nvSpPr>
          <p:cNvPr id="34834" name="Line 18">
            <a:extLst>
              <a:ext uri="{FF2B5EF4-FFF2-40B4-BE49-F238E27FC236}">
                <a16:creationId xmlns:a16="http://schemas.microsoft.com/office/drawing/2014/main" id="{51B63D74-BE4A-4734-AB49-54526CA74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4041775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5" name="Text Box 19">
            <a:extLst>
              <a:ext uri="{FF2B5EF4-FFF2-40B4-BE49-F238E27FC236}">
                <a16:creationId xmlns:a16="http://schemas.microsoft.com/office/drawing/2014/main" id="{853131A0-0D42-4350-B376-2D1FEB683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949950"/>
            <a:ext cx="286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DRAM 4164 </a:t>
            </a:r>
            <a:r>
              <a:rPr lang="zh-CN" altLang="en-US" sz="2400">
                <a:latin typeface="Arial" panose="020B0604020202020204" pitchFamily="34" charset="0"/>
              </a:rPr>
              <a:t>逻辑图</a:t>
            </a:r>
          </a:p>
        </p:txBody>
      </p:sp>
      <p:sp>
        <p:nvSpPr>
          <p:cNvPr id="34836" name="Line 20">
            <a:extLst>
              <a:ext uri="{FF2B5EF4-FFF2-40B4-BE49-F238E27FC236}">
                <a16:creationId xmlns:a16="http://schemas.microsoft.com/office/drawing/2014/main" id="{BBE2530E-F7C2-40FE-8457-0951F0A4D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4868863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7" name="Text Box 21">
            <a:extLst>
              <a:ext uri="{FF2B5EF4-FFF2-40B4-BE49-F238E27FC236}">
                <a16:creationId xmlns:a16="http://schemas.microsoft.com/office/drawing/2014/main" id="{C21E8F72-1C00-4F6B-96E6-F92BDFA1C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4365625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Dout</a:t>
            </a:r>
            <a:endParaRPr lang="en-US" altLang="zh-CN" sz="2400" baseline="-2000">
              <a:latin typeface="Arial" panose="020B0604020202020204" pitchFamily="34" charset="0"/>
            </a:endParaRPr>
          </a:p>
        </p:txBody>
      </p:sp>
      <p:sp>
        <p:nvSpPr>
          <p:cNvPr id="34838" name="Line 22">
            <a:extLst>
              <a:ext uri="{FF2B5EF4-FFF2-40B4-BE49-F238E27FC236}">
                <a16:creationId xmlns:a16="http://schemas.microsoft.com/office/drawing/2014/main" id="{CED55827-C1BA-435E-A285-035066B0C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4916488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9" name="Text Box 23">
            <a:extLst>
              <a:ext uri="{FF2B5EF4-FFF2-40B4-BE49-F238E27FC236}">
                <a16:creationId xmlns:a16="http://schemas.microsoft.com/office/drawing/2014/main" id="{98C8805C-21FE-4608-8816-01FAD4F30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556125"/>
            <a:ext cx="722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RAS</a:t>
            </a:r>
          </a:p>
        </p:txBody>
      </p:sp>
      <p:sp>
        <p:nvSpPr>
          <p:cNvPr id="34840" name="Line 24">
            <a:extLst>
              <a:ext uri="{FF2B5EF4-FFF2-40B4-BE49-F238E27FC236}">
                <a16:creationId xmlns:a16="http://schemas.microsoft.com/office/drawing/2014/main" id="{5723281D-1E8B-4AD0-BB70-600B238E9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4616450"/>
            <a:ext cx="539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1" name="Line 25">
            <a:extLst>
              <a:ext uri="{FF2B5EF4-FFF2-40B4-BE49-F238E27FC236}">
                <a16:creationId xmlns:a16="http://schemas.microsoft.com/office/drawing/2014/main" id="{E51177AB-5645-48C8-A2CB-4D4558D91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5395913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2" name="Text Box 26">
            <a:extLst>
              <a:ext uri="{FF2B5EF4-FFF2-40B4-BE49-F238E27FC236}">
                <a16:creationId xmlns:a16="http://schemas.microsoft.com/office/drawing/2014/main" id="{40A9B5A8-A8DC-41E2-B544-5071F2A62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35550"/>
            <a:ext cx="722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CAS</a:t>
            </a:r>
          </a:p>
        </p:txBody>
      </p:sp>
      <p:sp>
        <p:nvSpPr>
          <p:cNvPr id="34843" name="Line 27">
            <a:extLst>
              <a:ext uri="{FF2B5EF4-FFF2-40B4-BE49-F238E27FC236}">
                <a16:creationId xmlns:a16="http://schemas.microsoft.com/office/drawing/2014/main" id="{0978EAD1-31BD-4A90-A297-626A5E641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938" y="5084763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4844" name="Group 28">
            <a:extLst>
              <a:ext uri="{FF2B5EF4-FFF2-40B4-BE49-F238E27FC236}">
                <a16:creationId xmlns:a16="http://schemas.microsoft.com/office/drawing/2014/main" id="{5F8A2083-935B-42C8-9D75-BD9A525248EF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1700213"/>
            <a:ext cx="4319587" cy="1079500"/>
            <a:chOff x="0" y="0"/>
            <a:chExt cx="2721" cy="680"/>
          </a:xfrm>
        </p:grpSpPr>
        <p:sp>
          <p:nvSpPr>
            <p:cNvPr id="34847" name="Rectangle 29">
              <a:extLst>
                <a:ext uri="{FF2B5EF4-FFF2-40B4-BE49-F238E27FC236}">
                  <a16:creationId xmlns:a16="http://schemas.microsoft.com/office/drawing/2014/main" id="{41E276F9-5621-4626-8419-BB6A37B6B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721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>
                  <a:latin typeface="Arial" panose="020B0604020202020204" pitchFamily="34" charset="0"/>
                </a:rPr>
                <a:t>控制</a:t>
              </a:r>
              <a:r>
                <a:rPr lang="en-US" altLang="zh-CN">
                  <a:latin typeface="Arial" panose="020B0604020202020204" pitchFamily="34" charset="0"/>
                </a:rPr>
                <a:t>: WE, RAS</a:t>
              </a:r>
              <a:r>
                <a:rPr lang="zh-CN" altLang="en-US">
                  <a:latin typeface="Arial" panose="020B0604020202020204" pitchFamily="34" charset="0"/>
                </a:rPr>
                <a:t>和</a:t>
              </a:r>
              <a:r>
                <a:rPr lang="en-US" altLang="zh-CN">
                  <a:latin typeface="Arial" panose="020B0604020202020204" pitchFamily="34" charset="0"/>
                </a:rPr>
                <a:t>CAS</a:t>
              </a:r>
            </a:p>
            <a:p>
              <a:pPr eaLnBrk="1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>
                  <a:latin typeface="Arial" panose="020B0604020202020204" pitchFamily="34" charset="0"/>
                </a:rPr>
                <a:t>电源和地</a:t>
              </a:r>
              <a:r>
                <a:rPr lang="en-US" altLang="zh-CN">
                  <a:latin typeface="Arial" panose="020B0604020202020204" pitchFamily="34" charset="0"/>
                </a:rPr>
                <a:t>: Vdd</a:t>
              </a:r>
              <a:r>
                <a:rPr lang="zh-CN" altLang="en-US">
                  <a:latin typeface="Arial" panose="020B0604020202020204" pitchFamily="34" charset="0"/>
                </a:rPr>
                <a:t>和</a:t>
              </a:r>
              <a:r>
                <a:rPr lang="en-US" altLang="zh-CN">
                  <a:latin typeface="Arial" panose="020B0604020202020204" pitchFamily="34" charset="0"/>
                </a:rPr>
                <a:t>Vss</a:t>
              </a:r>
            </a:p>
          </p:txBody>
        </p:sp>
        <p:sp>
          <p:nvSpPr>
            <p:cNvPr id="34848" name="Line 30">
              <a:extLst>
                <a:ext uri="{FF2B5EF4-FFF2-40B4-BE49-F238E27FC236}">
                  <a16:creationId xmlns:a16="http://schemas.microsoft.com/office/drawing/2014/main" id="{F1BCAD58-07AB-4A48-BE2F-24C5DC1C2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1" y="45"/>
              <a:ext cx="3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Line 31">
              <a:extLst>
                <a:ext uri="{FF2B5EF4-FFF2-40B4-BE49-F238E27FC236}">
                  <a16:creationId xmlns:a16="http://schemas.microsoft.com/office/drawing/2014/main" id="{69C14582-A30D-498F-B655-CC418D63B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0" y="45"/>
              <a:ext cx="4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0" name="Line 32">
              <a:extLst>
                <a:ext uri="{FF2B5EF4-FFF2-40B4-BE49-F238E27FC236}">
                  <a16:creationId xmlns:a16="http://schemas.microsoft.com/office/drawing/2014/main" id="{6760E311-4622-48FF-A0C3-58ED5F007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1" y="45"/>
              <a:ext cx="4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45" name="Oval 33">
            <a:extLst>
              <a:ext uri="{FF2B5EF4-FFF2-40B4-BE49-F238E27FC236}">
                <a16:creationId xmlns:a16="http://schemas.microsoft.com/office/drawing/2014/main" id="{D2D76187-71AC-49F5-A767-FC260AAB0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5357813"/>
            <a:ext cx="101600" cy="968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4846" name="Oval 34">
            <a:extLst>
              <a:ext uri="{FF2B5EF4-FFF2-40B4-BE49-F238E27FC236}">
                <a16:creationId xmlns:a16="http://schemas.microsoft.com/office/drawing/2014/main" id="{9799DA45-33C3-4E91-9A74-A27B9DE97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4868863"/>
            <a:ext cx="101600" cy="968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7E8CAE8D-226E-4E24-9FE7-53A1AB87630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B6DC9A3-F5BF-47B6-B0D1-F59E6C0C6AE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AAB92EBF-FED0-4DD1-90C7-0A5865A509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8C9B7BF8-103F-48F8-BCD1-254DAB09CE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AFA4024-F18A-414D-B587-FA4594B54B0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0DF67507-153E-4250-B902-4B17AA04B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主存容量扩展</a:t>
            </a:r>
          </a:p>
        </p:txBody>
      </p:sp>
      <p:sp>
        <p:nvSpPr>
          <p:cNvPr id="1835011" name="Rectangle 3">
            <a:extLst>
              <a:ext uri="{FF2B5EF4-FFF2-40B4-BE49-F238E27FC236}">
                <a16:creationId xmlns:a16="http://schemas.microsoft.com/office/drawing/2014/main" id="{BA8F607F-55F0-452B-95FA-142E28583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1800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由多个存储芯片，构成较大容量的存储器</a:t>
            </a:r>
          </a:p>
          <a:p>
            <a:pPr>
              <a:lnSpc>
                <a:spcPct val="90000"/>
              </a:lnSpc>
            </a:pPr>
            <a:r>
              <a:rPr lang="zh-CN" altLang="en-US"/>
              <a:t>容量扩展方式：位扩展、字扩展、字位同时扩展</a:t>
            </a:r>
          </a:p>
        </p:txBody>
      </p:sp>
      <p:sp>
        <p:nvSpPr>
          <p:cNvPr id="1835012" name="Text Box 4">
            <a:extLst>
              <a:ext uri="{FF2B5EF4-FFF2-40B4-BE49-F238E27FC236}">
                <a16:creationId xmlns:a16="http://schemas.microsoft.com/office/drawing/2014/main" id="{96A987B2-0832-494D-A5F2-68F06155C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913" y="3221038"/>
            <a:ext cx="1033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P x L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E18C7D14-2FBA-42B7-89C8-AEFB004AEC60}"/>
              </a:ext>
            </a:extLst>
          </p:cNvPr>
          <p:cNvGrpSpPr>
            <a:grpSpLocks/>
          </p:cNvGrpSpPr>
          <p:nvPr/>
        </p:nvGrpSpPr>
        <p:grpSpPr bwMode="auto">
          <a:xfrm>
            <a:off x="3829050" y="3830638"/>
            <a:ext cx="3552825" cy="2159000"/>
            <a:chOff x="2348" y="2363"/>
            <a:chExt cx="2238" cy="1360"/>
          </a:xfrm>
        </p:grpSpPr>
        <p:sp>
          <p:nvSpPr>
            <p:cNvPr id="35864" name="Text Box 6">
              <a:extLst>
                <a:ext uri="{FF2B5EF4-FFF2-40B4-BE49-F238E27FC236}">
                  <a16:creationId xmlns:a16="http://schemas.microsoft.com/office/drawing/2014/main" id="{77495CCE-7AED-4CAD-8671-87A0986DE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" y="3390"/>
              <a:ext cx="72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>
                  <a:latin typeface="Arial" panose="020B0604020202020204" pitchFamily="34" charset="0"/>
                </a:rPr>
                <a:t>M x N</a:t>
              </a:r>
            </a:p>
          </p:txBody>
        </p:sp>
        <p:sp>
          <p:nvSpPr>
            <p:cNvPr id="35865" name="Line 7">
              <a:extLst>
                <a:ext uri="{FF2B5EF4-FFF2-40B4-BE49-F238E27FC236}">
                  <a16:creationId xmlns:a16="http://schemas.microsoft.com/office/drawing/2014/main" id="{F890C239-2839-4DA2-8800-5E1E78880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8" y="2363"/>
              <a:ext cx="1407" cy="9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Text Box 8">
              <a:extLst>
                <a:ext uri="{FF2B5EF4-FFF2-40B4-BE49-F238E27FC236}">
                  <a16:creationId xmlns:a16="http://schemas.microsoft.com/office/drawing/2014/main" id="{A3E5ABF2-E5B3-4996-9543-373A7E52C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635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字位同时扩展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990B816E-2209-481C-AC2E-94B526328C2F}"/>
              </a:ext>
            </a:extLst>
          </p:cNvPr>
          <p:cNvGrpSpPr>
            <a:grpSpLocks/>
          </p:cNvGrpSpPr>
          <p:nvPr/>
        </p:nvGrpSpPr>
        <p:grpSpPr bwMode="auto">
          <a:xfrm>
            <a:off x="3829050" y="2878138"/>
            <a:ext cx="4667250" cy="871537"/>
            <a:chOff x="2348" y="1763"/>
            <a:chExt cx="2940" cy="549"/>
          </a:xfrm>
        </p:grpSpPr>
        <p:grpSp>
          <p:nvGrpSpPr>
            <p:cNvPr id="35859" name="Group 10">
              <a:extLst>
                <a:ext uri="{FF2B5EF4-FFF2-40B4-BE49-F238E27FC236}">
                  <a16:creationId xmlns:a16="http://schemas.microsoft.com/office/drawing/2014/main" id="{2A00BDB9-D41C-40CB-8B4B-A81194A8B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8" y="1763"/>
              <a:ext cx="2134" cy="549"/>
              <a:chOff x="2348" y="1763"/>
              <a:chExt cx="2134" cy="549"/>
            </a:xfrm>
          </p:grpSpPr>
          <p:sp>
            <p:nvSpPr>
              <p:cNvPr id="35861" name="Text Box 11">
                <a:extLst>
                  <a:ext uri="{FF2B5EF4-FFF2-40B4-BE49-F238E27FC236}">
                    <a16:creationId xmlns:a16="http://schemas.microsoft.com/office/drawing/2014/main" id="{661124BE-B31D-412E-A2E3-0A625C438A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0" y="1979"/>
                <a:ext cx="682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P x N</a:t>
                </a:r>
              </a:p>
            </p:txBody>
          </p:sp>
          <p:sp>
            <p:nvSpPr>
              <p:cNvPr id="35862" name="Line 12">
                <a:extLst>
                  <a:ext uri="{FF2B5EF4-FFF2-40B4-BE49-F238E27FC236}">
                    <a16:creationId xmlns:a16="http://schemas.microsoft.com/office/drawing/2014/main" id="{2347D6BE-0268-4E3D-AC7D-12C9EBD26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8" y="2136"/>
                <a:ext cx="14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3" name="Text Box 13">
                <a:extLst>
                  <a:ext uri="{FF2B5EF4-FFF2-40B4-BE49-F238E27FC236}">
                    <a16:creationId xmlns:a16="http://schemas.microsoft.com/office/drawing/2014/main" id="{ECC63F80-8892-48E2-B7EB-2186CE7D97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8" y="1763"/>
                <a:ext cx="79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zh-CN" altLang="en-US">
                    <a:latin typeface="Arial" panose="020B0604020202020204" pitchFamily="34" charset="0"/>
                  </a:rPr>
                  <a:t>位扩展</a:t>
                </a:r>
              </a:p>
            </p:txBody>
          </p:sp>
        </p:grpSp>
        <p:sp>
          <p:nvSpPr>
            <p:cNvPr id="35860" name="Text Box 14">
              <a:extLst>
                <a:ext uri="{FF2B5EF4-FFF2-40B4-BE49-F238E27FC236}">
                  <a16:creationId xmlns:a16="http://schemas.microsoft.com/office/drawing/2014/main" id="{92C3F5CC-9127-4073-87A3-95997B94A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1979"/>
              <a:ext cx="6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>
                  <a:latin typeface="Arial" panose="020B0604020202020204" pitchFamily="34" charset="0"/>
                </a:rPr>
                <a:t>(N&gt;L)</a:t>
              </a:r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4E0A1FB7-03F6-4B34-867F-7AD4CAA9968F}"/>
              </a:ext>
            </a:extLst>
          </p:cNvPr>
          <p:cNvGrpSpPr>
            <a:grpSpLocks/>
          </p:cNvGrpSpPr>
          <p:nvPr/>
        </p:nvGrpSpPr>
        <p:grpSpPr bwMode="auto">
          <a:xfrm>
            <a:off x="1812925" y="3830638"/>
            <a:ext cx="3287713" cy="2159000"/>
            <a:chOff x="930" y="2306"/>
            <a:chExt cx="2071" cy="1360"/>
          </a:xfrm>
        </p:grpSpPr>
        <p:grpSp>
          <p:nvGrpSpPr>
            <p:cNvPr id="35854" name="Group 16">
              <a:extLst>
                <a:ext uri="{FF2B5EF4-FFF2-40B4-BE49-F238E27FC236}">
                  <a16:creationId xmlns:a16="http://schemas.microsoft.com/office/drawing/2014/main" id="{B3A8A2FB-5967-4A16-9314-E42D7B59A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" y="2306"/>
              <a:ext cx="1272" cy="1360"/>
              <a:chOff x="1078" y="2363"/>
              <a:chExt cx="1272" cy="1360"/>
            </a:xfrm>
          </p:grpSpPr>
          <p:sp>
            <p:nvSpPr>
              <p:cNvPr id="35856" name="Text Box 17">
                <a:extLst>
                  <a:ext uri="{FF2B5EF4-FFF2-40B4-BE49-F238E27FC236}">
                    <a16:creationId xmlns:a16="http://schemas.microsoft.com/office/drawing/2014/main" id="{1DD521AA-C8EB-4F85-9664-A2219782C7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5" y="3390"/>
                <a:ext cx="695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M x L</a:t>
                </a:r>
              </a:p>
            </p:txBody>
          </p:sp>
          <p:sp>
            <p:nvSpPr>
              <p:cNvPr id="35857" name="Line 18">
                <a:extLst>
                  <a:ext uri="{FF2B5EF4-FFF2-40B4-BE49-F238E27FC236}">
                    <a16:creationId xmlns:a16="http://schemas.microsoft.com/office/drawing/2014/main" id="{E5A22C66-10B4-4616-97E6-96D4A2E85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2363"/>
                <a:ext cx="0" cy="9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8" name="Text Box 19">
                <a:extLst>
                  <a:ext uri="{FF2B5EF4-FFF2-40B4-BE49-F238E27FC236}">
                    <a16:creationId xmlns:a16="http://schemas.microsoft.com/office/drawing/2014/main" id="{B3BBAB6E-1446-46C6-AA54-0B86632AEB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8" y="2635"/>
                <a:ext cx="79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zh-CN" altLang="en-US">
                    <a:latin typeface="Arial" panose="020B0604020202020204" pitchFamily="34" charset="0"/>
                  </a:rPr>
                  <a:t>字扩展</a:t>
                </a:r>
              </a:p>
            </p:txBody>
          </p:sp>
        </p:grpSp>
        <p:sp>
          <p:nvSpPr>
            <p:cNvPr id="35855" name="Text Box 20">
              <a:extLst>
                <a:ext uri="{FF2B5EF4-FFF2-40B4-BE49-F238E27FC236}">
                  <a16:creationId xmlns:a16="http://schemas.microsoft.com/office/drawing/2014/main" id="{00829DFD-9AA2-4DD7-80A6-C23BC5762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" y="3330"/>
              <a:ext cx="7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>
                  <a:latin typeface="Arial" panose="020B0604020202020204" pitchFamily="34" charset="0"/>
                </a:rPr>
                <a:t>(M&gt;P)</a:t>
              </a:r>
            </a:p>
          </p:txBody>
        </p:sp>
      </p:grpSp>
      <p:sp>
        <p:nvSpPr>
          <p:cNvPr id="1835029" name="Rectangle 21">
            <a:extLst>
              <a:ext uri="{FF2B5EF4-FFF2-40B4-BE49-F238E27FC236}">
                <a16:creationId xmlns:a16="http://schemas.microsoft.com/office/drawing/2014/main" id="{526C3E5E-ACAE-4177-9CD3-A87AD17B0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8" y="3203575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芯片容量</a:t>
            </a:r>
          </a:p>
        </p:txBody>
      </p:sp>
      <p:sp>
        <p:nvSpPr>
          <p:cNvPr id="1835030" name="Rectangle 22">
            <a:extLst>
              <a:ext uri="{FF2B5EF4-FFF2-40B4-BE49-F238E27FC236}">
                <a16:creationId xmlns:a16="http://schemas.microsoft.com/office/drawing/2014/main" id="{70B97AAD-55C9-44DA-9854-6B6439086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662238"/>
            <a:ext cx="20161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存储器容量</a:t>
            </a:r>
          </a:p>
        </p:txBody>
      </p:sp>
      <p:sp>
        <p:nvSpPr>
          <p:cNvPr id="1835031" name="Rectangle 23">
            <a:extLst>
              <a:ext uri="{FF2B5EF4-FFF2-40B4-BE49-F238E27FC236}">
                <a16:creationId xmlns:a16="http://schemas.microsoft.com/office/drawing/2014/main" id="{64CD99F7-71A0-4200-ACF3-A8DAF9A9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5484813"/>
            <a:ext cx="20161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存储器容量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3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3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3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5011" grpId="0" build="p"/>
      <p:bldP spid="1835012" grpId="0"/>
      <p:bldP spid="1835029" grpId="0"/>
      <p:bldP spid="1835030" grpId="0"/>
      <p:bldP spid="18350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C6C93E75-A17B-448D-B9E1-1E1F8E8EF96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2B80AB1-FB6A-425D-BBFE-9DAD0DE8274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436882D5-BE6E-44FC-9694-B905C2533F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56B6EB33-6E41-4680-A65F-C8C9C3D116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2DC3BB5-7255-4E06-83EB-CFF477FFAE4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B3DEF272-A670-4560-9ED7-9B090AF6A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8229600" cy="706438"/>
          </a:xfrm>
        </p:spPr>
        <p:txBody>
          <a:bodyPr/>
          <a:lstStyle/>
          <a:p>
            <a:r>
              <a:rPr lang="zh-CN" altLang="en-US"/>
              <a:t>位扩展</a:t>
            </a:r>
          </a:p>
        </p:txBody>
      </p:sp>
      <p:sp>
        <p:nvSpPr>
          <p:cNvPr id="1837059" name="Rectangle 3">
            <a:extLst>
              <a:ext uri="{FF2B5EF4-FFF2-40B4-BE49-F238E27FC236}">
                <a16:creationId xmlns:a16="http://schemas.microsoft.com/office/drawing/2014/main" id="{AE4429E8-5D14-4662-8534-25CF125BF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14398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方法：除数据引脚外，芯片的其他引脚</a:t>
            </a:r>
            <a:r>
              <a:rPr lang="en-US" altLang="zh-CN" sz="2400"/>
              <a:t>(</a:t>
            </a:r>
            <a:r>
              <a:rPr lang="zh-CN" altLang="en-US" sz="2400"/>
              <a:t>地址和控制</a:t>
            </a:r>
            <a:r>
              <a:rPr lang="en-US" altLang="zh-CN" sz="2400"/>
              <a:t>)</a:t>
            </a:r>
            <a:r>
              <a:rPr lang="zh-CN" altLang="en-US" sz="2400"/>
              <a:t>并联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例如：用容量为</a:t>
            </a:r>
            <a:r>
              <a:rPr lang="en-US" altLang="zh-CN" sz="2400"/>
              <a:t>1Kx4</a:t>
            </a:r>
            <a:r>
              <a:rPr lang="zh-CN" altLang="en-US" sz="2400"/>
              <a:t>位的</a:t>
            </a:r>
            <a:r>
              <a:rPr lang="en-US" altLang="zh-CN" sz="2400"/>
              <a:t>2114</a:t>
            </a:r>
            <a:r>
              <a:rPr lang="zh-CN" altLang="en-US" sz="2400"/>
              <a:t>构成</a:t>
            </a:r>
            <a:r>
              <a:rPr lang="en-US" altLang="zh-CN" sz="2400"/>
              <a:t>1K x 8</a:t>
            </a:r>
            <a:r>
              <a:rPr lang="zh-CN" altLang="en-US" sz="2400"/>
              <a:t>位的存储器</a:t>
            </a:r>
          </a:p>
        </p:txBody>
      </p:sp>
      <p:grpSp>
        <p:nvGrpSpPr>
          <p:cNvPr id="2" name="Group 68">
            <a:extLst>
              <a:ext uri="{FF2B5EF4-FFF2-40B4-BE49-F238E27FC236}">
                <a16:creationId xmlns:a16="http://schemas.microsoft.com/office/drawing/2014/main" id="{57337B92-4CC6-45C0-AC45-38FCF4822EEC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2276475"/>
            <a:ext cx="8423275" cy="4143375"/>
            <a:chOff x="250" y="1434"/>
            <a:chExt cx="5306" cy="2610"/>
          </a:xfrm>
        </p:grpSpPr>
        <p:grpSp>
          <p:nvGrpSpPr>
            <p:cNvPr id="37896" name="Group 4">
              <a:extLst>
                <a:ext uri="{FF2B5EF4-FFF2-40B4-BE49-F238E27FC236}">
                  <a16:creationId xmlns:a16="http://schemas.microsoft.com/office/drawing/2014/main" id="{A79543A2-BE04-4125-932F-4592AC6BAF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" y="1434"/>
              <a:ext cx="5306" cy="2610"/>
              <a:chOff x="250" y="1434"/>
              <a:chExt cx="5306" cy="2610"/>
            </a:xfrm>
          </p:grpSpPr>
          <p:sp>
            <p:nvSpPr>
              <p:cNvPr id="37901" name="Rectangle 5">
                <a:extLst>
                  <a:ext uri="{FF2B5EF4-FFF2-40B4-BE49-F238E27FC236}">
                    <a16:creationId xmlns:a16="http://schemas.microsoft.com/office/drawing/2014/main" id="{30AA2943-ACF4-446F-A389-07B28E92B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1434"/>
                <a:ext cx="4309" cy="24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7902" name="Text Box 6">
                <a:extLst>
                  <a:ext uri="{FF2B5EF4-FFF2-40B4-BE49-F238E27FC236}">
                    <a16:creationId xmlns:a16="http://schemas.microsoft.com/office/drawing/2014/main" id="{FEBE3C82-A5FA-410B-B999-F197B96FB4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4" y="2070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37903" name="Rectangle 7">
                <a:extLst>
                  <a:ext uri="{FF2B5EF4-FFF2-40B4-BE49-F238E27FC236}">
                    <a16:creationId xmlns:a16="http://schemas.microsoft.com/office/drawing/2014/main" id="{BCEAE890-E482-4A3A-AF32-ADEF514A8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3" y="1752"/>
                <a:ext cx="453" cy="14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7904" name="Text Box 8">
                <a:extLst>
                  <a:ext uri="{FF2B5EF4-FFF2-40B4-BE49-F238E27FC236}">
                    <a16:creationId xmlns:a16="http://schemas.microsoft.com/office/drawing/2014/main" id="{A1BCA9DE-9428-4A46-8BE3-AB403F5DAA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2" y="2251"/>
                <a:ext cx="6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2114</a:t>
                </a:r>
              </a:p>
            </p:txBody>
          </p:sp>
          <p:sp>
            <p:nvSpPr>
              <p:cNvPr id="37905" name="Line 9">
                <a:extLst>
                  <a:ext uri="{FF2B5EF4-FFF2-40B4-BE49-F238E27FC236}">
                    <a16:creationId xmlns:a16="http://schemas.microsoft.com/office/drawing/2014/main" id="{45775CA1-A173-4DD1-93F8-565151715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2" y="2025"/>
                <a:ext cx="7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6" name="Line 10">
                <a:extLst>
                  <a:ext uri="{FF2B5EF4-FFF2-40B4-BE49-F238E27FC236}">
                    <a16:creationId xmlns:a16="http://schemas.microsoft.com/office/drawing/2014/main" id="{654F979C-4FA3-4EC9-8C18-38FFEF1679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6" y="2432"/>
                <a:ext cx="590" cy="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7" name="Text Box 11">
                <a:extLst>
                  <a:ext uri="{FF2B5EF4-FFF2-40B4-BE49-F238E27FC236}">
                    <a16:creationId xmlns:a16="http://schemas.microsoft.com/office/drawing/2014/main" id="{DABF3234-5B2F-4BA0-A5C0-9B46336A5A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3" y="1722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A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0</a:t>
                </a:r>
                <a:r>
                  <a:rPr lang="en-US" altLang="zh-CN" sz="2000">
                    <a:latin typeface="Arial" panose="020B0604020202020204" pitchFamily="34" charset="0"/>
                  </a:rPr>
                  <a:t>~A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37908" name="Text Box 12">
                <a:extLst>
                  <a:ext uri="{FF2B5EF4-FFF2-40B4-BE49-F238E27FC236}">
                    <a16:creationId xmlns:a16="http://schemas.microsoft.com/office/drawing/2014/main" id="{57973267-2AA6-4961-AD6F-302358FC4C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6" y="2115"/>
                <a:ext cx="74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I/O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1</a:t>
                </a:r>
                <a:r>
                  <a:rPr lang="en-US" altLang="zh-CN" sz="2000">
                    <a:latin typeface="Arial" panose="020B0604020202020204" pitchFamily="34" charset="0"/>
                  </a:rPr>
                  <a:t>~I/O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7909" name="Line 13">
                <a:extLst>
                  <a:ext uri="{FF2B5EF4-FFF2-40B4-BE49-F238E27FC236}">
                    <a16:creationId xmlns:a16="http://schemas.microsoft.com/office/drawing/2014/main" id="{BE926C46-47E6-489B-BA2A-EEBF2ECE8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4" y="1979"/>
                <a:ext cx="91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0" name="Line 14">
                <a:extLst>
                  <a:ext uri="{FF2B5EF4-FFF2-40B4-BE49-F238E27FC236}">
                    <a16:creationId xmlns:a16="http://schemas.microsoft.com/office/drawing/2014/main" id="{2CC3C950-CCB2-479A-BA08-F968240CF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3" y="2387"/>
                <a:ext cx="91" cy="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1" name="Text Box 15">
                <a:extLst>
                  <a:ext uri="{FF2B5EF4-FFF2-40B4-BE49-F238E27FC236}">
                    <a16:creationId xmlns:a16="http://schemas.microsoft.com/office/drawing/2014/main" id="{B8EFEA10-2031-4C24-82CC-3B5CF3EEB1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7" y="2478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7912" name="Line 16">
                <a:extLst>
                  <a:ext uri="{FF2B5EF4-FFF2-40B4-BE49-F238E27FC236}">
                    <a16:creationId xmlns:a16="http://schemas.microsoft.com/office/drawing/2014/main" id="{09379623-0F78-4AA9-A115-AD8ED374EF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8" y="2932"/>
                <a:ext cx="5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3" name="Text Box 17">
                <a:extLst>
                  <a:ext uri="{FF2B5EF4-FFF2-40B4-BE49-F238E27FC236}">
                    <a16:creationId xmlns:a16="http://schemas.microsoft.com/office/drawing/2014/main" id="{794B9C2A-8751-4977-8888-0301987FBE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4" y="2705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CS</a:t>
                </a:r>
              </a:p>
            </p:txBody>
          </p:sp>
          <p:sp>
            <p:nvSpPr>
              <p:cNvPr id="37914" name="Line 18">
                <a:extLst>
                  <a:ext uri="{FF2B5EF4-FFF2-40B4-BE49-F238E27FC236}">
                    <a16:creationId xmlns:a16="http://schemas.microsoft.com/office/drawing/2014/main" id="{17E4B379-1120-49A7-A683-E972FBA96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2" y="2523"/>
                <a:ext cx="77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5" name="Text Box 19">
                <a:extLst>
                  <a:ext uri="{FF2B5EF4-FFF2-40B4-BE49-F238E27FC236}">
                    <a16:creationId xmlns:a16="http://schemas.microsoft.com/office/drawing/2014/main" id="{949D43B2-1D35-4266-8F8B-D10E31B8D2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4" y="2297"/>
                <a:ext cx="3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WE</a:t>
                </a:r>
              </a:p>
            </p:txBody>
          </p:sp>
          <p:sp>
            <p:nvSpPr>
              <p:cNvPr id="37916" name="Line 20">
                <a:extLst>
                  <a:ext uri="{FF2B5EF4-FFF2-40B4-BE49-F238E27FC236}">
                    <a16:creationId xmlns:a16="http://schemas.microsoft.com/office/drawing/2014/main" id="{60E98716-5F5F-4C8B-8C64-726571CF0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2326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7" name="Line 21">
                <a:extLst>
                  <a:ext uri="{FF2B5EF4-FFF2-40B4-BE49-F238E27FC236}">
                    <a16:creationId xmlns:a16="http://schemas.microsoft.com/office/drawing/2014/main" id="{B0C2D2C9-1F45-48F6-873C-226D4744E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2734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8" name="Line 22">
                <a:extLst>
                  <a:ext uri="{FF2B5EF4-FFF2-40B4-BE49-F238E27FC236}">
                    <a16:creationId xmlns:a16="http://schemas.microsoft.com/office/drawing/2014/main" id="{141933F0-F07E-48B4-85D4-F21A6E11B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6" y="1978"/>
                <a:ext cx="91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9" name="Text Box 23">
                <a:extLst>
                  <a:ext uri="{FF2B5EF4-FFF2-40B4-BE49-F238E27FC236}">
                    <a16:creationId xmlns:a16="http://schemas.microsoft.com/office/drawing/2014/main" id="{8D74F443-C91D-492F-8CD3-35AF7F55BC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5" y="2040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37920" name="Line 24">
                <a:extLst>
                  <a:ext uri="{FF2B5EF4-FFF2-40B4-BE49-F238E27FC236}">
                    <a16:creationId xmlns:a16="http://schemas.microsoft.com/office/drawing/2014/main" id="{D3E2567B-CE57-4EED-A0DA-D9E810DA5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4" y="3793"/>
                <a:ext cx="4582" cy="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1" name="Line 25">
                <a:extLst>
                  <a:ext uri="{FF2B5EF4-FFF2-40B4-BE49-F238E27FC236}">
                    <a16:creationId xmlns:a16="http://schemas.microsoft.com/office/drawing/2014/main" id="{71F8BCB5-22FB-4793-8321-43FA27DA2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5" y="3749"/>
                <a:ext cx="91" cy="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2" name="Text Box 26">
                <a:extLst>
                  <a:ext uri="{FF2B5EF4-FFF2-40B4-BE49-F238E27FC236}">
                    <a16:creationId xmlns:a16="http://schemas.microsoft.com/office/drawing/2014/main" id="{B4BA514D-3B28-4BE2-8D42-01BF78ED25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1" y="2070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37923" name="Rectangle 27">
                <a:extLst>
                  <a:ext uri="{FF2B5EF4-FFF2-40B4-BE49-F238E27FC236}">
                    <a16:creationId xmlns:a16="http://schemas.microsoft.com/office/drawing/2014/main" id="{7F0B724A-337D-445B-A070-12EB33FDF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1752"/>
                <a:ext cx="453" cy="14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7924" name="Text Box 28">
                <a:extLst>
                  <a:ext uri="{FF2B5EF4-FFF2-40B4-BE49-F238E27FC236}">
                    <a16:creationId xmlns:a16="http://schemas.microsoft.com/office/drawing/2014/main" id="{D33476D0-96D6-4A4D-85CA-5948FEF45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" y="2251"/>
                <a:ext cx="6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2114</a:t>
                </a:r>
              </a:p>
            </p:txBody>
          </p:sp>
          <p:sp>
            <p:nvSpPr>
              <p:cNvPr id="37925" name="Line 29">
                <a:extLst>
                  <a:ext uri="{FF2B5EF4-FFF2-40B4-BE49-F238E27FC236}">
                    <a16:creationId xmlns:a16="http://schemas.microsoft.com/office/drawing/2014/main" id="{5BC20980-AD50-4C04-AFD1-0EC7C9B2D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4" y="2025"/>
                <a:ext cx="149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6" name="Line 30">
                <a:extLst>
                  <a:ext uri="{FF2B5EF4-FFF2-40B4-BE49-F238E27FC236}">
                    <a16:creationId xmlns:a16="http://schemas.microsoft.com/office/drawing/2014/main" id="{370166A3-5976-4F7A-8634-06A6AA8F96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2432"/>
                <a:ext cx="591" cy="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7" name="Text Box 31">
                <a:extLst>
                  <a:ext uri="{FF2B5EF4-FFF2-40B4-BE49-F238E27FC236}">
                    <a16:creationId xmlns:a16="http://schemas.microsoft.com/office/drawing/2014/main" id="{A21AC503-400B-4454-A994-8E75C4A82C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1722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A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0</a:t>
                </a:r>
                <a:r>
                  <a:rPr lang="en-US" altLang="zh-CN" sz="2000">
                    <a:latin typeface="Arial" panose="020B0604020202020204" pitchFamily="34" charset="0"/>
                  </a:rPr>
                  <a:t>~A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37928" name="Text Box 32">
                <a:extLst>
                  <a:ext uri="{FF2B5EF4-FFF2-40B4-BE49-F238E27FC236}">
                    <a16:creationId xmlns:a16="http://schemas.microsoft.com/office/drawing/2014/main" id="{7AC5CC4A-DA83-4516-9137-F3BA1A5684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" y="2115"/>
                <a:ext cx="74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I/O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1</a:t>
                </a:r>
                <a:r>
                  <a:rPr lang="en-US" altLang="zh-CN" sz="2000">
                    <a:latin typeface="Arial" panose="020B0604020202020204" pitchFamily="34" charset="0"/>
                  </a:rPr>
                  <a:t>~I/O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7929" name="Line 33">
                <a:extLst>
                  <a:ext uri="{FF2B5EF4-FFF2-40B4-BE49-F238E27FC236}">
                    <a16:creationId xmlns:a16="http://schemas.microsoft.com/office/drawing/2014/main" id="{0A4EACE7-434A-4153-9B38-BAD0434D2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1979"/>
                <a:ext cx="91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0" name="Line 34">
                <a:extLst>
                  <a:ext uri="{FF2B5EF4-FFF2-40B4-BE49-F238E27FC236}">
                    <a16:creationId xmlns:a16="http://schemas.microsoft.com/office/drawing/2014/main" id="{860936D5-F60A-4741-B914-619A75B00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" y="2387"/>
                <a:ext cx="91" cy="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1" name="Text Box 35">
                <a:extLst>
                  <a:ext uri="{FF2B5EF4-FFF2-40B4-BE49-F238E27FC236}">
                    <a16:creationId xmlns:a16="http://schemas.microsoft.com/office/drawing/2014/main" id="{728973E6-66DE-42BF-97A6-652493E125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5" y="2478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7932" name="Line 36">
                <a:extLst>
                  <a:ext uri="{FF2B5EF4-FFF2-40B4-BE49-F238E27FC236}">
                    <a16:creationId xmlns:a16="http://schemas.microsoft.com/office/drawing/2014/main" id="{C5FDA05D-90A3-4D4F-8639-6BD553628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4" y="2932"/>
                <a:ext cx="14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3" name="Text Box 37">
                <a:extLst>
                  <a:ext uri="{FF2B5EF4-FFF2-40B4-BE49-F238E27FC236}">
                    <a16:creationId xmlns:a16="http://schemas.microsoft.com/office/drawing/2014/main" id="{3B521EC9-72BB-4CA4-B840-757FCEC03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2" y="2705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CS</a:t>
                </a:r>
              </a:p>
            </p:txBody>
          </p:sp>
          <p:sp>
            <p:nvSpPr>
              <p:cNvPr id="37934" name="Line 38">
                <a:extLst>
                  <a:ext uri="{FF2B5EF4-FFF2-40B4-BE49-F238E27FC236}">
                    <a16:creationId xmlns:a16="http://schemas.microsoft.com/office/drawing/2014/main" id="{64F04B37-8ADE-48F5-B8D7-DBD4EEDE03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4" y="2523"/>
                <a:ext cx="1497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5" name="Text Box 39">
                <a:extLst>
                  <a:ext uri="{FF2B5EF4-FFF2-40B4-BE49-F238E27FC236}">
                    <a16:creationId xmlns:a16="http://schemas.microsoft.com/office/drawing/2014/main" id="{246D604C-A4AC-4CBB-A945-6B1CC00274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2" y="2297"/>
                <a:ext cx="3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WE</a:t>
                </a:r>
              </a:p>
            </p:txBody>
          </p:sp>
          <p:sp>
            <p:nvSpPr>
              <p:cNvPr id="37936" name="Line 40">
                <a:extLst>
                  <a:ext uri="{FF2B5EF4-FFF2-40B4-BE49-F238E27FC236}">
                    <a16:creationId xmlns:a16="http://schemas.microsoft.com/office/drawing/2014/main" id="{FA47ACFF-E6A5-4840-921F-BBEB9DDB2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2326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7" name="Line 41">
                <a:extLst>
                  <a:ext uri="{FF2B5EF4-FFF2-40B4-BE49-F238E27FC236}">
                    <a16:creationId xmlns:a16="http://schemas.microsoft.com/office/drawing/2014/main" id="{9C02ABF1-EDBB-4754-A251-12011534B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2734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8" name="Line 42">
                <a:extLst>
                  <a:ext uri="{FF2B5EF4-FFF2-40B4-BE49-F238E27FC236}">
                    <a16:creationId xmlns:a16="http://schemas.microsoft.com/office/drawing/2014/main" id="{3B1DEC1A-490F-4CF0-9390-CB401250B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4" y="3431"/>
                <a:ext cx="23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9" name="Line 43">
                <a:extLst>
                  <a:ext uri="{FF2B5EF4-FFF2-40B4-BE49-F238E27FC236}">
                    <a16:creationId xmlns:a16="http://schemas.microsoft.com/office/drawing/2014/main" id="{2C4AF789-F3F9-48F7-959F-0371181932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433"/>
                <a:ext cx="0" cy="117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0" name="Line 44">
                <a:extLst>
                  <a:ext uri="{FF2B5EF4-FFF2-40B4-BE49-F238E27FC236}">
                    <a16:creationId xmlns:a16="http://schemas.microsoft.com/office/drawing/2014/main" id="{619587C2-8508-4454-8854-D80040931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6" y="2433"/>
                <a:ext cx="0" cy="136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1" name="Line 45">
                <a:extLst>
                  <a:ext uri="{FF2B5EF4-FFF2-40B4-BE49-F238E27FC236}">
                    <a16:creationId xmlns:a16="http://schemas.microsoft.com/office/drawing/2014/main" id="{2745A840-DBAF-411A-9270-36B0B9B1FB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4" y="3612"/>
                <a:ext cx="254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2" name="Line 46">
                <a:extLst>
                  <a:ext uri="{FF2B5EF4-FFF2-40B4-BE49-F238E27FC236}">
                    <a16:creationId xmlns:a16="http://schemas.microsoft.com/office/drawing/2014/main" id="{21C371AF-A3B0-4DC6-9F34-D3A7501CF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5" y="3567"/>
                <a:ext cx="91" cy="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3" name="Line 47">
                <a:extLst>
                  <a:ext uri="{FF2B5EF4-FFF2-40B4-BE49-F238E27FC236}">
                    <a16:creationId xmlns:a16="http://schemas.microsoft.com/office/drawing/2014/main" id="{8357C5BB-7D3D-430B-9F79-B7455EB1A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4" y="1571"/>
                <a:ext cx="0" cy="4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4" name="Line 48">
                <a:extLst>
                  <a:ext uri="{FF2B5EF4-FFF2-40B4-BE49-F238E27FC236}">
                    <a16:creationId xmlns:a16="http://schemas.microsoft.com/office/drawing/2014/main" id="{68B0CB46-7572-4D4A-A1B2-45E7E71B0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2" y="1571"/>
                <a:ext cx="0" cy="4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5" name="Line 49">
                <a:extLst>
                  <a:ext uri="{FF2B5EF4-FFF2-40B4-BE49-F238E27FC236}">
                    <a16:creationId xmlns:a16="http://schemas.microsoft.com/office/drawing/2014/main" id="{2B947AD1-3478-435F-B09C-3289AE6B9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4" y="2932"/>
                <a:ext cx="0" cy="4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6" name="Line 50">
                <a:extLst>
                  <a:ext uri="{FF2B5EF4-FFF2-40B4-BE49-F238E27FC236}">
                    <a16:creationId xmlns:a16="http://schemas.microsoft.com/office/drawing/2014/main" id="{4A96EB3C-90E1-4B36-AF0E-840F63A4F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8" y="2932"/>
                <a:ext cx="0" cy="4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7" name="Line 51">
                <a:extLst>
                  <a:ext uri="{FF2B5EF4-FFF2-40B4-BE49-F238E27FC236}">
                    <a16:creationId xmlns:a16="http://schemas.microsoft.com/office/drawing/2014/main" id="{49798F10-3C99-4E8D-8F93-5A4EF58F8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2" y="3294"/>
                <a:ext cx="18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8" name="Line 52">
                <a:extLst>
                  <a:ext uri="{FF2B5EF4-FFF2-40B4-BE49-F238E27FC236}">
                    <a16:creationId xmlns:a16="http://schemas.microsoft.com/office/drawing/2014/main" id="{860F0535-DF9A-49B0-993E-C19EAA9460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2" y="2523"/>
                <a:ext cx="0" cy="7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9" name="Line 53">
                <a:extLst>
                  <a:ext uri="{FF2B5EF4-FFF2-40B4-BE49-F238E27FC236}">
                    <a16:creationId xmlns:a16="http://schemas.microsoft.com/office/drawing/2014/main" id="{D2B2A0BB-5751-47C0-9003-37CED2A81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2" y="2523"/>
                <a:ext cx="0" cy="7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0" name="Text Box 54">
                <a:extLst>
                  <a:ext uri="{FF2B5EF4-FFF2-40B4-BE49-F238E27FC236}">
                    <a16:creationId xmlns:a16="http://schemas.microsoft.com/office/drawing/2014/main" id="{8C25FEAB-FE35-4300-B172-4379ED9322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" y="1889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A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0</a:t>
                </a:r>
                <a:r>
                  <a:rPr lang="en-US" altLang="zh-CN" sz="2000">
                    <a:latin typeface="Arial" panose="020B0604020202020204" pitchFamily="34" charset="0"/>
                  </a:rPr>
                  <a:t>~A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37951" name="Text Box 55">
                <a:extLst>
                  <a:ext uri="{FF2B5EF4-FFF2-40B4-BE49-F238E27FC236}">
                    <a16:creationId xmlns:a16="http://schemas.microsoft.com/office/drawing/2014/main" id="{73AA8AD0-52BC-4E5C-AE9B-50335E3E80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2432"/>
                <a:ext cx="3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WE</a:t>
                </a:r>
              </a:p>
            </p:txBody>
          </p:sp>
          <p:sp>
            <p:nvSpPr>
              <p:cNvPr id="37952" name="Line 56">
                <a:extLst>
                  <a:ext uri="{FF2B5EF4-FFF2-40B4-BE49-F238E27FC236}">
                    <a16:creationId xmlns:a16="http://schemas.microsoft.com/office/drawing/2014/main" id="{7F012248-BAA0-4717-84E0-4972904E9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" y="2461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3" name="Text Box 57">
                <a:extLst>
                  <a:ext uri="{FF2B5EF4-FFF2-40B4-BE49-F238E27FC236}">
                    <a16:creationId xmlns:a16="http://schemas.microsoft.com/office/drawing/2014/main" id="{0BBEC258-A086-47E3-8616-DBF405409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" y="3476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D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0</a:t>
                </a:r>
                <a:r>
                  <a:rPr lang="en-US" altLang="zh-CN" sz="2000">
                    <a:latin typeface="Arial" panose="020B0604020202020204" pitchFamily="34" charset="0"/>
                  </a:rPr>
                  <a:t>~D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7954" name="Text Box 58">
                <a:extLst>
                  <a:ext uri="{FF2B5EF4-FFF2-40B4-BE49-F238E27FC236}">
                    <a16:creationId xmlns:a16="http://schemas.microsoft.com/office/drawing/2014/main" id="{4B7C46FB-0A3B-49CD-B350-A20B5D4963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" y="3658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D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4</a:t>
                </a:r>
                <a:r>
                  <a:rPr lang="en-US" altLang="zh-CN" sz="2000">
                    <a:latin typeface="Arial" panose="020B0604020202020204" pitchFamily="34" charset="0"/>
                  </a:rPr>
                  <a:t>~D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37955" name="Text Box 59">
                <a:extLst>
                  <a:ext uri="{FF2B5EF4-FFF2-40B4-BE49-F238E27FC236}">
                    <a16:creationId xmlns:a16="http://schemas.microsoft.com/office/drawing/2014/main" id="{FEA04B7D-FE56-4092-8895-B29123A70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2841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CS</a:t>
                </a:r>
              </a:p>
            </p:txBody>
          </p:sp>
          <p:sp>
            <p:nvSpPr>
              <p:cNvPr id="37956" name="Line 60">
                <a:extLst>
                  <a:ext uri="{FF2B5EF4-FFF2-40B4-BE49-F238E27FC236}">
                    <a16:creationId xmlns:a16="http://schemas.microsoft.com/office/drawing/2014/main" id="{BD3742DB-35D1-45D1-97C0-8F3440508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" y="2870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37957" name="AutoShape 61">
                <a:extLst>
                  <a:ext uri="{FF2B5EF4-FFF2-40B4-BE49-F238E27FC236}">
                    <a16:creationId xmlns:a16="http://schemas.microsoft.com/office/drawing/2014/main" id="{0C6367EB-AEAB-4A7B-8D1C-057847D57FCD}"/>
                  </a:ext>
                </a:extLst>
              </p:cNvPr>
              <p:cNvCxnSpPr>
                <a:cxnSpLocks noChangeShapeType="1"/>
                <a:stCxn id="37943" idx="0"/>
                <a:endCxn id="37944" idx="0"/>
              </p:cNvCxnSpPr>
              <p:nvPr/>
            </p:nvCxnSpPr>
            <p:spPr bwMode="auto">
              <a:xfrm>
                <a:off x="1474" y="1559"/>
                <a:ext cx="2088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958" name="Text Box 62">
                <a:extLst>
                  <a:ext uri="{FF2B5EF4-FFF2-40B4-BE49-F238E27FC236}">
                    <a16:creationId xmlns:a16="http://schemas.microsoft.com/office/drawing/2014/main" id="{8F96DCF6-64B5-4F8A-B6D4-333ED013C2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0" y="334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7959" name="Text Box 63">
                <a:extLst>
                  <a:ext uri="{FF2B5EF4-FFF2-40B4-BE49-F238E27FC236}">
                    <a16:creationId xmlns:a16="http://schemas.microsoft.com/office/drawing/2014/main" id="{FDB746A0-414E-49D9-B613-6CE1471030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0" y="3794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37897" name="Oval 64">
              <a:extLst>
                <a:ext uri="{FF2B5EF4-FFF2-40B4-BE49-F238E27FC236}">
                  <a16:creationId xmlns:a16="http://schemas.microsoft.com/office/drawing/2014/main" id="{CA44CFE6-7F17-429F-BC7C-EC444BAA6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" y="2500"/>
              <a:ext cx="64" cy="6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7898" name="Oval 65">
              <a:extLst>
                <a:ext uri="{FF2B5EF4-FFF2-40B4-BE49-F238E27FC236}">
                  <a16:creationId xmlns:a16="http://schemas.microsoft.com/office/drawing/2014/main" id="{62C22239-9F91-43DC-A7F2-05BD4933C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" y="2908"/>
              <a:ext cx="64" cy="6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7899" name="Oval 66">
              <a:extLst>
                <a:ext uri="{FF2B5EF4-FFF2-40B4-BE49-F238E27FC236}">
                  <a16:creationId xmlns:a16="http://schemas.microsoft.com/office/drawing/2014/main" id="{5D356849-0DF3-4713-9DB4-537B05768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478"/>
              <a:ext cx="64" cy="6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7900" name="Oval 67">
              <a:extLst>
                <a:ext uri="{FF2B5EF4-FFF2-40B4-BE49-F238E27FC236}">
                  <a16:creationId xmlns:a16="http://schemas.microsoft.com/office/drawing/2014/main" id="{C8F3E83A-4E53-4A39-9505-49C29A2BE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893"/>
              <a:ext cx="64" cy="6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705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7277E7B6-CDDE-45E0-8509-D8BA053E8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35F5E-4B2D-4B8B-94B7-CD411B5BD0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9388"/>
            <a:ext cx="8021638" cy="493236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/>
              <a:t>方法：除片选引脚外，芯片的其他引脚 </a:t>
            </a:r>
            <a:r>
              <a:rPr lang="en-US" altLang="zh-CN"/>
              <a:t>(</a:t>
            </a:r>
            <a:r>
              <a:rPr lang="zh-CN" altLang="en-US"/>
              <a:t>地址、数据、写允许</a:t>
            </a:r>
            <a:r>
              <a:rPr lang="en-US" altLang="zh-CN"/>
              <a:t>)</a:t>
            </a:r>
            <a:r>
              <a:rPr lang="zh-CN" altLang="en-US"/>
              <a:t>并联；高位地址经译码选择芯片</a:t>
            </a:r>
          </a:p>
          <a:p>
            <a:pPr>
              <a:spcAft>
                <a:spcPts val="1200"/>
              </a:spcAft>
            </a:pPr>
            <a:r>
              <a:rPr lang="zh-CN" altLang="en-US"/>
              <a:t>例如：用容量为</a:t>
            </a:r>
            <a:r>
              <a:rPr lang="en-US" altLang="zh-CN"/>
              <a:t>1Kx4</a:t>
            </a:r>
            <a:r>
              <a:rPr lang="zh-CN" altLang="en-US"/>
              <a:t>位的</a:t>
            </a:r>
            <a:r>
              <a:rPr lang="en-US" altLang="zh-CN"/>
              <a:t>2114</a:t>
            </a:r>
            <a:r>
              <a:rPr lang="zh-CN" altLang="en-US"/>
              <a:t>构成</a:t>
            </a:r>
            <a:r>
              <a:rPr lang="en-US" altLang="zh-CN"/>
              <a:t>8K x 4</a:t>
            </a:r>
            <a:r>
              <a:rPr lang="zh-CN" altLang="en-US"/>
              <a:t>位的存储器</a:t>
            </a:r>
          </a:p>
          <a:p>
            <a:pPr>
              <a:spcAft>
                <a:spcPts val="1200"/>
              </a:spcAft>
            </a:pPr>
            <a:endParaRPr lang="zh-CN" altLang="en-US"/>
          </a:p>
        </p:txBody>
      </p:sp>
      <p:sp>
        <p:nvSpPr>
          <p:cNvPr id="39940" name="日期占位符 3">
            <a:extLst>
              <a:ext uri="{FF2B5EF4-FFF2-40B4-BE49-F238E27FC236}">
                <a16:creationId xmlns:a16="http://schemas.microsoft.com/office/drawing/2014/main" id="{1298D801-D4BB-42FB-8921-3FDF3FBED0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8BCBCBE-431D-4907-BF8F-B9DFF0A42AA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9941" name="页脚占位符 4">
            <a:extLst>
              <a:ext uri="{FF2B5EF4-FFF2-40B4-BE49-F238E27FC236}">
                <a16:creationId xmlns:a16="http://schemas.microsoft.com/office/drawing/2014/main" id="{53F7CC3D-BAC5-412E-B434-0D161680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9942" name="灯片编号占位符 5">
            <a:extLst>
              <a:ext uri="{FF2B5EF4-FFF2-40B4-BE49-F238E27FC236}">
                <a16:creationId xmlns:a16="http://schemas.microsoft.com/office/drawing/2014/main" id="{6717A682-2CB6-46B4-856B-BB4DA88C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FE9D1E2-8B8E-482F-B6E9-28A80DFEDA1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>
            <a:extLst>
              <a:ext uri="{FF2B5EF4-FFF2-40B4-BE49-F238E27FC236}">
                <a16:creationId xmlns:a16="http://schemas.microsoft.com/office/drawing/2014/main" id="{57FC74E3-0A5C-4E64-B8D2-63AE0AA861E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CD67AB8-F799-4C4F-8DC8-04EB9C69E00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5">
            <a:extLst>
              <a:ext uri="{FF2B5EF4-FFF2-40B4-BE49-F238E27FC236}">
                <a16:creationId xmlns:a16="http://schemas.microsoft.com/office/drawing/2014/main" id="{C612F7EF-8EE5-4E66-B0E2-A7270E97B9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E7BBDE34-B7A9-45B1-B457-9826B6570A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898B7C8-DCE2-4DE5-AA1D-D87CF2AED7AC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0965" name="Text Box 90">
            <a:extLst>
              <a:ext uri="{FF2B5EF4-FFF2-40B4-BE49-F238E27FC236}">
                <a16:creationId xmlns:a16="http://schemas.microsoft.com/office/drawing/2014/main" id="{99C0CAEF-DACC-4157-BFAE-5BE1970F2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563" y="2954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1</a:t>
            </a:r>
            <a:endParaRPr lang="en-US" altLang="zh-CN" sz="1800" baseline="-2000">
              <a:latin typeface="Arial" panose="020B0604020202020204" pitchFamily="34" charset="0"/>
            </a:endParaRPr>
          </a:p>
        </p:txBody>
      </p:sp>
      <p:sp>
        <p:nvSpPr>
          <p:cNvPr id="40966" name="Line 2">
            <a:extLst>
              <a:ext uri="{FF2B5EF4-FFF2-40B4-BE49-F238E27FC236}">
                <a16:creationId xmlns:a16="http://schemas.microsoft.com/office/drawing/2014/main" id="{42DC0077-173E-4D59-9DB9-221DA2AD5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3063" y="5445125"/>
            <a:ext cx="5330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7" name="Line 3">
            <a:extLst>
              <a:ext uri="{FF2B5EF4-FFF2-40B4-BE49-F238E27FC236}">
                <a16:creationId xmlns:a16="http://schemas.microsoft.com/office/drawing/2014/main" id="{4917B60D-0C3B-45AC-B925-9A7D9D13E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63" y="5445125"/>
            <a:ext cx="719137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8" name="Text Box 4">
            <a:extLst>
              <a:ext uri="{FF2B5EF4-FFF2-40B4-BE49-F238E27FC236}">
                <a16:creationId xmlns:a16="http://schemas.microsoft.com/office/drawing/2014/main" id="{834CF532-8D7B-4A75-8E57-A17157AB5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050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40969" name="Text Box 5">
            <a:extLst>
              <a:ext uri="{FF2B5EF4-FFF2-40B4-BE49-F238E27FC236}">
                <a16:creationId xmlns:a16="http://schemas.microsoft.com/office/drawing/2014/main" id="{AFBA1176-8446-41A1-AE73-CB5C450FB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538" y="508476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A</a:t>
            </a:r>
            <a:endParaRPr lang="en-US" altLang="zh-CN" sz="1800" baseline="-2000">
              <a:latin typeface="Arial" panose="020B0604020202020204" pitchFamily="34" charset="0"/>
            </a:endParaRPr>
          </a:p>
        </p:txBody>
      </p:sp>
      <p:sp>
        <p:nvSpPr>
          <p:cNvPr id="40970" name="Text Box 6">
            <a:extLst>
              <a:ext uri="{FF2B5EF4-FFF2-40B4-BE49-F238E27FC236}">
                <a16:creationId xmlns:a16="http://schemas.microsoft.com/office/drawing/2014/main" id="{E0406938-DE44-464C-9507-6CE6CF020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538" y="47244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B</a:t>
            </a:r>
            <a:endParaRPr lang="en-US" altLang="zh-CN" sz="1800" baseline="-2000">
              <a:latin typeface="Arial" panose="020B0604020202020204" pitchFamily="34" charset="0"/>
            </a:endParaRPr>
          </a:p>
        </p:txBody>
      </p:sp>
      <p:sp>
        <p:nvSpPr>
          <p:cNvPr id="40971" name="Text Box 7">
            <a:extLst>
              <a:ext uri="{FF2B5EF4-FFF2-40B4-BE49-F238E27FC236}">
                <a16:creationId xmlns:a16="http://schemas.microsoft.com/office/drawing/2014/main" id="{B229E88D-0105-4991-ACB3-E78FC9251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713" y="22050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40972" name="Rectangle 8">
            <a:extLst>
              <a:ext uri="{FF2B5EF4-FFF2-40B4-BE49-F238E27FC236}">
                <a16:creationId xmlns:a16="http://schemas.microsoft.com/office/drawing/2014/main" id="{7C774CD1-6A6C-4B34-9CD4-9345AA053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1700213"/>
            <a:ext cx="719138" cy="2232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0973" name="Rectangle 9">
            <a:extLst>
              <a:ext uri="{FF2B5EF4-FFF2-40B4-BE49-F238E27FC236}">
                <a16:creationId xmlns:a16="http://schemas.microsoft.com/office/drawing/2014/main" id="{9EC98AF6-5E90-496F-92E0-147B9507C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50900"/>
          </a:xfrm>
        </p:spPr>
        <p:txBody>
          <a:bodyPr/>
          <a:lstStyle/>
          <a:p>
            <a:r>
              <a:rPr lang="zh-CN" altLang="en-US"/>
              <a:t>字扩展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40974" name="Text Box 10">
            <a:extLst>
              <a:ext uri="{FF2B5EF4-FFF2-40B4-BE49-F238E27FC236}">
                <a16:creationId xmlns:a16="http://schemas.microsoft.com/office/drawing/2014/main" id="{C6EA2419-C3E9-46F7-B9D8-385753801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6538" y="2276475"/>
            <a:ext cx="1008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2114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endParaRPr lang="en-US" altLang="zh-CN" sz="2000">
              <a:latin typeface="Arial" panose="020B0604020202020204" pitchFamily="34" charset="0"/>
            </a:endParaRP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(1)</a:t>
            </a:r>
          </a:p>
        </p:txBody>
      </p:sp>
      <p:sp>
        <p:nvSpPr>
          <p:cNvPr id="40975" name="Line 11">
            <a:extLst>
              <a:ext uri="{FF2B5EF4-FFF2-40B4-BE49-F238E27FC236}">
                <a16:creationId xmlns:a16="http://schemas.microsoft.com/office/drawing/2014/main" id="{619B5A9B-8CB2-455E-B447-EDDB1CBAB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1350" y="2133600"/>
            <a:ext cx="1008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6" name="Line 12">
            <a:extLst>
              <a:ext uri="{FF2B5EF4-FFF2-40B4-BE49-F238E27FC236}">
                <a16:creationId xmlns:a16="http://schemas.microsoft.com/office/drawing/2014/main" id="{1002AB31-115C-4B81-862E-B4527DADD3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0138" y="2779713"/>
            <a:ext cx="576262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7" name="Text Box 13">
            <a:extLst>
              <a:ext uri="{FF2B5EF4-FFF2-40B4-BE49-F238E27FC236}">
                <a16:creationId xmlns:a16="http://schemas.microsoft.com/office/drawing/2014/main" id="{CE8323F8-A2EA-4395-870C-ACB7C6EB4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5" y="1652588"/>
            <a:ext cx="884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A</a:t>
            </a:r>
            <a:r>
              <a:rPr lang="en-US" altLang="zh-CN" sz="2000" baseline="-2000">
                <a:latin typeface="Arial" panose="020B0604020202020204" pitchFamily="34" charset="0"/>
              </a:rPr>
              <a:t>0</a:t>
            </a:r>
            <a:r>
              <a:rPr lang="en-US" altLang="zh-CN" sz="2000">
                <a:latin typeface="Arial" panose="020B0604020202020204" pitchFamily="34" charset="0"/>
              </a:rPr>
              <a:t>~A</a:t>
            </a:r>
            <a:r>
              <a:rPr lang="en-US" altLang="zh-CN" sz="2000" baseline="-20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0978" name="Text Box 14">
            <a:extLst>
              <a:ext uri="{FF2B5EF4-FFF2-40B4-BE49-F238E27FC236}">
                <a16:creationId xmlns:a16="http://schemas.microsoft.com/office/drawing/2014/main" id="{8B04DD6F-3FAA-4843-B554-EBC0EA100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138" y="2276475"/>
            <a:ext cx="1189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I/O</a:t>
            </a:r>
            <a:r>
              <a:rPr lang="en-US" altLang="zh-CN" sz="2000" baseline="-2000">
                <a:latin typeface="Arial" panose="020B0604020202020204" pitchFamily="34" charset="0"/>
              </a:rPr>
              <a:t>1</a:t>
            </a:r>
            <a:r>
              <a:rPr lang="en-US" altLang="zh-CN" sz="2000">
                <a:latin typeface="Arial" panose="020B0604020202020204" pitchFamily="34" charset="0"/>
              </a:rPr>
              <a:t>~I/O</a:t>
            </a:r>
            <a:r>
              <a:rPr lang="en-US" altLang="zh-CN" sz="2000" baseline="-20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0979" name="Line 15">
            <a:extLst>
              <a:ext uri="{FF2B5EF4-FFF2-40B4-BE49-F238E27FC236}">
                <a16:creationId xmlns:a16="http://schemas.microsoft.com/office/drawing/2014/main" id="{C1CA0C71-6554-41C0-AF6E-3F70F7F60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4588" y="2060575"/>
            <a:ext cx="144462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0" name="Line 16">
            <a:extLst>
              <a:ext uri="{FF2B5EF4-FFF2-40B4-BE49-F238E27FC236}">
                <a16:creationId xmlns:a16="http://schemas.microsoft.com/office/drawing/2014/main" id="{E3646631-A5F4-43A9-9423-FC2FA94BB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6038" y="2709863"/>
            <a:ext cx="144462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1" name="Text Box 17">
            <a:extLst>
              <a:ext uri="{FF2B5EF4-FFF2-40B4-BE49-F238E27FC236}">
                <a16:creationId xmlns:a16="http://schemas.microsoft.com/office/drawing/2014/main" id="{2EB194C5-E1A7-48F1-87AD-1049803B8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1575" y="28067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0982" name="Line 18">
            <a:extLst>
              <a:ext uri="{FF2B5EF4-FFF2-40B4-BE49-F238E27FC236}">
                <a16:creationId xmlns:a16="http://schemas.microsoft.com/office/drawing/2014/main" id="{6AFD9B89-C865-4CB2-8272-C6FFD4E2D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3150" y="3573463"/>
            <a:ext cx="577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3" name="Text Box 19">
            <a:extLst>
              <a:ext uri="{FF2B5EF4-FFF2-40B4-BE49-F238E27FC236}">
                <a16:creationId xmlns:a16="http://schemas.microsoft.com/office/drawing/2014/main" id="{F1D181EF-8085-419A-AD66-BE810FEFA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32131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CS</a:t>
            </a:r>
          </a:p>
        </p:txBody>
      </p:sp>
      <p:sp>
        <p:nvSpPr>
          <p:cNvPr id="40984" name="Line 20">
            <a:extLst>
              <a:ext uri="{FF2B5EF4-FFF2-40B4-BE49-F238E27FC236}">
                <a16:creationId xmlns:a16="http://schemas.microsoft.com/office/drawing/2014/main" id="{8A599ADE-D585-481E-B794-88BAA633B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2788" y="2924175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5" name="Text Box 21">
            <a:extLst>
              <a:ext uri="{FF2B5EF4-FFF2-40B4-BE49-F238E27FC236}">
                <a16:creationId xmlns:a16="http://schemas.microsoft.com/office/drawing/2014/main" id="{15B196A0-050C-4678-880F-DE7CF47FF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2565400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WE</a:t>
            </a:r>
          </a:p>
        </p:txBody>
      </p:sp>
      <p:sp>
        <p:nvSpPr>
          <p:cNvPr id="40986" name="Line 22">
            <a:extLst>
              <a:ext uri="{FF2B5EF4-FFF2-40B4-BE49-F238E27FC236}">
                <a16:creationId xmlns:a16="http://schemas.microsoft.com/office/drawing/2014/main" id="{1E15E6F6-FF94-49FD-B5A7-89FE05286C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738" y="2611438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7" name="Line 23">
            <a:extLst>
              <a:ext uri="{FF2B5EF4-FFF2-40B4-BE49-F238E27FC236}">
                <a16:creationId xmlns:a16="http://schemas.microsoft.com/office/drawing/2014/main" id="{902A7DE4-D832-49A4-98A5-CF9C4CF84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738" y="3259138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8" name="Line 24">
            <a:extLst>
              <a:ext uri="{FF2B5EF4-FFF2-40B4-BE49-F238E27FC236}">
                <a16:creationId xmlns:a16="http://schemas.microsoft.com/office/drawing/2014/main" id="{5928A741-8071-499D-BEC8-7C9F0CCF9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8963" y="1412875"/>
            <a:ext cx="4899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9" name="Line 25">
            <a:extLst>
              <a:ext uri="{FF2B5EF4-FFF2-40B4-BE49-F238E27FC236}">
                <a16:creationId xmlns:a16="http://schemas.microsoft.com/office/drawing/2014/main" id="{34E1A92A-80FC-4882-9005-DFE61CA09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5" y="2060575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0" name="Line 26">
            <a:extLst>
              <a:ext uri="{FF2B5EF4-FFF2-40B4-BE49-F238E27FC236}">
                <a16:creationId xmlns:a16="http://schemas.microsoft.com/office/drawing/2014/main" id="{797CD44A-E383-4DC3-8A55-FDA789160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750" y="5949950"/>
            <a:ext cx="7524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1" name="Line 27">
            <a:extLst>
              <a:ext uri="{FF2B5EF4-FFF2-40B4-BE49-F238E27FC236}">
                <a16:creationId xmlns:a16="http://schemas.microsoft.com/office/drawing/2014/main" id="{C35D55E8-C673-4959-BE3C-A90789EA2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5" y="5880100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2" name="Text Box 28">
            <a:extLst>
              <a:ext uri="{FF2B5EF4-FFF2-40B4-BE49-F238E27FC236}">
                <a16:creationId xmlns:a16="http://schemas.microsoft.com/office/drawing/2014/main" id="{9C8B756B-EF59-43BE-8E3B-D106AA519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22050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40993" name="Rectangle 29">
            <a:extLst>
              <a:ext uri="{FF2B5EF4-FFF2-40B4-BE49-F238E27FC236}">
                <a16:creationId xmlns:a16="http://schemas.microsoft.com/office/drawing/2014/main" id="{F4807A62-B3E3-4C22-B469-DCE535FD5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5" y="1700213"/>
            <a:ext cx="719138" cy="2232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0994" name="Text Box 30">
            <a:extLst>
              <a:ext uri="{FF2B5EF4-FFF2-40B4-BE49-F238E27FC236}">
                <a16:creationId xmlns:a16="http://schemas.microsoft.com/office/drawing/2014/main" id="{6A47FBBD-49F7-4F11-AB0B-097B2550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150" y="2276475"/>
            <a:ext cx="10080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2114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endParaRPr lang="en-US" altLang="zh-CN" sz="2000">
              <a:latin typeface="Arial" panose="020B0604020202020204" pitchFamily="34" charset="0"/>
            </a:endParaRP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(0)</a:t>
            </a:r>
          </a:p>
        </p:txBody>
      </p:sp>
      <p:sp>
        <p:nvSpPr>
          <p:cNvPr id="40995" name="Line 31">
            <a:extLst>
              <a:ext uri="{FF2B5EF4-FFF2-40B4-BE49-F238E27FC236}">
                <a16:creationId xmlns:a16="http://schemas.microsoft.com/office/drawing/2014/main" id="{08724913-EA16-4305-A75B-B1788D557E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2133600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6" name="Line 32">
            <a:extLst>
              <a:ext uri="{FF2B5EF4-FFF2-40B4-BE49-F238E27FC236}">
                <a16:creationId xmlns:a16="http://schemas.microsoft.com/office/drawing/2014/main" id="{16A7E04D-84B1-4CC6-A9AE-C140DA37C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2779713"/>
            <a:ext cx="576262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7" name="Text Box 33">
            <a:extLst>
              <a:ext uri="{FF2B5EF4-FFF2-40B4-BE49-F238E27FC236}">
                <a16:creationId xmlns:a16="http://schemas.microsoft.com/office/drawing/2014/main" id="{F60829F0-88C3-4B58-B397-47A8ED0DE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652588"/>
            <a:ext cx="884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A</a:t>
            </a:r>
            <a:r>
              <a:rPr lang="en-US" altLang="zh-CN" sz="2000" baseline="-2000">
                <a:latin typeface="Arial" panose="020B0604020202020204" pitchFamily="34" charset="0"/>
              </a:rPr>
              <a:t>0</a:t>
            </a:r>
            <a:r>
              <a:rPr lang="en-US" altLang="zh-CN" sz="2000">
                <a:latin typeface="Arial" panose="020B0604020202020204" pitchFamily="34" charset="0"/>
              </a:rPr>
              <a:t>~A</a:t>
            </a:r>
            <a:r>
              <a:rPr lang="en-US" altLang="zh-CN" sz="2000" baseline="-20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0998" name="Text Box 34">
            <a:extLst>
              <a:ext uri="{FF2B5EF4-FFF2-40B4-BE49-F238E27FC236}">
                <a16:creationId xmlns:a16="http://schemas.microsoft.com/office/drawing/2014/main" id="{745BFFE6-BC52-442A-890C-ED92788AE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163" y="2276475"/>
            <a:ext cx="1189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I/O</a:t>
            </a:r>
            <a:r>
              <a:rPr lang="en-US" altLang="zh-CN" sz="2000" baseline="-2000">
                <a:latin typeface="Arial" panose="020B0604020202020204" pitchFamily="34" charset="0"/>
              </a:rPr>
              <a:t>1</a:t>
            </a:r>
            <a:r>
              <a:rPr lang="en-US" altLang="zh-CN" sz="2000">
                <a:latin typeface="Arial" panose="020B0604020202020204" pitchFamily="34" charset="0"/>
              </a:rPr>
              <a:t>~I/O</a:t>
            </a:r>
            <a:r>
              <a:rPr lang="en-US" altLang="zh-CN" sz="2000" baseline="-20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0999" name="Line 35">
            <a:extLst>
              <a:ext uri="{FF2B5EF4-FFF2-40B4-BE49-F238E27FC236}">
                <a16:creationId xmlns:a16="http://schemas.microsoft.com/office/drawing/2014/main" id="{40C49FE9-24A0-4E68-B330-393AC8C8F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2200" y="2060575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0" name="Line 36">
            <a:extLst>
              <a:ext uri="{FF2B5EF4-FFF2-40B4-BE49-F238E27FC236}">
                <a16:creationId xmlns:a16="http://schemas.microsoft.com/office/drawing/2014/main" id="{02D78D10-2441-4A1B-A530-994DB8445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3650" y="2708275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1" name="Text Box 37">
            <a:extLst>
              <a:ext uri="{FF2B5EF4-FFF2-40B4-BE49-F238E27FC236}">
                <a16:creationId xmlns:a16="http://schemas.microsoft.com/office/drawing/2014/main" id="{B5D72F6A-DF73-4DEC-B186-87D9DD099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046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1002" name="Line 38">
            <a:extLst>
              <a:ext uri="{FF2B5EF4-FFF2-40B4-BE49-F238E27FC236}">
                <a16:creationId xmlns:a16="http://schemas.microsoft.com/office/drawing/2014/main" id="{9E11AFA5-D2F1-4CE3-824E-8D50813EE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3063" y="3573463"/>
            <a:ext cx="12239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3" name="Text Box 39">
            <a:extLst>
              <a:ext uri="{FF2B5EF4-FFF2-40B4-BE49-F238E27FC236}">
                <a16:creationId xmlns:a16="http://schemas.microsoft.com/office/drawing/2014/main" id="{30556297-357F-4FF8-ABF2-6DD513AC5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32131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CS</a:t>
            </a:r>
          </a:p>
        </p:txBody>
      </p:sp>
      <p:sp>
        <p:nvSpPr>
          <p:cNvPr id="41004" name="Line 40">
            <a:extLst>
              <a:ext uri="{FF2B5EF4-FFF2-40B4-BE49-F238E27FC236}">
                <a16:creationId xmlns:a16="http://schemas.microsoft.com/office/drawing/2014/main" id="{BCF9CAB5-8D3E-43F3-B773-DDB818C1C7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750" y="2924175"/>
            <a:ext cx="360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5" name="Text Box 41">
            <a:extLst>
              <a:ext uri="{FF2B5EF4-FFF2-40B4-BE49-F238E27FC236}">
                <a16:creationId xmlns:a16="http://schemas.microsoft.com/office/drawing/2014/main" id="{105576A2-93F3-4E02-8E70-E737A06CA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2565400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WE</a:t>
            </a:r>
          </a:p>
        </p:txBody>
      </p:sp>
      <p:sp>
        <p:nvSpPr>
          <p:cNvPr id="41006" name="Line 42">
            <a:extLst>
              <a:ext uri="{FF2B5EF4-FFF2-40B4-BE49-F238E27FC236}">
                <a16:creationId xmlns:a16="http://schemas.microsoft.com/office/drawing/2014/main" id="{96D0054E-F650-4204-8895-469029DB9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0763" y="2611438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7" name="Line 43">
            <a:extLst>
              <a:ext uri="{FF2B5EF4-FFF2-40B4-BE49-F238E27FC236}">
                <a16:creationId xmlns:a16="http://schemas.microsoft.com/office/drawing/2014/main" id="{A1EDF69E-94DB-4DB5-A508-6B5A33A68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0763" y="3259138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8" name="Line 44">
            <a:extLst>
              <a:ext uri="{FF2B5EF4-FFF2-40B4-BE49-F238E27FC236}">
                <a16:creationId xmlns:a16="http://schemas.microsoft.com/office/drawing/2014/main" id="{E31F71AB-504F-490D-85DF-84ABE1918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3063" y="4365625"/>
            <a:ext cx="32400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9" name="Line 45">
            <a:extLst>
              <a:ext uri="{FF2B5EF4-FFF2-40B4-BE49-F238E27FC236}">
                <a16:creationId xmlns:a16="http://schemas.microsoft.com/office/drawing/2014/main" id="{4DA66132-07CA-4A86-8693-CDC1827EC1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2425" y="2781300"/>
            <a:ext cx="1588" cy="3168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0" name="Line 46">
            <a:extLst>
              <a:ext uri="{FF2B5EF4-FFF2-40B4-BE49-F238E27FC236}">
                <a16:creationId xmlns:a16="http://schemas.microsoft.com/office/drawing/2014/main" id="{FD3F8BB7-477B-4CD4-9740-E223A5B6C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6400" y="2781300"/>
            <a:ext cx="1588" cy="3168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1" name="Line 47">
            <a:extLst>
              <a:ext uri="{FF2B5EF4-FFF2-40B4-BE49-F238E27FC236}">
                <a16:creationId xmlns:a16="http://schemas.microsoft.com/office/drawing/2014/main" id="{0C750C50-9421-4C96-B102-81BEBC81A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8963" y="1412875"/>
            <a:ext cx="0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2" name="Line 48">
            <a:extLst>
              <a:ext uri="{FF2B5EF4-FFF2-40B4-BE49-F238E27FC236}">
                <a16:creationId xmlns:a16="http://schemas.microsoft.com/office/drawing/2014/main" id="{4764AC1E-B34C-43D7-AE03-5A5C4D8BA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1350" y="1412875"/>
            <a:ext cx="0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3" name="Line 49">
            <a:extLst>
              <a:ext uri="{FF2B5EF4-FFF2-40B4-BE49-F238E27FC236}">
                <a16:creationId xmlns:a16="http://schemas.microsoft.com/office/drawing/2014/main" id="{E44E723F-060B-440D-9D62-82BFCC720A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3150" y="3573463"/>
            <a:ext cx="0" cy="792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4" name="Line 50">
            <a:extLst>
              <a:ext uri="{FF2B5EF4-FFF2-40B4-BE49-F238E27FC236}">
                <a16:creationId xmlns:a16="http://schemas.microsoft.com/office/drawing/2014/main" id="{B5EABAA9-6B4D-471C-9072-D323DE8FB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6300" y="4149725"/>
            <a:ext cx="4754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5" name="Line 51">
            <a:extLst>
              <a:ext uri="{FF2B5EF4-FFF2-40B4-BE49-F238E27FC236}">
                <a16:creationId xmlns:a16="http://schemas.microsoft.com/office/drawing/2014/main" id="{801C3F57-EB1A-472E-BFA1-1BA3FBF2E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6300" y="2924175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6" name="Line 52">
            <a:extLst>
              <a:ext uri="{FF2B5EF4-FFF2-40B4-BE49-F238E27FC236}">
                <a16:creationId xmlns:a16="http://schemas.microsoft.com/office/drawing/2014/main" id="{F8EC1829-E48C-4CEB-B90B-CF77111EF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2788" y="2924175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7" name="Text Box 53">
            <a:extLst>
              <a:ext uri="{FF2B5EF4-FFF2-40B4-BE49-F238E27FC236}">
                <a16:creationId xmlns:a16="http://schemas.microsoft.com/office/drawing/2014/main" id="{83C38F45-5BB6-48F4-9DCF-C53FAC100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538" y="436562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C</a:t>
            </a:r>
            <a:endParaRPr lang="en-US" altLang="zh-CN" sz="1800" baseline="-2000">
              <a:latin typeface="Arial" panose="020B0604020202020204" pitchFamily="34" charset="0"/>
            </a:endParaRPr>
          </a:p>
        </p:txBody>
      </p:sp>
      <p:sp>
        <p:nvSpPr>
          <p:cNvPr id="41018" name="Text Box 54">
            <a:extLst>
              <a:ext uri="{FF2B5EF4-FFF2-40B4-BE49-F238E27FC236}">
                <a16:creationId xmlns:a16="http://schemas.microsoft.com/office/drawing/2014/main" id="{5DFD50ED-4047-417B-A5C7-D757E607E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700213"/>
            <a:ext cx="884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A</a:t>
            </a:r>
            <a:r>
              <a:rPr lang="en-US" altLang="zh-CN" sz="2000" baseline="-2000">
                <a:latin typeface="Arial" panose="020B0604020202020204" pitchFamily="34" charset="0"/>
              </a:rPr>
              <a:t>0</a:t>
            </a:r>
            <a:r>
              <a:rPr lang="en-US" altLang="zh-CN" sz="2000">
                <a:latin typeface="Arial" panose="020B0604020202020204" pitchFamily="34" charset="0"/>
              </a:rPr>
              <a:t>~A</a:t>
            </a:r>
            <a:r>
              <a:rPr lang="en-US" altLang="zh-CN" sz="2000" baseline="-20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1019" name="Text Box 55">
            <a:extLst>
              <a:ext uri="{FF2B5EF4-FFF2-40B4-BE49-F238E27FC236}">
                <a16:creationId xmlns:a16="http://schemas.microsoft.com/office/drawing/2014/main" id="{D2F6EF6C-69EE-4B47-B912-C7552BFB9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565400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WE</a:t>
            </a:r>
          </a:p>
        </p:txBody>
      </p:sp>
      <p:sp>
        <p:nvSpPr>
          <p:cNvPr id="41020" name="Line 56">
            <a:extLst>
              <a:ext uri="{FF2B5EF4-FFF2-40B4-BE49-F238E27FC236}">
                <a16:creationId xmlns:a16="http://schemas.microsoft.com/office/drawing/2014/main" id="{4801DB78-31D0-46D8-97EE-AC57AADAE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256540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21" name="Text Box 57">
            <a:extLst>
              <a:ext uri="{FF2B5EF4-FFF2-40B4-BE49-F238E27FC236}">
                <a16:creationId xmlns:a16="http://schemas.microsoft.com/office/drawing/2014/main" id="{BC302D0B-F76F-4581-A5DE-4A2A2C5AE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516563"/>
            <a:ext cx="884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2000" baseline="-2000">
                <a:latin typeface="Arial" panose="020B0604020202020204" pitchFamily="34" charset="0"/>
              </a:rPr>
              <a:t>0</a:t>
            </a:r>
            <a:r>
              <a:rPr lang="en-US" altLang="zh-CN" sz="2000">
                <a:latin typeface="Arial" panose="020B0604020202020204" pitchFamily="34" charset="0"/>
              </a:rPr>
              <a:t>~D</a:t>
            </a:r>
            <a:r>
              <a:rPr lang="en-US" altLang="zh-CN" sz="2000" baseline="-20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1022" name="Text Box 58">
            <a:extLst>
              <a:ext uri="{FF2B5EF4-FFF2-40B4-BE49-F238E27FC236}">
                <a16:creationId xmlns:a16="http://schemas.microsoft.com/office/drawing/2014/main" id="{621B8E73-AB8F-4B98-82F2-A8D6FD939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28067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1023" name="Line 59">
            <a:extLst>
              <a:ext uri="{FF2B5EF4-FFF2-40B4-BE49-F238E27FC236}">
                <a16:creationId xmlns:a16="http://schemas.microsoft.com/office/drawing/2014/main" id="{1859C714-6974-4CE1-A4D2-13BFCAB4B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1341438"/>
            <a:ext cx="0" cy="49672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24" name="Rectangle 60">
            <a:extLst>
              <a:ext uri="{FF2B5EF4-FFF2-40B4-BE49-F238E27FC236}">
                <a16:creationId xmlns:a16="http://schemas.microsoft.com/office/drawing/2014/main" id="{D7DC184B-4FA8-4CD1-BE83-F1F33098F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338" y="3140075"/>
            <a:ext cx="719137" cy="25923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1025" name="Text Box 61">
            <a:extLst>
              <a:ext uri="{FF2B5EF4-FFF2-40B4-BE49-F238E27FC236}">
                <a16:creationId xmlns:a16="http://schemas.microsoft.com/office/drawing/2014/main" id="{0052837E-E2D2-46F4-B055-A49AEA868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5" y="3238500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Y</a:t>
            </a:r>
            <a:r>
              <a:rPr lang="en-US" altLang="zh-CN" sz="1800" baseline="-20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1026" name="Text Box 62">
            <a:extLst>
              <a:ext uri="{FF2B5EF4-FFF2-40B4-BE49-F238E27FC236}">
                <a16:creationId xmlns:a16="http://schemas.microsoft.com/office/drawing/2014/main" id="{3EF67054-B17B-4FA6-9DCB-55DAC54B0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5" y="4030663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Y</a:t>
            </a:r>
            <a:r>
              <a:rPr lang="en-US" altLang="zh-CN" sz="1800" baseline="-2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1027" name="Text Box 63">
            <a:extLst>
              <a:ext uri="{FF2B5EF4-FFF2-40B4-BE49-F238E27FC236}">
                <a16:creationId xmlns:a16="http://schemas.microsoft.com/office/drawing/2014/main" id="{A0279A72-01F3-4200-82A9-21809E1FF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5" y="5110163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Y</a:t>
            </a:r>
            <a:r>
              <a:rPr lang="en-US" altLang="zh-CN" sz="1800" baseline="-20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1028" name="Text Box 64">
            <a:extLst>
              <a:ext uri="{FF2B5EF4-FFF2-40B4-BE49-F238E27FC236}">
                <a16:creationId xmlns:a16="http://schemas.microsoft.com/office/drawing/2014/main" id="{ADE81894-876E-4CC2-AADD-317BBEA8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3644900"/>
            <a:ext cx="8651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3-8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译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码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器</a:t>
            </a:r>
          </a:p>
        </p:txBody>
      </p:sp>
      <p:sp>
        <p:nvSpPr>
          <p:cNvPr id="41029" name="Text Box 65">
            <a:extLst>
              <a:ext uri="{FF2B5EF4-FFF2-40B4-BE49-F238E27FC236}">
                <a16:creationId xmlns:a16="http://schemas.microsoft.com/office/drawing/2014/main" id="{92052840-14DD-4026-9386-535F4F967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3" y="4581525"/>
            <a:ext cx="6111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41030" name="Text Box 66">
            <a:extLst>
              <a:ext uri="{FF2B5EF4-FFF2-40B4-BE49-F238E27FC236}">
                <a16:creationId xmlns:a16="http://schemas.microsoft.com/office/drawing/2014/main" id="{758AA5E5-7229-4246-96F9-1DFE405D6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084763"/>
            <a:ext cx="55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A</a:t>
            </a:r>
            <a:r>
              <a:rPr lang="en-US" altLang="zh-CN" sz="2000" baseline="-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41031" name="Text Box 67">
            <a:extLst>
              <a:ext uri="{FF2B5EF4-FFF2-40B4-BE49-F238E27FC236}">
                <a16:creationId xmlns:a16="http://schemas.microsoft.com/office/drawing/2014/main" id="{57585AE1-D3ED-44E5-A44C-6964F73F8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24400"/>
            <a:ext cx="55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A</a:t>
            </a:r>
            <a:r>
              <a:rPr lang="en-US" altLang="zh-CN" sz="2000" baseline="-20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41032" name="Text Box 68">
            <a:extLst>
              <a:ext uri="{FF2B5EF4-FFF2-40B4-BE49-F238E27FC236}">
                <a16:creationId xmlns:a16="http://schemas.microsoft.com/office/drawing/2014/main" id="{27712415-558A-44E6-84ED-BD6D1C6CB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365625"/>
            <a:ext cx="55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A</a:t>
            </a:r>
            <a:r>
              <a:rPr lang="en-US" altLang="zh-CN" sz="2000" baseline="-2000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41033" name="Line 69">
            <a:extLst>
              <a:ext uri="{FF2B5EF4-FFF2-40B4-BE49-F238E27FC236}">
                <a16:creationId xmlns:a16="http://schemas.microsoft.com/office/drawing/2014/main" id="{8B5127D5-5089-40B2-851B-238E13BE0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4500" y="515778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4" name="Line 70">
            <a:extLst>
              <a:ext uri="{FF2B5EF4-FFF2-40B4-BE49-F238E27FC236}">
                <a16:creationId xmlns:a16="http://schemas.microsoft.com/office/drawing/2014/main" id="{EB934467-44B7-43A0-868C-97B702CF2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4500" y="40767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5" name="Line 71">
            <a:extLst>
              <a:ext uri="{FF2B5EF4-FFF2-40B4-BE49-F238E27FC236}">
                <a16:creationId xmlns:a16="http://schemas.microsoft.com/office/drawing/2014/main" id="{6CDF0F23-4D8C-43A9-819B-0FDCD31E7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4500" y="32845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036" name="Group 72">
            <a:extLst>
              <a:ext uri="{FF2B5EF4-FFF2-40B4-BE49-F238E27FC236}">
                <a16:creationId xmlns:a16="http://schemas.microsoft.com/office/drawing/2014/main" id="{473CEA84-6258-4817-A559-F8DA833ADA12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724400"/>
            <a:ext cx="1655763" cy="720725"/>
            <a:chOff x="340" y="2976"/>
            <a:chExt cx="953" cy="454"/>
          </a:xfrm>
        </p:grpSpPr>
        <p:sp>
          <p:nvSpPr>
            <p:cNvPr id="41054" name="Line 73">
              <a:extLst>
                <a:ext uri="{FF2B5EF4-FFF2-40B4-BE49-F238E27FC236}">
                  <a16:creationId xmlns:a16="http://schemas.microsoft.com/office/drawing/2014/main" id="{F99D26A2-CD6F-40A4-9D62-52BA5D1C8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976"/>
              <a:ext cx="95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5" name="Line 74">
              <a:extLst>
                <a:ext uri="{FF2B5EF4-FFF2-40B4-BE49-F238E27FC236}">
                  <a16:creationId xmlns:a16="http://schemas.microsoft.com/office/drawing/2014/main" id="{CFDEAEF2-44EF-490F-AAEF-FC4BD8F5B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3203"/>
              <a:ext cx="9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6" name="Line 75">
              <a:extLst>
                <a:ext uri="{FF2B5EF4-FFF2-40B4-BE49-F238E27FC236}">
                  <a16:creationId xmlns:a16="http://schemas.microsoft.com/office/drawing/2014/main" id="{22FD1F50-117C-42B7-83DD-AE1F7CF02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3430"/>
              <a:ext cx="9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37" name="Line 76">
            <a:extLst>
              <a:ext uri="{FF2B5EF4-FFF2-40B4-BE49-F238E27FC236}">
                <a16:creationId xmlns:a16="http://schemas.microsoft.com/office/drawing/2014/main" id="{E935A51B-7EE5-4555-9976-458FAA48D90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7988" y="1412875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8" name="Line 77">
            <a:extLst>
              <a:ext uri="{FF2B5EF4-FFF2-40B4-BE49-F238E27FC236}">
                <a16:creationId xmlns:a16="http://schemas.microsoft.com/office/drawing/2014/main" id="{8947EF02-293A-44B3-A9EC-29AD27B33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7988" y="594995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9" name="Line 78">
            <a:extLst>
              <a:ext uri="{FF2B5EF4-FFF2-40B4-BE49-F238E27FC236}">
                <a16:creationId xmlns:a16="http://schemas.microsoft.com/office/drawing/2014/main" id="{1458157E-149C-48B3-ADB3-838E3BFE6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63" y="4149725"/>
            <a:ext cx="71913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0" name="Text Box 79">
            <a:extLst>
              <a:ext uri="{FF2B5EF4-FFF2-40B4-BE49-F238E27FC236}">
                <a16:creationId xmlns:a16="http://schemas.microsoft.com/office/drawing/2014/main" id="{48BBD271-44A0-4EB3-9EEC-3D25A70ED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9425" y="3033713"/>
            <a:ext cx="446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</a:t>
            </a:r>
            <a:r>
              <a:rPr lang="en-US" altLang="zh-CN" sz="1800" baseline="-2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1041" name="Text Box 80">
            <a:extLst>
              <a:ext uri="{FF2B5EF4-FFF2-40B4-BE49-F238E27FC236}">
                <a16:creationId xmlns:a16="http://schemas.microsoft.com/office/drawing/2014/main" id="{03F7EBAC-6C8E-441B-A802-734E830C0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465513"/>
            <a:ext cx="555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</a:t>
            </a:r>
            <a:r>
              <a:rPr lang="en-US" altLang="zh-CN" sz="1800" baseline="-2000">
                <a:latin typeface="Arial" panose="020B0604020202020204" pitchFamily="34" charset="0"/>
              </a:rPr>
              <a:t>2A</a:t>
            </a:r>
          </a:p>
        </p:txBody>
      </p:sp>
      <p:sp>
        <p:nvSpPr>
          <p:cNvPr id="41042" name="Text Box 81">
            <a:extLst>
              <a:ext uri="{FF2B5EF4-FFF2-40B4-BE49-F238E27FC236}">
                <a16:creationId xmlns:a16="http://schemas.microsoft.com/office/drawing/2014/main" id="{DF907E66-75CF-40EE-9AB8-660805481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3854450"/>
            <a:ext cx="555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</a:t>
            </a:r>
            <a:r>
              <a:rPr lang="en-US" altLang="zh-CN" sz="1800" baseline="-2000">
                <a:latin typeface="Arial" panose="020B0604020202020204" pitchFamily="34" charset="0"/>
              </a:rPr>
              <a:t>2B</a:t>
            </a:r>
          </a:p>
        </p:txBody>
      </p:sp>
      <p:sp>
        <p:nvSpPr>
          <p:cNvPr id="41043" name="Line 82">
            <a:extLst>
              <a:ext uri="{FF2B5EF4-FFF2-40B4-BE49-F238E27FC236}">
                <a16:creationId xmlns:a16="http://schemas.microsoft.com/office/drawing/2014/main" id="{7173309E-7027-4AD5-AF48-085B26A35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84650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4" name="Line 83">
            <a:extLst>
              <a:ext uri="{FF2B5EF4-FFF2-40B4-BE49-F238E27FC236}">
                <a16:creationId xmlns:a16="http://schemas.microsoft.com/office/drawing/2014/main" id="{E4618D76-EEDC-4861-BEBE-C86C4F853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789363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5" name="Line 84">
            <a:extLst>
              <a:ext uri="{FF2B5EF4-FFF2-40B4-BE49-F238E27FC236}">
                <a16:creationId xmlns:a16="http://schemas.microsoft.com/office/drawing/2014/main" id="{E53B272F-139D-4869-8FFC-B723FA6E8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7988" y="3789363"/>
            <a:ext cx="0" cy="611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6" name="Line 85">
            <a:extLst>
              <a:ext uri="{FF2B5EF4-FFF2-40B4-BE49-F238E27FC236}">
                <a16:creationId xmlns:a16="http://schemas.microsoft.com/office/drawing/2014/main" id="{9BD917E2-A494-4047-81B4-A85976200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1938" y="4400550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7" name="Line 86">
            <a:extLst>
              <a:ext uri="{FF2B5EF4-FFF2-40B4-BE49-F238E27FC236}">
                <a16:creationId xmlns:a16="http://schemas.microsoft.com/office/drawing/2014/main" id="{4B52E8DD-729E-42B9-ABBE-1BAE92752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3897313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8" name="Line 87">
            <a:extLst>
              <a:ext uri="{FF2B5EF4-FFF2-40B4-BE49-F238E27FC236}">
                <a16:creationId xmlns:a16="http://schemas.microsoft.com/office/drawing/2014/main" id="{8BB8CEA5-3615-473D-8D30-2B8042A11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3500438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9" name="Line 88">
            <a:extLst>
              <a:ext uri="{FF2B5EF4-FFF2-40B4-BE49-F238E27FC236}">
                <a16:creationId xmlns:a16="http://schemas.microsoft.com/office/drawing/2014/main" id="{A1ED568C-6452-43F1-9FD2-2BD54A6DF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6550" y="3392488"/>
            <a:ext cx="57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0" name="Oval 91">
            <a:extLst>
              <a:ext uri="{FF2B5EF4-FFF2-40B4-BE49-F238E27FC236}">
                <a16:creationId xmlns:a16="http://schemas.microsoft.com/office/drawing/2014/main" id="{E0C44414-ADC8-4C1C-9142-F92D8B7D5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3727450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1051" name="Oval 92">
            <a:extLst>
              <a:ext uri="{FF2B5EF4-FFF2-40B4-BE49-F238E27FC236}">
                <a16:creationId xmlns:a16="http://schemas.microsoft.com/office/drawing/2014/main" id="{B8635683-D8E7-4727-968F-293C38419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4124325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1052" name="Oval 93">
            <a:extLst>
              <a:ext uri="{FF2B5EF4-FFF2-40B4-BE49-F238E27FC236}">
                <a16:creationId xmlns:a16="http://schemas.microsoft.com/office/drawing/2014/main" id="{1898AFA8-2644-4C73-8103-BB217242B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511550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1053" name="Oval 94">
            <a:extLst>
              <a:ext uri="{FF2B5EF4-FFF2-40B4-BE49-F238E27FC236}">
                <a16:creationId xmlns:a16="http://schemas.microsoft.com/office/drawing/2014/main" id="{09D7D14F-09BC-42CA-B5A5-E9ECC6624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3511550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70C7D959-6A29-4C85-878B-24580B73340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0311C26-5B6D-4800-B84E-2F42A292E66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Rectangle 5">
            <a:extLst>
              <a:ext uri="{FF2B5EF4-FFF2-40B4-BE49-F238E27FC236}">
                <a16:creationId xmlns:a16="http://schemas.microsoft.com/office/drawing/2014/main" id="{C7207C6B-88EF-47C2-9E54-E0A60D9DB6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B60E9B67-2E91-48C5-AFCF-CB734A6124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9F4B278-B9C2-4A5C-BBB3-060F13829CA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CB2F6756-BAB8-4555-B607-4A6A652CF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C996B8EF-7B71-4B29-A2EC-07C41912BAB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40B7D6A-DDB1-4B27-AE0A-7B9C0EAB98C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770792F2-0A10-4B9E-B80E-20F5AFED1A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54978AC3-5AD1-4660-87B7-E75A02618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D3AFACB-EEE7-4A1D-857A-F70657C26D0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D3DEF8C0-4E4E-4B14-8DA3-A7A321465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半导体存储器</a:t>
            </a:r>
          </a:p>
        </p:txBody>
      </p:sp>
      <p:sp>
        <p:nvSpPr>
          <p:cNvPr id="1769475" name="Rectangle 3">
            <a:extLst>
              <a:ext uri="{FF2B5EF4-FFF2-40B4-BE49-F238E27FC236}">
                <a16:creationId xmlns:a16="http://schemas.microsoft.com/office/drawing/2014/main" id="{D59A6378-3FF9-40EF-957B-0267DAE3FF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218488" cy="21590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能够保存大量信息的半导体器件</a:t>
            </a:r>
          </a:p>
          <a:p>
            <a:pPr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存储容量 </a:t>
            </a:r>
            <a:r>
              <a:rPr lang="en-US" altLang="zh-CN"/>
              <a:t>=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字数</a:t>
            </a:r>
            <a:r>
              <a:rPr lang="zh-CN" altLang="en-US" sz="1200">
                <a:latin typeface="宋体" panose="02010600030101010101" pitchFamily="2" charset="-122"/>
              </a:rPr>
              <a:t> </a:t>
            </a:r>
            <a:r>
              <a:rPr lang="en-US" altLang="zh-CN">
                <a:latin typeface="宋体" panose="02010600030101010101" pitchFamily="2" charset="-122"/>
              </a:rPr>
              <a:t>x</a:t>
            </a:r>
            <a:r>
              <a:rPr lang="zh-CN" altLang="en-US" sz="1200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位数</a:t>
            </a:r>
            <a:endParaRPr lang="en-US" altLang="zh-CN">
              <a:latin typeface="宋体" panose="02010600030101010101" pitchFamily="2" charset="-122"/>
            </a:endParaRPr>
          </a:p>
          <a:p>
            <a:pPr lvl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每个字具有唯一的编号，称为地址</a:t>
            </a:r>
          </a:p>
          <a:p>
            <a:pPr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一般结构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24BC4F73-BC4A-44E4-990C-A56079DFDEB9}"/>
              </a:ext>
            </a:extLst>
          </p:cNvPr>
          <p:cNvGrpSpPr>
            <a:grpSpLocks/>
          </p:cNvGrpSpPr>
          <p:nvPr/>
        </p:nvGrpSpPr>
        <p:grpSpPr bwMode="auto">
          <a:xfrm>
            <a:off x="1144588" y="4087813"/>
            <a:ext cx="7213600" cy="1312862"/>
            <a:chOff x="721" y="2319"/>
            <a:chExt cx="4544" cy="827"/>
          </a:xfrm>
        </p:grpSpPr>
        <p:sp>
          <p:nvSpPr>
            <p:cNvPr id="8200" name="Rectangle 5">
              <a:extLst>
                <a:ext uri="{FF2B5EF4-FFF2-40B4-BE49-F238E27FC236}">
                  <a16:creationId xmlns:a16="http://schemas.microsoft.com/office/drawing/2014/main" id="{A5E32653-AC6A-4224-B25C-F0D74DC1F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2319"/>
              <a:ext cx="739" cy="49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1E00"/>
                  </a:solidFill>
                </a:rPr>
                <a:t>地址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1E00"/>
                  </a:solidFill>
                </a:rPr>
                <a:t>译码</a:t>
              </a:r>
            </a:p>
          </p:txBody>
        </p:sp>
        <p:sp>
          <p:nvSpPr>
            <p:cNvPr id="8201" name="Rectangle 6">
              <a:extLst>
                <a:ext uri="{FF2B5EF4-FFF2-40B4-BE49-F238E27FC236}">
                  <a16:creationId xmlns:a16="http://schemas.microsoft.com/office/drawing/2014/main" id="{B74D9FF4-8B18-4C04-81F5-3441A1101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" y="2954"/>
              <a:ext cx="3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1E00"/>
                  </a:solidFill>
                </a:rPr>
                <a:t>控制</a:t>
              </a:r>
            </a:p>
          </p:txBody>
        </p:sp>
        <p:sp>
          <p:nvSpPr>
            <p:cNvPr id="8202" name="Rectangle 7">
              <a:extLst>
                <a:ext uri="{FF2B5EF4-FFF2-40B4-BE49-F238E27FC236}">
                  <a16:creationId xmlns:a16="http://schemas.microsoft.com/office/drawing/2014/main" id="{FBD55538-0949-477A-B525-018D8DE29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2319"/>
              <a:ext cx="739" cy="49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1E00"/>
                  </a:solidFill>
                </a:rPr>
                <a:t>存储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1E00"/>
                  </a:solidFill>
                </a:rPr>
                <a:t>阵列</a:t>
              </a:r>
            </a:p>
          </p:txBody>
        </p:sp>
        <p:sp>
          <p:nvSpPr>
            <p:cNvPr id="8203" name="Rectangle 8">
              <a:extLst>
                <a:ext uri="{FF2B5EF4-FFF2-40B4-BE49-F238E27FC236}">
                  <a16:creationId xmlns:a16="http://schemas.microsoft.com/office/drawing/2014/main" id="{3F17CB86-B5A5-4D76-ACCA-552C82A7F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2319"/>
              <a:ext cx="738" cy="49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1E00"/>
                  </a:solidFill>
                </a:rPr>
                <a:t>读</a:t>
              </a:r>
              <a:r>
                <a:rPr kumimoji="1" lang="en-US" altLang="zh-CN" sz="2000">
                  <a:solidFill>
                    <a:srgbClr val="001E00"/>
                  </a:solidFill>
                </a:rPr>
                <a:t>/</a:t>
              </a:r>
              <a:r>
                <a:rPr kumimoji="1" lang="zh-CN" altLang="en-US" sz="2000">
                  <a:solidFill>
                    <a:srgbClr val="001E00"/>
                  </a:solidFill>
                </a:rPr>
                <a:t>写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1E00"/>
                  </a:solidFill>
                </a:rPr>
                <a:t>控制</a:t>
              </a:r>
            </a:p>
          </p:txBody>
        </p:sp>
        <p:sp>
          <p:nvSpPr>
            <p:cNvPr id="8204" name="Line 9">
              <a:extLst>
                <a:ext uri="{FF2B5EF4-FFF2-40B4-BE49-F238E27FC236}">
                  <a16:creationId xmlns:a16="http://schemas.microsoft.com/office/drawing/2014/main" id="{B0F6AC3D-B5A9-4430-AFE8-E31929E51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2588"/>
              <a:ext cx="34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10">
              <a:extLst>
                <a:ext uri="{FF2B5EF4-FFF2-40B4-BE49-F238E27FC236}">
                  <a16:creationId xmlns:a16="http://schemas.microsoft.com/office/drawing/2014/main" id="{713E72AF-CF81-408E-841A-58BDD1C13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2588"/>
              <a:ext cx="34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12">
              <a:extLst>
                <a:ext uri="{FF2B5EF4-FFF2-40B4-BE49-F238E27FC236}">
                  <a16:creationId xmlns:a16="http://schemas.microsoft.com/office/drawing/2014/main" id="{A9FAA797-F307-4B19-8289-36029209C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2" y="2591"/>
              <a:ext cx="39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Rectangle 13">
              <a:extLst>
                <a:ext uri="{FF2B5EF4-FFF2-40B4-BE49-F238E27FC236}">
                  <a16:creationId xmlns:a16="http://schemas.microsoft.com/office/drawing/2014/main" id="{D4CE03B0-4489-4913-B900-6CC9BF7BB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" y="2491"/>
              <a:ext cx="3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1E00"/>
                  </a:solidFill>
                  <a:latin typeface="Arial" panose="020B0604020202020204" pitchFamily="34" charset="0"/>
                </a:rPr>
                <a:t>数据</a:t>
              </a:r>
              <a:endParaRPr kumimoji="1" lang="zh-CN" altLang="en-US" sz="2000">
                <a:solidFill>
                  <a:srgbClr val="001E00"/>
                </a:solidFill>
              </a:endParaRPr>
            </a:p>
          </p:txBody>
        </p:sp>
        <p:sp>
          <p:nvSpPr>
            <p:cNvPr id="8208" name="Rectangle 14">
              <a:extLst>
                <a:ext uri="{FF2B5EF4-FFF2-40B4-BE49-F238E27FC236}">
                  <a16:creationId xmlns:a16="http://schemas.microsoft.com/office/drawing/2014/main" id="{1AA97C67-0D88-4E8E-ACB1-8958CC494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" y="2478"/>
              <a:ext cx="3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1E00"/>
                  </a:solidFill>
                  <a:latin typeface="Arial" panose="020B0604020202020204" pitchFamily="34" charset="0"/>
                </a:rPr>
                <a:t>地址</a:t>
              </a:r>
            </a:p>
          </p:txBody>
        </p:sp>
        <p:sp>
          <p:nvSpPr>
            <p:cNvPr id="8209" name="Line 15">
              <a:extLst>
                <a:ext uri="{FF2B5EF4-FFF2-40B4-BE49-F238E27FC236}">
                  <a16:creationId xmlns:a16="http://schemas.microsoft.com/office/drawing/2014/main" id="{88D258D0-A033-4274-9B23-512FFC796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2" y="2591"/>
              <a:ext cx="39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16">
              <a:extLst>
                <a:ext uri="{FF2B5EF4-FFF2-40B4-BE49-F238E27FC236}">
                  <a16:creationId xmlns:a16="http://schemas.microsoft.com/office/drawing/2014/main" id="{C0BB7413-6468-4EDB-92A3-BFE23CDBE7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0" y="2818"/>
              <a:ext cx="0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19">
              <a:extLst>
                <a:ext uri="{FF2B5EF4-FFF2-40B4-BE49-F238E27FC236}">
                  <a16:creationId xmlns:a16="http://schemas.microsoft.com/office/drawing/2014/main" id="{C6A236D3-4EBE-4E60-BEF2-556E90B59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3061"/>
              <a:ext cx="29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94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02F1DE87-29A2-4AEA-85D3-8ABDA8C7F59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A0C691B-3B11-4B82-8B59-984D0408FC3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9799D561-1203-4265-9FCE-1CC2740AD5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0E1732D3-CE40-42D5-A47A-CB95E72B77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73F2BAC-19D7-4F67-B1A5-28DD2A1F5C6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9390EF93-4B29-4C3A-9172-DC832D406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半导体存储器分类</a:t>
            </a:r>
          </a:p>
        </p:txBody>
      </p:sp>
      <p:sp>
        <p:nvSpPr>
          <p:cNvPr id="1771523" name="Rectangle 3">
            <a:extLst>
              <a:ext uri="{FF2B5EF4-FFF2-40B4-BE49-F238E27FC236}">
                <a16:creationId xmlns:a16="http://schemas.microsoft.com/office/drawing/2014/main" id="{3D1033DF-E9B2-42A5-949B-7401341E2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/>
              <a:t>只读存储器</a:t>
            </a:r>
          </a:p>
          <a:p>
            <a:pPr lvl="1">
              <a:spcAft>
                <a:spcPts val="1200"/>
              </a:spcAft>
            </a:pPr>
            <a:r>
              <a:rPr lang="en-US" altLang="zh-CN"/>
              <a:t>Read Only Memory</a:t>
            </a:r>
            <a:r>
              <a:rPr lang="zh-CN" altLang="en-US"/>
              <a:t>，简称</a:t>
            </a:r>
            <a:r>
              <a:rPr lang="en-US" altLang="zh-CN"/>
              <a:t>ROM</a:t>
            </a:r>
          </a:p>
          <a:p>
            <a:pPr lvl="1">
              <a:spcAft>
                <a:spcPts val="1200"/>
              </a:spcAft>
            </a:pPr>
            <a:r>
              <a:rPr lang="zh-CN" altLang="en-US"/>
              <a:t>正常工作状态只是读出信息，断电后信息不会丢失，常用于存放固定信</a:t>
            </a:r>
            <a:r>
              <a:rPr lang="zh-CN" altLang="en-US">
                <a:latin typeface="宋体" panose="02010600030101010101" pitchFamily="2" charset="-122"/>
              </a:rPr>
              <a:t>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</a:rPr>
              <a:t>如程序、常数等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zh-CN" altLang="en-US"/>
              <a:t>随机存储器</a:t>
            </a:r>
          </a:p>
          <a:p>
            <a:pPr lvl="1">
              <a:spcAft>
                <a:spcPts val="1200"/>
              </a:spcAft>
            </a:pPr>
            <a:r>
              <a:rPr lang="en-US" altLang="zh-CN"/>
              <a:t>Random Access Memory </a:t>
            </a:r>
            <a:r>
              <a:rPr lang="zh-CN" altLang="en-US"/>
              <a:t>，简称</a:t>
            </a:r>
            <a:r>
              <a:rPr lang="en-US" altLang="zh-CN"/>
              <a:t>RAM</a:t>
            </a:r>
          </a:p>
          <a:p>
            <a:pPr lvl="1">
              <a:spcAft>
                <a:spcPts val="1200"/>
              </a:spcAft>
            </a:pPr>
            <a:r>
              <a:rPr lang="zh-CN" altLang="en-US"/>
              <a:t>在运行状态可以随时进行读出或写入操作，存储信息必须有电源供应才能保存，一旦掉电，信息全部丢失</a:t>
            </a:r>
          </a:p>
          <a:p>
            <a:pPr>
              <a:spcAft>
                <a:spcPts val="1200"/>
              </a:spcAft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39D0B490-E6A6-446C-B7FB-7309E62D914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6778EB3-3C19-442A-95D6-89CDAA006DC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AE12AEFA-94AD-4D80-8947-6E92ECD1F4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CB1BAD7C-745A-46D5-B854-B58A25AD98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FAE2F23-325A-4635-818F-382B7D5AD98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2549D4FF-570A-429A-927C-59FFDC508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44575"/>
          </a:xfrm>
        </p:spPr>
        <p:txBody>
          <a:bodyPr/>
          <a:lstStyle/>
          <a:p>
            <a:r>
              <a:rPr lang="en-US" altLang="zh-CN"/>
              <a:t>ROM</a:t>
            </a: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6417AB17-5D2C-4847-9599-C82E05065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7788"/>
            <a:ext cx="8218487" cy="4968875"/>
          </a:xfrm>
        </p:spPr>
        <p:txBody>
          <a:bodyPr/>
          <a:lstStyle/>
          <a:p>
            <a:r>
              <a:rPr lang="en-US" altLang="zh-CN"/>
              <a:t>MROM (Masked ROM)</a:t>
            </a:r>
          </a:p>
          <a:p>
            <a:pPr lvl="1"/>
            <a:r>
              <a:rPr lang="zh-CN" altLang="en-US"/>
              <a:t>掩模</a:t>
            </a:r>
            <a:r>
              <a:rPr lang="en-US" altLang="zh-CN"/>
              <a:t>ROM</a:t>
            </a:r>
            <a:r>
              <a:rPr lang="zh-CN" altLang="en-US"/>
              <a:t>，不可改写</a:t>
            </a:r>
          </a:p>
          <a:p>
            <a:r>
              <a:rPr lang="en-US" altLang="zh-CN"/>
              <a:t>PROM (Programmable ROM)</a:t>
            </a:r>
          </a:p>
          <a:p>
            <a:pPr lvl="1"/>
            <a:r>
              <a:rPr lang="zh-CN" altLang="en-US"/>
              <a:t>可编程一次</a:t>
            </a:r>
          </a:p>
          <a:p>
            <a:r>
              <a:rPr lang="en-US" altLang="zh-CN"/>
              <a:t>EPROM (Erasable PROM)</a:t>
            </a:r>
          </a:p>
          <a:p>
            <a:pPr lvl="1"/>
            <a:r>
              <a:rPr lang="zh-CN" altLang="en-US"/>
              <a:t>紫外线可擦除可编程</a:t>
            </a:r>
            <a:r>
              <a:rPr lang="en-US" altLang="zh-CN"/>
              <a:t>ROM</a:t>
            </a:r>
          </a:p>
          <a:p>
            <a:r>
              <a:rPr lang="en-US" altLang="zh-CN"/>
              <a:t>EEPROM (Electrically EPROM)</a:t>
            </a:r>
          </a:p>
          <a:p>
            <a:pPr lvl="1"/>
            <a:r>
              <a:rPr lang="zh-CN" altLang="en-US"/>
              <a:t>电可擦除可编程</a:t>
            </a:r>
            <a:r>
              <a:rPr lang="en-US" altLang="zh-CN"/>
              <a:t>ROM</a:t>
            </a:r>
          </a:p>
          <a:p>
            <a:r>
              <a:rPr lang="en-US" altLang="zh-CN"/>
              <a:t>Flash memory</a:t>
            </a:r>
          </a:p>
          <a:p>
            <a:pPr lvl="1"/>
            <a:r>
              <a:rPr lang="zh-CN" altLang="en-US"/>
              <a:t>闪存，一种特殊的</a:t>
            </a:r>
            <a:r>
              <a:rPr lang="en-US" altLang="zh-CN"/>
              <a:t>EEPROM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029E9D1-C488-4828-8564-944CBFDA26D0}"/>
              </a:ext>
            </a:extLst>
          </p:cNvPr>
          <p:cNvGrpSpPr>
            <a:grpSpLocks/>
          </p:cNvGrpSpPr>
          <p:nvPr/>
        </p:nvGrpSpPr>
        <p:grpSpPr bwMode="auto">
          <a:xfrm>
            <a:off x="6804025" y="2500313"/>
            <a:ext cx="1473200" cy="1584325"/>
            <a:chOff x="4475" y="1435"/>
            <a:chExt cx="928" cy="1134"/>
          </a:xfrm>
        </p:grpSpPr>
        <p:sp>
          <p:nvSpPr>
            <p:cNvPr id="11275" name="AutoShape 5">
              <a:extLst>
                <a:ext uri="{FF2B5EF4-FFF2-40B4-BE49-F238E27FC236}">
                  <a16:creationId xmlns:a16="http://schemas.microsoft.com/office/drawing/2014/main" id="{24306FD2-268B-4187-800C-24D029B4B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435"/>
              <a:ext cx="272" cy="1134"/>
            </a:xfrm>
            <a:prstGeom prst="rightBrace">
              <a:avLst>
                <a:gd name="adj1" fmla="val 3474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276" name="Text Box 6">
              <a:extLst>
                <a:ext uri="{FF2B5EF4-FFF2-40B4-BE49-F238E27FC236}">
                  <a16:creationId xmlns:a16="http://schemas.microsoft.com/office/drawing/2014/main" id="{255C58C9-8E54-4DB4-8519-1DFD00A02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7" y="1694"/>
              <a:ext cx="566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离线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编程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B35B8391-2E88-450E-8FE3-44E0BB5D8D51}"/>
              </a:ext>
            </a:extLst>
          </p:cNvPr>
          <p:cNvGrpSpPr>
            <a:grpSpLocks/>
          </p:cNvGrpSpPr>
          <p:nvPr/>
        </p:nvGrpSpPr>
        <p:grpSpPr bwMode="auto">
          <a:xfrm>
            <a:off x="6767513" y="4373563"/>
            <a:ext cx="1466850" cy="1692275"/>
            <a:chOff x="4479" y="2751"/>
            <a:chExt cx="924" cy="1088"/>
          </a:xfrm>
        </p:grpSpPr>
        <p:sp>
          <p:nvSpPr>
            <p:cNvPr id="11273" name="AutoShape 8">
              <a:extLst>
                <a:ext uri="{FF2B5EF4-FFF2-40B4-BE49-F238E27FC236}">
                  <a16:creationId xmlns:a16="http://schemas.microsoft.com/office/drawing/2014/main" id="{9E1EB770-664D-4A91-A034-1472278E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" y="2751"/>
              <a:ext cx="272" cy="1088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274" name="Text Box 9">
              <a:extLst>
                <a:ext uri="{FF2B5EF4-FFF2-40B4-BE49-F238E27FC236}">
                  <a16:creationId xmlns:a16="http://schemas.microsoft.com/office/drawing/2014/main" id="{0BE0C7EF-2515-4918-B163-F850E9CBF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7" y="2964"/>
              <a:ext cx="566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在线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编程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8AEF5B51-ADCA-474F-A398-92A17CB50F0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90631CA-1C39-49C5-9809-D5EEC507AD5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014859DC-E031-46E9-82DC-5CBD4B71C7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B367D902-3228-44C4-BF11-1B9D98FE7D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C8C1BDB-4D61-4443-9B20-98EC8C69E12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3317" name="Object 2">
            <a:extLst>
              <a:ext uri="{FF2B5EF4-FFF2-40B4-BE49-F238E27FC236}">
                <a16:creationId xmlns:a16="http://schemas.microsoft.com/office/drawing/2014/main" id="{17815ACD-ECAE-4F54-A7D1-01BB86592F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25" y="1089025"/>
          <a:ext cx="5278438" cy="528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Picture" r:id="rId4" imgW="3374608" imgH="3391344" progId="Word.Picture.8">
                  <p:embed/>
                </p:oleObj>
              </mc:Choice>
              <mc:Fallback>
                <p:oleObj name="Picture" r:id="rId4" imgW="3374608" imgH="3391344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1089025"/>
                        <a:ext cx="5278438" cy="5284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70B8D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3">
            <a:extLst>
              <a:ext uri="{FF2B5EF4-FFF2-40B4-BE49-F238E27FC236}">
                <a16:creationId xmlns:a16="http://schemas.microsoft.com/office/drawing/2014/main" id="{A82D5621-976E-4426-8B9E-C03C95762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掩模</a:t>
            </a:r>
            <a:r>
              <a:rPr lang="en-US" altLang="zh-CN"/>
              <a:t>ROM</a:t>
            </a:r>
            <a:endParaRPr lang="zh-CN" altLang="en-US"/>
          </a:p>
        </p:txBody>
      </p:sp>
      <p:sp>
        <p:nvSpPr>
          <p:cNvPr id="1774596" name="Rectangle 4">
            <a:extLst>
              <a:ext uri="{FF2B5EF4-FFF2-40B4-BE49-F238E27FC236}">
                <a16:creationId xmlns:a16="http://schemas.microsoft.com/office/drawing/2014/main" id="{7A86DB93-3093-4316-A1F9-DEE9E7DD2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2386013" cy="4897437"/>
          </a:xfrm>
        </p:spPr>
        <p:txBody>
          <a:bodyPr/>
          <a:lstStyle/>
          <a:p>
            <a:r>
              <a:rPr lang="zh-CN" altLang="en-US" sz="2400" dirty="0"/>
              <a:t>存储容量</a:t>
            </a:r>
          </a:p>
          <a:p>
            <a:pPr lvl="1">
              <a:buFontTx/>
              <a:buNone/>
            </a:pPr>
            <a:r>
              <a:rPr lang="en-US" altLang="zh-CN" sz="2000" dirty="0"/>
              <a:t>= 4 x 4 (</a:t>
            </a:r>
            <a:r>
              <a:rPr lang="zh-CN" altLang="en-US" sz="2000" dirty="0"/>
              <a:t>位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4</a:t>
            </a:r>
            <a:r>
              <a:rPr lang="zh-CN" altLang="en-US" sz="2000" dirty="0"/>
              <a:t>个字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en-US" altLang="zh-CN" sz="2000" dirty="0"/>
              <a:t>2</a:t>
            </a:r>
            <a:r>
              <a:rPr lang="zh-CN" altLang="en-US" sz="2000" dirty="0"/>
              <a:t>位地址</a:t>
            </a:r>
          </a:p>
          <a:p>
            <a:pPr lvl="1"/>
            <a:r>
              <a:rPr lang="zh-CN" altLang="en-US" sz="2000" dirty="0"/>
              <a:t>每字</a:t>
            </a:r>
            <a:r>
              <a:rPr lang="en-US" altLang="zh-CN" sz="2000" dirty="0"/>
              <a:t>4</a:t>
            </a:r>
            <a:r>
              <a:rPr lang="zh-CN" altLang="en-US" sz="2000" dirty="0"/>
              <a:t>位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en-US" altLang="zh-CN" sz="2000" dirty="0"/>
              <a:t>4</a:t>
            </a:r>
            <a:r>
              <a:rPr lang="zh-CN" altLang="en-US" sz="2000" dirty="0"/>
              <a:t>位数据</a:t>
            </a:r>
          </a:p>
          <a:p>
            <a:r>
              <a:rPr lang="zh-CN" altLang="en-US" sz="2400" dirty="0"/>
              <a:t>字线与位线的交点都是一个存储元</a:t>
            </a:r>
          </a:p>
          <a:p>
            <a:pPr lvl="1"/>
            <a:r>
              <a:rPr lang="zh-CN" altLang="en-US" sz="2000" dirty="0"/>
              <a:t>有二极管相当存</a:t>
            </a:r>
            <a:r>
              <a:rPr lang="en-US" altLang="zh-CN" sz="2000" dirty="0"/>
              <a:t>1</a:t>
            </a:r>
          </a:p>
          <a:p>
            <a:pPr lvl="1"/>
            <a:r>
              <a:rPr lang="zh-CN" altLang="en-US" sz="2000" dirty="0"/>
              <a:t>无二极管相当存</a:t>
            </a:r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13320" name="Text Box 5">
            <a:extLst>
              <a:ext uri="{FF2B5EF4-FFF2-40B4-BE49-F238E27FC236}">
                <a16:creationId xmlns:a16="http://schemas.microsoft.com/office/drawing/2014/main" id="{E89AA18A-32B3-446A-BBF8-9687B2226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1484313"/>
            <a:ext cx="695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存储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阵列</a:t>
            </a:r>
          </a:p>
        </p:txBody>
      </p:sp>
      <p:sp>
        <p:nvSpPr>
          <p:cNvPr id="13321" name="Rectangle 6">
            <a:extLst>
              <a:ext uri="{FF2B5EF4-FFF2-40B4-BE49-F238E27FC236}">
                <a16:creationId xmlns:a16="http://schemas.microsoft.com/office/drawing/2014/main" id="{04C03C53-7FD2-49F8-A323-C61C2174B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2312988"/>
            <a:ext cx="511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>
                <a:solidFill>
                  <a:srgbClr val="001E00"/>
                </a:solidFill>
                <a:latin typeface="Arial" panose="020B0604020202020204" pitchFamily="34" charset="0"/>
              </a:rPr>
              <a:t>字线</a:t>
            </a:r>
          </a:p>
        </p:txBody>
      </p:sp>
      <p:sp>
        <p:nvSpPr>
          <p:cNvPr id="13322" name="Rectangle 7">
            <a:extLst>
              <a:ext uri="{FF2B5EF4-FFF2-40B4-BE49-F238E27FC236}">
                <a16:creationId xmlns:a16="http://schemas.microsoft.com/office/drawing/2014/main" id="{0AA9E8DD-998D-4816-A2D1-8420FF4B0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4745038"/>
            <a:ext cx="511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>
                <a:solidFill>
                  <a:srgbClr val="001E00"/>
                </a:solidFill>
                <a:latin typeface="Arial" panose="020B0604020202020204" pitchFamily="34" charset="0"/>
              </a:rPr>
              <a:t>位线</a:t>
            </a:r>
          </a:p>
        </p:txBody>
      </p:sp>
      <p:sp>
        <p:nvSpPr>
          <p:cNvPr id="13323" name="Line 8">
            <a:extLst>
              <a:ext uri="{FF2B5EF4-FFF2-40B4-BE49-F238E27FC236}">
                <a16:creationId xmlns:a16="http://schemas.microsoft.com/office/drawing/2014/main" id="{8FFB0B03-DE80-4030-AD69-2C2845D344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2088" y="4905375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4" name="Line 9">
            <a:extLst>
              <a:ext uri="{FF2B5EF4-FFF2-40B4-BE49-F238E27FC236}">
                <a16:creationId xmlns:a16="http://schemas.microsoft.com/office/drawing/2014/main" id="{C8C6C017-D068-4EE8-B26C-01857FE7BD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08963" y="2673350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Line 10">
            <a:extLst>
              <a:ext uri="{FF2B5EF4-FFF2-40B4-BE49-F238E27FC236}">
                <a16:creationId xmlns:a16="http://schemas.microsoft.com/office/drawing/2014/main" id="{0B037637-1EF1-4BDD-9701-E83B6632A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5450" y="2205038"/>
            <a:ext cx="1460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6" name="Text Box 11">
            <a:extLst>
              <a:ext uri="{FF2B5EF4-FFF2-40B4-BE49-F238E27FC236}">
                <a16:creationId xmlns:a16="http://schemas.microsoft.com/office/drawing/2014/main" id="{890529FA-3FD0-47B2-B81C-8C296BEBC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013325"/>
            <a:ext cx="1268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输出缓冲</a:t>
            </a:r>
          </a:p>
        </p:txBody>
      </p:sp>
      <p:sp>
        <p:nvSpPr>
          <p:cNvPr id="13327" name="Line 12">
            <a:extLst>
              <a:ext uri="{FF2B5EF4-FFF2-40B4-BE49-F238E27FC236}">
                <a16:creationId xmlns:a16="http://schemas.microsoft.com/office/drawing/2014/main" id="{5238C88B-CC7D-4D84-B1A6-8F8618B67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5229225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8" name="Text Box 13">
            <a:extLst>
              <a:ext uri="{FF2B5EF4-FFF2-40B4-BE49-F238E27FC236}">
                <a16:creationId xmlns:a16="http://schemas.microsoft.com/office/drawing/2014/main" id="{8A294610-3879-4F14-AAA0-264DDC0CC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312988"/>
            <a:ext cx="1268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地址译码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459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6A5D2F39-8489-42FB-BF43-72E6178E508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F26BC3C-B00D-41DF-88A5-633A0E1D081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28A70931-F144-45D2-AF49-0BEAAAF6BB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B8C73BB0-D911-45B1-9C5C-4F01073709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1E24AF6-86C3-4BA8-B8B2-E364A59FA05C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3972AD7F-5105-4A59-BBFE-2536CFE5D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地址二维译码</a:t>
            </a:r>
          </a:p>
        </p:txBody>
      </p:sp>
      <p:sp>
        <p:nvSpPr>
          <p:cNvPr id="1776643" name="Rectangle 3">
            <a:extLst>
              <a:ext uri="{FF2B5EF4-FFF2-40B4-BE49-F238E27FC236}">
                <a16:creationId xmlns:a16="http://schemas.microsoft.com/office/drawing/2014/main" id="{45F18465-2DA9-4E65-A7C6-8059A5EF1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2422525" cy="4824412"/>
          </a:xfrm>
        </p:spPr>
        <p:txBody>
          <a:bodyPr/>
          <a:lstStyle/>
          <a:p>
            <a:r>
              <a:rPr lang="zh-CN" altLang="en-US" sz="2400" dirty="0"/>
              <a:t>高位地址译码</a:t>
            </a:r>
          </a:p>
          <a:p>
            <a:pPr lvl="1"/>
            <a:r>
              <a:rPr lang="zh-CN" altLang="en-US" sz="2000" dirty="0"/>
              <a:t>选择一行</a:t>
            </a:r>
            <a:r>
              <a:rPr lang="en-US" altLang="zh-CN" sz="2000" dirty="0"/>
              <a:t>(</a:t>
            </a:r>
            <a:r>
              <a:rPr lang="zh-CN" altLang="en-US" sz="2000" dirty="0"/>
              <a:t>字</a:t>
            </a:r>
            <a:r>
              <a:rPr lang="en-US" altLang="zh-CN" sz="2000" dirty="0"/>
              <a:t>)</a:t>
            </a:r>
          </a:p>
          <a:p>
            <a:r>
              <a:rPr lang="zh-CN" altLang="en-US" sz="2400" dirty="0"/>
              <a:t>低位地址译码</a:t>
            </a:r>
          </a:p>
          <a:p>
            <a:pPr lvl="1"/>
            <a:r>
              <a:rPr lang="zh-CN" altLang="en-US" sz="2000" dirty="0"/>
              <a:t>从选中的行选择一列</a:t>
            </a:r>
            <a:r>
              <a:rPr lang="en-US" altLang="zh-CN" sz="2000" dirty="0"/>
              <a:t>(</a:t>
            </a:r>
            <a:r>
              <a:rPr lang="zh-CN" altLang="en-US" sz="2000" dirty="0"/>
              <a:t>位</a:t>
            </a:r>
            <a:r>
              <a:rPr lang="en-US" altLang="zh-CN" sz="2000" dirty="0"/>
              <a:t>)</a:t>
            </a:r>
          </a:p>
          <a:p>
            <a:r>
              <a:rPr lang="zh-CN" altLang="en-US" sz="2400" dirty="0"/>
              <a:t>字线与位线的交点都是一个存储元</a:t>
            </a:r>
          </a:p>
          <a:p>
            <a:pPr lvl="1"/>
            <a:r>
              <a:rPr lang="zh-CN" altLang="en-US" sz="2000" dirty="0"/>
              <a:t>有</a:t>
            </a:r>
            <a:r>
              <a:rPr lang="en-US" altLang="zh-CN" sz="2000" dirty="0"/>
              <a:t>MOS</a:t>
            </a:r>
            <a:r>
              <a:rPr lang="zh-CN" altLang="en-US" sz="2000" dirty="0"/>
              <a:t>管相当于存</a:t>
            </a:r>
            <a:r>
              <a:rPr lang="en-US" altLang="zh-CN" sz="2000" dirty="0"/>
              <a:t>0</a:t>
            </a:r>
            <a:r>
              <a:rPr lang="zh-CN" altLang="en-US" sz="2000" dirty="0"/>
              <a:t>，无</a:t>
            </a:r>
            <a:r>
              <a:rPr lang="en-US" altLang="zh-CN" sz="2000" dirty="0"/>
              <a:t>MOS</a:t>
            </a:r>
            <a:r>
              <a:rPr lang="zh-CN" altLang="en-US" sz="2000" dirty="0"/>
              <a:t>管相当于存</a:t>
            </a:r>
            <a:r>
              <a:rPr lang="en-US" altLang="zh-CN" sz="2000" dirty="0"/>
              <a:t>1</a:t>
            </a:r>
          </a:p>
        </p:txBody>
      </p:sp>
      <p:graphicFrame>
        <p:nvGraphicFramePr>
          <p:cNvPr id="15367" name="Object 4">
            <a:extLst>
              <a:ext uri="{FF2B5EF4-FFF2-40B4-BE49-F238E27FC236}">
                <a16:creationId xmlns:a16="http://schemas.microsoft.com/office/drawing/2014/main" id="{ADAFD141-B34E-4F6D-87E6-981804D1D7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1341438"/>
          <a:ext cx="5310187" cy="504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图片" r:id="rId3" imgW="3641558" imgH="3946358" progId="Word.Picture.8">
                  <p:embed/>
                </p:oleObj>
              </mc:Choice>
              <mc:Fallback>
                <p:oleObj name="图片" r:id="rId3" imgW="3641558" imgH="3946358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341438"/>
                        <a:ext cx="5310187" cy="5049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5">
            <a:extLst>
              <a:ext uri="{FF2B5EF4-FFF2-40B4-BE49-F238E27FC236}">
                <a16:creationId xmlns:a16="http://schemas.microsoft.com/office/drawing/2014/main" id="{F72E0321-2284-4740-94B7-9982E0BFB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2547938"/>
            <a:ext cx="511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>
                <a:solidFill>
                  <a:srgbClr val="001E00"/>
                </a:solidFill>
                <a:latin typeface="Arial" panose="020B0604020202020204" pitchFamily="34" charset="0"/>
              </a:rPr>
              <a:t>字线</a:t>
            </a:r>
          </a:p>
        </p:txBody>
      </p:sp>
      <p:sp>
        <p:nvSpPr>
          <p:cNvPr id="15369" name="Rectangle 6">
            <a:extLst>
              <a:ext uri="{FF2B5EF4-FFF2-40B4-BE49-F238E27FC236}">
                <a16:creationId xmlns:a16="http://schemas.microsoft.com/office/drawing/2014/main" id="{4ACB3BAD-13C0-41D9-99D5-AF914DA6D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4745038"/>
            <a:ext cx="511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>
                <a:solidFill>
                  <a:srgbClr val="001E00"/>
                </a:solidFill>
                <a:latin typeface="Arial" panose="020B0604020202020204" pitchFamily="34" charset="0"/>
              </a:rPr>
              <a:t>位线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66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ECB5AD15-C616-464B-B607-A8E54178269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2EB8C1D-8D73-4FF5-A79A-89AF3EAF43E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DD4F0AF4-620E-49E2-ACE5-D8A039B5C9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269509EA-F441-4F0E-81E3-42C2E345A2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EA3C028-00F0-452E-B003-966723784EB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EA8BB798-0567-4EDF-8BB6-CC82F423D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zh-CN" altLang="en-US">
                <a:latin typeface="宋体" panose="02010600030101010101" pitchFamily="2" charset="-122"/>
              </a:rPr>
              <a:t>─</a:t>
            </a:r>
            <a:r>
              <a:rPr lang="en-US" altLang="zh-CN"/>
              <a:t>ROM</a:t>
            </a:r>
            <a:r>
              <a:rPr lang="zh-CN" altLang="en-US"/>
              <a:t>应用</a:t>
            </a: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6E8871D5-736B-4DF1-8ADB-9EED1ABB7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利用</a:t>
            </a:r>
            <a:r>
              <a:rPr kumimoji="1" lang="en-US" altLang="zh-CN"/>
              <a:t>ROM</a:t>
            </a:r>
            <a:r>
              <a:rPr kumimoji="1" lang="zh-CN" altLang="en-US"/>
              <a:t>实现二进制码与格雷码相互转换</a:t>
            </a:r>
          </a:p>
        </p:txBody>
      </p:sp>
      <p:graphicFrame>
        <p:nvGraphicFramePr>
          <p:cNvPr id="1777668" name="Group 4">
            <a:extLst>
              <a:ext uri="{FF2B5EF4-FFF2-40B4-BE49-F238E27FC236}">
                <a16:creationId xmlns:a16="http://schemas.microsoft.com/office/drawing/2014/main" id="{47A55F7D-C43F-4E59-B2DC-38951002E37F}"/>
              </a:ext>
            </a:extLst>
          </p:cNvPr>
          <p:cNvGraphicFramePr>
            <a:graphicFrameLocks noGrp="1"/>
          </p:cNvGraphicFramePr>
          <p:nvPr/>
        </p:nvGraphicFramePr>
        <p:xfrm>
          <a:off x="757238" y="2305050"/>
          <a:ext cx="7559675" cy="3992564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编码顺序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二进制码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格雷码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编码顺序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二进制码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格雷码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461" name="Line 92">
            <a:extLst>
              <a:ext uri="{FF2B5EF4-FFF2-40B4-BE49-F238E27FC236}">
                <a16:creationId xmlns:a16="http://schemas.microsoft.com/office/drawing/2014/main" id="{57ED07B8-1C4B-48B7-813D-600C5B5FC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2305050"/>
            <a:ext cx="0" cy="4006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E977A81A-EC63-404D-97B7-EF5EE2D5E4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8B13527-F35D-4FBD-B7E7-13FC1C06161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50756E58-5D90-4646-A20F-3A5F383BE5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B2860993-24A9-4E38-B829-88F219E31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BB99B0D-2635-4E60-94B8-42FFEEAFEDC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0CC29CD0-EFA5-4D9B-880B-EE5D6950C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zh-CN" altLang="en-US">
                <a:latin typeface="宋体" panose="02010600030101010101" pitchFamily="2" charset="-122"/>
              </a:rPr>
              <a:t>─</a:t>
            </a:r>
            <a:r>
              <a:rPr lang="en-US" altLang="zh-CN"/>
              <a:t>ROM</a:t>
            </a:r>
            <a:r>
              <a:rPr lang="zh-CN" altLang="en-US"/>
              <a:t>应用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graphicFrame>
        <p:nvGraphicFramePr>
          <p:cNvPr id="1778691" name="Group 3">
            <a:extLst>
              <a:ext uri="{FF2B5EF4-FFF2-40B4-BE49-F238E27FC236}">
                <a16:creationId xmlns:a16="http://schemas.microsoft.com/office/drawing/2014/main" id="{F065F7EE-0931-476E-9B35-858CF9DBAE6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033838" y="1560513"/>
          <a:ext cx="4700587" cy="4781553"/>
        </p:xfrm>
        <a:graphic>
          <a:graphicData uri="http://schemas.openxmlformats.org/drawingml/2006/table">
            <a:tbl>
              <a:tblPr/>
              <a:tblGrid>
                <a:gridCol w="4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21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elvetica-Bold"/>
                          <a:cs typeface="Helvetica-Bold"/>
                        </a:rPr>
                        <a:t>C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二进制码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格雷码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elvetica-Bold"/>
                          <a:cs typeface="Helvetica-Bold"/>
                        </a:rPr>
                        <a:t>C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格雷码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二进制码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1 1 0 0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1 1 1 1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1 1 0 1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1 1 1 0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1 1 1 1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1 1 0 0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1 1 1 0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1 1 0 1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1 0 1 0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1 0 0 0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1 0 1 1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1 0 0 1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1 0 0 1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1 0 1 1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1 0 0 0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1 0 1 0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7525" name="Object 152">
            <a:extLst>
              <a:ext uri="{FF2B5EF4-FFF2-40B4-BE49-F238E27FC236}">
                <a16:creationId xmlns:a16="http://schemas.microsoft.com/office/drawing/2014/main" id="{AB4580E4-4422-469D-B52D-C3B8A9683AE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76263" y="3679825"/>
          <a:ext cx="3286125" cy="251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" name="图片" r:id="rId3" imgW="2316480" imgH="1600200" progId="Word.Picture.8">
                  <p:embed/>
                </p:oleObj>
              </mc:Choice>
              <mc:Fallback>
                <p:oleObj name="图片" r:id="rId3" imgW="2316480" imgH="1600200" progId="Word.Picture.8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679825"/>
                        <a:ext cx="3286125" cy="2516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26" name="Rectangle 153">
            <a:extLst>
              <a:ext uri="{FF2B5EF4-FFF2-40B4-BE49-F238E27FC236}">
                <a16:creationId xmlns:a16="http://schemas.microsoft.com/office/drawing/2014/main" id="{FFE7AD57-826A-436B-A001-87DF059D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3414713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 = 0</a:t>
            </a:r>
          </a:p>
          <a:p>
            <a:pPr lvl="1"/>
            <a:r>
              <a:rPr lang="zh-CN" altLang="en-US"/>
              <a:t>二进制码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格</a:t>
            </a:r>
            <a:r>
              <a:rPr lang="zh-CN" altLang="en-US"/>
              <a:t>雷码</a:t>
            </a:r>
          </a:p>
          <a:p>
            <a:r>
              <a:rPr lang="en-US" altLang="zh-CN"/>
              <a:t>C = 1</a:t>
            </a:r>
          </a:p>
          <a:p>
            <a:pPr lvl="1"/>
            <a:r>
              <a:rPr lang="zh-CN" altLang="en-US"/>
              <a:t>格雷码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/>
              <a:t>二进制码</a:t>
            </a:r>
          </a:p>
        </p:txBody>
      </p:sp>
      <p:sp>
        <p:nvSpPr>
          <p:cNvPr id="17527" name="Line 154">
            <a:extLst>
              <a:ext uri="{FF2B5EF4-FFF2-40B4-BE49-F238E27FC236}">
                <a16:creationId xmlns:a16="http://schemas.microsoft.com/office/drawing/2014/main" id="{297F1D98-B99C-4DBE-B163-3EDAF5F68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0325" y="1576388"/>
            <a:ext cx="0" cy="4765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81D58"/>
    </a:dk2>
    <a:lt2>
      <a:srgbClr val="919191"/>
    </a:lt2>
    <a:accent1>
      <a:srgbClr val="FC0128"/>
    </a:accent1>
    <a:accent2>
      <a:srgbClr val="063DE8"/>
    </a:accent2>
    <a:accent3>
      <a:srgbClr val="FFFFFF"/>
    </a:accent3>
    <a:accent4>
      <a:srgbClr val="000000"/>
    </a:accent4>
    <a:accent5>
      <a:srgbClr val="FDAAAC"/>
    </a:accent5>
    <a:accent6>
      <a:srgbClr val="0536D2"/>
    </a:accent6>
    <a:hlink>
      <a:srgbClr val="00DFCA"/>
    </a:hlink>
    <a:folHlink>
      <a:srgbClr val="EAEC5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37996</TotalTime>
  <Pages>0</Pages>
  <Words>2640</Words>
  <Characters>0</Characters>
  <Application>Microsoft Office PowerPoint</Application>
  <DocSecurity>0</DocSecurity>
  <PresentationFormat>全屏显示(4:3)</PresentationFormat>
  <Lines>0</Lines>
  <Paragraphs>681</Paragraphs>
  <Slides>25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Helvetica-Bold</vt:lpstr>
      <vt:lpstr>楷体_GB2312</vt:lpstr>
      <vt:lpstr>宋体</vt:lpstr>
      <vt:lpstr>Arial</vt:lpstr>
      <vt:lpstr>Arial Black</vt:lpstr>
      <vt:lpstr>Helvetica</vt:lpstr>
      <vt:lpstr>Times New Roman</vt:lpstr>
      <vt:lpstr>Verdana</vt:lpstr>
      <vt:lpstr>Wingdings</vt:lpstr>
      <vt:lpstr>默认设计模板</vt:lpstr>
      <vt:lpstr>Picture</vt:lpstr>
      <vt:lpstr>图片</vt:lpstr>
      <vt:lpstr>模拟与数字电路 Analog and Digital Circuits</vt:lpstr>
      <vt:lpstr>主要内容</vt:lpstr>
      <vt:lpstr>半导体存储器</vt:lpstr>
      <vt:lpstr>半导体存储器分类</vt:lpstr>
      <vt:lpstr>ROM</vt:lpstr>
      <vt:lpstr>掩模ROM</vt:lpstr>
      <vt:lpstr>地址二维译码</vt:lpstr>
      <vt:lpstr>示例─ROM应用</vt:lpstr>
      <vt:lpstr>示例─ROM应用(续)</vt:lpstr>
      <vt:lpstr>RAM</vt:lpstr>
      <vt:lpstr>SRAM芯片</vt:lpstr>
      <vt:lpstr>示例－SRAM芯片2114</vt:lpstr>
      <vt:lpstr>SRAM芯片内部结构</vt:lpstr>
      <vt:lpstr>SRAM存储元</vt:lpstr>
      <vt:lpstr>SRAM读操作时序图</vt:lpstr>
      <vt:lpstr>SRAM写操作时序图</vt:lpstr>
      <vt:lpstr>DRAM芯片</vt:lpstr>
      <vt:lpstr>DRAM芯片内部结构</vt:lpstr>
      <vt:lpstr>DRAM存储元</vt:lpstr>
      <vt:lpstr>示例－DRAM芯片4164</vt:lpstr>
      <vt:lpstr>主存容量扩展</vt:lpstr>
      <vt:lpstr>位扩展</vt:lpstr>
      <vt:lpstr>字扩展</vt:lpstr>
      <vt:lpstr>字扩展 (续)</vt:lpstr>
      <vt:lpstr>The End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ZJX</cp:lastModifiedBy>
  <cp:revision>385</cp:revision>
  <cp:lastPrinted>1900-01-04T05:08:28Z</cp:lastPrinted>
  <dcterms:created xsi:type="dcterms:W3CDTF">2004-01-05T23:56:53Z</dcterms:created>
  <dcterms:modified xsi:type="dcterms:W3CDTF">2024-10-16T16:26:58Z</dcterms:modified>
  <cp:category>16位微机原理与接口</cp:category>
</cp:coreProperties>
</file>