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610" r:id="rId3"/>
    <p:sldId id="666" r:id="rId4"/>
    <p:sldId id="667" r:id="rId5"/>
    <p:sldId id="668" r:id="rId6"/>
    <p:sldId id="669" r:id="rId7"/>
    <p:sldId id="670" r:id="rId8"/>
    <p:sldId id="671" r:id="rId9"/>
    <p:sldId id="672" r:id="rId10"/>
    <p:sldId id="673" r:id="rId11"/>
    <p:sldId id="674" r:id="rId12"/>
    <p:sldId id="675" r:id="rId13"/>
    <p:sldId id="477" r:id="rId1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FF9933"/>
    <a:srgbClr val="CC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3520" autoAdjust="0"/>
  </p:normalViewPr>
  <p:slideViewPr>
    <p:cSldViewPr>
      <p:cViewPr varScale="1">
        <p:scale>
          <a:sx n="89" d="100"/>
          <a:sy n="89" d="100"/>
        </p:scale>
        <p:origin x="1051"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47D690B-E262-4741-A042-868AAC326AAC}"/>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F976D37C-9951-4186-B0C6-FDFD3BF134EE}"/>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5350364B-DF63-4747-8AC9-2943CA53C152}"/>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E5AEA648-6030-424D-A00F-4244878ACC4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D8885AF2-1F4D-478D-B3FA-1031A3DC649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CE11BE0-A8E9-4E7F-B9C1-43FC23CBA711}"/>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78D8AF49-272A-4F88-813F-F1F61D3B6902}"/>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53233949-E232-44F0-83AE-BFA14306E137}"/>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074BF16C-D7E1-4CD1-A83F-DCD5E6A6357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F6C3BB75-76CC-4019-B802-9C275BAEA0F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C7C264E1-8961-48E3-893D-486D605E8A51}"/>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35BE521B-CDAA-40C2-B39D-437D1BD74C7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E4B06D7-89CD-4D26-9226-E33D986119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3980AE-35F9-4CA5-8AEF-BBB06B2D92B6}"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C8448FFC-F8CB-4CB0-AA24-898BCEE27115}"/>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9065E414-C015-4910-B298-3CEBA2F47C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444FE9D-D968-4FB5-919C-351F05A19766}"/>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E714764-1103-4FE9-8307-0EE4D029D028}"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BEF015DA-64DE-4738-B28E-4CA701E6833C}"/>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0BA01905-1EEE-483D-A0D7-D35A4E320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894ACAD-41D2-4B1B-B553-071BD9628540}"/>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9C65AB7B-A6BC-4FB5-8CD8-746000ED84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年代初，</a:t>
            </a:r>
            <a:r>
              <a:rPr lang="en-US" altLang="zh-CN">
                <a:solidFill>
                  <a:srgbClr val="FFFF00"/>
                </a:solidFill>
              </a:rPr>
              <a:t>Lattice</a:t>
            </a:r>
            <a:r>
              <a:rPr lang="zh-CN" altLang="en-US">
                <a:solidFill>
                  <a:srgbClr val="FFFF00"/>
                </a:solidFill>
              </a:rPr>
              <a:t>公司和</a:t>
            </a:r>
            <a:r>
              <a:rPr lang="en-US" altLang="zh-CN">
                <a:solidFill>
                  <a:srgbClr val="FFFF00"/>
                </a:solidFill>
              </a:rPr>
              <a:t>Altera</a:t>
            </a:r>
            <a:r>
              <a:rPr lang="zh-CN" altLang="en-US">
                <a:solidFill>
                  <a:srgbClr val="FFFF00"/>
                </a:solidFill>
              </a:rPr>
              <a:t>公司先后推出了通用阵列逻辑（</a:t>
            </a:r>
            <a:r>
              <a:rPr lang="en-US" altLang="zh-CN">
                <a:solidFill>
                  <a:srgbClr val="FFFF00"/>
                </a:solidFill>
              </a:rPr>
              <a:t>GAL</a:t>
            </a:r>
            <a:r>
              <a:rPr lang="zh-CN" altLang="en-US">
                <a:solidFill>
                  <a:srgbClr val="FFFF00"/>
                </a:solidFill>
              </a:rPr>
              <a:t>，</a:t>
            </a:r>
            <a:r>
              <a:rPr lang="en-US" altLang="zh-CN">
                <a:solidFill>
                  <a:srgbClr val="FFFF00"/>
                </a:solidFill>
              </a:rPr>
              <a:t>Generic Array Logic</a:t>
            </a:r>
            <a:r>
              <a:rPr lang="zh-CN" altLang="en-US">
                <a:solidFill>
                  <a:srgbClr val="FFFF00"/>
                </a:solidFill>
              </a:rPr>
              <a:t>）。</a:t>
            </a:r>
          </a:p>
          <a:p>
            <a:pPr eaLnBrk="1" hangingPunct="1"/>
            <a:r>
              <a:rPr lang="zh-CN" altLang="en-US">
                <a:solidFill>
                  <a:srgbClr val="FFFF00"/>
                </a:solidFill>
              </a:rPr>
              <a:t>    </a:t>
            </a:r>
            <a:r>
              <a:rPr lang="en-US" altLang="zh-CN">
                <a:solidFill>
                  <a:srgbClr val="66FF33"/>
                </a:solidFill>
              </a:rPr>
              <a:t>GAL</a:t>
            </a:r>
            <a:r>
              <a:rPr lang="zh-CN" altLang="en-US">
                <a:solidFill>
                  <a:srgbClr val="66FF33"/>
                </a:solidFill>
              </a:rPr>
              <a:t>由</a:t>
            </a:r>
            <a:r>
              <a:rPr lang="zh-CN" altLang="en-US">
                <a:solidFill>
                  <a:srgbClr val="FF0066"/>
                </a:solidFill>
              </a:rPr>
              <a:t>可编程</a:t>
            </a:r>
            <a:r>
              <a:rPr lang="zh-CN" altLang="en-US">
                <a:solidFill>
                  <a:srgbClr val="66FF33"/>
                </a:solidFill>
              </a:rPr>
              <a:t>的与阵列和</a:t>
            </a:r>
            <a:r>
              <a:rPr lang="zh-CN" altLang="en-US">
                <a:solidFill>
                  <a:srgbClr val="FF0066"/>
                </a:solidFill>
              </a:rPr>
              <a:t>固定</a:t>
            </a:r>
            <a:r>
              <a:rPr lang="zh-CN" altLang="en-US">
                <a:solidFill>
                  <a:srgbClr val="66FF33"/>
                </a:solidFill>
              </a:rPr>
              <a:t>的或阵列构成，采用</a:t>
            </a:r>
            <a:r>
              <a:rPr lang="en-US" altLang="zh-CN">
                <a:solidFill>
                  <a:srgbClr val="66FF33"/>
                </a:solidFill>
              </a:rPr>
              <a:t>UVCMOS</a:t>
            </a:r>
            <a:r>
              <a:rPr lang="zh-CN" altLang="en-US">
                <a:solidFill>
                  <a:srgbClr val="66FF33"/>
                </a:solidFill>
              </a:rPr>
              <a:t>或</a:t>
            </a:r>
            <a:r>
              <a:rPr lang="en-US" altLang="zh-CN">
                <a:solidFill>
                  <a:srgbClr val="66FF33"/>
                </a:solidFill>
              </a:rPr>
              <a:t>E2CMOS</a:t>
            </a:r>
            <a:r>
              <a:rPr lang="zh-CN" altLang="en-US">
                <a:solidFill>
                  <a:srgbClr val="66FF33"/>
                </a:solidFill>
              </a:rPr>
              <a:t>工艺，可重复编程。</a:t>
            </a:r>
          </a:p>
          <a:p>
            <a:pPr eaLnBrk="1" hangingPunct="1"/>
            <a:r>
              <a:rPr lang="zh-CN" altLang="en-US">
                <a:solidFill>
                  <a:srgbClr val="FFFF00"/>
                </a:solidFill>
              </a:rPr>
              <a:t>    </a:t>
            </a:r>
            <a:r>
              <a:rPr lang="en-US" altLang="zh-CN">
                <a:solidFill>
                  <a:srgbClr val="FF99FF"/>
                </a:solidFill>
              </a:rPr>
              <a:t>GAL</a:t>
            </a:r>
            <a:r>
              <a:rPr lang="zh-CN" altLang="en-US">
                <a:solidFill>
                  <a:srgbClr val="FF99FF"/>
                </a:solidFill>
              </a:rPr>
              <a:t>器件与</a:t>
            </a:r>
            <a:r>
              <a:rPr lang="en-US" altLang="zh-CN">
                <a:solidFill>
                  <a:srgbClr val="FF99FF"/>
                </a:solidFill>
              </a:rPr>
              <a:t>PAL</a:t>
            </a:r>
            <a:r>
              <a:rPr lang="zh-CN" altLang="en-US">
                <a:solidFill>
                  <a:srgbClr val="FF99FF"/>
                </a:solidFill>
              </a:rPr>
              <a:t>器件相比，增加了一个可编程的逻辑宏单元（</a:t>
            </a:r>
            <a:r>
              <a:rPr lang="en-US" altLang="zh-CN">
                <a:solidFill>
                  <a:srgbClr val="FF99FF"/>
                </a:solidFill>
              </a:rPr>
              <a:t>OLMC</a:t>
            </a:r>
            <a:r>
              <a:rPr lang="zh-CN" altLang="en-US">
                <a:solidFill>
                  <a:srgbClr val="FF99FF"/>
                </a:solidFill>
              </a:rPr>
              <a:t>），可实现多种形式的输出和反馈。因此，</a:t>
            </a:r>
            <a:r>
              <a:rPr lang="en-US" altLang="zh-CN">
                <a:solidFill>
                  <a:srgbClr val="FF99FF"/>
                </a:solidFill>
              </a:rPr>
              <a:t>GAL</a:t>
            </a:r>
            <a:r>
              <a:rPr lang="zh-CN" altLang="en-US">
                <a:solidFill>
                  <a:srgbClr val="FF99FF"/>
                </a:solidFill>
              </a:rPr>
              <a:t>具有很强的灵活性，在</a:t>
            </a:r>
            <a:r>
              <a:rPr lang="en-US" altLang="zh-CN">
                <a:solidFill>
                  <a:srgbClr val="FF99FF"/>
                </a:solidFill>
              </a:rPr>
              <a:t>20</a:t>
            </a:r>
            <a:r>
              <a:rPr lang="zh-CN" altLang="en-US">
                <a:solidFill>
                  <a:srgbClr val="FF99FF"/>
                </a:solidFill>
              </a:rPr>
              <a:t>世纪</a:t>
            </a:r>
            <a:r>
              <a:rPr lang="en-US" altLang="zh-CN">
                <a:solidFill>
                  <a:srgbClr val="FF99FF"/>
                </a:solidFill>
              </a:rPr>
              <a:t>80</a:t>
            </a:r>
            <a:r>
              <a:rPr lang="zh-CN" altLang="en-US">
                <a:solidFill>
                  <a:srgbClr val="FF99FF"/>
                </a:solidFill>
              </a:rPr>
              <a:t>年代得到了广泛的应用。</a:t>
            </a:r>
          </a:p>
          <a:p>
            <a:pPr eaLnBrk="1" hangingPunct="1"/>
            <a:endParaRPr lang="en-US" altLang="zh-CN">
              <a:solidFill>
                <a:srgbClr val="FFFF00"/>
              </a:solidFill>
            </a:endParaRPr>
          </a:p>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年代中期，</a:t>
            </a:r>
            <a:r>
              <a:rPr lang="en-US" altLang="zh-CN">
                <a:solidFill>
                  <a:srgbClr val="FFFF00"/>
                </a:solidFill>
              </a:rPr>
              <a:t>Altera</a:t>
            </a:r>
            <a:r>
              <a:rPr lang="zh-CN" altLang="en-US">
                <a:solidFill>
                  <a:srgbClr val="FFFF00"/>
                </a:solidFill>
              </a:rPr>
              <a:t>公司推出了一种新型的可擦除、可编程逻辑器件（</a:t>
            </a:r>
            <a:r>
              <a:rPr lang="en-US" altLang="zh-CN">
                <a:solidFill>
                  <a:srgbClr val="FFFF00"/>
                </a:solidFill>
              </a:rPr>
              <a:t>EPLD</a:t>
            </a:r>
            <a:r>
              <a:rPr lang="zh-CN" altLang="en-US">
                <a:solidFill>
                  <a:srgbClr val="FFFF00"/>
                </a:solidFill>
              </a:rPr>
              <a:t>，</a:t>
            </a:r>
            <a:r>
              <a:rPr lang="en-US" altLang="zh-CN">
                <a:solidFill>
                  <a:srgbClr val="FFFF00"/>
                </a:solidFill>
              </a:rPr>
              <a:t>Erasable Programmable Logic Device</a:t>
            </a:r>
            <a:r>
              <a:rPr lang="zh-CN" altLang="en-US">
                <a:solidFill>
                  <a:srgbClr val="FFFF00"/>
                </a:solidFill>
              </a:rPr>
              <a:t>）。</a:t>
            </a:r>
          </a:p>
          <a:p>
            <a:pPr eaLnBrk="1" hangingPunct="1"/>
            <a:r>
              <a:rPr lang="zh-CN" altLang="en-US">
                <a:solidFill>
                  <a:srgbClr val="FFFF00"/>
                </a:solidFill>
              </a:rPr>
              <a:t>    </a:t>
            </a:r>
            <a:r>
              <a:rPr lang="zh-CN" altLang="en-US">
                <a:solidFill>
                  <a:srgbClr val="FF99FF"/>
                </a:solidFill>
              </a:rPr>
              <a:t>它是一种基于</a:t>
            </a:r>
            <a:r>
              <a:rPr lang="en-US" altLang="zh-CN">
                <a:solidFill>
                  <a:srgbClr val="FF99FF"/>
                </a:solidFill>
              </a:rPr>
              <a:t>CMOS</a:t>
            </a:r>
            <a:r>
              <a:rPr lang="zh-CN" altLang="en-US">
                <a:solidFill>
                  <a:srgbClr val="FF99FF"/>
                </a:solidFill>
              </a:rPr>
              <a:t>和</a:t>
            </a:r>
            <a:r>
              <a:rPr lang="en-US" altLang="zh-CN">
                <a:solidFill>
                  <a:srgbClr val="FF99FF"/>
                </a:solidFill>
              </a:rPr>
              <a:t>UVEPROM</a:t>
            </a:r>
            <a:r>
              <a:rPr lang="zh-CN" altLang="en-US">
                <a:solidFill>
                  <a:srgbClr val="FF99FF"/>
                </a:solidFill>
              </a:rPr>
              <a:t>技术的</a:t>
            </a:r>
            <a:r>
              <a:rPr lang="en-US" altLang="zh-CN">
                <a:solidFill>
                  <a:srgbClr val="FF99FF"/>
                </a:solidFill>
              </a:rPr>
              <a:t>PLD</a:t>
            </a:r>
            <a:r>
              <a:rPr lang="zh-CN" altLang="en-US">
                <a:solidFill>
                  <a:srgbClr val="FF99FF"/>
                </a:solidFill>
              </a:rPr>
              <a:t>，集成度远远高于</a:t>
            </a:r>
            <a:r>
              <a:rPr lang="en-US" altLang="zh-CN">
                <a:solidFill>
                  <a:srgbClr val="FF99FF"/>
                </a:solidFill>
              </a:rPr>
              <a:t>PAL</a:t>
            </a:r>
            <a:r>
              <a:rPr lang="zh-CN" altLang="en-US">
                <a:solidFill>
                  <a:srgbClr val="FF99FF"/>
                </a:solidFill>
              </a:rPr>
              <a:t>和</a:t>
            </a:r>
            <a:r>
              <a:rPr lang="en-US" altLang="zh-CN">
                <a:solidFill>
                  <a:srgbClr val="FF99FF"/>
                </a:solidFill>
              </a:rPr>
              <a:t>GAL</a:t>
            </a:r>
            <a:r>
              <a:rPr lang="zh-CN" altLang="en-US">
                <a:solidFill>
                  <a:srgbClr val="FF99FF"/>
                </a:solidFill>
              </a:rPr>
              <a:t>。由于</a:t>
            </a:r>
            <a:r>
              <a:rPr lang="en-US" altLang="zh-CN">
                <a:solidFill>
                  <a:srgbClr val="FF99FF"/>
                </a:solidFill>
              </a:rPr>
              <a:t>EPLD</a:t>
            </a:r>
            <a:r>
              <a:rPr lang="zh-CN" altLang="en-US">
                <a:solidFill>
                  <a:srgbClr val="FF99FF"/>
                </a:solidFill>
              </a:rPr>
              <a:t>增加了大量的输出宏单元，提供了更大的与阵列，使设计的灵活性比</a:t>
            </a:r>
            <a:r>
              <a:rPr lang="en-US" altLang="zh-CN">
                <a:solidFill>
                  <a:srgbClr val="FF99FF"/>
                </a:solidFill>
              </a:rPr>
              <a:t>GAL</a:t>
            </a:r>
            <a:r>
              <a:rPr lang="zh-CN" altLang="en-US">
                <a:solidFill>
                  <a:srgbClr val="FF99FF"/>
                </a:solidFill>
              </a:rPr>
              <a:t>有了较大的改善，但内部的互连能力比较弱。</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2E2F02-4FCD-4F01-BEDA-11ABF611DE18}"/>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10048DFB-0C94-4B5A-A8C1-0EA44C5C16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800">
                <a:solidFill>
                  <a:schemeClr val="hlink"/>
                </a:solidFill>
                <a:latin typeface="Times New Roman" panose="02020603050405020304" pitchFamily="18" charset="0"/>
              </a:rPr>
              <a:t>OLMC </a:t>
            </a:r>
            <a:r>
              <a:rPr lang="zh-CN" altLang="en-US" sz="800">
                <a:solidFill>
                  <a:schemeClr val="hlink"/>
                </a:solidFill>
                <a:latin typeface="Times New Roman" panose="02020603050405020304" pitchFamily="18" charset="0"/>
              </a:rPr>
              <a:t>（</a:t>
            </a:r>
            <a:r>
              <a:rPr lang="en-US" altLang="zh-CN" sz="800">
                <a:solidFill>
                  <a:schemeClr val="hlink"/>
                </a:solidFill>
                <a:latin typeface="Times New Roman" panose="02020603050405020304" pitchFamily="18" charset="0"/>
              </a:rPr>
              <a:t>Output Logic Macro Cell</a:t>
            </a:r>
            <a:r>
              <a:rPr lang="zh-CN" altLang="en-US" sz="800">
                <a:solidFill>
                  <a:schemeClr val="hlink"/>
                </a:solidFill>
                <a:latin typeface="Times New Roman" panose="02020603050405020304" pitchFamily="18" charset="0"/>
              </a:rPr>
              <a:t>）</a:t>
            </a:r>
            <a:r>
              <a:rPr lang="zh-CN" altLang="en-US">
                <a:latin typeface="Times New Roman" panose="02020603050405020304" pitchFamily="18" charset="0"/>
              </a:rPr>
              <a:t>组成：</a:t>
            </a:r>
          </a:p>
          <a:p>
            <a:pPr lvl="1" eaLnBrk="1" hangingPunct="1"/>
            <a:r>
              <a:rPr lang="zh-CN" altLang="en-US">
                <a:latin typeface="Times New Roman" panose="02020603050405020304" pitchFamily="18" charset="0"/>
              </a:rPr>
              <a:t>或门：与其他</a:t>
            </a:r>
            <a:r>
              <a:rPr lang="en-US" altLang="zh-CN">
                <a:latin typeface="Times New Roman" panose="02020603050405020304" pitchFamily="18" charset="0"/>
              </a:rPr>
              <a:t>OLMC</a:t>
            </a:r>
            <a:r>
              <a:rPr lang="zh-CN" altLang="en-US">
                <a:latin typeface="Times New Roman" panose="02020603050405020304" pitchFamily="18" charset="0"/>
              </a:rPr>
              <a:t>中的或门构成或门阵列</a:t>
            </a:r>
          </a:p>
          <a:p>
            <a:pPr lvl="1" eaLnBrk="1" hangingPunct="1"/>
            <a:r>
              <a:rPr lang="zh-CN" altLang="en-US">
                <a:latin typeface="Times New Roman" panose="02020603050405020304" pitchFamily="18" charset="0"/>
              </a:rPr>
              <a:t>异或门：控制输出信号的极性</a:t>
            </a:r>
          </a:p>
          <a:p>
            <a:pPr lvl="1" eaLnBrk="1" hangingPunct="1"/>
            <a:r>
              <a:rPr lang="en-US" altLang="zh-CN">
                <a:latin typeface="Times New Roman" panose="02020603050405020304" pitchFamily="18" charset="0"/>
              </a:rPr>
              <a:t>D</a:t>
            </a:r>
            <a:r>
              <a:rPr lang="zh-CN" altLang="en-US">
                <a:latin typeface="Times New Roman" panose="02020603050405020304" pitchFamily="18" charset="0"/>
              </a:rPr>
              <a:t>触发器：适合设计时序电路</a:t>
            </a:r>
          </a:p>
          <a:p>
            <a:pPr lvl="1" eaLnBrk="1" hangingPunct="1"/>
            <a:r>
              <a:rPr lang="en-US" altLang="zh-CN">
                <a:latin typeface="Times New Roman" panose="02020603050405020304" pitchFamily="18" charset="0"/>
              </a:rPr>
              <a:t>4</a:t>
            </a:r>
            <a:r>
              <a:rPr lang="zh-CN" altLang="en-US">
                <a:latin typeface="Times New Roman" panose="02020603050405020304" pitchFamily="18" charset="0"/>
              </a:rPr>
              <a:t>个多路选择器</a:t>
            </a:r>
          </a:p>
          <a:p>
            <a:pPr lvl="1" eaLnBrk="1" hangingPunct="1"/>
            <a:r>
              <a:rPr kumimoji="1" lang="en-US" altLang="zh-CN" b="1">
                <a:solidFill>
                  <a:srgbClr val="000066"/>
                </a:solidFill>
              </a:rPr>
              <a:t>OMUX</a:t>
            </a:r>
            <a:r>
              <a:rPr kumimoji="1" lang="zh-CN" altLang="en-US" b="1">
                <a:solidFill>
                  <a:srgbClr val="000066"/>
                </a:solidFill>
              </a:rPr>
              <a:t>：根据</a:t>
            </a:r>
            <a:r>
              <a:rPr kumimoji="1" lang="en-US" altLang="zh-CN" b="1">
                <a:solidFill>
                  <a:srgbClr val="000066"/>
                </a:solidFill>
              </a:rPr>
              <a:t>AC0</a:t>
            </a:r>
            <a:r>
              <a:rPr kumimoji="1" lang="zh-CN" altLang="en-US" b="1">
                <a:solidFill>
                  <a:srgbClr val="000066"/>
                </a:solidFill>
              </a:rPr>
              <a:t>和</a:t>
            </a:r>
            <a:r>
              <a:rPr kumimoji="1" lang="en-US" altLang="zh-CN" b="1">
                <a:solidFill>
                  <a:srgbClr val="000066"/>
                </a:solidFill>
              </a:rPr>
              <a:t>AC1(n)</a:t>
            </a:r>
            <a:r>
              <a:rPr kumimoji="1" lang="zh-CN" altLang="en-US" b="1">
                <a:solidFill>
                  <a:srgbClr val="000066"/>
                </a:solidFill>
              </a:rPr>
              <a:t>决定</a:t>
            </a:r>
            <a:r>
              <a:rPr kumimoji="1" lang="en-US" altLang="zh-CN" b="1">
                <a:solidFill>
                  <a:srgbClr val="000066"/>
                </a:solidFill>
              </a:rPr>
              <a:t>OLMC</a:t>
            </a:r>
            <a:r>
              <a:rPr kumimoji="1" lang="zh-CN" altLang="en-US" b="1">
                <a:solidFill>
                  <a:srgbClr val="000066"/>
                </a:solidFill>
              </a:rPr>
              <a:t>是组合输出还是寄存器输出模式</a:t>
            </a:r>
          </a:p>
          <a:p>
            <a:pPr lvl="1" eaLnBrk="1" hangingPunct="1"/>
            <a:r>
              <a:rPr kumimoji="1" lang="en-US" altLang="zh-CN" b="1"/>
              <a:t>AC0</a:t>
            </a:r>
            <a:r>
              <a:rPr kumimoji="1" lang="zh-CN" altLang="en-US" b="1"/>
              <a:t>、</a:t>
            </a:r>
            <a:r>
              <a:rPr kumimoji="1" lang="en-US" altLang="zh-CN" b="1"/>
              <a:t>AC1(n)</a:t>
            </a:r>
            <a:r>
              <a:rPr kumimoji="1" lang="zh-CN" altLang="en-US" b="1"/>
              <a:t>及</a:t>
            </a:r>
            <a:r>
              <a:rPr kumimoji="1" lang="en-US" altLang="zh-CN" b="1"/>
              <a:t>XOR(n)</a:t>
            </a:r>
            <a:r>
              <a:rPr kumimoji="1" lang="zh-CN" altLang="en-US" b="1"/>
              <a:t>均为</a:t>
            </a:r>
            <a:r>
              <a:rPr kumimoji="1" lang="en-US" altLang="zh-CN" b="1"/>
              <a:t>GAL</a:t>
            </a:r>
            <a:r>
              <a:rPr kumimoji="1" lang="zh-CN" altLang="en-US" b="1"/>
              <a:t>器件片内控制字中的结构控制位。结构控制字共有</a:t>
            </a:r>
            <a:r>
              <a:rPr kumimoji="1" lang="en-US" altLang="zh-CN" b="1"/>
              <a:t>82</a:t>
            </a:r>
            <a:r>
              <a:rPr kumimoji="1" lang="zh-CN" altLang="en-US" b="1"/>
              <a:t>位，不同的控制内容，可使</a:t>
            </a:r>
            <a:r>
              <a:rPr kumimoji="1" lang="en-US" altLang="zh-CN" b="1"/>
              <a:t>OLMC</a:t>
            </a:r>
            <a:r>
              <a:rPr kumimoji="1" lang="zh-CN" altLang="en-US" b="1"/>
              <a:t>被配置成不同的功能组态。</a:t>
            </a:r>
          </a:p>
          <a:p>
            <a:pPr lvl="1" eaLnBrk="1" hangingPunct="1"/>
            <a:r>
              <a:rPr kumimoji="1" lang="zh-CN" altLang="en-US" b="1"/>
              <a:t>控制字的内容是在编程时由编程器根据用户定义 的管脚及实现的函数自动写入的。</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908E3E-061A-48D3-BAFD-A55D1C45D1D2}"/>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9EF811BA-1ABC-4E45-A647-9CE2E1BE8E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采用</a:t>
            </a:r>
            <a:r>
              <a:rPr lang="en-US" altLang="zh-CN">
                <a:latin typeface="Times New Roman" panose="02020603050405020304" pitchFamily="18" charset="0"/>
              </a:rPr>
              <a:t>SRAM</a:t>
            </a:r>
            <a:r>
              <a:rPr lang="zh-CN" altLang="en-US">
                <a:latin typeface="Times New Roman" panose="02020603050405020304" pitchFamily="18" charset="0"/>
              </a:rPr>
              <a:t>进行功能配置，可重复编程，但系统掉电后，</a:t>
            </a:r>
            <a:r>
              <a:rPr lang="en-US" altLang="zh-CN">
                <a:latin typeface="Times New Roman" panose="02020603050405020304" pitchFamily="18" charset="0"/>
              </a:rPr>
              <a:t>SRAM</a:t>
            </a:r>
            <a:r>
              <a:rPr lang="zh-CN" altLang="en-US">
                <a:latin typeface="Times New Roman" panose="02020603050405020304" pitchFamily="18" charset="0"/>
              </a:rPr>
              <a:t>中的数据丢失。因此，需在</a:t>
            </a:r>
            <a:r>
              <a:rPr lang="en-US" altLang="zh-CN">
                <a:latin typeface="Times New Roman" panose="02020603050405020304" pitchFamily="18" charset="0"/>
              </a:rPr>
              <a:t>FPGA</a:t>
            </a:r>
            <a:r>
              <a:rPr lang="zh-CN" altLang="en-US">
                <a:latin typeface="Times New Roman" panose="02020603050405020304" pitchFamily="18" charset="0"/>
              </a:rPr>
              <a:t>外加</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，将配置数据写入其中，系统每次上电自动将数据引入</a:t>
            </a:r>
            <a:r>
              <a:rPr lang="en-US" altLang="zh-CN">
                <a:latin typeface="Times New Roman" panose="02020603050405020304" pitchFamily="18" charset="0"/>
              </a:rPr>
              <a:t>SRAM</a:t>
            </a:r>
            <a:r>
              <a:rPr lang="zh-CN" altLang="en-US">
                <a:latin typeface="Times New Roman" panose="02020603050405020304" pitchFamily="18" charset="0"/>
              </a:rPr>
              <a:t>中。</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器件一般采用</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存储技术，可重复编程，并且系统掉电后，</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中的数据不会丢失，适于数据的保密。</a:t>
            </a:r>
          </a:p>
          <a:p>
            <a:pPr algn="just" eaLnBrk="1" hangingPunct="1">
              <a:lnSpc>
                <a:spcPct val="90000"/>
              </a:lnSpc>
            </a:pPr>
            <a:endParaRPr lang="zh-CN" altLang="en-US">
              <a:latin typeface="Times New Roman" panose="02020603050405020304" pitchFamily="18" charset="0"/>
            </a:endParaRPr>
          </a:p>
          <a:p>
            <a:pPr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器件含有丰富的触发器资源，易于实现时序逻辑，如果要求实现较复杂的组合电路则需要几个</a:t>
            </a:r>
            <a:r>
              <a:rPr lang="en-US" altLang="zh-CN">
                <a:latin typeface="Times New Roman" panose="02020603050405020304" pitchFamily="18" charset="0"/>
              </a:rPr>
              <a:t>CLB</a:t>
            </a:r>
            <a:r>
              <a:rPr lang="zh-CN" altLang="en-US">
                <a:latin typeface="Times New Roman" panose="02020603050405020304" pitchFamily="18" charset="0"/>
              </a:rPr>
              <a:t>结合起来实现。</a:t>
            </a:r>
          </a:p>
          <a:p>
            <a:pPr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基于与或阵列结构，适于实现大规模的组合功能，但触发器资源相对较少。</a:t>
            </a:r>
          </a:p>
          <a:p>
            <a:pPr eaLnBrk="1" hangingPunct="1">
              <a:lnSpc>
                <a:spcPct val="90000"/>
              </a:lnSpc>
            </a:pPr>
            <a:endParaRPr lang="zh-CN" altLang="en-US">
              <a:latin typeface="Times New Roman" panose="02020603050405020304" pitchFamily="18" charset="0"/>
            </a:endParaRPr>
          </a:p>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为细粒度结构，</a:t>
            </a:r>
            <a:r>
              <a:rPr lang="en-US" altLang="zh-CN">
                <a:latin typeface="Times New Roman" panose="02020603050405020304" pitchFamily="18" charset="0"/>
              </a:rPr>
              <a:t>CPLD</a:t>
            </a:r>
            <a:r>
              <a:rPr lang="zh-CN" altLang="en-US">
                <a:latin typeface="Times New Roman" panose="02020603050405020304" pitchFamily="18" charset="0"/>
              </a:rPr>
              <a:t>为粗粒度结构。</a:t>
            </a:r>
            <a:r>
              <a:rPr lang="en-US" altLang="zh-CN">
                <a:latin typeface="Times New Roman" panose="02020603050405020304" pitchFamily="18" charset="0"/>
              </a:rPr>
              <a:t>FPGA</a:t>
            </a:r>
            <a:r>
              <a:rPr lang="zh-CN" altLang="en-US">
                <a:latin typeface="Times New Roman" panose="02020603050405020304" pitchFamily="18" charset="0"/>
              </a:rPr>
              <a:t>内部有丰富连线资源，</a:t>
            </a:r>
            <a:r>
              <a:rPr lang="en-US" altLang="zh-CN">
                <a:latin typeface="Times New Roman" panose="02020603050405020304" pitchFamily="18" charset="0"/>
              </a:rPr>
              <a:t>CLB</a:t>
            </a:r>
            <a:r>
              <a:rPr lang="zh-CN" altLang="en-US">
                <a:latin typeface="Times New Roman" panose="02020603050405020304" pitchFamily="18" charset="0"/>
              </a:rPr>
              <a:t>分块较小，芯片的利用率较高。</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的宏单元的与或阵列较大，通常不能完全被应用，且宏单元之间主要通过高速数据通道连接，其容量有限，限制了器件的灵活布线，因此</a:t>
            </a:r>
            <a:r>
              <a:rPr lang="en-US" altLang="zh-CN">
                <a:latin typeface="Times New Roman" panose="02020603050405020304" pitchFamily="18" charset="0"/>
              </a:rPr>
              <a:t>CPLD</a:t>
            </a:r>
            <a:r>
              <a:rPr lang="zh-CN" altLang="en-US">
                <a:latin typeface="Times New Roman" panose="02020603050405020304" pitchFamily="18" charset="0"/>
              </a:rPr>
              <a:t>利用率较</a:t>
            </a:r>
            <a:r>
              <a:rPr lang="en-US" altLang="zh-CN">
                <a:latin typeface="Times New Roman" panose="02020603050405020304" pitchFamily="18" charset="0"/>
              </a:rPr>
              <a:t>FPGA</a:t>
            </a:r>
            <a:r>
              <a:rPr lang="zh-CN" altLang="en-US">
                <a:latin typeface="Times New Roman" panose="02020603050405020304" pitchFamily="18" charset="0"/>
              </a:rPr>
              <a:t>器件低。</a:t>
            </a: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为非连续式布线，</a:t>
            </a:r>
            <a:r>
              <a:rPr lang="en-US" altLang="zh-CN">
                <a:latin typeface="Times New Roman" panose="02020603050405020304" pitchFamily="18" charset="0"/>
              </a:rPr>
              <a:t>CPLD</a:t>
            </a:r>
            <a:r>
              <a:rPr lang="zh-CN" altLang="en-US">
                <a:latin typeface="Times New Roman" panose="02020603050405020304" pitchFamily="18" charset="0"/>
              </a:rPr>
              <a:t>为连续式布线。</a:t>
            </a:r>
            <a:r>
              <a:rPr lang="en-US" altLang="zh-CN">
                <a:latin typeface="Times New Roman" panose="02020603050405020304" pitchFamily="18" charset="0"/>
              </a:rPr>
              <a:t>FPGA</a:t>
            </a:r>
            <a:r>
              <a:rPr lang="zh-CN" altLang="en-US">
                <a:latin typeface="Times New Roman" panose="02020603050405020304" pitchFamily="18" charset="0"/>
              </a:rPr>
              <a:t>器件在每次编程时实现的逻辑功能一样，但走的路线不同，因此延时不易控制，要求开发软件允许工程师对关键的路线给予限制。</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每次布线路径一样，</a:t>
            </a:r>
            <a:r>
              <a:rPr lang="en-US" altLang="zh-CN">
                <a:latin typeface="Times New Roman" panose="02020603050405020304" pitchFamily="18" charset="0"/>
              </a:rPr>
              <a:t>CPLD</a:t>
            </a:r>
            <a:r>
              <a:rPr lang="zh-CN" altLang="en-US">
                <a:latin typeface="Times New Roman" panose="02020603050405020304" pitchFamily="18" charset="0"/>
              </a:rPr>
              <a:t>的连续式互连结构利用具有同样长度的一些金属线实现逻辑单元之间的互连。连续式互连结构消除了分段式互连结构在定时上的差异，并在逻辑单元之间提供快速且具有固定延时的通路。</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ED261B2-CC28-42E4-9CA4-5A91EA21E2EB}"/>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547BE3E5-439D-4ED0-A4A3-8F5042879E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年代末，</a:t>
            </a:r>
            <a:r>
              <a:rPr lang="en-US" altLang="zh-CN">
                <a:solidFill>
                  <a:srgbClr val="FFFF00"/>
                </a:solidFill>
              </a:rPr>
              <a:t>Altera</a:t>
            </a:r>
            <a:r>
              <a:rPr lang="zh-CN" altLang="en-US">
                <a:solidFill>
                  <a:srgbClr val="FFFF00"/>
                </a:solidFill>
              </a:rPr>
              <a:t>公司推出了复杂可编程逻辑器件（</a:t>
            </a:r>
            <a:r>
              <a:rPr lang="en-US" altLang="zh-CN">
                <a:solidFill>
                  <a:srgbClr val="FFFF00"/>
                </a:solidFill>
              </a:rPr>
              <a:t>CPLD</a:t>
            </a:r>
            <a:r>
              <a:rPr lang="zh-CN" altLang="en-US">
                <a:solidFill>
                  <a:srgbClr val="FFFF00"/>
                </a:solidFill>
              </a:rPr>
              <a:t>）。</a:t>
            </a:r>
          </a:p>
          <a:p>
            <a:pPr eaLnBrk="1" hangingPunct="1"/>
            <a:r>
              <a:rPr lang="zh-CN" altLang="en-US">
                <a:solidFill>
                  <a:srgbClr val="FFFF00"/>
                </a:solidFill>
              </a:rPr>
              <a:t>    </a:t>
            </a:r>
            <a:r>
              <a:rPr lang="zh-CN" altLang="en-US">
                <a:solidFill>
                  <a:srgbClr val="00FF00"/>
                </a:solidFill>
              </a:rPr>
              <a:t>它是在</a:t>
            </a:r>
            <a:r>
              <a:rPr lang="en-US" altLang="zh-CN">
                <a:solidFill>
                  <a:srgbClr val="00FF00"/>
                </a:solidFill>
              </a:rPr>
              <a:t>EPLD</a:t>
            </a:r>
            <a:r>
              <a:rPr lang="zh-CN" altLang="en-US">
                <a:solidFill>
                  <a:srgbClr val="00FF00"/>
                </a:solidFill>
              </a:rPr>
              <a:t>的基础上改进而发展起来的，采用</a:t>
            </a:r>
            <a:r>
              <a:rPr lang="en-US" altLang="zh-CN">
                <a:solidFill>
                  <a:srgbClr val="00FF00"/>
                </a:solidFill>
              </a:rPr>
              <a:t>E2CMOS</a:t>
            </a:r>
            <a:r>
              <a:rPr lang="zh-CN" altLang="en-US">
                <a:solidFill>
                  <a:srgbClr val="00FF00"/>
                </a:solidFill>
              </a:rPr>
              <a:t>工艺制作。</a:t>
            </a:r>
          </a:p>
          <a:p>
            <a:pPr eaLnBrk="1" hangingPunct="1"/>
            <a:r>
              <a:rPr lang="zh-CN" altLang="en-US">
                <a:solidFill>
                  <a:srgbClr val="FFFF00"/>
                </a:solidFill>
              </a:rPr>
              <a:t>    </a:t>
            </a:r>
            <a:r>
              <a:rPr lang="zh-CN" altLang="en-US">
                <a:solidFill>
                  <a:srgbClr val="FF99FF"/>
                </a:solidFill>
              </a:rPr>
              <a:t>与</a:t>
            </a:r>
            <a:r>
              <a:rPr lang="en-US" altLang="zh-CN">
                <a:solidFill>
                  <a:srgbClr val="FF99FF"/>
                </a:solidFill>
              </a:rPr>
              <a:t>EPLD</a:t>
            </a:r>
            <a:r>
              <a:rPr lang="zh-CN" altLang="en-US">
                <a:solidFill>
                  <a:srgbClr val="FF99FF"/>
                </a:solidFill>
              </a:rPr>
              <a:t>相比，</a:t>
            </a:r>
            <a:r>
              <a:rPr lang="en-US" altLang="zh-CN">
                <a:solidFill>
                  <a:srgbClr val="FF99FF"/>
                </a:solidFill>
              </a:rPr>
              <a:t>CPLD</a:t>
            </a:r>
            <a:r>
              <a:rPr lang="zh-CN" altLang="en-US">
                <a:solidFill>
                  <a:srgbClr val="FF99FF"/>
                </a:solidFill>
              </a:rPr>
              <a:t>增加了内部连线，对逻辑宏单元和</a:t>
            </a:r>
            <a:r>
              <a:rPr lang="en-US" altLang="zh-CN">
                <a:solidFill>
                  <a:srgbClr val="FF99FF"/>
                </a:solidFill>
              </a:rPr>
              <a:t>I/O</a:t>
            </a:r>
            <a:r>
              <a:rPr lang="zh-CN" altLang="en-US">
                <a:solidFill>
                  <a:srgbClr val="FF99FF"/>
                </a:solidFill>
              </a:rPr>
              <a:t>单元做了重大改进，使其性能更好，使用更方便，设计更灵活，发展也非常迅速。</a:t>
            </a:r>
          </a:p>
          <a:p>
            <a:pPr eaLnBrk="1" hangingPunct="1"/>
            <a:endParaRPr lang="en-US" altLang="zh-CN" sz="900">
              <a:latin typeface="Times New Roman" panose="02020603050405020304" pitchFamily="18" charset="0"/>
            </a:endParaRPr>
          </a:p>
          <a:p>
            <a:pPr eaLnBrk="1" hangingPunct="1"/>
            <a:r>
              <a:rPr lang="zh-CN" altLang="en-US" sz="900">
                <a:latin typeface="Times New Roman" panose="02020603050405020304" pitchFamily="18" charset="0"/>
              </a:rPr>
              <a:t>示意图为</a:t>
            </a:r>
            <a:r>
              <a:rPr lang="en-US" altLang="zh-CN" sz="900">
                <a:latin typeface="Times New Roman" panose="02020603050405020304" pitchFamily="18" charset="0"/>
              </a:rPr>
              <a:t>Altera</a:t>
            </a:r>
            <a:r>
              <a:rPr lang="zh-CN" altLang="en-US" sz="900">
                <a:latin typeface="Times New Roman" panose="02020603050405020304" pitchFamily="18" charset="0"/>
              </a:rPr>
              <a:t>的</a:t>
            </a:r>
            <a:r>
              <a:rPr lang="en-US" altLang="zh-CN" sz="900">
                <a:latin typeface="Times New Roman" panose="02020603050405020304" pitchFamily="18" charset="0"/>
              </a:rPr>
              <a:t>MAX7000S</a:t>
            </a:r>
            <a:r>
              <a:rPr lang="zh-CN" altLang="en-US" sz="900">
                <a:latin typeface="Times New Roman" panose="02020603050405020304" pitchFamily="18" charset="0"/>
              </a:rPr>
              <a:t>系列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51B2370-3C99-4660-B3A2-D8087D9C40C1}"/>
              </a:ext>
            </a:extLst>
          </p:cNvPr>
          <p:cNvSpPr>
            <a:spLocks noGrp="1" noRot="1" noChangeAspect="1" noChangeArrowheads="1" noTextEdit="1"/>
          </p:cNvSpPr>
          <p:nvPr>
            <p:ph type="sldImg"/>
          </p:nvPr>
        </p:nvSpPr>
        <p:spPr>
          <a:xfrm>
            <a:off x="992188" y="768350"/>
            <a:ext cx="5114925" cy="3836988"/>
          </a:xfrm>
          <a:ln/>
        </p:spPr>
      </p:sp>
      <p:sp>
        <p:nvSpPr>
          <p:cNvPr id="20483" name="Rectangle 3">
            <a:extLst>
              <a:ext uri="{FF2B5EF4-FFF2-40B4-BE49-F238E27FC236}">
                <a16:creationId xmlns:a16="http://schemas.microsoft.com/office/drawing/2014/main" id="{F4DB11F9-1F82-43FB-8EB3-91380AEA7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年代中期，</a:t>
            </a:r>
            <a:r>
              <a:rPr lang="en-US" altLang="zh-CN">
                <a:solidFill>
                  <a:srgbClr val="FFFF00"/>
                </a:solidFill>
              </a:rPr>
              <a:t>Xilinx</a:t>
            </a:r>
            <a:r>
              <a:rPr lang="zh-CN" altLang="en-US">
                <a:solidFill>
                  <a:srgbClr val="FFFF00"/>
                </a:solidFill>
              </a:rPr>
              <a:t>公司提出了现场可编程的概念，并于</a:t>
            </a:r>
            <a:r>
              <a:rPr lang="en-US" altLang="zh-CN">
                <a:solidFill>
                  <a:srgbClr val="FFFF00"/>
                </a:solidFill>
              </a:rPr>
              <a:t>1985</a:t>
            </a:r>
            <a:r>
              <a:rPr lang="zh-CN" altLang="en-US">
                <a:solidFill>
                  <a:srgbClr val="FFFF00"/>
                </a:solidFill>
              </a:rPr>
              <a:t>年率先推出现场可编程门阵列器件（</a:t>
            </a:r>
            <a:r>
              <a:rPr lang="en-US" altLang="zh-CN">
                <a:solidFill>
                  <a:srgbClr val="FFFF00"/>
                </a:solidFill>
              </a:rPr>
              <a:t>FPGA</a:t>
            </a:r>
            <a:r>
              <a:rPr lang="zh-CN" altLang="en-US">
                <a:solidFill>
                  <a:srgbClr val="FFFF00"/>
                </a:solidFill>
              </a:rPr>
              <a:t>）。</a:t>
            </a:r>
          </a:p>
          <a:p>
            <a:pPr eaLnBrk="1" hangingPunct="1"/>
            <a:r>
              <a:rPr lang="zh-CN" altLang="en-US">
                <a:solidFill>
                  <a:srgbClr val="FFFF00"/>
                </a:solidFill>
              </a:rPr>
              <a:t>      </a:t>
            </a:r>
            <a:r>
              <a:rPr lang="en-US" altLang="zh-CN"/>
              <a:t>FPGA</a:t>
            </a:r>
            <a:r>
              <a:rPr lang="zh-CN" altLang="en-US"/>
              <a:t>是一种新型的高密度</a:t>
            </a:r>
            <a:r>
              <a:rPr lang="en-US" altLang="zh-CN"/>
              <a:t>PLD</a:t>
            </a:r>
            <a:r>
              <a:rPr lang="zh-CN" altLang="en-US"/>
              <a:t>，采用</a:t>
            </a:r>
            <a:r>
              <a:rPr lang="en-US" altLang="zh-CN"/>
              <a:t>CMOS</a:t>
            </a:r>
            <a:r>
              <a:rPr lang="zh-CN" altLang="en-US"/>
              <a:t>和</a:t>
            </a:r>
            <a:r>
              <a:rPr lang="en-US" altLang="zh-CN"/>
              <a:t>SRAM</a:t>
            </a:r>
            <a:r>
              <a:rPr lang="zh-CN" altLang="en-US"/>
              <a:t>技术工艺制造，由可配置逻辑块</a:t>
            </a:r>
            <a:r>
              <a:rPr lang="en-US" altLang="zh-CN"/>
              <a:t>CLB</a:t>
            </a:r>
            <a:r>
              <a:rPr lang="zh-CN" altLang="en-US"/>
              <a:t>、可编程输入</a:t>
            </a:r>
            <a:r>
              <a:rPr lang="en-US" altLang="zh-CN"/>
              <a:t>/</a:t>
            </a:r>
            <a:r>
              <a:rPr lang="zh-CN" altLang="en-US"/>
              <a:t>输出模块</a:t>
            </a:r>
            <a:r>
              <a:rPr lang="en-US" altLang="zh-CN"/>
              <a:t>IOB</a:t>
            </a:r>
            <a:r>
              <a:rPr lang="zh-CN" altLang="en-US"/>
              <a:t>和可编程互连资源</a:t>
            </a:r>
            <a:r>
              <a:rPr lang="en-US" altLang="zh-CN"/>
              <a:t>PI</a:t>
            </a:r>
            <a:r>
              <a:rPr lang="zh-CN" altLang="en-US"/>
              <a:t>三部分组成。通过</a:t>
            </a:r>
            <a:r>
              <a:rPr lang="en-US" altLang="zh-CN"/>
              <a:t>PI</a:t>
            </a:r>
            <a:r>
              <a:rPr lang="zh-CN" altLang="en-US"/>
              <a:t>对</a:t>
            </a:r>
            <a:r>
              <a:rPr lang="en-US" altLang="zh-CN"/>
              <a:t>CLB</a:t>
            </a:r>
            <a:r>
              <a:rPr lang="zh-CN" altLang="en-US"/>
              <a:t>和</a:t>
            </a:r>
            <a:r>
              <a:rPr lang="en-US" altLang="zh-CN"/>
              <a:t>IOB</a:t>
            </a:r>
            <a:r>
              <a:rPr lang="zh-CN" altLang="en-US"/>
              <a:t>的连接来实现逻辑功能。</a:t>
            </a:r>
          </a:p>
          <a:p>
            <a:pPr eaLnBrk="1" hangingPunct="1"/>
            <a:r>
              <a:rPr lang="zh-CN" altLang="en-US">
                <a:solidFill>
                  <a:srgbClr val="FFFF00"/>
                </a:solidFill>
              </a:rPr>
              <a:t>      </a:t>
            </a:r>
            <a:r>
              <a:rPr lang="en-US" altLang="zh-CN">
                <a:solidFill>
                  <a:srgbClr val="CCECFF"/>
                </a:solidFill>
              </a:rPr>
              <a:t>FPGA</a:t>
            </a:r>
            <a:r>
              <a:rPr lang="zh-CN" altLang="en-US">
                <a:solidFill>
                  <a:srgbClr val="CCECFF"/>
                </a:solidFill>
              </a:rPr>
              <a:t>具有密度高、编程速度快、设计灵活和可重新配置等优点。</a:t>
            </a:r>
          </a:p>
          <a:p>
            <a:pPr eaLnBrk="1" hangingPunct="1"/>
            <a:endParaRPr lang="en-US" altLang="zh-CN" sz="900">
              <a:solidFill>
                <a:schemeClr val="hlink"/>
              </a:solidFill>
              <a:latin typeface="Times New Roman" panose="02020603050405020304" pitchFamily="18" charset="0"/>
            </a:endParaRPr>
          </a:p>
          <a:p>
            <a:pPr eaLnBrk="1" hangingPunct="1"/>
            <a:r>
              <a:rPr lang="zh-CN" altLang="en-US" sz="900">
                <a:solidFill>
                  <a:schemeClr val="hlink"/>
                </a:solidFill>
                <a:latin typeface="Times New Roman" panose="02020603050405020304" pitchFamily="18" charset="0"/>
              </a:rPr>
              <a:t>示意图为</a:t>
            </a:r>
            <a:r>
              <a:rPr lang="en-US" altLang="zh-CN" sz="900">
                <a:solidFill>
                  <a:schemeClr val="hlink"/>
                </a:solidFill>
                <a:latin typeface="Times New Roman" panose="02020603050405020304" pitchFamily="18" charset="0"/>
              </a:rPr>
              <a:t>XC4000</a:t>
            </a:r>
            <a:r>
              <a:rPr lang="zh-CN" altLang="en-US" sz="900">
                <a:solidFill>
                  <a:schemeClr val="hlink"/>
                </a:solidFill>
                <a:latin typeface="Times New Roman" panose="02020603050405020304" pitchFamily="18" charset="0"/>
              </a:rPr>
              <a:t>系列</a:t>
            </a:r>
          </a:p>
          <a:p>
            <a:pPr eaLnBrk="1" hangingPunct="1"/>
            <a:r>
              <a:rPr lang="zh-CN" altLang="en-US">
                <a:latin typeface="Times New Roman" panose="02020603050405020304" pitchFamily="18" charset="0"/>
              </a:rPr>
              <a:t>可编程逻辑块（</a:t>
            </a:r>
            <a:r>
              <a:rPr lang="en-US" altLang="zh-CN">
                <a:latin typeface="Times New Roman" panose="02020603050405020304" pitchFamily="18" charset="0"/>
              </a:rPr>
              <a:t>CLB</a:t>
            </a:r>
            <a:r>
              <a:rPr lang="zh-CN" altLang="en-US">
                <a:latin typeface="Times New Roman" panose="02020603050405020304" pitchFamily="18" charset="0"/>
              </a:rPr>
              <a:t>，</a:t>
            </a:r>
            <a:r>
              <a:rPr lang="en-US" altLang="zh-CN">
                <a:latin typeface="Times New Roman" panose="02020603050405020304" pitchFamily="18" charset="0"/>
              </a:rPr>
              <a:t>configurable  logic block</a:t>
            </a:r>
            <a:r>
              <a:rPr lang="zh-CN" altLang="en-US">
                <a:latin typeface="Times New Roman" panose="02020603050405020304" pitchFamily="18" charset="0"/>
              </a:rPr>
              <a:t>）：</a:t>
            </a:r>
            <a:r>
              <a:rPr lang="en-US" altLang="zh-CN">
                <a:latin typeface="Times New Roman" panose="02020603050405020304" pitchFamily="18" charset="0"/>
              </a:rPr>
              <a:t>FPGA</a:t>
            </a:r>
            <a:r>
              <a:rPr lang="zh-CN" altLang="en-US">
                <a:latin typeface="Times New Roman" panose="02020603050405020304" pitchFamily="18" charset="0"/>
              </a:rPr>
              <a:t>的基本结构单元。</a:t>
            </a:r>
          </a:p>
          <a:p>
            <a:pPr eaLnBrk="1" hangingPunct="1"/>
            <a:r>
              <a:rPr lang="zh-CN" altLang="en-US">
                <a:latin typeface="Times New Roman" panose="02020603050405020304" pitchFamily="18" charset="0"/>
              </a:rPr>
              <a:t>可编程输入输出模块（</a:t>
            </a:r>
            <a:r>
              <a:rPr lang="en-US" altLang="zh-CN">
                <a:latin typeface="Times New Roman" panose="02020603050405020304" pitchFamily="18" charset="0"/>
              </a:rPr>
              <a:t>IOB,I/O block</a:t>
            </a:r>
            <a:r>
              <a:rPr lang="zh-CN" altLang="en-US">
                <a:latin typeface="Times New Roman" panose="02020603050405020304" pitchFamily="18" charset="0"/>
              </a:rPr>
              <a:t>）：提供器件引脚和内部逻辑阵列之间的连接。</a:t>
            </a:r>
          </a:p>
          <a:p>
            <a:pPr eaLnBrk="1" hangingPunct="1"/>
            <a:r>
              <a:rPr lang="zh-CN" altLang="en-US">
                <a:latin typeface="Times New Roman" panose="02020603050405020304" pitchFamily="18" charset="0"/>
              </a:rPr>
              <a:t>可编程内部连线（</a:t>
            </a:r>
            <a:r>
              <a:rPr lang="en-US" altLang="zh-CN">
                <a:latin typeface="Times New Roman" panose="02020603050405020304" pitchFamily="18" charset="0"/>
              </a:rPr>
              <a:t>PI</a:t>
            </a:r>
            <a:r>
              <a:rPr lang="zh-CN" altLang="en-US">
                <a:latin typeface="Times New Roman" panose="02020603050405020304" pitchFamily="18" charset="0"/>
              </a:rPr>
              <a:t>，</a:t>
            </a:r>
            <a:r>
              <a:rPr lang="en-US" altLang="zh-CN">
                <a:latin typeface="Times New Roman" panose="02020603050405020304" pitchFamily="18" charset="0"/>
              </a:rPr>
              <a:t>Programmable Interconnect </a:t>
            </a:r>
            <a:r>
              <a:rPr lang="zh-CN" altLang="en-US">
                <a:latin typeface="Times New Roman" panose="02020603050405020304" pitchFamily="18" charset="0"/>
              </a:rPr>
              <a:t>）：将各个</a:t>
            </a:r>
            <a:r>
              <a:rPr lang="en-US" altLang="zh-CN">
                <a:latin typeface="Times New Roman" panose="02020603050405020304" pitchFamily="18" charset="0"/>
              </a:rPr>
              <a:t>CLB</a:t>
            </a:r>
            <a:r>
              <a:rPr lang="zh-CN" altLang="en-US">
                <a:latin typeface="Times New Roman" panose="02020603050405020304" pitchFamily="18" charset="0"/>
              </a:rPr>
              <a:t>之间和</a:t>
            </a:r>
            <a:r>
              <a:rPr lang="en-US" altLang="zh-CN">
                <a:latin typeface="Times New Roman" panose="02020603050405020304" pitchFamily="18" charset="0"/>
              </a:rPr>
              <a:t>CLB</a:t>
            </a:r>
            <a:r>
              <a:rPr lang="zh-CN" altLang="en-US">
                <a:latin typeface="Times New Roman" panose="02020603050405020304" pitchFamily="18" charset="0"/>
              </a:rPr>
              <a:t>与</a:t>
            </a:r>
            <a:r>
              <a:rPr lang="en-US" altLang="zh-CN">
                <a:latin typeface="Times New Roman" panose="02020603050405020304" pitchFamily="18" charset="0"/>
              </a:rPr>
              <a:t>IOB</a:t>
            </a:r>
            <a:r>
              <a:rPr lang="zh-CN" altLang="en-US">
                <a:latin typeface="Times New Roman" panose="02020603050405020304" pitchFamily="18" charset="0"/>
              </a:rPr>
              <a:t>之间互相连接起来，构成各种复杂功能。</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635C8B-EDD4-45A8-AFA3-E0950EBFB14B}"/>
              </a:ext>
            </a:extLst>
          </p:cNvPr>
          <p:cNvSpPr>
            <a:spLocks noGrp="1" noRot="1" noChangeAspect="1" noChangeArrowheads="1" noTextEdit="1"/>
          </p:cNvSpPr>
          <p:nvPr>
            <p:ph type="sldImg"/>
          </p:nvPr>
        </p:nvSpPr>
        <p:spPr>
          <a:xfrm>
            <a:off x="992188" y="768350"/>
            <a:ext cx="5114925" cy="3836988"/>
          </a:xfrm>
          <a:ln/>
        </p:spPr>
      </p:sp>
      <p:sp>
        <p:nvSpPr>
          <p:cNvPr id="22531" name="Rectangle 3">
            <a:extLst>
              <a:ext uri="{FF2B5EF4-FFF2-40B4-BE49-F238E27FC236}">
                <a16:creationId xmlns:a16="http://schemas.microsoft.com/office/drawing/2014/main" id="{1A92D164-F6A0-4E25-B074-49BA0FB9FF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逻辑函数发生器是基于查找表结构的。</a:t>
            </a:r>
            <a:r>
              <a:rPr lang="zh-CN" altLang="en-US">
                <a:solidFill>
                  <a:srgbClr val="FF3300"/>
                </a:solidFill>
              </a:rPr>
              <a:t>    </a:t>
            </a:r>
          </a:p>
          <a:p>
            <a:pPr eaLnBrk="1" hangingPunct="1"/>
            <a:r>
              <a:rPr lang="zh-CN" altLang="en-US"/>
              <a:t>    查找表是将一个逻辑函数表存放在静态存储器</a:t>
            </a:r>
            <a:r>
              <a:rPr lang="en-US" altLang="zh-CN"/>
              <a:t>(SRAM)</a:t>
            </a:r>
            <a:r>
              <a:rPr lang="zh-CN" altLang="en-US"/>
              <a:t>中，通过查找该表中的函数值来实现逻辑运算。</a:t>
            </a:r>
          </a:p>
          <a:p>
            <a:pPr eaLnBrk="1" hangingPunct="1"/>
            <a:r>
              <a:rPr lang="zh-CN" altLang="en-US">
                <a:solidFill>
                  <a:srgbClr val="FF3300"/>
                </a:solidFill>
              </a:rPr>
              <a:t>    </a:t>
            </a:r>
            <a:r>
              <a:rPr lang="zh-CN" altLang="en-US"/>
              <a:t>逻辑运算是通过地址线（输入变量的取值）查找相应存储单元的信息内容（即函数值）来实现的。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0E1C17C-730B-4EDE-8684-8D977819D620}"/>
              </a:ext>
            </a:extLst>
          </p:cNvPr>
          <p:cNvSpPr>
            <a:spLocks noGrp="1" noRot="1" noChangeAspec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3196FABD-8306-4CBC-B69E-6C665953ED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8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83950FE-BCDB-4558-9D57-04F7411B4F5C}"/>
              </a:ext>
            </a:extLst>
          </p:cNvPr>
          <p:cNvSpPr>
            <a:spLocks noGrp="1" noChangeArrowheads="1"/>
          </p:cNvSpPr>
          <p:nvPr>
            <p:ph type="dt" sz="half" idx="10"/>
          </p:nvPr>
        </p:nvSpPr>
        <p:spPr>
          <a:ln/>
        </p:spPr>
        <p:txBody>
          <a:bodyPr/>
          <a:lstStyle>
            <a:lvl1pPr>
              <a:defRPr/>
            </a:lvl1pPr>
          </a:lstStyle>
          <a:p>
            <a:pPr>
              <a:defRPr/>
            </a:pPr>
            <a:fld id="{B16ADB78-5592-4DBD-93DF-BD5C9A69FCD5}"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37FF988D-7E8B-4056-94B1-1F8B615E07B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D18C7026-6C87-4CF3-9FD5-D2E2B16466EF}"/>
              </a:ext>
            </a:extLst>
          </p:cNvPr>
          <p:cNvSpPr>
            <a:spLocks noGrp="1" noChangeArrowheads="1"/>
          </p:cNvSpPr>
          <p:nvPr>
            <p:ph type="sldNum" sz="quarter" idx="12"/>
          </p:nvPr>
        </p:nvSpPr>
        <p:spPr>
          <a:ln/>
        </p:spPr>
        <p:txBody>
          <a:bodyPr/>
          <a:lstStyle>
            <a:lvl1pPr>
              <a:defRPr/>
            </a:lvl1pPr>
          </a:lstStyle>
          <a:p>
            <a:pPr>
              <a:defRPr/>
            </a:pPr>
            <a:fld id="{DA0D340E-6598-4B51-9F7E-50B5A3498514}" type="slidenum">
              <a:rPr lang="en-US" altLang="zh-CN"/>
              <a:pPr>
                <a:defRPr/>
              </a:pPr>
              <a:t>‹#›</a:t>
            </a:fld>
            <a:endParaRPr lang="en-US" altLang="zh-CN"/>
          </a:p>
        </p:txBody>
      </p:sp>
    </p:spTree>
    <p:extLst>
      <p:ext uri="{BB962C8B-B14F-4D97-AF65-F5344CB8AC3E}">
        <p14:creationId xmlns:p14="http://schemas.microsoft.com/office/powerpoint/2010/main" val="143115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9EB4DF0-A4A0-46F9-A042-B25E249800A1}"/>
              </a:ext>
            </a:extLst>
          </p:cNvPr>
          <p:cNvSpPr>
            <a:spLocks noGrp="1" noChangeArrowheads="1"/>
          </p:cNvSpPr>
          <p:nvPr>
            <p:ph type="dt" sz="half" idx="10"/>
          </p:nvPr>
        </p:nvSpPr>
        <p:spPr>
          <a:ln/>
        </p:spPr>
        <p:txBody>
          <a:bodyPr/>
          <a:lstStyle>
            <a:lvl1pPr>
              <a:defRPr/>
            </a:lvl1pPr>
          </a:lstStyle>
          <a:p>
            <a:pPr>
              <a:defRPr/>
            </a:pPr>
            <a:fld id="{96195549-EAB6-451D-826C-AE8C113139E1}"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B8B4E733-AB7B-4410-A6F7-F67D046C4C0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722C97B7-AB18-45E0-8B8F-313414712073}"/>
              </a:ext>
            </a:extLst>
          </p:cNvPr>
          <p:cNvSpPr>
            <a:spLocks noGrp="1" noChangeArrowheads="1"/>
          </p:cNvSpPr>
          <p:nvPr>
            <p:ph type="sldNum" sz="quarter" idx="12"/>
          </p:nvPr>
        </p:nvSpPr>
        <p:spPr>
          <a:ln/>
        </p:spPr>
        <p:txBody>
          <a:bodyPr/>
          <a:lstStyle>
            <a:lvl1pPr>
              <a:defRPr/>
            </a:lvl1pPr>
          </a:lstStyle>
          <a:p>
            <a:pPr>
              <a:defRPr/>
            </a:pPr>
            <a:fld id="{F8C7E78B-FF55-49BC-B7E5-A3BA694DB95A}" type="slidenum">
              <a:rPr lang="en-US" altLang="zh-CN"/>
              <a:pPr>
                <a:defRPr/>
              </a:pPr>
              <a:t>‹#›</a:t>
            </a:fld>
            <a:endParaRPr lang="en-US" altLang="zh-CN"/>
          </a:p>
        </p:txBody>
      </p:sp>
    </p:spTree>
    <p:extLst>
      <p:ext uri="{BB962C8B-B14F-4D97-AF65-F5344CB8AC3E}">
        <p14:creationId xmlns:p14="http://schemas.microsoft.com/office/powerpoint/2010/main" val="292184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76C5F90-E51E-4EAC-9120-BEBF7CCC056F}"/>
              </a:ext>
            </a:extLst>
          </p:cNvPr>
          <p:cNvSpPr>
            <a:spLocks noGrp="1" noChangeArrowheads="1"/>
          </p:cNvSpPr>
          <p:nvPr>
            <p:ph type="dt" sz="half" idx="10"/>
          </p:nvPr>
        </p:nvSpPr>
        <p:spPr>
          <a:ln/>
        </p:spPr>
        <p:txBody>
          <a:bodyPr/>
          <a:lstStyle>
            <a:lvl1pPr>
              <a:defRPr/>
            </a:lvl1pPr>
          </a:lstStyle>
          <a:p>
            <a:pPr>
              <a:defRPr/>
            </a:pPr>
            <a:fld id="{B57654EB-AFDB-4056-B59E-E6DBA72BAA13}"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B11B17F6-5EA0-4C51-B47D-2D2251DF847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FF702685-02FB-410F-A338-11DB9CBBC914}"/>
              </a:ext>
            </a:extLst>
          </p:cNvPr>
          <p:cNvSpPr>
            <a:spLocks noGrp="1" noChangeArrowheads="1"/>
          </p:cNvSpPr>
          <p:nvPr>
            <p:ph type="sldNum" sz="quarter" idx="12"/>
          </p:nvPr>
        </p:nvSpPr>
        <p:spPr>
          <a:ln/>
        </p:spPr>
        <p:txBody>
          <a:bodyPr/>
          <a:lstStyle>
            <a:lvl1pPr>
              <a:defRPr/>
            </a:lvl1pPr>
          </a:lstStyle>
          <a:p>
            <a:pPr>
              <a:defRPr/>
            </a:pPr>
            <a:fld id="{3590F673-7A45-42BD-9BCC-FFDDF72F0B81}" type="slidenum">
              <a:rPr lang="en-US" altLang="zh-CN"/>
              <a:pPr>
                <a:defRPr/>
              </a:pPr>
              <a:t>‹#›</a:t>
            </a:fld>
            <a:endParaRPr lang="en-US" altLang="zh-CN"/>
          </a:p>
        </p:txBody>
      </p:sp>
    </p:spTree>
    <p:extLst>
      <p:ext uri="{BB962C8B-B14F-4D97-AF65-F5344CB8AC3E}">
        <p14:creationId xmlns:p14="http://schemas.microsoft.com/office/powerpoint/2010/main" val="380504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14DBEA16-658B-4C05-96E5-2E78E6F38AC5}"/>
              </a:ext>
            </a:extLst>
          </p:cNvPr>
          <p:cNvSpPr>
            <a:spLocks noGrp="1" noChangeArrowheads="1"/>
          </p:cNvSpPr>
          <p:nvPr>
            <p:ph type="dt" sz="half" idx="10"/>
          </p:nvPr>
        </p:nvSpPr>
        <p:spPr>
          <a:ln/>
        </p:spPr>
        <p:txBody>
          <a:bodyPr/>
          <a:lstStyle>
            <a:lvl1pPr>
              <a:defRPr/>
            </a:lvl1pPr>
          </a:lstStyle>
          <a:p>
            <a:pPr>
              <a:defRPr/>
            </a:pPr>
            <a:fld id="{0EE420CA-D376-4F58-A7AE-4BFB23152D95}"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7E9046EF-5863-47B4-9AF8-27774229DB5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13BC565D-6700-4A8C-B0DE-D2C09738D1D5}"/>
              </a:ext>
            </a:extLst>
          </p:cNvPr>
          <p:cNvSpPr>
            <a:spLocks noGrp="1" noChangeArrowheads="1"/>
          </p:cNvSpPr>
          <p:nvPr>
            <p:ph type="sldNum" sz="quarter" idx="12"/>
          </p:nvPr>
        </p:nvSpPr>
        <p:spPr>
          <a:ln/>
        </p:spPr>
        <p:txBody>
          <a:bodyPr/>
          <a:lstStyle>
            <a:lvl1pPr>
              <a:defRPr/>
            </a:lvl1pPr>
          </a:lstStyle>
          <a:p>
            <a:pPr>
              <a:defRPr/>
            </a:pPr>
            <a:fld id="{622F92E8-F3D4-4C3A-95A8-FC365B3C0ABA}" type="slidenum">
              <a:rPr lang="en-US" altLang="zh-CN"/>
              <a:pPr>
                <a:defRPr/>
              </a:pPr>
              <a:t>‹#›</a:t>
            </a:fld>
            <a:endParaRPr lang="en-US" altLang="zh-CN"/>
          </a:p>
        </p:txBody>
      </p:sp>
    </p:spTree>
    <p:extLst>
      <p:ext uri="{BB962C8B-B14F-4D97-AF65-F5344CB8AC3E}">
        <p14:creationId xmlns:p14="http://schemas.microsoft.com/office/powerpoint/2010/main" val="223404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E72B844-B70D-4D38-AA3C-9F7A8F9BD09D}"/>
              </a:ext>
            </a:extLst>
          </p:cNvPr>
          <p:cNvSpPr>
            <a:spLocks noGrp="1" noChangeArrowheads="1"/>
          </p:cNvSpPr>
          <p:nvPr>
            <p:ph type="dt" sz="half" idx="10"/>
          </p:nvPr>
        </p:nvSpPr>
        <p:spPr>
          <a:ln/>
        </p:spPr>
        <p:txBody>
          <a:bodyPr/>
          <a:lstStyle>
            <a:lvl1pPr>
              <a:defRPr/>
            </a:lvl1pPr>
          </a:lstStyle>
          <a:p>
            <a:pPr>
              <a:defRPr/>
            </a:pPr>
            <a:fld id="{2AFA4695-D33C-452D-804C-6B503254AB0A}"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EEBFD584-BF2D-4F22-99BF-F81C876DB3B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6FDBA549-0310-4D39-859A-EF29A3913F50}"/>
              </a:ext>
            </a:extLst>
          </p:cNvPr>
          <p:cNvSpPr>
            <a:spLocks noGrp="1" noChangeArrowheads="1"/>
          </p:cNvSpPr>
          <p:nvPr>
            <p:ph type="sldNum" sz="quarter" idx="12"/>
          </p:nvPr>
        </p:nvSpPr>
        <p:spPr>
          <a:ln/>
        </p:spPr>
        <p:txBody>
          <a:bodyPr/>
          <a:lstStyle>
            <a:lvl1pPr>
              <a:defRPr/>
            </a:lvl1pPr>
          </a:lstStyle>
          <a:p>
            <a:pPr>
              <a:defRPr/>
            </a:pPr>
            <a:fld id="{3DF98DFB-6F03-4207-BCDF-25776B55A67D}" type="slidenum">
              <a:rPr lang="en-US" altLang="zh-CN"/>
              <a:pPr>
                <a:defRPr/>
              </a:pPr>
              <a:t>‹#›</a:t>
            </a:fld>
            <a:endParaRPr lang="en-US" altLang="zh-CN"/>
          </a:p>
        </p:txBody>
      </p:sp>
    </p:spTree>
    <p:extLst>
      <p:ext uri="{BB962C8B-B14F-4D97-AF65-F5344CB8AC3E}">
        <p14:creationId xmlns:p14="http://schemas.microsoft.com/office/powerpoint/2010/main" val="3112096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B7E8842C-C71E-4B22-92CE-A5F6904F1C0B}"/>
              </a:ext>
            </a:extLst>
          </p:cNvPr>
          <p:cNvSpPr>
            <a:spLocks noGrp="1" noChangeArrowheads="1"/>
          </p:cNvSpPr>
          <p:nvPr>
            <p:ph type="dt" sz="half" idx="10"/>
          </p:nvPr>
        </p:nvSpPr>
        <p:spPr>
          <a:ln/>
        </p:spPr>
        <p:txBody>
          <a:bodyPr/>
          <a:lstStyle>
            <a:lvl1pPr>
              <a:defRPr/>
            </a:lvl1pPr>
          </a:lstStyle>
          <a:p>
            <a:pPr>
              <a:defRPr/>
            </a:pPr>
            <a:fld id="{6986FD9A-8EAB-4055-8977-0F636A10C6DB}"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053032B6-4178-4F8C-9224-71A562B9962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433CE2DD-A075-45A7-8509-D434127DC6EF}"/>
              </a:ext>
            </a:extLst>
          </p:cNvPr>
          <p:cNvSpPr>
            <a:spLocks noGrp="1" noChangeArrowheads="1"/>
          </p:cNvSpPr>
          <p:nvPr>
            <p:ph type="sldNum" sz="quarter" idx="12"/>
          </p:nvPr>
        </p:nvSpPr>
        <p:spPr>
          <a:ln/>
        </p:spPr>
        <p:txBody>
          <a:bodyPr/>
          <a:lstStyle>
            <a:lvl1pPr>
              <a:defRPr/>
            </a:lvl1pPr>
          </a:lstStyle>
          <a:p>
            <a:pPr>
              <a:defRPr/>
            </a:pPr>
            <a:fld id="{C3F67B8E-4B14-4A22-9862-2D56D95FD7CC}" type="slidenum">
              <a:rPr lang="en-US" altLang="zh-CN"/>
              <a:pPr>
                <a:defRPr/>
              </a:pPr>
              <a:t>‹#›</a:t>
            </a:fld>
            <a:endParaRPr lang="en-US" altLang="zh-CN"/>
          </a:p>
        </p:txBody>
      </p:sp>
    </p:spTree>
    <p:extLst>
      <p:ext uri="{BB962C8B-B14F-4D97-AF65-F5344CB8AC3E}">
        <p14:creationId xmlns:p14="http://schemas.microsoft.com/office/powerpoint/2010/main" val="331178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5C4887-BC29-481E-A396-57E62E1C939C}"/>
              </a:ext>
            </a:extLst>
          </p:cNvPr>
          <p:cNvSpPr>
            <a:spLocks noGrp="1" noChangeArrowheads="1"/>
          </p:cNvSpPr>
          <p:nvPr>
            <p:ph type="dt" sz="half" idx="10"/>
          </p:nvPr>
        </p:nvSpPr>
        <p:spPr>
          <a:ln/>
        </p:spPr>
        <p:txBody>
          <a:bodyPr/>
          <a:lstStyle>
            <a:lvl1pPr>
              <a:defRPr/>
            </a:lvl1pPr>
          </a:lstStyle>
          <a:p>
            <a:pPr>
              <a:defRPr/>
            </a:pPr>
            <a:fld id="{342E9783-0B42-4C86-86C2-0D4BC3678F50}"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570F354F-E71A-4D24-9BE3-524F6EE0E60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C2F17C10-96DA-4E03-979E-7B49F7052E99}"/>
              </a:ext>
            </a:extLst>
          </p:cNvPr>
          <p:cNvSpPr>
            <a:spLocks noGrp="1" noChangeArrowheads="1"/>
          </p:cNvSpPr>
          <p:nvPr>
            <p:ph type="sldNum" sz="quarter" idx="12"/>
          </p:nvPr>
        </p:nvSpPr>
        <p:spPr>
          <a:ln/>
        </p:spPr>
        <p:txBody>
          <a:bodyPr/>
          <a:lstStyle>
            <a:lvl1pPr>
              <a:defRPr/>
            </a:lvl1pPr>
          </a:lstStyle>
          <a:p>
            <a:pPr>
              <a:defRPr/>
            </a:pPr>
            <a:fld id="{45D457AE-12CD-4476-A50C-9F832DB79CF2}" type="slidenum">
              <a:rPr lang="en-US" altLang="zh-CN"/>
              <a:pPr>
                <a:defRPr/>
              </a:pPr>
              <a:t>‹#›</a:t>
            </a:fld>
            <a:endParaRPr lang="en-US" altLang="zh-CN"/>
          </a:p>
        </p:txBody>
      </p:sp>
    </p:spTree>
    <p:extLst>
      <p:ext uri="{BB962C8B-B14F-4D97-AF65-F5344CB8AC3E}">
        <p14:creationId xmlns:p14="http://schemas.microsoft.com/office/powerpoint/2010/main" val="172061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D055DA76-D1DD-4D64-AA80-5668D8A2D599}"/>
              </a:ext>
            </a:extLst>
          </p:cNvPr>
          <p:cNvSpPr>
            <a:spLocks noGrp="1" noChangeArrowheads="1"/>
          </p:cNvSpPr>
          <p:nvPr>
            <p:ph type="dt" sz="half" idx="10"/>
          </p:nvPr>
        </p:nvSpPr>
        <p:spPr>
          <a:ln/>
        </p:spPr>
        <p:txBody>
          <a:bodyPr/>
          <a:lstStyle>
            <a:lvl1pPr>
              <a:defRPr/>
            </a:lvl1pPr>
          </a:lstStyle>
          <a:p>
            <a:pPr>
              <a:defRPr/>
            </a:pPr>
            <a:fld id="{637CE9DD-E3B8-48EA-AA3B-704A9A30A004}"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52E2C21A-D126-413F-92C1-2EF1DAAE757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FEB90AA6-8A42-4524-BFAF-C641B2974028}"/>
              </a:ext>
            </a:extLst>
          </p:cNvPr>
          <p:cNvSpPr>
            <a:spLocks noGrp="1" noChangeArrowheads="1"/>
          </p:cNvSpPr>
          <p:nvPr>
            <p:ph type="sldNum" sz="quarter" idx="12"/>
          </p:nvPr>
        </p:nvSpPr>
        <p:spPr>
          <a:ln/>
        </p:spPr>
        <p:txBody>
          <a:bodyPr/>
          <a:lstStyle>
            <a:lvl1pPr>
              <a:defRPr/>
            </a:lvl1pPr>
          </a:lstStyle>
          <a:p>
            <a:pPr>
              <a:defRPr/>
            </a:pPr>
            <a:fld id="{038C2090-5E88-4367-9878-BA0AAEE284BA}" type="slidenum">
              <a:rPr lang="en-US" altLang="zh-CN"/>
              <a:pPr>
                <a:defRPr/>
              </a:pPr>
              <a:t>‹#›</a:t>
            </a:fld>
            <a:endParaRPr lang="en-US" altLang="zh-CN"/>
          </a:p>
        </p:txBody>
      </p:sp>
    </p:spTree>
    <p:extLst>
      <p:ext uri="{BB962C8B-B14F-4D97-AF65-F5344CB8AC3E}">
        <p14:creationId xmlns:p14="http://schemas.microsoft.com/office/powerpoint/2010/main" val="63365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8E839A4-6F33-4981-A2A2-AC81CBB04CB1}"/>
              </a:ext>
            </a:extLst>
          </p:cNvPr>
          <p:cNvSpPr>
            <a:spLocks noGrp="1" noChangeArrowheads="1"/>
          </p:cNvSpPr>
          <p:nvPr>
            <p:ph type="dt" sz="half" idx="10"/>
          </p:nvPr>
        </p:nvSpPr>
        <p:spPr>
          <a:ln/>
        </p:spPr>
        <p:txBody>
          <a:bodyPr/>
          <a:lstStyle>
            <a:lvl1pPr>
              <a:defRPr/>
            </a:lvl1pPr>
          </a:lstStyle>
          <a:p>
            <a:pPr>
              <a:defRPr/>
            </a:pPr>
            <a:fld id="{C3D06531-9886-4FD0-A388-7CAD1DEAD12E}"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23B8AB6C-A819-476B-A542-E61C2048285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771E5563-4082-4685-9B14-187201B20763}"/>
              </a:ext>
            </a:extLst>
          </p:cNvPr>
          <p:cNvSpPr>
            <a:spLocks noGrp="1" noChangeArrowheads="1"/>
          </p:cNvSpPr>
          <p:nvPr>
            <p:ph type="sldNum" sz="quarter" idx="12"/>
          </p:nvPr>
        </p:nvSpPr>
        <p:spPr>
          <a:ln/>
        </p:spPr>
        <p:txBody>
          <a:bodyPr/>
          <a:lstStyle>
            <a:lvl1pPr>
              <a:defRPr/>
            </a:lvl1pPr>
          </a:lstStyle>
          <a:p>
            <a:pPr>
              <a:defRPr/>
            </a:pPr>
            <a:fld id="{11863971-8B7C-4625-898F-EFC301C4358F}" type="slidenum">
              <a:rPr lang="en-US" altLang="zh-CN"/>
              <a:pPr>
                <a:defRPr/>
              </a:pPr>
              <a:t>‹#›</a:t>
            </a:fld>
            <a:endParaRPr lang="en-US" altLang="zh-CN"/>
          </a:p>
        </p:txBody>
      </p:sp>
    </p:spTree>
    <p:extLst>
      <p:ext uri="{BB962C8B-B14F-4D97-AF65-F5344CB8AC3E}">
        <p14:creationId xmlns:p14="http://schemas.microsoft.com/office/powerpoint/2010/main" val="3561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CEF690F-FDE3-48B8-AE0C-4980296992C0}"/>
              </a:ext>
            </a:extLst>
          </p:cNvPr>
          <p:cNvSpPr>
            <a:spLocks noGrp="1" noChangeArrowheads="1"/>
          </p:cNvSpPr>
          <p:nvPr>
            <p:ph type="dt" sz="half" idx="10"/>
          </p:nvPr>
        </p:nvSpPr>
        <p:spPr>
          <a:ln/>
        </p:spPr>
        <p:txBody>
          <a:bodyPr/>
          <a:lstStyle>
            <a:lvl1pPr>
              <a:defRPr/>
            </a:lvl1pPr>
          </a:lstStyle>
          <a:p>
            <a:pPr>
              <a:defRPr/>
            </a:pPr>
            <a:fld id="{229988BB-9885-4E65-8933-E467981FD1EC}" type="datetime1">
              <a:rPr lang="zh-CN" altLang="en-US"/>
              <a:pPr>
                <a:defRPr/>
              </a:pPr>
              <a:t>2024/10/17</a:t>
            </a:fld>
            <a:endParaRPr lang="en-US" altLang="zh-CN"/>
          </a:p>
        </p:txBody>
      </p:sp>
      <p:sp>
        <p:nvSpPr>
          <p:cNvPr id="8" name="Rectangle 5">
            <a:extLst>
              <a:ext uri="{FF2B5EF4-FFF2-40B4-BE49-F238E27FC236}">
                <a16:creationId xmlns:a16="http://schemas.microsoft.com/office/drawing/2014/main" id="{475C6A3B-2771-4FDA-96DE-B71A1D964F2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9" name="Rectangle 6">
            <a:extLst>
              <a:ext uri="{FF2B5EF4-FFF2-40B4-BE49-F238E27FC236}">
                <a16:creationId xmlns:a16="http://schemas.microsoft.com/office/drawing/2014/main" id="{5B7CD4FE-5C06-4955-8CCA-01ED17768DD2}"/>
              </a:ext>
            </a:extLst>
          </p:cNvPr>
          <p:cNvSpPr>
            <a:spLocks noGrp="1" noChangeArrowheads="1"/>
          </p:cNvSpPr>
          <p:nvPr>
            <p:ph type="sldNum" sz="quarter" idx="12"/>
          </p:nvPr>
        </p:nvSpPr>
        <p:spPr>
          <a:ln/>
        </p:spPr>
        <p:txBody>
          <a:bodyPr/>
          <a:lstStyle>
            <a:lvl1pPr>
              <a:defRPr/>
            </a:lvl1pPr>
          </a:lstStyle>
          <a:p>
            <a:pPr>
              <a:defRPr/>
            </a:pPr>
            <a:fld id="{16837BD9-ACD3-4E8F-8876-49C83E7A9898}" type="slidenum">
              <a:rPr lang="en-US" altLang="zh-CN"/>
              <a:pPr>
                <a:defRPr/>
              </a:pPr>
              <a:t>‹#›</a:t>
            </a:fld>
            <a:endParaRPr lang="en-US" altLang="zh-CN"/>
          </a:p>
        </p:txBody>
      </p:sp>
    </p:spTree>
    <p:extLst>
      <p:ext uri="{BB962C8B-B14F-4D97-AF65-F5344CB8AC3E}">
        <p14:creationId xmlns:p14="http://schemas.microsoft.com/office/powerpoint/2010/main" val="371235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5CEBB33-F1E3-44E7-B921-1C0BB1A1072E}"/>
              </a:ext>
            </a:extLst>
          </p:cNvPr>
          <p:cNvSpPr>
            <a:spLocks noGrp="1" noChangeArrowheads="1"/>
          </p:cNvSpPr>
          <p:nvPr>
            <p:ph type="dt" sz="half" idx="10"/>
          </p:nvPr>
        </p:nvSpPr>
        <p:spPr>
          <a:ln/>
        </p:spPr>
        <p:txBody>
          <a:bodyPr/>
          <a:lstStyle>
            <a:lvl1pPr>
              <a:defRPr/>
            </a:lvl1pPr>
          </a:lstStyle>
          <a:p>
            <a:pPr>
              <a:defRPr/>
            </a:pPr>
            <a:fld id="{6273EC54-9E36-4200-B589-5725CB142C2E}" type="datetime1">
              <a:rPr lang="zh-CN" altLang="en-US"/>
              <a:pPr>
                <a:defRPr/>
              </a:pPr>
              <a:t>2024/10/17</a:t>
            </a:fld>
            <a:endParaRPr lang="en-US" altLang="zh-CN"/>
          </a:p>
        </p:txBody>
      </p:sp>
      <p:sp>
        <p:nvSpPr>
          <p:cNvPr id="4" name="Rectangle 5">
            <a:extLst>
              <a:ext uri="{FF2B5EF4-FFF2-40B4-BE49-F238E27FC236}">
                <a16:creationId xmlns:a16="http://schemas.microsoft.com/office/drawing/2014/main" id="{023730A4-FBA3-4F20-9927-ECA538BE909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5" name="Rectangle 6">
            <a:extLst>
              <a:ext uri="{FF2B5EF4-FFF2-40B4-BE49-F238E27FC236}">
                <a16:creationId xmlns:a16="http://schemas.microsoft.com/office/drawing/2014/main" id="{8458DBAC-AEE4-46A4-B8F2-67B2308CDFB4}"/>
              </a:ext>
            </a:extLst>
          </p:cNvPr>
          <p:cNvSpPr>
            <a:spLocks noGrp="1" noChangeArrowheads="1"/>
          </p:cNvSpPr>
          <p:nvPr>
            <p:ph type="sldNum" sz="quarter" idx="12"/>
          </p:nvPr>
        </p:nvSpPr>
        <p:spPr>
          <a:ln/>
        </p:spPr>
        <p:txBody>
          <a:bodyPr/>
          <a:lstStyle>
            <a:lvl1pPr>
              <a:defRPr/>
            </a:lvl1pPr>
          </a:lstStyle>
          <a:p>
            <a:pPr>
              <a:defRPr/>
            </a:pPr>
            <a:fld id="{4928C753-3C66-4B33-AEC0-715B1E4022AF}" type="slidenum">
              <a:rPr lang="en-US" altLang="zh-CN"/>
              <a:pPr>
                <a:defRPr/>
              </a:pPr>
              <a:t>‹#›</a:t>
            </a:fld>
            <a:endParaRPr lang="en-US" altLang="zh-CN"/>
          </a:p>
        </p:txBody>
      </p:sp>
    </p:spTree>
    <p:extLst>
      <p:ext uri="{BB962C8B-B14F-4D97-AF65-F5344CB8AC3E}">
        <p14:creationId xmlns:p14="http://schemas.microsoft.com/office/powerpoint/2010/main" val="3357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B803C9-5EE2-4AF2-AACC-F0AFB3188921}"/>
              </a:ext>
            </a:extLst>
          </p:cNvPr>
          <p:cNvSpPr>
            <a:spLocks noGrp="1" noChangeArrowheads="1"/>
          </p:cNvSpPr>
          <p:nvPr>
            <p:ph type="dt" sz="half" idx="10"/>
          </p:nvPr>
        </p:nvSpPr>
        <p:spPr>
          <a:ln/>
        </p:spPr>
        <p:txBody>
          <a:bodyPr/>
          <a:lstStyle>
            <a:lvl1pPr>
              <a:defRPr/>
            </a:lvl1pPr>
          </a:lstStyle>
          <a:p>
            <a:pPr>
              <a:defRPr/>
            </a:pPr>
            <a:fld id="{D8A705D2-2089-4377-AF45-4B6EE3966E69}" type="datetime1">
              <a:rPr lang="zh-CN" altLang="en-US"/>
              <a:pPr>
                <a:defRPr/>
              </a:pPr>
              <a:t>2024/10/17</a:t>
            </a:fld>
            <a:endParaRPr lang="en-US" altLang="zh-CN"/>
          </a:p>
        </p:txBody>
      </p:sp>
      <p:sp>
        <p:nvSpPr>
          <p:cNvPr id="3" name="Rectangle 5">
            <a:extLst>
              <a:ext uri="{FF2B5EF4-FFF2-40B4-BE49-F238E27FC236}">
                <a16:creationId xmlns:a16="http://schemas.microsoft.com/office/drawing/2014/main" id="{509543D8-1970-4BCC-AECE-C2CF52FECC5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4" name="Rectangle 6">
            <a:extLst>
              <a:ext uri="{FF2B5EF4-FFF2-40B4-BE49-F238E27FC236}">
                <a16:creationId xmlns:a16="http://schemas.microsoft.com/office/drawing/2014/main" id="{997AB9EA-19C6-41E3-8EEC-7636A241A361}"/>
              </a:ext>
            </a:extLst>
          </p:cNvPr>
          <p:cNvSpPr>
            <a:spLocks noGrp="1" noChangeArrowheads="1"/>
          </p:cNvSpPr>
          <p:nvPr>
            <p:ph type="sldNum" sz="quarter" idx="12"/>
          </p:nvPr>
        </p:nvSpPr>
        <p:spPr>
          <a:ln/>
        </p:spPr>
        <p:txBody>
          <a:bodyPr/>
          <a:lstStyle>
            <a:lvl1pPr>
              <a:defRPr/>
            </a:lvl1pPr>
          </a:lstStyle>
          <a:p>
            <a:pPr>
              <a:defRPr/>
            </a:pPr>
            <a:fld id="{CF886346-68C8-444A-AA72-EFAE0F77C5DD}" type="slidenum">
              <a:rPr lang="en-US" altLang="zh-CN"/>
              <a:pPr>
                <a:defRPr/>
              </a:pPr>
              <a:t>‹#›</a:t>
            </a:fld>
            <a:endParaRPr lang="en-US" altLang="zh-CN"/>
          </a:p>
        </p:txBody>
      </p:sp>
    </p:spTree>
    <p:extLst>
      <p:ext uri="{BB962C8B-B14F-4D97-AF65-F5344CB8AC3E}">
        <p14:creationId xmlns:p14="http://schemas.microsoft.com/office/powerpoint/2010/main" val="17942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B261348-3DD8-4992-9A3F-8186E760A7C9}"/>
              </a:ext>
            </a:extLst>
          </p:cNvPr>
          <p:cNvSpPr>
            <a:spLocks noGrp="1" noChangeArrowheads="1"/>
          </p:cNvSpPr>
          <p:nvPr>
            <p:ph type="dt" sz="half" idx="10"/>
          </p:nvPr>
        </p:nvSpPr>
        <p:spPr>
          <a:ln/>
        </p:spPr>
        <p:txBody>
          <a:bodyPr/>
          <a:lstStyle>
            <a:lvl1pPr>
              <a:defRPr/>
            </a:lvl1pPr>
          </a:lstStyle>
          <a:p>
            <a:pPr>
              <a:defRPr/>
            </a:pPr>
            <a:fld id="{DA09D451-A6DF-44BD-8BA6-8BB7EA064084}"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5EB549BC-F769-4625-B4F2-B3042799690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567F5103-28D0-4906-B250-56E157D058F7}"/>
              </a:ext>
            </a:extLst>
          </p:cNvPr>
          <p:cNvSpPr>
            <a:spLocks noGrp="1" noChangeArrowheads="1"/>
          </p:cNvSpPr>
          <p:nvPr>
            <p:ph type="sldNum" sz="quarter" idx="12"/>
          </p:nvPr>
        </p:nvSpPr>
        <p:spPr>
          <a:ln/>
        </p:spPr>
        <p:txBody>
          <a:bodyPr/>
          <a:lstStyle>
            <a:lvl1pPr>
              <a:defRPr/>
            </a:lvl1pPr>
          </a:lstStyle>
          <a:p>
            <a:pPr>
              <a:defRPr/>
            </a:pPr>
            <a:fld id="{37B067F7-3B20-4B90-867A-3D8F077F9766}" type="slidenum">
              <a:rPr lang="en-US" altLang="zh-CN"/>
              <a:pPr>
                <a:defRPr/>
              </a:pPr>
              <a:t>‹#›</a:t>
            </a:fld>
            <a:endParaRPr lang="en-US" altLang="zh-CN"/>
          </a:p>
        </p:txBody>
      </p:sp>
    </p:spTree>
    <p:extLst>
      <p:ext uri="{BB962C8B-B14F-4D97-AF65-F5344CB8AC3E}">
        <p14:creationId xmlns:p14="http://schemas.microsoft.com/office/powerpoint/2010/main" val="117657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2361C3D-C9EF-4440-A28C-34364E82986E}"/>
              </a:ext>
            </a:extLst>
          </p:cNvPr>
          <p:cNvSpPr>
            <a:spLocks noGrp="1" noChangeArrowheads="1"/>
          </p:cNvSpPr>
          <p:nvPr>
            <p:ph type="dt" sz="half" idx="10"/>
          </p:nvPr>
        </p:nvSpPr>
        <p:spPr>
          <a:ln/>
        </p:spPr>
        <p:txBody>
          <a:bodyPr/>
          <a:lstStyle>
            <a:lvl1pPr>
              <a:defRPr/>
            </a:lvl1pPr>
          </a:lstStyle>
          <a:p>
            <a:pPr>
              <a:defRPr/>
            </a:pPr>
            <a:fld id="{C90FBBF2-724A-4D09-BADB-02B44AFDD8E9}"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436E5354-50DA-4F72-A0B4-0A196728308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D31B6720-A920-4C83-B2D8-876B774B058E}"/>
              </a:ext>
            </a:extLst>
          </p:cNvPr>
          <p:cNvSpPr>
            <a:spLocks noGrp="1" noChangeArrowheads="1"/>
          </p:cNvSpPr>
          <p:nvPr>
            <p:ph type="sldNum" sz="quarter" idx="12"/>
          </p:nvPr>
        </p:nvSpPr>
        <p:spPr>
          <a:ln/>
        </p:spPr>
        <p:txBody>
          <a:bodyPr/>
          <a:lstStyle>
            <a:lvl1pPr>
              <a:defRPr/>
            </a:lvl1pPr>
          </a:lstStyle>
          <a:p>
            <a:pPr>
              <a:defRPr/>
            </a:pPr>
            <a:fld id="{8C41F0AB-B935-49CB-AA02-B0DAF0A4D300}" type="slidenum">
              <a:rPr lang="en-US" altLang="zh-CN"/>
              <a:pPr>
                <a:defRPr/>
              </a:pPr>
              <a:t>‹#›</a:t>
            </a:fld>
            <a:endParaRPr lang="en-US" altLang="zh-CN"/>
          </a:p>
        </p:txBody>
      </p:sp>
    </p:spTree>
    <p:extLst>
      <p:ext uri="{BB962C8B-B14F-4D97-AF65-F5344CB8AC3E}">
        <p14:creationId xmlns:p14="http://schemas.microsoft.com/office/powerpoint/2010/main" val="8338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5A6DE8-D348-46B4-BE31-5F171AF9A1EF}"/>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E02C5C2-E3F4-4382-BFCA-8D960C33C5D1}"/>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B47086D-6EC1-4A79-843D-4169F4F0676A}"/>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1590A6B7-C419-4879-B6D6-4B54A71D6E93}" type="datetime1">
              <a:rPr lang="zh-CN" altLang="en-US"/>
              <a:pPr>
                <a:defRPr/>
              </a:pPr>
              <a:t>2024/10/17</a:t>
            </a:fld>
            <a:endParaRPr lang="en-US" altLang="zh-CN"/>
          </a:p>
        </p:txBody>
      </p:sp>
      <p:sp>
        <p:nvSpPr>
          <p:cNvPr id="1029" name="Rectangle 5">
            <a:extLst>
              <a:ext uri="{FF2B5EF4-FFF2-40B4-BE49-F238E27FC236}">
                <a16:creationId xmlns:a16="http://schemas.microsoft.com/office/drawing/2014/main" id="{589F7D63-719D-4792-874F-9E2D6DEA1CED}"/>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1030" name="Rectangle 6">
            <a:extLst>
              <a:ext uri="{FF2B5EF4-FFF2-40B4-BE49-F238E27FC236}">
                <a16:creationId xmlns:a16="http://schemas.microsoft.com/office/drawing/2014/main" id="{47CC178B-DB17-4BEC-B951-D997A4DB084D}"/>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E1725F4D-58FD-43BE-805A-3164C19BB7DA}" type="slidenum">
              <a:rPr lang="en-US" altLang="zh-CN"/>
              <a:pPr>
                <a:defRPr/>
              </a:pPr>
              <a:t>‹#›</a:t>
            </a:fld>
            <a:endParaRPr lang="en-US" altLang="zh-CN"/>
          </a:p>
        </p:txBody>
      </p:sp>
      <p:sp>
        <p:nvSpPr>
          <p:cNvPr id="1031" name="Line 7">
            <a:extLst>
              <a:ext uri="{FF2B5EF4-FFF2-40B4-BE49-F238E27FC236}">
                <a16:creationId xmlns:a16="http://schemas.microsoft.com/office/drawing/2014/main" id="{F9FD98A9-BF01-4ABE-B304-8D50022B3633}"/>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F6C9DE-4239-461D-A9DA-14ADB0B52C09}"/>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48C8D3B8-B098-4C71-ABCA-C71918D2B64A}"/>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17_</a:t>
            </a:r>
            <a:r>
              <a:rPr kumimoji="1" lang="en-US" altLang="zh-CN" sz="3200">
                <a:latin typeface="宋体" panose="02010600030101010101" pitchFamily="2" charset="-122"/>
              </a:rPr>
              <a:t>PLD</a:t>
            </a:r>
            <a:r>
              <a:rPr kumimoji="1" lang="zh-CN" altLang="zh-CN" sz="3200">
                <a:latin typeface="宋体" panose="02010600030101010101" pitchFamily="2" charset="-122"/>
              </a:rPr>
              <a:t>(</a:t>
            </a:r>
            <a:r>
              <a:rPr kumimoji="1" lang="en-US" altLang="zh-CN" sz="3200">
                <a:latin typeface="宋体" panose="02010600030101010101" pitchFamily="2" charset="-122"/>
              </a:rPr>
              <a:t>2</a:t>
            </a:r>
            <a:r>
              <a:rPr kumimoji="1" lang="zh-CN" altLang="zh-CN" sz="3200">
                <a:latin typeface="宋体" panose="02010600030101010101" pitchFamily="2" charset="-122"/>
              </a:rPr>
              <a:t>)</a:t>
            </a:r>
            <a:endParaRPr kumimoji="1" lang="en-US" altLang="zh-CN" sz="3200">
              <a:latin typeface="宋体" panose="02010600030101010101" pitchFamily="2" charset="-122"/>
            </a:endParaRPr>
          </a:p>
        </p:txBody>
      </p:sp>
      <p:sp>
        <p:nvSpPr>
          <p:cNvPr id="4100" name="Rectangle 4">
            <a:extLst>
              <a:ext uri="{FF2B5EF4-FFF2-40B4-BE49-F238E27FC236}">
                <a16:creationId xmlns:a16="http://schemas.microsoft.com/office/drawing/2014/main" id="{1CF1D696-EF03-4286-9679-DCB7662CBBD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8571306-BB8E-4452-8CA4-B95FEFCF4CAD}"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03D49D55-9F62-40E2-8D70-7160B492324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4102" name="Rectangle 6">
            <a:extLst>
              <a:ext uri="{FF2B5EF4-FFF2-40B4-BE49-F238E27FC236}">
                <a16:creationId xmlns:a16="http://schemas.microsoft.com/office/drawing/2014/main" id="{CBAE88EA-E533-4B61-9497-ACD72E60C2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3CABAEA-13C6-446F-88D0-3A0E39866B24}" type="slidenum">
              <a:rPr lang="en-US" altLang="zh-CN" sz="1800" b="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17ACFEAB-8681-4F04-817F-FCCDBD3EF07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5AE9BA2-E28C-4194-AEA0-1A28578E10C5}"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9459" name="Rectangle 5">
            <a:extLst>
              <a:ext uri="{FF2B5EF4-FFF2-40B4-BE49-F238E27FC236}">
                <a16:creationId xmlns:a16="http://schemas.microsoft.com/office/drawing/2014/main" id="{C0DEA0B5-A5C5-4A00-85E4-506C9531BC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9460" name="Rectangle 6">
            <a:extLst>
              <a:ext uri="{FF2B5EF4-FFF2-40B4-BE49-F238E27FC236}">
                <a16:creationId xmlns:a16="http://schemas.microsoft.com/office/drawing/2014/main" id="{834854C8-1063-400A-9BC1-7DE41021C4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5F70BF6-2A59-42AD-BC74-A56AD432FC86}" type="slidenum">
              <a:rPr lang="en-US" altLang="zh-CN" sz="1800" b="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pic>
        <p:nvPicPr>
          <p:cNvPr id="19461" name="Picture 2">
            <a:extLst>
              <a:ext uri="{FF2B5EF4-FFF2-40B4-BE49-F238E27FC236}">
                <a16:creationId xmlns:a16="http://schemas.microsoft.com/office/drawing/2014/main" id="{AF4E8EDE-F730-40DE-8281-6484491F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68413"/>
            <a:ext cx="54133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3">
            <a:extLst>
              <a:ext uri="{FF2B5EF4-FFF2-40B4-BE49-F238E27FC236}">
                <a16:creationId xmlns:a16="http://schemas.microsoft.com/office/drawing/2014/main" id="{1F63CA5E-F03E-45DC-BADF-FF6207C37D4D}"/>
              </a:ext>
            </a:extLst>
          </p:cNvPr>
          <p:cNvSpPr>
            <a:spLocks noGrp="1" noChangeArrowheads="1"/>
          </p:cNvSpPr>
          <p:nvPr>
            <p:ph type="title"/>
          </p:nvPr>
        </p:nvSpPr>
        <p:spPr/>
        <p:txBody>
          <a:bodyPr/>
          <a:lstStyle/>
          <a:p>
            <a:r>
              <a:rPr lang="en-US" altLang="zh-CN"/>
              <a:t>FPGA</a:t>
            </a:r>
            <a:r>
              <a:rPr lang="zh-CN" altLang="en-US"/>
              <a:t>结构</a:t>
            </a:r>
          </a:p>
        </p:txBody>
      </p:sp>
      <p:sp>
        <p:nvSpPr>
          <p:cNvPr id="19463" name="Rectangle 4">
            <a:extLst>
              <a:ext uri="{FF2B5EF4-FFF2-40B4-BE49-F238E27FC236}">
                <a16:creationId xmlns:a16="http://schemas.microsoft.com/office/drawing/2014/main" id="{7677017A-017E-4E5F-8D49-0D468F8B0BA3}"/>
              </a:ext>
            </a:extLst>
          </p:cNvPr>
          <p:cNvSpPr>
            <a:spLocks noGrp="1" noChangeArrowheads="1"/>
          </p:cNvSpPr>
          <p:nvPr>
            <p:ph type="body" idx="1"/>
          </p:nvPr>
        </p:nvSpPr>
        <p:spPr>
          <a:xfrm>
            <a:off x="457200" y="1449388"/>
            <a:ext cx="2566988" cy="4932362"/>
          </a:xfrm>
        </p:spPr>
        <p:txBody>
          <a:bodyPr/>
          <a:lstStyle/>
          <a:p>
            <a:r>
              <a:rPr lang="zh-CN" altLang="en-US"/>
              <a:t>可配置逻辑块</a:t>
            </a:r>
            <a:r>
              <a:rPr lang="en-US" altLang="zh-CN"/>
              <a:t>CLB</a:t>
            </a:r>
          </a:p>
          <a:p>
            <a:r>
              <a:rPr lang="zh-CN" altLang="en-US"/>
              <a:t>可编程开关矩阵</a:t>
            </a:r>
            <a:r>
              <a:rPr lang="en-US" altLang="zh-CN"/>
              <a:t>PSM</a:t>
            </a:r>
          </a:p>
          <a:p>
            <a:r>
              <a:rPr lang="zh-CN" altLang="en-US"/>
              <a:t>可编程互连</a:t>
            </a:r>
            <a:r>
              <a:rPr lang="en-US" altLang="zh-CN"/>
              <a:t>PI</a:t>
            </a:r>
          </a:p>
          <a:p>
            <a:r>
              <a:rPr lang="zh-CN" altLang="en-US"/>
              <a:t>可编程输入</a:t>
            </a:r>
            <a:r>
              <a:rPr lang="en-US" altLang="zh-CN"/>
              <a:t>/</a:t>
            </a:r>
            <a:r>
              <a:rPr lang="zh-CN" altLang="en-US"/>
              <a:t>输出块</a:t>
            </a:r>
            <a:r>
              <a:rPr lang="en-US" altLang="zh-CN"/>
              <a:t>I/OB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FC210D07-425E-4147-B116-CC49DF4D356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7A49F1F-351B-4EAC-87F1-D2A40F558A27}"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1507" name="Rectangle 5">
            <a:extLst>
              <a:ext uri="{FF2B5EF4-FFF2-40B4-BE49-F238E27FC236}">
                <a16:creationId xmlns:a16="http://schemas.microsoft.com/office/drawing/2014/main" id="{FC086C16-7590-4D73-B437-5C30EEE438C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1508" name="Rectangle 6">
            <a:extLst>
              <a:ext uri="{FF2B5EF4-FFF2-40B4-BE49-F238E27FC236}">
                <a16:creationId xmlns:a16="http://schemas.microsoft.com/office/drawing/2014/main" id="{0FEF6623-4D2D-4AFC-95AA-FE1D4F70D2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64A48F2-A740-4A87-B64F-4C0F70CF5EB7}" type="slidenum">
              <a:rPr lang="en-US" altLang="zh-CN" sz="1800" b="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pic>
        <p:nvPicPr>
          <p:cNvPr id="21509" name="Picture 2" descr="8-7-3">
            <a:extLst>
              <a:ext uri="{FF2B5EF4-FFF2-40B4-BE49-F238E27FC236}">
                <a16:creationId xmlns:a16="http://schemas.microsoft.com/office/drawing/2014/main" id="{3D22BCE0-3D0A-4B03-960D-7E9D8E099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449388"/>
            <a:ext cx="47529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3">
            <a:extLst>
              <a:ext uri="{FF2B5EF4-FFF2-40B4-BE49-F238E27FC236}">
                <a16:creationId xmlns:a16="http://schemas.microsoft.com/office/drawing/2014/main" id="{39006FBA-7410-48CE-AF2A-DF4D3766973A}"/>
              </a:ext>
            </a:extLst>
          </p:cNvPr>
          <p:cNvSpPr>
            <a:spLocks noGrp="1" noChangeArrowheads="1"/>
          </p:cNvSpPr>
          <p:nvPr>
            <p:ph type="title"/>
          </p:nvPr>
        </p:nvSpPr>
        <p:spPr/>
        <p:txBody>
          <a:bodyPr/>
          <a:lstStyle/>
          <a:p>
            <a:r>
              <a:rPr lang="en-US" altLang="zh-CN"/>
              <a:t>CLB</a:t>
            </a:r>
            <a:r>
              <a:rPr lang="zh-CN" altLang="en-US"/>
              <a:t>和</a:t>
            </a:r>
            <a:r>
              <a:rPr lang="en-US" altLang="zh-CN"/>
              <a:t>I/OB</a:t>
            </a:r>
          </a:p>
        </p:txBody>
      </p:sp>
      <p:sp>
        <p:nvSpPr>
          <p:cNvPr id="21511" name="Rectangle 4">
            <a:extLst>
              <a:ext uri="{FF2B5EF4-FFF2-40B4-BE49-F238E27FC236}">
                <a16:creationId xmlns:a16="http://schemas.microsoft.com/office/drawing/2014/main" id="{BC332321-B7BF-49C9-910E-C58CA36E066F}"/>
              </a:ext>
            </a:extLst>
          </p:cNvPr>
          <p:cNvSpPr>
            <a:spLocks noGrp="1" noChangeArrowheads="1"/>
          </p:cNvSpPr>
          <p:nvPr>
            <p:ph type="body" idx="1"/>
          </p:nvPr>
        </p:nvSpPr>
        <p:spPr>
          <a:xfrm>
            <a:off x="457200" y="1449388"/>
            <a:ext cx="3862388" cy="4932362"/>
          </a:xfrm>
        </p:spPr>
        <p:txBody>
          <a:bodyPr/>
          <a:lstStyle/>
          <a:p>
            <a:r>
              <a:rPr lang="en-US" altLang="zh-CN"/>
              <a:t>CLB</a:t>
            </a:r>
            <a:r>
              <a:rPr lang="zh-CN" altLang="en-US"/>
              <a:t>通过查找表实现逻辑函数</a:t>
            </a:r>
          </a:p>
        </p:txBody>
      </p:sp>
      <p:pic>
        <p:nvPicPr>
          <p:cNvPr id="21512" name="Picture 5">
            <a:extLst>
              <a:ext uri="{FF2B5EF4-FFF2-40B4-BE49-F238E27FC236}">
                <a16:creationId xmlns:a16="http://schemas.microsoft.com/office/drawing/2014/main" id="{7F95D7BA-01E6-4BD6-A49E-8A93BF67C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13100"/>
            <a:ext cx="442753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6">
            <a:extLst>
              <a:ext uri="{FF2B5EF4-FFF2-40B4-BE49-F238E27FC236}">
                <a16:creationId xmlns:a16="http://schemas.microsoft.com/office/drawing/2014/main" id="{3FFCD2CA-E2AE-424F-951C-4A129D078BE9}"/>
              </a:ext>
            </a:extLst>
          </p:cNvPr>
          <p:cNvSpPr txBox="1">
            <a:spLocks noChangeArrowheads="1"/>
          </p:cNvSpPr>
          <p:nvPr/>
        </p:nvSpPr>
        <p:spPr bwMode="auto">
          <a:xfrm>
            <a:off x="1814513" y="5681663"/>
            <a:ext cx="163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latin typeface="Arial" panose="020B0604020202020204" pitchFamily="34" charset="0"/>
              </a:rPr>
              <a:t>CLB</a:t>
            </a:r>
            <a:r>
              <a:rPr lang="zh-CN" altLang="en-US">
                <a:latin typeface="Arial" panose="020B0604020202020204" pitchFamily="34" charset="0"/>
              </a:rPr>
              <a:t>框图</a:t>
            </a:r>
          </a:p>
        </p:txBody>
      </p:sp>
      <p:sp>
        <p:nvSpPr>
          <p:cNvPr id="21514" name="Text Box 7">
            <a:extLst>
              <a:ext uri="{FF2B5EF4-FFF2-40B4-BE49-F238E27FC236}">
                <a16:creationId xmlns:a16="http://schemas.microsoft.com/office/drawing/2014/main" id="{650D8A96-39A5-4685-8CC1-51D88B9FBC62}"/>
              </a:ext>
            </a:extLst>
          </p:cNvPr>
          <p:cNvSpPr txBox="1">
            <a:spLocks noChangeArrowheads="1"/>
          </p:cNvSpPr>
          <p:nvPr/>
        </p:nvSpPr>
        <p:spPr bwMode="auto">
          <a:xfrm>
            <a:off x="5795963" y="5718175"/>
            <a:ext cx="162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latin typeface="Arial" panose="020B0604020202020204" pitchFamily="34" charset="0"/>
              </a:rPr>
              <a:t>I/OB</a:t>
            </a:r>
            <a:r>
              <a:rPr lang="zh-CN" altLang="en-US">
                <a:latin typeface="Arial" panose="020B0604020202020204" pitchFamily="34" charset="0"/>
              </a:rPr>
              <a:t>框图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66B3D8FA-5874-4DF8-A501-EDC4F2F5B4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D5F84E5-ED21-440D-80FB-6ACA9D43A717}"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3555" name="Rectangle 5">
            <a:extLst>
              <a:ext uri="{FF2B5EF4-FFF2-40B4-BE49-F238E27FC236}">
                <a16:creationId xmlns:a16="http://schemas.microsoft.com/office/drawing/2014/main" id="{18FB315E-37B4-44C4-96EF-6F489F33CBF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3556" name="Rectangle 6">
            <a:extLst>
              <a:ext uri="{FF2B5EF4-FFF2-40B4-BE49-F238E27FC236}">
                <a16:creationId xmlns:a16="http://schemas.microsoft.com/office/drawing/2014/main" id="{283B33DD-B969-4C13-B94E-ACD90CBD8B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7AFFD3F-69A4-448A-8954-2BF43C0242BD}" type="slidenum">
              <a:rPr lang="en-US" altLang="zh-CN" sz="1800" b="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3557" name="Rectangle 2">
            <a:extLst>
              <a:ext uri="{FF2B5EF4-FFF2-40B4-BE49-F238E27FC236}">
                <a16:creationId xmlns:a16="http://schemas.microsoft.com/office/drawing/2014/main" id="{AC7DC9C1-58E4-428E-8EC6-63DE0502461F}"/>
              </a:ext>
            </a:extLst>
          </p:cNvPr>
          <p:cNvSpPr>
            <a:spLocks noGrp="1" noChangeArrowheads="1"/>
          </p:cNvSpPr>
          <p:nvPr>
            <p:ph type="title"/>
          </p:nvPr>
        </p:nvSpPr>
        <p:spPr/>
        <p:txBody>
          <a:bodyPr/>
          <a:lstStyle/>
          <a:p>
            <a:r>
              <a:rPr lang="zh-CN" altLang="en-US"/>
              <a:t>示例－</a:t>
            </a:r>
            <a:r>
              <a:rPr lang="en-US" altLang="zh-CN"/>
              <a:t>LUT</a:t>
            </a:r>
            <a:r>
              <a:rPr lang="zh-CN" altLang="en-US"/>
              <a:t>实现组合逻辑</a:t>
            </a:r>
          </a:p>
        </p:txBody>
      </p:sp>
      <p:pic>
        <p:nvPicPr>
          <p:cNvPr id="23558" name="Picture 3">
            <a:extLst>
              <a:ext uri="{FF2B5EF4-FFF2-40B4-BE49-F238E27FC236}">
                <a16:creationId xmlns:a16="http://schemas.microsoft.com/office/drawing/2014/main" id="{1F45227A-AE09-4480-B767-840710743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20813"/>
            <a:ext cx="7954962"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C7AE3D04-FF1D-4DA5-A89B-36C9A5A46C4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229DBD4-A152-454F-82D0-C43333D768E1}"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5603" name="Rectangle 5">
            <a:extLst>
              <a:ext uri="{FF2B5EF4-FFF2-40B4-BE49-F238E27FC236}">
                <a16:creationId xmlns:a16="http://schemas.microsoft.com/office/drawing/2014/main" id="{B3FDA14A-C36F-42F5-B75A-A5D74092BAC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5604" name="Rectangle 6">
            <a:extLst>
              <a:ext uri="{FF2B5EF4-FFF2-40B4-BE49-F238E27FC236}">
                <a16:creationId xmlns:a16="http://schemas.microsoft.com/office/drawing/2014/main" id="{5FD85BF8-C23E-4C82-AF69-7BB7DB0C05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8F047E2-602B-4176-8475-8170F75C104E}" type="slidenum">
              <a:rPr lang="en-US" altLang="zh-CN" sz="1800" b="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5605" name="Rectangle 2">
            <a:extLst>
              <a:ext uri="{FF2B5EF4-FFF2-40B4-BE49-F238E27FC236}">
                <a16:creationId xmlns:a16="http://schemas.microsoft.com/office/drawing/2014/main" id="{BDF51007-DE5D-461D-888F-75DC13F4D269}"/>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8206DED-E5C1-46CB-AF98-CED6E30DCCC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44FFC1-3581-43A4-A6A2-97E156CE8256}"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77D4A7CF-2436-4330-8536-2DA64077ACF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6148" name="Rectangle 6">
            <a:extLst>
              <a:ext uri="{FF2B5EF4-FFF2-40B4-BE49-F238E27FC236}">
                <a16:creationId xmlns:a16="http://schemas.microsoft.com/office/drawing/2014/main" id="{F26194CE-E622-41FE-A177-8295F8D0AC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320BBCB-5194-4108-A16A-D1A55750F2AC}" type="slidenum">
              <a:rPr lang="en-US" altLang="zh-CN" sz="1800" b="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1293AE8B-B16A-4D91-B0DC-EDDCE0836025}"/>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主要内容</a:t>
            </a:r>
          </a:p>
        </p:txBody>
      </p:sp>
      <p:sp>
        <p:nvSpPr>
          <p:cNvPr id="6150" name="Rectangle 3">
            <a:extLst>
              <a:ext uri="{FF2B5EF4-FFF2-40B4-BE49-F238E27FC236}">
                <a16:creationId xmlns:a16="http://schemas.microsoft.com/office/drawing/2014/main" id="{1634BF3E-2BE2-4C0D-9DAC-EF79EF9E42FC}"/>
              </a:ext>
            </a:extLst>
          </p:cNvPr>
          <p:cNvSpPr>
            <a:spLocks noGrp="1" noChangeArrowheads="1"/>
          </p:cNvSpPr>
          <p:nvPr>
            <p:ph type="body" idx="4294967295"/>
          </p:nvPr>
        </p:nvSpPr>
        <p:spPr>
          <a:xfrm>
            <a:off x="468313" y="1627188"/>
            <a:ext cx="8135937" cy="4789487"/>
          </a:xfrm>
        </p:spPr>
        <p:txBody>
          <a:bodyPr/>
          <a:lstStyle/>
          <a:p>
            <a:pPr eaLnBrk="1" hangingPunct="1"/>
            <a:r>
              <a:rPr kumimoji="1" lang="en-US" altLang="zh-CN"/>
              <a:t>GAL</a:t>
            </a:r>
          </a:p>
          <a:p>
            <a:pPr eaLnBrk="1" hangingPunct="1"/>
            <a:r>
              <a:rPr kumimoji="1" lang="en-US" altLang="zh-CN"/>
              <a:t>CPLD</a:t>
            </a:r>
          </a:p>
          <a:p>
            <a:pPr eaLnBrk="1" hangingPunct="1"/>
            <a:r>
              <a:rPr kumimoji="1" lang="en-US" altLang="zh-CN"/>
              <a:t>FPGA</a:t>
            </a:r>
            <a:endParaRPr lang="en-US" altLang="zh-CN"/>
          </a:p>
          <a:p>
            <a:pPr eaLnBrk="1" hangingPunct="1"/>
            <a:endParaRPr lang="zh-CN" altLang="en-US"/>
          </a:p>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E5302AF3-B7DE-4784-8A20-05857B44A6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388F65-6130-404A-BC97-C80832D241A1}"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0D5ECF70-C86B-459E-90B1-AAAEA8C289B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8196" name="Rectangle 6">
            <a:extLst>
              <a:ext uri="{FF2B5EF4-FFF2-40B4-BE49-F238E27FC236}">
                <a16:creationId xmlns:a16="http://schemas.microsoft.com/office/drawing/2014/main" id="{6D202EF7-D100-4EB3-821B-18267A7356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1F3432D-3C21-414C-BDC9-52EDF0742D1F}" type="slidenum">
              <a:rPr lang="en-US" altLang="zh-CN" sz="1800" b="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A526BD1D-56BA-4DD6-B4FC-A11C7D9C1F7C}"/>
              </a:ext>
            </a:extLst>
          </p:cNvPr>
          <p:cNvSpPr>
            <a:spLocks noGrp="1" noChangeArrowheads="1"/>
          </p:cNvSpPr>
          <p:nvPr>
            <p:ph type="title"/>
          </p:nvPr>
        </p:nvSpPr>
        <p:spPr>
          <a:xfrm>
            <a:off x="457200" y="152400"/>
            <a:ext cx="3251200" cy="1143000"/>
          </a:xfrm>
        </p:spPr>
        <p:txBody>
          <a:bodyPr/>
          <a:lstStyle/>
          <a:p>
            <a:r>
              <a:rPr lang="en-US" altLang="zh-CN"/>
              <a:t>GAL</a:t>
            </a:r>
            <a:r>
              <a:rPr lang="zh-CN" altLang="en-US"/>
              <a:t>结构</a:t>
            </a:r>
          </a:p>
        </p:txBody>
      </p:sp>
      <p:sp>
        <p:nvSpPr>
          <p:cNvPr id="1928195" name="Rectangle 3">
            <a:extLst>
              <a:ext uri="{FF2B5EF4-FFF2-40B4-BE49-F238E27FC236}">
                <a16:creationId xmlns:a16="http://schemas.microsoft.com/office/drawing/2014/main" id="{C823911F-8FB4-4745-884F-6EB621C5A6FF}"/>
              </a:ext>
            </a:extLst>
          </p:cNvPr>
          <p:cNvSpPr>
            <a:spLocks noGrp="1" noChangeArrowheads="1"/>
          </p:cNvSpPr>
          <p:nvPr>
            <p:ph type="body" idx="1"/>
          </p:nvPr>
        </p:nvSpPr>
        <p:spPr>
          <a:xfrm>
            <a:off x="457200" y="1573213"/>
            <a:ext cx="2854325" cy="4808537"/>
          </a:xfrm>
        </p:spPr>
        <p:txBody>
          <a:bodyPr/>
          <a:lstStyle/>
          <a:p>
            <a:pPr>
              <a:lnSpc>
                <a:spcPct val="90000"/>
              </a:lnSpc>
            </a:pPr>
            <a:r>
              <a:rPr lang="en-US" altLang="zh-CN"/>
              <a:t>Generic Array Logic</a:t>
            </a:r>
            <a:r>
              <a:rPr lang="zh-CN" altLang="en-US"/>
              <a:t>，通用阵列逻辑</a:t>
            </a:r>
          </a:p>
          <a:p>
            <a:pPr>
              <a:lnSpc>
                <a:spcPct val="90000"/>
              </a:lnSpc>
            </a:pPr>
            <a:r>
              <a:rPr lang="zh-CN" altLang="en-US"/>
              <a:t>相较</a:t>
            </a:r>
            <a:r>
              <a:rPr lang="en-US" altLang="zh-CN"/>
              <a:t>PAL</a:t>
            </a:r>
            <a:r>
              <a:rPr lang="zh-CN" altLang="en-US"/>
              <a:t>器件，用可编程的输出逻辑宏单元（</a:t>
            </a:r>
            <a:r>
              <a:rPr lang="en-US" altLang="zh-CN"/>
              <a:t>OLMC</a:t>
            </a:r>
            <a:r>
              <a:rPr lang="zh-CN" altLang="en-US"/>
              <a:t>）代替固定的或阵列</a:t>
            </a:r>
          </a:p>
          <a:p>
            <a:pPr>
              <a:lnSpc>
                <a:spcPct val="90000"/>
              </a:lnSpc>
            </a:pPr>
            <a:r>
              <a:rPr lang="zh-CN" altLang="en-US"/>
              <a:t>可实现多种形式的输出</a:t>
            </a:r>
          </a:p>
        </p:txBody>
      </p:sp>
      <p:pic>
        <p:nvPicPr>
          <p:cNvPr id="8199" name="Picture 4">
            <a:extLst>
              <a:ext uri="{FF2B5EF4-FFF2-40B4-BE49-F238E27FC236}">
                <a16:creationId xmlns:a16="http://schemas.microsoft.com/office/drawing/2014/main" id="{41193F12-A019-4122-A6C3-BB94DC6F6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52400"/>
            <a:ext cx="48974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1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E189F824-FBFE-4D9D-ACB9-EC8314AAD35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43EF0B6-8F3D-4707-9436-77C7AE76D9BD}"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0243" name="Rectangle 5">
            <a:extLst>
              <a:ext uri="{FF2B5EF4-FFF2-40B4-BE49-F238E27FC236}">
                <a16:creationId xmlns:a16="http://schemas.microsoft.com/office/drawing/2014/main" id="{6AB61BC8-5709-4319-8C63-01237FD5815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0244" name="Rectangle 6">
            <a:extLst>
              <a:ext uri="{FF2B5EF4-FFF2-40B4-BE49-F238E27FC236}">
                <a16:creationId xmlns:a16="http://schemas.microsoft.com/office/drawing/2014/main" id="{F56864AD-F04D-496E-B23B-B4BF14029A8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9759693-0E5C-44A1-A13E-A323E410AC51}" type="slidenum">
              <a:rPr lang="en-US" altLang="zh-CN" sz="1800" b="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pic>
        <p:nvPicPr>
          <p:cNvPr id="10245" name="Picture 2" descr="olmc1">
            <a:extLst>
              <a:ext uri="{FF2B5EF4-FFF2-40B4-BE49-F238E27FC236}">
                <a16:creationId xmlns:a16="http://schemas.microsoft.com/office/drawing/2014/main" id="{A421BE10-5402-42F4-A54C-319CD25D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63" y="1196975"/>
            <a:ext cx="7416800"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3">
            <a:extLst>
              <a:ext uri="{FF2B5EF4-FFF2-40B4-BE49-F238E27FC236}">
                <a16:creationId xmlns:a16="http://schemas.microsoft.com/office/drawing/2014/main" id="{64DA75CE-0B97-414B-90F0-08C9C247FB7D}"/>
              </a:ext>
            </a:extLst>
          </p:cNvPr>
          <p:cNvSpPr>
            <a:spLocks noGrp="1" noChangeArrowheads="1"/>
          </p:cNvSpPr>
          <p:nvPr>
            <p:ph type="title"/>
          </p:nvPr>
        </p:nvSpPr>
        <p:spPr/>
        <p:txBody>
          <a:bodyPr/>
          <a:lstStyle/>
          <a:p>
            <a:r>
              <a:rPr lang="zh-CN" altLang="en-US"/>
              <a:t>输出逻辑宏单元（</a:t>
            </a:r>
            <a:r>
              <a:rPr lang="en-US" altLang="zh-CN"/>
              <a:t>OLMC</a:t>
            </a:r>
            <a:r>
              <a:rPr lang="zh-CN" altLang="en-US"/>
              <a:t>）</a:t>
            </a:r>
          </a:p>
        </p:txBody>
      </p:sp>
      <p:sp>
        <p:nvSpPr>
          <p:cNvPr id="1930244" name="Rectangle 4">
            <a:extLst>
              <a:ext uri="{FF2B5EF4-FFF2-40B4-BE49-F238E27FC236}">
                <a16:creationId xmlns:a16="http://schemas.microsoft.com/office/drawing/2014/main" id="{0B0AA45F-22EF-46FB-BE63-0F8E684816A5}"/>
              </a:ext>
            </a:extLst>
          </p:cNvPr>
          <p:cNvSpPr>
            <a:spLocks noGrp="1" noChangeArrowheads="1"/>
          </p:cNvSpPr>
          <p:nvPr>
            <p:ph type="body" idx="1"/>
          </p:nvPr>
        </p:nvSpPr>
        <p:spPr>
          <a:xfrm>
            <a:off x="457200" y="1449388"/>
            <a:ext cx="2459038" cy="4932362"/>
          </a:xfrm>
        </p:spPr>
        <p:txBody>
          <a:bodyPr/>
          <a:lstStyle/>
          <a:p>
            <a:r>
              <a:rPr lang="zh-CN" altLang="en-US"/>
              <a:t>或门</a:t>
            </a:r>
          </a:p>
          <a:p>
            <a:r>
              <a:rPr lang="zh-CN" altLang="en-US"/>
              <a:t>异或门</a:t>
            </a:r>
            <a:endParaRPr lang="en-US" altLang="zh-CN"/>
          </a:p>
          <a:p>
            <a:r>
              <a:rPr lang="zh-CN" altLang="en-US"/>
              <a:t>多路选择器</a:t>
            </a:r>
            <a:endParaRPr lang="en-US" altLang="zh-CN"/>
          </a:p>
          <a:p>
            <a:endParaRPr lang="en-US" altLang="zh-CN"/>
          </a:p>
          <a:p>
            <a:endParaRPr lang="en-US" altLang="zh-CN"/>
          </a:p>
          <a:p>
            <a:endParaRPr lang="en-US" altLang="zh-CN"/>
          </a:p>
          <a:p>
            <a:endParaRPr lang="en-US" altLang="zh-CN"/>
          </a:p>
          <a:p>
            <a:endParaRPr lang="zh-CN" altLang="en-US"/>
          </a:p>
          <a:p>
            <a:r>
              <a:rPr lang="en-US" altLang="zh-CN"/>
              <a:t>D</a:t>
            </a:r>
            <a:r>
              <a:rPr lang="zh-CN" altLang="en-US"/>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0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02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02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024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CEE7152B-514F-4132-A499-DF628574968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D2F583-73FA-4D8B-98B2-619D5370777F}"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2291" name="Rectangle 5">
            <a:extLst>
              <a:ext uri="{FF2B5EF4-FFF2-40B4-BE49-F238E27FC236}">
                <a16:creationId xmlns:a16="http://schemas.microsoft.com/office/drawing/2014/main" id="{DACB6958-2A2B-4B13-B7DC-FB49A4277A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2292" name="Rectangle 6">
            <a:extLst>
              <a:ext uri="{FF2B5EF4-FFF2-40B4-BE49-F238E27FC236}">
                <a16:creationId xmlns:a16="http://schemas.microsoft.com/office/drawing/2014/main" id="{B6E87340-8A6F-4F6B-A536-84B3256F51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9355358-2A42-43D5-B4F2-4C053CD636AE}" type="slidenum">
              <a:rPr lang="en-US" altLang="zh-CN" sz="1800" b="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2293" name="Rectangle 2">
            <a:extLst>
              <a:ext uri="{FF2B5EF4-FFF2-40B4-BE49-F238E27FC236}">
                <a16:creationId xmlns:a16="http://schemas.microsoft.com/office/drawing/2014/main" id="{2DE2ED5E-13A3-4275-A776-1C28D1535A1B}"/>
              </a:ext>
            </a:extLst>
          </p:cNvPr>
          <p:cNvSpPr>
            <a:spLocks noGrp="1" noChangeArrowheads="1"/>
          </p:cNvSpPr>
          <p:nvPr>
            <p:ph type="title"/>
          </p:nvPr>
        </p:nvSpPr>
        <p:spPr/>
        <p:txBody>
          <a:bodyPr/>
          <a:lstStyle/>
          <a:p>
            <a:r>
              <a:rPr lang="zh-CN" altLang="en-US"/>
              <a:t>高密度</a:t>
            </a:r>
            <a:r>
              <a:rPr lang="en-US" altLang="zh-CN"/>
              <a:t>PLD</a:t>
            </a:r>
            <a:endParaRPr lang="zh-CN" altLang="en-US"/>
          </a:p>
        </p:txBody>
      </p:sp>
      <p:sp>
        <p:nvSpPr>
          <p:cNvPr id="1932291" name="Rectangle 3">
            <a:extLst>
              <a:ext uri="{FF2B5EF4-FFF2-40B4-BE49-F238E27FC236}">
                <a16:creationId xmlns:a16="http://schemas.microsoft.com/office/drawing/2014/main" id="{34DFEE49-964C-4808-8937-7FC86DC683F7}"/>
              </a:ext>
            </a:extLst>
          </p:cNvPr>
          <p:cNvSpPr>
            <a:spLocks noGrp="1" noChangeArrowheads="1"/>
          </p:cNvSpPr>
          <p:nvPr>
            <p:ph type="body" idx="1"/>
          </p:nvPr>
        </p:nvSpPr>
        <p:spPr>
          <a:xfrm>
            <a:off x="457200" y="1592263"/>
            <a:ext cx="8229600" cy="4789487"/>
          </a:xfrm>
        </p:spPr>
        <p:txBody>
          <a:bodyPr/>
          <a:lstStyle/>
          <a:p>
            <a:r>
              <a:rPr lang="en-US" altLang="zh-CN"/>
              <a:t>Complex Programmable Logic Device</a:t>
            </a:r>
            <a:r>
              <a:rPr lang="zh-CN" altLang="en-US"/>
              <a:t>，</a:t>
            </a:r>
            <a:r>
              <a:rPr lang="en-US" altLang="zh-CN"/>
              <a:t>CPLD</a:t>
            </a:r>
            <a:r>
              <a:rPr lang="zh-CN" altLang="en-US"/>
              <a:t>，复杂可编程逻辑器件</a:t>
            </a:r>
          </a:p>
          <a:p>
            <a:pPr lvl="1"/>
            <a:r>
              <a:rPr lang="zh-CN" altLang="en-US"/>
              <a:t>基于</a:t>
            </a:r>
            <a:r>
              <a:rPr lang="zh-CN" altLang="zh-CN"/>
              <a:t>与或阵列</a:t>
            </a:r>
            <a:r>
              <a:rPr lang="zh-CN" altLang="en-US"/>
              <a:t>和宏单元</a:t>
            </a:r>
            <a:r>
              <a:rPr lang="zh-CN" altLang="zh-CN"/>
              <a:t>结构</a:t>
            </a:r>
            <a:r>
              <a:rPr lang="zh-CN" altLang="en-US"/>
              <a:t>，采用</a:t>
            </a:r>
            <a:r>
              <a:rPr lang="en-US" altLang="zh-CN"/>
              <a:t>E</a:t>
            </a:r>
            <a:r>
              <a:rPr lang="en-US" altLang="zh-CN" baseline="30000"/>
              <a:t>2</a:t>
            </a:r>
            <a:r>
              <a:rPr lang="en-US" altLang="zh-CN"/>
              <a:t>PROM</a:t>
            </a:r>
            <a:r>
              <a:rPr lang="zh-CN" altLang="en-US"/>
              <a:t>存储技术，具有非易失性、互连通路延时可预测等优点，适于实现大规模组合逻辑</a:t>
            </a:r>
            <a:endParaRPr lang="en-US" altLang="zh-CN"/>
          </a:p>
          <a:p>
            <a:r>
              <a:rPr lang="en-US" altLang="zh-CN"/>
              <a:t>Field Programmable Gate Array</a:t>
            </a:r>
            <a:r>
              <a:rPr lang="zh-CN" altLang="en-US"/>
              <a:t>，</a:t>
            </a:r>
            <a:r>
              <a:rPr lang="en-US" altLang="zh-CN"/>
              <a:t>FPGA</a:t>
            </a:r>
            <a:r>
              <a:rPr lang="zh-CN" altLang="en-US"/>
              <a:t>，现场可编程门阵列器件</a:t>
            </a:r>
          </a:p>
          <a:p>
            <a:pPr lvl="1"/>
            <a:r>
              <a:rPr lang="zh-CN" altLang="en-US"/>
              <a:t>多采用查找表（</a:t>
            </a:r>
            <a:r>
              <a:rPr lang="en-US" altLang="zh-CN"/>
              <a:t>Look Up Table</a:t>
            </a:r>
            <a:r>
              <a:rPr lang="zh-CN" altLang="en-US"/>
              <a:t>， </a:t>
            </a:r>
            <a:r>
              <a:rPr lang="en-US" altLang="zh-CN"/>
              <a:t>LUT</a:t>
            </a:r>
            <a:r>
              <a:rPr lang="zh-CN" altLang="en-US"/>
              <a:t>）技术，</a:t>
            </a:r>
            <a:r>
              <a:rPr lang="en-US" altLang="zh-CN"/>
              <a:t>SRAM</a:t>
            </a:r>
            <a:r>
              <a:rPr lang="zh-CN" altLang="en-US"/>
              <a:t>存储技术，具有集成度高、触发器资源丰富等优点，易于实现时序逻辑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29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55E1D2C9-A3D4-4D84-BD39-E7183C0B800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C014881-91A2-4408-B6B5-21D0E5990680}"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1DC5D98E-DEE8-450B-86C2-69D3CD352CD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4340" name="Rectangle 6">
            <a:extLst>
              <a:ext uri="{FF2B5EF4-FFF2-40B4-BE49-F238E27FC236}">
                <a16:creationId xmlns:a16="http://schemas.microsoft.com/office/drawing/2014/main" id="{47D142A5-35A1-40C3-BF4D-31CD0BBCAA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F4C1DBD-630C-4BED-8498-DBF7D338B449}" type="slidenum">
              <a:rPr lang="en-US" altLang="zh-CN" sz="1800" b="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pic>
        <p:nvPicPr>
          <p:cNvPr id="14341" name="Picture 2" descr="基于乘积项的PLD内部结构">
            <a:extLst>
              <a:ext uri="{FF2B5EF4-FFF2-40B4-BE49-F238E27FC236}">
                <a16:creationId xmlns:a16="http://schemas.microsoft.com/office/drawing/2014/main" id="{17DC5E73-3FA0-407E-B42C-1CF800FE3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8640763"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a:extLst>
              <a:ext uri="{FF2B5EF4-FFF2-40B4-BE49-F238E27FC236}">
                <a16:creationId xmlns:a16="http://schemas.microsoft.com/office/drawing/2014/main" id="{CA8ABCBA-EE37-459B-A6B1-50AAD2D40F18}"/>
              </a:ext>
            </a:extLst>
          </p:cNvPr>
          <p:cNvSpPr>
            <a:spLocks noGrp="1" noChangeArrowheads="1"/>
          </p:cNvSpPr>
          <p:nvPr>
            <p:ph type="title"/>
          </p:nvPr>
        </p:nvSpPr>
        <p:spPr/>
        <p:txBody>
          <a:bodyPr/>
          <a:lstStyle/>
          <a:p>
            <a:r>
              <a:rPr lang="en-US" altLang="zh-CN"/>
              <a:t>CPLD</a:t>
            </a:r>
            <a:r>
              <a:rPr lang="zh-CN" altLang="en-US"/>
              <a:t>结构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A68BD31-A172-4E21-B636-F02C3DF0B8E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773185-CD7F-4CF6-BABF-6B73BD02A01B}"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92E2DCAB-5183-4FC9-8726-59306C3E5B0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6388" name="Rectangle 6">
            <a:extLst>
              <a:ext uri="{FF2B5EF4-FFF2-40B4-BE49-F238E27FC236}">
                <a16:creationId xmlns:a16="http://schemas.microsoft.com/office/drawing/2014/main" id="{4B0843CB-52DB-4CF7-B731-0F07E11195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5F15C2-4EF0-4DDD-881F-B9E77824F0F2}" type="slidenum">
              <a:rPr lang="en-US" altLang="zh-CN" sz="1800" b="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6389" name="Rectangle 2">
            <a:extLst>
              <a:ext uri="{FF2B5EF4-FFF2-40B4-BE49-F238E27FC236}">
                <a16:creationId xmlns:a16="http://schemas.microsoft.com/office/drawing/2014/main" id="{D8034767-5758-4E68-B680-190B81EC0CC2}"/>
              </a:ext>
            </a:extLst>
          </p:cNvPr>
          <p:cNvSpPr>
            <a:spLocks noGrp="1" noChangeArrowheads="1"/>
          </p:cNvSpPr>
          <p:nvPr>
            <p:ph type="title"/>
          </p:nvPr>
        </p:nvSpPr>
        <p:spPr/>
        <p:txBody>
          <a:bodyPr/>
          <a:lstStyle/>
          <a:p>
            <a:r>
              <a:rPr lang="zh-CN" altLang="en-US"/>
              <a:t>逻辑阵列块</a:t>
            </a:r>
            <a:r>
              <a:rPr lang="en-US" altLang="zh-CN"/>
              <a:t>LAB</a:t>
            </a:r>
            <a:endParaRPr lang="zh-CN" altLang="en-US"/>
          </a:p>
        </p:txBody>
      </p:sp>
      <p:pic>
        <p:nvPicPr>
          <p:cNvPr id="16390" name="Picture 3" descr="PLD宏单元的结构">
            <a:extLst>
              <a:ext uri="{FF2B5EF4-FFF2-40B4-BE49-F238E27FC236}">
                <a16:creationId xmlns:a16="http://schemas.microsoft.com/office/drawing/2014/main" id="{84A6B46A-2FE1-4793-AD6B-2569A3EAE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484313"/>
            <a:ext cx="86868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3C5444F3-7286-4067-9CC3-4F655132E82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E2FBD59-D83C-43EF-A543-BEB2CCAAC2E0}"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7411" name="Rectangle 5">
            <a:extLst>
              <a:ext uri="{FF2B5EF4-FFF2-40B4-BE49-F238E27FC236}">
                <a16:creationId xmlns:a16="http://schemas.microsoft.com/office/drawing/2014/main" id="{19F212BD-481E-4E56-9F7C-B52DF844CF9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7412" name="Rectangle 6">
            <a:extLst>
              <a:ext uri="{FF2B5EF4-FFF2-40B4-BE49-F238E27FC236}">
                <a16:creationId xmlns:a16="http://schemas.microsoft.com/office/drawing/2014/main" id="{EE1F0AC1-0348-418F-8AAB-F450F04730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8F88984-199E-4654-8C64-077BD391968A}" type="slidenum">
              <a:rPr lang="en-US" altLang="zh-CN" sz="1800" b="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a:extLst>
              <a:ext uri="{FF2B5EF4-FFF2-40B4-BE49-F238E27FC236}">
                <a16:creationId xmlns:a16="http://schemas.microsoft.com/office/drawing/2014/main" id="{7957F835-E52D-4016-8525-186A901ECDE4}"/>
              </a:ext>
            </a:extLst>
          </p:cNvPr>
          <p:cNvSpPr>
            <a:spLocks noGrp="1" noChangeArrowheads="1"/>
          </p:cNvSpPr>
          <p:nvPr>
            <p:ph type="title"/>
          </p:nvPr>
        </p:nvSpPr>
        <p:spPr/>
        <p:txBody>
          <a:bodyPr/>
          <a:lstStyle/>
          <a:p>
            <a:r>
              <a:rPr lang="zh-CN" altLang="en-US"/>
              <a:t>可编程连线阵列</a:t>
            </a:r>
            <a:r>
              <a:rPr lang="en-US" altLang="zh-CN"/>
              <a:t>PIA</a:t>
            </a:r>
            <a:endParaRPr lang="zh-CN" altLang="en-US"/>
          </a:p>
        </p:txBody>
      </p:sp>
      <p:sp>
        <p:nvSpPr>
          <p:cNvPr id="17414" name="Rectangle 3">
            <a:extLst>
              <a:ext uri="{FF2B5EF4-FFF2-40B4-BE49-F238E27FC236}">
                <a16:creationId xmlns:a16="http://schemas.microsoft.com/office/drawing/2014/main" id="{F60966BB-1901-4929-8156-D58DCDA6B452}"/>
              </a:ext>
            </a:extLst>
          </p:cNvPr>
          <p:cNvSpPr>
            <a:spLocks noGrp="1" noChangeArrowheads="1"/>
          </p:cNvSpPr>
          <p:nvPr>
            <p:ph type="body" idx="1"/>
          </p:nvPr>
        </p:nvSpPr>
        <p:spPr/>
        <p:txBody>
          <a:bodyPr/>
          <a:lstStyle/>
          <a:p>
            <a:r>
              <a:rPr lang="zh-CN" altLang="en-US"/>
              <a:t>在各个逻辑宏单元之间以及逻辑宏单元与</a:t>
            </a:r>
            <a:r>
              <a:rPr lang="en-US" altLang="zh-CN"/>
              <a:t>I/O</a:t>
            </a:r>
            <a:r>
              <a:rPr lang="zh-CN" altLang="en-US"/>
              <a:t>单元之间提供信号连接的网络</a:t>
            </a:r>
          </a:p>
          <a:p>
            <a:r>
              <a:rPr lang="en-US" altLang="zh-CN"/>
              <a:t>CPLD</a:t>
            </a:r>
            <a:r>
              <a:rPr lang="zh-CN" altLang="en-US"/>
              <a:t>中一般采用固定长度的线段来进行连接，因此信号传输的延时是固定的，使得时间性能容易预测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F17E369A-2ABB-4DF9-80FA-5E7FB99A89E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9235B82-5250-4EE5-A2C2-13236067DA5B}"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8435" name="Rectangle 5">
            <a:extLst>
              <a:ext uri="{FF2B5EF4-FFF2-40B4-BE49-F238E27FC236}">
                <a16:creationId xmlns:a16="http://schemas.microsoft.com/office/drawing/2014/main" id="{98E004FF-6D89-4BAE-B829-564963A14D5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8436" name="Rectangle 6">
            <a:extLst>
              <a:ext uri="{FF2B5EF4-FFF2-40B4-BE49-F238E27FC236}">
                <a16:creationId xmlns:a16="http://schemas.microsoft.com/office/drawing/2014/main" id="{1B4014CA-364D-4E79-B496-F079DF5484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AB0F98-BFBF-48A5-AE53-0D031962FD95}" type="slidenum">
              <a:rPr lang="en-US" altLang="zh-CN" sz="1800" b="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Rectangle 2">
            <a:extLst>
              <a:ext uri="{FF2B5EF4-FFF2-40B4-BE49-F238E27FC236}">
                <a16:creationId xmlns:a16="http://schemas.microsoft.com/office/drawing/2014/main" id="{978B4775-BF70-4B33-BD34-903756ECF6B7}"/>
              </a:ext>
            </a:extLst>
          </p:cNvPr>
          <p:cNvSpPr>
            <a:spLocks noGrp="1" noChangeArrowheads="1"/>
          </p:cNvSpPr>
          <p:nvPr>
            <p:ph type="title"/>
          </p:nvPr>
        </p:nvSpPr>
        <p:spPr/>
        <p:txBody>
          <a:bodyPr/>
          <a:lstStyle/>
          <a:p>
            <a:r>
              <a:rPr lang="zh-CN" altLang="en-US"/>
              <a:t>可编程的</a:t>
            </a:r>
            <a:r>
              <a:rPr lang="en-US" altLang="zh-CN"/>
              <a:t>I/O</a:t>
            </a:r>
            <a:r>
              <a:rPr lang="zh-CN" altLang="en-US"/>
              <a:t>单元</a:t>
            </a:r>
          </a:p>
        </p:txBody>
      </p:sp>
      <p:sp>
        <p:nvSpPr>
          <p:cNvPr id="18438" name="Rectangle 3">
            <a:extLst>
              <a:ext uri="{FF2B5EF4-FFF2-40B4-BE49-F238E27FC236}">
                <a16:creationId xmlns:a16="http://schemas.microsoft.com/office/drawing/2014/main" id="{C46933A0-5405-4AE4-A9DB-4AC996979EF6}"/>
              </a:ext>
            </a:extLst>
          </p:cNvPr>
          <p:cNvSpPr>
            <a:spLocks noGrp="1" noChangeArrowheads="1"/>
          </p:cNvSpPr>
          <p:nvPr>
            <p:ph type="body" idx="1"/>
          </p:nvPr>
        </p:nvSpPr>
        <p:spPr/>
        <p:txBody>
          <a:bodyPr/>
          <a:lstStyle/>
          <a:p>
            <a:r>
              <a:rPr lang="zh-CN" altLang="en-US"/>
              <a:t>可配置为输入、输出、双向、集电极开路和三态等形式</a:t>
            </a:r>
          </a:p>
          <a:p>
            <a:r>
              <a:rPr lang="zh-CN" altLang="en-US"/>
              <a:t>能提供适当的驱动电流</a:t>
            </a:r>
          </a:p>
          <a:p>
            <a:r>
              <a:rPr lang="zh-CN" altLang="en-US"/>
              <a:t>能兼容</a:t>
            </a:r>
            <a:r>
              <a:rPr lang="en-US" altLang="zh-CN"/>
              <a:t>TTL</a:t>
            </a:r>
            <a:r>
              <a:rPr lang="zh-CN" altLang="en-US"/>
              <a:t>和</a:t>
            </a:r>
            <a:r>
              <a:rPr lang="en-US" altLang="zh-CN"/>
              <a:t>CMOS</a:t>
            </a:r>
            <a:r>
              <a:rPr lang="zh-CN" altLang="en-US"/>
              <a:t>多种接口和电压标准</a:t>
            </a:r>
          </a:p>
          <a:p>
            <a:r>
              <a:rPr lang="zh-CN" altLang="en-US"/>
              <a:t>支持多种接口电压（降低功耗）</a:t>
            </a:r>
          </a:p>
          <a:p>
            <a:pPr lvl="1"/>
            <a:r>
              <a:rPr lang="en-US" altLang="zh-CN"/>
              <a:t>1.2um</a:t>
            </a:r>
            <a:r>
              <a:rPr lang="zh-CN" altLang="en-US"/>
              <a:t>～</a:t>
            </a:r>
            <a:r>
              <a:rPr lang="en-US" altLang="zh-CN"/>
              <a:t>0.5um,                          5V</a:t>
            </a:r>
          </a:p>
          <a:p>
            <a:pPr lvl="1"/>
            <a:r>
              <a:rPr lang="en-US" altLang="zh-CN"/>
              <a:t>0.35um,                                    3.3V</a:t>
            </a:r>
          </a:p>
          <a:p>
            <a:pPr lvl="1"/>
            <a:r>
              <a:rPr lang="en-US" altLang="zh-CN"/>
              <a:t>0.25um,         internal    2.5V,        I/O         3.3V</a:t>
            </a:r>
          </a:p>
          <a:p>
            <a:pPr lvl="1"/>
            <a:r>
              <a:rPr lang="en-US" altLang="zh-CN"/>
              <a:t>0.18um,         internal    1.8V,        I/O    2.5V and 3.3V</a:t>
            </a:r>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38409</TotalTime>
  <Pages>0</Pages>
  <Words>1372</Words>
  <Characters>0</Characters>
  <Application>Microsoft Office PowerPoint</Application>
  <DocSecurity>0</DocSecurity>
  <PresentationFormat>全屏显示(4:3)</PresentationFormat>
  <Lines>0</Lines>
  <Paragraphs>132</Paragraphs>
  <Slides>13</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宋体</vt:lpstr>
      <vt:lpstr>Arial</vt:lpstr>
      <vt:lpstr>Times New Roman</vt:lpstr>
      <vt:lpstr>默认设计模板</vt:lpstr>
      <vt:lpstr>模拟与数字电路 Analog and Digital Circuits</vt:lpstr>
      <vt:lpstr>主要内容</vt:lpstr>
      <vt:lpstr>GAL结构</vt:lpstr>
      <vt:lpstr>输出逻辑宏单元（OLMC）</vt:lpstr>
      <vt:lpstr>高密度PLD</vt:lpstr>
      <vt:lpstr>CPLD结构</vt:lpstr>
      <vt:lpstr>逻辑阵列块LAB</vt:lpstr>
      <vt:lpstr>可编程连线阵列PIA</vt:lpstr>
      <vt:lpstr>可编程的I/O单元</vt:lpstr>
      <vt:lpstr>FPGA结构</vt:lpstr>
      <vt:lpstr>CLB和I/OB</vt:lpstr>
      <vt:lpstr>示例－LUT实现组合逻辑</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375</cp:revision>
  <cp:lastPrinted>1900-01-04T05:08:28Z</cp:lastPrinted>
  <dcterms:created xsi:type="dcterms:W3CDTF">2004-01-05T23:56:53Z</dcterms:created>
  <dcterms:modified xsi:type="dcterms:W3CDTF">2024-10-16T16:27:13Z</dcterms:modified>
  <cp:category>16位微机原理与接口</cp:category>
</cp:coreProperties>
</file>