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610" r:id="rId3"/>
    <p:sldId id="611" r:id="rId4"/>
    <p:sldId id="612" r:id="rId5"/>
    <p:sldId id="613" r:id="rId6"/>
    <p:sldId id="648" r:id="rId7"/>
    <p:sldId id="614" r:id="rId8"/>
    <p:sldId id="615" r:id="rId9"/>
    <p:sldId id="642" r:id="rId10"/>
    <p:sldId id="617" r:id="rId11"/>
    <p:sldId id="618" r:id="rId12"/>
    <p:sldId id="619" r:id="rId13"/>
    <p:sldId id="636" r:id="rId14"/>
    <p:sldId id="621" r:id="rId15"/>
    <p:sldId id="622" r:id="rId16"/>
    <p:sldId id="623" r:id="rId17"/>
    <p:sldId id="624" r:id="rId18"/>
    <p:sldId id="649" r:id="rId19"/>
    <p:sldId id="625" r:id="rId20"/>
    <p:sldId id="646" r:id="rId21"/>
    <p:sldId id="626" r:id="rId22"/>
    <p:sldId id="627" r:id="rId23"/>
    <p:sldId id="644" r:id="rId24"/>
    <p:sldId id="647" r:id="rId25"/>
    <p:sldId id="645" r:id="rId26"/>
    <p:sldId id="628" r:id="rId27"/>
    <p:sldId id="629" r:id="rId28"/>
    <p:sldId id="631" r:id="rId29"/>
    <p:sldId id="638" r:id="rId30"/>
    <p:sldId id="633" r:id="rId31"/>
    <p:sldId id="634" r:id="rId32"/>
    <p:sldId id="477" r:id="rId3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996633"/>
    <a:srgbClr val="9900FF"/>
    <a:srgbClr val="CC3300"/>
    <a:srgbClr val="FF9933"/>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2385" autoAdjust="0"/>
  </p:normalViewPr>
  <p:slideViewPr>
    <p:cSldViewPr>
      <p:cViewPr varScale="1">
        <p:scale>
          <a:sx n="59" d="100"/>
          <a:sy n="59" d="100"/>
        </p:scale>
        <p:origin x="130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w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005CF73-8E76-46A1-A9E1-444BBB93FBF9}"/>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240D97C7-D1D9-4818-98CA-4A16D239D99F}"/>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60420" name="Rectangle 4">
            <a:extLst>
              <a:ext uri="{FF2B5EF4-FFF2-40B4-BE49-F238E27FC236}">
                <a16:creationId xmlns:a16="http://schemas.microsoft.com/office/drawing/2014/main" id="{CAC4599F-EFEE-4834-9D56-192F01936671}"/>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0421" name="Rectangle 5">
            <a:extLst>
              <a:ext uri="{FF2B5EF4-FFF2-40B4-BE49-F238E27FC236}">
                <a16:creationId xmlns:a16="http://schemas.microsoft.com/office/drawing/2014/main" id="{ADDE10FB-BD27-46EA-A4D4-5A05A705FD61}"/>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ACD779CC-1CF3-4D07-AA40-47AD2BE927F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A1295B6-BB77-4D61-AA66-B157190FCBA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2467" name="Rectangle 3">
            <a:extLst>
              <a:ext uri="{FF2B5EF4-FFF2-40B4-BE49-F238E27FC236}">
                <a16:creationId xmlns:a16="http://schemas.microsoft.com/office/drawing/2014/main" id="{03AB3C39-05A6-4E86-BA9E-C38CA7824D0A}"/>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332E5AD8-88A0-4B31-8D0B-64B9CCAD0EA9}"/>
              </a:ext>
            </a:extLst>
          </p:cNvPr>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5D346E70-2E95-4B69-81E1-5B051A0A19B3}"/>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7BD37BEA-3D80-45A3-92F3-E2800ED8A1D5}"/>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2471" name="Rectangle 7">
            <a:extLst>
              <a:ext uri="{FF2B5EF4-FFF2-40B4-BE49-F238E27FC236}">
                <a16:creationId xmlns:a16="http://schemas.microsoft.com/office/drawing/2014/main" id="{00DD66B2-78EF-4701-8796-F4A62A83D1CC}"/>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92FE47F8-6CE8-4659-B9BC-35F6EEF4839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633ACDE-8DF0-4260-AD26-371E7B8C1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8E86386-08C5-4479-8D65-CF83D7743366}"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1C7F2450-6856-4BF8-A095-7631049B46E8}"/>
              </a:ext>
            </a:extLst>
          </p:cNvPr>
          <p:cNvSpPr>
            <a:spLocks noRo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8B1422AD-B7AA-4D6D-9BCC-DC130992F0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6A23D1A-1C05-440B-9E73-CD0263E15E62}"/>
              </a:ext>
            </a:extLst>
          </p:cNvPr>
          <p:cNvSpPr>
            <a:spLocks noRot="1" noChangeArrowheads="1" noTextEdit="1"/>
          </p:cNvSpPr>
          <p:nvPr>
            <p:ph type="sldImg"/>
          </p:nvPr>
        </p:nvSpPr>
        <p:spPr>
          <a:xfrm>
            <a:off x="992188" y="768350"/>
            <a:ext cx="5114925" cy="3836988"/>
          </a:xfrm>
          <a:ln/>
        </p:spPr>
      </p:sp>
      <p:sp>
        <p:nvSpPr>
          <p:cNvPr id="27651" name="Rectangle 3">
            <a:extLst>
              <a:ext uri="{FF2B5EF4-FFF2-40B4-BE49-F238E27FC236}">
                <a16:creationId xmlns:a16="http://schemas.microsoft.com/office/drawing/2014/main" id="{08F28F6F-ED7D-4C91-AC72-316226C9E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pPr>
            <a:r>
              <a:rPr lang="zh-CN" altLang="en-US">
                <a:solidFill>
                  <a:srgbClr val="3333FF"/>
                </a:solidFill>
                <a:latin typeface="黑体" panose="02010609060101010101" pitchFamily="49" charset="-122"/>
                <a:ea typeface="黑体" panose="02010609060101010101" pitchFamily="49" charset="-122"/>
              </a:rPr>
              <a:t>在</a:t>
            </a:r>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结上加上引线和封装，就成为一个二极管。二极管按结构分有点接触型、面接触型两大类。</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DED11C5-F06C-4F68-8490-427FFA9ACB3B}"/>
              </a:ext>
            </a:extLst>
          </p:cNvPr>
          <p:cNvSpPr>
            <a:spLocks noRot="1" noChangeArrowheads="1" noTextEdit="1"/>
          </p:cNvSpPr>
          <p:nvPr>
            <p:ph type="sldImg"/>
          </p:nvPr>
        </p:nvSpPr>
        <p:spPr>
          <a:xfrm>
            <a:off x="992188" y="768350"/>
            <a:ext cx="5114925" cy="3836988"/>
          </a:xfrm>
          <a:ln/>
        </p:spPr>
      </p:sp>
      <p:sp>
        <p:nvSpPr>
          <p:cNvPr id="29699" name="Rectangle 3">
            <a:extLst>
              <a:ext uri="{FF2B5EF4-FFF2-40B4-BE49-F238E27FC236}">
                <a16:creationId xmlns:a16="http://schemas.microsoft.com/office/drawing/2014/main" id="{53AC9EC7-F758-40C4-8B6B-282943086C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pPr>
            <a:endParaRPr lang="zh-CN" altLang="en-US">
              <a:solidFill>
                <a:srgbClr val="3333FF"/>
              </a:solidFill>
              <a:latin typeface="黑体" panose="02010609060101010101" pitchFamily="49" charset="-122"/>
              <a:ea typeface="黑体" panose="02010609060101010101"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5343A5-8517-41D0-8449-AA683C62B0FE}"/>
              </a:ext>
            </a:extLst>
          </p:cNvPr>
          <p:cNvSpPr>
            <a:spLocks noRo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23F9D111-04CB-4557-9674-8B9A737F5C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pPr>
            <a:r>
              <a:rPr lang="zh-CN" altLang="en-US">
                <a:solidFill>
                  <a:srgbClr val="3333FF"/>
                </a:solidFill>
                <a:latin typeface="黑体" panose="02010609060101010101" pitchFamily="49" charset="-122"/>
                <a:ea typeface="黑体" panose="02010609060101010101" pitchFamily="49" charset="-122"/>
              </a:rPr>
              <a:t>阳极：</a:t>
            </a:r>
            <a:r>
              <a:rPr lang="en-US" altLang="zh-CN">
                <a:solidFill>
                  <a:srgbClr val="3333FF"/>
                </a:solidFill>
                <a:latin typeface="黑体" panose="02010609060101010101" pitchFamily="49" charset="-122"/>
                <a:ea typeface="黑体" panose="02010609060101010101" pitchFamily="49" charset="-122"/>
              </a:rPr>
              <a:t>adode</a:t>
            </a:r>
            <a:r>
              <a:rPr lang="zh-CN" altLang="en-US">
                <a:solidFill>
                  <a:srgbClr val="3333FF"/>
                </a:solidFill>
                <a:latin typeface="黑体" panose="02010609060101010101" pitchFamily="49" charset="-122"/>
                <a:ea typeface="黑体" panose="02010609060101010101" pitchFamily="49" charset="-122"/>
              </a:rPr>
              <a:t>；阴极：</a:t>
            </a:r>
            <a:r>
              <a:rPr lang="en-US" altLang="zh-CN">
                <a:solidFill>
                  <a:srgbClr val="3333FF"/>
                </a:solidFill>
                <a:latin typeface="黑体" panose="02010609060101010101" pitchFamily="49" charset="-122"/>
                <a:ea typeface="黑体" panose="02010609060101010101" pitchFamily="49" charset="-122"/>
              </a:rPr>
              <a:t>kathode</a:t>
            </a:r>
            <a:r>
              <a:rPr lang="zh-CN" altLang="en-US">
                <a:solidFill>
                  <a:srgbClr val="3333FF"/>
                </a:solidFill>
                <a:latin typeface="黑体" panose="02010609060101010101" pitchFamily="49" charset="-122"/>
                <a:ea typeface="黑体" panose="02010609060101010101" pitchFamily="49" charset="-122"/>
              </a:rPr>
              <a:t>（</a:t>
            </a:r>
            <a:r>
              <a:rPr lang="en-US" altLang="zh-CN">
                <a:solidFill>
                  <a:srgbClr val="3333FF"/>
                </a:solidFill>
                <a:latin typeface="黑体" panose="02010609060101010101" pitchFamily="49" charset="-122"/>
                <a:ea typeface="黑体" panose="02010609060101010101" pitchFamily="49" charset="-122"/>
              </a:rPr>
              <a:t>cathode</a:t>
            </a:r>
            <a:r>
              <a:rPr lang="zh-CN" altLang="en-US">
                <a:solidFill>
                  <a:srgbClr val="3333FF"/>
                </a:solidFill>
                <a:latin typeface="黑体" panose="02010609060101010101" pitchFamily="49" charset="-122"/>
                <a:ea typeface="黑体" panose="02010609060101010101" pitchFamily="49" charset="-122"/>
              </a:rPr>
              <a:t>）</a:t>
            </a:r>
            <a:endParaRPr lang="en-US" altLang="zh-CN">
              <a:solidFill>
                <a:srgbClr val="3333FF"/>
              </a:solidFill>
              <a:latin typeface="黑体" panose="02010609060101010101" pitchFamily="49" charset="-122"/>
              <a:ea typeface="黑体" panose="02010609060101010101" pitchFamily="49" charset="-122"/>
            </a:endParaRPr>
          </a:p>
          <a:p>
            <a:pPr eaLnBrk="1" hangingPunct="1">
              <a:lnSpc>
                <a:spcPct val="130000"/>
              </a:lnSpc>
            </a:pPr>
            <a:r>
              <a:rPr lang="zh-CN" altLang="en-US">
                <a:solidFill>
                  <a:srgbClr val="3333FF"/>
                </a:solidFill>
                <a:latin typeface="黑体" panose="02010609060101010101" pitchFamily="49" charset="-122"/>
                <a:ea typeface="黑体" panose="02010609060101010101" pitchFamily="49" charset="-122"/>
              </a:rPr>
              <a:t>点接触型：</a:t>
            </a:r>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结面积小，结电容小，用于检波和变频等高频电路。</a:t>
            </a:r>
            <a:endParaRPr lang="en-US" altLang="zh-CN">
              <a:solidFill>
                <a:srgbClr val="3333FF"/>
              </a:solidFill>
              <a:latin typeface="黑体" panose="02010609060101010101" pitchFamily="49" charset="-122"/>
              <a:ea typeface="黑体" panose="02010609060101010101" pitchFamily="49" charset="-122"/>
            </a:endParaRPr>
          </a:p>
          <a:p>
            <a:pPr eaLnBrk="1" hangingPunct="1">
              <a:lnSpc>
                <a:spcPct val="130000"/>
              </a:lnSpc>
            </a:pPr>
            <a:r>
              <a:rPr lang="zh-CN" altLang="en-US">
                <a:solidFill>
                  <a:srgbClr val="3333FF"/>
                </a:solidFill>
                <a:latin typeface="黑体" panose="02010609060101010101" pitchFamily="49" charset="-122"/>
                <a:ea typeface="黑体" panose="02010609060101010101" pitchFamily="49" charset="-122"/>
              </a:rPr>
              <a:t>面接触型：</a:t>
            </a:r>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结面积大，用于工频大电流整流电路。</a:t>
            </a:r>
            <a:endParaRPr lang="en-US" altLang="zh-CN">
              <a:solidFill>
                <a:srgbClr val="3333FF"/>
              </a:solidFill>
              <a:latin typeface="黑体" panose="02010609060101010101" pitchFamily="49" charset="-122"/>
              <a:ea typeface="黑体" panose="02010609060101010101" pitchFamily="49" charset="-122"/>
            </a:endParaRPr>
          </a:p>
          <a:p>
            <a:pPr eaLnBrk="1" hangingPunct="1">
              <a:lnSpc>
                <a:spcPct val="130000"/>
              </a:lnSpc>
            </a:pPr>
            <a:endParaRPr lang="en-US" altLang="zh-CN">
              <a:solidFill>
                <a:srgbClr val="3333FF"/>
              </a:solidFill>
              <a:latin typeface="黑体" panose="02010609060101010101" pitchFamily="49" charset="-122"/>
              <a:ea typeface="黑体" panose="02010609060101010101" pitchFamily="49" charset="-122"/>
            </a:endParaRPr>
          </a:p>
          <a:p>
            <a:pPr eaLnBrk="1" hangingPunct="1">
              <a:lnSpc>
                <a:spcPct val="130000"/>
              </a:lnSpc>
            </a:pPr>
            <a:r>
              <a:rPr lang="zh-CN" altLang="en-US"/>
              <a:t>点接触型二极管是用一根很细的金属丝压在光洁的半导体晶片表面，通以脉冲电流，使触丝一端与晶片牢固地烧结在一起，形成一个“</a:t>
            </a:r>
            <a:r>
              <a:rPr lang="en-US" altLang="zh-CN"/>
              <a:t>PN</a:t>
            </a:r>
            <a:r>
              <a:rPr lang="zh-CN" altLang="en-US"/>
              <a:t>结”。由于是点接触，只允许通过较小的电流（不超过几十毫安），</a:t>
            </a:r>
            <a:r>
              <a:rPr lang="en-US" altLang="zh-CN"/>
              <a:t>PN</a:t>
            </a:r>
            <a:r>
              <a:rPr lang="zh-CN" altLang="en-US"/>
              <a:t>结面积小，结电容小，适用于高频小电流电路，如收音机的检波和变频等。</a:t>
            </a:r>
          </a:p>
          <a:p>
            <a:pPr eaLnBrk="1" hangingPunct="1">
              <a:lnSpc>
                <a:spcPct val="130000"/>
              </a:lnSpc>
            </a:pPr>
            <a:endParaRPr lang="en-US" altLang="zh-CN"/>
          </a:p>
          <a:p>
            <a:pPr eaLnBrk="1" hangingPunct="1">
              <a:lnSpc>
                <a:spcPct val="130000"/>
              </a:lnSpc>
            </a:pPr>
            <a:r>
              <a:rPr lang="zh-CN" altLang="en-US"/>
              <a:t>面接触二极管是利用扩散、多用合金及外延等掺杂方法，实现</a:t>
            </a:r>
            <a:r>
              <a:rPr lang="en-US" altLang="zh-CN"/>
              <a:t>P</a:t>
            </a:r>
            <a:r>
              <a:rPr lang="zh-CN" altLang="en-US"/>
              <a:t>型半导体和</a:t>
            </a:r>
            <a:r>
              <a:rPr lang="en-US" altLang="zh-CN"/>
              <a:t>N</a:t>
            </a:r>
            <a:r>
              <a:rPr lang="zh-CN" altLang="en-US"/>
              <a:t>型半导体直接接触而形成</a:t>
            </a:r>
            <a:r>
              <a:rPr lang="en-US" altLang="zh-CN"/>
              <a:t>PN</a:t>
            </a:r>
            <a:r>
              <a:rPr lang="zh-CN" altLang="en-US"/>
              <a:t>结的。</a:t>
            </a:r>
            <a:endParaRPr lang="en-US" altLang="zh-CN"/>
          </a:p>
          <a:p>
            <a:pPr eaLnBrk="1" hangingPunct="1">
              <a:lnSpc>
                <a:spcPct val="130000"/>
              </a:lnSpc>
            </a:pPr>
            <a:endParaRPr lang="en-US" altLang="zh-CN"/>
          </a:p>
          <a:p>
            <a:pPr eaLnBrk="1" hangingPunct="1">
              <a:lnSpc>
                <a:spcPct val="130000"/>
              </a:lnSpc>
            </a:pPr>
            <a:r>
              <a:rPr lang="zh-CN" altLang="en-US"/>
              <a:t>点接触型二极管的特点是</a:t>
            </a:r>
            <a:r>
              <a:rPr lang="en-US" altLang="zh-CN"/>
              <a:t>PN</a:t>
            </a:r>
            <a:r>
              <a:rPr lang="zh-CN" altLang="en-US"/>
              <a:t>结面积小，不能通过大电流。但由于其接触面积小，结电容小，高频性能好，故而常用在检波或脉冲电路中；</a:t>
            </a:r>
            <a:endParaRPr lang="en-US" altLang="zh-CN"/>
          </a:p>
          <a:p>
            <a:pPr eaLnBrk="1" hangingPunct="1">
              <a:lnSpc>
                <a:spcPct val="130000"/>
              </a:lnSpc>
            </a:pPr>
            <a:r>
              <a:rPr lang="zh-CN" altLang="en-US"/>
              <a:t>面接触型二极管的特点是</a:t>
            </a:r>
            <a:r>
              <a:rPr lang="en-US" altLang="zh-CN"/>
              <a:t>PN</a:t>
            </a:r>
            <a:r>
              <a:rPr lang="zh-CN" altLang="en-US"/>
              <a:t>结面积大，可以通过较大的电流，适合用于大功率的整流电路中；</a:t>
            </a:r>
            <a:endParaRPr lang="en-US" altLang="zh-CN"/>
          </a:p>
          <a:p>
            <a:pPr eaLnBrk="1" hangingPunct="1">
              <a:lnSpc>
                <a:spcPct val="130000"/>
              </a:lnSpc>
            </a:pPr>
            <a:r>
              <a:rPr lang="zh-CN" altLang="en-US"/>
              <a:t>平面型二极管如果结面积较大，则结电容也会大点，会应用在大功率整流中，如果面积较小则适合脉冲数字电路等应用。</a:t>
            </a:r>
          </a:p>
          <a:p>
            <a:pPr eaLnBrk="1" hangingPunct="1">
              <a:lnSpc>
                <a:spcPct val="130000"/>
              </a:lnSpc>
            </a:pPr>
            <a:br>
              <a:rPr lang="zh-CN" altLang="en-US"/>
            </a:br>
            <a:r>
              <a:rPr lang="en-US" altLang="zh-CN"/>
              <a:t>1.</a:t>
            </a:r>
            <a:r>
              <a:rPr lang="zh-CN" altLang="en-US"/>
              <a:t>点接触型二极管</a:t>
            </a:r>
            <a:r>
              <a:rPr lang="en-US" altLang="zh-CN"/>
              <a:t>(</a:t>
            </a:r>
            <a:r>
              <a:rPr lang="zh-CN" altLang="en-US"/>
              <a:t>一般为锗管</a:t>
            </a:r>
            <a:r>
              <a:rPr lang="en-US" altLang="zh-CN"/>
              <a:t>)      </a:t>
            </a:r>
          </a:p>
          <a:p>
            <a:pPr eaLnBrk="1" hangingPunct="1">
              <a:lnSpc>
                <a:spcPct val="130000"/>
              </a:lnSpc>
            </a:pPr>
            <a:r>
              <a:rPr lang="zh-CN" altLang="en-US"/>
              <a:t>点接触型二极管</a:t>
            </a:r>
            <a:r>
              <a:rPr lang="en-US" altLang="zh-CN"/>
              <a:t>PN</a:t>
            </a:r>
            <a:r>
              <a:rPr lang="zh-CN" altLang="en-US"/>
              <a:t>结的结面积很小，不能通过较大电流，但结电容小，高频性能好，一般适用于高频和小功率的工作，也用作数字电路中的开关元件。如国产的</a:t>
            </a:r>
            <a:r>
              <a:rPr lang="en-US" altLang="zh-CN"/>
              <a:t>2AP</a:t>
            </a:r>
            <a:r>
              <a:rPr lang="zh-CN" altLang="en-US"/>
              <a:t>型、</a:t>
            </a:r>
            <a:r>
              <a:rPr lang="en-US" altLang="zh-CN"/>
              <a:t>2AK</a:t>
            </a:r>
            <a:r>
              <a:rPr lang="zh-CN" altLang="en-US"/>
              <a:t>型。</a:t>
            </a:r>
          </a:p>
          <a:p>
            <a:pPr eaLnBrk="1" hangingPunct="1">
              <a:lnSpc>
                <a:spcPct val="130000"/>
              </a:lnSpc>
            </a:pPr>
            <a:r>
              <a:rPr lang="zh-CN" altLang="en-US"/>
              <a:t> </a:t>
            </a:r>
          </a:p>
          <a:p>
            <a:pPr eaLnBrk="1" hangingPunct="1">
              <a:lnSpc>
                <a:spcPct val="130000"/>
              </a:lnSpc>
            </a:pPr>
            <a:r>
              <a:rPr lang="en-US" altLang="zh-CN"/>
              <a:t>2.</a:t>
            </a:r>
            <a:r>
              <a:rPr lang="zh-CN" altLang="en-US"/>
              <a:t>面接触型二极管</a:t>
            </a:r>
            <a:r>
              <a:rPr lang="en-US" altLang="zh-CN"/>
              <a:t>(</a:t>
            </a:r>
            <a:r>
              <a:rPr lang="zh-CN" altLang="en-US"/>
              <a:t>一般为硅管</a:t>
            </a:r>
            <a:r>
              <a:rPr lang="en-US" altLang="zh-CN"/>
              <a:t>)      </a:t>
            </a:r>
          </a:p>
          <a:p>
            <a:pPr eaLnBrk="1" hangingPunct="1">
              <a:lnSpc>
                <a:spcPct val="130000"/>
              </a:lnSpc>
            </a:pPr>
            <a:r>
              <a:rPr lang="zh-CN" altLang="en-US"/>
              <a:t>面接触型二极管</a:t>
            </a:r>
            <a:r>
              <a:rPr lang="en-US" altLang="zh-CN"/>
              <a:t>PN</a:t>
            </a:r>
            <a:r>
              <a:rPr lang="zh-CN" altLang="en-US"/>
              <a:t>结面积大，能允许通过较大的电流，但由于其结电容也大，所以一般用于较低频率的整流电路中。如国产的</a:t>
            </a:r>
            <a:r>
              <a:rPr lang="en-US" altLang="zh-CN"/>
              <a:t>2CZ</a:t>
            </a:r>
            <a:r>
              <a:rPr lang="zh-CN" altLang="en-US"/>
              <a:t>型、</a:t>
            </a:r>
            <a:r>
              <a:rPr lang="en-US" altLang="zh-CN"/>
              <a:t>2CP</a:t>
            </a:r>
            <a:r>
              <a:rPr lang="zh-CN" altLang="en-US"/>
              <a:t>型。</a:t>
            </a:r>
            <a:endParaRPr lang="en-US" altLang="zh-CN"/>
          </a:p>
          <a:p>
            <a:pPr eaLnBrk="1" hangingPunct="1">
              <a:lnSpc>
                <a:spcPct val="130000"/>
              </a:lnSpc>
            </a:pPr>
            <a:endParaRPr lang="zh-CN" altLang="en-US">
              <a:solidFill>
                <a:srgbClr val="3333FF"/>
              </a:solidFill>
              <a:latin typeface="黑体" panose="02010609060101010101" pitchFamily="49" charset="-122"/>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9BEAB62-8732-4324-8BF6-C3D98D5B42D5}"/>
              </a:ext>
            </a:extLst>
          </p:cNvPr>
          <p:cNvSpPr>
            <a:spLocks noRo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6F2FC80C-2D90-4FD3-A875-ECE9E11143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正向特性：近似呈现为指数曲线，有死区（</a:t>
            </a:r>
            <a:r>
              <a:rPr kumimoji="1" lang="en-US" altLang="zh-CN"/>
              <a:t>i≈0</a:t>
            </a:r>
            <a:r>
              <a:rPr kumimoji="1" lang="zh-CN" altLang="en-US"/>
              <a:t>的区域</a:t>
            </a:r>
            <a:r>
              <a:rPr kumimoji="1" lang="en-US" altLang="zh-CN"/>
              <a:t>)</a:t>
            </a:r>
            <a:r>
              <a:rPr kumimoji="1" lang="zh-CN" altLang="en-US"/>
              <a:t>。导通后（即</a:t>
            </a:r>
            <a:r>
              <a:rPr kumimoji="1" lang="en-US" altLang="zh-CN"/>
              <a:t>u</a:t>
            </a:r>
            <a:r>
              <a:rPr kumimoji="1" lang="zh-CN" altLang="en-US"/>
              <a:t>大于死区电压后）</a:t>
            </a:r>
            <a:r>
              <a:rPr kumimoji="1" lang="en-US" altLang="zh-CN"/>
              <a:t>u</a:t>
            </a:r>
            <a:r>
              <a:rPr kumimoji="1" lang="zh-CN" altLang="en-US"/>
              <a:t>略有升高， </a:t>
            </a:r>
            <a:r>
              <a:rPr kumimoji="1" lang="en-US" altLang="zh-CN"/>
              <a:t>i</a:t>
            </a:r>
            <a:r>
              <a:rPr kumimoji="1" lang="zh-CN" altLang="en-US"/>
              <a:t>急剧增大。导通压降约为硅管</a:t>
            </a:r>
            <a:r>
              <a:rPr kumimoji="1" lang="en-US" altLang="zh-CN"/>
              <a:t>0.6~0 .8V</a:t>
            </a:r>
            <a:r>
              <a:rPr kumimoji="1" lang="zh-CN" altLang="en-US"/>
              <a:t>，锗管</a:t>
            </a:r>
            <a:r>
              <a:rPr kumimoji="1" lang="en-US" altLang="zh-CN"/>
              <a:t>0.2~0.3V</a:t>
            </a:r>
            <a:r>
              <a:rPr kumimoji="1" lang="zh-CN" altLang="en-US"/>
              <a:t>，通常近似取硅管</a:t>
            </a:r>
            <a:r>
              <a:rPr kumimoji="1" lang="en-US" altLang="zh-CN"/>
              <a:t>0.7</a:t>
            </a:r>
            <a:r>
              <a:rPr kumimoji="1" lang="zh-CN" altLang="en-US"/>
              <a:t>，锗管</a:t>
            </a:r>
            <a:r>
              <a:rPr kumimoji="1" lang="en-US" altLang="zh-CN"/>
              <a:t>0.2</a:t>
            </a:r>
            <a:r>
              <a:rPr kumimoji="1" lang="zh-CN" altLang="en-US"/>
              <a:t>。 </a:t>
            </a:r>
          </a:p>
          <a:p>
            <a:pPr eaLnBrk="1" hangingPunct="1"/>
            <a:r>
              <a:rPr kumimoji="1" lang="zh-CN" altLang="en-US"/>
              <a:t>正向区分为两段：</a:t>
            </a:r>
          </a:p>
          <a:p>
            <a:pPr lvl="1" eaLnBrk="1" hangingPunct="1"/>
            <a:r>
              <a:rPr kumimoji="1" lang="zh-CN" altLang="en-US"/>
              <a:t>当</a:t>
            </a:r>
            <a:r>
              <a:rPr kumimoji="1" lang="en-US" altLang="zh-CN">
                <a:solidFill>
                  <a:srgbClr val="FF0000"/>
                </a:solidFill>
              </a:rPr>
              <a:t>0</a:t>
            </a:r>
            <a:r>
              <a:rPr kumimoji="1" lang="zh-CN" altLang="en-US">
                <a:solidFill>
                  <a:srgbClr val="FF0000"/>
                </a:solidFill>
              </a:rPr>
              <a:t>＜</a:t>
            </a:r>
            <a:r>
              <a:rPr kumimoji="1" lang="en-US" altLang="zh-CN" i="1">
                <a:solidFill>
                  <a:srgbClr val="FF0000"/>
                </a:solidFill>
              </a:rPr>
              <a:t>u</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th</a:t>
            </a:r>
            <a:r>
              <a:rPr kumimoji="1" lang="zh-CN" altLang="en-US"/>
              <a:t>时，正向电流为零，</a:t>
            </a:r>
            <a:r>
              <a:rPr kumimoji="1" lang="en-US" altLang="zh-CN" i="1"/>
              <a:t>V</a:t>
            </a:r>
            <a:r>
              <a:rPr kumimoji="1" lang="en-US" altLang="zh-CN"/>
              <a:t>th</a:t>
            </a:r>
            <a:r>
              <a:rPr kumimoji="1" lang="zh-CN" altLang="en-US"/>
              <a:t>称死区</a:t>
            </a:r>
            <a:r>
              <a:rPr kumimoji="1" lang="en-US" altLang="zh-CN"/>
              <a:t>/</a:t>
            </a:r>
            <a:r>
              <a:rPr kumimoji="1" lang="zh-CN" altLang="en-US"/>
              <a:t>阈值</a:t>
            </a:r>
            <a:r>
              <a:rPr kumimoji="1" lang="en-US" altLang="zh-CN"/>
              <a:t>/</a:t>
            </a:r>
            <a:r>
              <a:rPr kumimoji="1" lang="zh-CN" altLang="en-US"/>
              <a:t>开启电压；</a:t>
            </a:r>
          </a:p>
          <a:p>
            <a:pPr lvl="1" eaLnBrk="1" hangingPunct="1"/>
            <a:r>
              <a:rPr kumimoji="1" lang="zh-CN" altLang="en-US"/>
              <a:t>当</a:t>
            </a:r>
            <a:r>
              <a:rPr kumimoji="1" lang="en-US" altLang="zh-CN" i="1">
                <a:solidFill>
                  <a:srgbClr val="FF0000"/>
                </a:solidFill>
              </a:rPr>
              <a:t>u </a:t>
            </a:r>
            <a:r>
              <a:rPr kumimoji="1" lang="zh-CN" altLang="en-US">
                <a:solidFill>
                  <a:srgbClr val="FF0000"/>
                </a:solidFill>
              </a:rPr>
              <a:t>＞</a:t>
            </a:r>
            <a:r>
              <a:rPr kumimoji="1" lang="en-US" altLang="zh-CN" i="1">
                <a:solidFill>
                  <a:srgbClr val="FF0000"/>
                </a:solidFill>
              </a:rPr>
              <a:t>V</a:t>
            </a:r>
            <a:r>
              <a:rPr kumimoji="1" lang="en-US" altLang="zh-CN">
                <a:solidFill>
                  <a:srgbClr val="FF0000"/>
                </a:solidFill>
              </a:rPr>
              <a:t>th</a:t>
            </a:r>
            <a:r>
              <a:rPr kumimoji="1" lang="zh-CN" altLang="en-US"/>
              <a:t>时，开始出现正向电流，并按指数规律增长。</a:t>
            </a:r>
          </a:p>
          <a:p>
            <a:pPr eaLnBrk="1" hangingPunct="1"/>
            <a:r>
              <a:rPr kumimoji="1" lang="zh-CN" altLang="en-US">
                <a:solidFill>
                  <a:srgbClr val="3333FF"/>
                </a:solidFill>
              </a:rPr>
              <a:t>硅</a:t>
            </a:r>
            <a:r>
              <a:rPr kumimoji="1" lang="zh-CN" altLang="en-US"/>
              <a:t>二极管的死区电压</a:t>
            </a:r>
            <a:r>
              <a:rPr kumimoji="1" lang="en-US" altLang="zh-CN" i="1">
                <a:solidFill>
                  <a:srgbClr val="FF0000"/>
                </a:solidFill>
              </a:rPr>
              <a:t>V</a:t>
            </a:r>
            <a:r>
              <a:rPr kumimoji="1" lang="en-US" altLang="zh-CN">
                <a:solidFill>
                  <a:srgbClr val="FF0000"/>
                </a:solidFill>
              </a:rPr>
              <a:t>th=0.5V</a:t>
            </a:r>
            <a:r>
              <a:rPr kumimoji="1" lang="zh-CN" altLang="en-US"/>
              <a:t>左右，</a:t>
            </a:r>
            <a:r>
              <a:rPr kumimoji="1" lang="zh-CN" altLang="en-US">
                <a:solidFill>
                  <a:srgbClr val="FC1D06"/>
                </a:solidFill>
              </a:rPr>
              <a:t>锗</a:t>
            </a:r>
            <a:r>
              <a:rPr kumimoji="1" lang="zh-CN" altLang="en-US"/>
              <a:t>二极管的死区电压</a:t>
            </a:r>
            <a:r>
              <a:rPr kumimoji="1" lang="en-US" altLang="zh-CN" i="1">
                <a:solidFill>
                  <a:srgbClr val="FF0000"/>
                </a:solidFill>
              </a:rPr>
              <a:t>V</a:t>
            </a:r>
            <a:r>
              <a:rPr kumimoji="1" lang="en-US" altLang="zh-CN">
                <a:solidFill>
                  <a:srgbClr val="FF0000"/>
                </a:solidFill>
              </a:rPr>
              <a:t>th=0.2V</a:t>
            </a:r>
            <a:r>
              <a:rPr kumimoji="1" lang="zh-CN" altLang="en-US"/>
              <a:t>左右。</a:t>
            </a:r>
            <a:endParaRPr kumimoji="1" lang="en-US" altLang="zh-CN"/>
          </a:p>
          <a:p>
            <a:pPr eaLnBrk="1" hangingPunct="1"/>
            <a:endParaRPr kumimoji="1" lang="zh-CN" altLang="en-US"/>
          </a:p>
          <a:p>
            <a:pPr eaLnBrk="1" hangingPunct="1"/>
            <a:r>
              <a:rPr kumimoji="1" lang="zh-CN" altLang="en-US"/>
              <a:t>反向区也分两个区域：</a:t>
            </a:r>
          </a:p>
          <a:p>
            <a:pPr eaLnBrk="1" hangingPunct="1"/>
            <a:r>
              <a:rPr kumimoji="1" lang="zh-CN" altLang="en-US"/>
              <a:t> 当</a:t>
            </a:r>
            <a:r>
              <a:rPr kumimoji="1" lang="en-US" altLang="zh-CN" i="1">
                <a:solidFill>
                  <a:srgbClr val="FF0000"/>
                </a:solidFill>
              </a:rPr>
              <a:t>V</a:t>
            </a:r>
            <a:r>
              <a:rPr kumimoji="1" lang="en-US" altLang="zh-CN">
                <a:solidFill>
                  <a:srgbClr val="FF0000"/>
                </a:solidFill>
              </a:rPr>
              <a:t>BR</a:t>
            </a:r>
            <a:r>
              <a:rPr kumimoji="1" lang="zh-CN" altLang="en-US">
                <a:solidFill>
                  <a:srgbClr val="FF0000"/>
                </a:solidFill>
              </a:rPr>
              <a:t>＜</a:t>
            </a:r>
            <a:r>
              <a:rPr kumimoji="1" lang="en-US" altLang="zh-CN" i="1">
                <a:solidFill>
                  <a:srgbClr val="FF0000"/>
                </a:solidFill>
              </a:rPr>
              <a:t>u</a:t>
            </a:r>
            <a:r>
              <a:rPr kumimoji="1" lang="zh-CN" altLang="en-US">
                <a:solidFill>
                  <a:srgbClr val="FF0000"/>
                </a:solidFill>
              </a:rPr>
              <a:t>＜</a:t>
            </a:r>
            <a:r>
              <a:rPr kumimoji="1" lang="en-US" altLang="zh-CN">
                <a:solidFill>
                  <a:srgbClr val="FF3300"/>
                </a:solidFill>
              </a:rPr>
              <a:t>0</a:t>
            </a:r>
            <a:r>
              <a:rPr kumimoji="1" lang="zh-CN" altLang="en-US"/>
              <a:t>时，反向电流很小，且基本不随反向电压的变化而变化，此时的反向电流也称</a:t>
            </a:r>
            <a:r>
              <a:rPr kumimoji="1" lang="zh-CN" altLang="en-US">
                <a:solidFill>
                  <a:srgbClr val="FF3300"/>
                </a:solidFill>
              </a:rPr>
              <a:t>反向饱和电流</a:t>
            </a:r>
            <a:r>
              <a:rPr kumimoji="1" lang="en-US" altLang="zh-CN" i="1">
                <a:solidFill>
                  <a:srgbClr val="FF3300"/>
                </a:solidFill>
              </a:rPr>
              <a:t>I</a:t>
            </a:r>
            <a:r>
              <a:rPr kumimoji="1" lang="en-US" altLang="zh-CN">
                <a:solidFill>
                  <a:srgbClr val="FF3300"/>
                </a:solidFill>
              </a:rPr>
              <a:t>S</a:t>
            </a:r>
            <a:r>
              <a:rPr kumimoji="1" lang="en-US" altLang="zh-CN"/>
              <a:t> </a:t>
            </a:r>
            <a:r>
              <a:rPr kumimoji="1" lang="zh-CN" altLang="en-US"/>
              <a:t>。</a:t>
            </a:r>
          </a:p>
          <a:p>
            <a:pPr eaLnBrk="1" hangingPunct="1"/>
            <a:r>
              <a:rPr kumimoji="1" lang="zh-CN" altLang="en-US"/>
              <a:t>当</a:t>
            </a:r>
            <a:r>
              <a:rPr kumimoji="1" lang="en-US" altLang="zh-CN" i="1">
                <a:solidFill>
                  <a:srgbClr val="FF0000"/>
                </a:solidFill>
              </a:rPr>
              <a:t>u≥V</a:t>
            </a:r>
            <a:r>
              <a:rPr kumimoji="1" lang="en-US" altLang="zh-CN">
                <a:solidFill>
                  <a:srgbClr val="FF0000"/>
                </a:solidFill>
              </a:rPr>
              <a:t>BR</a:t>
            </a:r>
            <a:r>
              <a:rPr kumimoji="1" lang="zh-CN" altLang="en-US"/>
              <a:t>时，反向电流急剧增加，</a:t>
            </a:r>
            <a:r>
              <a:rPr kumimoji="1" lang="en-US" altLang="zh-CN" i="1">
                <a:solidFill>
                  <a:srgbClr val="FF3300"/>
                </a:solidFill>
              </a:rPr>
              <a:t>V</a:t>
            </a:r>
            <a:r>
              <a:rPr kumimoji="1" lang="en-US" altLang="zh-CN">
                <a:solidFill>
                  <a:srgbClr val="FF3300"/>
                </a:solidFill>
              </a:rPr>
              <a:t>BR</a:t>
            </a:r>
            <a:r>
              <a:rPr kumimoji="1" lang="zh-CN" altLang="en-US"/>
              <a:t>称为</a:t>
            </a:r>
            <a:r>
              <a:rPr kumimoji="1" lang="zh-CN" altLang="en-US">
                <a:solidFill>
                  <a:srgbClr val="FF3300"/>
                </a:solidFill>
              </a:rPr>
              <a:t>反向击穿电压 </a:t>
            </a:r>
            <a:r>
              <a:rPr kumimoji="1" lang="zh-CN" altLang="en-US"/>
              <a:t>。</a:t>
            </a:r>
            <a:endParaRPr kumimoji="1" lang="en-US" altLang="zh-CN"/>
          </a:p>
          <a:p>
            <a:pPr eaLnBrk="1" hangingPunct="1"/>
            <a:endParaRPr kumimoji="1" lang="en-US" altLang="zh-CN"/>
          </a:p>
          <a:p>
            <a:pPr eaLnBrk="1" hangingPunct="1"/>
            <a:r>
              <a:rPr kumimoji="1" lang="zh-CN" altLang="en-US"/>
              <a:t>在一定的温度条件下，由本征激发决定的少子浓度是一定的，故少子形成的漂移电流是恒定的，基本上与所加反向电压的大小无关，这个电流也称为反向饱和电流。 </a:t>
            </a:r>
            <a:endParaRPr kumimoji="1" lang="en-US" altLang="zh-CN"/>
          </a:p>
          <a:p>
            <a:pPr eaLnBrk="1" hangingPunct="1"/>
            <a:r>
              <a:rPr kumimoji="1" lang="zh-CN" altLang="en-US"/>
              <a:t>当</a:t>
            </a:r>
            <a:r>
              <a:rPr kumimoji="1" lang="en-US" altLang="zh-CN"/>
              <a:t>PN</a:t>
            </a:r>
            <a:r>
              <a:rPr kumimoji="1" lang="zh-CN" altLang="en-US"/>
              <a:t>结的反向电压增加到一定数值时，反向电流突然快速增加，此现象称为</a:t>
            </a:r>
            <a:r>
              <a:rPr kumimoji="1" lang="en-US" altLang="zh-CN"/>
              <a:t>PN</a:t>
            </a:r>
            <a:r>
              <a:rPr kumimoji="1" lang="zh-CN" altLang="en-US"/>
              <a:t>结的反向击穿。电击穿</a:t>
            </a:r>
            <a:r>
              <a:rPr kumimoji="1" lang="en-US" altLang="zh-CN"/>
              <a:t>(</a:t>
            </a:r>
            <a:r>
              <a:rPr kumimoji="1" lang="zh-CN" altLang="en-US"/>
              <a:t>雪崩或齐纳</a:t>
            </a:r>
            <a:r>
              <a:rPr kumimoji="1" lang="en-US" altLang="zh-CN"/>
              <a:t>)——</a:t>
            </a:r>
            <a:r>
              <a:rPr kumimoji="1" lang="zh-CN" altLang="en-US"/>
              <a:t>可逆，热击穿</a:t>
            </a:r>
            <a:r>
              <a:rPr kumimoji="1" lang="en-US" altLang="zh-CN"/>
              <a:t>——</a:t>
            </a:r>
            <a:r>
              <a:rPr kumimoji="1" lang="zh-CN" altLang="en-US"/>
              <a:t>不可逆。</a:t>
            </a:r>
            <a:endParaRPr kumimoji="1" lang="en-US" altLang="zh-CN"/>
          </a:p>
          <a:p>
            <a:pPr eaLnBrk="1" hangingPunct="1"/>
            <a:endParaRPr kumimoji="1"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26D9DF5-BA40-47DE-A16E-15134950983C}"/>
              </a:ext>
            </a:extLst>
          </p:cNvPr>
          <p:cNvSpPr>
            <a:spLocks noRot="1" noChangeArrowheads="1" noTextEdit="1"/>
          </p:cNvSpPr>
          <p:nvPr>
            <p:ph type="sldImg"/>
          </p:nvPr>
        </p:nvSpPr>
        <p:spPr>
          <a:xfrm>
            <a:off x="992188" y="768350"/>
            <a:ext cx="5114925" cy="3836988"/>
          </a:xfrm>
          <a:ln/>
        </p:spPr>
      </p:sp>
      <p:sp>
        <p:nvSpPr>
          <p:cNvPr id="36867" name="Rectangle 3">
            <a:extLst>
              <a:ext uri="{FF2B5EF4-FFF2-40B4-BE49-F238E27FC236}">
                <a16:creationId xmlns:a16="http://schemas.microsoft.com/office/drawing/2014/main" id="{22A3C3FF-0D31-462D-A636-2B678CA23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solidFill>
                  <a:srgbClr val="3333FF"/>
                </a:solidFill>
                <a:latin typeface="黑体" panose="02010609060101010101" pitchFamily="49" charset="-122"/>
                <a:ea typeface="黑体" panose="02010609060101010101" pitchFamily="49" charset="-122"/>
              </a:rPr>
              <a:t>最高工作频率</a:t>
            </a:r>
            <a:r>
              <a:rPr lang="en-US" altLang="zh-CN">
                <a:solidFill>
                  <a:srgbClr val="3333FF"/>
                </a:solidFill>
                <a:latin typeface="黑体" panose="02010609060101010101" pitchFamily="49" charset="-122"/>
                <a:ea typeface="黑体" panose="02010609060101010101" pitchFamily="49" charset="-122"/>
              </a:rPr>
              <a:t>fm</a:t>
            </a:r>
            <a:r>
              <a:rPr lang="en-US" altLang="zh-CN">
                <a:solidFill>
                  <a:srgbClr val="3333FF"/>
                </a:solidFill>
                <a:ea typeface="黑体" panose="02010609060101010101" pitchFamily="49" charset="-122"/>
              </a:rPr>
              <a:t>——</a:t>
            </a:r>
            <a:r>
              <a:rPr lang="zh-CN" altLang="en-US">
                <a:solidFill>
                  <a:srgbClr val="3333FF"/>
                </a:solidFill>
                <a:latin typeface="黑体" panose="02010609060101010101" pitchFamily="49" charset="-122"/>
                <a:ea typeface="黑体" panose="02010609060101010101" pitchFamily="49" charset="-122"/>
              </a:rPr>
              <a:t>二极管工作在高频时，电流容易从结电容通过，使管子的单向导电性能变差，甚至可能失去单向导电性，为此规定一个最高工作频率，它主要决定于</a:t>
            </a:r>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结结电容的大小，结电容愈大，则</a:t>
            </a:r>
            <a:r>
              <a:rPr lang="en-US" altLang="zh-CN">
                <a:solidFill>
                  <a:srgbClr val="3333FF"/>
                </a:solidFill>
                <a:latin typeface="黑体" panose="02010609060101010101" pitchFamily="49" charset="-122"/>
                <a:ea typeface="黑体" panose="02010609060101010101" pitchFamily="49" charset="-122"/>
              </a:rPr>
              <a:t>f</a:t>
            </a:r>
            <a:r>
              <a:rPr lang="en-US" altLang="zh-CN" baseline="-25000">
                <a:solidFill>
                  <a:srgbClr val="3333FF"/>
                </a:solidFill>
                <a:latin typeface="黑体" panose="02010609060101010101" pitchFamily="49" charset="-122"/>
                <a:ea typeface="黑体" panose="02010609060101010101" pitchFamily="49" charset="-122"/>
              </a:rPr>
              <a:t>M</a:t>
            </a:r>
            <a:r>
              <a:rPr lang="zh-CN" altLang="en-US">
                <a:solidFill>
                  <a:srgbClr val="3333FF"/>
                </a:solidFill>
                <a:latin typeface="黑体" panose="02010609060101010101" pitchFamily="49" charset="-122"/>
                <a:ea typeface="黑体" panose="02010609060101010101" pitchFamily="49" charset="-122"/>
              </a:rPr>
              <a:t>愈低。</a:t>
            </a:r>
          </a:p>
          <a:p>
            <a:pPr algn="just" eaLnBrk="1" hangingPunct="1"/>
            <a:r>
              <a:rPr lang="zh-CN" altLang="en-US">
                <a:solidFill>
                  <a:srgbClr val="3333FF"/>
                </a:solidFill>
                <a:latin typeface="黑体" panose="02010609060101010101" pitchFamily="49" charset="-122"/>
                <a:ea typeface="黑体" panose="02010609060101010101" pitchFamily="49" charset="-122"/>
              </a:rPr>
              <a:t>二极管的参数还有结电容及最高结温等。</a:t>
            </a:r>
            <a:endParaRPr lang="en-US" altLang="zh-CN">
              <a:solidFill>
                <a:srgbClr val="3333FF"/>
              </a:solidFill>
              <a:latin typeface="黑体" panose="02010609060101010101" pitchFamily="49" charset="-122"/>
              <a:ea typeface="黑体" panose="02010609060101010101" pitchFamily="49" charset="-122"/>
            </a:endParaRPr>
          </a:p>
          <a:p>
            <a:pPr algn="just" eaLnBrk="1" hangingPunct="1"/>
            <a:r>
              <a:rPr kumimoji="1" lang="zh-CN" altLang="en-US" sz="1000" b="1">
                <a:latin typeface="宋体" panose="02010600030101010101" pitchFamily="2" charset="-122"/>
              </a:rPr>
              <a:t>为安全计，在实际工作时，最大反向工作电压</a:t>
            </a:r>
            <a:r>
              <a:rPr kumimoji="1" lang="en-US" altLang="zh-CN" sz="1000" b="1" i="1">
                <a:latin typeface="宋体" panose="02010600030101010101" pitchFamily="2" charset="-122"/>
              </a:rPr>
              <a:t>V</a:t>
            </a:r>
            <a:r>
              <a:rPr kumimoji="1" lang="en-US" altLang="zh-CN" sz="1000" b="1">
                <a:latin typeface="宋体" panose="02010600030101010101" pitchFamily="2" charset="-122"/>
              </a:rPr>
              <a:t>RM</a:t>
            </a:r>
            <a:r>
              <a:rPr kumimoji="1" lang="zh-CN" altLang="en-US" sz="1000" b="1">
                <a:latin typeface="宋体" panose="02010600030101010101" pitchFamily="2" charset="-122"/>
              </a:rPr>
              <a:t>一般只按反向击穿电压</a:t>
            </a:r>
            <a:r>
              <a:rPr kumimoji="1" lang="en-US" altLang="zh-CN" sz="1000" b="1" i="1">
                <a:latin typeface="宋体" panose="02010600030101010101" pitchFamily="2" charset="-122"/>
              </a:rPr>
              <a:t>V</a:t>
            </a:r>
            <a:r>
              <a:rPr kumimoji="1" lang="en-US" altLang="zh-CN" sz="1000" b="1">
                <a:latin typeface="宋体" panose="02010600030101010101" pitchFamily="2" charset="-122"/>
              </a:rPr>
              <a:t>BR</a:t>
            </a:r>
            <a:r>
              <a:rPr kumimoji="1" lang="zh-CN" altLang="en-US" sz="1000" b="1">
                <a:latin typeface="宋体" panose="02010600030101010101" pitchFamily="2" charset="-122"/>
              </a:rPr>
              <a:t>的一半计算。</a:t>
            </a:r>
          </a:p>
          <a:p>
            <a:pPr eaLnBrk="1" hangingPunct="1"/>
            <a:r>
              <a:rPr kumimoji="1" lang="zh-CN" altLang="en-US">
                <a:latin typeface="宋体" panose="02010600030101010101" pitchFamily="2" charset="-122"/>
              </a:rPr>
              <a:t>通常认为，硅管的正向压降约为</a:t>
            </a:r>
            <a:r>
              <a:rPr kumimoji="1" lang="en-US" altLang="zh-CN">
                <a:latin typeface="宋体" panose="02010600030101010101" pitchFamily="2" charset="-122"/>
              </a:rPr>
              <a:t>0.7V</a:t>
            </a:r>
            <a:r>
              <a:rPr kumimoji="1" lang="zh-CN" altLang="en-US">
                <a:latin typeface="宋体" panose="02010600030101010101" pitchFamily="2" charset="-122"/>
              </a:rPr>
              <a:t>；锗管约为</a:t>
            </a:r>
            <a:r>
              <a:rPr kumimoji="1" lang="en-US" altLang="zh-CN">
                <a:latin typeface="宋体" panose="02010600030101010101" pitchFamily="2" charset="-122"/>
              </a:rPr>
              <a:t>0.2V</a:t>
            </a:r>
            <a:r>
              <a:rPr kumimoji="1" lang="zh-CN" altLang="en-US">
                <a:latin typeface="宋体" panose="02010600030101010101" pitchFamily="2" charset="-122"/>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94BA979-E699-40DF-BB77-DC42FFFEEE1D}"/>
              </a:ext>
            </a:extLst>
          </p:cNvPr>
          <p:cNvSpPr>
            <a:spLocks noGrp="1" noRot="1" noChangeAspect="1" noChangeArrowheads="1" noTextEdit="1"/>
          </p:cNvSpPr>
          <p:nvPr>
            <p:ph type="sldImg"/>
          </p:nvPr>
        </p:nvSpPr>
        <p:spPr>
          <a:xfrm>
            <a:off x="992188" y="768350"/>
            <a:ext cx="5114925" cy="3836988"/>
          </a:xfrm>
          <a:ln/>
        </p:spPr>
      </p:sp>
      <p:sp>
        <p:nvSpPr>
          <p:cNvPr id="40963" name="备注占位符 2">
            <a:extLst>
              <a:ext uri="{FF2B5EF4-FFF2-40B4-BE49-F238E27FC236}">
                <a16:creationId xmlns:a16="http://schemas.microsoft.com/office/drawing/2014/main" id="{F4FD1AB9-FFD0-45F5-810B-DBF1E5343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基尔霍夫电流定律</a:t>
            </a:r>
            <a:r>
              <a:rPr lang="en-US" altLang="zh-CN"/>
              <a:t>KCL</a:t>
            </a:r>
            <a:r>
              <a:rPr lang="zh-CN" altLang="en-US"/>
              <a:t>：任意时刻流入某节点的电流总和等于流出该节点的电流总和。或者任意时刻流入某节点的各电流代数和等于零。</a:t>
            </a:r>
            <a:r>
              <a:rPr lang="zh-CN" altLang="en-US">
                <a:sym typeface="Symbol" panose="05050102010706020507" pitchFamily="18" charset="2"/>
              </a:rPr>
              <a:t></a:t>
            </a:r>
            <a:r>
              <a:rPr lang="en-US" altLang="zh-CN">
                <a:sym typeface="Symbol" panose="05050102010706020507" pitchFamily="18" charset="2"/>
              </a:rPr>
              <a:t>i=0</a:t>
            </a:r>
            <a:endParaRPr lang="en-US" altLang="zh-CN"/>
          </a:p>
          <a:p>
            <a:r>
              <a:rPr lang="zh-CN" altLang="en-US"/>
              <a:t>基尔霍夫电压定律</a:t>
            </a:r>
            <a:r>
              <a:rPr lang="en-US" altLang="zh-CN"/>
              <a:t>KVL</a:t>
            </a:r>
            <a:r>
              <a:rPr lang="zh-CN" altLang="en-US"/>
              <a:t>：任意时刻沿任一回路的所有支路电压的代数和为零。</a:t>
            </a:r>
            <a:r>
              <a:rPr lang="zh-CN" altLang="en-US">
                <a:sym typeface="Symbol" panose="05050102010706020507" pitchFamily="18" charset="2"/>
              </a:rPr>
              <a:t></a:t>
            </a:r>
            <a:r>
              <a:rPr lang="en-US" altLang="zh-CN">
                <a:sym typeface="Symbol" panose="05050102010706020507" pitchFamily="18" charset="2"/>
              </a:rPr>
              <a:t>u=0</a:t>
            </a:r>
            <a:endParaRPr lang="zh-CN" altLang="en-US"/>
          </a:p>
        </p:txBody>
      </p:sp>
      <p:sp>
        <p:nvSpPr>
          <p:cNvPr id="40964" name="灯片编号占位符 3">
            <a:extLst>
              <a:ext uri="{FF2B5EF4-FFF2-40B4-BE49-F238E27FC236}">
                <a16:creationId xmlns:a16="http://schemas.microsoft.com/office/drawing/2014/main" id="{443D3CD9-8788-4A42-918B-46C224FAE9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997A4D-3E54-4BE1-ACE5-8AC8FDF76101}" type="slidenum">
              <a:rPr lang="en-US" altLang="zh-CN" smtClean="0"/>
              <a:pPr/>
              <a:t>22</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AF9971F3-DB4E-40AF-95F4-B2A473C69C94}"/>
              </a:ext>
            </a:extLst>
          </p:cNvPr>
          <p:cNvSpPr>
            <a:spLocks noGrp="1" noRot="1" noChangeAspect="1" noChangeArrowheads="1" noTextEdit="1"/>
          </p:cNvSpPr>
          <p:nvPr>
            <p:ph type="sldImg"/>
          </p:nvPr>
        </p:nvSpPr>
        <p:spPr>
          <a:xfrm>
            <a:off x="992188" y="768350"/>
            <a:ext cx="5114925" cy="3836988"/>
          </a:xfrm>
          <a:ln/>
        </p:spPr>
      </p:sp>
      <p:sp>
        <p:nvSpPr>
          <p:cNvPr id="44035" name="备注占位符 2">
            <a:extLst>
              <a:ext uri="{FF2B5EF4-FFF2-40B4-BE49-F238E27FC236}">
                <a16:creationId xmlns:a16="http://schemas.microsoft.com/office/drawing/2014/main" id="{22D65850-8DA7-4A5A-9FA9-280D98C710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40000"/>
              </a:lnSpc>
              <a:spcBef>
                <a:spcPct val="0"/>
              </a:spcBef>
            </a:pPr>
            <a:r>
              <a:rPr kumimoji="1" lang="en-US" altLang="zh-CN" sz="2400">
                <a:solidFill>
                  <a:srgbClr val="800000"/>
                </a:solidFill>
                <a:latin typeface="宋体" panose="02010600030101010101" pitchFamily="2" charset="-122"/>
                <a:ea typeface="楷体_GB2312"/>
                <a:cs typeface="楷体_GB2312"/>
              </a:rPr>
              <a:t> </a:t>
            </a:r>
            <a:r>
              <a:rPr kumimoji="1" lang="zh-CN" altLang="en-US" sz="2000">
                <a:solidFill>
                  <a:srgbClr val="800000"/>
                </a:solidFill>
                <a:latin typeface="宋体" panose="02010600030101010101" pitchFamily="2" charset="-122"/>
                <a:ea typeface="楷体_GB2312"/>
                <a:cs typeface="楷体_GB2312"/>
              </a:rPr>
              <a:t>特别注意：</a:t>
            </a:r>
          </a:p>
          <a:p>
            <a:pPr eaLnBrk="1" hangingPunct="1">
              <a:lnSpc>
                <a:spcPct val="140000"/>
              </a:lnSpc>
              <a:spcBef>
                <a:spcPct val="0"/>
              </a:spcBef>
              <a:buClr>
                <a:srgbClr val="336699"/>
              </a:buClr>
              <a:buFont typeface="Wingdings" panose="05000000000000000000" pitchFamily="2" charset="2"/>
              <a:buChar char="§"/>
            </a:pPr>
            <a:r>
              <a:rPr kumimoji="1" lang="zh-CN" altLang="en-US" sz="2000">
                <a:solidFill>
                  <a:srgbClr val="800000"/>
                </a:solidFill>
                <a:latin typeface="宋体" panose="02010600030101010101" pitchFamily="2" charset="-122"/>
                <a:ea typeface="楷体_GB2312"/>
                <a:cs typeface="楷体_GB2312"/>
              </a:rPr>
              <a:t> 小信号模型中的微变电阻</a:t>
            </a:r>
            <a:r>
              <a:rPr kumimoji="1" lang="en-US" altLang="zh-CN" sz="2000" i="1">
                <a:solidFill>
                  <a:srgbClr val="800000"/>
                </a:solidFill>
                <a:latin typeface="宋体" panose="02010600030101010101" pitchFamily="2" charset="-122"/>
                <a:ea typeface="楷体_GB2312"/>
                <a:cs typeface="楷体_GB2312"/>
              </a:rPr>
              <a:t>r</a:t>
            </a:r>
            <a:r>
              <a:rPr kumimoji="1" lang="en-US" altLang="zh-CN" sz="2000" baseline="-30000">
                <a:solidFill>
                  <a:srgbClr val="800000"/>
                </a:solidFill>
                <a:latin typeface="宋体" panose="02010600030101010101" pitchFamily="2" charset="-122"/>
                <a:ea typeface="楷体_GB2312"/>
                <a:cs typeface="楷体_GB2312"/>
              </a:rPr>
              <a:t>d</a:t>
            </a:r>
            <a:r>
              <a:rPr kumimoji="1" lang="zh-CN" altLang="en-US" sz="2000">
                <a:solidFill>
                  <a:srgbClr val="800000"/>
                </a:solidFill>
                <a:latin typeface="宋体" panose="02010600030101010101" pitchFamily="2" charset="-122"/>
                <a:ea typeface="楷体_GB2312"/>
                <a:cs typeface="楷体_GB2312"/>
              </a:rPr>
              <a:t>与静态工作点</a:t>
            </a:r>
            <a:r>
              <a:rPr kumimoji="1" lang="en-US" altLang="zh-CN" sz="2000" i="1">
                <a:solidFill>
                  <a:srgbClr val="800000"/>
                </a:solidFill>
                <a:latin typeface="宋体" panose="02010600030101010101" pitchFamily="2" charset="-122"/>
                <a:ea typeface="楷体_GB2312"/>
                <a:cs typeface="楷体_GB2312"/>
              </a:rPr>
              <a:t>Q</a:t>
            </a:r>
            <a:r>
              <a:rPr kumimoji="1" lang="zh-CN" altLang="en-US" sz="2000">
                <a:solidFill>
                  <a:srgbClr val="800000"/>
                </a:solidFill>
                <a:latin typeface="宋体" panose="02010600030101010101" pitchFamily="2" charset="-122"/>
                <a:ea typeface="楷体_GB2312"/>
                <a:cs typeface="楷体_GB2312"/>
              </a:rPr>
              <a:t>有关。</a:t>
            </a:r>
          </a:p>
          <a:p>
            <a:pPr eaLnBrk="1" hangingPunct="1">
              <a:lnSpc>
                <a:spcPct val="140000"/>
              </a:lnSpc>
              <a:spcBef>
                <a:spcPct val="0"/>
              </a:spcBef>
              <a:buClr>
                <a:srgbClr val="336699"/>
              </a:buClr>
              <a:buFont typeface="Wingdings" panose="05000000000000000000" pitchFamily="2" charset="2"/>
              <a:buChar char="§"/>
            </a:pPr>
            <a:r>
              <a:rPr kumimoji="1" lang="zh-CN" altLang="en-US" sz="2000">
                <a:solidFill>
                  <a:srgbClr val="800000"/>
                </a:solidFill>
                <a:latin typeface="宋体" panose="02010600030101010101" pitchFamily="2" charset="-122"/>
                <a:ea typeface="楷体_GB2312"/>
                <a:cs typeface="楷体_GB2312"/>
              </a:rPr>
              <a:t> 该模型用于二极管处于正向偏置条件下，且</a:t>
            </a:r>
            <a:r>
              <a:rPr kumimoji="1" lang="en-US" altLang="zh-CN" sz="2000" i="1">
                <a:solidFill>
                  <a:srgbClr val="800000"/>
                </a:solidFill>
                <a:latin typeface="宋体" panose="02010600030101010101" pitchFamily="2" charset="-122"/>
                <a:ea typeface="楷体_GB2312"/>
                <a:cs typeface="楷体_GB2312"/>
              </a:rPr>
              <a:t>v</a:t>
            </a:r>
            <a:r>
              <a:rPr kumimoji="1" lang="en-US" altLang="zh-CN" sz="2000" baseline="-30000">
                <a:solidFill>
                  <a:srgbClr val="800000"/>
                </a:solidFill>
                <a:latin typeface="宋体" panose="02010600030101010101" pitchFamily="2" charset="-122"/>
                <a:ea typeface="楷体_GB2312"/>
                <a:cs typeface="楷体_GB2312"/>
              </a:rPr>
              <a:t>D</a:t>
            </a:r>
            <a:r>
              <a:rPr kumimoji="1" lang="en-US" altLang="zh-CN" sz="2000">
                <a:solidFill>
                  <a:srgbClr val="800000"/>
                </a:solidFill>
                <a:latin typeface="宋体" panose="02010600030101010101" pitchFamily="2" charset="-122"/>
                <a:ea typeface="楷体_GB2312"/>
                <a:cs typeface="楷体_GB2312"/>
              </a:rPr>
              <a:t>&gt;&gt;</a:t>
            </a:r>
            <a:r>
              <a:rPr kumimoji="1" lang="en-US" altLang="zh-CN" sz="2000" i="1">
                <a:solidFill>
                  <a:srgbClr val="800000"/>
                </a:solidFill>
                <a:latin typeface="宋体" panose="02010600030101010101" pitchFamily="2" charset="-122"/>
                <a:ea typeface="楷体_GB2312"/>
                <a:cs typeface="楷体_GB2312"/>
              </a:rPr>
              <a:t>V</a:t>
            </a:r>
            <a:r>
              <a:rPr kumimoji="1" lang="en-US" altLang="zh-CN" sz="2000" i="1" baseline="-30000">
                <a:solidFill>
                  <a:srgbClr val="800000"/>
                </a:solidFill>
                <a:latin typeface="宋体" panose="02010600030101010101" pitchFamily="2" charset="-122"/>
                <a:ea typeface="楷体_GB2312"/>
                <a:cs typeface="楷体_GB2312"/>
              </a:rPr>
              <a:t>T</a:t>
            </a:r>
            <a:r>
              <a:rPr kumimoji="1" lang="en-US" altLang="zh-CN" sz="2000">
                <a:solidFill>
                  <a:srgbClr val="800000"/>
                </a:solidFill>
                <a:latin typeface="宋体" panose="02010600030101010101" pitchFamily="2" charset="-122"/>
                <a:ea typeface="楷体_GB2312"/>
                <a:cs typeface="楷体_GB2312"/>
              </a:rPr>
              <a:t> </a:t>
            </a:r>
            <a:r>
              <a:rPr kumimoji="1" lang="zh-CN" altLang="en-US" sz="2000">
                <a:solidFill>
                  <a:srgbClr val="800000"/>
                </a:solidFill>
                <a:latin typeface="宋体" panose="02010600030101010101" pitchFamily="2" charset="-122"/>
                <a:ea typeface="楷体_GB2312"/>
                <a:cs typeface="楷体_GB2312"/>
              </a:rPr>
              <a:t>。 </a:t>
            </a:r>
          </a:p>
          <a:p>
            <a:endParaRPr lang="zh-CN" altLang="en-US"/>
          </a:p>
        </p:txBody>
      </p:sp>
      <p:sp>
        <p:nvSpPr>
          <p:cNvPr id="44036" name="灯片编号占位符 3">
            <a:extLst>
              <a:ext uri="{FF2B5EF4-FFF2-40B4-BE49-F238E27FC236}">
                <a16:creationId xmlns:a16="http://schemas.microsoft.com/office/drawing/2014/main" id="{CCB9169E-340D-4D48-B3C5-AE00F35D94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DC2F71-998E-483E-B5AC-0A63B5D0B5EC}" type="slidenum">
              <a:rPr lang="en-US" altLang="zh-CN" smtClean="0"/>
              <a:pPr/>
              <a:t>24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B5F4C59-7B33-4D48-A47A-6264BDCE6AFE}"/>
              </a:ext>
            </a:extLst>
          </p:cNvPr>
          <p:cNvSpPr>
            <a:spLocks noRot="1" noChangeArrowheads="1" noTextEdit="1"/>
          </p:cNvSpPr>
          <p:nvPr>
            <p:ph type="sldImg"/>
          </p:nvPr>
        </p:nvSpPr>
        <p:spPr>
          <a:xfrm>
            <a:off x="992188" y="768350"/>
            <a:ext cx="5114925" cy="3836988"/>
          </a:xfrm>
          <a:ln/>
        </p:spPr>
      </p:sp>
      <p:sp>
        <p:nvSpPr>
          <p:cNvPr id="47107" name="Rectangle 3">
            <a:extLst>
              <a:ext uri="{FF2B5EF4-FFF2-40B4-BE49-F238E27FC236}">
                <a16:creationId xmlns:a16="http://schemas.microsoft.com/office/drawing/2014/main" id="{D3AC9E48-4419-444D-ACF0-B44F68C917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olidFill>
                  <a:srgbClr val="3333FF"/>
                </a:solidFill>
                <a:latin typeface="黑体" panose="02010609060101010101" pitchFamily="49" charset="-122"/>
                <a:ea typeface="黑体" panose="02010609060101010101" pitchFamily="49" charset="-122"/>
              </a:rPr>
              <a:t>PN</a:t>
            </a:r>
            <a:r>
              <a:rPr lang="zh-CN" altLang="en-US">
                <a:solidFill>
                  <a:srgbClr val="3333FF"/>
                </a:solidFill>
                <a:latin typeface="黑体" panose="02010609060101010101" pitchFamily="49" charset="-122"/>
                <a:ea typeface="黑体" panose="02010609060101010101" pitchFamily="49" charset="-122"/>
              </a:rPr>
              <a:t>结还有感温、感光、发光等特性。</a:t>
            </a:r>
          </a:p>
          <a:p>
            <a:pPr eaLnBrk="1" hangingPunct="1"/>
            <a:r>
              <a:rPr kumimoji="1" lang="zh-CN" altLang="en-US">
                <a:solidFill>
                  <a:srgbClr val="000000"/>
                </a:solidFill>
              </a:rPr>
              <a:t>利用某些特殊的手段，采用砷、镓、磷等材料制成的二极管，由于它在有电流通过时，能发出光来，所以称作发光二极管，常用</a:t>
            </a:r>
            <a:r>
              <a:rPr kumimoji="1" lang="en-US" altLang="zh-CN">
                <a:solidFill>
                  <a:srgbClr val="000000"/>
                </a:solidFill>
              </a:rPr>
              <a:t>LED</a:t>
            </a:r>
            <a:r>
              <a:rPr kumimoji="1" lang="zh-CN" altLang="en-US">
                <a:solidFill>
                  <a:srgbClr val="000000"/>
                </a:solidFill>
              </a:rPr>
              <a:t>表示。</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FEF95DC-7B5B-4224-AC23-57B7C3073C46}"/>
              </a:ext>
            </a:extLst>
          </p:cNvPr>
          <p:cNvSpPr>
            <a:spLocks noRot="1" noChangeArrowheads="1" noTextEdit="1"/>
          </p:cNvSpPr>
          <p:nvPr>
            <p:ph type="sldImg"/>
          </p:nvPr>
        </p:nvSpPr>
        <p:spPr>
          <a:xfrm>
            <a:off x="992188" y="768350"/>
            <a:ext cx="5114925" cy="3836988"/>
          </a:xfrm>
          <a:ln/>
        </p:spPr>
      </p:sp>
      <p:sp>
        <p:nvSpPr>
          <p:cNvPr id="50179" name="Rectangle 3">
            <a:extLst>
              <a:ext uri="{FF2B5EF4-FFF2-40B4-BE49-F238E27FC236}">
                <a16:creationId xmlns:a16="http://schemas.microsoft.com/office/drawing/2014/main" id="{6CAE8951-9ACF-431B-94DB-02565467ADA5}"/>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CD59E69-4C63-48F8-BE1E-CAD5794A5640}"/>
              </a:ext>
            </a:extLst>
          </p:cNvPr>
          <p:cNvSpPr>
            <a:spLocks noRot="1" noChangeArrowheads="1" noTextEdit="1"/>
          </p:cNvSpPr>
          <p:nvPr>
            <p:ph type="sldImg"/>
          </p:nvPr>
        </p:nvSpPr>
        <p:spPr>
          <a:xfrm>
            <a:off x="992188" y="768350"/>
            <a:ext cx="5114925" cy="3836988"/>
          </a:xfrm>
          <a:ln/>
        </p:spPr>
      </p:sp>
      <p:sp>
        <p:nvSpPr>
          <p:cNvPr id="52227" name="Rectangle 3">
            <a:extLst>
              <a:ext uri="{FF2B5EF4-FFF2-40B4-BE49-F238E27FC236}">
                <a16:creationId xmlns:a16="http://schemas.microsoft.com/office/drawing/2014/main" id="{DCD21A16-19AA-4122-AFB5-142437BD0917}"/>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1536AA8-8B88-44D4-A93C-28F946F0A114}"/>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D3A43D08-5663-4797-83B5-F16DB6C53722}"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70B42BD4-0A29-40EF-B6CE-221699D38B05}"/>
              </a:ext>
            </a:extLst>
          </p:cNvPr>
          <p:cNvSpPr>
            <a:spLocks noRo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76F681F3-E989-4A99-A345-8C7B5F410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1F4CEFD-8871-42E5-B6A0-EE6911D8D7E8}"/>
              </a:ext>
            </a:extLst>
          </p:cNvPr>
          <p:cNvSpPr>
            <a:spLocks noRot="1" noChangeArrowheads="1" noTextEdit="1"/>
          </p:cNvSpPr>
          <p:nvPr>
            <p:ph type="sldImg"/>
          </p:nvPr>
        </p:nvSpPr>
        <p:spPr>
          <a:xfrm>
            <a:off x="992188" y="768350"/>
            <a:ext cx="5114925" cy="3836988"/>
          </a:xfrm>
          <a:ln/>
        </p:spPr>
      </p:sp>
      <p:sp>
        <p:nvSpPr>
          <p:cNvPr id="54275" name="Rectangle 3">
            <a:extLst>
              <a:ext uri="{FF2B5EF4-FFF2-40B4-BE49-F238E27FC236}">
                <a16:creationId xmlns:a16="http://schemas.microsoft.com/office/drawing/2014/main" id="{6D64DECA-83FE-435A-981A-35C562E9F43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7720B2C-92B0-4F72-A139-851921738839}"/>
              </a:ext>
            </a:extLst>
          </p:cNvPr>
          <p:cNvSpPr>
            <a:spLocks noRot="1" noChangeArrowheads="1" noTextEdit="1"/>
          </p:cNvSpPr>
          <p:nvPr>
            <p:ph type="sldImg"/>
          </p:nvPr>
        </p:nvSpPr>
        <p:spPr>
          <a:xfrm>
            <a:off x="992188" y="768350"/>
            <a:ext cx="5114925" cy="3836988"/>
          </a:xfrm>
          <a:ln/>
        </p:spPr>
      </p:sp>
      <p:sp>
        <p:nvSpPr>
          <p:cNvPr id="10243" name="Rectangle 3">
            <a:extLst>
              <a:ext uri="{FF2B5EF4-FFF2-40B4-BE49-F238E27FC236}">
                <a16:creationId xmlns:a16="http://schemas.microsoft.com/office/drawing/2014/main" id="{1BDC3C71-BC00-4AC2-A75D-FF1FA6C333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所谓半导体，顾名思义，就是导电能力介乎导体和绝缘体之间的一类物质。用得最多的半导体是锗和硅，都是四价元素。 </a:t>
            </a:r>
          </a:p>
          <a:p>
            <a:pPr eaLnBrk="1" hangingPunct="1"/>
            <a:r>
              <a:rPr lang="zh-CN" altLang="en-US"/>
              <a:t>半导体的电阻率比导体大许多数量级，例如本征硅的电阻率</a:t>
            </a:r>
            <a:r>
              <a:rPr lang="en-US" altLang="zh-CN"/>
              <a:t>(2300)</a:t>
            </a:r>
            <a:r>
              <a:rPr lang="zh-CN" altLang="en-US"/>
              <a:t>比铜</a:t>
            </a:r>
            <a:r>
              <a:rPr lang="en-US" altLang="zh-CN"/>
              <a:t>(1.67x10e-8)</a:t>
            </a:r>
            <a:r>
              <a:rPr lang="zh-CN" altLang="en-US"/>
              <a:t>大一千亿倍以上。</a:t>
            </a:r>
            <a:endParaRPr lang="zh-CN" altLang="en-US">
              <a:solidFill>
                <a:srgbClr val="0000FF"/>
              </a:solidFill>
            </a:endParaRPr>
          </a:p>
          <a:p>
            <a:pPr eaLnBrk="1" hangingPunct="1"/>
            <a:r>
              <a:rPr lang="zh-CN" altLang="en-US"/>
              <a:t>半导体在温度增高、受光照等条件下，导电能力会显著增加，利用这种特性可制造热敏电阻、光敏电阻等器件。 </a:t>
            </a:r>
          </a:p>
          <a:p>
            <a:pPr eaLnBrk="1" hangingPunct="1"/>
            <a:r>
              <a:rPr lang="zh-CN" altLang="en-US"/>
              <a:t>更重要的是，在本征半导体中掺入微量杂质后，其导电能力可增强几十万乃至几百万倍，利用这种特性可制造二极管、三极管等半导体器件。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48BA941-2F40-4847-8397-7114500018E2}"/>
              </a:ext>
            </a:extLst>
          </p:cNvPr>
          <p:cNvSpPr>
            <a:spLocks noRot="1" noChangeArrowheads="1" noTextEdit="1"/>
          </p:cNvSpPr>
          <p:nvPr>
            <p:ph type="sldImg"/>
          </p:nvPr>
        </p:nvSpPr>
        <p:spPr>
          <a:xfrm>
            <a:off x="992188" y="768350"/>
            <a:ext cx="5114925" cy="3836988"/>
          </a:xfrm>
          <a:ln/>
        </p:spPr>
      </p:sp>
      <p:sp>
        <p:nvSpPr>
          <p:cNvPr id="12291" name="Rectangle 3">
            <a:extLst>
              <a:ext uri="{FF2B5EF4-FFF2-40B4-BE49-F238E27FC236}">
                <a16:creationId xmlns:a16="http://schemas.microsoft.com/office/drawing/2014/main" id="{DE845D06-1ABA-4F1E-B4B8-1E6C442BC3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111111"/>
                </a:solidFill>
              </a:rPr>
              <a:t>自由电子产生的同时，在其原来的共价键中就出现了一个空位，称之为</a:t>
            </a:r>
            <a:r>
              <a:rPr kumimoji="1" lang="zh-CN" altLang="en-US">
                <a:solidFill>
                  <a:srgbClr val="FF0000"/>
                </a:solidFill>
              </a:rPr>
              <a:t>空穴</a:t>
            </a:r>
            <a:r>
              <a:rPr kumimoji="1" lang="zh-CN" altLang="en-US"/>
              <a:t>。</a:t>
            </a:r>
          </a:p>
          <a:p>
            <a:pPr eaLnBrk="1" hangingPunct="1"/>
            <a:r>
              <a:rPr kumimoji="1" lang="zh-CN" altLang="en-US"/>
              <a:t>空穴，也能像自由电子一样，起导电作用。</a:t>
            </a:r>
          </a:p>
          <a:p>
            <a:pPr eaLnBrk="1" hangingPunct="1"/>
            <a:r>
              <a:rPr kumimoji="1" lang="zh-CN" altLang="en-US"/>
              <a:t>载流子就是带有电荷、并可运动而输运电流的粒子。半导体中有两种载流子，即带负电的自由电子和带正电的空穴。</a:t>
            </a:r>
          </a:p>
          <a:p>
            <a:pPr eaLnBrk="1" hangingPunct="1"/>
            <a:r>
              <a:rPr kumimoji="1" lang="zh-CN" altLang="en-US"/>
              <a:t>一般来说，半导体中的价电子不完全像绝缘体中价电子所受束缚那样强，如果能从外界获得一定的能量</a:t>
            </a:r>
            <a:r>
              <a:rPr kumimoji="1" lang="en-US" altLang="zh-CN"/>
              <a:t>(</a:t>
            </a:r>
            <a:r>
              <a:rPr kumimoji="1" lang="zh-CN" altLang="en-US"/>
              <a:t>如光照、温升、电磁场激发等</a:t>
            </a:r>
            <a:r>
              <a:rPr kumimoji="1" lang="en-US" altLang="zh-CN"/>
              <a:t>)</a:t>
            </a:r>
            <a:r>
              <a:rPr kumimoji="1" lang="zh-CN" altLang="en-US"/>
              <a:t>，一些价电子就可能挣脱共价键的束缚而成为近似自由的电子（同时产生出一个空穴），这就是本征激发。 </a:t>
            </a:r>
            <a:endParaRPr kumimoji="1" lang="en-US" altLang="zh-CN"/>
          </a:p>
          <a:p>
            <a:pPr eaLnBrk="1" hangingPunct="1"/>
            <a:r>
              <a:rPr kumimoji="1" lang="zh-CN" altLang="en-US">
                <a:solidFill>
                  <a:srgbClr val="000000"/>
                </a:solidFill>
                <a:latin typeface="楷体_GB2312"/>
              </a:rPr>
              <a:t>本征激发产生的自由电子和空穴总是成对出现的。自由电子与空穴相遇时，两者同时消失，称为自由电子与空穴的复合。外部环境不变的情况下，载流子的产生与复合达到动态平衡。</a:t>
            </a:r>
            <a:endParaRPr kumimoji="1" lang="en-US" altLang="zh-CN">
              <a:solidFill>
                <a:srgbClr val="000000"/>
              </a:solidFill>
              <a:latin typeface="楷体_GB2312"/>
            </a:endParaRPr>
          </a:p>
          <a:p>
            <a:pPr eaLnBrk="1" hangingPunct="1"/>
            <a:r>
              <a:rPr kumimoji="1" lang="zh-CN" altLang="en-US">
                <a:solidFill>
                  <a:srgbClr val="000000"/>
                </a:solidFill>
                <a:latin typeface="楷体_GB2312"/>
              </a:rPr>
              <a:t>当温度升高时，将产生更多的自由电子和空穴，意味着载流子的浓度升高，晶体的导电能力也会增强。即本征半导体的电导率将随温度的升高而增加。</a:t>
            </a:r>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5BAA586-7F40-4258-B1E1-17C097DAF9D5}"/>
              </a:ext>
            </a:extLst>
          </p:cNvPr>
          <p:cNvSpPr>
            <a:spLocks noRo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443136B7-D5CA-4443-934F-D4F5DBF8E4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solidFill>
                <a:schemeClr val="bg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23744D5-81E4-4069-9611-2523048D6CE1}"/>
              </a:ext>
            </a:extLst>
          </p:cNvPr>
          <p:cNvSpPr>
            <a:spLocks noRo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3CB4C72C-FEC2-407F-A872-681C006FB8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111111"/>
                </a:solidFill>
              </a:rPr>
              <a:t>因五价杂质原子中只有四个价电子能与周围四个半导体原子中的价电子形成共价键，而多余的一个价电子因无共价键束缚而很容易形成自由电子。</a:t>
            </a:r>
            <a:endParaRPr kumimoji="1" lang="en-US" altLang="zh-CN">
              <a:solidFill>
                <a:srgbClr val="111111"/>
              </a:solidFill>
            </a:endParaRPr>
          </a:p>
          <a:p>
            <a:pPr eaLnBrk="1" hangingPunct="1"/>
            <a:r>
              <a:rPr kumimoji="1" lang="zh-CN" altLang="en-US">
                <a:solidFill>
                  <a:srgbClr val="111111"/>
                </a:solidFill>
              </a:rPr>
              <a:t>在</a:t>
            </a:r>
            <a:r>
              <a:rPr kumimoji="1" lang="en-US" altLang="zh-CN">
                <a:solidFill>
                  <a:srgbClr val="111111"/>
                </a:solidFill>
              </a:rPr>
              <a:t>N</a:t>
            </a:r>
            <a:r>
              <a:rPr kumimoji="1" lang="zh-CN" altLang="en-US">
                <a:solidFill>
                  <a:srgbClr val="111111"/>
                </a:solidFill>
              </a:rPr>
              <a:t>型半导体中自由电子是多数载流子，它主要由杂质原子提供；空穴是少数载流子</a:t>
            </a:r>
            <a:r>
              <a:rPr kumimoji="1" lang="en-US" altLang="zh-CN">
                <a:solidFill>
                  <a:srgbClr val="111111"/>
                </a:solidFill>
              </a:rPr>
              <a:t>, </a:t>
            </a:r>
            <a:r>
              <a:rPr kumimoji="1" lang="zh-CN" altLang="en-US">
                <a:solidFill>
                  <a:srgbClr val="111111"/>
                </a:solidFill>
              </a:rPr>
              <a:t>由热激发形成。</a:t>
            </a:r>
          </a:p>
          <a:p>
            <a:pPr eaLnBrk="1" hangingPunct="1"/>
            <a:r>
              <a:rPr kumimoji="1" lang="zh-CN" altLang="en-US">
                <a:solidFill>
                  <a:srgbClr val="111111"/>
                </a:solidFill>
              </a:rPr>
              <a:t>提供自由电子的五价杂质原子因带正电荷而成为正离子，因此五价杂质原子也称为施主杂质。</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9283F8-3A78-46AE-BDD2-B8A70981CF30}"/>
              </a:ext>
            </a:extLst>
          </p:cNvPr>
          <p:cNvSpPr>
            <a:spLocks noRot="1" noChangeArrowheads="1" noTextEdit="1"/>
          </p:cNvSpPr>
          <p:nvPr>
            <p:ph type="sldImg"/>
          </p:nvPr>
        </p:nvSpPr>
        <p:spPr>
          <a:xfrm>
            <a:off x="992188" y="768350"/>
            <a:ext cx="5114925" cy="3836988"/>
          </a:xfrm>
          <a:ln/>
        </p:spPr>
      </p:sp>
      <p:sp>
        <p:nvSpPr>
          <p:cNvPr id="20483" name="Rectangle 3">
            <a:extLst>
              <a:ext uri="{FF2B5EF4-FFF2-40B4-BE49-F238E27FC236}">
                <a16:creationId xmlns:a16="http://schemas.microsoft.com/office/drawing/2014/main" id="{CC2339EB-B7E2-4E90-8EDB-2280C4A959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111111"/>
                </a:solidFill>
              </a:rPr>
              <a:t>因三价杂质原子在与硅原子形成共价键时，缺少一个价电子而在共价键中留下一个空穴。</a:t>
            </a:r>
            <a:endParaRPr kumimoji="1" lang="en-US" altLang="zh-CN">
              <a:solidFill>
                <a:srgbClr val="111111"/>
              </a:solidFill>
            </a:endParaRPr>
          </a:p>
          <a:p>
            <a:pPr eaLnBrk="1" hangingPunct="1"/>
            <a:r>
              <a:rPr kumimoji="1" lang="zh-CN" altLang="en-US">
                <a:solidFill>
                  <a:srgbClr val="111111"/>
                </a:solidFill>
              </a:rPr>
              <a:t>在</a:t>
            </a:r>
            <a:r>
              <a:rPr kumimoji="1" lang="en-US" altLang="zh-CN">
                <a:solidFill>
                  <a:srgbClr val="111111"/>
                </a:solidFill>
              </a:rPr>
              <a:t>P</a:t>
            </a:r>
            <a:r>
              <a:rPr kumimoji="1" lang="zh-CN" altLang="en-US">
                <a:solidFill>
                  <a:srgbClr val="111111"/>
                </a:solidFill>
              </a:rPr>
              <a:t>型半导体中空穴是多数载流子，它主要由掺杂形成；自由电子是少数载流子， 由热激发形成。</a:t>
            </a:r>
          </a:p>
          <a:p>
            <a:pPr eaLnBrk="1" hangingPunct="1"/>
            <a:r>
              <a:rPr kumimoji="1" lang="zh-CN" altLang="en-US">
                <a:solidFill>
                  <a:srgbClr val="111111"/>
                </a:solidFill>
              </a:rPr>
              <a:t>空穴很容易俘获电子，使杂质原子成为负离子。三价杂质因而也称为受主杂质。</a:t>
            </a:r>
          </a:p>
          <a:p>
            <a:pPr eaLnBrk="1" hangingPunct="1"/>
            <a:endParaRPr kumimoji="1" lang="zh-CN" altLang="en-US">
              <a:solidFill>
                <a:srgbClr val="11111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B19774F-DA2A-4D17-BC24-72FB1F16805F}"/>
              </a:ext>
            </a:extLst>
          </p:cNvPr>
          <p:cNvSpPr>
            <a:spLocks noRot="1" noChangeArrowheads="1" noTextEdit="1"/>
          </p:cNvSpPr>
          <p:nvPr>
            <p:ph type="sldImg"/>
          </p:nvPr>
        </p:nvSpPr>
        <p:spPr>
          <a:xfrm>
            <a:off x="992188" y="768350"/>
            <a:ext cx="5114925" cy="3836988"/>
          </a:xfrm>
          <a:ln/>
        </p:spPr>
      </p:sp>
      <p:sp>
        <p:nvSpPr>
          <p:cNvPr id="22531" name="Rectangle 3">
            <a:extLst>
              <a:ext uri="{FF2B5EF4-FFF2-40B4-BE49-F238E27FC236}">
                <a16:creationId xmlns:a16="http://schemas.microsoft.com/office/drawing/2014/main" id="{3DAB97FD-6092-4651-B966-3CB622CEEA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在一块本征半导体两侧通过扩散不同的杂质</a:t>
            </a:r>
            <a:r>
              <a:rPr kumimoji="1" lang="en-US" altLang="zh-CN"/>
              <a:t>,</a:t>
            </a:r>
            <a:r>
              <a:rPr kumimoji="1" lang="zh-CN" altLang="en-US"/>
              <a:t>分别形成</a:t>
            </a:r>
            <a:r>
              <a:rPr kumimoji="1" lang="en-US" altLang="zh-CN" b="1">
                <a:solidFill>
                  <a:srgbClr val="0000FF"/>
                </a:solidFill>
              </a:rPr>
              <a:t>N</a:t>
            </a:r>
            <a:r>
              <a:rPr kumimoji="1" lang="zh-CN" altLang="en-US"/>
              <a:t>型半导体和</a:t>
            </a:r>
            <a:r>
              <a:rPr kumimoji="1" lang="en-US" altLang="zh-CN" b="1">
                <a:solidFill>
                  <a:srgbClr val="FF0000"/>
                </a:solidFill>
              </a:rPr>
              <a:t>P</a:t>
            </a:r>
            <a:r>
              <a:rPr kumimoji="1" lang="zh-CN" altLang="en-US"/>
              <a:t>型半导体。</a:t>
            </a:r>
            <a:endParaRPr kumimoji="1" lang="en-US" altLang="zh-CN"/>
          </a:p>
          <a:p>
            <a:pPr eaLnBrk="1" hangingPunct="1"/>
            <a:endParaRPr kumimoji="1" lang="zh-CN" altLang="en-US"/>
          </a:p>
          <a:p>
            <a:pPr eaLnBrk="1" hangingPunct="1"/>
            <a:r>
              <a:rPr lang="zh-CN" altLang="en-US">
                <a:solidFill>
                  <a:schemeClr val="bg1"/>
                </a:solidFill>
              </a:rPr>
              <a:t>杂质半导体的转型：当掺入三价元素的密度大于五价元素的密度时，可将</a:t>
            </a:r>
            <a:r>
              <a:rPr lang="en-US" altLang="zh-CN">
                <a:solidFill>
                  <a:srgbClr val="FFFF00"/>
                </a:solidFill>
              </a:rPr>
              <a:t>N</a:t>
            </a:r>
            <a:r>
              <a:rPr lang="zh-CN" altLang="en-US">
                <a:solidFill>
                  <a:schemeClr val="bg1"/>
                </a:solidFill>
              </a:rPr>
              <a:t>型转为</a:t>
            </a:r>
            <a:r>
              <a:rPr lang="en-US" altLang="zh-CN">
                <a:solidFill>
                  <a:srgbClr val="FFFF00"/>
                </a:solidFill>
              </a:rPr>
              <a:t>P</a:t>
            </a:r>
            <a:r>
              <a:rPr lang="zh-CN" altLang="en-US">
                <a:solidFill>
                  <a:schemeClr val="bg1"/>
                </a:solidFill>
              </a:rPr>
              <a:t>型；当掺入五价元素的密度大于三价元素的密度时，可将</a:t>
            </a:r>
            <a:r>
              <a:rPr lang="en-US" altLang="zh-CN">
                <a:solidFill>
                  <a:srgbClr val="FFFF00"/>
                </a:solidFill>
              </a:rPr>
              <a:t>P</a:t>
            </a:r>
            <a:r>
              <a:rPr lang="zh-CN" altLang="en-US">
                <a:solidFill>
                  <a:schemeClr val="bg1"/>
                </a:solidFill>
              </a:rPr>
              <a:t>型转为</a:t>
            </a:r>
            <a:r>
              <a:rPr lang="en-US" altLang="zh-CN">
                <a:solidFill>
                  <a:srgbClr val="FFFF00"/>
                </a:solidFill>
              </a:rPr>
              <a:t>N</a:t>
            </a:r>
            <a:r>
              <a:rPr lang="zh-CN" altLang="en-US">
                <a:solidFill>
                  <a:schemeClr val="bg1"/>
                </a:solidFill>
              </a:rPr>
              <a:t>型。</a:t>
            </a:r>
            <a:endParaRPr lang="en-US" altLang="zh-CN">
              <a:solidFill>
                <a:schemeClr val="bg1"/>
              </a:solidFill>
            </a:endParaRPr>
          </a:p>
          <a:p>
            <a:pPr eaLnBrk="1" hangingPunct="1"/>
            <a:endParaRPr lang="zh-CN" altLang="en-US">
              <a:solidFill>
                <a:schemeClr val="bg1"/>
              </a:solidFill>
            </a:endParaRPr>
          </a:p>
          <a:p>
            <a:pPr eaLnBrk="1" hangingPunct="1"/>
            <a:r>
              <a:rPr lang="zh-CN" altLang="en-US"/>
              <a:t>以</a:t>
            </a:r>
            <a:r>
              <a:rPr lang="en-US" altLang="zh-CN"/>
              <a:t>N</a:t>
            </a:r>
            <a:r>
              <a:rPr lang="zh-CN" altLang="en-US"/>
              <a:t>型半导体为基片，通过扩散工艺使半导体的一边形成</a:t>
            </a:r>
            <a:r>
              <a:rPr lang="en-US" altLang="zh-CN"/>
              <a:t>N</a:t>
            </a:r>
            <a:r>
              <a:rPr lang="zh-CN" altLang="en-US"/>
              <a:t>型区，另一边形成</a:t>
            </a:r>
            <a:r>
              <a:rPr lang="en-US" altLang="zh-CN"/>
              <a:t>P</a:t>
            </a:r>
            <a:r>
              <a:rPr lang="zh-CN" altLang="en-US"/>
              <a:t>型区。</a:t>
            </a:r>
            <a:endParaRPr lang="en-US" altLang="zh-CN"/>
          </a:p>
          <a:p>
            <a:pPr eaLnBrk="1" hangingPunct="1"/>
            <a:endParaRPr lang="zh-CN" altLang="en-US"/>
          </a:p>
          <a:p>
            <a:pPr eaLnBrk="1" hangingPunct="1"/>
            <a:r>
              <a:rPr kumimoji="1" lang="zh-CN" altLang="en-US">
                <a:solidFill>
                  <a:schemeClr val="bg1"/>
                </a:solidFill>
              </a:rPr>
              <a:t>在浓度差的作用下，两边多子互相扩散。在</a:t>
            </a:r>
            <a:r>
              <a:rPr kumimoji="1" lang="en-US" altLang="zh-CN">
                <a:solidFill>
                  <a:schemeClr val="bg1"/>
                </a:solidFill>
              </a:rPr>
              <a:t>P</a:t>
            </a:r>
            <a:r>
              <a:rPr kumimoji="1" lang="zh-CN" altLang="en-US">
                <a:solidFill>
                  <a:schemeClr val="bg1"/>
                </a:solidFill>
              </a:rPr>
              <a:t>区和</a:t>
            </a:r>
            <a:r>
              <a:rPr kumimoji="1" lang="en-US" altLang="zh-CN">
                <a:solidFill>
                  <a:schemeClr val="bg1"/>
                </a:solidFill>
              </a:rPr>
              <a:t>N</a:t>
            </a:r>
            <a:r>
              <a:rPr kumimoji="1" lang="zh-CN" altLang="en-US">
                <a:solidFill>
                  <a:schemeClr val="bg1"/>
                </a:solidFill>
              </a:rPr>
              <a:t>区交界面上，形成了一层不能移动的正、负离子，称为</a:t>
            </a:r>
            <a:r>
              <a:rPr kumimoji="1" lang="zh-CN" altLang="en-US"/>
              <a:t>空间电荷区，也称耗尽区，势垒区，即</a:t>
            </a:r>
            <a:r>
              <a:rPr kumimoji="1" lang="en-US" altLang="zh-CN"/>
              <a:t>PN</a:t>
            </a:r>
            <a:r>
              <a:rPr kumimoji="1" lang="zh-CN" altLang="en-US"/>
              <a:t>结。空间电荷区形成的内电场一方面阻碍多子的扩散，另一方面加速少子的漂移，最终达到动态平衡。</a:t>
            </a:r>
            <a:endParaRPr kumimoji="1" lang="en-US" altLang="zh-CN"/>
          </a:p>
          <a:p>
            <a:pPr eaLnBrk="1" hangingPunct="1"/>
            <a:endParaRPr kumimoji="1" lang="zh-CN" altLang="en-US"/>
          </a:p>
          <a:p>
            <a:pPr eaLnBrk="1" hangingPunct="1"/>
            <a:r>
              <a:rPr kumimoji="1" lang="zh-CN" altLang="en-US"/>
              <a:t>扩散的结果是使空间电荷区逐渐加宽，空间电荷区越宽，内电场越强，就使漂移运动越强，而漂移使空间电荷区变薄。所以扩散和漂移这一对相反的运动最终达到平衡，相当于两个区之间没有电荷运动，空间电荷区的厚度固定不变。</a:t>
            </a:r>
            <a:endParaRPr kumimoji="1" lang="en-US" altLang="zh-CN"/>
          </a:p>
          <a:p>
            <a:pPr eaLnBrk="1" hangingPunct="1"/>
            <a:endParaRPr kumimoji="1" lang="zh-CN" altLang="en-US"/>
          </a:p>
          <a:p>
            <a:pPr eaLnBrk="1" hangingPunct="1"/>
            <a:r>
              <a:rPr kumimoji="1" lang="zh-CN" altLang="en-US"/>
              <a:t>漂移运动：在电场作用下引起的载流子的运动。</a:t>
            </a:r>
          </a:p>
          <a:p>
            <a:pPr eaLnBrk="1" hangingPunct="1"/>
            <a:r>
              <a:rPr kumimoji="1" lang="zh-CN" altLang="en-US"/>
              <a:t>扩散运动：因载流子的浓度差引起的载流子的运动。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F71FC9-E4C7-4898-A585-9CF374DC44CA}"/>
              </a:ext>
            </a:extLst>
          </p:cNvPr>
          <p:cNvSpPr>
            <a:spLocks noRot="1" noChangeArrowheads="1" noTextEdit="1"/>
          </p:cNvSpPr>
          <p:nvPr>
            <p:ph type="sldImg"/>
          </p:nvPr>
        </p:nvSpPr>
        <p:spPr>
          <a:xfrm>
            <a:off x="992188" y="768350"/>
            <a:ext cx="5114925" cy="3836988"/>
          </a:xfrm>
          <a:ln/>
        </p:spPr>
      </p:sp>
      <p:sp>
        <p:nvSpPr>
          <p:cNvPr id="24579" name="Rectangle 3">
            <a:extLst>
              <a:ext uri="{FF2B5EF4-FFF2-40B4-BE49-F238E27FC236}">
                <a16:creationId xmlns:a16="http://schemas.microsoft.com/office/drawing/2014/main" id="{4FA3E917-16E4-409F-BA03-A929CF31B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PN</a:t>
            </a:r>
            <a:r>
              <a:rPr lang="zh-CN" altLang="en-US"/>
              <a:t>结正向偏置</a:t>
            </a:r>
            <a:r>
              <a:rPr lang="en-US" altLang="zh-CN"/>
              <a:t>—— </a:t>
            </a:r>
            <a:r>
              <a:rPr lang="zh-CN" altLang="en-US"/>
              <a:t>当外加直流电压使</a:t>
            </a:r>
            <a:r>
              <a:rPr lang="en-US" altLang="zh-CN"/>
              <a:t>PN</a:t>
            </a:r>
            <a:r>
              <a:rPr lang="zh-CN" altLang="en-US"/>
              <a:t>结</a:t>
            </a:r>
            <a:r>
              <a:rPr lang="en-US" altLang="zh-CN"/>
              <a:t>P</a:t>
            </a:r>
            <a:r>
              <a:rPr lang="zh-CN" altLang="en-US"/>
              <a:t>型半导体的一端的电位高于</a:t>
            </a:r>
            <a:r>
              <a:rPr lang="en-US" altLang="zh-CN"/>
              <a:t>N</a:t>
            </a:r>
            <a:r>
              <a:rPr lang="zh-CN" altLang="en-US"/>
              <a:t>型半导体一端的电位时，称</a:t>
            </a:r>
            <a:r>
              <a:rPr lang="en-US" altLang="zh-CN"/>
              <a:t>PN</a:t>
            </a:r>
            <a:r>
              <a:rPr lang="zh-CN" altLang="en-US"/>
              <a:t>结正向偏置，简称正偏。</a:t>
            </a:r>
          </a:p>
          <a:p>
            <a:pPr eaLnBrk="1" hangingPunct="1"/>
            <a:r>
              <a:rPr lang="en-US" altLang="zh-CN"/>
              <a:t>PN</a:t>
            </a:r>
            <a:r>
              <a:rPr lang="zh-CN" altLang="en-US"/>
              <a:t>结反向偏置</a:t>
            </a:r>
            <a:r>
              <a:rPr lang="en-US" altLang="zh-CN"/>
              <a:t>—— </a:t>
            </a:r>
            <a:r>
              <a:rPr lang="zh-CN" altLang="en-US"/>
              <a:t>当外加直流电压使</a:t>
            </a:r>
            <a:r>
              <a:rPr lang="en-US" altLang="zh-CN"/>
              <a:t>PN</a:t>
            </a:r>
            <a:r>
              <a:rPr lang="zh-CN" altLang="en-US"/>
              <a:t>结</a:t>
            </a:r>
            <a:r>
              <a:rPr lang="en-US" altLang="zh-CN"/>
              <a:t>N</a:t>
            </a:r>
            <a:r>
              <a:rPr lang="zh-CN" altLang="en-US"/>
              <a:t>型半导体的一端的电位高于</a:t>
            </a:r>
            <a:r>
              <a:rPr lang="en-US" altLang="zh-CN"/>
              <a:t>P</a:t>
            </a:r>
            <a:r>
              <a:rPr lang="zh-CN" altLang="en-US"/>
              <a:t>型半导体一端的电位时，称</a:t>
            </a:r>
            <a:r>
              <a:rPr lang="en-US" altLang="zh-CN"/>
              <a:t>PN</a:t>
            </a:r>
            <a:r>
              <a:rPr lang="zh-CN" altLang="en-US"/>
              <a:t>结反向偏置，简称反偏。</a:t>
            </a:r>
            <a:endParaRPr lang="en-US" altLang="zh-CN"/>
          </a:p>
          <a:p>
            <a:pPr eaLnBrk="1" hangingPunct="1"/>
            <a:endParaRPr lang="en-US" altLang="zh-CN" sz="900">
              <a:solidFill>
                <a:srgbClr val="3333FF"/>
              </a:solidFill>
              <a:latin typeface="黑体" panose="02010609060101010101" pitchFamily="49" charset="-122"/>
              <a:ea typeface="黑体" panose="02010609060101010101" pitchFamily="49" charset="-122"/>
            </a:endParaRPr>
          </a:p>
          <a:p>
            <a:pPr eaLnBrk="1" hangingPunct="1"/>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结加正向电压时，呈现低电阻，具有较大的正向扩散电流；</a:t>
            </a:r>
          </a:p>
          <a:p>
            <a:pPr eaLnBrk="1" hangingPunct="1"/>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结加反向电压时，呈现高电阻，具有很小的反向漂移电流。</a:t>
            </a:r>
          </a:p>
          <a:p>
            <a:pPr eaLnBrk="1" hangingPunct="1"/>
            <a:r>
              <a:rPr lang="zh-CN" altLang="en-US" sz="900">
                <a:solidFill>
                  <a:srgbClr val="3333FF"/>
                </a:solidFill>
                <a:latin typeface="黑体" panose="02010609060101010101" pitchFamily="49" charset="-122"/>
                <a:ea typeface="黑体" panose="02010609060101010101" pitchFamily="49" charset="-122"/>
              </a:rPr>
              <a:t>由此可以得出结论：</a:t>
            </a:r>
            <a:r>
              <a:rPr lang="en-US" altLang="zh-CN" sz="900">
                <a:solidFill>
                  <a:srgbClr val="3333FF"/>
                </a:solidFill>
                <a:latin typeface="黑体" panose="02010609060101010101" pitchFamily="49" charset="-122"/>
                <a:ea typeface="黑体" panose="02010609060101010101" pitchFamily="49" charset="-122"/>
              </a:rPr>
              <a:t>PN</a:t>
            </a:r>
            <a:r>
              <a:rPr lang="zh-CN" altLang="en-US" sz="900">
                <a:solidFill>
                  <a:srgbClr val="3333FF"/>
                </a:solidFill>
                <a:latin typeface="黑体" panose="02010609060101010101" pitchFamily="49" charset="-122"/>
                <a:ea typeface="黑体" panose="02010609060101010101" pitchFamily="49" charset="-122"/>
              </a:rPr>
              <a:t>结具有单向导电性。</a:t>
            </a:r>
            <a:endParaRPr lang="en-US" altLang="zh-CN" sz="900">
              <a:solidFill>
                <a:srgbClr val="3333FF"/>
              </a:solidFill>
              <a:latin typeface="黑体" panose="02010609060101010101" pitchFamily="49" charset="-122"/>
              <a:ea typeface="黑体" panose="02010609060101010101" pitchFamily="49" charset="-122"/>
            </a:endParaRPr>
          </a:p>
          <a:p>
            <a:pPr eaLnBrk="1" hangingPunct="1"/>
            <a:endParaRPr lang="en-US" altLang="zh-CN" sz="900">
              <a:solidFill>
                <a:srgbClr val="3333FF"/>
              </a:solidFill>
              <a:latin typeface="黑体" panose="02010609060101010101" pitchFamily="49" charset="-122"/>
              <a:ea typeface="黑体" panose="02010609060101010101" pitchFamily="49" charset="-122"/>
            </a:endParaRPr>
          </a:p>
          <a:p>
            <a:pPr eaLnBrk="1" hangingPunct="1"/>
            <a:r>
              <a:rPr kumimoji="1" lang="zh-CN" altLang="en-US" sz="900">
                <a:latin typeface="楷体_GB2312"/>
              </a:rPr>
              <a:t>在一定的温度条件下，由本征激发决定的少子浓度是一定的，故少子形成的漂移电流是恒定的，基本上与所加反向电压的大小无关，</a:t>
            </a:r>
            <a:r>
              <a:rPr kumimoji="1" lang="zh-CN" altLang="en-US" sz="900">
                <a:solidFill>
                  <a:srgbClr val="000000"/>
                </a:solidFill>
                <a:latin typeface="楷体_GB2312"/>
              </a:rPr>
              <a:t>这个电流也称为</a:t>
            </a:r>
            <a:r>
              <a:rPr kumimoji="1" lang="zh-CN" altLang="en-US" sz="900">
                <a:solidFill>
                  <a:srgbClr val="FF0000"/>
                </a:solidFill>
                <a:latin typeface="楷体_GB2312"/>
              </a:rPr>
              <a:t>反向饱和电流</a:t>
            </a:r>
            <a:r>
              <a:rPr kumimoji="1" lang="zh-CN" altLang="en-US" sz="900">
                <a:latin typeface="楷体_GB2312"/>
              </a:rPr>
              <a:t>。 </a:t>
            </a:r>
            <a:endParaRPr lang="zh-CN" altLang="en-US" sz="900">
              <a:solidFill>
                <a:srgbClr val="3333FF"/>
              </a:solidFill>
              <a:latin typeface="黑体" panose="02010609060101010101" pitchFamily="49" charset="-122"/>
              <a:ea typeface="黑体" panose="02010609060101010101" pitchFamily="49" charset="-122"/>
            </a:endParaRPr>
          </a:p>
          <a:p>
            <a:pPr eaLnBrk="1" hangingPunct="1"/>
            <a:endParaRPr lang="en-US" altLang="zh-CN" sz="900">
              <a:solidFill>
                <a:srgbClr val="3333FF"/>
              </a:solidFill>
              <a:latin typeface="黑体" panose="02010609060101010101" pitchFamily="49" charset="-122"/>
              <a:ea typeface="黑体" panose="02010609060101010101" pitchFamily="49" charset="-122"/>
            </a:endParaRPr>
          </a:p>
          <a:p>
            <a:pPr eaLnBrk="1" hangingPunct="1">
              <a:lnSpc>
                <a:spcPct val="160000"/>
              </a:lnSpc>
            </a:pPr>
            <a:endParaRPr lang="en-US" altLang="zh-CN" sz="900">
              <a:solidFill>
                <a:srgbClr val="3333FF"/>
              </a:solidFill>
              <a:latin typeface="黑体" panose="02010609060101010101" pitchFamily="49" charset="-122"/>
              <a:ea typeface="黑体" panose="020106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75A6734-4DFF-4C0B-AAFB-14FE413B2177}"/>
              </a:ext>
            </a:extLst>
          </p:cNvPr>
          <p:cNvSpPr>
            <a:spLocks noGrp="1" noChangeArrowheads="1"/>
          </p:cNvSpPr>
          <p:nvPr>
            <p:ph type="dt" sz="half" idx="10"/>
          </p:nvPr>
        </p:nvSpPr>
        <p:spPr>
          <a:ln/>
        </p:spPr>
        <p:txBody>
          <a:bodyPr/>
          <a:lstStyle>
            <a:lvl1pPr>
              <a:defRPr/>
            </a:lvl1pPr>
          </a:lstStyle>
          <a:p>
            <a:pPr>
              <a:defRPr/>
            </a:pPr>
            <a:fld id="{8677B097-7B9A-4316-9BD5-E51B5572677F}" type="datetime1">
              <a:rPr lang="zh-CN" altLang="en-US"/>
              <a:pPr>
                <a:defRPr/>
              </a:pPr>
              <a:t>2024/11/6</a:t>
            </a:fld>
            <a:endParaRPr lang="en-US" altLang="zh-CN"/>
          </a:p>
        </p:txBody>
      </p:sp>
      <p:sp>
        <p:nvSpPr>
          <p:cNvPr id="5" name="Rectangle 5">
            <a:extLst>
              <a:ext uri="{FF2B5EF4-FFF2-40B4-BE49-F238E27FC236}">
                <a16:creationId xmlns:a16="http://schemas.microsoft.com/office/drawing/2014/main" id="{29C79F0C-A8F9-4033-BBE9-8439B009A05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6" name="Rectangle 6">
            <a:extLst>
              <a:ext uri="{FF2B5EF4-FFF2-40B4-BE49-F238E27FC236}">
                <a16:creationId xmlns:a16="http://schemas.microsoft.com/office/drawing/2014/main" id="{D3EA7CF0-A2E7-4BEB-8E91-F77210956929}"/>
              </a:ext>
            </a:extLst>
          </p:cNvPr>
          <p:cNvSpPr>
            <a:spLocks noGrp="1" noChangeArrowheads="1"/>
          </p:cNvSpPr>
          <p:nvPr>
            <p:ph type="sldNum" sz="quarter" idx="12"/>
          </p:nvPr>
        </p:nvSpPr>
        <p:spPr>
          <a:ln/>
        </p:spPr>
        <p:txBody>
          <a:bodyPr/>
          <a:lstStyle>
            <a:lvl1pPr>
              <a:defRPr/>
            </a:lvl1pPr>
          </a:lstStyle>
          <a:p>
            <a:pPr>
              <a:defRPr/>
            </a:pPr>
            <a:fld id="{E8FDB3CB-CE27-4096-9D8A-20C025608556}" type="slidenum">
              <a:rPr lang="en-US" altLang="zh-CN"/>
              <a:pPr>
                <a:defRPr/>
              </a:pPr>
              <a:t>‹#›</a:t>
            </a:fld>
            <a:endParaRPr lang="en-US" altLang="zh-CN"/>
          </a:p>
        </p:txBody>
      </p:sp>
    </p:spTree>
    <p:extLst>
      <p:ext uri="{BB962C8B-B14F-4D97-AF65-F5344CB8AC3E}">
        <p14:creationId xmlns:p14="http://schemas.microsoft.com/office/powerpoint/2010/main" val="6995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06417E3-0089-4659-A495-ADE00F365829}"/>
              </a:ext>
            </a:extLst>
          </p:cNvPr>
          <p:cNvSpPr>
            <a:spLocks noGrp="1" noChangeArrowheads="1"/>
          </p:cNvSpPr>
          <p:nvPr>
            <p:ph type="dt" sz="half" idx="10"/>
          </p:nvPr>
        </p:nvSpPr>
        <p:spPr>
          <a:ln/>
        </p:spPr>
        <p:txBody>
          <a:bodyPr/>
          <a:lstStyle>
            <a:lvl1pPr>
              <a:defRPr/>
            </a:lvl1pPr>
          </a:lstStyle>
          <a:p>
            <a:pPr>
              <a:defRPr/>
            </a:pPr>
            <a:fld id="{D776BEE7-95DB-4C0D-B5F2-DDB33B304F25}" type="datetime1">
              <a:rPr lang="zh-CN" altLang="en-US"/>
              <a:pPr>
                <a:defRPr/>
              </a:pPr>
              <a:t>2024/11/6</a:t>
            </a:fld>
            <a:endParaRPr lang="en-US" altLang="zh-CN"/>
          </a:p>
        </p:txBody>
      </p:sp>
      <p:sp>
        <p:nvSpPr>
          <p:cNvPr id="5" name="Rectangle 5">
            <a:extLst>
              <a:ext uri="{FF2B5EF4-FFF2-40B4-BE49-F238E27FC236}">
                <a16:creationId xmlns:a16="http://schemas.microsoft.com/office/drawing/2014/main" id="{0845F761-2510-41CD-9584-423C27E442C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6" name="Rectangle 6">
            <a:extLst>
              <a:ext uri="{FF2B5EF4-FFF2-40B4-BE49-F238E27FC236}">
                <a16:creationId xmlns:a16="http://schemas.microsoft.com/office/drawing/2014/main" id="{0817E1BC-6592-4509-A59F-78FAE6B7B1B0}"/>
              </a:ext>
            </a:extLst>
          </p:cNvPr>
          <p:cNvSpPr>
            <a:spLocks noGrp="1" noChangeArrowheads="1"/>
          </p:cNvSpPr>
          <p:nvPr>
            <p:ph type="sldNum" sz="quarter" idx="12"/>
          </p:nvPr>
        </p:nvSpPr>
        <p:spPr>
          <a:ln/>
        </p:spPr>
        <p:txBody>
          <a:bodyPr/>
          <a:lstStyle>
            <a:lvl1pPr>
              <a:defRPr/>
            </a:lvl1pPr>
          </a:lstStyle>
          <a:p>
            <a:pPr>
              <a:defRPr/>
            </a:pPr>
            <a:fld id="{280A5986-099B-4148-A6D2-8416E368B738}" type="slidenum">
              <a:rPr lang="en-US" altLang="zh-CN"/>
              <a:pPr>
                <a:defRPr/>
              </a:pPr>
              <a:t>‹#›</a:t>
            </a:fld>
            <a:endParaRPr lang="en-US" altLang="zh-CN"/>
          </a:p>
        </p:txBody>
      </p:sp>
    </p:spTree>
    <p:extLst>
      <p:ext uri="{BB962C8B-B14F-4D97-AF65-F5344CB8AC3E}">
        <p14:creationId xmlns:p14="http://schemas.microsoft.com/office/powerpoint/2010/main" val="339870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D909859-F8DE-4648-8533-72471F756120}"/>
              </a:ext>
            </a:extLst>
          </p:cNvPr>
          <p:cNvSpPr>
            <a:spLocks noGrp="1" noChangeArrowheads="1"/>
          </p:cNvSpPr>
          <p:nvPr>
            <p:ph type="dt" sz="half" idx="10"/>
          </p:nvPr>
        </p:nvSpPr>
        <p:spPr>
          <a:ln/>
        </p:spPr>
        <p:txBody>
          <a:bodyPr/>
          <a:lstStyle>
            <a:lvl1pPr>
              <a:defRPr/>
            </a:lvl1pPr>
          </a:lstStyle>
          <a:p>
            <a:pPr>
              <a:defRPr/>
            </a:pPr>
            <a:fld id="{C6009F0D-75E1-47CE-8768-BF706BDB26A4}" type="datetime1">
              <a:rPr lang="zh-CN" altLang="en-US"/>
              <a:pPr>
                <a:defRPr/>
              </a:pPr>
              <a:t>2024/11/6</a:t>
            </a:fld>
            <a:endParaRPr lang="en-US" altLang="zh-CN"/>
          </a:p>
        </p:txBody>
      </p:sp>
      <p:sp>
        <p:nvSpPr>
          <p:cNvPr id="5" name="Rectangle 5">
            <a:extLst>
              <a:ext uri="{FF2B5EF4-FFF2-40B4-BE49-F238E27FC236}">
                <a16:creationId xmlns:a16="http://schemas.microsoft.com/office/drawing/2014/main" id="{54A826F6-5FF0-4074-B152-46B36FBDE37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6" name="Rectangle 6">
            <a:extLst>
              <a:ext uri="{FF2B5EF4-FFF2-40B4-BE49-F238E27FC236}">
                <a16:creationId xmlns:a16="http://schemas.microsoft.com/office/drawing/2014/main" id="{FD55AB4F-5342-4614-9B50-808A67B83964}"/>
              </a:ext>
            </a:extLst>
          </p:cNvPr>
          <p:cNvSpPr>
            <a:spLocks noGrp="1" noChangeArrowheads="1"/>
          </p:cNvSpPr>
          <p:nvPr>
            <p:ph type="sldNum" sz="quarter" idx="12"/>
          </p:nvPr>
        </p:nvSpPr>
        <p:spPr>
          <a:ln/>
        </p:spPr>
        <p:txBody>
          <a:bodyPr/>
          <a:lstStyle>
            <a:lvl1pPr>
              <a:defRPr/>
            </a:lvl1pPr>
          </a:lstStyle>
          <a:p>
            <a:pPr>
              <a:defRPr/>
            </a:pPr>
            <a:fld id="{7C8B68A7-CFCE-4AC6-A4DF-978C7186CE9A}" type="slidenum">
              <a:rPr lang="en-US" altLang="zh-CN"/>
              <a:pPr>
                <a:defRPr/>
              </a:pPr>
              <a:t>‹#›</a:t>
            </a:fld>
            <a:endParaRPr lang="en-US" altLang="zh-CN"/>
          </a:p>
        </p:txBody>
      </p:sp>
    </p:spTree>
    <p:extLst>
      <p:ext uri="{BB962C8B-B14F-4D97-AF65-F5344CB8AC3E}">
        <p14:creationId xmlns:p14="http://schemas.microsoft.com/office/powerpoint/2010/main" val="601077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7AD17F50-E1DF-4EB3-A015-2C18688A0C92}"/>
              </a:ext>
            </a:extLst>
          </p:cNvPr>
          <p:cNvSpPr>
            <a:spLocks noGrp="1" noChangeArrowheads="1"/>
          </p:cNvSpPr>
          <p:nvPr>
            <p:ph type="dt" sz="half" idx="10"/>
          </p:nvPr>
        </p:nvSpPr>
        <p:spPr>
          <a:ln/>
        </p:spPr>
        <p:txBody>
          <a:bodyPr/>
          <a:lstStyle>
            <a:lvl1pPr>
              <a:defRPr/>
            </a:lvl1pPr>
          </a:lstStyle>
          <a:p>
            <a:pPr>
              <a:defRPr/>
            </a:pPr>
            <a:fld id="{7C6D7FC4-3350-4585-9F95-50A84FD7F244}" type="datetime1">
              <a:rPr lang="zh-CN" altLang="en-US"/>
              <a:pPr>
                <a:defRPr/>
              </a:pPr>
              <a:t>2024/11/6</a:t>
            </a:fld>
            <a:endParaRPr lang="en-US" altLang="zh-CN"/>
          </a:p>
        </p:txBody>
      </p:sp>
      <p:sp>
        <p:nvSpPr>
          <p:cNvPr id="5" name="Rectangle 5">
            <a:extLst>
              <a:ext uri="{FF2B5EF4-FFF2-40B4-BE49-F238E27FC236}">
                <a16:creationId xmlns:a16="http://schemas.microsoft.com/office/drawing/2014/main" id="{ECB91474-E6EE-4EAA-BE25-D6ED2EE32A6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6" name="Rectangle 6">
            <a:extLst>
              <a:ext uri="{FF2B5EF4-FFF2-40B4-BE49-F238E27FC236}">
                <a16:creationId xmlns:a16="http://schemas.microsoft.com/office/drawing/2014/main" id="{61D3DCE6-A6B2-4545-AEEF-1AAD9D388EC5}"/>
              </a:ext>
            </a:extLst>
          </p:cNvPr>
          <p:cNvSpPr>
            <a:spLocks noGrp="1" noChangeArrowheads="1"/>
          </p:cNvSpPr>
          <p:nvPr>
            <p:ph type="sldNum" sz="quarter" idx="12"/>
          </p:nvPr>
        </p:nvSpPr>
        <p:spPr>
          <a:ln/>
        </p:spPr>
        <p:txBody>
          <a:bodyPr/>
          <a:lstStyle>
            <a:lvl1pPr>
              <a:defRPr/>
            </a:lvl1pPr>
          </a:lstStyle>
          <a:p>
            <a:pPr>
              <a:defRPr/>
            </a:pPr>
            <a:fld id="{F1FE9AEE-FD8B-4879-95AF-E4140CAAD0CD}" type="slidenum">
              <a:rPr lang="en-US" altLang="zh-CN"/>
              <a:pPr>
                <a:defRPr/>
              </a:pPr>
              <a:t>‹#›</a:t>
            </a:fld>
            <a:endParaRPr lang="en-US" altLang="zh-CN"/>
          </a:p>
        </p:txBody>
      </p:sp>
    </p:spTree>
    <p:extLst>
      <p:ext uri="{BB962C8B-B14F-4D97-AF65-F5344CB8AC3E}">
        <p14:creationId xmlns:p14="http://schemas.microsoft.com/office/powerpoint/2010/main" val="4184180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3BD9576-CD6F-4D95-BA81-B235291E6395}"/>
              </a:ext>
            </a:extLst>
          </p:cNvPr>
          <p:cNvSpPr>
            <a:spLocks noGrp="1" noChangeArrowheads="1"/>
          </p:cNvSpPr>
          <p:nvPr>
            <p:ph type="dt" sz="half" idx="10"/>
          </p:nvPr>
        </p:nvSpPr>
        <p:spPr>
          <a:ln/>
        </p:spPr>
        <p:txBody>
          <a:bodyPr/>
          <a:lstStyle>
            <a:lvl1pPr>
              <a:defRPr/>
            </a:lvl1pPr>
          </a:lstStyle>
          <a:p>
            <a:pPr>
              <a:defRPr/>
            </a:pPr>
            <a:fld id="{DA5132B4-1193-474F-830F-A07CBC4439E3}" type="datetime1">
              <a:rPr lang="zh-CN" altLang="en-US"/>
              <a:pPr>
                <a:defRPr/>
              </a:pPr>
              <a:t>2024/11/6</a:t>
            </a:fld>
            <a:endParaRPr lang="en-US" altLang="zh-CN"/>
          </a:p>
        </p:txBody>
      </p:sp>
      <p:sp>
        <p:nvSpPr>
          <p:cNvPr id="6" name="Rectangle 5">
            <a:extLst>
              <a:ext uri="{FF2B5EF4-FFF2-40B4-BE49-F238E27FC236}">
                <a16:creationId xmlns:a16="http://schemas.microsoft.com/office/drawing/2014/main" id="{CFAC5482-E10D-4E4F-AA05-BC5B5EA2A259}"/>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7" name="Rectangle 6">
            <a:extLst>
              <a:ext uri="{FF2B5EF4-FFF2-40B4-BE49-F238E27FC236}">
                <a16:creationId xmlns:a16="http://schemas.microsoft.com/office/drawing/2014/main" id="{4724E77A-6219-4268-B73A-ADE3D2B7C1B1}"/>
              </a:ext>
            </a:extLst>
          </p:cNvPr>
          <p:cNvSpPr>
            <a:spLocks noGrp="1" noChangeArrowheads="1"/>
          </p:cNvSpPr>
          <p:nvPr>
            <p:ph type="sldNum" sz="quarter" idx="12"/>
          </p:nvPr>
        </p:nvSpPr>
        <p:spPr>
          <a:ln/>
        </p:spPr>
        <p:txBody>
          <a:bodyPr/>
          <a:lstStyle>
            <a:lvl1pPr>
              <a:defRPr/>
            </a:lvl1pPr>
          </a:lstStyle>
          <a:p>
            <a:pPr>
              <a:defRPr/>
            </a:pPr>
            <a:fld id="{768FB25F-C2B1-4A42-9E3C-0B9ABBE05462}" type="slidenum">
              <a:rPr lang="en-US" altLang="zh-CN"/>
              <a:pPr>
                <a:defRPr/>
              </a:pPr>
              <a:t>‹#›</a:t>
            </a:fld>
            <a:endParaRPr lang="en-US" altLang="zh-CN"/>
          </a:p>
        </p:txBody>
      </p:sp>
    </p:spTree>
    <p:extLst>
      <p:ext uri="{BB962C8B-B14F-4D97-AF65-F5344CB8AC3E}">
        <p14:creationId xmlns:p14="http://schemas.microsoft.com/office/powerpoint/2010/main" val="1836808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5F125454-B018-4301-A7D4-84C766AC714F}"/>
              </a:ext>
            </a:extLst>
          </p:cNvPr>
          <p:cNvSpPr>
            <a:spLocks noGrp="1" noChangeArrowheads="1"/>
          </p:cNvSpPr>
          <p:nvPr>
            <p:ph type="dt" sz="half" idx="10"/>
          </p:nvPr>
        </p:nvSpPr>
        <p:spPr>
          <a:ln/>
        </p:spPr>
        <p:txBody>
          <a:bodyPr/>
          <a:lstStyle>
            <a:lvl1pPr>
              <a:defRPr/>
            </a:lvl1pPr>
          </a:lstStyle>
          <a:p>
            <a:pPr>
              <a:defRPr/>
            </a:pPr>
            <a:fld id="{0CDD3E5B-FC76-49C8-8EA5-95F7459E6C3A}" type="datetime1">
              <a:rPr lang="zh-CN" altLang="en-US"/>
              <a:pPr>
                <a:defRPr/>
              </a:pPr>
              <a:t>2024/11/6</a:t>
            </a:fld>
            <a:endParaRPr lang="en-US" altLang="zh-CN"/>
          </a:p>
        </p:txBody>
      </p:sp>
      <p:sp>
        <p:nvSpPr>
          <p:cNvPr id="5" name="Rectangle 5">
            <a:extLst>
              <a:ext uri="{FF2B5EF4-FFF2-40B4-BE49-F238E27FC236}">
                <a16:creationId xmlns:a16="http://schemas.microsoft.com/office/drawing/2014/main" id="{6098B1BF-6252-435F-91DB-C2136B70FF7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6" name="Rectangle 6">
            <a:extLst>
              <a:ext uri="{FF2B5EF4-FFF2-40B4-BE49-F238E27FC236}">
                <a16:creationId xmlns:a16="http://schemas.microsoft.com/office/drawing/2014/main" id="{5ED005A1-6537-4964-807C-BE2219372422}"/>
              </a:ext>
            </a:extLst>
          </p:cNvPr>
          <p:cNvSpPr>
            <a:spLocks noGrp="1" noChangeArrowheads="1"/>
          </p:cNvSpPr>
          <p:nvPr>
            <p:ph type="sldNum" sz="quarter" idx="12"/>
          </p:nvPr>
        </p:nvSpPr>
        <p:spPr>
          <a:ln/>
        </p:spPr>
        <p:txBody>
          <a:bodyPr/>
          <a:lstStyle>
            <a:lvl1pPr>
              <a:defRPr/>
            </a:lvl1pPr>
          </a:lstStyle>
          <a:p>
            <a:pPr>
              <a:defRPr/>
            </a:pPr>
            <a:fld id="{BBEEB3A1-C867-4304-891E-C042F12E04CF}" type="slidenum">
              <a:rPr lang="en-US" altLang="zh-CN"/>
              <a:pPr>
                <a:defRPr/>
              </a:pPr>
              <a:t>‹#›</a:t>
            </a:fld>
            <a:endParaRPr lang="en-US" altLang="zh-CN"/>
          </a:p>
        </p:txBody>
      </p:sp>
    </p:spTree>
    <p:extLst>
      <p:ext uri="{BB962C8B-B14F-4D97-AF65-F5344CB8AC3E}">
        <p14:creationId xmlns:p14="http://schemas.microsoft.com/office/powerpoint/2010/main" val="62626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449388"/>
            <a:ext cx="4038600" cy="4932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49388"/>
            <a:ext cx="4038600" cy="2389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0975"/>
            <a:ext cx="4038600" cy="2390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ECF07F43-A758-4526-9472-9E07421777D9}"/>
              </a:ext>
            </a:extLst>
          </p:cNvPr>
          <p:cNvSpPr>
            <a:spLocks noGrp="1" noChangeArrowheads="1"/>
          </p:cNvSpPr>
          <p:nvPr>
            <p:ph type="dt" sz="half" idx="10"/>
          </p:nvPr>
        </p:nvSpPr>
        <p:spPr>
          <a:ln/>
        </p:spPr>
        <p:txBody>
          <a:bodyPr/>
          <a:lstStyle>
            <a:lvl1pPr>
              <a:defRPr/>
            </a:lvl1pPr>
          </a:lstStyle>
          <a:p>
            <a:pPr>
              <a:defRPr/>
            </a:pPr>
            <a:fld id="{071A8BFD-518D-4BFA-8935-5FDB4FBF1C2C}" type="datetime1">
              <a:rPr lang="zh-CN" altLang="en-US"/>
              <a:pPr>
                <a:defRPr/>
              </a:pPr>
              <a:t>2024/11/6</a:t>
            </a:fld>
            <a:endParaRPr lang="en-US" altLang="zh-CN"/>
          </a:p>
        </p:txBody>
      </p:sp>
      <p:sp>
        <p:nvSpPr>
          <p:cNvPr id="7" name="Rectangle 5">
            <a:extLst>
              <a:ext uri="{FF2B5EF4-FFF2-40B4-BE49-F238E27FC236}">
                <a16:creationId xmlns:a16="http://schemas.microsoft.com/office/drawing/2014/main" id="{6D26A860-569D-467E-9E1B-559D34CF3377}"/>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8" name="Rectangle 6">
            <a:extLst>
              <a:ext uri="{FF2B5EF4-FFF2-40B4-BE49-F238E27FC236}">
                <a16:creationId xmlns:a16="http://schemas.microsoft.com/office/drawing/2014/main" id="{ACE6E0E2-FEE5-4570-8FD8-AA7AC29A7075}"/>
              </a:ext>
            </a:extLst>
          </p:cNvPr>
          <p:cNvSpPr>
            <a:spLocks noGrp="1" noChangeArrowheads="1"/>
          </p:cNvSpPr>
          <p:nvPr>
            <p:ph type="sldNum" sz="quarter" idx="12"/>
          </p:nvPr>
        </p:nvSpPr>
        <p:spPr>
          <a:ln/>
        </p:spPr>
        <p:txBody>
          <a:bodyPr/>
          <a:lstStyle>
            <a:lvl1pPr>
              <a:defRPr/>
            </a:lvl1pPr>
          </a:lstStyle>
          <a:p>
            <a:pPr>
              <a:defRPr/>
            </a:pPr>
            <a:fld id="{A7D7DE46-B480-456E-8B24-384AB9D5B624}" type="slidenum">
              <a:rPr lang="en-US" altLang="zh-CN"/>
              <a:pPr>
                <a:defRPr/>
              </a:pPr>
              <a:t>‹#›</a:t>
            </a:fld>
            <a:endParaRPr lang="en-US" altLang="zh-CN"/>
          </a:p>
        </p:txBody>
      </p:sp>
    </p:spTree>
    <p:extLst>
      <p:ext uri="{BB962C8B-B14F-4D97-AF65-F5344CB8AC3E}">
        <p14:creationId xmlns:p14="http://schemas.microsoft.com/office/powerpoint/2010/main" val="224015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4FD5482-4489-4692-A54E-E8A0BA9DC744}"/>
              </a:ext>
            </a:extLst>
          </p:cNvPr>
          <p:cNvSpPr>
            <a:spLocks noGrp="1" noChangeArrowheads="1"/>
          </p:cNvSpPr>
          <p:nvPr>
            <p:ph type="dt" sz="half" idx="10"/>
          </p:nvPr>
        </p:nvSpPr>
        <p:spPr>
          <a:ln/>
        </p:spPr>
        <p:txBody>
          <a:bodyPr/>
          <a:lstStyle>
            <a:lvl1pPr>
              <a:defRPr/>
            </a:lvl1pPr>
          </a:lstStyle>
          <a:p>
            <a:pPr>
              <a:defRPr/>
            </a:pPr>
            <a:fld id="{4CB7B4E4-AFF0-4C2E-B17A-6683F3BC5050}" type="datetime1">
              <a:rPr lang="zh-CN" altLang="en-US"/>
              <a:pPr>
                <a:defRPr/>
              </a:pPr>
              <a:t>2024/11/6</a:t>
            </a:fld>
            <a:endParaRPr lang="en-US" altLang="zh-CN"/>
          </a:p>
        </p:txBody>
      </p:sp>
      <p:sp>
        <p:nvSpPr>
          <p:cNvPr id="5" name="Rectangle 5">
            <a:extLst>
              <a:ext uri="{FF2B5EF4-FFF2-40B4-BE49-F238E27FC236}">
                <a16:creationId xmlns:a16="http://schemas.microsoft.com/office/drawing/2014/main" id="{59CC7879-F368-4624-BF66-70D59E859D2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6" name="Rectangle 6">
            <a:extLst>
              <a:ext uri="{FF2B5EF4-FFF2-40B4-BE49-F238E27FC236}">
                <a16:creationId xmlns:a16="http://schemas.microsoft.com/office/drawing/2014/main" id="{18D7F3CE-30A8-4E49-AF33-408250FF3CCC}"/>
              </a:ext>
            </a:extLst>
          </p:cNvPr>
          <p:cNvSpPr>
            <a:spLocks noGrp="1" noChangeArrowheads="1"/>
          </p:cNvSpPr>
          <p:nvPr>
            <p:ph type="sldNum" sz="quarter" idx="12"/>
          </p:nvPr>
        </p:nvSpPr>
        <p:spPr>
          <a:ln/>
        </p:spPr>
        <p:txBody>
          <a:bodyPr/>
          <a:lstStyle>
            <a:lvl1pPr>
              <a:defRPr/>
            </a:lvl1pPr>
          </a:lstStyle>
          <a:p>
            <a:pPr>
              <a:defRPr/>
            </a:pPr>
            <a:fld id="{C2E09B92-97DE-44EC-B6C0-36DA964C6F4B}" type="slidenum">
              <a:rPr lang="en-US" altLang="zh-CN"/>
              <a:pPr>
                <a:defRPr/>
              </a:pPr>
              <a:t>‹#›</a:t>
            </a:fld>
            <a:endParaRPr lang="en-US" altLang="zh-CN"/>
          </a:p>
        </p:txBody>
      </p:sp>
    </p:spTree>
    <p:extLst>
      <p:ext uri="{BB962C8B-B14F-4D97-AF65-F5344CB8AC3E}">
        <p14:creationId xmlns:p14="http://schemas.microsoft.com/office/powerpoint/2010/main" val="2516845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2D06AB2-8D4F-4CFC-B6E7-4C49FFEA8505}"/>
              </a:ext>
            </a:extLst>
          </p:cNvPr>
          <p:cNvSpPr>
            <a:spLocks noGrp="1" noChangeArrowheads="1"/>
          </p:cNvSpPr>
          <p:nvPr>
            <p:ph type="dt" sz="half" idx="10"/>
          </p:nvPr>
        </p:nvSpPr>
        <p:spPr>
          <a:ln/>
        </p:spPr>
        <p:txBody>
          <a:bodyPr/>
          <a:lstStyle>
            <a:lvl1pPr>
              <a:defRPr/>
            </a:lvl1pPr>
          </a:lstStyle>
          <a:p>
            <a:pPr>
              <a:defRPr/>
            </a:pPr>
            <a:fld id="{6824325F-4141-454B-A132-649BCFDCFC92}" type="datetime1">
              <a:rPr lang="zh-CN" altLang="en-US"/>
              <a:pPr>
                <a:defRPr/>
              </a:pPr>
              <a:t>2024/11/6</a:t>
            </a:fld>
            <a:endParaRPr lang="en-US" altLang="zh-CN"/>
          </a:p>
        </p:txBody>
      </p:sp>
      <p:sp>
        <p:nvSpPr>
          <p:cNvPr id="5" name="Rectangle 5">
            <a:extLst>
              <a:ext uri="{FF2B5EF4-FFF2-40B4-BE49-F238E27FC236}">
                <a16:creationId xmlns:a16="http://schemas.microsoft.com/office/drawing/2014/main" id="{D5F2D97C-FF19-4FF7-803C-A8514DE1957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6" name="Rectangle 6">
            <a:extLst>
              <a:ext uri="{FF2B5EF4-FFF2-40B4-BE49-F238E27FC236}">
                <a16:creationId xmlns:a16="http://schemas.microsoft.com/office/drawing/2014/main" id="{73D3445E-9D88-4023-830D-D37E0DD198E2}"/>
              </a:ext>
            </a:extLst>
          </p:cNvPr>
          <p:cNvSpPr>
            <a:spLocks noGrp="1" noChangeArrowheads="1"/>
          </p:cNvSpPr>
          <p:nvPr>
            <p:ph type="sldNum" sz="quarter" idx="12"/>
          </p:nvPr>
        </p:nvSpPr>
        <p:spPr>
          <a:ln/>
        </p:spPr>
        <p:txBody>
          <a:bodyPr/>
          <a:lstStyle>
            <a:lvl1pPr>
              <a:defRPr/>
            </a:lvl1pPr>
          </a:lstStyle>
          <a:p>
            <a:pPr>
              <a:defRPr/>
            </a:pPr>
            <a:fld id="{093FB442-4845-4859-B352-B7289A7466D8}" type="slidenum">
              <a:rPr lang="en-US" altLang="zh-CN"/>
              <a:pPr>
                <a:defRPr/>
              </a:pPr>
              <a:t>‹#›</a:t>
            </a:fld>
            <a:endParaRPr lang="en-US" altLang="zh-CN"/>
          </a:p>
        </p:txBody>
      </p:sp>
    </p:spTree>
    <p:extLst>
      <p:ext uri="{BB962C8B-B14F-4D97-AF65-F5344CB8AC3E}">
        <p14:creationId xmlns:p14="http://schemas.microsoft.com/office/powerpoint/2010/main" val="105709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8337929-4311-4A83-B81E-5486D8EF5170}"/>
              </a:ext>
            </a:extLst>
          </p:cNvPr>
          <p:cNvSpPr>
            <a:spLocks noGrp="1" noChangeArrowheads="1"/>
          </p:cNvSpPr>
          <p:nvPr>
            <p:ph type="dt" sz="half" idx="10"/>
          </p:nvPr>
        </p:nvSpPr>
        <p:spPr>
          <a:ln/>
        </p:spPr>
        <p:txBody>
          <a:bodyPr/>
          <a:lstStyle>
            <a:lvl1pPr>
              <a:defRPr/>
            </a:lvl1pPr>
          </a:lstStyle>
          <a:p>
            <a:pPr>
              <a:defRPr/>
            </a:pPr>
            <a:fld id="{D76CB515-C9CA-4D63-AD0B-376CF83AEDDE}" type="datetime1">
              <a:rPr lang="zh-CN" altLang="en-US"/>
              <a:pPr>
                <a:defRPr/>
              </a:pPr>
              <a:t>2024/11/6</a:t>
            </a:fld>
            <a:endParaRPr lang="en-US" altLang="zh-CN"/>
          </a:p>
        </p:txBody>
      </p:sp>
      <p:sp>
        <p:nvSpPr>
          <p:cNvPr id="6" name="Rectangle 5">
            <a:extLst>
              <a:ext uri="{FF2B5EF4-FFF2-40B4-BE49-F238E27FC236}">
                <a16:creationId xmlns:a16="http://schemas.microsoft.com/office/drawing/2014/main" id="{40B435D4-6E13-45DC-B1FD-C0FB79E19EE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7" name="Rectangle 6">
            <a:extLst>
              <a:ext uri="{FF2B5EF4-FFF2-40B4-BE49-F238E27FC236}">
                <a16:creationId xmlns:a16="http://schemas.microsoft.com/office/drawing/2014/main" id="{389CE855-6729-41A8-A358-AED23E8C07D9}"/>
              </a:ext>
            </a:extLst>
          </p:cNvPr>
          <p:cNvSpPr>
            <a:spLocks noGrp="1" noChangeArrowheads="1"/>
          </p:cNvSpPr>
          <p:nvPr>
            <p:ph type="sldNum" sz="quarter" idx="12"/>
          </p:nvPr>
        </p:nvSpPr>
        <p:spPr>
          <a:ln/>
        </p:spPr>
        <p:txBody>
          <a:bodyPr/>
          <a:lstStyle>
            <a:lvl1pPr>
              <a:defRPr/>
            </a:lvl1pPr>
          </a:lstStyle>
          <a:p>
            <a:pPr>
              <a:defRPr/>
            </a:pPr>
            <a:fld id="{10920462-56FF-4075-B830-87F721D60788}" type="slidenum">
              <a:rPr lang="en-US" altLang="zh-CN"/>
              <a:pPr>
                <a:defRPr/>
              </a:pPr>
              <a:t>‹#›</a:t>
            </a:fld>
            <a:endParaRPr lang="en-US" altLang="zh-CN"/>
          </a:p>
        </p:txBody>
      </p:sp>
    </p:spTree>
    <p:extLst>
      <p:ext uri="{BB962C8B-B14F-4D97-AF65-F5344CB8AC3E}">
        <p14:creationId xmlns:p14="http://schemas.microsoft.com/office/powerpoint/2010/main" val="265847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5B2C503-FBA9-4E8E-8468-5F44588B82A6}"/>
              </a:ext>
            </a:extLst>
          </p:cNvPr>
          <p:cNvSpPr>
            <a:spLocks noGrp="1" noChangeArrowheads="1"/>
          </p:cNvSpPr>
          <p:nvPr>
            <p:ph type="dt" sz="half" idx="10"/>
          </p:nvPr>
        </p:nvSpPr>
        <p:spPr>
          <a:ln/>
        </p:spPr>
        <p:txBody>
          <a:bodyPr/>
          <a:lstStyle>
            <a:lvl1pPr>
              <a:defRPr/>
            </a:lvl1pPr>
          </a:lstStyle>
          <a:p>
            <a:pPr>
              <a:defRPr/>
            </a:pPr>
            <a:fld id="{6E553032-0F68-4EAC-A72D-2F0F593855C9}" type="datetime1">
              <a:rPr lang="zh-CN" altLang="en-US"/>
              <a:pPr>
                <a:defRPr/>
              </a:pPr>
              <a:t>2024/11/6</a:t>
            </a:fld>
            <a:endParaRPr lang="en-US" altLang="zh-CN"/>
          </a:p>
        </p:txBody>
      </p:sp>
      <p:sp>
        <p:nvSpPr>
          <p:cNvPr id="8" name="Rectangle 5">
            <a:extLst>
              <a:ext uri="{FF2B5EF4-FFF2-40B4-BE49-F238E27FC236}">
                <a16:creationId xmlns:a16="http://schemas.microsoft.com/office/drawing/2014/main" id="{D06FAD35-69B8-4D06-B9DC-73E92F19F56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9" name="Rectangle 6">
            <a:extLst>
              <a:ext uri="{FF2B5EF4-FFF2-40B4-BE49-F238E27FC236}">
                <a16:creationId xmlns:a16="http://schemas.microsoft.com/office/drawing/2014/main" id="{863D4CD6-4314-491B-AF50-622444C3268A}"/>
              </a:ext>
            </a:extLst>
          </p:cNvPr>
          <p:cNvSpPr>
            <a:spLocks noGrp="1" noChangeArrowheads="1"/>
          </p:cNvSpPr>
          <p:nvPr>
            <p:ph type="sldNum" sz="quarter" idx="12"/>
          </p:nvPr>
        </p:nvSpPr>
        <p:spPr>
          <a:ln/>
        </p:spPr>
        <p:txBody>
          <a:bodyPr/>
          <a:lstStyle>
            <a:lvl1pPr>
              <a:defRPr/>
            </a:lvl1pPr>
          </a:lstStyle>
          <a:p>
            <a:pPr>
              <a:defRPr/>
            </a:pPr>
            <a:fld id="{DEAF15D7-6791-461B-B4C9-DBC2AB63581B}" type="slidenum">
              <a:rPr lang="en-US" altLang="zh-CN"/>
              <a:pPr>
                <a:defRPr/>
              </a:pPr>
              <a:t>‹#›</a:t>
            </a:fld>
            <a:endParaRPr lang="en-US" altLang="zh-CN"/>
          </a:p>
        </p:txBody>
      </p:sp>
    </p:spTree>
    <p:extLst>
      <p:ext uri="{BB962C8B-B14F-4D97-AF65-F5344CB8AC3E}">
        <p14:creationId xmlns:p14="http://schemas.microsoft.com/office/powerpoint/2010/main" val="408930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3253A93-534A-4D37-8A21-BCE53A74009A}"/>
              </a:ext>
            </a:extLst>
          </p:cNvPr>
          <p:cNvSpPr>
            <a:spLocks noGrp="1" noChangeArrowheads="1"/>
          </p:cNvSpPr>
          <p:nvPr>
            <p:ph type="dt" sz="half" idx="10"/>
          </p:nvPr>
        </p:nvSpPr>
        <p:spPr>
          <a:ln/>
        </p:spPr>
        <p:txBody>
          <a:bodyPr/>
          <a:lstStyle>
            <a:lvl1pPr>
              <a:defRPr/>
            </a:lvl1pPr>
          </a:lstStyle>
          <a:p>
            <a:pPr>
              <a:defRPr/>
            </a:pPr>
            <a:fld id="{14912BF4-C229-43B6-9979-8142780F8DA4}" type="datetime1">
              <a:rPr lang="zh-CN" altLang="en-US"/>
              <a:pPr>
                <a:defRPr/>
              </a:pPr>
              <a:t>2024/11/6</a:t>
            </a:fld>
            <a:endParaRPr lang="en-US" altLang="zh-CN"/>
          </a:p>
        </p:txBody>
      </p:sp>
      <p:sp>
        <p:nvSpPr>
          <p:cNvPr id="4" name="Rectangle 5">
            <a:extLst>
              <a:ext uri="{FF2B5EF4-FFF2-40B4-BE49-F238E27FC236}">
                <a16:creationId xmlns:a16="http://schemas.microsoft.com/office/drawing/2014/main" id="{D812D091-443E-4206-A83E-05C67928F1D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5" name="Rectangle 6">
            <a:extLst>
              <a:ext uri="{FF2B5EF4-FFF2-40B4-BE49-F238E27FC236}">
                <a16:creationId xmlns:a16="http://schemas.microsoft.com/office/drawing/2014/main" id="{5B8C5563-EA9C-4F33-B18A-2AFE09A75D3E}"/>
              </a:ext>
            </a:extLst>
          </p:cNvPr>
          <p:cNvSpPr>
            <a:spLocks noGrp="1" noChangeArrowheads="1"/>
          </p:cNvSpPr>
          <p:nvPr>
            <p:ph type="sldNum" sz="quarter" idx="12"/>
          </p:nvPr>
        </p:nvSpPr>
        <p:spPr>
          <a:ln/>
        </p:spPr>
        <p:txBody>
          <a:bodyPr/>
          <a:lstStyle>
            <a:lvl1pPr>
              <a:defRPr/>
            </a:lvl1pPr>
          </a:lstStyle>
          <a:p>
            <a:pPr>
              <a:defRPr/>
            </a:pPr>
            <a:fld id="{81B3E256-165C-4C47-9356-4C9F55A189AF}" type="slidenum">
              <a:rPr lang="en-US" altLang="zh-CN"/>
              <a:pPr>
                <a:defRPr/>
              </a:pPr>
              <a:t>‹#›</a:t>
            </a:fld>
            <a:endParaRPr lang="en-US" altLang="zh-CN"/>
          </a:p>
        </p:txBody>
      </p:sp>
    </p:spTree>
    <p:extLst>
      <p:ext uri="{BB962C8B-B14F-4D97-AF65-F5344CB8AC3E}">
        <p14:creationId xmlns:p14="http://schemas.microsoft.com/office/powerpoint/2010/main" val="228321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1134A0-4D6E-47C3-8DDD-90BE120E24A7}"/>
              </a:ext>
            </a:extLst>
          </p:cNvPr>
          <p:cNvSpPr>
            <a:spLocks noGrp="1" noChangeArrowheads="1"/>
          </p:cNvSpPr>
          <p:nvPr>
            <p:ph type="dt" sz="half" idx="10"/>
          </p:nvPr>
        </p:nvSpPr>
        <p:spPr>
          <a:ln/>
        </p:spPr>
        <p:txBody>
          <a:bodyPr/>
          <a:lstStyle>
            <a:lvl1pPr>
              <a:defRPr/>
            </a:lvl1pPr>
          </a:lstStyle>
          <a:p>
            <a:pPr>
              <a:defRPr/>
            </a:pPr>
            <a:fld id="{EB1DC285-AB12-4CA8-BC96-EA7ADF82DD5D}" type="datetime1">
              <a:rPr lang="zh-CN" altLang="en-US"/>
              <a:pPr>
                <a:defRPr/>
              </a:pPr>
              <a:t>2024/11/6</a:t>
            </a:fld>
            <a:endParaRPr lang="en-US" altLang="zh-CN"/>
          </a:p>
        </p:txBody>
      </p:sp>
      <p:sp>
        <p:nvSpPr>
          <p:cNvPr id="3" name="Rectangle 5">
            <a:extLst>
              <a:ext uri="{FF2B5EF4-FFF2-40B4-BE49-F238E27FC236}">
                <a16:creationId xmlns:a16="http://schemas.microsoft.com/office/drawing/2014/main" id="{23C7E1C4-3335-4DDB-8D44-E7C7469C8BE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4" name="Rectangle 6">
            <a:extLst>
              <a:ext uri="{FF2B5EF4-FFF2-40B4-BE49-F238E27FC236}">
                <a16:creationId xmlns:a16="http://schemas.microsoft.com/office/drawing/2014/main" id="{AA87E696-B49F-4ED6-9922-C3415FCE65AA}"/>
              </a:ext>
            </a:extLst>
          </p:cNvPr>
          <p:cNvSpPr>
            <a:spLocks noGrp="1" noChangeArrowheads="1"/>
          </p:cNvSpPr>
          <p:nvPr>
            <p:ph type="sldNum" sz="quarter" idx="12"/>
          </p:nvPr>
        </p:nvSpPr>
        <p:spPr>
          <a:ln/>
        </p:spPr>
        <p:txBody>
          <a:bodyPr/>
          <a:lstStyle>
            <a:lvl1pPr>
              <a:defRPr/>
            </a:lvl1pPr>
          </a:lstStyle>
          <a:p>
            <a:pPr>
              <a:defRPr/>
            </a:pPr>
            <a:fld id="{B06EA8D2-849D-44BF-BC38-284E24789132}" type="slidenum">
              <a:rPr lang="en-US" altLang="zh-CN"/>
              <a:pPr>
                <a:defRPr/>
              </a:pPr>
              <a:t>‹#›</a:t>
            </a:fld>
            <a:endParaRPr lang="en-US" altLang="zh-CN"/>
          </a:p>
        </p:txBody>
      </p:sp>
    </p:spTree>
    <p:extLst>
      <p:ext uri="{BB962C8B-B14F-4D97-AF65-F5344CB8AC3E}">
        <p14:creationId xmlns:p14="http://schemas.microsoft.com/office/powerpoint/2010/main" val="207499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16DB504-8939-4CE9-99F7-9D1F65D87843}"/>
              </a:ext>
            </a:extLst>
          </p:cNvPr>
          <p:cNvSpPr>
            <a:spLocks noGrp="1" noChangeArrowheads="1"/>
          </p:cNvSpPr>
          <p:nvPr>
            <p:ph type="dt" sz="half" idx="10"/>
          </p:nvPr>
        </p:nvSpPr>
        <p:spPr>
          <a:ln/>
        </p:spPr>
        <p:txBody>
          <a:bodyPr/>
          <a:lstStyle>
            <a:lvl1pPr>
              <a:defRPr/>
            </a:lvl1pPr>
          </a:lstStyle>
          <a:p>
            <a:pPr>
              <a:defRPr/>
            </a:pPr>
            <a:fld id="{B417CBBA-8FC8-4ED4-9A81-4B2BBCA19FB1}" type="datetime1">
              <a:rPr lang="zh-CN" altLang="en-US"/>
              <a:pPr>
                <a:defRPr/>
              </a:pPr>
              <a:t>2024/11/6</a:t>
            </a:fld>
            <a:endParaRPr lang="en-US" altLang="zh-CN"/>
          </a:p>
        </p:txBody>
      </p:sp>
      <p:sp>
        <p:nvSpPr>
          <p:cNvPr id="6" name="Rectangle 5">
            <a:extLst>
              <a:ext uri="{FF2B5EF4-FFF2-40B4-BE49-F238E27FC236}">
                <a16:creationId xmlns:a16="http://schemas.microsoft.com/office/drawing/2014/main" id="{1DC4ED6D-A3AF-4843-9719-9968565F7E5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7" name="Rectangle 6">
            <a:extLst>
              <a:ext uri="{FF2B5EF4-FFF2-40B4-BE49-F238E27FC236}">
                <a16:creationId xmlns:a16="http://schemas.microsoft.com/office/drawing/2014/main" id="{4542FE3E-41B0-44B8-81F9-122ED0E07B93}"/>
              </a:ext>
            </a:extLst>
          </p:cNvPr>
          <p:cNvSpPr>
            <a:spLocks noGrp="1" noChangeArrowheads="1"/>
          </p:cNvSpPr>
          <p:nvPr>
            <p:ph type="sldNum" sz="quarter" idx="12"/>
          </p:nvPr>
        </p:nvSpPr>
        <p:spPr>
          <a:ln/>
        </p:spPr>
        <p:txBody>
          <a:bodyPr/>
          <a:lstStyle>
            <a:lvl1pPr>
              <a:defRPr/>
            </a:lvl1pPr>
          </a:lstStyle>
          <a:p>
            <a:pPr>
              <a:defRPr/>
            </a:pPr>
            <a:fld id="{80ECC28A-3163-40EC-AA4B-B2B3CA688991}" type="slidenum">
              <a:rPr lang="en-US" altLang="zh-CN"/>
              <a:pPr>
                <a:defRPr/>
              </a:pPr>
              <a:t>‹#›</a:t>
            </a:fld>
            <a:endParaRPr lang="en-US" altLang="zh-CN"/>
          </a:p>
        </p:txBody>
      </p:sp>
    </p:spTree>
    <p:extLst>
      <p:ext uri="{BB962C8B-B14F-4D97-AF65-F5344CB8AC3E}">
        <p14:creationId xmlns:p14="http://schemas.microsoft.com/office/powerpoint/2010/main" val="273554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5E7A568-B7E5-4992-80B5-5A1884EB4457}"/>
              </a:ext>
            </a:extLst>
          </p:cNvPr>
          <p:cNvSpPr>
            <a:spLocks noGrp="1" noChangeArrowheads="1"/>
          </p:cNvSpPr>
          <p:nvPr>
            <p:ph type="dt" sz="half" idx="10"/>
          </p:nvPr>
        </p:nvSpPr>
        <p:spPr>
          <a:ln/>
        </p:spPr>
        <p:txBody>
          <a:bodyPr/>
          <a:lstStyle>
            <a:lvl1pPr>
              <a:defRPr/>
            </a:lvl1pPr>
          </a:lstStyle>
          <a:p>
            <a:pPr>
              <a:defRPr/>
            </a:pPr>
            <a:fld id="{2A9CD8DE-653F-4F6D-B55F-BBD874E30F1F}" type="datetime1">
              <a:rPr lang="zh-CN" altLang="en-US"/>
              <a:pPr>
                <a:defRPr/>
              </a:pPr>
              <a:t>2024/11/6</a:t>
            </a:fld>
            <a:endParaRPr lang="en-US" altLang="zh-CN"/>
          </a:p>
        </p:txBody>
      </p:sp>
      <p:sp>
        <p:nvSpPr>
          <p:cNvPr id="6" name="Rectangle 5">
            <a:extLst>
              <a:ext uri="{FF2B5EF4-FFF2-40B4-BE49-F238E27FC236}">
                <a16:creationId xmlns:a16="http://schemas.microsoft.com/office/drawing/2014/main" id="{F2845881-D7FC-4A5A-9319-1B614F234FE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7" name="Rectangle 6">
            <a:extLst>
              <a:ext uri="{FF2B5EF4-FFF2-40B4-BE49-F238E27FC236}">
                <a16:creationId xmlns:a16="http://schemas.microsoft.com/office/drawing/2014/main" id="{A8E9E1CA-DBCE-429F-BE8D-E490BAABB763}"/>
              </a:ext>
            </a:extLst>
          </p:cNvPr>
          <p:cNvSpPr>
            <a:spLocks noGrp="1" noChangeArrowheads="1"/>
          </p:cNvSpPr>
          <p:nvPr>
            <p:ph type="sldNum" sz="quarter" idx="12"/>
          </p:nvPr>
        </p:nvSpPr>
        <p:spPr>
          <a:ln/>
        </p:spPr>
        <p:txBody>
          <a:bodyPr/>
          <a:lstStyle>
            <a:lvl1pPr>
              <a:defRPr/>
            </a:lvl1pPr>
          </a:lstStyle>
          <a:p>
            <a:pPr>
              <a:defRPr/>
            </a:pPr>
            <a:fld id="{C15E281F-0BC9-42F2-80E5-829F203E9D2E}" type="slidenum">
              <a:rPr lang="en-US" altLang="zh-CN"/>
              <a:pPr>
                <a:defRPr/>
              </a:pPr>
              <a:t>‹#›</a:t>
            </a:fld>
            <a:endParaRPr lang="en-US" altLang="zh-CN"/>
          </a:p>
        </p:txBody>
      </p:sp>
    </p:spTree>
    <p:extLst>
      <p:ext uri="{BB962C8B-B14F-4D97-AF65-F5344CB8AC3E}">
        <p14:creationId xmlns:p14="http://schemas.microsoft.com/office/powerpoint/2010/main" val="214806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5E7D65F-0EB0-40CD-9E81-0BD6E0F85BF9}"/>
              </a:ext>
            </a:extLst>
          </p:cNvPr>
          <p:cNvSpPr>
            <a:spLocks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2477A5E-0FA6-4BC1-966C-1B203A9197F2}"/>
              </a:ext>
            </a:extLst>
          </p:cNvPr>
          <p:cNvSpPr>
            <a:spLocks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CECD84B-91F5-4207-BE20-9B8C8D40BFA0}"/>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B149E94A-AF99-484D-8914-F6DA0DBB843B}" type="datetime1">
              <a:rPr lang="zh-CN" altLang="en-US"/>
              <a:pPr>
                <a:defRPr/>
              </a:pPr>
              <a:t>2024/11/6</a:t>
            </a:fld>
            <a:endParaRPr lang="en-US" altLang="zh-CN"/>
          </a:p>
        </p:txBody>
      </p:sp>
      <p:sp>
        <p:nvSpPr>
          <p:cNvPr id="1029" name="Rectangle 5">
            <a:extLst>
              <a:ext uri="{FF2B5EF4-FFF2-40B4-BE49-F238E27FC236}">
                <a16:creationId xmlns:a16="http://schemas.microsoft.com/office/drawing/2014/main" id="{7EBF2177-9E3B-44B7-AEB2-8C64DEDF99D7}"/>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itchFamily="2" charset="-122"/>
              </a:defRPr>
            </a:lvl1pPr>
          </a:lstStyle>
          <a:p>
            <a:pPr>
              <a:defRPr/>
            </a:pPr>
            <a:r>
              <a:rPr lang="zh-CN" altLang="en-US"/>
              <a:t>模拟与数字电路 </a:t>
            </a:r>
            <a:r>
              <a:rPr lang="en-US" altLang="zh-CN"/>
              <a:t>— </a:t>
            </a:r>
            <a:r>
              <a:rPr kumimoji="1" lang="zh-CN" altLang="zh-CN"/>
              <a:t>二极管</a:t>
            </a:r>
            <a:endParaRPr kumimoji="1" lang="en-US" altLang="zh-CN"/>
          </a:p>
        </p:txBody>
      </p:sp>
      <p:sp>
        <p:nvSpPr>
          <p:cNvPr id="1030" name="Rectangle 6">
            <a:extLst>
              <a:ext uri="{FF2B5EF4-FFF2-40B4-BE49-F238E27FC236}">
                <a16:creationId xmlns:a16="http://schemas.microsoft.com/office/drawing/2014/main" id="{53A1FF92-BC47-497B-916A-5DB25E98A875}"/>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FF23E078-AA84-4DB2-8237-5795B6C92A23}" type="slidenum">
              <a:rPr lang="en-US" altLang="zh-CN"/>
              <a:pPr>
                <a:defRPr/>
              </a:pPr>
              <a:t>‹#›</a:t>
            </a:fld>
            <a:endParaRPr lang="en-US" altLang="zh-CN"/>
          </a:p>
        </p:txBody>
      </p:sp>
      <p:sp>
        <p:nvSpPr>
          <p:cNvPr id="1031" name="Line 7">
            <a:extLst>
              <a:ext uri="{FF2B5EF4-FFF2-40B4-BE49-F238E27FC236}">
                <a16:creationId xmlns:a16="http://schemas.microsoft.com/office/drawing/2014/main" id="{6EC6B00D-7A4A-435F-AA0F-1DDA1AB24C05}"/>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7.png"/><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1.png"/><Relationship Id="rId3" Type="http://schemas.openxmlformats.org/officeDocument/2006/relationships/notesSlide" Target="../notesSlides/notesSlide15.xml"/><Relationship Id="rId7" Type="http://schemas.openxmlformats.org/officeDocument/2006/relationships/image" Target="../media/image25.wmf"/><Relationship Id="rId12" Type="http://schemas.openxmlformats.org/officeDocument/2006/relationships/image" Target="../media/image30.png"/><Relationship Id="rId17"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27.wmf"/><Relationship Id="rId5" Type="http://schemas.openxmlformats.org/officeDocument/2006/relationships/image" Target="../media/image24.wmf"/><Relationship Id="rId15" Type="http://schemas.openxmlformats.org/officeDocument/2006/relationships/image" Target="../media/image28.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6.wmf"/><Relationship Id="rId1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6.wmf"/><Relationship Id="rId3" Type="http://schemas.openxmlformats.org/officeDocument/2006/relationships/notesSlide" Target="../notesSlides/notesSlide16.xml"/><Relationship Id="rId7" Type="http://schemas.openxmlformats.org/officeDocument/2006/relationships/image" Target="../media/image34.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38.png"/><Relationship Id="rId5" Type="http://schemas.openxmlformats.org/officeDocument/2006/relationships/image" Target="../media/image33.wmf"/><Relationship Id="rId10" Type="http://schemas.openxmlformats.org/officeDocument/2006/relationships/image" Target="../media/image37.png"/><Relationship Id="rId4" Type="http://schemas.openxmlformats.org/officeDocument/2006/relationships/oleObject" Target="../embeddings/oleObject12.bin"/><Relationship Id="rId9" Type="http://schemas.openxmlformats.org/officeDocument/2006/relationships/image" Target="../media/image35.wmf"/></Relationships>
</file>

<file path=ppt/slides/_rels/slide25.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image" Target="../media/image45.wmf"/><Relationship Id="rId1" Type="http://schemas.openxmlformats.org/officeDocument/2006/relationships/vmlDrawing" Target="../drawings/vmlDrawing6.vml"/><Relationship Id="rId6" Type="http://schemas.openxmlformats.org/officeDocument/2006/relationships/image" Target="../media/image40.e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42.wmf"/><Relationship Id="rId4" Type="http://schemas.openxmlformats.org/officeDocument/2006/relationships/image" Target="../media/image39.emf"/><Relationship Id="rId9" Type="http://schemas.openxmlformats.org/officeDocument/2006/relationships/oleObject" Target="../embeddings/oleObject19.bin"/><Relationship Id="rId14" Type="http://schemas.openxmlformats.org/officeDocument/2006/relationships/image" Target="../media/image4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9044631-732E-4E4A-8DF9-FF859374D3E8}"/>
              </a:ext>
            </a:extLst>
          </p:cNvPr>
          <p:cNvSpPr>
            <a:spLocks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227DCA2A-10A6-45F5-9FD0-7A189839CFC3}"/>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latin typeface="宋体" panose="02010600030101010101" pitchFamily="2" charset="-122"/>
              </a:rPr>
              <a:t>18_</a:t>
            </a:r>
            <a:r>
              <a:rPr kumimoji="1" lang="zh-CN" altLang="zh-CN" sz="3200">
                <a:latin typeface="宋体" panose="02010600030101010101" pitchFamily="2" charset="-122"/>
              </a:rPr>
              <a:t>二极管</a:t>
            </a:r>
            <a:endParaRPr kumimoji="1" lang="en-US" altLang="zh-CN" sz="3200">
              <a:latin typeface="宋体" panose="02010600030101010101" pitchFamily="2" charset="-122"/>
            </a:endParaRPr>
          </a:p>
        </p:txBody>
      </p:sp>
      <p:sp>
        <p:nvSpPr>
          <p:cNvPr id="4100" name="Rectangle 4">
            <a:extLst>
              <a:ext uri="{FF2B5EF4-FFF2-40B4-BE49-F238E27FC236}">
                <a16:creationId xmlns:a16="http://schemas.microsoft.com/office/drawing/2014/main" id="{C2AC094B-A799-4709-A7F6-88B84803F8E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EC31230-5E55-4874-BD35-5F1E6834280C}"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54ADB0B3-3655-4D2A-BA2E-3E1BF49FB33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102" name="Rectangle 6">
            <a:extLst>
              <a:ext uri="{FF2B5EF4-FFF2-40B4-BE49-F238E27FC236}">
                <a16:creationId xmlns:a16="http://schemas.microsoft.com/office/drawing/2014/main" id="{F87E5C24-4185-42EA-8DBE-D3FCB802D2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27E3646-9610-432B-B9F1-8CC19D1FBD9E}"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0C8577F2-7821-4740-936A-651D6F8FDD4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2D2CD1A-BC69-4895-B2BB-461A929E02AC}"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19459" name="Rectangle 5">
            <a:extLst>
              <a:ext uri="{FF2B5EF4-FFF2-40B4-BE49-F238E27FC236}">
                <a16:creationId xmlns:a16="http://schemas.microsoft.com/office/drawing/2014/main" id="{7C72E760-C820-4797-A834-F798A20F319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9460" name="Rectangle 6">
            <a:extLst>
              <a:ext uri="{FF2B5EF4-FFF2-40B4-BE49-F238E27FC236}">
                <a16:creationId xmlns:a16="http://schemas.microsoft.com/office/drawing/2014/main" id="{9A391BB1-51DB-4EA0-BA4E-A668747229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4B40AD-8187-4438-93DC-1AC82E455673}"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pic>
        <p:nvPicPr>
          <p:cNvPr id="19461" name="Picture 2">
            <a:extLst>
              <a:ext uri="{FF2B5EF4-FFF2-40B4-BE49-F238E27FC236}">
                <a16:creationId xmlns:a16="http://schemas.microsoft.com/office/drawing/2014/main" id="{A83F73B3-4845-4618-96D0-DB966FA84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100" y="2246313"/>
            <a:ext cx="298132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3">
            <a:extLst>
              <a:ext uri="{FF2B5EF4-FFF2-40B4-BE49-F238E27FC236}">
                <a16:creationId xmlns:a16="http://schemas.microsoft.com/office/drawing/2014/main" id="{B2BD0A26-33AB-404A-8056-736DD6964281}"/>
              </a:ext>
            </a:extLst>
          </p:cNvPr>
          <p:cNvSpPr>
            <a:spLocks noChangeArrowheads="1"/>
          </p:cNvSpPr>
          <p:nvPr>
            <p:ph type="title"/>
          </p:nvPr>
        </p:nvSpPr>
        <p:spPr/>
        <p:txBody>
          <a:bodyPr/>
          <a:lstStyle/>
          <a:p>
            <a:r>
              <a:rPr lang="en-US" altLang="zh-CN"/>
              <a:t>P</a:t>
            </a:r>
            <a:r>
              <a:rPr lang="zh-CN" altLang="en-US"/>
              <a:t>型半导体</a:t>
            </a:r>
          </a:p>
        </p:txBody>
      </p:sp>
      <p:sp>
        <p:nvSpPr>
          <p:cNvPr id="19463" name="Rectangle 4">
            <a:extLst>
              <a:ext uri="{FF2B5EF4-FFF2-40B4-BE49-F238E27FC236}">
                <a16:creationId xmlns:a16="http://schemas.microsoft.com/office/drawing/2014/main" id="{F08C10A1-5E5C-423E-8757-88A0D61C207B}"/>
              </a:ext>
            </a:extLst>
          </p:cNvPr>
          <p:cNvSpPr>
            <a:spLocks noChangeArrowheads="1"/>
          </p:cNvSpPr>
          <p:nvPr>
            <p:ph type="body" idx="1"/>
          </p:nvPr>
        </p:nvSpPr>
        <p:spPr>
          <a:xfrm>
            <a:off x="457200" y="1454150"/>
            <a:ext cx="8229600" cy="638175"/>
          </a:xfrm>
        </p:spPr>
        <p:txBody>
          <a:bodyPr/>
          <a:lstStyle/>
          <a:p>
            <a:r>
              <a:rPr lang="en-US" altLang="zh-CN"/>
              <a:t>P</a:t>
            </a:r>
            <a:r>
              <a:rPr lang="zh-CN" altLang="en-US"/>
              <a:t>型半导体：掺入三价元素的杂质半导体</a:t>
            </a:r>
          </a:p>
        </p:txBody>
      </p:sp>
      <p:sp>
        <p:nvSpPr>
          <p:cNvPr id="19464" name="Rectangle 5">
            <a:extLst>
              <a:ext uri="{FF2B5EF4-FFF2-40B4-BE49-F238E27FC236}">
                <a16:creationId xmlns:a16="http://schemas.microsoft.com/office/drawing/2014/main" id="{B9052199-39C0-41BD-8A66-CF38DE2163D9}"/>
              </a:ext>
            </a:extLst>
          </p:cNvPr>
          <p:cNvSpPr>
            <a:spLocks noChangeArrowheads="1"/>
          </p:cNvSpPr>
          <p:nvPr/>
        </p:nvSpPr>
        <p:spPr bwMode="auto">
          <a:xfrm>
            <a:off x="457200" y="1989138"/>
            <a:ext cx="425926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a:t>空穴是多子</a:t>
            </a:r>
          </a:p>
          <a:p>
            <a:pPr lvl="1">
              <a:spcAft>
                <a:spcPct val="30000"/>
              </a:spcAft>
            </a:pPr>
            <a:r>
              <a:rPr lang="zh-CN" altLang="en-US"/>
              <a:t>每个杂质原子产生一个空穴</a:t>
            </a:r>
          </a:p>
          <a:p>
            <a:pPr lvl="1">
              <a:spcAft>
                <a:spcPct val="30000"/>
              </a:spcAft>
            </a:pPr>
            <a:r>
              <a:rPr lang="zh-CN" altLang="en-US"/>
              <a:t>浓度较掺杂前高得多</a:t>
            </a:r>
          </a:p>
          <a:p>
            <a:pPr>
              <a:spcAft>
                <a:spcPct val="30000"/>
              </a:spcAft>
            </a:pPr>
            <a:r>
              <a:rPr lang="zh-CN" altLang="en-US"/>
              <a:t>自由电子是少子</a:t>
            </a:r>
          </a:p>
          <a:p>
            <a:pPr lvl="1">
              <a:spcAft>
                <a:spcPct val="30000"/>
              </a:spcAft>
            </a:pPr>
            <a:r>
              <a:rPr lang="zh-CN" altLang="en-US"/>
              <a:t>由热激发产生</a:t>
            </a:r>
          </a:p>
          <a:p>
            <a:pPr lvl="1">
              <a:spcAft>
                <a:spcPct val="30000"/>
              </a:spcAft>
            </a:pPr>
            <a:r>
              <a:rPr lang="zh-CN" altLang="en-US"/>
              <a:t>浓度较掺杂前低得多</a:t>
            </a:r>
          </a:p>
        </p:txBody>
      </p:sp>
      <p:grpSp>
        <p:nvGrpSpPr>
          <p:cNvPr id="2" name="Group 6">
            <a:extLst>
              <a:ext uri="{FF2B5EF4-FFF2-40B4-BE49-F238E27FC236}">
                <a16:creationId xmlns:a16="http://schemas.microsoft.com/office/drawing/2014/main" id="{D53999D0-7B5B-459B-AD05-F9EFA0BA97BE}"/>
              </a:ext>
            </a:extLst>
          </p:cNvPr>
          <p:cNvGrpSpPr>
            <a:grpSpLocks/>
          </p:cNvGrpSpPr>
          <p:nvPr/>
        </p:nvGrpSpPr>
        <p:grpSpPr bwMode="auto">
          <a:xfrm>
            <a:off x="6367463" y="3335338"/>
            <a:ext cx="444500" cy="534987"/>
            <a:chOff x="4148" y="2205"/>
            <a:chExt cx="280" cy="337"/>
          </a:xfrm>
        </p:grpSpPr>
        <p:grpSp>
          <p:nvGrpSpPr>
            <p:cNvPr id="19467" name="Group 7">
              <a:extLst>
                <a:ext uri="{FF2B5EF4-FFF2-40B4-BE49-F238E27FC236}">
                  <a16:creationId xmlns:a16="http://schemas.microsoft.com/office/drawing/2014/main" id="{0FB48868-C47D-4532-B899-0B96F390FCFA}"/>
                </a:ext>
              </a:extLst>
            </p:cNvPr>
            <p:cNvGrpSpPr>
              <a:grpSpLocks/>
            </p:cNvGrpSpPr>
            <p:nvPr/>
          </p:nvGrpSpPr>
          <p:grpSpPr bwMode="auto">
            <a:xfrm>
              <a:off x="4148" y="2311"/>
              <a:ext cx="280" cy="231"/>
              <a:chOff x="5376" y="2218"/>
              <a:chExt cx="280" cy="231"/>
            </a:xfrm>
          </p:grpSpPr>
          <p:sp>
            <p:nvSpPr>
              <p:cNvPr id="19469" name="Oval 8">
                <a:extLst>
                  <a:ext uri="{FF2B5EF4-FFF2-40B4-BE49-F238E27FC236}">
                    <a16:creationId xmlns:a16="http://schemas.microsoft.com/office/drawing/2014/main" id="{322BD02E-D93F-4E24-AA78-0DB7A7298057}"/>
                  </a:ext>
                </a:extLst>
              </p:cNvPr>
              <p:cNvSpPr>
                <a:spLocks noChangeArrowheads="1"/>
              </p:cNvSpPr>
              <p:nvPr/>
            </p:nvSpPr>
            <p:spPr bwMode="auto">
              <a:xfrm>
                <a:off x="5444" y="2263"/>
                <a:ext cx="151" cy="15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470" name="Text Box 9">
                <a:extLst>
                  <a:ext uri="{FF2B5EF4-FFF2-40B4-BE49-F238E27FC236}">
                    <a16:creationId xmlns:a16="http://schemas.microsoft.com/office/drawing/2014/main" id="{DCEC51C5-FFB1-4789-BF39-87EC4B2B2F36}"/>
                  </a:ext>
                </a:extLst>
              </p:cNvPr>
              <p:cNvSpPr txBox="1">
                <a:spLocks noChangeArrowheads="1"/>
              </p:cNvSpPr>
              <p:nvPr/>
            </p:nvSpPr>
            <p:spPr bwMode="auto">
              <a:xfrm>
                <a:off x="5376" y="2218"/>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solidFill>
                      <a:srgbClr val="009900"/>
                    </a:solidFill>
                    <a:latin typeface="Arial" panose="020B0604020202020204" pitchFamily="34" charset="0"/>
                  </a:rPr>
                  <a:t>+3</a:t>
                </a:r>
              </a:p>
            </p:txBody>
          </p:sp>
        </p:grpSp>
        <p:sp>
          <p:nvSpPr>
            <p:cNvPr id="19468" name="Oval 10">
              <a:extLst>
                <a:ext uri="{FF2B5EF4-FFF2-40B4-BE49-F238E27FC236}">
                  <a16:creationId xmlns:a16="http://schemas.microsoft.com/office/drawing/2014/main" id="{7E93669D-72A6-487C-8433-D003E8209794}"/>
                </a:ext>
              </a:extLst>
            </p:cNvPr>
            <p:cNvSpPr>
              <a:spLocks noChangeArrowheads="1"/>
            </p:cNvSpPr>
            <p:nvPr/>
          </p:nvSpPr>
          <p:spPr bwMode="auto">
            <a:xfrm>
              <a:off x="4252" y="2205"/>
              <a:ext cx="77" cy="77"/>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58923" name="Rectangle 11">
            <a:extLst>
              <a:ext uri="{FF2B5EF4-FFF2-40B4-BE49-F238E27FC236}">
                <a16:creationId xmlns:a16="http://schemas.microsoft.com/office/drawing/2014/main" id="{FB791F08-5CF4-4BAE-884B-C15098AAC282}"/>
              </a:ext>
            </a:extLst>
          </p:cNvPr>
          <p:cNvSpPr>
            <a:spLocks noChangeArrowheads="1"/>
          </p:cNvSpPr>
          <p:nvPr/>
        </p:nvSpPr>
        <p:spPr bwMode="auto">
          <a:xfrm>
            <a:off x="4968875" y="5387975"/>
            <a:ext cx="3382963" cy="885825"/>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因多子带正</a:t>
            </a:r>
            <a:r>
              <a:rPr lang="en-US" altLang="zh-CN" sz="2400">
                <a:latin typeface="Arial" panose="020B0604020202020204" pitchFamily="34" charset="0"/>
              </a:rPr>
              <a:t>(Postive)</a:t>
            </a:r>
          </a:p>
          <a:p>
            <a:pPr algn="ctr" eaLnBrk="1" hangingPunct="1">
              <a:spcAft>
                <a:spcPct val="0"/>
              </a:spcAft>
              <a:buFontTx/>
              <a:buNone/>
            </a:pPr>
            <a:r>
              <a:rPr lang="zh-CN" altLang="en-US" sz="2400">
                <a:latin typeface="Arial" panose="020B0604020202020204" pitchFamily="34" charset="0"/>
              </a:rPr>
              <a:t>电，故称为</a:t>
            </a:r>
            <a:r>
              <a:rPr lang="en-US" altLang="zh-CN" sz="2400">
                <a:latin typeface="Arial" panose="020B0604020202020204" pitchFamily="34" charset="0"/>
              </a:rPr>
              <a:t>P</a:t>
            </a:r>
            <a:r>
              <a:rPr lang="zh-CN" altLang="en-US" sz="2400">
                <a:latin typeface="Arial" panose="020B0604020202020204" pitchFamily="34" charset="0"/>
              </a:rPr>
              <a:t>型半导体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8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89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CB15D308-B442-40B1-BB9F-810EA7C9841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AACE328-5828-4C51-8D43-BA1C285BE57D}"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21507" name="Rectangle 5">
            <a:extLst>
              <a:ext uri="{FF2B5EF4-FFF2-40B4-BE49-F238E27FC236}">
                <a16:creationId xmlns:a16="http://schemas.microsoft.com/office/drawing/2014/main" id="{D599B005-E665-4903-B3C2-8A037BEF186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1508" name="Rectangle 6">
            <a:extLst>
              <a:ext uri="{FF2B5EF4-FFF2-40B4-BE49-F238E27FC236}">
                <a16:creationId xmlns:a16="http://schemas.microsoft.com/office/drawing/2014/main" id="{369BED87-BDF5-4135-8506-BC4473BF52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8398C5B-B8CF-4714-A8FF-A81B505EC1B0}"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1509" name="Rectangle 2">
            <a:extLst>
              <a:ext uri="{FF2B5EF4-FFF2-40B4-BE49-F238E27FC236}">
                <a16:creationId xmlns:a16="http://schemas.microsoft.com/office/drawing/2014/main" id="{EB85EE19-3173-40D4-96B0-FD8C7EC25189}"/>
              </a:ext>
            </a:extLst>
          </p:cNvPr>
          <p:cNvSpPr>
            <a:spLocks noChangeArrowheads="1"/>
          </p:cNvSpPr>
          <p:nvPr>
            <p:ph type="title"/>
          </p:nvPr>
        </p:nvSpPr>
        <p:spPr/>
        <p:txBody>
          <a:bodyPr/>
          <a:lstStyle/>
          <a:p>
            <a:r>
              <a:rPr lang="en-US" altLang="zh-CN"/>
              <a:t>PN</a:t>
            </a:r>
            <a:r>
              <a:rPr lang="zh-CN" altLang="en-US"/>
              <a:t>结的形成</a:t>
            </a:r>
          </a:p>
        </p:txBody>
      </p:sp>
      <p:sp>
        <p:nvSpPr>
          <p:cNvPr id="1960963" name="Rectangle 3">
            <a:extLst>
              <a:ext uri="{FF2B5EF4-FFF2-40B4-BE49-F238E27FC236}">
                <a16:creationId xmlns:a16="http://schemas.microsoft.com/office/drawing/2014/main" id="{35A7F20F-4FFA-4BC8-998C-A9876097DE46}"/>
              </a:ext>
            </a:extLst>
          </p:cNvPr>
          <p:cNvSpPr>
            <a:spLocks noChangeArrowheads="1"/>
          </p:cNvSpPr>
          <p:nvPr/>
        </p:nvSpPr>
        <p:spPr bwMode="auto">
          <a:xfrm>
            <a:off x="457200" y="1268413"/>
            <a:ext cx="8075613"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lang="en-US" altLang="zh-CN" sz="3200"/>
              <a:t>PN</a:t>
            </a:r>
            <a:r>
              <a:rPr lang="zh-CN" altLang="en-US" sz="3200"/>
              <a:t>结：</a:t>
            </a:r>
            <a:r>
              <a:rPr kumimoji="1" lang="zh-CN" altLang="en-US"/>
              <a:t>在紧邻制作的</a:t>
            </a:r>
            <a:r>
              <a:rPr kumimoji="1" lang="en-US" altLang="zh-CN" b="0"/>
              <a:t>P</a:t>
            </a:r>
            <a:r>
              <a:rPr kumimoji="1" lang="zh-CN" altLang="en-US"/>
              <a:t>型半导体和</a:t>
            </a:r>
            <a:r>
              <a:rPr kumimoji="1" lang="en-US" altLang="zh-CN" b="0"/>
              <a:t>N</a:t>
            </a:r>
            <a:r>
              <a:rPr kumimoji="1" lang="zh-CN" altLang="en-US"/>
              <a:t>型半导体的交界面，由于载流子的扩散运动和漂移运动所形成的空间电荷区</a:t>
            </a:r>
          </a:p>
          <a:p>
            <a:r>
              <a:rPr kumimoji="1" lang="zh-CN" altLang="en-US"/>
              <a:t>扩散运动：因浓度差引起的载流子的运动</a:t>
            </a:r>
          </a:p>
          <a:p>
            <a:r>
              <a:rPr kumimoji="1" lang="zh-CN" altLang="en-US"/>
              <a:t>漂移运动：在电场作用下引起的载流子的运动</a:t>
            </a:r>
            <a:endParaRPr kumimoji="1" lang="en-US" altLang="zh-CN"/>
          </a:p>
        </p:txBody>
      </p:sp>
      <p:pic>
        <p:nvPicPr>
          <p:cNvPr id="21511" name="Picture 4">
            <a:extLst>
              <a:ext uri="{FF2B5EF4-FFF2-40B4-BE49-F238E27FC236}">
                <a16:creationId xmlns:a16="http://schemas.microsoft.com/office/drawing/2014/main" id="{B67CA052-23FA-45CD-9716-C5DAF744E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4538663"/>
            <a:ext cx="37465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Text Box 5">
            <a:extLst>
              <a:ext uri="{FF2B5EF4-FFF2-40B4-BE49-F238E27FC236}">
                <a16:creationId xmlns:a16="http://schemas.microsoft.com/office/drawing/2014/main" id="{FA3F1599-C1B3-416C-B9CA-682BB5AE9C39}"/>
              </a:ext>
            </a:extLst>
          </p:cNvPr>
          <p:cNvSpPr txBox="1">
            <a:spLocks noChangeArrowheads="1"/>
          </p:cNvSpPr>
          <p:nvPr/>
        </p:nvSpPr>
        <p:spPr bwMode="auto">
          <a:xfrm>
            <a:off x="1368425" y="4084638"/>
            <a:ext cx="69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P</a:t>
            </a:r>
            <a:r>
              <a:rPr lang="zh-CN" altLang="en-US" sz="2400">
                <a:latin typeface="Arial" panose="020B0604020202020204" pitchFamily="34" charset="0"/>
              </a:rPr>
              <a:t>型</a:t>
            </a:r>
          </a:p>
        </p:txBody>
      </p:sp>
      <p:sp>
        <p:nvSpPr>
          <p:cNvPr id="21513" name="Text Box 6">
            <a:extLst>
              <a:ext uri="{FF2B5EF4-FFF2-40B4-BE49-F238E27FC236}">
                <a16:creationId xmlns:a16="http://schemas.microsoft.com/office/drawing/2014/main" id="{B37E338C-792C-410D-A8C6-CFBB32748025}"/>
              </a:ext>
            </a:extLst>
          </p:cNvPr>
          <p:cNvSpPr txBox="1">
            <a:spLocks noChangeArrowheads="1"/>
          </p:cNvSpPr>
          <p:nvPr/>
        </p:nvSpPr>
        <p:spPr bwMode="auto">
          <a:xfrm>
            <a:off x="3203575" y="4084638"/>
            <a:ext cx="70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N</a:t>
            </a:r>
            <a:r>
              <a:rPr lang="zh-CN" altLang="en-US" sz="2400">
                <a:latin typeface="Arial" panose="020B0604020202020204" pitchFamily="34" charset="0"/>
              </a:rPr>
              <a:t>型</a:t>
            </a:r>
          </a:p>
        </p:txBody>
      </p:sp>
      <p:grpSp>
        <p:nvGrpSpPr>
          <p:cNvPr id="2" name="Group 7">
            <a:extLst>
              <a:ext uri="{FF2B5EF4-FFF2-40B4-BE49-F238E27FC236}">
                <a16:creationId xmlns:a16="http://schemas.microsoft.com/office/drawing/2014/main" id="{307C51D3-22BE-472B-AC3A-802A9574B5C5}"/>
              </a:ext>
            </a:extLst>
          </p:cNvPr>
          <p:cNvGrpSpPr>
            <a:grpSpLocks/>
          </p:cNvGrpSpPr>
          <p:nvPr/>
        </p:nvGrpSpPr>
        <p:grpSpPr bwMode="auto">
          <a:xfrm>
            <a:off x="4716463" y="4070350"/>
            <a:ext cx="3743325" cy="1908175"/>
            <a:chOff x="2971" y="1502"/>
            <a:chExt cx="2358" cy="1202"/>
          </a:xfrm>
        </p:grpSpPr>
        <p:sp>
          <p:nvSpPr>
            <p:cNvPr id="21515" name="Text Box 8">
              <a:extLst>
                <a:ext uri="{FF2B5EF4-FFF2-40B4-BE49-F238E27FC236}">
                  <a16:creationId xmlns:a16="http://schemas.microsoft.com/office/drawing/2014/main" id="{0C71665D-6FEF-4C47-84A9-D422FB234C0C}"/>
                </a:ext>
              </a:extLst>
            </p:cNvPr>
            <p:cNvSpPr txBox="1">
              <a:spLocks noChangeArrowheads="1"/>
            </p:cNvSpPr>
            <p:nvPr/>
          </p:nvSpPr>
          <p:spPr bwMode="auto">
            <a:xfrm>
              <a:off x="3604" y="150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空间电荷区</a:t>
              </a:r>
              <a:endParaRPr lang="en-US" altLang="zh-CN" sz="2400">
                <a:latin typeface="Arial" panose="020B0604020202020204" pitchFamily="34" charset="0"/>
              </a:endParaRPr>
            </a:p>
          </p:txBody>
        </p:sp>
        <p:sp>
          <p:nvSpPr>
            <p:cNvPr id="21516" name="Text Box 9">
              <a:extLst>
                <a:ext uri="{FF2B5EF4-FFF2-40B4-BE49-F238E27FC236}">
                  <a16:creationId xmlns:a16="http://schemas.microsoft.com/office/drawing/2014/main" id="{4B0F873A-2DB1-4357-9E01-2F834FB0B619}"/>
                </a:ext>
              </a:extLst>
            </p:cNvPr>
            <p:cNvSpPr txBox="1">
              <a:spLocks noChangeArrowheads="1"/>
            </p:cNvSpPr>
            <p:nvPr/>
          </p:nvSpPr>
          <p:spPr bwMode="auto">
            <a:xfrm>
              <a:off x="3152" y="1511"/>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P</a:t>
              </a:r>
              <a:r>
                <a:rPr lang="zh-CN" altLang="en-US" sz="2400">
                  <a:latin typeface="Arial" panose="020B0604020202020204" pitchFamily="34" charset="0"/>
                </a:rPr>
                <a:t>型</a:t>
              </a:r>
            </a:p>
          </p:txBody>
        </p:sp>
        <p:sp>
          <p:nvSpPr>
            <p:cNvPr id="21517" name="Text Box 10">
              <a:extLst>
                <a:ext uri="{FF2B5EF4-FFF2-40B4-BE49-F238E27FC236}">
                  <a16:creationId xmlns:a16="http://schemas.microsoft.com/office/drawing/2014/main" id="{C8FFDF43-4697-449E-B7EF-B5EE480ECBC0}"/>
                </a:ext>
              </a:extLst>
            </p:cNvPr>
            <p:cNvSpPr txBox="1">
              <a:spLocks noChangeArrowheads="1"/>
            </p:cNvSpPr>
            <p:nvPr/>
          </p:nvSpPr>
          <p:spPr bwMode="auto">
            <a:xfrm>
              <a:off x="4762" y="1511"/>
              <a:ext cx="4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latin typeface="Arial" panose="020B0604020202020204" pitchFamily="34" charset="0"/>
                </a:rPr>
                <a:t>N</a:t>
              </a:r>
              <a:r>
                <a:rPr lang="zh-CN" altLang="en-US" sz="2400">
                  <a:latin typeface="Arial" panose="020B0604020202020204" pitchFamily="34" charset="0"/>
                </a:rPr>
                <a:t>型</a:t>
              </a:r>
            </a:p>
          </p:txBody>
        </p:sp>
        <p:pic>
          <p:nvPicPr>
            <p:cNvPr id="21518" name="Picture 11">
              <a:extLst>
                <a:ext uri="{FF2B5EF4-FFF2-40B4-BE49-F238E27FC236}">
                  <a16:creationId xmlns:a16="http://schemas.microsoft.com/office/drawing/2014/main" id="{635B64DA-62CE-4589-B607-B4B6FF7C9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817"/>
              <a:ext cx="2358" cy="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60963">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6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09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D9F567FA-06E5-48DA-9091-501EE26AAC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BF20924-8C17-42B3-A6D2-D70CD1A1AC79}"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23555" name="Rectangle 5">
            <a:extLst>
              <a:ext uri="{FF2B5EF4-FFF2-40B4-BE49-F238E27FC236}">
                <a16:creationId xmlns:a16="http://schemas.microsoft.com/office/drawing/2014/main" id="{2243EB2A-40FA-4216-A149-D8A6487109D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3556" name="Rectangle 6">
            <a:extLst>
              <a:ext uri="{FF2B5EF4-FFF2-40B4-BE49-F238E27FC236}">
                <a16:creationId xmlns:a16="http://schemas.microsoft.com/office/drawing/2014/main" id="{5087478E-4BEC-4AE1-9DEA-B7BC3509A6C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02B838A-EB9E-44A1-ACE2-DBDE1264F969}"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pic>
        <p:nvPicPr>
          <p:cNvPr id="23557" name="Picture 2">
            <a:extLst>
              <a:ext uri="{FF2B5EF4-FFF2-40B4-BE49-F238E27FC236}">
                <a16:creationId xmlns:a16="http://schemas.microsoft.com/office/drawing/2014/main" id="{2069DF24-DED4-4527-B260-92A869052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557338"/>
            <a:ext cx="3421063"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3">
            <a:extLst>
              <a:ext uri="{FF2B5EF4-FFF2-40B4-BE49-F238E27FC236}">
                <a16:creationId xmlns:a16="http://schemas.microsoft.com/office/drawing/2014/main" id="{187A3C83-464D-47BB-A884-0EBA7B448BA7}"/>
              </a:ext>
            </a:extLst>
          </p:cNvPr>
          <p:cNvSpPr>
            <a:spLocks noChangeArrowheads="1"/>
          </p:cNvSpPr>
          <p:nvPr>
            <p:ph type="title"/>
          </p:nvPr>
        </p:nvSpPr>
        <p:spPr/>
        <p:txBody>
          <a:bodyPr/>
          <a:lstStyle/>
          <a:p>
            <a:r>
              <a:rPr lang="en-US" altLang="zh-CN"/>
              <a:t>PN</a:t>
            </a:r>
            <a:r>
              <a:rPr lang="zh-CN" altLang="en-US"/>
              <a:t>结单向导电性</a:t>
            </a:r>
          </a:p>
        </p:txBody>
      </p:sp>
      <p:sp>
        <p:nvSpPr>
          <p:cNvPr id="1963012" name="Rectangle 4">
            <a:extLst>
              <a:ext uri="{FF2B5EF4-FFF2-40B4-BE49-F238E27FC236}">
                <a16:creationId xmlns:a16="http://schemas.microsoft.com/office/drawing/2014/main" id="{284300DD-7195-4E84-8237-555D03FDBB5D}"/>
              </a:ext>
            </a:extLst>
          </p:cNvPr>
          <p:cNvSpPr>
            <a:spLocks noChangeArrowheads="1"/>
          </p:cNvSpPr>
          <p:nvPr>
            <p:ph type="body" idx="1"/>
          </p:nvPr>
        </p:nvSpPr>
        <p:spPr>
          <a:xfrm>
            <a:off x="457200" y="1449388"/>
            <a:ext cx="3575050" cy="4932362"/>
          </a:xfrm>
        </p:spPr>
        <p:txBody>
          <a:bodyPr/>
          <a:lstStyle/>
          <a:p>
            <a:r>
              <a:rPr lang="zh-CN" altLang="en-US"/>
              <a:t>加正向电压</a:t>
            </a:r>
            <a:r>
              <a:rPr lang="en-US" altLang="zh-CN"/>
              <a:t>(</a:t>
            </a:r>
            <a:r>
              <a:rPr lang="zh-CN" altLang="en-US"/>
              <a:t>正偏</a:t>
            </a:r>
            <a:r>
              <a:rPr lang="en-US" altLang="zh-CN"/>
              <a:t>)</a:t>
            </a:r>
          </a:p>
          <a:p>
            <a:pPr lvl="1"/>
            <a:r>
              <a:rPr lang="en-US" altLang="zh-CN"/>
              <a:t>P +</a:t>
            </a:r>
            <a:r>
              <a:rPr lang="zh-CN" altLang="en-US"/>
              <a:t>，</a:t>
            </a:r>
            <a:r>
              <a:rPr lang="en-US" altLang="zh-CN"/>
              <a:t>N –</a:t>
            </a:r>
          </a:p>
          <a:p>
            <a:pPr lvl="1"/>
            <a:r>
              <a:rPr lang="zh-CN" altLang="en-US"/>
              <a:t>具有较大的正向扩散电流</a:t>
            </a:r>
          </a:p>
          <a:p>
            <a:pPr lvl="1"/>
            <a:r>
              <a:rPr lang="zh-CN" altLang="en-US"/>
              <a:t>呈现低电阻，导通</a:t>
            </a:r>
          </a:p>
          <a:p>
            <a:pPr lvl="1"/>
            <a:endParaRPr lang="zh-CN" altLang="en-US" sz="1400"/>
          </a:p>
          <a:p>
            <a:r>
              <a:rPr lang="zh-CN" altLang="en-US"/>
              <a:t>加反向电压</a:t>
            </a:r>
            <a:r>
              <a:rPr lang="en-US" altLang="zh-CN"/>
              <a:t>(</a:t>
            </a:r>
            <a:r>
              <a:rPr lang="zh-CN" altLang="en-US"/>
              <a:t>反偏</a:t>
            </a:r>
            <a:r>
              <a:rPr lang="en-US" altLang="zh-CN"/>
              <a:t>)</a:t>
            </a:r>
          </a:p>
          <a:p>
            <a:pPr lvl="1"/>
            <a:r>
              <a:rPr lang="en-US" altLang="zh-CN"/>
              <a:t>P – </a:t>
            </a:r>
            <a:r>
              <a:rPr lang="zh-CN" altLang="en-US"/>
              <a:t>，</a:t>
            </a:r>
            <a:r>
              <a:rPr lang="en-US" altLang="zh-CN"/>
              <a:t>N +</a:t>
            </a:r>
            <a:endParaRPr lang="zh-CN" altLang="en-US"/>
          </a:p>
          <a:p>
            <a:pPr lvl="1"/>
            <a:r>
              <a:rPr lang="zh-CN" altLang="en-US"/>
              <a:t>具有很小的反向漂移电流</a:t>
            </a:r>
          </a:p>
          <a:p>
            <a:pPr lvl="1"/>
            <a:r>
              <a:rPr lang="zh-CN" altLang="en-US"/>
              <a:t>呈现高电阻，截止</a:t>
            </a:r>
          </a:p>
        </p:txBody>
      </p:sp>
      <p:pic>
        <p:nvPicPr>
          <p:cNvPr id="1963013" name="Picture 5">
            <a:extLst>
              <a:ext uri="{FF2B5EF4-FFF2-40B4-BE49-F238E27FC236}">
                <a16:creationId xmlns:a16="http://schemas.microsoft.com/office/drawing/2014/main" id="{E708B7F6-BEE6-43C6-89D7-1E37B9079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1565275"/>
            <a:ext cx="3427413"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a:extLst>
              <a:ext uri="{FF2B5EF4-FFF2-40B4-BE49-F238E27FC236}">
                <a16:creationId xmlns:a16="http://schemas.microsoft.com/office/drawing/2014/main" id="{25AAEDDE-FA7B-4236-B3A4-C7EC60A36F37}"/>
              </a:ext>
            </a:extLst>
          </p:cNvPr>
          <p:cNvGrpSpPr>
            <a:grpSpLocks/>
          </p:cNvGrpSpPr>
          <p:nvPr/>
        </p:nvGrpSpPr>
        <p:grpSpPr bwMode="auto">
          <a:xfrm>
            <a:off x="4392613" y="2312988"/>
            <a:ext cx="4032250" cy="1439862"/>
            <a:chOff x="2767" y="1457"/>
            <a:chExt cx="2540" cy="907"/>
          </a:xfrm>
        </p:grpSpPr>
        <p:grpSp>
          <p:nvGrpSpPr>
            <p:cNvPr id="23583" name="Group 7">
              <a:extLst>
                <a:ext uri="{FF2B5EF4-FFF2-40B4-BE49-F238E27FC236}">
                  <a16:creationId xmlns:a16="http://schemas.microsoft.com/office/drawing/2014/main" id="{EB58C1DA-E2E5-424F-BA92-9672FB2AC025}"/>
                </a:ext>
              </a:extLst>
            </p:cNvPr>
            <p:cNvGrpSpPr>
              <a:grpSpLocks/>
            </p:cNvGrpSpPr>
            <p:nvPr/>
          </p:nvGrpSpPr>
          <p:grpSpPr bwMode="auto">
            <a:xfrm>
              <a:off x="3640" y="2092"/>
              <a:ext cx="81" cy="272"/>
              <a:chOff x="725" y="2183"/>
              <a:chExt cx="68" cy="226"/>
            </a:xfrm>
          </p:grpSpPr>
          <p:sp>
            <p:nvSpPr>
              <p:cNvPr id="23596" name="Line 8">
                <a:extLst>
                  <a:ext uri="{FF2B5EF4-FFF2-40B4-BE49-F238E27FC236}">
                    <a16:creationId xmlns:a16="http://schemas.microsoft.com/office/drawing/2014/main" id="{158DC0A9-423C-4C29-954E-3B7620F288E8}"/>
                  </a:ext>
                </a:extLst>
              </p:cNvPr>
              <p:cNvSpPr>
                <a:spLocks noChangeShapeType="1"/>
              </p:cNvSpPr>
              <p:nvPr/>
            </p:nvSpPr>
            <p:spPr bwMode="auto">
              <a:xfrm>
                <a:off x="725" y="2183"/>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Line 9">
                <a:extLst>
                  <a:ext uri="{FF2B5EF4-FFF2-40B4-BE49-F238E27FC236}">
                    <a16:creationId xmlns:a16="http://schemas.microsoft.com/office/drawing/2014/main" id="{17D1733C-2675-4AD5-9509-D69C7236A522}"/>
                  </a:ext>
                </a:extLst>
              </p:cNvPr>
              <p:cNvSpPr>
                <a:spLocks noChangeShapeType="1"/>
              </p:cNvSpPr>
              <p:nvPr/>
            </p:nvSpPr>
            <p:spPr bwMode="auto">
              <a:xfrm>
                <a:off x="793" y="2228"/>
                <a:ext cx="0" cy="1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84" name="Line 10">
              <a:extLst>
                <a:ext uri="{FF2B5EF4-FFF2-40B4-BE49-F238E27FC236}">
                  <a16:creationId xmlns:a16="http://schemas.microsoft.com/office/drawing/2014/main" id="{018C764A-67D2-4AFC-B37E-384BCEB7B548}"/>
                </a:ext>
              </a:extLst>
            </p:cNvPr>
            <p:cNvSpPr>
              <a:spLocks noChangeShapeType="1"/>
            </p:cNvSpPr>
            <p:nvPr/>
          </p:nvSpPr>
          <p:spPr bwMode="auto">
            <a:xfrm>
              <a:off x="3720" y="2228"/>
              <a:ext cx="15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11">
              <a:extLst>
                <a:ext uri="{FF2B5EF4-FFF2-40B4-BE49-F238E27FC236}">
                  <a16:creationId xmlns:a16="http://schemas.microsoft.com/office/drawing/2014/main" id="{91475AB5-13B4-4C65-99EF-1E3B6BF3A455}"/>
                </a:ext>
              </a:extLst>
            </p:cNvPr>
            <p:cNvSpPr>
              <a:spLocks noChangeShapeType="1"/>
            </p:cNvSpPr>
            <p:nvPr/>
          </p:nvSpPr>
          <p:spPr bwMode="auto">
            <a:xfrm>
              <a:off x="2767" y="2228"/>
              <a:ext cx="8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12">
              <a:extLst>
                <a:ext uri="{FF2B5EF4-FFF2-40B4-BE49-F238E27FC236}">
                  <a16:creationId xmlns:a16="http://schemas.microsoft.com/office/drawing/2014/main" id="{0EB5E1DD-9922-4804-8227-E86B5DA48930}"/>
                </a:ext>
              </a:extLst>
            </p:cNvPr>
            <p:cNvSpPr>
              <a:spLocks noChangeShapeType="1"/>
            </p:cNvSpPr>
            <p:nvPr/>
          </p:nvSpPr>
          <p:spPr bwMode="auto">
            <a:xfrm>
              <a:off x="2767" y="1457"/>
              <a:ext cx="0" cy="7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13">
              <a:extLst>
                <a:ext uri="{FF2B5EF4-FFF2-40B4-BE49-F238E27FC236}">
                  <a16:creationId xmlns:a16="http://schemas.microsoft.com/office/drawing/2014/main" id="{29FEBB3E-351E-4555-A601-8214C4E6E2DA}"/>
                </a:ext>
              </a:extLst>
            </p:cNvPr>
            <p:cNvSpPr>
              <a:spLocks noChangeShapeType="1"/>
            </p:cNvSpPr>
            <p:nvPr/>
          </p:nvSpPr>
          <p:spPr bwMode="auto">
            <a:xfrm>
              <a:off x="2767" y="1457"/>
              <a:ext cx="2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Line 14">
              <a:extLst>
                <a:ext uri="{FF2B5EF4-FFF2-40B4-BE49-F238E27FC236}">
                  <a16:creationId xmlns:a16="http://schemas.microsoft.com/office/drawing/2014/main" id="{CAF1DCAB-65D9-4974-81E2-0034A41C3051}"/>
                </a:ext>
              </a:extLst>
            </p:cNvPr>
            <p:cNvSpPr>
              <a:spLocks noChangeShapeType="1"/>
            </p:cNvSpPr>
            <p:nvPr/>
          </p:nvSpPr>
          <p:spPr bwMode="auto">
            <a:xfrm>
              <a:off x="5307" y="1457"/>
              <a:ext cx="0" cy="7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Line 15">
              <a:extLst>
                <a:ext uri="{FF2B5EF4-FFF2-40B4-BE49-F238E27FC236}">
                  <a16:creationId xmlns:a16="http://schemas.microsoft.com/office/drawing/2014/main" id="{815D5F7E-8D43-4D22-AEFF-1F7BBE4AEEB8}"/>
                </a:ext>
              </a:extLst>
            </p:cNvPr>
            <p:cNvSpPr>
              <a:spLocks noChangeShapeType="1"/>
            </p:cNvSpPr>
            <p:nvPr/>
          </p:nvSpPr>
          <p:spPr bwMode="auto">
            <a:xfrm>
              <a:off x="5103" y="1457"/>
              <a:ext cx="2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Text Box 16">
              <a:extLst>
                <a:ext uri="{FF2B5EF4-FFF2-40B4-BE49-F238E27FC236}">
                  <a16:creationId xmlns:a16="http://schemas.microsoft.com/office/drawing/2014/main" id="{A2BD2885-99B6-4D63-B770-BEEC1D52A246}"/>
                </a:ext>
              </a:extLst>
            </p:cNvPr>
            <p:cNvSpPr txBox="1">
              <a:spLocks noChangeArrowheads="1"/>
            </p:cNvSpPr>
            <p:nvPr/>
          </p:nvSpPr>
          <p:spPr bwMode="auto">
            <a:xfrm>
              <a:off x="3117" y="1933"/>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i="1"/>
                <a:t>i</a:t>
              </a:r>
            </a:p>
          </p:txBody>
        </p:sp>
        <p:sp>
          <p:nvSpPr>
            <p:cNvPr id="23591" name="Text Box 17">
              <a:extLst>
                <a:ext uri="{FF2B5EF4-FFF2-40B4-BE49-F238E27FC236}">
                  <a16:creationId xmlns:a16="http://schemas.microsoft.com/office/drawing/2014/main" id="{D1A71BD7-1725-41DD-B05E-65B26EE1864B}"/>
                </a:ext>
              </a:extLst>
            </p:cNvPr>
            <p:cNvSpPr txBox="1">
              <a:spLocks noChangeArrowheads="1"/>
            </p:cNvSpPr>
            <p:nvPr/>
          </p:nvSpPr>
          <p:spPr bwMode="auto">
            <a:xfrm>
              <a:off x="3769" y="1956"/>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a:t>V</a:t>
              </a:r>
            </a:p>
          </p:txBody>
        </p:sp>
        <p:grpSp>
          <p:nvGrpSpPr>
            <p:cNvPr id="23592" name="Group 18">
              <a:extLst>
                <a:ext uri="{FF2B5EF4-FFF2-40B4-BE49-F238E27FC236}">
                  <a16:creationId xmlns:a16="http://schemas.microsoft.com/office/drawing/2014/main" id="{F91783F5-1182-425B-87BB-0A5CA63CABD7}"/>
                </a:ext>
              </a:extLst>
            </p:cNvPr>
            <p:cNvGrpSpPr>
              <a:grpSpLocks/>
            </p:cNvGrpSpPr>
            <p:nvPr/>
          </p:nvGrpSpPr>
          <p:grpSpPr bwMode="auto">
            <a:xfrm>
              <a:off x="4401" y="1933"/>
              <a:ext cx="294" cy="347"/>
              <a:chOff x="1906" y="1978"/>
              <a:chExt cx="294" cy="347"/>
            </a:xfrm>
          </p:grpSpPr>
          <p:sp>
            <p:nvSpPr>
              <p:cNvPr id="23594" name="Rectangle 19">
                <a:extLst>
                  <a:ext uri="{FF2B5EF4-FFF2-40B4-BE49-F238E27FC236}">
                    <a16:creationId xmlns:a16="http://schemas.microsoft.com/office/drawing/2014/main" id="{10E88C59-2413-48F5-9C74-C978D004D34C}"/>
                  </a:ext>
                </a:extLst>
              </p:cNvPr>
              <p:cNvSpPr>
                <a:spLocks noChangeArrowheads="1"/>
              </p:cNvSpPr>
              <p:nvPr/>
            </p:nvSpPr>
            <p:spPr bwMode="auto">
              <a:xfrm>
                <a:off x="1906" y="2228"/>
                <a:ext cx="294" cy="97"/>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95" name="Text Box 20">
                <a:extLst>
                  <a:ext uri="{FF2B5EF4-FFF2-40B4-BE49-F238E27FC236}">
                    <a16:creationId xmlns:a16="http://schemas.microsoft.com/office/drawing/2014/main" id="{965DFF71-D5AE-4552-968F-AAC0406B1762}"/>
                  </a:ext>
                </a:extLst>
              </p:cNvPr>
              <p:cNvSpPr txBox="1">
                <a:spLocks noChangeArrowheads="1"/>
              </p:cNvSpPr>
              <p:nvPr/>
            </p:nvSpPr>
            <p:spPr bwMode="auto">
              <a:xfrm>
                <a:off x="1927" y="1978"/>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i="1"/>
                  <a:t>R</a:t>
                </a:r>
              </a:p>
            </p:txBody>
          </p:sp>
        </p:grpSp>
        <p:sp>
          <p:nvSpPr>
            <p:cNvPr id="23593" name="Line 21">
              <a:extLst>
                <a:ext uri="{FF2B5EF4-FFF2-40B4-BE49-F238E27FC236}">
                  <a16:creationId xmlns:a16="http://schemas.microsoft.com/office/drawing/2014/main" id="{5D128806-70B3-4DC4-B3F9-9EB89A8C4BD1}"/>
                </a:ext>
              </a:extLst>
            </p:cNvPr>
            <p:cNvSpPr>
              <a:spLocks noChangeShapeType="1"/>
            </p:cNvSpPr>
            <p:nvPr/>
          </p:nvSpPr>
          <p:spPr bwMode="auto">
            <a:xfrm flipH="1">
              <a:off x="2994" y="2160"/>
              <a:ext cx="363"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23562" name="Text Box 22">
            <a:extLst>
              <a:ext uri="{FF2B5EF4-FFF2-40B4-BE49-F238E27FC236}">
                <a16:creationId xmlns:a16="http://schemas.microsoft.com/office/drawing/2014/main" id="{9B32B06D-E01E-4AC5-A77D-9A2E8805FD61}"/>
              </a:ext>
            </a:extLst>
          </p:cNvPr>
          <p:cNvSpPr txBox="1">
            <a:spLocks noChangeArrowheads="1"/>
          </p:cNvSpPr>
          <p:nvPr/>
        </p:nvSpPr>
        <p:spPr bwMode="auto">
          <a:xfrm>
            <a:off x="4895850" y="20462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a:t>P</a:t>
            </a:r>
          </a:p>
        </p:txBody>
      </p:sp>
      <p:sp>
        <p:nvSpPr>
          <p:cNvPr id="23563" name="Text Box 23">
            <a:extLst>
              <a:ext uri="{FF2B5EF4-FFF2-40B4-BE49-F238E27FC236}">
                <a16:creationId xmlns:a16="http://schemas.microsoft.com/office/drawing/2014/main" id="{732C905A-A156-4D6C-AED6-8F006617CEB2}"/>
              </a:ext>
            </a:extLst>
          </p:cNvPr>
          <p:cNvSpPr txBox="1">
            <a:spLocks noChangeArrowheads="1"/>
          </p:cNvSpPr>
          <p:nvPr/>
        </p:nvSpPr>
        <p:spPr bwMode="auto">
          <a:xfrm>
            <a:off x="7467600" y="20462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t>N</a:t>
            </a:r>
          </a:p>
        </p:txBody>
      </p:sp>
      <p:grpSp>
        <p:nvGrpSpPr>
          <p:cNvPr id="5" name="Group 24">
            <a:extLst>
              <a:ext uri="{FF2B5EF4-FFF2-40B4-BE49-F238E27FC236}">
                <a16:creationId xmlns:a16="http://schemas.microsoft.com/office/drawing/2014/main" id="{95BB1F8B-B374-4D8C-87B6-A7BB74C00B29}"/>
              </a:ext>
            </a:extLst>
          </p:cNvPr>
          <p:cNvGrpSpPr>
            <a:grpSpLocks/>
          </p:cNvGrpSpPr>
          <p:nvPr/>
        </p:nvGrpSpPr>
        <p:grpSpPr bwMode="auto">
          <a:xfrm>
            <a:off x="4392613" y="4113213"/>
            <a:ext cx="4032250" cy="2197100"/>
            <a:chOff x="2767" y="2591"/>
            <a:chExt cx="2540" cy="1384"/>
          </a:xfrm>
        </p:grpSpPr>
        <p:pic>
          <p:nvPicPr>
            <p:cNvPr id="23565" name="Picture 25">
              <a:extLst>
                <a:ext uri="{FF2B5EF4-FFF2-40B4-BE49-F238E27FC236}">
                  <a16:creationId xmlns:a16="http://schemas.microsoft.com/office/drawing/2014/main" id="{280A69C2-00D6-4BD1-B2E1-A9902CB813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 y="2591"/>
              <a:ext cx="2152"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6" name="Text Box 26">
              <a:extLst>
                <a:ext uri="{FF2B5EF4-FFF2-40B4-BE49-F238E27FC236}">
                  <a16:creationId xmlns:a16="http://schemas.microsoft.com/office/drawing/2014/main" id="{CB6E415B-7CEE-4CA4-90ED-69C533419697}"/>
                </a:ext>
              </a:extLst>
            </p:cNvPr>
            <p:cNvSpPr txBox="1">
              <a:spLocks noChangeArrowheads="1"/>
            </p:cNvSpPr>
            <p:nvPr/>
          </p:nvSpPr>
          <p:spPr bwMode="auto">
            <a:xfrm>
              <a:off x="3039" y="3498"/>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i="1"/>
                <a:t>i</a:t>
              </a:r>
              <a:r>
                <a:rPr lang="en-US" altLang="zh-CN" sz="2000" baseline="-20000"/>
                <a:t>S</a:t>
              </a:r>
              <a:endParaRPr lang="en-US" altLang="zh-CN" sz="2000"/>
            </a:p>
          </p:txBody>
        </p:sp>
        <p:grpSp>
          <p:nvGrpSpPr>
            <p:cNvPr id="23567" name="Group 27">
              <a:extLst>
                <a:ext uri="{FF2B5EF4-FFF2-40B4-BE49-F238E27FC236}">
                  <a16:creationId xmlns:a16="http://schemas.microsoft.com/office/drawing/2014/main" id="{AC3BEB99-0579-4F0D-A2BE-ABB07AF612F3}"/>
                </a:ext>
              </a:extLst>
            </p:cNvPr>
            <p:cNvGrpSpPr>
              <a:grpSpLocks/>
            </p:cNvGrpSpPr>
            <p:nvPr/>
          </p:nvGrpSpPr>
          <p:grpSpPr bwMode="auto">
            <a:xfrm rot="10800000">
              <a:off x="3640" y="3703"/>
              <a:ext cx="81" cy="272"/>
              <a:chOff x="725" y="2183"/>
              <a:chExt cx="68" cy="226"/>
            </a:xfrm>
          </p:grpSpPr>
          <p:sp>
            <p:nvSpPr>
              <p:cNvPr id="23581" name="Line 28">
                <a:extLst>
                  <a:ext uri="{FF2B5EF4-FFF2-40B4-BE49-F238E27FC236}">
                    <a16:creationId xmlns:a16="http://schemas.microsoft.com/office/drawing/2014/main" id="{B5B71EBC-3B93-4E3F-9AEF-4C17AFA4B2B1}"/>
                  </a:ext>
                </a:extLst>
              </p:cNvPr>
              <p:cNvSpPr>
                <a:spLocks noChangeShapeType="1"/>
              </p:cNvSpPr>
              <p:nvPr/>
            </p:nvSpPr>
            <p:spPr bwMode="auto">
              <a:xfrm>
                <a:off x="725" y="2183"/>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29">
                <a:extLst>
                  <a:ext uri="{FF2B5EF4-FFF2-40B4-BE49-F238E27FC236}">
                    <a16:creationId xmlns:a16="http://schemas.microsoft.com/office/drawing/2014/main" id="{97118FE6-001D-4E46-B616-AF44D4318535}"/>
                  </a:ext>
                </a:extLst>
              </p:cNvPr>
              <p:cNvSpPr>
                <a:spLocks noChangeShapeType="1"/>
              </p:cNvSpPr>
              <p:nvPr/>
            </p:nvSpPr>
            <p:spPr bwMode="auto">
              <a:xfrm>
                <a:off x="793" y="2228"/>
                <a:ext cx="0" cy="1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68" name="Line 30">
              <a:extLst>
                <a:ext uri="{FF2B5EF4-FFF2-40B4-BE49-F238E27FC236}">
                  <a16:creationId xmlns:a16="http://schemas.microsoft.com/office/drawing/2014/main" id="{850F04CF-66B4-483E-9550-DE1119A04ED2}"/>
                </a:ext>
              </a:extLst>
            </p:cNvPr>
            <p:cNvSpPr>
              <a:spLocks noChangeShapeType="1"/>
            </p:cNvSpPr>
            <p:nvPr/>
          </p:nvSpPr>
          <p:spPr bwMode="auto">
            <a:xfrm>
              <a:off x="3720" y="3839"/>
              <a:ext cx="15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31">
              <a:extLst>
                <a:ext uri="{FF2B5EF4-FFF2-40B4-BE49-F238E27FC236}">
                  <a16:creationId xmlns:a16="http://schemas.microsoft.com/office/drawing/2014/main" id="{4BAEC8C9-8239-4BAE-9D10-BBE33C5BA0F9}"/>
                </a:ext>
              </a:extLst>
            </p:cNvPr>
            <p:cNvSpPr>
              <a:spLocks noChangeShapeType="1"/>
            </p:cNvSpPr>
            <p:nvPr/>
          </p:nvSpPr>
          <p:spPr bwMode="auto">
            <a:xfrm>
              <a:off x="2767" y="3839"/>
              <a:ext cx="8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32">
              <a:extLst>
                <a:ext uri="{FF2B5EF4-FFF2-40B4-BE49-F238E27FC236}">
                  <a16:creationId xmlns:a16="http://schemas.microsoft.com/office/drawing/2014/main" id="{C4BBC48E-5EE3-44CE-BEA5-CD9AB24A743A}"/>
                </a:ext>
              </a:extLst>
            </p:cNvPr>
            <p:cNvSpPr>
              <a:spLocks noChangeShapeType="1"/>
            </p:cNvSpPr>
            <p:nvPr/>
          </p:nvSpPr>
          <p:spPr bwMode="auto">
            <a:xfrm>
              <a:off x="2767" y="3068"/>
              <a:ext cx="0" cy="7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33">
              <a:extLst>
                <a:ext uri="{FF2B5EF4-FFF2-40B4-BE49-F238E27FC236}">
                  <a16:creationId xmlns:a16="http://schemas.microsoft.com/office/drawing/2014/main" id="{A492724D-19FF-4AC6-B15A-02B2AEE73AF4}"/>
                </a:ext>
              </a:extLst>
            </p:cNvPr>
            <p:cNvSpPr>
              <a:spLocks noChangeShapeType="1"/>
            </p:cNvSpPr>
            <p:nvPr/>
          </p:nvSpPr>
          <p:spPr bwMode="auto">
            <a:xfrm>
              <a:off x="2767" y="3068"/>
              <a:ext cx="2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34">
              <a:extLst>
                <a:ext uri="{FF2B5EF4-FFF2-40B4-BE49-F238E27FC236}">
                  <a16:creationId xmlns:a16="http://schemas.microsoft.com/office/drawing/2014/main" id="{3666A2DF-6006-463D-9445-9354C10737F4}"/>
                </a:ext>
              </a:extLst>
            </p:cNvPr>
            <p:cNvSpPr>
              <a:spLocks noChangeShapeType="1"/>
            </p:cNvSpPr>
            <p:nvPr/>
          </p:nvSpPr>
          <p:spPr bwMode="auto">
            <a:xfrm>
              <a:off x="5307" y="3068"/>
              <a:ext cx="0" cy="7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35">
              <a:extLst>
                <a:ext uri="{FF2B5EF4-FFF2-40B4-BE49-F238E27FC236}">
                  <a16:creationId xmlns:a16="http://schemas.microsoft.com/office/drawing/2014/main" id="{0C1CAA1E-2DDB-4CE3-BABB-40EA8FF5F6C0}"/>
                </a:ext>
              </a:extLst>
            </p:cNvPr>
            <p:cNvSpPr>
              <a:spLocks noChangeShapeType="1"/>
            </p:cNvSpPr>
            <p:nvPr/>
          </p:nvSpPr>
          <p:spPr bwMode="auto">
            <a:xfrm>
              <a:off x="5103" y="3068"/>
              <a:ext cx="20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Text Box 36">
              <a:extLst>
                <a:ext uri="{FF2B5EF4-FFF2-40B4-BE49-F238E27FC236}">
                  <a16:creationId xmlns:a16="http://schemas.microsoft.com/office/drawing/2014/main" id="{6CC581C4-7C8C-4460-BBA7-8C37AD51895A}"/>
                </a:ext>
              </a:extLst>
            </p:cNvPr>
            <p:cNvSpPr txBox="1">
              <a:spLocks noChangeArrowheads="1"/>
            </p:cNvSpPr>
            <p:nvPr/>
          </p:nvSpPr>
          <p:spPr bwMode="auto">
            <a:xfrm>
              <a:off x="3769" y="356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a:t>V</a:t>
              </a:r>
            </a:p>
          </p:txBody>
        </p:sp>
        <p:grpSp>
          <p:nvGrpSpPr>
            <p:cNvPr id="23575" name="Group 37">
              <a:extLst>
                <a:ext uri="{FF2B5EF4-FFF2-40B4-BE49-F238E27FC236}">
                  <a16:creationId xmlns:a16="http://schemas.microsoft.com/office/drawing/2014/main" id="{A8CB81B7-2433-46EE-8341-B06F35C606F8}"/>
                </a:ext>
              </a:extLst>
            </p:cNvPr>
            <p:cNvGrpSpPr>
              <a:grpSpLocks/>
            </p:cNvGrpSpPr>
            <p:nvPr/>
          </p:nvGrpSpPr>
          <p:grpSpPr bwMode="auto">
            <a:xfrm>
              <a:off x="4401" y="3544"/>
              <a:ext cx="294" cy="347"/>
              <a:chOff x="1906" y="1978"/>
              <a:chExt cx="294" cy="347"/>
            </a:xfrm>
          </p:grpSpPr>
          <p:sp>
            <p:nvSpPr>
              <p:cNvPr id="23579" name="Rectangle 38">
                <a:extLst>
                  <a:ext uri="{FF2B5EF4-FFF2-40B4-BE49-F238E27FC236}">
                    <a16:creationId xmlns:a16="http://schemas.microsoft.com/office/drawing/2014/main" id="{E34B7DA8-9C43-4010-8A64-1B20D4A757CF}"/>
                  </a:ext>
                </a:extLst>
              </p:cNvPr>
              <p:cNvSpPr>
                <a:spLocks noChangeArrowheads="1"/>
              </p:cNvSpPr>
              <p:nvPr/>
            </p:nvSpPr>
            <p:spPr bwMode="auto">
              <a:xfrm>
                <a:off x="1906" y="2228"/>
                <a:ext cx="294" cy="97"/>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80" name="Text Box 39">
                <a:extLst>
                  <a:ext uri="{FF2B5EF4-FFF2-40B4-BE49-F238E27FC236}">
                    <a16:creationId xmlns:a16="http://schemas.microsoft.com/office/drawing/2014/main" id="{698F2C54-A31D-4008-944A-129846999F8C}"/>
                  </a:ext>
                </a:extLst>
              </p:cNvPr>
              <p:cNvSpPr txBox="1">
                <a:spLocks noChangeArrowheads="1"/>
              </p:cNvSpPr>
              <p:nvPr/>
            </p:nvSpPr>
            <p:spPr bwMode="auto">
              <a:xfrm>
                <a:off x="1927" y="1978"/>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i="1"/>
                  <a:t>R</a:t>
                </a:r>
              </a:p>
            </p:txBody>
          </p:sp>
        </p:grpSp>
        <p:sp>
          <p:nvSpPr>
            <p:cNvPr id="23576" name="Line 40">
              <a:extLst>
                <a:ext uri="{FF2B5EF4-FFF2-40B4-BE49-F238E27FC236}">
                  <a16:creationId xmlns:a16="http://schemas.microsoft.com/office/drawing/2014/main" id="{B2ED54A9-A8C3-4EC7-A84F-98B9BC686577}"/>
                </a:ext>
              </a:extLst>
            </p:cNvPr>
            <p:cNvSpPr>
              <a:spLocks noChangeShapeType="1"/>
            </p:cNvSpPr>
            <p:nvPr/>
          </p:nvSpPr>
          <p:spPr bwMode="auto">
            <a:xfrm flipH="1">
              <a:off x="3084" y="3771"/>
              <a:ext cx="205"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3577" name="Text Box 41">
              <a:extLst>
                <a:ext uri="{FF2B5EF4-FFF2-40B4-BE49-F238E27FC236}">
                  <a16:creationId xmlns:a16="http://schemas.microsoft.com/office/drawing/2014/main" id="{BB5B41BE-7D88-46B5-90ED-86C9C57A5825}"/>
                </a:ext>
              </a:extLst>
            </p:cNvPr>
            <p:cNvSpPr txBox="1">
              <a:spLocks noChangeArrowheads="1"/>
            </p:cNvSpPr>
            <p:nvPr/>
          </p:nvSpPr>
          <p:spPr bwMode="auto">
            <a:xfrm>
              <a:off x="3084" y="2909"/>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t>P</a:t>
              </a:r>
            </a:p>
          </p:txBody>
        </p:sp>
        <p:sp>
          <p:nvSpPr>
            <p:cNvPr id="23578" name="Text Box 42">
              <a:extLst>
                <a:ext uri="{FF2B5EF4-FFF2-40B4-BE49-F238E27FC236}">
                  <a16:creationId xmlns:a16="http://schemas.microsoft.com/office/drawing/2014/main" id="{70A4E182-87C3-4314-9CDA-518F078BC794}"/>
                </a:ext>
              </a:extLst>
            </p:cNvPr>
            <p:cNvSpPr txBox="1">
              <a:spLocks noChangeArrowheads="1"/>
            </p:cNvSpPr>
            <p:nvPr/>
          </p:nvSpPr>
          <p:spPr bwMode="auto">
            <a:xfrm>
              <a:off x="4704" y="290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t>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30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30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630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630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63012">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630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301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630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630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30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E0E2AEE1-9367-43B0-A974-4EAFACF6B7A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3FA995E-409C-477F-8C95-9B4F19AC5191}"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25603" name="Rectangle 5">
            <a:extLst>
              <a:ext uri="{FF2B5EF4-FFF2-40B4-BE49-F238E27FC236}">
                <a16:creationId xmlns:a16="http://schemas.microsoft.com/office/drawing/2014/main" id="{6A17712D-DF6B-4669-B863-E1B0467669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5604" name="Rectangle 6">
            <a:extLst>
              <a:ext uri="{FF2B5EF4-FFF2-40B4-BE49-F238E27FC236}">
                <a16:creationId xmlns:a16="http://schemas.microsoft.com/office/drawing/2014/main" id="{BFEC5590-1FAF-4C8F-AB94-9ECAA2277DF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7C67AAC-B464-40F9-AC86-9812356A4A53}"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5605" name="Rectangle 2">
            <a:extLst>
              <a:ext uri="{FF2B5EF4-FFF2-40B4-BE49-F238E27FC236}">
                <a16:creationId xmlns:a16="http://schemas.microsoft.com/office/drawing/2014/main" id="{DFC67199-AB6B-4694-9900-A3D07ABF3B93}"/>
              </a:ext>
            </a:extLst>
          </p:cNvPr>
          <p:cNvSpPr>
            <a:spLocks noChangeArrowheads="1"/>
          </p:cNvSpPr>
          <p:nvPr>
            <p:ph type="title"/>
          </p:nvPr>
        </p:nvSpPr>
        <p:spPr/>
        <p:txBody>
          <a:bodyPr/>
          <a:lstStyle/>
          <a:p>
            <a:r>
              <a:rPr lang="zh-CN" altLang="zh-CN"/>
              <a:t>二极管及其应用</a:t>
            </a:r>
            <a:endParaRPr lang="zh-CN" altLang="en-US"/>
          </a:p>
        </p:txBody>
      </p:sp>
      <p:sp>
        <p:nvSpPr>
          <p:cNvPr id="25606" name="Rectangle 3">
            <a:extLst>
              <a:ext uri="{FF2B5EF4-FFF2-40B4-BE49-F238E27FC236}">
                <a16:creationId xmlns:a16="http://schemas.microsoft.com/office/drawing/2014/main" id="{83C47E1E-A5CC-45AD-B153-CB76DBC2B32B}"/>
              </a:ext>
            </a:extLst>
          </p:cNvPr>
          <p:cNvSpPr>
            <a:spLocks noChangeArrowheads="1"/>
          </p:cNvSpPr>
          <p:nvPr>
            <p:ph type="body" idx="1"/>
          </p:nvPr>
        </p:nvSpPr>
        <p:spPr/>
        <p:txBody>
          <a:bodyPr/>
          <a:lstStyle/>
          <a:p>
            <a:pPr eaLnBrk="1" hangingPunct="1">
              <a:lnSpc>
                <a:spcPct val="120000"/>
              </a:lnSpc>
            </a:pPr>
            <a:r>
              <a:rPr lang="zh-CN" altLang="en-US">
                <a:solidFill>
                  <a:srgbClr val="080808"/>
                </a:solidFill>
              </a:rPr>
              <a:t>二极管结构与符号</a:t>
            </a:r>
          </a:p>
          <a:p>
            <a:pPr eaLnBrk="1" hangingPunct="1">
              <a:lnSpc>
                <a:spcPct val="120000"/>
              </a:lnSpc>
            </a:pPr>
            <a:r>
              <a:rPr lang="zh-CN" altLang="en-US">
                <a:solidFill>
                  <a:srgbClr val="080808"/>
                </a:solidFill>
              </a:rPr>
              <a:t>二极管伏安特性</a:t>
            </a:r>
          </a:p>
          <a:p>
            <a:pPr eaLnBrk="1" hangingPunct="1">
              <a:lnSpc>
                <a:spcPct val="120000"/>
              </a:lnSpc>
            </a:pPr>
            <a:r>
              <a:rPr lang="zh-CN" altLang="en-US">
                <a:solidFill>
                  <a:srgbClr val="080808"/>
                </a:solidFill>
              </a:rPr>
              <a:t>二极管主要参数</a:t>
            </a:r>
          </a:p>
          <a:p>
            <a:pPr eaLnBrk="1" hangingPunct="1">
              <a:lnSpc>
                <a:spcPct val="120000"/>
              </a:lnSpc>
            </a:pPr>
            <a:r>
              <a:rPr lang="zh-CN" altLang="en-US">
                <a:solidFill>
                  <a:srgbClr val="080808"/>
                </a:solidFill>
              </a:rPr>
              <a:t>二极管</a:t>
            </a:r>
            <a:r>
              <a:rPr lang="zh-CN" altLang="en-US"/>
              <a:t>简化模型</a:t>
            </a:r>
            <a:endParaRPr lang="zh-CN" altLang="en-US">
              <a:solidFill>
                <a:srgbClr val="080808"/>
              </a:solidFill>
            </a:endParaRPr>
          </a:p>
          <a:p>
            <a:pPr eaLnBrk="1" hangingPunct="1">
              <a:lnSpc>
                <a:spcPct val="120000"/>
              </a:lnSpc>
            </a:pPr>
            <a:r>
              <a:rPr lang="zh-CN" altLang="en-US">
                <a:solidFill>
                  <a:srgbClr val="080808"/>
                </a:solidFill>
              </a:rPr>
              <a:t>二极管应用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5">
            <a:extLst>
              <a:ext uri="{FF2B5EF4-FFF2-40B4-BE49-F238E27FC236}">
                <a16:creationId xmlns:a16="http://schemas.microsoft.com/office/drawing/2014/main" id="{9CE1E5D0-F642-4FD6-A3BF-038D661444B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D7B6DF7-790C-4E45-A305-8061578A651F}"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26627" name="页脚占位符 6">
            <a:extLst>
              <a:ext uri="{FF2B5EF4-FFF2-40B4-BE49-F238E27FC236}">
                <a16:creationId xmlns:a16="http://schemas.microsoft.com/office/drawing/2014/main" id="{5C64B960-964F-4EDF-B491-E006EFED3B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6628" name="灯片编号占位符 7">
            <a:extLst>
              <a:ext uri="{FF2B5EF4-FFF2-40B4-BE49-F238E27FC236}">
                <a16:creationId xmlns:a16="http://schemas.microsoft.com/office/drawing/2014/main" id="{630B09E3-A464-4FA5-A9C3-A8569DBA12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9CFCE37-D757-4B2A-B07A-034E55385B12}"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6629" name="Rectangle 2">
            <a:extLst>
              <a:ext uri="{FF2B5EF4-FFF2-40B4-BE49-F238E27FC236}">
                <a16:creationId xmlns:a16="http://schemas.microsoft.com/office/drawing/2014/main" id="{34E01A08-E663-4B2B-A11E-32C59BE0DFF4}"/>
              </a:ext>
            </a:extLst>
          </p:cNvPr>
          <p:cNvSpPr>
            <a:spLocks noChangeArrowheads="1"/>
          </p:cNvSpPr>
          <p:nvPr>
            <p:ph type="title"/>
          </p:nvPr>
        </p:nvSpPr>
        <p:spPr/>
        <p:txBody>
          <a:bodyPr/>
          <a:lstStyle/>
          <a:p>
            <a:r>
              <a:rPr lang="zh-CN" altLang="en-US"/>
              <a:t>二极管</a:t>
            </a:r>
          </a:p>
        </p:txBody>
      </p:sp>
      <p:sp>
        <p:nvSpPr>
          <p:cNvPr id="1967107" name="Rectangle 3">
            <a:extLst>
              <a:ext uri="{FF2B5EF4-FFF2-40B4-BE49-F238E27FC236}">
                <a16:creationId xmlns:a16="http://schemas.microsoft.com/office/drawing/2014/main" id="{8EADF976-2A2C-4FC5-8941-0943A53553A3}"/>
              </a:ext>
            </a:extLst>
          </p:cNvPr>
          <p:cNvSpPr>
            <a:spLocks noChangeArrowheads="1"/>
          </p:cNvSpPr>
          <p:nvPr/>
        </p:nvSpPr>
        <p:spPr bwMode="auto">
          <a:xfrm>
            <a:off x="457200" y="1477963"/>
            <a:ext cx="8110538"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将</a:t>
            </a:r>
            <a:r>
              <a:rPr kumimoji="1" lang="en-US" altLang="zh-CN"/>
              <a:t>PN</a:t>
            </a:r>
            <a:r>
              <a:rPr kumimoji="1" lang="zh-CN" altLang="en-US"/>
              <a:t>结加上引线和封装，就构成了半导体</a:t>
            </a:r>
            <a:r>
              <a:rPr lang="zh-CN" altLang="en-US"/>
              <a:t>二极管，简称二极管</a:t>
            </a:r>
            <a:endParaRPr lang="en-US" altLang="zh-CN"/>
          </a:p>
          <a:p>
            <a:endParaRPr lang="zh-CN" altLang="en-US" sz="2400"/>
          </a:p>
          <a:p>
            <a:endParaRPr lang="zh-CN" altLang="en-US" sz="2400"/>
          </a:p>
          <a:p>
            <a:r>
              <a:rPr lang="zh-CN" altLang="en-US"/>
              <a:t>分类</a:t>
            </a:r>
          </a:p>
          <a:p>
            <a:pPr lvl="1"/>
            <a:r>
              <a:rPr lang="zh-CN" altLang="en-US"/>
              <a:t>按制造材料：硅二极管和锗二极管</a:t>
            </a:r>
          </a:p>
          <a:p>
            <a:pPr lvl="1"/>
            <a:r>
              <a:rPr lang="zh-CN" altLang="en-US"/>
              <a:t>按用途：整流二极管、稳压二极管、开关二极管、发光</a:t>
            </a:r>
            <a:r>
              <a:rPr lang="en-US" altLang="zh-CN"/>
              <a:t>/</a:t>
            </a:r>
            <a:r>
              <a:rPr lang="zh-CN" altLang="en-US"/>
              <a:t>光电二极管等</a:t>
            </a:r>
          </a:p>
          <a:p>
            <a:pPr lvl="1"/>
            <a:r>
              <a:rPr lang="zh-CN" altLang="en-US"/>
              <a:t>按工艺结构：点接触型、面接触型、平面型等</a:t>
            </a:r>
          </a:p>
          <a:p>
            <a:endParaRPr lang="zh-CN" altLang="en-US"/>
          </a:p>
        </p:txBody>
      </p:sp>
      <p:grpSp>
        <p:nvGrpSpPr>
          <p:cNvPr id="2" name="Group 4">
            <a:extLst>
              <a:ext uri="{FF2B5EF4-FFF2-40B4-BE49-F238E27FC236}">
                <a16:creationId xmlns:a16="http://schemas.microsoft.com/office/drawing/2014/main" id="{586A705A-D126-4360-8EA3-4C4FAE68916F}"/>
              </a:ext>
            </a:extLst>
          </p:cNvPr>
          <p:cNvGrpSpPr>
            <a:grpSpLocks/>
          </p:cNvGrpSpPr>
          <p:nvPr/>
        </p:nvGrpSpPr>
        <p:grpSpPr bwMode="auto">
          <a:xfrm>
            <a:off x="5364163" y="2600325"/>
            <a:ext cx="2482850" cy="612775"/>
            <a:chOff x="477" y="2001"/>
            <a:chExt cx="1564" cy="477"/>
          </a:xfrm>
        </p:grpSpPr>
        <p:sp>
          <p:nvSpPr>
            <p:cNvPr id="26632" name="Rectangle 5">
              <a:extLst>
                <a:ext uri="{FF2B5EF4-FFF2-40B4-BE49-F238E27FC236}">
                  <a16:creationId xmlns:a16="http://schemas.microsoft.com/office/drawing/2014/main" id="{91B85F11-0C5E-4287-B8A6-9194ECFA4E61}"/>
                </a:ext>
              </a:extLst>
            </p:cNvPr>
            <p:cNvSpPr>
              <a:spLocks noChangeArrowheads="1"/>
            </p:cNvSpPr>
            <p:nvPr/>
          </p:nvSpPr>
          <p:spPr bwMode="auto">
            <a:xfrm rot="-5400000">
              <a:off x="1015" y="1802"/>
              <a:ext cx="470" cy="881"/>
            </a:xfrm>
            <a:prstGeom prst="rect">
              <a:avLst/>
            </a:prstGeom>
            <a:solidFill>
              <a:srgbClr val="FFFFFF"/>
            </a:solidFill>
            <a:ln w="38100">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26633" name="Line 6">
              <a:extLst>
                <a:ext uri="{FF2B5EF4-FFF2-40B4-BE49-F238E27FC236}">
                  <a16:creationId xmlns:a16="http://schemas.microsoft.com/office/drawing/2014/main" id="{C173AE7C-17AC-4BDB-9D35-C7C0AF2678DD}"/>
                </a:ext>
              </a:extLst>
            </p:cNvPr>
            <p:cNvSpPr>
              <a:spLocks noChangeShapeType="1"/>
            </p:cNvSpPr>
            <p:nvPr/>
          </p:nvSpPr>
          <p:spPr bwMode="auto">
            <a:xfrm rot="-5400000">
              <a:off x="1029" y="2236"/>
              <a:ext cx="47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Text Box 7">
              <a:extLst>
                <a:ext uri="{FF2B5EF4-FFF2-40B4-BE49-F238E27FC236}">
                  <a16:creationId xmlns:a16="http://schemas.microsoft.com/office/drawing/2014/main" id="{F8BA355E-5EAD-468D-A23B-8F5E9A10A9BB}"/>
                </a:ext>
              </a:extLst>
            </p:cNvPr>
            <p:cNvSpPr txBox="1">
              <a:spLocks noChangeArrowheads="1"/>
            </p:cNvSpPr>
            <p:nvPr/>
          </p:nvSpPr>
          <p:spPr bwMode="auto">
            <a:xfrm>
              <a:off x="872" y="2047"/>
              <a:ext cx="3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a:ea typeface="楷体_GB2312"/>
                  <a:cs typeface="楷体_GB2312"/>
                </a:rPr>
                <a:t>P</a:t>
              </a:r>
            </a:p>
          </p:txBody>
        </p:sp>
        <p:sp>
          <p:nvSpPr>
            <p:cNvPr id="26635" name="Text Box 8">
              <a:extLst>
                <a:ext uri="{FF2B5EF4-FFF2-40B4-BE49-F238E27FC236}">
                  <a16:creationId xmlns:a16="http://schemas.microsoft.com/office/drawing/2014/main" id="{7C047E94-6169-40DB-AA32-3DC972EB7F83}"/>
                </a:ext>
              </a:extLst>
            </p:cNvPr>
            <p:cNvSpPr txBox="1">
              <a:spLocks noChangeArrowheads="1"/>
            </p:cNvSpPr>
            <p:nvPr/>
          </p:nvSpPr>
          <p:spPr bwMode="auto">
            <a:xfrm>
              <a:off x="1303" y="2047"/>
              <a:ext cx="3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a:ea typeface="楷体_GB2312"/>
                  <a:cs typeface="楷体_GB2312"/>
                </a:rPr>
                <a:t>N</a:t>
              </a:r>
            </a:p>
          </p:txBody>
        </p:sp>
        <p:sp>
          <p:nvSpPr>
            <p:cNvPr id="26636" name="Line 9">
              <a:extLst>
                <a:ext uri="{FF2B5EF4-FFF2-40B4-BE49-F238E27FC236}">
                  <a16:creationId xmlns:a16="http://schemas.microsoft.com/office/drawing/2014/main" id="{C3062565-A171-4806-853B-AF94074E8044}"/>
                </a:ext>
              </a:extLst>
            </p:cNvPr>
            <p:cNvSpPr>
              <a:spLocks noChangeShapeType="1"/>
            </p:cNvSpPr>
            <p:nvPr/>
          </p:nvSpPr>
          <p:spPr bwMode="auto">
            <a:xfrm rot="-5400000">
              <a:off x="648" y="2080"/>
              <a:ext cx="0" cy="3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Line 10">
              <a:extLst>
                <a:ext uri="{FF2B5EF4-FFF2-40B4-BE49-F238E27FC236}">
                  <a16:creationId xmlns:a16="http://schemas.microsoft.com/office/drawing/2014/main" id="{82172AA9-59BF-40E4-820A-C3FAFF836EB6}"/>
                </a:ext>
              </a:extLst>
            </p:cNvPr>
            <p:cNvSpPr>
              <a:spLocks noChangeShapeType="1"/>
            </p:cNvSpPr>
            <p:nvPr/>
          </p:nvSpPr>
          <p:spPr bwMode="auto">
            <a:xfrm rot="-5400000">
              <a:off x="1871" y="2087"/>
              <a:ext cx="0" cy="34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71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671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671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6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5">
            <a:extLst>
              <a:ext uri="{FF2B5EF4-FFF2-40B4-BE49-F238E27FC236}">
                <a16:creationId xmlns:a16="http://schemas.microsoft.com/office/drawing/2014/main" id="{37632C87-BE91-48BC-948B-2F92CDE0EB7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03ACD8D-71C7-45A3-A15F-04F7881291ED}"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28675" name="页脚占位符 6">
            <a:extLst>
              <a:ext uri="{FF2B5EF4-FFF2-40B4-BE49-F238E27FC236}">
                <a16:creationId xmlns:a16="http://schemas.microsoft.com/office/drawing/2014/main" id="{3AE30A9D-24BD-4C0D-B05E-F08DE32DC5D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28676" name="灯片编号占位符 7">
            <a:extLst>
              <a:ext uri="{FF2B5EF4-FFF2-40B4-BE49-F238E27FC236}">
                <a16:creationId xmlns:a16="http://schemas.microsoft.com/office/drawing/2014/main" id="{279D7CCF-FB32-491C-906E-991FEC0C41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BF3145E-0A39-49BA-A0FF-A057378BA6B0}"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28677" name="Rectangle 2">
            <a:extLst>
              <a:ext uri="{FF2B5EF4-FFF2-40B4-BE49-F238E27FC236}">
                <a16:creationId xmlns:a16="http://schemas.microsoft.com/office/drawing/2014/main" id="{CD8A6FE1-1AF3-413A-A26D-04E3F454836F}"/>
              </a:ext>
            </a:extLst>
          </p:cNvPr>
          <p:cNvSpPr>
            <a:spLocks noChangeArrowheads="1"/>
          </p:cNvSpPr>
          <p:nvPr>
            <p:ph type="title"/>
          </p:nvPr>
        </p:nvSpPr>
        <p:spPr/>
        <p:txBody>
          <a:bodyPr/>
          <a:lstStyle/>
          <a:p>
            <a:r>
              <a:rPr lang="zh-CN" altLang="en-US"/>
              <a:t>示例</a:t>
            </a:r>
            <a:r>
              <a:rPr lang="zh-CN" altLang="zh-CN">
                <a:solidFill>
                  <a:schemeClr val="tx1"/>
                </a:solidFill>
                <a:latin typeface="宋体" panose="02010600030101010101" pitchFamily="2" charset="-122"/>
              </a:rPr>
              <a:t>─</a:t>
            </a:r>
            <a:r>
              <a:rPr lang="zh-CN" altLang="en-US"/>
              <a:t>二极管</a:t>
            </a:r>
            <a:r>
              <a:rPr kumimoji="1" lang="zh-CN" altLang="en-US">
                <a:solidFill>
                  <a:schemeClr val="tx1"/>
                </a:solidFill>
              </a:rPr>
              <a:t>外型</a:t>
            </a:r>
          </a:p>
        </p:txBody>
      </p:sp>
      <p:pic>
        <p:nvPicPr>
          <p:cNvPr id="28678" name="Picture 3">
            <a:extLst>
              <a:ext uri="{FF2B5EF4-FFF2-40B4-BE49-F238E27FC236}">
                <a16:creationId xmlns:a16="http://schemas.microsoft.com/office/drawing/2014/main" id="{3766EC4F-DF2D-4A61-B295-5E0AED48A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449388"/>
            <a:ext cx="29051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4">
            <a:extLst>
              <a:ext uri="{FF2B5EF4-FFF2-40B4-BE49-F238E27FC236}">
                <a16:creationId xmlns:a16="http://schemas.microsoft.com/office/drawing/2014/main" id="{6F6F7C43-DE16-43A5-86FB-A5E3386F9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449388"/>
            <a:ext cx="5400675"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Rectangle 5">
            <a:extLst>
              <a:ext uri="{FF2B5EF4-FFF2-40B4-BE49-F238E27FC236}">
                <a16:creationId xmlns:a16="http://schemas.microsoft.com/office/drawing/2014/main" id="{6249E736-C4F6-44AE-8A4B-1B2C87CB176A}"/>
              </a:ext>
            </a:extLst>
          </p:cNvPr>
          <p:cNvSpPr>
            <a:spLocks noChangeArrowheads="1"/>
          </p:cNvSpPr>
          <p:nvPr/>
        </p:nvSpPr>
        <p:spPr bwMode="auto">
          <a:xfrm>
            <a:off x="6624638" y="572770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贴片二极管</a:t>
            </a:r>
          </a:p>
        </p:txBody>
      </p:sp>
      <p:sp>
        <p:nvSpPr>
          <p:cNvPr id="28681" name="Rectangle 6">
            <a:extLst>
              <a:ext uri="{FF2B5EF4-FFF2-40B4-BE49-F238E27FC236}">
                <a16:creationId xmlns:a16="http://schemas.microsoft.com/office/drawing/2014/main" id="{950A6444-8B77-42FD-9B04-A1C99DB0357F}"/>
              </a:ext>
            </a:extLst>
          </p:cNvPr>
          <p:cNvSpPr>
            <a:spLocks noChangeArrowheads="1"/>
          </p:cNvSpPr>
          <p:nvPr/>
        </p:nvSpPr>
        <p:spPr bwMode="auto">
          <a:xfrm>
            <a:off x="1692275" y="5697538"/>
            <a:ext cx="232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通孔插装二极管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5">
            <a:extLst>
              <a:ext uri="{FF2B5EF4-FFF2-40B4-BE49-F238E27FC236}">
                <a16:creationId xmlns:a16="http://schemas.microsoft.com/office/drawing/2014/main" id="{86B7DAC2-EA64-4533-9870-3A4510F048A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0456876-6F9A-4216-8284-09AF228A2BFF}"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30723" name="页脚占位符 6">
            <a:extLst>
              <a:ext uri="{FF2B5EF4-FFF2-40B4-BE49-F238E27FC236}">
                <a16:creationId xmlns:a16="http://schemas.microsoft.com/office/drawing/2014/main" id="{59FFDCC8-A170-4B31-B4EF-65F318D6CA9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0724" name="灯片编号占位符 7">
            <a:extLst>
              <a:ext uri="{FF2B5EF4-FFF2-40B4-BE49-F238E27FC236}">
                <a16:creationId xmlns:a16="http://schemas.microsoft.com/office/drawing/2014/main" id="{A6D79C7C-C29B-47E0-A06E-8644DB626B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127785E-04D9-44A5-B9B0-78D767D9D591}"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30725" name="Rectangle 2">
            <a:extLst>
              <a:ext uri="{FF2B5EF4-FFF2-40B4-BE49-F238E27FC236}">
                <a16:creationId xmlns:a16="http://schemas.microsoft.com/office/drawing/2014/main" id="{76F9FF1B-3987-4E8F-BC5E-4090ED352C9A}"/>
              </a:ext>
            </a:extLst>
          </p:cNvPr>
          <p:cNvSpPr>
            <a:spLocks noChangeArrowheads="1"/>
          </p:cNvSpPr>
          <p:nvPr>
            <p:ph type="title"/>
          </p:nvPr>
        </p:nvSpPr>
        <p:spPr/>
        <p:txBody>
          <a:bodyPr/>
          <a:lstStyle/>
          <a:p>
            <a:r>
              <a:rPr lang="zh-CN" altLang="en-US"/>
              <a:t>二极管结构与符号</a:t>
            </a:r>
          </a:p>
        </p:txBody>
      </p:sp>
      <p:pic>
        <p:nvPicPr>
          <p:cNvPr id="30726" name="Picture 3">
            <a:extLst>
              <a:ext uri="{FF2B5EF4-FFF2-40B4-BE49-F238E27FC236}">
                <a16:creationId xmlns:a16="http://schemas.microsoft.com/office/drawing/2014/main" id="{71EA7EA2-4118-49F2-8E2F-03B59AD35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824288"/>
            <a:ext cx="381635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4">
            <a:extLst>
              <a:ext uri="{FF2B5EF4-FFF2-40B4-BE49-F238E27FC236}">
                <a16:creationId xmlns:a16="http://schemas.microsoft.com/office/drawing/2014/main" id="{BD3FCE7C-4A10-48BC-B8E0-720223E56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1376363"/>
            <a:ext cx="3579813"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5">
            <a:extLst>
              <a:ext uri="{FF2B5EF4-FFF2-40B4-BE49-F238E27FC236}">
                <a16:creationId xmlns:a16="http://schemas.microsoft.com/office/drawing/2014/main" id="{8DA95AB1-55DF-4C04-9637-5CBACC0DB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1449388"/>
            <a:ext cx="48196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1206" name="Rectangle 6">
            <a:extLst>
              <a:ext uri="{FF2B5EF4-FFF2-40B4-BE49-F238E27FC236}">
                <a16:creationId xmlns:a16="http://schemas.microsoft.com/office/drawing/2014/main" id="{E335A9EC-457E-434D-A06F-77AA055A17D2}"/>
              </a:ext>
            </a:extLst>
          </p:cNvPr>
          <p:cNvSpPr>
            <a:spLocks noChangeArrowheads="1"/>
          </p:cNvSpPr>
          <p:nvPr/>
        </p:nvSpPr>
        <p:spPr bwMode="auto">
          <a:xfrm>
            <a:off x="5915025" y="4643438"/>
            <a:ext cx="157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P</a:t>
            </a:r>
          </a:p>
        </p:txBody>
      </p:sp>
      <p:sp>
        <p:nvSpPr>
          <p:cNvPr id="1971207" name="Rectangle 7">
            <a:extLst>
              <a:ext uri="{FF2B5EF4-FFF2-40B4-BE49-F238E27FC236}">
                <a16:creationId xmlns:a16="http://schemas.microsoft.com/office/drawing/2014/main" id="{BA00C103-6D55-4504-BDED-D2C227EEAC6D}"/>
              </a:ext>
            </a:extLst>
          </p:cNvPr>
          <p:cNvSpPr>
            <a:spLocks noChangeArrowheads="1"/>
          </p:cNvSpPr>
          <p:nvPr/>
        </p:nvSpPr>
        <p:spPr bwMode="auto">
          <a:xfrm>
            <a:off x="7556500" y="4648200"/>
            <a:ext cx="18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N</a:t>
            </a:r>
          </a:p>
        </p:txBody>
      </p:sp>
      <p:sp>
        <p:nvSpPr>
          <p:cNvPr id="1971208" name="Rectangle 8">
            <a:extLst>
              <a:ext uri="{FF2B5EF4-FFF2-40B4-BE49-F238E27FC236}">
                <a16:creationId xmlns:a16="http://schemas.microsoft.com/office/drawing/2014/main" id="{28C26C45-9D7D-45E6-A32A-3A22131D8A33}"/>
              </a:ext>
            </a:extLst>
          </p:cNvPr>
          <p:cNvSpPr>
            <a:spLocks noChangeArrowheads="1"/>
          </p:cNvSpPr>
          <p:nvPr/>
        </p:nvSpPr>
        <p:spPr bwMode="auto">
          <a:xfrm>
            <a:off x="5924550" y="5778500"/>
            <a:ext cx="1474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000">
                <a:latin typeface="楷体_GB2312"/>
              </a:rPr>
              <a:t>二极管符号</a:t>
            </a:r>
          </a:p>
        </p:txBody>
      </p:sp>
      <p:sp>
        <p:nvSpPr>
          <p:cNvPr id="1971209" name="Line 9">
            <a:extLst>
              <a:ext uri="{FF2B5EF4-FFF2-40B4-BE49-F238E27FC236}">
                <a16:creationId xmlns:a16="http://schemas.microsoft.com/office/drawing/2014/main" id="{868F3E82-44EE-4BAB-AD29-41950A07FDC1}"/>
              </a:ext>
            </a:extLst>
          </p:cNvPr>
          <p:cNvSpPr>
            <a:spLocks noChangeShapeType="1"/>
          </p:cNvSpPr>
          <p:nvPr/>
        </p:nvSpPr>
        <p:spPr bwMode="auto">
          <a:xfrm rot="-5400000">
            <a:off x="6715919" y="5166519"/>
            <a:ext cx="504825" cy="1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1210" name="AutoShape 10">
            <a:extLst>
              <a:ext uri="{FF2B5EF4-FFF2-40B4-BE49-F238E27FC236}">
                <a16:creationId xmlns:a16="http://schemas.microsoft.com/office/drawing/2014/main" id="{F47AA2F2-4866-43E0-999B-0873E05ECEFB}"/>
              </a:ext>
            </a:extLst>
          </p:cNvPr>
          <p:cNvSpPr>
            <a:spLocks noChangeArrowheads="1"/>
          </p:cNvSpPr>
          <p:nvPr/>
        </p:nvSpPr>
        <p:spPr bwMode="auto">
          <a:xfrm rot="16200000" flipV="1">
            <a:off x="6565900" y="4995863"/>
            <a:ext cx="431800" cy="34290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1971211" name="Line 11">
            <a:extLst>
              <a:ext uri="{FF2B5EF4-FFF2-40B4-BE49-F238E27FC236}">
                <a16:creationId xmlns:a16="http://schemas.microsoft.com/office/drawing/2014/main" id="{1F63749A-164F-4C88-9E02-A60881551A02}"/>
              </a:ext>
            </a:extLst>
          </p:cNvPr>
          <p:cNvSpPr>
            <a:spLocks noChangeShapeType="1"/>
          </p:cNvSpPr>
          <p:nvPr/>
        </p:nvSpPr>
        <p:spPr bwMode="auto">
          <a:xfrm>
            <a:off x="5761038" y="5167313"/>
            <a:ext cx="21240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Rectangle 12">
            <a:extLst>
              <a:ext uri="{FF2B5EF4-FFF2-40B4-BE49-F238E27FC236}">
                <a16:creationId xmlns:a16="http://schemas.microsoft.com/office/drawing/2014/main" id="{6EAD9D02-B61A-4E21-B2E6-894D1B08EA2E}"/>
              </a:ext>
            </a:extLst>
          </p:cNvPr>
          <p:cNvSpPr>
            <a:spLocks noChangeArrowheads="1"/>
          </p:cNvSpPr>
          <p:nvPr/>
        </p:nvSpPr>
        <p:spPr bwMode="auto">
          <a:xfrm>
            <a:off x="2144713" y="3213100"/>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楷体_GB2312"/>
              </a:rPr>
              <a:t>点接触型</a:t>
            </a:r>
          </a:p>
        </p:txBody>
      </p:sp>
      <p:sp>
        <p:nvSpPr>
          <p:cNvPr id="30736" name="Rectangle 13">
            <a:extLst>
              <a:ext uri="{FF2B5EF4-FFF2-40B4-BE49-F238E27FC236}">
                <a16:creationId xmlns:a16="http://schemas.microsoft.com/office/drawing/2014/main" id="{CDF6E2A2-C4CB-4697-B507-94AAFA2397FD}"/>
              </a:ext>
            </a:extLst>
          </p:cNvPr>
          <p:cNvSpPr>
            <a:spLocks noChangeArrowheads="1"/>
          </p:cNvSpPr>
          <p:nvPr/>
        </p:nvSpPr>
        <p:spPr bwMode="auto">
          <a:xfrm>
            <a:off x="812800" y="5876925"/>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楷体_GB2312"/>
              </a:rPr>
              <a:t>面接触型</a:t>
            </a:r>
          </a:p>
        </p:txBody>
      </p:sp>
      <p:sp>
        <p:nvSpPr>
          <p:cNvPr id="30737" name="Rectangle 14">
            <a:extLst>
              <a:ext uri="{FF2B5EF4-FFF2-40B4-BE49-F238E27FC236}">
                <a16:creationId xmlns:a16="http://schemas.microsoft.com/office/drawing/2014/main" id="{FF8A8E68-11FB-42A4-B53F-D971C3DDAF69}"/>
              </a:ext>
            </a:extLst>
          </p:cNvPr>
          <p:cNvSpPr>
            <a:spLocks noChangeArrowheads="1"/>
          </p:cNvSpPr>
          <p:nvPr/>
        </p:nvSpPr>
        <p:spPr bwMode="auto">
          <a:xfrm>
            <a:off x="6297613" y="3897313"/>
            <a:ext cx="960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楷体_GB2312"/>
              </a:rPr>
              <a:t>平面型</a:t>
            </a:r>
          </a:p>
        </p:txBody>
      </p:sp>
      <p:sp>
        <p:nvSpPr>
          <p:cNvPr id="1971215" name="Rectangle 15">
            <a:extLst>
              <a:ext uri="{FF2B5EF4-FFF2-40B4-BE49-F238E27FC236}">
                <a16:creationId xmlns:a16="http://schemas.microsoft.com/office/drawing/2014/main" id="{7F5DC7AB-319B-41F6-9F22-4B32AABEC981}"/>
              </a:ext>
            </a:extLst>
          </p:cNvPr>
          <p:cNvSpPr>
            <a:spLocks noChangeArrowheads="1"/>
          </p:cNvSpPr>
          <p:nvPr/>
        </p:nvSpPr>
        <p:spPr bwMode="auto">
          <a:xfrm>
            <a:off x="5770563" y="5265738"/>
            <a:ext cx="517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t>阳极</a:t>
            </a:r>
          </a:p>
        </p:txBody>
      </p:sp>
      <p:sp>
        <p:nvSpPr>
          <p:cNvPr id="1971216" name="Rectangle 16">
            <a:extLst>
              <a:ext uri="{FF2B5EF4-FFF2-40B4-BE49-F238E27FC236}">
                <a16:creationId xmlns:a16="http://schemas.microsoft.com/office/drawing/2014/main" id="{41AB9238-F51E-42DB-A010-351E2B747023}"/>
              </a:ext>
            </a:extLst>
          </p:cNvPr>
          <p:cNvSpPr>
            <a:spLocks noChangeArrowheads="1"/>
          </p:cNvSpPr>
          <p:nvPr/>
        </p:nvSpPr>
        <p:spPr bwMode="auto">
          <a:xfrm>
            <a:off x="7426325" y="5270500"/>
            <a:ext cx="517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t>阴极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1206"/>
                                        </p:tgtEl>
                                        <p:attrNameLst>
                                          <p:attrName>style.visibility</p:attrName>
                                        </p:attrNameLst>
                                      </p:cBhvr>
                                      <p:to>
                                        <p:strVal val="visible"/>
                                      </p:to>
                                    </p:set>
                                    <p:animEffect transition="in" filter="blinds(horizontal)">
                                      <p:cBhvr>
                                        <p:cTn id="7" dur="500"/>
                                        <p:tgtEl>
                                          <p:spTgt spid="19712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71207"/>
                                        </p:tgtEl>
                                        <p:attrNameLst>
                                          <p:attrName>style.visibility</p:attrName>
                                        </p:attrNameLst>
                                      </p:cBhvr>
                                      <p:to>
                                        <p:strVal val="visible"/>
                                      </p:to>
                                    </p:set>
                                    <p:animEffect transition="in" filter="blinds(horizontal)">
                                      <p:cBhvr>
                                        <p:cTn id="10" dur="500"/>
                                        <p:tgtEl>
                                          <p:spTgt spid="197120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71208"/>
                                        </p:tgtEl>
                                        <p:attrNameLst>
                                          <p:attrName>style.visibility</p:attrName>
                                        </p:attrNameLst>
                                      </p:cBhvr>
                                      <p:to>
                                        <p:strVal val="visible"/>
                                      </p:to>
                                    </p:set>
                                    <p:animEffect transition="in" filter="blinds(horizontal)">
                                      <p:cBhvr>
                                        <p:cTn id="13" dur="500"/>
                                        <p:tgtEl>
                                          <p:spTgt spid="1971208"/>
                                        </p:tgtEl>
                                      </p:cBhvr>
                                    </p:animEffect>
                                  </p:childTnLst>
                                </p:cTn>
                              </p:par>
                              <p:par>
                                <p:cTn id="14" presetID="3" presetClass="entr" presetSubtype="10" fill="hold" nodeType="withEffect">
                                  <p:stCondLst>
                                    <p:cond delay="0"/>
                                  </p:stCondLst>
                                  <p:childTnLst>
                                    <p:set>
                                      <p:cBhvr>
                                        <p:cTn id="15" dur="1" fill="hold">
                                          <p:stCondLst>
                                            <p:cond delay="0"/>
                                          </p:stCondLst>
                                        </p:cTn>
                                        <p:tgtEl>
                                          <p:spTgt spid="1971209"/>
                                        </p:tgtEl>
                                        <p:attrNameLst>
                                          <p:attrName>style.visibility</p:attrName>
                                        </p:attrNameLst>
                                      </p:cBhvr>
                                      <p:to>
                                        <p:strVal val="visible"/>
                                      </p:to>
                                    </p:set>
                                    <p:animEffect transition="in" filter="blinds(horizontal)">
                                      <p:cBhvr>
                                        <p:cTn id="16" dur="500"/>
                                        <p:tgtEl>
                                          <p:spTgt spid="197120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71210"/>
                                        </p:tgtEl>
                                        <p:attrNameLst>
                                          <p:attrName>style.visibility</p:attrName>
                                        </p:attrNameLst>
                                      </p:cBhvr>
                                      <p:to>
                                        <p:strVal val="visible"/>
                                      </p:to>
                                    </p:set>
                                    <p:animEffect transition="in" filter="blinds(horizontal)">
                                      <p:cBhvr>
                                        <p:cTn id="19" dur="500"/>
                                        <p:tgtEl>
                                          <p:spTgt spid="1971210"/>
                                        </p:tgtEl>
                                      </p:cBhvr>
                                    </p:animEffect>
                                  </p:childTnLst>
                                </p:cTn>
                              </p:par>
                              <p:par>
                                <p:cTn id="20" presetID="3" presetClass="entr" presetSubtype="10" fill="hold" nodeType="withEffect">
                                  <p:stCondLst>
                                    <p:cond delay="0"/>
                                  </p:stCondLst>
                                  <p:childTnLst>
                                    <p:set>
                                      <p:cBhvr>
                                        <p:cTn id="21" dur="1" fill="hold">
                                          <p:stCondLst>
                                            <p:cond delay="0"/>
                                          </p:stCondLst>
                                        </p:cTn>
                                        <p:tgtEl>
                                          <p:spTgt spid="1971211"/>
                                        </p:tgtEl>
                                        <p:attrNameLst>
                                          <p:attrName>style.visibility</p:attrName>
                                        </p:attrNameLst>
                                      </p:cBhvr>
                                      <p:to>
                                        <p:strVal val="visible"/>
                                      </p:to>
                                    </p:set>
                                    <p:animEffect transition="in" filter="blinds(horizontal)">
                                      <p:cBhvr>
                                        <p:cTn id="22" dur="500"/>
                                        <p:tgtEl>
                                          <p:spTgt spid="19712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71215"/>
                                        </p:tgtEl>
                                        <p:attrNameLst>
                                          <p:attrName>style.visibility</p:attrName>
                                        </p:attrNameLst>
                                      </p:cBhvr>
                                      <p:to>
                                        <p:strVal val="visible"/>
                                      </p:to>
                                    </p:set>
                                    <p:animEffect transition="in" filter="blinds(horizontal)">
                                      <p:cBhvr>
                                        <p:cTn id="25" dur="500"/>
                                        <p:tgtEl>
                                          <p:spTgt spid="19712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71216"/>
                                        </p:tgtEl>
                                        <p:attrNameLst>
                                          <p:attrName>style.visibility</p:attrName>
                                        </p:attrNameLst>
                                      </p:cBhvr>
                                      <p:to>
                                        <p:strVal val="visible"/>
                                      </p:to>
                                    </p:set>
                                    <p:animEffect transition="in" filter="blinds(horizontal)">
                                      <p:cBhvr>
                                        <p:cTn id="28" dur="500"/>
                                        <p:tgtEl>
                                          <p:spTgt spid="1971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1206" grpId="0"/>
      <p:bldP spid="1971207" grpId="0"/>
      <p:bldP spid="1971208" grpId="0"/>
      <p:bldP spid="1971210" grpId="0" animBg="1"/>
      <p:bldP spid="1971215" grpId="0"/>
      <p:bldP spid="19712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5323BD59-2021-48C5-A238-C6616EAFB64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FC039D3-ABC1-4C32-9243-21312EA0F70C}"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32771" name="Rectangle 5">
            <a:extLst>
              <a:ext uri="{FF2B5EF4-FFF2-40B4-BE49-F238E27FC236}">
                <a16:creationId xmlns:a16="http://schemas.microsoft.com/office/drawing/2014/main" id="{2CCB6CEF-D3CF-427A-8CF0-31A312625D5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2772" name="Rectangle 6">
            <a:extLst>
              <a:ext uri="{FF2B5EF4-FFF2-40B4-BE49-F238E27FC236}">
                <a16:creationId xmlns:a16="http://schemas.microsoft.com/office/drawing/2014/main" id="{DC8DD168-5BB9-4C7A-A9E4-5946670DC1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464DDCA-135E-448F-933C-1CD9C3236F03}"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sp>
        <p:nvSpPr>
          <p:cNvPr id="32773" name="Rectangle 2">
            <a:extLst>
              <a:ext uri="{FF2B5EF4-FFF2-40B4-BE49-F238E27FC236}">
                <a16:creationId xmlns:a16="http://schemas.microsoft.com/office/drawing/2014/main" id="{9D5EB3A9-94B6-4B48-BC80-5A7A682C1437}"/>
              </a:ext>
            </a:extLst>
          </p:cNvPr>
          <p:cNvSpPr>
            <a:spLocks noChangeArrowheads="1"/>
          </p:cNvSpPr>
          <p:nvPr>
            <p:ph type="title"/>
          </p:nvPr>
        </p:nvSpPr>
        <p:spPr>
          <a:xfrm>
            <a:off x="457200" y="152400"/>
            <a:ext cx="8229600" cy="1143000"/>
          </a:xfrm>
        </p:spPr>
        <p:txBody>
          <a:bodyPr/>
          <a:lstStyle/>
          <a:p>
            <a:r>
              <a:rPr lang="zh-CN" altLang="en-US"/>
              <a:t>二极管伏安特性</a:t>
            </a:r>
          </a:p>
        </p:txBody>
      </p:sp>
      <p:sp>
        <p:nvSpPr>
          <p:cNvPr id="1973251" name="Freeform 3">
            <a:extLst>
              <a:ext uri="{FF2B5EF4-FFF2-40B4-BE49-F238E27FC236}">
                <a16:creationId xmlns:a16="http://schemas.microsoft.com/office/drawing/2014/main" id="{C61C6E21-61A7-4BE8-935E-94D3C35CE6BC}"/>
              </a:ext>
            </a:extLst>
          </p:cNvPr>
          <p:cNvSpPr>
            <a:spLocks/>
          </p:cNvSpPr>
          <p:nvPr/>
        </p:nvSpPr>
        <p:spPr bwMode="auto">
          <a:xfrm>
            <a:off x="6589713" y="2882900"/>
            <a:ext cx="860425" cy="1827213"/>
          </a:xfrm>
          <a:custGeom>
            <a:avLst/>
            <a:gdLst>
              <a:gd name="T0" fmla="*/ 0 w 542"/>
              <a:gd name="T1" fmla="*/ 2147483646 h 1151"/>
              <a:gd name="T2" fmla="*/ 2147483646 w 542"/>
              <a:gd name="T3" fmla="*/ 2147483646 h 1151"/>
              <a:gd name="T4" fmla="*/ 2147483646 w 542"/>
              <a:gd name="T5" fmla="*/ 2147483646 h 1151"/>
              <a:gd name="T6" fmla="*/ 2147483646 w 542"/>
              <a:gd name="T7" fmla="*/ 2147483646 h 1151"/>
              <a:gd name="T8" fmla="*/ 2147483646 w 542"/>
              <a:gd name="T9" fmla="*/ 2147483646 h 1151"/>
              <a:gd name="T10" fmla="*/ 2147483646 w 542"/>
              <a:gd name="T11" fmla="*/ 2147483646 h 1151"/>
              <a:gd name="T12" fmla="*/ 2147483646 w 542"/>
              <a:gd name="T13" fmla="*/ 0 h 1151"/>
              <a:gd name="T14" fmla="*/ 0 60000 65536"/>
              <a:gd name="T15" fmla="*/ 0 60000 65536"/>
              <a:gd name="T16" fmla="*/ 0 60000 65536"/>
              <a:gd name="T17" fmla="*/ 0 60000 65536"/>
              <a:gd name="T18" fmla="*/ 0 60000 65536"/>
              <a:gd name="T19" fmla="*/ 0 60000 65536"/>
              <a:gd name="T20" fmla="*/ 0 60000 65536"/>
              <a:gd name="T21" fmla="*/ 0 w 542"/>
              <a:gd name="T22" fmla="*/ 0 h 1151"/>
              <a:gd name="T23" fmla="*/ 542 w 542"/>
              <a:gd name="T24" fmla="*/ 1151 h 1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2" h="1151">
                <a:moveTo>
                  <a:pt x="0" y="1148"/>
                </a:moveTo>
                <a:cubicBezTo>
                  <a:pt x="46" y="1147"/>
                  <a:pt x="218" y="1151"/>
                  <a:pt x="278" y="1140"/>
                </a:cubicBezTo>
                <a:cubicBezTo>
                  <a:pt x="337" y="1129"/>
                  <a:pt x="340" y="1098"/>
                  <a:pt x="357" y="1081"/>
                </a:cubicBezTo>
                <a:cubicBezTo>
                  <a:pt x="374" y="1065"/>
                  <a:pt x="375" y="1057"/>
                  <a:pt x="382" y="1042"/>
                </a:cubicBezTo>
                <a:cubicBezTo>
                  <a:pt x="390" y="1027"/>
                  <a:pt x="394" y="1021"/>
                  <a:pt x="403" y="990"/>
                </a:cubicBezTo>
                <a:cubicBezTo>
                  <a:pt x="412" y="958"/>
                  <a:pt x="416" y="1017"/>
                  <a:pt x="439" y="852"/>
                </a:cubicBezTo>
                <a:cubicBezTo>
                  <a:pt x="462" y="687"/>
                  <a:pt x="521" y="177"/>
                  <a:pt x="542" y="0"/>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2775" name="Line 4">
            <a:extLst>
              <a:ext uri="{FF2B5EF4-FFF2-40B4-BE49-F238E27FC236}">
                <a16:creationId xmlns:a16="http://schemas.microsoft.com/office/drawing/2014/main" id="{28ACD27D-2B8C-4CB5-9AB0-ED3D40471503}"/>
              </a:ext>
            </a:extLst>
          </p:cNvPr>
          <p:cNvSpPr>
            <a:spLocks noChangeShapeType="1"/>
          </p:cNvSpPr>
          <p:nvPr/>
        </p:nvSpPr>
        <p:spPr bwMode="auto">
          <a:xfrm>
            <a:off x="6589713" y="4725988"/>
            <a:ext cx="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973253" name="Freeform 5">
            <a:extLst>
              <a:ext uri="{FF2B5EF4-FFF2-40B4-BE49-F238E27FC236}">
                <a16:creationId xmlns:a16="http://schemas.microsoft.com/office/drawing/2014/main" id="{10AC0411-CA62-494D-994F-1771E1B6581D}"/>
              </a:ext>
            </a:extLst>
          </p:cNvPr>
          <p:cNvSpPr>
            <a:spLocks/>
          </p:cNvSpPr>
          <p:nvPr/>
        </p:nvSpPr>
        <p:spPr bwMode="auto">
          <a:xfrm>
            <a:off x="5089525" y="4719638"/>
            <a:ext cx="1500188" cy="1458912"/>
          </a:xfrm>
          <a:custGeom>
            <a:avLst/>
            <a:gdLst>
              <a:gd name="T0" fmla="*/ 2147483646 w 1115"/>
              <a:gd name="T1" fmla="*/ 0 h 919"/>
              <a:gd name="T2" fmla="*/ 2147483646 w 1115"/>
              <a:gd name="T3" fmla="*/ 2147483646 h 919"/>
              <a:gd name="T4" fmla="*/ 2147483646 w 1115"/>
              <a:gd name="T5" fmla="*/ 2147483646 h 919"/>
              <a:gd name="T6" fmla="*/ 2147483646 w 1115"/>
              <a:gd name="T7" fmla="*/ 2147483646 h 919"/>
              <a:gd name="T8" fmla="*/ 2147483646 w 1115"/>
              <a:gd name="T9" fmla="*/ 2147483646 h 919"/>
              <a:gd name="T10" fmla="*/ 2147483646 w 1115"/>
              <a:gd name="T11" fmla="*/ 2147483646 h 919"/>
              <a:gd name="T12" fmla="*/ 2147483646 w 1115"/>
              <a:gd name="T13" fmla="*/ 2147483646 h 919"/>
              <a:gd name="T14" fmla="*/ 0 w 1115"/>
              <a:gd name="T15" fmla="*/ 2147483646 h 919"/>
              <a:gd name="T16" fmla="*/ 0 60000 65536"/>
              <a:gd name="T17" fmla="*/ 0 60000 65536"/>
              <a:gd name="T18" fmla="*/ 0 60000 65536"/>
              <a:gd name="T19" fmla="*/ 0 60000 65536"/>
              <a:gd name="T20" fmla="*/ 0 60000 65536"/>
              <a:gd name="T21" fmla="*/ 0 60000 65536"/>
              <a:gd name="T22" fmla="*/ 0 60000 65536"/>
              <a:gd name="T23" fmla="*/ 0 60000 65536"/>
              <a:gd name="T24" fmla="*/ 0 w 1115"/>
              <a:gd name="T25" fmla="*/ 0 h 919"/>
              <a:gd name="T26" fmla="*/ 1115 w 1115"/>
              <a:gd name="T27" fmla="*/ 919 h 9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5" h="919">
                <a:moveTo>
                  <a:pt x="1115" y="0"/>
                </a:moveTo>
                <a:cubicBezTo>
                  <a:pt x="1104" y="5"/>
                  <a:pt x="1080" y="26"/>
                  <a:pt x="1049" y="32"/>
                </a:cubicBezTo>
                <a:cubicBezTo>
                  <a:pt x="1018" y="39"/>
                  <a:pt x="1017" y="38"/>
                  <a:pt x="929" y="41"/>
                </a:cubicBezTo>
                <a:cubicBezTo>
                  <a:pt x="841" y="43"/>
                  <a:pt x="639" y="43"/>
                  <a:pt x="521" y="45"/>
                </a:cubicBezTo>
                <a:cubicBezTo>
                  <a:pt x="403" y="47"/>
                  <a:pt x="287" y="47"/>
                  <a:pt x="221" y="53"/>
                </a:cubicBezTo>
                <a:cubicBezTo>
                  <a:pt x="155" y="58"/>
                  <a:pt x="149" y="55"/>
                  <a:pt x="125" y="77"/>
                </a:cubicBezTo>
                <a:cubicBezTo>
                  <a:pt x="101" y="99"/>
                  <a:pt x="98" y="46"/>
                  <a:pt x="77" y="186"/>
                </a:cubicBezTo>
                <a:cubicBezTo>
                  <a:pt x="56" y="326"/>
                  <a:pt x="16" y="766"/>
                  <a:pt x="0" y="919"/>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2777" name="Line 6">
            <a:extLst>
              <a:ext uri="{FF2B5EF4-FFF2-40B4-BE49-F238E27FC236}">
                <a16:creationId xmlns:a16="http://schemas.microsoft.com/office/drawing/2014/main" id="{89122534-1669-48F7-958A-0C92858FFA42}"/>
              </a:ext>
            </a:extLst>
          </p:cNvPr>
          <p:cNvSpPr>
            <a:spLocks noChangeShapeType="1"/>
          </p:cNvSpPr>
          <p:nvPr/>
        </p:nvSpPr>
        <p:spPr bwMode="auto">
          <a:xfrm>
            <a:off x="6589713" y="2576513"/>
            <a:ext cx="0" cy="3636962"/>
          </a:xfrm>
          <a:prstGeom prst="line">
            <a:avLst/>
          </a:prstGeom>
          <a:noFill/>
          <a:ln w="25400">
            <a:solidFill>
              <a:schemeClr val="tx1"/>
            </a:solidFill>
            <a:round/>
            <a:headEnd type="triangle" w="med" len="lg"/>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2778" name="Line 7">
            <a:extLst>
              <a:ext uri="{FF2B5EF4-FFF2-40B4-BE49-F238E27FC236}">
                <a16:creationId xmlns:a16="http://schemas.microsoft.com/office/drawing/2014/main" id="{22F13D07-F6DD-434E-8C4F-4FFE08FF6E9D}"/>
              </a:ext>
            </a:extLst>
          </p:cNvPr>
          <p:cNvSpPr>
            <a:spLocks noChangeShapeType="1"/>
          </p:cNvSpPr>
          <p:nvPr/>
        </p:nvSpPr>
        <p:spPr bwMode="auto">
          <a:xfrm rot="5400000">
            <a:off x="6444457" y="2872581"/>
            <a:ext cx="0" cy="3671887"/>
          </a:xfrm>
          <a:prstGeom prst="line">
            <a:avLst/>
          </a:prstGeom>
          <a:noFill/>
          <a:ln w="25400">
            <a:solidFill>
              <a:schemeClr val="tx1"/>
            </a:solidFill>
            <a:round/>
            <a:headEnd type="triangle" w="med" len="lg"/>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2779" name="Text Box 8">
            <a:extLst>
              <a:ext uri="{FF2B5EF4-FFF2-40B4-BE49-F238E27FC236}">
                <a16:creationId xmlns:a16="http://schemas.microsoft.com/office/drawing/2014/main" id="{94FDB8DC-B8E3-4586-B19F-7768072B175F}"/>
              </a:ext>
            </a:extLst>
          </p:cNvPr>
          <p:cNvSpPr txBox="1">
            <a:spLocks noChangeArrowheads="1"/>
          </p:cNvSpPr>
          <p:nvPr/>
        </p:nvSpPr>
        <p:spPr bwMode="auto">
          <a:xfrm>
            <a:off x="8239125" y="4441825"/>
            <a:ext cx="338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a:cs typeface="楷体_GB2312"/>
              </a:rPr>
              <a:t>v</a:t>
            </a:r>
          </a:p>
        </p:txBody>
      </p:sp>
      <p:sp>
        <p:nvSpPr>
          <p:cNvPr id="32780" name="Text Box 9">
            <a:extLst>
              <a:ext uri="{FF2B5EF4-FFF2-40B4-BE49-F238E27FC236}">
                <a16:creationId xmlns:a16="http://schemas.microsoft.com/office/drawing/2014/main" id="{E03DEAAE-49D7-4635-8684-F257059C3B54}"/>
              </a:ext>
            </a:extLst>
          </p:cNvPr>
          <p:cNvSpPr txBox="1">
            <a:spLocks noChangeArrowheads="1"/>
          </p:cNvSpPr>
          <p:nvPr/>
        </p:nvSpPr>
        <p:spPr bwMode="auto">
          <a:xfrm>
            <a:off x="6623050" y="2413000"/>
            <a:ext cx="400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a:cs typeface="楷体_GB2312"/>
              </a:rPr>
              <a:t>i</a:t>
            </a:r>
          </a:p>
        </p:txBody>
      </p:sp>
      <p:sp>
        <p:nvSpPr>
          <p:cNvPr id="1973258" name="Text Box 10">
            <a:extLst>
              <a:ext uri="{FF2B5EF4-FFF2-40B4-BE49-F238E27FC236}">
                <a16:creationId xmlns:a16="http://schemas.microsoft.com/office/drawing/2014/main" id="{5060697D-9DA4-4191-BCF8-5F5EB2652DE0}"/>
              </a:ext>
            </a:extLst>
          </p:cNvPr>
          <p:cNvSpPr txBox="1">
            <a:spLocks noChangeArrowheads="1"/>
          </p:cNvSpPr>
          <p:nvPr/>
        </p:nvSpPr>
        <p:spPr bwMode="auto">
          <a:xfrm>
            <a:off x="6624638" y="3567113"/>
            <a:ext cx="433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zh-CN" altLang="en-US" sz="2000">
                <a:latin typeface="宋体" panose="02010600030101010101" pitchFamily="2" charset="-122"/>
              </a:rPr>
              <a:t>死</a:t>
            </a:r>
          </a:p>
          <a:p>
            <a:pPr eaLnBrk="1" hangingPunct="1">
              <a:lnSpc>
                <a:spcPct val="90000"/>
              </a:lnSpc>
              <a:spcAft>
                <a:spcPct val="0"/>
              </a:spcAft>
              <a:buFontTx/>
              <a:buNone/>
            </a:pPr>
            <a:r>
              <a:rPr kumimoji="1" lang="zh-CN" altLang="en-US" sz="2000">
                <a:latin typeface="宋体" panose="02010600030101010101" pitchFamily="2" charset="-122"/>
              </a:rPr>
              <a:t>区</a:t>
            </a:r>
            <a:endParaRPr kumimoji="1" lang="zh-CN" altLang="en-US" sz="2000">
              <a:ea typeface="楷体_GB2312"/>
              <a:cs typeface="楷体_GB2312"/>
            </a:endParaRPr>
          </a:p>
        </p:txBody>
      </p:sp>
      <p:sp>
        <p:nvSpPr>
          <p:cNvPr id="1973259" name="Line 11">
            <a:extLst>
              <a:ext uri="{FF2B5EF4-FFF2-40B4-BE49-F238E27FC236}">
                <a16:creationId xmlns:a16="http://schemas.microsoft.com/office/drawing/2014/main" id="{1CC400EA-EF3B-41F9-A5F8-05268F8584CE}"/>
              </a:ext>
            </a:extLst>
          </p:cNvPr>
          <p:cNvSpPr>
            <a:spLocks noChangeShapeType="1"/>
          </p:cNvSpPr>
          <p:nvPr/>
        </p:nvSpPr>
        <p:spPr bwMode="auto">
          <a:xfrm>
            <a:off x="5197475" y="2894013"/>
            <a:ext cx="0" cy="3313112"/>
          </a:xfrm>
          <a:prstGeom prst="line">
            <a:avLst/>
          </a:prstGeom>
          <a:noFill/>
          <a:ln w="19050">
            <a:solidFill>
              <a:srgbClr val="0033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12">
            <a:extLst>
              <a:ext uri="{FF2B5EF4-FFF2-40B4-BE49-F238E27FC236}">
                <a16:creationId xmlns:a16="http://schemas.microsoft.com/office/drawing/2014/main" id="{CE3F4DFF-8484-4E4E-86E9-BE4BA2ED5D90}"/>
              </a:ext>
            </a:extLst>
          </p:cNvPr>
          <p:cNvSpPr>
            <a:spLocks noChangeShapeType="1"/>
          </p:cNvSpPr>
          <p:nvPr/>
        </p:nvSpPr>
        <p:spPr bwMode="auto">
          <a:xfrm flipH="1">
            <a:off x="7427913" y="4752975"/>
            <a:ext cx="3810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73261" name="Line 13">
            <a:extLst>
              <a:ext uri="{FF2B5EF4-FFF2-40B4-BE49-F238E27FC236}">
                <a16:creationId xmlns:a16="http://schemas.microsoft.com/office/drawing/2014/main" id="{889A8281-B82A-4CA5-9BC9-15ECABABF908}"/>
              </a:ext>
            </a:extLst>
          </p:cNvPr>
          <p:cNvSpPr>
            <a:spLocks noChangeShapeType="1"/>
          </p:cNvSpPr>
          <p:nvPr/>
        </p:nvSpPr>
        <p:spPr bwMode="auto">
          <a:xfrm>
            <a:off x="7094538" y="2900363"/>
            <a:ext cx="0" cy="3306762"/>
          </a:xfrm>
          <a:prstGeom prst="line">
            <a:avLst/>
          </a:prstGeom>
          <a:noFill/>
          <a:ln w="19050">
            <a:solidFill>
              <a:srgbClr val="0033CC"/>
            </a:solidFill>
            <a:prstDash val="dash"/>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973262" name="Text Box 14">
            <a:extLst>
              <a:ext uri="{FF2B5EF4-FFF2-40B4-BE49-F238E27FC236}">
                <a16:creationId xmlns:a16="http://schemas.microsoft.com/office/drawing/2014/main" id="{1023C400-8F6F-4DA0-B0C7-E764BE4D5EEE}"/>
              </a:ext>
            </a:extLst>
          </p:cNvPr>
          <p:cNvSpPr txBox="1">
            <a:spLocks noChangeArrowheads="1"/>
          </p:cNvSpPr>
          <p:nvPr/>
        </p:nvSpPr>
        <p:spPr bwMode="auto">
          <a:xfrm>
            <a:off x="5365750" y="3722688"/>
            <a:ext cx="1044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kumimoji="1" lang="zh-CN" altLang="en-US" sz="2000">
                <a:latin typeface="宋体" panose="02010600030101010101" pitchFamily="2" charset="-122"/>
              </a:rPr>
              <a:t>截止区</a:t>
            </a:r>
            <a:endParaRPr kumimoji="1" lang="en-US" altLang="zh-CN" sz="2000">
              <a:latin typeface="宋体" panose="02010600030101010101" pitchFamily="2" charset="-122"/>
            </a:endParaRPr>
          </a:p>
        </p:txBody>
      </p:sp>
      <p:sp>
        <p:nvSpPr>
          <p:cNvPr id="1973263" name="Text Box 15">
            <a:extLst>
              <a:ext uri="{FF2B5EF4-FFF2-40B4-BE49-F238E27FC236}">
                <a16:creationId xmlns:a16="http://schemas.microsoft.com/office/drawing/2014/main" id="{9A143D45-AFA5-46C6-AAC1-6218C24A0973}"/>
              </a:ext>
            </a:extLst>
          </p:cNvPr>
          <p:cNvSpPr txBox="1">
            <a:spLocks noChangeArrowheads="1"/>
          </p:cNvSpPr>
          <p:nvPr/>
        </p:nvSpPr>
        <p:spPr bwMode="auto">
          <a:xfrm>
            <a:off x="7250113" y="3709988"/>
            <a:ext cx="1189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kumimoji="1" lang="zh-CN" altLang="en-US" sz="2000">
                <a:latin typeface="宋体" panose="02010600030101010101" pitchFamily="2" charset="-122"/>
              </a:rPr>
              <a:t>导通区</a:t>
            </a:r>
            <a:endParaRPr kumimoji="1" lang="zh-CN" altLang="en-US" sz="2000">
              <a:ea typeface="楷体_GB2312"/>
              <a:cs typeface="楷体_GB2312"/>
            </a:endParaRPr>
          </a:p>
        </p:txBody>
      </p:sp>
      <p:sp>
        <p:nvSpPr>
          <p:cNvPr id="1973264" name="Text Box 16">
            <a:extLst>
              <a:ext uri="{FF2B5EF4-FFF2-40B4-BE49-F238E27FC236}">
                <a16:creationId xmlns:a16="http://schemas.microsoft.com/office/drawing/2014/main" id="{BA0D5F14-8574-41B0-B341-1C6C9CC88A0C}"/>
              </a:ext>
            </a:extLst>
          </p:cNvPr>
          <p:cNvSpPr txBox="1">
            <a:spLocks noChangeArrowheads="1"/>
          </p:cNvSpPr>
          <p:nvPr/>
        </p:nvSpPr>
        <p:spPr bwMode="auto">
          <a:xfrm>
            <a:off x="4610100" y="3419475"/>
            <a:ext cx="5397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Aft>
                <a:spcPct val="0"/>
              </a:spcAft>
              <a:buFontTx/>
              <a:buNone/>
            </a:pPr>
            <a:r>
              <a:rPr kumimoji="1" lang="zh-CN" altLang="en-US" sz="2000">
                <a:latin typeface="宋体" panose="02010600030101010101" pitchFamily="2" charset="-122"/>
              </a:rPr>
              <a:t>击穿区</a:t>
            </a:r>
            <a:endParaRPr kumimoji="1" lang="zh-CN" altLang="en-US" sz="2000">
              <a:ea typeface="楷体_GB2312"/>
              <a:cs typeface="楷体_GB2312"/>
            </a:endParaRPr>
          </a:p>
        </p:txBody>
      </p:sp>
      <p:sp>
        <p:nvSpPr>
          <p:cNvPr id="1973265" name="AutoShape 17">
            <a:extLst>
              <a:ext uri="{FF2B5EF4-FFF2-40B4-BE49-F238E27FC236}">
                <a16:creationId xmlns:a16="http://schemas.microsoft.com/office/drawing/2014/main" id="{9B2FDAF0-4832-4D68-9A58-1B4F1FBF4822}"/>
              </a:ext>
            </a:extLst>
          </p:cNvPr>
          <p:cNvSpPr>
            <a:spLocks noChangeArrowheads="1"/>
          </p:cNvSpPr>
          <p:nvPr/>
        </p:nvSpPr>
        <p:spPr bwMode="auto">
          <a:xfrm>
            <a:off x="7273925" y="2068513"/>
            <a:ext cx="1468438" cy="649287"/>
          </a:xfrm>
          <a:prstGeom prst="wedgeEllipseCallout">
            <a:avLst>
              <a:gd name="adj1" fmla="val -36056"/>
              <a:gd name="adj2" fmla="val 86431"/>
            </a:avLst>
          </a:prstGeom>
          <a:solidFill>
            <a:srgbClr val="FFFF99"/>
          </a:solidFill>
          <a:ln w="952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正向特性</a:t>
            </a:r>
          </a:p>
        </p:txBody>
      </p:sp>
      <p:sp>
        <p:nvSpPr>
          <p:cNvPr id="1973266" name="AutoShape 18">
            <a:extLst>
              <a:ext uri="{FF2B5EF4-FFF2-40B4-BE49-F238E27FC236}">
                <a16:creationId xmlns:a16="http://schemas.microsoft.com/office/drawing/2014/main" id="{4E75C1CB-E0B4-4161-8D45-E95BF4F134D2}"/>
              </a:ext>
            </a:extLst>
          </p:cNvPr>
          <p:cNvSpPr>
            <a:spLocks noChangeArrowheads="1"/>
          </p:cNvSpPr>
          <p:nvPr/>
        </p:nvSpPr>
        <p:spPr bwMode="auto">
          <a:xfrm>
            <a:off x="5364163" y="5635625"/>
            <a:ext cx="1476375" cy="649288"/>
          </a:xfrm>
          <a:prstGeom prst="wedgeEllipseCallout">
            <a:avLst>
              <a:gd name="adj1" fmla="val -64194"/>
              <a:gd name="adj2" fmla="val -30440"/>
            </a:avLst>
          </a:prstGeom>
          <a:solidFill>
            <a:srgbClr val="FFFF99"/>
          </a:solidFill>
          <a:ln w="952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反向特性</a:t>
            </a:r>
          </a:p>
        </p:txBody>
      </p:sp>
      <p:sp>
        <p:nvSpPr>
          <p:cNvPr id="1973267" name="Text Box 19">
            <a:extLst>
              <a:ext uri="{FF2B5EF4-FFF2-40B4-BE49-F238E27FC236}">
                <a16:creationId xmlns:a16="http://schemas.microsoft.com/office/drawing/2014/main" id="{656ED40A-7C7F-40E6-BFDC-F0C1B107B972}"/>
              </a:ext>
            </a:extLst>
          </p:cNvPr>
          <p:cNvSpPr txBox="1">
            <a:spLocks noChangeArrowheads="1"/>
          </p:cNvSpPr>
          <p:nvPr/>
        </p:nvSpPr>
        <p:spPr bwMode="auto">
          <a:xfrm>
            <a:off x="7086600" y="4727575"/>
            <a:ext cx="5381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FontTx/>
              <a:buNone/>
            </a:pPr>
            <a:r>
              <a:rPr lang="en-US" altLang="zh-CN" sz="2000" i="1"/>
              <a:t>V</a:t>
            </a:r>
            <a:r>
              <a:rPr lang="en-US" altLang="zh-CN" sz="2400" baseline="-25000"/>
              <a:t>th</a:t>
            </a:r>
          </a:p>
        </p:txBody>
      </p:sp>
      <p:sp>
        <p:nvSpPr>
          <p:cNvPr id="1973268" name="Text Box 20">
            <a:extLst>
              <a:ext uri="{FF2B5EF4-FFF2-40B4-BE49-F238E27FC236}">
                <a16:creationId xmlns:a16="http://schemas.microsoft.com/office/drawing/2014/main" id="{44CE38F1-D654-4664-9502-9D81DD286895}"/>
              </a:ext>
            </a:extLst>
          </p:cNvPr>
          <p:cNvSpPr txBox="1">
            <a:spLocks noChangeArrowheads="1"/>
          </p:cNvSpPr>
          <p:nvPr/>
        </p:nvSpPr>
        <p:spPr bwMode="auto">
          <a:xfrm>
            <a:off x="4464050" y="4741863"/>
            <a:ext cx="7254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000"/>
              <a:t>-</a:t>
            </a:r>
            <a:r>
              <a:rPr lang="en-US" altLang="zh-CN" sz="2000" i="1"/>
              <a:t>V</a:t>
            </a:r>
            <a:r>
              <a:rPr lang="en-US" altLang="zh-CN" sz="2400" baseline="-25000"/>
              <a:t>BR</a:t>
            </a:r>
          </a:p>
        </p:txBody>
      </p:sp>
      <p:grpSp>
        <p:nvGrpSpPr>
          <p:cNvPr id="32792" name="Group 21">
            <a:extLst>
              <a:ext uri="{FF2B5EF4-FFF2-40B4-BE49-F238E27FC236}">
                <a16:creationId xmlns:a16="http://schemas.microsoft.com/office/drawing/2014/main" id="{0D8FF4F8-1826-4B52-BC89-A71F0EBD97C1}"/>
              </a:ext>
            </a:extLst>
          </p:cNvPr>
          <p:cNvGrpSpPr>
            <a:grpSpLocks/>
          </p:cNvGrpSpPr>
          <p:nvPr/>
        </p:nvGrpSpPr>
        <p:grpSpPr bwMode="auto">
          <a:xfrm>
            <a:off x="5121275" y="1333500"/>
            <a:ext cx="1468438" cy="1179513"/>
            <a:chOff x="3089" y="714"/>
            <a:chExt cx="925" cy="743"/>
          </a:xfrm>
        </p:grpSpPr>
        <p:sp>
          <p:nvSpPr>
            <p:cNvPr id="32794" name="Rectangle 22">
              <a:extLst>
                <a:ext uri="{FF2B5EF4-FFF2-40B4-BE49-F238E27FC236}">
                  <a16:creationId xmlns:a16="http://schemas.microsoft.com/office/drawing/2014/main" id="{7CD2B3D9-DF53-4F0C-A7E6-905E9D949DD5}"/>
                </a:ext>
              </a:extLst>
            </p:cNvPr>
            <p:cNvSpPr>
              <a:spLocks noChangeArrowheads="1"/>
            </p:cNvSpPr>
            <p:nvPr/>
          </p:nvSpPr>
          <p:spPr bwMode="auto">
            <a:xfrm>
              <a:off x="3089" y="1161"/>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a:t>
              </a:r>
            </a:p>
          </p:txBody>
        </p:sp>
        <p:sp>
          <p:nvSpPr>
            <p:cNvPr id="32795" name="Line 23">
              <a:extLst>
                <a:ext uri="{FF2B5EF4-FFF2-40B4-BE49-F238E27FC236}">
                  <a16:creationId xmlns:a16="http://schemas.microsoft.com/office/drawing/2014/main" id="{7A62044E-83A2-45AB-AFDD-909E2C4BC5E7}"/>
                </a:ext>
              </a:extLst>
            </p:cNvPr>
            <p:cNvSpPr>
              <a:spLocks noChangeShapeType="1"/>
            </p:cNvSpPr>
            <p:nvPr/>
          </p:nvSpPr>
          <p:spPr bwMode="auto">
            <a:xfrm rot="-5400000">
              <a:off x="3511" y="1071"/>
              <a:ext cx="24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6" name="AutoShape 24">
              <a:extLst>
                <a:ext uri="{FF2B5EF4-FFF2-40B4-BE49-F238E27FC236}">
                  <a16:creationId xmlns:a16="http://schemas.microsoft.com/office/drawing/2014/main" id="{4407B0C8-FC73-4A51-A787-21361EE7E0CD}"/>
                </a:ext>
              </a:extLst>
            </p:cNvPr>
            <p:cNvSpPr>
              <a:spLocks noChangeArrowheads="1"/>
            </p:cNvSpPr>
            <p:nvPr/>
          </p:nvSpPr>
          <p:spPr bwMode="auto">
            <a:xfrm rot="16200000" flipV="1">
              <a:off x="3438" y="988"/>
              <a:ext cx="210" cy="167"/>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97" name="Line 25">
              <a:extLst>
                <a:ext uri="{FF2B5EF4-FFF2-40B4-BE49-F238E27FC236}">
                  <a16:creationId xmlns:a16="http://schemas.microsoft.com/office/drawing/2014/main" id="{8D015B40-AE56-43BE-B225-104DD54A84DE}"/>
                </a:ext>
              </a:extLst>
            </p:cNvPr>
            <p:cNvSpPr>
              <a:spLocks noChangeShapeType="1"/>
            </p:cNvSpPr>
            <p:nvPr/>
          </p:nvSpPr>
          <p:spPr bwMode="auto">
            <a:xfrm>
              <a:off x="3175" y="1072"/>
              <a:ext cx="7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Rectangle 26">
              <a:extLst>
                <a:ext uri="{FF2B5EF4-FFF2-40B4-BE49-F238E27FC236}">
                  <a16:creationId xmlns:a16="http://schemas.microsoft.com/office/drawing/2014/main" id="{4B3349D9-25D3-420F-9854-2F141D419B8A}"/>
                </a:ext>
              </a:extLst>
            </p:cNvPr>
            <p:cNvSpPr>
              <a:spLocks noChangeArrowheads="1"/>
            </p:cNvSpPr>
            <p:nvPr/>
          </p:nvSpPr>
          <p:spPr bwMode="auto">
            <a:xfrm>
              <a:off x="3918" y="113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黑体" panose="02010609060101010101" pitchFamily="49" charset="-122"/>
                  <a:cs typeface="Times New Roman" panose="02020603050405020304" pitchFamily="18" charset="0"/>
                </a:rPr>
                <a:t>–</a:t>
              </a:r>
            </a:p>
          </p:txBody>
        </p:sp>
        <p:sp>
          <p:nvSpPr>
            <p:cNvPr id="32799" name="Text Box 27">
              <a:extLst>
                <a:ext uri="{FF2B5EF4-FFF2-40B4-BE49-F238E27FC236}">
                  <a16:creationId xmlns:a16="http://schemas.microsoft.com/office/drawing/2014/main" id="{FA4D7447-EF7D-48D9-83D7-4929C9B355D4}"/>
                </a:ext>
              </a:extLst>
            </p:cNvPr>
            <p:cNvSpPr txBox="1">
              <a:spLocks noChangeArrowheads="1"/>
            </p:cNvSpPr>
            <p:nvPr/>
          </p:nvSpPr>
          <p:spPr bwMode="auto">
            <a:xfrm>
              <a:off x="3424" y="1130"/>
              <a:ext cx="2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a:cs typeface="楷体_GB2312"/>
                </a:rPr>
                <a:t>v</a:t>
              </a:r>
            </a:p>
          </p:txBody>
        </p:sp>
        <p:sp>
          <p:nvSpPr>
            <p:cNvPr id="32800" name="Text Box 28">
              <a:extLst>
                <a:ext uri="{FF2B5EF4-FFF2-40B4-BE49-F238E27FC236}">
                  <a16:creationId xmlns:a16="http://schemas.microsoft.com/office/drawing/2014/main" id="{D77486D4-0EF3-4FAF-831F-8D0D81F08E7A}"/>
                </a:ext>
              </a:extLst>
            </p:cNvPr>
            <p:cNvSpPr txBox="1">
              <a:spLocks noChangeArrowheads="1"/>
            </p:cNvSpPr>
            <p:nvPr/>
          </p:nvSpPr>
          <p:spPr bwMode="auto">
            <a:xfrm>
              <a:off x="3210" y="714"/>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i="1"/>
                <a:t>i</a:t>
              </a:r>
              <a:endParaRPr lang="en-US" altLang="zh-CN" sz="2400"/>
            </a:p>
          </p:txBody>
        </p:sp>
        <p:sp>
          <p:nvSpPr>
            <p:cNvPr id="32801" name="Line 29">
              <a:extLst>
                <a:ext uri="{FF2B5EF4-FFF2-40B4-BE49-F238E27FC236}">
                  <a16:creationId xmlns:a16="http://schemas.microsoft.com/office/drawing/2014/main" id="{4FBCED25-A4EC-4DA1-82D4-EF57E656D9A1}"/>
                </a:ext>
              </a:extLst>
            </p:cNvPr>
            <p:cNvSpPr>
              <a:spLocks noChangeShapeType="1"/>
            </p:cNvSpPr>
            <p:nvPr/>
          </p:nvSpPr>
          <p:spPr bwMode="auto">
            <a:xfrm flipH="1">
              <a:off x="3197" y="994"/>
              <a:ext cx="205"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2802" name="Oval 30">
              <a:extLst>
                <a:ext uri="{FF2B5EF4-FFF2-40B4-BE49-F238E27FC236}">
                  <a16:creationId xmlns:a16="http://schemas.microsoft.com/office/drawing/2014/main" id="{79159566-9182-4929-B753-63F536705EB1}"/>
                </a:ext>
              </a:extLst>
            </p:cNvPr>
            <p:cNvSpPr>
              <a:spLocks noChangeArrowheads="1"/>
            </p:cNvSpPr>
            <p:nvPr/>
          </p:nvSpPr>
          <p:spPr bwMode="auto">
            <a:xfrm>
              <a:off x="3923" y="1040"/>
              <a:ext cx="68" cy="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03" name="Oval 31">
              <a:extLst>
                <a:ext uri="{FF2B5EF4-FFF2-40B4-BE49-F238E27FC236}">
                  <a16:creationId xmlns:a16="http://schemas.microsoft.com/office/drawing/2014/main" id="{9C3FC981-2AA5-4007-AC7E-9337C2420037}"/>
                </a:ext>
              </a:extLst>
            </p:cNvPr>
            <p:cNvSpPr>
              <a:spLocks noChangeArrowheads="1"/>
            </p:cNvSpPr>
            <p:nvPr/>
          </p:nvSpPr>
          <p:spPr bwMode="auto">
            <a:xfrm>
              <a:off x="3107" y="1040"/>
              <a:ext cx="68" cy="6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73280" name="Rectangle 32">
            <a:extLst>
              <a:ext uri="{FF2B5EF4-FFF2-40B4-BE49-F238E27FC236}">
                <a16:creationId xmlns:a16="http://schemas.microsoft.com/office/drawing/2014/main" id="{3F791105-C9F3-431B-8467-DF86D4DDA037}"/>
              </a:ext>
            </a:extLst>
          </p:cNvPr>
          <p:cNvSpPr>
            <a:spLocks noChangeArrowheads="1"/>
          </p:cNvSpPr>
          <p:nvPr>
            <p:ph type="body" sz="half" idx="1"/>
          </p:nvPr>
        </p:nvSpPr>
        <p:spPr>
          <a:xfrm>
            <a:off x="457200" y="1449388"/>
            <a:ext cx="3935413" cy="4932362"/>
          </a:xfrm>
          <a:noFill/>
        </p:spPr>
        <p:txBody>
          <a:bodyPr/>
          <a:lstStyle/>
          <a:p>
            <a:r>
              <a:rPr kumimoji="1" lang="zh-CN" altLang="en-US"/>
              <a:t>正向特性 </a:t>
            </a:r>
            <a:r>
              <a:rPr kumimoji="1" lang="en-US" altLang="zh-CN"/>
              <a:t>(</a:t>
            </a:r>
            <a:r>
              <a:rPr kumimoji="1" lang="zh-CN" altLang="en-US"/>
              <a:t>当</a:t>
            </a:r>
            <a:r>
              <a:rPr kumimoji="1" lang="en-US" altLang="zh-CN" i="1"/>
              <a:t>v </a:t>
            </a:r>
            <a:r>
              <a:rPr kumimoji="1" lang="en-US" altLang="zh-CN"/>
              <a:t>&gt; 0)</a:t>
            </a:r>
          </a:p>
          <a:p>
            <a:pPr lvl="1"/>
            <a:r>
              <a:rPr kumimoji="1" lang="zh-CN" altLang="en-US"/>
              <a:t>死区：</a:t>
            </a:r>
            <a:r>
              <a:rPr kumimoji="1" lang="en-US" altLang="zh-CN" i="1"/>
              <a:t>v </a:t>
            </a:r>
            <a:r>
              <a:rPr kumimoji="1" lang="en-US" altLang="zh-CN"/>
              <a:t>&lt;</a:t>
            </a:r>
            <a:r>
              <a:rPr kumimoji="1" lang="en-US" altLang="zh-CN" i="1"/>
              <a:t>V</a:t>
            </a:r>
            <a:r>
              <a:rPr kumimoji="1" lang="en-US" altLang="zh-CN" baseline="-20000"/>
              <a:t>th</a:t>
            </a:r>
            <a:r>
              <a:rPr kumimoji="1" lang="zh-CN" altLang="en-US"/>
              <a:t>，</a:t>
            </a:r>
            <a:r>
              <a:rPr kumimoji="1" lang="en-US" altLang="zh-CN" i="1"/>
              <a:t>i</a:t>
            </a:r>
            <a:r>
              <a:rPr kumimoji="1" lang="en-US" altLang="en-US"/>
              <a:t>≈</a:t>
            </a:r>
            <a:r>
              <a:rPr kumimoji="1" lang="en-US" altLang="zh-CN"/>
              <a:t>0</a:t>
            </a:r>
          </a:p>
          <a:p>
            <a:pPr lvl="1"/>
            <a:r>
              <a:rPr kumimoji="1" lang="zh-CN" altLang="en-US"/>
              <a:t>导通区：</a:t>
            </a:r>
            <a:r>
              <a:rPr kumimoji="1" lang="en-US" altLang="zh-CN" i="1"/>
              <a:t>v </a:t>
            </a:r>
            <a:r>
              <a:rPr kumimoji="1" lang="en-US" altLang="zh-CN"/>
              <a:t>&gt;</a:t>
            </a:r>
            <a:r>
              <a:rPr kumimoji="1" lang="en-US" altLang="zh-CN" i="1"/>
              <a:t> V</a:t>
            </a:r>
            <a:r>
              <a:rPr kumimoji="1" lang="en-US" altLang="zh-CN" baseline="-20000"/>
              <a:t>th</a:t>
            </a:r>
            <a:r>
              <a:rPr kumimoji="1" lang="zh-CN" altLang="en-US"/>
              <a:t>，</a:t>
            </a:r>
            <a:r>
              <a:rPr kumimoji="1" lang="en-US" altLang="zh-CN" i="1"/>
              <a:t>i</a:t>
            </a:r>
            <a:r>
              <a:rPr kumimoji="1" lang="en-US" altLang="zh-CN"/>
              <a:t>≠0</a:t>
            </a:r>
          </a:p>
          <a:p>
            <a:pPr lvl="1">
              <a:buFontTx/>
              <a:buNone/>
            </a:pPr>
            <a:r>
              <a:rPr kumimoji="1" lang="en-US" altLang="zh-CN"/>
              <a:t>    (</a:t>
            </a:r>
            <a:r>
              <a:rPr kumimoji="1" lang="en-US" altLang="zh-CN" i="1"/>
              <a:t>V</a:t>
            </a:r>
            <a:r>
              <a:rPr kumimoji="1" lang="en-US" altLang="zh-CN" baseline="-20000"/>
              <a:t>th</a:t>
            </a:r>
            <a:r>
              <a:rPr kumimoji="1" lang="zh-CN" altLang="en-US"/>
              <a:t>：称为死区电压或门坎电压，硅二极管约为</a:t>
            </a:r>
            <a:r>
              <a:rPr kumimoji="1" lang="en-US" altLang="zh-CN"/>
              <a:t>0.5V</a:t>
            </a:r>
            <a:r>
              <a:rPr kumimoji="1" lang="zh-CN" altLang="en-US"/>
              <a:t>，锗二极管约为</a:t>
            </a:r>
            <a:r>
              <a:rPr kumimoji="1" lang="en-US" altLang="zh-CN"/>
              <a:t>0.1V)</a:t>
            </a:r>
            <a:endParaRPr kumimoji="1" lang="zh-CN" altLang="en-US"/>
          </a:p>
          <a:p>
            <a:r>
              <a:rPr kumimoji="1" lang="zh-CN" altLang="en-US"/>
              <a:t>反向特性 </a:t>
            </a:r>
            <a:r>
              <a:rPr kumimoji="1" lang="en-US" altLang="zh-CN"/>
              <a:t>(</a:t>
            </a:r>
            <a:r>
              <a:rPr kumimoji="1" lang="zh-CN" altLang="en-US"/>
              <a:t>当</a:t>
            </a:r>
            <a:r>
              <a:rPr kumimoji="1" lang="en-US" altLang="zh-CN" i="1"/>
              <a:t>v </a:t>
            </a:r>
            <a:r>
              <a:rPr kumimoji="1" lang="en-US" altLang="zh-CN"/>
              <a:t>&lt; 0)</a:t>
            </a:r>
          </a:p>
          <a:p>
            <a:pPr lvl="1"/>
            <a:r>
              <a:rPr kumimoji="1" lang="zh-CN" altLang="en-US"/>
              <a:t>截止区：</a:t>
            </a:r>
            <a:r>
              <a:rPr kumimoji="1" lang="en-US" altLang="zh-CN"/>
              <a:t>|</a:t>
            </a:r>
            <a:r>
              <a:rPr kumimoji="1" lang="en-US" altLang="zh-CN" i="1"/>
              <a:t>v</a:t>
            </a:r>
            <a:r>
              <a:rPr kumimoji="1" lang="en-US" altLang="zh-CN"/>
              <a:t>|&lt;</a:t>
            </a:r>
            <a:r>
              <a:rPr kumimoji="1" lang="en-US" altLang="zh-CN" i="1"/>
              <a:t>V</a:t>
            </a:r>
            <a:r>
              <a:rPr kumimoji="1" lang="en-US" altLang="zh-CN" baseline="-20000"/>
              <a:t>BR</a:t>
            </a:r>
            <a:r>
              <a:rPr kumimoji="1" lang="en-US" altLang="zh-CN"/>
              <a:t>, </a:t>
            </a:r>
            <a:r>
              <a:rPr kumimoji="1" lang="zh-CN" altLang="en-US"/>
              <a:t> </a:t>
            </a:r>
            <a:r>
              <a:rPr kumimoji="1" lang="en-US" altLang="zh-CN" i="1"/>
              <a:t>i</a:t>
            </a:r>
            <a:r>
              <a:rPr kumimoji="1" lang="en-US" altLang="en-US"/>
              <a:t>≈</a:t>
            </a:r>
            <a:r>
              <a:rPr kumimoji="1" lang="en-US" altLang="zh-CN"/>
              <a:t>0</a:t>
            </a:r>
            <a:endParaRPr kumimoji="1" lang="zh-CN" altLang="en-US" sz="1800"/>
          </a:p>
          <a:p>
            <a:pPr lvl="1"/>
            <a:r>
              <a:rPr kumimoji="1" lang="zh-CN" altLang="en-US"/>
              <a:t>击穿区：</a:t>
            </a:r>
            <a:r>
              <a:rPr kumimoji="1" lang="en-US" altLang="zh-CN"/>
              <a:t>|</a:t>
            </a:r>
            <a:r>
              <a:rPr kumimoji="1" lang="en-US" altLang="zh-CN" i="1"/>
              <a:t>v</a:t>
            </a:r>
            <a:r>
              <a:rPr kumimoji="1" lang="en-US" altLang="zh-CN"/>
              <a:t>|&gt;</a:t>
            </a:r>
            <a:r>
              <a:rPr kumimoji="1" lang="en-US" altLang="zh-CN" i="1"/>
              <a:t> V</a:t>
            </a:r>
            <a:r>
              <a:rPr kumimoji="1" lang="en-US" altLang="zh-CN" baseline="-20000"/>
              <a:t>BR</a:t>
            </a:r>
            <a:r>
              <a:rPr kumimoji="1" lang="en-US" altLang="zh-CN"/>
              <a:t>,  </a:t>
            </a:r>
            <a:r>
              <a:rPr kumimoji="1" lang="en-US" altLang="zh-CN" i="1"/>
              <a:t>i</a:t>
            </a:r>
            <a:r>
              <a:rPr kumimoji="1" lang="en-US" altLang="zh-CN"/>
              <a:t>≠0</a:t>
            </a:r>
          </a:p>
          <a:p>
            <a:pPr lvl="1">
              <a:buFontTx/>
              <a:buNone/>
            </a:pPr>
            <a:r>
              <a:rPr kumimoji="1" lang="zh-CN" altLang="en-US"/>
              <a:t>	</a:t>
            </a:r>
            <a:r>
              <a:rPr kumimoji="1" lang="en-US" altLang="zh-CN"/>
              <a:t>(</a:t>
            </a:r>
            <a:r>
              <a:rPr kumimoji="1" lang="en-US" altLang="zh-CN" i="1"/>
              <a:t>V</a:t>
            </a:r>
            <a:r>
              <a:rPr kumimoji="1" lang="en-US" altLang="zh-CN" baseline="-20000"/>
              <a:t>BR </a:t>
            </a:r>
            <a:r>
              <a:rPr kumimoji="1" lang="zh-CN" altLang="en-US"/>
              <a:t>：称为击穿电压</a:t>
            </a:r>
            <a:r>
              <a:rPr kumimoji="1"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32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32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732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32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32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32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732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7326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732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32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732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732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73280">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73280">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73280">
                                            <p:txEl>
                                              <p:pRg st="2" end="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73280">
                                            <p:txEl>
                                              <p:pRg st="3" end="3"/>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73280">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73280">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73280">
                                            <p:txEl>
                                              <p:pRg st="6" end="6"/>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732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8" grpId="0"/>
      <p:bldP spid="1973262" grpId="0"/>
      <p:bldP spid="1973263" grpId="0"/>
      <p:bldP spid="1973264" grpId="0"/>
      <p:bldP spid="1973265" grpId="0" animBg="1"/>
      <p:bldP spid="1973266" grpId="0" animBg="1"/>
      <p:bldP spid="1973267" grpId="0"/>
      <p:bldP spid="1973268" grpId="0"/>
      <p:bldP spid="197328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5A4B093B-F87D-4E48-B69E-2CEE8B143CED}"/>
              </a:ext>
            </a:extLst>
          </p:cNvPr>
          <p:cNvSpPr>
            <a:spLocks noGrp="1" noChangeArrowheads="1"/>
          </p:cNvSpPr>
          <p:nvPr>
            <p:ph type="title"/>
          </p:nvPr>
        </p:nvSpPr>
        <p:spPr/>
        <p:txBody>
          <a:bodyPr/>
          <a:lstStyle/>
          <a:p>
            <a:r>
              <a:rPr lang="zh-CN" altLang="en-US"/>
              <a:t>示例：二极管伏安特性</a:t>
            </a:r>
          </a:p>
        </p:txBody>
      </p:sp>
      <p:sp>
        <p:nvSpPr>
          <p:cNvPr id="34819" name="日期占位符 3">
            <a:extLst>
              <a:ext uri="{FF2B5EF4-FFF2-40B4-BE49-F238E27FC236}">
                <a16:creationId xmlns:a16="http://schemas.microsoft.com/office/drawing/2014/main" id="{2E637764-33A0-4CE6-9347-D4C5543BB98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F6A1CF5-7684-4E24-9832-E327AA3EE3C0}"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34820" name="页脚占位符 4">
            <a:extLst>
              <a:ext uri="{FF2B5EF4-FFF2-40B4-BE49-F238E27FC236}">
                <a16:creationId xmlns:a16="http://schemas.microsoft.com/office/drawing/2014/main" id="{4DE0142B-9B8E-42F9-B33E-C224A7A5415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4821" name="灯片编号占位符 5">
            <a:extLst>
              <a:ext uri="{FF2B5EF4-FFF2-40B4-BE49-F238E27FC236}">
                <a16:creationId xmlns:a16="http://schemas.microsoft.com/office/drawing/2014/main" id="{DB689822-3099-4CFE-B00A-A6A5202ACD7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B2B54F1-8882-4597-9BF9-D44EBE8186CB}"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graphicFrame>
        <p:nvGraphicFramePr>
          <p:cNvPr id="34822" name="Object 6">
            <a:extLst>
              <a:ext uri="{FF2B5EF4-FFF2-40B4-BE49-F238E27FC236}">
                <a16:creationId xmlns:a16="http://schemas.microsoft.com/office/drawing/2014/main" id="{423A4931-CCC9-4731-BD4A-A9DEFFECC173}"/>
              </a:ext>
            </a:extLst>
          </p:cNvPr>
          <p:cNvGraphicFramePr>
            <a:graphicFrameLocks noChangeAspect="1"/>
          </p:cNvGraphicFramePr>
          <p:nvPr/>
        </p:nvGraphicFramePr>
        <p:xfrm>
          <a:off x="684213" y="1965325"/>
          <a:ext cx="3735387" cy="3381375"/>
        </p:xfrm>
        <a:graphic>
          <a:graphicData uri="http://schemas.openxmlformats.org/presentationml/2006/ole">
            <mc:AlternateContent xmlns:mc="http://schemas.openxmlformats.org/markup-compatibility/2006">
              <mc:Choice xmlns:v="urn:schemas-microsoft-com:vml" Requires="v">
                <p:oleObj spid="_x0000_s34826" name="图片" r:id="rId3" imgW="2335459" imgH="2113760" progId="Word.Picture.8">
                  <p:embed/>
                </p:oleObj>
              </mc:Choice>
              <mc:Fallback>
                <p:oleObj name="图片" r:id="rId3" imgW="2335459" imgH="211376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65325"/>
                        <a:ext cx="3735387"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a:extLst>
              <a:ext uri="{FF2B5EF4-FFF2-40B4-BE49-F238E27FC236}">
                <a16:creationId xmlns:a16="http://schemas.microsoft.com/office/drawing/2014/main" id="{93AF3860-3711-4B01-AA7E-9B8720320B6F}"/>
              </a:ext>
            </a:extLst>
          </p:cNvPr>
          <p:cNvGraphicFramePr>
            <a:graphicFrameLocks noChangeAspect="1"/>
          </p:cNvGraphicFramePr>
          <p:nvPr/>
        </p:nvGraphicFramePr>
        <p:xfrm>
          <a:off x="4860925" y="1946275"/>
          <a:ext cx="3613150" cy="3395663"/>
        </p:xfrm>
        <a:graphic>
          <a:graphicData uri="http://schemas.openxmlformats.org/presentationml/2006/ole">
            <mc:AlternateContent xmlns:mc="http://schemas.openxmlformats.org/markup-compatibility/2006">
              <mc:Choice xmlns:v="urn:schemas-microsoft-com:vml" Requires="v">
                <p:oleObj spid="_x0000_s34827" name="图片" r:id="rId5" imgW="2259424" imgH="2123118" progId="Word.Picture.8">
                  <p:embed/>
                </p:oleObj>
              </mc:Choice>
              <mc:Fallback>
                <p:oleObj name="图片" r:id="rId5" imgW="2259424" imgH="2123118"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925" y="1946275"/>
                        <a:ext cx="3613150"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266BC6B2-DEA2-4A08-90DD-AAECB1D91B0F}"/>
              </a:ext>
            </a:extLst>
          </p:cNvPr>
          <p:cNvSpPr>
            <a:spLocks noChangeArrowheads="1"/>
          </p:cNvSpPr>
          <p:nvPr/>
        </p:nvSpPr>
        <p:spPr bwMode="auto">
          <a:xfrm>
            <a:off x="1536700" y="5513388"/>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defRPr/>
            </a:pPr>
            <a:r>
              <a:rPr kumimoji="1" lang="zh-CN" altLang="en-US" sz="2000" b="0" dirty="0">
                <a:latin typeface="Times New Roman" panose="02020603050405020304" pitchFamily="18" charset="0"/>
                <a:ea typeface="+mn-ea"/>
                <a:cs typeface="Times New Roman" panose="02020603050405020304" pitchFamily="18" charset="0"/>
              </a:rPr>
              <a:t>硅二极管</a:t>
            </a:r>
            <a:r>
              <a:rPr kumimoji="1" lang="en-US" altLang="zh-CN" sz="2000" b="0" dirty="0">
                <a:latin typeface="Times New Roman" panose="02020603050405020304" pitchFamily="18" charset="0"/>
                <a:ea typeface="+mn-ea"/>
                <a:cs typeface="Times New Roman" panose="02020603050405020304" pitchFamily="18" charset="0"/>
              </a:rPr>
              <a:t>2CP10 </a:t>
            </a:r>
          </a:p>
        </p:txBody>
      </p:sp>
      <p:sp>
        <p:nvSpPr>
          <p:cNvPr id="10" name="Rectangle 11">
            <a:extLst>
              <a:ext uri="{FF2B5EF4-FFF2-40B4-BE49-F238E27FC236}">
                <a16:creationId xmlns:a16="http://schemas.microsoft.com/office/drawing/2014/main" id="{60604F93-1C22-4AA7-A625-96155B5E0D7D}"/>
              </a:ext>
            </a:extLst>
          </p:cNvPr>
          <p:cNvSpPr>
            <a:spLocks noChangeArrowheads="1"/>
          </p:cNvSpPr>
          <p:nvPr/>
        </p:nvSpPr>
        <p:spPr bwMode="auto">
          <a:xfrm>
            <a:off x="5832475" y="5516563"/>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defRPr/>
            </a:pPr>
            <a:r>
              <a:rPr kumimoji="1" lang="zh-CN" altLang="en-US" sz="2000" b="0" dirty="0">
                <a:latin typeface="Times New Roman" panose="02020603050405020304" pitchFamily="18" charset="0"/>
                <a:ea typeface="+mn-ea"/>
                <a:cs typeface="Times New Roman" panose="02020603050405020304" pitchFamily="18" charset="0"/>
              </a:rPr>
              <a:t>锗二极管</a:t>
            </a:r>
            <a:r>
              <a:rPr kumimoji="1" lang="en-US" altLang="zh-CN" sz="2000" b="0" dirty="0">
                <a:latin typeface="Times New Roman" panose="02020603050405020304" pitchFamily="18" charset="0"/>
                <a:ea typeface="+mn-ea"/>
                <a:cs typeface="Times New Roman" panose="02020603050405020304" pitchFamily="18" charset="0"/>
              </a:rPr>
              <a:t>2AP15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5907C42A-D570-4236-8A09-8F86EABCD4A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2B9E301-DD79-453C-9685-31D9EA822AF3}"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35843" name="Rectangle 5">
            <a:extLst>
              <a:ext uri="{FF2B5EF4-FFF2-40B4-BE49-F238E27FC236}">
                <a16:creationId xmlns:a16="http://schemas.microsoft.com/office/drawing/2014/main" id="{76173E50-A801-4CF4-9112-DB3581FA971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5844" name="Rectangle 6">
            <a:extLst>
              <a:ext uri="{FF2B5EF4-FFF2-40B4-BE49-F238E27FC236}">
                <a16:creationId xmlns:a16="http://schemas.microsoft.com/office/drawing/2014/main" id="{C137D0FE-B454-411D-A450-95C9ADA56D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DF400B5-874C-472A-B45E-E90E4EF21722}"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sp>
        <p:nvSpPr>
          <p:cNvPr id="35845" name="Rectangle 2">
            <a:extLst>
              <a:ext uri="{FF2B5EF4-FFF2-40B4-BE49-F238E27FC236}">
                <a16:creationId xmlns:a16="http://schemas.microsoft.com/office/drawing/2014/main" id="{B1DB9210-53F7-4B94-8FA7-5B61231FFDB0}"/>
              </a:ext>
            </a:extLst>
          </p:cNvPr>
          <p:cNvSpPr>
            <a:spLocks noChangeArrowheads="1"/>
          </p:cNvSpPr>
          <p:nvPr>
            <p:ph type="title"/>
          </p:nvPr>
        </p:nvSpPr>
        <p:spPr/>
        <p:txBody>
          <a:bodyPr/>
          <a:lstStyle/>
          <a:p>
            <a:r>
              <a:rPr lang="zh-CN" altLang="en-US"/>
              <a:t>二极管主要参数</a:t>
            </a:r>
          </a:p>
        </p:txBody>
      </p:sp>
      <p:sp>
        <p:nvSpPr>
          <p:cNvPr id="35846" name="Rectangle 3">
            <a:extLst>
              <a:ext uri="{FF2B5EF4-FFF2-40B4-BE49-F238E27FC236}">
                <a16:creationId xmlns:a16="http://schemas.microsoft.com/office/drawing/2014/main" id="{0B42FB18-28A6-4922-B97B-28B13DCF6B07}"/>
              </a:ext>
            </a:extLst>
          </p:cNvPr>
          <p:cNvSpPr>
            <a:spLocks noChangeArrowheads="1"/>
          </p:cNvSpPr>
          <p:nvPr>
            <p:ph type="body" idx="1"/>
          </p:nvPr>
        </p:nvSpPr>
        <p:spPr>
          <a:xfrm>
            <a:off x="468313" y="1449388"/>
            <a:ext cx="8229600" cy="611187"/>
          </a:xfrm>
        </p:spPr>
        <p:txBody>
          <a:bodyPr/>
          <a:lstStyle/>
          <a:p>
            <a:r>
              <a:rPr kumimoji="1" lang="zh-CN" altLang="en-US">
                <a:solidFill>
                  <a:srgbClr val="000000"/>
                </a:solidFill>
              </a:rPr>
              <a:t>反映二极管的电性能，是正确选用二极管的依据</a:t>
            </a:r>
            <a:endParaRPr kumimoji="1" lang="zh-CN" altLang="en-US">
              <a:latin typeface="宋体" panose="02010600030101010101" pitchFamily="2" charset="-122"/>
            </a:endParaRPr>
          </a:p>
        </p:txBody>
      </p:sp>
      <p:sp>
        <p:nvSpPr>
          <p:cNvPr id="35847" name="Rectangle 4">
            <a:extLst>
              <a:ext uri="{FF2B5EF4-FFF2-40B4-BE49-F238E27FC236}">
                <a16:creationId xmlns:a16="http://schemas.microsoft.com/office/drawing/2014/main" id="{997E8E19-9F72-4BBE-995E-6A54F2DEF6F1}"/>
              </a:ext>
            </a:extLst>
          </p:cNvPr>
          <p:cNvSpPr>
            <a:spLocks noChangeArrowheads="1"/>
          </p:cNvSpPr>
          <p:nvPr/>
        </p:nvSpPr>
        <p:spPr bwMode="auto">
          <a:xfrm>
            <a:off x="468313" y="2024063"/>
            <a:ext cx="3887787"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0000"/>
              </a:lnSpc>
            </a:pPr>
            <a:r>
              <a:rPr kumimoji="1" lang="zh-CN" altLang="zh-CN">
                <a:latin typeface="宋体" panose="02010600030101010101" pitchFamily="2" charset="-122"/>
              </a:rPr>
              <a:t>最大整流电流I</a:t>
            </a:r>
            <a:r>
              <a:rPr kumimoji="1" lang="zh-CN" altLang="en-US" sz="2000">
                <a:latin typeface="宋体" panose="02010600030101010101" pitchFamily="2" charset="-122"/>
              </a:rPr>
              <a:t>F</a:t>
            </a:r>
            <a:endParaRPr kumimoji="1" lang="en-US" altLang="zh-CN" sz="2000">
              <a:latin typeface="宋体" panose="02010600030101010101" pitchFamily="2" charset="-122"/>
            </a:endParaRPr>
          </a:p>
          <a:p>
            <a:pPr lvl="1">
              <a:lnSpc>
                <a:spcPct val="110000"/>
              </a:lnSpc>
            </a:pPr>
            <a:r>
              <a:rPr lang="zh-CN" altLang="en-US"/>
              <a:t>长期运行所允许承受的最大正向平均电流</a:t>
            </a:r>
            <a:endParaRPr kumimoji="1" lang="zh-CN" altLang="zh-CN">
              <a:latin typeface="宋体" panose="02010600030101010101" pitchFamily="2" charset="-122"/>
            </a:endParaRPr>
          </a:p>
          <a:p>
            <a:pPr>
              <a:lnSpc>
                <a:spcPct val="110000"/>
              </a:lnSpc>
            </a:pPr>
            <a:r>
              <a:rPr kumimoji="1" lang="zh-CN" altLang="zh-CN">
                <a:latin typeface="宋体" panose="02010600030101010101" pitchFamily="2" charset="-122"/>
              </a:rPr>
              <a:t>最</a:t>
            </a:r>
            <a:r>
              <a:rPr kumimoji="1" lang="zh-CN" altLang="en-US">
                <a:latin typeface="宋体" panose="02010600030101010101" pitchFamily="2" charset="-122"/>
              </a:rPr>
              <a:t>大</a:t>
            </a:r>
            <a:r>
              <a:rPr kumimoji="1" lang="zh-CN" altLang="zh-CN">
                <a:latin typeface="宋体" panose="02010600030101010101" pitchFamily="2" charset="-122"/>
              </a:rPr>
              <a:t>反向工作电压</a:t>
            </a:r>
            <a:r>
              <a:rPr kumimoji="1" lang="zh-CN" altLang="en-US">
                <a:latin typeface="宋体" panose="02010600030101010101" pitchFamily="2" charset="-122"/>
              </a:rPr>
              <a:t>V</a:t>
            </a:r>
            <a:r>
              <a:rPr kumimoji="1" lang="zh-CN" altLang="zh-CN" sz="2000">
                <a:latin typeface="宋体" panose="02010600030101010101" pitchFamily="2" charset="-122"/>
              </a:rPr>
              <a:t>R</a:t>
            </a:r>
            <a:endParaRPr kumimoji="1" lang="zh-CN" altLang="zh-CN">
              <a:latin typeface="宋体" panose="02010600030101010101" pitchFamily="2" charset="-122"/>
            </a:endParaRPr>
          </a:p>
          <a:p>
            <a:pPr>
              <a:lnSpc>
                <a:spcPct val="110000"/>
              </a:lnSpc>
            </a:pPr>
            <a:r>
              <a:rPr kumimoji="1" lang="zh-CN" altLang="en-US">
                <a:latin typeface="宋体" panose="02010600030101010101" pitchFamily="2" charset="-122"/>
              </a:rPr>
              <a:t>最高工作频率</a:t>
            </a:r>
            <a:r>
              <a:rPr kumimoji="1" lang="en-US" altLang="zh-CN">
                <a:latin typeface="宋体" panose="02010600030101010101" pitchFamily="2" charset="-122"/>
              </a:rPr>
              <a:t>f</a:t>
            </a:r>
            <a:r>
              <a:rPr kumimoji="1" lang="en-US" altLang="zh-CN" sz="2000">
                <a:latin typeface="宋体" panose="02010600030101010101" pitchFamily="2" charset="-122"/>
              </a:rPr>
              <a:t>M</a:t>
            </a:r>
            <a:endParaRPr kumimoji="1" lang="zh-CN" altLang="zh-CN" sz="2400">
              <a:latin typeface="宋体" panose="02010600030101010101" pitchFamily="2" charset="-122"/>
            </a:endParaRPr>
          </a:p>
          <a:p>
            <a:pPr>
              <a:lnSpc>
                <a:spcPct val="110000"/>
              </a:lnSpc>
            </a:pPr>
            <a:r>
              <a:rPr kumimoji="1" lang="zh-CN" altLang="zh-CN">
                <a:latin typeface="宋体" panose="02010600030101010101" pitchFamily="2" charset="-122"/>
              </a:rPr>
              <a:t>反向电流I</a:t>
            </a:r>
            <a:r>
              <a:rPr kumimoji="1" lang="zh-CN" altLang="zh-CN" sz="2000">
                <a:latin typeface="宋体" panose="02010600030101010101" pitchFamily="2" charset="-122"/>
              </a:rPr>
              <a:t>R</a:t>
            </a:r>
            <a:endParaRPr kumimoji="1" lang="zh-CN" altLang="zh-CN">
              <a:latin typeface="宋体" panose="02010600030101010101" pitchFamily="2" charset="-122"/>
            </a:endParaRPr>
          </a:p>
          <a:p>
            <a:pPr>
              <a:lnSpc>
                <a:spcPct val="110000"/>
              </a:lnSpc>
            </a:pPr>
            <a:r>
              <a:rPr kumimoji="1" lang="zh-CN" altLang="en-US">
                <a:latin typeface="宋体" panose="02010600030101010101" pitchFamily="2" charset="-122"/>
              </a:rPr>
              <a:t>正向导通压降</a:t>
            </a:r>
            <a:r>
              <a:rPr kumimoji="1" lang="en-US" altLang="zh-CN">
                <a:latin typeface="宋体" panose="02010600030101010101" pitchFamily="2" charset="-122"/>
              </a:rPr>
              <a:t>V</a:t>
            </a:r>
            <a:r>
              <a:rPr kumimoji="1" lang="en-US" altLang="zh-CN" sz="2000">
                <a:latin typeface="宋体" panose="02010600030101010101" pitchFamily="2" charset="-122"/>
              </a:rPr>
              <a:t>F</a:t>
            </a:r>
            <a:endParaRPr kumimoji="1" lang="zh-CN" altLang="en-US">
              <a:latin typeface="宋体" panose="02010600030101010101" pitchFamily="2" charset="-122"/>
            </a:endParaRPr>
          </a:p>
        </p:txBody>
      </p:sp>
      <p:sp>
        <p:nvSpPr>
          <p:cNvPr id="35848" name="Freeform 5">
            <a:extLst>
              <a:ext uri="{FF2B5EF4-FFF2-40B4-BE49-F238E27FC236}">
                <a16:creationId xmlns:a16="http://schemas.microsoft.com/office/drawing/2014/main" id="{E23F5B8B-8E97-4B2F-A972-F2805B357446}"/>
              </a:ext>
            </a:extLst>
          </p:cNvPr>
          <p:cNvSpPr>
            <a:spLocks/>
          </p:cNvSpPr>
          <p:nvPr/>
        </p:nvSpPr>
        <p:spPr bwMode="auto">
          <a:xfrm>
            <a:off x="6553200" y="2698750"/>
            <a:ext cx="860425" cy="2024063"/>
          </a:xfrm>
          <a:custGeom>
            <a:avLst/>
            <a:gdLst>
              <a:gd name="T0" fmla="*/ 0 w 542"/>
              <a:gd name="T1" fmla="*/ 2147483646 h 1151"/>
              <a:gd name="T2" fmla="*/ 2147483646 w 542"/>
              <a:gd name="T3" fmla="*/ 2147483646 h 1151"/>
              <a:gd name="T4" fmla="*/ 2147483646 w 542"/>
              <a:gd name="T5" fmla="*/ 2147483646 h 1151"/>
              <a:gd name="T6" fmla="*/ 2147483646 w 542"/>
              <a:gd name="T7" fmla="*/ 2147483646 h 1151"/>
              <a:gd name="T8" fmla="*/ 2147483646 w 542"/>
              <a:gd name="T9" fmla="*/ 2147483646 h 1151"/>
              <a:gd name="T10" fmla="*/ 2147483646 w 542"/>
              <a:gd name="T11" fmla="*/ 2147483646 h 1151"/>
              <a:gd name="T12" fmla="*/ 2147483646 w 542"/>
              <a:gd name="T13" fmla="*/ 0 h 1151"/>
              <a:gd name="T14" fmla="*/ 0 60000 65536"/>
              <a:gd name="T15" fmla="*/ 0 60000 65536"/>
              <a:gd name="T16" fmla="*/ 0 60000 65536"/>
              <a:gd name="T17" fmla="*/ 0 60000 65536"/>
              <a:gd name="T18" fmla="*/ 0 60000 65536"/>
              <a:gd name="T19" fmla="*/ 0 60000 65536"/>
              <a:gd name="T20" fmla="*/ 0 60000 65536"/>
              <a:gd name="T21" fmla="*/ 0 w 542"/>
              <a:gd name="T22" fmla="*/ 0 h 1151"/>
              <a:gd name="T23" fmla="*/ 542 w 542"/>
              <a:gd name="T24" fmla="*/ 1151 h 11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2" h="1151">
                <a:moveTo>
                  <a:pt x="0" y="1148"/>
                </a:moveTo>
                <a:cubicBezTo>
                  <a:pt x="46" y="1147"/>
                  <a:pt x="218" y="1151"/>
                  <a:pt x="278" y="1140"/>
                </a:cubicBezTo>
                <a:cubicBezTo>
                  <a:pt x="337" y="1129"/>
                  <a:pt x="340" y="1098"/>
                  <a:pt x="357" y="1081"/>
                </a:cubicBezTo>
                <a:cubicBezTo>
                  <a:pt x="374" y="1065"/>
                  <a:pt x="375" y="1057"/>
                  <a:pt x="382" y="1042"/>
                </a:cubicBezTo>
                <a:cubicBezTo>
                  <a:pt x="390" y="1027"/>
                  <a:pt x="394" y="1021"/>
                  <a:pt x="403" y="990"/>
                </a:cubicBezTo>
                <a:cubicBezTo>
                  <a:pt x="412" y="958"/>
                  <a:pt x="416" y="1017"/>
                  <a:pt x="439" y="852"/>
                </a:cubicBezTo>
                <a:cubicBezTo>
                  <a:pt x="462" y="687"/>
                  <a:pt x="521" y="177"/>
                  <a:pt x="542" y="0"/>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5849" name="Line 6">
            <a:extLst>
              <a:ext uri="{FF2B5EF4-FFF2-40B4-BE49-F238E27FC236}">
                <a16:creationId xmlns:a16="http://schemas.microsoft.com/office/drawing/2014/main" id="{13EB1140-448E-40DB-AAB6-94719851F0FE}"/>
              </a:ext>
            </a:extLst>
          </p:cNvPr>
          <p:cNvSpPr>
            <a:spLocks noChangeShapeType="1"/>
          </p:cNvSpPr>
          <p:nvPr/>
        </p:nvSpPr>
        <p:spPr bwMode="auto">
          <a:xfrm>
            <a:off x="6553200" y="4740275"/>
            <a:ext cx="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5850" name="Freeform 7">
            <a:extLst>
              <a:ext uri="{FF2B5EF4-FFF2-40B4-BE49-F238E27FC236}">
                <a16:creationId xmlns:a16="http://schemas.microsoft.com/office/drawing/2014/main" id="{D45C92F5-9C2C-4F3B-B0F1-21EEC11281DB}"/>
              </a:ext>
            </a:extLst>
          </p:cNvPr>
          <p:cNvSpPr>
            <a:spLocks/>
          </p:cNvSpPr>
          <p:nvPr/>
        </p:nvSpPr>
        <p:spPr bwMode="auto">
          <a:xfrm>
            <a:off x="4737100" y="4733925"/>
            <a:ext cx="1816100" cy="881063"/>
          </a:xfrm>
          <a:custGeom>
            <a:avLst/>
            <a:gdLst>
              <a:gd name="T0" fmla="*/ 2147483646 w 1144"/>
              <a:gd name="T1" fmla="*/ 0 h 501"/>
              <a:gd name="T2" fmla="*/ 2147483646 w 1144"/>
              <a:gd name="T3" fmla="*/ 2147483646 h 501"/>
              <a:gd name="T4" fmla="*/ 2147483646 w 1144"/>
              <a:gd name="T5" fmla="*/ 2147483646 h 501"/>
              <a:gd name="T6" fmla="*/ 2147483646 w 1144"/>
              <a:gd name="T7" fmla="*/ 2147483646 h 501"/>
              <a:gd name="T8" fmla="*/ 2147483646 w 1144"/>
              <a:gd name="T9" fmla="*/ 2147483646 h 501"/>
              <a:gd name="T10" fmla="*/ 0 w 1144"/>
              <a:gd name="T11" fmla="*/ 2147483646 h 501"/>
              <a:gd name="T12" fmla="*/ 0 60000 65536"/>
              <a:gd name="T13" fmla="*/ 0 60000 65536"/>
              <a:gd name="T14" fmla="*/ 0 60000 65536"/>
              <a:gd name="T15" fmla="*/ 0 60000 65536"/>
              <a:gd name="T16" fmla="*/ 0 60000 65536"/>
              <a:gd name="T17" fmla="*/ 0 60000 65536"/>
              <a:gd name="T18" fmla="*/ 0 w 1144"/>
              <a:gd name="T19" fmla="*/ 0 h 501"/>
              <a:gd name="T20" fmla="*/ 1144 w 1144"/>
              <a:gd name="T21" fmla="*/ 501 h 501"/>
            </a:gdLst>
            <a:ahLst/>
            <a:cxnLst>
              <a:cxn ang="T12">
                <a:pos x="T0" y="T1"/>
              </a:cxn>
              <a:cxn ang="T13">
                <a:pos x="T2" y="T3"/>
              </a:cxn>
              <a:cxn ang="T14">
                <a:pos x="T4" y="T5"/>
              </a:cxn>
              <a:cxn ang="T15">
                <a:pos x="T6" y="T7"/>
              </a:cxn>
              <a:cxn ang="T16">
                <a:pos x="T8" y="T9"/>
              </a:cxn>
              <a:cxn ang="T17">
                <a:pos x="T10" y="T11"/>
              </a:cxn>
            </a:cxnLst>
            <a:rect l="T18" t="T19" r="T20" b="T21"/>
            <a:pathLst>
              <a:path w="1144" h="501">
                <a:moveTo>
                  <a:pt x="1144" y="0"/>
                </a:moveTo>
                <a:cubicBezTo>
                  <a:pt x="1115" y="14"/>
                  <a:pt x="1096" y="66"/>
                  <a:pt x="968" y="85"/>
                </a:cubicBezTo>
                <a:cubicBezTo>
                  <a:pt x="840" y="104"/>
                  <a:pt x="519" y="101"/>
                  <a:pt x="376" y="117"/>
                </a:cubicBezTo>
                <a:cubicBezTo>
                  <a:pt x="233" y="133"/>
                  <a:pt x="170" y="137"/>
                  <a:pt x="112" y="181"/>
                </a:cubicBezTo>
                <a:cubicBezTo>
                  <a:pt x="54" y="225"/>
                  <a:pt x="45" y="328"/>
                  <a:pt x="26" y="381"/>
                </a:cubicBezTo>
                <a:cubicBezTo>
                  <a:pt x="7" y="434"/>
                  <a:pt x="5" y="476"/>
                  <a:pt x="0" y="501"/>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35851" name="Line 8">
            <a:extLst>
              <a:ext uri="{FF2B5EF4-FFF2-40B4-BE49-F238E27FC236}">
                <a16:creationId xmlns:a16="http://schemas.microsoft.com/office/drawing/2014/main" id="{4E7C5666-EB42-48C6-9A0D-14593842A7BC}"/>
              </a:ext>
            </a:extLst>
          </p:cNvPr>
          <p:cNvSpPr>
            <a:spLocks noChangeShapeType="1"/>
          </p:cNvSpPr>
          <p:nvPr/>
        </p:nvSpPr>
        <p:spPr bwMode="auto">
          <a:xfrm>
            <a:off x="6553200" y="2359025"/>
            <a:ext cx="0" cy="3375025"/>
          </a:xfrm>
          <a:prstGeom prst="line">
            <a:avLst/>
          </a:prstGeom>
          <a:noFill/>
          <a:ln w="25400">
            <a:solidFill>
              <a:schemeClr val="tx1"/>
            </a:solidFill>
            <a:round/>
            <a:headEnd type="triangle" w="med" len="lg"/>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5852" name="Line 9">
            <a:extLst>
              <a:ext uri="{FF2B5EF4-FFF2-40B4-BE49-F238E27FC236}">
                <a16:creationId xmlns:a16="http://schemas.microsoft.com/office/drawing/2014/main" id="{92D66D0A-5ACB-4BE9-AF78-3A210FB8B205}"/>
              </a:ext>
            </a:extLst>
          </p:cNvPr>
          <p:cNvSpPr>
            <a:spLocks noChangeShapeType="1"/>
          </p:cNvSpPr>
          <p:nvPr/>
        </p:nvSpPr>
        <p:spPr bwMode="auto">
          <a:xfrm rot="5400000">
            <a:off x="6407944" y="2885281"/>
            <a:ext cx="0" cy="3671888"/>
          </a:xfrm>
          <a:prstGeom prst="line">
            <a:avLst/>
          </a:prstGeom>
          <a:noFill/>
          <a:ln w="25400">
            <a:solidFill>
              <a:schemeClr val="tx1"/>
            </a:solidFill>
            <a:round/>
            <a:headEnd type="triangle" w="med" len="lg"/>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5853" name="Text Box 10">
            <a:extLst>
              <a:ext uri="{FF2B5EF4-FFF2-40B4-BE49-F238E27FC236}">
                <a16:creationId xmlns:a16="http://schemas.microsoft.com/office/drawing/2014/main" id="{AD67FC69-2079-4A84-8D4B-3292E4C4E711}"/>
              </a:ext>
            </a:extLst>
          </p:cNvPr>
          <p:cNvSpPr txBox="1">
            <a:spLocks noChangeArrowheads="1"/>
          </p:cNvSpPr>
          <p:nvPr/>
        </p:nvSpPr>
        <p:spPr bwMode="auto">
          <a:xfrm>
            <a:off x="8202613" y="4451350"/>
            <a:ext cx="3381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a:cs typeface="楷体_GB2312"/>
              </a:rPr>
              <a:t>v</a:t>
            </a:r>
          </a:p>
        </p:txBody>
      </p:sp>
      <p:sp>
        <p:nvSpPr>
          <p:cNvPr id="35854" name="Line 11">
            <a:extLst>
              <a:ext uri="{FF2B5EF4-FFF2-40B4-BE49-F238E27FC236}">
                <a16:creationId xmlns:a16="http://schemas.microsoft.com/office/drawing/2014/main" id="{9CF6091F-A5EF-4816-A964-C110E168C948}"/>
              </a:ext>
            </a:extLst>
          </p:cNvPr>
          <p:cNvSpPr>
            <a:spLocks noChangeShapeType="1"/>
          </p:cNvSpPr>
          <p:nvPr/>
        </p:nvSpPr>
        <p:spPr bwMode="auto">
          <a:xfrm flipH="1">
            <a:off x="7391400" y="4770438"/>
            <a:ext cx="38100" cy="2524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55" name="Text Box 12">
            <a:extLst>
              <a:ext uri="{FF2B5EF4-FFF2-40B4-BE49-F238E27FC236}">
                <a16:creationId xmlns:a16="http://schemas.microsoft.com/office/drawing/2014/main" id="{3719D704-D764-4848-AE11-08D61DD82B6C}"/>
              </a:ext>
            </a:extLst>
          </p:cNvPr>
          <p:cNvSpPr txBox="1">
            <a:spLocks noChangeArrowheads="1"/>
          </p:cNvSpPr>
          <p:nvPr/>
        </p:nvSpPr>
        <p:spPr bwMode="auto">
          <a:xfrm>
            <a:off x="5292725" y="4049713"/>
            <a:ext cx="5794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V</a:t>
            </a:r>
            <a:r>
              <a:rPr lang="en-US" altLang="zh-CN" baseline="-25000"/>
              <a:t>R</a:t>
            </a:r>
          </a:p>
        </p:txBody>
      </p:sp>
      <p:sp>
        <p:nvSpPr>
          <p:cNvPr id="35856" name="Line 13">
            <a:extLst>
              <a:ext uri="{FF2B5EF4-FFF2-40B4-BE49-F238E27FC236}">
                <a16:creationId xmlns:a16="http://schemas.microsoft.com/office/drawing/2014/main" id="{798E3414-BBDC-42D4-AC78-EAD37BF89F91}"/>
              </a:ext>
            </a:extLst>
          </p:cNvPr>
          <p:cNvSpPr>
            <a:spLocks noChangeShapeType="1"/>
          </p:cNvSpPr>
          <p:nvPr/>
        </p:nvSpPr>
        <p:spPr bwMode="auto">
          <a:xfrm>
            <a:off x="5594350" y="4752975"/>
            <a:ext cx="0" cy="198438"/>
          </a:xfrm>
          <a:prstGeom prst="line">
            <a:avLst/>
          </a:prstGeom>
          <a:noFill/>
          <a:ln w="28575">
            <a:solidFill>
              <a:srgbClr val="0033CC"/>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5857" name="Text Box 14">
            <a:extLst>
              <a:ext uri="{FF2B5EF4-FFF2-40B4-BE49-F238E27FC236}">
                <a16:creationId xmlns:a16="http://schemas.microsoft.com/office/drawing/2014/main" id="{92E27AD1-B2CF-459F-A44C-6825A1BC3157}"/>
              </a:ext>
            </a:extLst>
          </p:cNvPr>
          <p:cNvSpPr txBox="1">
            <a:spLocks noChangeArrowheads="1"/>
          </p:cNvSpPr>
          <p:nvPr/>
        </p:nvSpPr>
        <p:spPr bwMode="auto">
          <a:xfrm>
            <a:off x="7091363" y="4759325"/>
            <a:ext cx="5524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V</a:t>
            </a:r>
            <a:r>
              <a:rPr lang="en-US" altLang="zh-CN" baseline="-25000"/>
              <a:t>F</a:t>
            </a:r>
          </a:p>
        </p:txBody>
      </p:sp>
      <p:sp>
        <p:nvSpPr>
          <p:cNvPr id="35858" name="Line 15">
            <a:extLst>
              <a:ext uri="{FF2B5EF4-FFF2-40B4-BE49-F238E27FC236}">
                <a16:creationId xmlns:a16="http://schemas.microsoft.com/office/drawing/2014/main" id="{6D963C95-FC93-47FE-B9CA-63A2AA884FC8}"/>
              </a:ext>
            </a:extLst>
          </p:cNvPr>
          <p:cNvSpPr>
            <a:spLocks noChangeShapeType="1"/>
          </p:cNvSpPr>
          <p:nvPr/>
        </p:nvSpPr>
        <p:spPr bwMode="auto">
          <a:xfrm>
            <a:off x="6559550" y="3038475"/>
            <a:ext cx="827088" cy="0"/>
          </a:xfrm>
          <a:prstGeom prst="line">
            <a:avLst/>
          </a:prstGeom>
          <a:noFill/>
          <a:ln w="19050">
            <a:solidFill>
              <a:srgbClr val="0033CC"/>
            </a:solidFill>
            <a:prstDash val="dash"/>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5859" name="Text Box 16">
            <a:extLst>
              <a:ext uri="{FF2B5EF4-FFF2-40B4-BE49-F238E27FC236}">
                <a16:creationId xmlns:a16="http://schemas.microsoft.com/office/drawing/2014/main" id="{3415CF44-1F0A-49A7-9CCD-8D155C3B2141}"/>
              </a:ext>
            </a:extLst>
          </p:cNvPr>
          <p:cNvSpPr txBox="1">
            <a:spLocks noChangeArrowheads="1"/>
          </p:cNvSpPr>
          <p:nvPr/>
        </p:nvSpPr>
        <p:spPr bwMode="auto">
          <a:xfrm>
            <a:off x="6011863" y="2728913"/>
            <a:ext cx="4508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I</a:t>
            </a:r>
            <a:r>
              <a:rPr lang="en-US" altLang="zh-CN" baseline="-25000"/>
              <a:t>F</a:t>
            </a:r>
          </a:p>
        </p:txBody>
      </p:sp>
      <p:sp>
        <p:nvSpPr>
          <p:cNvPr id="35860" name="Text Box 17">
            <a:extLst>
              <a:ext uri="{FF2B5EF4-FFF2-40B4-BE49-F238E27FC236}">
                <a16:creationId xmlns:a16="http://schemas.microsoft.com/office/drawing/2014/main" id="{D6CE3399-3743-4856-90F7-0E2DA91AA479}"/>
              </a:ext>
            </a:extLst>
          </p:cNvPr>
          <p:cNvSpPr txBox="1">
            <a:spLocks noChangeArrowheads="1"/>
          </p:cNvSpPr>
          <p:nvPr/>
        </p:nvSpPr>
        <p:spPr bwMode="auto">
          <a:xfrm>
            <a:off x="6088063" y="4886325"/>
            <a:ext cx="47783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lang="en-US" altLang="zh-CN" sz="2400"/>
              <a:t>I</a:t>
            </a:r>
            <a:r>
              <a:rPr lang="en-US" altLang="zh-CN" baseline="-25000"/>
              <a:t>R</a:t>
            </a:r>
          </a:p>
        </p:txBody>
      </p:sp>
      <p:sp>
        <p:nvSpPr>
          <p:cNvPr id="35861" name="Line 18">
            <a:extLst>
              <a:ext uri="{FF2B5EF4-FFF2-40B4-BE49-F238E27FC236}">
                <a16:creationId xmlns:a16="http://schemas.microsoft.com/office/drawing/2014/main" id="{18E814AD-077A-497F-8F86-6C93D2F1D807}"/>
              </a:ext>
            </a:extLst>
          </p:cNvPr>
          <p:cNvSpPr>
            <a:spLocks noChangeShapeType="1"/>
          </p:cNvSpPr>
          <p:nvPr/>
        </p:nvSpPr>
        <p:spPr bwMode="auto">
          <a:xfrm flipH="1">
            <a:off x="5591175" y="4902200"/>
            <a:ext cx="949325" cy="46038"/>
          </a:xfrm>
          <a:prstGeom prst="line">
            <a:avLst/>
          </a:prstGeom>
          <a:noFill/>
          <a:ln w="12700">
            <a:solidFill>
              <a:srgbClr val="0033CC"/>
            </a:solidFill>
            <a:prstDash val="dash"/>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5862" name="Line 19">
            <a:extLst>
              <a:ext uri="{FF2B5EF4-FFF2-40B4-BE49-F238E27FC236}">
                <a16:creationId xmlns:a16="http://schemas.microsoft.com/office/drawing/2014/main" id="{3EF081C2-A9D3-46B1-850A-4CBB535AE68E}"/>
              </a:ext>
            </a:extLst>
          </p:cNvPr>
          <p:cNvSpPr>
            <a:spLocks noChangeShapeType="1"/>
          </p:cNvSpPr>
          <p:nvPr/>
        </p:nvSpPr>
        <p:spPr bwMode="auto">
          <a:xfrm>
            <a:off x="7310438" y="3867150"/>
            <a:ext cx="0" cy="876300"/>
          </a:xfrm>
          <a:prstGeom prst="line">
            <a:avLst/>
          </a:prstGeom>
          <a:noFill/>
          <a:ln w="28575">
            <a:solidFill>
              <a:srgbClr val="0033CC"/>
            </a:solidFill>
            <a:prstDash val="sysDot"/>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5863" name="Text Box 20">
            <a:extLst>
              <a:ext uri="{FF2B5EF4-FFF2-40B4-BE49-F238E27FC236}">
                <a16:creationId xmlns:a16="http://schemas.microsoft.com/office/drawing/2014/main" id="{59F1601B-A10B-41E6-9B1A-C46830D8E57D}"/>
              </a:ext>
            </a:extLst>
          </p:cNvPr>
          <p:cNvSpPr txBox="1">
            <a:spLocks noChangeArrowheads="1"/>
          </p:cNvSpPr>
          <p:nvPr/>
        </p:nvSpPr>
        <p:spPr bwMode="auto">
          <a:xfrm>
            <a:off x="6586538" y="2205038"/>
            <a:ext cx="4000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lIns="90000" tIns="46800" rIns="90000" bIns="46800"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i="1">
                <a:ea typeface="楷体_GB2312"/>
                <a:cs typeface="楷体_GB2312"/>
              </a:rPr>
              <a:t>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B6331DC0-71B6-401B-B212-751D36CE97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9CC37B2-8E8C-4AFB-B0A3-02305E3FA98E}"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907206AC-BDB6-4013-AAE4-355B3070A6B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6148" name="Rectangle 6">
            <a:extLst>
              <a:ext uri="{FF2B5EF4-FFF2-40B4-BE49-F238E27FC236}">
                <a16:creationId xmlns:a16="http://schemas.microsoft.com/office/drawing/2014/main" id="{FBB28EBF-1EA5-4511-9144-70F3ED86131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4EA70EE-0EC6-4A37-B40C-2E28B7AB17DE}"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5A7673A6-4FB0-4CF0-9353-898F790FBBD1}"/>
              </a:ext>
            </a:extLst>
          </p:cNvPr>
          <p:cNvSpPr>
            <a:spLocks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a:extLst>
              <a:ext uri="{FF2B5EF4-FFF2-40B4-BE49-F238E27FC236}">
                <a16:creationId xmlns:a16="http://schemas.microsoft.com/office/drawing/2014/main" id="{A4A9844C-4B0F-4CD6-8383-A93ADD95C060}"/>
              </a:ext>
            </a:extLst>
          </p:cNvPr>
          <p:cNvSpPr>
            <a:spLocks noChangeArrowheads="1"/>
          </p:cNvSpPr>
          <p:nvPr>
            <p:ph type="body" idx="4294967295"/>
          </p:nvPr>
        </p:nvSpPr>
        <p:spPr>
          <a:xfrm>
            <a:off x="468313" y="1627188"/>
            <a:ext cx="8135937" cy="4789487"/>
          </a:xfrm>
        </p:spPr>
        <p:txBody>
          <a:bodyPr/>
          <a:lstStyle/>
          <a:p>
            <a:pPr eaLnBrk="1" hangingPunct="1"/>
            <a:r>
              <a:rPr lang="zh-CN" altLang="en-US">
                <a:solidFill>
                  <a:srgbClr val="080808"/>
                </a:solidFill>
              </a:rPr>
              <a:t>半导体基础知识</a:t>
            </a:r>
            <a:endParaRPr lang="zh-CN" altLang="en-US"/>
          </a:p>
          <a:p>
            <a:pPr eaLnBrk="1" hangingPunct="1">
              <a:spcBef>
                <a:spcPct val="30000"/>
              </a:spcBef>
              <a:spcAft>
                <a:spcPct val="0"/>
              </a:spcAft>
            </a:pPr>
            <a:r>
              <a:rPr lang="zh-CN" altLang="zh-CN"/>
              <a:t>二极管及其应用</a:t>
            </a:r>
            <a:endParaRPr lang="en-US" altLang="zh-CN"/>
          </a:p>
          <a:p>
            <a:pPr eaLnBrk="1" hangingPunct="1"/>
            <a:endParaRPr lang="zh-CN" altLang="en-US"/>
          </a:p>
          <a:p>
            <a:pPr eaLnBrk="1" hangingPunct="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10F16B1D-51A2-4B07-91BF-485B78E58B06}"/>
              </a:ext>
            </a:extLst>
          </p:cNvPr>
          <p:cNvSpPr>
            <a:spLocks noGrp="1" noChangeArrowheads="1"/>
          </p:cNvSpPr>
          <p:nvPr>
            <p:ph type="title"/>
          </p:nvPr>
        </p:nvSpPr>
        <p:spPr/>
        <p:txBody>
          <a:bodyPr/>
          <a:lstStyle/>
          <a:p>
            <a:r>
              <a:rPr lang="zh-CN" altLang="en-US"/>
              <a:t>二极管基本电路及其分析方法</a:t>
            </a:r>
          </a:p>
        </p:txBody>
      </p:sp>
      <p:sp>
        <p:nvSpPr>
          <p:cNvPr id="3" name="内容占位符 2">
            <a:extLst>
              <a:ext uri="{FF2B5EF4-FFF2-40B4-BE49-F238E27FC236}">
                <a16:creationId xmlns:a16="http://schemas.microsoft.com/office/drawing/2014/main" id="{C9FA9529-7AE4-441D-B8D5-488E3D1B0A28}"/>
              </a:ext>
            </a:extLst>
          </p:cNvPr>
          <p:cNvSpPr>
            <a:spLocks noGrp="1" noChangeArrowheads="1"/>
          </p:cNvSpPr>
          <p:nvPr>
            <p:ph idx="1"/>
          </p:nvPr>
        </p:nvSpPr>
        <p:spPr>
          <a:xfrm>
            <a:off x="457200" y="1449388"/>
            <a:ext cx="8229600" cy="1177925"/>
          </a:xfrm>
        </p:spPr>
        <p:txBody>
          <a:bodyPr/>
          <a:lstStyle/>
          <a:p>
            <a:pPr>
              <a:spcAft>
                <a:spcPts val="1200"/>
              </a:spcAft>
            </a:pPr>
            <a:r>
              <a:rPr lang="zh-CN" altLang="en-US"/>
              <a:t>图解分析方法</a:t>
            </a:r>
            <a:endParaRPr lang="en-US" altLang="zh-CN"/>
          </a:p>
          <a:p>
            <a:pPr>
              <a:spcAft>
                <a:spcPts val="1200"/>
              </a:spcAft>
            </a:pPr>
            <a:r>
              <a:rPr lang="zh-CN" altLang="en-US"/>
              <a:t>简化模型分析方法</a:t>
            </a:r>
          </a:p>
        </p:txBody>
      </p:sp>
      <p:sp>
        <p:nvSpPr>
          <p:cNvPr id="37892" name="日期占位符 3">
            <a:extLst>
              <a:ext uri="{FF2B5EF4-FFF2-40B4-BE49-F238E27FC236}">
                <a16:creationId xmlns:a16="http://schemas.microsoft.com/office/drawing/2014/main" id="{EEA7539B-6227-4E21-874F-423121AADB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01503B0-F5EA-4A18-8AF7-85F2A6942434}"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37893" name="页脚占位符 4">
            <a:extLst>
              <a:ext uri="{FF2B5EF4-FFF2-40B4-BE49-F238E27FC236}">
                <a16:creationId xmlns:a16="http://schemas.microsoft.com/office/drawing/2014/main" id="{1F476279-7082-4B3D-B563-6BC4F5D9200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7894" name="灯片编号占位符 5">
            <a:extLst>
              <a:ext uri="{FF2B5EF4-FFF2-40B4-BE49-F238E27FC236}">
                <a16:creationId xmlns:a16="http://schemas.microsoft.com/office/drawing/2014/main" id="{0344429C-DE9A-4EFC-A692-35C27C5722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64A40D9-285A-4538-92EF-1BDA2BDBA601}"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sp>
        <p:nvSpPr>
          <p:cNvPr id="7" name="矩形 6">
            <a:extLst>
              <a:ext uri="{FF2B5EF4-FFF2-40B4-BE49-F238E27FC236}">
                <a16:creationId xmlns:a16="http://schemas.microsoft.com/office/drawing/2014/main" id="{8A3A107F-E3EA-4081-B5A9-E281A8E38010}"/>
              </a:ext>
            </a:extLst>
          </p:cNvPr>
          <p:cNvSpPr>
            <a:spLocks noChangeArrowheads="1"/>
          </p:cNvSpPr>
          <p:nvPr/>
        </p:nvSpPr>
        <p:spPr bwMode="auto">
          <a:xfrm>
            <a:off x="3538538" y="4754563"/>
            <a:ext cx="514826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ts val="600"/>
              </a:spcAft>
              <a:buFontTx/>
              <a:buNone/>
            </a:pPr>
            <a:r>
              <a:rPr kumimoji="1" lang="zh-CN" altLang="en-US" sz="2000" b="0">
                <a:solidFill>
                  <a:srgbClr val="000000"/>
                </a:solidFill>
                <a:ea typeface="等线" panose="02010600030101010101" pitchFamily="2" charset="-122"/>
                <a:cs typeface="Times New Roman" panose="02020603050405020304" pitchFamily="18" charset="0"/>
              </a:rPr>
              <a:t>符号中大小写含义：</a:t>
            </a:r>
          </a:p>
          <a:p>
            <a:pPr>
              <a:spcAft>
                <a:spcPts val="600"/>
              </a:spcAft>
              <a:buFontTx/>
              <a:buNone/>
            </a:pPr>
            <a:r>
              <a:rPr kumimoji="1" lang="zh-CN" altLang="en-US" sz="2000" b="0">
                <a:solidFill>
                  <a:srgbClr val="000000"/>
                </a:solidFill>
                <a:ea typeface="等线" panose="02010600030101010101" pitchFamily="2" charset="-122"/>
                <a:cs typeface="Times New Roman" panose="02020603050405020304" pitchFamily="18" charset="0"/>
              </a:rPr>
              <a:t>大写字母大写下标：静态值</a:t>
            </a:r>
            <a:r>
              <a:rPr kumimoji="1" lang="en-US" altLang="zh-CN" sz="2000" b="0">
                <a:solidFill>
                  <a:srgbClr val="000000"/>
                </a:solidFill>
                <a:ea typeface="等线" panose="02010600030101010101" pitchFamily="2" charset="-122"/>
                <a:cs typeface="Times New Roman" panose="02020603050405020304" pitchFamily="18" charset="0"/>
              </a:rPr>
              <a:t>(</a:t>
            </a:r>
            <a:r>
              <a:rPr kumimoji="1" lang="zh-CN" altLang="en-US" sz="2000" b="0">
                <a:solidFill>
                  <a:srgbClr val="000000"/>
                </a:solidFill>
                <a:ea typeface="等线" panose="02010600030101010101" pitchFamily="2" charset="-122"/>
                <a:cs typeface="Times New Roman" panose="02020603050405020304" pitchFamily="18" charset="0"/>
              </a:rPr>
              <a:t>直流</a:t>
            </a:r>
            <a:r>
              <a:rPr kumimoji="1" lang="en-US" altLang="zh-CN" sz="2000" b="0">
                <a:solidFill>
                  <a:srgbClr val="000000"/>
                </a:solidFill>
                <a:ea typeface="等线" panose="02010600030101010101" pitchFamily="2" charset="-122"/>
                <a:cs typeface="Times New Roman" panose="02020603050405020304" pitchFamily="18" charset="0"/>
              </a:rPr>
              <a:t>)</a:t>
            </a:r>
            <a:r>
              <a:rPr kumimoji="1" lang="zh-CN" altLang="en-US" sz="2000" b="0">
                <a:solidFill>
                  <a:srgbClr val="000000"/>
                </a:solidFill>
                <a:ea typeface="等线" panose="02010600030101010101" pitchFamily="2" charset="-122"/>
                <a:cs typeface="Times New Roman" panose="02020603050405020304" pitchFamily="18" charset="0"/>
              </a:rPr>
              <a:t>，如</a:t>
            </a:r>
            <a:r>
              <a:rPr kumimoji="1" lang="en-US" altLang="zh-CN" sz="2000" b="0" i="1">
                <a:solidFill>
                  <a:srgbClr val="0000CC"/>
                </a:solidFill>
                <a:ea typeface="等线" panose="02010600030101010101" pitchFamily="2" charset="-122"/>
                <a:cs typeface="Times New Roman" panose="02020603050405020304" pitchFamily="18" charset="0"/>
              </a:rPr>
              <a:t>I</a:t>
            </a:r>
            <a:r>
              <a:rPr kumimoji="1" lang="en-US" altLang="zh-CN" sz="2000" b="0" baseline="-25000">
                <a:solidFill>
                  <a:srgbClr val="0000CC"/>
                </a:solidFill>
                <a:ea typeface="等线" panose="02010600030101010101" pitchFamily="2" charset="-122"/>
                <a:cs typeface="Times New Roman" panose="02020603050405020304" pitchFamily="18" charset="0"/>
              </a:rPr>
              <a:t>D</a:t>
            </a:r>
          </a:p>
          <a:p>
            <a:pPr>
              <a:spcAft>
                <a:spcPts val="600"/>
              </a:spcAft>
              <a:buFontTx/>
              <a:buNone/>
            </a:pPr>
            <a:r>
              <a:rPr kumimoji="1" lang="zh-CN" altLang="en-US" sz="2000" b="0">
                <a:solidFill>
                  <a:srgbClr val="000000"/>
                </a:solidFill>
                <a:ea typeface="等线" panose="02010600030101010101" pitchFamily="2" charset="-122"/>
                <a:cs typeface="Times New Roman" panose="02020603050405020304" pitchFamily="18" charset="0"/>
              </a:rPr>
              <a:t>小写字母小写下标：瞬时值</a:t>
            </a:r>
            <a:r>
              <a:rPr kumimoji="1" lang="en-US" altLang="zh-CN" sz="2000" b="0">
                <a:solidFill>
                  <a:srgbClr val="000000"/>
                </a:solidFill>
                <a:ea typeface="等线" panose="02010600030101010101" pitchFamily="2" charset="-122"/>
                <a:cs typeface="Times New Roman" panose="02020603050405020304" pitchFamily="18" charset="0"/>
              </a:rPr>
              <a:t>(</a:t>
            </a:r>
            <a:r>
              <a:rPr kumimoji="1" lang="zh-CN" altLang="en-US" sz="2000" b="0">
                <a:solidFill>
                  <a:srgbClr val="000000"/>
                </a:solidFill>
                <a:ea typeface="等线" panose="02010600030101010101" pitchFamily="2" charset="-122"/>
                <a:cs typeface="Times New Roman" panose="02020603050405020304" pitchFamily="18" charset="0"/>
              </a:rPr>
              <a:t>交流</a:t>
            </a:r>
            <a:r>
              <a:rPr kumimoji="1" lang="en-US" altLang="zh-CN" sz="2000" b="0">
                <a:solidFill>
                  <a:srgbClr val="000000"/>
                </a:solidFill>
                <a:ea typeface="等线" panose="02010600030101010101" pitchFamily="2" charset="-122"/>
                <a:cs typeface="Times New Roman" panose="02020603050405020304" pitchFamily="18" charset="0"/>
              </a:rPr>
              <a:t>)</a:t>
            </a:r>
            <a:r>
              <a:rPr kumimoji="1" lang="zh-CN" altLang="en-US" sz="2000" b="0">
                <a:solidFill>
                  <a:srgbClr val="000000"/>
                </a:solidFill>
                <a:ea typeface="等线" panose="02010600030101010101" pitchFamily="2" charset="-122"/>
                <a:cs typeface="Times New Roman" panose="02020603050405020304" pitchFamily="18" charset="0"/>
              </a:rPr>
              <a:t>，如</a:t>
            </a:r>
            <a:r>
              <a:rPr kumimoji="1" lang="en-US" altLang="zh-CN" sz="2000" b="0" i="1">
                <a:solidFill>
                  <a:srgbClr val="0000CC"/>
                </a:solidFill>
                <a:ea typeface="等线" panose="02010600030101010101" pitchFamily="2" charset="-122"/>
                <a:cs typeface="Times New Roman" panose="02020603050405020304" pitchFamily="18" charset="0"/>
              </a:rPr>
              <a:t>i</a:t>
            </a:r>
            <a:r>
              <a:rPr kumimoji="1" lang="en-US" altLang="zh-CN" sz="2000" b="0" baseline="-25000">
                <a:solidFill>
                  <a:srgbClr val="0000CC"/>
                </a:solidFill>
                <a:ea typeface="等线" panose="02010600030101010101" pitchFamily="2" charset="-122"/>
                <a:cs typeface="Times New Roman" panose="02020603050405020304" pitchFamily="18" charset="0"/>
              </a:rPr>
              <a:t>d</a:t>
            </a:r>
            <a:endParaRPr kumimoji="1" lang="en-US" altLang="zh-CN" sz="2000" b="0">
              <a:solidFill>
                <a:srgbClr val="000000"/>
              </a:solidFill>
              <a:ea typeface="等线" panose="02010600030101010101" pitchFamily="2" charset="-122"/>
              <a:cs typeface="Times New Roman" panose="02020603050405020304" pitchFamily="18" charset="0"/>
            </a:endParaRPr>
          </a:p>
          <a:p>
            <a:pPr>
              <a:spcAft>
                <a:spcPts val="600"/>
              </a:spcAft>
              <a:buFontTx/>
              <a:buNone/>
            </a:pPr>
            <a:r>
              <a:rPr kumimoji="1" lang="zh-CN" altLang="en-US" sz="2000" b="0">
                <a:solidFill>
                  <a:srgbClr val="000000"/>
                </a:solidFill>
                <a:ea typeface="等线" panose="02010600030101010101" pitchFamily="2" charset="-122"/>
                <a:cs typeface="Times New Roman" panose="02020603050405020304" pitchFamily="18" charset="0"/>
              </a:rPr>
              <a:t>小写字母大写下标：总量</a:t>
            </a:r>
            <a:r>
              <a:rPr kumimoji="1" lang="en-US" altLang="zh-CN" sz="2000" b="0">
                <a:solidFill>
                  <a:srgbClr val="000000"/>
                </a:solidFill>
                <a:ea typeface="等线" panose="02010600030101010101" pitchFamily="2" charset="-122"/>
                <a:cs typeface="Times New Roman" panose="02020603050405020304" pitchFamily="18" charset="0"/>
              </a:rPr>
              <a:t>(</a:t>
            </a:r>
            <a:r>
              <a:rPr kumimoji="1" lang="zh-CN" altLang="en-US" sz="2000" b="0">
                <a:solidFill>
                  <a:srgbClr val="000000"/>
                </a:solidFill>
                <a:ea typeface="等线" panose="02010600030101010101" pitchFamily="2" charset="-122"/>
                <a:cs typeface="Times New Roman" panose="02020603050405020304" pitchFamily="18" charset="0"/>
              </a:rPr>
              <a:t>直流</a:t>
            </a:r>
            <a:r>
              <a:rPr kumimoji="1" lang="en-US" altLang="zh-CN" sz="2000" b="0">
                <a:solidFill>
                  <a:srgbClr val="000000"/>
                </a:solidFill>
                <a:ea typeface="等线" panose="02010600030101010101" pitchFamily="2" charset="-122"/>
                <a:cs typeface="Times New Roman" panose="02020603050405020304" pitchFamily="18" charset="0"/>
              </a:rPr>
              <a:t>+</a:t>
            </a:r>
            <a:r>
              <a:rPr kumimoji="1" lang="zh-CN" altLang="en-US" sz="2000" b="0">
                <a:solidFill>
                  <a:srgbClr val="000000"/>
                </a:solidFill>
                <a:ea typeface="等线" panose="02010600030101010101" pitchFamily="2" charset="-122"/>
                <a:cs typeface="Times New Roman" panose="02020603050405020304" pitchFamily="18" charset="0"/>
              </a:rPr>
              <a:t>交流</a:t>
            </a:r>
            <a:r>
              <a:rPr kumimoji="1" lang="en-US" altLang="zh-CN" sz="2000" b="0">
                <a:solidFill>
                  <a:srgbClr val="000000"/>
                </a:solidFill>
                <a:ea typeface="等线" panose="02010600030101010101" pitchFamily="2" charset="-122"/>
                <a:cs typeface="Times New Roman" panose="02020603050405020304" pitchFamily="18" charset="0"/>
              </a:rPr>
              <a:t>)</a:t>
            </a:r>
            <a:r>
              <a:rPr kumimoji="1" lang="zh-CN" altLang="en-US" sz="2000" b="0">
                <a:solidFill>
                  <a:srgbClr val="000000"/>
                </a:solidFill>
                <a:ea typeface="等线" panose="02010600030101010101" pitchFamily="2" charset="-122"/>
                <a:cs typeface="Times New Roman" panose="02020603050405020304" pitchFamily="18" charset="0"/>
              </a:rPr>
              <a:t>，如</a:t>
            </a:r>
            <a:r>
              <a:rPr kumimoji="1" lang="en-US" altLang="zh-CN" sz="2000" b="0" i="1">
                <a:solidFill>
                  <a:srgbClr val="0000CC"/>
                </a:solidFill>
                <a:ea typeface="等线" panose="02010600030101010101" pitchFamily="2" charset="-122"/>
                <a:cs typeface="Times New Roman" panose="02020603050405020304" pitchFamily="18" charset="0"/>
              </a:rPr>
              <a:t>i</a:t>
            </a:r>
            <a:r>
              <a:rPr kumimoji="1" lang="en-US" altLang="zh-CN" sz="2000" b="0" baseline="-25000">
                <a:solidFill>
                  <a:srgbClr val="0000CC"/>
                </a:solidFill>
                <a:ea typeface="等线" panose="02010600030101010101" pitchFamily="2" charset="-122"/>
                <a:cs typeface="Times New Roman" panose="02020603050405020304" pitchFamily="18" charset="0"/>
              </a:rPr>
              <a:t>D</a:t>
            </a:r>
          </a:p>
        </p:txBody>
      </p:sp>
      <p:graphicFrame>
        <p:nvGraphicFramePr>
          <p:cNvPr id="37896" name="Object 4">
            <a:extLst>
              <a:ext uri="{FF2B5EF4-FFF2-40B4-BE49-F238E27FC236}">
                <a16:creationId xmlns:a16="http://schemas.microsoft.com/office/drawing/2014/main" id="{B11372D7-41DA-4AEE-9721-8ECF15C2ABA9}"/>
              </a:ext>
            </a:extLst>
          </p:cNvPr>
          <p:cNvGraphicFramePr>
            <a:graphicFrameLocks noChangeAspect="1"/>
          </p:cNvGraphicFramePr>
          <p:nvPr/>
        </p:nvGraphicFramePr>
        <p:xfrm>
          <a:off x="563563" y="2820988"/>
          <a:ext cx="3297237" cy="2039937"/>
        </p:xfrm>
        <a:graphic>
          <a:graphicData uri="http://schemas.openxmlformats.org/presentationml/2006/ole">
            <mc:AlternateContent xmlns:mc="http://schemas.openxmlformats.org/markup-compatibility/2006">
              <mc:Choice xmlns:v="urn:schemas-microsoft-com:vml" Requires="v">
                <p:oleObj spid="_x0000_s37900" name="图片" r:id="rId3" imgW="1657350" imgH="1019175" progId="Word.Picture.8">
                  <p:embed/>
                </p:oleObj>
              </mc:Choice>
              <mc:Fallback>
                <p:oleObj name="图片" r:id="rId3" imgW="1657350" imgH="1019175"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2820988"/>
                        <a:ext cx="3297237"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 name="图片 9">
            <a:extLst>
              <a:ext uri="{FF2B5EF4-FFF2-40B4-BE49-F238E27FC236}">
                <a16:creationId xmlns:a16="http://schemas.microsoft.com/office/drawing/2014/main" id="{6798E81B-B4DD-435F-AF87-91B7B38F85E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44938" y="1425575"/>
            <a:ext cx="4619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8">
            <a:extLst>
              <a:ext uri="{FF2B5EF4-FFF2-40B4-BE49-F238E27FC236}">
                <a16:creationId xmlns:a16="http://schemas.microsoft.com/office/drawing/2014/main" id="{98F4778A-85A7-4F17-B8D3-20F19654EBCF}"/>
              </a:ext>
            </a:extLst>
          </p:cNvPr>
          <p:cNvSpPr>
            <a:spLocks noChangeShapeType="1"/>
          </p:cNvSpPr>
          <p:nvPr/>
        </p:nvSpPr>
        <p:spPr bwMode="auto">
          <a:xfrm>
            <a:off x="2339975" y="2924175"/>
            <a:ext cx="0" cy="2124075"/>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2" name="Object 7">
            <a:extLst>
              <a:ext uri="{FF2B5EF4-FFF2-40B4-BE49-F238E27FC236}">
                <a16:creationId xmlns:a16="http://schemas.microsoft.com/office/drawing/2014/main" id="{2B2859CB-BE98-4C5A-8E14-F60F47E32918}"/>
              </a:ext>
            </a:extLst>
          </p:cNvPr>
          <p:cNvGraphicFramePr>
            <a:graphicFrameLocks noChangeAspect="1"/>
          </p:cNvGraphicFramePr>
          <p:nvPr/>
        </p:nvGraphicFramePr>
        <p:xfrm>
          <a:off x="1338263" y="5316538"/>
          <a:ext cx="1714500" cy="736600"/>
        </p:xfrm>
        <a:graphic>
          <a:graphicData uri="http://schemas.openxmlformats.org/presentationml/2006/ole">
            <mc:AlternateContent xmlns:mc="http://schemas.openxmlformats.org/markup-compatibility/2006">
              <mc:Choice xmlns:v="urn:schemas-microsoft-com:vml" Requires="v">
                <p:oleObj spid="_x0000_s37901" name="Equation" r:id="rId6" imgW="863225" imgH="368140" progId="Equation.3">
                  <p:embed/>
                </p:oleObj>
              </mc:Choice>
              <mc:Fallback>
                <p:oleObj name="Equation" r:id="rId6" imgW="863225" imgH="3681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263" y="5316538"/>
                        <a:ext cx="17145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33B07106-95AA-4C8E-AA1D-83AC2B3FC15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2D5E078-F8F3-4266-A7CE-221D33746182}"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38915" name="Rectangle 5">
            <a:extLst>
              <a:ext uri="{FF2B5EF4-FFF2-40B4-BE49-F238E27FC236}">
                <a16:creationId xmlns:a16="http://schemas.microsoft.com/office/drawing/2014/main" id="{BCD06509-4F57-4984-B7E5-53AF10C9258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8916" name="Rectangle 6">
            <a:extLst>
              <a:ext uri="{FF2B5EF4-FFF2-40B4-BE49-F238E27FC236}">
                <a16:creationId xmlns:a16="http://schemas.microsoft.com/office/drawing/2014/main" id="{7B225122-B700-4EE1-B092-DB1CFE01E0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4A9CAE5-9DBD-4332-A89D-72EE76AE69DE}"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
        <p:nvSpPr>
          <p:cNvPr id="38917" name="Rectangle 2">
            <a:extLst>
              <a:ext uri="{FF2B5EF4-FFF2-40B4-BE49-F238E27FC236}">
                <a16:creationId xmlns:a16="http://schemas.microsoft.com/office/drawing/2014/main" id="{DE45CBC5-724D-4FCD-8614-A3F8827D2A68}"/>
              </a:ext>
            </a:extLst>
          </p:cNvPr>
          <p:cNvSpPr>
            <a:spLocks noChangeArrowheads="1"/>
          </p:cNvSpPr>
          <p:nvPr>
            <p:ph type="title"/>
          </p:nvPr>
        </p:nvSpPr>
        <p:spPr/>
        <p:txBody>
          <a:bodyPr/>
          <a:lstStyle/>
          <a:p>
            <a:r>
              <a:rPr lang="zh-CN" altLang="en-US"/>
              <a:t>二极管简化模型</a:t>
            </a:r>
          </a:p>
        </p:txBody>
      </p:sp>
      <p:sp>
        <p:nvSpPr>
          <p:cNvPr id="1977347" name="Rectangle 3">
            <a:extLst>
              <a:ext uri="{FF2B5EF4-FFF2-40B4-BE49-F238E27FC236}">
                <a16:creationId xmlns:a16="http://schemas.microsoft.com/office/drawing/2014/main" id="{BB733035-DB8A-42D1-B3C4-2CE3DD2B8BBB}"/>
              </a:ext>
            </a:extLst>
          </p:cNvPr>
          <p:cNvSpPr>
            <a:spLocks noChangeArrowheads="1"/>
          </p:cNvSpPr>
          <p:nvPr>
            <p:ph type="body" idx="1"/>
          </p:nvPr>
        </p:nvSpPr>
        <p:spPr>
          <a:xfrm>
            <a:off x="457200" y="1485900"/>
            <a:ext cx="2709863" cy="4895850"/>
          </a:xfrm>
        </p:spPr>
        <p:txBody>
          <a:bodyPr/>
          <a:lstStyle/>
          <a:p>
            <a:r>
              <a:rPr lang="zh-CN" altLang="en-US"/>
              <a:t>理想模型</a:t>
            </a:r>
          </a:p>
          <a:p>
            <a:pPr lvl="1"/>
            <a:r>
              <a:rPr lang="zh-CN" altLang="en-US"/>
              <a:t>忽略死区和导通压降</a:t>
            </a:r>
          </a:p>
          <a:p>
            <a:pPr lvl="1"/>
            <a:r>
              <a:rPr lang="en-US" altLang="zh-CN" i="1"/>
              <a:t>i</a:t>
            </a:r>
            <a:r>
              <a:rPr lang="en-US" altLang="zh-CN"/>
              <a:t> &gt; 0</a:t>
            </a:r>
            <a:r>
              <a:rPr lang="zh-CN" altLang="en-US"/>
              <a:t>，</a:t>
            </a:r>
            <a:r>
              <a:rPr lang="en-US" altLang="zh-CN" i="1"/>
              <a:t>v</a:t>
            </a:r>
            <a:r>
              <a:rPr lang="en-US" altLang="zh-CN"/>
              <a:t> = 0</a:t>
            </a:r>
          </a:p>
          <a:p>
            <a:pPr lvl="1"/>
            <a:r>
              <a:rPr lang="en-US" altLang="zh-CN" i="1"/>
              <a:t>v</a:t>
            </a:r>
            <a:r>
              <a:rPr lang="en-US" altLang="zh-CN"/>
              <a:t> &lt; 0</a:t>
            </a:r>
            <a:r>
              <a:rPr lang="zh-CN" altLang="en-US"/>
              <a:t>，</a:t>
            </a:r>
            <a:r>
              <a:rPr lang="en-US" altLang="zh-CN" i="1"/>
              <a:t>i</a:t>
            </a:r>
            <a:r>
              <a:rPr lang="en-US" altLang="zh-CN"/>
              <a:t> = 0</a:t>
            </a:r>
          </a:p>
          <a:p>
            <a:pPr lvl="1"/>
            <a:endParaRPr lang="en-US" altLang="zh-CN" sz="1600"/>
          </a:p>
          <a:p>
            <a:r>
              <a:rPr lang="zh-CN" altLang="en-US"/>
              <a:t>恒压降模型</a:t>
            </a:r>
          </a:p>
          <a:p>
            <a:pPr lvl="1"/>
            <a:r>
              <a:rPr lang="zh-CN" altLang="en-US"/>
              <a:t>导通压降</a:t>
            </a:r>
            <a:r>
              <a:rPr lang="en-US" altLang="zh-CN"/>
              <a:t>=</a:t>
            </a:r>
            <a:r>
              <a:rPr kumimoji="1" lang="zh-CN" altLang="en-US"/>
              <a:t>死区电压</a:t>
            </a:r>
            <a:r>
              <a:rPr kumimoji="1" lang="zh-CN" altLang="en-US">
                <a:cs typeface="Arial" panose="020B0604020202020204" pitchFamily="34" charset="0"/>
              </a:rPr>
              <a:t>≠</a:t>
            </a:r>
            <a:r>
              <a:rPr kumimoji="1" lang="en-US" altLang="zh-CN">
                <a:cs typeface="Arial" panose="020B0604020202020204" pitchFamily="34" charset="0"/>
              </a:rPr>
              <a:t>0</a:t>
            </a:r>
            <a:endParaRPr lang="zh-CN" altLang="zh-CN">
              <a:cs typeface="Arial" panose="020B0604020202020204" pitchFamily="34" charset="0"/>
            </a:endParaRPr>
          </a:p>
          <a:p>
            <a:pPr lvl="1"/>
            <a:r>
              <a:rPr lang="en-US" altLang="zh-CN" i="1"/>
              <a:t>i</a:t>
            </a:r>
            <a:r>
              <a:rPr lang="en-US" altLang="zh-CN"/>
              <a:t> &gt; 0</a:t>
            </a:r>
            <a:r>
              <a:rPr lang="zh-CN" altLang="en-US"/>
              <a:t>，</a:t>
            </a:r>
            <a:r>
              <a:rPr lang="en-US" altLang="zh-CN" i="1"/>
              <a:t>v</a:t>
            </a:r>
            <a:r>
              <a:rPr lang="en-US" altLang="zh-CN"/>
              <a:t> = V</a:t>
            </a:r>
            <a:r>
              <a:rPr lang="en-US" altLang="zh-CN" baseline="-20000"/>
              <a:t>F</a:t>
            </a:r>
          </a:p>
          <a:p>
            <a:pPr lvl="1"/>
            <a:r>
              <a:rPr lang="en-US" altLang="zh-CN" i="1"/>
              <a:t>v</a:t>
            </a:r>
            <a:r>
              <a:rPr lang="en-US" altLang="zh-CN"/>
              <a:t> &lt;V</a:t>
            </a:r>
            <a:r>
              <a:rPr lang="en-US" altLang="zh-CN" baseline="-20000"/>
              <a:t>F</a:t>
            </a:r>
            <a:r>
              <a:rPr lang="zh-CN" altLang="en-US"/>
              <a:t>，</a:t>
            </a:r>
            <a:r>
              <a:rPr lang="en-US" altLang="zh-CN" i="1"/>
              <a:t>i</a:t>
            </a:r>
            <a:r>
              <a:rPr lang="en-US" altLang="zh-CN"/>
              <a:t> = 0</a:t>
            </a:r>
          </a:p>
        </p:txBody>
      </p:sp>
      <p:sp>
        <p:nvSpPr>
          <p:cNvPr id="1977356" name="Rectangle 12">
            <a:extLst>
              <a:ext uri="{FF2B5EF4-FFF2-40B4-BE49-F238E27FC236}">
                <a16:creationId xmlns:a16="http://schemas.microsoft.com/office/drawing/2014/main" id="{0A4D8E88-F113-457E-BE80-51E6813F105B}"/>
              </a:ext>
            </a:extLst>
          </p:cNvPr>
          <p:cNvSpPr>
            <a:spLocks noChangeArrowheads="1"/>
          </p:cNvSpPr>
          <p:nvPr/>
        </p:nvSpPr>
        <p:spPr bwMode="auto">
          <a:xfrm>
            <a:off x="5849938" y="5378450"/>
            <a:ext cx="2771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b="0">
                <a:latin typeface="Arial" panose="020B0604020202020204" pitchFamily="34" charset="0"/>
              </a:rPr>
              <a:t>硅二极管约为</a:t>
            </a:r>
            <a:r>
              <a:rPr kumimoji="1" lang="en-US" altLang="zh-CN" sz="2400" b="0">
                <a:latin typeface="Arial" panose="020B0604020202020204" pitchFamily="34" charset="0"/>
              </a:rPr>
              <a:t>0.7V</a:t>
            </a:r>
          </a:p>
          <a:p>
            <a:pPr eaLnBrk="1" hangingPunct="1">
              <a:spcAft>
                <a:spcPct val="0"/>
              </a:spcAft>
              <a:buFontTx/>
              <a:buNone/>
            </a:pPr>
            <a:r>
              <a:rPr kumimoji="1" lang="zh-CN" altLang="en-US" sz="2400" b="0">
                <a:latin typeface="Arial" panose="020B0604020202020204" pitchFamily="34" charset="0"/>
              </a:rPr>
              <a:t>锗二极管约为</a:t>
            </a:r>
            <a:r>
              <a:rPr kumimoji="1" lang="en-US" altLang="zh-CN" sz="2400" b="0">
                <a:latin typeface="Arial" panose="020B0604020202020204" pitchFamily="34" charset="0"/>
              </a:rPr>
              <a:t>0.2V</a:t>
            </a:r>
            <a:endParaRPr kumimoji="1" lang="zh-CN" altLang="en-US" sz="2400" b="0">
              <a:latin typeface="Arial" panose="020B0604020202020204" pitchFamily="34" charset="0"/>
            </a:endParaRPr>
          </a:p>
        </p:txBody>
      </p:sp>
      <p:pic>
        <p:nvPicPr>
          <p:cNvPr id="38920" name="Picture 17">
            <a:extLst>
              <a:ext uri="{FF2B5EF4-FFF2-40B4-BE49-F238E27FC236}">
                <a16:creationId xmlns:a16="http://schemas.microsoft.com/office/drawing/2014/main" id="{A0F032AA-A744-4416-8372-12FAF851A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4525" y="1676400"/>
            <a:ext cx="2017713"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4" name="Picture 18">
            <a:extLst>
              <a:ext uri="{FF2B5EF4-FFF2-40B4-BE49-F238E27FC236}">
                <a16:creationId xmlns:a16="http://schemas.microsoft.com/office/drawing/2014/main" id="{A888D283-0AA5-4940-BD66-6C0F0E3B8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575" y="1314450"/>
            <a:ext cx="16383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20">
            <a:extLst>
              <a:ext uri="{FF2B5EF4-FFF2-40B4-BE49-F238E27FC236}">
                <a16:creationId xmlns:a16="http://schemas.microsoft.com/office/drawing/2014/main" id="{243032A7-94BE-42E3-8C86-9B19383DDD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2643188"/>
            <a:ext cx="16573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21">
            <a:extLst>
              <a:ext uri="{FF2B5EF4-FFF2-40B4-BE49-F238E27FC236}">
                <a16:creationId xmlns:a16="http://schemas.microsoft.com/office/drawing/2014/main" id="{6D6D1312-9158-49E1-AEAC-73B72E65B5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1363" y="2652713"/>
            <a:ext cx="16478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8" name="Picture 22">
            <a:extLst>
              <a:ext uri="{FF2B5EF4-FFF2-40B4-BE49-F238E27FC236}">
                <a16:creationId xmlns:a16="http://schemas.microsoft.com/office/drawing/2014/main" id="{502C6F8F-00DD-48F0-B971-7679FFAC2C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4050" y="4071938"/>
            <a:ext cx="2154238"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9" name="Picture 23">
            <a:extLst>
              <a:ext uri="{FF2B5EF4-FFF2-40B4-BE49-F238E27FC236}">
                <a16:creationId xmlns:a16="http://schemas.microsoft.com/office/drawing/2014/main" id="{9C1852AD-977E-4CAA-A650-D4B0A98141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6163" y="4305300"/>
            <a:ext cx="21336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73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773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773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77347">
                                            <p:txEl>
                                              <p:pRg st="8" end="8"/>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2459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4599"/>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77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347" grpId="0" build="p"/>
      <p:bldP spid="197735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6DDB4E56-A8C0-4F00-A448-26C57ADB544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21B47C8-AC1F-453D-B502-62C69DDA3078}"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39939" name="Rectangle 5">
            <a:extLst>
              <a:ext uri="{FF2B5EF4-FFF2-40B4-BE49-F238E27FC236}">
                <a16:creationId xmlns:a16="http://schemas.microsoft.com/office/drawing/2014/main" id="{EE74F1F3-A9AC-4D09-AE5A-6E21C544227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39940" name="Rectangle 6">
            <a:extLst>
              <a:ext uri="{FF2B5EF4-FFF2-40B4-BE49-F238E27FC236}">
                <a16:creationId xmlns:a16="http://schemas.microsoft.com/office/drawing/2014/main" id="{24F9B24C-26C5-4B68-95F6-27F25384444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4640A00-2B04-4493-83EF-17DB0417D1C7}" type="slidenum">
              <a:rPr lang="en-US" altLang="zh-CN" sz="1800" b="0" smtClean="0">
                <a:solidFill>
                  <a:srgbClr val="B2B2B2"/>
                </a:solidFill>
                <a:latin typeface="Arial" panose="020B0604020202020204" pitchFamily="34" charset="0"/>
              </a:rPr>
              <a:pPr>
                <a:spcAft>
                  <a:spcPct val="0"/>
                </a:spcAft>
                <a:buFontTx/>
                <a:buNone/>
              </a:pPr>
              <a:t>22</a:t>
            </a:fld>
            <a:endParaRPr lang="en-US" altLang="zh-CN" sz="1800" b="0">
              <a:solidFill>
                <a:srgbClr val="B2B2B2"/>
              </a:solidFill>
              <a:latin typeface="Arial" panose="020B0604020202020204" pitchFamily="34" charset="0"/>
            </a:endParaRPr>
          </a:p>
        </p:txBody>
      </p:sp>
      <p:sp>
        <p:nvSpPr>
          <p:cNvPr id="39941" name="Text Box 6">
            <a:extLst>
              <a:ext uri="{FF2B5EF4-FFF2-40B4-BE49-F238E27FC236}">
                <a16:creationId xmlns:a16="http://schemas.microsoft.com/office/drawing/2014/main" id="{04D43D37-0DD0-4BDE-B5C4-12624324714F}"/>
              </a:ext>
            </a:extLst>
          </p:cNvPr>
          <p:cNvSpPr txBox="1">
            <a:spLocks noChangeArrowheads="1"/>
          </p:cNvSpPr>
          <p:nvPr/>
        </p:nvSpPr>
        <p:spPr bwMode="auto">
          <a:xfrm>
            <a:off x="576263" y="1420813"/>
            <a:ext cx="399573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spcAft>
                <a:spcPct val="0"/>
              </a:spcAft>
              <a:buFontTx/>
              <a:buNone/>
            </a:pPr>
            <a:r>
              <a:rPr kumimoji="1" lang="zh-CN" altLang="en-US">
                <a:solidFill>
                  <a:srgbClr val="000000"/>
                </a:solidFill>
              </a:rPr>
              <a:t>设</a:t>
            </a:r>
            <a:r>
              <a:rPr kumimoji="1" lang="en-US" altLang="zh-CN">
                <a:solidFill>
                  <a:srgbClr val="000000"/>
                </a:solidFill>
              </a:rPr>
              <a:t>V</a:t>
            </a:r>
            <a:r>
              <a:rPr kumimoji="1" lang="en-US" altLang="zh-CN" baseline="-25000">
                <a:solidFill>
                  <a:srgbClr val="000000"/>
                </a:solidFill>
              </a:rPr>
              <a:t>DD</a:t>
            </a:r>
            <a:r>
              <a:rPr kumimoji="1" lang="en-US" altLang="zh-CN">
                <a:solidFill>
                  <a:srgbClr val="000000"/>
                </a:solidFill>
              </a:rPr>
              <a:t>=10V</a:t>
            </a:r>
            <a:r>
              <a:rPr kumimoji="1" lang="zh-CN" altLang="en-US">
                <a:solidFill>
                  <a:srgbClr val="000000"/>
                </a:solidFill>
              </a:rPr>
              <a:t>，</a:t>
            </a:r>
            <a:r>
              <a:rPr kumimoji="1" lang="en-US" altLang="zh-CN" i="1">
                <a:solidFill>
                  <a:srgbClr val="000000"/>
                </a:solidFill>
                <a:ea typeface="楷体_GB2312"/>
                <a:cs typeface="楷体_GB2312"/>
              </a:rPr>
              <a:t> R</a:t>
            </a:r>
            <a:r>
              <a:rPr kumimoji="1" lang="en-US" altLang="zh-CN">
                <a:solidFill>
                  <a:srgbClr val="000000"/>
                </a:solidFill>
                <a:ea typeface="楷体_GB2312"/>
                <a:cs typeface="楷体_GB2312"/>
              </a:rPr>
              <a:t>=10k</a:t>
            </a:r>
            <a:r>
              <a:rPr kumimoji="1" lang="en-US" altLang="zh-CN">
                <a:solidFill>
                  <a:srgbClr val="000000"/>
                </a:solidFill>
                <a:ea typeface="楷体_GB2312"/>
                <a:cs typeface="楷体_GB2312"/>
                <a:sym typeface="Symbol" panose="05050102010706020507" pitchFamily="18" charset="2"/>
              </a:rPr>
              <a:t></a:t>
            </a:r>
            <a:r>
              <a:rPr kumimoji="1" lang="zh-CN" altLang="en-US">
                <a:solidFill>
                  <a:srgbClr val="000000"/>
                </a:solidFill>
              </a:rPr>
              <a:t>，求</a:t>
            </a:r>
            <a:r>
              <a:rPr kumimoji="1" lang="en-US" altLang="zh-CN">
                <a:solidFill>
                  <a:srgbClr val="000000"/>
                </a:solidFill>
              </a:rPr>
              <a:t>I</a:t>
            </a:r>
            <a:r>
              <a:rPr kumimoji="1" lang="en-US" altLang="zh-CN" baseline="-25000">
                <a:solidFill>
                  <a:srgbClr val="000000"/>
                </a:solidFill>
              </a:rPr>
              <a:t>D</a:t>
            </a:r>
            <a:r>
              <a:rPr kumimoji="1" lang="zh-CN" altLang="en-US">
                <a:solidFill>
                  <a:srgbClr val="000000"/>
                </a:solidFill>
              </a:rPr>
              <a:t>和</a:t>
            </a:r>
            <a:r>
              <a:rPr kumimoji="1" lang="en-US" altLang="zh-CN">
                <a:solidFill>
                  <a:srgbClr val="000000"/>
                </a:solidFill>
              </a:rPr>
              <a:t>V</a:t>
            </a:r>
            <a:r>
              <a:rPr kumimoji="1" lang="en-US" altLang="zh-CN" baseline="-25000">
                <a:solidFill>
                  <a:srgbClr val="000000"/>
                </a:solidFill>
              </a:rPr>
              <a:t>D</a:t>
            </a:r>
            <a:endParaRPr kumimoji="1" lang="zh-CN" altLang="en-US"/>
          </a:p>
        </p:txBody>
      </p:sp>
      <p:sp>
        <p:nvSpPr>
          <p:cNvPr id="2065" name="Text Box 8">
            <a:extLst>
              <a:ext uri="{FF2B5EF4-FFF2-40B4-BE49-F238E27FC236}">
                <a16:creationId xmlns:a16="http://schemas.microsoft.com/office/drawing/2014/main" id="{9010A7E5-31CF-4140-AC81-24D56A88BD1C}"/>
              </a:ext>
            </a:extLst>
          </p:cNvPr>
          <p:cNvSpPr txBox="1">
            <a:spLocks noChangeArrowheads="1"/>
          </p:cNvSpPr>
          <p:nvPr/>
        </p:nvSpPr>
        <p:spPr bwMode="auto">
          <a:xfrm>
            <a:off x="701675" y="27527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a:solidFill>
                  <a:srgbClr val="000000"/>
                </a:solidFill>
              </a:rPr>
              <a:t>(1) </a:t>
            </a:r>
            <a:r>
              <a:rPr kumimoji="1" lang="zh-CN" altLang="en-US" sz="2400">
                <a:solidFill>
                  <a:srgbClr val="000000"/>
                </a:solidFill>
              </a:rPr>
              <a:t>理想模型</a:t>
            </a:r>
          </a:p>
        </p:txBody>
      </p:sp>
      <p:sp>
        <p:nvSpPr>
          <p:cNvPr id="2066" name="Text Box 9">
            <a:extLst>
              <a:ext uri="{FF2B5EF4-FFF2-40B4-BE49-F238E27FC236}">
                <a16:creationId xmlns:a16="http://schemas.microsoft.com/office/drawing/2014/main" id="{72DDE6DC-9AD9-4F54-B448-F25E83FFEA4F}"/>
              </a:ext>
            </a:extLst>
          </p:cNvPr>
          <p:cNvSpPr txBox="1">
            <a:spLocks noChangeArrowheads="1"/>
          </p:cNvSpPr>
          <p:nvPr/>
        </p:nvSpPr>
        <p:spPr bwMode="auto">
          <a:xfrm>
            <a:off x="684213" y="428625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r>
              <a:rPr kumimoji="1" lang="en-US" altLang="zh-CN" sz="2400">
                <a:solidFill>
                  <a:srgbClr val="000000"/>
                </a:solidFill>
              </a:rPr>
              <a:t>(2) </a:t>
            </a:r>
            <a:r>
              <a:rPr kumimoji="1" lang="zh-CN" altLang="en-US" sz="2400">
                <a:solidFill>
                  <a:srgbClr val="000000"/>
                </a:solidFill>
              </a:rPr>
              <a:t>恒压降模型</a:t>
            </a:r>
          </a:p>
        </p:txBody>
      </p:sp>
      <p:graphicFrame>
        <p:nvGraphicFramePr>
          <p:cNvPr id="1978379" name="Object 11">
            <a:extLst>
              <a:ext uri="{FF2B5EF4-FFF2-40B4-BE49-F238E27FC236}">
                <a16:creationId xmlns:a16="http://schemas.microsoft.com/office/drawing/2014/main" id="{A89C7E8A-8881-49E7-A884-1CC7B68CF33B}"/>
              </a:ext>
            </a:extLst>
          </p:cNvPr>
          <p:cNvGraphicFramePr>
            <a:graphicFrameLocks noChangeAspect="1"/>
          </p:cNvGraphicFramePr>
          <p:nvPr/>
        </p:nvGraphicFramePr>
        <p:xfrm>
          <a:off x="819150" y="5483225"/>
          <a:ext cx="5103813" cy="793750"/>
        </p:xfrm>
        <a:graphic>
          <a:graphicData uri="http://schemas.openxmlformats.org/presentationml/2006/ole">
            <mc:AlternateContent xmlns:mc="http://schemas.openxmlformats.org/markup-compatibility/2006">
              <mc:Choice xmlns:v="urn:schemas-microsoft-com:vml" Requires="v">
                <p:oleObj spid="_x0000_s39957" name="Equation" r:id="rId4" imgW="2362200" imgH="393700" progId="Equation.3">
                  <p:embed/>
                </p:oleObj>
              </mc:Choice>
              <mc:Fallback>
                <p:oleObj name="Equation" r:id="rId4" imgW="2362200" imgH="3937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5483225"/>
                        <a:ext cx="5103813" cy="79375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2">
            <a:extLst>
              <a:ext uri="{FF2B5EF4-FFF2-40B4-BE49-F238E27FC236}">
                <a16:creationId xmlns:a16="http://schemas.microsoft.com/office/drawing/2014/main" id="{1976E2DB-175C-47BA-8D18-D9F0DD835AB8}"/>
              </a:ext>
            </a:extLst>
          </p:cNvPr>
          <p:cNvGraphicFramePr>
            <a:graphicFrameLocks noChangeAspect="1"/>
          </p:cNvGraphicFramePr>
          <p:nvPr/>
        </p:nvGraphicFramePr>
        <p:xfrm>
          <a:off x="811213" y="3459163"/>
          <a:ext cx="1249362" cy="492125"/>
        </p:xfrm>
        <a:graphic>
          <a:graphicData uri="http://schemas.openxmlformats.org/presentationml/2006/ole">
            <mc:AlternateContent xmlns:mc="http://schemas.openxmlformats.org/markup-compatibility/2006">
              <mc:Choice xmlns:v="urn:schemas-microsoft-com:vml" Requires="v">
                <p:oleObj spid="_x0000_s39958" name="Equation" r:id="rId6" imgW="545626" imgH="215713" progId="Equation.3">
                  <p:embed/>
                </p:oleObj>
              </mc:Choice>
              <mc:Fallback>
                <p:oleObj name="Equation" r:id="rId6" imgW="545626" imgH="215713"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213" y="3459163"/>
                        <a:ext cx="1249362" cy="4921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8381" name="Object 13">
            <a:extLst>
              <a:ext uri="{FF2B5EF4-FFF2-40B4-BE49-F238E27FC236}">
                <a16:creationId xmlns:a16="http://schemas.microsoft.com/office/drawing/2014/main" id="{B793CE69-F5C0-4ADE-BD9B-97674BBA9DB8}"/>
              </a:ext>
            </a:extLst>
          </p:cNvPr>
          <p:cNvGraphicFramePr>
            <a:graphicFrameLocks noChangeAspect="1"/>
          </p:cNvGraphicFramePr>
          <p:nvPr/>
        </p:nvGraphicFramePr>
        <p:xfrm>
          <a:off x="2308225" y="3319463"/>
          <a:ext cx="3349625" cy="793750"/>
        </p:xfrm>
        <a:graphic>
          <a:graphicData uri="http://schemas.openxmlformats.org/presentationml/2006/ole">
            <mc:AlternateContent xmlns:mc="http://schemas.openxmlformats.org/markup-compatibility/2006">
              <mc:Choice xmlns:v="urn:schemas-microsoft-com:vml" Requires="v">
                <p:oleObj spid="_x0000_s39959" name="公式" r:id="rId8" imgW="1548728" imgH="393529" progId="Equation.3">
                  <p:embed/>
                </p:oleObj>
              </mc:Choice>
              <mc:Fallback>
                <p:oleObj name="公式" r:id="rId8" imgW="1548728" imgH="393529"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8225" y="3319463"/>
                        <a:ext cx="3349625" cy="79375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14">
            <a:extLst>
              <a:ext uri="{FF2B5EF4-FFF2-40B4-BE49-F238E27FC236}">
                <a16:creationId xmlns:a16="http://schemas.microsoft.com/office/drawing/2014/main" id="{871D2244-1BCF-42ED-9E6A-E1608BA596AC}"/>
              </a:ext>
            </a:extLst>
          </p:cNvPr>
          <p:cNvGraphicFramePr>
            <a:graphicFrameLocks noChangeAspect="1"/>
          </p:cNvGraphicFramePr>
          <p:nvPr/>
        </p:nvGraphicFramePr>
        <p:xfrm>
          <a:off x="838200" y="4872038"/>
          <a:ext cx="1516063" cy="492125"/>
        </p:xfrm>
        <a:graphic>
          <a:graphicData uri="http://schemas.openxmlformats.org/presentationml/2006/ole">
            <mc:AlternateContent xmlns:mc="http://schemas.openxmlformats.org/markup-compatibility/2006">
              <mc:Choice xmlns:v="urn:schemas-microsoft-com:vml" Requires="v">
                <p:oleObj spid="_x0000_s39960" name="Equation" r:id="rId10" imgW="660113" imgH="215806" progId="Equation.3">
                  <p:embed/>
                </p:oleObj>
              </mc:Choice>
              <mc:Fallback>
                <p:oleObj name="Equation" r:id="rId10" imgW="660113" imgH="215806"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4872038"/>
                        <a:ext cx="1516063" cy="49212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48" name="Picture 14">
            <a:extLst>
              <a:ext uri="{FF2B5EF4-FFF2-40B4-BE49-F238E27FC236}">
                <a16:creationId xmlns:a16="http://schemas.microsoft.com/office/drawing/2014/main" id="{B01EB060-F7F4-40B8-8466-1F52491ECD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64100" y="1501775"/>
            <a:ext cx="2182813"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a:extLst>
              <a:ext uri="{FF2B5EF4-FFF2-40B4-BE49-F238E27FC236}">
                <a16:creationId xmlns:a16="http://schemas.microsoft.com/office/drawing/2014/main" id="{7E26DE6C-B6FD-4BA2-B59A-8ACB746F623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93000" y="998538"/>
            <a:ext cx="1277938"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4">
            <a:extLst>
              <a:ext uri="{FF2B5EF4-FFF2-40B4-BE49-F238E27FC236}">
                <a16:creationId xmlns:a16="http://schemas.microsoft.com/office/drawing/2014/main" id="{04B58C92-E8D5-4B57-B43A-17AE3F7452FB}"/>
              </a:ext>
            </a:extLst>
          </p:cNvPr>
          <p:cNvGrpSpPr>
            <a:grpSpLocks/>
          </p:cNvGrpSpPr>
          <p:nvPr/>
        </p:nvGrpSpPr>
        <p:grpSpPr bwMode="auto">
          <a:xfrm>
            <a:off x="5942013" y="3622675"/>
            <a:ext cx="1295400" cy="2362200"/>
            <a:chOff x="2976" y="1872"/>
            <a:chExt cx="816" cy="1488"/>
          </a:xfrm>
        </p:grpSpPr>
        <p:sp>
          <p:nvSpPr>
            <p:cNvPr id="29" name="Rectangle 25">
              <a:extLst>
                <a:ext uri="{FF2B5EF4-FFF2-40B4-BE49-F238E27FC236}">
                  <a16:creationId xmlns:a16="http://schemas.microsoft.com/office/drawing/2014/main" id="{8568B6B3-B374-4F50-8CFD-A872013B28F2}"/>
                </a:ext>
              </a:extLst>
            </p:cNvPr>
            <p:cNvSpPr>
              <a:spLocks noChangeArrowheads="1"/>
            </p:cNvSpPr>
            <p:nvPr/>
          </p:nvSpPr>
          <p:spPr bwMode="auto">
            <a:xfrm>
              <a:off x="2976" y="1872"/>
              <a:ext cx="816" cy="1488"/>
            </a:xfrm>
            <a:prstGeom prst="rect">
              <a:avLst/>
            </a:prstGeom>
            <a:solidFill>
              <a:srgbClr val="FFFFFF"/>
            </a:solidFill>
            <a:ln>
              <a:noFill/>
            </a:ln>
            <a:effectLst/>
          </p:spPr>
          <p:txBody>
            <a:bodyPr wrap="none" anchor="ctr"/>
            <a:lstStyle/>
            <a:p>
              <a:pPr algn="ctr" eaLnBrk="1" hangingPunct="1">
                <a:defRPr/>
              </a:pPr>
              <a:endParaRPr lang="zh-CN" altLang="en-US" b="1" kern="0">
                <a:solidFill>
                  <a:srgbClr val="000000"/>
                </a:solidFill>
                <a:latin typeface="Arial Narrow" pitchFamily="34" charset="0"/>
                <a:ea typeface="+mn-ea"/>
              </a:endParaRPr>
            </a:p>
          </p:txBody>
        </p:sp>
        <p:graphicFrame>
          <p:nvGraphicFramePr>
            <p:cNvPr id="39956" name="Object 26">
              <a:extLst>
                <a:ext uri="{FF2B5EF4-FFF2-40B4-BE49-F238E27FC236}">
                  <a16:creationId xmlns:a16="http://schemas.microsoft.com/office/drawing/2014/main" id="{BF80B535-AC6C-4AF3-9EF6-AB021592F52B}"/>
                </a:ext>
              </a:extLst>
            </p:cNvPr>
            <p:cNvGraphicFramePr>
              <a:graphicFrameLocks noChangeAspect="1"/>
            </p:cNvGraphicFramePr>
            <p:nvPr/>
          </p:nvGraphicFramePr>
          <p:xfrm>
            <a:off x="2976" y="1920"/>
            <a:ext cx="780" cy="1356"/>
          </p:xfrm>
          <a:graphic>
            <a:graphicData uri="http://schemas.openxmlformats.org/presentationml/2006/ole">
              <mc:AlternateContent xmlns:mc="http://schemas.openxmlformats.org/markup-compatibility/2006">
                <mc:Choice xmlns:v="urn:schemas-microsoft-com:vml" Requires="v">
                  <p:oleObj spid="_x0000_s39961" name="图片" r:id="rId14" imgW="952500" imgH="1657350" progId="Word.Picture.8">
                    <p:embed/>
                  </p:oleObj>
                </mc:Choice>
                <mc:Fallback>
                  <p:oleObj name="图片" r:id="rId14" imgW="952500" imgH="1657350" progId="Word.Picture.8">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6" y="1920"/>
                          <a:ext cx="780" cy="135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27">
            <a:extLst>
              <a:ext uri="{FF2B5EF4-FFF2-40B4-BE49-F238E27FC236}">
                <a16:creationId xmlns:a16="http://schemas.microsoft.com/office/drawing/2014/main" id="{ED0CB415-0CB6-416C-A509-ED50691C4B7E}"/>
              </a:ext>
            </a:extLst>
          </p:cNvPr>
          <p:cNvGrpSpPr>
            <a:grpSpLocks/>
          </p:cNvGrpSpPr>
          <p:nvPr/>
        </p:nvGrpSpPr>
        <p:grpSpPr bwMode="auto">
          <a:xfrm>
            <a:off x="7439025" y="3622675"/>
            <a:ext cx="1295400" cy="2362200"/>
            <a:chOff x="3888" y="1872"/>
            <a:chExt cx="816" cy="1488"/>
          </a:xfrm>
        </p:grpSpPr>
        <p:sp>
          <p:nvSpPr>
            <p:cNvPr id="32" name="Rectangle 28">
              <a:extLst>
                <a:ext uri="{FF2B5EF4-FFF2-40B4-BE49-F238E27FC236}">
                  <a16:creationId xmlns:a16="http://schemas.microsoft.com/office/drawing/2014/main" id="{3E5D33BE-8A23-47F9-9225-F629D843A7AF}"/>
                </a:ext>
              </a:extLst>
            </p:cNvPr>
            <p:cNvSpPr>
              <a:spLocks noChangeArrowheads="1"/>
            </p:cNvSpPr>
            <p:nvPr/>
          </p:nvSpPr>
          <p:spPr bwMode="auto">
            <a:xfrm>
              <a:off x="3888" y="1872"/>
              <a:ext cx="816" cy="1488"/>
            </a:xfrm>
            <a:prstGeom prst="rect">
              <a:avLst/>
            </a:prstGeom>
            <a:solidFill>
              <a:srgbClr val="FFFFFF"/>
            </a:solidFill>
            <a:ln>
              <a:noFill/>
            </a:ln>
            <a:effectLst/>
          </p:spPr>
          <p:txBody>
            <a:bodyPr wrap="none" anchor="ctr"/>
            <a:lstStyle/>
            <a:p>
              <a:pPr algn="ctr" eaLnBrk="1" hangingPunct="1">
                <a:defRPr/>
              </a:pPr>
              <a:endParaRPr lang="zh-CN" altLang="en-US" b="1" kern="0">
                <a:solidFill>
                  <a:srgbClr val="000000"/>
                </a:solidFill>
                <a:latin typeface="Arial Narrow" pitchFamily="34" charset="0"/>
                <a:ea typeface="+mn-ea"/>
              </a:endParaRPr>
            </a:p>
          </p:txBody>
        </p:sp>
        <p:graphicFrame>
          <p:nvGraphicFramePr>
            <p:cNvPr id="39954" name="Object 29">
              <a:extLst>
                <a:ext uri="{FF2B5EF4-FFF2-40B4-BE49-F238E27FC236}">
                  <a16:creationId xmlns:a16="http://schemas.microsoft.com/office/drawing/2014/main" id="{528D9AFC-30C8-4153-8B7C-FDD0A01381A5}"/>
                </a:ext>
              </a:extLst>
            </p:cNvPr>
            <p:cNvGraphicFramePr>
              <a:graphicFrameLocks noChangeAspect="1"/>
            </p:cNvGraphicFramePr>
            <p:nvPr/>
          </p:nvGraphicFramePr>
          <p:xfrm>
            <a:off x="3888" y="1920"/>
            <a:ext cx="780" cy="1358"/>
          </p:xfrm>
          <a:graphic>
            <a:graphicData uri="http://schemas.openxmlformats.org/presentationml/2006/ole">
              <mc:AlternateContent xmlns:mc="http://schemas.openxmlformats.org/markup-compatibility/2006">
                <mc:Choice xmlns:v="urn:schemas-microsoft-com:vml" Requires="v">
                  <p:oleObj spid="_x0000_s39962" name="图片" r:id="rId16" imgW="952500" imgH="1657350" progId="Word.Picture.8">
                    <p:embed/>
                  </p:oleObj>
                </mc:Choice>
                <mc:Fallback>
                  <p:oleObj name="图片" r:id="rId16" imgW="952500" imgH="1657350" progId="Word.Picture.8">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8" y="1920"/>
                          <a:ext cx="780" cy="135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9952" name="标题 1">
            <a:extLst>
              <a:ext uri="{FF2B5EF4-FFF2-40B4-BE49-F238E27FC236}">
                <a16:creationId xmlns:a16="http://schemas.microsoft.com/office/drawing/2014/main" id="{09E1E11D-B8EB-4739-941E-0F40EEB7AB2F}"/>
              </a:ext>
            </a:extLst>
          </p:cNvPr>
          <p:cNvSpPr>
            <a:spLocks noGrp="1" noChangeArrowheads="1"/>
          </p:cNvSpPr>
          <p:nvPr>
            <p:ph type="title"/>
          </p:nvPr>
        </p:nvSpPr>
        <p:spPr/>
        <p:txBody>
          <a:bodyPr/>
          <a:lstStyle/>
          <a:p>
            <a:r>
              <a:rPr lang="zh-CN" altLang="zh-CN">
                <a:solidFill>
                  <a:schemeClr val="tx1"/>
                </a:solidFill>
                <a:latin typeface="宋体" panose="02010600030101010101" pitchFamily="2" charset="-122"/>
              </a:rPr>
              <a:t>示例─</a:t>
            </a:r>
            <a:r>
              <a:rPr lang="zh-CN" altLang="en-US">
                <a:solidFill>
                  <a:schemeClr val="tx1"/>
                </a:solidFill>
                <a:latin typeface="宋体" panose="02010600030101010101" pitchFamily="2" charset="-122"/>
              </a:rPr>
              <a:t>二极管电路计算</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78381"/>
                                        </p:tgtEl>
                                        <p:attrNameLst>
                                          <p:attrName>style.visibility</p:attrName>
                                        </p:attrNameLst>
                                      </p:cBhvr>
                                      <p:to>
                                        <p:strVal val="visible"/>
                                      </p:to>
                                    </p:set>
                                    <p:animEffect transition="in" filter="wipe(left)">
                                      <p:cBhvr>
                                        <p:cTn id="22" dur="500"/>
                                        <p:tgtEl>
                                          <p:spTgt spid="1978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xit" presetSubtype="10" fill="hold" nodeType="clickEffect">
                                  <p:stCondLst>
                                    <p:cond delay="0"/>
                                  </p:stCondLst>
                                  <p:childTnLst>
                                    <p:animEffect transition="out" filter="blinds(horizontal)">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4" presetClass="entr" presetSubtype="32"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ox(ou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978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5" grpId="0"/>
      <p:bldP spid="20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A51AF76E-5DA3-4BF9-ABB4-D1FC77F2C94A}"/>
              </a:ext>
            </a:extLst>
          </p:cNvPr>
          <p:cNvSpPr>
            <a:spLocks noGrp="1" noChangeArrowheads="1"/>
          </p:cNvSpPr>
          <p:nvPr>
            <p:ph type="title"/>
          </p:nvPr>
        </p:nvSpPr>
        <p:spPr/>
        <p:txBody>
          <a:bodyPr/>
          <a:lstStyle/>
          <a:p>
            <a:r>
              <a:rPr lang="zh-CN" altLang="zh-CN">
                <a:solidFill>
                  <a:schemeClr val="tx1"/>
                </a:solidFill>
                <a:latin typeface="宋体" panose="02010600030101010101" pitchFamily="2" charset="-122"/>
              </a:rPr>
              <a:t>示例─</a:t>
            </a:r>
            <a:r>
              <a:rPr lang="zh-CN" altLang="en-US">
                <a:solidFill>
                  <a:schemeClr val="tx1"/>
                </a:solidFill>
                <a:latin typeface="宋体" panose="02010600030101010101" pitchFamily="2" charset="-122"/>
              </a:rPr>
              <a:t>二极管电路计算</a:t>
            </a:r>
            <a:endParaRPr lang="zh-CN" altLang="en-US"/>
          </a:p>
        </p:txBody>
      </p:sp>
      <p:sp>
        <p:nvSpPr>
          <p:cNvPr id="41987" name="日期占位符 3">
            <a:extLst>
              <a:ext uri="{FF2B5EF4-FFF2-40B4-BE49-F238E27FC236}">
                <a16:creationId xmlns:a16="http://schemas.microsoft.com/office/drawing/2014/main" id="{A1C58181-2B91-4A68-AB42-5E2815C71BC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DC0D41B-A577-42F7-82D3-1EA5370423DF}"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41988" name="页脚占位符 4">
            <a:extLst>
              <a:ext uri="{FF2B5EF4-FFF2-40B4-BE49-F238E27FC236}">
                <a16:creationId xmlns:a16="http://schemas.microsoft.com/office/drawing/2014/main" id="{69E743BD-4032-4A79-9D21-36C3221846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1989" name="灯片编号占位符 5">
            <a:extLst>
              <a:ext uri="{FF2B5EF4-FFF2-40B4-BE49-F238E27FC236}">
                <a16:creationId xmlns:a16="http://schemas.microsoft.com/office/drawing/2014/main" id="{EC102346-113E-486E-B831-6D2784FF44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F5B594F-8730-4F2A-ACB5-0C7F5F614C63}" type="slidenum">
              <a:rPr lang="en-US" altLang="zh-CN" sz="1800" b="0" smtClean="0">
                <a:solidFill>
                  <a:srgbClr val="B2B2B2"/>
                </a:solidFill>
                <a:latin typeface="Arial" panose="020B0604020202020204" pitchFamily="34" charset="0"/>
              </a:rPr>
              <a:pPr>
                <a:spcAft>
                  <a:spcPct val="0"/>
                </a:spcAft>
                <a:buFontTx/>
                <a:buNone/>
              </a:pPr>
              <a:t>23</a:t>
            </a:fld>
            <a:endParaRPr lang="en-US" altLang="zh-CN" sz="1800" b="0">
              <a:solidFill>
                <a:srgbClr val="B2B2B2"/>
              </a:solidFill>
              <a:latin typeface="Arial" panose="020B0604020202020204" pitchFamily="34" charset="0"/>
            </a:endParaRPr>
          </a:p>
        </p:txBody>
      </p:sp>
      <p:graphicFrame>
        <p:nvGraphicFramePr>
          <p:cNvPr id="41990" name="Object 16">
            <a:extLst>
              <a:ext uri="{FF2B5EF4-FFF2-40B4-BE49-F238E27FC236}">
                <a16:creationId xmlns:a16="http://schemas.microsoft.com/office/drawing/2014/main" id="{879AB7C1-749E-4746-AF66-CA06C9D5B2A0}"/>
              </a:ext>
            </a:extLst>
          </p:cNvPr>
          <p:cNvGraphicFramePr>
            <a:graphicFrameLocks noChangeAspect="1"/>
          </p:cNvGraphicFramePr>
          <p:nvPr/>
        </p:nvGraphicFramePr>
        <p:xfrm>
          <a:off x="5375275" y="1751013"/>
          <a:ext cx="2957513" cy="2262187"/>
        </p:xfrm>
        <a:graphic>
          <a:graphicData uri="http://schemas.openxmlformats.org/presentationml/2006/ole">
            <mc:AlternateContent xmlns:mc="http://schemas.openxmlformats.org/markup-compatibility/2006">
              <mc:Choice xmlns:v="urn:schemas-microsoft-com:vml" Requires="v">
                <p:oleObj spid="_x0000_s41997" name="Picture" r:id="rId3" imgW="1981200" imgH="1511300" progId="Word.Picture.8">
                  <p:embed/>
                </p:oleObj>
              </mc:Choice>
              <mc:Fallback>
                <p:oleObj name="Picture" r:id="rId3" imgW="1981200" imgH="1511300" progId="Word.Picture.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275" y="1751013"/>
                        <a:ext cx="2957513"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Text Box 6">
            <a:extLst>
              <a:ext uri="{FF2B5EF4-FFF2-40B4-BE49-F238E27FC236}">
                <a16:creationId xmlns:a16="http://schemas.microsoft.com/office/drawing/2014/main" id="{6CD9A9C4-B86D-4A6B-9A42-0ACD81281FF0}"/>
              </a:ext>
            </a:extLst>
          </p:cNvPr>
          <p:cNvSpPr txBox="1">
            <a:spLocks noChangeArrowheads="1"/>
          </p:cNvSpPr>
          <p:nvPr/>
        </p:nvSpPr>
        <p:spPr bwMode="auto">
          <a:xfrm>
            <a:off x="576263" y="1489075"/>
            <a:ext cx="43243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spcAft>
                <a:spcPct val="0"/>
              </a:spcAft>
              <a:buFontTx/>
              <a:buNone/>
            </a:pPr>
            <a:r>
              <a:rPr kumimoji="1" lang="zh-CN" altLang="en-US">
                <a:solidFill>
                  <a:srgbClr val="000000"/>
                </a:solidFill>
              </a:rPr>
              <a:t>设二极管是理想的，求</a:t>
            </a:r>
            <a:r>
              <a:rPr kumimoji="1" lang="en-US" altLang="zh-CN" i="1">
                <a:solidFill>
                  <a:srgbClr val="000000"/>
                </a:solidFill>
              </a:rPr>
              <a:t>V</a:t>
            </a:r>
            <a:r>
              <a:rPr kumimoji="1" lang="en-US" altLang="zh-CN" baseline="-25000">
                <a:solidFill>
                  <a:srgbClr val="000000"/>
                </a:solidFill>
              </a:rPr>
              <a:t>O</a:t>
            </a:r>
            <a:r>
              <a:rPr kumimoji="1" lang="en-US" altLang="zh-CN">
                <a:solidFill>
                  <a:srgbClr val="000000"/>
                </a:solidFill>
              </a:rPr>
              <a:t> </a:t>
            </a:r>
            <a:endParaRPr kumimoji="1" lang="zh-CN" altLang="en-US"/>
          </a:p>
        </p:txBody>
      </p:sp>
      <p:sp>
        <p:nvSpPr>
          <p:cNvPr id="9" name="Text Box 7">
            <a:extLst>
              <a:ext uri="{FF2B5EF4-FFF2-40B4-BE49-F238E27FC236}">
                <a16:creationId xmlns:a16="http://schemas.microsoft.com/office/drawing/2014/main" id="{27460771-405E-4C8A-B4B4-7F814F6D315E}"/>
              </a:ext>
            </a:extLst>
          </p:cNvPr>
          <p:cNvSpPr txBox="1">
            <a:spLocks noChangeArrowheads="1"/>
          </p:cNvSpPr>
          <p:nvPr/>
        </p:nvSpPr>
        <p:spPr bwMode="auto">
          <a:xfrm>
            <a:off x="555625" y="2187575"/>
            <a:ext cx="4800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Aft>
                <a:spcPct val="0"/>
              </a:spcAft>
              <a:buFontTx/>
              <a:buNone/>
            </a:pPr>
            <a:r>
              <a:rPr kumimoji="1" lang="en-US" altLang="zh-CN" sz="2400" b="0">
                <a:solidFill>
                  <a:srgbClr val="000000"/>
                </a:solidFill>
                <a:cs typeface="Times New Roman" panose="02020603050405020304" pitchFamily="18" charset="0"/>
              </a:rPr>
              <a:t>     </a:t>
            </a:r>
            <a:r>
              <a:rPr kumimoji="1" lang="zh-CN" altLang="en-US" sz="2400" b="0">
                <a:solidFill>
                  <a:srgbClr val="000000"/>
                </a:solidFill>
                <a:cs typeface="Times New Roman" panose="02020603050405020304" pitchFamily="18" charset="0"/>
              </a:rPr>
              <a:t>若断开</a:t>
            </a:r>
            <a:r>
              <a:rPr kumimoji="1" lang="en-US" altLang="zh-CN" sz="2400" b="0">
                <a:solidFill>
                  <a:srgbClr val="000000"/>
                </a:solidFill>
                <a:cs typeface="Times New Roman" panose="02020603050405020304" pitchFamily="18" charset="0"/>
              </a:rPr>
              <a:t>D</a:t>
            </a:r>
            <a:r>
              <a:rPr kumimoji="1" lang="zh-CN" altLang="en-US" sz="2400" b="0">
                <a:solidFill>
                  <a:srgbClr val="000000"/>
                </a:solidFill>
                <a:cs typeface="Times New Roman" panose="02020603050405020304" pitchFamily="18" charset="0"/>
              </a:rPr>
              <a:t>，以</a:t>
            </a:r>
            <a:r>
              <a:rPr kumimoji="1" lang="en-US" altLang="zh-CN" sz="2400" b="0">
                <a:solidFill>
                  <a:srgbClr val="000000"/>
                </a:solidFill>
                <a:cs typeface="Times New Roman" panose="02020603050405020304" pitchFamily="18" charset="0"/>
              </a:rPr>
              <a:t>O</a:t>
            </a:r>
            <a:r>
              <a:rPr kumimoji="1" lang="zh-CN" altLang="en-US" sz="2400" b="0">
                <a:solidFill>
                  <a:srgbClr val="000000"/>
                </a:solidFill>
                <a:cs typeface="Times New Roman" panose="02020603050405020304" pitchFamily="18" charset="0"/>
              </a:rPr>
              <a:t>为基准电位， </a:t>
            </a:r>
          </a:p>
          <a:p>
            <a:pPr eaLnBrk="1" hangingPunct="1">
              <a:lnSpc>
                <a:spcPct val="140000"/>
              </a:lnSpc>
              <a:spcAft>
                <a:spcPct val="0"/>
              </a:spcAft>
              <a:buFontTx/>
              <a:buNone/>
            </a:pPr>
            <a:r>
              <a:rPr kumimoji="1" lang="zh-CN" altLang="en-US" sz="2400" b="0">
                <a:solidFill>
                  <a:srgbClr val="000000"/>
                </a:solidFill>
                <a:cs typeface="Times New Roman" panose="02020603050405020304" pitchFamily="18" charset="0"/>
              </a:rPr>
              <a:t>     即</a:t>
            </a:r>
            <a:r>
              <a:rPr kumimoji="1" lang="en-US" altLang="zh-CN" sz="2400" b="0">
                <a:solidFill>
                  <a:srgbClr val="000000"/>
                </a:solidFill>
                <a:cs typeface="Times New Roman" panose="02020603050405020304" pitchFamily="18" charset="0"/>
              </a:rPr>
              <a:t>O</a:t>
            </a:r>
            <a:r>
              <a:rPr kumimoji="1" lang="zh-CN" altLang="en-US" sz="2400" b="0">
                <a:solidFill>
                  <a:srgbClr val="000000"/>
                </a:solidFill>
                <a:cs typeface="Times New Roman" panose="02020603050405020304" pitchFamily="18" charset="0"/>
              </a:rPr>
              <a:t>点为</a:t>
            </a:r>
            <a:r>
              <a:rPr kumimoji="1" lang="en-US" altLang="zh-CN" sz="2400" b="0">
                <a:solidFill>
                  <a:srgbClr val="000000"/>
                </a:solidFill>
                <a:cs typeface="Times New Roman" panose="02020603050405020304" pitchFamily="18" charset="0"/>
              </a:rPr>
              <a:t>0V</a:t>
            </a:r>
            <a:endParaRPr kumimoji="1" lang="zh-CN" altLang="en-US" sz="2400" b="0">
              <a:solidFill>
                <a:srgbClr val="000000"/>
              </a:solidFill>
              <a:cs typeface="Times New Roman" panose="02020603050405020304" pitchFamily="18" charset="0"/>
            </a:endParaRPr>
          </a:p>
        </p:txBody>
      </p:sp>
      <p:sp>
        <p:nvSpPr>
          <p:cNvPr id="10" name="Text Box 8">
            <a:extLst>
              <a:ext uri="{FF2B5EF4-FFF2-40B4-BE49-F238E27FC236}">
                <a16:creationId xmlns:a16="http://schemas.microsoft.com/office/drawing/2014/main" id="{3DF15365-B4D1-40FE-8ADB-F88E012C6418}"/>
              </a:ext>
            </a:extLst>
          </p:cNvPr>
          <p:cNvSpPr txBox="1">
            <a:spLocks noChangeArrowheads="1"/>
          </p:cNvSpPr>
          <p:nvPr/>
        </p:nvSpPr>
        <p:spPr bwMode="auto">
          <a:xfrm>
            <a:off x="920750" y="3355975"/>
            <a:ext cx="383381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Aft>
                <a:spcPct val="0"/>
              </a:spcAft>
              <a:buFontTx/>
              <a:buNone/>
            </a:pPr>
            <a:r>
              <a:rPr kumimoji="1" lang="zh-CN" altLang="en-US" sz="2400" b="0">
                <a:solidFill>
                  <a:srgbClr val="000000"/>
                </a:solidFill>
                <a:cs typeface="Times New Roman" panose="02020603050405020304" pitchFamily="18" charset="0"/>
              </a:rPr>
              <a:t>则</a:t>
            </a:r>
            <a:r>
              <a:rPr kumimoji="1" lang="en-US" altLang="zh-CN" sz="2400" b="0">
                <a:solidFill>
                  <a:srgbClr val="000000"/>
                </a:solidFill>
                <a:cs typeface="Times New Roman" panose="02020603050405020304" pitchFamily="18" charset="0"/>
              </a:rPr>
              <a:t>D</a:t>
            </a:r>
            <a:r>
              <a:rPr kumimoji="1" lang="zh-CN" altLang="en-US" sz="2400" b="0">
                <a:solidFill>
                  <a:srgbClr val="000000"/>
                </a:solidFill>
                <a:cs typeface="Times New Roman" panose="02020603050405020304" pitchFamily="18" charset="0"/>
              </a:rPr>
              <a:t>阳极电位为</a:t>
            </a:r>
            <a:r>
              <a:rPr kumimoji="1" lang="en-US" altLang="zh-CN" sz="2400" b="0">
                <a:solidFill>
                  <a:srgbClr val="000000"/>
                </a:solidFill>
                <a:cs typeface="Times New Roman" panose="02020603050405020304" pitchFamily="18" charset="0"/>
              </a:rPr>
              <a:t>-6V</a:t>
            </a:r>
            <a:r>
              <a:rPr kumimoji="1" lang="zh-CN" altLang="en-US" sz="2400" b="0">
                <a:solidFill>
                  <a:srgbClr val="000000"/>
                </a:solidFill>
                <a:cs typeface="Times New Roman" panose="02020603050405020304" pitchFamily="18" charset="0"/>
              </a:rPr>
              <a:t>，阴极电位为</a:t>
            </a:r>
            <a:r>
              <a:rPr kumimoji="1" lang="en-US" altLang="zh-CN" sz="2400" b="0">
                <a:solidFill>
                  <a:srgbClr val="000000"/>
                </a:solidFill>
                <a:cs typeface="Times New Roman" panose="02020603050405020304" pitchFamily="18" charset="0"/>
              </a:rPr>
              <a:t>-12V</a:t>
            </a:r>
            <a:endParaRPr kumimoji="1" lang="zh-CN" altLang="en-US" sz="2400" b="0">
              <a:solidFill>
                <a:srgbClr val="000000"/>
              </a:solidFill>
              <a:cs typeface="Times New Roman" panose="02020603050405020304" pitchFamily="18" charset="0"/>
            </a:endParaRPr>
          </a:p>
        </p:txBody>
      </p:sp>
      <p:sp>
        <p:nvSpPr>
          <p:cNvPr id="11" name="Text Box 9">
            <a:extLst>
              <a:ext uri="{FF2B5EF4-FFF2-40B4-BE49-F238E27FC236}">
                <a16:creationId xmlns:a16="http://schemas.microsoft.com/office/drawing/2014/main" id="{B13EF587-9346-42C4-9DB3-A42203F23952}"/>
              </a:ext>
            </a:extLst>
          </p:cNvPr>
          <p:cNvSpPr txBox="1">
            <a:spLocks noChangeArrowheads="1"/>
          </p:cNvSpPr>
          <p:nvPr/>
        </p:nvSpPr>
        <p:spPr bwMode="auto">
          <a:xfrm>
            <a:off x="957263" y="4597400"/>
            <a:ext cx="77406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zh-CN" altLang="en-US" sz="2400" b="0">
                <a:solidFill>
                  <a:srgbClr val="000000"/>
                </a:solidFill>
                <a:cs typeface="Times New Roman" panose="02020603050405020304" pitchFamily="18" charset="0"/>
              </a:rPr>
              <a:t>阳极电位高于阴极电位，</a:t>
            </a:r>
            <a:r>
              <a:rPr kumimoji="1" lang="en-US" altLang="zh-CN" sz="2400" b="0">
                <a:solidFill>
                  <a:srgbClr val="000000"/>
                </a:solidFill>
                <a:cs typeface="Times New Roman" panose="02020603050405020304" pitchFamily="18" charset="0"/>
              </a:rPr>
              <a:t>D</a:t>
            </a:r>
            <a:r>
              <a:rPr kumimoji="1" lang="zh-CN" altLang="en-US" sz="2400" b="0">
                <a:solidFill>
                  <a:srgbClr val="000000"/>
                </a:solidFill>
                <a:cs typeface="Times New Roman" panose="02020603050405020304" pitchFamily="18" charset="0"/>
              </a:rPr>
              <a:t>接入时正向导通，压降等于零</a:t>
            </a:r>
          </a:p>
        </p:txBody>
      </p:sp>
      <p:sp>
        <p:nvSpPr>
          <p:cNvPr id="13" name="Text Box 11">
            <a:extLst>
              <a:ext uri="{FF2B5EF4-FFF2-40B4-BE49-F238E27FC236}">
                <a16:creationId xmlns:a16="http://schemas.microsoft.com/office/drawing/2014/main" id="{D8E3D0FB-46B5-4271-B902-624DE3C056CA}"/>
              </a:ext>
            </a:extLst>
          </p:cNvPr>
          <p:cNvSpPr txBox="1">
            <a:spLocks noChangeArrowheads="1"/>
          </p:cNvSpPr>
          <p:nvPr/>
        </p:nvSpPr>
        <p:spPr bwMode="auto">
          <a:xfrm>
            <a:off x="968375" y="5437188"/>
            <a:ext cx="27638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zh-CN" altLang="en-US" sz="2400" b="0">
                <a:solidFill>
                  <a:srgbClr val="000000"/>
                </a:solidFill>
                <a:cs typeface="Times New Roman" panose="02020603050405020304" pitchFamily="18" charset="0"/>
              </a:rPr>
              <a:t>所以，</a:t>
            </a:r>
            <a:r>
              <a:rPr kumimoji="1" lang="en-US" altLang="zh-CN" sz="2400" b="0" i="1">
                <a:solidFill>
                  <a:srgbClr val="000000"/>
                </a:solidFill>
              </a:rPr>
              <a:t>V</a:t>
            </a:r>
            <a:r>
              <a:rPr kumimoji="1" lang="en-US" altLang="zh-CN" sz="2400" b="0" baseline="-25000">
                <a:solidFill>
                  <a:srgbClr val="000000"/>
                </a:solidFill>
              </a:rPr>
              <a:t>O</a:t>
            </a:r>
            <a:r>
              <a:rPr kumimoji="1" lang="en-US" altLang="zh-CN" sz="2400" b="0">
                <a:solidFill>
                  <a:srgbClr val="000000"/>
                </a:solidFill>
                <a:cs typeface="Times New Roman" panose="02020603050405020304" pitchFamily="18" charset="0"/>
              </a:rPr>
              <a:t>= </a:t>
            </a:r>
            <a:r>
              <a:rPr kumimoji="1" lang="zh-CN" altLang="en-US" sz="2400" b="0">
                <a:solidFill>
                  <a:srgbClr val="000000"/>
                </a:solidFill>
                <a:cs typeface="Times New Roman" panose="02020603050405020304" pitchFamily="18" charset="0"/>
              </a:rPr>
              <a:t>－</a:t>
            </a:r>
            <a:r>
              <a:rPr kumimoji="1" lang="en-US" altLang="zh-CN" sz="2400" b="0">
                <a:solidFill>
                  <a:srgbClr val="000000"/>
                </a:solidFill>
                <a:cs typeface="Times New Roman" panose="02020603050405020304" pitchFamily="18" charset="0"/>
              </a:rPr>
              <a:t>6V</a:t>
            </a:r>
            <a:endParaRPr kumimoji="1" lang="zh-CN" altLang="en-US" sz="2400" b="0">
              <a:solidFill>
                <a:srgbClr val="000000"/>
              </a:solidFill>
              <a:cs typeface="Times New Roman" panose="02020603050405020304" pitchFamily="18" charset="0"/>
            </a:endParaRPr>
          </a:p>
        </p:txBody>
      </p:sp>
      <p:sp>
        <p:nvSpPr>
          <p:cNvPr id="41996" name="TextBox 13">
            <a:extLst>
              <a:ext uri="{FF2B5EF4-FFF2-40B4-BE49-F238E27FC236}">
                <a16:creationId xmlns:a16="http://schemas.microsoft.com/office/drawing/2014/main" id="{15A989A4-C483-43F9-96BB-A5153A9D872E}"/>
              </a:ext>
            </a:extLst>
          </p:cNvPr>
          <p:cNvSpPr txBox="1">
            <a:spLocks noChangeArrowheads="1"/>
          </p:cNvSpPr>
          <p:nvPr/>
        </p:nvSpPr>
        <p:spPr bwMode="auto">
          <a:xfrm>
            <a:off x="7200900" y="3679825"/>
            <a:ext cx="36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latin typeface="Arial" panose="020B0604020202020204" pitchFamily="34" charset="0"/>
              </a:rPr>
              <a:t>O</a:t>
            </a: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trips(downRight)">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Righ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0B7391C-9B7B-459D-868F-8A435C4D6170}"/>
              </a:ext>
            </a:extLst>
          </p:cNvPr>
          <p:cNvSpPr>
            <a:spLocks noGrp="1" noChangeArrowheads="1"/>
          </p:cNvSpPr>
          <p:nvPr>
            <p:ph type="title"/>
          </p:nvPr>
        </p:nvSpPr>
        <p:spPr/>
        <p:txBody>
          <a:bodyPr/>
          <a:lstStyle/>
          <a:p>
            <a:r>
              <a:rPr lang="zh-CN" altLang="en-US"/>
              <a:t>二极管小信号模型分析</a:t>
            </a:r>
          </a:p>
        </p:txBody>
      </p:sp>
      <p:sp>
        <p:nvSpPr>
          <p:cNvPr id="43011" name="日期占位符 3">
            <a:extLst>
              <a:ext uri="{FF2B5EF4-FFF2-40B4-BE49-F238E27FC236}">
                <a16:creationId xmlns:a16="http://schemas.microsoft.com/office/drawing/2014/main" id="{82436C4B-12F7-440C-835D-14A64290E0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6ABFCF9-7E98-440C-B9BB-294FBA8ABF7D}"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43012" name="页脚占位符 4">
            <a:extLst>
              <a:ext uri="{FF2B5EF4-FFF2-40B4-BE49-F238E27FC236}">
                <a16:creationId xmlns:a16="http://schemas.microsoft.com/office/drawing/2014/main" id="{54675A82-BB6C-48E3-8398-AE13DF2F8E9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3013" name="灯片编号占位符 5">
            <a:extLst>
              <a:ext uri="{FF2B5EF4-FFF2-40B4-BE49-F238E27FC236}">
                <a16:creationId xmlns:a16="http://schemas.microsoft.com/office/drawing/2014/main" id="{9500ECD9-9133-47C4-A848-C03AE20358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F7B1BA7-AAAB-4578-A74B-FEB78196311E}" type="slidenum">
              <a:rPr lang="en-US" altLang="zh-CN" sz="1800" b="0" smtClean="0">
                <a:solidFill>
                  <a:srgbClr val="B2B2B2"/>
                </a:solidFill>
                <a:latin typeface="Arial" panose="020B0604020202020204" pitchFamily="34" charset="0"/>
              </a:rPr>
              <a:pPr>
                <a:spcAft>
                  <a:spcPct val="0"/>
                </a:spcAft>
                <a:buFontTx/>
                <a:buNone/>
              </a:pPr>
              <a:t>24</a:t>
            </a:fld>
            <a:endParaRPr lang="en-US" altLang="zh-CN" sz="1800" b="0">
              <a:solidFill>
                <a:srgbClr val="B2B2B2"/>
              </a:solidFill>
              <a:latin typeface="Arial" panose="020B0604020202020204" pitchFamily="34" charset="0"/>
            </a:endParaRPr>
          </a:p>
        </p:txBody>
      </p:sp>
      <p:graphicFrame>
        <p:nvGraphicFramePr>
          <p:cNvPr id="43014" name="Object 5">
            <a:extLst>
              <a:ext uri="{FF2B5EF4-FFF2-40B4-BE49-F238E27FC236}">
                <a16:creationId xmlns:a16="http://schemas.microsoft.com/office/drawing/2014/main" id="{6CE14DC3-4EA7-4FF7-BB4C-F7D3DA39CE96}"/>
              </a:ext>
            </a:extLst>
          </p:cNvPr>
          <p:cNvGraphicFramePr>
            <a:graphicFrameLocks noChangeAspect="1"/>
          </p:cNvGraphicFramePr>
          <p:nvPr/>
        </p:nvGraphicFramePr>
        <p:xfrm>
          <a:off x="411163" y="1341438"/>
          <a:ext cx="2814637" cy="1995487"/>
        </p:xfrm>
        <a:graphic>
          <a:graphicData uri="http://schemas.openxmlformats.org/presentationml/2006/ole">
            <mc:AlternateContent xmlns:mc="http://schemas.openxmlformats.org/markup-compatibility/2006">
              <mc:Choice xmlns:v="urn:schemas-microsoft-com:vml" Requires="v">
                <p:oleObj spid="_x0000_s43029" r:id="rId4" imgW="1562100" imgH="1037844" progId="Word.Picture.8">
                  <p:embed/>
                </p:oleObj>
              </mc:Choice>
              <mc:Fallback>
                <p:oleObj r:id="rId4" imgW="1562100" imgH="1037844"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b="-6938"/>
                      <a:stretch>
                        <a:fillRect/>
                      </a:stretch>
                    </p:blipFill>
                    <p:spPr bwMode="auto">
                      <a:xfrm>
                        <a:off x="411163" y="1341438"/>
                        <a:ext cx="2814637"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oup 23">
            <a:extLst>
              <a:ext uri="{FF2B5EF4-FFF2-40B4-BE49-F238E27FC236}">
                <a16:creationId xmlns:a16="http://schemas.microsoft.com/office/drawing/2014/main" id="{6DC572D6-243D-4AD5-AB25-FF5A3B2F66B8}"/>
              </a:ext>
            </a:extLst>
          </p:cNvPr>
          <p:cNvGrpSpPr>
            <a:grpSpLocks/>
          </p:cNvGrpSpPr>
          <p:nvPr/>
        </p:nvGrpSpPr>
        <p:grpSpPr bwMode="auto">
          <a:xfrm>
            <a:off x="550863" y="1844675"/>
            <a:ext cx="557212" cy="704850"/>
            <a:chOff x="136" y="1648"/>
            <a:chExt cx="351" cy="444"/>
          </a:xfrm>
        </p:grpSpPr>
        <p:grpSp>
          <p:nvGrpSpPr>
            <p:cNvPr id="43024" name="Group 22">
              <a:extLst>
                <a:ext uri="{FF2B5EF4-FFF2-40B4-BE49-F238E27FC236}">
                  <a16:creationId xmlns:a16="http://schemas.microsoft.com/office/drawing/2014/main" id="{F3D6AAE1-C7F2-4A4E-84AC-5473FEECBE3A}"/>
                </a:ext>
              </a:extLst>
            </p:cNvPr>
            <p:cNvGrpSpPr>
              <a:grpSpLocks/>
            </p:cNvGrpSpPr>
            <p:nvPr/>
          </p:nvGrpSpPr>
          <p:grpSpPr bwMode="auto">
            <a:xfrm>
              <a:off x="136" y="1648"/>
              <a:ext cx="181" cy="444"/>
              <a:chOff x="0" y="568"/>
              <a:chExt cx="181" cy="444"/>
            </a:xfrm>
          </p:grpSpPr>
          <p:sp>
            <p:nvSpPr>
              <p:cNvPr id="43026" name="Text Box 17">
                <a:extLst>
                  <a:ext uri="{FF2B5EF4-FFF2-40B4-BE49-F238E27FC236}">
                    <a16:creationId xmlns:a16="http://schemas.microsoft.com/office/drawing/2014/main" id="{A840A80E-FB35-47B9-826F-3117F00B40A5}"/>
                  </a:ext>
                </a:extLst>
              </p:cNvPr>
              <p:cNvSpPr txBox="1">
                <a:spLocks noChangeArrowheads="1"/>
              </p:cNvSpPr>
              <p:nvPr/>
            </p:nvSpPr>
            <p:spPr bwMode="auto">
              <a:xfrm>
                <a:off x="82" y="568"/>
                <a:ext cx="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2000">
                    <a:solidFill>
                      <a:srgbClr val="000000"/>
                    </a:solidFill>
                  </a:rPr>
                  <a:t>+</a:t>
                </a:r>
                <a:endParaRPr lang="en-US" altLang="zh-CN" sz="2000">
                  <a:solidFill>
                    <a:srgbClr val="000000"/>
                  </a:solidFill>
                  <a:latin typeface="Arial Narrow" panose="020B0606020202030204" pitchFamily="34" charset="0"/>
                </a:endParaRPr>
              </a:p>
            </p:txBody>
          </p:sp>
          <p:sp>
            <p:nvSpPr>
              <p:cNvPr id="43027" name="Text Box 18">
                <a:extLst>
                  <a:ext uri="{FF2B5EF4-FFF2-40B4-BE49-F238E27FC236}">
                    <a16:creationId xmlns:a16="http://schemas.microsoft.com/office/drawing/2014/main" id="{6E6B4BED-4745-4975-AF04-9F73E5453F89}"/>
                  </a:ext>
                </a:extLst>
              </p:cNvPr>
              <p:cNvSpPr txBox="1">
                <a:spLocks noChangeArrowheads="1"/>
              </p:cNvSpPr>
              <p:nvPr/>
            </p:nvSpPr>
            <p:spPr bwMode="auto">
              <a:xfrm>
                <a:off x="0" y="686"/>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2000" i="1">
                    <a:solidFill>
                      <a:srgbClr val="000000"/>
                    </a:solidFill>
                    <a:latin typeface="Book Antiqua" panose="02040602050305030304" pitchFamily="18" charset="0"/>
                  </a:rPr>
                  <a:t>v</a:t>
                </a:r>
                <a:r>
                  <a:rPr lang="en-US" altLang="zh-CN" sz="2000" baseline="-25000">
                    <a:solidFill>
                      <a:srgbClr val="000000"/>
                    </a:solidFill>
                  </a:rPr>
                  <a:t>s</a:t>
                </a:r>
                <a:endParaRPr lang="en-US" altLang="zh-CN" sz="2000">
                  <a:solidFill>
                    <a:srgbClr val="000000"/>
                  </a:solidFill>
                  <a:latin typeface="Arial Narrow" panose="020B0606020202030204" pitchFamily="34" charset="0"/>
                </a:endParaRPr>
              </a:p>
            </p:txBody>
          </p:sp>
          <p:sp>
            <p:nvSpPr>
              <p:cNvPr id="43028" name="Text Box 19">
                <a:extLst>
                  <a:ext uri="{FF2B5EF4-FFF2-40B4-BE49-F238E27FC236}">
                    <a16:creationId xmlns:a16="http://schemas.microsoft.com/office/drawing/2014/main" id="{E75CE0FD-A3D9-4869-AA7F-156852E52F56}"/>
                  </a:ext>
                </a:extLst>
              </p:cNvPr>
              <p:cNvSpPr txBox="1">
                <a:spLocks noChangeArrowheads="1"/>
              </p:cNvSpPr>
              <p:nvPr/>
            </p:nvSpPr>
            <p:spPr bwMode="auto">
              <a:xfrm>
                <a:off x="87" y="820"/>
                <a:ext cx="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r>
                  <a:rPr lang="en-US" altLang="zh-CN" sz="2000">
                    <a:solidFill>
                      <a:srgbClr val="000000"/>
                    </a:solidFill>
                    <a:latin typeface="宋体" panose="02010600030101010101" pitchFamily="2" charset="-122"/>
                  </a:rPr>
                  <a:t>-</a:t>
                </a:r>
                <a:endParaRPr lang="en-US" altLang="zh-CN" sz="2000">
                  <a:solidFill>
                    <a:srgbClr val="000000"/>
                  </a:solidFill>
                  <a:latin typeface="Arial Narrow" panose="020B0606020202030204" pitchFamily="34" charset="0"/>
                </a:endParaRPr>
              </a:p>
            </p:txBody>
          </p:sp>
        </p:grpSp>
        <p:sp>
          <p:nvSpPr>
            <p:cNvPr id="43025" name="Oval 20">
              <a:extLst>
                <a:ext uri="{FF2B5EF4-FFF2-40B4-BE49-F238E27FC236}">
                  <a16:creationId xmlns:a16="http://schemas.microsoft.com/office/drawing/2014/main" id="{8FB6C1A9-2FF8-4D50-8E16-348893AFD752}"/>
                </a:ext>
              </a:extLst>
            </p:cNvPr>
            <p:cNvSpPr>
              <a:spLocks noChangeArrowheads="1"/>
            </p:cNvSpPr>
            <p:nvPr/>
          </p:nvSpPr>
          <p:spPr bwMode="auto">
            <a:xfrm>
              <a:off x="317" y="1797"/>
              <a:ext cx="170" cy="17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a:spcAft>
                  <a:spcPct val="0"/>
                </a:spcAft>
                <a:buFontTx/>
                <a:buNone/>
              </a:pPr>
              <a:endParaRPr lang="zh-CN" altLang="en-US" sz="1800">
                <a:solidFill>
                  <a:srgbClr val="000000"/>
                </a:solidFill>
                <a:latin typeface="Arial Narrow" panose="020B0606020202030204" pitchFamily="34" charset="0"/>
              </a:endParaRPr>
            </a:p>
          </p:txBody>
        </p:sp>
      </p:grpSp>
      <p:sp>
        <p:nvSpPr>
          <p:cNvPr id="17" name="Text Box 3">
            <a:extLst>
              <a:ext uri="{FF2B5EF4-FFF2-40B4-BE49-F238E27FC236}">
                <a16:creationId xmlns:a16="http://schemas.microsoft.com/office/drawing/2014/main" id="{D47E6DD8-1604-40C5-9DB1-E928067AAF21}"/>
              </a:ext>
            </a:extLst>
          </p:cNvPr>
          <p:cNvSpPr txBox="1">
            <a:spLocks noChangeArrowheads="1"/>
          </p:cNvSpPr>
          <p:nvPr/>
        </p:nvSpPr>
        <p:spPr bwMode="auto">
          <a:xfrm>
            <a:off x="520700" y="3649663"/>
            <a:ext cx="3240088"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spcAft>
                <a:spcPct val="0"/>
              </a:spcAft>
              <a:buFontTx/>
              <a:buNone/>
            </a:pPr>
            <a:r>
              <a:rPr kumimoji="1" lang="en-US" altLang="zh-CN" sz="2000" i="1">
                <a:solidFill>
                  <a:srgbClr val="000000"/>
                </a:solidFill>
                <a:latin typeface="Book Antiqua" panose="02040602050305030304" pitchFamily="18" charset="0"/>
                <a:ea typeface="楷体_GB2312"/>
                <a:cs typeface="楷体_GB2312"/>
              </a:rPr>
              <a:t>v</a:t>
            </a:r>
            <a:r>
              <a:rPr kumimoji="1" lang="en-US" altLang="zh-CN" sz="2000" baseline="-30000">
                <a:solidFill>
                  <a:srgbClr val="000000"/>
                </a:solidFill>
                <a:ea typeface="楷体_GB2312"/>
                <a:cs typeface="楷体_GB2312"/>
              </a:rPr>
              <a:t>s </a:t>
            </a:r>
            <a:r>
              <a:rPr kumimoji="1" lang="en-US" altLang="zh-CN" sz="2000">
                <a:solidFill>
                  <a:srgbClr val="000000"/>
                </a:solidFill>
                <a:ea typeface="楷体_GB2312"/>
                <a:cs typeface="楷体_GB2312"/>
              </a:rPr>
              <a:t>=</a:t>
            </a:r>
            <a:r>
              <a:rPr kumimoji="1" lang="en-US" altLang="zh-CN" sz="2000" i="1">
                <a:solidFill>
                  <a:srgbClr val="000000"/>
                </a:solidFill>
                <a:ea typeface="楷体_GB2312"/>
                <a:cs typeface="楷体_GB2312"/>
              </a:rPr>
              <a:t>V</a:t>
            </a:r>
            <a:r>
              <a:rPr kumimoji="1" lang="en-US" altLang="zh-CN" sz="2000" baseline="-30000">
                <a:solidFill>
                  <a:srgbClr val="000000"/>
                </a:solidFill>
                <a:ea typeface="楷体_GB2312"/>
                <a:cs typeface="楷体_GB2312"/>
              </a:rPr>
              <a:t>m</a:t>
            </a:r>
            <a:r>
              <a:rPr kumimoji="1" lang="en-US" altLang="zh-CN" sz="2000">
                <a:solidFill>
                  <a:srgbClr val="000000"/>
                </a:solidFill>
                <a:ea typeface="楷体_GB2312"/>
                <a:cs typeface="楷体_GB2312"/>
              </a:rPr>
              <a:t>sin</a:t>
            </a:r>
            <a:r>
              <a:rPr kumimoji="1" lang="en-US" altLang="zh-CN" sz="2000">
                <a:solidFill>
                  <a:srgbClr val="000000"/>
                </a:solidFill>
                <a:ea typeface="楷体_GB2312"/>
                <a:cs typeface="楷体_GB2312"/>
                <a:sym typeface="Symbol" panose="05050102010706020507" pitchFamily="18" charset="2"/>
              </a:rPr>
              <a:t></a:t>
            </a:r>
            <a:r>
              <a:rPr kumimoji="1" lang="en-US" altLang="zh-CN" sz="2000" i="1">
                <a:solidFill>
                  <a:srgbClr val="000000"/>
                </a:solidFill>
                <a:ea typeface="楷体_GB2312"/>
                <a:cs typeface="楷体_GB2312"/>
              </a:rPr>
              <a:t>t </a:t>
            </a:r>
            <a:r>
              <a:rPr kumimoji="1" lang="zh-CN" altLang="en-US" sz="2000">
                <a:solidFill>
                  <a:srgbClr val="000000"/>
                </a:solidFill>
                <a:ea typeface="楷体_GB2312"/>
                <a:cs typeface="楷体_GB2312"/>
              </a:rPr>
              <a:t>（</a:t>
            </a:r>
            <a:r>
              <a:rPr kumimoji="1" lang="en-US" altLang="zh-CN" sz="2000" i="1">
                <a:solidFill>
                  <a:srgbClr val="000000"/>
                </a:solidFill>
                <a:ea typeface="楷体_GB2312"/>
                <a:cs typeface="楷体_GB2312"/>
              </a:rPr>
              <a:t>V</a:t>
            </a:r>
            <a:r>
              <a:rPr kumimoji="1" lang="en-US" altLang="zh-CN" sz="2000" baseline="-30000">
                <a:solidFill>
                  <a:srgbClr val="000000"/>
                </a:solidFill>
                <a:ea typeface="楷体_GB2312"/>
                <a:cs typeface="楷体_GB2312"/>
              </a:rPr>
              <a:t>m</a:t>
            </a:r>
            <a:r>
              <a:rPr kumimoji="1" lang="en-US" altLang="zh-CN" sz="2000">
                <a:solidFill>
                  <a:srgbClr val="000000"/>
                </a:solidFill>
                <a:ea typeface="楷体_GB2312"/>
                <a:cs typeface="楷体_GB2312"/>
              </a:rPr>
              <a:t>&lt;&lt;</a:t>
            </a:r>
            <a:r>
              <a:rPr kumimoji="1" lang="en-US" altLang="zh-CN" sz="2000" i="1">
                <a:solidFill>
                  <a:srgbClr val="000000"/>
                </a:solidFill>
                <a:ea typeface="楷体_GB2312"/>
                <a:cs typeface="楷体_GB2312"/>
              </a:rPr>
              <a:t>V</a:t>
            </a:r>
            <a:r>
              <a:rPr kumimoji="1" lang="en-US" altLang="zh-CN" sz="2000" baseline="-30000">
                <a:solidFill>
                  <a:srgbClr val="000000"/>
                </a:solidFill>
                <a:ea typeface="楷体_GB2312"/>
                <a:cs typeface="楷体_GB2312"/>
              </a:rPr>
              <a:t>DD</a:t>
            </a:r>
            <a:r>
              <a:rPr kumimoji="1" lang="zh-CN" altLang="en-US" sz="2000">
                <a:solidFill>
                  <a:srgbClr val="000000"/>
                </a:solidFill>
                <a:ea typeface="楷体_GB2312"/>
                <a:cs typeface="楷体_GB2312"/>
              </a:rPr>
              <a:t>） </a:t>
            </a:r>
          </a:p>
        </p:txBody>
      </p:sp>
      <p:graphicFrame>
        <p:nvGraphicFramePr>
          <p:cNvPr id="22" name="Object 5">
            <a:extLst>
              <a:ext uri="{FF2B5EF4-FFF2-40B4-BE49-F238E27FC236}">
                <a16:creationId xmlns:a16="http://schemas.microsoft.com/office/drawing/2014/main" id="{B9960E71-AF3F-46FD-9799-C4FC8EF729AA}"/>
              </a:ext>
            </a:extLst>
          </p:cNvPr>
          <p:cNvGraphicFramePr>
            <a:graphicFrameLocks noChangeAspect="1"/>
          </p:cNvGraphicFramePr>
          <p:nvPr/>
        </p:nvGraphicFramePr>
        <p:xfrm>
          <a:off x="3962400" y="5224463"/>
          <a:ext cx="1217613" cy="887412"/>
        </p:xfrm>
        <a:graphic>
          <a:graphicData uri="http://schemas.openxmlformats.org/presentationml/2006/ole">
            <mc:AlternateContent xmlns:mc="http://schemas.openxmlformats.org/markup-compatibility/2006">
              <mc:Choice xmlns:v="urn:schemas-microsoft-com:vml" Requires="v">
                <p:oleObj spid="_x0000_s43030" name="公式" r:id="rId6" imgW="609336" imgH="444307" progId="Equation.3">
                  <p:embed/>
                </p:oleObj>
              </mc:Choice>
              <mc:Fallback>
                <p:oleObj name="公式" r:id="rId6" imgW="609336"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5224463"/>
                        <a:ext cx="1217613" cy="887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1">
            <a:extLst>
              <a:ext uri="{FF2B5EF4-FFF2-40B4-BE49-F238E27FC236}">
                <a16:creationId xmlns:a16="http://schemas.microsoft.com/office/drawing/2014/main" id="{CE4F15B8-6444-4AC7-B9A4-D4211D6ED30E}"/>
              </a:ext>
            </a:extLst>
          </p:cNvPr>
          <p:cNvGraphicFramePr>
            <a:graphicFrameLocks noChangeAspect="1"/>
          </p:cNvGraphicFramePr>
          <p:nvPr/>
        </p:nvGraphicFramePr>
        <p:xfrm>
          <a:off x="5929313" y="5540375"/>
          <a:ext cx="2184400" cy="814388"/>
        </p:xfrm>
        <a:graphic>
          <a:graphicData uri="http://schemas.openxmlformats.org/presentationml/2006/ole">
            <mc:AlternateContent xmlns:mc="http://schemas.openxmlformats.org/markup-compatibility/2006">
              <mc:Choice xmlns:v="urn:schemas-microsoft-com:vml" Requires="v">
                <p:oleObj spid="_x0000_s43031" name="公式" r:id="rId8" imgW="1091726" imgH="406224" progId="Equation.3">
                  <p:embed/>
                </p:oleObj>
              </mc:Choice>
              <mc:Fallback>
                <p:oleObj name="公式" r:id="rId8" imgW="1091726" imgH="406224"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9313" y="5540375"/>
                        <a:ext cx="218440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 name="图片 26">
            <a:extLst>
              <a:ext uri="{FF2B5EF4-FFF2-40B4-BE49-F238E27FC236}">
                <a16:creationId xmlns:a16="http://schemas.microsoft.com/office/drawing/2014/main" id="{E1938761-01B2-446F-921A-13C40C9D7BC1}"/>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363913" y="1366838"/>
            <a:ext cx="522922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a:extLst>
              <a:ext uri="{FF2B5EF4-FFF2-40B4-BE49-F238E27FC236}">
                <a16:creationId xmlns:a16="http://schemas.microsoft.com/office/drawing/2014/main" id="{D03F699A-E154-4B48-9EB5-9E5D419EEDC3}"/>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473825" y="1350963"/>
            <a:ext cx="223837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10">
            <a:extLst>
              <a:ext uri="{FF2B5EF4-FFF2-40B4-BE49-F238E27FC236}">
                <a16:creationId xmlns:a16="http://schemas.microsoft.com/office/drawing/2014/main" id="{A14CC008-A061-40E8-960E-C537A2F25BA1}"/>
              </a:ext>
            </a:extLst>
          </p:cNvPr>
          <p:cNvGraphicFramePr>
            <a:graphicFrameLocks noChangeAspect="1"/>
          </p:cNvGraphicFramePr>
          <p:nvPr/>
        </p:nvGraphicFramePr>
        <p:xfrm>
          <a:off x="546100" y="4344988"/>
          <a:ext cx="3206750" cy="738187"/>
        </p:xfrm>
        <a:graphic>
          <a:graphicData uri="http://schemas.openxmlformats.org/presentationml/2006/ole">
            <mc:AlternateContent xmlns:mc="http://schemas.openxmlformats.org/markup-compatibility/2006">
              <mc:Choice xmlns:v="urn:schemas-microsoft-com:vml" Requires="v">
                <p:oleObj spid="_x0000_s43032" name="Equation" r:id="rId12" imgW="1587500" imgH="368300" progId="Equation.3">
                  <p:embed/>
                </p:oleObj>
              </mc:Choice>
              <mc:Fallback>
                <p:oleObj name="Equation" r:id="rId12" imgW="1587500" imgH="3683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6100" y="4344988"/>
                        <a:ext cx="32067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11">
            <a:extLst>
              <a:ext uri="{FF2B5EF4-FFF2-40B4-BE49-F238E27FC236}">
                <a16:creationId xmlns:a16="http://schemas.microsoft.com/office/drawing/2014/main" id="{C4E946B6-A382-46AE-8BF2-C754078A15F4}"/>
              </a:ext>
            </a:extLst>
          </p:cNvPr>
          <p:cNvSpPr txBox="1">
            <a:spLocks noChangeArrowheads="1"/>
          </p:cNvSpPr>
          <p:nvPr/>
        </p:nvSpPr>
        <p:spPr bwMode="auto">
          <a:xfrm>
            <a:off x="506413" y="5364163"/>
            <a:ext cx="3136900" cy="85407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spcAft>
                <a:spcPct val="0"/>
              </a:spcAft>
              <a:buFontTx/>
              <a:buNone/>
            </a:pPr>
            <a:r>
              <a:rPr kumimoji="1" lang="en-US" altLang="zh-CN" sz="2000" b="0" i="1">
                <a:solidFill>
                  <a:srgbClr val="000000"/>
                </a:solidFill>
                <a:ea typeface="楷体_GB2312"/>
                <a:cs typeface="楷体_GB2312"/>
              </a:rPr>
              <a:t>Q</a:t>
            </a:r>
            <a:r>
              <a:rPr kumimoji="1" lang="zh-CN" altLang="en-US" sz="2000" b="0">
                <a:solidFill>
                  <a:srgbClr val="000000"/>
                </a:solidFill>
                <a:ea typeface="楷体_GB2312"/>
                <a:cs typeface="楷体_GB2312"/>
              </a:rPr>
              <a:t>点：称为</a:t>
            </a:r>
            <a:r>
              <a:rPr kumimoji="1" lang="zh-CN" altLang="en-US" sz="2000" b="0">
                <a:solidFill>
                  <a:srgbClr val="0000FF"/>
                </a:solidFill>
                <a:ea typeface="楷体_GB2312"/>
                <a:cs typeface="楷体_GB2312"/>
              </a:rPr>
              <a:t>静态工作点</a:t>
            </a:r>
            <a:r>
              <a:rPr kumimoji="1" lang="zh-CN" altLang="en-US" sz="2000" b="0">
                <a:ea typeface="楷体_GB2312"/>
                <a:cs typeface="楷体_GB2312"/>
              </a:rPr>
              <a:t>，</a:t>
            </a:r>
            <a:r>
              <a:rPr kumimoji="1" lang="zh-CN" altLang="en-US" sz="2000" b="0">
                <a:solidFill>
                  <a:srgbClr val="000000"/>
                </a:solidFill>
                <a:ea typeface="楷体_GB2312"/>
                <a:cs typeface="楷体_GB2312"/>
              </a:rPr>
              <a:t>反映直流时的工作状态</a:t>
            </a:r>
          </a:p>
        </p:txBody>
      </p:sp>
      <p:sp>
        <p:nvSpPr>
          <p:cNvPr id="28" name="Text Box 18">
            <a:extLst>
              <a:ext uri="{FF2B5EF4-FFF2-40B4-BE49-F238E27FC236}">
                <a16:creationId xmlns:a16="http://schemas.microsoft.com/office/drawing/2014/main" id="{90FB61F4-B11E-4449-B5AE-07D28D0B2667}"/>
              </a:ext>
            </a:extLst>
          </p:cNvPr>
          <p:cNvSpPr txBox="1">
            <a:spLocks noChangeArrowheads="1"/>
          </p:cNvSpPr>
          <p:nvPr/>
        </p:nvSpPr>
        <p:spPr bwMode="auto">
          <a:xfrm>
            <a:off x="5842000" y="4997450"/>
            <a:ext cx="2438400" cy="4540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spcAft>
                <a:spcPct val="0"/>
              </a:spcAft>
              <a:buFontTx/>
              <a:buNone/>
            </a:pPr>
            <a:r>
              <a:rPr kumimoji="1" lang="zh-CN" altLang="en-US" sz="2000" b="0">
                <a:solidFill>
                  <a:srgbClr val="000000"/>
                </a:solidFill>
                <a:ea typeface="楷体_GB2312"/>
                <a:cs typeface="楷体_GB2312"/>
              </a:rPr>
              <a:t>常温下（</a:t>
            </a:r>
            <a:r>
              <a:rPr kumimoji="1" lang="en-US" altLang="zh-CN" sz="2000" b="0" i="1">
                <a:solidFill>
                  <a:srgbClr val="000000"/>
                </a:solidFill>
                <a:ea typeface="楷体_GB2312"/>
                <a:cs typeface="楷体_GB2312"/>
              </a:rPr>
              <a:t>T</a:t>
            </a:r>
            <a:r>
              <a:rPr kumimoji="1" lang="en-US" altLang="zh-CN" sz="2000" b="0">
                <a:solidFill>
                  <a:srgbClr val="000000"/>
                </a:solidFill>
                <a:ea typeface="楷体_GB2312"/>
                <a:cs typeface="楷体_GB2312"/>
              </a:rPr>
              <a:t>=300K</a:t>
            </a:r>
            <a:r>
              <a:rPr kumimoji="1" lang="zh-CN" altLang="en-US" sz="2000" b="0">
                <a:solidFill>
                  <a:srgbClr val="000000"/>
                </a:solidFill>
                <a:ea typeface="楷体_GB231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Right)">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strips(downRight)">
                                      <p:cBhvr>
                                        <p:cTn id="39" dur="500"/>
                                        <p:tgtEl>
                                          <p:spTgt spid="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2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71C458E-EFB4-46B3-A2D8-B9A2BB6733F7}"/>
              </a:ext>
            </a:extLst>
          </p:cNvPr>
          <p:cNvSpPr>
            <a:spLocks noChangeArrowheads="1"/>
          </p:cNvSpPr>
          <p:nvPr>
            <p:ph type="title"/>
          </p:nvPr>
        </p:nvSpPr>
        <p:spPr/>
        <p:txBody>
          <a:bodyPr/>
          <a:lstStyle/>
          <a:p>
            <a:r>
              <a:rPr lang="zh-CN" altLang="en-US"/>
              <a:t>二极管小信号模型分析 </a:t>
            </a:r>
            <a:r>
              <a:rPr lang="en-US" altLang="zh-CN"/>
              <a:t>(</a:t>
            </a:r>
            <a:r>
              <a:rPr lang="zh-CN" altLang="en-US"/>
              <a:t>续</a:t>
            </a:r>
            <a:r>
              <a:rPr lang="en-US" altLang="zh-CN"/>
              <a:t>)</a:t>
            </a:r>
            <a:endParaRPr kumimoji="1" lang="zh-CN" altLang="en-US">
              <a:solidFill>
                <a:srgbClr val="000000"/>
              </a:solidFill>
            </a:endParaRPr>
          </a:p>
        </p:txBody>
      </p:sp>
      <p:sp>
        <p:nvSpPr>
          <p:cNvPr id="45059" name="Rectangle 3">
            <a:extLst>
              <a:ext uri="{FF2B5EF4-FFF2-40B4-BE49-F238E27FC236}">
                <a16:creationId xmlns:a16="http://schemas.microsoft.com/office/drawing/2014/main" id="{F3517CB3-0331-4641-A9C0-9B3A1A624BE8}"/>
              </a:ext>
            </a:extLst>
          </p:cNvPr>
          <p:cNvSpPr>
            <a:spLocks noChangeArrowheads="1"/>
          </p:cNvSpPr>
          <p:nvPr>
            <p:ph type="body" idx="1"/>
          </p:nvPr>
        </p:nvSpPr>
        <p:spPr>
          <a:xfrm>
            <a:off x="457200" y="1196975"/>
            <a:ext cx="8229600" cy="5184775"/>
          </a:xfrm>
        </p:spPr>
        <p:txBody>
          <a:bodyPr/>
          <a:lstStyle/>
          <a:p>
            <a:pPr>
              <a:lnSpc>
                <a:spcPct val="140000"/>
              </a:lnSpc>
              <a:spcAft>
                <a:spcPct val="0"/>
              </a:spcAft>
            </a:pPr>
            <a:r>
              <a:rPr kumimoji="1" lang="zh-CN" altLang="en-US" sz="2200">
                <a:solidFill>
                  <a:srgbClr val="000000"/>
                </a:solidFill>
                <a:ea typeface="楷体_GB2312"/>
                <a:cs typeface="楷体_GB2312"/>
              </a:rPr>
              <a:t>恒压降模型的</a:t>
            </a:r>
            <a:r>
              <a:rPr kumimoji="1" lang="en-US" altLang="zh-CN" sz="2200" i="1">
                <a:solidFill>
                  <a:srgbClr val="000000"/>
                </a:solidFill>
                <a:ea typeface="楷体_GB2312"/>
                <a:cs typeface="楷体_GB2312"/>
              </a:rPr>
              <a:t>V</a:t>
            </a:r>
            <a:r>
              <a:rPr kumimoji="1" lang="en-US" altLang="zh-CN" sz="2200" baseline="-30000">
                <a:solidFill>
                  <a:srgbClr val="000000"/>
                </a:solidFill>
                <a:ea typeface="楷体_GB2312"/>
                <a:cs typeface="楷体_GB2312"/>
              </a:rPr>
              <a:t>D</a:t>
            </a:r>
            <a:r>
              <a:rPr kumimoji="1" lang="en-US" altLang="zh-CN" sz="2200">
                <a:solidFill>
                  <a:srgbClr val="000000"/>
                </a:solidFill>
                <a:ea typeface="楷体_GB2312"/>
                <a:cs typeface="楷体_GB2312"/>
              </a:rPr>
              <a:t>=0.7V</a:t>
            </a:r>
            <a:r>
              <a:rPr kumimoji="1" lang="zh-CN" altLang="en-US" sz="2200">
                <a:solidFill>
                  <a:srgbClr val="000000"/>
                </a:solidFill>
                <a:ea typeface="楷体_GB2312"/>
                <a:cs typeface="楷体_GB2312"/>
              </a:rPr>
              <a:t>，</a:t>
            </a:r>
            <a:r>
              <a:rPr kumimoji="1" lang="en-US" altLang="zh-CN" sz="2200" i="1">
                <a:solidFill>
                  <a:srgbClr val="000000"/>
                </a:solidFill>
                <a:latin typeface="Book Antiqua" panose="02040602050305030304" pitchFamily="18" charset="0"/>
                <a:ea typeface="楷体_GB2312"/>
                <a:cs typeface="楷体_GB2312"/>
              </a:rPr>
              <a:t>v</a:t>
            </a:r>
            <a:r>
              <a:rPr kumimoji="1" lang="en-US" altLang="zh-CN" sz="2200" baseline="-30000">
                <a:solidFill>
                  <a:srgbClr val="000000"/>
                </a:solidFill>
                <a:ea typeface="楷体_GB2312"/>
                <a:cs typeface="楷体_GB2312"/>
              </a:rPr>
              <a:t>s </a:t>
            </a:r>
            <a:r>
              <a:rPr kumimoji="1" lang="en-US" altLang="zh-CN" sz="2200">
                <a:solidFill>
                  <a:srgbClr val="000000"/>
                </a:solidFill>
                <a:ea typeface="楷体_GB2312"/>
                <a:cs typeface="楷体_GB2312"/>
              </a:rPr>
              <a:t>= 0.1sin</a:t>
            </a:r>
            <a:r>
              <a:rPr kumimoji="1" lang="en-US" altLang="zh-CN" sz="2200" i="1">
                <a:solidFill>
                  <a:srgbClr val="000000"/>
                </a:solidFill>
                <a:latin typeface="Symbol" panose="05050102010706020507" pitchFamily="18" charset="2"/>
                <a:ea typeface="楷体_GB2312"/>
                <a:cs typeface="楷体_GB2312"/>
              </a:rPr>
              <a:t>w</a:t>
            </a:r>
            <a:r>
              <a:rPr kumimoji="1" lang="en-US" altLang="zh-CN" sz="2200" i="1">
                <a:solidFill>
                  <a:srgbClr val="000000"/>
                </a:solidFill>
                <a:ea typeface="楷体_GB2312"/>
                <a:cs typeface="楷体_GB2312"/>
              </a:rPr>
              <a:t>t </a:t>
            </a:r>
            <a:r>
              <a:rPr kumimoji="1" lang="en-US" altLang="zh-CN" sz="2200">
                <a:solidFill>
                  <a:srgbClr val="000000"/>
                </a:solidFill>
                <a:ea typeface="楷体_GB2312"/>
                <a:cs typeface="楷体_GB2312"/>
              </a:rPr>
              <a:t>V</a:t>
            </a:r>
            <a:endParaRPr kumimoji="1" lang="zh-CN" altLang="en-US" sz="2200">
              <a:solidFill>
                <a:srgbClr val="000000"/>
              </a:solidFill>
              <a:ea typeface="楷体_GB2312"/>
              <a:cs typeface="楷体_GB2312"/>
            </a:endParaRPr>
          </a:p>
          <a:p>
            <a:pPr>
              <a:lnSpc>
                <a:spcPct val="140000"/>
              </a:lnSpc>
              <a:spcAft>
                <a:spcPct val="0"/>
              </a:spcAft>
              <a:buFontTx/>
              <a:buNone/>
            </a:pPr>
            <a:r>
              <a:rPr kumimoji="1" lang="zh-CN" altLang="en-US" sz="2200">
                <a:solidFill>
                  <a:srgbClr val="000000"/>
                </a:solidFill>
                <a:ea typeface="楷体_GB2312"/>
                <a:cs typeface="楷体_GB2312"/>
              </a:rPr>
              <a:t>（</a:t>
            </a:r>
            <a:r>
              <a:rPr kumimoji="1" lang="en-US" altLang="zh-CN" sz="2200">
                <a:solidFill>
                  <a:srgbClr val="000000"/>
                </a:solidFill>
                <a:ea typeface="楷体_GB2312"/>
                <a:cs typeface="楷体_GB2312"/>
              </a:rPr>
              <a:t>1</a:t>
            </a:r>
            <a:r>
              <a:rPr kumimoji="1" lang="zh-CN" altLang="en-US" sz="2200">
                <a:solidFill>
                  <a:srgbClr val="000000"/>
                </a:solidFill>
                <a:ea typeface="楷体_GB2312"/>
                <a:cs typeface="楷体_GB2312"/>
              </a:rPr>
              <a:t>）求输出电压</a:t>
            </a:r>
            <a:r>
              <a:rPr kumimoji="1" lang="en-US" altLang="zh-CN" sz="2200" i="1">
                <a:solidFill>
                  <a:srgbClr val="000000"/>
                </a:solidFill>
                <a:latin typeface="Book Antiqua" panose="02040602050305030304" pitchFamily="18" charset="0"/>
                <a:ea typeface="楷体_GB2312"/>
                <a:cs typeface="楷体_GB2312"/>
              </a:rPr>
              <a:t>v</a:t>
            </a:r>
            <a:r>
              <a:rPr kumimoji="1" lang="en-US" altLang="zh-CN" sz="2200" baseline="-30000">
                <a:solidFill>
                  <a:srgbClr val="000000"/>
                </a:solidFill>
                <a:ea typeface="楷体_GB2312"/>
                <a:cs typeface="楷体_GB2312"/>
              </a:rPr>
              <a:t>O</a:t>
            </a:r>
            <a:r>
              <a:rPr kumimoji="1" lang="zh-CN" altLang="en-US" sz="2200">
                <a:solidFill>
                  <a:srgbClr val="000000"/>
                </a:solidFill>
                <a:ea typeface="楷体_GB2312"/>
                <a:cs typeface="楷体_GB2312"/>
              </a:rPr>
              <a:t>的交流量和总量；</a:t>
            </a:r>
          </a:p>
          <a:p>
            <a:pPr>
              <a:lnSpc>
                <a:spcPct val="140000"/>
              </a:lnSpc>
              <a:spcAft>
                <a:spcPct val="0"/>
              </a:spcAft>
              <a:buFontTx/>
              <a:buNone/>
            </a:pPr>
            <a:r>
              <a:rPr kumimoji="1" lang="zh-CN" altLang="en-US" sz="2200">
                <a:solidFill>
                  <a:srgbClr val="000000"/>
                </a:solidFill>
                <a:ea typeface="楷体_GB2312"/>
                <a:cs typeface="楷体_GB2312"/>
              </a:rPr>
              <a:t>（</a:t>
            </a:r>
            <a:r>
              <a:rPr kumimoji="1" lang="en-US" altLang="zh-CN" sz="2200">
                <a:solidFill>
                  <a:srgbClr val="000000"/>
                </a:solidFill>
                <a:ea typeface="楷体_GB2312"/>
                <a:cs typeface="楷体_GB2312"/>
              </a:rPr>
              <a:t>2</a:t>
            </a:r>
            <a:r>
              <a:rPr kumimoji="1" lang="zh-CN" altLang="en-US" sz="2200">
                <a:solidFill>
                  <a:srgbClr val="000000"/>
                </a:solidFill>
                <a:ea typeface="楷体_GB2312"/>
                <a:cs typeface="楷体_GB2312"/>
              </a:rPr>
              <a:t>）绘出</a:t>
            </a:r>
            <a:r>
              <a:rPr kumimoji="1" lang="en-US" altLang="zh-CN" sz="2200" i="1">
                <a:solidFill>
                  <a:srgbClr val="000000"/>
                </a:solidFill>
                <a:latin typeface="Book Antiqua" panose="02040602050305030304" pitchFamily="18" charset="0"/>
                <a:ea typeface="楷体_GB2312"/>
                <a:cs typeface="楷体_GB2312"/>
              </a:rPr>
              <a:t>v</a:t>
            </a:r>
            <a:r>
              <a:rPr kumimoji="1" lang="en-US" altLang="zh-CN" sz="2200" baseline="-30000">
                <a:solidFill>
                  <a:srgbClr val="000000"/>
                </a:solidFill>
                <a:ea typeface="楷体_GB2312"/>
                <a:cs typeface="楷体_GB2312"/>
              </a:rPr>
              <a:t>O</a:t>
            </a:r>
            <a:r>
              <a:rPr kumimoji="1" lang="zh-CN" altLang="en-US" sz="2200">
                <a:solidFill>
                  <a:srgbClr val="000000"/>
                </a:solidFill>
                <a:ea typeface="楷体_GB2312"/>
                <a:cs typeface="楷体_GB2312"/>
              </a:rPr>
              <a:t>的波形。</a:t>
            </a:r>
          </a:p>
        </p:txBody>
      </p:sp>
      <p:graphicFrame>
        <p:nvGraphicFramePr>
          <p:cNvPr id="45060" name="Object 23">
            <a:extLst>
              <a:ext uri="{FF2B5EF4-FFF2-40B4-BE49-F238E27FC236}">
                <a16:creationId xmlns:a16="http://schemas.microsoft.com/office/drawing/2014/main" id="{C2ED7714-3E4D-4F63-927B-B24BE93AB7C8}"/>
              </a:ext>
            </a:extLst>
          </p:cNvPr>
          <p:cNvGraphicFramePr>
            <a:graphicFrameLocks noChangeAspect="1"/>
          </p:cNvGraphicFramePr>
          <p:nvPr/>
        </p:nvGraphicFramePr>
        <p:xfrm>
          <a:off x="5724525" y="1089025"/>
          <a:ext cx="2806700" cy="1800225"/>
        </p:xfrm>
        <a:graphic>
          <a:graphicData uri="http://schemas.openxmlformats.org/presentationml/2006/ole">
            <mc:AlternateContent xmlns:mc="http://schemas.openxmlformats.org/markup-compatibility/2006">
              <mc:Choice xmlns:v="urn:schemas-microsoft-com:vml" Requires="v">
                <p:oleObj spid="_x0000_s45074" name="图片" r:id="rId3" imgW="1646597" imgH="1058475" progId="Word.Picture.8">
                  <p:embed/>
                </p:oleObj>
              </mc:Choice>
              <mc:Fallback>
                <p:oleObj name="图片" r:id="rId3" imgW="1646597" imgH="1058475" progId="Word.Picture.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089025"/>
                        <a:ext cx="28067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 name="Group 29">
            <a:extLst>
              <a:ext uri="{FF2B5EF4-FFF2-40B4-BE49-F238E27FC236}">
                <a16:creationId xmlns:a16="http://schemas.microsoft.com/office/drawing/2014/main" id="{40A89611-022B-42C4-BC41-7F96EDAB23B2}"/>
              </a:ext>
            </a:extLst>
          </p:cNvPr>
          <p:cNvGrpSpPr>
            <a:grpSpLocks/>
          </p:cNvGrpSpPr>
          <p:nvPr/>
        </p:nvGrpSpPr>
        <p:grpSpPr bwMode="auto">
          <a:xfrm>
            <a:off x="5783263" y="2925763"/>
            <a:ext cx="2749550" cy="2016125"/>
            <a:chOff x="1987" y="1275"/>
            <a:chExt cx="1732" cy="1270"/>
          </a:xfrm>
        </p:grpSpPr>
        <p:graphicFrame>
          <p:nvGraphicFramePr>
            <p:cNvPr id="45072" name="Object 25">
              <a:extLst>
                <a:ext uri="{FF2B5EF4-FFF2-40B4-BE49-F238E27FC236}">
                  <a16:creationId xmlns:a16="http://schemas.microsoft.com/office/drawing/2014/main" id="{38B39FB5-55F7-456F-B1B1-05359F32FE93}"/>
                </a:ext>
              </a:extLst>
            </p:cNvPr>
            <p:cNvGraphicFramePr>
              <a:graphicFrameLocks noChangeAspect="1"/>
            </p:cNvGraphicFramePr>
            <p:nvPr/>
          </p:nvGraphicFramePr>
          <p:xfrm>
            <a:off x="1987" y="1275"/>
            <a:ext cx="1732" cy="1090"/>
          </p:xfrm>
          <a:graphic>
            <a:graphicData uri="http://schemas.openxmlformats.org/presentationml/2006/ole">
              <mc:AlternateContent xmlns:mc="http://schemas.openxmlformats.org/markup-compatibility/2006">
                <mc:Choice xmlns:v="urn:schemas-microsoft-com:vml" Requires="v">
                  <p:oleObj spid="_x0000_s45075" name="图片" r:id="rId5" imgW="1618171" imgH="1020261" progId="Word.Picture.8">
                    <p:embed/>
                  </p:oleObj>
                </mc:Choice>
                <mc:Fallback>
                  <p:oleObj name="图片" r:id="rId5" imgW="1618171" imgH="1020261" progId="Word.Picture.8">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7" y="1275"/>
                          <a:ext cx="1732"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 Box 12">
              <a:extLst>
                <a:ext uri="{FF2B5EF4-FFF2-40B4-BE49-F238E27FC236}">
                  <a16:creationId xmlns:a16="http://schemas.microsoft.com/office/drawing/2014/main" id="{ECCF513F-EADA-4A3E-AF1C-9B8D8DD22C8A}"/>
                </a:ext>
              </a:extLst>
            </p:cNvPr>
            <p:cNvSpPr txBox="1">
              <a:spLocks noChangeArrowheads="1"/>
            </p:cNvSpPr>
            <p:nvPr/>
          </p:nvSpPr>
          <p:spPr bwMode="auto">
            <a:xfrm>
              <a:off x="2400" y="2287"/>
              <a:ext cx="1200" cy="258"/>
            </a:xfrm>
            <a:prstGeom prst="rect">
              <a:avLst/>
            </a:prstGeom>
            <a:noFill/>
            <a:ln>
              <a:noFill/>
            </a:ln>
            <a:effectLst/>
          </p:spPr>
          <p:txBody>
            <a:bodyPr anchor="ctr">
              <a:spAutoFit/>
            </a:bodyPr>
            <a:lstStyle/>
            <a:p>
              <a:pPr eaLnBrk="1" hangingPunct="1">
                <a:lnSpc>
                  <a:spcPct val="130000"/>
                </a:lnSpc>
                <a:defRPr/>
              </a:pPr>
              <a:r>
                <a:rPr kumimoji="1" lang="zh-CN" altLang="en-US" sz="1600" b="1" kern="0">
                  <a:solidFill>
                    <a:srgbClr val="000000"/>
                  </a:solidFill>
                  <a:latin typeface="Times New Roman" pitchFamily="18" charset="0"/>
                  <a:ea typeface="楷体_GB2312" pitchFamily="49" charset="-122"/>
                </a:rPr>
                <a:t>直流通路（静态）</a:t>
              </a:r>
            </a:p>
          </p:txBody>
        </p:sp>
      </p:grpSp>
      <p:grpSp>
        <p:nvGrpSpPr>
          <p:cNvPr id="30" name="Group 30">
            <a:extLst>
              <a:ext uri="{FF2B5EF4-FFF2-40B4-BE49-F238E27FC236}">
                <a16:creationId xmlns:a16="http://schemas.microsoft.com/office/drawing/2014/main" id="{F0BDA986-D1F5-48E3-A24D-352946808556}"/>
              </a:ext>
            </a:extLst>
          </p:cNvPr>
          <p:cNvGrpSpPr>
            <a:grpSpLocks/>
          </p:cNvGrpSpPr>
          <p:nvPr/>
        </p:nvGrpSpPr>
        <p:grpSpPr bwMode="auto">
          <a:xfrm>
            <a:off x="2627313" y="2505075"/>
            <a:ext cx="2800350" cy="2292350"/>
            <a:chOff x="3810" y="1275"/>
            <a:chExt cx="1764" cy="1444"/>
          </a:xfrm>
        </p:grpSpPr>
        <p:graphicFrame>
          <p:nvGraphicFramePr>
            <p:cNvPr id="45070" name="Object 27">
              <a:extLst>
                <a:ext uri="{FF2B5EF4-FFF2-40B4-BE49-F238E27FC236}">
                  <a16:creationId xmlns:a16="http://schemas.microsoft.com/office/drawing/2014/main" id="{ADF958D8-C56A-41FD-A5BE-79EF4FBD2855}"/>
                </a:ext>
              </a:extLst>
            </p:cNvPr>
            <p:cNvGraphicFramePr>
              <a:graphicFrameLocks noChangeAspect="1"/>
            </p:cNvGraphicFramePr>
            <p:nvPr/>
          </p:nvGraphicFramePr>
          <p:xfrm>
            <a:off x="3810" y="1275"/>
            <a:ext cx="1764" cy="1091"/>
          </p:xfrm>
          <a:graphic>
            <a:graphicData uri="http://schemas.openxmlformats.org/presentationml/2006/ole">
              <mc:AlternateContent xmlns:mc="http://schemas.openxmlformats.org/markup-compatibility/2006">
                <mc:Choice xmlns:v="urn:schemas-microsoft-com:vml" Requires="v">
                  <p:oleObj spid="_x0000_s45076" name="图片" r:id="rId7" imgW="1646597" imgH="1020261" progId="Word.Picture.8">
                    <p:embed/>
                  </p:oleObj>
                </mc:Choice>
                <mc:Fallback>
                  <p:oleObj name="图片" r:id="rId7" imgW="1646597" imgH="1020261" progId="Word.Picture.8">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 y="1275"/>
                          <a:ext cx="1764" cy="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Text Box 15">
              <a:extLst>
                <a:ext uri="{FF2B5EF4-FFF2-40B4-BE49-F238E27FC236}">
                  <a16:creationId xmlns:a16="http://schemas.microsoft.com/office/drawing/2014/main" id="{8320BF8E-3C66-47EF-97C7-3413729FFDB4}"/>
                </a:ext>
              </a:extLst>
            </p:cNvPr>
            <p:cNvSpPr txBox="1">
              <a:spLocks noChangeArrowheads="1"/>
            </p:cNvSpPr>
            <p:nvPr/>
          </p:nvSpPr>
          <p:spPr bwMode="auto">
            <a:xfrm>
              <a:off x="4080" y="2353"/>
              <a:ext cx="1440" cy="366"/>
            </a:xfrm>
            <a:prstGeom prst="rect">
              <a:avLst/>
            </a:prstGeom>
            <a:noFill/>
            <a:ln>
              <a:noFill/>
            </a:ln>
            <a:effectLst/>
          </p:spPr>
          <p:txBody>
            <a:bodyPr anchor="ctr">
              <a:spAutoFit/>
            </a:bodyPr>
            <a:lstStyle/>
            <a:p>
              <a:pPr algn="ctr">
                <a:defRPr/>
              </a:pPr>
              <a:r>
                <a:rPr kumimoji="1" lang="zh-CN" altLang="en-US" sz="1600" b="1" kern="0">
                  <a:solidFill>
                    <a:srgbClr val="000000"/>
                  </a:solidFill>
                  <a:latin typeface="Times New Roman" pitchFamily="18" charset="0"/>
                  <a:ea typeface="楷体_GB2312" pitchFamily="49" charset="-122"/>
                </a:rPr>
                <a:t>小信号模型的交流通路（动态）</a:t>
              </a:r>
            </a:p>
          </p:txBody>
        </p:sp>
      </p:grpSp>
      <p:graphicFrame>
        <p:nvGraphicFramePr>
          <p:cNvPr id="34" name="Object 18">
            <a:extLst>
              <a:ext uri="{FF2B5EF4-FFF2-40B4-BE49-F238E27FC236}">
                <a16:creationId xmlns:a16="http://schemas.microsoft.com/office/drawing/2014/main" id="{40075C69-D7F5-4D33-BE81-BBED68B95CF8}"/>
              </a:ext>
            </a:extLst>
          </p:cNvPr>
          <p:cNvGraphicFramePr>
            <a:graphicFrameLocks noChangeAspect="1"/>
          </p:cNvGraphicFramePr>
          <p:nvPr/>
        </p:nvGraphicFramePr>
        <p:xfrm>
          <a:off x="4356100" y="4976813"/>
          <a:ext cx="1668463" cy="730250"/>
        </p:xfrm>
        <a:graphic>
          <a:graphicData uri="http://schemas.openxmlformats.org/presentationml/2006/ole">
            <mc:AlternateContent xmlns:mc="http://schemas.openxmlformats.org/markup-compatibility/2006">
              <mc:Choice xmlns:v="urn:schemas-microsoft-com:vml" Requires="v">
                <p:oleObj spid="_x0000_s45077" name="公式" r:id="rId9" imgW="926698" imgH="406224" progId="Equation.3">
                  <p:embed/>
                </p:oleObj>
              </mc:Choice>
              <mc:Fallback>
                <p:oleObj name="公式" r:id="rId9" imgW="926698" imgH="406224"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4976813"/>
                        <a:ext cx="1668463"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0">
            <a:extLst>
              <a:ext uri="{FF2B5EF4-FFF2-40B4-BE49-F238E27FC236}">
                <a16:creationId xmlns:a16="http://schemas.microsoft.com/office/drawing/2014/main" id="{67CA0D03-F173-416F-BBAB-E70A234854BE}"/>
              </a:ext>
            </a:extLst>
          </p:cNvPr>
          <p:cNvGraphicFramePr>
            <a:graphicFrameLocks noChangeAspect="1"/>
          </p:cNvGraphicFramePr>
          <p:nvPr/>
        </p:nvGraphicFramePr>
        <p:xfrm>
          <a:off x="1079500" y="2960688"/>
          <a:ext cx="914400" cy="800100"/>
        </p:xfrm>
        <a:graphic>
          <a:graphicData uri="http://schemas.openxmlformats.org/presentationml/2006/ole">
            <mc:AlternateContent xmlns:mc="http://schemas.openxmlformats.org/markup-compatibility/2006">
              <mc:Choice xmlns:v="urn:schemas-microsoft-com:vml" Requires="v">
                <p:oleObj spid="_x0000_s45078" name="公式" r:id="rId11" imgW="507780" imgH="444307" progId="Equation.3">
                  <p:embed/>
                </p:oleObj>
              </mc:Choice>
              <mc:Fallback>
                <p:oleObj name="公式" r:id="rId11" imgW="507780" imgH="444307"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9500" y="2960688"/>
                        <a:ext cx="9144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1">
            <a:extLst>
              <a:ext uri="{FF2B5EF4-FFF2-40B4-BE49-F238E27FC236}">
                <a16:creationId xmlns:a16="http://schemas.microsoft.com/office/drawing/2014/main" id="{E93A335B-123E-448C-ABDD-2EF6704A5BB9}"/>
              </a:ext>
            </a:extLst>
          </p:cNvPr>
          <p:cNvGraphicFramePr>
            <a:graphicFrameLocks noChangeAspect="1"/>
          </p:cNvGraphicFramePr>
          <p:nvPr/>
        </p:nvGraphicFramePr>
        <p:xfrm>
          <a:off x="6480175" y="5049838"/>
          <a:ext cx="1687513" cy="798512"/>
        </p:xfrm>
        <a:graphic>
          <a:graphicData uri="http://schemas.openxmlformats.org/presentationml/2006/ole">
            <mc:AlternateContent xmlns:mc="http://schemas.openxmlformats.org/markup-compatibility/2006">
              <mc:Choice xmlns:v="urn:schemas-microsoft-com:vml" Requires="v">
                <p:oleObj spid="_x0000_s45079" name="公式" r:id="rId13" imgW="939392" imgH="444307" progId="Equation.3">
                  <p:embed/>
                </p:oleObj>
              </mc:Choice>
              <mc:Fallback>
                <p:oleObj name="公式" r:id="rId13" imgW="939392" imgH="444307"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80175" y="5049838"/>
                        <a:ext cx="1687513"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a:extLst>
              <a:ext uri="{FF2B5EF4-FFF2-40B4-BE49-F238E27FC236}">
                <a16:creationId xmlns:a16="http://schemas.microsoft.com/office/drawing/2014/main" id="{F474E64F-57C1-4AB5-B799-2C431258143D}"/>
              </a:ext>
            </a:extLst>
          </p:cNvPr>
          <p:cNvGraphicFramePr>
            <a:graphicFrameLocks noChangeAspect="1"/>
          </p:cNvGraphicFramePr>
          <p:nvPr/>
        </p:nvGraphicFramePr>
        <p:xfrm>
          <a:off x="323850" y="4149725"/>
          <a:ext cx="3738563" cy="2263775"/>
        </p:xfrm>
        <a:graphic>
          <a:graphicData uri="http://schemas.openxmlformats.org/presentationml/2006/ole">
            <mc:AlternateContent xmlns:mc="http://schemas.openxmlformats.org/markup-compatibility/2006">
              <mc:Choice xmlns:v="urn:schemas-microsoft-com:vml" Requires="v">
                <p:oleObj spid="_x0000_s45080" name="Picture" r:id="rId15" imgW="2077212" imgH="1257300" progId="Word.Picture.8">
                  <p:embed/>
                </p:oleObj>
              </mc:Choice>
              <mc:Fallback>
                <p:oleObj name="Picture" r:id="rId15" imgW="2077212" imgH="1257300" progId="Word.Picture.8">
                  <p:embed/>
                  <p:pic>
                    <p:nvPicPr>
                      <p:cNvPr id="0" name="对象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4149725"/>
                        <a:ext cx="3738563"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7" name="Rectangle 57">
            <a:extLst>
              <a:ext uri="{FF2B5EF4-FFF2-40B4-BE49-F238E27FC236}">
                <a16:creationId xmlns:a16="http://schemas.microsoft.com/office/drawing/2014/main" id="{1ABF74C8-7D8C-4018-B920-E1F9186A96D0}"/>
              </a:ext>
            </a:extLst>
          </p:cNvPr>
          <p:cNvSpPr>
            <a:spLocks noChangeArrowheads="1"/>
          </p:cNvSpPr>
          <p:nvPr/>
        </p:nvSpPr>
        <p:spPr bwMode="auto">
          <a:xfrm>
            <a:off x="7272338" y="2349500"/>
            <a:ext cx="6016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solidFill>
                  <a:srgbClr val="000000"/>
                </a:solidFill>
                <a:ea typeface="楷体_GB2312"/>
                <a:cs typeface="楷体_GB2312"/>
              </a:rPr>
              <a:t>5k</a:t>
            </a:r>
            <a:r>
              <a:rPr kumimoji="1" lang="en-US" altLang="zh-CN" sz="1800">
                <a:solidFill>
                  <a:srgbClr val="000000"/>
                </a:solidFill>
                <a:ea typeface="楷体_GB2312"/>
                <a:cs typeface="楷体_GB2312"/>
                <a:sym typeface="Symbol" panose="05050102010706020507" pitchFamily="18" charset="2"/>
              </a:rPr>
              <a:t></a:t>
            </a:r>
            <a:endParaRPr kumimoji="1" lang="zh-CN" altLang="en-US" sz="1800">
              <a:solidFill>
                <a:srgbClr val="000000"/>
              </a:solidFill>
              <a:ea typeface="楷体_GB2312"/>
              <a:cs typeface="楷体_GB2312"/>
              <a:sym typeface="Symbol" panose="05050102010706020507" pitchFamily="18" charset="2"/>
            </a:endParaRPr>
          </a:p>
        </p:txBody>
      </p:sp>
      <p:sp>
        <p:nvSpPr>
          <p:cNvPr id="45068" name="Rectangle 58">
            <a:extLst>
              <a:ext uri="{FF2B5EF4-FFF2-40B4-BE49-F238E27FC236}">
                <a16:creationId xmlns:a16="http://schemas.microsoft.com/office/drawing/2014/main" id="{F4B74C49-85DB-4CE8-8A31-CE9FC8215272}"/>
              </a:ext>
            </a:extLst>
          </p:cNvPr>
          <p:cNvSpPr>
            <a:spLocks noChangeArrowheads="1"/>
          </p:cNvSpPr>
          <p:nvPr/>
        </p:nvSpPr>
        <p:spPr bwMode="auto">
          <a:xfrm>
            <a:off x="6588125" y="2241550"/>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solidFill>
                  <a:srgbClr val="000000"/>
                </a:solidFill>
                <a:ea typeface="楷体_GB2312"/>
                <a:cs typeface="楷体_GB2312"/>
              </a:rPr>
              <a:t>5V</a:t>
            </a:r>
            <a:endParaRPr kumimoji="1" lang="zh-CN" altLang="en-US" sz="1800">
              <a:solidFill>
                <a:srgbClr val="000000"/>
              </a:solidFill>
              <a:ea typeface="楷体_GB2312"/>
              <a:cs typeface="楷体_GB2312"/>
            </a:endParaRPr>
          </a:p>
        </p:txBody>
      </p:sp>
      <p:sp>
        <p:nvSpPr>
          <p:cNvPr id="26" name="Text Box 9">
            <a:extLst>
              <a:ext uri="{FF2B5EF4-FFF2-40B4-BE49-F238E27FC236}">
                <a16:creationId xmlns:a16="http://schemas.microsoft.com/office/drawing/2014/main" id="{A8DC1630-ED30-4A86-92BA-F30E2A6B8AAE}"/>
              </a:ext>
            </a:extLst>
          </p:cNvPr>
          <p:cNvSpPr txBox="1">
            <a:spLocks noChangeArrowheads="1"/>
          </p:cNvSpPr>
          <p:nvPr/>
        </p:nvSpPr>
        <p:spPr bwMode="auto">
          <a:xfrm>
            <a:off x="4289425" y="5876925"/>
            <a:ext cx="4495800"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Aft>
                <a:spcPct val="0"/>
              </a:spcAft>
              <a:buFontTx/>
              <a:buNone/>
            </a:pPr>
            <a:r>
              <a:rPr kumimoji="1" lang="en-US" altLang="zh-CN" sz="2000" i="1">
                <a:solidFill>
                  <a:srgbClr val="000000"/>
                </a:solidFill>
                <a:latin typeface="Book Antiqua" panose="02040602050305030304" pitchFamily="18" charset="0"/>
              </a:rPr>
              <a:t>v</a:t>
            </a:r>
            <a:r>
              <a:rPr kumimoji="1" lang="en-US" altLang="zh-CN" sz="2000" baseline="-30000">
                <a:solidFill>
                  <a:srgbClr val="000000"/>
                </a:solidFill>
              </a:rPr>
              <a:t>O </a:t>
            </a:r>
            <a:r>
              <a:rPr kumimoji="1" lang="en-US" altLang="zh-CN" sz="2000">
                <a:solidFill>
                  <a:srgbClr val="000000"/>
                </a:solidFill>
              </a:rPr>
              <a:t>=</a:t>
            </a:r>
            <a:r>
              <a:rPr kumimoji="1" lang="en-US" altLang="zh-CN" sz="2000" i="1">
                <a:solidFill>
                  <a:srgbClr val="000000"/>
                </a:solidFill>
              </a:rPr>
              <a:t> V</a:t>
            </a:r>
            <a:r>
              <a:rPr kumimoji="1" lang="en-US" altLang="zh-CN" sz="2000" baseline="-30000">
                <a:solidFill>
                  <a:srgbClr val="000000"/>
                </a:solidFill>
              </a:rPr>
              <a:t>O </a:t>
            </a:r>
            <a:r>
              <a:rPr kumimoji="1" lang="en-US" altLang="zh-CN" sz="2000">
                <a:solidFill>
                  <a:srgbClr val="000000"/>
                </a:solidFill>
              </a:rPr>
              <a:t>+</a:t>
            </a:r>
            <a:r>
              <a:rPr kumimoji="1" lang="en-US" altLang="zh-CN" sz="2000" i="1">
                <a:solidFill>
                  <a:srgbClr val="000000"/>
                </a:solidFill>
                <a:latin typeface="Book Antiqua" panose="02040602050305030304" pitchFamily="18" charset="0"/>
              </a:rPr>
              <a:t> v</a:t>
            </a:r>
            <a:r>
              <a:rPr kumimoji="1" lang="en-US" altLang="zh-CN" sz="2000" baseline="-30000">
                <a:solidFill>
                  <a:srgbClr val="000000"/>
                </a:solidFill>
              </a:rPr>
              <a:t>o </a:t>
            </a:r>
            <a:r>
              <a:rPr kumimoji="1" lang="en-US" altLang="zh-CN" sz="2000">
                <a:solidFill>
                  <a:srgbClr val="000000"/>
                </a:solidFill>
              </a:rPr>
              <a:t>= 4.3</a:t>
            </a:r>
            <a:r>
              <a:rPr kumimoji="1" lang="en-US" altLang="zh-CN" sz="2000" i="1">
                <a:solidFill>
                  <a:srgbClr val="000000"/>
                </a:solidFill>
              </a:rPr>
              <a:t> +</a:t>
            </a:r>
            <a:r>
              <a:rPr kumimoji="1" lang="en-US" altLang="zh-CN" sz="2000">
                <a:solidFill>
                  <a:srgbClr val="000000"/>
                </a:solidFill>
              </a:rPr>
              <a:t> 0.0994sin</a:t>
            </a:r>
            <a:r>
              <a:rPr kumimoji="1" lang="en-US" altLang="zh-CN" sz="2000" i="1">
                <a:solidFill>
                  <a:srgbClr val="000000"/>
                </a:solidFill>
                <a:latin typeface="Symbol" panose="05050102010706020507" pitchFamily="18" charset="2"/>
              </a:rPr>
              <a:t>w</a:t>
            </a:r>
            <a:r>
              <a:rPr kumimoji="1" lang="en-US" altLang="zh-CN" sz="2000" i="1">
                <a:solidFill>
                  <a:srgbClr val="000000"/>
                </a:solidFill>
              </a:rPr>
              <a:t>t </a:t>
            </a:r>
            <a:r>
              <a:rPr kumimoji="1" lang="zh-CN" altLang="en-US" sz="2000">
                <a:solidFill>
                  <a:srgbClr val="000000"/>
                </a:solidFill>
                <a:latin typeface="宋体" panose="02010600030101010101" pitchFamily="2" charset="-122"/>
              </a:rPr>
              <a:t>（</a:t>
            </a:r>
            <a:r>
              <a:rPr kumimoji="1" lang="en-US" altLang="zh-CN" sz="2000">
                <a:solidFill>
                  <a:srgbClr val="000000"/>
                </a:solidFill>
              </a:rPr>
              <a:t>V</a:t>
            </a:r>
            <a:r>
              <a:rPr kumimoji="1" lang="zh-CN" altLang="en-US" sz="2000">
                <a:solidFill>
                  <a:srgbClr val="000000"/>
                </a:solidFill>
                <a:latin typeface="宋体" panose="02010600030101010101" pitchFamily="2" charset="-122"/>
              </a:rPr>
              <a:t>）</a:t>
            </a:r>
            <a:r>
              <a:rPr kumimoji="1" lang="zh-CN" altLang="en-US" sz="2000">
                <a:solidFill>
                  <a:srgbClr val="000000"/>
                </a:solidFill>
                <a:ea typeface="楷体_GB2312"/>
                <a:cs typeface="楷体_GB231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downRight)">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strips(downRight)">
                                      <p:cBhvr>
                                        <p:cTn id="12" dur="500"/>
                                        <p:tgtEl>
                                          <p:spTgt spid="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strips(downRight)">
                                      <p:cBhvr>
                                        <p:cTn id="17" dur="500"/>
                                        <p:tgtEl>
                                          <p:spTgt spid="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strips(downRight)">
                                      <p:cBhvr>
                                        <p:cTn id="22" dur="500"/>
                                        <p:tgtEl>
                                          <p:spTgt spid="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strips(downRight)">
                                      <p:cBhvr>
                                        <p:cTn id="27" dur="500"/>
                                        <p:tgtEl>
                                          <p:spTgt spid="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strips(downRight)">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5EF6F192-D377-4451-A875-A61485BDE16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96D3848-2A61-4814-BD03-96A615B212B0}"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46083" name="Rectangle 5">
            <a:extLst>
              <a:ext uri="{FF2B5EF4-FFF2-40B4-BE49-F238E27FC236}">
                <a16:creationId xmlns:a16="http://schemas.microsoft.com/office/drawing/2014/main" id="{A2EBCDC1-D0FC-4F0A-BCE5-7C9974ABF8D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6084" name="Rectangle 6">
            <a:extLst>
              <a:ext uri="{FF2B5EF4-FFF2-40B4-BE49-F238E27FC236}">
                <a16:creationId xmlns:a16="http://schemas.microsoft.com/office/drawing/2014/main" id="{9578C0E5-2B96-44AE-B900-11FD509775C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262698B-9463-4482-A25B-6A9B9B0D2FD8}" type="slidenum">
              <a:rPr lang="en-US" altLang="zh-CN" sz="1800" b="0" smtClean="0">
                <a:solidFill>
                  <a:srgbClr val="B2B2B2"/>
                </a:solidFill>
                <a:latin typeface="Arial" panose="020B0604020202020204" pitchFamily="34" charset="0"/>
              </a:rPr>
              <a:pPr>
                <a:spcAft>
                  <a:spcPct val="0"/>
                </a:spcAft>
                <a:buFontTx/>
                <a:buNone/>
              </a:pPr>
              <a:t>26</a:t>
            </a:fld>
            <a:endParaRPr lang="en-US" altLang="zh-CN" sz="1800" b="0">
              <a:solidFill>
                <a:srgbClr val="B2B2B2"/>
              </a:solidFill>
              <a:latin typeface="Arial" panose="020B0604020202020204" pitchFamily="34" charset="0"/>
            </a:endParaRPr>
          </a:p>
        </p:txBody>
      </p:sp>
      <p:sp>
        <p:nvSpPr>
          <p:cNvPr id="46085" name="Rectangle 2">
            <a:extLst>
              <a:ext uri="{FF2B5EF4-FFF2-40B4-BE49-F238E27FC236}">
                <a16:creationId xmlns:a16="http://schemas.microsoft.com/office/drawing/2014/main" id="{A697A959-1B59-4A04-8C99-09572DE7FCF3}"/>
              </a:ext>
            </a:extLst>
          </p:cNvPr>
          <p:cNvSpPr>
            <a:spLocks noChangeArrowheads="1"/>
          </p:cNvSpPr>
          <p:nvPr>
            <p:ph type="title"/>
          </p:nvPr>
        </p:nvSpPr>
        <p:spPr/>
        <p:txBody>
          <a:bodyPr/>
          <a:lstStyle/>
          <a:p>
            <a:r>
              <a:rPr lang="zh-CN" altLang="en-US"/>
              <a:t>二极管应用</a:t>
            </a:r>
          </a:p>
        </p:txBody>
      </p:sp>
      <p:sp>
        <p:nvSpPr>
          <p:cNvPr id="1979395" name="Rectangle 3">
            <a:extLst>
              <a:ext uri="{FF2B5EF4-FFF2-40B4-BE49-F238E27FC236}">
                <a16:creationId xmlns:a16="http://schemas.microsoft.com/office/drawing/2014/main" id="{E13DBF61-93E8-48C1-BE7F-0298E2214FEB}"/>
              </a:ext>
            </a:extLst>
          </p:cNvPr>
          <p:cNvSpPr>
            <a:spLocks noChangeArrowheads="1"/>
          </p:cNvSpPr>
          <p:nvPr>
            <p:ph type="body" idx="1"/>
          </p:nvPr>
        </p:nvSpPr>
        <p:spPr>
          <a:xfrm>
            <a:off x="457200" y="1557338"/>
            <a:ext cx="8229600" cy="2016125"/>
          </a:xfrm>
        </p:spPr>
        <p:txBody>
          <a:bodyPr/>
          <a:lstStyle/>
          <a:p>
            <a:r>
              <a:rPr lang="zh-CN" altLang="en-US"/>
              <a:t>主要应用：整流、限幅、开关</a:t>
            </a:r>
            <a:endParaRPr lang="zh-CN" altLang="en-US" sz="3200"/>
          </a:p>
          <a:p>
            <a:endParaRPr lang="zh-CN" altLang="en-US"/>
          </a:p>
          <a:p>
            <a:r>
              <a:rPr lang="zh-CN" altLang="en-US"/>
              <a:t>特殊二极管</a:t>
            </a:r>
            <a:endParaRPr lang="zh-CN" altLang="en-US" sz="2000"/>
          </a:p>
        </p:txBody>
      </p:sp>
      <p:sp>
        <p:nvSpPr>
          <p:cNvPr id="1979396" name="Rectangle 4">
            <a:extLst>
              <a:ext uri="{FF2B5EF4-FFF2-40B4-BE49-F238E27FC236}">
                <a16:creationId xmlns:a16="http://schemas.microsoft.com/office/drawing/2014/main" id="{571E0956-34B6-4A35-8D92-41BD234B222B}"/>
              </a:ext>
            </a:extLst>
          </p:cNvPr>
          <p:cNvSpPr>
            <a:spLocks noChangeArrowheads="1"/>
          </p:cNvSpPr>
          <p:nvPr/>
        </p:nvSpPr>
        <p:spPr bwMode="auto">
          <a:xfrm>
            <a:off x="1619250" y="42306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稳压二极管</a:t>
            </a:r>
          </a:p>
        </p:txBody>
      </p:sp>
      <p:sp>
        <p:nvSpPr>
          <p:cNvPr id="1979397" name="Rectangle 5">
            <a:extLst>
              <a:ext uri="{FF2B5EF4-FFF2-40B4-BE49-F238E27FC236}">
                <a16:creationId xmlns:a16="http://schemas.microsoft.com/office/drawing/2014/main" id="{723B5C35-08CB-4DD2-96E0-F8D0B8C30596}"/>
              </a:ext>
            </a:extLst>
          </p:cNvPr>
          <p:cNvSpPr>
            <a:spLocks noChangeArrowheads="1"/>
          </p:cNvSpPr>
          <p:nvPr/>
        </p:nvSpPr>
        <p:spPr bwMode="auto">
          <a:xfrm>
            <a:off x="3919538" y="423068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发光二极管</a:t>
            </a:r>
          </a:p>
        </p:txBody>
      </p:sp>
      <p:sp>
        <p:nvSpPr>
          <p:cNvPr id="1979398" name="Rectangle 6">
            <a:extLst>
              <a:ext uri="{FF2B5EF4-FFF2-40B4-BE49-F238E27FC236}">
                <a16:creationId xmlns:a16="http://schemas.microsoft.com/office/drawing/2014/main" id="{080A97EF-2EB5-4311-9344-74DBAE6A4C1D}"/>
              </a:ext>
            </a:extLst>
          </p:cNvPr>
          <p:cNvSpPr>
            <a:spLocks noChangeArrowheads="1"/>
          </p:cNvSpPr>
          <p:nvPr/>
        </p:nvSpPr>
        <p:spPr bwMode="auto">
          <a:xfrm>
            <a:off x="6240463" y="4221163"/>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光电二极管</a:t>
            </a:r>
          </a:p>
        </p:txBody>
      </p:sp>
      <p:sp>
        <p:nvSpPr>
          <p:cNvPr id="1979399" name="AutoShape 7">
            <a:extLst>
              <a:ext uri="{FF2B5EF4-FFF2-40B4-BE49-F238E27FC236}">
                <a16:creationId xmlns:a16="http://schemas.microsoft.com/office/drawing/2014/main" id="{62AD328D-3789-4714-97DB-DB53B3F04104}"/>
              </a:ext>
            </a:extLst>
          </p:cNvPr>
          <p:cNvSpPr>
            <a:spLocks noChangeArrowheads="1"/>
          </p:cNvSpPr>
          <p:nvPr/>
        </p:nvSpPr>
        <p:spPr bwMode="auto">
          <a:xfrm rot="16200000" flipV="1">
            <a:off x="2334418" y="3717132"/>
            <a:ext cx="360363" cy="34290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79400" name="Line 8">
            <a:extLst>
              <a:ext uri="{FF2B5EF4-FFF2-40B4-BE49-F238E27FC236}">
                <a16:creationId xmlns:a16="http://schemas.microsoft.com/office/drawing/2014/main" id="{FC534CEA-42FD-43BF-BCE6-F0F4F3D3C35B}"/>
              </a:ext>
            </a:extLst>
          </p:cNvPr>
          <p:cNvSpPr>
            <a:spLocks noChangeShapeType="1"/>
          </p:cNvSpPr>
          <p:nvPr/>
        </p:nvSpPr>
        <p:spPr bwMode="auto">
          <a:xfrm>
            <a:off x="1995488" y="3889375"/>
            <a:ext cx="10461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9401" name="Line 9">
            <a:extLst>
              <a:ext uri="{FF2B5EF4-FFF2-40B4-BE49-F238E27FC236}">
                <a16:creationId xmlns:a16="http://schemas.microsoft.com/office/drawing/2014/main" id="{BC17CA52-B174-4731-B7E5-E64963E9F32A}"/>
              </a:ext>
            </a:extLst>
          </p:cNvPr>
          <p:cNvSpPr>
            <a:spLocks noChangeShapeType="1"/>
          </p:cNvSpPr>
          <p:nvPr/>
        </p:nvSpPr>
        <p:spPr bwMode="auto">
          <a:xfrm rot="-5400000">
            <a:off x="2428081" y="3886994"/>
            <a:ext cx="504825" cy="15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9402" name="Line 10">
            <a:extLst>
              <a:ext uri="{FF2B5EF4-FFF2-40B4-BE49-F238E27FC236}">
                <a16:creationId xmlns:a16="http://schemas.microsoft.com/office/drawing/2014/main" id="{88620ABC-091C-461E-808E-F36CE96BAAA0}"/>
              </a:ext>
            </a:extLst>
          </p:cNvPr>
          <p:cNvSpPr>
            <a:spLocks noChangeShapeType="1"/>
          </p:cNvSpPr>
          <p:nvPr/>
        </p:nvSpPr>
        <p:spPr bwMode="auto">
          <a:xfrm flipH="1">
            <a:off x="2500313" y="3643313"/>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1">
            <a:extLst>
              <a:ext uri="{FF2B5EF4-FFF2-40B4-BE49-F238E27FC236}">
                <a16:creationId xmlns:a16="http://schemas.microsoft.com/office/drawing/2014/main" id="{D10B33FA-0340-4E42-AAD9-6D6203A31D45}"/>
              </a:ext>
            </a:extLst>
          </p:cNvPr>
          <p:cNvGrpSpPr>
            <a:grpSpLocks/>
          </p:cNvGrpSpPr>
          <p:nvPr/>
        </p:nvGrpSpPr>
        <p:grpSpPr bwMode="auto">
          <a:xfrm>
            <a:off x="4211638" y="3500438"/>
            <a:ext cx="1046162" cy="611187"/>
            <a:chOff x="3628" y="3068"/>
            <a:chExt cx="659" cy="385"/>
          </a:xfrm>
        </p:grpSpPr>
        <p:sp>
          <p:nvSpPr>
            <p:cNvPr id="46101" name="AutoShape 12">
              <a:extLst>
                <a:ext uri="{FF2B5EF4-FFF2-40B4-BE49-F238E27FC236}">
                  <a16:creationId xmlns:a16="http://schemas.microsoft.com/office/drawing/2014/main" id="{F0D58994-04A0-4178-A580-44E9439336F4}"/>
                </a:ext>
              </a:extLst>
            </p:cNvPr>
            <p:cNvSpPr>
              <a:spLocks noChangeArrowheads="1"/>
            </p:cNvSpPr>
            <p:nvPr/>
          </p:nvSpPr>
          <p:spPr bwMode="auto">
            <a:xfrm rot="16200000" flipV="1">
              <a:off x="3841" y="3231"/>
              <a:ext cx="227" cy="216"/>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6102" name="Line 13">
              <a:extLst>
                <a:ext uri="{FF2B5EF4-FFF2-40B4-BE49-F238E27FC236}">
                  <a16:creationId xmlns:a16="http://schemas.microsoft.com/office/drawing/2014/main" id="{94759524-C496-49FE-8D96-8D81BC2BFD5C}"/>
                </a:ext>
              </a:extLst>
            </p:cNvPr>
            <p:cNvSpPr>
              <a:spLocks noChangeShapeType="1"/>
            </p:cNvSpPr>
            <p:nvPr/>
          </p:nvSpPr>
          <p:spPr bwMode="auto">
            <a:xfrm>
              <a:off x="3628" y="3339"/>
              <a:ext cx="6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14">
              <a:extLst>
                <a:ext uri="{FF2B5EF4-FFF2-40B4-BE49-F238E27FC236}">
                  <a16:creationId xmlns:a16="http://schemas.microsoft.com/office/drawing/2014/main" id="{B718BF11-95A3-4070-9F9B-62216E7576F9}"/>
                </a:ext>
              </a:extLst>
            </p:cNvPr>
            <p:cNvSpPr>
              <a:spLocks noChangeShapeType="1"/>
            </p:cNvSpPr>
            <p:nvPr/>
          </p:nvSpPr>
          <p:spPr bwMode="auto">
            <a:xfrm rot="-5400000">
              <a:off x="3946" y="3338"/>
              <a:ext cx="228"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Line 15">
              <a:extLst>
                <a:ext uri="{FF2B5EF4-FFF2-40B4-BE49-F238E27FC236}">
                  <a16:creationId xmlns:a16="http://schemas.microsoft.com/office/drawing/2014/main" id="{CA6E83B8-7906-4B53-AA21-DEBDAEE5CF00}"/>
                </a:ext>
              </a:extLst>
            </p:cNvPr>
            <p:cNvSpPr>
              <a:spLocks noChangeShapeType="1"/>
            </p:cNvSpPr>
            <p:nvPr/>
          </p:nvSpPr>
          <p:spPr bwMode="auto">
            <a:xfrm flipV="1">
              <a:off x="3878" y="3068"/>
              <a:ext cx="204" cy="11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6105" name="Line 16">
              <a:extLst>
                <a:ext uri="{FF2B5EF4-FFF2-40B4-BE49-F238E27FC236}">
                  <a16:creationId xmlns:a16="http://schemas.microsoft.com/office/drawing/2014/main" id="{0B37BEBD-7362-4C0F-A02C-9708F8770939}"/>
                </a:ext>
              </a:extLst>
            </p:cNvPr>
            <p:cNvSpPr>
              <a:spLocks noChangeShapeType="1"/>
            </p:cNvSpPr>
            <p:nvPr/>
          </p:nvSpPr>
          <p:spPr bwMode="auto">
            <a:xfrm flipV="1">
              <a:off x="3991" y="3090"/>
              <a:ext cx="204" cy="11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7">
            <a:extLst>
              <a:ext uri="{FF2B5EF4-FFF2-40B4-BE49-F238E27FC236}">
                <a16:creationId xmlns:a16="http://schemas.microsoft.com/office/drawing/2014/main" id="{57E1114A-AC3C-40E5-80E4-04E88E2D33CC}"/>
              </a:ext>
            </a:extLst>
          </p:cNvPr>
          <p:cNvGrpSpPr>
            <a:grpSpLocks/>
          </p:cNvGrpSpPr>
          <p:nvPr/>
        </p:nvGrpSpPr>
        <p:grpSpPr bwMode="auto">
          <a:xfrm>
            <a:off x="6570663" y="3463925"/>
            <a:ext cx="1046162" cy="647700"/>
            <a:chOff x="5223" y="3204"/>
            <a:chExt cx="659" cy="408"/>
          </a:xfrm>
        </p:grpSpPr>
        <p:sp>
          <p:nvSpPr>
            <p:cNvPr id="46096" name="AutoShape 18">
              <a:extLst>
                <a:ext uri="{FF2B5EF4-FFF2-40B4-BE49-F238E27FC236}">
                  <a16:creationId xmlns:a16="http://schemas.microsoft.com/office/drawing/2014/main" id="{451B4B9A-E5D1-49DE-A91B-FD37BE3307FA}"/>
                </a:ext>
              </a:extLst>
            </p:cNvPr>
            <p:cNvSpPr>
              <a:spLocks noChangeArrowheads="1"/>
            </p:cNvSpPr>
            <p:nvPr/>
          </p:nvSpPr>
          <p:spPr bwMode="auto">
            <a:xfrm rot="16200000" flipV="1">
              <a:off x="5436" y="3391"/>
              <a:ext cx="227" cy="216"/>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46097" name="Line 19">
              <a:extLst>
                <a:ext uri="{FF2B5EF4-FFF2-40B4-BE49-F238E27FC236}">
                  <a16:creationId xmlns:a16="http://schemas.microsoft.com/office/drawing/2014/main" id="{31F84FD9-D8F2-415B-A5FF-6594C7A8F638}"/>
                </a:ext>
              </a:extLst>
            </p:cNvPr>
            <p:cNvSpPr>
              <a:spLocks noChangeShapeType="1"/>
            </p:cNvSpPr>
            <p:nvPr/>
          </p:nvSpPr>
          <p:spPr bwMode="auto">
            <a:xfrm>
              <a:off x="5223" y="3499"/>
              <a:ext cx="6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Line 20">
              <a:extLst>
                <a:ext uri="{FF2B5EF4-FFF2-40B4-BE49-F238E27FC236}">
                  <a16:creationId xmlns:a16="http://schemas.microsoft.com/office/drawing/2014/main" id="{73E268AB-BDE1-4E33-890A-C8A21E98F5EE}"/>
                </a:ext>
              </a:extLst>
            </p:cNvPr>
            <p:cNvSpPr>
              <a:spLocks noChangeShapeType="1"/>
            </p:cNvSpPr>
            <p:nvPr/>
          </p:nvSpPr>
          <p:spPr bwMode="auto">
            <a:xfrm flipV="1">
              <a:off x="5442" y="3204"/>
              <a:ext cx="204" cy="113"/>
            </a:xfrm>
            <a:prstGeom prst="line">
              <a:avLst/>
            </a:prstGeom>
            <a:noFill/>
            <a:ln w="2857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6099" name="Line 21">
              <a:extLst>
                <a:ext uri="{FF2B5EF4-FFF2-40B4-BE49-F238E27FC236}">
                  <a16:creationId xmlns:a16="http://schemas.microsoft.com/office/drawing/2014/main" id="{25F99602-335F-4BE1-B95D-7B8713208407}"/>
                </a:ext>
              </a:extLst>
            </p:cNvPr>
            <p:cNvSpPr>
              <a:spLocks noChangeShapeType="1"/>
            </p:cNvSpPr>
            <p:nvPr/>
          </p:nvSpPr>
          <p:spPr bwMode="auto">
            <a:xfrm flipV="1">
              <a:off x="5579" y="3226"/>
              <a:ext cx="204" cy="113"/>
            </a:xfrm>
            <a:prstGeom prst="line">
              <a:avLst/>
            </a:prstGeom>
            <a:noFill/>
            <a:ln w="2857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6100" name="Line 22">
              <a:extLst>
                <a:ext uri="{FF2B5EF4-FFF2-40B4-BE49-F238E27FC236}">
                  <a16:creationId xmlns:a16="http://schemas.microsoft.com/office/drawing/2014/main" id="{EFEA28AC-9383-4561-AE5C-892AC315850A}"/>
                </a:ext>
              </a:extLst>
            </p:cNvPr>
            <p:cNvSpPr>
              <a:spLocks noChangeShapeType="1"/>
            </p:cNvSpPr>
            <p:nvPr/>
          </p:nvSpPr>
          <p:spPr bwMode="auto">
            <a:xfrm rot="-5400000">
              <a:off x="5534" y="3497"/>
              <a:ext cx="228"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939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93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93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793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793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794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940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7940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9396" grpId="0"/>
      <p:bldP spid="1979397" grpId="0"/>
      <p:bldP spid="1979398" grpId="0"/>
      <p:bldP spid="19793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631E8064-43E4-4F1F-8F3B-CC3EEF5BFF3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C074EC5-479B-4826-9F15-3400D754B1BD}"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48131" name="Rectangle 5">
            <a:extLst>
              <a:ext uri="{FF2B5EF4-FFF2-40B4-BE49-F238E27FC236}">
                <a16:creationId xmlns:a16="http://schemas.microsoft.com/office/drawing/2014/main" id="{18DCBD19-C486-4155-85D4-0FBFAEE20B3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8132" name="Rectangle 6">
            <a:extLst>
              <a:ext uri="{FF2B5EF4-FFF2-40B4-BE49-F238E27FC236}">
                <a16:creationId xmlns:a16="http://schemas.microsoft.com/office/drawing/2014/main" id="{EE0BE254-A96C-492B-9D9E-547D90D8799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02CFCC0-AC8F-4EA2-BFF6-6095D6F7B418}" type="slidenum">
              <a:rPr lang="en-US" altLang="zh-CN" sz="1800" b="0" smtClean="0">
                <a:solidFill>
                  <a:srgbClr val="B2B2B2"/>
                </a:solidFill>
                <a:latin typeface="Arial" panose="020B0604020202020204" pitchFamily="34" charset="0"/>
              </a:rPr>
              <a:pPr>
                <a:spcAft>
                  <a:spcPct val="0"/>
                </a:spcAft>
                <a:buFontTx/>
                <a:buNone/>
              </a:pPr>
              <a:t>27</a:t>
            </a:fld>
            <a:endParaRPr lang="en-US" altLang="zh-CN" sz="1800" b="0">
              <a:solidFill>
                <a:srgbClr val="B2B2B2"/>
              </a:solidFill>
              <a:latin typeface="Arial" panose="020B0604020202020204" pitchFamily="34" charset="0"/>
            </a:endParaRPr>
          </a:p>
        </p:txBody>
      </p:sp>
      <p:sp>
        <p:nvSpPr>
          <p:cNvPr id="48133" name="Rectangle 2">
            <a:extLst>
              <a:ext uri="{FF2B5EF4-FFF2-40B4-BE49-F238E27FC236}">
                <a16:creationId xmlns:a16="http://schemas.microsoft.com/office/drawing/2014/main" id="{B7D68A7F-A17B-4D11-ACFA-465787CD048C}"/>
              </a:ext>
            </a:extLst>
          </p:cNvPr>
          <p:cNvSpPr>
            <a:spLocks noChangeArrowheads="1"/>
          </p:cNvSpPr>
          <p:nvPr>
            <p:ph type="title"/>
          </p:nvPr>
        </p:nvSpPr>
        <p:spPr/>
        <p:txBody>
          <a:bodyPr/>
          <a:lstStyle/>
          <a:p>
            <a:r>
              <a:rPr lang="zh-CN" altLang="en-US"/>
              <a:t>示例</a:t>
            </a:r>
            <a:r>
              <a:rPr lang="zh-CN" altLang="zh-CN">
                <a:solidFill>
                  <a:schemeClr val="tx1"/>
                </a:solidFill>
                <a:latin typeface="宋体" panose="02010600030101010101" pitchFamily="2" charset="-122"/>
              </a:rPr>
              <a:t>─</a:t>
            </a:r>
            <a:r>
              <a:rPr lang="zh-CN" altLang="en-US"/>
              <a:t>桥式整流</a:t>
            </a:r>
          </a:p>
        </p:txBody>
      </p:sp>
      <p:sp>
        <p:nvSpPr>
          <p:cNvPr id="48134" name="Text Box 3">
            <a:extLst>
              <a:ext uri="{FF2B5EF4-FFF2-40B4-BE49-F238E27FC236}">
                <a16:creationId xmlns:a16="http://schemas.microsoft.com/office/drawing/2014/main" id="{8CCD5107-E480-4AF4-B730-9096A3FD1C79}"/>
              </a:ext>
            </a:extLst>
          </p:cNvPr>
          <p:cNvSpPr txBox="1">
            <a:spLocks noChangeArrowheads="1"/>
          </p:cNvSpPr>
          <p:nvPr/>
        </p:nvSpPr>
        <p:spPr bwMode="auto">
          <a:xfrm>
            <a:off x="1908175" y="5718175"/>
            <a:ext cx="14224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简化电路</a:t>
            </a:r>
            <a:endParaRPr lang="en-US" altLang="zh-CN" sz="2400">
              <a:latin typeface="Arial" panose="020B0604020202020204" pitchFamily="34" charset="0"/>
            </a:endParaRPr>
          </a:p>
        </p:txBody>
      </p:sp>
      <p:sp>
        <p:nvSpPr>
          <p:cNvPr id="48135" name="Text Box 4">
            <a:extLst>
              <a:ext uri="{FF2B5EF4-FFF2-40B4-BE49-F238E27FC236}">
                <a16:creationId xmlns:a16="http://schemas.microsoft.com/office/drawing/2014/main" id="{451818B4-7662-4755-B940-A6233BB89C1A}"/>
              </a:ext>
            </a:extLst>
          </p:cNvPr>
          <p:cNvSpPr txBox="1">
            <a:spLocks noChangeArrowheads="1"/>
          </p:cNvSpPr>
          <p:nvPr/>
        </p:nvSpPr>
        <p:spPr bwMode="auto">
          <a:xfrm>
            <a:off x="1908175" y="3321050"/>
            <a:ext cx="14224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sz="2400">
                <a:latin typeface="Arial" panose="020B0604020202020204" pitchFamily="34" charset="0"/>
              </a:rPr>
              <a:t>完整电路</a:t>
            </a:r>
            <a:endParaRPr lang="en-US" altLang="zh-CN" sz="2400">
              <a:latin typeface="Arial" panose="020B0604020202020204" pitchFamily="34" charset="0"/>
            </a:endParaRPr>
          </a:p>
        </p:txBody>
      </p:sp>
      <p:pic>
        <p:nvPicPr>
          <p:cNvPr id="48136" name="Picture 5">
            <a:extLst>
              <a:ext uri="{FF2B5EF4-FFF2-40B4-BE49-F238E27FC236}">
                <a16:creationId xmlns:a16="http://schemas.microsoft.com/office/drawing/2014/main" id="{A9FB3F0E-5D15-4925-B01F-25D556AC4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1592263"/>
            <a:ext cx="386238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6">
            <a:extLst>
              <a:ext uri="{FF2B5EF4-FFF2-40B4-BE49-F238E27FC236}">
                <a16:creationId xmlns:a16="http://schemas.microsoft.com/office/drawing/2014/main" id="{3D6D998C-92FB-4BA2-AA4E-F6698602E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4076700"/>
            <a:ext cx="3459162"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1447" name="Picture 7">
            <a:extLst>
              <a:ext uri="{FF2B5EF4-FFF2-40B4-BE49-F238E27FC236}">
                <a16:creationId xmlns:a16="http://schemas.microsoft.com/office/drawing/2014/main" id="{519BBC28-5EE7-4A69-ACCA-A0BDB95F0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268413"/>
            <a:ext cx="3192462"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79EDF978-F22F-4758-BEB5-A7F84FDC609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D3A4F84-EF59-4BA6-805C-BF80DDB9947F}"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49155" name="Rectangle 5">
            <a:extLst>
              <a:ext uri="{FF2B5EF4-FFF2-40B4-BE49-F238E27FC236}">
                <a16:creationId xmlns:a16="http://schemas.microsoft.com/office/drawing/2014/main" id="{E98D4C31-6A77-444D-8F3C-82C6B5393E2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49156" name="Rectangle 6">
            <a:extLst>
              <a:ext uri="{FF2B5EF4-FFF2-40B4-BE49-F238E27FC236}">
                <a16:creationId xmlns:a16="http://schemas.microsoft.com/office/drawing/2014/main" id="{5696F252-D84B-413F-8788-362931F9F94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AF83762-6AA1-4F1C-BDDE-552295145F14}" type="slidenum">
              <a:rPr lang="en-US" altLang="zh-CN" sz="1800" b="0" smtClean="0">
                <a:solidFill>
                  <a:srgbClr val="B2B2B2"/>
                </a:solidFill>
                <a:latin typeface="Arial" panose="020B0604020202020204" pitchFamily="34" charset="0"/>
              </a:rPr>
              <a:pPr>
                <a:spcAft>
                  <a:spcPct val="0"/>
                </a:spcAft>
                <a:buFontTx/>
                <a:buNone/>
              </a:pPr>
              <a:t>28</a:t>
            </a:fld>
            <a:endParaRPr lang="en-US" altLang="zh-CN" sz="1800" b="0">
              <a:solidFill>
                <a:srgbClr val="B2B2B2"/>
              </a:solidFill>
              <a:latin typeface="Arial" panose="020B0604020202020204" pitchFamily="34" charset="0"/>
            </a:endParaRPr>
          </a:p>
        </p:txBody>
      </p:sp>
      <p:sp>
        <p:nvSpPr>
          <p:cNvPr id="49157" name="Rectangle 2">
            <a:extLst>
              <a:ext uri="{FF2B5EF4-FFF2-40B4-BE49-F238E27FC236}">
                <a16:creationId xmlns:a16="http://schemas.microsoft.com/office/drawing/2014/main" id="{FC0588B4-103A-4A92-8EEE-0F46ED62D05B}"/>
              </a:ext>
            </a:extLst>
          </p:cNvPr>
          <p:cNvSpPr>
            <a:spLocks noChangeArrowheads="1"/>
          </p:cNvSpPr>
          <p:nvPr>
            <p:ph type="title"/>
          </p:nvPr>
        </p:nvSpPr>
        <p:spPr/>
        <p:txBody>
          <a:bodyPr/>
          <a:lstStyle/>
          <a:p>
            <a:r>
              <a:rPr lang="zh-CN" altLang="en-US"/>
              <a:t>示例</a:t>
            </a:r>
            <a:r>
              <a:rPr lang="zh-CN" altLang="zh-CN">
                <a:solidFill>
                  <a:schemeClr val="tx1"/>
                </a:solidFill>
                <a:latin typeface="宋体" panose="02010600030101010101" pitchFamily="2" charset="-122"/>
              </a:rPr>
              <a:t>─</a:t>
            </a:r>
            <a:r>
              <a:rPr lang="zh-CN" altLang="en-US"/>
              <a:t>限幅</a:t>
            </a:r>
            <a:endParaRPr lang="zh-CN" altLang="en-US">
              <a:latin typeface="宋体" panose="02010600030101010101" pitchFamily="2" charset="-122"/>
            </a:endParaRPr>
          </a:p>
        </p:txBody>
      </p:sp>
      <p:pic>
        <p:nvPicPr>
          <p:cNvPr id="49158" name="Picture 3">
            <a:extLst>
              <a:ext uri="{FF2B5EF4-FFF2-40B4-BE49-F238E27FC236}">
                <a16:creationId xmlns:a16="http://schemas.microsoft.com/office/drawing/2014/main" id="{1F12B78A-CBA0-4639-B48F-AFB8F2F0B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349500"/>
            <a:ext cx="31813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3492" name="Picture 4">
            <a:extLst>
              <a:ext uri="{FF2B5EF4-FFF2-40B4-BE49-F238E27FC236}">
                <a16:creationId xmlns:a16="http://schemas.microsoft.com/office/drawing/2014/main" id="{E231C35F-4CE0-47DD-A580-2D9A17E39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488" y="2060575"/>
            <a:ext cx="41529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13C9801A-331E-4B0A-A75D-E53EED0D456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F2542BC-5FEF-4DA0-BABC-DF0D3536115B}"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51203" name="Rectangle 5">
            <a:extLst>
              <a:ext uri="{FF2B5EF4-FFF2-40B4-BE49-F238E27FC236}">
                <a16:creationId xmlns:a16="http://schemas.microsoft.com/office/drawing/2014/main" id="{54C7B229-FB70-43FE-BF7B-9415513BD58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51204" name="Rectangle 6">
            <a:extLst>
              <a:ext uri="{FF2B5EF4-FFF2-40B4-BE49-F238E27FC236}">
                <a16:creationId xmlns:a16="http://schemas.microsoft.com/office/drawing/2014/main" id="{99B1DB78-FD6D-49E6-86A2-2D9B75C7F94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BCFCF96-F288-430D-8DC7-1F4B9CF8B8DB}" type="slidenum">
              <a:rPr lang="en-US" altLang="zh-CN" sz="1800" b="0" smtClean="0">
                <a:solidFill>
                  <a:srgbClr val="B2B2B2"/>
                </a:solidFill>
                <a:latin typeface="Arial" panose="020B0604020202020204" pitchFamily="34" charset="0"/>
              </a:rPr>
              <a:pPr>
                <a:spcAft>
                  <a:spcPct val="0"/>
                </a:spcAft>
                <a:buFontTx/>
                <a:buNone/>
              </a:pPr>
              <a:t>29</a:t>
            </a:fld>
            <a:endParaRPr lang="en-US" altLang="zh-CN" sz="1800" b="0">
              <a:solidFill>
                <a:srgbClr val="B2B2B2"/>
              </a:solidFill>
              <a:latin typeface="Arial" panose="020B0604020202020204" pitchFamily="34" charset="0"/>
            </a:endParaRPr>
          </a:p>
        </p:txBody>
      </p:sp>
      <p:sp>
        <p:nvSpPr>
          <p:cNvPr id="51205" name="Rectangle 2">
            <a:extLst>
              <a:ext uri="{FF2B5EF4-FFF2-40B4-BE49-F238E27FC236}">
                <a16:creationId xmlns:a16="http://schemas.microsoft.com/office/drawing/2014/main" id="{80315436-44D9-4D46-BE50-A03980CCA575}"/>
              </a:ext>
            </a:extLst>
          </p:cNvPr>
          <p:cNvSpPr>
            <a:spLocks noChangeArrowheads="1"/>
          </p:cNvSpPr>
          <p:nvPr>
            <p:ph type="title"/>
          </p:nvPr>
        </p:nvSpPr>
        <p:spPr/>
        <p:txBody>
          <a:bodyPr/>
          <a:lstStyle/>
          <a:p>
            <a:r>
              <a:rPr lang="zh-CN" altLang="en-US"/>
              <a:t>示例</a:t>
            </a:r>
            <a:r>
              <a:rPr lang="zh-CN" altLang="zh-CN">
                <a:solidFill>
                  <a:schemeClr val="tx1"/>
                </a:solidFill>
                <a:latin typeface="宋体" panose="02010600030101010101" pitchFamily="2" charset="-122"/>
              </a:rPr>
              <a:t>─</a:t>
            </a:r>
            <a:r>
              <a:rPr lang="zh-CN" altLang="en-US"/>
              <a:t>开关</a:t>
            </a:r>
          </a:p>
        </p:txBody>
      </p:sp>
      <p:pic>
        <p:nvPicPr>
          <p:cNvPr id="27654" name="Picture 4">
            <a:extLst>
              <a:ext uri="{FF2B5EF4-FFF2-40B4-BE49-F238E27FC236}">
                <a16:creationId xmlns:a16="http://schemas.microsoft.com/office/drawing/2014/main" id="{8B32CB7D-0185-451C-A405-9EC9DEF6C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3" y="1260475"/>
            <a:ext cx="27749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5">
            <a:extLst>
              <a:ext uri="{FF2B5EF4-FFF2-40B4-BE49-F238E27FC236}">
                <a16:creationId xmlns:a16="http://schemas.microsoft.com/office/drawing/2014/main" id="{1F771ECB-D23A-46EA-B595-70E9FFA5C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25" y="1384300"/>
            <a:ext cx="3671888"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96806" name="Picture 6">
            <a:extLst>
              <a:ext uri="{FF2B5EF4-FFF2-40B4-BE49-F238E27FC236}">
                <a16:creationId xmlns:a16="http://schemas.microsoft.com/office/drawing/2014/main" id="{AC002B2C-A002-4084-A7C6-BA5491A65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 y="3976688"/>
            <a:ext cx="79502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blinds(horizontal)">
                                      <p:cBhvr>
                                        <p:cTn id="7" dur="500"/>
                                        <p:tgtEl>
                                          <p:spTgt spid="276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96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9D3755C-F531-478A-AFF7-2BC2170E187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0BA8092-7871-431E-B87E-A7F674CC443A}"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D079AAA0-3DA9-49E6-AB6F-1F04A3F7F33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8196" name="Rectangle 6">
            <a:extLst>
              <a:ext uri="{FF2B5EF4-FFF2-40B4-BE49-F238E27FC236}">
                <a16:creationId xmlns:a16="http://schemas.microsoft.com/office/drawing/2014/main" id="{A26046AD-4ED5-442D-8FDE-11BB1B0CAF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8FB59F8-D98C-45DC-A359-68745AEBE239}"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2D26065D-6C7D-4843-B032-B1585ACF617B}"/>
              </a:ext>
            </a:extLst>
          </p:cNvPr>
          <p:cNvSpPr>
            <a:spLocks noChangeArrowheads="1"/>
          </p:cNvSpPr>
          <p:nvPr>
            <p:ph type="title"/>
          </p:nvPr>
        </p:nvSpPr>
        <p:spPr/>
        <p:txBody>
          <a:bodyPr/>
          <a:lstStyle/>
          <a:p>
            <a:r>
              <a:rPr lang="zh-CN" altLang="en-US">
                <a:solidFill>
                  <a:srgbClr val="080808"/>
                </a:solidFill>
              </a:rPr>
              <a:t>半导体基础知识</a:t>
            </a:r>
          </a:p>
        </p:txBody>
      </p:sp>
      <p:sp>
        <p:nvSpPr>
          <p:cNvPr id="8198" name="Rectangle 3">
            <a:extLst>
              <a:ext uri="{FF2B5EF4-FFF2-40B4-BE49-F238E27FC236}">
                <a16:creationId xmlns:a16="http://schemas.microsoft.com/office/drawing/2014/main" id="{372A9B2C-2315-47C0-8A5E-616C7E9DCA2C}"/>
              </a:ext>
            </a:extLst>
          </p:cNvPr>
          <p:cNvSpPr>
            <a:spLocks noChangeArrowheads="1"/>
          </p:cNvSpPr>
          <p:nvPr>
            <p:ph type="body" idx="1"/>
          </p:nvPr>
        </p:nvSpPr>
        <p:spPr/>
        <p:txBody>
          <a:bodyPr/>
          <a:lstStyle/>
          <a:p>
            <a:pPr>
              <a:lnSpc>
                <a:spcPct val="120000"/>
              </a:lnSpc>
            </a:pPr>
            <a:r>
              <a:rPr lang="zh-CN" altLang="en-US"/>
              <a:t>本征半导体</a:t>
            </a:r>
          </a:p>
          <a:p>
            <a:pPr>
              <a:lnSpc>
                <a:spcPct val="120000"/>
              </a:lnSpc>
            </a:pPr>
            <a:r>
              <a:rPr lang="zh-CN" altLang="en-US"/>
              <a:t>杂质半导体</a:t>
            </a:r>
          </a:p>
          <a:p>
            <a:pPr>
              <a:lnSpc>
                <a:spcPct val="120000"/>
              </a:lnSpc>
            </a:pPr>
            <a:r>
              <a:rPr lang="en-US" altLang="zh-CN"/>
              <a:t>PN</a:t>
            </a:r>
            <a:r>
              <a:rPr lang="zh-CN" altLang="en-US"/>
              <a:t>结的形成</a:t>
            </a:r>
          </a:p>
          <a:p>
            <a:pPr>
              <a:lnSpc>
                <a:spcPct val="120000"/>
              </a:lnSpc>
            </a:pPr>
            <a:r>
              <a:rPr lang="en-US" altLang="zh-CN"/>
              <a:t>PN</a:t>
            </a:r>
            <a:r>
              <a:rPr lang="zh-CN" altLang="en-US"/>
              <a:t>结的单向导电性</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05711029-916E-4CB5-99E9-95C8E6D8603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5B7B0AF-4367-49C5-8C86-F4288A7E280F}"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53251" name="Rectangle 5">
            <a:extLst>
              <a:ext uri="{FF2B5EF4-FFF2-40B4-BE49-F238E27FC236}">
                <a16:creationId xmlns:a16="http://schemas.microsoft.com/office/drawing/2014/main" id="{E6C56DB1-C590-4322-9116-67BD0ACD0D8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53252" name="Rectangle 6">
            <a:extLst>
              <a:ext uri="{FF2B5EF4-FFF2-40B4-BE49-F238E27FC236}">
                <a16:creationId xmlns:a16="http://schemas.microsoft.com/office/drawing/2014/main" id="{50E01BCB-B20D-4528-954C-0BCE89D4C0F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47D0D9F-5C1C-46ED-A6B8-CE9377B4ED0D}" type="slidenum">
              <a:rPr lang="en-US" altLang="zh-CN" sz="1800" b="0" smtClean="0">
                <a:solidFill>
                  <a:srgbClr val="B2B2B2"/>
                </a:solidFill>
                <a:latin typeface="Arial" panose="020B0604020202020204" pitchFamily="34" charset="0"/>
              </a:rPr>
              <a:pPr>
                <a:spcAft>
                  <a:spcPct val="0"/>
                </a:spcAft>
                <a:buFontTx/>
                <a:buNone/>
              </a:pPr>
              <a:t>30</a:t>
            </a:fld>
            <a:endParaRPr lang="en-US" altLang="zh-CN" sz="1800" b="0">
              <a:solidFill>
                <a:srgbClr val="B2B2B2"/>
              </a:solidFill>
              <a:latin typeface="Arial" panose="020B0604020202020204" pitchFamily="34" charset="0"/>
            </a:endParaRPr>
          </a:p>
        </p:txBody>
      </p:sp>
      <p:sp>
        <p:nvSpPr>
          <p:cNvPr id="53253" name="Rectangle 2">
            <a:extLst>
              <a:ext uri="{FF2B5EF4-FFF2-40B4-BE49-F238E27FC236}">
                <a16:creationId xmlns:a16="http://schemas.microsoft.com/office/drawing/2014/main" id="{BCC13296-657B-440E-8F4E-D940525849ED}"/>
              </a:ext>
            </a:extLst>
          </p:cNvPr>
          <p:cNvSpPr>
            <a:spLocks noChangeArrowheads="1"/>
          </p:cNvSpPr>
          <p:nvPr>
            <p:ph type="title"/>
          </p:nvPr>
        </p:nvSpPr>
        <p:spPr/>
        <p:txBody>
          <a:bodyPr/>
          <a:lstStyle/>
          <a:p>
            <a:r>
              <a:rPr lang="zh-CN" altLang="en-US"/>
              <a:t>稳压二极管</a:t>
            </a:r>
          </a:p>
        </p:txBody>
      </p:sp>
      <p:sp>
        <p:nvSpPr>
          <p:cNvPr id="1986563" name="Rectangle 3">
            <a:extLst>
              <a:ext uri="{FF2B5EF4-FFF2-40B4-BE49-F238E27FC236}">
                <a16:creationId xmlns:a16="http://schemas.microsoft.com/office/drawing/2014/main" id="{E98E15DE-C413-495D-B447-B053C3C7D178}"/>
              </a:ext>
            </a:extLst>
          </p:cNvPr>
          <p:cNvSpPr>
            <a:spLocks noChangeArrowheads="1"/>
          </p:cNvSpPr>
          <p:nvPr>
            <p:ph type="body" idx="1"/>
          </p:nvPr>
        </p:nvSpPr>
        <p:spPr>
          <a:xfrm>
            <a:off x="457200" y="1384300"/>
            <a:ext cx="4222750" cy="4903788"/>
          </a:xfrm>
        </p:spPr>
        <p:txBody>
          <a:bodyPr/>
          <a:lstStyle/>
          <a:p>
            <a:r>
              <a:rPr lang="zh-CN" altLang="en-US"/>
              <a:t>正向特性与普通管类似</a:t>
            </a:r>
          </a:p>
          <a:p>
            <a:r>
              <a:rPr lang="zh-CN" altLang="en-US"/>
              <a:t>反向击穿特性很陡</a:t>
            </a:r>
          </a:p>
          <a:p>
            <a:pPr lvl="1"/>
            <a:r>
              <a:rPr lang="zh-CN" altLang="en-US"/>
              <a:t>稳压管通常工作于反向电击穿状态</a:t>
            </a:r>
          </a:p>
          <a:p>
            <a:r>
              <a:rPr lang="zh-CN" altLang="en-US"/>
              <a:t>主要参数</a:t>
            </a:r>
          </a:p>
          <a:p>
            <a:pPr lvl="1"/>
            <a:r>
              <a:rPr lang="zh-CN" altLang="en-US"/>
              <a:t>稳定电压</a:t>
            </a:r>
            <a:r>
              <a:rPr lang="en-US" altLang="zh-CN"/>
              <a:t>V</a:t>
            </a:r>
            <a:r>
              <a:rPr lang="en-US" altLang="zh-CN" sz="1800"/>
              <a:t>Z</a:t>
            </a:r>
          </a:p>
          <a:p>
            <a:pPr lvl="1"/>
            <a:r>
              <a:rPr lang="zh-CN" altLang="en-US"/>
              <a:t>动态电阻</a:t>
            </a:r>
            <a:r>
              <a:rPr lang="en-US" altLang="zh-CN" sz="3200"/>
              <a:t>r</a:t>
            </a:r>
            <a:r>
              <a:rPr lang="en-US" altLang="zh-CN"/>
              <a:t>z</a:t>
            </a:r>
          </a:p>
          <a:p>
            <a:pPr lvl="1"/>
            <a:r>
              <a:rPr lang="zh-CN" altLang="en-US"/>
              <a:t>最大允许工作电流</a:t>
            </a:r>
            <a:r>
              <a:rPr lang="en-US" altLang="zh-CN"/>
              <a:t>I</a:t>
            </a:r>
            <a:r>
              <a:rPr lang="en-US" altLang="zh-CN" sz="1800"/>
              <a:t>ZM</a:t>
            </a:r>
          </a:p>
          <a:p>
            <a:pPr lvl="1"/>
            <a:r>
              <a:rPr lang="zh-CN" altLang="en-US"/>
              <a:t>最大允许耗散功率</a:t>
            </a:r>
            <a:r>
              <a:rPr lang="en-US" altLang="zh-CN"/>
              <a:t>P</a:t>
            </a:r>
            <a:r>
              <a:rPr lang="en-US" altLang="zh-CN" sz="1800"/>
              <a:t>ZM</a:t>
            </a:r>
            <a:endParaRPr lang="zh-CN" altLang="en-US" sz="1800"/>
          </a:p>
        </p:txBody>
      </p:sp>
      <p:pic>
        <p:nvPicPr>
          <p:cNvPr id="53255" name="Picture 4">
            <a:extLst>
              <a:ext uri="{FF2B5EF4-FFF2-40B4-BE49-F238E27FC236}">
                <a16:creationId xmlns:a16="http://schemas.microsoft.com/office/drawing/2014/main" id="{EA16A6E0-C4D7-49C7-93A1-180FA9746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463" y="1620838"/>
            <a:ext cx="38290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Rectangle 5">
            <a:extLst>
              <a:ext uri="{FF2B5EF4-FFF2-40B4-BE49-F238E27FC236}">
                <a16:creationId xmlns:a16="http://schemas.microsoft.com/office/drawing/2014/main" id="{8AECD157-3852-4377-A3DF-AFF9B9951C8C}"/>
              </a:ext>
            </a:extLst>
          </p:cNvPr>
          <p:cNvSpPr>
            <a:spLocks noChangeArrowheads="1"/>
          </p:cNvSpPr>
          <p:nvPr/>
        </p:nvSpPr>
        <p:spPr bwMode="auto">
          <a:xfrm>
            <a:off x="6072188" y="56784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Arial" panose="020B0604020202020204" pitchFamily="34" charset="0"/>
              </a:rPr>
              <a:t>伏安特性</a:t>
            </a:r>
          </a:p>
        </p:txBody>
      </p:sp>
      <p:sp>
        <p:nvSpPr>
          <p:cNvPr id="9" name="Text Box 11">
            <a:extLst>
              <a:ext uri="{FF2B5EF4-FFF2-40B4-BE49-F238E27FC236}">
                <a16:creationId xmlns:a16="http://schemas.microsoft.com/office/drawing/2014/main" id="{10C37FC7-EEE5-4263-8CFF-796376D14C13}"/>
              </a:ext>
            </a:extLst>
          </p:cNvPr>
          <p:cNvSpPr txBox="1">
            <a:spLocks noChangeArrowheads="1"/>
          </p:cNvSpPr>
          <p:nvPr/>
        </p:nvSpPr>
        <p:spPr bwMode="auto">
          <a:xfrm>
            <a:off x="1139825" y="5802313"/>
            <a:ext cx="3176588" cy="528637"/>
          </a:xfrm>
          <a:prstGeom prst="rect">
            <a:avLst/>
          </a:prstGeom>
          <a:solidFill>
            <a:srgbClr val="CCFFCC"/>
          </a:solidFill>
          <a:ln w="9525">
            <a:solidFill>
              <a:srgbClr val="FF99CC"/>
            </a:solidFill>
            <a:miter lim="800000"/>
            <a:headEnd/>
            <a:tailEnd/>
          </a:ln>
        </p:spPr>
        <p:txBody>
          <a:bodyPr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spcAft>
                <a:spcPct val="0"/>
              </a:spcAft>
              <a:buFontTx/>
              <a:buNone/>
            </a:pPr>
            <a:r>
              <a:rPr kumimoji="1" lang="en-US" altLang="zh-CN" b="0" i="1">
                <a:solidFill>
                  <a:srgbClr val="000000"/>
                </a:solidFill>
                <a:ea typeface="楷体_GB2312"/>
                <a:cs typeface="楷体_GB2312"/>
              </a:rPr>
              <a:t>I</a:t>
            </a:r>
            <a:r>
              <a:rPr kumimoji="1" lang="en-US" altLang="zh-CN" b="0" baseline="-25000">
                <a:solidFill>
                  <a:srgbClr val="000000"/>
                </a:solidFill>
                <a:ea typeface="楷体_GB2312"/>
                <a:cs typeface="楷体_GB2312"/>
              </a:rPr>
              <a:t>Z(min)</a:t>
            </a:r>
            <a:r>
              <a:rPr kumimoji="1" lang="en-US" altLang="zh-CN" b="0">
                <a:solidFill>
                  <a:srgbClr val="000000"/>
                </a:solidFill>
                <a:ea typeface="楷体_GB2312"/>
                <a:cs typeface="楷体_GB2312"/>
              </a:rPr>
              <a:t> ≤ </a:t>
            </a:r>
            <a:r>
              <a:rPr kumimoji="1" lang="en-US" altLang="zh-CN" b="0" i="1">
                <a:solidFill>
                  <a:srgbClr val="000000"/>
                </a:solidFill>
                <a:ea typeface="楷体_GB2312"/>
                <a:cs typeface="楷体_GB2312"/>
              </a:rPr>
              <a:t>I</a:t>
            </a:r>
            <a:r>
              <a:rPr kumimoji="1" lang="en-US" altLang="zh-CN" b="0" baseline="-25000">
                <a:solidFill>
                  <a:srgbClr val="000000"/>
                </a:solidFill>
                <a:ea typeface="楷体_GB2312"/>
                <a:cs typeface="楷体_GB2312"/>
              </a:rPr>
              <a:t>Z</a:t>
            </a:r>
            <a:r>
              <a:rPr kumimoji="1" lang="en-US" altLang="zh-CN" b="0">
                <a:solidFill>
                  <a:srgbClr val="000000"/>
                </a:solidFill>
                <a:ea typeface="楷体_GB2312"/>
                <a:cs typeface="楷体_GB2312"/>
              </a:rPr>
              <a:t> ≤ </a:t>
            </a:r>
            <a:r>
              <a:rPr kumimoji="1" lang="en-US" altLang="zh-CN" b="0" i="1">
                <a:solidFill>
                  <a:srgbClr val="000000"/>
                </a:solidFill>
                <a:ea typeface="楷体_GB2312"/>
                <a:cs typeface="楷体_GB2312"/>
              </a:rPr>
              <a:t>I</a:t>
            </a:r>
            <a:r>
              <a:rPr kumimoji="1" lang="en-US" altLang="zh-CN" b="0" baseline="-25000">
                <a:solidFill>
                  <a:srgbClr val="000000"/>
                </a:solidFill>
                <a:ea typeface="楷体_GB2312"/>
                <a:cs typeface="楷体_GB2312"/>
              </a:rPr>
              <a:t>Z(max)</a:t>
            </a:r>
            <a:endParaRPr kumimoji="1" lang="en-US" altLang="zh-CN" b="0">
              <a:solidFill>
                <a:srgbClr val="000000"/>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8656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86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65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8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86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8656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Right)">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63" grpId="0" build="p"/>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47D68C83-3DEA-431D-8A46-1CBBA3C8236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A2FEB76-27A9-45E4-9EBA-BEEA2756CD38}"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55299" name="Rectangle 5">
            <a:extLst>
              <a:ext uri="{FF2B5EF4-FFF2-40B4-BE49-F238E27FC236}">
                <a16:creationId xmlns:a16="http://schemas.microsoft.com/office/drawing/2014/main" id="{C8ED952E-7ABE-4ACF-95CD-C60CA97AE19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55300" name="Rectangle 6">
            <a:extLst>
              <a:ext uri="{FF2B5EF4-FFF2-40B4-BE49-F238E27FC236}">
                <a16:creationId xmlns:a16="http://schemas.microsoft.com/office/drawing/2014/main" id="{8F68F3CB-35AC-4DAA-8AF8-58C85C8DB60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C5356B5-AC94-47F5-AA5B-3F541EA7D5D8}" type="slidenum">
              <a:rPr lang="en-US" altLang="zh-CN" sz="1800" b="0" smtClean="0">
                <a:solidFill>
                  <a:srgbClr val="B2B2B2"/>
                </a:solidFill>
                <a:latin typeface="Arial" panose="020B0604020202020204" pitchFamily="34" charset="0"/>
              </a:rPr>
              <a:pPr>
                <a:spcAft>
                  <a:spcPct val="0"/>
                </a:spcAft>
                <a:buFontTx/>
                <a:buNone/>
              </a:pPr>
              <a:t>31</a:t>
            </a:fld>
            <a:endParaRPr lang="en-US" altLang="zh-CN" sz="1800" b="0">
              <a:solidFill>
                <a:srgbClr val="B2B2B2"/>
              </a:solidFill>
              <a:latin typeface="Arial" panose="020B0604020202020204" pitchFamily="34" charset="0"/>
            </a:endParaRPr>
          </a:p>
        </p:txBody>
      </p:sp>
      <p:sp>
        <p:nvSpPr>
          <p:cNvPr id="55301" name="Rectangle 2">
            <a:extLst>
              <a:ext uri="{FF2B5EF4-FFF2-40B4-BE49-F238E27FC236}">
                <a16:creationId xmlns:a16="http://schemas.microsoft.com/office/drawing/2014/main" id="{7C675198-6DFD-4CF5-BA02-0681B8A52115}"/>
              </a:ext>
            </a:extLst>
          </p:cNvPr>
          <p:cNvSpPr>
            <a:spLocks noChangeArrowheads="1"/>
          </p:cNvSpPr>
          <p:nvPr>
            <p:ph type="title"/>
          </p:nvPr>
        </p:nvSpPr>
        <p:spPr/>
        <p:txBody>
          <a:bodyPr/>
          <a:lstStyle/>
          <a:p>
            <a:r>
              <a:rPr lang="zh-CN" altLang="en-US"/>
              <a:t>稳压管电路及稳压原理 </a:t>
            </a:r>
          </a:p>
        </p:txBody>
      </p:sp>
      <p:sp>
        <p:nvSpPr>
          <p:cNvPr id="30726" name="Text Box 3">
            <a:extLst>
              <a:ext uri="{FF2B5EF4-FFF2-40B4-BE49-F238E27FC236}">
                <a16:creationId xmlns:a16="http://schemas.microsoft.com/office/drawing/2014/main" id="{C724586A-A632-4966-95CA-3A40EE23AADC}"/>
              </a:ext>
            </a:extLst>
          </p:cNvPr>
          <p:cNvSpPr txBox="1">
            <a:spLocks noChangeArrowheads="1"/>
          </p:cNvSpPr>
          <p:nvPr/>
        </p:nvSpPr>
        <p:spPr bwMode="auto">
          <a:xfrm>
            <a:off x="1724025" y="4268788"/>
            <a:ext cx="2519363" cy="461962"/>
          </a:xfrm>
          <a:prstGeom prst="rect">
            <a:avLst/>
          </a:prstGeom>
          <a:noFill/>
          <a:ln w="9525">
            <a:noFill/>
            <a:miter lim="800000"/>
            <a:headEnd/>
            <a:tailEnd/>
          </a:ln>
        </p:spPr>
        <p:txBody>
          <a:bodyPr>
            <a:spAutoFit/>
          </a:bodyPr>
          <a:lstStyle/>
          <a:p>
            <a:pPr eaLnBrk="1" hangingPunct="1">
              <a:spcBef>
                <a:spcPct val="50000"/>
              </a:spcBef>
              <a:defRPr/>
            </a:pPr>
            <a:r>
              <a:rPr kumimoji="1" lang="en-US" altLang="zh-CN" sz="2400" i="1" dirty="0">
                <a:latin typeface="Times New Roman" pitchFamily="18" charset="0"/>
                <a:ea typeface="+mn-ea"/>
                <a:cs typeface="Times New Roman" pitchFamily="18" charset="0"/>
              </a:rPr>
              <a:t>R </a:t>
            </a:r>
            <a:r>
              <a:rPr kumimoji="1" lang="en-US" altLang="zh-CN" sz="2400" dirty="0">
                <a:latin typeface="Times New Roman" pitchFamily="18" charset="0"/>
                <a:ea typeface="+mn-ea"/>
                <a:cs typeface="Times New Roman" pitchFamily="18" charset="0"/>
              </a:rPr>
              <a:t>— </a:t>
            </a:r>
            <a:r>
              <a:rPr kumimoji="1" lang="zh-CN" altLang="en-US" sz="2400" dirty="0">
                <a:latin typeface="Times New Roman" pitchFamily="18" charset="0"/>
                <a:ea typeface="+mn-ea"/>
                <a:cs typeface="Times New Roman" pitchFamily="18" charset="0"/>
              </a:rPr>
              <a:t>限流电阻</a:t>
            </a:r>
          </a:p>
        </p:txBody>
      </p:sp>
      <p:grpSp>
        <p:nvGrpSpPr>
          <p:cNvPr id="55303" name="组合 47">
            <a:extLst>
              <a:ext uri="{FF2B5EF4-FFF2-40B4-BE49-F238E27FC236}">
                <a16:creationId xmlns:a16="http://schemas.microsoft.com/office/drawing/2014/main" id="{A810AB73-952F-4027-A596-27DDB7C95CA9}"/>
              </a:ext>
            </a:extLst>
          </p:cNvPr>
          <p:cNvGrpSpPr>
            <a:grpSpLocks/>
          </p:cNvGrpSpPr>
          <p:nvPr/>
        </p:nvGrpSpPr>
        <p:grpSpPr bwMode="auto">
          <a:xfrm>
            <a:off x="920750" y="1384300"/>
            <a:ext cx="3929063" cy="2555875"/>
            <a:chOff x="626140" y="1311246"/>
            <a:chExt cx="4808198" cy="2811492"/>
          </a:xfrm>
        </p:grpSpPr>
        <p:sp>
          <p:nvSpPr>
            <p:cNvPr id="55315" name="Rectangle 4">
              <a:extLst>
                <a:ext uri="{FF2B5EF4-FFF2-40B4-BE49-F238E27FC236}">
                  <a16:creationId xmlns:a16="http://schemas.microsoft.com/office/drawing/2014/main" id="{03065A22-C4D6-4BE4-8950-2EA4F96BADB7}"/>
                </a:ext>
              </a:extLst>
            </p:cNvPr>
            <p:cNvSpPr>
              <a:spLocks noChangeArrowheads="1"/>
            </p:cNvSpPr>
            <p:nvPr/>
          </p:nvSpPr>
          <p:spPr bwMode="auto">
            <a:xfrm>
              <a:off x="3990053" y="1438275"/>
              <a:ext cx="343350"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I</a:t>
              </a:r>
              <a:r>
                <a:rPr kumimoji="1" lang="en-US" altLang="zh-CN" sz="2400" baseline="-25000">
                  <a:ea typeface="楷体_GB2312"/>
                  <a:cs typeface="楷体_GB2312"/>
                </a:rPr>
                <a:t>O</a:t>
              </a:r>
            </a:p>
          </p:txBody>
        </p:sp>
        <p:sp>
          <p:nvSpPr>
            <p:cNvPr id="55316" name="Line 5">
              <a:extLst>
                <a:ext uri="{FF2B5EF4-FFF2-40B4-BE49-F238E27FC236}">
                  <a16:creationId xmlns:a16="http://schemas.microsoft.com/office/drawing/2014/main" id="{71655F5B-648D-4D8B-ABE7-D6C78DDC235A}"/>
                </a:ext>
              </a:extLst>
            </p:cNvPr>
            <p:cNvSpPr>
              <a:spLocks noChangeShapeType="1"/>
            </p:cNvSpPr>
            <p:nvPr/>
          </p:nvSpPr>
          <p:spPr bwMode="auto">
            <a:xfrm flipV="1">
              <a:off x="4733003" y="3341688"/>
              <a:ext cx="0" cy="742950"/>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6">
              <a:extLst>
                <a:ext uri="{FF2B5EF4-FFF2-40B4-BE49-F238E27FC236}">
                  <a16:creationId xmlns:a16="http://schemas.microsoft.com/office/drawing/2014/main" id="{CC7F4306-21D8-4DA8-BD08-DA4FF4A6DFB0}"/>
                </a:ext>
              </a:extLst>
            </p:cNvPr>
            <p:cNvSpPr>
              <a:spLocks noChangeShapeType="1"/>
            </p:cNvSpPr>
            <p:nvPr/>
          </p:nvSpPr>
          <p:spPr bwMode="auto">
            <a:xfrm>
              <a:off x="3459828" y="2087563"/>
              <a:ext cx="1587" cy="1984375"/>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5318" name="Rectangle 7">
              <a:extLst>
                <a:ext uri="{FF2B5EF4-FFF2-40B4-BE49-F238E27FC236}">
                  <a16:creationId xmlns:a16="http://schemas.microsoft.com/office/drawing/2014/main" id="{0AA6CD3E-7454-4A3C-B4A3-BF468625535A}"/>
                </a:ext>
              </a:extLst>
            </p:cNvPr>
            <p:cNvSpPr>
              <a:spLocks noChangeArrowheads="1"/>
            </p:cNvSpPr>
            <p:nvPr/>
          </p:nvSpPr>
          <p:spPr bwMode="auto">
            <a:xfrm>
              <a:off x="2481928" y="2925763"/>
              <a:ext cx="569913"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Z</a:t>
              </a:r>
            </a:p>
          </p:txBody>
        </p:sp>
        <p:sp>
          <p:nvSpPr>
            <p:cNvPr id="55319" name="Rectangle 8">
              <a:extLst>
                <a:ext uri="{FF2B5EF4-FFF2-40B4-BE49-F238E27FC236}">
                  <a16:creationId xmlns:a16="http://schemas.microsoft.com/office/drawing/2014/main" id="{58E8B348-4C5A-4598-B982-E3382CE4E439}"/>
                </a:ext>
              </a:extLst>
            </p:cNvPr>
            <p:cNvSpPr>
              <a:spLocks noChangeArrowheads="1"/>
            </p:cNvSpPr>
            <p:nvPr/>
          </p:nvSpPr>
          <p:spPr bwMode="auto">
            <a:xfrm>
              <a:off x="2713704" y="2327275"/>
              <a:ext cx="420687"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I</a:t>
              </a:r>
              <a:r>
                <a:rPr kumimoji="1" lang="en-US" altLang="zh-CN" sz="2400" baseline="-25000">
                  <a:ea typeface="楷体_GB2312"/>
                  <a:cs typeface="楷体_GB2312"/>
                </a:rPr>
                <a:t>Z</a:t>
              </a:r>
            </a:p>
          </p:txBody>
        </p:sp>
        <p:sp>
          <p:nvSpPr>
            <p:cNvPr id="55320" name="Rectangle 9">
              <a:extLst>
                <a:ext uri="{FF2B5EF4-FFF2-40B4-BE49-F238E27FC236}">
                  <a16:creationId xmlns:a16="http://schemas.microsoft.com/office/drawing/2014/main" id="{0E41D21C-CC41-4FF7-805F-0093C5B29A96}"/>
                </a:ext>
              </a:extLst>
            </p:cNvPr>
            <p:cNvSpPr>
              <a:spLocks noChangeArrowheads="1"/>
            </p:cNvSpPr>
            <p:nvPr/>
          </p:nvSpPr>
          <p:spPr bwMode="auto">
            <a:xfrm>
              <a:off x="4077365" y="2827338"/>
              <a:ext cx="417905"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R</a:t>
              </a:r>
              <a:r>
                <a:rPr kumimoji="1" lang="en-US" altLang="zh-CN" sz="2400" baseline="-25000">
                  <a:ea typeface="楷体_GB2312"/>
                  <a:cs typeface="楷体_GB2312"/>
                </a:rPr>
                <a:t>L</a:t>
              </a:r>
            </a:p>
          </p:txBody>
        </p:sp>
        <p:sp>
          <p:nvSpPr>
            <p:cNvPr id="55321" name="Rectangle 10">
              <a:extLst>
                <a:ext uri="{FF2B5EF4-FFF2-40B4-BE49-F238E27FC236}">
                  <a16:creationId xmlns:a16="http://schemas.microsoft.com/office/drawing/2014/main" id="{50453D9F-C4CA-4F36-8356-C2425668C10E}"/>
                </a:ext>
              </a:extLst>
            </p:cNvPr>
            <p:cNvSpPr>
              <a:spLocks noChangeArrowheads="1"/>
            </p:cNvSpPr>
            <p:nvPr/>
          </p:nvSpPr>
          <p:spPr bwMode="auto">
            <a:xfrm>
              <a:off x="4987003" y="2830513"/>
              <a:ext cx="447335"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V</a:t>
              </a:r>
              <a:r>
                <a:rPr kumimoji="1" lang="en-US" altLang="zh-CN" sz="2400" baseline="-25000">
                  <a:ea typeface="楷体_GB2312"/>
                  <a:cs typeface="楷体_GB2312"/>
                </a:rPr>
                <a:t>O</a:t>
              </a:r>
            </a:p>
          </p:txBody>
        </p:sp>
        <p:sp>
          <p:nvSpPr>
            <p:cNvPr id="55322" name="Rectangle 11">
              <a:extLst>
                <a:ext uri="{FF2B5EF4-FFF2-40B4-BE49-F238E27FC236}">
                  <a16:creationId xmlns:a16="http://schemas.microsoft.com/office/drawing/2014/main" id="{AB4847F8-C5FC-4B06-8DD1-B294F64C00AD}"/>
                </a:ext>
              </a:extLst>
            </p:cNvPr>
            <p:cNvSpPr>
              <a:spLocks noChangeArrowheads="1"/>
            </p:cNvSpPr>
            <p:nvPr/>
          </p:nvSpPr>
          <p:spPr bwMode="auto">
            <a:xfrm>
              <a:off x="626140" y="2957513"/>
              <a:ext cx="349236"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V</a:t>
              </a:r>
              <a:r>
                <a:rPr kumimoji="1" lang="en-US" altLang="zh-CN" sz="2400" baseline="-25000">
                  <a:ea typeface="楷体_GB2312"/>
                  <a:cs typeface="楷体_GB2312"/>
                </a:rPr>
                <a:t>I</a:t>
              </a:r>
            </a:p>
          </p:txBody>
        </p:sp>
        <p:sp>
          <p:nvSpPr>
            <p:cNvPr id="55323" name="Rectangle 12">
              <a:extLst>
                <a:ext uri="{FF2B5EF4-FFF2-40B4-BE49-F238E27FC236}">
                  <a16:creationId xmlns:a16="http://schemas.microsoft.com/office/drawing/2014/main" id="{1FBB56B0-042C-4EF7-9DCB-9E140A61F4C4}"/>
                </a:ext>
              </a:extLst>
            </p:cNvPr>
            <p:cNvSpPr>
              <a:spLocks noChangeArrowheads="1"/>
            </p:cNvSpPr>
            <p:nvPr/>
          </p:nvSpPr>
          <p:spPr bwMode="auto">
            <a:xfrm>
              <a:off x="1977094" y="2224071"/>
              <a:ext cx="251135"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R</a:t>
              </a:r>
              <a:endParaRPr kumimoji="1" lang="en-US" altLang="zh-CN" sz="2400">
                <a:ea typeface="楷体_GB2312"/>
                <a:cs typeface="楷体_GB2312"/>
              </a:endParaRPr>
            </a:p>
          </p:txBody>
        </p:sp>
        <p:sp>
          <p:nvSpPr>
            <p:cNvPr id="55324" name="Rectangle 13">
              <a:extLst>
                <a:ext uri="{FF2B5EF4-FFF2-40B4-BE49-F238E27FC236}">
                  <a16:creationId xmlns:a16="http://schemas.microsoft.com/office/drawing/2014/main" id="{F66092A5-B5DA-419D-B89D-00FC0606DC29}"/>
                </a:ext>
              </a:extLst>
            </p:cNvPr>
            <p:cNvSpPr>
              <a:spLocks noChangeArrowheads="1"/>
            </p:cNvSpPr>
            <p:nvPr/>
          </p:nvSpPr>
          <p:spPr bwMode="auto">
            <a:xfrm>
              <a:off x="2013607" y="1311246"/>
              <a:ext cx="147151" cy="40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i="1">
                  <a:ea typeface="楷体_GB2312"/>
                  <a:cs typeface="楷体_GB2312"/>
                </a:rPr>
                <a:t>I</a:t>
              </a:r>
              <a:endParaRPr kumimoji="1" lang="en-US" altLang="zh-CN" sz="2400">
                <a:ea typeface="楷体_GB2312"/>
                <a:cs typeface="楷体_GB2312"/>
              </a:endParaRPr>
            </a:p>
          </p:txBody>
        </p:sp>
        <p:sp>
          <p:nvSpPr>
            <p:cNvPr id="55325" name="Line 14">
              <a:extLst>
                <a:ext uri="{FF2B5EF4-FFF2-40B4-BE49-F238E27FC236}">
                  <a16:creationId xmlns:a16="http://schemas.microsoft.com/office/drawing/2014/main" id="{FFF2762C-BC81-4874-8225-04DD5FB7437A}"/>
                </a:ext>
              </a:extLst>
            </p:cNvPr>
            <p:cNvSpPr>
              <a:spLocks noChangeShapeType="1"/>
            </p:cNvSpPr>
            <p:nvPr/>
          </p:nvSpPr>
          <p:spPr bwMode="auto">
            <a:xfrm>
              <a:off x="4725065" y="2071688"/>
              <a:ext cx="0" cy="66516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326" name="Line 15">
              <a:extLst>
                <a:ext uri="{FF2B5EF4-FFF2-40B4-BE49-F238E27FC236}">
                  <a16:creationId xmlns:a16="http://schemas.microsoft.com/office/drawing/2014/main" id="{169EA9B2-EEE1-4636-890D-4984DC2D2650}"/>
                </a:ext>
              </a:extLst>
            </p:cNvPr>
            <p:cNvSpPr>
              <a:spLocks noChangeShapeType="1"/>
            </p:cNvSpPr>
            <p:nvPr/>
          </p:nvSpPr>
          <p:spPr bwMode="auto">
            <a:xfrm flipH="1">
              <a:off x="2499390" y="2085975"/>
              <a:ext cx="2239963" cy="0"/>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Rectangle 16">
              <a:extLst>
                <a:ext uri="{FF2B5EF4-FFF2-40B4-BE49-F238E27FC236}">
                  <a16:creationId xmlns:a16="http://schemas.microsoft.com/office/drawing/2014/main" id="{F76C9E53-585C-4596-8430-4D43C4236AA0}"/>
                </a:ext>
              </a:extLst>
            </p:cNvPr>
            <p:cNvSpPr>
              <a:spLocks noChangeArrowheads="1"/>
            </p:cNvSpPr>
            <p:nvPr/>
          </p:nvSpPr>
          <p:spPr bwMode="auto">
            <a:xfrm>
              <a:off x="4607590" y="2733675"/>
              <a:ext cx="241300" cy="6080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55328" name="Line 17">
              <a:extLst>
                <a:ext uri="{FF2B5EF4-FFF2-40B4-BE49-F238E27FC236}">
                  <a16:creationId xmlns:a16="http://schemas.microsoft.com/office/drawing/2014/main" id="{9D1D36FB-042D-472C-8D0D-25B2EBF0185F}"/>
                </a:ext>
              </a:extLst>
            </p:cNvPr>
            <p:cNvSpPr>
              <a:spLocks noChangeShapeType="1"/>
            </p:cNvSpPr>
            <p:nvPr/>
          </p:nvSpPr>
          <p:spPr bwMode="auto">
            <a:xfrm>
              <a:off x="3182024" y="2917818"/>
              <a:ext cx="561966" cy="7"/>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18">
              <a:extLst>
                <a:ext uri="{FF2B5EF4-FFF2-40B4-BE49-F238E27FC236}">
                  <a16:creationId xmlns:a16="http://schemas.microsoft.com/office/drawing/2014/main" id="{8092BEFC-C3C3-4C77-8A98-CC1139715AF4}"/>
                </a:ext>
              </a:extLst>
            </p:cNvPr>
            <p:cNvSpPr>
              <a:spLocks noChangeShapeType="1"/>
            </p:cNvSpPr>
            <p:nvPr/>
          </p:nvSpPr>
          <p:spPr bwMode="auto">
            <a:xfrm>
              <a:off x="3726528" y="2906713"/>
              <a:ext cx="0" cy="244475"/>
            </a:xfrm>
            <a:prstGeom prst="line">
              <a:avLst/>
            </a:prstGeom>
            <a:noFill/>
            <a:ln w="36576">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0" name="Line 19">
              <a:extLst>
                <a:ext uri="{FF2B5EF4-FFF2-40B4-BE49-F238E27FC236}">
                  <a16:creationId xmlns:a16="http://schemas.microsoft.com/office/drawing/2014/main" id="{BC7C4EE3-EBC0-4514-8E5F-A18725D15CE2}"/>
                </a:ext>
              </a:extLst>
            </p:cNvPr>
            <p:cNvSpPr>
              <a:spLocks noChangeShapeType="1"/>
            </p:cNvSpPr>
            <p:nvPr/>
          </p:nvSpPr>
          <p:spPr bwMode="auto">
            <a:xfrm>
              <a:off x="3882103" y="1933575"/>
              <a:ext cx="690562"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5331" name="Rectangle 20">
              <a:extLst>
                <a:ext uri="{FF2B5EF4-FFF2-40B4-BE49-F238E27FC236}">
                  <a16:creationId xmlns:a16="http://schemas.microsoft.com/office/drawing/2014/main" id="{2A894270-2A19-4AD5-B3F0-C04E0F649CC8}"/>
                </a:ext>
              </a:extLst>
            </p:cNvPr>
            <p:cNvSpPr>
              <a:spLocks noChangeArrowheads="1"/>
            </p:cNvSpPr>
            <p:nvPr/>
          </p:nvSpPr>
          <p:spPr bwMode="auto">
            <a:xfrm>
              <a:off x="4987003" y="2387600"/>
              <a:ext cx="251135" cy="47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a:cs typeface="楷体_GB2312"/>
                </a:rPr>
                <a:t>+</a:t>
              </a:r>
              <a:endParaRPr kumimoji="1" lang="en-US" altLang="zh-CN">
                <a:ea typeface="楷体_GB2312"/>
                <a:cs typeface="楷体_GB2312"/>
              </a:endParaRPr>
            </a:p>
          </p:txBody>
        </p:sp>
        <p:sp>
          <p:nvSpPr>
            <p:cNvPr id="55332" name="Rectangle 21">
              <a:extLst>
                <a:ext uri="{FF2B5EF4-FFF2-40B4-BE49-F238E27FC236}">
                  <a16:creationId xmlns:a16="http://schemas.microsoft.com/office/drawing/2014/main" id="{F297D97F-AE90-4694-BAE6-173C139D832D}"/>
                </a:ext>
              </a:extLst>
            </p:cNvPr>
            <p:cNvSpPr>
              <a:spLocks noChangeArrowheads="1"/>
            </p:cNvSpPr>
            <p:nvPr/>
          </p:nvSpPr>
          <p:spPr bwMode="auto">
            <a:xfrm>
              <a:off x="5010815" y="3105150"/>
              <a:ext cx="219743" cy="47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a:cs typeface="楷体_GB2312"/>
                </a:rPr>
                <a:t>_</a:t>
              </a:r>
              <a:endParaRPr kumimoji="1" lang="en-US" altLang="zh-CN">
                <a:ea typeface="楷体_GB2312"/>
                <a:cs typeface="楷体_GB2312"/>
              </a:endParaRPr>
            </a:p>
          </p:txBody>
        </p:sp>
        <p:sp>
          <p:nvSpPr>
            <p:cNvPr id="55333" name="Line 22">
              <a:extLst>
                <a:ext uri="{FF2B5EF4-FFF2-40B4-BE49-F238E27FC236}">
                  <a16:creationId xmlns:a16="http://schemas.microsoft.com/office/drawing/2014/main" id="{05E49DC5-F682-4549-8E1E-BF9D8C710A4F}"/>
                </a:ext>
              </a:extLst>
            </p:cNvPr>
            <p:cNvSpPr>
              <a:spLocks noChangeShapeType="1"/>
            </p:cNvSpPr>
            <p:nvPr/>
          </p:nvSpPr>
          <p:spPr bwMode="auto">
            <a:xfrm flipH="1">
              <a:off x="848390" y="4071938"/>
              <a:ext cx="3902075" cy="0"/>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Line 23">
              <a:extLst>
                <a:ext uri="{FF2B5EF4-FFF2-40B4-BE49-F238E27FC236}">
                  <a16:creationId xmlns:a16="http://schemas.microsoft.com/office/drawing/2014/main" id="{EAF92A6A-13A7-4C88-A98E-3356E0E25EC7}"/>
                </a:ext>
              </a:extLst>
            </p:cNvPr>
            <p:cNvSpPr>
              <a:spLocks noChangeShapeType="1"/>
            </p:cNvSpPr>
            <p:nvPr/>
          </p:nvSpPr>
          <p:spPr bwMode="auto">
            <a:xfrm>
              <a:off x="1758016" y="1785915"/>
              <a:ext cx="69215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5335" name="Line 24">
              <a:extLst>
                <a:ext uri="{FF2B5EF4-FFF2-40B4-BE49-F238E27FC236}">
                  <a16:creationId xmlns:a16="http://schemas.microsoft.com/office/drawing/2014/main" id="{FC38A991-1C09-4410-874A-CB6DE24E1110}"/>
                </a:ext>
              </a:extLst>
            </p:cNvPr>
            <p:cNvSpPr>
              <a:spLocks noChangeShapeType="1"/>
            </p:cNvSpPr>
            <p:nvPr/>
          </p:nvSpPr>
          <p:spPr bwMode="auto">
            <a:xfrm flipH="1">
              <a:off x="834103" y="2090738"/>
              <a:ext cx="909637" cy="0"/>
            </a:xfrm>
            <a:prstGeom prst="line">
              <a:avLst/>
            </a:prstGeom>
            <a:noFill/>
            <a:ln w="3651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6" name="Rectangle 25">
              <a:extLst>
                <a:ext uri="{FF2B5EF4-FFF2-40B4-BE49-F238E27FC236}">
                  <a16:creationId xmlns:a16="http://schemas.microsoft.com/office/drawing/2014/main" id="{DB165B74-498C-4973-85A6-3830C2579429}"/>
                </a:ext>
              </a:extLst>
            </p:cNvPr>
            <p:cNvSpPr>
              <a:spLocks noChangeArrowheads="1"/>
            </p:cNvSpPr>
            <p:nvPr/>
          </p:nvSpPr>
          <p:spPr bwMode="auto">
            <a:xfrm>
              <a:off x="634079" y="2241550"/>
              <a:ext cx="251135" cy="47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a:cs typeface="楷体_GB2312"/>
                </a:rPr>
                <a:t>+</a:t>
              </a:r>
              <a:endParaRPr kumimoji="1" lang="en-US" altLang="zh-CN">
                <a:ea typeface="楷体_GB2312"/>
                <a:cs typeface="楷体_GB2312"/>
              </a:endParaRPr>
            </a:p>
          </p:txBody>
        </p:sp>
        <p:sp>
          <p:nvSpPr>
            <p:cNvPr id="55337" name="Rectangle 26">
              <a:extLst>
                <a:ext uri="{FF2B5EF4-FFF2-40B4-BE49-F238E27FC236}">
                  <a16:creationId xmlns:a16="http://schemas.microsoft.com/office/drawing/2014/main" id="{4BACF766-4DED-49CD-BD42-837A128F3CFE}"/>
                </a:ext>
              </a:extLst>
            </p:cNvPr>
            <p:cNvSpPr>
              <a:spLocks noChangeArrowheads="1"/>
            </p:cNvSpPr>
            <p:nvPr/>
          </p:nvSpPr>
          <p:spPr bwMode="auto">
            <a:xfrm>
              <a:off x="711865" y="3429000"/>
              <a:ext cx="219743" cy="47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i="1">
                  <a:ea typeface="楷体_GB2312"/>
                  <a:cs typeface="楷体_GB2312"/>
                </a:rPr>
                <a:t>_</a:t>
              </a:r>
              <a:endParaRPr kumimoji="1" lang="en-US" altLang="zh-CN">
                <a:ea typeface="楷体_GB2312"/>
                <a:cs typeface="楷体_GB2312"/>
              </a:endParaRPr>
            </a:p>
          </p:txBody>
        </p:sp>
        <p:sp>
          <p:nvSpPr>
            <p:cNvPr id="55338" name="Line 27">
              <a:extLst>
                <a:ext uri="{FF2B5EF4-FFF2-40B4-BE49-F238E27FC236}">
                  <a16:creationId xmlns:a16="http://schemas.microsoft.com/office/drawing/2014/main" id="{2D9A3324-CBB3-420B-962B-124F414427E6}"/>
                </a:ext>
              </a:extLst>
            </p:cNvPr>
            <p:cNvSpPr>
              <a:spLocks noChangeShapeType="1"/>
            </p:cNvSpPr>
            <p:nvPr/>
          </p:nvSpPr>
          <p:spPr bwMode="auto">
            <a:xfrm>
              <a:off x="3259803" y="2301875"/>
              <a:ext cx="0" cy="371475"/>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5339" name="Oval 28">
              <a:extLst>
                <a:ext uri="{FF2B5EF4-FFF2-40B4-BE49-F238E27FC236}">
                  <a16:creationId xmlns:a16="http://schemas.microsoft.com/office/drawing/2014/main" id="{8B7C1435-3DDF-4509-9D57-2A348F20F57D}"/>
                </a:ext>
              </a:extLst>
            </p:cNvPr>
            <p:cNvSpPr>
              <a:spLocks noChangeArrowheads="1"/>
            </p:cNvSpPr>
            <p:nvPr/>
          </p:nvSpPr>
          <p:spPr bwMode="auto">
            <a:xfrm>
              <a:off x="703928" y="2038350"/>
              <a:ext cx="114300" cy="100013"/>
            </a:xfrm>
            <a:prstGeom prst="ellipse">
              <a:avLst/>
            </a:prstGeom>
            <a:noFill/>
            <a:ln w="36576">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55340" name="Oval 29">
              <a:extLst>
                <a:ext uri="{FF2B5EF4-FFF2-40B4-BE49-F238E27FC236}">
                  <a16:creationId xmlns:a16="http://schemas.microsoft.com/office/drawing/2014/main" id="{E41865B3-8EF5-4EBF-8A3C-7671C1DEB0B9}"/>
                </a:ext>
              </a:extLst>
            </p:cNvPr>
            <p:cNvSpPr>
              <a:spLocks noChangeArrowheads="1"/>
            </p:cNvSpPr>
            <p:nvPr/>
          </p:nvSpPr>
          <p:spPr bwMode="auto">
            <a:xfrm>
              <a:off x="726153" y="4021138"/>
              <a:ext cx="114300" cy="101600"/>
            </a:xfrm>
            <a:prstGeom prst="ellipse">
              <a:avLst/>
            </a:prstGeom>
            <a:noFill/>
            <a:ln w="36576">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55341" name="AutoShape 30">
              <a:extLst>
                <a:ext uri="{FF2B5EF4-FFF2-40B4-BE49-F238E27FC236}">
                  <a16:creationId xmlns:a16="http://schemas.microsoft.com/office/drawing/2014/main" id="{84198271-DEAA-4C3E-9341-018CEE2F5AE3}"/>
                </a:ext>
              </a:extLst>
            </p:cNvPr>
            <p:cNvSpPr>
              <a:spLocks noChangeArrowheads="1"/>
            </p:cNvSpPr>
            <p:nvPr/>
          </p:nvSpPr>
          <p:spPr bwMode="auto">
            <a:xfrm>
              <a:off x="3231228" y="2927350"/>
              <a:ext cx="457200" cy="368300"/>
            </a:xfrm>
            <a:prstGeom prst="triangle">
              <a:avLst>
                <a:gd name="adj" fmla="val 50000"/>
              </a:avLst>
            </a:prstGeom>
            <a:noFill/>
            <a:ln w="365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sp>
          <p:nvSpPr>
            <p:cNvPr id="55342" name="Rectangle 31">
              <a:extLst>
                <a:ext uri="{FF2B5EF4-FFF2-40B4-BE49-F238E27FC236}">
                  <a16:creationId xmlns:a16="http://schemas.microsoft.com/office/drawing/2014/main" id="{FF1F2310-E992-4192-BC1A-48CE6E78F813}"/>
                </a:ext>
              </a:extLst>
            </p:cNvPr>
            <p:cNvSpPr>
              <a:spLocks noChangeArrowheads="1"/>
            </p:cNvSpPr>
            <p:nvPr/>
          </p:nvSpPr>
          <p:spPr bwMode="auto">
            <a:xfrm>
              <a:off x="1748503" y="1979613"/>
              <a:ext cx="750887" cy="214312"/>
            </a:xfrm>
            <a:prstGeom prst="rect">
              <a:avLst/>
            </a:prstGeom>
            <a:noFill/>
            <a:ln w="365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600" b="0">
                <a:latin typeface="Arial" panose="020B0604020202020204" pitchFamily="34" charset="0"/>
              </a:endParaRPr>
            </a:p>
          </p:txBody>
        </p:sp>
      </p:grpSp>
      <p:grpSp>
        <p:nvGrpSpPr>
          <p:cNvPr id="3" name="Group 41">
            <a:extLst>
              <a:ext uri="{FF2B5EF4-FFF2-40B4-BE49-F238E27FC236}">
                <a16:creationId xmlns:a16="http://schemas.microsoft.com/office/drawing/2014/main" id="{9205C024-46A8-41B7-89B1-FBBAFC1CE511}"/>
              </a:ext>
            </a:extLst>
          </p:cNvPr>
          <p:cNvGrpSpPr>
            <a:grpSpLocks/>
          </p:cNvGrpSpPr>
          <p:nvPr/>
        </p:nvGrpSpPr>
        <p:grpSpPr bwMode="auto">
          <a:xfrm>
            <a:off x="1403350" y="5153025"/>
            <a:ext cx="6264275" cy="995363"/>
            <a:chOff x="516" y="3246"/>
            <a:chExt cx="4848" cy="627"/>
          </a:xfrm>
        </p:grpSpPr>
        <p:sp>
          <p:nvSpPr>
            <p:cNvPr id="55306" name="Rectangle 32">
              <a:extLst>
                <a:ext uri="{FF2B5EF4-FFF2-40B4-BE49-F238E27FC236}">
                  <a16:creationId xmlns:a16="http://schemas.microsoft.com/office/drawing/2014/main" id="{86DEED57-03BB-4176-B92F-B74DC6EA42DA}"/>
                </a:ext>
              </a:extLst>
            </p:cNvPr>
            <p:cNvSpPr>
              <a:spLocks noChangeArrowheads="1"/>
            </p:cNvSpPr>
            <p:nvPr/>
          </p:nvSpPr>
          <p:spPr bwMode="auto">
            <a:xfrm>
              <a:off x="516" y="3246"/>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en-US" altLang="zh-CN" sz="2400" i="1"/>
                <a:t>V</a:t>
              </a:r>
              <a:r>
                <a:rPr kumimoji="1" lang="en-US" altLang="zh-CN" sz="2400" baseline="-30000"/>
                <a:t>I</a:t>
              </a:r>
              <a:r>
                <a:rPr kumimoji="1" lang="en-US" altLang="zh-CN" sz="2400"/>
                <a:t>↑</a:t>
              </a:r>
            </a:p>
          </p:txBody>
        </p:sp>
        <p:sp>
          <p:nvSpPr>
            <p:cNvPr id="55307" name="Rectangle 33">
              <a:extLst>
                <a:ext uri="{FF2B5EF4-FFF2-40B4-BE49-F238E27FC236}">
                  <a16:creationId xmlns:a16="http://schemas.microsoft.com/office/drawing/2014/main" id="{8FF888E6-4B8E-41C2-AF44-0EE0C7FB096A}"/>
                </a:ext>
              </a:extLst>
            </p:cNvPr>
            <p:cNvSpPr>
              <a:spLocks noChangeArrowheads="1"/>
            </p:cNvSpPr>
            <p:nvPr/>
          </p:nvSpPr>
          <p:spPr bwMode="auto">
            <a:xfrm>
              <a:off x="1092" y="3246"/>
              <a:ext cx="9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sz="2400"/>
                <a:t>→</a:t>
              </a:r>
              <a:r>
                <a:rPr kumimoji="1" lang="zh-CN" altLang="en-US" sz="2400" i="1"/>
                <a:t> </a:t>
              </a:r>
              <a:r>
                <a:rPr kumimoji="1" lang="en-US" altLang="zh-CN" sz="2400" i="1"/>
                <a:t>V</a:t>
              </a:r>
              <a:r>
                <a:rPr kumimoji="1" lang="en-US" altLang="zh-CN" sz="2400" baseline="-30000"/>
                <a:t>O</a:t>
              </a:r>
              <a:r>
                <a:rPr kumimoji="1" lang="en-US" altLang="zh-CN" sz="2400"/>
                <a:t>↑</a:t>
              </a:r>
            </a:p>
          </p:txBody>
        </p:sp>
        <p:sp>
          <p:nvSpPr>
            <p:cNvPr id="55308" name="Rectangle 34">
              <a:extLst>
                <a:ext uri="{FF2B5EF4-FFF2-40B4-BE49-F238E27FC236}">
                  <a16:creationId xmlns:a16="http://schemas.microsoft.com/office/drawing/2014/main" id="{5A778103-53FE-44EE-A0A7-A52A44D42D49}"/>
                </a:ext>
              </a:extLst>
            </p:cNvPr>
            <p:cNvSpPr>
              <a:spLocks noChangeArrowheads="1"/>
            </p:cNvSpPr>
            <p:nvPr/>
          </p:nvSpPr>
          <p:spPr bwMode="auto">
            <a:xfrm>
              <a:off x="1956" y="3246"/>
              <a:ext cx="11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sz="2400"/>
                <a:t>→</a:t>
              </a:r>
              <a:r>
                <a:rPr kumimoji="1" lang="zh-CN" altLang="en-US" sz="2400" i="1"/>
                <a:t> </a:t>
              </a:r>
              <a:r>
                <a:rPr kumimoji="1" lang="en-US" altLang="zh-CN" sz="2400" i="1"/>
                <a:t>V</a:t>
              </a:r>
              <a:r>
                <a:rPr kumimoji="1" lang="en-US" altLang="zh-CN" sz="2400" baseline="-30000"/>
                <a:t>Z </a:t>
              </a:r>
              <a:r>
                <a:rPr kumimoji="1" lang="en-US" altLang="zh-CN" sz="2400"/>
                <a:t>↑</a:t>
              </a:r>
            </a:p>
          </p:txBody>
        </p:sp>
        <p:sp>
          <p:nvSpPr>
            <p:cNvPr id="55309" name="Rectangle 35">
              <a:extLst>
                <a:ext uri="{FF2B5EF4-FFF2-40B4-BE49-F238E27FC236}">
                  <a16:creationId xmlns:a16="http://schemas.microsoft.com/office/drawing/2014/main" id="{8CFEF1E2-1EAB-485C-AF3C-0F7601FD4654}"/>
                </a:ext>
              </a:extLst>
            </p:cNvPr>
            <p:cNvSpPr>
              <a:spLocks noChangeArrowheads="1"/>
            </p:cNvSpPr>
            <p:nvPr/>
          </p:nvSpPr>
          <p:spPr bwMode="auto">
            <a:xfrm>
              <a:off x="2868" y="3246"/>
              <a:ext cx="9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sz="2400" i="1"/>
                <a:t> </a:t>
              </a:r>
              <a:r>
                <a:rPr kumimoji="1" lang="zh-CN" altLang="en-US" sz="2400"/>
                <a:t>→</a:t>
              </a:r>
              <a:r>
                <a:rPr kumimoji="1" lang="zh-CN" altLang="en-US" sz="2400" i="1"/>
                <a:t> </a:t>
              </a:r>
              <a:r>
                <a:rPr kumimoji="1" lang="en-US" altLang="zh-CN" sz="2400" i="1"/>
                <a:t>I</a:t>
              </a:r>
              <a:r>
                <a:rPr kumimoji="1" lang="en-US" altLang="zh-CN" sz="2400" baseline="-30000"/>
                <a:t>Z</a:t>
              </a:r>
              <a:r>
                <a:rPr kumimoji="1" lang="en-US" altLang="zh-CN" sz="2400"/>
                <a:t>↑</a:t>
              </a:r>
            </a:p>
          </p:txBody>
        </p:sp>
        <p:sp>
          <p:nvSpPr>
            <p:cNvPr id="55310" name="Rectangle 36">
              <a:extLst>
                <a:ext uri="{FF2B5EF4-FFF2-40B4-BE49-F238E27FC236}">
                  <a16:creationId xmlns:a16="http://schemas.microsoft.com/office/drawing/2014/main" id="{AA109B50-8ED8-461A-9AE8-957D5F55D8DF}"/>
                </a:ext>
              </a:extLst>
            </p:cNvPr>
            <p:cNvSpPr>
              <a:spLocks noChangeArrowheads="1"/>
            </p:cNvSpPr>
            <p:nvPr/>
          </p:nvSpPr>
          <p:spPr bwMode="auto">
            <a:xfrm>
              <a:off x="3636" y="3246"/>
              <a:ext cx="7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sz="2400"/>
                <a:t>→</a:t>
              </a:r>
              <a:r>
                <a:rPr kumimoji="1" lang="zh-CN" altLang="en-US" sz="2400" i="1"/>
                <a:t> </a:t>
              </a:r>
              <a:r>
                <a:rPr kumimoji="1" lang="en-US" altLang="zh-CN" sz="2400" i="1"/>
                <a:t>I</a:t>
              </a:r>
              <a:r>
                <a:rPr kumimoji="1" lang="en-US" altLang="zh-CN" sz="2400"/>
                <a:t>↑</a:t>
              </a:r>
            </a:p>
          </p:txBody>
        </p:sp>
        <p:sp>
          <p:nvSpPr>
            <p:cNvPr id="55311" name="Rectangle 37">
              <a:extLst>
                <a:ext uri="{FF2B5EF4-FFF2-40B4-BE49-F238E27FC236}">
                  <a16:creationId xmlns:a16="http://schemas.microsoft.com/office/drawing/2014/main" id="{5503B6F1-1D55-48C9-A32B-BDC874213C4A}"/>
                </a:ext>
              </a:extLst>
            </p:cNvPr>
            <p:cNvSpPr>
              <a:spLocks noChangeArrowheads="1"/>
            </p:cNvSpPr>
            <p:nvPr/>
          </p:nvSpPr>
          <p:spPr bwMode="auto">
            <a:xfrm>
              <a:off x="4356" y="3246"/>
              <a:ext cx="10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sz="2400"/>
                <a:t>→</a:t>
              </a:r>
              <a:r>
                <a:rPr kumimoji="1" lang="zh-CN" altLang="en-US" sz="2400" i="1"/>
                <a:t> </a:t>
              </a:r>
              <a:r>
                <a:rPr kumimoji="1" lang="en-US" altLang="zh-CN" sz="2400" i="1"/>
                <a:t>I R</a:t>
              </a:r>
              <a:r>
                <a:rPr kumimoji="1" lang="en-US" altLang="zh-CN" sz="2400"/>
                <a:t>↑</a:t>
              </a:r>
            </a:p>
          </p:txBody>
        </p:sp>
        <p:sp>
          <p:nvSpPr>
            <p:cNvPr id="55312" name="Rectangle 38">
              <a:extLst>
                <a:ext uri="{FF2B5EF4-FFF2-40B4-BE49-F238E27FC236}">
                  <a16:creationId xmlns:a16="http://schemas.microsoft.com/office/drawing/2014/main" id="{92AA82A5-80B8-42B2-8472-B206C8E8B6A5}"/>
                </a:ext>
              </a:extLst>
            </p:cNvPr>
            <p:cNvSpPr>
              <a:spLocks noChangeArrowheads="1"/>
            </p:cNvSpPr>
            <p:nvPr/>
          </p:nvSpPr>
          <p:spPr bwMode="auto">
            <a:xfrm>
              <a:off x="1092" y="3582"/>
              <a:ext cx="9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Aft>
                  <a:spcPct val="0"/>
                </a:spcAft>
                <a:buFontTx/>
                <a:buNone/>
              </a:pPr>
              <a:r>
                <a:rPr kumimoji="1" lang="zh-CN" altLang="en-US" sz="2400"/>
                <a:t>　 </a:t>
              </a:r>
              <a:r>
                <a:rPr kumimoji="1" lang="en-US" altLang="zh-CN" sz="2400" i="1"/>
                <a:t>V</a:t>
              </a:r>
              <a:r>
                <a:rPr kumimoji="1" lang="en-US" altLang="zh-CN" sz="2400" baseline="-30000"/>
                <a:t>O</a:t>
              </a:r>
              <a:r>
                <a:rPr kumimoji="1" lang="en-US" altLang="zh-CN" sz="2400"/>
                <a:t>↓</a:t>
              </a:r>
            </a:p>
          </p:txBody>
        </p:sp>
        <p:sp>
          <p:nvSpPr>
            <p:cNvPr id="55313" name="Line 39">
              <a:extLst>
                <a:ext uri="{FF2B5EF4-FFF2-40B4-BE49-F238E27FC236}">
                  <a16:creationId xmlns:a16="http://schemas.microsoft.com/office/drawing/2014/main" id="{A4E27565-7D6D-4E11-963A-8631BA9369D3}"/>
                </a:ext>
              </a:extLst>
            </p:cNvPr>
            <p:cNvSpPr>
              <a:spLocks noChangeShapeType="1"/>
            </p:cNvSpPr>
            <p:nvPr/>
          </p:nvSpPr>
          <p:spPr bwMode="auto">
            <a:xfrm flipH="1">
              <a:off x="1962" y="3774"/>
              <a:ext cx="2883"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5314" name="Line 40">
              <a:extLst>
                <a:ext uri="{FF2B5EF4-FFF2-40B4-BE49-F238E27FC236}">
                  <a16:creationId xmlns:a16="http://schemas.microsoft.com/office/drawing/2014/main" id="{9310DC96-938B-41A9-A2C3-FDD5F3A974C6}"/>
                </a:ext>
              </a:extLst>
            </p:cNvPr>
            <p:cNvSpPr>
              <a:spLocks noChangeShapeType="1"/>
            </p:cNvSpPr>
            <p:nvPr/>
          </p:nvSpPr>
          <p:spPr bwMode="auto">
            <a:xfrm>
              <a:off x="4833" y="3554"/>
              <a:ext cx="0" cy="2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5305" name="Object 14">
            <a:extLst>
              <a:ext uri="{FF2B5EF4-FFF2-40B4-BE49-F238E27FC236}">
                <a16:creationId xmlns:a16="http://schemas.microsoft.com/office/drawing/2014/main" id="{916183C1-B4C8-4C58-8A6B-F9188B4F44F1}"/>
              </a:ext>
            </a:extLst>
          </p:cNvPr>
          <p:cNvGraphicFramePr>
            <a:graphicFrameLocks noChangeAspect="1"/>
          </p:cNvGraphicFramePr>
          <p:nvPr/>
        </p:nvGraphicFramePr>
        <p:xfrm>
          <a:off x="5338763" y="1274763"/>
          <a:ext cx="3490912" cy="3162300"/>
        </p:xfrm>
        <a:graphic>
          <a:graphicData uri="http://schemas.openxmlformats.org/presentationml/2006/ole">
            <mc:AlternateContent xmlns:mc="http://schemas.openxmlformats.org/markup-compatibility/2006">
              <mc:Choice xmlns:v="urn:schemas-microsoft-com:vml" Requires="v">
                <p:oleObj spid="_x0000_s55343" name="图片" r:id="rId3" imgW="2332080" imgH="2117311" progId="Word.Picture.8">
                  <p:embed/>
                </p:oleObj>
              </mc:Choice>
              <mc:Fallback>
                <p:oleObj name="图片" r:id="rId3" imgW="2332080" imgH="2117311"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1274763"/>
                        <a:ext cx="3490912"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A8C052E0-488D-445F-85EB-FFDDA26A076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F4595AD-2979-4CC7-B770-4C62903EE1B1}"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56323" name="Rectangle 5">
            <a:extLst>
              <a:ext uri="{FF2B5EF4-FFF2-40B4-BE49-F238E27FC236}">
                <a16:creationId xmlns:a16="http://schemas.microsoft.com/office/drawing/2014/main" id="{6252C121-190E-413E-9DA6-E7AD5A76FAF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56324" name="Rectangle 6">
            <a:extLst>
              <a:ext uri="{FF2B5EF4-FFF2-40B4-BE49-F238E27FC236}">
                <a16:creationId xmlns:a16="http://schemas.microsoft.com/office/drawing/2014/main" id="{26F5DDDA-C91C-4066-8EF2-B9D01A8071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D363AE4-C724-4037-AA7A-4158A26A4DA6}" type="slidenum">
              <a:rPr lang="en-US" altLang="zh-CN" sz="1800" b="0" smtClean="0">
                <a:solidFill>
                  <a:srgbClr val="B2B2B2"/>
                </a:solidFill>
                <a:latin typeface="Arial" panose="020B0604020202020204" pitchFamily="34" charset="0"/>
              </a:rPr>
              <a:pPr>
                <a:spcAft>
                  <a:spcPct val="0"/>
                </a:spcAft>
                <a:buFontTx/>
                <a:buNone/>
              </a:pPr>
              <a:t>32</a:t>
            </a:fld>
            <a:endParaRPr lang="en-US" altLang="zh-CN" sz="1800" b="0">
              <a:solidFill>
                <a:srgbClr val="B2B2B2"/>
              </a:solidFill>
              <a:latin typeface="Arial" panose="020B0604020202020204" pitchFamily="34" charset="0"/>
            </a:endParaRPr>
          </a:p>
        </p:txBody>
      </p:sp>
      <p:sp>
        <p:nvSpPr>
          <p:cNvPr id="56325" name="Rectangle 2">
            <a:extLst>
              <a:ext uri="{FF2B5EF4-FFF2-40B4-BE49-F238E27FC236}">
                <a16:creationId xmlns:a16="http://schemas.microsoft.com/office/drawing/2014/main" id="{FF6B230F-BE60-4E77-9D9C-6C5D76E38F9A}"/>
              </a:ext>
            </a:extLst>
          </p:cNvPr>
          <p:cNvSpPr>
            <a:spLocks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646E080-03D9-4179-81F0-EC3A3084EAC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18F38E7-2515-48A1-9F3A-6B08EEB36886}"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9219" name="Rectangle 5">
            <a:extLst>
              <a:ext uri="{FF2B5EF4-FFF2-40B4-BE49-F238E27FC236}">
                <a16:creationId xmlns:a16="http://schemas.microsoft.com/office/drawing/2014/main" id="{D02953F6-75D6-4378-BD94-E5344B8C44E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9220" name="Rectangle 6">
            <a:extLst>
              <a:ext uri="{FF2B5EF4-FFF2-40B4-BE49-F238E27FC236}">
                <a16:creationId xmlns:a16="http://schemas.microsoft.com/office/drawing/2014/main" id="{4ABE6F9D-654C-472E-B419-696761A4193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8AB6D7C-8936-4AAC-9DFF-71580F458A3D}"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9221" name="Rectangle 2">
            <a:extLst>
              <a:ext uri="{FF2B5EF4-FFF2-40B4-BE49-F238E27FC236}">
                <a16:creationId xmlns:a16="http://schemas.microsoft.com/office/drawing/2014/main" id="{ED2ABBB7-8C17-4C57-9948-F80024555896}"/>
              </a:ext>
            </a:extLst>
          </p:cNvPr>
          <p:cNvSpPr>
            <a:spLocks noChangeArrowheads="1"/>
          </p:cNvSpPr>
          <p:nvPr>
            <p:ph type="title"/>
          </p:nvPr>
        </p:nvSpPr>
        <p:spPr/>
        <p:txBody>
          <a:bodyPr/>
          <a:lstStyle/>
          <a:p>
            <a:r>
              <a:rPr lang="zh-CN" altLang="en-US">
                <a:solidFill>
                  <a:srgbClr val="080808"/>
                </a:solidFill>
              </a:rPr>
              <a:t>半导体特性</a:t>
            </a:r>
            <a:endParaRPr lang="en-US" altLang="zh-CN">
              <a:solidFill>
                <a:srgbClr val="080808"/>
              </a:solidFill>
            </a:endParaRPr>
          </a:p>
        </p:txBody>
      </p:sp>
      <p:sp>
        <p:nvSpPr>
          <p:cNvPr id="1949699" name="Rectangle 3">
            <a:extLst>
              <a:ext uri="{FF2B5EF4-FFF2-40B4-BE49-F238E27FC236}">
                <a16:creationId xmlns:a16="http://schemas.microsoft.com/office/drawing/2014/main" id="{3BE43DF9-8876-472F-A50E-A8A9D2403FA9}"/>
              </a:ext>
            </a:extLst>
          </p:cNvPr>
          <p:cNvSpPr>
            <a:spLocks noChangeArrowheads="1"/>
          </p:cNvSpPr>
          <p:nvPr>
            <p:ph type="body" idx="1"/>
          </p:nvPr>
        </p:nvSpPr>
        <p:spPr>
          <a:xfrm>
            <a:off x="457200" y="1449388"/>
            <a:ext cx="8147050" cy="4932362"/>
          </a:xfrm>
        </p:spPr>
        <p:txBody>
          <a:bodyPr/>
          <a:lstStyle/>
          <a:p>
            <a:r>
              <a:rPr lang="zh-CN" altLang="en-US"/>
              <a:t>半导体材料</a:t>
            </a:r>
          </a:p>
          <a:p>
            <a:pPr lvl="1"/>
            <a:r>
              <a:rPr lang="zh-CN" altLang="en-US"/>
              <a:t>常温下导电能力</a:t>
            </a:r>
            <a:r>
              <a:rPr lang="en-US" altLang="zh-CN"/>
              <a:t>(</a:t>
            </a:r>
            <a:r>
              <a:rPr lang="zh-CN" altLang="en-US"/>
              <a:t>电阻率</a:t>
            </a:r>
            <a:r>
              <a:rPr lang="en-US" altLang="zh-CN"/>
              <a:t>)</a:t>
            </a:r>
            <a:r>
              <a:rPr lang="zh-CN" altLang="en-US"/>
              <a:t>介于导体与绝缘体之间的材料 </a:t>
            </a:r>
          </a:p>
          <a:p>
            <a:pPr lvl="1"/>
            <a:r>
              <a:rPr lang="zh-CN" altLang="en-US"/>
              <a:t>典型的有：硅、锗、砷化镓等</a:t>
            </a:r>
          </a:p>
          <a:p>
            <a:pPr>
              <a:spcBef>
                <a:spcPct val="20000"/>
              </a:spcBef>
            </a:pPr>
            <a:r>
              <a:rPr lang="zh-CN" altLang="en-US"/>
              <a:t>半导体特性</a:t>
            </a:r>
          </a:p>
          <a:p>
            <a:pPr lvl="1"/>
            <a:r>
              <a:rPr lang="zh-CN" altLang="en-US"/>
              <a:t>受热或光照，其导电能力显著提高</a:t>
            </a:r>
          </a:p>
          <a:p>
            <a:pPr lvl="1"/>
            <a:r>
              <a:rPr lang="zh-CN" altLang="en-US"/>
              <a:t>纯净半导体中加入微量杂质后，其导电能力急剧增强</a:t>
            </a:r>
          </a:p>
          <a:p>
            <a:pPr lvl="1"/>
            <a:r>
              <a:rPr lang="zh-CN" altLang="en-US"/>
              <a:t>利用这些特性可制造热敏电阻、光敏电阻、二极管、三极管等器件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96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96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969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6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C12E4934-CCA4-4FFF-93CB-DCF6B49427B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B09CC8A-C4B2-4A28-AE0E-9BDDB4472445}"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11267" name="Rectangle 5">
            <a:extLst>
              <a:ext uri="{FF2B5EF4-FFF2-40B4-BE49-F238E27FC236}">
                <a16:creationId xmlns:a16="http://schemas.microsoft.com/office/drawing/2014/main" id="{05A8FD4E-1689-4FF7-A82F-D40709AAAB1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1268" name="Rectangle 6">
            <a:extLst>
              <a:ext uri="{FF2B5EF4-FFF2-40B4-BE49-F238E27FC236}">
                <a16:creationId xmlns:a16="http://schemas.microsoft.com/office/drawing/2014/main" id="{19E78437-AF4D-4338-8DCC-EBE0FF52C3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789C8E1-DBF6-4638-ACA7-96392C49099E}"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
        <p:nvSpPr>
          <p:cNvPr id="1951746" name="Rectangle 2">
            <a:extLst>
              <a:ext uri="{FF2B5EF4-FFF2-40B4-BE49-F238E27FC236}">
                <a16:creationId xmlns:a16="http://schemas.microsoft.com/office/drawing/2014/main" id="{8DC450C6-1192-4D9A-B0D9-E1921198DC5D}"/>
              </a:ext>
            </a:extLst>
          </p:cNvPr>
          <p:cNvSpPr>
            <a:spLocks noChangeArrowheads="1"/>
          </p:cNvSpPr>
          <p:nvPr/>
        </p:nvSpPr>
        <p:spPr bwMode="auto">
          <a:xfrm>
            <a:off x="457200" y="3465513"/>
            <a:ext cx="422275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sz="2400"/>
              <a:t>载流子：能够自由移动</a:t>
            </a:r>
            <a:r>
              <a:rPr kumimoji="1" lang="zh-CN" altLang="en-US" sz="2400"/>
              <a:t>起导电作用的带电粒子</a:t>
            </a:r>
          </a:p>
          <a:p>
            <a:pPr>
              <a:spcAft>
                <a:spcPct val="30000"/>
              </a:spcAft>
            </a:pPr>
            <a:r>
              <a:rPr lang="zh-CN" altLang="en-US" sz="2400"/>
              <a:t>存在两种载流子</a:t>
            </a:r>
          </a:p>
          <a:p>
            <a:pPr lvl="1">
              <a:spcAft>
                <a:spcPct val="30000"/>
              </a:spcAft>
            </a:pPr>
            <a:r>
              <a:rPr lang="zh-CN" altLang="en-US" sz="2000"/>
              <a:t>自由电子</a:t>
            </a:r>
          </a:p>
          <a:p>
            <a:pPr lvl="1">
              <a:spcAft>
                <a:spcPct val="30000"/>
              </a:spcAft>
            </a:pPr>
            <a:r>
              <a:rPr lang="zh-CN" altLang="en-US" sz="2000"/>
              <a:t>空穴</a:t>
            </a:r>
          </a:p>
        </p:txBody>
      </p:sp>
      <p:sp>
        <p:nvSpPr>
          <p:cNvPr id="11270" name="Rectangle 3">
            <a:extLst>
              <a:ext uri="{FF2B5EF4-FFF2-40B4-BE49-F238E27FC236}">
                <a16:creationId xmlns:a16="http://schemas.microsoft.com/office/drawing/2014/main" id="{13B72D76-6E67-4DAD-A249-0D75C9779E3C}"/>
              </a:ext>
            </a:extLst>
          </p:cNvPr>
          <p:cNvSpPr>
            <a:spLocks noChangeArrowheads="1"/>
          </p:cNvSpPr>
          <p:nvPr>
            <p:ph type="title"/>
          </p:nvPr>
        </p:nvSpPr>
        <p:spPr/>
        <p:txBody>
          <a:bodyPr/>
          <a:lstStyle/>
          <a:p>
            <a:r>
              <a:rPr lang="zh-CN" altLang="en-US"/>
              <a:t>本征半导体</a:t>
            </a:r>
          </a:p>
        </p:txBody>
      </p:sp>
      <p:sp>
        <p:nvSpPr>
          <p:cNvPr id="11271" name="Rectangle 4">
            <a:extLst>
              <a:ext uri="{FF2B5EF4-FFF2-40B4-BE49-F238E27FC236}">
                <a16:creationId xmlns:a16="http://schemas.microsoft.com/office/drawing/2014/main" id="{81428BF0-0BAD-4C43-A942-CD612C3589C1}"/>
              </a:ext>
            </a:extLst>
          </p:cNvPr>
          <p:cNvSpPr>
            <a:spLocks noChangeArrowheads="1"/>
          </p:cNvSpPr>
          <p:nvPr>
            <p:ph type="body" idx="1"/>
          </p:nvPr>
        </p:nvSpPr>
        <p:spPr>
          <a:xfrm>
            <a:off x="466725" y="1412875"/>
            <a:ext cx="8137525" cy="647700"/>
          </a:xfrm>
        </p:spPr>
        <p:txBody>
          <a:bodyPr/>
          <a:lstStyle/>
          <a:p>
            <a:r>
              <a:rPr lang="zh-CN" altLang="en-US" sz="2400"/>
              <a:t>本征半导体：完全纯净、结构完整的半导体晶体</a:t>
            </a:r>
            <a:endParaRPr lang="en-US" altLang="zh-CN" sz="2400"/>
          </a:p>
        </p:txBody>
      </p:sp>
      <p:sp>
        <p:nvSpPr>
          <p:cNvPr id="1951749" name="Rectangle 5">
            <a:extLst>
              <a:ext uri="{FF2B5EF4-FFF2-40B4-BE49-F238E27FC236}">
                <a16:creationId xmlns:a16="http://schemas.microsoft.com/office/drawing/2014/main" id="{447A6561-6E08-4021-9E04-0EBF02E5E4B4}"/>
              </a:ext>
            </a:extLst>
          </p:cNvPr>
          <p:cNvSpPr>
            <a:spLocks noChangeArrowheads="1"/>
          </p:cNvSpPr>
          <p:nvPr/>
        </p:nvSpPr>
        <p:spPr bwMode="auto">
          <a:xfrm>
            <a:off x="466725" y="1952625"/>
            <a:ext cx="82819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sz="2400">
                <a:solidFill>
                  <a:srgbClr val="000000"/>
                </a:solidFill>
              </a:rPr>
              <a:t>本征激发：</a:t>
            </a:r>
            <a:r>
              <a:rPr lang="zh-CN" altLang="en-US" sz="2400"/>
              <a:t>本征半导体</a:t>
            </a:r>
            <a:r>
              <a:rPr kumimoji="1" lang="zh-CN" altLang="en-US" sz="2400">
                <a:solidFill>
                  <a:srgbClr val="000000"/>
                </a:solidFill>
              </a:rPr>
              <a:t>因受外部激发（如受热或光照），</a:t>
            </a:r>
            <a:r>
              <a:rPr lang="zh-CN" altLang="en-US" sz="2400"/>
              <a:t>产生自由电子和空穴的现象</a:t>
            </a:r>
            <a:endParaRPr lang="en-US" altLang="zh-CN" sz="2400"/>
          </a:p>
        </p:txBody>
      </p:sp>
      <p:sp>
        <p:nvSpPr>
          <p:cNvPr id="1951750" name="Rectangle 6">
            <a:extLst>
              <a:ext uri="{FF2B5EF4-FFF2-40B4-BE49-F238E27FC236}">
                <a16:creationId xmlns:a16="http://schemas.microsoft.com/office/drawing/2014/main" id="{72799073-CF0E-4D85-B30E-3BDE1160F24D}"/>
              </a:ext>
            </a:extLst>
          </p:cNvPr>
          <p:cNvSpPr>
            <a:spLocks noChangeArrowheads="1"/>
          </p:cNvSpPr>
          <p:nvPr/>
        </p:nvSpPr>
        <p:spPr bwMode="auto">
          <a:xfrm>
            <a:off x="468313" y="2889250"/>
            <a:ext cx="57594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sz="2400"/>
              <a:t>空穴：共价键中的空位</a:t>
            </a:r>
            <a:endParaRPr lang="en-US" altLang="zh-CN" sz="2400"/>
          </a:p>
        </p:txBody>
      </p:sp>
      <p:pic>
        <p:nvPicPr>
          <p:cNvPr id="11274" name="Picture 7">
            <a:extLst>
              <a:ext uri="{FF2B5EF4-FFF2-40B4-BE49-F238E27FC236}">
                <a16:creationId xmlns:a16="http://schemas.microsoft.com/office/drawing/2014/main" id="{2A2D3FD7-DBC9-4592-9453-6A95A4D22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4975" y="2606675"/>
            <a:ext cx="298132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8">
            <a:extLst>
              <a:ext uri="{FF2B5EF4-FFF2-40B4-BE49-F238E27FC236}">
                <a16:creationId xmlns:a16="http://schemas.microsoft.com/office/drawing/2014/main" id="{35E195AB-5B46-48FF-B738-894212FEC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221163"/>
            <a:ext cx="13620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 Box 9">
            <a:extLst>
              <a:ext uri="{FF2B5EF4-FFF2-40B4-BE49-F238E27FC236}">
                <a16:creationId xmlns:a16="http://schemas.microsoft.com/office/drawing/2014/main" id="{3BE26777-0AD1-4065-B805-6AF26ACBA2AA}"/>
              </a:ext>
            </a:extLst>
          </p:cNvPr>
          <p:cNvSpPr txBox="1">
            <a:spLocks noChangeArrowheads="1"/>
          </p:cNvSpPr>
          <p:nvPr/>
        </p:nvSpPr>
        <p:spPr bwMode="auto">
          <a:xfrm>
            <a:off x="3590925" y="5680075"/>
            <a:ext cx="1476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硅原子结构</a:t>
            </a:r>
          </a:p>
          <a:p>
            <a:pPr algn="ctr" eaLnBrk="1" hangingPunct="1">
              <a:spcAft>
                <a:spcPct val="0"/>
              </a:spcAft>
              <a:buFontTx/>
              <a:buNone/>
            </a:pPr>
            <a:r>
              <a:rPr kumimoji="1" lang="zh-CN" altLang="en-US" sz="2000">
                <a:latin typeface="Arial" panose="020B0604020202020204" pitchFamily="34" charset="0"/>
              </a:rPr>
              <a:t>简化模型</a:t>
            </a:r>
          </a:p>
        </p:txBody>
      </p:sp>
      <p:sp>
        <p:nvSpPr>
          <p:cNvPr id="11277" name="Text Box 10">
            <a:extLst>
              <a:ext uri="{FF2B5EF4-FFF2-40B4-BE49-F238E27FC236}">
                <a16:creationId xmlns:a16="http://schemas.microsoft.com/office/drawing/2014/main" id="{5E7B8D75-993B-47C0-92FC-C44048F4C72C}"/>
              </a:ext>
            </a:extLst>
          </p:cNvPr>
          <p:cNvSpPr txBox="1">
            <a:spLocks noChangeArrowheads="1"/>
          </p:cNvSpPr>
          <p:nvPr/>
        </p:nvSpPr>
        <p:spPr bwMode="auto">
          <a:xfrm>
            <a:off x="6070600" y="5697538"/>
            <a:ext cx="199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硅二维晶格结构</a:t>
            </a:r>
          </a:p>
        </p:txBody>
      </p:sp>
      <p:sp>
        <p:nvSpPr>
          <p:cNvPr id="1951755" name="Oval 11">
            <a:extLst>
              <a:ext uri="{FF2B5EF4-FFF2-40B4-BE49-F238E27FC236}">
                <a16:creationId xmlns:a16="http://schemas.microsoft.com/office/drawing/2014/main" id="{2C664CD3-B6A2-4F50-AC54-542D18987991}"/>
              </a:ext>
            </a:extLst>
          </p:cNvPr>
          <p:cNvSpPr>
            <a:spLocks noChangeArrowheads="1"/>
          </p:cNvSpPr>
          <p:nvPr/>
        </p:nvSpPr>
        <p:spPr bwMode="auto">
          <a:xfrm>
            <a:off x="6565900" y="3659188"/>
            <a:ext cx="100013" cy="100012"/>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1756" name="Oval 12">
            <a:extLst>
              <a:ext uri="{FF2B5EF4-FFF2-40B4-BE49-F238E27FC236}">
                <a16:creationId xmlns:a16="http://schemas.microsoft.com/office/drawing/2014/main" id="{ED79238A-D626-4927-8338-65D966A276B8}"/>
              </a:ext>
            </a:extLst>
          </p:cNvPr>
          <p:cNvSpPr>
            <a:spLocks noChangeArrowheads="1"/>
          </p:cNvSpPr>
          <p:nvPr/>
        </p:nvSpPr>
        <p:spPr bwMode="auto">
          <a:xfrm>
            <a:off x="6927850" y="3686175"/>
            <a:ext cx="122238" cy="122238"/>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51749"/>
                                        </p:tgtEl>
                                        <p:attrNameLst>
                                          <p:attrName>style.visibility</p:attrName>
                                        </p:attrNameLst>
                                      </p:cBhvr>
                                      <p:to>
                                        <p:strVal val="visible"/>
                                      </p:to>
                                    </p:set>
                                    <p:animEffect transition="in" filter="blinds(horizontal)">
                                      <p:cBhvr>
                                        <p:cTn id="7" dur="500"/>
                                        <p:tgtEl>
                                          <p:spTgt spid="195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5175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51756"/>
                                        </p:tgtEl>
                                        <p:attrNameLst>
                                          <p:attrName>style.visibility</p:attrName>
                                        </p:attrNameLst>
                                      </p:cBhvr>
                                      <p:to>
                                        <p:strVal val="visible"/>
                                      </p:to>
                                    </p:set>
                                  </p:childTnLst>
                                </p:cTn>
                              </p:par>
                              <p:par>
                                <p:cTn id="14" presetID="3" presetClass="entr" presetSubtype="10" fill="hold" grpId="0" nodeType="withEffect">
                                  <p:stCondLst>
                                    <p:cond delay="0"/>
                                  </p:stCondLst>
                                  <p:childTnLst>
                                    <p:set>
                                      <p:cBhvr>
                                        <p:cTn id="15" dur="1" fill="hold">
                                          <p:stCondLst>
                                            <p:cond delay="0"/>
                                          </p:stCondLst>
                                        </p:cTn>
                                        <p:tgtEl>
                                          <p:spTgt spid="1951750">
                                            <p:txEl>
                                              <p:pRg st="0" end="0"/>
                                            </p:txEl>
                                          </p:spTgt>
                                        </p:tgtEl>
                                        <p:attrNameLst>
                                          <p:attrName>style.visibility</p:attrName>
                                        </p:attrNameLst>
                                      </p:cBhvr>
                                      <p:to>
                                        <p:strVal val="visible"/>
                                      </p:to>
                                    </p:set>
                                    <p:animEffect transition="in" filter="blinds(horizontal)">
                                      <p:cBhvr>
                                        <p:cTn id="16" dur="500"/>
                                        <p:tgtEl>
                                          <p:spTgt spid="1951750">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51746">
                                            <p:txEl>
                                              <p:pRg st="0" end="0"/>
                                            </p:txEl>
                                          </p:spTgt>
                                        </p:tgtEl>
                                        <p:attrNameLst>
                                          <p:attrName>style.visibility</p:attrName>
                                        </p:attrNameLst>
                                      </p:cBhvr>
                                      <p:to>
                                        <p:strVal val="visible"/>
                                      </p:to>
                                    </p:set>
                                    <p:animEffect transition="in" filter="blinds(horizontal)">
                                      <p:cBhvr>
                                        <p:cTn id="21" dur="500"/>
                                        <p:tgtEl>
                                          <p:spTgt spid="1951746">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951746">
                                            <p:txEl>
                                              <p:pRg st="1" end="1"/>
                                            </p:txEl>
                                          </p:spTgt>
                                        </p:tgtEl>
                                        <p:attrNameLst>
                                          <p:attrName>style.visibility</p:attrName>
                                        </p:attrNameLst>
                                      </p:cBhvr>
                                      <p:to>
                                        <p:strVal val="visible"/>
                                      </p:to>
                                    </p:set>
                                    <p:animEffect transition="in" filter="blinds(horizontal)">
                                      <p:cBhvr>
                                        <p:cTn id="26" dur="500"/>
                                        <p:tgtEl>
                                          <p:spTgt spid="1951746">
                                            <p:txEl>
                                              <p:pRg st="1" end="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951746">
                                            <p:txEl>
                                              <p:pRg st="2" end="2"/>
                                            </p:txEl>
                                          </p:spTgt>
                                        </p:tgtEl>
                                        <p:attrNameLst>
                                          <p:attrName>style.visibility</p:attrName>
                                        </p:attrNameLst>
                                      </p:cBhvr>
                                      <p:to>
                                        <p:strVal val="visible"/>
                                      </p:to>
                                    </p:set>
                                    <p:animEffect transition="in" filter="blinds(horizontal)">
                                      <p:cBhvr>
                                        <p:cTn id="29" dur="500"/>
                                        <p:tgtEl>
                                          <p:spTgt spid="1951746">
                                            <p:txEl>
                                              <p:pRg st="2" end="2"/>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951746">
                                            <p:txEl>
                                              <p:pRg st="3" end="3"/>
                                            </p:txEl>
                                          </p:spTgt>
                                        </p:tgtEl>
                                        <p:attrNameLst>
                                          <p:attrName>style.visibility</p:attrName>
                                        </p:attrNameLst>
                                      </p:cBhvr>
                                      <p:to>
                                        <p:strVal val="visible"/>
                                      </p:to>
                                    </p:set>
                                    <p:animEffect transition="in" filter="blinds(horizontal)">
                                      <p:cBhvr>
                                        <p:cTn id="32" dur="500"/>
                                        <p:tgtEl>
                                          <p:spTgt spid="19517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1746" grpId="0" build="p"/>
      <p:bldP spid="1951749" grpId="0"/>
      <p:bldP spid="1951750" grpId="0" build="p"/>
      <p:bldP spid="1951755" grpId="0" animBg="1"/>
      <p:bldP spid="19517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D84BF26-109A-4405-945F-C98565222D71}"/>
              </a:ext>
            </a:extLst>
          </p:cNvPr>
          <p:cNvSpPr>
            <a:spLocks noGrp="1" noChangeArrowheads="1"/>
          </p:cNvSpPr>
          <p:nvPr>
            <p:ph type="title"/>
          </p:nvPr>
        </p:nvSpPr>
        <p:spPr/>
        <p:txBody>
          <a:bodyPr/>
          <a:lstStyle/>
          <a:p>
            <a:r>
              <a:rPr lang="zh-CN" altLang="en-US"/>
              <a:t>本征半导体 </a:t>
            </a:r>
            <a:r>
              <a:rPr lang="en-US" altLang="zh-CN"/>
              <a:t>(</a:t>
            </a:r>
            <a:r>
              <a:rPr lang="zh-CN" altLang="en-US"/>
              <a:t>续</a:t>
            </a:r>
            <a:r>
              <a:rPr lang="en-US" altLang="zh-CN"/>
              <a:t>)</a:t>
            </a:r>
            <a:endParaRPr lang="zh-CN" altLang="en-US"/>
          </a:p>
        </p:txBody>
      </p:sp>
      <p:sp>
        <p:nvSpPr>
          <p:cNvPr id="13315" name="内容占位符 2">
            <a:extLst>
              <a:ext uri="{FF2B5EF4-FFF2-40B4-BE49-F238E27FC236}">
                <a16:creationId xmlns:a16="http://schemas.microsoft.com/office/drawing/2014/main" id="{67C70739-4679-48B0-AFCB-1E4A1079A900}"/>
              </a:ext>
            </a:extLst>
          </p:cNvPr>
          <p:cNvSpPr>
            <a:spLocks noGrp="1" noChangeArrowheads="1"/>
          </p:cNvSpPr>
          <p:nvPr>
            <p:ph idx="1"/>
          </p:nvPr>
        </p:nvSpPr>
        <p:spPr/>
        <p:txBody>
          <a:bodyPr/>
          <a:lstStyle/>
          <a:p>
            <a:pPr eaLnBrk="1" hangingPunct="1">
              <a:spcAft>
                <a:spcPts val="1200"/>
              </a:spcAft>
            </a:pPr>
            <a:r>
              <a:rPr kumimoji="1" lang="zh-CN" altLang="en-US">
                <a:solidFill>
                  <a:srgbClr val="000000"/>
                </a:solidFill>
                <a:latin typeface="楷体_GB2312"/>
              </a:rPr>
              <a:t>本征激发产生的自由电子和空穴总是成对出现的</a:t>
            </a:r>
            <a:endParaRPr kumimoji="1" lang="en-US" altLang="zh-CN">
              <a:solidFill>
                <a:srgbClr val="000000"/>
              </a:solidFill>
              <a:latin typeface="楷体_GB2312"/>
            </a:endParaRPr>
          </a:p>
          <a:p>
            <a:pPr eaLnBrk="1" hangingPunct="1">
              <a:spcAft>
                <a:spcPts val="1200"/>
              </a:spcAft>
            </a:pPr>
            <a:r>
              <a:rPr kumimoji="1" lang="zh-CN" altLang="en-US">
                <a:solidFill>
                  <a:srgbClr val="000000"/>
                </a:solidFill>
                <a:latin typeface="楷体_GB2312"/>
              </a:rPr>
              <a:t>自由电子与空穴相遇时，两者同时消失，称为自由电子与空穴的复合</a:t>
            </a:r>
            <a:endParaRPr kumimoji="1" lang="en-US" altLang="zh-CN">
              <a:solidFill>
                <a:srgbClr val="000000"/>
              </a:solidFill>
              <a:latin typeface="楷体_GB2312"/>
            </a:endParaRPr>
          </a:p>
          <a:p>
            <a:pPr eaLnBrk="1" hangingPunct="1">
              <a:spcAft>
                <a:spcPts val="1200"/>
              </a:spcAft>
            </a:pPr>
            <a:r>
              <a:rPr kumimoji="1" lang="zh-CN" altLang="en-US">
                <a:solidFill>
                  <a:srgbClr val="000000"/>
                </a:solidFill>
                <a:latin typeface="楷体_GB2312"/>
              </a:rPr>
              <a:t>外部环境不变的情况下，载流子的产生与复合达到动态平衡</a:t>
            </a:r>
            <a:endParaRPr kumimoji="1" lang="en-US" altLang="zh-CN">
              <a:solidFill>
                <a:srgbClr val="000000"/>
              </a:solidFill>
              <a:latin typeface="楷体_GB2312"/>
            </a:endParaRPr>
          </a:p>
          <a:p>
            <a:pPr eaLnBrk="1" hangingPunct="1">
              <a:spcAft>
                <a:spcPts val="1200"/>
              </a:spcAft>
            </a:pPr>
            <a:r>
              <a:rPr kumimoji="1" lang="zh-CN" altLang="en-US">
                <a:solidFill>
                  <a:srgbClr val="000000"/>
                </a:solidFill>
                <a:latin typeface="楷体_GB2312"/>
              </a:rPr>
              <a:t>本征半导体的电导率将随温度的升高而增加</a:t>
            </a:r>
            <a:endParaRPr kumimoji="1" lang="en-US" altLang="zh-CN">
              <a:solidFill>
                <a:srgbClr val="000000"/>
              </a:solidFill>
              <a:latin typeface="楷体_GB2312"/>
            </a:endParaRPr>
          </a:p>
          <a:p>
            <a:pPr lvl="1" eaLnBrk="1" hangingPunct="1">
              <a:spcAft>
                <a:spcPts val="1200"/>
              </a:spcAft>
            </a:pPr>
            <a:r>
              <a:rPr kumimoji="1" lang="zh-CN" altLang="en-US">
                <a:solidFill>
                  <a:srgbClr val="000000"/>
                </a:solidFill>
                <a:latin typeface="楷体_GB2312"/>
              </a:rPr>
              <a:t>当温度升高时，将产生更多的自由电子和空穴，意味着载流子的浓度升高，晶体的导电能力也会增强</a:t>
            </a:r>
            <a:endParaRPr kumimoji="1" lang="zh-CN" altLang="en-US"/>
          </a:p>
          <a:p>
            <a:pPr>
              <a:spcAft>
                <a:spcPts val="1200"/>
              </a:spcAft>
            </a:pPr>
            <a:endParaRPr lang="zh-CN" altLang="en-US"/>
          </a:p>
        </p:txBody>
      </p:sp>
      <p:sp>
        <p:nvSpPr>
          <p:cNvPr id="13316" name="日期占位符 3">
            <a:extLst>
              <a:ext uri="{FF2B5EF4-FFF2-40B4-BE49-F238E27FC236}">
                <a16:creationId xmlns:a16="http://schemas.microsoft.com/office/drawing/2014/main" id="{FEDBFBC1-0175-4C2C-AEAC-8838E510525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B7BE339-585B-4CF7-BACB-DF97690E0CC9}"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13317" name="页脚占位符 4">
            <a:extLst>
              <a:ext uri="{FF2B5EF4-FFF2-40B4-BE49-F238E27FC236}">
                <a16:creationId xmlns:a16="http://schemas.microsoft.com/office/drawing/2014/main" id="{B3484031-9A6D-4C69-BF8A-28EB237DC82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3318" name="灯片编号占位符 5">
            <a:extLst>
              <a:ext uri="{FF2B5EF4-FFF2-40B4-BE49-F238E27FC236}">
                <a16:creationId xmlns:a16="http://schemas.microsoft.com/office/drawing/2014/main" id="{E04FFE59-87F7-497E-9CE8-9E57921884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789DFDC-B3B0-49AF-ABB1-3722EA3CE175}"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41ED41AC-F9F2-421A-ADCA-379DAE0424E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2E55997-21B2-4FC1-84C1-C0DF2BB050FD}"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14339" name="Rectangle 5">
            <a:extLst>
              <a:ext uri="{FF2B5EF4-FFF2-40B4-BE49-F238E27FC236}">
                <a16:creationId xmlns:a16="http://schemas.microsoft.com/office/drawing/2014/main" id="{0B3DD248-CCC9-4154-9BBF-2C506398061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4340" name="Rectangle 6">
            <a:extLst>
              <a:ext uri="{FF2B5EF4-FFF2-40B4-BE49-F238E27FC236}">
                <a16:creationId xmlns:a16="http://schemas.microsoft.com/office/drawing/2014/main" id="{F8A753D8-FE81-4FBF-B6F3-559714B75D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AD3D6F9-B4A6-45EF-BBD6-98047101C992}"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4341" name="Rectangle 2">
            <a:extLst>
              <a:ext uri="{FF2B5EF4-FFF2-40B4-BE49-F238E27FC236}">
                <a16:creationId xmlns:a16="http://schemas.microsoft.com/office/drawing/2014/main" id="{18620ED9-DFC4-4A7F-BFA6-35911FFA048E}"/>
              </a:ext>
            </a:extLst>
          </p:cNvPr>
          <p:cNvSpPr>
            <a:spLocks noChangeArrowheads="1"/>
          </p:cNvSpPr>
          <p:nvPr>
            <p:ph type="title"/>
          </p:nvPr>
        </p:nvSpPr>
        <p:spPr/>
        <p:txBody>
          <a:bodyPr/>
          <a:lstStyle/>
          <a:p>
            <a:r>
              <a:rPr lang="zh-CN" altLang="en-US"/>
              <a:t>杂质半导体</a:t>
            </a:r>
          </a:p>
        </p:txBody>
      </p:sp>
      <p:sp>
        <p:nvSpPr>
          <p:cNvPr id="1953795" name="Rectangle 3">
            <a:extLst>
              <a:ext uri="{FF2B5EF4-FFF2-40B4-BE49-F238E27FC236}">
                <a16:creationId xmlns:a16="http://schemas.microsoft.com/office/drawing/2014/main" id="{5DF5BB2D-006F-47DA-8968-D2179BA2F0F2}"/>
              </a:ext>
            </a:extLst>
          </p:cNvPr>
          <p:cNvSpPr>
            <a:spLocks noChangeArrowheads="1"/>
          </p:cNvSpPr>
          <p:nvPr>
            <p:ph type="body" idx="1"/>
          </p:nvPr>
        </p:nvSpPr>
        <p:spPr>
          <a:xfrm>
            <a:off x="457200" y="1449388"/>
            <a:ext cx="7931150" cy="4932362"/>
          </a:xfrm>
        </p:spPr>
        <p:txBody>
          <a:bodyPr/>
          <a:lstStyle/>
          <a:p>
            <a:r>
              <a:rPr lang="zh-CN" altLang="en-US"/>
              <a:t>在本征半导体中掺入微量的杂质元素后所形成的半导体</a:t>
            </a:r>
          </a:p>
          <a:p>
            <a:r>
              <a:rPr lang="zh-CN" altLang="en-US"/>
              <a:t>根据掺杂的不同，杂质半导体分为</a:t>
            </a:r>
          </a:p>
          <a:p>
            <a:pPr lvl="1"/>
            <a:r>
              <a:rPr lang="en-US" altLang="zh-CN"/>
              <a:t>N</a:t>
            </a:r>
            <a:r>
              <a:rPr lang="zh-CN" altLang="en-US"/>
              <a:t>型半导体 ：掺入五价杂质元素（如磷、砷、锑等）</a:t>
            </a:r>
          </a:p>
          <a:p>
            <a:pPr lvl="1"/>
            <a:r>
              <a:rPr lang="en-US" altLang="zh-CN"/>
              <a:t>P</a:t>
            </a:r>
            <a:r>
              <a:rPr lang="zh-CN" altLang="en-US"/>
              <a:t>型半导体 ：掺入三价杂质元素（如硼、铝和铟等）</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3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5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7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F251EF22-7608-474C-92BC-DB937D215DF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DB6A4B6-CE1D-4949-8B09-672D54A655B5}"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16387" name="Rectangle 5">
            <a:extLst>
              <a:ext uri="{FF2B5EF4-FFF2-40B4-BE49-F238E27FC236}">
                <a16:creationId xmlns:a16="http://schemas.microsoft.com/office/drawing/2014/main" id="{3D7525A5-6588-4B4B-969C-9137C32D2C7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6388" name="Rectangle 6">
            <a:extLst>
              <a:ext uri="{FF2B5EF4-FFF2-40B4-BE49-F238E27FC236}">
                <a16:creationId xmlns:a16="http://schemas.microsoft.com/office/drawing/2014/main" id="{91398FE1-3B86-4E90-85BD-7B86793BA5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61A8CEE-69CB-4635-816F-D5961340065F}"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pic>
        <p:nvPicPr>
          <p:cNvPr id="16389" name="Picture 2">
            <a:extLst>
              <a:ext uri="{FF2B5EF4-FFF2-40B4-BE49-F238E27FC236}">
                <a16:creationId xmlns:a16="http://schemas.microsoft.com/office/drawing/2014/main" id="{34484A41-EB0C-4EAB-A167-378AF4207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2276475"/>
            <a:ext cx="298132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3">
            <a:extLst>
              <a:ext uri="{FF2B5EF4-FFF2-40B4-BE49-F238E27FC236}">
                <a16:creationId xmlns:a16="http://schemas.microsoft.com/office/drawing/2014/main" id="{98DC592C-3E80-48AF-9514-86D7A7787FEA}"/>
              </a:ext>
            </a:extLst>
          </p:cNvPr>
          <p:cNvSpPr>
            <a:spLocks noChangeArrowheads="1"/>
          </p:cNvSpPr>
          <p:nvPr>
            <p:ph type="title"/>
          </p:nvPr>
        </p:nvSpPr>
        <p:spPr/>
        <p:txBody>
          <a:bodyPr/>
          <a:lstStyle/>
          <a:p>
            <a:r>
              <a:rPr lang="en-US" altLang="zh-CN"/>
              <a:t>N</a:t>
            </a:r>
            <a:r>
              <a:rPr lang="zh-CN" altLang="en-US"/>
              <a:t>型半导体</a:t>
            </a:r>
          </a:p>
        </p:txBody>
      </p:sp>
      <p:sp>
        <p:nvSpPr>
          <p:cNvPr id="16391" name="Rectangle 4">
            <a:extLst>
              <a:ext uri="{FF2B5EF4-FFF2-40B4-BE49-F238E27FC236}">
                <a16:creationId xmlns:a16="http://schemas.microsoft.com/office/drawing/2014/main" id="{C2AFFF60-2D4D-4BDE-8FF2-7E600567DBC7}"/>
              </a:ext>
            </a:extLst>
          </p:cNvPr>
          <p:cNvSpPr>
            <a:spLocks noChangeArrowheads="1"/>
          </p:cNvSpPr>
          <p:nvPr>
            <p:ph type="body" idx="1"/>
          </p:nvPr>
        </p:nvSpPr>
        <p:spPr>
          <a:xfrm>
            <a:off x="457200" y="1454150"/>
            <a:ext cx="8229600" cy="638175"/>
          </a:xfrm>
        </p:spPr>
        <p:txBody>
          <a:bodyPr/>
          <a:lstStyle/>
          <a:p>
            <a:r>
              <a:rPr lang="en-US" altLang="zh-CN"/>
              <a:t>N</a:t>
            </a:r>
            <a:r>
              <a:rPr lang="zh-CN" altLang="en-US"/>
              <a:t>型半导体：掺入五价元素的杂质半导体</a:t>
            </a:r>
          </a:p>
        </p:txBody>
      </p:sp>
      <p:sp>
        <p:nvSpPr>
          <p:cNvPr id="1955845" name="Rectangle 5">
            <a:extLst>
              <a:ext uri="{FF2B5EF4-FFF2-40B4-BE49-F238E27FC236}">
                <a16:creationId xmlns:a16="http://schemas.microsoft.com/office/drawing/2014/main" id="{1617EA3D-CDB9-44F9-984D-5CF5BA1029FE}"/>
              </a:ext>
            </a:extLst>
          </p:cNvPr>
          <p:cNvSpPr>
            <a:spLocks noChangeArrowheads="1"/>
          </p:cNvSpPr>
          <p:nvPr/>
        </p:nvSpPr>
        <p:spPr bwMode="auto">
          <a:xfrm>
            <a:off x="457200" y="1989138"/>
            <a:ext cx="40782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30000"/>
              </a:spcAft>
            </a:pPr>
            <a:r>
              <a:rPr lang="zh-CN" altLang="en-US"/>
              <a:t>自由电子是多数载流子，简称多子</a:t>
            </a:r>
          </a:p>
          <a:p>
            <a:pPr lvl="1">
              <a:spcAft>
                <a:spcPct val="30000"/>
              </a:spcAft>
            </a:pPr>
            <a:r>
              <a:rPr lang="zh-CN" altLang="en-US"/>
              <a:t>每个杂质原子产生一个自由电子</a:t>
            </a:r>
          </a:p>
          <a:p>
            <a:pPr lvl="1">
              <a:spcAft>
                <a:spcPct val="30000"/>
              </a:spcAft>
            </a:pPr>
            <a:r>
              <a:rPr lang="zh-CN" altLang="en-US"/>
              <a:t>浓度较掺杂前高得多</a:t>
            </a:r>
          </a:p>
          <a:p>
            <a:pPr>
              <a:spcAft>
                <a:spcPct val="30000"/>
              </a:spcAft>
            </a:pPr>
            <a:r>
              <a:rPr lang="zh-CN" altLang="en-US"/>
              <a:t>空穴是少数载流子，简称少子</a:t>
            </a:r>
          </a:p>
          <a:p>
            <a:pPr lvl="1">
              <a:spcAft>
                <a:spcPct val="30000"/>
              </a:spcAft>
            </a:pPr>
            <a:r>
              <a:rPr lang="zh-CN" altLang="en-US"/>
              <a:t>由热激发产生</a:t>
            </a:r>
          </a:p>
          <a:p>
            <a:pPr lvl="1">
              <a:spcAft>
                <a:spcPct val="30000"/>
              </a:spcAft>
            </a:pPr>
            <a:r>
              <a:rPr lang="zh-CN" altLang="en-US"/>
              <a:t>浓度较掺杂前低得多</a:t>
            </a:r>
          </a:p>
        </p:txBody>
      </p:sp>
      <p:grpSp>
        <p:nvGrpSpPr>
          <p:cNvPr id="2" name="Group 6">
            <a:extLst>
              <a:ext uri="{FF2B5EF4-FFF2-40B4-BE49-F238E27FC236}">
                <a16:creationId xmlns:a16="http://schemas.microsoft.com/office/drawing/2014/main" id="{6900734C-0AC2-45E9-B495-34E8910A30AF}"/>
              </a:ext>
            </a:extLst>
          </p:cNvPr>
          <p:cNvGrpSpPr>
            <a:grpSpLocks/>
          </p:cNvGrpSpPr>
          <p:nvPr/>
        </p:nvGrpSpPr>
        <p:grpSpPr bwMode="auto">
          <a:xfrm>
            <a:off x="6300788" y="3355975"/>
            <a:ext cx="690562" cy="685800"/>
            <a:chOff x="4688" y="2487"/>
            <a:chExt cx="435" cy="432"/>
          </a:xfrm>
        </p:grpSpPr>
        <p:sp>
          <p:nvSpPr>
            <p:cNvPr id="16395" name="Oval 7">
              <a:extLst>
                <a:ext uri="{FF2B5EF4-FFF2-40B4-BE49-F238E27FC236}">
                  <a16:creationId xmlns:a16="http://schemas.microsoft.com/office/drawing/2014/main" id="{70F52CF9-5C79-4DC4-89BD-2C8F1E6FC92D}"/>
                </a:ext>
              </a:extLst>
            </p:cNvPr>
            <p:cNvSpPr>
              <a:spLocks noChangeArrowheads="1"/>
            </p:cNvSpPr>
            <p:nvPr/>
          </p:nvSpPr>
          <p:spPr bwMode="auto">
            <a:xfrm>
              <a:off x="4688" y="2487"/>
              <a:ext cx="63" cy="63"/>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16396" name="Group 8">
              <a:extLst>
                <a:ext uri="{FF2B5EF4-FFF2-40B4-BE49-F238E27FC236}">
                  <a16:creationId xmlns:a16="http://schemas.microsoft.com/office/drawing/2014/main" id="{A92E3EC2-D8C4-4761-A50E-588370E20ABF}"/>
                </a:ext>
              </a:extLst>
            </p:cNvPr>
            <p:cNvGrpSpPr>
              <a:grpSpLocks/>
            </p:cNvGrpSpPr>
            <p:nvPr/>
          </p:nvGrpSpPr>
          <p:grpSpPr bwMode="auto">
            <a:xfrm>
              <a:off x="4773" y="2593"/>
              <a:ext cx="280" cy="231"/>
              <a:chOff x="5376" y="2218"/>
              <a:chExt cx="280" cy="231"/>
            </a:xfrm>
          </p:grpSpPr>
          <p:sp>
            <p:nvSpPr>
              <p:cNvPr id="16401" name="Oval 9">
                <a:extLst>
                  <a:ext uri="{FF2B5EF4-FFF2-40B4-BE49-F238E27FC236}">
                    <a16:creationId xmlns:a16="http://schemas.microsoft.com/office/drawing/2014/main" id="{6D7817EA-3774-47C6-B807-5E381A1083AE}"/>
                  </a:ext>
                </a:extLst>
              </p:cNvPr>
              <p:cNvSpPr>
                <a:spLocks noChangeArrowheads="1"/>
              </p:cNvSpPr>
              <p:nvPr/>
            </p:nvSpPr>
            <p:spPr bwMode="auto">
              <a:xfrm>
                <a:off x="5444" y="2263"/>
                <a:ext cx="151" cy="15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02" name="Text Box 10">
                <a:extLst>
                  <a:ext uri="{FF2B5EF4-FFF2-40B4-BE49-F238E27FC236}">
                    <a16:creationId xmlns:a16="http://schemas.microsoft.com/office/drawing/2014/main" id="{AACACF4C-C41B-4031-AE7B-D3CE680F1245}"/>
                  </a:ext>
                </a:extLst>
              </p:cNvPr>
              <p:cNvSpPr txBox="1">
                <a:spLocks noChangeArrowheads="1"/>
              </p:cNvSpPr>
              <p:nvPr/>
            </p:nvSpPr>
            <p:spPr bwMode="auto">
              <a:xfrm>
                <a:off x="5376" y="2218"/>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b="0">
                    <a:solidFill>
                      <a:srgbClr val="FF3300"/>
                    </a:solidFill>
                    <a:latin typeface="Arial" panose="020B0604020202020204" pitchFamily="34" charset="0"/>
                  </a:rPr>
                  <a:t>+5</a:t>
                </a:r>
              </a:p>
            </p:txBody>
          </p:sp>
        </p:grpSp>
        <p:sp>
          <p:nvSpPr>
            <p:cNvPr id="16397" name="Oval 11">
              <a:extLst>
                <a:ext uri="{FF2B5EF4-FFF2-40B4-BE49-F238E27FC236}">
                  <a16:creationId xmlns:a16="http://schemas.microsoft.com/office/drawing/2014/main" id="{6411ADD4-C8F0-4763-9129-5ACE31C56182}"/>
                </a:ext>
              </a:extLst>
            </p:cNvPr>
            <p:cNvSpPr>
              <a:spLocks noChangeArrowheads="1"/>
            </p:cNvSpPr>
            <p:nvPr/>
          </p:nvSpPr>
          <p:spPr bwMode="auto">
            <a:xfrm>
              <a:off x="4880" y="2508"/>
              <a:ext cx="63" cy="63"/>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398" name="Oval 12">
              <a:extLst>
                <a:ext uri="{FF2B5EF4-FFF2-40B4-BE49-F238E27FC236}">
                  <a16:creationId xmlns:a16="http://schemas.microsoft.com/office/drawing/2014/main" id="{93BE6BAD-F447-40BF-9B10-9AE863615CD1}"/>
                </a:ext>
              </a:extLst>
            </p:cNvPr>
            <p:cNvSpPr>
              <a:spLocks noChangeArrowheads="1"/>
            </p:cNvSpPr>
            <p:nvPr/>
          </p:nvSpPr>
          <p:spPr bwMode="auto">
            <a:xfrm>
              <a:off x="5060" y="2673"/>
              <a:ext cx="63" cy="63"/>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399" name="Oval 13">
              <a:extLst>
                <a:ext uri="{FF2B5EF4-FFF2-40B4-BE49-F238E27FC236}">
                  <a16:creationId xmlns:a16="http://schemas.microsoft.com/office/drawing/2014/main" id="{5BE4A8DA-8423-49D0-B0E6-74A1377FCB56}"/>
                </a:ext>
              </a:extLst>
            </p:cNvPr>
            <p:cNvSpPr>
              <a:spLocks noChangeArrowheads="1"/>
            </p:cNvSpPr>
            <p:nvPr/>
          </p:nvSpPr>
          <p:spPr bwMode="auto">
            <a:xfrm>
              <a:off x="4883" y="2856"/>
              <a:ext cx="63" cy="63"/>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00" name="Oval 14">
              <a:extLst>
                <a:ext uri="{FF2B5EF4-FFF2-40B4-BE49-F238E27FC236}">
                  <a16:creationId xmlns:a16="http://schemas.microsoft.com/office/drawing/2014/main" id="{AB0BC511-C741-4539-A925-B5F57DE79153}"/>
                </a:ext>
              </a:extLst>
            </p:cNvPr>
            <p:cNvSpPr>
              <a:spLocks noChangeArrowheads="1"/>
            </p:cNvSpPr>
            <p:nvPr/>
          </p:nvSpPr>
          <p:spPr bwMode="auto">
            <a:xfrm>
              <a:off x="4706" y="2679"/>
              <a:ext cx="63" cy="63"/>
            </a:xfrm>
            <a:prstGeom prst="ellipse">
              <a:avLst/>
            </a:pr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55855" name="Rectangle 15">
            <a:extLst>
              <a:ext uri="{FF2B5EF4-FFF2-40B4-BE49-F238E27FC236}">
                <a16:creationId xmlns:a16="http://schemas.microsoft.com/office/drawing/2014/main" id="{1581FF80-02F3-4559-A73E-8546277B7582}"/>
              </a:ext>
            </a:extLst>
          </p:cNvPr>
          <p:cNvSpPr>
            <a:spLocks noChangeArrowheads="1"/>
          </p:cNvSpPr>
          <p:nvPr/>
        </p:nvSpPr>
        <p:spPr bwMode="auto">
          <a:xfrm>
            <a:off x="5003800" y="5445125"/>
            <a:ext cx="3382963" cy="885825"/>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t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a:latin typeface="Arial" panose="020B0604020202020204" pitchFamily="34" charset="0"/>
              </a:rPr>
              <a:t>因多子带负</a:t>
            </a:r>
            <a:r>
              <a:rPr lang="en-US" altLang="zh-CN" sz="2400">
                <a:latin typeface="Arial" panose="020B0604020202020204" pitchFamily="34" charset="0"/>
              </a:rPr>
              <a:t>(Negative)</a:t>
            </a:r>
          </a:p>
          <a:p>
            <a:pPr algn="ctr" eaLnBrk="1" hangingPunct="1">
              <a:spcAft>
                <a:spcPct val="0"/>
              </a:spcAft>
              <a:buFontTx/>
              <a:buNone/>
            </a:pPr>
            <a:r>
              <a:rPr lang="zh-CN" altLang="en-US" sz="2400">
                <a:latin typeface="Arial" panose="020B0604020202020204" pitchFamily="34" charset="0"/>
              </a:rPr>
              <a:t>电，故称为</a:t>
            </a:r>
            <a:r>
              <a:rPr lang="en-US" altLang="zh-CN" sz="2400">
                <a:latin typeface="Arial" panose="020B0604020202020204" pitchFamily="34" charset="0"/>
              </a:rPr>
              <a:t>N</a:t>
            </a:r>
            <a:r>
              <a:rPr lang="zh-CN" altLang="en-US" sz="2400">
                <a:latin typeface="Arial" panose="020B0604020202020204" pitchFamily="34" charset="0"/>
              </a:rPr>
              <a:t>型半导体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5584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5584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5845">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585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584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55845">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558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45" grpId="0" build="p"/>
      <p:bldP spid="19558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92EF4D4F-0E58-4051-8CAC-60CD04A3727D}"/>
              </a:ext>
            </a:extLst>
          </p:cNvPr>
          <p:cNvSpPr>
            <a:spLocks noGrp="1" noChangeArrowheads="1"/>
          </p:cNvSpPr>
          <p:nvPr>
            <p:ph type="title"/>
          </p:nvPr>
        </p:nvSpPr>
        <p:spPr/>
        <p:txBody>
          <a:bodyPr/>
          <a:lstStyle/>
          <a:p>
            <a:r>
              <a:rPr lang="zh-CN" altLang="en-US"/>
              <a:t>示例</a:t>
            </a:r>
            <a:r>
              <a:rPr lang="zh-CN" altLang="zh-CN">
                <a:solidFill>
                  <a:schemeClr val="tx1"/>
                </a:solidFill>
                <a:latin typeface="宋体" panose="02010600030101010101" pitchFamily="2" charset="-122"/>
              </a:rPr>
              <a:t>─</a:t>
            </a:r>
            <a:r>
              <a:rPr lang="zh-CN" altLang="en-US"/>
              <a:t>掺杂对导电性影响</a:t>
            </a:r>
          </a:p>
        </p:txBody>
      </p:sp>
      <p:sp>
        <p:nvSpPr>
          <p:cNvPr id="3" name="内容占位符 2">
            <a:extLst>
              <a:ext uri="{FF2B5EF4-FFF2-40B4-BE49-F238E27FC236}">
                <a16:creationId xmlns:a16="http://schemas.microsoft.com/office/drawing/2014/main" id="{ACE3B54E-6EA1-4306-9BCA-505B206989A7}"/>
              </a:ext>
            </a:extLst>
          </p:cNvPr>
          <p:cNvSpPr>
            <a:spLocks noGrp="1" noChangeArrowheads="1"/>
          </p:cNvSpPr>
          <p:nvPr>
            <p:ph idx="1"/>
          </p:nvPr>
        </p:nvSpPr>
        <p:spPr/>
        <p:txBody>
          <a:bodyPr/>
          <a:lstStyle/>
          <a:p>
            <a:r>
              <a:rPr lang="en-US" altLang="zh-CN"/>
              <a:t>T=300 K</a:t>
            </a:r>
            <a:r>
              <a:rPr lang="zh-CN" altLang="en-US"/>
              <a:t>室温下</a:t>
            </a:r>
            <a:r>
              <a:rPr lang="en-US" altLang="zh-CN"/>
              <a:t>,</a:t>
            </a:r>
            <a:r>
              <a:rPr lang="zh-CN" altLang="en-US"/>
              <a:t>本征硅的电子和空穴浓度</a:t>
            </a:r>
            <a:endParaRPr lang="en-US" altLang="zh-CN"/>
          </a:p>
          <a:p>
            <a:pPr lvl="1">
              <a:buFontTx/>
              <a:buNone/>
            </a:pPr>
            <a:r>
              <a:rPr kumimoji="1" lang="en-US" altLang="zh-CN" sz="2800" b="1" i="1">
                <a:solidFill>
                  <a:srgbClr val="FF3300"/>
                </a:solidFill>
                <a:ea typeface="楷体_GB2312"/>
                <a:cs typeface="楷体_GB2312"/>
              </a:rPr>
              <a:t>    n </a:t>
            </a:r>
            <a:r>
              <a:rPr kumimoji="1" lang="en-US" altLang="zh-CN" sz="2800" b="1">
                <a:solidFill>
                  <a:srgbClr val="FF3300"/>
                </a:solidFill>
                <a:ea typeface="楷体_GB2312"/>
                <a:cs typeface="楷体_GB2312"/>
              </a:rPr>
              <a:t>= </a:t>
            </a:r>
            <a:r>
              <a:rPr kumimoji="1" lang="en-US" altLang="zh-CN" sz="2800" b="1" i="1">
                <a:solidFill>
                  <a:srgbClr val="FF3300"/>
                </a:solidFill>
                <a:ea typeface="楷体_GB2312"/>
                <a:cs typeface="楷体_GB2312"/>
              </a:rPr>
              <a:t>p </a:t>
            </a:r>
            <a:r>
              <a:rPr kumimoji="1" lang="en-US" altLang="zh-CN" sz="2800" b="1">
                <a:solidFill>
                  <a:srgbClr val="FF3300"/>
                </a:solidFill>
                <a:ea typeface="楷体_GB2312"/>
                <a:cs typeface="楷体_GB2312"/>
              </a:rPr>
              <a:t>=1.4×10</a:t>
            </a:r>
            <a:r>
              <a:rPr kumimoji="1" lang="en-US" altLang="zh-CN" sz="2800" b="1" baseline="30000">
                <a:solidFill>
                  <a:srgbClr val="FF3300"/>
                </a:solidFill>
                <a:ea typeface="楷体_GB2312"/>
                <a:cs typeface="楷体_GB2312"/>
              </a:rPr>
              <a:t>10</a:t>
            </a:r>
            <a:r>
              <a:rPr kumimoji="1" lang="en-US" altLang="zh-CN" sz="2800" b="1">
                <a:solidFill>
                  <a:srgbClr val="FF3300"/>
                </a:solidFill>
                <a:ea typeface="楷体_GB2312"/>
                <a:cs typeface="楷体_GB2312"/>
              </a:rPr>
              <a:t>/cm</a:t>
            </a:r>
            <a:r>
              <a:rPr kumimoji="1" lang="en-US" altLang="zh-CN" sz="2800" b="1" baseline="30000">
                <a:solidFill>
                  <a:srgbClr val="FF3300"/>
                </a:solidFill>
                <a:ea typeface="楷体_GB2312"/>
                <a:cs typeface="楷体_GB2312"/>
              </a:rPr>
              <a:t>3</a:t>
            </a:r>
            <a:endParaRPr lang="en-US" altLang="zh-CN" sz="2800"/>
          </a:p>
          <a:p>
            <a:r>
              <a:rPr lang="zh-CN" altLang="en-US"/>
              <a:t>掺杂后 </a:t>
            </a:r>
            <a:r>
              <a:rPr lang="en-US" altLang="zh-CN"/>
              <a:t>N </a:t>
            </a:r>
            <a:r>
              <a:rPr lang="zh-CN" altLang="en-US"/>
              <a:t>型半导体中的自由电子浓度</a:t>
            </a:r>
            <a:endParaRPr lang="en-US" altLang="zh-CN"/>
          </a:p>
          <a:p>
            <a:pPr lvl="1">
              <a:buFontTx/>
              <a:buNone/>
            </a:pPr>
            <a:r>
              <a:rPr kumimoji="1" lang="en-US" altLang="zh-CN" sz="2800" b="1" i="1">
                <a:solidFill>
                  <a:srgbClr val="FF00FF"/>
                </a:solidFill>
                <a:ea typeface="楷体_GB2312"/>
                <a:cs typeface="楷体_GB2312"/>
              </a:rPr>
              <a:t>    n=</a:t>
            </a:r>
            <a:r>
              <a:rPr kumimoji="1" lang="en-US" altLang="zh-CN" sz="2800" b="1">
                <a:solidFill>
                  <a:srgbClr val="FF00FF"/>
                </a:solidFill>
                <a:ea typeface="楷体_GB2312"/>
                <a:cs typeface="楷体_GB2312"/>
              </a:rPr>
              <a:t>5×10</a:t>
            </a:r>
            <a:r>
              <a:rPr kumimoji="1" lang="en-US" altLang="zh-CN" sz="2800" b="1" baseline="30000">
                <a:solidFill>
                  <a:srgbClr val="FF00FF"/>
                </a:solidFill>
                <a:ea typeface="楷体_GB2312"/>
                <a:cs typeface="楷体_GB2312"/>
              </a:rPr>
              <a:t>16</a:t>
            </a:r>
            <a:r>
              <a:rPr kumimoji="1" lang="en-US" altLang="zh-CN" sz="2800" b="1">
                <a:solidFill>
                  <a:srgbClr val="FF00FF"/>
                </a:solidFill>
                <a:ea typeface="楷体_GB2312"/>
                <a:cs typeface="楷体_GB2312"/>
              </a:rPr>
              <a:t>/cm</a:t>
            </a:r>
            <a:r>
              <a:rPr kumimoji="1" lang="en-US" altLang="zh-CN" sz="2800" b="1" baseline="30000">
                <a:solidFill>
                  <a:srgbClr val="FF00FF"/>
                </a:solidFill>
                <a:ea typeface="楷体_GB2312"/>
                <a:cs typeface="楷体_GB2312"/>
              </a:rPr>
              <a:t>3</a:t>
            </a:r>
            <a:endParaRPr lang="en-US" altLang="zh-CN" sz="2800"/>
          </a:p>
          <a:p>
            <a:r>
              <a:rPr lang="zh-CN" altLang="en-US"/>
              <a:t>本征硅的原子浓度</a:t>
            </a:r>
            <a:endParaRPr lang="en-US" altLang="zh-CN"/>
          </a:p>
          <a:p>
            <a:pPr lvl="1">
              <a:buFontTx/>
              <a:buNone/>
            </a:pPr>
            <a:r>
              <a:rPr kumimoji="1" lang="en-US" altLang="zh-CN" sz="2800">
                <a:solidFill>
                  <a:srgbClr val="0000FF"/>
                </a:solidFill>
                <a:ea typeface="楷体_GB2312"/>
                <a:cs typeface="楷体_GB2312"/>
              </a:rPr>
              <a:t>    4.96×10</a:t>
            </a:r>
            <a:r>
              <a:rPr kumimoji="1" lang="en-US" altLang="zh-CN" sz="2800" baseline="30000">
                <a:solidFill>
                  <a:srgbClr val="0000FF"/>
                </a:solidFill>
                <a:ea typeface="楷体_GB2312"/>
                <a:cs typeface="楷体_GB2312"/>
              </a:rPr>
              <a:t>22</a:t>
            </a:r>
            <a:r>
              <a:rPr kumimoji="1" lang="en-US" altLang="zh-CN" sz="2800">
                <a:solidFill>
                  <a:srgbClr val="0000FF"/>
                </a:solidFill>
                <a:ea typeface="楷体_GB2312"/>
                <a:cs typeface="楷体_GB2312"/>
              </a:rPr>
              <a:t>/cm</a:t>
            </a:r>
            <a:r>
              <a:rPr kumimoji="1" lang="en-US" altLang="zh-CN" sz="2800" baseline="30000">
                <a:solidFill>
                  <a:srgbClr val="0000FF"/>
                </a:solidFill>
                <a:ea typeface="楷体_GB2312"/>
                <a:cs typeface="楷体_GB2312"/>
              </a:rPr>
              <a:t>3</a:t>
            </a:r>
          </a:p>
          <a:p>
            <a:r>
              <a:rPr lang="zh-CN" altLang="en-US"/>
              <a:t>以上三个浓度基本上依次相差</a:t>
            </a:r>
            <a:r>
              <a:rPr kumimoji="1" lang="en-US" altLang="zh-CN">
                <a:solidFill>
                  <a:srgbClr val="000000"/>
                </a:solidFill>
                <a:ea typeface="楷体_GB2312"/>
                <a:cs typeface="楷体_GB2312"/>
              </a:rPr>
              <a:t>10</a:t>
            </a:r>
            <a:r>
              <a:rPr kumimoji="1" lang="en-US" altLang="zh-CN" baseline="30000">
                <a:solidFill>
                  <a:srgbClr val="000000"/>
                </a:solidFill>
                <a:ea typeface="楷体_GB2312"/>
                <a:cs typeface="楷体_GB2312"/>
              </a:rPr>
              <a:t>6</a:t>
            </a:r>
            <a:r>
              <a:rPr kumimoji="1" lang="en-US" altLang="zh-CN">
                <a:solidFill>
                  <a:srgbClr val="000000"/>
                </a:solidFill>
                <a:ea typeface="楷体_GB2312"/>
                <a:cs typeface="楷体_GB2312"/>
              </a:rPr>
              <a:t>/cm</a:t>
            </a:r>
            <a:r>
              <a:rPr kumimoji="1" lang="en-US" altLang="zh-CN" baseline="30000">
                <a:solidFill>
                  <a:srgbClr val="000000"/>
                </a:solidFill>
                <a:ea typeface="楷体_GB2312"/>
                <a:cs typeface="楷体_GB2312"/>
              </a:rPr>
              <a:t>3</a:t>
            </a:r>
          </a:p>
          <a:p>
            <a:r>
              <a:rPr kumimoji="1" lang="zh-CN" altLang="en-US">
                <a:solidFill>
                  <a:srgbClr val="111111"/>
                </a:solidFill>
              </a:rPr>
              <a:t>掺入百万分之一杂质后，导电能力提高了百万倍</a:t>
            </a:r>
          </a:p>
          <a:p>
            <a:r>
              <a:rPr kumimoji="1" lang="zh-CN" altLang="en-US">
                <a:solidFill>
                  <a:srgbClr val="111111"/>
                </a:solidFill>
              </a:rPr>
              <a:t>虽然掺杂甚微，但其对导电性影响极大</a:t>
            </a:r>
          </a:p>
        </p:txBody>
      </p:sp>
      <p:sp>
        <p:nvSpPr>
          <p:cNvPr id="18436" name="日期占位符 3">
            <a:extLst>
              <a:ext uri="{FF2B5EF4-FFF2-40B4-BE49-F238E27FC236}">
                <a16:creationId xmlns:a16="http://schemas.microsoft.com/office/drawing/2014/main" id="{22E83A53-A015-4625-8B04-27389CD7AC0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5592071-4CA8-4927-B044-7B4904772F20}" type="datetime1">
              <a:rPr lang="zh-CN" altLang="en-US" sz="1800" b="0" smtClean="0">
                <a:solidFill>
                  <a:srgbClr val="B2B2B2"/>
                </a:solidFill>
                <a:latin typeface="Arial" panose="020B0604020202020204" pitchFamily="34" charset="0"/>
              </a:rPr>
              <a:pPr>
                <a:spcAft>
                  <a:spcPct val="0"/>
                </a:spcAft>
                <a:buFontTx/>
                <a:buNone/>
              </a:pPr>
              <a:t>2024/11/6</a:t>
            </a:fld>
            <a:endParaRPr lang="en-US" altLang="zh-CN" sz="1800" b="0">
              <a:solidFill>
                <a:srgbClr val="B2B2B2"/>
              </a:solidFill>
              <a:latin typeface="Arial" panose="020B0604020202020204" pitchFamily="34" charset="0"/>
            </a:endParaRPr>
          </a:p>
        </p:txBody>
      </p:sp>
      <p:sp>
        <p:nvSpPr>
          <p:cNvPr id="18437" name="页脚占位符 4">
            <a:extLst>
              <a:ext uri="{FF2B5EF4-FFF2-40B4-BE49-F238E27FC236}">
                <a16:creationId xmlns:a16="http://schemas.microsoft.com/office/drawing/2014/main" id="{F063F48B-1907-4173-A329-5A39D4FC4D4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zh-CN" sz="1800" b="0">
                <a:solidFill>
                  <a:srgbClr val="B2B2B2"/>
                </a:solidFill>
                <a:latin typeface="宋体" panose="02010600030101010101" pitchFamily="2" charset="-122"/>
              </a:rPr>
              <a:t>二极管</a:t>
            </a:r>
            <a:endParaRPr kumimoji="1" lang="en-US" altLang="zh-CN" sz="1800" b="0">
              <a:solidFill>
                <a:srgbClr val="B2B2B2"/>
              </a:solidFill>
              <a:latin typeface="宋体" panose="02010600030101010101" pitchFamily="2" charset="-122"/>
            </a:endParaRPr>
          </a:p>
        </p:txBody>
      </p:sp>
      <p:sp>
        <p:nvSpPr>
          <p:cNvPr id="18438" name="灯片编号占位符 5">
            <a:extLst>
              <a:ext uri="{FF2B5EF4-FFF2-40B4-BE49-F238E27FC236}">
                <a16:creationId xmlns:a16="http://schemas.microsoft.com/office/drawing/2014/main" id="{B3F3B388-C361-4FBA-A021-790375E18F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F811CB9-A7E1-44F4-BA1C-4122CD647E8E}"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39704</TotalTime>
  <Pages>0</Pages>
  <Words>3402</Words>
  <Characters>0</Characters>
  <Application>Microsoft Office PowerPoint</Application>
  <DocSecurity>0</DocSecurity>
  <PresentationFormat>全屏显示(4:3)</PresentationFormat>
  <Lines>0</Lines>
  <Paragraphs>435</Paragraphs>
  <Slides>32</Slides>
  <Notes>20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32</vt:i4>
      </vt:variant>
    </vt:vector>
  </HeadingPairs>
  <TitlesOfParts>
    <vt:vector size="49" baseType="lpstr">
      <vt:lpstr>Arial</vt:lpstr>
      <vt:lpstr>宋体</vt:lpstr>
      <vt:lpstr>Times New Roman</vt:lpstr>
      <vt:lpstr>楷体_GB2312</vt:lpstr>
      <vt:lpstr>黑体</vt:lpstr>
      <vt:lpstr>等线</vt:lpstr>
      <vt:lpstr>Symbol</vt:lpstr>
      <vt:lpstr>Arial Narrow</vt:lpstr>
      <vt:lpstr>Book Antiqua</vt:lpstr>
      <vt:lpstr>Wingdings</vt:lpstr>
      <vt:lpstr>默认设计模板</vt:lpstr>
      <vt:lpstr>图片</vt:lpstr>
      <vt:lpstr>Equation</vt:lpstr>
      <vt:lpstr>Microsoft 公式 3.0</vt:lpstr>
      <vt:lpstr>Microsoft Word Picture</vt:lpstr>
      <vt:lpstr>公式</vt:lpstr>
      <vt:lpstr>Picture</vt:lpstr>
      <vt:lpstr>模拟与数字电路 Analog and Digital Circuits</vt:lpstr>
      <vt:lpstr>内容提纲</vt:lpstr>
      <vt:lpstr>半导体基础知识</vt:lpstr>
      <vt:lpstr>半导体特性</vt:lpstr>
      <vt:lpstr>本征半导体</vt:lpstr>
      <vt:lpstr>本征半导体 (续)</vt:lpstr>
      <vt:lpstr>杂质半导体</vt:lpstr>
      <vt:lpstr>N型半导体</vt:lpstr>
      <vt:lpstr>示例─掺杂对导电性影响</vt:lpstr>
      <vt:lpstr>P型半导体</vt:lpstr>
      <vt:lpstr>PN结的形成</vt:lpstr>
      <vt:lpstr>PN结单向导电性</vt:lpstr>
      <vt:lpstr>二极管及其应用</vt:lpstr>
      <vt:lpstr>二极管</vt:lpstr>
      <vt:lpstr>示例─二极管外型</vt:lpstr>
      <vt:lpstr>二极管结构与符号</vt:lpstr>
      <vt:lpstr>二极管伏安特性</vt:lpstr>
      <vt:lpstr>示例：二极管伏安特性</vt:lpstr>
      <vt:lpstr>二极管主要参数</vt:lpstr>
      <vt:lpstr>二极管基本电路及其分析方法</vt:lpstr>
      <vt:lpstr>二极管简化模型</vt:lpstr>
      <vt:lpstr>示例─二极管电路计算</vt:lpstr>
      <vt:lpstr>示例─二极管电路计算</vt:lpstr>
      <vt:lpstr>二极管小信号模型分析</vt:lpstr>
      <vt:lpstr>二极管小信号模型分析 (续)</vt:lpstr>
      <vt:lpstr>二极管应用</vt:lpstr>
      <vt:lpstr>示例─桥式整流</vt:lpstr>
      <vt:lpstr>示例─限幅</vt:lpstr>
      <vt:lpstr>示例─开关</vt:lpstr>
      <vt:lpstr>稳压二极管</vt:lpstr>
      <vt:lpstr>稳压管电路及稳压原理 </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428</cp:revision>
  <cp:lastPrinted>1900-01-04T05:08:28Z</cp:lastPrinted>
  <dcterms:created xsi:type="dcterms:W3CDTF">2004-01-05T23:56:53Z</dcterms:created>
  <dcterms:modified xsi:type="dcterms:W3CDTF">2024-11-06T15:06:01Z</dcterms:modified>
  <cp:category>16位微机原理与接口</cp:category>
</cp:coreProperties>
</file>