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506" r:id="rId3"/>
    <p:sldId id="552" r:id="rId4"/>
    <p:sldId id="553" r:id="rId5"/>
    <p:sldId id="565" r:id="rId6"/>
    <p:sldId id="554" r:id="rId7"/>
    <p:sldId id="555" r:id="rId8"/>
    <p:sldId id="564" r:id="rId9"/>
    <p:sldId id="556" r:id="rId10"/>
    <p:sldId id="546" r:id="rId11"/>
    <p:sldId id="563" r:id="rId12"/>
    <p:sldId id="567" r:id="rId13"/>
    <p:sldId id="580" r:id="rId14"/>
    <p:sldId id="571" r:id="rId15"/>
    <p:sldId id="568" r:id="rId16"/>
    <p:sldId id="573" r:id="rId17"/>
    <p:sldId id="558" r:id="rId18"/>
    <p:sldId id="566" r:id="rId19"/>
    <p:sldId id="576" r:id="rId20"/>
    <p:sldId id="577" r:id="rId21"/>
    <p:sldId id="578" r:id="rId22"/>
    <p:sldId id="579" r:id="rId23"/>
    <p:sldId id="570" r:id="rId24"/>
    <p:sldId id="569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B7FFE7"/>
    <a:srgbClr val="CCFFFF"/>
    <a:srgbClr val="66FFFF"/>
    <a:srgbClr val="FFCCCC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2" autoAdjust="0"/>
    <p:restoredTop sz="95131" autoAdjust="0"/>
  </p:normalViewPr>
  <p:slideViewPr>
    <p:cSldViewPr>
      <p:cViewPr varScale="1">
        <p:scale>
          <a:sx n="60" d="100"/>
          <a:sy n="60" d="100"/>
        </p:scale>
        <p:origin x="15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04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34.wmf"/><Relationship Id="rId7" Type="http://schemas.openxmlformats.org/officeDocument/2006/relationships/image" Target="../media/image9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2.wmf"/><Relationship Id="rId10" Type="http://schemas.openxmlformats.org/officeDocument/2006/relationships/image" Target="../media/image101.wmf"/><Relationship Id="rId4" Type="http://schemas.openxmlformats.org/officeDocument/2006/relationships/image" Target="../media/image96.wmf"/><Relationship Id="rId9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3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9.wmf"/><Relationship Id="rId11" Type="http://schemas.openxmlformats.org/officeDocument/2006/relationships/image" Target="../media/image20.wmf"/><Relationship Id="rId5" Type="http://schemas.openxmlformats.org/officeDocument/2006/relationships/image" Target="../media/image9.wmf"/><Relationship Id="rId15" Type="http://schemas.openxmlformats.org/officeDocument/2006/relationships/image" Target="../media/image21.wmf"/><Relationship Id="rId10" Type="http://schemas.openxmlformats.org/officeDocument/2006/relationships/image" Target="../media/image10.wmf"/><Relationship Id="rId4" Type="http://schemas.openxmlformats.org/officeDocument/2006/relationships/image" Target="../media/image18.wmf"/><Relationship Id="rId9" Type="http://schemas.openxmlformats.org/officeDocument/2006/relationships/image" Target="../media/image6.wmf"/><Relationship Id="rId1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B2AEE4F-489D-4EF8-9643-D7195AAD4F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35854B5-78D6-49C1-98B1-3E67630D3E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E8E0ED11-068C-4DA9-90FE-EEED2399F4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DDF81DB-84FA-4304-9F99-BF9285E52C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FA2C6F7-20EC-4BFC-8993-D136176DE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26CFE67-3564-4B2D-9E0F-3905D3A593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7AC05D1-C22F-4423-88AE-29432B8C9D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D71C4D-C0B1-49F5-B81C-7E9A0C4CE3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08F0F6B4-73AC-4CEA-8DA0-279E588C72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5F2EA3D-987D-4F98-9E95-A974FB52D8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02E18429-356C-4A07-83DC-457521E6D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F149A1B-FECC-484A-87A9-48D9AE5F33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4306A46-0AC2-491A-AB30-8DF4BCD86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C96760-2F0E-4284-9B79-B1FB0A20F082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348EC3B-2ADE-4ECD-B786-2016B97A2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F126568-35FF-4782-873C-6CE5D4485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501491A-3AC0-4BF7-AD1F-F9328AC393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D13E5A6-06F8-41B1-8DB2-A716888A1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D12F43-9778-4F42-B3E9-398368A36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1B6FC65-4763-43A5-863A-F278B8904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406A45E-DDEC-448E-BDED-37BF00C24E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2E6763D-B8B3-46D9-83F1-9BDC23EF3BF7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EE26729-222D-4561-81D3-6B125FDA0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AA690DF-3C14-4134-9D9B-727BE99A4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2B3522C-29ED-4CAD-81FD-D2B2C9561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1018E7B-398E-4F8E-9285-6423B7D54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放大的对象是变化量，放大的前提是不失真。</a:t>
            </a:r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输出信号的能量实际上是由直流电源提供的，只是经过三极管的控制，使之转换成信号能量，提供给负载。</a:t>
            </a:r>
          </a:p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/>
              <a:t>应用放大电路实现放大的装置称为放大器。它的核心是电子有源器件，如电子管、晶体管等。为了实现放大，必须给放大器提供能量。常用的能源是直流电源，但有的放大器也利用高频电源作为泵浦源。放大作用的实质是把电源的能量转移给输出信号。输入信号的作用是控制这种转移，使放大器输出信号的变化重复或反映输入信号的变化。现代电子系统中，电信号的产生、发送、接收、变换和处理，几乎都以放大电路为基础。</a:t>
            </a:r>
            <a:endParaRPr kumimoji="1" lang="en-US" altLang="zh-CN"/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对放大电路而言有</a:t>
            </a:r>
            <a:r>
              <a:rPr kumimoji="1" lang="zh-CN" altLang="en-US">
                <a:solidFill>
                  <a:srgbClr val="FF0000"/>
                </a:solidFill>
              </a:rPr>
              <a:t>电压放大倍数、电流放大倍数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FF0000"/>
                </a:solidFill>
              </a:rPr>
              <a:t>功率放大倍数</a:t>
            </a:r>
            <a:r>
              <a:rPr kumimoji="1" lang="en-US" altLang="zh-CN"/>
              <a:t>,</a:t>
            </a:r>
            <a:r>
              <a:rPr kumimoji="1" lang="zh-CN" altLang="en-US"/>
              <a:t>通常它们都是按正弦量定义的。</a:t>
            </a:r>
          </a:p>
          <a:p>
            <a:pPr eaLnBrk="1" hangingPunct="1"/>
            <a:r>
              <a:rPr kumimoji="1" lang="zh-CN" altLang="en-US"/>
              <a:t>输入电阻是表明放大电路从信号源吸取电流大小的参数，</a:t>
            </a:r>
            <a:r>
              <a:rPr kumimoji="1" lang="en-US" altLang="zh-CN" i="1"/>
              <a:t>R</a:t>
            </a:r>
            <a:r>
              <a:rPr kumimoji="1" lang="en-US" altLang="zh-CN"/>
              <a:t>i</a:t>
            </a:r>
            <a:r>
              <a:rPr kumimoji="1" lang="zh-CN" altLang="en-US"/>
              <a:t>大放大电路从信号源吸取的电流小，反之则大。</a:t>
            </a:r>
          </a:p>
          <a:p>
            <a:pPr eaLnBrk="1" hangingPunct="1"/>
            <a:r>
              <a:rPr kumimoji="1" lang="zh-CN" altLang="en-US" b="1"/>
              <a:t>输出电阻是表明放大电路带负载的能力，</a:t>
            </a:r>
            <a:r>
              <a:rPr kumimoji="1" lang="en-US" altLang="zh-CN" b="1" i="1"/>
              <a:t>R</a:t>
            </a:r>
            <a:r>
              <a:rPr kumimoji="1" lang="en-US" altLang="zh-CN" b="1"/>
              <a:t>o</a:t>
            </a:r>
            <a:r>
              <a:rPr kumimoji="1" lang="zh-CN" altLang="en-US" b="1"/>
              <a:t>大表明放大电路带负载的能力差，反之则强。</a:t>
            </a:r>
          </a:p>
          <a:p>
            <a:pPr eaLnBrk="1" hangingPunct="1"/>
            <a:r>
              <a:rPr kumimoji="1" lang="zh-CN" altLang="en-US" b="1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7272FA0-5C60-4A5C-AE33-7CC06AC0D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DB28F6A-E2C7-4449-98BF-E1F0D602C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参考</a:t>
            </a:r>
            <a:r>
              <a:rPr kumimoji="1" lang="en-US" altLang="zh-CN">
                <a:solidFill>
                  <a:srgbClr val="9900CC"/>
                </a:solidFill>
              </a:rPr>
              <a:t>P5</a:t>
            </a:r>
            <a:r>
              <a:rPr kumimoji="1" lang="zh-CN" altLang="en-US">
                <a:solidFill>
                  <a:srgbClr val="9900CC"/>
                </a:solidFill>
              </a:rPr>
              <a:t>：第</a:t>
            </a:r>
            <a:r>
              <a:rPr kumimoji="1" lang="en-US" altLang="zh-CN">
                <a:solidFill>
                  <a:srgbClr val="9900CC"/>
                </a:solidFill>
              </a:rPr>
              <a:t>1</a:t>
            </a:r>
            <a:r>
              <a:rPr kumimoji="1" lang="zh-CN" altLang="en-US">
                <a:solidFill>
                  <a:srgbClr val="9900CC"/>
                </a:solidFill>
              </a:rPr>
              <a:t>章</a:t>
            </a:r>
            <a:r>
              <a:rPr kumimoji="1" lang="en-US" altLang="zh-CN">
                <a:solidFill>
                  <a:srgbClr val="9900CC"/>
                </a:solidFill>
              </a:rPr>
              <a:t>1.4-5</a:t>
            </a:r>
            <a:r>
              <a:rPr kumimoji="1" lang="zh-CN" altLang="en-US">
                <a:solidFill>
                  <a:srgbClr val="9900CC"/>
                </a:solidFill>
              </a:rPr>
              <a:t>节</a:t>
            </a:r>
            <a:endParaRPr kumimoji="1" lang="en-US" altLang="zh-CN">
              <a:solidFill>
                <a:srgbClr val="9900CC"/>
              </a:solidFill>
            </a:endParaRPr>
          </a:p>
          <a:p>
            <a:pPr eaLnBrk="1" hangingPunct="1"/>
            <a:endParaRPr kumimoji="1" lang="en-US" altLang="zh-CN">
              <a:solidFill>
                <a:srgbClr val="9900CC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/>
              <a:t>电压放大倍数是最常被研究和测试的参数。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2AE6D44-9B5B-4BC1-9369-B517A8E543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CEC9521-7315-4BA4-A461-ED84F042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/>
              <a:t>电压放大倍数是最常被研究和测试的参数。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E2EF3F6-9A8D-4AE8-86C1-3C68219BD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6162C80-9692-4F58-8AF2-DA8385724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放大电路的增益</a:t>
            </a:r>
            <a:r>
              <a:rPr kumimoji="1" lang="en-US" altLang="zh-CN" i="1"/>
              <a:t>A</a:t>
            </a:r>
            <a:r>
              <a:rPr kumimoji="1" lang="en-US" altLang="zh-CN"/>
              <a:t>(</a:t>
            </a:r>
            <a:r>
              <a:rPr kumimoji="1" lang="en-US" altLang="zh-CN" i="1"/>
              <a:t>f</a:t>
            </a:r>
            <a:r>
              <a:rPr kumimoji="1" lang="en-US" altLang="zh-CN"/>
              <a:t>) </a:t>
            </a:r>
            <a:r>
              <a:rPr kumimoji="1" lang="zh-CN" altLang="en-US"/>
              <a:t>是频率的函数。在低频段和高频段放大倍数都要下降。当</a:t>
            </a:r>
            <a:r>
              <a:rPr kumimoji="1" lang="en-US" altLang="zh-CN" i="1"/>
              <a:t>A</a:t>
            </a:r>
            <a:r>
              <a:rPr kumimoji="1" lang="en-US" altLang="zh-CN"/>
              <a:t>(</a:t>
            </a:r>
            <a:r>
              <a:rPr kumimoji="1" lang="en-US" altLang="zh-CN" i="1"/>
              <a:t>f</a:t>
            </a:r>
            <a:r>
              <a:rPr kumimoji="1" lang="en-US" altLang="zh-CN"/>
              <a:t>)</a:t>
            </a:r>
            <a:r>
              <a:rPr kumimoji="1" lang="zh-CN" altLang="en-US"/>
              <a:t>下降到中频电压放大倍数</a:t>
            </a:r>
            <a:r>
              <a:rPr kumimoji="1" lang="en-US" altLang="zh-CN" i="1"/>
              <a:t>A</a:t>
            </a:r>
            <a:r>
              <a:rPr kumimoji="1" lang="en-US" altLang="zh-CN"/>
              <a:t>0</a:t>
            </a:r>
            <a:r>
              <a:rPr kumimoji="1" lang="zh-CN" altLang="en-US"/>
              <a:t>的 </a:t>
            </a:r>
            <a:r>
              <a:rPr kumimoji="1" lang="en-US" altLang="zh-CN">
                <a:solidFill>
                  <a:schemeClr val="accent2"/>
                </a:solidFill>
              </a:rPr>
              <a:t>1/</a:t>
            </a:r>
            <a:r>
              <a:rPr kumimoji="1" lang="en-US" altLang="zh-CN"/>
              <a:t> sqr</a:t>
            </a: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en-US" altLang="zh-CN"/>
              <a:t>=0.707</a:t>
            </a:r>
            <a:r>
              <a:rPr kumimoji="1" lang="zh-CN" altLang="en-US"/>
              <a:t>倍时，相应的频率</a:t>
            </a:r>
            <a:r>
              <a:rPr kumimoji="1" lang="en-US" altLang="zh-CN" i="1">
                <a:solidFill>
                  <a:srgbClr val="FF3300"/>
                </a:solidFill>
              </a:rPr>
              <a:t>f</a:t>
            </a:r>
            <a:r>
              <a:rPr kumimoji="1" lang="en-US" altLang="zh-CN">
                <a:solidFill>
                  <a:srgbClr val="FF3300"/>
                </a:solidFill>
              </a:rPr>
              <a:t>L</a:t>
            </a:r>
            <a:r>
              <a:rPr kumimoji="1" lang="zh-CN" altLang="en-US">
                <a:solidFill>
                  <a:srgbClr val="A50021"/>
                </a:solidFill>
              </a:rPr>
              <a:t>称为下限频率，</a:t>
            </a:r>
            <a:r>
              <a:rPr kumimoji="1" lang="en-US" altLang="zh-CN" i="1">
                <a:solidFill>
                  <a:srgbClr val="FF3300"/>
                </a:solidFill>
              </a:rPr>
              <a:t>f</a:t>
            </a:r>
            <a:r>
              <a:rPr kumimoji="1" lang="en-US" altLang="zh-CN">
                <a:solidFill>
                  <a:srgbClr val="FF3300"/>
                </a:solidFill>
              </a:rPr>
              <a:t>H</a:t>
            </a:r>
            <a:r>
              <a:rPr kumimoji="1" lang="zh-CN" altLang="en-US">
                <a:solidFill>
                  <a:srgbClr val="A50021"/>
                </a:solidFill>
              </a:rPr>
              <a:t>称为上限频率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Ai=Av*(</a:t>
            </a:r>
            <a:r>
              <a:rPr lang="en-US" altLang="zh-CN" dirty="0" err="1"/>
              <a:t>Rb</a:t>
            </a:r>
            <a:r>
              <a:rPr lang="en-US" altLang="zh-CN" dirty="0"/>
              <a:t>//</a:t>
            </a:r>
            <a:r>
              <a:rPr lang="en-US" altLang="zh-CN" dirty="0" err="1"/>
              <a:t>rbe</a:t>
            </a:r>
            <a:r>
              <a:rPr lang="en-US" altLang="zh-CN" dirty="0"/>
              <a:t>)/RL=-115.87*860.52/4000=-24.93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149A1B-FECC-484A-87A9-48D9AE5F333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20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稳定工作点的原理</a:t>
            </a:r>
            <a:endParaRPr lang="en-US" altLang="zh-CN" dirty="0"/>
          </a:p>
          <a:p>
            <a:r>
              <a:rPr lang="zh-CN" altLang="en-US" dirty="0"/>
              <a:t>目标：温度变化时，使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CQ</a:t>
            </a:r>
            <a:r>
              <a:rPr lang="zh-CN" altLang="en-US" dirty="0"/>
              <a:t>维持恒定。</a:t>
            </a:r>
          </a:p>
          <a:p>
            <a:r>
              <a:rPr lang="zh-CN" altLang="en-US" dirty="0"/>
              <a:t>如果温度变化时，</a:t>
            </a:r>
            <a:r>
              <a:rPr lang="en-US" altLang="zh-CN" dirty="0"/>
              <a:t>b</a:t>
            </a:r>
            <a:r>
              <a:rPr lang="zh-CN" altLang="en-US" dirty="0"/>
              <a:t>点电位能基本不变，则可实现静态工作点的稳定。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点电位基本不变的条件：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&gt;&gt;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BQ 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&gt;&gt;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BEQ</a:t>
            </a:r>
            <a:endParaRPr kumimoji="1" lang="en-US" altLang="zh-CN" sz="12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Re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取值越大，反馈控制作用越强</a:t>
            </a:r>
          </a:p>
          <a:p>
            <a:pPr>
              <a:spcBef>
                <a:spcPct val="50000"/>
              </a:spcBef>
            </a:pP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一般取 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=(5~10)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BQ</a:t>
            </a:r>
            <a:r>
              <a:rPr kumimoji="1" lang="zh-CN" alt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， </a:t>
            </a:r>
            <a:r>
              <a:rPr kumimoji="1" lang="en-US" altLang="zh-CN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=3~5</a:t>
            </a:r>
            <a:r>
              <a:rPr kumimoji="1" lang="en-US" altLang="zh-CN" sz="12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1200" b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kumimoji="1" lang="en-US" altLang="zh-CN" sz="1200" b="1" baseline="-25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楷体_GB231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endParaRPr kumimoji="1" lang="en-US" altLang="zh-CN" sz="1200" b="0" baseline="-250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149A1B-FECC-484A-87A9-48D9AE5F333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14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FC6E385-644C-4185-8A0A-FC2CD43EF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6B004B7-F11C-4F87-9E4D-AB256E31D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既然共集电极电路的电压增益小于</a:t>
            </a:r>
            <a:r>
              <a:rPr lang="en-US" altLang="zh-CN"/>
              <a:t>1</a:t>
            </a:r>
            <a:r>
              <a:rPr lang="zh-CN" altLang="en-US"/>
              <a:t>（接近于</a:t>
            </a:r>
            <a:r>
              <a:rPr lang="en-US" altLang="zh-CN"/>
              <a:t>1</a:t>
            </a:r>
            <a:r>
              <a:rPr lang="zh-CN" altLang="en-US"/>
              <a:t>），那么它在电路中没有任何作用。这种说法是否正确？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21F838-E398-4905-B2EF-1B1C25B0F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12D9A-8709-45E9-BBC8-072F3CBC6FFC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49679B-F2D2-4C81-8FDB-10E162E271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5DA070-651E-4BE1-BD29-9142E9C8A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1C0C8-67A0-46E4-8E9E-1902E9E951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8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DBE2F7-6547-4CEA-BFF2-1B2AB0A84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1B52-EAF0-4CBB-B54C-A5F3263B7C88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97A7E-4AA3-40D1-8971-523A650A2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6A9AB6-0112-42AA-BFED-533DB67CC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7B633-4B9C-494F-BFFF-ADB19BE4A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39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574128-0C93-4F63-AF9D-0C5673C89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A366D-84E6-4FB1-8C00-66C2969E9207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C88C8E-079C-4E12-96C9-8AEFBBABF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9FC223-E556-46BB-B9A4-F7510D8DD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2273D-C16B-45D0-94C9-F558EA227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3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C1B970-E45A-4E01-8522-118E023F7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BE519-387B-498A-A121-955FC0301F8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B1FB80-57AB-4142-B8A7-79787B2B5F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F255C2-1B38-48BE-9ADA-98F38461EA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CD971-3CF9-44AF-ADE6-2DFB0B855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32F25-C8FD-4C57-9707-1C15B3A65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C7533-20FD-463F-8F2E-D579414E273A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8F31B-F89A-46E9-B119-FA3737A746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467E8-6E65-4A31-90B4-B7815CB8EE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F3F5-7BF6-4BA4-B44D-130F25C10A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64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2C2667-DDC8-4DC8-8AED-2CF0240F47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6D707-97FE-4011-A60B-C1E08C88AD42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6F7CAB-65F5-4506-A68A-A81B3E0023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988573-A5A4-48B7-944E-AE853F035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5412-7EAD-4EFD-8513-17323C038C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85179E-EE34-41B0-B6EF-282A560CE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05AD0-EE02-40DC-8D78-3E34A7A6A6D7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70BA91-442E-449F-AA30-5DE578650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80B4BA-FCED-41D2-AE1F-9BCCF26D5B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A0978-DDAE-4019-9688-EC64A6444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07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36653A-3B6F-4E95-AFA4-E0646FE2AF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069E2-880C-4E1A-901F-69A9140B7070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D5D0FF-7083-4D61-853A-0830F6F086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E97988-66B8-45A1-8221-8F1368FA9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05AC6-F016-45DA-9A91-BEAABCC28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36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189041-6D08-4452-87A3-6AE516651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61956-0133-475E-9D73-566BB11634F1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C804A-5D82-4BF6-97DE-14788961E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72AA3-9D4A-4D68-8DF9-0A177563A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56FC6-B6FD-4E39-96FE-9ADB1BE3E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2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D732AB-47BC-4C4A-897B-3C2CB1A03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847B-9F78-4138-B899-A667020B26FD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C05277-A53E-44AD-AEF2-485E2E4CF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78ED53-99C8-4268-9391-53FB9D5E5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8FC9-6E24-49E0-9748-60E10C543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1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3EDF75-D250-4D05-8112-61E42CEE8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4671C-03F1-4555-B98F-258275D48725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345887-A615-48F3-B8DA-9F2FA26A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A81CCB-7468-4B78-9066-092D068D5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A118F-DD87-4732-BE3C-0FA2106406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75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DCD7147-CFD5-423A-94C5-649F20A3A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FFDBB-6FF6-4913-95CD-8980FF46E339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5E6C13-147D-4D5E-8EE2-72307C77D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F9C6CC-83B8-49F4-A51A-C27ED0066A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D7DFF-B25E-489D-8829-02B734CDF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6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8F486-F454-43FF-906B-FAEA93CE6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9E982-CFB5-48B5-9A7D-B370CB818827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48528-0B79-458B-B319-8D1F469DF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7708E2-BABD-46D9-A961-3A84EE188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5E301-4568-40E6-AF69-664EAC74F2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60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2FF51-5173-4E0F-98C2-72EE740485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E76BB-F178-4D0B-8953-9F353142DD5F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7B1DB-E534-4A01-969A-B8F431BF1F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17B6F-901D-42C6-BFAB-671A505452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4A968-CACD-4D13-8914-2100998C0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40236E-AE69-4D01-A0E2-54DBE906E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E0D1EF-9D18-45D5-91B4-97FBF2468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8A5BD14-0ADD-4083-9592-F61284E277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D38CE0E2-123E-4A38-B076-E02876C6F003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FC17F8-181E-4FFF-BA34-01C3522C2E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8B3CC2-1C24-45A1-BE19-BB5A1A6EE9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CAB0AC6-E94B-4CBF-8FE9-9EAB1E698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290F3D4E-4CAF-49A1-B991-F1A30CA64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4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9.wmf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4.png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72.wmf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wmf"/><Relationship Id="rId5" Type="http://schemas.openxmlformats.org/officeDocument/2006/relationships/image" Target="../media/image83.png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77.png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0.wmf"/><Relationship Id="rId26" Type="http://schemas.openxmlformats.org/officeDocument/2006/relationships/image" Target="../media/image94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20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93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10" Type="http://schemas.openxmlformats.org/officeDocument/2006/relationships/image" Target="../media/image86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95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103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wmf"/><Relationship Id="rId22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107.jpe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15.wmf"/><Relationship Id="rId3" Type="http://schemas.openxmlformats.org/officeDocument/2006/relationships/image" Target="../media/image108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21" Type="http://schemas.openxmlformats.org/officeDocument/2006/relationships/image" Target="../media/image9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17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6.w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21" Type="http://schemas.openxmlformats.org/officeDocument/2006/relationships/image" Target="../media/image6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.wmf"/><Relationship Id="rId25" Type="http://schemas.openxmlformats.org/officeDocument/2006/relationships/image" Target="../media/image20.wmf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17.wmf"/><Relationship Id="rId5" Type="http://schemas.openxmlformats.org/officeDocument/2006/relationships/image" Target="../media/image7.wmf"/><Relationship Id="rId15" Type="http://schemas.openxmlformats.org/officeDocument/2006/relationships/image" Target="../media/image19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.wmf"/><Relationship Id="rId31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37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5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4" Type="http://schemas.openxmlformats.org/officeDocument/2006/relationships/image" Target="../media/image36.png"/><Relationship Id="rId9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8E407D-2684-42CF-9D15-5E4008A886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AE6E770B-0304-4AA0-AFC5-2ABA63E0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933825"/>
            <a:ext cx="4211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21_</a:t>
            </a:r>
            <a:r>
              <a:rPr lang="zh-CN" altLang="en-US">
                <a:latin typeface="Times New Roman" panose="02020603050405020304" pitchFamily="18" charset="0"/>
              </a:rPr>
              <a:t>基本放大电路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512C811-2267-425F-9769-39B4CB0450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7618D5-F19D-4934-A8EF-C9B4A38385C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AD6E6F0-0F3D-4797-8E16-B8FC29D80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C5AC351-A0D7-47CF-A0A6-8F2B89000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E9A328-39D6-4A4A-9C0C-752817C3668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3" name="灯片编号占位符 5">
            <a:extLst>
              <a:ext uri="{FF2B5EF4-FFF2-40B4-BE49-F238E27FC236}">
                <a16:creationId xmlns:a16="http://schemas.microsoft.com/office/drawing/2014/main" id="{AC6D8B08-E4A5-4BD9-87AE-CCB1635BEFB4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86F2BF88-0826-4238-8FA0-B9ADAE8E1317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02DB3E83-02FA-4A3E-A349-35F6FBDEA1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A153D2-C4FA-4755-ACBD-8F62BEEC6C9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93F69746-1B2F-4B50-A9F2-05C2A631A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D7E42B23-E09F-4531-BC0F-81DDC4D04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161585-B4B1-44BC-851E-32812924FD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59F0BC9E-9E53-4B21-B6BE-CABFF7CB0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BJT</a:t>
            </a:r>
            <a:r>
              <a:rPr lang="zh-CN" altLang="en-US"/>
              <a:t>的简化小信号模型</a:t>
            </a:r>
            <a:endParaRPr lang="en-US" altLang="zh-CN"/>
          </a:p>
        </p:txBody>
      </p:sp>
      <p:sp>
        <p:nvSpPr>
          <p:cNvPr id="19462" name="Line 3">
            <a:extLst>
              <a:ext uri="{FF2B5EF4-FFF2-40B4-BE49-F238E27FC236}">
                <a16:creationId xmlns:a16="http://schemas.microsoft.com/office/drawing/2014/main" id="{46CBDCAB-48ED-4850-B6D4-322544D336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0913" y="221615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Line 5">
            <a:extLst>
              <a:ext uri="{FF2B5EF4-FFF2-40B4-BE49-F238E27FC236}">
                <a16:creationId xmlns:a16="http://schemas.microsoft.com/office/drawing/2014/main" id="{0D3E112A-1019-4F15-A120-C919430BF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217863"/>
            <a:ext cx="765175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Line 6">
            <a:extLst>
              <a:ext uri="{FF2B5EF4-FFF2-40B4-BE49-F238E27FC236}">
                <a16:creationId xmlns:a16="http://schemas.microsoft.com/office/drawing/2014/main" id="{57BF47E9-940E-41F4-8D92-5F6135539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2978150"/>
            <a:ext cx="0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3177235B-DE7B-4823-B40B-ECF0DFEFC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3222625"/>
            <a:ext cx="268287" cy="252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Line 8">
            <a:extLst>
              <a:ext uri="{FF2B5EF4-FFF2-40B4-BE49-F238E27FC236}">
                <a16:creationId xmlns:a16="http://schemas.microsoft.com/office/drawing/2014/main" id="{57247D8A-ED35-4CB1-8845-24B3D82FA2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6913" y="2986088"/>
            <a:ext cx="268287" cy="220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Line 9">
            <a:extLst>
              <a:ext uri="{FF2B5EF4-FFF2-40B4-BE49-F238E27FC236}">
                <a16:creationId xmlns:a16="http://schemas.microsoft.com/office/drawing/2014/main" id="{E92086EC-EB55-4FE7-BBE6-6226266E4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2212975"/>
            <a:ext cx="0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Line 10">
            <a:extLst>
              <a:ext uri="{FF2B5EF4-FFF2-40B4-BE49-F238E27FC236}">
                <a16:creationId xmlns:a16="http://schemas.microsoft.com/office/drawing/2014/main" id="{921CD18D-0D7A-41F9-89C7-B3BB671C7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3459163"/>
            <a:ext cx="0" cy="881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Line 11">
            <a:extLst>
              <a:ext uri="{FF2B5EF4-FFF2-40B4-BE49-F238E27FC236}">
                <a16:creationId xmlns:a16="http://schemas.microsoft.com/office/drawing/2014/main" id="{3A4BBB77-8D9E-40E7-BBD1-43333A3D3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8" y="4341813"/>
            <a:ext cx="1760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Line 12">
            <a:extLst>
              <a:ext uri="{FF2B5EF4-FFF2-40B4-BE49-F238E27FC236}">
                <a16:creationId xmlns:a16="http://schemas.microsoft.com/office/drawing/2014/main" id="{E123AF94-4919-4955-9957-AF4131221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3450" y="2220913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Oval 13">
            <a:extLst>
              <a:ext uri="{FF2B5EF4-FFF2-40B4-BE49-F238E27FC236}">
                <a16:creationId xmlns:a16="http://schemas.microsoft.com/office/drawing/2014/main" id="{15FB2DC4-5865-47A5-B0A4-25FBF0998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318135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2" name="Oval 14">
            <a:extLst>
              <a:ext uri="{FF2B5EF4-FFF2-40B4-BE49-F238E27FC236}">
                <a16:creationId xmlns:a16="http://schemas.microsoft.com/office/drawing/2014/main" id="{16D8851A-3FF5-4160-AFD9-BA2B254AA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429260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3" name="Oval 15">
            <a:extLst>
              <a:ext uri="{FF2B5EF4-FFF2-40B4-BE49-F238E27FC236}">
                <a16:creationId xmlns:a16="http://schemas.microsoft.com/office/drawing/2014/main" id="{DF62F4D0-EBB9-48F5-9620-48B6082A3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292600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4" name="Oval 16">
            <a:extLst>
              <a:ext uri="{FF2B5EF4-FFF2-40B4-BE49-F238E27FC236}">
                <a16:creationId xmlns:a16="http://schemas.microsoft.com/office/drawing/2014/main" id="{8CBA325B-8202-4B81-88E5-4A700CA0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171700"/>
            <a:ext cx="96837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75" name="Text Box 17">
            <a:extLst>
              <a:ext uri="{FF2B5EF4-FFF2-40B4-BE49-F238E27FC236}">
                <a16:creationId xmlns:a16="http://schemas.microsoft.com/office/drawing/2014/main" id="{1E2D5794-C842-4BE0-B7E8-935A67B1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897313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9476" name="Text Box 18">
            <a:extLst>
              <a:ext uri="{FF2B5EF4-FFF2-40B4-BE49-F238E27FC236}">
                <a16:creationId xmlns:a16="http://schemas.microsoft.com/office/drawing/2014/main" id="{5619390E-053C-4EFC-85EF-F8F238827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3321050"/>
            <a:ext cx="38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9477" name="Text Box 19">
            <a:extLst>
              <a:ext uri="{FF2B5EF4-FFF2-40B4-BE49-F238E27FC236}">
                <a16:creationId xmlns:a16="http://schemas.microsoft.com/office/drawing/2014/main" id="{BDBD778D-B960-4B30-A1BF-898FEB45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403475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9478" name="Text Box 20">
            <a:extLst>
              <a:ext uri="{FF2B5EF4-FFF2-40B4-BE49-F238E27FC236}">
                <a16:creationId xmlns:a16="http://schemas.microsoft.com/office/drawing/2014/main" id="{C3E9F8A2-C39A-4742-B273-E50DE641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0525" y="381635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9479" name="Line 21">
            <a:extLst>
              <a:ext uri="{FF2B5EF4-FFF2-40B4-BE49-F238E27FC236}">
                <a16:creationId xmlns:a16="http://schemas.microsoft.com/office/drawing/2014/main" id="{07543802-0F9C-455B-B2A7-DA513A983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0686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9480" name="Line 22">
            <a:extLst>
              <a:ext uri="{FF2B5EF4-FFF2-40B4-BE49-F238E27FC236}">
                <a16:creationId xmlns:a16="http://schemas.microsoft.com/office/drawing/2014/main" id="{4D473D9F-868D-436A-9EE1-69678FC61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206057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29112" name="Text Box 24">
            <a:extLst>
              <a:ext uri="{FF2B5EF4-FFF2-40B4-BE49-F238E27FC236}">
                <a16:creationId xmlns:a16="http://schemas.microsoft.com/office/drawing/2014/main" id="{7B47A124-94FF-44F2-A40D-765FB129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18" y="5309184"/>
            <a:ext cx="35337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对于低频小功率管：</a:t>
            </a:r>
          </a:p>
        </p:txBody>
      </p:sp>
      <p:sp>
        <p:nvSpPr>
          <p:cNvPr id="729113" name="AutoShape 25">
            <a:extLst>
              <a:ext uri="{FF2B5EF4-FFF2-40B4-BE49-F238E27FC236}">
                <a16:creationId xmlns:a16="http://schemas.microsoft.com/office/drawing/2014/main" id="{041CCDB4-DB56-4834-AB15-CDE0BA5C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41663"/>
            <a:ext cx="636588" cy="317500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29114" name="Object 26">
            <a:extLst>
              <a:ext uri="{FF2B5EF4-FFF2-40B4-BE49-F238E27FC236}">
                <a16:creationId xmlns:a16="http://schemas.microsoft.com/office/drawing/2014/main" id="{F75748A9-7F3B-46C0-9073-0865E2C02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54381"/>
              </p:ext>
            </p:extLst>
          </p:nvPr>
        </p:nvGraphicFramePr>
        <p:xfrm>
          <a:off x="3970349" y="5134790"/>
          <a:ext cx="4119552" cy="92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1" name="公式" r:id="rId3" imgW="1841500" imgH="444500" progId="Equation.3">
                  <p:embed/>
                </p:oleObj>
              </mc:Choice>
              <mc:Fallback>
                <p:oleObj name="公式" r:id="rId3" imgW="1841500" imgH="444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49" y="5134790"/>
                        <a:ext cx="4119552" cy="920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58">
            <a:extLst>
              <a:ext uri="{FF2B5EF4-FFF2-40B4-BE49-F238E27FC236}">
                <a16:creationId xmlns:a16="http://schemas.microsoft.com/office/drawing/2014/main" id="{F4E45B55-0379-4FE2-B2A4-54BF98F82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2520950"/>
          <a:ext cx="398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2" name="公式" r:id="rId5" imgW="126890" imgH="228402" progId="Equation.3">
                  <p:embed/>
                </p:oleObj>
              </mc:Choice>
              <mc:Fallback>
                <p:oleObj name="公式" r:id="rId5" imgW="126890" imgH="228402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520950"/>
                        <a:ext cx="398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59">
            <a:extLst>
              <a:ext uri="{FF2B5EF4-FFF2-40B4-BE49-F238E27FC236}">
                <a16:creationId xmlns:a16="http://schemas.microsoft.com/office/drawing/2014/main" id="{2F0EA11F-7089-454D-BF90-AADA87432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1485900"/>
          <a:ext cx="3984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公式" r:id="rId7" imgW="126890" imgH="228402" progId="Equation.3">
                  <p:embed/>
                </p:oleObj>
              </mc:Choice>
              <mc:Fallback>
                <p:oleObj name="公式" r:id="rId7" imgW="126890" imgH="228402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485900"/>
                        <a:ext cx="3984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60">
            <a:extLst>
              <a:ext uri="{FF2B5EF4-FFF2-40B4-BE49-F238E27FC236}">
                <a16:creationId xmlns:a16="http://schemas.microsoft.com/office/drawing/2014/main" id="{6B34773F-FCA6-4B2E-B6E6-7A0678499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2822575"/>
          <a:ext cx="50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公式" r:id="rId9" imgW="190500" imgH="228600" progId="Equation.3">
                  <p:embed/>
                </p:oleObj>
              </mc:Choice>
              <mc:Fallback>
                <p:oleObj name="公式" r:id="rId9" imgW="1905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822575"/>
                        <a:ext cx="50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63">
            <a:extLst>
              <a:ext uri="{FF2B5EF4-FFF2-40B4-BE49-F238E27FC236}">
                <a16:creationId xmlns:a16="http://schemas.microsoft.com/office/drawing/2014/main" id="{A6070040-4B67-4F1C-8E9B-6031C6140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3536950"/>
          <a:ext cx="544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公式" r:id="rId11" imgW="203112" imgH="228501" progId="Equation.3">
                  <p:embed/>
                </p:oleObj>
              </mc:Choice>
              <mc:Fallback>
                <p:oleObj name="公式" r:id="rId11" imgW="203112" imgH="22850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536950"/>
                        <a:ext cx="544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Text Box 69">
            <a:extLst>
              <a:ext uri="{FF2B5EF4-FFF2-40B4-BE49-F238E27FC236}">
                <a16:creationId xmlns:a16="http://schemas.microsoft.com/office/drawing/2014/main" id="{531C152A-83B1-4CE4-BBD5-EDA79298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2836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489" name="Text Box 70">
            <a:extLst>
              <a:ext uri="{FF2B5EF4-FFF2-40B4-BE49-F238E27FC236}">
                <a16:creationId xmlns:a16="http://schemas.microsoft.com/office/drawing/2014/main" id="{22A60EF5-FC9A-4ACD-98A6-3E8B510AA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1989138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490" name="Text Box 71">
            <a:extLst>
              <a:ext uri="{FF2B5EF4-FFF2-40B4-BE49-F238E27FC236}">
                <a16:creationId xmlns:a16="http://schemas.microsoft.com/office/drawing/2014/main" id="{34ACE1A8-8878-453C-9E6F-D287B2A3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40055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grpSp>
        <p:nvGrpSpPr>
          <p:cNvPr id="2" name="Group 76">
            <a:extLst>
              <a:ext uri="{FF2B5EF4-FFF2-40B4-BE49-F238E27FC236}">
                <a16:creationId xmlns:a16="http://schemas.microsoft.com/office/drawing/2014/main" id="{E5A072D0-CEC1-4204-8579-7DD50B01BA9C}"/>
              </a:ext>
            </a:extLst>
          </p:cNvPr>
          <p:cNvGrpSpPr>
            <a:grpSpLocks/>
          </p:cNvGrpSpPr>
          <p:nvPr/>
        </p:nvGrpSpPr>
        <p:grpSpPr bwMode="auto">
          <a:xfrm>
            <a:off x="4479925" y="1584325"/>
            <a:ext cx="4011613" cy="3238500"/>
            <a:chOff x="2822" y="998"/>
            <a:chExt cx="2527" cy="2040"/>
          </a:xfrm>
        </p:grpSpPr>
        <p:sp>
          <p:nvSpPr>
            <p:cNvPr id="19492" name="Oval 32">
              <a:extLst>
                <a:ext uri="{FF2B5EF4-FFF2-40B4-BE49-F238E27FC236}">
                  <a16:creationId xmlns:a16="http://schemas.microsoft.com/office/drawing/2014/main" id="{10D926E0-A123-47F7-8431-7C7F494D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704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3" name="Oval 33">
              <a:extLst>
                <a:ext uri="{FF2B5EF4-FFF2-40B4-BE49-F238E27FC236}">
                  <a16:creationId xmlns:a16="http://schemas.microsoft.com/office/drawing/2014/main" id="{16A3B657-6D07-44AF-909C-F441F95C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4" name="Oval 34">
              <a:extLst>
                <a:ext uri="{FF2B5EF4-FFF2-40B4-BE49-F238E27FC236}">
                  <a16:creationId xmlns:a16="http://schemas.microsoft.com/office/drawing/2014/main" id="{BCF5048C-3D74-4BB2-9B02-CE7583602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" y="2688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5" name="Oval 35">
              <a:extLst>
                <a:ext uri="{FF2B5EF4-FFF2-40B4-BE49-F238E27FC236}">
                  <a16:creationId xmlns:a16="http://schemas.microsoft.com/office/drawing/2014/main" id="{01F5AC03-700A-42F3-939C-4107E04B2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496" name="Line 36">
              <a:extLst>
                <a:ext uri="{FF2B5EF4-FFF2-40B4-BE49-F238E27FC236}">
                  <a16:creationId xmlns:a16="http://schemas.microsoft.com/office/drawing/2014/main" id="{8538554F-9AA7-4978-9908-539EE4D59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727"/>
              <a:ext cx="18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7" name="Line 37">
              <a:extLst>
                <a:ext uri="{FF2B5EF4-FFF2-40B4-BE49-F238E27FC236}">
                  <a16:creationId xmlns:a16="http://schemas.microsoft.com/office/drawing/2014/main" id="{642B455F-C484-45B2-917B-B76F1A440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" y="1412"/>
              <a:ext cx="0" cy="1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8" name="Line 38">
              <a:extLst>
                <a:ext uri="{FF2B5EF4-FFF2-40B4-BE49-F238E27FC236}">
                  <a16:creationId xmlns:a16="http://schemas.microsoft.com/office/drawing/2014/main" id="{CF676A03-1C6D-4C6E-B350-680992827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1407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9499" name="Group 39">
              <a:extLst>
                <a:ext uri="{FF2B5EF4-FFF2-40B4-BE49-F238E27FC236}">
                  <a16:creationId xmlns:a16="http://schemas.microsoft.com/office/drawing/2014/main" id="{09BFCAC1-F53F-435A-9FA4-73C412FF2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9" y="1868"/>
              <a:ext cx="225" cy="359"/>
              <a:chOff x="4164" y="1968"/>
              <a:chExt cx="264" cy="420"/>
            </a:xfrm>
          </p:grpSpPr>
          <p:sp>
            <p:nvSpPr>
              <p:cNvPr id="19519" name="AutoShape 40">
                <a:extLst>
                  <a:ext uri="{FF2B5EF4-FFF2-40B4-BE49-F238E27FC236}">
                    <a16:creationId xmlns:a16="http://schemas.microsoft.com/office/drawing/2014/main" id="{465FA112-BCDE-42E5-9F88-64E167DBA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9520" name="Line 41">
                <a:extLst>
                  <a:ext uri="{FF2B5EF4-FFF2-40B4-BE49-F238E27FC236}">
                    <a16:creationId xmlns:a16="http://schemas.microsoft.com/office/drawing/2014/main" id="{3022D299-80D7-4593-B0D1-10D0499C5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00" name="Line 42">
              <a:extLst>
                <a:ext uri="{FF2B5EF4-FFF2-40B4-BE49-F238E27FC236}">
                  <a16:creationId xmlns:a16="http://schemas.microsoft.com/office/drawing/2014/main" id="{A693958F-0D3B-462A-9108-4B1BBBE28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4" y="1397"/>
              <a:ext cx="0" cy="1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1" name="Rectangle 43">
              <a:extLst>
                <a:ext uri="{FF2B5EF4-FFF2-40B4-BE49-F238E27FC236}">
                  <a16:creationId xmlns:a16="http://schemas.microsoft.com/office/drawing/2014/main" id="{30867306-AF9B-4EBD-B8FA-95DEBBBA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09"/>
              <a:ext cx="112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502" name="Line 44">
              <a:extLst>
                <a:ext uri="{FF2B5EF4-FFF2-40B4-BE49-F238E27FC236}">
                  <a16:creationId xmlns:a16="http://schemas.microsoft.com/office/drawing/2014/main" id="{A076709A-3711-4DAD-8E72-9F15CA214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6" y="1412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3" name="Text Box 47">
              <a:extLst>
                <a:ext uri="{FF2B5EF4-FFF2-40B4-BE49-F238E27FC236}">
                  <a16:creationId xmlns:a16="http://schemas.microsoft.com/office/drawing/2014/main" id="{AFD36E62-3B8E-4B73-9197-E40E8BCF2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1485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19504" name="Text Box 48">
              <a:extLst>
                <a:ext uri="{FF2B5EF4-FFF2-40B4-BE49-F238E27FC236}">
                  <a16:creationId xmlns:a16="http://schemas.microsoft.com/office/drawing/2014/main" id="{9731D424-2E2B-41FA-B0F9-0BFBF04E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243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9505" name="Text Box 49">
              <a:extLst>
                <a:ext uri="{FF2B5EF4-FFF2-40B4-BE49-F238E27FC236}">
                  <a16:creationId xmlns:a16="http://schemas.microsoft.com/office/drawing/2014/main" id="{418F7F23-196A-4634-9800-CAB6490B4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1502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19506" name="Text Box 50">
              <a:extLst>
                <a:ext uri="{FF2B5EF4-FFF2-40B4-BE49-F238E27FC236}">
                  <a16:creationId xmlns:a16="http://schemas.microsoft.com/office/drawing/2014/main" id="{444E0E23-8962-477E-8E88-75AD58090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24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19507" name="Line 51">
              <a:extLst>
                <a:ext uri="{FF2B5EF4-FFF2-40B4-BE49-F238E27FC236}">
                  <a16:creationId xmlns:a16="http://schemas.microsoft.com/office/drawing/2014/main" id="{3C3184BE-24BB-4C46-B2EA-E3D6577F1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31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508" name="Line 53">
              <a:extLst>
                <a:ext uri="{FF2B5EF4-FFF2-40B4-BE49-F238E27FC236}">
                  <a16:creationId xmlns:a16="http://schemas.microsoft.com/office/drawing/2014/main" id="{90AF4329-2773-4FF1-AEC1-0A8C2901C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32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509" name="Object 55">
              <a:extLst>
                <a:ext uri="{FF2B5EF4-FFF2-40B4-BE49-F238E27FC236}">
                  <a16:creationId xmlns:a16="http://schemas.microsoft.com/office/drawing/2014/main" id="{9BC275E8-BD53-453E-BA0C-40160A209F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" y="1918"/>
            <a:ext cx="3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6" name="公式" r:id="rId13" imgW="266584" imgH="228501" progId="Equation.3">
                    <p:embed/>
                  </p:oleObj>
                </mc:Choice>
                <mc:Fallback>
                  <p:oleObj name="公式" r:id="rId13" imgW="266584" imgH="228501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918"/>
                          <a:ext cx="3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0" name="Line 62">
              <a:extLst>
                <a:ext uri="{FF2B5EF4-FFF2-40B4-BE49-F238E27FC236}">
                  <a16:creationId xmlns:a16="http://schemas.microsoft.com/office/drawing/2014/main" id="{5BBEBCD4-68AA-4CCB-B31C-6AF36F364F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911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11" name="Object 64">
              <a:extLst>
                <a:ext uri="{FF2B5EF4-FFF2-40B4-BE49-F238E27FC236}">
                  <a16:creationId xmlns:a16="http://schemas.microsoft.com/office/drawing/2014/main" id="{0F658A0E-7E29-4EA3-9F08-67DC2E1C7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3" y="1869"/>
            <a:ext cx="3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7" name="公式" r:id="rId15" imgW="203112" imgH="228501" progId="Equation.3">
                    <p:embed/>
                  </p:oleObj>
                </mc:Choice>
                <mc:Fallback>
                  <p:oleObj name="公式" r:id="rId15" imgW="203112" imgH="228501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1869"/>
                          <a:ext cx="3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2" name="Object 65">
              <a:extLst>
                <a:ext uri="{FF2B5EF4-FFF2-40B4-BE49-F238E27FC236}">
                  <a16:creationId xmlns:a16="http://schemas.microsoft.com/office/drawing/2014/main" id="{CF33E200-D6CB-45A2-943B-8E36FD0480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99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8" name="公式" r:id="rId17" imgW="126890" imgH="228402" progId="Equation.3">
                    <p:embed/>
                  </p:oleObj>
                </mc:Choice>
                <mc:Fallback>
                  <p:oleObj name="公式" r:id="rId17" imgW="126890" imgH="228402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99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3" name="Object 66">
              <a:extLst>
                <a:ext uri="{FF2B5EF4-FFF2-40B4-BE49-F238E27FC236}">
                  <a16:creationId xmlns:a16="http://schemas.microsoft.com/office/drawing/2014/main" id="{DF1C903D-3F78-4482-875C-AEDF209DA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1027"/>
            <a:ext cx="25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9" name="公式" r:id="rId19" imgW="126890" imgH="228402" progId="Equation.3">
                    <p:embed/>
                  </p:oleObj>
                </mc:Choice>
                <mc:Fallback>
                  <p:oleObj name="公式" r:id="rId19" imgW="126890" imgH="228402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027"/>
                          <a:ext cx="25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4" name="Object 67">
              <a:extLst>
                <a:ext uri="{FF2B5EF4-FFF2-40B4-BE49-F238E27FC236}">
                  <a16:creationId xmlns:a16="http://schemas.microsoft.com/office/drawing/2014/main" id="{9EDA828C-FA1F-480E-BAC5-7DFADE629D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3" y="1858"/>
            <a:ext cx="34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0" name="公式" r:id="rId21" imgW="177646" imgH="228402" progId="Equation.3">
                    <p:embed/>
                  </p:oleObj>
                </mc:Choice>
                <mc:Fallback>
                  <p:oleObj name="公式" r:id="rId21" imgW="177646" imgH="228402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1858"/>
                          <a:ext cx="34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15" name="Object 68">
              <a:extLst>
                <a:ext uri="{FF2B5EF4-FFF2-40B4-BE49-F238E27FC236}">
                  <a16:creationId xmlns:a16="http://schemas.microsoft.com/office/drawing/2014/main" id="{CCAC8CE3-CC42-416A-8820-A7149443D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1865"/>
            <a:ext cx="3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公式" r:id="rId23" imgW="190500" imgH="228600" progId="Equation.3">
                    <p:embed/>
                  </p:oleObj>
                </mc:Choice>
                <mc:Fallback>
                  <p:oleObj name="公式" r:id="rId23" imgW="190500" imgH="228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865"/>
                          <a:ext cx="3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6" name="Text Box 72">
              <a:extLst>
                <a:ext uri="{FF2B5EF4-FFF2-40B4-BE49-F238E27FC236}">
                  <a16:creationId xmlns:a16="http://schemas.microsoft.com/office/drawing/2014/main" id="{9C27DAB8-1C9C-4063-8D15-A458FC5EB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3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517" name="Text Box 73">
              <a:extLst>
                <a:ext uri="{FF2B5EF4-FFF2-40B4-BE49-F238E27FC236}">
                  <a16:creationId xmlns:a16="http://schemas.microsoft.com/office/drawing/2014/main" id="{A7D7DB38-E367-49CF-B717-67A2CC1A0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127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518" name="Text Box 74">
              <a:extLst>
                <a:ext uri="{FF2B5EF4-FFF2-40B4-BE49-F238E27FC236}">
                  <a16:creationId xmlns:a16="http://schemas.microsoft.com/office/drawing/2014/main" id="{A8A44E01-9491-43B3-8C68-A61D6C30D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275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12" grpId="0"/>
      <p:bldP spid="729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3622A751-DF2A-4040-B93E-DAE11EE7EA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83C7B0D-FD60-4BF3-A625-25CF3AC1566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126D6E1A-C947-4FC9-BFEA-4E063AD91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AC8C9E71-27D4-424A-A7EC-E1134460E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35667C-521D-4FEB-BAA6-802E54F7D5E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B09A70AB-B70C-4C80-8364-F1BB896C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r>
              <a:rPr lang="zh-CN" altLang="en-US"/>
              <a:t>共射极电路动态分析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B445AA0-D009-45BC-9F00-BE1B546E9978}"/>
              </a:ext>
            </a:extLst>
          </p:cNvPr>
          <p:cNvGrpSpPr>
            <a:grpSpLocks/>
          </p:cNvGrpSpPr>
          <p:nvPr/>
        </p:nvGrpSpPr>
        <p:grpSpPr bwMode="auto">
          <a:xfrm>
            <a:off x="1250681" y="1288774"/>
            <a:ext cx="3683459" cy="2177302"/>
            <a:chOff x="2857" y="213"/>
            <a:chExt cx="2585" cy="1528"/>
          </a:xfrm>
        </p:grpSpPr>
        <p:grpSp>
          <p:nvGrpSpPr>
            <p:cNvPr id="20537" name="Group 5">
              <a:extLst>
                <a:ext uri="{FF2B5EF4-FFF2-40B4-BE49-F238E27FC236}">
                  <a16:creationId xmlns:a16="http://schemas.microsoft.com/office/drawing/2014/main" id="{BAE04160-7C9A-4DC5-BDE8-CB28E0383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608"/>
              <a:ext cx="2585" cy="1133"/>
              <a:chOff x="3129" y="656"/>
              <a:chExt cx="2476" cy="1085"/>
            </a:xfrm>
          </p:grpSpPr>
          <p:sp>
            <p:nvSpPr>
              <p:cNvPr id="20542" name="Text Box 6">
                <a:extLst>
                  <a:ext uri="{FF2B5EF4-FFF2-40B4-BE49-F238E27FC236}">
                    <a16:creationId xmlns:a16="http://schemas.microsoft.com/office/drawing/2014/main" id="{3ED4A1D0-AB97-443C-8324-4015B6F26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096"/>
                <a:ext cx="343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 dirty="0" err="1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800" dirty="0" err="1">
                    <a:latin typeface="Times New Roman" panose="02020603050405020304" pitchFamily="18" charset="0"/>
                    <a:ea typeface="楷体_GB2312"/>
                    <a:cs typeface="楷体_GB2312"/>
                  </a:rPr>
                  <a:t>b</a:t>
                </a:r>
                <a:endParaRPr kumimoji="1" lang="en-US" altLang="zh-CN" sz="1800" dirty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20543" name="Line 7">
                <a:extLst>
                  <a:ext uri="{FF2B5EF4-FFF2-40B4-BE49-F238E27FC236}">
                    <a16:creationId xmlns:a16="http://schemas.microsoft.com/office/drawing/2014/main" id="{D0D18D37-0B24-4A60-80B1-1D671A2FB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9" y="920"/>
                <a:ext cx="0" cy="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4" name="Rectangle 8">
                <a:extLst>
                  <a:ext uri="{FF2B5EF4-FFF2-40B4-BE49-F238E27FC236}">
                    <a16:creationId xmlns:a16="http://schemas.microsoft.com/office/drawing/2014/main" id="{F5A8549F-F667-4E25-94EA-0078730A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" y="1093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45" name="Line 9">
                <a:extLst>
                  <a:ext uri="{FF2B5EF4-FFF2-40B4-BE49-F238E27FC236}">
                    <a16:creationId xmlns:a16="http://schemas.microsoft.com/office/drawing/2014/main" id="{77FBABE0-90BE-4ABF-AEC3-49546C92D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0" y="920"/>
                <a:ext cx="8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6" name="Line 10">
                <a:extLst>
                  <a:ext uri="{FF2B5EF4-FFF2-40B4-BE49-F238E27FC236}">
                    <a16:creationId xmlns:a16="http://schemas.microsoft.com/office/drawing/2014/main" id="{E0C72414-97B6-4EB3-A42E-96CCB915E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798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7" name="Line 11">
                <a:extLst>
                  <a:ext uri="{FF2B5EF4-FFF2-40B4-BE49-F238E27FC236}">
                    <a16:creationId xmlns:a16="http://schemas.microsoft.com/office/drawing/2014/main" id="{879D7726-B557-4554-8702-19AF9E3AB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934"/>
                <a:ext cx="164" cy="1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8" name="Line 12">
                <a:extLst>
                  <a:ext uri="{FF2B5EF4-FFF2-40B4-BE49-F238E27FC236}">
                    <a16:creationId xmlns:a16="http://schemas.microsoft.com/office/drawing/2014/main" id="{D4AAF6A6-D618-45BD-B482-3F6DFB764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20" y="710"/>
                <a:ext cx="0" cy="8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49" name="Line 13">
                <a:extLst>
                  <a:ext uri="{FF2B5EF4-FFF2-40B4-BE49-F238E27FC236}">
                    <a16:creationId xmlns:a16="http://schemas.microsoft.com/office/drawing/2014/main" id="{EDAE854E-FB7D-4345-88D5-132F5A128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065"/>
                <a:ext cx="0" cy="6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0" name="Line 14">
                <a:extLst>
                  <a:ext uri="{FF2B5EF4-FFF2-40B4-BE49-F238E27FC236}">
                    <a16:creationId xmlns:a16="http://schemas.microsoft.com/office/drawing/2014/main" id="{E81B0486-9DCE-45E9-BAB3-BCC0136079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575"/>
                <a:ext cx="21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1" name="Rectangle 15">
                <a:extLst>
                  <a:ext uri="{FF2B5EF4-FFF2-40B4-BE49-F238E27FC236}">
                    <a16:creationId xmlns:a16="http://schemas.microsoft.com/office/drawing/2014/main" id="{A468B234-B282-4ECB-A00D-7324B70F5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915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2" name="Oval 16">
                <a:extLst>
                  <a:ext uri="{FF2B5EF4-FFF2-40B4-BE49-F238E27FC236}">
                    <a16:creationId xmlns:a16="http://schemas.microsoft.com/office/drawing/2014/main" id="{4207322C-306F-4E33-BD58-D0F7A1822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0" y="883"/>
                <a:ext cx="80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3" name="Oval 17">
                <a:extLst>
                  <a:ext uri="{FF2B5EF4-FFF2-40B4-BE49-F238E27FC236}">
                    <a16:creationId xmlns:a16="http://schemas.microsoft.com/office/drawing/2014/main" id="{2D14E277-7246-4F5D-87B0-E370D186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1537"/>
                <a:ext cx="78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4" name="Line 18">
                <a:extLst>
                  <a:ext uri="{FF2B5EF4-FFF2-40B4-BE49-F238E27FC236}">
                    <a16:creationId xmlns:a16="http://schemas.microsoft.com/office/drawing/2014/main" id="{8F9C8B62-AC28-47EF-9974-E710DC4CF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2" y="699"/>
                <a:ext cx="1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5" name="Text Box 19">
                <a:extLst>
                  <a:ext uri="{FF2B5EF4-FFF2-40B4-BE49-F238E27FC236}">
                    <a16:creationId xmlns:a16="http://schemas.microsoft.com/office/drawing/2014/main" id="{5BBBE2FC-9920-46CB-A328-17BDC6D35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3" y="919"/>
                <a:ext cx="32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800">
                    <a:latin typeface="Times New Roman" panose="02020603050405020304" pitchFamily="18" charset="0"/>
                    <a:ea typeface="楷体_GB2312"/>
                    <a:cs typeface="楷体_GB2312"/>
                  </a:rPr>
                  <a:t>c</a:t>
                </a:r>
              </a:p>
            </p:txBody>
          </p:sp>
          <p:sp>
            <p:nvSpPr>
              <p:cNvPr id="20556" name="Line 20">
                <a:extLst>
                  <a:ext uri="{FF2B5EF4-FFF2-40B4-BE49-F238E27FC236}">
                    <a16:creationId xmlns:a16="http://schemas.microsoft.com/office/drawing/2014/main" id="{23B4C94B-420F-46C7-82F9-3BFBD5677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583"/>
                <a:ext cx="0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7" name="Line 21">
                <a:extLst>
                  <a:ext uri="{FF2B5EF4-FFF2-40B4-BE49-F238E27FC236}">
                    <a16:creationId xmlns:a16="http://schemas.microsoft.com/office/drawing/2014/main" id="{31A923B5-4415-44F1-BE34-15C854D6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3" y="1741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58" name="Oval 22">
                <a:extLst>
                  <a:ext uri="{FF2B5EF4-FFF2-40B4-BE49-F238E27FC236}">
                    <a16:creationId xmlns:a16="http://schemas.microsoft.com/office/drawing/2014/main" id="{8AF29B21-3C68-4645-9527-B827AB758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555"/>
                <a:ext cx="38" cy="3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59" name="Text Box 23">
                <a:extLst>
                  <a:ext uri="{FF2B5EF4-FFF2-40B4-BE49-F238E27FC236}">
                    <a16:creationId xmlns:a16="http://schemas.microsoft.com/office/drawing/2014/main" id="{C506C79A-5ED1-4CF7-ADF5-60CE69BB9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8" y="953"/>
                <a:ext cx="19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/>
                    <a:cs typeface="楷体_GB2312"/>
                  </a:rPr>
                  <a:t>+</a:t>
                </a:r>
              </a:p>
            </p:txBody>
          </p:sp>
          <p:sp>
            <p:nvSpPr>
              <p:cNvPr id="20560" name="Text Box 24">
                <a:extLst>
                  <a:ext uri="{FF2B5EF4-FFF2-40B4-BE49-F238E27FC236}">
                    <a16:creationId xmlns:a16="http://schemas.microsoft.com/office/drawing/2014/main" id="{7D2C40F5-4D33-4B55-A262-9D1C982BE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" y="1288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楷体_GB2312"/>
                    <a:cs typeface="楷体_GB2312"/>
                  </a:rPr>
                  <a:t>-</a:t>
                </a:r>
              </a:p>
            </p:txBody>
          </p:sp>
          <p:sp>
            <p:nvSpPr>
              <p:cNvPr id="20561" name="Text Box 25">
                <a:extLst>
                  <a:ext uri="{FF2B5EF4-FFF2-40B4-BE49-F238E27FC236}">
                    <a16:creationId xmlns:a16="http://schemas.microsoft.com/office/drawing/2014/main" id="{0A0AFFB6-049A-4961-A7C0-F2F288D4F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9" y="1126"/>
                <a:ext cx="13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  <a:ea typeface="楷体_GB2312"/>
                    <a:cs typeface="楷体_GB2312"/>
                  </a:rPr>
                  <a:t>i</a:t>
                </a:r>
              </a:p>
            </p:txBody>
          </p:sp>
          <p:sp>
            <p:nvSpPr>
              <p:cNvPr id="20562" name="Line 26">
                <a:extLst>
                  <a:ext uri="{FF2B5EF4-FFF2-40B4-BE49-F238E27FC236}">
                    <a16:creationId xmlns:a16="http://schemas.microsoft.com/office/drawing/2014/main" id="{162516C9-DF01-4D4E-A986-338D0D520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96" y="803"/>
                <a:ext cx="164" cy="12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3" name="Oval 27">
                <a:extLst>
                  <a:ext uri="{FF2B5EF4-FFF2-40B4-BE49-F238E27FC236}">
                    <a16:creationId xmlns:a16="http://schemas.microsoft.com/office/drawing/2014/main" id="{CF37F3A3-8810-4F63-9FCD-7050E870F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464" y="656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64" name="Oval 28">
                <a:extLst>
                  <a:ext uri="{FF2B5EF4-FFF2-40B4-BE49-F238E27FC236}">
                    <a16:creationId xmlns:a16="http://schemas.microsoft.com/office/drawing/2014/main" id="{2F2DAE8E-54A5-47DE-A47A-8471A807A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464" y="1537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65" name="Text Box 29">
                <a:extLst>
                  <a:ext uri="{FF2B5EF4-FFF2-40B4-BE49-F238E27FC236}">
                    <a16:creationId xmlns:a16="http://schemas.microsoft.com/office/drawing/2014/main" id="{C7C2D886-DB4E-4B02-AEE9-45C7061D2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5" y="757"/>
                <a:ext cx="10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/>
                    <a:cs typeface="楷体_GB2312"/>
                  </a:rPr>
                  <a:t>+</a:t>
                </a:r>
              </a:p>
            </p:txBody>
          </p:sp>
          <p:sp>
            <p:nvSpPr>
              <p:cNvPr id="20566" name="Text Box 30">
                <a:extLst>
                  <a:ext uri="{FF2B5EF4-FFF2-40B4-BE49-F238E27FC236}">
                    <a16:creationId xmlns:a16="http://schemas.microsoft.com/office/drawing/2014/main" id="{5C363A1F-2D2C-46F2-ABD7-D26B9BAD9A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3" y="1271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楷体_GB2312"/>
                    <a:cs typeface="楷体_GB2312"/>
                  </a:rPr>
                  <a:t>-</a:t>
                </a:r>
              </a:p>
            </p:txBody>
          </p:sp>
          <p:sp>
            <p:nvSpPr>
              <p:cNvPr id="20567" name="Text Box 31">
                <a:extLst>
                  <a:ext uri="{FF2B5EF4-FFF2-40B4-BE49-F238E27FC236}">
                    <a16:creationId xmlns:a16="http://schemas.microsoft.com/office/drawing/2014/main" id="{2843DD3B-2168-46EB-BC09-3B5553E2E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" y="968"/>
                <a:ext cx="16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  <a:ea typeface="楷体_GB2312"/>
                    <a:cs typeface="楷体_GB2312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  <a:ea typeface="楷体_GB2312"/>
                    <a:cs typeface="楷体_GB2312"/>
                  </a:rPr>
                  <a:t>o</a:t>
                </a:r>
              </a:p>
            </p:txBody>
          </p:sp>
          <p:sp>
            <p:nvSpPr>
              <p:cNvPr id="20568" name="Line 32">
                <a:extLst>
                  <a:ext uri="{FF2B5EF4-FFF2-40B4-BE49-F238E27FC236}">
                    <a16:creationId xmlns:a16="http://schemas.microsoft.com/office/drawing/2014/main" id="{02F5A853-92E7-49F9-9B1A-D4E127A2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0" y="695"/>
                <a:ext cx="0" cy="8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69" name="Rectangle 33">
                <a:extLst>
                  <a:ext uri="{FF2B5EF4-FFF2-40B4-BE49-F238E27FC236}">
                    <a16:creationId xmlns:a16="http://schemas.microsoft.com/office/drawing/2014/main" id="{16EFA59F-8CDA-42E0-A946-80A67CABC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5" y="943"/>
                <a:ext cx="108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70" name="Text Box 34">
                <a:extLst>
                  <a:ext uri="{FF2B5EF4-FFF2-40B4-BE49-F238E27FC236}">
                    <a16:creationId xmlns:a16="http://schemas.microsoft.com/office/drawing/2014/main" id="{E2318047-A094-4DAF-8856-E00F65C1B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4" y="950"/>
                <a:ext cx="33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latin typeface="Times New Roman" panose="02020603050405020304" pitchFamily="18" charset="0"/>
                    <a:ea typeface="楷体_GB2312"/>
                    <a:cs typeface="楷体_GB2312"/>
                  </a:rPr>
                  <a:t>R</a:t>
                </a:r>
                <a:r>
                  <a:rPr kumimoji="1" lang="en-US" altLang="zh-CN" sz="1400">
                    <a:latin typeface="Times New Roman" panose="02020603050405020304" pitchFamily="18" charset="0"/>
                    <a:ea typeface="楷体_GB2312"/>
                    <a:cs typeface="楷体_GB2312"/>
                  </a:rPr>
                  <a:t>L</a:t>
                </a:r>
              </a:p>
            </p:txBody>
          </p:sp>
          <p:sp>
            <p:nvSpPr>
              <p:cNvPr id="20571" name="Line 35">
                <a:extLst>
                  <a:ext uri="{FF2B5EF4-FFF2-40B4-BE49-F238E27FC236}">
                    <a16:creationId xmlns:a16="http://schemas.microsoft.com/office/drawing/2014/main" id="{18540529-ABE4-4597-B3EE-455E29F50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694"/>
                <a:ext cx="0" cy="1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38" name="Text Box 36">
              <a:extLst>
                <a:ext uri="{FF2B5EF4-FFF2-40B4-BE49-F238E27FC236}">
                  <a16:creationId xmlns:a16="http://schemas.microsoft.com/office/drawing/2014/main" id="{A49F434B-EE40-4D3A-87A7-9A079A8B3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440"/>
              <a:ext cx="2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  <a:endPara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39" name="Line 37">
              <a:extLst>
                <a:ext uri="{FF2B5EF4-FFF2-40B4-BE49-F238E27FC236}">
                  <a16:creationId xmlns:a16="http://schemas.microsoft.com/office/drawing/2014/main" id="{94D754A2-1629-4E7F-BF0C-FCA7A5641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79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40" name="Text Box 38">
              <a:extLst>
                <a:ext uri="{FF2B5EF4-FFF2-40B4-BE49-F238E27FC236}">
                  <a16:creationId xmlns:a16="http://schemas.microsoft.com/office/drawing/2014/main" id="{6AA3B436-D6F9-47A1-8229-E9D60088C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" y="213"/>
              <a:ext cx="28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i="1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endPara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41" name="Line 39">
              <a:extLst>
                <a:ext uri="{FF2B5EF4-FFF2-40B4-BE49-F238E27FC236}">
                  <a16:creationId xmlns:a16="http://schemas.microsoft.com/office/drawing/2014/main" id="{6538800B-11BD-4983-9BBB-F5836E261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566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7" name="Rectangle 40">
            <a:extLst>
              <a:ext uri="{FF2B5EF4-FFF2-40B4-BE49-F238E27FC236}">
                <a16:creationId xmlns:a16="http://schemas.microsoft.com/office/drawing/2014/main" id="{CF9CAD7F-D92C-481C-8A3C-80648345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34070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交流通路</a:t>
            </a:r>
          </a:p>
        </p:txBody>
      </p:sp>
      <p:grpSp>
        <p:nvGrpSpPr>
          <p:cNvPr id="20488" name="Group 41">
            <a:extLst>
              <a:ext uri="{FF2B5EF4-FFF2-40B4-BE49-F238E27FC236}">
                <a16:creationId xmlns:a16="http://schemas.microsoft.com/office/drawing/2014/main" id="{F34BACE2-37CF-4952-8E4D-BF2DF55AE177}"/>
              </a:ext>
            </a:extLst>
          </p:cNvPr>
          <p:cNvGrpSpPr>
            <a:grpSpLocks/>
          </p:cNvGrpSpPr>
          <p:nvPr/>
        </p:nvGrpSpPr>
        <p:grpSpPr bwMode="auto">
          <a:xfrm>
            <a:off x="5759450" y="368300"/>
            <a:ext cx="3125788" cy="2708275"/>
            <a:chOff x="2406" y="815"/>
            <a:chExt cx="3017" cy="2615"/>
          </a:xfrm>
        </p:grpSpPr>
        <p:sp>
          <p:nvSpPr>
            <p:cNvPr id="20494" name="Text Box 42">
              <a:extLst>
                <a:ext uri="{FF2B5EF4-FFF2-40B4-BE49-F238E27FC236}">
                  <a16:creationId xmlns:a16="http://schemas.microsoft.com/office/drawing/2014/main" id="{53B7483C-93AC-4AF5-BA1F-C0AC04865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292"/>
              <a:ext cx="47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1800">
                  <a:latin typeface="Times New Roman" panose="02020603050405020304" pitchFamily="18" charset="0"/>
                  <a:ea typeface="楷体_GB2312"/>
                  <a:cs typeface="楷体_GB2312"/>
                </a:rPr>
                <a:t>b</a:t>
              </a:r>
            </a:p>
          </p:txBody>
        </p:sp>
        <p:sp>
          <p:nvSpPr>
            <p:cNvPr id="20495" name="Line 43">
              <a:extLst>
                <a:ext uri="{FF2B5EF4-FFF2-40B4-BE49-F238E27FC236}">
                  <a16:creationId xmlns:a16="http://schemas.microsoft.com/office/drawing/2014/main" id="{7C94E2E0-3173-4323-BDF4-189308726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008"/>
              <a:ext cx="0" cy="1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Rectangle 44">
              <a:extLst>
                <a:ext uri="{FF2B5EF4-FFF2-40B4-BE49-F238E27FC236}">
                  <a16:creationId xmlns:a16="http://schemas.microsoft.com/office/drawing/2014/main" id="{D73685B4-5B7F-4AA7-9454-C84E97356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497" name="Line 45">
              <a:extLst>
                <a:ext uri="{FF2B5EF4-FFF2-40B4-BE49-F238E27FC236}">
                  <a16:creationId xmlns:a16="http://schemas.microsoft.com/office/drawing/2014/main" id="{A501AED0-4C82-4086-BC3E-C9C0A707D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008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Line 46">
              <a:extLst>
                <a:ext uri="{FF2B5EF4-FFF2-40B4-BE49-F238E27FC236}">
                  <a16:creationId xmlns:a16="http://schemas.microsoft.com/office/drawing/2014/main" id="{0884E953-74CB-4BEE-9057-F50D7FFC6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291"/>
              <a:ext cx="10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Line 47">
              <a:extLst>
                <a:ext uri="{FF2B5EF4-FFF2-40B4-BE49-F238E27FC236}">
                  <a16:creationId xmlns:a16="http://schemas.microsoft.com/office/drawing/2014/main" id="{E8FF9523-11EA-4DCC-A6B9-5AD9FB211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22"/>
              <a:ext cx="0" cy="37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Line 48">
              <a:extLst>
                <a:ext uri="{FF2B5EF4-FFF2-40B4-BE49-F238E27FC236}">
                  <a16:creationId xmlns:a16="http://schemas.microsoft.com/office/drawing/2014/main" id="{1FC1BA8E-1629-431C-B72E-2DDB49687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311"/>
              <a:ext cx="208" cy="19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Line 49">
              <a:extLst>
                <a:ext uri="{FF2B5EF4-FFF2-40B4-BE49-F238E27FC236}">
                  <a16:creationId xmlns:a16="http://schemas.microsoft.com/office/drawing/2014/main" id="{7B6DA9F6-025B-4D42-9ADA-B47A9F7E5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1008"/>
              <a:ext cx="0" cy="11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Line 50">
              <a:extLst>
                <a:ext uri="{FF2B5EF4-FFF2-40B4-BE49-F238E27FC236}">
                  <a16:creationId xmlns:a16="http://schemas.microsoft.com/office/drawing/2014/main" id="{F7F03C19-10F0-4C18-9E5B-4896DF2EE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493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51">
              <a:extLst>
                <a:ext uri="{FF2B5EF4-FFF2-40B4-BE49-F238E27FC236}">
                  <a16:creationId xmlns:a16="http://schemas.microsoft.com/office/drawing/2014/main" id="{EF2F5FDA-D8E3-4667-A9F7-8C7A5CD5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3200"/>
              <a:ext cx="2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Text Box 52">
              <a:extLst>
                <a:ext uri="{FF2B5EF4-FFF2-40B4-BE49-F238E27FC236}">
                  <a16:creationId xmlns:a16="http://schemas.microsoft.com/office/drawing/2014/main" id="{0FC02B81-7242-4DA9-BF52-C91C9B1E4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" y="815"/>
              <a:ext cx="7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  <a:r>
                <a:rPr kumimoji="1" lang="en-US" altLang="zh-CN" sz="20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0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CC</a:t>
              </a:r>
            </a:p>
          </p:txBody>
        </p:sp>
        <p:sp>
          <p:nvSpPr>
            <p:cNvPr id="20505" name="Rectangle 53">
              <a:extLst>
                <a:ext uri="{FF2B5EF4-FFF2-40B4-BE49-F238E27FC236}">
                  <a16:creationId xmlns:a16="http://schemas.microsoft.com/office/drawing/2014/main" id="{4DBE62CB-80BF-4E08-BFF1-0C5860C4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6" name="Oval 54">
              <a:extLst>
                <a:ext uri="{FF2B5EF4-FFF2-40B4-BE49-F238E27FC236}">
                  <a16:creationId xmlns:a16="http://schemas.microsoft.com/office/drawing/2014/main" id="{4F0F9BA1-7ECA-427A-B0D3-ED522CDE1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96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7" name="Oval 55">
              <a:extLst>
                <a:ext uri="{FF2B5EF4-FFF2-40B4-BE49-F238E27FC236}">
                  <a16:creationId xmlns:a16="http://schemas.microsoft.com/office/drawing/2014/main" id="{ACCFF5EA-DDAB-4082-9CD2-11026F1F4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224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08" name="Oval 56">
              <a:extLst>
                <a:ext uri="{FF2B5EF4-FFF2-40B4-BE49-F238E27FC236}">
                  <a16:creationId xmlns:a16="http://schemas.microsoft.com/office/drawing/2014/main" id="{30860BB0-27BA-41FA-833E-6D743A624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3147"/>
              <a:ext cx="100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0509" name="Group 57">
              <a:extLst>
                <a:ext uri="{FF2B5EF4-FFF2-40B4-BE49-F238E27FC236}">
                  <a16:creationId xmlns:a16="http://schemas.microsoft.com/office/drawing/2014/main" id="{33946F47-32C9-43DA-9B21-7444D6F01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2120"/>
              <a:ext cx="100" cy="343"/>
              <a:chOff x="3454" y="2018"/>
              <a:chExt cx="96" cy="328"/>
            </a:xfrm>
          </p:grpSpPr>
          <p:sp>
            <p:nvSpPr>
              <p:cNvPr id="20535" name="Line 58">
                <a:extLst>
                  <a:ext uri="{FF2B5EF4-FFF2-40B4-BE49-F238E27FC236}">
                    <a16:creationId xmlns:a16="http://schemas.microsoft.com/office/drawing/2014/main" id="{9742723D-8B8E-4FCC-93A8-E371B47BF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6" name="Line 59">
                <a:extLst>
                  <a:ext uri="{FF2B5EF4-FFF2-40B4-BE49-F238E27FC236}">
                    <a16:creationId xmlns:a16="http://schemas.microsoft.com/office/drawing/2014/main" id="{466D5BE3-D9B4-45A2-A7A6-184243482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10" name="Line 60">
              <a:extLst>
                <a:ext uri="{FF2B5EF4-FFF2-40B4-BE49-F238E27FC236}">
                  <a16:creationId xmlns:a16="http://schemas.microsoft.com/office/drawing/2014/main" id="{0703121F-E056-445E-9BD4-C33FF6776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287"/>
              <a:ext cx="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1" name="Oval 61">
              <a:extLst>
                <a:ext uri="{FF2B5EF4-FFF2-40B4-BE49-F238E27FC236}">
                  <a16:creationId xmlns:a16="http://schemas.microsoft.com/office/drawing/2014/main" id="{F22C95B0-2C56-4653-AD50-2BDF2D863D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1925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0512" name="Group 62">
              <a:extLst>
                <a:ext uri="{FF2B5EF4-FFF2-40B4-BE49-F238E27FC236}">
                  <a16:creationId xmlns:a16="http://schemas.microsoft.com/office/drawing/2014/main" id="{592592CE-35A0-470F-B285-9D42CECCA5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570" y="1821"/>
              <a:ext cx="101" cy="343"/>
              <a:chOff x="3454" y="2018"/>
              <a:chExt cx="96" cy="328"/>
            </a:xfrm>
          </p:grpSpPr>
          <p:sp>
            <p:nvSpPr>
              <p:cNvPr id="20533" name="Line 63">
                <a:extLst>
                  <a:ext uri="{FF2B5EF4-FFF2-40B4-BE49-F238E27FC236}">
                    <a16:creationId xmlns:a16="http://schemas.microsoft.com/office/drawing/2014/main" id="{C3F7BB1B-8B55-4848-AF79-3CABD1FFD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34" name="Line 64">
                <a:extLst>
                  <a:ext uri="{FF2B5EF4-FFF2-40B4-BE49-F238E27FC236}">
                    <a16:creationId xmlns:a16="http://schemas.microsoft.com/office/drawing/2014/main" id="{BAE81003-A72E-4764-90B3-5B7E4E2CC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13" name="Line 65">
              <a:extLst>
                <a:ext uri="{FF2B5EF4-FFF2-40B4-BE49-F238E27FC236}">
                  <a16:creationId xmlns:a16="http://schemas.microsoft.com/office/drawing/2014/main" id="{4946BB31-EEDB-47FF-9A9A-2BEBDD3A7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985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4" name="Line 66">
              <a:extLst>
                <a:ext uri="{FF2B5EF4-FFF2-40B4-BE49-F238E27FC236}">
                  <a16:creationId xmlns:a16="http://schemas.microsoft.com/office/drawing/2014/main" id="{783F0E0A-E654-4671-B2ED-6ECC331C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983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5" name="Oval 67">
              <a:extLst>
                <a:ext uri="{FF2B5EF4-FFF2-40B4-BE49-F238E27FC236}">
                  <a16:creationId xmlns:a16="http://schemas.microsoft.com/office/drawing/2014/main" id="{33A58E49-753A-475C-9A59-A096426B69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3147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16" name="Text Box 68">
              <a:extLst>
                <a:ext uri="{FF2B5EF4-FFF2-40B4-BE49-F238E27FC236}">
                  <a16:creationId xmlns:a16="http://schemas.microsoft.com/office/drawing/2014/main" id="{BC4C4F09-54F4-47F3-8412-5943B9EF3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295"/>
              <a:ext cx="46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Rc</a:t>
              </a:r>
            </a:p>
          </p:txBody>
        </p:sp>
        <p:sp>
          <p:nvSpPr>
            <p:cNvPr id="20517" name="Text Box 69">
              <a:extLst>
                <a:ext uri="{FF2B5EF4-FFF2-40B4-BE49-F238E27FC236}">
                  <a16:creationId xmlns:a16="http://schemas.microsoft.com/office/drawing/2014/main" id="{9D05161E-C30B-48F8-88F7-B5DCF81E7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752"/>
              <a:ext cx="45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18" name="Text Box 70">
              <a:extLst>
                <a:ext uri="{FF2B5EF4-FFF2-40B4-BE49-F238E27FC236}">
                  <a16:creationId xmlns:a16="http://schemas.microsoft.com/office/drawing/2014/main" id="{1033B5D8-CDFB-4634-9A75-7F591F302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1434"/>
              <a:ext cx="45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19" name="Text Box 71">
              <a:extLst>
                <a:ext uri="{FF2B5EF4-FFF2-40B4-BE49-F238E27FC236}">
                  <a16:creationId xmlns:a16="http://schemas.microsoft.com/office/drawing/2014/main" id="{63FE5647-E822-462E-8230-1FB03123F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385"/>
              <a:ext cx="33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</a:p>
          </p:txBody>
        </p:sp>
        <p:sp>
          <p:nvSpPr>
            <p:cNvPr id="20520" name="Line 72">
              <a:extLst>
                <a:ext uri="{FF2B5EF4-FFF2-40B4-BE49-F238E27FC236}">
                  <a16:creationId xmlns:a16="http://schemas.microsoft.com/office/drawing/2014/main" id="{8715CFC3-4189-4BAF-8523-B129CCE12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210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73">
              <a:extLst>
                <a:ext uri="{FF2B5EF4-FFF2-40B4-BE49-F238E27FC236}">
                  <a16:creationId xmlns:a16="http://schemas.microsoft.com/office/drawing/2014/main" id="{A5DFF21F-F3CB-4FC2-86C3-286A7A6CF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4" y="3430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Oval 74">
              <a:extLst>
                <a:ext uri="{FF2B5EF4-FFF2-40B4-BE49-F238E27FC236}">
                  <a16:creationId xmlns:a16="http://schemas.microsoft.com/office/drawing/2014/main" id="{DE118D04-0479-494D-A4AE-E6287F6E1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72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23" name="Text Box 75">
              <a:extLst>
                <a:ext uri="{FF2B5EF4-FFF2-40B4-BE49-F238E27FC236}">
                  <a16:creationId xmlns:a16="http://schemas.microsoft.com/office/drawing/2014/main" id="{655EAA0A-5B6A-4A40-8090-45D50814A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337"/>
              <a:ext cx="44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0524" name="Text Box 76">
              <a:extLst>
                <a:ext uri="{FF2B5EF4-FFF2-40B4-BE49-F238E27FC236}">
                  <a16:creationId xmlns:a16="http://schemas.microsoft.com/office/drawing/2014/main" id="{295BC7EF-3064-4C96-B280-FA9834CB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809"/>
              <a:ext cx="8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楷体_GB2312"/>
                  <a:cs typeface="楷体_GB2312"/>
                </a:rPr>
                <a:t>-</a:t>
              </a:r>
            </a:p>
          </p:txBody>
        </p:sp>
        <p:sp>
          <p:nvSpPr>
            <p:cNvPr id="20525" name="Text Box 77">
              <a:extLst>
                <a:ext uri="{FF2B5EF4-FFF2-40B4-BE49-F238E27FC236}">
                  <a16:creationId xmlns:a16="http://schemas.microsoft.com/office/drawing/2014/main" id="{023B974B-36BD-4F6B-AE96-9D933F58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576"/>
              <a:ext cx="1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</a:p>
          </p:txBody>
        </p:sp>
        <p:sp>
          <p:nvSpPr>
            <p:cNvPr id="20526" name="Text Box 78">
              <a:extLst>
                <a:ext uri="{FF2B5EF4-FFF2-40B4-BE49-F238E27FC236}">
                  <a16:creationId xmlns:a16="http://schemas.microsoft.com/office/drawing/2014/main" id="{F726F397-7157-4250-8A5B-3E9E2FC6B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069"/>
              <a:ext cx="14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+</a:t>
              </a:r>
            </a:p>
          </p:txBody>
        </p:sp>
        <p:sp>
          <p:nvSpPr>
            <p:cNvPr id="20527" name="Text Box 79">
              <a:extLst>
                <a:ext uri="{FF2B5EF4-FFF2-40B4-BE49-F238E27FC236}">
                  <a16:creationId xmlns:a16="http://schemas.microsoft.com/office/drawing/2014/main" id="{FCF53686-902B-4677-AA8E-EC241C080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2780"/>
              <a:ext cx="8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  <a:ea typeface="楷体_GB2312"/>
                  <a:cs typeface="楷体_GB2312"/>
                </a:rPr>
                <a:t>-</a:t>
              </a:r>
            </a:p>
          </p:txBody>
        </p:sp>
        <p:sp>
          <p:nvSpPr>
            <p:cNvPr id="20528" name="Text Box 80">
              <a:extLst>
                <a:ext uri="{FF2B5EF4-FFF2-40B4-BE49-F238E27FC236}">
                  <a16:creationId xmlns:a16="http://schemas.microsoft.com/office/drawing/2014/main" id="{A7B62A49-2DCA-40A6-BEFE-DF33FDC6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60"/>
              <a:ext cx="22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20529" name="Line 81">
              <a:extLst>
                <a:ext uri="{FF2B5EF4-FFF2-40B4-BE49-F238E27FC236}">
                  <a16:creationId xmlns:a16="http://schemas.microsoft.com/office/drawing/2014/main" id="{49C2F731-5887-44F8-AF63-CA61E6E769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9" y="2129"/>
              <a:ext cx="208" cy="16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0" name="Line 82">
              <a:extLst>
                <a:ext uri="{FF2B5EF4-FFF2-40B4-BE49-F238E27FC236}">
                  <a16:creationId xmlns:a16="http://schemas.microsoft.com/office/drawing/2014/main" id="{440B367E-82B4-4428-B136-688CC69D39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1979"/>
              <a:ext cx="0" cy="1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1" name="Rectangle 83">
              <a:extLst>
                <a:ext uri="{FF2B5EF4-FFF2-40B4-BE49-F238E27FC236}">
                  <a16:creationId xmlns:a16="http://schemas.microsoft.com/office/drawing/2014/main" id="{DDEF3104-67E7-4B3D-B091-A18F1076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232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32" name="Text Box 84">
              <a:extLst>
                <a:ext uri="{FF2B5EF4-FFF2-40B4-BE49-F238E27FC236}">
                  <a16:creationId xmlns:a16="http://schemas.microsoft.com/office/drawing/2014/main" id="{CB86835B-A84D-40C1-821F-98A4B493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2287"/>
              <a:ext cx="46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</a:p>
          </p:txBody>
        </p:sp>
      </p:grpSp>
      <p:pic>
        <p:nvPicPr>
          <p:cNvPr id="762965" name="Picture 85">
            <a:extLst>
              <a:ext uri="{FF2B5EF4-FFF2-40B4-BE49-F238E27FC236}">
                <a16:creationId xmlns:a16="http://schemas.microsoft.com/office/drawing/2014/main" id="{48EF582F-035E-48ED-9D82-E6485E6F5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" b="4222"/>
          <a:stretch/>
        </p:blipFill>
        <p:spPr bwMode="auto">
          <a:xfrm>
            <a:off x="880145" y="4022578"/>
            <a:ext cx="5241925" cy="239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2967" name="Object 87">
            <a:extLst>
              <a:ext uri="{FF2B5EF4-FFF2-40B4-BE49-F238E27FC236}">
                <a16:creationId xmlns:a16="http://schemas.microsoft.com/office/drawing/2014/main" id="{E81354A3-2BFC-4FD8-ACD9-49CF32A80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669658"/>
              </p:ext>
            </p:extLst>
          </p:nvPr>
        </p:nvGraphicFramePr>
        <p:xfrm>
          <a:off x="6967037" y="4614321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公式" r:id="rId4" imgW="812447" imgH="228501" progId="Equation.3">
                  <p:embed/>
                </p:oleObj>
              </mc:Choice>
              <mc:Fallback>
                <p:oleObj name="公式" r:id="rId4" imgW="812447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037" y="4614321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>
            <a:extLst>
              <a:ext uri="{FF2B5EF4-FFF2-40B4-BE49-F238E27FC236}">
                <a16:creationId xmlns:a16="http://schemas.microsoft.com/office/drawing/2014/main" id="{C52A8805-9657-475A-B382-A01FC2277B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85142"/>
              </p:ext>
            </p:extLst>
          </p:nvPr>
        </p:nvGraphicFramePr>
        <p:xfrm>
          <a:off x="6462212" y="3642771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公式" r:id="rId6" imgW="1104900" imgH="457200" progId="Equation.3">
                  <p:embed/>
                </p:oleObj>
              </mc:Choice>
              <mc:Fallback>
                <p:oleObj name="公式" r:id="rId6" imgW="1104900" imgH="4572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212" y="3642771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>
            <a:extLst>
              <a:ext uri="{FF2B5EF4-FFF2-40B4-BE49-F238E27FC236}">
                <a16:creationId xmlns:a16="http://schemas.microsoft.com/office/drawing/2014/main" id="{65247EAB-12D3-412E-B279-2135FB14E4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55437"/>
              </p:ext>
            </p:extLst>
          </p:nvPr>
        </p:nvGraphicFramePr>
        <p:xfrm>
          <a:off x="6462212" y="5263609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公式" r:id="rId8" imgW="749300" imgH="228600" progId="Equation.3">
                  <p:embed/>
                </p:oleObj>
              </mc:Choice>
              <mc:Fallback>
                <p:oleObj name="公式" r:id="rId8" imgW="74930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212" y="5263609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>
            <a:extLst>
              <a:ext uri="{FF2B5EF4-FFF2-40B4-BE49-F238E27FC236}">
                <a16:creationId xmlns:a16="http://schemas.microsoft.com/office/drawing/2014/main" id="{8E143197-7277-483B-9DED-ECBC80A2C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14178"/>
              </p:ext>
            </p:extLst>
          </p:nvPr>
        </p:nvGraphicFramePr>
        <p:xfrm>
          <a:off x="6533649" y="5911309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649" y="5911309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内容占位符 2">
            <a:extLst>
              <a:ext uri="{FF2B5EF4-FFF2-40B4-BE49-F238E27FC236}">
                <a16:creationId xmlns:a16="http://schemas.microsoft.com/office/drawing/2014/main" id="{8FFF18E9-B17D-491A-8ED2-4CD90B696971}"/>
              </a:ext>
            </a:extLst>
          </p:cNvPr>
          <p:cNvSpPr txBox="1">
            <a:spLocks/>
          </p:cNvSpPr>
          <p:nvPr/>
        </p:nvSpPr>
        <p:spPr bwMode="auto">
          <a:xfrm>
            <a:off x="655114" y="3573016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A00776D5-8EDF-4D01-A01C-E1A516740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5446713" cy="1143000"/>
          </a:xfrm>
        </p:spPr>
        <p:txBody>
          <a:bodyPr/>
          <a:lstStyle/>
          <a:p>
            <a:pPr algn="l"/>
            <a:r>
              <a:rPr lang="zh-CN" altLang="en-US" sz="4000"/>
              <a:t>示例</a:t>
            </a:r>
            <a:r>
              <a:rPr lang="en-US" altLang="zh-CN" sz="4000"/>
              <a:t>: </a:t>
            </a:r>
            <a:r>
              <a:rPr lang="zh-CN" altLang="en-US" sz="4000"/>
              <a:t>动态参数计算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FB5A9FA3-9F81-4EF3-BFB8-4A15168EDF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263" y="1273175"/>
            <a:ext cx="4257675" cy="6477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已知 </a:t>
            </a:r>
            <a:r>
              <a:rPr kumimoji="1" lang="zh-CN" altLang="en-US" sz="26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kumimoji="1" lang="en-US" altLang="zh-CN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50, 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kumimoji="1" lang="en-US" altLang="zh-CN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Q</a:t>
            </a:r>
            <a:r>
              <a:rPr kumimoji="1" lang="zh-CN" altLang="en-US" sz="2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点，</a:t>
            </a:r>
            <a:endParaRPr lang="zh-CN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281BB592-0335-46A7-A411-707D6F59F77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3806E7-508D-4027-967D-4F7DCEB187E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9F4AE4FD-BB58-4F80-9359-261511B89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12F789DC-C675-45CD-9B9B-B90F152891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E49D36-9330-4BC0-AAAC-6591C20D1AB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1511" name="Object 24">
            <a:extLst>
              <a:ext uri="{FF2B5EF4-FFF2-40B4-BE49-F238E27FC236}">
                <a16:creationId xmlns:a16="http://schemas.microsoft.com/office/drawing/2014/main" id="{E66DE6AE-8BBE-4BA9-BB13-9CE0AF318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646777"/>
              </p:ext>
            </p:extLst>
          </p:nvPr>
        </p:nvGraphicFramePr>
        <p:xfrm>
          <a:off x="4787900" y="404813"/>
          <a:ext cx="4068763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Picture" r:id="rId4" imgW="2581200" imgH="1838160" progId="Word.Picture.8">
                  <p:embed/>
                </p:oleObj>
              </mc:Choice>
              <mc:Fallback>
                <p:oleObj name="Picture" r:id="rId4" imgW="2581200" imgH="183816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4813"/>
                        <a:ext cx="4068763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4">
            <a:extLst>
              <a:ext uri="{FF2B5EF4-FFF2-40B4-BE49-F238E27FC236}">
                <a16:creationId xmlns:a16="http://schemas.microsoft.com/office/drawing/2014/main" id="{AA0FDBAF-E7E3-4802-B9E7-B50472920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1808163"/>
          <a:ext cx="10636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公式" r:id="rId6" imgW="533169" imgH="444307" progId="Equation.3">
                  <p:embed/>
                </p:oleObj>
              </mc:Choice>
              <mc:Fallback>
                <p:oleObj name="公式" r:id="rId6" imgW="533169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808163"/>
                        <a:ext cx="10636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5">
            <a:extLst>
              <a:ext uri="{FF2B5EF4-FFF2-40B4-BE49-F238E27FC236}">
                <a16:creationId xmlns:a16="http://schemas.microsoft.com/office/drawing/2014/main" id="{A0A8FACC-F759-48D8-BB79-102D164F5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1808163"/>
          <a:ext cx="111283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公式" r:id="rId8" imgW="558558" imgH="444307" progId="Equation.3">
                  <p:embed/>
                </p:oleObj>
              </mc:Choice>
              <mc:Fallback>
                <p:oleObj name="公式" r:id="rId8" imgW="558558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808163"/>
                        <a:ext cx="111283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8">
            <a:extLst>
              <a:ext uri="{FF2B5EF4-FFF2-40B4-BE49-F238E27FC236}">
                <a16:creationId xmlns:a16="http://schemas.microsoft.com/office/drawing/2014/main" id="{D2A6F8C4-4727-4962-8B14-5141DA922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7850" y="2030413"/>
          <a:ext cx="1058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公式" r:id="rId10" imgW="533169" imgH="228501" progId="Equation.3">
                  <p:embed/>
                </p:oleObj>
              </mc:Choice>
              <mc:Fallback>
                <p:oleObj name="公式" r:id="rId10" imgW="533169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030413"/>
                        <a:ext cx="10588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4DE2539B-CE5C-4701-8D32-6E0B0AAF5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752850"/>
          <a:ext cx="29511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公式" r:id="rId12" imgW="1612900" imgH="228600" progId="Equation.3">
                  <p:embed/>
                </p:oleObj>
              </mc:Choice>
              <mc:Fallback>
                <p:oleObj name="公式" r:id="rId12" imgW="1612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752850"/>
                        <a:ext cx="29511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D0843658-502C-484A-8FA6-A08D38AED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319588"/>
          <a:ext cx="1698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1" name="Equation" r:id="rId14" imgW="952087" imgH="228501" progId="Equation.3">
                  <p:embed/>
                </p:oleObj>
              </mc:Choice>
              <mc:Fallback>
                <p:oleObj name="Equation" r:id="rId14" imgW="952087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319588"/>
                        <a:ext cx="16986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87240A6D-B0B8-4B4C-83ED-1482B5F0E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728913"/>
            <a:ext cx="31797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5C7FE2-CAD5-494B-8C66-D617F7020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4792663"/>
            <a:ext cx="36210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4D1C7CD-D672-4129-B50F-B24B0EFE0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589240"/>
            <a:ext cx="29892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20B7B8-DBE9-4064-8FD6-86D5A52C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3500438"/>
            <a:ext cx="4381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F9E881E-217A-42EA-8488-E43400368B9C}"/>
              </a:ext>
            </a:extLst>
          </p:cNvPr>
          <p:cNvSpPr txBox="1">
            <a:spLocks/>
          </p:cNvSpPr>
          <p:nvPr/>
        </p:nvSpPr>
        <p:spPr bwMode="auto">
          <a:xfrm>
            <a:off x="1528763" y="1989138"/>
            <a:ext cx="271462" cy="434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3400C5D-7158-4238-92D7-0BAEA424524E}"/>
              </a:ext>
            </a:extLst>
          </p:cNvPr>
          <p:cNvSpPr txBox="1">
            <a:spLocks/>
          </p:cNvSpPr>
          <p:nvPr/>
        </p:nvSpPr>
        <p:spPr bwMode="auto">
          <a:xfrm>
            <a:off x="2808288" y="1989138"/>
            <a:ext cx="271462" cy="4349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endParaRPr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23" name="图片 1">
            <a:extLst>
              <a:ext uri="{FF2B5EF4-FFF2-40B4-BE49-F238E27FC236}">
                <a16:creationId xmlns:a16="http://schemas.microsoft.com/office/drawing/2014/main" id="{A60F1CAD-4BFE-4C04-B3F2-76CCD96B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5743227"/>
            <a:ext cx="1095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>
            <a:extLst>
              <a:ext uri="{FF2B5EF4-FFF2-40B4-BE49-F238E27FC236}">
                <a16:creationId xmlns:a16="http://schemas.microsoft.com/office/drawing/2014/main" id="{540538A0-1350-4A9F-BBF4-14BC38F8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834880" cy="1143000"/>
          </a:xfrm>
        </p:spPr>
        <p:txBody>
          <a:bodyPr/>
          <a:lstStyle/>
          <a:p>
            <a:pPr algn="l"/>
            <a:r>
              <a:rPr lang="zh-CN" altLang="en-US" dirty="0"/>
              <a:t>其他共射极电路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1C0DF-4EC1-446B-9134-09D709CD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06703"/>
            <a:ext cx="4726868" cy="618141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基极分压式射极偏置电路</a:t>
            </a:r>
            <a:endParaRPr lang="zh-CN" altLang="en-US" sz="2800" dirty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22533" name="日期占位符 3">
            <a:extLst>
              <a:ext uri="{FF2B5EF4-FFF2-40B4-BE49-F238E27FC236}">
                <a16:creationId xmlns:a16="http://schemas.microsoft.com/office/drawing/2014/main" id="{BF0CDEC5-B718-49B1-981F-308554DA9B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5C88F3-A52A-44D1-80A6-2A283F31B30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4" name="页脚占位符 4">
            <a:extLst>
              <a:ext uri="{FF2B5EF4-FFF2-40B4-BE49-F238E27FC236}">
                <a16:creationId xmlns:a16="http://schemas.microsoft.com/office/drawing/2014/main" id="{94A87B93-87B2-4290-A4ED-5F7AAA1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1B56F6F2-0093-41B5-AAEA-58F944F6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0C1268-F003-4E0A-A436-8A3D4CEB82A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7AD2C36A-B98E-45BE-8C9D-11032970F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718392"/>
              </p:ext>
            </p:extLst>
          </p:nvPr>
        </p:nvGraphicFramePr>
        <p:xfrm>
          <a:off x="4909592" y="368660"/>
          <a:ext cx="3777207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图片" r:id="rId4" imgW="2063158" imgH="1734779" progId="Word.Picture.8">
                  <p:embed/>
                </p:oleObj>
              </mc:Choice>
              <mc:Fallback>
                <p:oleObj name="图片" r:id="rId4" imgW="2063158" imgH="1734779" progId="Word.Picture.8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592" y="368660"/>
                        <a:ext cx="3777207" cy="3168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 descr="Tu5-4-2.gif">
            <a:extLst>
              <a:ext uri="{FF2B5EF4-FFF2-40B4-BE49-F238E27FC236}">
                <a16:creationId xmlns:a16="http://schemas.microsoft.com/office/drawing/2014/main" id="{450AADC5-1D74-4B89-A56A-A6D22F68B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5" r="4876" b="2520"/>
          <a:stretch/>
        </p:blipFill>
        <p:spPr bwMode="auto">
          <a:xfrm>
            <a:off x="3995936" y="4077072"/>
            <a:ext cx="4450244" cy="23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95ADE22-0D66-4A3D-A30D-1899B3BE39D7}"/>
              </a:ext>
            </a:extLst>
          </p:cNvPr>
          <p:cNvSpPr txBox="1">
            <a:spLocks/>
          </p:cNvSpPr>
          <p:nvPr/>
        </p:nvSpPr>
        <p:spPr bwMode="auto">
          <a:xfrm>
            <a:off x="3497740" y="3580846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A4855DAF-680C-4191-8C28-AD7508BB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72" y="2499357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直流通路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3DD065-8C59-43EF-B68A-C0FF0EA63D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9862"/>
          <a:stretch/>
        </p:blipFill>
        <p:spPr>
          <a:xfrm>
            <a:off x="840572" y="3013587"/>
            <a:ext cx="2470782" cy="31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4">
            <a:extLst>
              <a:ext uri="{FF2B5EF4-FFF2-40B4-BE49-F238E27FC236}">
                <a16:creationId xmlns:a16="http://schemas.microsoft.com/office/drawing/2014/main" id="{89D0B393-144E-4E76-8E6C-1DE0C45CD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4" y="515448"/>
            <a:ext cx="3324039" cy="298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>
            <a:extLst>
              <a:ext uri="{FF2B5EF4-FFF2-40B4-BE49-F238E27FC236}">
                <a16:creationId xmlns:a16="http://schemas.microsoft.com/office/drawing/2014/main" id="{540538A0-1350-4A9F-BBF4-14BC38F89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34980" cy="1143000"/>
          </a:xfrm>
        </p:spPr>
        <p:txBody>
          <a:bodyPr/>
          <a:lstStyle/>
          <a:p>
            <a:pPr algn="l"/>
            <a:r>
              <a:rPr lang="zh-CN" altLang="en-US" dirty="0"/>
              <a:t>其他共射极电路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1C0DF-4EC1-446B-9134-09D709CD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480"/>
            <a:ext cx="5554663" cy="746125"/>
          </a:xfrm>
        </p:spPr>
        <p:txBody>
          <a:bodyPr/>
          <a:lstStyle/>
          <a:p>
            <a:pPr>
              <a:defRPr/>
            </a:pPr>
            <a:r>
              <a:rPr lang="zh-CN" altLang="en-US" sz="2800"/>
              <a:t>双电源射</a:t>
            </a:r>
            <a:r>
              <a:rPr lang="zh-CN" altLang="en-US" sz="2800" dirty="0"/>
              <a:t>极偏置电路</a:t>
            </a: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22533" name="日期占位符 3">
            <a:extLst>
              <a:ext uri="{FF2B5EF4-FFF2-40B4-BE49-F238E27FC236}">
                <a16:creationId xmlns:a16="http://schemas.microsoft.com/office/drawing/2014/main" id="{BF0CDEC5-B718-49B1-981F-308554DA9B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5C88F3-A52A-44D1-80A6-2A283F31B30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4" name="页脚占位符 4">
            <a:extLst>
              <a:ext uri="{FF2B5EF4-FFF2-40B4-BE49-F238E27FC236}">
                <a16:creationId xmlns:a16="http://schemas.microsoft.com/office/drawing/2014/main" id="{94A87B93-87B2-4290-A4ED-5F7AAA1A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5" name="灯片编号占位符 5">
            <a:extLst>
              <a:ext uri="{FF2B5EF4-FFF2-40B4-BE49-F238E27FC236}">
                <a16:creationId xmlns:a16="http://schemas.microsoft.com/office/drawing/2014/main" id="{1B56F6F2-0093-41B5-AAEA-58F944F6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0C1268-F003-4E0A-A436-8A3D4CEB82A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603F85FB-A890-44BF-B78D-88D503B7A5F6}"/>
                  </a:ext>
                </a:extLst>
              </p:cNvPr>
              <p:cNvSpPr txBox="1"/>
              <p:nvPr/>
            </p:nvSpPr>
            <p:spPr bwMode="auto">
              <a:xfrm>
                <a:off x="716685" y="3175786"/>
                <a:ext cx="4767262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603F85FB-A890-44BF-B78D-88D503B7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685" y="3175786"/>
                <a:ext cx="4767262" cy="434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2CA91D33-7A41-43B2-A34C-E90BC5B86B2B}"/>
                  </a:ext>
                </a:extLst>
              </p:cNvPr>
              <p:cNvSpPr txBox="1"/>
              <p:nvPr/>
            </p:nvSpPr>
            <p:spPr bwMode="auto">
              <a:xfrm>
                <a:off x="708459" y="3750109"/>
                <a:ext cx="4660900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EE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CQ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9">
                <a:extLst>
                  <a:ext uri="{FF2B5EF4-FFF2-40B4-BE49-F238E27FC236}">
                    <a16:creationId xmlns:a16="http://schemas.microsoft.com/office/drawing/2014/main" id="{2CA91D33-7A41-43B2-A34C-E90BC5B86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459" y="3750109"/>
                <a:ext cx="4660900" cy="434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A73A3F7A-1E7B-4F7C-ACD6-455EF9392494}"/>
                  </a:ext>
                </a:extLst>
              </p:cNvPr>
              <p:cNvSpPr txBox="1"/>
              <p:nvPr/>
            </p:nvSpPr>
            <p:spPr bwMode="auto">
              <a:xfrm>
                <a:off x="3582436" y="2478000"/>
                <a:ext cx="1136650" cy="8016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BQ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CQ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10">
                <a:extLst>
                  <a:ext uri="{FF2B5EF4-FFF2-40B4-BE49-F238E27FC236}">
                    <a16:creationId xmlns:a16="http://schemas.microsoft.com/office/drawing/2014/main" id="{A73A3F7A-1E7B-4F7C-ACD6-455EF9392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436" y="2478000"/>
                <a:ext cx="1136650" cy="8016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7A59FC05-ADDF-4C54-B27C-BCFBA8BD5CB8}"/>
                  </a:ext>
                </a:extLst>
              </p:cNvPr>
              <p:cNvSpPr txBox="1"/>
              <p:nvPr/>
            </p:nvSpPr>
            <p:spPr bwMode="auto">
              <a:xfrm>
                <a:off x="850900" y="2584574"/>
                <a:ext cx="2604976" cy="4349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BQ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11">
                <a:extLst>
                  <a:ext uri="{FF2B5EF4-FFF2-40B4-BE49-F238E27FC236}">
                    <a16:creationId xmlns:a16="http://schemas.microsoft.com/office/drawing/2014/main" id="{7A59FC05-ADDF-4C54-B27C-BCFBA8BD5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00" y="2584574"/>
                <a:ext cx="2604976" cy="434975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9770C315-5B4C-4E5F-A1A4-4CD4F5B00B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33324"/>
              </p:ext>
            </p:extLst>
          </p:nvPr>
        </p:nvGraphicFramePr>
        <p:xfrm>
          <a:off x="5017107" y="4089772"/>
          <a:ext cx="3873983" cy="2183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Picture" r:id="rId8" imgW="2781360" imgH="1571760" progId="Word.Picture.8">
                  <p:embed/>
                </p:oleObj>
              </mc:Choice>
              <mc:Fallback>
                <p:oleObj name="Picture" r:id="rId8" imgW="2781360" imgH="1571760" progId="Word.Picture.8">
                  <p:embed/>
                  <p:pic>
                    <p:nvPicPr>
                      <p:cNvPr id="7" name="Object 18">
                        <a:extLst>
                          <a:ext uri="{FF2B5EF4-FFF2-40B4-BE49-F238E27FC236}">
                            <a16:creationId xmlns:a16="http://schemas.microsoft.com/office/drawing/2014/main" id="{B54FC359-4139-40F1-A160-770846F4A1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7107" y="4089772"/>
                        <a:ext cx="3873983" cy="2183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5E012E2-AA49-41F5-A159-181C544FBC2F}"/>
              </a:ext>
            </a:extLst>
          </p:cNvPr>
          <p:cNvSpPr txBox="1">
            <a:spLocks/>
          </p:cNvSpPr>
          <p:nvPr/>
        </p:nvSpPr>
        <p:spPr bwMode="auto">
          <a:xfrm>
            <a:off x="5641343" y="3624157"/>
            <a:ext cx="2470782" cy="42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kumimoji="1" lang="zh-CN" altLang="en-US" sz="2400" b="0" kern="0" dirty="0">
                <a:solidFill>
                  <a:srgbClr val="000000"/>
                </a:solidFill>
                <a:latin typeface="+mn-ea"/>
              </a:rPr>
              <a:t>小信号等效电路</a:t>
            </a:r>
          </a:p>
          <a:p>
            <a:pPr>
              <a:defRPr/>
            </a:pPr>
            <a:endParaRPr lang="zh-CN" altLang="en-US" sz="2400" b="0" kern="0" dirty="0">
              <a:latin typeface="+mn-ea"/>
            </a:endParaRP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356216FB-1D97-49BE-92AC-8E0AFF9E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9" y="2031891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静态工作点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288178C-DD6E-4534-9373-A610148AF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放大电路三种组态的判别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C5F392C4-477B-4C44-99CC-7E6D10D23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8950"/>
            <a:ext cx="8229600" cy="22293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/>
              <a:t>以输入、输出信号的位置为判断依据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共射极：信号由基极输入，集电极输出</a:t>
            </a:r>
            <a:endParaRPr lang="en-US" altLang="zh-CN" sz="2400"/>
          </a:p>
          <a:p>
            <a:pPr lvl="1">
              <a:spcAft>
                <a:spcPts val="1200"/>
              </a:spcAft>
            </a:pPr>
            <a:r>
              <a:rPr lang="zh-CN" altLang="en-US" sz="2400"/>
              <a:t>共集电极：信号由基极输入，发射极输出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共基极：信号由发射极输入，集电极输出</a:t>
            </a:r>
          </a:p>
          <a:p>
            <a:pPr>
              <a:spcAft>
                <a:spcPts val="1200"/>
              </a:spcAft>
            </a:pPr>
            <a:endParaRPr lang="zh-CN" altLang="en-US" sz="2800"/>
          </a:p>
        </p:txBody>
      </p:sp>
      <p:sp>
        <p:nvSpPr>
          <p:cNvPr id="25604" name="日期占位符 3">
            <a:extLst>
              <a:ext uri="{FF2B5EF4-FFF2-40B4-BE49-F238E27FC236}">
                <a16:creationId xmlns:a16="http://schemas.microsoft.com/office/drawing/2014/main" id="{956AA8CD-E264-45E2-A46E-B601F7203B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C3BD32-5AC3-46F4-BD91-D5BBD7B0C2C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页脚占位符 4">
            <a:extLst>
              <a:ext uri="{FF2B5EF4-FFF2-40B4-BE49-F238E27FC236}">
                <a16:creationId xmlns:a16="http://schemas.microsoft.com/office/drawing/2014/main" id="{A4EC91BF-2533-49BB-94F2-FC2A13B46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5606" name="灯片编号占位符 5">
            <a:extLst>
              <a:ext uri="{FF2B5EF4-FFF2-40B4-BE49-F238E27FC236}">
                <a16:creationId xmlns:a16="http://schemas.microsoft.com/office/drawing/2014/main" id="{F5A62789-F8A1-4FC3-93CD-06174D82F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CF5CB6-AFCB-4A31-A307-775BC8A7D25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pSp>
        <p:nvGrpSpPr>
          <p:cNvPr id="25607" name="组合 4">
            <a:extLst>
              <a:ext uri="{FF2B5EF4-FFF2-40B4-BE49-F238E27FC236}">
                <a16:creationId xmlns:a16="http://schemas.microsoft.com/office/drawing/2014/main" id="{2BAB8840-EBAC-4DA1-B8C9-BC3D9348F0F4}"/>
              </a:ext>
            </a:extLst>
          </p:cNvPr>
          <p:cNvGrpSpPr>
            <a:grpSpLocks/>
          </p:cNvGrpSpPr>
          <p:nvPr/>
        </p:nvGrpSpPr>
        <p:grpSpPr bwMode="auto">
          <a:xfrm>
            <a:off x="6275388" y="3678386"/>
            <a:ext cx="2400300" cy="2533650"/>
            <a:chOff x="6420172" y="1016000"/>
            <a:chExt cx="2400300" cy="2533650"/>
          </a:xfrm>
        </p:grpSpPr>
        <p:sp>
          <p:nvSpPr>
            <p:cNvPr id="25705" name="Line 53">
              <a:extLst>
                <a:ext uri="{FF2B5EF4-FFF2-40B4-BE49-F238E27FC236}">
                  <a16:creationId xmlns:a16="http://schemas.microsoft.com/office/drawing/2014/main" id="{2862FA60-BE0A-4F42-AC6C-164F1D1A1B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6932934" y="1162050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6" name="Line 54">
              <a:extLst>
                <a:ext uri="{FF2B5EF4-FFF2-40B4-BE49-F238E27FC236}">
                  <a16:creationId xmlns:a16="http://schemas.microsoft.com/office/drawing/2014/main" id="{58828AC5-7932-4AEB-B1D0-4045DFAE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8172" y="3403600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7" name="Line 55">
              <a:extLst>
                <a:ext uri="{FF2B5EF4-FFF2-40B4-BE49-F238E27FC236}">
                  <a16:creationId xmlns:a16="http://schemas.microsoft.com/office/drawing/2014/main" id="{6B0D6058-2606-40CA-A83A-2F7BDE22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4609" y="2438400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8" name="Line 56">
              <a:extLst>
                <a:ext uri="{FF2B5EF4-FFF2-40B4-BE49-F238E27FC236}">
                  <a16:creationId xmlns:a16="http://schemas.microsoft.com/office/drawing/2014/main" id="{DD5BE24F-5257-4CDD-B01F-142921DCD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4609" y="1163638"/>
              <a:ext cx="0" cy="95408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9" name="Line 57">
              <a:extLst>
                <a:ext uri="{FF2B5EF4-FFF2-40B4-BE49-F238E27FC236}">
                  <a16:creationId xmlns:a16="http://schemas.microsoft.com/office/drawing/2014/main" id="{694F813E-1C1E-4280-BF34-D82A29E67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4597" y="3549650"/>
              <a:ext cx="201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0" name="Oval 58">
              <a:extLst>
                <a:ext uri="{FF2B5EF4-FFF2-40B4-BE49-F238E27FC236}">
                  <a16:creationId xmlns:a16="http://schemas.microsoft.com/office/drawing/2014/main" id="{6BB68B09-BDE7-4F18-B590-03BEDC5468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336708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1" name="Oval 59">
              <a:extLst>
                <a:ext uri="{FF2B5EF4-FFF2-40B4-BE49-F238E27FC236}">
                  <a16:creationId xmlns:a16="http://schemas.microsoft.com/office/drawing/2014/main" id="{29943314-9C7B-4B8C-BFE5-EF0435C7C6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192087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2" name="Rectangle 60">
              <a:extLst>
                <a:ext uri="{FF2B5EF4-FFF2-40B4-BE49-F238E27FC236}">
                  <a16:creationId xmlns:a16="http://schemas.microsoft.com/office/drawing/2014/main" id="{EE79C741-40BF-46F9-9D1E-670AC7BF1D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456015" y="15136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3" name="Rectangle 61">
              <a:extLst>
                <a:ext uri="{FF2B5EF4-FFF2-40B4-BE49-F238E27FC236}">
                  <a16:creationId xmlns:a16="http://schemas.microsoft.com/office/drawing/2014/main" id="{84EB7E2E-A94E-4AE7-9931-CBD08E8EAD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752753" y="15787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4" name="Line 62">
              <a:extLst>
                <a:ext uri="{FF2B5EF4-FFF2-40B4-BE49-F238E27FC236}">
                  <a16:creationId xmlns:a16="http://schemas.microsoft.com/office/drawing/2014/main" id="{33A2115A-A113-47D1-961F-511D15863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6584" y="1162050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15" name="Oval 63">
              <a:extLst>
                <a:ext uri="{FF2B5EF4-FFF2-40B4-BE49-F238E27FC236}">
                  <a16:creationId xmlns:a16="http://schemas.microsoft.com/office/drawing/2014/main" id="{A7F66445-AAD4-41D3-B735-5870A86FD4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254635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6" name="Oval 64">
              <a:extLst>
                <a:ext uri="{FF2B5EF4-FFF2-40B4-BE49-F238E27FC236}">
                  <a16:creationId xmlns:a16="http://schemas.microsoft.com/office/drawing/2014/main" id="{6BC74787-06B7-4DDC-B8C2-ED45F51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259" y="1130300"/>
              <a:ext cx="71438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7" name="Text Box 65">
              <a:extLst>
                <a:ext uri="{FF2B5EF4-FFF2-40B4-BE49-F238E27FC236}">
                  <a16:creationId xmlns:a16="http://schemas.microsoft.com/office/drawing/2014/main" id="{415CF1B0-3898-43F1-9EAD-153F01213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322" y="1016000"/>
              <a:ext cx="646112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8" name="Text Box 66">
              <a:extLst>
                <a:ext uri="{FF2B5EF4-FFF2-40B4-BE49-F238E27FC236}">
                  <a16:creationId xmlns:a16="http://schemas.microsoft.com/office/drawing/2014/main" id="{D26F01F6-75DE-4953-9A2B-E85666B7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8209" y="1390650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19" name="Text Box 67">
              <a:extLst>
                <a:ext uri="{FF2B5EF4-FFF2-40B4-BE49-F238E27FC236}">
                  <a16:creationId xmlns:a16="http://schemas.microsoft.com/office/drawing/2014/main" id="{C19D0C54-06A5-469A-AC2E-7F6B11AE1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0172" y="140017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0" name="Text Box 68">
              <a:extLst>
                <a:ext uri="{FF2B5EF4-FFF2-40B4-BE49-F238E27FC236}">
                  <a16:creationId xmlns:a16="http://schemas.microsoft.com/office/drawing/2014/main" id="{B187EC7D-F523-48E5-A9CD-9448FC8D0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622" y="2393950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1" name="Text Box 69">
              <a:extLst>
                <a:ext uri="{FF2B5EF4-FFF2-40B4-BE49-F238E27FC236}">
                  <a16:creationId xmlns:a16="http://schemas.microsoft.com/office/drawing/2014/main" id="{45DE2A6E-AE2D-4E91-8F72-D88CDCB1F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9322" y="2092325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2" name="Text Box 70">
              <a:extLst>
                <a:ext uri="{FF2B5EF4-FFF2-40B4-BE49-F238E27FC236}">
                  <a16:creationId xmlns:a16="http://schemas.microsoft.com/office/drawing/2014/main" id="{E8596370-E794-4324-AE2D-EB938A6B3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4922" y="1936750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3" name="Text Box 71">
              <a:extLst>
                <a:ext uri="{FF2B5EF4-FFF2-40B4-BE49-F238E27FC236}">
                  <a16:creationId xmlns:a16="http://schemas.microsoft.com/office/drawing/2014/main" id="{848446CB-A2ED-4C6D-B6CE-49454E2AB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2697" y="2144713"/>
              <a:ext cx="252412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4" name="Line 72">
              <a:extLst>
                <a:ext uri="{FF2B5EF4-FFF2-40B4-BE49-F238E27FC236}">
                  <a16:creationId xmlns:a16="http://schemas.microsoft.com/office/drawing/2014/main" id="{9D95D51B-9B72-40B2-BF47-A29ED70FF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2934" y="2265363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725" name="Group 73">
              <a:extLst>
                <a:ext uri="{FF2B5EF4-FFF2-40B4-BE49-F238E27FC236}">
                  <a16:creationId xmlns:a16="http://schemas.microsoft.com/office/drawing/2014/main" id="{80429BC0-A176-4BF0-BAAF-567836A15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7625" y="2390778"/>
              <a:ext cx="1211263" cy="687388"/>
              <a:chOff x="3475" y="1574"/>
              <a:chExt cx="763" cy="433"/>
            </a:xfrm>
          </p:grpSpPr>
          <p:sp>
            <p:nvSpPr>
              <p:cNvPr id="25746" name="Line 74">
                <a:extLst>
                  <a:ext uri="{FF2B5EF4-FFF2-40B4-BE49-F238E27FC236}">
                    <a16:creationId xmlns:a16="http://schemas.microsoft.com/office/drawing/2014/main" id="{36AC18F9-A6EF-4BED-87A2-D91648782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5" y="1696"/>
                <a:ext cx="248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7" name="Line 75">
                <a:extLst>
                  <a:ext uri="{FF2B5EF4-FFF2-40B4-BE49-F238E27FC236}">
                    <a16:creationId xmlns:a16="http://schemas.microsoft.com/office/drawing/2014/main" id="{B1FC60DF-E54E-418E-A0F6-1759BF496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1696"/>
                <a:ext cx="20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8" name="Oval 76">
                <a:extLst>
                  <a:ext uri="{FF2B5EF4-FFF2-40B4-BE49-F238E27FC236}">
                    <a16:creationId xmlns:a16="http://schemas.microsoft.com/office/drawing/2014/main" id="{BAB6313D-C101-4AA3-80B0-B029AF928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3" y="167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49" name="Text Box 77">
                <a:extLst>
                  <a:ext uri="{FF2B5EF4-FFF2-40B4-BE49-F238E27FC236}">
                    <a16:creationId xmlns:a16="http://schemas.microsoft.com/office/drawing/2014/main" id="{0553D278-A037-4587-8B20-62955B57C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" y="1574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50" name="Text Box 78">
                <a:extLst>
                  <a:ext uri="{FF2B5EF4-FFF2-40B4-BE49-F238E27FC236}">
                    <a16:creationId xmlns:a16="http://schemas.microsoft.com/office/drawing/2014/main" id="{581F8112-FF5C-42AB-9FA5-16A3243A4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" y="1810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grpSp>
            <p:nvGrpSpPr>
              <p:cNvPr id="25751" name="Group 79">
                <a:extLst>
                  <a:ext uri="{FF2B5EF4-FFF2-40B4-BE49-F238E27FC236}">
                    <a16:creationId xmlns:a16="http://schemas.microsoft.com/office/drawing/2014/main" id="{F272DFE3-46AE-4DD5-8188-DE26980CC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6" y="1615"/>
                <a:ext cx="51" cy="159"/>
                <a:chOff x="11165" y="8285"/>
                <a:chExt cx="76" cy="197"/>
              </a:xfrm>
            </p:grpSpPr>
            <p:sp>
              <p:nvSpPr>
                <p:cNvPr id="25752" name="Line 80">
                  <a:extLst>
                    <a:ext uri="{FF2B5EF4-FFF2-40B4-BE49-F238E27FC236}">
                      <a16:creationId xmlns:a16="http://schemas.microsoft.com/office/drawing/2014/main" id="{BDE0A0BA-FCD1-430E-8387-37D1F56DF0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1142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53" name="Line 81">
                  <a:extLst>
                    <a:ext uri="{FF2B5EF4-FFF2-40B4-BE49-F238E27FC236}">
                      <a16:creationId xmlns:a16="http://schemas.microsoft.com/office/drawing/2014/main" id="{96ACBBC3-0CE7-4655-BF4F-F326960BEA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1066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726" name="Group 82">
              <a:extLst>
                <a:ext uri="{FF2B5EF4-FFF2-40B4-BE49-F238E27FC236}">
                  <a16:creationId xmlns:a16="http://schemas.microsoft.com/office/drawing/2014/main" id="{257C6E10-6ACD-4D68-882C-4DEAD8C25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47284" y="2111375"/>
              <a:ext cx="196850" cy="330200"/>
              <a:chOff x="1397" y="1623"/>
              <a:chExt cx="124" cy="208"/>
            </a:xfrm>
          </p:grpSpPr>
          <p:sp>
            <p:nvSpPr>
              <p:cNvPr id="25742" name="Line 83">
                <a:extLst>
                  <a:ext uri="{FF2B5EF4-FFF2-40B4-BE49-F238E27FC236}">
                    <a16:creationId xmlns:a16="http://schemas.microsoft.com/office/drawing/2014/main" id="{F074CF28-214B-4E36-A3A4-0125D84F6B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3" name="Line 84">
                <a:extLst>
                  <a:ext uri="{FF2B5EF4-FFF2-40B4-BE49-F238E27FC236}">
                    <a16:creationId xmlns:a16="http://schemas.microsoft.com/office/drawing/2014/main" id="{44635D4C-7922-4457-83A3-628785360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4" name="Freeform 85">
                <a:extLst>
                  <a:ext uri="{FF2B5EF4-FFF2-40B4-BE49-F238E27FC236}">
                    <a16:creationId xmlns:a16="http://schemas.microsoft.com/office/drawing/2014/main" id="{47047171-4208-4132-8EA4-E720CE50E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45" name="Rectangle 86">
                <a:extLst>
                  <a:ext uri="{FF2B5EF4-FFF2-40B4-BE49-F238E27FC236}">
                    <a16:creationId xmlns:a16="http://schemas.microsoft.com/office/drawing/2014/main" id="{14D0E9E8-46B9-49BA-AC18-1D7E5E891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727" name="Group 87">
              <a:extLst>
                <a:ext uri="{FF2B5EF4-FFF2-40B4-BE49-F238E27FC236}">
                  <a16:creationId xmlns:a16="http://schemas.microsoft.com/office/drawing/2014/main" id="{FDAB8671-E3A7-4751-8B62-59F07FE98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7784" y="1544638"/>
              <a:ext cx="1182688" cy="600075"/>
              <a:chOff x="1517" y="1266"/>
              <a:chExt cx="745" cy="378"/>
            </a:xfrm>
          </p:grpSpPr>
          <p:sp>
            <p:nvSpPr>
              <p:cNvPr id="25734" name="Line 88">
                <a:extLst>
                  <a:ext uri="{FF2B5EF4-FFF2-40B4-BE49-F238E27FC236}">
                    <a16:creationId xmlns:a16="http://schemas.microsoft.com/office/drawing/2014/main" id="{926479AE-DA52-4C86-A70D-6D4F12F2B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7" y="1525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35" name="Text Box 89">
                <a:extLst>
                  <a:ext uri="{FF2B5EF4-FFF2-40B4-BE49-F238E27FC236}">
                    <a16:creationId xmlns:a16="http://schemas.microsoft.com/office/drawing/2014/main" id="{0B636F03-8FA7-4AC2-96D6-CD2E34F17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1266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36" name="Text Box 90">
                <a:extLst>
                  <a:ext uri="{FF2B5EF4-FFF2-40B4-BE49-F238E27FC236}">
                    <a16:creationId xmlns:a16="http://schemas.microsoft.com/office/drawing/2014/main" id="{53A4BBF1-DAE1-4B48-B975-C905049FA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409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737" name="Line 91">
                <a:extLst>
                  <a:ext uri="{FF2B5EF4-FFF2-40B4-BE49-F238E27FC236}">
                    <a16:creationId xmlns:a16="http://schemas.microsoft.com/office/drawing/2014/main" id="{CDCB9CE8-7857-4BC8-873D-8383B72C0D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527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738" name="Group 92">
                <a:extLst>
                  <a:ext uri="{FF2B5EF4-FFF2-40B4-BE49-F238E27FC236}">
                    <a16:creationId xmlns:a16="http://schemas.microsoft.com/office/drawing/2014/main" id="{F9FE5829-2E0E-49C8-AE0F-4358012B70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1" y="1444"/>
                <a:ext cx="57" cy="159"/>
                <a:chOff x="10344" y="8285"/>
                <a:chExt cx="85" cy="197"/>
              </a:xfrm>
            </p:grpSpPr>
            <p:sp>
              <p:nvSpPr>
                <p:cNvPr id="25740" name="Line 93">
                  <a:extLst>
                    <a:ext uri="{FF2B5EF4-FFF2-40B4-BE49-F238E27FC236}">
                      <a16:creationId xmlns:a16="http://schemas.microsoft.com/office/drawing/2014/main" id="{79C90B22-F68D-4278-A79A-512EE458CF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330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741" name="Line 94">
                  <a:extLst>
                    <a:ext uri="{FF2B5EF4-FFF2-40B4-BE49-F238E27FC236}">
                      <a16:creationId xmlns:a16="http://schemas.microsoft.com/office/drawing/2014/main" id="{ADAEDBEE-C92A-4E88-A6DC-56478DB482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245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739" name="Oval 95">
                <a:extLst>
                  <a:ext uri="{FF2B5EF4-FFF2-40B4-BE49-F238E27FC236}">
                    <a16:creationId xmlns:a16="http://schemas.microsoft.com/office/drawing/2014/main" id="{59870EE6-BFE3-4013-8F05-B573A8EB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09" y="1505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728" name="Oval 96">
              <a:extLst>
                <a:ext uri="{FF2B5EF4-FFF2-40B4-BE49-F238E27FC236}">
                  <a16:creationId xmlns:a16="http://schemas.microsoft.com/office/drawing/2014/main" id="{068985B4-649A-44EB-8BAD-567292AEEC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6894834" y="22288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29" name="Rectangle 97">
              <a:extLst>
                <a:ext uri="{FF2B5EF4-FFF2-40B4-BE49-F238E27FC236}">
                  <a16:creationId xmlns:a16="http://schemas.microsoft.com/office/drawing/2014/main" id="{ED3C4E95-21F3-45D0-8B9F-8F8A8A45D2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6752752" y="28376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0" name="Text Box 98">
              <a:extLst>
                <a:ext uri="{FF2B5EF4-FFF2-40B4-BE49-F238E27FC236}">
                  <a16:creationId xmlns:a16="http://schemas.microsoft.com/office/drawing/2014/main" id="{2F07CFC7-9EF0-4F27-8E60-3818FA203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047" y="270192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1" name="Rectangle 99">
              <a:extLst>
                <a:ext uri="{FF2B5EF4-FFF2-40B4-BE49-F238E27FC236}">
                  <a16:creationId xmlns:a16="http://schemas.microsoft.com/office/drawing/2014/main" id="{226ED12B-2E62-499B-9734-F00BCA83A0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7452840" y="28757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2" name="Text Box 100">
              <a:extLst>
                <a:ext uri="{FF2B5EF4-FFF2-40B4-BE49-F238E27FC236}">
                  <a16:creationId xmlns:a16="http://schemas.microsoft.com/office/drawing/2014/main" id="{67EC1D0F-1C49-46E6-B6A9-B83770B72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2022" y="2765425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733" name="Oval 101">
              <a:extLst>
                <a:ext uri="{FF2B5EF4-FFF2-40B4-BE49-F238E27FC236}">
                  <a16:creationId xmlns:a16="http://schemas.microsoft.com/office/drawing/2014/main" id="{090E6610-48CA-4946-B846-0E113082D5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7598097" y="112712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608" name="组合 3">
            <a:extLst>
              <a:ext uri="{FF2B5EF4-FFF2-40B4-BE49-F238E27FC236}">
                <a16:creationId xmlns:a16="http://schemas.microsoft.com/office/drawing/2014/main" id="{451EF2F2-2114-442C-AFD5-66E13CFBA227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656137"/>
            <a:ext cx="3051175" cy="2533650"/>
            <a:chOff x="2814638" y="1052513"/>
            <a:chExt cx="3051175" cy="2533650"/>
          </a:xfrm>
        </p:grpSpPr>
        <p:sp>
          <p:nvSpPr>
            <p:cNvPr id="25657" name="Line 5">
              <a:extLst>
                <a:ext uri="{FF2B5EF4-FFF2-40B4-BE49-F238E27FC236}">
                  <a16:creationId xmlns:a16="http://schemas.microsoft.com/office/drawing/2014/main" id="{2C661410-FFE3-4D49-845B-6C0D48810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813" y="2300288"/>
              <a:ext cx="392112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6">
              <a:extLst>
                <a:ext uri="{FF2B5EF4-FFF2-40B4-BE49-F238E27FC236}">
                  <a16:creationId xmlns:a16="http://schemas.microsoft.com/office/drawing/2014/main" id="{1AC0F66D-4F03-4918-9A6C-3F34BC914A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3978275" y="1198563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7">
              <a:extLst>
                <a:ext uri="{FF2B5EF4-FFF2-40B4-BE49-F238E27FC236}">
                  <a16:creationId xmlns:a16="http://schemas.microsoft.com/office/drawing/2014/main" id="{B3508932-8206-4FAA-9A49-8A4416C7E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338" y="2300288"/>
              <a:ext cx="2889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8">
              <a:extLst>
                <a:ext uri="{FF2B5EF4-FFF2-40B4-BE49-F238E27FC236}">
                  <a16:creationId xmlns:a16="http://schemas.microsoft.com/office/drawing/2014/main" id="{BCFB89CD-008D-4246-8B8D-FCB4D36E6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3513" y="3440113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9">
              <a:extLst>
                <a:ext uri="{FF2B5EF4-FFF2-40B4-BE49-F238E27FC236}">
                  <a16:creationId xmlns:a16="http://schemas.microsoft.com/office/drawing/2014/main" id="{3EEC20F6-AABC-45A5-B6A7-6A41E1972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950" y="2474913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10">
              <a:extLst>
                <a:ext uri="{FF2B5EF4-FFF2-40B4-BE49-F238E27FC236}">
                  <a16:creationId xmlns:a16="http://schemas.microsoft.com/office/drawing/2014/main" id="{D11DFBCA-3F70-42EF-9C9A-066B2F409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950" y="1200150"/>
              <a:ext cx="0" cy="95408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11">
              <a:extLst>
                <a:ext uri="{FF2B5EF4-FFF2-40B4-BE49-F238E27FC236}">
                  <a16:creationId xmlns:a16="http://schemas.microsoft.com/office/drawing/2014/main" id="{3702CC7A-9E8F-46AB-BC7D-C5CDA68CF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9938" y="3586163"/>
              <a:ext cx="2016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Oval 12">
              <a:extLst>
                <a:ext uri="{FF2B5EF4-FFF2-40B4-BE49-F238E27FC236}">
                  <a16:creationId xmlns:a16="http://schemas.microsoft.com/office/drawing/2014/main" id="{A42BCC6C-3357-448E-9EB2-348BCE47F9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340360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5" name="Oval 13">
              <a:extLst>
                <a:ext uri="{FF2B5EF4-FFF2-40B4-BE49-F238E27FC236}">
                  <a16:creationId xmlns:a16="http://schemas.microsoft.com/office/drawing/2014/main" id="{19CD9613-F5A9-4454-9C6A-9F1D2B49E5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195738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6" name="Rectangle 14">
              <a:extLst>
                <a:ext uri="{FF2B5EF4-FFF2-40B4-BE49-F238E27FC236}">
                  <a16:creationId xmlns:a16="http://schemas.microsoft.com/office/drawing/2014/main" id="{9FD50DC9-AB59-499F-8A89-2A5447A87C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501357" y="1550194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7" name="Rectangle 15">
              <a:extLst>
                <a:ext uri="{FF2B5EF4-FFF2-40B4-BE49-F238E27FC236}">
                  <a16:creationId xmlns:a16="http://schemas.microsoft.com/office/drawing/2014/main" id="{44470637-7489-4E42-B49B-BF54D4A803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798093" y="16152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68" name="Line 16">
              <a:extLst>
                <a:ext uri="{FF2B5EF4-FFF2-40B4-BE49-F238E27FC236}">
                  <a16:creationId xmlns:a16="http://schemas.microsoft.com/office/drawing/2014/main" id="{8EFC4F45-DC6B-4FB8-8E93-ED6F6BCE3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925" y="1198563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Oval 17">
              <a:extLst>
                <a:ext uri="{FF2B5EF4-FFF2-40B4-BE49-F238E27FC236}">
                  <a16:creationId xmlns:a16="http://schemas.microsoft.com/office/drawing/2014/main" id="{F2B8F7AD-551B-42F4-AABA-20377B1A27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2582863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0" name="Oval 18">
              <a:extLst>
                <a:ext uri="{FF2B5EF4-FFF2-40B4-BE49-F238E27FC236}">
                  <a16:creationId xmlns:a16="http://schemas.microsoft.com/office/drawing/2014/main" id="{D83136CC-3D6B-463E-A17C-EECFF3F15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600" y="1166813"/>
              <a:ext cx="71438" cy="7143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1" name="Text Box 20">
              <a:extLst>
                <a:ext uri="{FF2B5EF4-FFF2-40B4-BE49-F238E27FC236}">
                  <a16:creationId xmlns:a16="http://schemas.microsoft.com/office/drawing/2014/main" id="{C821B213-B651-4AA7-BBF1-F286A3184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663" y="1052513"/>
              <a:ext cx="646112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2" name="Text Box 21">
              <a:extLst>
                <a:ext uri="{FF2B5EF4-FFF2-40B4-BE49-F238E27FC236}">
                  <a16:creationId xmlns:a16="http://schemas.microsoft.com/office/drawing/2014/main" id="{E3C83EE0-21D8-443A-9B26-F0FD9800D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3550" y="1427163"/>
              <a:ext cx="323850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3" name="Text Box 22">
              <a:extLst>
                <a:ext uri="{FF2B5EF4-FFF2-40B4-BE49-F238E27FC236}">
                  <a16:creationId xmlns:a16="http://schemas.microsoft.com/office/drawing/2014/main" id="{2F0C8DF6-A953-426C-8496-13B888E5F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513" y="1436688"/>
              <a:ext cx="469900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4" name="Text Box 24">
              <a:extLst>
                <a:ext uri="{FF2B5EF4-FFF2-40B4-BE49-F238E27FC236}">
                  <a16:creationId xmlns:a16="http://schemas.microsoft.com/office/drawing/2014/main" id="{8153117D-8886-4412-8AEF-3234A49D3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3113" y="1878013"/>
              <a:ext cx="39052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5" name="Text Box 25">
              <a:extLst>
                <a:ext uri="{FF2B5EF4-FFF2-40B4-BE49-F238E27FC236}">
                  <a16:creationId xmlns:a16="http://schemas.microsoft.com/office/drawing/2014/main" id="{5E7A2DDF-5412-4161-AACD-0A8FB082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963" y="2430463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6" name="Text Box 26">
              <a:extLst>
                <a:ext uri="{FF2B5EF4-FFF2-40B4-BE49-F238E27FC236}">
                  <a16:creationId xmlns:a16="http://schemas.microsoft.com/office/drawing/2014/main" id="{61ABB65A-9709-4D6F-A565-4B76CA0F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2128838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7" name="Text Box 27">
              <a:extLst>
                <a:ext uri="{FF2B5EF4-FFF2-40B4-BE49-F238E27FC236}">
                  <a16:creationId xmlns:a16="http://schemas.microsoft.com/office/drawing/2014/main" id="{5D6E1D9D-5B74-4A2E-8D75-648C65D62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263" y="1973263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8" name="Text Box 28">
              <a:extLst>
                <a:ext uri="{FF2B5EF4-FFF2-40B4-BE49-F238E27FC236}">
                  <a16:creationId xmlns:a16="http://schemas.microsoft.com/office/drawing/2014/main" id="{A8F785FC-1438-4793-A411-E47D96D3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038" y="2181225"/>
              <a:ext cx="252412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79" name="Line 29">
              <a:extLst>
                <a:ext uri="{FF2B5EF4-FFF2-40B4-BE49-F238E27FC236}">
                  <a16:creationId xmlns:a16="http://schemas.microsoft.com/office/drawing/2014/main" id="{11B03393-9E63-4C33-BA8D-BFA13B71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275" y="2301875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80" name="Group 30">
              <a:extLst>
                <a:ext uri="{FF2B5EF4-FFF2-40B4-BE49-F238E27FC236}">
                  <a16:creationId xmlns:a16="http://schemas.microsoft.com/office/drawing/2014/main" id="{C12D3F6A-DF8C-4C22-BA0F-C7953462B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325" y="2171700"/>
              <a:ext cx="90488" cy="252413"/>
              <a:chOff x="10344" y="8285"/>
              <a:chExt cx="85" cy="197"/>
            </a:xfrm>
          </p:grpSpPr>
          <p:sp>
            <p:nvSpPr>
              <p:cNvPr id="25703" name="Line 31">
                <a:extLst>
                  <a:ext uri="{FF2B5EF4-FFF2-40B4-BE49-F238E27FC236}">
                    <a16:creationId xmlns:a16="http://schemas.microsoft.com/office/drawing/2014/main" id="{2BDCF876-5DBC-4E54-B16C-385D81407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4" name="Line 32">
                <a:extLst>
                  <a:ext uri="{FF2B5EF4-FFF2-40B4-BE49-F238E27FC236}">
                    <a16:creationId xmlns:a16="http://schemas.microsoft.com/office/drawing/2014/main" id="{0EAD5FDB-9AEB-4A35-B1B5-E658B6AC7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81" name="Group 33">
              <a:extLst>
                <a:ext uri="{FF2B5EF4-FFF2-40B4-BE49-F238E27FC236}">
                  <a16:creationId xmlns:a16="http://schemas.microsoft.com/office/drawing/2014/main" id="{7DAEE52D-8E6E-4074-AB63-4662A2C29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2625" y="2147888"/>
              <a:ext cx="196850" cy="330200"/>
              <a:chOff x="1397" y="1623"/>
              <a:chExt cx="124" cy="208"/>
            </a:xfrm>
          </p:grpSpPr>
          <p:sp>
            <p:nvSpPr>
              <p:cNvPr id="25699" name="Line 34">
                <a:extLst>
                  <a:ext uri="{FF2B5EF4-FFF2-40B4-BE49-F238E27FC236}">
                    <a16:creationId xmlns:a16="http://schemas.microsoft.com/office/drawing/2014/main" id="{5D6218FB-CDCE-4AE6-B95D-6C4D674EF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0" name="Line 35">
                <a:extLst>
                  <a:ext uri="{FF2B5EF4-FFF2-40B4-BE49-F238E27FC236}">
                    <a16:creationId xmlns:a16="http://schemas.microsoft.com/office/drawing/2014/main" id="{A6B271A5-9D58-485F-A371-E1F1AA419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1" name="Freeform 36">
                <a:extLst>
                  <a:ext uri="{FF2B5EF4-FFF2-40B4-BE49-F238E27FC236}">
                    <a16:creationId xmlns:a16="http://schemas.microsoft.com/office/drawing/2014/main" id="{45D5F415-49FC-4A1D-9682-38B07F429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02" name="Rectangle 37">
                <a:extLst>
                  <a:ext uri="{FF2B5EF4-FFF2-40B4-BE49-F238E27FC236}">
                    <a16:creationId xmlns:a16="http://schemas.microsoft.com/office/drawing/2014/main" id="{16E288DA-98CB-4C99-9148-8D4165906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25682" name="Group 38">
              <a:extLst>
                <a:ext uri="{FF2B5EF4-FFF2-40B4-BE49-F238E27FC236}">
                  <a16:creationId xmlns:a16="http://schemas.microsoft.com/office/drawing/2014/main" id="{5B4A7292-A4C3-49DA-8B22-F8F4CFA1E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3125" y="2202387"/>
              <a:ext cx="1182688" cy="600075"/>
              <a:chOff x="1517" y="1266"/>
              <a:chExt cx="745" cy="378"/>
            </a:xfrm>
          </p:grpSpPr>
          <p:sp>
            <p:nvSpPr>
              <p:cNvPr id="25691" name="Line 39">
                <a:extLst>
                  <a:ext uri="{FF2B5EF4-FFF2-40B4-BE49-F238E27FC236}">
                    <a16:creationId xmlns:a16="http://schemas.microsoft.com/office/drawing/2014/main" id="{19736F36-3C5A-4745-A864-628D7870D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7" y="1525"/>
                <a:ext cx="234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92" name="Text Box 40">
                <a:extLst>
                  <a:ext uri="{FF2B5EF4-FFF2-40B4-BE49-F238E27FC236}">
                    <a16:creationId xmlns:a16="http://schemas.microsoft.com/office/drawing/2014/main" id="{689D1F45-214B-4053-88B6-436E3F4EDB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9" y="1266"/>
                <a:ext cx="246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6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6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3" name="Text Box 41">
                <a:extLst>
                  <a:ext uri="{FF2B5EF4-FFF2-40B4-BE49-F238E27FC236}">
                    <a16:creationId xmlns:a16="http://schemas.microsoft.com/office/drawing/2014/main" id="{D3C413FA-7980-4152-AFD8-AA2330F44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409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</a:t>
                </a:r>
                <a:endParaRPr lang="en-US" altLang="zh-CN" sz="20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25694" name="Line 42">
                <a:extLst>
                  <a:ext uri="{FF2B5EF4-FFF2-40B4-BE49-F238E27FC236}">
                    <a16:creationId xmlns:a16="http://schemas.microsoft.com/office/drawing/2014/main" id="{7BCCBA66-D114-4F09-9EE6-FA7A3D1A2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527"/>
                <a:ext cx="216" cy="0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695" name="Group 43">
                <a:extLst>
                  <a:ext uri="{FF2B5EF4-FFF2-40B4-BE49-F238E27FC236}">
                    <a16:creationId xmlns:a16="http://schemas.microsoft.com/office/drawing/2014/main" id="{FC96E1CB-02E9-4BF7-893B-71FC49A908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1" y="1444"/>
                <a:ext cx="57" cy="159"/>
                <a:chOff x="10344" y="8285"/>
                <a:chExt cx="85" cy="197"/>
              </a:xfrm>
            </p:grpSpPr>
            <p:sp>
              <p:nvSpPr>
                <p:cNvPr id="25697" name="Line 44">
                  <a:extLst>
                    <a:ext uri="{FF2B5EF4-FFF2-40B4-BE49-F238E27FC236}">
                      <a16:creationId xmlns:a16="http://schemas.microsoft.com/office/drawing/2014/main" id="{F3685008-DB9F-45A5-8880-3DB4B14852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330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98" name="Line 45">
                  <a:extLst>
                    <a:ext uri="{FF2B5EF4-FFF2-40B4-BE49-F238E27FC236}">
                      <a16:creationId xmlns:a16="http://schemas.microsoft.com/office/drawing/2014/main" id="{202160C1-67AF-4A6B-9455-3CC95800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10245" y="8384"/>
                  <a:ext cx="197" cy="0"/>
                </a:xfrm>
                <a:prstGeom prst="line">
                  <a:avLst/>
                </a:prstGeom>
                <a:noFill/>
                <a:ln w="349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96" name="Oval 46">
                <a:extLst>
                  <a:ext uri="{FF2B5EF4-FFF2-40B4-BE49-F238E27FC236}">
                    <a16:creationId xmlns:a16="http://schemas.microsoft.com/office/drawing/2014/main" id="{610DE79D-0919-4361-8188-6C0A3A3AF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09" y="1505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683" name="Oval 47">
              <a:extLst>
                <a:ext uri="{FF2B5EF4-FFF2-40B4-BE49-F238E27FC236}">
                  <a16:creationId xmlns:a16="http://schemas.microsoft.com/office/drawing/2014/main" id="{8768B79B-6961-4DA2-96BB-0E6BB40413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3940175" y="2265363"/>
              <a:ext cx="71438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4" name="Rectangle 48">
              <a:extLst>
                <a:ext uri="{FF2B5EF4-FFF2-40B4-BE49-F238E27FC236}">
                  <a16:creationId xmlns:a16="http://schemas.microsoft.com/office/drawing/2014/main" id="{FBFD26AE-820C-4709-B803-3349D67F44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798094" y="28741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5" name="Text Box 49">
              <a:extLst>
                <a:ext uri="{FF2B5EF4-FFF2-40B4-BE49-F238E27FC236}">
                  <a16:creationId xmlns:a16="http://schemas.microsoft.com/office/drawing/2014/main" id="{0EAF18D8-66E8-49F7-BAC7-0D59EAA6E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388" y="2738438"/>
              <a:ext cx="469900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6" name="Rectangle 50">
              <a:extLst>
                <a:ext uri="{FF2B5EF4-FFF2-40B4-BE49-F238E27FC236}">
                  <a16:creationId xmlns:a16="http://schemas.microsoft.com/office/drawing/2014/main" id="{68189DC2-1F18-452B-965E-5599C2A434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498182" y="29122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7" name="Text Box 51">
              <a:extLst>
                <a:ext uri="{FF2B5EF4-FFF2-40B4-BE49-F238E27FC236}">
                  <a16:creationId xmlns:a16="http://schemas.microsoft.com/office/drawing/2014/main" id="{16F3C9EE-0757-4A78-B268-E8431950F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363" y="2801938"/>
              <a:ext cx="323850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8" name="Oval 52">
              <a:extLst>
                <a:ext uri="{FF2B5EF4-FFF2-40B4-BE49-F238E27FC236}">
                  <a16:creationId xmlns:a16="http://schemas.microsoft.com/office/drawing/2014/main" id="{B2BBD724-3AD8-4824-BA5D-6638072FE5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643438" y="116363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89" name="Oval 19">
              <a:extLst>
                <a:ext uri="{FF2B5EF4-FFF2-40B4-BE49-F238E27FC236}">
                  <a16:creationId xmlns:a16="http://schemas.microsoft.com/office/drawing/2014/main" id="{58648E76-EC71-4449-B2E9-9C6B57D20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4363" y="2265363"/>
              <a:ext cx="71437" cy="71437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90" name="Text Box 23">
              <a:extLst>
                <a:ext uri="{FF2B5EF4-FFF2-40B4-BE49-F238E27FC236}">
                  <a16:creationId xmlns:a16="http://schemas.microsoft.com/office/drawing/2014/main" id="{65B39A51-969F-48FA-B3D9-E9E6E57AB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638" y="2116138"/>
              <a:ext cx="384175" cy="354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25609" name="组合 2">
            <a:extLst>
              <a:ext uri="{FF2B5EF4-FFF2-40B4-BE49-F238E27FC236}">
                <a16:creationId xmlns:a16="http://schemas.microsoft.com/office/drawing/2014/main" id="{31B4436F-CB0C-4C7B-951B-4F662DA7BF27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3645024"/>
            <a:ext cx="2836863" cy="2533650"/>
            <a:chOff x="58738" y="1041400"/>
            <a:chExt cx="2836862" cy="2533650"/>
          </a:xfrm>
        </p:grpSpPr>
        <p:sp>
          <p:nvSpPr>
            <p:cNvPr id="25610" name="Line 102">
              <a:extLst>
                <a:ext uri="{FF2B5EF4-FFF2-40B4-BE49-F238E27FC236}">
                  <a16:creationId xmlns:a16="http://schemas.microsoft.com/office/drawing/2014/main" id="{14376088-F865-44E9-B300-7CB11B24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" y="2289175"/>
              <a:ext cx="392113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03">
              <a:extLst>
                <a:ext uri="{FF2B5EF4-FFF2-40B4-BE49-F238E27FC236}">
                  <a16:creationId xmlns:a16="http://schemas.microsoft.com/office/drawing/2014/main" id="{9C873309-824F-486C-AD48-C8C5C34F3C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1122363" y="1187450"/>
              <a:ext cx="0" cy="2241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Line 104">
              <a:extLst>
                <a:ext uri="{FF2B5EF4-FFF2-40B4-BE49-F238E27FC236}">
                  <a16:creationId xmlns:a16="http://schemas.microsoft.com/office/drawing/2014/main" id="{A035C3B5-D860-4E67-B031-E33DAFCA0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" y="2289175"/>
              <a:ext cx="28892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3" name="Line 105">
              <a:extLst>
                <a:ext uri="{FF2B5EF4-FFF2-40B4-BE49-F238E27FC236}">
                  <a16:creationId xmlns:a16="http://schemas.microsoft.com/office/drawing/2014/main" id="{35A95704-828F-4198-82AE-8CA2724E4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600" y="3429000"/>
              <a:ext cx="7112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06">
              <a:extLst>
                <a:ext uri="{FF2B5EF4-FFF2-40B4-BE49-F238E27FC236}">
                  <a16:creationId xmlns:a16="http://schemas.microsoft.com/office/drawing/2014/main" id="{91C09597-C37A-4EC5-90BF-AB1329682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038" y="2463800"/>
              <a:ext cx="0" cy="109855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Line 107">
              <a:extLst>
                <a:ext uri="{FF2B5EF4-FFF2-40B4-BE49-F238E27FC236}">
                  <a16:creationId xmlns:a16="http://schemas.microsoft.com/office/drawing/2014/main" id="{FC74D89A-C188-4F72-A7B2-D6CB9B594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038" y="1189038"/>
              <a:ext cx="0" cy="954087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08">
              <a:extLst>
                <a:ext uri="{FF2B5EF4-FFF2-40B4-BE49-F238E27FC236}">
                  <a16:creationId xmlns:a16="http://schemas.microsoft.com/office/drawing/2014/main" id="{9832BB09-E39F-452C-A598-FB8701F61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025" y="3575050"/>
              <a:ext cx="20161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Oval 109">
              <a:extLst>
                <a:ext uri="{FF2B5EF4-FFF2-40B4-BE49-F238E27FC236}">
                  <a16:creationId xmlns:a16="http://schemas.microsoft.com/office/drawing/2014/main" id="{85823A0C-A41B-4E9A-A811-D17822941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3392488"/>
              <a:ext cx="71438" cy="714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8" name="Oval 110">
              <a:extLst>
                <a:ext uri="{FF2B5EF4-FFF2-40B4-BE49-F238E27FC236}">
                  <a16:creationId xmlns:a16="http://schemas.microsoft.com/office/drawing/2014/main" id="{24E39296-31EE-474D-9810-7A08508E8E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1946275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19" name="Rectangle 111">
              <a:extLst>
                <a:ext uri="{FF2B5EF4-FFF2-40B4-BE49-F238E27FC236}">
                  <a16:creationId xmlns:a16="http://schemas.microsoft.com/office/drawing/2014/main" id="{DE85C8E6-C504-44BF-91A0-D92CEEF1D1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645443" y="1539082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0" name="Rectangle 112">
              <a:extLst>
                <a:ext uri="{FF2B5EF4-FFF2-40B4-BE49-F238E27FC236}">
                  <a16:creationId xmlns:a16="http://schemas.microsoft.com/office/drawing/2014/main" id="{27922312-2A75-430D-80A2-A2FD7D4579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42182" y="1604169"/>
              <a:ext cx="360362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1" name="Line 113">
              <a:extLst>
                <a:ext uri="{FF2B5EF4-FFF2-40B4-BE49-F238E27FC236}">
                  <a16:creationId xmlns:a16="http://schemas.microsoft.com/office/drawing/2014/main" id="{08CD72F9-75D9-4BE6-9375-7C0A355F0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013" y="1187450"/>
              <a:ext cx="109855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Oval 114">
              <a:extLst>
                <a:ext uri="{FF2B5EF4-FFF2-40B4-BE49-F238E27FC236}">
                  <a16:creationId xmlns:a16="http://schemas.microsoft.com/office/drawing/2014/main" id="{3ECB5A00-F33A-4313-980D-19BF29FD5E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2571750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3" name="Oval 115">
              <a:extLst>
                <a:ext uri="{FF2B5EF4-FFF2-40B4-BE49-F238E27FC236}">
                  <a16:creationId xmlns:a16="http://schemas.microsoft.com/office/drawing/2014/main" id="{9CDD00CD-BA2C-4269-9538-B90B64A2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155700"/>
              <a:ext cx="71437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4" name="Oval 116">
              <a:extLst>
                <a:ext uri="{FF2B5EF4-FFF2-40B4-BE49-F238E27FC236}">
                  <a16:creationId xmlns:a16="http://schemas.microsoft.com/office/drawing/2014/main" id="{5578626F-0CFE-41CA-9BE4-360436124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" y="2254250"/>
              <a:ext cx="71438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5" name="Text Box 117">
              <a:extLst>
                <a:ext uri="{FF2B5EF4-FFF2-40B4-BE49-F238E27FC236}">
                  <a16:creationId xmlns:a16="http://schemas.microsoft.com/office/drawing/2014/main" id="{54D6594A-E29E-4366-BC80-577BA6BAE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750" y="1041400"/>
              <a:ext cx="646113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6" name="Text Box 118">
              <a:extLst>
                <a:ext uri="{FF2B5EF4-FFF2-40B4-BE49-F238E27FC236}">
                  <a16:creationId xmlns:a16="http://schemas.microsoft.com/office/drawing/2014/main" id="{27B9C13C-A80C-4E3F-A965-3FF7D1919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7638" y="1416050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7" name="Text Box 119">
              <a:extLst>
                <a:ext uri="{FF2B5EF4-FFF2-40B4-BE49-F238E27FC236}">
                  <a16:creationId xmlns:a16="http://schemas.microsoft.com/office/drawing/2014/main" id="{26E814C9-57EC-4780-A1C6-945BB7EA8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42557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8" name="Text Box 120">
              <a:extLst>
                <a:ext uri="{FF2B5EF4-FFF2-40B4-BE49-F238E27FC236}">
                  <a16:creationId xmlns:a16="http://schemas.microsoft.com/office/drawing/2014/main" id="{AC52B1B8-5835-4DD7-867D-505412B73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38" y="1882775"/>
              <a:ext cx="384175" cy="354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29" name="Text Box 121">
              <a:extLst>
                <a:ext uri="{FF2B5EF4-FFF2-40B4-BE49-F238E27FC236}">
                  <a16:creationId xmlns:a16="http://schemas.microsoft.com/office/drawing/2014/main" id="{92C3E12B-6223-4AE5-B032-9101892C5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866900"/>
              <a:ext cx="390525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0" name="Text Box 122">
              <a:extLst>
                <a:ext uri="{FF2B5EF4-FFF2-40B4-BE49-F238E27FC236}">
                  <a16:creationId xmlns:a16="http://schemas.microsoft.com/office/drawing/2014/main" id="{B0AA1714-BBC0-4E40-8FE8-E7D51840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050" y="2419350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1" name="Text Box 123">
              <a:extLst>
                <a:ext uri="{FF2B5EF4-FFF2-40B4-BE49-F238E27FC236}">
                  <a16:creationId xmlns:a16="http://schemas.microsoft.com/office/drawing/2014/main" id="{371F20B0-4D0B-458D-8B9B-ED2DEB66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0" y="2117725"/>
              <a:ext cx="206375" cy="19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2" name="Text Box 124">
              <a:extLst>
                <a:ext uri="{FF2B5EF4-FFF2-40B4-BE49-F238E27FC236}">
                  <a16:creationId xmlns:a16="http://schemas.microsoft.com/office/drawing/2014/main" id="{08864312-CD0C-45D9-8098-70B1F99D6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350" y="1962150"/>
              <a:ext cx="206375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12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3" name="Text Box 125">
              <a:extLst>
                <a:ext uri="{FF2B5EF4-FFF2-40B4-BE49-F238E27FC236}">
                  <a16:creationId xmlns:a16="http://schemas.microsoft.com/office/drawing/2014/main" id="{E6DE6704-640D-4313-B1CA-3C3A1579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5" y="2170113"/>
              <a:ext cx="252413" cy="273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4" name="Line 126">
              <a:extLst>
                <a:ext uri="{FF2B5EF4-FFF2-40B4-BE49-F238E27FC236}">
                  <a16:creationId xmlns:a16="http://schemas.microsoft.com/office/drawing/2014/main" id="{82A235EC-8A34-42A2-95DF-3DAD229DA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363" y="2290763"/>
              <a:ext cx="5207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35" name="Group 127">
              <a:extLst>
                <a:ext uri="{FF2B5EF4-FFF2-40B4-BE49-F238E27FC236}">
                  <a16:creationId xmlns:a16="http://schemas.microsoft.com/office/drawing/2014/main" id="{CEF598F0-5E0A-4C3D-A3AB-63E9F8D88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413" y="2160588"/>
              <a:ext cx="90487" cy="252412"/>
              <a:chOff x="10344" y="8285"/>
              <a:chExt cx="85" cy="197"/>
            </a:xfrm>
          </p:grpSpPr>
          <p:sp>
            <p:nvSpPr>
              <p:cNvPr id="25655" name="Line 128">
                <a:extLst>
                  <a:ext uri="{FF2B5EF4-FFF2-40B4-BE49-F238E27FC236}">
                    <a16:creationId xmlns:a16="http://schemas.microsoft.com/office/drawing/2014/main" id="{DC405810-A287-4DC9-AABB-89DD282AC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Line 129">
                <a:extLst>
                  <a:ext uri="{FF2B5EF4-FFF2-40B4-BE49-F238E27FC236}">
                    <a16:creationId xmlns:a16="http://schemas.microsoft.com/office/drawing/2014/main" id="{4BC88F64-61F7-4795-926A-D31AF0736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36" name="Group 130">
              <a:extLst>
                <a:ext uri="{FF2B5EF4-FFF2-40B4-BE49-F238E27FC236}">
                  <a16:creationId xmlns:a16="http://schemas.microsoft.com/office/drawing/2014/main" id="{B1B9004B-40E3-4B7D-8C56-9286C6848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6713" y="2136775"/>
              <a:ext cx="196850" cy="330200"/>
              <a:chOff x="1397" y="1623"/>
              <a:chExt cx="124" cy="208"/>
            </a:xfrm>
          </p:grpSpPr>
          <p:sp>
            <p:nvSpPr>
              <p:cNvPr id="25651" name="Line 131">
                <a:extLst>
                  <a:ext uri="{FF2B5EF4-FFF2-40B4-BE49-F238E27FC236}">
                    <a16:creationId xmlns:a16="http://schemas.microsoft.com/office/drawing/2014/main" id="{2B3BA477-5A67-43CB-8368-8ED63DEBF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10" y="1623"/>
                <a:ext cx="107" cy="60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Line 132">
                <a:extLst>
                  <a:ext uri="{FF2B5EF4-FFF2-40B4-BE49-F238E27FC236}">
                    <a16:creationId xmlns:a16="http://schemas.microsoft.com/office/drawing/2014/main" id="{E6847BCF-04F2-482A-9142-9AF873C35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1" y="1755"/>
                <a:ext cx="64" cy="42"/>
              </a:xfrm>
              <a:prstGeom prst="line">
                <a:avLst/>
              </a:prstGeom>
              <a:noFill/>
              <a:ln w="1968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3" name="Freeform 133">
                <a:extLst>
                  <a:ext uri="{FF2B5EF4-FFF2-40B4-BE49-F238E27FC236}">
                    <a16:creationId xmlns:a16="http://schemas.microsoft.com/office/drawing/2014/main" id="{D3CE1022-0405-41F1-A078-846D9C3E1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1782"/>
                <a:ext cx="67" cy="49"/>
              </a:xfrm>
              <a:custGeom>
                <a:avLst/>
                <a:gdLst>
                  <a:gd name="T0" fmla="*/ 0 w 147"/>
                  <a:gd name="T1" fmla="*/ 0 h 112"/>
                  <a:gd name="T2" fmla="*/ 0 w 147"/>
                  <a:gd name="T3" fmla="*/ 0 h 112"/>
                  <a:gd name="T4" fmla="*/ 0 w 147"/>
                  <a:gd name="T5" fmla="*/ 0 h 112"/>
                  <a:gd name="T6" fmla="*/ 0 w 147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7" h="112">
                    <a:moveTo>
                      <a:pt x="147" y="112"/>
                    </a:moveTo>
                    <a:lnTo>
                      <a:pt x="0" y="63"/>
                    </a:lnTo>
                    <a:lnTo>
                      <a:pt x="37" y="0"/>
                    </a:lnTo>
                    <a:lnTo>
                      <a:pt x="147" y="112"/>
                    </a:lnTo>
                    <a:close/>
                  </a:path>
                </a:pathLst>
              </a:custGeom>
              <a:solidFill>
                <a:srgbClr val="0000FF"/>
              </a:solidFill>
              <a:ln w="254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4" name="Rectangle 134">
                <a:extLst>
                  <a:ext uri="{FF2B5EF4-FFF2-40B4-BE49-F238E27FC236}">
                    <a16:creationId xmlns:a16="http://schemas.microsoft.com/office/drawing/2014/main" id="{CDF1150E-417C-49F3-93F3-FD55D2778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1640"/>
                <a:ext cx="23" cy="159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5637" name="Line 135">
              <a:extLst>
                <a:ext uri="{FF2B5EF4-FFF2-40B4-BE49-F238E27FC236}">
                  <a16:creationId xmlns:a16="http://schemas.microsoft.com/office/drawing/2014/main" id="{B99AB930-3E12-45F7-B633-B9C9FAD42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213" y="1981200"/>
              <a:ext cx="371475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Text Box 136">
              <a:extLst>
                <a:ext uri="{FF2B5EF4-FFF2-40B4-BE49-F238E27FC236}">
                  <a16:creationId xmlns:a16="http://schemas.microsoft.com/office/drawing/2014/main" id="{0D7116AC-F637-42D6-B7BA-62AC134ED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513" y="1570038"/>
              <a:ext cx="390525" cy="31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39" name="Text Box 137">
              <a:extLst>
                <a:ext uri="{FF2B5EF4-FFF2-40B4-BE49-F238E27FC236}">
                  <a16:creationId xmlns:a16="http://schemas.microsoft.com/office/drawing/2014/main" id="{1D92D18C-1588-42E7-9131-94CEE3A4E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650" y="1597025"/>
              <a:ext cx="361950" cy="373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0" name="Line 138">
              <a:extLst>
                <a:ext uri="{FF2B5EF4-FFF2-40B4-BE49-F238E27FC236}">
                  <a16:creationId xmlns:a16="http://schemas.microsoft.com/office/drawing/2014/main" id="{BCBC765B-5FDF-446B-98E6-8C7E279EE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050" y="1984375"/>
              <a:ext cx="342900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41" name="Group 139">
              <a:extLst>
                <a:ext uri="{FF2B5EF4-FFF2-40B4-BE49-F238E27FC236}">
                  <a16:creationId xmlns:a16="http://schemas.microsoft.com/office/drawing/2014/main" id="{4560B3B6-4E25-4E20-9133-ADEFD9628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4563" y="1852613"/>
              <a:ext cx="90487" cy="252412"/>
              <a:chOff x="10344" y="8285"/>
              <a:chExt cx="85" cy="197"/>
            </a:xfrm>
          </p:grpSpPr>
          <p:sp>
            <p:nvSpPr>
              <p:cNvPr id="25649" name="Line 140">
                <a:extLst>
                  <a:ext uri="{FF2B5EF4-FFF2-40B4-BE49-F238E27FC236}">
                    <a16:creationId xmlns:a16="http://schemas.microsoft.com/office/drawing/2014/main" id="{026CC6A1-7751-4566-A5F5-7BBC96B0E7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330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0" name="Line 141">
                <a:extLst>
                  <a:ext uri="{FF2B5EF4-FFF2-40B4-BE49-F238E27FC236}">
                    <a16:creationId xmlns:a16="http://schemas.microsoft.com/office/drawing/2014/main" id="{01E2094B-BBDC-4FA3-970A-2CD31DD60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10245" y="8384"/>
                <a:ext cx="197" cy="0"/>
              </a:xfrm>
              <a:prstGeom prst="line">
                <a:avLst/>
              </a:prstGeom>
              <a:noFill/>
              <a:ln w="349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2" name="Oval 142">
              <a:extLst>
                <a:ext uri="{FF2B5EF4-FFF2-40B4-BE49-F238E27FC236}">
                  <a16:creationId xmlns:a16="http://schemas.microsoft.com/office/drawing/2014/main" id="{0B8B9B55-17A1-40B9-A634-A94264B00C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608263" y="1949450"/>
              <a:ext cx="71437" cy="71438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3" name="Oval 143">
              <a:extLst>
                <a:ext uri="{FF2B5EF4-FFF2-40B4-BE49-F238E27FC236}">
                  <a16:creationId xmlns:a16="http://schemas.microsoft.com/office/drawing/2014/main" id="{49A6C2F0-CE64-471A-8517-2B8E34D0AD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84263" y="2254250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4" name="Rectangle 144">
              <a:extLst>
                <a:ext uri="{FF2B5EF4-FFF2-40B4-BE49-F238E27FC236}">
                  <a16:creationId xmlns:a16="http://schemas.microsoft.com/office/drawing/2014/main" id="{19460EA6-CC71-43CB-A13B-67350BF8CB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942181" y="28630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5" name="Text Box 145">
              <a:extLst>
                <a:ext uri="{FF2B5EF4-FFF2-40B4-BE49-F238E27FC236}">
                  <a16:creationId xmlns:a16="http://schemas.microsoft.com/office/drawing/2014/main" id="{87B922BE-DCA5-4331-8D10-93331CBF3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75" y="2727325"/>
              <a:ext cx="469900" cy="42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6" name="Rectangle 146">
              <a:extLst>
                <a:ext uri="{FF2B5EF4-FFF2-40B4-BE49-F238E27FC236}">
                  <a16:creationId xmlns:a16="http://schemas.microsoft.com/office/drawing/2014/main" id="{2417BC68-3ADE-4861-B714-F4992756BE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1642268" y="2901157"/>
              <a:ext cx="360363" cy="10795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7" name="Text Box 147">
              <a:extLst>
                <a:ext uri="{FF2B5EF4-FFF2-40B4-BE49-F238E27FC236}">
                  <a16:creationId xmlns:a16="http://schemas.microsoft.com/office/drawing/2014/main" id="{15107F67-0870-4895-9E97-7AD7F5638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1450" y="2790825"/>
              <a:ext cx="323850" cy="312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r>
                <a:rPr lang="en-US" altLang="zh-CN" sz="1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5648" name="Oval 148">
              <a:extLst>
                <a:ext uri="{FF2B5EF4-FFF2-40B4-BE49-F238E27FC236}">
                  <a16:creationId xmlns:a16="http://schemas.microsoft.com/office/drawing/2014/main" id="{91482134-FA7A-4269-AAA4-0576DBE64B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787525" y="1152525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622E5A85-5017-42A7-9DD0-EB1B1A996C8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541FAF-E17B-4A45-9F41-B36D3F5127E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66761B75-8C6B-4E90-A4B0-EC82083DA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(1)</a:t>
            </a: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C02F8DFA-FE45-4F5E-A949-58923A198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A9ECD8-2106-4C66-A60A-EA0480C39DA5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6629" name="Picture 9">
            <a:extLst>
              <a:ext uri="{FF2B5EF4-FFF2-40B4-BE49-F238E27FC236}">
                <a16:creationId xmlns:a16="http://schemas.microsoft.com/office/drawing/2014/main" id="{6AB88BD7-8614-45EC-9A4E-CCC208B7E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512763"/>
            <a:ext cx="424973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2">
            <a:extLst>
              <a:ext uri="{FF2B5EF4-FFF2-40B4-BE49-F238E27FC236}">
                <a16:creationId xmlns:a16="http://schemas.microsoft.com/office/drawing/2014/main" id="{FE04E46C-3BF7-4B83-9CA4-C95B9ADD2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367213" cy="1143000"/>
          </a:xfrm>
        </p:spPr>
        <p:txBody>
          <a:bodyPr/>
          <a:lstStyle/>
          <a:p>
            <a:r>
              <a:rPr lang="zh-CN" altLang="en-US"/>
              <a:t>共集放大电路</a:t>
            </a:r>
            <a:endParaRPr lang="en-US" altLang="zh-CN"/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E259F0E3-5242-4659-8FE3-84AE2D04A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581525"/>
          <a:ext cx="25320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公式" r:id="rId4" imgW="1345616" imgH="444307" progId="Equation.3">
                  <p:embed/>
                </p:oleObj>
              </mc:Choice>
              <mc:Fallback>
                <p:oleObj name="公式" r:id="rId4" imgW="134561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25320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:a16="http://schemas.microsoft.com/office/drawing/2014/main" id="{FF469DB7-E82C-4975-8419-620199B85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756150"/>
          <a:ext cx="13874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公式" r:id="rId6" imgW="736600" imgH="241300" progId="Equation.3">
                  <p:embed/>
                </p:oleObj>
              </mc:Choice>
              <mc:Fallback>
                <p:oleObj name="公式" r:id="rId6" imgW="736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756150"/>
                        <a:ext cx="13874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id="{455B1D5E-BC08-4640-8F64-C6B4F79E9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626100"/>
          <a:ext cx="2078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公式" r:id="rId8" imgW="1104900" imgH="241300" progId="Equation.3">
                  <p:embed/>
                </p:oleObj>
              </mc:Choice>
              <mc:Fallback>
                <p:oleObj name="公式" r:id="rId8" imgW="11049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626100"/>
                        <a:ext cx="20780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id="{0715502A-8DE0-4A8A-93AA-10443A3C9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654675"/>
          <a:ext cx="19383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公式" r:id="rId10" imgW="1028254" imgH="241195" progId="Equation.3">
                  <p:embed/>
                </p:oleObj>
              </mc:Choice>
              <mc:Fallback>
                <p:oleObj name="公式" r:id="rId10" imgW="1028254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54675"/>
                        <a:ext cx="19383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4458" name="Picture 10">
            <a:extLst>
              <a:ext uri="{FF2B5EF4-FFF2-40B4-BE49-F238E27FC236}">
                <a16:creationId xmlns:a16="http://schemas.microsoft.com/office/drawing/2014/main" id="{A10E4215-053C-4A09-BC14-87A03425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449388"/>
            <a:ext cx="228441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Rectangle 13">
            <a:extLst>
              <a:ext uri="{FF2B5EF4-FFF2-40B4-BE49-F238E27FC236}">
                <a16:creationId xmlns:a16="http://schemas.microsoft.com/office/drawing/2014/main" id="{1D789435-832E-4412-BE1A-557E2369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752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/>
              <a:t>直流通路</a:t>
            </a:r>
          </a:p>
        </p:txBody>
      </p:sp>
      <p:pic>
        <p:nvPicPr>
          <p:cNvPr id="744462" name="Picture 14">
            <a:extLst>
              <a:ext uri="{FF2B5EF4-FFF2-40B4-BE49-F238E27FC236}">
                <a16:creationId xmlns:a16="http://schemas.microsoft.com/office/drawing/2014/main" id="{B5DA15C0-DA83-494E-ACE0-1EE4CE8AE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0" y="3608388"/>
            <a:ext cx="3617913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15">
            <a:extLst>
              <a:ext uri="{FF2B5EF4-FFF2-40B4-BE49-F238E27FC236}">
                <a16:creationId xmlns:a16="http://schemas.microsoft.com/office/drawing/2014/main" id="{BBCB524F-0E96-4B19-987C-0C95FE2B7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7528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交流通路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D19644D7-9567-4C8C-9820-55DB321013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DE951C0-AC57-4701-9656-D530EEBDDC2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31605D45-1962-44FE-9247-A5F108FEE4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B8E9483A-DB81-410A-90D2-14DE6FB5B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480ED3-4981-49C3-A768-8A862333E50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D288D434-D0C5-4C3E-B09F-2B57A082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68300"/>
            <a:ext cx="3238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2">
            <a:extLst>
              <a:ext uri="{FF2B5EF4-FFF2-40B4-BE49-F238E27FC236}">
                <a16:creationId xmlns:a16="http://schemas.microsoft.com/office/drawing/2014/main" id="{9C3280B9-FD02-4CC6-96AC-8E185BA7D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6238875" cy="1143000"/>
          </a:xfrm>
        </p:spPr>
        <p:txBody>
          <a:bodyPr/>
          <a:lstStyle/>
          <a:p>
            <a:r>
              <a:rPr lang="zh-CN" altLang="en-US"/>
              <a:t>共集放大电路动态分析</a:t>
            </a:r>
          </a:p>
        </p:txBody>
      </p:sp>
      <p:pic>
        <p:nvPicPr>
          <p:cNvPr id="752646" name="Picture 6">
            <a:extLst>
              <a:ext uri="{FF2B5EF4-FFF2-40B4-BE49-F238E27FC236}">
                <a16:creationId xmlns:a16="http://schemas.microsoft.com/office/drawing/2014/main" id="{B4E4887E-AB6F-4330-85EC-281B570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321050"/>
            <a:ext cx="3800475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2649" name="Rectangle 9">
            <a:extLst>
              <a:ext uri="{FF2B5EF4-FFF2-40B4-BE49-F238E27FC236}">
                <a16:creationId xmlns:a16="http://schemas.microsoft.com/office/drawing/2014/main" id="{87DCAF00-88FE-47A7-94CD-E0779A29A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87692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小信号等效电路</a:t>
            </a:r>
            <a:endParaRPr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C568A794-8FB6-48FB-B6F3-7919C68D1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88925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交流通路</a:t>
            </a:r>
            <a:endParaRPr lang="zh-CN" altLang="en-US" sz="2400" b="0" dirty="0">
              <a:latin typeface="宋体" panose="02010600030101010101" pitchFamily="2" charset="-122"/>
            </a:endParaRPr>
          </a:p>
        </p:txBody>
      </p:sp>
      <p:graphicFrame>
        <p:nvGraphicFramePr>
          <p:cNvPr id="752651" name="Object 11">
            <a:extLst>
              <a:ext uri="{FF2B5EF4-FFF2-40B4-BE49-F238E27FC236}">
                <a16:creationId xmlns:a16="http://schemas.microsoft.com/office/drawing/2014/main" id="{70E7E820-077B-47FE-A17C-6C70112B8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49388"/>
          <a:ext cx="29162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公式" r:id="rId6" imgW="1320227" imgH="241195" progId="Equation.3">
                  <p:embed/>
                </p:oleObj>
              </mc:Choice>
              <mc:Fallback>
                <p:oleObj name="公式" r:id="rId6" imgW="1320227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49388"/>
                        <a:ext cx="29162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4" name="Object 14">
            <a:extLst>
              <a:ext uri="{FF2B5EF4-FFF2-40B4-BE49-F238E27FC236}">
                <a16:creationId xmlns:a16="http://schemas.microsoft.com/office/drawing/2014/main" id="{6326C3DA-51FC-4A83-8C77-C3018258D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3249613"/>
          <a:ext cx="30543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公式" r:id="rId8" imgW="1562100" imgH="457200" progId="Equation.3">
                  <p:embed/>
                </p:oleObj>
              </mc:Choice>
              <mc:Fallback>
                <p:oleObj name="公式" r:id="rId8" imgW="15621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249613"/>
                        <a:ext cx="30543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5" name="Object 15">
            <a:extLst>
              <a:ext uri="{FF2B5EF4-FFF2-40B4-BE49-F238E27FC236}">
                <a16:creationId xmlns:a16="http://schemas.microsoft.com/office/drawing/2014/main" id="{68439892-7D32-4DF2-B76F-DCA052DED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2025650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公式" r:id="rId10" imgW="812447" imgH="228501" progId="Equation.3">
                  <p:embed/>
                </p:oleObj>
              </mc:Choice>
              <mc:Fallback>
                <p:oleObj name="公式" r:id="rId10" imgW="812447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025650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6" name="Object 16">
            <a:extLst>
              <a:ext uri="{FF2B5EF4-FFF2-40B4-BE49-F238E27FC236}">
                <a16:creationId xmlns:a16="http://schemas.microsoft.com/office/drawing/2014/main" id="{9AAE48D7-29CB-426C-BC17-9846CAEC2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638425"/>
          <a:ext cx="2130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公式" r:id="rId12" imgW="965200" imgH="241300" progId="Equation.3">
                  <p:embed/>
                </p:oleObj>
              </mc:Choice>
              <mc:Fallback>
                <p:oleObj name="公式" r:id="rId12" imgW="9652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38425"/>
                        <a:ext cx="2130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2657" name="Object 17">
            <a:extLst>
              <a:ext uri="{FF2B5EF4-FFF2-40B4-BE49-F238E27FC236}">
                <a16:creationId xmlns:a16="http://schemas.microsoft.com/office/drawing/2014/main" id="{1EA724E1-82F0-45BD-849E-B9D83E78B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329113"/>
          <a:ext cx="3606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公式" r:id="rId14" imgW="1981200" imgH="241300" progId="Equation.3">
                  <p:embed/>
                </p:oleObj>
              </mc:Choice>
              <mc:Fallback>
                <p:oleObj name="公式" r:id="rId14" imgW="19812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329113"/>
                        <a:ext cx="3606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2658" name="Text Box 18">
            <a:extLst>
              <a:ext uri="{FF2B5EF4-FFF2-40B4-BE49-F238E27FC236}">
                <a16:creationId xmlns:a16="http://schemas.microsoft.com/office/drawing/2014/main" id="{83B07ABB-6CA1-4922-B3B3-1506CDEE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92688"/>
            <a:ext cx="3897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电压增益接近</a:t>
            </a:r>
            <a:r>
              <a:rPr lang="en-US" altLang="zh-CN" sz="2400" b="0" dirty="0"/>
              <a:t>1</a:t>
            </a:r>
            <a:endParaRPr lang="zh-CN" altLang="en-US" sz="2400" b="0" dirty="0"/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且输出电压与输入电压同相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也称为射极电压跟随器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9" grpId="0"/>
      <p:bldP spid="7526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61982A27-360B-4A43-B5F4-3A4CB0439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BABAAD-E676-41FD-9119-C7BF99FAEFF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87AD4ACF-63DC-4A0F-8FE1-2F7DA8E9B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19F903E8-3383-4FB8-99D3-8F5438EAB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79ADB0B-AC33-4C41-8108-823B98BE7485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29701" name="Picture 5">
            <a:extLst>
              <a:ext uri="{FF2B5EF4-FFF2-40B4-BE49-F238E27FC236}">
                <a16:creationId xmlns:a16="http://schemas.microsoft.com/office/drawing/2014/main" id="{B3A86A88-BB47-46C8-97DF-838CF478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1412776"/>
            <a:ext cx="37258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3">
            <a:extLst>
              <a:ext uri="{FF2B5EF4-FFF2-40B4-BE49-F238E27FC236}">
                <a16:creationId xmlns:a16="http://schemas.microsoft.com/office/drawing/2014/main" id="{D7201CE1-6A08-44FE-9074-3BD5E90E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18488" cy="1143000"/>
          </a:xfrm>
        </p:spPr>
        <p:txBody>
          <a:bodyPr/>
          <a:lstStyle/>
          <a:p>
            <a:r>
              <a:rPr lang="zh-CN" altLang="en-US"/>
              <a:t>共集放大电路动态分析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graphicFrame>
        <p:nvGraphicFramePr>
          <p:cNvPr id="771080" name="Object 8">
            <a:extLst>
              <a:ext uri="{FF2B5EF4-FFF2-40B4-BE49-F238E27FC236}">
                <a16:creationId xmlns:a16="http://schemas.microsoft.com/office/drawing/2014/main" id="{97718C2C-ADC7-4128-B9FA-ADBDA2CB2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8238" y="4478338"/>
          <a:ext cx="2935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1" name="公式" r:id="rId5" imgW="1409088" imgH="241195" progId="Equation.3">
                  <p:embed/>
                </p:oleObj>
              </mc:Choice>
              <mc:Fallback>
                <p:oleObj name="公式" r:id="rId5" imgW="1409088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4478338"/>
                        <a:ext cx="2935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4" name="Object 12">
            <a:extLst>
              <a:ext uri="{FF2B5EF4-FFF2-40B4-BE49-F238E27FC236}">
                <a16:creationId xmlns:a16="http://schemas.microsoft.com/office/drawing/2014/main" id="{46F05F19-47E2-4DD3-9519-9AB5AF01C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4337050"/>
          <a:ext cx="97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2" name="公式" r:id="rId7" imgW="469696" imgH="431613" progId="Equation.3">
                  <p:embed/>
                </p:oleObj>
              </mc:Choice>
              <mc:Fallback>
                <p:oleObj name="公式" r:id="rId7" imgW="46969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337050"/>
                        <a:ext cx="97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87" name="Object 15">
            <a:extLst>
              <a:ext uri="{FF2B5EF4-FFF2-40B4-BE49-F238E27FC236}">
                <a16:creationId xmlns:a16="http://schemas.microsoft.com/office/drawing/2014/main" id="{1785B947-80B3-4C91-A082-780288218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1663" y="4322763"/>
          <a:ext cx="29352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3" name="公式" r:id="rId9" imgW="1409088" imgH="622030" progId="Equation.3">
                  <p:embed/>
                </p:oleObj>
              </mc:Choice>
              <mc:Fallback>
                <p:oleObj name="公式" r:id="rId9" imgW="1409088" imgH="62203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322763"/>
                        <a:ext cx="2935287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7641AA85-A346-44E1-B27F-5DA7184E7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8063" y="1273175"/>
          <a:ext cx="10128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4" name="公式" r:id="rId11" imgW="507780" imgH="444307" progId="Equation.3">
                  <p:embed/>
                </p:oleObj>
              </mc:Choice>
              <mc:Fallback>
                <p:oleObj name="公式" r:id="rId11" imgW="507780" imgH="44430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1273175"/>
                        <a:ext cx="10128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EEBFAA4B-1DC5-49F8-BF71-9F6EB3745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2198688"/>
          <a:ext cx="1406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5" name="公式" r:id="rId13" imgW="698500" imgH="241300" progId="Equation.3">
                  <p:embed/>
                </p:oleObj>
              </mc:Choice>
              <mc:Fallback>
                <p:oleObj name="公式" r:id="rId13" imgW="698500" imgH="241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198688"/>
                        <a:ext cx="1406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>
            <a:extLst>
              <a:ext uri="{FF2B5EF4-FFF2-40B4-BE49-F238E27FC236}">
                <a16:creationId xmlns:a16="http://schemas.microsoft.com/office/drawing/2014/main" id="{43048BEE-B2E4-48F5-B45A-C6E17E3B1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243263"/>
          <a:ext cx="294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6" name="公式" r:id="rId15" imgW="1473200" imgH="228600" progId="Equation.3">
                  <p:embed/>
                </p:oleObj>
              </mc:Choice>
              <mc:Fallback>
                <p:oleObj name="公式" r:id="rId15" imgW="1473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243263"/>
                        <a:ext cx="294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>
            <a:extLst>
              <a:ext uri="{FF2B5EF4-FFF2-40B4-BE49-F238E27FC236}">
                <a16:creationId xmlns:a16="http://schemas.microsoft.com/office/drawing/2014/main" id="{6A646895-2C0D-482B-A241-A852F81A8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2733675"/>
          <a:ext cx="13763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7" name="公式" r:id="rId17" imgW="685800" imgH="241300" progId="Equation.3">
                  <p:embed/>
                </p:oleObj>
              </mc:Choice>
              <mc:Fallback>
                <p:oleObj name="公式" r:id="rId17" imgW="6858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733675"/>
                        <a:ext cx="13763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4">
            <a:extLst>
              <a:ext uri="{FF2B5EF4-FFF2-40B4-BE49-F238E27FC236}">
                <a16:creationId xmlns:a16="http://schemas.microsoft.com/office/drawing/2014/main" id="{CFD30A31-2AEE-4857-B880-4576829A5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454150"/>
            <a:ext cx="2897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  <a:sym typeface="Symbol" panose="05050102010706020507" pitchFamily="18" charset="2"/>
              </a:rPr>
              <a:t>，由电路列出方程</a:t>
            </a:r>
            <a:endParaRPr kumimoji="1" lang="zh-CN" altLang="en-US" sz="2400" b="0" dirty="0">
              <a:solidFill>
                <a:srgbClr val="000000"/>
              </a:solidFill>
              <a:latin typeface="+mn-ea"/>
              <a:ea typeface="+mn-ea"/>
              <a:cs typeface="楷体_GB2312"/>
            </a:endParaRP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035B970-BF36-4B67-8AB5-078A5A35C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789363"/>
          <a:ext cx="167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公式" r:id="rId19" imgW="838200" imgH="228600" progId="Equation.3">
                  <p:embed/>
                </p:oleObj>
              </mc:Choice>
              <mc:Fallback>
                <p:oleObj name="公式" r:id="rId19" imgW="838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789363"/>
                        <a:ext cx="167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7C3BF3BE-FF40-4D28-A14D-BF59C169060A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5697252"/>
            <a:ext cx="1779587" cy="461963"/>
            <a:chOff x="665" y="3625"/>
            <a:chExt cx="1121" cy="291"/>
          </a:xfrm>
        </p:grpSpPr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0D46D866-DA05-49C4-85CA-ADEDC17E7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3625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当</a:t>
              </a:r>
              <a:endParaRPr kumimoji="1" lang="zh-CN" altLang="en-US" sz="24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9719" name="Group 30">
              <a:extLst>
                <a:ext uri="{FF2B5EF4-FFF2-40B4-BE49-F238E27FC236}">
                  <a16:creationId xmlns:a16="http://schemas.microsoft.com/office/drawing/2014/main" id="{250BD6F8-0652-4E3A-AAE5-E8AC0500B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1" y="3648"/>
              <a:ext cx="835" cy="268"/>
              <a:chOff x="951" y="3648"/>
              <a:chExt cx="835" cy="268"/>
            </a:xfrm>
          </p:grpSpPr>
          <p:graphicFrame>
            <p:nvGraphicFramePr>
              <p:cNvPr id="29720" name="Object 31">
                <a:extLst>
                  <a:ext uri="{FF2B5EF4-FFF2-40B4-BE49-F238E27FC236}">
                    <a16:creationId xmlns:a16="http://schemas.microsoft.com/office/drawing/2014/main" id="{EF02238F-EDE5-4436-A57E-29A8465A11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1" y="3676"/>
              <a:ext cx="54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829" name="公式" r:id="rId21" imgW="431613" imgH="190417" progId="Equation.3">
                      <p:embed/>
                    </p:oleObj>
                  </mc:Choice>
                  <mc:Fallback>
                    <p:oleObj name="公式" r:id="rId21" imgW="431613" imgH="190417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1" y="3676"/>
                            <a:ext cx="54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Text Box 32">
                <a:extLst>
                  <a:ext uri="{FF2B5EF4-FFF2-40B4-BE49-F238E27FC236}">
                    <a16:creationId xmlns:a16="http://schemas.microsoft.com/office/drawing/2014/main" id="{0AA92EB9-C10D-4BF1-809E-33F70AC36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364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000" b="1" kern="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  <a:sym typeface="Symbol" pitchFamily="18" charset="2"/>
                  </a:rPr>
                  <a:t>，</a:t>
                </a:r>
                <a:endParaRPr kumimoji="1" lang="zh-CN" altLang="en-US" sz="2000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54248A-AE92-4CB9-9247-4B47A09A7D40}"/>
              </a:ext>
            </a:extLst>
          </p:cNvPr>
          <p:cNvGrpSpPr>
            <a:grpSpLocks/>
          </p:cNvGrpSpPr>
          <p:nvPr/>
        </p:nvGrpSpPr>
        <p:grpSpPr bwMode="auto">
          <a:xfrm>
            <a:off x="2436813" y="5725827"/>
            <a:ext cx="2389187" cy="461963"/>
            <a:chOff x="1776" y="3617"/>
            <a:chExt cx="1525" cy="279"/>
          </a:xfrm>
        </p:grpSpPr>
        <p:graphicFrame>
          <p:nvGraphicFramePr>
            <p:cNvPr id="29716" name="Object 34">
              <a:extLst>
                <a:ext uri="{FF2B5EF4-FFF2-40B4-BE49-F238E27FC236}">
                  <a16:creationId xmlns:a16="http://schemas.microsoft.com/office/drawing/2014/main" id="{5EDF820A-0F69-47E2-9379-4557250A11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634"/>
            <a:ext cx="91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30" name="公式" r:id="rId23" imgW="723586" imgH="203112" progId="Equation.3">
                    <p:embed/>
                  </p:oleObj>
                </mc:Choice>
                <mc:Fallback>
                  <p:oleObj name="公式" r:id="rId23" imgW="723586" imgH="203112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34"/>
                          <a:ext cx="910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E40CEAB5-6372-41F0-BC89-B3864573E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3617"/>
              <a:ext cx="59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 kern="0" dirty="0">
                  <a:solidFill>
                    <a:srgbClr val="000000"/>
                  </a:solidFill>
                  <a:latin typeface="宋体" pitchFamily="2" charset="-122"/>
                  <a:ea typeface="+mn-ea"/>
                  <a:sym typeface="Symbol" pitchFamily="18" charset="2"/>
                </a:rPr>
                <a:t>时，</a:t>
              </a:r>
              <a:endParaRPr kumimoji="1" lang="zh-CN" altLang="en-US" sz="2400" b="1" kern="0" dirty="0">
                <a:solidFill>
                  <a:srgbClr val="000000"/>
                </a:solidFill>
                <a:latin typeface="宋体" pitchFamily="2" charset="-122"/>
                <a:ea typeface="+mn-ea"/>
              </a:endParaRPr>
            </a:p>
          </p:txBody>
        </p:sp>
      </p:grp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F7DBAB9-7329-44B4-B5EF-8570A21C2E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13904"/>
              </p:ext>
            </p:extLst>
          </p:nvPr>
        </p:nvGraphicFramePr>
        <p:xfrm>
          <a:off x="4506913" y="5787740"/>
          <a:ext cx="19812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1" name="公式" r:id="rId25" imgW="990600" imgH="228600" progId="Equation.3">
                  <p:embed/>
                </p:oleObj>
              </mc:Choice>
              <mc:Fallback>
                <p:oleObj name="公式" r:id="rId25" imgW="9906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5787740"/>
                        <a:ext cx="19812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7">
            <a:extLst>
              <a:ext uri="{FF2B5EF4-FFF2-40B4-BE49-F238E27FC236}">
                <a16:creationId xmlns:a16="http://schemas.microsoft.com/office/drawing/2014/main" id="{A237F277-7A3F-4209-9E3D-DD823341F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5725827"/>
            <a:ext cx="190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输入电阻大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FCBA3D64-B2BD-4E5E-AEF2-A4C161E1ED3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7A5463-7EED-403E-9FFC-0FB794E780F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6B16E5EE-B5A5-4A0E-9CC3-90F081A05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70FE3F6F-FD0B-44DE-B2B6-92755F2B7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F1A39D-A4D5-47B3-A349-CF57F8A1F00F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688AB94-6BC4-4A87-A7F8-F35F7964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18488" cy="1143000"/>
          </a:xfrm>
        </p:spPr>
        <p:txBody>
          <a:bodyPr/>
          <a:lstStyle/>
          <a:p>
            <a:r>
              <a:rPr lang="zh-CN" altLang="en-US"/>
              <a:t>共集放大电路动态分析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  <a:endParaRPr lang="zh-CN" alt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1DF6C81A-F3B4-4A87-8CEB-9755E46F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1506538"/>
            <a:ext cx="3630613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51" name="组合 1">
            <a:extLst>
              <a:ext uri="{FF2B5EF4-FFF2-40B4-BE49-F238E27FC236}">
                <a16:creationId xmlns:a16="http://schemas.microsoft.com/office/drawing/2014/main" id="{7A9791CC-27E4-400B-8D92-290E1696F771}"/>
              </a:ext>
            </a:extLst>
          </p:cNvPr>
          <p:cNvGrpSpPr>
            <a:grpSpLocks/>
          </p:cNvGrpSpPr>
          <p:nvPr/>
        </p:nvGrpSpPr>
        <p:grpSpPr bwMode="auto">
          <a:xfrm>
            <a:off x="700088" y="1320006"/>
            <a:ext cx="2032000" cy="1128712"/>
            <a:chOff x="5646515" y="3975438"/>
            <a:chExt cx="2032000" cy="1128713"/>
          </a:xfrm>
        </p:grpSpPr>
        <p:graphicFrame>
          <p:nvGraphicFramePr>
            <p:cNvPr id="31769" name="Object 9">
              <a:extLst>
                <a:ext uri="{FF2B5EF4-FFF2-40B4-BE49-F238E27FC236}">
                  <a16:creationId xmlns:a16="http://schemas.microsoft.com/office/drawing/2014/main" id="{FCCF18AC-788E-4689-8BE1-C7A02B8F7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46515" y="3975438"/>
            <a:ext cx="1104900" cy="102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公式" r:id="rId5" imgW="520474" imgH="482391" progId="Equation.3">
                    <p:embed/>
                  </p:oleObj>
                </mc:Choice>
                <mc:Fallback>
                  <p:oleObj name="公式" r:id="rId5" imgW="520474" imgH="4823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6515" y="3975438"/>
                          <a:ext cx="1104900" cy="1025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3">
              <a:extLst>
                <a:ext uri="{FF2B5EF4-FFF2-40B4-BE49-F238E27FC236}">
                  <a16:creationId xmlns:a16="http://schemas.microsoft.com/office/drawing/2014/main" id="{BC4FFB9C-8219-4080-8E54-A16E887A3C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3965" y="4737438"/>
            <a:ext cx="82073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2" name="公式" r:id="rId7" imgW="482181" imgH="215713" progId="Equation.3">
                    <p:embed/>
                  </p:oleObj>
                </mc:Choice>
                <mc:Fallback>
                  <p:oleObj name="公式" r:id="rId7" imgW="482181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3965" y="4737438"/>
                          <a:ext cx="82073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4">
              <a:extLst>
                <a:ext uri="{FF2B5EF4-FFF2-40B4-BE49-F238E27FC236}">
                  <a16:creationId xmlns:a16="http://schemas.microsoft.com/office/drawing/2014/main" id="{64F87AEC-4F04-46C6-87FF-C895049F50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0003" y="4418351"/>
            <a:ext cx="798512" cy="388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公式" r:id="rId9" imgW="469900" imgH="228600" progId="Equation.3">
                    <p:embed/>
                  </p:oleObj>
                </mc:Choice>
                <mc:Fallback>
                  <p:oleObj name="公式" r:id="rId9" imgW="4699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0003" y="4418351"/>
                          <a:ext cx="798512" cy="388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5">
            <a:extLst>
              <a:ext uri="{FF2B5EF4-FFF2-40B4-BE49-F238E27FC236}">
                <a16:creationId xmlns:a16="http://schemas.microsoft.com/office/drawing/2014/main" id="{A8508A5A-1A7D-4D42-BFE6-BA504209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1605756"/>
            <a:ext cx="24844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solidFill>
                  <a:srgbClr val="000000"/>
                </a:solidFill>
                <a:latin typeface="+mn-ea"/>
                <a:ea typeface="+mn-ea"/>
                <a:cs typeface="楷体_GB2312"/>
                <a:sym typeface="Symbol" panose="05050102010706020507" pitchFamily="18" charset="2"/>
              </a:rPr>
              <a:t>由电路列出方程</a:t>
            </a:r>
            <a:endParaRPr kumimoji="1" lang="zh-CN" altLang="en-US" sz="2400" b="0">
              <a:solidFill>
                <a:srgbClr val="000000"/>
              </a:solidFill>
              <a:latin typeface="+mn-ea"/>
              <a:ea typeface="+mn-ea"/>
              <a:cs typeface="楷体_GB2312"/>
            </a:endParaRPr>
          </a:p>
        </p:txBody>
      </p:sp>
      <p:grpSp>
        <p:nvGrpSpPr>
          <p:cNvPr id="17" name="Group 71">
            <a:extLst>
              <a:ext uri="{FF2B5EF4-FFF2-40B4-BE49-F238E27FC236}">
                <a16:creationId xmlns:a16="http://schemas.microsoft.com/office/drawing/2014/main" id="{C53777AB-412F-479C-8868-EA31710F00F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321262"/>
            <a:ext cx="3976688" cy="747713"/>
            <a:chOff x="452" y="2689"/>
            <a:chExt cx="2505" cy="471"/>
          </a:xfrm>
        </p:grpSpPr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D87677CF-5383-4D4F-BA62-9FC9C046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" y="2772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 dirty="0">
                  <a:solidFill>
                    <a:srgbClr val="000000"/>
                  </a:solidFill>
                  <a:latin typeface="+mn-ea"/>
                  <a:ea typeface="+mn-ea"/>
                </a:rPr>
                <a:t>当</a:t>
              </a:r>
            </a:p>
          </p:txBody>
        </p:sp>
        <p:graphicFrame>
          <p:nvGraphicFramePr>
            <p:cNvPr id="31765" name="Object 48">
              <a:extLst>
                <a:ext uri="{FF2B5EF4-FFF2-40B4-BE49-F238E27FC236}">
                  <a16:creationId xmlns:a16="http://schemas.microsoft.com/office/drawing/2014/main" id="{FBBDFFA3-A0D0-4CF6-9F7B-B32242AEB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689"/>
            <a:ext cx="1007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4" name="公式" r:id="rId11" imgW="837836" imgH="393529" progId="Equation.3">
                    <p:embed/>
                  </p:oleObj>
                </mc:Choice>
                <mc:Fallback>
                  <p:oleObj name="公式" r:id="rId11" imgW="837836" imgH="393529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689"/>
                          <a:ext cx="1007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F0BDD0B7-3193-47E7-96AB-8252109D5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799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>
                  <a:solidFill>
                    <a:srgbClr val="000000"/>
                  </a:solidFill>
                  <a:latin typeface="+mn-ea"/>
                  <a:ea typeface="+mn-ea"/>
                </a:rPr>
                <a:t>，</a:t>
              </a:r>
            </a:p>
          </p:txBody>
        </p:sp>
        <p:graphicFrame>
          <p:nvGraphicFramePr>
            <p:cNvPr id="31767" name="Object 51">
              <a:extLst>
                <a:ext uri="{FF2B5EF4-FFF2-40B4-BE49-F238E27FC236}">
                  <a16:creationId xmlns:a16="http://schemas.microsoft.com/office/drawing/2014/main" id="{08A841E3-0E95-4DF5-A5F4-5648205127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3" y="2850"/>
            <a:ext cx="48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5" name="公式" r:id="rId13" imgW="431613" imgH="190417" progId="Equation.3">
                    <p:embed/>
                  </p:oleObj>
                </mc:Choice>
                <mc:Fallback>
                  <p:oleObj name="公式" r:id="rId13" imgW="431613" imgH="190417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850"/>
                          <a:ext cx="48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73BF5FFD-FCBA-41F6-9E0A-EA6E46185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802"/>
              <a:ext cx="5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kern="0">
                  <a:solidFill>
                    <a:srgbClr val="000000"/>
                  </a:solidFill>
                  <a:latin typeface="+mn-ea"/>
                  <a:ea typeface="+mn-ea"/>
                </a:rPr>
                <a:t>时，</a:t>
              </a:r>
            </a:p>
          </p:txBody>
        </p:sp>
      </p:grpSp>
      <p:graphicFrame>
        <p:nvGraphicFramePr>
          <p:cNvPr id="23" name="Object 53">
            <a:extLst>
              <a:ext uri="{FF2B5EF4-FFF2-40B4-BE49-F238E27FC236}">
                <a16:creationId xmlns:a16="http://schemas.microsoft.com/office/drawing/2014/main" id="{E82EAF8D-4F79-44AF-87C2-79B33DC8F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42141"/>
              </p:ext>
            </p:extLst>
          </p:nvPr>
        </p:nvGraphicFramePr>
        <p:xfrm>
          <a:off x="4645025" y="5372062"/>
          <a:ext cx="149066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公式" r:id="rId15" imgW="825500" imgH="419100" progId="Equation.3">
                  <p:embed/>
                </p:oleObj>
              </mc:Choice>
              <mc:Fallback>
                <p:oleObj name="公式" r:id="rId15" imgW="825500" imgH="4191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5372062"/>
                        <a:ext cx="149066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54">
            <a:extLst>
              <a:ext uri="{FF2B5EF4-FFF2-40B4-BE49-F238E27FC236}">
                <a16:creationId xmlns:a16="http://schemas.microsoft.com/office/drawing/2014/main" id="{AEC08A3F-FB46-4959-A7F3-5DF6E0105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5472075"/>
            <a:ext cx="190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输出电阻小</a:t>
            </a:r>
          </a:p>
        </p:txBody>
      </p:sp>
      <p:grpSp>
        <p:nvGrpSpPr>
          <p:cNvPr id="25" name="Group 59">
            <a:extLst>
              <a:ext uri="{FF2B5EF4-FFF2-40B4-BE49-F238E27FC236}">
                <a16:creationId xmlns:a16="http://schemas.microsoft.com/office/drawing/2014/main" id="{B992B9CA-2E3A-4D46-A892-455C7953A2AD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2636912"/>
            <a:ext cx="2006600" cy="1669044"/>
            <a:chOff x="845" y="1430"/>
            <a:chExt cx="1264" cy="956"/>
          </a:xfrm>
        </p:grpSpPr>
        <p:graphicFrame>
          <p:nvGraphicFramePr>
            <p:cNvPr id="31761" name="Object 61">
              <a:extLst>
                <a:ext uri="{FF2B5EF4-FFF2-40B4-BE49-F238E27FC236}">
                  <a16:creationId xmlns:a16="http://schemas.microsoft.com/office/drawing/2014/main" id="{B10DA836-C53C-4E87-A243-650A14505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0" y="1430"/>
            <a:ext cx="119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7" name="公式" r:id="rId17" imgW="1040948" imgH="241195" progId="Equation.3">
                    <p:embed/>
                  </p:oleObj>
                </mc:Choice>
                <mc:Fallback>
                  <p:oleObj name="公式" r:id="rId17" imgW="1040948" imgH="241195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" y="1430"/>
                          <a:ext cx="119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62">
              <a:extLst>
                <a:ext uri="{FF2B5EF4-FFF2-40B4-BE49-F238E27FC236}">
                  <a16:creationId xmlns:a16="http://schemas.microsoft.com/office/drawing/2014/main" id="{D5B5B131-B9DB-42D3-944A-A3A9216473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388909"/>
                </p:ext>
              </p:extLst>
            </p:nvPr>
          </p:nvGraphicFramePr>
          <p:xfrm>
            <a:off x="845" y="1760"/>
            <a:ext cx="126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8" name="公式" r:id="rId19" imgW="1002865" imgH="228501" progId="Equation.3">
                    <p:embed/>
                  </p:oleObj>
                </mc:Choice>
                <mc:Fallback>
                  <p:oleObj name="公式" r:id="rId19" imgW="1002865" imgH="228501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" y="1760"/>
                          <a:ext cx="126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63">
              <a:extLst>
                <a:ext uri="{FF2B5EF4-FFF2-40B4-BE49-F238E27FC236}">
                  <a16:creationId xmlns:a16="http://schemas.microsoft.com/office/drawing/2014/main" id="{5A3E5A16-FF8F-4C71-A3B2-2E030C4A9C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86301"/>
                </p:ext>
              </p:extLst>
            </p:nvPr>
          </p:nvGraphicFramePr>
          <p:xfrm>
            <a:off x="872" y="2112"/>
            <a:ext cx="72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9" name="公式" r:id="rId21" imgW="634725" imgH="241195" progId="Equation.3">
                    <p:embed/>
                  </p:oleObj>
                </mc:Choice>
                <mc:Fallback>
                  <p:oleObj name="公式" r:id="rId21" imgW="634725" imgH="24119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112"/>
                          <a:ext cx="72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64">
            <a:extLst>
              <a:ext uri="{FF2B5EF4-FFF2-40B4-BE49-F238E27FC236}">
                <a16:creationId xmlns:a16="http://schemas.microsoft.com/office/drawing/2014/main" id="{109F6E2E-A320-41EB-AC62-9AD82C4B93F1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3844912"/>
            <a:ext cx="2286000" cy="455612"/>
            <a:chOff x="480" y="2343"/>
            <a:chExt cx="1440" cy="287"/>
          </a:xfrm>
        </p:grpSpPr>
        <p:sp>
          <p:nvSpPr>
            <p:cNvPr id="31" name="Text Box 65">
              <a:extLst>
                <a:ext uri="{FF2B5EF4-FFF2-40B4-BE49-F238E27FC236}">
                  <a16:creationId xmlns:a16="http://schemas.microsoft.com/office/drawing/2014/main" id="{D5DD6E4A-E96D-4B69-837B-F3F528825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343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 kern="0" dirty="0">
                  <a:solidFill>
                    <a:srgbClr val="000000"/>
                  </a:solidFill>
                  <a:latin typeface="+mn-ea"/>
                  <a:ea typeface="+mn-ea"/>
                  <a:sym typeface="Symbol" pitchFamily="18" charset="2"/>
                </a:rPr>
                <a:t>其中</a:t>
              </a:r>
              <a:endParaRPr kumimoji="1" lang="zh-CN" altLang="en-US" sz="2000" kern="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1760" name="Object 66">
              <a:extLst>
                <a:ext uri="{FF2B5EF4-FFF2-40B4-BE49-F238E27FC236}">
                  <a16:creationId xmlns:a16="http://schemas.microsoft.com/office/drawing/2014/main" id="{68B6B74B-927E-44CB-8A8F-68732C426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4" y="2344"/>
            <a:ext cx="100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0" name="公式" r:id="rId23" imgW="800100" imgH="228600" progId="Equation.3">
                    <p:embed/>
                  </p:oleObj>
                </mc:Choice>
                <mc:Fallback>
                  <p:oleObj name="公式" r:id="rId23" imgW="800100" imgH="228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344"/>
                          <a:ext cx="100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70">
            <a:extLst>
              <a:ext uri="{FF2B5EF4-FFF2-40B4-BE49-F238E27FC236}">
                <a16:creationId xmlns:a16="http://schemas.microsoft.com/office/drawing/2014/main" id="{8E738906-2B3B-410C-B840-1D58A5960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64417"/>
              </p:ext>
            </p:extLst>
          </p:nvPr>
        </p:nvGraphicFramePr>
        <p:xfrm>
          <a:off x="803275" y="4394684"/>
          <a:ext cx="26019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公式" r:id="rId25" imgW="1447172" imgH="444307" progId="Equation.3">
                  <p:embed/>
                </p:oleObj>
              </mc:Choice>
              <mc:Fallback>
                <p:oleObj name="公式" r:id="rId25" imgW="1447172" imgH="444307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394684"/>
                        <a:ext cx="260191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4C520152-186D-4C4E-BB89-9305F7BCA1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38EE2D-AE4E-407D-9E35-35DC7363034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0A5A94DF-64EE-4937-A12F-B29A43777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23FAF8E4-4F76-41D8-8713-FFA5AD0A8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BBCEC9-7DDE-4EDB-8F53-3789B604827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1202E1B7-FD2A-4322-B512-A3EB7903249E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77ECA3C-A87C-431C-B064-EAB9D9D7FBF9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E9A501B7-BF14-4982-AAAC-CFB5BD30BB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C16E2950-07F7-40BE-A7A4-1A9FF09B76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放大电路的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放大电路的小信号模型分析法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0" descr="未标题-2 拷贝">
            <a:extLst>
              <a:ext uri="{FF2B5EF4-FFF2-40B4-BE49-F238E27FC236}">
                <a16:creationId xmlns:a16="http://schemas.microsoft.com/office/drawing/2014/main" id="{0077BA09-2C0A-4547-A3C8-122E4A003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1441376"/>
            <a:ext cx="4176712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标题 1">
            <a:extLst>
              <a:ext uri="{FF2B5EF4-FFF2-40B4-BE49-F238E27FC236}">
                <a16:creationId xmlns:a16="http://schemas.microsoft.com/office/drawing/2014/main" id="{27733375-4EEC-4465-9100-AA95231BF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共集电极电路特点</a:t>
            </a:r>
          </a:p>
        </p:txBody>
      </p:sp>
      <p:sp>
        <p:nvSpPr>
          <p:cNvPr id="33796" name="内容占位符 2">
            <a:extLst>
              <a:ext uri="{FF2B5EF4-FFF2-40B4-BE49-F238E27FC236}">
                <a16:creationId xmlns:a16="http://schemas.microsoft.com/office/drawing/2014/main" id="{DB18C309-D232-47B3-8FAA-DED8BECEA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3898900" cy="493236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电压增益小于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，但接近于</a:t>
            </a:r>
            <a:r>
              <a:rPr kumimoji="1"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0" baseline="-1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0" baseline="-1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同相</a:t>
            </a:r>
          </a:p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输入电阻大，对电压信号源衰减小</a:t>
            </a:r>
          </a:p>
          <a:p>
            <a:pPr>
              <a:spcAft>
                <a:spcPts val="1200"/>
              </a:spcAft>
            </a:pPr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输出电阻小，带负载能力强</a:t>
            </a:r>
          </a:p>
          <a:p>
            <a:pPr lvl="1">
              <a:spcAft>
                <a:spcPts val="1200"/>
              </a:spcAft>
            </a:pPr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33797" name="日期占位符 3">
            <a:extLst>
              <a:ext uri="{FF2B5EF4-FFF2-40B4-BE49-F238E27FC236}">
                <a16:creationId xmlns:a16="http://schemas.microsoft.com/office/drawing/2014/main" id="{565FC406-8016-4E31-ACE6-CF5B30AEC6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6AEE9C-EEA2-4F0F-818F-DE8677187568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8" name="页脚占位符 4">
            <a:extLst>
              <a:ext uri="{FF2B5EF4-FFF2-40B4-BE49-F238E27FC236}">
                <a16:creationId xmlns:a16="http://schemas.microsoft.com/office/drawing/2014/main" id="{547AC08E-5C05-4D3B-B1BC-892F9CCA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3799" name="灯片编号占位符 5">
            <a:extLst>
              <a:ext uri="{FF2B5EF4-FFF2-40B4-BE49-F238E27FC236}">
                <a16:creationId xmlns:a16="http://schemas.microsoft.com/office/drawing/2014/main" id="{D477B0D7-95A8-4A9E-8788-7562CEEA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38151B-1321-4C4C-9BB2-72044AF9A6F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33800" name="Object 5">
            <a:extLst>
              <a:ext uri="{FF2B5EF4-FFF2-40B4-BE49-F238E27FC236}">
                <a16:creationId xmlns:a16="http://schemas.microsoft.com/office/drawing/2014/main" id="{D5E6C4A7-D7FB-4504-A31D-2EF0322BA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38647"/>
              </p:ext>
            </p:extLst>
          </p:nvPr>
        </p:nvGraphicFramePr>
        <p:xfrm>
          <a:off x="5256213" y="5467375"/>
          <a:ext cx="20161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4" imgW="1129810" imgH="431613" progId="Equation.3">
                  <p:embed/>
                </p:oleObj>
              </mc:Choice>
              <mc:Fallback>
                <p:oleObj name="公式" r:id="rId4" imgW="1129810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467375"/>
                        <a:ext cx="20161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9">
            <a:extLst>
              <a:ext uri="{FF2B5EF4-FFF2-40B4-BE49-F238E27FC236}">
                <a16:creationId xmlns:a16="http://schemas.microsoft.com/office/drawing/2014/main" id="{740428F1-02EC-46EC-A2A9-7729CBCBF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783427"/>
              </p:ext>
            </p:extLst>
          </p:nvPr>
        </p:nvGraphicFramePr>
        <p:xfrm>
          <a:off x="5227638" y="4903812"/>
          <a:ext cx="2876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6" imgW="1612900" imgH="228600" progId="Equation.3">
                  <p:embed/>
                </p:oleObj>
              </mc:Choice>
              <mc:Fallback>
                <p:oleObj name="公式" r:id="rId6" imgW="16129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638" y="4903812"/>
                        <a:ext cx="2876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42">
            <a:extLst>
              <a:ext uri="{FF2B5EF4-FFF2-40B4-BE49-F238E27FC236}">
                <a16:creationId xmlns:a16="http://schemas.microsoft.com/office/drawing/2014/main" id="{002C9E23-97E8-440D-8F31-58F970872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415941"/>
              </p:ext>
            </p:extLst>
          </p:nvPr>
        </p:nvGraphicFramePr>
        <p:xfrm>
          <a:off x="5256213" y="4254525"/>
          <a:ext cx="7699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8" imgW="431613" imgH="228501" progId="Equation.3">
                  <p:embed/>
                </p:oleObj>
              </mc:Choice>
              <mc:Fallback>
                <p:oleObj name="公式" r:id="rId8" imgW="431613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254525"/>
                        <a:ext cx="7699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7" descr="458">
            <a:extLst>
              <a:ext uri="{FF2B5EF4-FFF2-40B4-BE49-F238E27FC236}">
                <a16:creationId xmlns:a16="http://schemas.microsoft.com/office/drawing/2014/main" id="{5B2AE4B0-D7B5-42FF-90A5-5144BFD0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549650"/>
            <a:ext cx="44640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标题 1">
            <a:extLst>
              <a:ext uri="{FF2B5EF4-FFF2-40B4-BE49-F238E27FC236}">
                <a16:creationId xmlns:a16="http://schemas.microsoft.com/office/drawing/2014/main" id="{DB1C703D-9D88-4476-8D7B-9AA0F3DB6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4943475" cy="1143000"/>
          </a:xfrm>
        </p:spPr>
        <p:txBody>
          <a:bodyPr/>
          <a:lstStyle/>
          <a:p>
            <a:r>
              <a:rPr lang="zh-CN" altLang="en-US"/>
              <a:t>共基极放大电路</a:t>
            </a:r>
          </a:p>
        </p:txBody>
      </p:sp>
      <p:sp>
        <p:nvSpPr>
          <p:cNvPr id="34820" name="日期占位符 3">
            <a:extLst>
              <a:ext uri="{FF2B5EF4-FFF2-40B4-BE49-F238E27FC236}">
                <a16:creationId xmlns:a16="http://schemas.microsoft.com/office/drawing/2014/main" id="{E3BD719C-5FF0-433A-AA0E-807F9A6049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D85622-71EC-4252-8F17-AFCB14B6710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页脚占位符 4">
            <a:extLst>
              <a:ext uri="{FF2B5EF4-FFF2-40B4-BE49-F238E27FC236}">
                <a16:creationId xmlns:a16="http://schemas.microsoft.com/office/drawing/2014/main" id="{00798BA8-5051-431C-A111-A9F895E1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4822" name="灯片编号占位符 5">
            <a:extLst>
              <a:ext uri="{FF2B5EF4-FFF2-40B4-BE49-F238E27FC236}">
                <a16:creationId xmlns:a16="http://schemas.microsoft.com/office/drawing/2014/main" id="{31D30B97-F8C5-4754-9C29-91CA01D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3F758A-007B-4D16-8612-18B429612EC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7D64424A-D36E-4ACE-91F2-500AA3E87C9D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1444042"/>
            <a:ext cx="4248150" cy="2813050"/>
            <a:chOff x="68" y="482"/>
            <a:chExt cx="2676" cy="1772"/>
          </a:xfrm>
        </p:grpSpPr>
        <p:pic>
          <p:nvPicPr>
            <p:cNvPr id="34826" name="Picture 24" descr="未标题-3 拷贝">
              <a:extLst>
                <a:ext uri="{FF2B5EF4-FFF2-40B4-BE49-F238E27FC236}">
                  <a16:creationId xmlns:a16="http://schemas.microsoft.com/office/drawing/2014/main" id="{7ABC3B38-679A-41DA-8DC1-AABF03EAF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" y="482"/>
              <a:ext cx="2676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27" name="Rectangle 25">
              <a:extLst>
                <a:ext uri="{FF2B5EF4-FFF2-40B4-BE49-F238E27FC236}">
                  <a16:creationId xmlns:a16="http://schemas.microsoft.com/office/drawing/2014/main" id="{66ED130D-F061-4444-954E-9525AFBA8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963"/>
              <a:ext cx="9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 b="0" dirty="0">
                  <a:solidFill>
                    <a:srgbClr val="000000"/>
                  </a:solidFill>
                  <a:latin typeface="+mn-ea"/>
                  <a:ea typeface="+mn-ea"/>
                  <a:cs typeface="楷体_GB2312"/>
                </a:rPr>
                <a:t>交流通路 </a:t>
              </a:r>
            </a:p>
          </p:txBody>
        </p:sp>
      </p:grpSp>
      <p:sp>
        <p:nvSpPr>
          <p:cNvPr id="12" name="Text Box 29">
            <a:extLst>
              <a:ext uri="{FF2B5EF4-FFF2-40B4-BE49-F238E27FC236}">
                <a16:creationId xmlns:a16="http://schemas.microsoft.com/office/drawing/2014/main" id="{38A1FEE4-DCA5-49E7-AF63-752827828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57788"/>
            <a:ext cx="2376488" cy="47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solidFill>
                  <a:srgbClr val="000000"/>
                </a:solidFill>
                <a:latin typeface="+mn-ea"/>
                <a:ea typeface="+mn-ea"/>
                <a:cs typeface="楷体_GB2312"/>
              </a:rPr>
              <a:t>小信号等效电路</a:t>
            </a:r>
          </a:p>
        </p:txBody>
      </p:sp>
      <p:pic>
        <p:nvPicPr>
          <p:cNvPr id="34825" name="图片 1">
            <a:extLst>
              <a:ext uri="{FF2B5EF4-FFF2-40B4-BE49-F238E27FC236}">
                <a16:creationId xmlns:a16="http://schemas.microsoft.com/office/drawing/2014/main" id="{8B19647B-A81F-4E3F-BA35-398D322D3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445579"/>
            <a:ext cx="32956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18B34C7-8B15-474E-8A32-2595FA08F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共基极放大电路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5843" name="日期占位符 3">
            <a:extLst>
              <a:ext uri="{FF2B5EF4-FFF2-40B4-BE49-F238E27FC236}">
                <a16:creationId xmlns:a16="http://schemas.microsoft.com/office/drawing/2014/main" id="{752FD689-C5DE-44B5-A166-91131E384F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F8E4B4-6C71-4721-9B7F-5BC6F4EE7A7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4" name="页脚占位符 4">
            <a:extLst>
              <a:ext uri="{FF2B5EF4-FFF2-40B4-BE49-F238E27FC236}">
                <a16:creationId xmlns:a16="http://schemas.microsoft.com/office/drawing/2014/main" id="{EB616D93-9CA3-4E94-B7BC-B66CEE0A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5845" name="灯片编号占位符 5">
            <a:extLst>
              <a:ext uri="{FF2B5EF4-FFF2-40B4-BE49-F238E27FC236}">
                <a16:creationId xmlns:a16="http://schemas.microsoft.com/office/drawing/2014/main" id="{AAB1D9BA-3C25-4198-B79C-19A3EBBE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C3E5FF-D2F3-4C18-A14E-8A53F8D67D9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35846" name="Picture 6" descr="458">
            <a:extLst>
              <a:ext uri="{FF2B5EF4-FFF2-40B4-BE49-F238E27FC236}">
                <a16:creationId xmlns:a16="http://schemas.microsoft.com/office/drawing/2014/main" id="{C0E42753-BB4F-4080-BD5F-A22E761D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1295400"/>
            <a:ext cx="44640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007E68E-1297-4833-855E-93DAC99B5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2740025"/>
          <a:ext cx="1504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公式" r:id="rId4" imgW="838200" imgH="228600" progId="Equation.3">
                  <p:embed/>
                </p:oleObj>
              </mc:Choice>
              <mc:Fallback>
                <p:oleObj name="公式" r:id="rId4" imgW="8382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740025"/>
                        <a:ext cx="15049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2FB016DE-1E63-40A0-8900-841520389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1684338"/>
          <a:ext cx="20812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公式" r:id="rId6" imgW="1040948" imgH="444307" progId="Equation.3">
                  <p:embed/>
                </p:oleObj>
              </mc:Choice>
              <mc:Fallback>
                <p:oleObj name="公式" r:id="rId6" imgW="1040948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684338"/>
                        <a:ext cx="20812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28">
            <a:extLst>
              <a:ext uri="{FF2B5EF4-FFF2-40B4-BE49-F238E27FC236}">
                <a16:creationId xmlns:a16="http://schemas.microsoft.com/office/drawing/2014/main" id="{3527DBD0-8FEF-4638-9C79-8BDFD9BB2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5157788"/>
          <a:ext cx="4699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4" name="公式" r:id="rId8" imgW="2349500" imgH="444500" progId="Equation.3">
                  <p:embed/>
                </p:oleObj>
              </mc:Choice>
              <mc:Fallback>
                <p:oleObj name="公式" r:id="rId8" imgW="23495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157788"/>
                        <a:ext cx="4699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4547F57-40EB-4B0C-9B7C-CEB0CD6AE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59581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5" name="公式" r:id="rId10" imgW="520700" imgH="228600" progId="Equation.3">
                  <p:embed/>
                </p:oleObj>
              </mc:Choice>
              <mc:Fallback>
                <p:oleObj name="公式" r:id="rId10" imgW="5207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9581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">
            <a:extLst>
              <a:ext uri="{FF2B5EF4-FFF2-40B4-BE49-F238E27FC236}">
                <a16:creationId xmlns:a16="http://schemas.microsoft.com/office/drawing/2014/main" id="{357A1366-EF60-4250-AD9A-E2D5E0933E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3249613"/>
          <a:ext cx="269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6" name="公式" r:id="rId12" imgW="1346200" imgH="889000" progId="Equation.3">
                  <p:embed/>
                </p:oleObj>
              </mc:Choice>
              <mc:Fallback>
                <p:oleObj name="公式" r:id="rId12" imgW="1346200" imgH="889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3249613"/>
                        <a:ext cx="2692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EBAF0AB-3BD5-4ED1-A9D8-DEBFC0CC2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143000"/>
          </a:xfrm>
        </p:spPr>
        <p:txBody>
          <a:bodyPr/>
          <a:lstStyle/>
          <a:p>
            <a:r>
              <a:rPr lang="zh-CN" altLang="en-US" sz="4000"/>
              <a:t>放大电路三种组态的比较</a:t>
            </a:r>
          </a:p>
        </p:txBody>
      </p:sp>
      <p:sp>
        <p:nvSpPr>
          <p:cNvPr id="36867" name="日期占位符 3">
            <a:extLst>
              <a:ext uri="{FF2B5EF4-FFF2-40B4-BE49-F238E27FC236}">
                <a16:creationId xmlns:a16="http://schemas.microsoft.com/office/drawing/2014/main" id="{1C9E7950-668E-40EE-B19A-5AD4389429E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E4799E-2FF2-41AC-BC0C-1BC69F0ED6D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页脚占位符 4">
            <a:extLst>
              <a:ext uri="{FF2B5EF4-FFF2-40B4-BE49-F238E27FC236}">
                <a16:creationId xmlns:a16="http://schemas.microsoft.com/office/drawing/2014/main" id="{1DB130A0-2A53-481A-9CF3-84A8AAE62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6869" name="灯片编号占位符 5">
            <a:extLst>
              <a:ext uri="{FF2B5EF4-FFF2-40B4-BE49-F238E27FC236}">
                <a16:creationId xmlns:a16="http://schemas.microsoft.com/office/drawing/2014/main" id="{3E49911A-AC45-409E-80E6-C2786C9E6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9894B27-3992-41DD-9A0D-952CB40A05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36870" name="Picture 32" descr="未标题-2 拷贝">
            <a:extLst>
              <a:ext uri="{FF2B5EF4-FFF2-40B4-BE49-F238E27FC236}">
                <a16:creationId xmlns:a16="http://schemas.microsoft.com/office/drawing/2014/main" id="{9DC9EEA7-E3BE-49C3-A410-1298192F0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223963"/>
            <a:ext cx="907732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3F9400F-1CEF-4E53-B77A-242093DD2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1331912"/>
          </a:xfrm>
        </p:spPr>
        <p:txBody>
          <a:bodyPr/>
          <a:lstStyle/>
          <a:p>
            <a:r>
              <a:rPr lang="zh-CN" altLang="en-US" sz="4000"/>
              <a:t>放大电路三种组态的比较 </a:t>
            </a:r>
            <a:r>
              <a:rPr lang="en-US" altLang="zh-CN" sz="4000"/>
              <a:t>(</a:t>
            </a:r>
            <a:r>
              <a:rPr lang="zh-CN" altLang="en-US" sz="4000"/>
              <a:t>续</a:t>
            </a:r>
            <a:r>
              <a:rPr lang="en-US" altLang="zh-CN" sz="4000"/>
              <a:t>)</a:t>
            </a:r>
            <a:endParaRPr lang="zh-CN" altLang="en-US" sz="4000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968BD2B6-F02D-4704-9AF2-BF0990C744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039100" cy="5040313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z="2800"/>
              <a:t>共射极放大电路</a:t>
            </a:r>
          </a:p>
          <a:p>
            <a:pPr lvl="1">
              <a:spcAft>
                <a:spcPts val="600"/>
              </a:spcAft>
            </a:pPr>
            <a:r>
              <a:rPr lang="zh-CN" altLang="en-US" sz="2400"/>
              <a:t>电压和电流增益都大于</a:t>
            </a:r>
            <a:r>
              <a:rPr lang="en-US" altLang="zh-CN" sz="2400"/>
              <a:t>1</a:t>
            </a:r>
            <a:r>
              <a:rPr lang="zh-CN" altLang="en-US" sz="2400"/>
              <a:t>，输入电阻在三种组态中居中，输出电阻与集电极电阻有很大关系。适用于低频情况下，作多级放大电路的中间级。</a:t>
            </a:r>
            <a:endParaRPr lang="en-US" altLang="zh-CN" sz="2400"/>
          </a:p>
          <a:p>
            <a:pPr>
              <a:spcAft>
                <a:spcPct val="0"/>
              </a:spcAft>
            </a:pPr>
            <a:r>
              <a:rPr lang="zh-CN" altLang="en-US" sz="2800"/>
              <a:t>共集电极放大电路</a:t>
            </a:r>
          </a:p>
          <a:p>
            <a:pPr lvl="1">
              <a:spcAft>
                <a:spcPts val="600"/>
              </a:spcAft>
            </a:pPr>
            <a:r>
              <a:rPr lang="zh-CN" altLang="en-US" sz="2400"/>
              <a:t>只有电流放大，没有电压放大，有电压跟随作用。在三种组态中，输入电阻最大，输出电阻最小，频率特性好。可用于输入级、输出级或缓冲级。</a:t>
            </a:r>
            <a:endParaRPr lang="en-US" altLang="zh-CN" sz="2400"/>
          </a:p>
          <a:p>
            <a:pPr>
              <a:spcAft>
                <a:spcPct val="0"/>
              </a:spcAft>
            </a:pPr>
            <a:r>
              <a:rPr lang="zh-CN" altLang="en-US" sz="2800"/>
              <a:t>共基极放大电路</a:t>
            </a:r>
          </a:p>
          <a:p>
            <a:pPr lvl="1">
              <a:spcAft>
                <a:spcPct val="0"/>
              </a:spcAft>
            </a:pPr>
            <a:r>
              <a:rPr lang="zh-CN" altLang="en-US" sz="2400"/>
              <a:t>只有电压放大，没有电流放大，有电流跟随作用，输入电阻小，输出电阻与集电极电阻有关。高频特性较好，常用于高频或宽频带低输入阻抗的场合。 </a:t>
            </a:r>
            <a:endParaRPr lang="zh-CN" altLang="en-US"/>
          </a:p>
          <a:p>
            <a:pPr>
              <a:spcAft>
                <a:spcPct val="0"/>
              </a:spcAft>
            </a:pPr>
            <a:endParaRPr lang="zh-CN" altLang="en-US" sz="2800"/>
          </a:p>
          <a:p>
            <a:pPr>
              <a:spcAft>
                <a:spcPct val="0"/>
              </a:spcAft>
            </a:pPr>
            <a:endParaRPr lang="zh-CN" altLang="en-US" sz="2800"/>
          </a:p>
        </p:txBody>
      </p:sp>
      <p:sp>
        <p:nvSpPr>
          <p:cNvPr id="37892" name="日期占位符 3">
            <a:extLst>
              <a:ext uri="{FF2B5EF4-FFF2-40B4-BE49-F238E27FC236}">
                <a16:creationId xmlns:a16="http://schemas.microsoft.com/office/drawing/2014/main" id="{7C4A2383-E3C1-4398-A6EB-D7AE6E8AA4D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B8B0071-27AB-4DBD-92EB-E2380C505EB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7893" name="页脚占位符 4">
            <a:extLst>
              <a:ext uri="{FF2B5EF4-FFF2-40B4-BE49-F238E27FC236}">
                <a16:creationId xmlns:a16="http://schemas.microsoft.com/office/drawing/2014/main" id="{32692F1F-E6F0-485C-9D47-FD6B7416A9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7894" name="灯片编号占位符 5">
            <a:extLst>
              <a:ext uri="{FF2B5EF4-FFF2-40B4-BE49-F238E27FC236}">
                <a16:creationId xmlns:a16="http://schemas.microsoft.com/office/drawing/2014/main" id="{7A071FE5-A56C-4842-BDA5-3142D9BDD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B2C75B-AA9E-471B-BFBE-89B72AAF4CF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789337A8-D867-4730-B898-23AF88D3F81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A78947-3617-4342-8AC5-62D3C19D0BE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861149CA-F92F-41C7-8DE8-1A00BA8E9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23FF41A3-965F-46F0-A8C8-AE9C3CFC1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39359A7-197A-4B4D-8275-4D08DAADB21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84236A8D-A781-43D3-9B1F-3D388FDA7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F4DC38C2-28FA-4CA9-B89E-1F4ACFD7F12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F7893A-2224-454E-8376-C446D8CE980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8F2A32E4-78A8-42BD-8446-A2EAA6E4E4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1D01FE4E-9E15-4FF0-A72D-14C2CBB58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50910F5-1D1B-4828-A4F1-F2D5801EECE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Line 2">
            <a:extLst>
              <a:ext uri="{FF2B5EF4-FFF2-40B4-BE49-F238E27FC236}">
                <a16:creationId xmlns:a16="http://schemas.microsoft.com/office/drawing/2014/main" id="{DDAE2DAE-4EFE-486A-8046-DC09F049A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030" y="468909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05486FF-9CFF-4986-B5AE-CF0A875A8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放大电路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6260" name="Rectangle 4">
            <a:extLst>
              <a:ext uri="{FF2B5EF4-FFF2-40B4-BE49-F238E27FC236}">
                <a16:creationId xmlns:a16="http://schemas.microsoft.com/office/drawing/2014/main" id="{529245B3-0999-4DED-AF67-F6658E6FE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59713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放大电路：增加电信号幅度或功率的电子电路</a:t>
            </a:r>
          </a:p>
          <a:p>
            <a:pPr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放大的本质：实现能量的控制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用能量比较小的输入信号来控制另一个能源，将其转换为能量比较大的信号输出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主要性能指标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增益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放大倍数</a:t>
            </a:r>
            <a:r>
              <a:rPr lang="en-US" altLang="zh-CN" sz="2400">
                <a:latin typeface="Times New Roman" panose="02020603050405020304" pitchFamily="18" charset="0"/>
              </a:rPr>
              <a:t>)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i="1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输入电阻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>
                <a:latin typeface="Times New Roman" panose="02020603050405020304" pitchFamily="18" charset="0"/>
              </a:rPr>
              <a:t>i</a:t>
            </a: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输出电阻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>
                <a:latin typeface="Times New Roman" panose="02020603050405020304" pitchFamily="18" charset="0"/>
              </a:rPr>
              <a:t>o</a:t>
            </a:r>
            <a:endParaRPr lang="zh-CN" altLang="en-US" sz="2400" baseline="-1500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通频带 </a:t>
            </a:r>
            <a:r>
              <a:rPr lang="en-US" altLang="zh-CN" sz="2400" i="1">
                <a:latin typeface="Times New Roman" panose="02020603050405020304" pitchFamily="18" charset="0"/>
              </a:rPr>
              <a:t>BW</a:t>
            </a:r>
          </a:p>
        </p:txBody>
      </p:sp>
      <p:sp>
        <p:nvSpPr>
          <p:cNvPr id="8200" name="Rectangle 5">
            <a:extLst>
              <a:ext uri="{FF2B5EF4-FFF2-40B4-BE49-F238E27FC236}">
                <a16:creationId xmlns:a16="http://schemas.microsoft.com/office/drawing/2014/main" id="{4B2E7BFE-48A6-44DE-9DA6-6AD35C90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218" y="4522403"/>
            <a:ext cx="1817687" cy="10302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放大电路</a:t>
            </a:r>
            <a:endParaRPr kumimoji="1" lang="en-US" altLang="zh-CN" sz="2000" b="0">
              <a:latin typeface="宋体" panose="02010600030101010101" pitchFamily="2" charset="-122"/>
            </a:endParaRPr>
          </a:p>
        </p:txBody>
      </p:sp>
      <p:sp>
        <p:nvSpPr>
          <p:cNvPr id="8201" name="Rectangle 6">
            <a:extLst>
              <a:ext uri="{FF2B5EF4-FFF2-40B4-BE49-F238E27FC236}">
                <a16:creationId xmlns:a16="http://schemas.microsoft.com/office/drawing/2014/main" id="{1EDD0A55-453D-4263-9570-CB0E0BBA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505" y="4076315"/>
            <a:ext cx="827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话筒</a:t>
            </a:r>
          </a:p>
        </p:txBody>
      </p:sp>
      <p:sp>
        <p:nvSpPr>
          <p:cNvPr id="8202" name="Rectangle 7">
            <a:extLst>
              <a:ext uri="{FF2B5EF4-FFF2-40B4-BE49-F238E27FC236}">
                <a16:creationId xmlns:a16="http://schemas.microsoft.com/office/drawing/2014/main" id="{AE5DCB25-8684-4D4A-9E43-168145E1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308" y="4076315"/>
            <a:ext cx="7742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b="0">
                <a:latin typeface="宋体" panose="02010600030101010101" pitchFamily="2" charset="-122"/>
              </a:rPr>
              <a:t>扬声器</a:t>
            </a:r>
          </a:p>
        </p:txBody>
      </p:sp>
      <p:sp>
        <p:nvSpPr>
          <p:cNvPr id="8203" name="Line 8">
            <a:extLst>
              <a:ext uri="{FF2B5EF4-FFF2-40B4-BE49-F238E27FC236}">
                <a16:creationId xmlns:a16="http://schemas.microsoft.com/office/drawing/2014/main" id="{E880E5FD-23ED-407B-B9D9-B5BED31DB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905" y="469385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204" name="Line 9">
            <a:extLst>
              <a:ext uri="{FF2B5EF4-FFF2-40B4-BE49-F238E27FC236}">
                <a16:creationId xmlns:a16="http://schemas.microsoft.com/office/drawing/2014/main" id="{650CCD31-B267-4EA8-B759-2C7BAB934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905" y="5379653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205" name="Line 10">
            <a:extLst>
              <a:ext uri="{FF2B5EF4-FFF2-40B4-BE49-F238E27FC236}">
                <a16:creationId xmlns:a16="http://schemas.microsoft.com/office/drawing/2014/main" id="{7B8B9162-C129-4ADC-B87F-65EF65F40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468" y="5208203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206" name="Line 11">
            <a:extLst>
              <a:ext uri="{FF2B5EF4-FFF2-40B4-BE49-F238E27FC236}">
                <a16:creationId xmlns:a16="http://schemas.microsoft.com/office/drawing/2014/main" id="{43E742BC-408E-4827-8072-8B73AA4E6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6468" y="4865303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2EB6DC6-2175-43FD-A633-E71ECEC744EF}"/>
              </a:ext>
            </a:extLst>
          </p:cNvPr>
          <p:cNvGrpSpPr>
            <a:grpSpLocks/>
          </p:cNvGrpSpPr>
          <p:nvPr/>
        </p:nvGrpSpPr>
        <p:grpSpPr bwMode="auto">
          <a:xfrm>
            <a:off x="5292080" y="3681028"/>
            <a:ext cx="1728788" cy="841375"/>
            <a:chOff x="3152" y="2319"/>
            <a:chExt cx="1089" cy="530"/>
          </a:xfrm>
        </p:grpSpPr>
        <p:sp>
          <p:nvSpPr>
            <p:cNvPr id="8215" name="Rectangle 13">
              <a:extLst>
                <a:ext uri="{FF2B5EF4-FFF2-40B4-BE49-F238E27FC236}">
                  <a16:creationId xmlns:a16="http://schemas.microsoft.com/office/drawing/2014/main" id="{5B50F2E1-0595-437B-AB46-45722A6B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319"/>
              <a:ext cx="1089" cy="3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 b="0">
                  <a:latin typeface="宋体" panose="02010600030101010101" pitchFamily="2" charset="-122"/>
                </a:rPr>
                <a:t>直流电源</a:t>
              </a:r>
              <a:endParaRPr kumimoji="1" lang="en-US" altLang="zh-CN" sz="2000" b="0">
                <a:latin typeface="宋体" panose="02010600030101010101" pitchFamily="2" charset="-122"/>
              </a:endParaRPr>
            </a:p>
          </p:txBody>
        </p:sp>
        <p:grpSp>
          <p:nvGrpSpPr>
            <p:cNvPr id="8216" name="Group 14">
              <a:extLst>
                <a:ext uri="{FF2B5EF4-FFF2-40B4-BE49-F238E27FC236}">
                  <a16:creationId xmlns:a16="http://schemas.microsoft.com/office/drawing/2014/main" id="{5A0D2250-C941-44FB-8BA8-BE310329A0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1" y="2661"/>
              <a:ext cx="312" cy="188"/>
              <a:chOff x="4080" y="1140"/>
              <a:chExt cx="272" cy="227"/>
            </a:xfrm>
          </p:grpSpPr>
          <p:sp>
            <p:nvSpPr>
              <p:cNvPr id="8217" name="Line 15">
                <a:extLst>
                  <a:ext uri="{FF2B5EF4-FFF2-40B4-BE49-F238E27FC236}">
                    <a16:creationId xmlns:a16="http://schemas.microsoft.com/office/drawing/2014/main" id="{DC7AFC95-9A4D-4317-8551-486EE70785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8218" name="Line 16">
                <a:extLst>
                  <a:ext uri="{FF2B5EF4-FFF2-40B4-BE49-F238E27FC236}">
                    <a16:creationId xmlns:a16="http://schemas.microsoft.com/office/drawing/2014/main" id="{1903FBA7-4E68-45A2-83C6-AB6731000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2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sp>
        <p:nvSpPr>
          <p:cNvPr id="8208" name="Text Box 17">
            <a:extLst>
              <a:ext uri="{FF2B5EF4-FFF2-40B4-BE49-F238E27FC236}">
                <a16:creationId xmlns:a16="http://schemas.microsoft.com/office/drawing/2014/main" id="{E6B8430D-65D4-4FDA-9D16-9F23C3EF6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711" y="5768590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b="0"/>
              <a:t>扩音机原理框图</a:t>
            </a:r>
          </a:p>
        </p:txBody>
      </p:sp>
      <p:grpSp>
        <p:nvGrpSpPr>
          <p:cNvPr id="8209" name="Group 18">
            <a:extLst>
              <a:ext uri="{FF2B5EF4-FFF2-40B4-BE49-F238E27FC236}">
                <a16:creationId xmlns:a16="http://schemas.microsoft.com/office/drawing/2014/main" id="{70895740-5425-4C1F-AE12-A6C23950921D}"/>
              </a:ext>
            </a:extLst>
          </p:cNvPr>
          <p:cNvGrpSpPr>
            <a:grpSpLocks/>
          </p:cNvGrpSpPr>
          <p:nvPr/>
        </p:nvGrpSpPr>
        <p:grpSpPr bwMode="auto">
          <a:xfrm>
            <a:off x="4426893" y="4760528"/>
            <a:ext cx="492125" cy="539750"/>
            <a:chOff x="2721" y="2840"/>
            <a:chExt cx="310" cy="340"/>
          </a:xfrm>
        </p:grpSpPr>
        <p:sp>
          <p:nvSpPr>
            <p:cNvPr id="8213" name="Oval 19">
              <a:extLst>
                <a:ext uri="{FF2B5EF4-FFF2-40B4-BE49-F238E27FC236}">
                  <a16:creationId xmlns:a16="http://schemas.microsoft.com/office/drawing/2014/main" id="{74F4F4D1-5E86-4665-AB5E-27DF78DA1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852"/>
              <a:ext cx="309" cy="32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/>
            </a:p>
          </p:txBody>
        </p:sp>
        <p:sp>
          <p:nvSpPr>
            <p:cNvPr id="8214" name="Line 20">
              <a:extLst>
                <a:ext uri="{FF2B5EF4-FFF2-40B4-BE49-F238E27FC236}">
                  <a16:creationId xmlns:a16="http://schemas.microsoft.com/office/drawing/2014/main" id="{E3394767-18D7-4A1F-AFDD-D3C6F76A0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84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8210" name="Group 21">
            <a:extLst>
              <a:ext uri="{FF2B5EF4-FFF2-40B4-BE49-F238E27FC236}">
                <a16:creationId xmlns:a16="http://schemas.microsoft.com/office/drawing/2014/main" id="{EA445F35-1EE5-495D-BFA6-A4B027DFB0A5}"/>
              </a:ext>
            </a:extLst>
          </p:cNvPr>
          <p:cNvGrpSpPr>
            <a:grpSpLocks/>
          </p:cNvGrpSpPr>
          <p:nvPr/>
        </p:nvGrpSpPr>
        <p:grpSpPr bwMode="auto">
          <a:xfrm>
            <a:off x="7487593" y="4652578"/>
            <a:ext cx="430212" cy="755650"/>
            <a:chOff x="5148" y="2205"/>
            <a:chExt cx="362" cy="635"/>
          </a:xfrm>
        </p:grpSpPr>
        <p:sp>
          <p:nvSpPr>
            <p:cNvPr id="8211" name="Rectangle 22">
              <a:extLst>
                <a:ext uri="{FF2B5EF4-FFF2-40B4-BE49-F238E27FC236}">
                  <a16:creationId xmlns:a16="http://schemas.microsoft.com/office/drawing/2014/main" id="{FD2CB846-0D21-47FB-91D7-11332A1F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2364"/>
              <a:ext cx="136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600" b="0"/>
            </a:p>
          </p:txBody>
        </p:sp>
        <p:sp>
          <p:nvSpPr>
            <p:cNvPr id="8212" name="AutoShape 23">
              <a:extLst>
                <a:ext uri="{FF2B5EF4-FFF2-40B4-BE49-F238E27FC236}">
                  <a16:creationId xmlns:a16="http://schemas.microsoft.com/office/drawing/2014/main" id="{162C552E-AE8C-469F-B9EE-27C9CE4BA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79" y="2410"/>
              <a:ext cx="635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4 w 21600"/>
                <a:gd name="T13" fmla="*/ 4492 h 21600"/>
                <a:gd name="T14" fmla="*/ 17076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76" y="21600"/>
                  </a:lnTo>
                  <a:lnTo>
                    <a:pt x="1612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5E74532-E731-41E9-AA9F-0639E73C7D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9AC7EF-E125-43B4-B567-4CA8139D8EC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C916CA2D-E1EE-4239-A6F1-A9C5EDDA2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F57B1C54-E95E-4A65-857B-47A89015B4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50E2F9-53DE-4B2A-B053-3D031E60412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A686A2B3-F0D2-4726-9EEC-0F923B523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6A3841D5-B966-4439-B183-E8288440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放大电路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1BFCA714-3559-4C98-B122-7E7783188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2300" y="219551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2E161FDF-827A-47D4-B318-707158296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273526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49" name="Line 8">
            <a:extLst>
              <a:ext uri="{FF2B5EF4-FFF2-40B4-BE49-F238E27FC236}">
                <a16:creationId xmlns:a16="http://schemas.microsoft.com/office/drawing/2014/main" id="{EEEDEF62-F0A2-49D7-8E0F-9FBB97D18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2205038"/>
            <a:ext cx="0" cy="146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7EC9C773-D27E-4D4F-BCF2-20D3C41C4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22050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0">
            <a:extLst>
              <a:ext uri="{FF2B5EF4-FFF2-40B4-BE49-F238E27FC236}">
                <a16:creationId xmlns:a16="http://schemas.microsoft.com/office/drawing/2014/main" id="{4970AEC3-982F-45BF-96D7-7327459B3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3100" y="367188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35820F5A-B8EB-40E4-9238-940C505C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2124075"/>
            <a:ext cx="468313" cy="179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Oval 12">
            <a:extLst>
              <a:ext uri="{FF2B5EF4-FFF2-40B4-BE49-F238E27FC236}">
                <a16:creationId xmlns:a16="http://schemas.microsoft.com/office/drawing/2014/main" id="{749CE8A4-842A-41D1-A763-BAAFCC71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3609975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4" name="Oval 13">
            <a:extLst>
              <a:ext uri="{FF2B5EF4-FFF2-40B4-BE49-F238E27FC236}">
                <a16:creationId xmlns:a16="http://schemas.microsoft.com/office/drawing/2014/main" id="{62F572DE-F487-4DBA-AD9F-B2B32622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132013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BD193B13-3D72-460E-8BB9-0E0ADF4F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70088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Rectangle 17">
            <a:extLst>
              <a:ext uri="{FF2B5EF4-FFF2-40B4-BE49-F238E27FC236}">
                <a16:creationId xmlns:a16="http://schemas.microsoft.com/office/drawing/2014/main" id="{DEF5EC83-94D8-4169-AF5B-6D3C27B83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2287588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7" name="Rectangle 18">
            <a:extLst>
              <a:ext uri="{FF2B5EF4-FFF2-40B4-BE49-F238E27FC236}">
                <a16:creationId xmlns:a16="http://schemas.microsoft.com/office/drawing/2014/main" id="{8DAC3814-5F4E-45C2-843A-B76191AA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40088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58" name="Rectangle 19">
            <a:extLst>
              <a:ext uri="{FF2B5EF4-FFF2-40B4-BE49-F238E27FC236}">
                <a16:creationId xmlns:a16="http://schemas.microsoft.com/office/drawing/2014/main" id="{6131AB77-EA5C-44BA-AF43-F25D5928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9" name="Rectangle 20">
            <a:extLst>
              <a:ext uri="{FF2B5EF4-FFF2-40B4-BE49-F238E27FC236}">
                <a16:creationId xmlns:a16="http://schemas.microsoft.com/office/drawing/2014/main" id="{17D7A3FB-F08F-42F1-B6A0-3D811BD1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2559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0" name="Line 21">
            <a:extLst>
              <a:ext uri="{FF2B5EF4-FFF2-40B4-BE49-F238E27FC236}">
                <a16:creationId xmlns:a16="http://schemas.microsoft.com/office/drawing/2014/main" id="{BCA30789-9C3F-4DA2-9861-02E985AC5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0713" y="2016125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1" name="Object 22">
            <a:extLst>
              <a:ext uri="{FF2B5EF4-FFF2-40B4-BE49-F238E27FC236}">
                <a16:creationId xmlns:a16="http://schemas.microsoft.com/office/drawing/2014/main" id="{7EAA92C4-30DD-4524-91D0-0C8813299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7550" y="1557338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557338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23">
            <a:extLst>
              <a:ext uri="{FF2B5EF4-FFF2-40B4-BE49-F238E27FC236}">
                <a16:creationId xmlns:a16="http://schemas.microsoft.com/office/drawing/2014/main" id="{97276634-D6D5-41FA-BEBE-5CDFBE90F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1850" y="20399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3" name="Object 24">
            <a:extLst>
              <a:ext uri="{FF2B5EF4-FFF2-40B4-BE49-F238E27FC236}">
                <a16:creationId xmlns:a16="http://schemas.microsoft.com/office/drawing/2014/main" id="{684E6F76-734D-46EA-821C-22C426772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0113" y="1581150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公式" r:id="rId6" imgW="126890" imgH="228402" progId="Equation.3">
                  <p:embed/>
                </p:oleObj>
              </mc:Choice>
              <mc:Fallback>
                <p:oleObj name="公式" r:id="rId6" imgW="126890" imgH="2284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1581150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5">
            <a:extLst>
              <a:ext uri="{FF2B5EF4-FFF2-40B4-BE49-F238E27FC236}">
                <a16:creationId xmlns:a16="http://schemas.microsoft.com/office/drawing/2014/main" id="{8BCDF32E-5936-4C0A-9D84-D992B55EE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65" name="Rectangle 26">
            <a:extLst>
              <a:ext uri="{FF2B5EF4-FFF2-40B4-BE49-F238E27FC236}">
                <a16:creationId xmlns:a16="http://schemas.microsoft.com/office/drawing/2014/main" id="{776737D5-AA7A-4599-A093-27086D2F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3235325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6" name="AutoShape 27">
            <a:extLst>
              <a:ext uri="{FF2B5EF4-FFF2-40B4-BE49-F238E27FC236}">
                <a16:creationId xmlns:a16="http://schemas.microsoft.com/office/drawing/2014/main" id="{6AB1AA49-90A6-4DF5-8861-DC475194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663825"/>
            <a:ext cx="360363" cy="576263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0267" name="Object 28">
            <a:extLst>
              <a:ext uri="{FF2B5EF4-FFF2-40B4-BE49-F238E27FC236}">
                <a16:creationId xmlns:a16="http://schemas.microsoft.com/office/drawing/2014/main" id="{ABAB2946-EBEF-477D-880E-7DBE5F9FB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6363" y="273526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73526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4" name="Rectangle 30">
            <a:extLst>
              <a:ext uri="{FF2B5EF4-FFF2-40B4-BE49-F238E27FC236}">
                <a16:creationId xmlns:a16="http://schemas.microsoft.com/office/drawing/2014/main" id="{FCC812D1-F130-4B9A-8D2B-C7891800F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信号源</a:t>
            </a:r>
          </a:p>
        </p:txBody>
      </p:sp>
      <p:sp>
        <p:nvSpPr>
          <p:cNvPr id="10269" name="Oval 4">
            <a:extLst>
              <a:ext uri="{FF2B5EF4-FFF2-40B4-BE49-F238E27FC236}">
                <a16:creationId xmlns:a16="http://schemas.microsoft.com/office/drawing/2014/main" id="{D1AFAE5C-A4AA-4BE7-B526-6EAA236C9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5" y="360045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70" name="Oval 5">
            <a:extLst>
              <a:ext uri="{FF2B5EF4-FFF2-40B4-BE49-F238E27FC236}">
                <a16:creationId xmlns:a16="http://schemas.microsoft.com/office/drawing/2014/main" id="{F20A97B6-BEA2-44D0-9506-EA1D6FB7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1336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2" name="Group 108">
            <a:extLst>
              <a:ext uri="{FF2B5EF4-FFF2-40B4-BE49-F238E27FC236}">
                <a16:creationId xmlns:a16="http://schemas.microsoft.com/office/drawing/2014/main" id="{87934928-433B-4952-B5D0-1B322B50408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089150"/>
            <a:ext cx="1792288" cy="1582738"/>
            <a:chOff x="406" y="1367"/>
            <a:chExt cx="1129" cy="997"/>
          </a:xfrm>
        </p:grpSpPr>
        <p:grpSp>
          <p:nvGrpSpPr>
            <p:cNvPr id="10299" name="Group 31">
              <a:extLst>
                <a:ext uri="{FF2B5EF4-FFF2-40B4-BE49-F238E27FC236}">
                  <a16:creationId xmlns:a16="http://schemas.microsoft.com/office/drawing/2014/main" id="{25D00D0B-6B3C-4A15-84AA-2DAF8F7D4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615"/>
              <a:ext cx="363" cy="548"/>
              <a:chOff x="635" y="1774"/>
              <a:chExt cx="363" cy="548"/>
            </a:xfrm>
          </p:grpSpPr>
          <p:sp>
            <p:nvSpPr>
              <p:cNvPr id="10306" name="Oval 32">
                <a:extLst>
                  <a:ext uri="{FF2B5EF4-FFF2-40B4-BE49-F238E27FC236}">
                    <a16:creationId xmlns:a16="http://schemas.microsoft.com/office/drawing/2014/main" id="{707BDCFE-5419-45E2-88ED-AF071A5BF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" y="1933"/>
                <a:ext cx="227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07" name="Rectangle 33">
                <a:extLst>
                  <a:ext uri="{FF2B5EF4-FFF2-40B4-BE49-F238E27FC236}">
                    <a16:creationId xmlns:a16="http://schemas.microsoft.com/office/drawing/2014/main" id="{B22A8519-0660-4CC7-9C0C-F5ABAC5FC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1774"/>
                <a:ext cx="10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308" name="Rectangle 34">
                <a:extLst>
                  <a:ext uri="{FF2B5EF4-FFF2-40B4-BE49-F238E27FC236}">
                    <a16:creationId xmlns:a16="http://schemas.microsoft.com/office/drawing/2014/main" id="{5891D10D-9D6C-4620-A4EA-5638E8914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092"/>
                <a:ext cx="11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−</a:t>
                </a:r>
                <a:endPara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graphicFrame>
          <p:nvGraphicFramePr>
            <p:cNvPr id="10300" name="Object 35">
              <a:extLst>
                <a:ext uri="{FF2B5EF4-FFF2-40B4-BE49-F238E27FC236}">
                  <a16:creationId xmlns:a16="http://schemas.microsoft.com/office/drawing/2014/main" id="{20A1B7E9-2D14-4009-97DB-A4C17CCB6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" y="1759"/>
            <a:ext cx="1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" name="公式" r:id="rId10" imgW="152334" imgH="228501" progId="Equation.3">
                    <p:embed/>
                  </p:oleObj>
                </mc:Choice>
                <mc:Fallback>
                  <p:oleObj name="公式" r:id="rId10" imgW="152334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759"/>
                          <a:ext cx="1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1" name="Line 36">
              <a:extLst>
                <a:ext uri="{FF2B5EF4-FFF2-40B4-BE49-F238E27FC236}">
                  <a16:creationId xmlns:a16="http://schemas.microsoft.com/office/drawing/2014/main" id="{A1085191-4123-4AB4-BBD5-B5DBD6212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43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37">
              <a:extLst>
                <a:ext uri="{FF2B5EF4-FFF2-40B4-BE49-F238E27FC236}">
                  <a16:creationId xmlns:a16="http://schemas.microsoft.com/office/drawing/2014/main" id="{B4C3FE3D-A921-4DE5-A165-F49971C9F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1434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38">
              <a:extLst>
                <a:ext uri="{FF2B5EF4-FFF2-40B4-BE49-F238E27FC236}">
                  <a16:creationId xmlns:a16="http://schemas.microsoft.com/office/drawing/2014/main" id="{180A8A2B-721A-4228-97CC-1ADA6209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" y="2362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Rectangle 39">
              <a:extLst>
                <a:ext uri="{FF2B5EF4-FFF2-40B4-BE49-F238E27FC236}">
                  <a16:creationId xmlns:a16="http://schemas.microsoft.com/office/drawing/2014/main" id="{9DDA0D94-44CC-44E2-8426-73713592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367"/>
              <a:ext cx="295" cy="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305" name="Object 40">
              <a:extLst>
                <a:ext uri="{FF2B5EF4-FFF2-40B4-BE49-F238E27FC236}">
                  <a16:creationId xmlns:a16="http://schemas.microsoft.com/office/drawing/2014/main" id="{964BEE09-B415-4D22-BBF8-D504CDBCAA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0" y="1480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公式" r:id="rId12" imgW="177646" imgH="228402" progId="Equation.3">
                    <p:embed/>
                  </p:oleObj>
                </mc:Choice>
                <mc:Fallback>
                  <p:oleObj name="公式" r:id="rId12" imgW="177646" imgH="22840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480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346" name="Rectangle 42">
            <a:extLst>
              <a:ext uri="{FF2B5EF4-FFF2-40B4-BE49-F238E27FC236}">
                <a16:creationId xmlns:a16="http://schemas.microsoft.com/office/drawing/2014/main" id="{8396603C-8CA7-47D0-B187-677FB603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负载</a:t>
            </a:r>
          </a:p>
        </p:txBody>
      </p:sp>
      <p:grpSp>
        <p:nvGrpSpPr>
          <p:cNvPr id="4" name="Group 109">
            <a:extLst>
              <a:ext uri="{FF2B5EF4-FFF2-40B4-BE49-F238E27FC236}">
                <a16:creationId xmlns:a16="http://schemas.microsoft.com/office/drawing/2014/main" id="{9389E208-09F8-413C-8A7F-AB1F962117CA}"/>
              </a:ext>
            </a:extLst>
          </p:cNvPr>
          <p:cNvGrpSpPr>
            <a:grpSpLocks/>
          </p:cNvGrpSpPr>
          <p:nvPr/>
        </p:nvGrpSpPr>
        <p:grpSpPr bwMode="auto">
          <a:xfrm>
            <a:off x="7796213" y="2276475"/>
            <a:ext cx="736600" cy="1333500"/>
            <a:chOff x="4597" y="1485"/>
            <a:chExt cx="464" cy="840"/>
          </a:xfrm>
        </p:grpSpPr>
        <p:sp>
          <p:nvSpPr>
            <p:cNvPr id="10296" name="Line 43">
              <a:extLst>
                <a:ext uri="{FF2B5EF4-FFF2-40B4-BE49-F238E27FC236}">
                  <a16:creationId xmlns:a16="http://schemas.microsoft.com/office/drawing/2014/main" id="{8607780C-A900-4783-A40C-6A46D59D4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85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Rectangle 44">
              <a:extLst>
                <a:ext uri="{FF2B5EF4-FFF2-40B4-BE49-F238E27FC236}">
                  <a16:creationId xmlns:a16="http://schemas.microsoft.com/office/drawing/2014/main" id="{9BB9B6C1-4C3F-45FC-8661-7FBF7C16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1758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298" name="Object 45">
              <a:extLst>
                <a:ext uri="{FF2B5EF4-FFF2-40B4-BE49-F238E27FC236}">
                  <a16:creationId xmlns:a16="http://schemas.microsoft.com/office/drawing/2014/main" id="{1B4390F0-9AAA-430B-B13E-8043323E6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8" y="1797"/>
            <a:ext cx="2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" name="公式" r:id="rId14" imgW="203024" imgH="215713" progId="Equation.3">
                    <p:embed/>
                  </p:oleObj>
                </mc:Choice>
                <mc:Fallback>
                  <p:oleObj name="公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797"/>
                          <a:ext cx="2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4" name="Object 46">
            <a:extLst>
              <a:ext uri="{FF2B5EF4-FFF2-40B4-BE49-F238E27FC236}">
                <a16:creationId xmlns:a16="http://schemas.microsoft.com/office/drawing/2014/main" id="{C55C218A-EC05-4B60-8682-705EF228D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6488" y="2303463"/>
          <a:ext cx="342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公式" r:id="rId16" imgW="190500" imgH="228600" progId="Equation.3">
                  <p:embed/>
                </p:oleObj>
              </mc:Choice>
              <mc:Fallback>
                <p:oleObj name="公式" r:id="rId16" imgW="1905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2303463"/>
                        <a:ext cx="342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47">
            <a:extLst>
              <a:ext uri="{FF2B5EF4-FFF2-40B4-BE49-F238E27FC236}">
                <a16:creationId xmlns:a16="http://schemas.microsoft.com/office/drawing/2014/main" id="{AE90A8FF-8636-4DFA-9530-1CD211C00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2709863"/>
          <a:ext cx="774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公式" r:id="rId18" imgW="330200" imgH="228600" progId="Equation.3">
                  <p:embed/>
                </p:oleObj>
              </mc:Choice>
              <mc:Fallback>
                <p:oleObj name="公式" r:id="rId18" imgW="330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709863"/>
                        <a:ext cx="774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Line 48">
            <a:extLst>
              <a:ext uri="{FF2B5EF4-FFF2-40B4-BE49-F238E27FC236}">
                <a16:creationId xmlns:a16="http://schemas.microsoft.com/office/drawing/2014/main" id="{70FD9C9B-22C0-4E3C-9287-A8B3D94EA6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2197100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7" name="Line 49">
            <a:extLst>
              <a:ext uri="{FF2B5EF4-FFF2-40B4-BE49-F238E27FC236}">
                <a16:creationId xmlns:a16="http://schemas.microsoft.com/office/drawing/2014/main" id="{359FD10D-5F89-4344-B02F-FE8C2AB74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3671888"/>
            <a:ext cx="2700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78" name="Object 95">
            <a:extLst>
              <a:ext uri="{FF2B5EF4-FFF2-40B4-BE49-F238E27FC236}">
                <a16:creationId xmlns:a16="http://schemas.microsoft.com/office/drawing/2014/main" id="{5B68994C-15EE-4730-A15A-F03826B423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2735263"/>
          <a:ext cx="2492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公式" r:id="rId20" imgW="139579" imgH="215713" progId="Equation.3">
                  <p:embed/>
                </p:oleObj>
              </mc:Choice>
              <mc:Fallback>
                <p:oleObj name="公式" r:id="rId20" imgW="139579" imgH="215713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5263"/>
                        <a:ext cx="2492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96">
            <a:extLst>
              <a:ext uri="{FF2B5EF4-FFF2-40B4-BE49-F238E27FC236}">
                <a16:creationId xmlns:a16="http://schemas.microsoft.com/office/drawing/2014/main" id="{1A522DDB-8495-48CF-8071-4DABBCCE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7606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606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Line 111">
            <a:extLst>
              <a:ext uri="{FF2B5EF4-FFF2-40B4-BE49-F238E27FC236}">
                <a16:creationId xmlns:a16="http://schemas.microsoft.com/office/drawing/2014/main" id="{722D56CF-734E-456C-AF11-04666AE59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3671888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1" name="Line 112">
            <a:extLst>
              <a:ext uri="{FF2B5EF4-FFF2-40B4-BE49-F238E27FC236}">
                <a16:creationId xmlns:a16="http://schemas.microsoft.com/office/drawing/2014/main" id="{3645607E-C7ED-42E3-BC34-C3C635C0F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500" y="4005263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Text Box 117">
            <a:extLst>
              <a:ext uri="{FF2B5EF4-FFF2-40B4-BE49-F238E27FC236}">
                <a16:creationId xmlns:a16="http://schemas.microsoft.com/office/drawing/2014/main" id="{0C91A46B-2114-45AC-AEEB-AF082AE1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77" y="2257693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电压放大</a:t>
            </a:r>
          </a:p>
        </p:txBody>
      </p:sp>
      <p:graphicFrame>
        <p:nvGraphicFramePr>
          <p:cNvPr id="738428" name="Object 124">
            <a:extLst>
              <a:ext uri="{FF2B5EF4-FFF2-40B4-BE49-F238E27FC236}">
                <a16:creationId xmlns:a16="http://schemas.microsoft.com/office/drawing/2014/main" id="{17BAA5E2-344D-43AB-89F6-A2BE50107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5584825"/>
          <a:ext cx="1873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584825"/>
                        <a:ext cx="1873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29" name="Object 125">
            <a:extLst>
              <a:ext uri="{FF2B5EF4-FFF2-40B4-BE49-F238E27FC236}">
                <a16:creationId xmlns:a16="http://schemas.microsoft.com/office/drawing/2014/main" id="{0DEB0DD2-C479-4F33-82DB-2FB3B0899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419600"/>
          <a:ext cx="441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19600"/>
                        <a:ext cx="441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0" name="Object 126">
            <a:extLst>
              <a:ext uri="{FF2B5EF4-FFF2-40B4-BE49-F238E27FC236}">
                <a16:creationId xmlns:a16="http://schemas.microsoft.com/office/drawing/2014/main" id="{18C15A45-473C-492B-9F8F-40F3F2C8F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38650"/>
          <a:ext cx="409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8650"/>
                        <a:ext cx="409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1" name="Object 127">
            <a:extLst>
              <a:ext uri="{FF2B5EF4-FFF2-40B4-BE49-F238E27FC236}">
                <a16:creationId xmlns:a16="http://schemas.microsoft.com/office/drawing/2014/main" id="{2BF1946B-5B0B-47A8-8390-615D4A675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4451350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51350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2" name="Object 128">
            <a:extLst>
              <a:ext uri="{FF2B5EF4-FFF2-40B4-BE49-F238E27FC236}">
                <a16:creationId xmlns:a16="http://schemas.microsoft.com/office/drawing/2014/main" id="{818DEF82-94E9-4B24-8A9C-141160E06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8138" y="5062538"/>
          <a:ext cx="600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公式" r:id="rId32" imgW="241300" imgH="228600" progId="Equation.3">
                  <p:embed/>
                </p:oleObj>
              </mc:Choice>
              <mc:Fallback>
                <p:oleObj name="公式" r:id="rId32" imgW="241300" imgH="2286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062538"/>
                        <a:ext cx="600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33" name="Rectangle 129">
            <a:extLst>
              <a:ext uri="{FF2B5EF4-FFF2-40B4-BE49-F238E27FC236}">
                <a16:creationId xmlns:a16="http://schemas.microsoft.com/office/drawing/2014/main" id="{934851A4-9D55-4B05-8D2B-4355D501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3" y="5049838"/>
            <a:ext cx="269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：负载开路时的电压增益</a:t>
            </a:r>
          </a:p>
        </p:txBody>
      </p:sp>
      <p:sp>
        <p:nvSpPr>
          <p:cNvPr id="738434" name="Rectangle 130">
            <a:extLst>
              <a:ext uri="{FF2B5EF4-FFF2-40B4-BE49-F238E27FC236}">
                <a16:creationId xmlns:a16="http://schemas.microsoft.com/office/drawing/2014/main" id="{4AB7CCBB-9099-4AE4-BE12-D5E5D3A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4323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738435" name="Rectangle 131">
            <a:extLst>
              <a:ext uri="{FF2B5EF4-FFF2-40B4-BE49-F238E27FC236}">
                <a16:creationId xmlns:a16="http://schemas.microsoft.com/office/drawing/2014/main" id="{A8473174-4C74-48CD-9D24-EE9EC4AB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4640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738436" name="Rectangle 132">
            <a:extLst>
              <a:ext uri="{FF2B5EF4-FFF2-40B4-BE49-F238E27FC236}">
                <a16:creationId xmlns:a16="http://schemas.microsoft.com/office/drawing/2014/main" id="{E721CC42-6723-4DEA-A7EF-8E8F3480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4323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738439" name="Object 135">
            <a:extLst>
              <a:ext uri="{FF2B5EF4-FFF2-40B4-BE49-F238E27FC236}">
                <a16:creationId xmlns:a16="http://schemas.microsoft.com/office/drawing/2014/main" id="{299345D6-665E-4886-920A-9B2E6EEC2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5553075"/>
          <a:ext cx="1101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34" imgW="508000" imgH="431800" progId="Equation.3">
                  <p:embed/>
                </p:oleObj>
              </mc:Choice>
              <mc:Fallback>
                <p:oleObj name="公式" r:id="rId34" imgW="508000" imgH="4318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53075"/>
                        <a:ext cx="11017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0" name="Rectangle 136">
            <a:extLst>
              <a:ext uri="{FF2B5EF4-FFF2-40B4-BE49-F238E27FC236}">
                <a16:creationId xmlns:a16="http://schemas.microsoft.com/office/drawing/2014/main" id="{B380732E-4BA5-4659-A481-946098F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7070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电压增益：</a:t>
            </a:r>
            <a:endParaRPr lang="en-US" altLang="zh-CN" sz="1800" b="0"/>
          </a:p>
        </p:txBody>
      </p:sp>
      <p:graphicFrame>
        <p:nvGraphicFramePr>
          <p:cNvPr id="738446" name="Object 142">
            <a:extLst>
              <a:ext uri="{FF2B5EF4-FFF2-40B4-BE49-F238E27FC236}">
                <a16:creationId xmlns:a16="http://schemas.microsoft.com/office/drawing/2014/main" id="{C828A0D9-99CF-4B22-A17D-CE82865C2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4468813"/>
          <a:ext cx="504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468813"/>
                        <a:ext cx="5048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7" name="Rectangle 143">
            <a:extLst>
              <a:ext uri="{FF2B5EF4-FFF2-40B4-BE49-F238E27FC236}">
                <a16:creationId xmlns:a16="http://schemas.microsoft.com/office/drawing/2014/main" id="{96C61227-C3D2-4609-8848-B2BF1B4D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470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34" grpId="0"/>
      <p:bldP spid="738346" grpId="0"/>
      <p:bldP spid="738433" grpId="0"/>
      <p:bldP spid="738434" grpId="0"/>
      <p:bldP spid="738435" grpId="0"/>
      <p:bldP spid="738436" grpId="0"/>
      <p:bldP spid="738440" grpId="0"/>
      <p:bldP spid="7384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1A89E8D1-D955-4782-961F-A55F16A35AF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38710E-76F4-4237-A09F-795BF9E455B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7F586606-1CCD-439D-A003-494B9834D5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2AD7F5BA-A007-49DF-9FFB-6F56F6EF3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8577E84-9465-4B20-94E4-382C817F589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5B23CA8-0392-434E-A085-76E7FFF24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(2)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41C4AF49-8E74-48C0-BA63-92E5D9011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放大电路</a:t>
            </a:r>
          </a:p>
        </p:txBody>
      </p:sp>
      <p:sp>
        <p:nvSpPr>
          <p:cNvPr id="12295" name="Rectangle 25">
            <a:extLst>
              <a:ext uri="{FF2B5EF4-FFF2-40B4-BE49-F238E27FC236}">
                <a16:creationId xmlns:a16="http://schemas.microsoft.com/office/drawing/2014/main" id="{545714BE-58BA-476E-8E42-C0C4E7E5A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信号源</a:t>
            </a:r>
          </a:p>
        </p:txBody>
      </p:sp>
      <p:sp>
        <p:nvSpPr>
          <p:cNvPr id="12296" name="Rectangle 40">
            <a:extLst>
              <a:ext uri="{FF2B5EF4-FFF2-40B4-BE49-F238E27FC236}">
                <a16:creationId xmlns:a16="http://schemas.microsoft.com/office/drawing/2014/main" id="{68D2ABD8-30DB-4E9E-B4E6-C94495AE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负载</a:t>
            </a:r>
          </a:p>
        </p:txBody>
      </p:sp>
      <p:sp>
        <p:nvSpPr>
          <p:cNvPr id="12297" name="Line 49">
            <a:extLst>
              <a:ext uri="{FF2B5EF4-FFF2-40B4-BE49-F238E27FC236}">
                <a16:creationId xmlns:a16="http://schemas.microsoft.com/office/drawing/2014/main" id="{73C2A29C-C1E1-47B9-9993-70252C07F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6275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50">
            <a:extLst>
              <a:ext uri="{FF2B5EF4-FFF2-40B4-BE49-F238E27FC236}">
                <a16:creationId xmlns:a16="http://schemas.microsoft.com/office/drawing/2014/main" id="{C1805EA2-8810-4ABB-A214-5CFBF152AC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2192338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51">
            <a:extLst>
              <a:ext uri="{FF2B5EF4-FFF2-40B4-BE49-F238E27FC236}">
                <a16:creationId xmlns:a16="http://schemas.microsoft.com/office/drawing/2014/main" id="{42F1CC0E-C565-4766-BB6D-74256F9F5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368141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AutoShape 52">
            <a:extLst>
              <a:ext uri="{FF2B5EF4-FFF2-40B4-BE49-F238E27FC236}">
                <a16:creationId xmlns:a16="http://schemas.microsoft.com/office/drawing/2014/main" id="{EAFE0C53-5472-4358-819E-DC1C52DD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706688"/>
            <a:ext cx="360363" cy="57626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1" name="Line 53">
            <a:extLst>
              <a:ext uri="{FF2B5EF4-FFF2-40B4-BE49-F238E27FC236}">
                <a16:creationId xmlns:a16="http://schemas.microsoft.com/office/drawing/2014/main" id="{E351F3AC-D187-44E5-9F9A-8FA9E3364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5300" y="29940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54">
            <a:extLst>
              <a:ext uri="{FF2B5EF4-FFF2-40B4-BE49-F238E27FC236}">
                <a16:creationId xmlns:a16="http://schemas.microsoft.com/office/drawing/2014/main" id="{73A1D821-294C-4757-965C-28F8DCF11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588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55">
            <a:extLst>
              <a:ext uri="{FF2B5EF4-FFF2-40B4-BE49-F238E27FC236}">
                <a16:creationId xmlns:a16="http://schemas.microsoft.com/office/drawing/2014/main" id="{58DF8E8D-EFEB-418C-883C-EACFD42D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274161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4" name="Line 56">
            <a:extLst>
              <a:ext uri="{FF2B5EF4-FFF2-40B4-BE49-F238E27FC236}">
                <a16:creationId xmlns:a16="http://schemas.microsoft.com/office/drawing/2014/main" id="{59E92572-00C3-49E4-8D7A-FB9834FA8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4688" y="2201863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57">
            <a:extLst>
              <a:ext uri="{FF2B5EF4-FFF2-40B4-BE49-F238E27FC236}">
                <a16:creationId xmlns:a16="http://schemas.microsoft.com/office/drawing/2014/main" id="{913ED83C-D765-4AB5-977C-460256A20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4688" y="36782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Oval 58">
            <a:extLst>
              <a:ext uri="{FF2B5EF4-FFF2-40B4-BE49-F238E27FC236}">
                <a16:creationId xmlns:a16="http://schemas.microsoft.com/office/drawing/2014/main" id="{DDB1A0D7-5A70-4B4F-A66C-DAF36B83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36068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7" name="Oval 59">
            <a:extLst>
              <a:ext uri="{FF2B5EF4-FFF2-40B4-BE49-F238E27FC236}">
                <a16:creationId xmlns:a16="http://schemas.microsoft.com/office/drawing/2014/main" id="{83D3CD58-6DE6-4441-A88B-8D7F621FC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2128838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2308" name="Object 60">
            <a:extLst>
              <a:ext uri="{FF2B5EF4-FFF2-40B4-BE49-F238E27FC236}">
                <a16:creationId xmlns:a16="http://schemas.microsoft.com/office/drawing/2014/main" id="{7F9AF666-31B4-4E16-BBC4-C7709764E6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2778125"/>
          <a:ext cx="342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778125"/>
                        <a:ext cx="3429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61">
            <a:extLst>
              <a:ext uri="{FF2B5EF4-FFF2-40B4-BE49-F238E27FC236}">
                <a16:creationId xmlns:a16="http://schemas.microsoft.com/office/drawing/2014/main" id="{14171BEF-E0B8-49FE-809B-E12825C71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2201863"/>
            <a:ext cx="0" cy="147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62">
            <a:extLst>
              <a:ext uri="{FF2B5EF4-FFF2-40B4-BE49-F238E27FC236}">
                <a16:creationId xmlns:a16="http://schemas.microsoft.com/office/drawing/2014/main" id="{3BDB4B7F-85D3-485D-85F2-4A137E33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3" y="274161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1" name="Rectangle 63">
            <a:extLst>
              <a:ext uri="{FF2B5EF4-FFF2-40B4-BE49-F238E27FC236}">
                <a16:creationId xmlns:a16="http://schemas.microsoft.com/office/drawing/2014/main" id="{601FBBEF-23A4-4945-8A0B-3CA7ADE2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2309813"/>
            <a:ext cx="173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12" name="Rectangle 64">
            <a:extLst>
              <a:ext uri="{FF2B5EF4-FFF2-40B4-BE49-F238E27FC236}">
                <a16:creationId xmlns:a16="http://schemas.microsoft.com/office/drawing/2014/main" id="{D9B975DE-70B7-466B-A986-85DC72E4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326231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313" name="Line 65">
            <a:extLst>
              <a:ext uri="{FF2B5EF4-FFF2-40B4-BE49-F238E27FC236}">
                <a16:creationId xmlns:a16="http://schemas.microsoft.com/office/drawing/2014/main" id="{4A68163C-6D1E-4614-9599-A7D75A903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203835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4" name="Object 66">
            <a:extLst>
              <a:ext uri="{FF2B5EF4-FFF2-40B4-BE49-F238E27FC236}">
                <a16:creationId xmlns:a16="http://schemas.microsoft.com/office/drawing/2014/main" id="{82C18CE9-90F4-462C-96D9-B274A738A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274161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74161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Line 67">
            <a:extLst>
              <a:ext uri="{FF2B5EF4-FFF2-40B4-BE49-F238E27FC236}">
                <a16:creationId xmlns:a16="http://schemas.microsoft.com/office/drawing/2014/main" id="{D5B9CDAD-C6E4-42F1-9E05-773AE8DC8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8763" y="2263775"/>
            <a:ext cx="0" cy="133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Rectangle 68">
            <a:extLst>
              <a:ext uri="{FF2B5EF4-FFF2-40B4-BE49-F238E27FC236}">
                <a16:creationId xmlns:a16="http://schemas.microsoft.com/office/drawing/2014/main" id="{0905FEBB-DC60-4439-A576-C8F96C5A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269716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7" name="Line 69">
            <a:extLst>
              <a:ext uri="{FF2B5EF4-FFF2-40B4-BE49-F238E27FC236}">
                <a16:creationId xmlns:a16="http://schemas.microsoft.com/office/drawing/2014/main" id="{A2C6A338-5B58-40C4-8918-D76C30FED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20272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Rectangle 70">
            <a:extLst>
              <a:ext uri="{FF2B5EF4-FFF2-40B4-BE49-F238E27FC236}">
                <a16:creationId xmlns:a16="http://schemas.microsoft.com/office/drawing/2014/main" id="{F8CC8E89-DBE3-486D-A2B8-04E421E5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78025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12319" name="Group 73">
            <a:extLst>
              <a:ext uri="{FF2B5EF4-FFF2-40B4-BE49-F238E27FC236}">
                <a16:creationId xmlns:a16="http://schemas.microsoft.com/office/drawing/2014/main" id="{5AB9DC78-A7A8-460C-8126-A334D2151248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2130425"/>
            <a:ext cx="1838325" cy="1609725"/>
            <a:chOff x="452" y="2907"/>
            <a:chExt cx="1158" cy="1014"/>
          </a:xfrm>
        </p:grpSpPr>
        <p:sp>
          <p:nvSpPr>
            <p:cNvPr id="12345" name="Line 74">
              <a:extLst>
                <a:ext uri="{FF2B5EF4-FFF2-40B4-BE49-F238E27FC236}">
                  <a16:creationId xmlns:a16="http://schemas.microsoft.com/office/drawing/2014/main" id="{C10DC008-F63B-478E-8D66-E31A5B489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75">
              <a:extLst>
                <a:ext uri="{FF2B5EF4-FFF2-40B4-BE49-F238E27FC236}">
                  <a16:creationId xmlns:a16="http://schemas.microsoft.com/office/drawing/2014/main" id="{D4ADCB4B-8215-42F6-9EF1-7074743E1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76">
              <a:extLst>
                <a:ext uri="{FF2B5EF4-FFF2-40B4-BE49-F238E27FC236}">
                  <a16:creationId xmlns:a16="http://schemas.microsoft.com/office/drawing/2014/main" id="{0768532B-12B2-4F01-928F-93DA152AE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" y="2946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77">
              <a:extLst>
                <a:ext uri="{FF2B5EF4-FFF2-40B4-BE49-F238E27FC236}">
                  <a16:creationId xmlns:a16="http://schemas.microsoft.com/office/drawing/2014/main" id="{D78CEFE5-C304-49B8-8FF7-2EABD554D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8" y="388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Oval 78">
              <a:extLst>
                <a:ext uri="{FF2B5EF4-FFF2-40B4-BE49-F238E27FC236}">
                  <a16:creationId xmlns:a16="http://schemas.microsoft.com/office/drawing/2014/main" id="{410E08D5-EA48-4F75-B7D4-E6B889AB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383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0" name="Oval 79">
              <a:extLst>
                <a:ext uri="{FF2B5EF4-FFF2-40B4-BE49-F238E27FC236}">
                  <a16:creationId xmlns:a16="http://schemas.microsoft.com/office/drawing/2014/main" id="{767E0D8D-EE7A-4F4F-9934-75A2267B4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0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1" name="Oval 80">
              <a:extLst>
                <a:ext uri="{FF2B5EF4-FFF2-40B4-BE49-F238E27FC236}">
                  <a16:creationId xmlns:a16="http://schemas.microsoft.com/office/drawing/2014/main" id="{29530C0D-463C-4F6E-BCF1-F42B4EF22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332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2" name="Line 81">
              <a:extLst>
                <a:ext uri="{FF2B5EF4-FFF2-40B4-BE49-F238E27FC236}">
                  <a16:creationId xmlns:a16="http://schemas.microsoft.com/office/drawing/2014/main" id="{2B52E818-4233-40ED-80CF-95E709A4D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" y="3294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82">
              <a:extLst>
                <a:ext uri="{FF2B5EF4-FFF2-40B4-BE49-F238E27FC236}">
                  <a16:creationId xmlns:a16="http://schemas.microsoft.com/office/drawing/2014/main" id="{64401E72-A47F-4BB4-A8DD-77F008E3C7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" y="344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Rectangle 83">
              <a:extLst>
                <a:ext uri="{FF2B5EF4-FFF2-40B4-BE49-F238E27FC236}">
                  <a16:creationId xmlns:a16="http://schemas.microsoft.com/office/drawing/2014/main" id="{C2DF668E-5625-46E9-89F6-0CC0D8E9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286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2355" name="Object 84">
              <a:extLst>
                <a:ext uri="{FF2B5EF4-FFF2-40B4-BE49-F238E27FC236}">
                  <a16:creationId xmlns:a16="http://schemas.microsoft.com/office/drawing/2014/main" id="{7F93E2C9-408E-47A5-B8DF-61262964E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0" y="3315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5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3315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6" name="Object 85">
              <a:extLst>
                <a:ext uri="{FF2B5EF4-FFF2-40B4-BE49-F238E27FC236}">
                  <a16:creationId xmlns:a16="http://schemas.microsoft.com/office/drawing/2014/main" id="{A18C9BDA-7269-44B1-B4AC-EDD946696F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" y="3317"/>
            <a:ext cx="12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6" name="公式" r:id="rId10" imgW="114250" imgH="228501" progId="Equation.3">
                    <p:embed/>
                  </p:oleObj>
                </mc:Choice>
                <mc:Fallback>
                  <p:oleObj name="公式" r:id="rId10" imgW="114250" imgH="228501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3317"/>
                          <a:ext cx="12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0" name="Object 86">
            <a:extLst>
              <a:ext uri="{FF2B5EF4-FFF2-40B4-BE49-F238E27FC236}">
                <a16:creationId xmlns:a16="http://schemas.microsoft.com/office/drawing/2014/main" id="{8C32B5BD-0193-48CE-B94C-CAF88C7F8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8813" y="2781300"/>
          <a:ext cx="2492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公式" r:id="rId12" imgW="139579" imgH="215713" progId="Equation.3">
                  <p:embed/>
                </p:oleObj>
              </mc:Choice>
              <mc:Fallback>
                <p:oleObj name="公式" r:id="rId12" imgW="139579" imgH="21571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781300"/>
                        <a:ext cx="2492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87">
            <a:extLst>
              <a:ext uri="{FF2B5EF4-FFF2-40B4-BE49-F238E27FC236}">
                <a16:creationId xmlns:a16="http://schemas.microsoft.com/office/drawing/2014/main" id="{E1058C3F-C906-47C9-9F28-6AA747436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9800" y="2781300"/>
          <a:ext cx="625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公式" r:id="rId14" imgW="266584" imgH="228501" progId="Equation.3">
                  <p:embed/>
                </p:oleObj>
              </mc:Choice>
              <mc:Fallback>
                <p:oleObj name="公式" r:id="rId14" imgW="266584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781300"/>
                        <a:ext cx="625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Line 88">
            <a:extLst>
              <a:ext uri="{FF2B5EF4-FFF2-40B4-BE49-F238E27FC236}">
                <a16:creationId xmlns:a16="http://schemas.microsoft.com/office/drawing/2014/main" id="{F8463B07-D722-45F9-840B-FE071506CC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0838" y="2781300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23" name="Object 89">
            <a:extLst>
              <a:ext uri="{FF2B5EF4-FFF2-40B4-BE49-F238E27FC236}">
                <a16:creationId xmlns:a16="http://schemas.microsoft.com/office/drawing/2014/main" id="{2116537B-77D5-499B-BAFC-A4E6A1316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0" y="1592263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公式" r:id="rId16" imgW="126890" imgH="228402" progId="Equation.3">
                  <p:embed/>
                </p:oleObj>
              </mc:Choice>
              <mc:Fallback>
                <p:oleObj name="公式" r:id="rId16" imgW="126890" imgH="228402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592263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90">
            <a:extLst>
              <a:ext uri="{FF2B5EF4-FFF2-40B4-BE49-F238E27FC236}">
                <a16:creationId xmlns:a16="http://schemas.microsoft.com/office/drawing/2014/main" id="{F681EE70-4E5D-4DCD-A587-0A9EE4415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1592263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592263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Rectangle 91">
            <a:extLst>
              <a:ext uri="{FF2B5EF4-FFF2-40B4-BE49-F238E27FC236}">
                <a16:creationId xmlns:a16="http://schemas.microsoft.com/office/drawing/2014/main" id="{4CEE8753-F3AE-462A-B2D7-C4BA74C0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2907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26" name="Rectangle 92">
            <a:extLst>
              <a:ext uri="{FF2B5EF4-FFF2-40B4-BE49-F238E27FC236}">
                <a16:creationId xmlns:a16="http://schemas.microsoft.com/office/drawing/2014/main" id="{CE98AF1E-2E83-4CC6-9093-E74893C7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0" y="32432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  <a:endParaRPr kumimoji="1" lang="zh-CN" altLang="en-US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2327" name="Object 93">
            <a:extLst>
              <a:ext uri="{FF2B5EF4-FFF2-40B4-BE49-F238E27FC236}">
                <a16:creationId xmlns:a16="http://schemas.microsoft.com/office/drawing/2014/main" id="{39DA270F-9396-4E60-AC65-D8B3292F6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1175" y="2759075"/>
          <a:ext cx="401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" name="公式" r:id="rId20" imgW="203024" imgH="215713" progId="Equation.3">
                  <p:embed/>
                </p:oleObj>
              </mc:Choice>
              <mc:Fallback>
                <p:oleObj name="公式" r:id="rId20" imgW="203024" imgH="215713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2759075"/>
                        <a:ext cx="401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94">
            <a:extLst>
              <a:ext uri="{FF2B5EF4-FFF2-40B4-BE49-F238E27FC236}">
                <a16:creationId xmlns:a16="http://schemas.microsoft.com/office/drawing/2014/main" id="{1684F0AA-D94A-4506-BAB1-23BAB5B7B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5525" y="27479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479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Text Box 98">
            <a:extLst>
              <a:ext uri="{FF2B5EF4-FFF2-40B4-BE49-F238E27FC236}">
                <a16:creationId xmlns:a16="http://schemas.microsoft.com/office/drawing/2014/main" id="{F8E9F082-9A3C-4994-904F-00B3FAD4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15" y="2257693"/>
            <a:ext cx="55399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电流放大</a:t>
            </a:r>
          </a:p>
        </p:txBody>
      </p:sp>
      <p:sp>
        <p:nvSpPr>
          <p:cNvPr id="12330" name="Line 99">
            <a:extLst>
              <a:ext uri="{FF2B5EF4-FFF2-40B4-BE49-F238E27FC236}">
                <a16:creationId xmlns:a16="http://schemas.microsoft.com/office/drawing/2014/main" id="{700765E7-A652-4A67-ADB6-3D33DE56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681413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1" name="Line 100">
            <a:extLst>
              <a:ext uri="{FF2B5EF4-FFF2-40B4-BE49-F238E27FC236}">
                <a16:creationId xmlns:a16="http://schemas.microsoft.com/office/drawing/2014/main" id="{FC59E969-5CAE-4BA8-B784-6F6E75CA6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7438" y="400526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7093" name="Object 117">
            <a:extLst>
              <a:ext uri="{FF2B5EF4-FFF2-40B4-BE49-F238E27FC236}">
                <a16:creationId xmlns:a16="http://schemas.microsoft.com/office/drawing/2014/main" id="{A9315864-DAD1-43F1-9F39-59BD507D6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5556250"/>
          <a:ext cx="18192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" name="公式" r:id="rId24" imgW="837836" imgH="431613" progId="Equation.3">
                  <p:embed/>
                </p:oleObj>
              </mc:Choice>
              <mc:Fallback>
                <p:oleObj name="公式" r:id="rId24" imgW="837836" imgH="431613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556250"/>
                        <a:ext cx="18192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118">
            <a:extLst>
              <a:ext uri="{FF2B5EF4-FFF2-40B4-BE49-F238E27FC236}">
                <a16:creationId xmlns:a16="http://schemas.microsoft.com/office/drawing/2014/main" id="{926B0D6C-FA98-45AA-88BC-B5384FA3F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383088"/>
          <a:ext cx="441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383088"/>
                        <a:ext cx="441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119">
            <a:extLst>
              <a:ext uri="{FF2B5EF4-FFF2-40B4-BE49-F238E27FC236}">
                <a16:creationId xmlns:a16="http://schemas.microsoft.com/office/drawing/2014/main" id="{9F6EA9C6-4C1C-4BF5-BE77-45D60F9DE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02138"/>
          <a:ext cx="409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02138"/>
                        <a:ext cx="409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120">
            <a:extLst>
              <a:ext uri="{FF2B5EF4-FFF2-40B4-BE49-F238E27FC236}">
                <a16:creationId xmlns:a16="http://schemas.microsoft.com/office/drawing/2014/main" id="{B558E69B-0A8D-42F8-AEEA-D60C9C07A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5850" y="4414838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14838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121">
            <a:extLst>
              <a:ext uri="{FF2B5EF4-FFF2-40B4-BE49-F238E27FC236}">
                <a16:creationId xmlns:a16="http://schemas.microsoft.com/office/drawing/2014/main" id="{39BA7D18-0644-446F-8F4F-549DEF020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5026025"/>
          <a:ext cx="506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公式" r:id="rId32" imgW="203112" imgH="228501" progId="Equation.3">
                  <p:embed/>
                </p:oleObj>
              </mc:Choice>
              <mc:Fallback>
                <p:oleObj name="公式" r:id="rId32" imgW="203112" imgH="228501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026025"/>
                        <a:ext cx="5064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Rectangle 122">
            <a:extLst>
              <a:ext uri="{FF2B5EF4-FFF2-40B4-BE49-F238E27FC236}">
                <a16:creationId xmlns:a16="http://schemas.microsoft.com/office/drawing/2014/main" id="{FA73985F-D9CA-48B0-9926-2855C69F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0133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：负载短路时的电流增益</a:t>
            </a:r>
          </a:p>
        </p:txBody>
      </p:sp>
      <p:sp>
        <p:nvSpPr>
          <p:cNvPr id="12338" name="Rectangle 123">
            <a:extLst>
              <a:ext uri="{FF2B5EF4-FFF2-40B4-BE49-F238E27FC236}">
                <a16:creationId xmlns:a16="http://schemas.microsoft.com/office/drawing/2014/main" id="{E64B349B-E2AA-4A65-8F89-A036B9E0A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3957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12339" name="Rectangle 124">
            <a:extLst>
              <a:ext uri="{FF2B5EF4-FFF2-40B4-BE49-F238E27FC236}">
                <a16:creationId xmlns:a16="http://schemas.microsoft.com/office/drawing/2014/main" id="{2DF06FEC-BABA-4565-840E-384784956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42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12340" name="Rectangle 125">
            <a:extLst>
              <a:ext uri="{FF2B5EF4-FFF2-40B4-BE49-F238E27FC236}">
                <a16:creationId xmlns:a16="http://schemas.microsoft.com/office/drawing/2014/main" id="{AEE16216-84D9-47C2-BA78-58CBC7F6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3957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12341" name="Object 126">
            <a:extLst>
              <a:ext uri="{FF2B5EF4-FFF2-40B4-BE49-F238E27FC236}">
                <a16:creationId xmlns:a16="http://schemas.microsoft.com/office/drawing/2014/main" id="{BCFE3965-C903-4658-9F6E-942F17927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5553075"/>
          <a:ext cx="990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公式" r:id="rId34" imgW="457200" imgH="431800" progId="Equation.3">
                  <p:embed/>
                </p:oleObj>
              </mc:Choice>
              <mc:Fallback>
                <p:oleObj name="公式" r:id="rId34" imgW="457200" imgH="4318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553075"/>
                        <a:ext cx="990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Rectangle 127">
            <a:extLst>
              <a:ext uri="{FF2B5EF4-FFF2-40B4-BE49-F238E27FC236}">
                <a16:creationId xmlns:a16="http://schemas.microsoft.com/office/drawing/2014/main" id="{B8A5C88E-0832-4256-AAF8-CE3FFA84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6784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电流增益：</a:t>
            </a:r>
            <a:endParaRPr lang="en-US" altLang="zh-CN" sz="1800" b="0"/>
          </a:p>
        </p:txBody>
      </p:sp>
      <p:graphicFrame>
        <p:nvGraphicFramePr>
          <p:cNvPr id="12343" name="Object 132">
            <a:extLst>
              <a:ext uri="{FF2B5EF4-FFF2-40B4-BE49-F238E27FC236}">
                <a16:creationId xmlns:a16="http://schemas.microsoft.com/office/drawing/2014/main" id="{2B21427D-A00C-4369-A4AC-118EDC8FB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4432300"/>
          <a:ext cx="504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432300"/>
                        <a:ext cx="5048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4" name="Rectangle 133">
            <a:extLst>
              <a:ext uri="{FF2B5EF4-FFF2-40B4-BE49-F238E27FC236}">
                <a16:creationId xmlns:a16="http://schemas.microsoft.com/office/drawing/2014/main" id="{E7262C88-E564-4517-911B-AB7C506E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4338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7F1AE3DD-D047-46F3-AE3F-ECB6ADB101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C44D8C-1710-472A-9881-76663A51CE2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A149FB53-4A26-4BB7-BB7E-5AC20C70DF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C83FCE9D-291D-4EBB-BDD6-4B15799F62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99168DD-6C89-4804-B35D-44F4AA3368A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FB921DE8-EEE6-434B-88D0-2DC0B59E4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输入电阻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A04D66AC-14A2-468C-89EC-B32148CD4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5003800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反映放大电路从信号源提取信号的能力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对电压信号放大，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越大越好</a:t>
            </a:r>
          </a:p>
          <a:p>
            <a:endParaRPr kumimoji="1" lang="zh-CN" altLang="en-US" sz="2800">
              <a:latin typeface="Times New Roman" panose="02020603050405020304" pitchFamily="18" charset="0"/>
            </a:endParaRPr>
          </a:p>
          <a:p>
            <a:pPr lvl="1"/>
            <a:endParaRPr kumimoji="1" lang="zh-CN" altLang="en-US" sz="3200">
              <a:latin typeface="Times New Roman" panose="02020603050405020304" pitchFamily="18" charset="0"/>
            </a:endParaRPr>
          </a:p>
          <a:p>
            <a:pPr lvl="1"/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对电流信号放大，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越小越好</a:t>
            </a:r>
          </a:p>
        </p:txBody>
      </p:sp>
      <p:graphicFrame>
        <p:nvGraphicFramePr>
          <p:cNvPr id="740356" name="Object 4">
            <a:extLst>
              <a:ext uri="{FF2B5EF4-FFF2-40B4-BE49-F238E27FC236}">
                <a16:creationId xmlns:a16="http://schemas.microsoft.com/office/drawing/2014/main" id="{799A79E3-4E34-4244-9C09-DC94D8589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2636838"/>
          <a:ext cx="2646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公式" r:id="rId3" imgW="1143000" imgH="431800" progId="Equation.3">
                  <p:embed/>
                </p:oleObj>
              </mc:Choice>
              <mc:Fallback>
                <p:oleObj name="公式" r:id="rId3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636838"/>
                        <a:ext cx="26463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7" name="Object 5">
            <a:extLst>
              <a:ext uri="{FF2B5EF4-FFF2-40B4-BE49-F238E27FC236}">
                <a16:creationId xmlns:a16="http://schemas.microsoft.com/office/drawing/2014/main" id="{FA2547F7-F681-4A24-99B4-5C393F21C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8613" y="4868863"/>
          <a:ext cx="24622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公式" r:id="rId5" imgW="1054100" imgH="431800" progId="Equation.3">
                  <p:embed/>
                </p:oleObj>
              </mc:Choice>
              <mc:Fallback>
                <p:oleObj name="公式" r:id="rId5" imgW="105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68863"/>
                        <a:ext cx="24622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8" name="Text Box 6">
            <a:extLst>
              <a:ext uri="{FF2B5EF4-FFF2-40B4-BE49-F238E27FC236}">
                <a16:creationId xmlns:a16="http://schemas.microsoft.com/office/drawing/2014/main" id="{610D85CA-AEF8-48BF-A57B-ECBE3365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43213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740359" name="Text Box 7">
            <a:extLst>
              <a:ext uri="{FF2B5EF4-FFF2-40B4-BE49-F238E27FC236}">
                <a16:creationId xmlns:a16="http://schemas.microsoft.com/office/drawing/2014/main" id="{618BCDC3-2E75-4221-B4F2-FA8ED54CF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5238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pic>
        <p:nvPicPr>
          <p:cNvPr id="740381" name="Picture 29">
            <a:extLst>
              <a:ext uri="{FF2B5EF4-FFF2-40B4-BE49-F238E27FC236}">
                <a16:creationId xmlns:a16="http://schemas.microsoft.com/office/drawing/2014/main" id="{6425AF2A-85A6-4FA9-86AF-D0912896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097088"/>
            <a:ext cx="2663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82" name="Picture 30">
            <a:extLst>
              <a:ext uri="{FF2B5EF4-FFF2-40B4-BE49-F238E27FC236}">
                <a16:creationId xmlns:a16="http://schemas.microsoft.com/office/drawing/2014/main" id="{F0EBBB21-D2C1-4DB6-A560-48B5D757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4365625"/>
            <a:ext cx="2695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8" grpId="0"/>
      <p:bldP spid="740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5EAF26F6-660C-4BA1-B6A3-7CEBAF6D33E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57E787-F7C1-4086-A88F-29997CBE5BC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C2498505-A604-4F25-ABB3-266C7CEAE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CDBF8D07-0540-4D1C-836D-06865F043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EA3C102-82CD-4321-BA76-F36425A2D220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D15CA081-7E66-4758-A8AD-F8C4599B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输出电阻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A76FF0DC-AB4E-40E6-9664-4EA77FE37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反映放大电路带负载的能力（输出量对负载变化的适应能力）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对于输出量为电压信号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越小，带负载能力越强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对于输出量为电流信号</a:t>
            </a: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越大，带负载能力越强</a:t>
            </a:r>
          </a:p>
        </p:txBody>
      </p:sp>
      <p:graphicFrame>
        <p:nvGraphicFramePr>
          <p:cNvPr id="741380" name="Object 4">
            <a:extLst>
              <a:ext uri="{FF2B5EF4-FFF2-40B4-BE49-F238E27FC236}">
                <a16:creationId xmlns:a16="http://schemas.microsoft.com/office/drawing/2014/main" id="{4A4929CE-8A0A-4972-89A8-820919869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2889250"/>
          <a:ext cx="28114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889250"/>
                        <a:ext cx="28114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>
            <a:extLst>
              <a:ext uri="{FF2B5EF4-FFF2-40B4-BE49-F238E27FC236}">
                <a16:creationId xmlns:a16="http://schemas.microsoft.com/office/drawing/2014/main" id="{A917FB35-B451-4023-BCC3-59E7D8F67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4799013"/>
          <a:ext cx="2611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5" imgW="1040948" imgH="431613" progId="Equation.3">
                  <p:embed/>
                </p:oleObj>
              </mc:Choice>
              <mc:Fallback>
                <p:oleObj name="公式" r:id="rId5" imgW="104094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799013"/>
                        <a:ext cx="2611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1382" name="Picture 6">
            <a:extLst>
              <a:ext uri="{FF2B5EF4-FFF2-40B4-BE49-F238E27FC236}">
                <a16:creationId xmlns:a16="http://schemas.microsoft.com/office/drawing/2014/main" id="{25D352FB-8924-42F4-81D6-814C0BEA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420938"/>
            <a:ext cx="25923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83" name="Picture 7">
            <a:extLst>
              <a:ext uri="{FF2B5EF4-FFF2-40B4-BE49-F238E27FC236}">
                <a16:creationId xmlns:a16="http://schemas.microsoft.com/office/drawing/2014/main" id="{4680982A-50E7-4437-B5C9-FEA992C3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549775"/>
            <a:ext cx="26797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F6A0DD1-79AF-46BC-881C-A6E360BF6BC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0D6D0E-36D2-4BFF-90E9-57D9B07B7B1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6B7BD8A7-E96D-4C08-B485-6E4F3E80C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D5A7E1B6-E919-4151-9E38-7A487F39D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75566A-7D38-4781-AFE5-697B13D7804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7344182-6B6A-495C-95B9-3495C4447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输入</a:t>
            </a:r>
            <a:r>
              <a:rPr lang="en-US" altLang="zh-CN"/>
              <a:t>/</a:t>
            </a:r>
            <a:r>
              <a:rPr lang="zh-CN" altLang="en-US"/>
              <a:t>输出电阻的测量</a:t>
            </a:r>
            <a:endParaRPr lang="en-US" altLang="zh-CN"/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C672605B-53CB-48EE-A810-689D653F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1266825"/>
            <a:ext cx="569912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4933" name="Picture 5">
            <a:extLst>
              <a:ext uri="{FF2B5EF4-FFF2-40B4-BE49-F238E27FC236}">
                <a16:creationId xmlns:a16="http://schemas.microsoft.com/office/drawing/2014/main" id="{B660BCCC-DB0F-433C-82BD-42519275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60800"/>
            <a:ext cx="6002338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4934" name="Object 6">
            <a:extLst>
              <a:ext uri="{FF2B5EF4-FFF2-40B4-BE49-F238E27FC236}">
                <a16:creationId xmlns:a16="http://schemas.microsoft.com/office/drawing/2014/main" id="{7856CE6F-C8EA-4007-B7AF-58068CCB8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097088"/>
          <a:ext cx="112871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5" imgW="469696" imgH="431613" progId="Equation.3">
                  <p:embed/>
                </p:oleObj>
              </mc:Choice>
              <mc:Fallback>
                <p:oleObj name="公式" r:id="rId5" imgW="46969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097088"/>
                        <a:ext cx="112871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5" name="Object 7">
            <a:extLst>
              <a:ext uri="{FF2B5EF4-FFF2-40B4-BE49-F238E27FC236}">
                <a16:creationId xmlns:a16="http://schemas.microsoft.com/office/drawing/2014/main" id="{96E344B3-1B3A-48DE-AB4A-6DD2F8848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4329113"/>
          <a:ext cx="12493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公式" r:id="rId7" imgW="520474" imgH="482391" progId="Equation.3">
                  <p:embed/>
                </p:oleObj>
              </mc:Choice>
              <mc:Fallback>
                <p:oleObj name="公式" r:id="rId7" imgW="520474" imgH="4823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4329113"/>
                        <a:ext cx="12493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6" name="Object 8">
            <a:extLst>
              <a:ext uri="{FF2B5EF4-FFF2-40B4-BE49-F238E27FC236}">
                <a16:creationId xmlns:a16="http://schemas.microsoft.com/office/drawing/2014/main" id="{48A647D6-C43D-4A30-866B-90A2003C0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257800"/>
          <a:ext cx="8207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公式" r:id="rId9" imgW="482181" imgH="215713" progId="Equation.3">
                  <p:embed/>
                </p:oleObj>
              </mc:Choice>
              <mc:Fallback>
                <p:oleObj name="公式" r:id="rId9" imgW="482181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8207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7" name="Object 9">
            <a:extLst>
              <a:ext uri="{FF2B5EF4-FFF2-40B4-BE49-F238E27FC236}">
                <a16:creationId xmlns:a16="http://schemas.microsoft.com/office/drawing/2014/main" id="{7557B194-5211-4CE2-8CA7-729B38D62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4938713"/>
          <a:ext cx="7985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公式" r:id="rId11" imgW="469900" imgH="228600" progId="Equation.3">
                  <p:embed/>
                </p:oleObj>
              </mc:Choice>
              <mc:Fallback>
                <p:oleObj name="公式" r:id="rId11" imgW="469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938713"/>
                        <a:ext cx="7985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25B426CA-22AC-4D88-BF5A-890F50572B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C4629C0-3D59-43D2-82C6-5401FF85FEF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DE76A259-384C-4D02-B6E8-ECA773037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1EF7483-610E-4528-8A8E-593FB0191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800365-CB14-46DE-ACB5-029506C6A26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2E6E68F6-72E9-46A2-9399-24369D703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通频带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69300795-BA8E-44C0-A259-305104D47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5005387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2"/>
                </a:solidFill>
              </a:rPr>
              <a:t>衡量放大电路对不同频率信号的适应能力</a:t>
            </a:r>
          </a:p>
          <a:p>
            <a:pPr lvl="1"/>
            <a:r>
              <a:rPr kumimoji="1" lang="zh-CN" altLang="en-US" sz="2400"/>
              <a:t>由于电容、电感及半导体器件极间电容的存在，使放大电路在信号频率较低和较高时电压放大倍数下降</a:t>
            </a:r>
          </a:p>
          <a:p>
            <a:pPr lvl="1"/>
            <a:endParaRPr lang="en-US" altLang="zh-CN" sz="2400"/>
          </a:p>
        </p:txBody>
      </p:sp>
      <p:pic>
        <p:nvPicPr>
          <p:cNvPr id="742404" name="Picture 4" descr="Dz020104">
            <a:extLst>
              <a:ext uri="{FF2B5EF4-FFF2-40B4-BE49-F238E27FC236}">
                <a16:creationId xmlns:a16="http://schemas.microsoft.com/office/drawing/2014/main" id="{3DEBCDD7-53A5-435F-9D4F-0307D71A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321050"/>
            <a:ext cx="70564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2405" name="Object 5">
            <a:extLst>
              <a:ext uri="{FF2B5EF4-FFF2-40B4-BE49-F238E27FC236}">
                <a16:creationId xmlns:a16="http://schemas.microsoft.com/office/drawing/2014/main" id="{222E5C92-49BB-4DE6-8C92-A35B06740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852738"/>
          <a:ext cx="1871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公式" r:id="rId5" imgW="888614" imgH="215806" progId="Equation.3">
                  <p:embed/>
                </p:oleObj>
              </mc:Choice>
              <mc:Fallback>
                <p:oleObj name="公式" r:id="rId5" imgW="88861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1871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C553BFF5-7A84-4EF5-8915-EDF4D51DD08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78363"/>
            <a:ext cx="2274888" cy="612775"/>
            <a:chOff x="336" y="2947"/>
            <a:chExt cx="1433" cy="386"/>
          </a:xfrm>
        </p:grpSpPr>
        <p:sp>
          <p:nvSpPr>
            <p:cNvPr id="17421" name="Rectangle 7">
              <a:extLst>
                <a:ext uri="{FF2B5EF4-FFF2-40B4-BE49-F238E27FC236}">
                  <a16:creationId xmlns:a16="http://schemas.microsoft.com/office/drawing/2014/main" id="{2B869187-3682-41E1-9C7C-70E37ED7D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94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下限频率</a:t>
              </a:r>
            </a:p>
          </p:txBody>
        </p:sp>
        <p:sp>
          <p:nvSpPr>
            <p:cNvPr id="17422" name="Line 8">
              <a:extLst>
                <a:ext uri="{FF2B5EF4-FFF2-40B4-BE49-F238E27FC236}">
                  <a16:creationId xmlns:a16="http://schemas.microsoft.com/office/drawing/2014/main" id="{896B5002-3D53-4C2E-9A6F-4A2784F00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3129"/>
              <a:ext cx="545" cy="2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ACB509EB-45D7-435F-988F-6EB9DA2CF9E2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4600575"/>
            <a:ext cx="1655763" cy="690563"/>
            <a:chOff x="4354" y="2898"/>
            <a:chExt cx="1043" cy="435"/>
          </a:xfrm>
        </p:grpSpPr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075B6CAD-5DB2-425A-A6B4-28298C45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89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上限频率</a:t>
              </a:r>
            </a:p>
          </p:txBody>
        </p:sp>
        <p:sp>
          <p:nvSpPr>
            <p:cNvPr id="17420" name="Line 11">
              <a:extLst>
                <a:ext uri="{FF2B5EF4-FFF2-40B4-BE49-F238E27FC236}">
                  <a16:creationId xmlns:a16="http://schemas.microsoft.com/office/drawing/2014/main" id="{D2577EAC-A14E-41FF-A2D3-43F9F1B1B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3197"/>
              <a:ext cx="318" cy="1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23295</TotalTime>
  <Pages>0</Pages>
  <Words>1736</Words>
  <Characters>0</Characters>
  <Application>Microsoft Office PowerPoint</Application>
  <DocSecurity>0</DocSecurity>
  <PresentationFormat>全屏显示(4:3)</PresentationFormat>
  <Lines>0</Lines>
  <Paragraphs>335</Paragraphs>
  <Slides>25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黑体</vt:lpstr>
      <vt:lpstr>楷体_GB2312</vt:lpstr>
      <vt:lpstr>宋体</vt:lpstr>
      <vt:lpstr>Arial</vt:lpstr>
      <vt:lpstr>Arial Narrow</vt:lpstr>
      <vt:lpstr>Cambria Math</vt:lpstr>
      <vt:lpstr>Symbol</vt:lpstr>
      <vt:lpstr>Times New Roman</vt:lpstr>
      <vt:lpstr>默认设计模板</vt:lpstr>
      <vt:lpstr>公式</vt:lpstr>
      <vt:lpstr>Picture</vt:lpstr>
      <vt:lpstr>Equation</vt:lpstr>
      <vt:lpstr>图片</vt:lpstr>
      <vt:lpstr>模拟与数字电路 Analog and Digital Circuits</vt:lpstr>
      <vt:lpstr>内容提纲</vt:lpstr>
      <vt:lpstr>放大电路主要性能指标</vt:lpstr>
      <vt:lpstr>放大电路模型 (1)</vt:lpstr>
      <vt:lpstr>放大电路模型 (2)</vt:lpstr>
      <vt:lpstr>输入电阻</vt:lpstr>
      <vt:lpstr>输出电阻</vt:lpstr>
      <vt:lpstr>输入/输出电阻的测量</vt:lpstr>
      <vt:lpstr>通频带</vt:lpstr>
      <vt:lpstr>BJT的简化小信号模型</vt:lpstr>
      <vt:lpstr>共射极电路动态分析</vt:lpstr>
      <vt:lpstr>示例: 动态参数计算</vt:lpstr>
      <vt:lpstr>其他共射极电路</vt:lpstr>
      <vt:lpstr>其他共射极电路 (续1)</vt:lpstr>
      <vt:lpstr>放大电路三种组态的判别</vt:lpstr>
      <vt:lpstr>共集放大电路</vt:lpstr>
      <vt:lpstr>共集放大电路动态分析</vt:lpstr>
      <vt:lpstr>共集放大电路动态分析 (续1)</vt:lpstr>
      <vt:lpstr>共集放大电路动态分析 (续2)</vt:lpstr>
      <vt:lpstr>共集电极电路特点</vt:lpstr>
      <vt:lpstr>共基极放大电路</vt:lpstr>
      <vt:lpstr>共基极放大电路 (续)</vt:lpstr>
      <vt:lpstr>放大电路三种组态的比较</vt:lpstr>
      <vt:lpstr>放大电路三种组态的比较 (续)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259</cp:revision>
  <cp:lastPrinted>1900-01-04T05:08:28Z</cp:lastPrinted>
  <dcterms:created xsi:type="dcterms:W3CDTF">2004-01-05T23:56:53Z</dcterms:created>
  <dcterms:modified xsi:type="dcterms:W3CDTF">2024-11-12T00:16:50Z</dcterms:modified>
  <cp:category>16位微机原理与接口</cp:category>
</cp:coreProperties>
</file>