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handoutMasterIdLst>
    <p:handoutMasterId r:id="rId26"/>
  </p:handoutMasterIdLst>
  <p:sldIdLst>
    <p:sldId id="256" r:id="rId2"/>
    <p:sldId id="610" r:id="rId3"/>
    <p:sldId id="659" r:id="rId4"/>
    <p:sldId id="657" r:id="rId5"/>
    <p:sldId id="662" r:id="rId6"/>
    <p:sldId id="663" r:id="rId7"/>
    <p:sldId id="665" r:id="rId8"/>
    <p:sldId id="666" r:id="rId9"/>
    <p:sldId id="672" r:id="rId10"/>
    <p:sldId id="675" r:id="rId11"/>
    <p:sldId id="676" r:id="rId12"/>
    <p:sldId id="677" r:id="rId13"/>
    <p:sldId id="679" r:id="rId14"/>
    <p:sldId id="680" r:id="rId15"/>
    <p:sldId id="681" r:id="rId16"/>
    <p:sldId id="695" r:id="rId17"/>
    <p:sldId id="683" r:id="rId18"/>
    <p:sldId id="696" r:id="rId19"/>
    <p:sldId id="684" r:id="rId20"/>
    <p:sldId id="685" r:id="rId21"/>
    <p:sldId id="686" r:id="rId22"/>
    <p:sldId id="689" r:id="rId23"/>
    <p:sldId id="477" r:id="rId24"/>
  </p:sldIdLst>
  <p:sldSz cx="9144000" cy="6858000" type="screen4x3"/>
  <p:notesSz cx="7099300" cy="10234613"/>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rgbClr val="00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FFFF00"/>
    <a:srgbClr val="996633"/>
    <a:srgbClr val="9900FF"/>
    <a:srgbClr val="CC3300"/>
    <a:srgbClr val="FF0000"/>
    <a:srgbClr val="CC0000"/>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1" autoAdjust="0"/>
    <p:restoredTop sz="91511" autoAdjust="0"/>
  </p:normalViewPr>
  <p:slideViewPr>
    <p:cSldViewPr>
      <p:cViewPr varScale="1">
        <p:scale>
          <a:sx n="59" d="100"/>
          <a:sy n="59" d="100"/>
        </p:scale>
        <p:origin x="1376" y="3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0" d="100"/>
          <a:sy n="60" d="100"/>
        </p:scale>
        <p:origin x="-2268" y="-90"/>
      </p:cViewPr>
      <p:guideLst>
        <p:guide orient="horz" pos="3223"/>
        <p:guide pos="2236"/>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 Id="rId4" Type="http://schemas.openxmlformats.org/officeDocument/2006/relationships/image" Target="../media/image43.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4.wmf"/><Relationship Id="rId7" Type="http://schemas.openxmlformats.org/officeDocument/2006/relationships/image" Target="../media/image8.wmf"/><Relationship Id="rId2" Type="http://schemas.openxmlformats.org/officeDocument/2006/relationships/image" Target="../media/image3.wmf"/><Relationship Id="rId1" Type="http://schemas.openxmlformats.org/officeDocument/2006/relationships/image" Target="../media/image2.wmf"/><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 Id="rId9"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5" Type="http://schemas.openxmlformats.org/officeDocument/2006/relationships/image" Target="../media/image22.wmf"/><Relationship Id="rId4"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4" Type="http://schemas.openxmlformats.org/officeDocument/2006/relationships/image" Target="../media/image3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2749265A-0BF2-4010-83CC-7882FB45A1E3}"/>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eaLnBrk="1" hangingPunct="1">
              <a:defRPr sz="1300">
                <a:latin typeface="Arial" pitchFamily="34" charset="0"/>
              </a:defRPr>
            </a:lvl1pPr>
          </a:lstStyle>
          <a:p>
            <a:pPr>
              <a:defRPr/>
            </a:pPr>
            <a:endParaRPr lang="en-US" altLang="zh-CN"/>
          </a:p>
        </p:txBody>
      </p:sp>
      <p:sp>
        <p:nvSpPr>
          <p:cNvPr id="60419" name="Rectangle 3">
            <a:extLst>
              <a:ext uri="{FF2B5EF4-FFF2-40B4-BE49-F238E27FC236}">
                <a16:creationId xmlns:a16="http://schemas.microsoft.com/office/drawing/2014/main" id="{24E9A875-BD1A-4895-8D11-9860A526F741}"/>
              </a:ext>
            </a:extLst>
          </p:cNvPr>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sz="1300">
                <a:latin typeface="Arial" pitchFamily="34" charset="0"/>
              </a:defRPr>
            </a:lvl1pPr>
          </a:lstStyle>
          <a:p>
            <a:pPr>
              <a:defRPr/>
            </a:pPr>
            <a:endParaRPr lang="en-US" altLang="zh-CN"/>
          </a:p>
        </p:txBody>
      </p:sp>
      <p:sp>
        <p:nvSpPr>
          <p:cNvPr id="60420" name="Rectangle 4">
            <a:extLst>
              <a:ext uri="{FF2B5EF4-FFF2-40B4-BE49-F238E27FC236}">
                <a16:creationId xmlns:a16="http://schemas.microsoft.com/office/drawing/2014/main" id="{A2A193E1-41E3-4052-AAE6-330C1462B2A9}"/>
              </a:ext>
            </a:extLst>
          </p:cNvPr>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eaLnBrk="1" hangingPunct="1">
              <a:defRPr sz="1300">
                <a:latin typeface="Arial" pitchFamily="34" charset="0"/>
              </a:defRPr>
            </a:lvl1pPr>
          </a:lstStyle>
          <a:p>
            <a:pPr>
              <a:defRPr/>
            </a:pPr>
            <a:endParaRPr lang="en-US" altLang="zh-CN"/>
          </a:p>
        </p:txBody>
      </p:sp>
      <p:sp>
        <p:nvSpPr>
          <p:cNvPr id="60421" name="Rectangle 5">
            <a:extLst>
              <a:ext uri="{FF2B5EF4-FFF2-40B4-BE49-F238E27FC236}">
                <a16:creationId xmlns:a16="http://schemas.microsoft.com/office/drawing/2014/main" id="{AFC0EACE-CB82-4BF5-B597-05EA98165D6A}"/>
              </a:ext>
            </a:extLst>
          </p:cNvPr>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sz="1300"/>
            </a:lvl1pPr>
          </a:lstStyle>
          <a:p>
            <a:pPr>
              <a:defRPr/>
            </a:pPr>
            <a:fld id="{F9A580C6-477E-4609-ACD0-AFAA552BD09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AAF95BE0-7F70-48B2-8F0C-2BED86656742}"/>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eaLnBrk="1" hangingPunct="1">
              <a:defRPr sz="1300">
                <a:latin typeface="Arial" pitchFamily="34" charset="0"/>
              </a:defRPr>
            </a:lvl1pPr>
          </a:lstStyle>
          <a:p>
            <a:pPr>
              <a:defRPr/>
            </a:pPr>
            <a:endParaRPr lang="en-US" altLang="zh-CN"/>
          </a:p>
        </p:txBody>
      </p:sp>
      <p:sp>
        <p:nvSpPr>
          <p:cNvPr id="62467" name="Rectangle 3">
            <a:extLst>
              <a:ext uri="{FF2B5EF4-FFF2-40B4-BE49-F238E27FC236}">
                <a16:creationId xmlns:a16="http://schemas.microsoft.com/office/drawing/2014/main" id="{073395F6-4BCF-4B54-B6D6-A17D0722CFCD}"/>
              </a:ext>
            </a:extLst>
          </p:cNvPr>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sz="1300">
                <a:latin typeface="Arial" pitchFamily="34" charset="0"/>
              </a:defRPr>
            </a:lvl1pPr>
          </a:lstStyle>
          <a:p>
            <a:pPr>
              <a:defRPr/>
            </a:pPr>
            <a:endParaRPr lang="en-US" altLang="zh-CN"/>
          </a:p>
        </p:txBody>
      </p:sp>
      <p:sp>
        <p:nvSpPr>
          <p:cNvPr id="2052" name="Rectangle 4">
            <a:extLst>
              <a:ext uri="{FF2B5EF4-FFF2-40B4-BE49-F238E27FC236}">
                <a16:creationId xmlns:a16="http://schemas.microsoft.com/office/drawing/2014/main" id="{8FE7F90B-6682-421A-AD21-22689A33D099}"/>
              </a:ext>
            </a:extLst>
          </p:cNvPr>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9" name="Rectangle 5">
            <a:extLst>
              <a:ext uri="{FF2B5EF4-FFF2-40B4-BE49-F238E27FC236}">
                <a16:creationId xmlns:a16="http://schemas.microsoft.com/office/drawing/2014/main" id="{5BC4618B-AB7B-4CB3-8CE6-8B532172BB94}"/>
              </a:ext>
            </a:extLst>
          </p:cNvPr>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2470" name="Rectangle 6">
            <a:extLst>
              <a:ext uri="{FF2B5EF4-FFF2-40B4-BE49-F238E27FC236}">
                <a16:creationId xmlns:a16="http://schemas.microsoft.com/office/drawing/2014/main" id="{54B31F9B-51EF-43B2-8E2E-8EB616405FC1}"/>
              </a:ext>
            </a:extLst>
          </p:cNvPr>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eaLnBrk="1" hangingPunct="1">
              <a:defRPr sz="1300">
                <a:latin typeface="Arial" pitchFamily="34" charset="0"/>
              </a:defRPr>
            </a:lvl1pPr>
          </a:lstStyle>
          <a:p>
            <a:pPr>
              <a:defRPr/>
            </a:pPr>
            <a:endParaRPr lang="en-US" altLang="zh-CN"/>
          </a:p>
        </p:txBody>
      </p:sp>
      <p:sp>
        <p:nvSpPr>
          <p:cNvPr id="62471" name="Rectangle 7">
            <a:extLst>
              <a:ext uri="{FF2B5EF4-FFF2-40B4-BE49-F238E27FC236}">
                <a16:creationId xmlns:a16="http://schemas.microsoft.com/office/drawing/2014/main" id="{1C2227B8-9C61-43F6-88B1-98217936A839}"/>
              </a:ext>
            </a:extLst>
          </p:cNvPr>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sz="1300"/>
            </a:lvl1pPr>
          </a:lstStyle>
          <a:p>
            <a:pPr>
              <a:defRPr/>
            </a:pPr>
            <a:fld id="{00069DEA-5671-48D9-9C12-4480C75014A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D9A4B7F2-8669-4BC5-BECC-9985AE3BE60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E811807-83B7-4E12-B3D5-F0C84ADA98C1}" type="slidenum">
              <a:rPr lang="en-US" altLang="zh-CN" sz="1300" smtClean="0"/>
              <a:pPr>
                <a:spcBef>
                  <a:spcPct val="0"/>
                </a:spcBef>
              </a:pPr>
              <a:t>1</a:t>
            </a:fld>
            <a:endParaRPr lang="en-US" altLang="zh-CN" sz="1300"/>
          </a:p>
        </p:txBody>
      </p:sp>
      <p:sp>
        <p:nvSpPr>
          <p:cNvPr id="5123" name="Rectangle 2">
            <a:extLst>
              <a:ext uri="{FF2B5EF4-FFF2-40B4-BE49-F238E27FC236}">
                <a16:creationId xmlns:a16="http://schemas.microsoft.com/office/drawing/2014/main" id="{42C2ADDA-7946-4F57-A3AC-20DAFC4AD039}"/>
              </a:ext>
            </a:extLst>
          </p:cNvPr>
          <p:cNvSpPr>
            <a:spLocks noGrp="1" noRot="1" noChangeAspect="1" noChangeArrowheads="1" noTextEdit="1"/>
          </p:cNvSpPr>
          <p:nvPr>
            <p:ph type="sldImg"/>
          </p:nvPr>
        </p:nvSpPr>
        <p:spPr>
          <a:xfrm>
            <a:off x="992188" y="768350"/>
            <a:ext cx="5114925" cy="3836988"/>
          </a:xfrm>
          <a:ln/>
        </p:spPr>
      </p:sp>
      <p:sp>
        <p:nvSpPr>
          <p:cNvPr id="5124" name="Rectangle 3">
            <a:extLst>
              <a:ext uri="{FF2B5EF4-FFF2-40B4-BE49-F238E27FC236}">
                <a16:creationId xmlns:a16="http://schemas.microsoft.com/office/drawing/2014/main" id="{D3A2D8F4-28D1-4E47-8C48-7315E60A629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900">
                <a:solidFill>
                  <a:schemeClr val="accent2"/>
                </a:solidFill>
                <a:ea typeface="楷体_GB2312"/>
                <a:cs typeface="楷体_GB2312"/>
              </a:rPr>
              <a:t>教学基本要求：</a:t>
            </a:r>
          </a:p>
          <a:p>
            <a:pPr eaLnBrk="1" hangingPunct="1"/>
            <a:r>
              <a:rPr kumimoji="1" lang="en-US" altLang="zh-CN">
                <a:solidFill>
                  <a:srgbClr val="000099"/>
                </a:solidFill>
              </a:rPr>
              <a:t>1</a:t>
            </a:r>
            <a:r>
              <a:rPr kumimoji="1" lang="zh-CN" altLang="en-US">
                <a:solidFill>
                  <a:srgbClr val="000099"/>
                </a:solidFill>
              </a:rPr>
              <a:t>、掌握倒</a:t>
            </a:r>
            <a:r>
              <a:rPr kumimoji="1" lang="en-US" altLang="zh-CN">
                <a:solidFill>
                  <a:srgbClr val="000099"/>
                </a:solidFill>
              </a:rPr>
              <a:t>T</a:t>
            </a:r>
            <a:r>
              <a:rPr kumimoji="1" lang="zh-CN" altLang="en-US">
                <a:solidFill>
                  <a:srgbClr val="000099"/>
                </a:solidFill>
              </a:rPr>
              <a:t>形电阻网络</a:t>
            </a:r>
            <a:r>
              <a:rPr kumimoji="1" lang="en-US" altLang="zh-CN">
                <a:solidFill>
                  <a:srgbClr val="000099"/>
                </a:solidFill>
              </a:rPr>
              <a:t>D/A</a:t>
            </a:r>
            <a:r>
              <a:rPr kumimoji="1" lang="zh-CN" altLang="en-US">
                <a:solidFill>
                  <a:srgbClr val="000099"/>
                </a:solidFill>
              </a:rPr>
              <a:t>转换器</a:t>
            </a:r>
            <a:r>
              <a:rPr kumimoji="1" lang="en-US" altLang="zh-CN">
                <a:solidFill>
                  <a:srgbClr val="000099"/>
                </a:solidFill>
              </a:rPr>
              <a:t>(DAC)</a:t>
            </a:r>
            <a:r>
              <a:rPr kumimoji="1" lang="zh-CN" altLang="en-US">
                <a:solidFill>
                  <a:srgbClr val="000099"/>
                </a:solidFill>
              </a:rPr>
              <a:t>、集成</a:t>
            </a:r>
            <a:r>
              <a:rPr kumimoji="1" lang="en-US" altLang="zh-CN">
                <a:solidFill>
                  <a:srgbClr val="000099"/>
                </a:solidFill>
              </a:rPr>
              <a:t>DAC</a:t>
            </a:r>
            <a:r>
              <a:rPr kumimoji="1" lang="zh-CN" altLang="en-US">
                <a:solidFill>
                  <a:srgbClr val="000099"/>
                </a:solidFill>
              </a:rPr>
              <a:t>的工作原理及相关计算；</a:t>
            </a:r>
          </a:p>
          <a:p>
            <a:pPr eaLnBrk="1" hangingPunct="1"/>
            <a:r>
              <a:rPr kumimoji="1" lang="en-US" altLang="zh-CN">
                <a:solidFill>
                  <a:srgbClr val="000099"/>
                </a:solidFill>
              </a:rPr>
              <a:t>2</a:t>
            </a:r>
            <a:r>
              <a:rPr kumimoji="1" lang="zh-CN" altLang="en-US">
                <a:solidFill>
                  <a:srgbClr val="000099"/>
                </a:solidFill>
              </a:rPr>
              <a:t>、掌握并行比较、逐次比较、双积分</a:t>
            </a:r>
            <a:r>
              <a:rPr kumimoji="1" lang="en-US" altLang="zh-CN">
                <a:solidFill>
                  <a:srgbClr val="000099"/>
                </a:solidFill>
              </a:rPr>
              <a:t>A/D</a:t>
            </a:r>
            <a:r>
              <a:rPr kumimoji="1" lang="zh-CN" altLang="en-US">
                <a:solidFill>
                  <a:srgbClr val="000099"/>
                </a:solidFill>
              </a:rPr>
              <a:t>转换器</a:t>
            </a:r>
            <a:r>
              <a:rPr kumimoji="1" lang="en-US" altLang="zh-CN">
                <a:solidFill>
                  <a:srgbClr val="000099"/>
                </a:solidFill>
              </a:rPr>
              <a:t>(ADC)</a:t>
            </a:r>
            <a:r>
              <a:rPr kumimoji="1" lang="zh-CN" altLang="en-US">
                <a:solidFill>
                  <a:srgbClr val="000099"/>
                </a:solidFill>
              </a:rPr>
              <a:t>的工作原理及其特点；</a:t>
            </a:r>
          </a:p>
          <a:p>
            <a:pPr eaLnBrk="1" hangingPunct="1"/>
            <a:r>
              <a:rPr kumimoji="1" lang="en-US" altLang="zh-CN">
                <a:solidFill>
                  <a:srgbClr val="000099"/>
                </a:solidFill>
                <a:latin typeface="Times New Roman" panose="02020603050405020304" pitchFamily="18" charset="0"/>
              </a:rPr>
              <a:t>3</a:t>
            </a:r>
            <a:r>
              <a:rPr kumimoji="1" lang="zh-CN" altLang="en-US">
                <a:solidFill>
                  <a:srgbClr val="000099"/>
                </a:solidFill>
                <a:latin typeface="Times New Roman" panose="02020603050405020304" pitchFamily="18" charset="0"/>
              </a:rPr>
              <a:t>、正确理解</a:t>
            </a:r>
            <a:r>
              <a:rPr kumimoji="1" lang="en-US" altLang="zh-CN">
                <a:solidFill>
                  <a:srgbClr val="000099"/>
                </a:solidFill>
                <a:latin typeface="Times New Roman" panose="02020603050405020304" pitchFamily="18" charset="0"/>
              </a:rPr>
              <a:t>DAC</a:t>
            </a:r>
            <a:r>
              <a:rPr kumimoji="1" lang="zh-CN" altLang="en-US">
                <a:solidFill>
                  <a:srgbClr val="000099"/>
                </a:solidFill>
                <a:latin typeface="Times New Roman" panose="02020603050405020304" pitchFamily="18" charset="0"/>
              </a:rPr>
              <a:t>和</a:t>
            </a:r>
            <a:r>
              <a:rPr kumimoji="1" lang="en-US" altLang="zh-CN">
                <a:solidFill>
                  <a:srgbClr val="000099"/>
                </a:solidFill>
                <a:latin typeface="Times New Roman" panose="02020603050405020304" pitchFamily="18" charset="0"/>
              </a:rPr>
              <a:t>ADC</a:t>
            </a:r>
            <a:r>
              <a:rPr kumimoji="1" lang="zh-CN" altLang="en-US">
                <a:solidFill>
                  <a:srgbClr val="000099"/>
                </a:solidFill>
                <a:latin typeface="Times New Roman" panose="02020603050405020304" pitchFamily="18" charset="0"/>
              </a:rPr>
              <a:t>的主要参数。</a:t>
            </a:r>
            <a:endParaRPr kumimoji="1" lang="zh-CN" altLang="zh-CN">
              <a:solidFill>
                <a:srgbClr val="000099"/>
              </a:solidFill>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D87E11A-BBDC-4318-BCD5-29633F14B178}"/>
              </a:ext>
            </a:extLst>
          </p:cNvPr>
          <p:cNvSpPr>
            <a:spLocks noGrp="1" noRot="1" noChangeAspect="1" noChangeArrowheads="1" noTextEdit="1"/>
          </p:cNvSpPr>
          <p:nvPr>
            <p:ph type="sldImg"/>
          </p:nvPr>
        </p:nvSpPr>
        <p:spPr>
          <a:xfrm>
            <a:off x="992188" y="768350"/>
            <a:ext cx="5114925" cy="3836988"/>
          </a:xfrm>
          <a:ln/>
        </p:spPr>
      </p:sp>
      <p:sp>
        <p:nvSpPr>
          <p:cNvPr id="25603" name="Rectangle 3">
            <a:extLst>
              <a:ext uri="{FF2B5EF4-FFF2-40B4-BE49-F238E27FC236}">
                <a16:creationId xmlns:a16="http://schemas.microsoft.com/office/drawing/2014/main" id="{6973FC49-0258-4882-BDE4-E5BC459D880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a:t>只舍不入量化方式：取量化单位△＝</a:t>
            </a:r>
            <a:r>
              <a:rPr kumimoji="1" lang="en-US" altLang="zh-CN"/>
              <a:t>1/8 V</a:t>
            </a:r>
            <a:r>
              <a:rPr kumimoji="1" lang="zh-CN" altLang="en-US"/>
              <a:t>，量化中把不足量化单位部分舍弃，如</a:t>
            </a:r>
            <a:r>
              <a:rPr kumimoji="1" lang="en-US" altLang="zh-CN"/>
              <a:t>0~1/8 V</a:t>
            </a:r>
            <a:r>
              <a:rPr kumimoji="1" lang="zh-CN" altLang="en-US"/>
              <a:t>都当成</a:t>
            </a:r>
            <a:r>
              <a:rPr kumimoji="1" lang="en-US" altLang="zh-CN"/>
              <a:t>0V</a:t>
            </a:r>
            <a:r>
              <a:rPr kumimoji="1" lang="zh-CN" altLang="en-US"/>
              <a:t>处理，用</a:t>
            </a:r>
            <a:r>
              <a:rPr kumimoji="1" lang="en-US" altLang="zh-CN"/>
              <a:t>000</a:t>
            </a:r>
            <a:r>
              <a:rPr kumimoji="1" lang="zh-CN" altLang="en-US"/>
              <a:t>表示；在</a:t>
            </a:r>
            <a:r>
              <a:rPr kumimoji="1" lang="en-US" altLang="zh-CN"/>
              <a:t>1/8~2/8V</a:t>
            </a:r>
            <a:r>
              <a:rPr kumimoji="1" lang="zh-CN" altLang="en-US"/>
              <a:t>都当成</a:t>
            </a:r>
            <a:r>
              <a:rPr kumimoji="1" lang="en-US" altLang="zh-CN"/>
              <a:t>1 △</a:t>
            </a:r>
            <a:r>
              <a:rPr kumimoji="1" lang="zh-CN" altLang="en-US"/>
              <a:t>处理，即当成</a:t>
            </a:r>
            <a:r>
              <a:rPr kumimoji="1" lang="en-US" altLang="zh-CN"/>
              <a:t>1/8V</a:t>
            </a:r>
            <a:r>
              <a:rPr kumimoji="1" lang="zh-CN" altLang="en-US"/>
              <a:t>处理，用</a:t>
            </a:r>
            <a:r>
              <a:rPr kumimoji="1" lang="en-US" altLang="zh-CN"/>
              <a:t>001</a:t>
            </a:r>
            <a:r>
              <a:rPr kumimoji="1" lang="zh-CN" altLang="en-US"/>
              <a:t>表示，依此类推，其最大量化误差为△ 。</a:t>
            </a:r>
          </a:p>
          <a:p>
            <a:pPr eaLnBrk="1" hangingPunct="1"/>
            <a:r>
              <a:rPr kumimoji="1" lang="zh-CN" altLang="en-US" sz="800">
                <a:latin typeface="楷体_GB2312"/>
                <a:ea typeface="楷体_GB2312"/>
                <a:cs typeface="楷体_GB2312"/>
              </a:rPr>
              <a:t>四舍五入量化方式：</a:t>
            </a:r>
            <a:r>
              <a:rPr kumimoji="1" lang="zh-CN" altLang="en-US"/>
              <a:t>取量化单位为△ ＝</a:t>
            </a:r>
            <a:r>
              <a:rPr kumimoji="1" lang="en-US" altLang="zh-CN"/>
              <a:t>2/15 V</a:t>
            </a:r>
            <a:r>
              <a:rPr kumimoji="1" lang="zh-CN" altLang="en-US"/>
              <a:t>，量化中将不足半个量化单位部分舍去，对于等于或大于半个量化单位的部分按一个量化单位处理。如</a:t>
            </a:r>
            <a:r>
              <a:rPr kumimoji="1" lang="en-US" altLang="zh-CN"/>
              <a:t>0~1/15 V </a:t>
            </a:r>
            <a:r>
              <a:rPr kumimoji="1" lang="zh-CN" altLang="en-US"/>
              <a:t>当</a:t>
            </a:r>
            <a:r>
              <a:rPr kumimoji="1" lang="en-US" altLang="zh-CN"/>
              <a:t>0V</a:t>
            </a:r>
            <a:r>
              <a:rPr kumimoji="1" lang="zh-CN" altLang="en-US"/>
              <a:t>处理，用</a:t>
            </a:r>
            <a:r>
              <a:rPr kumimoji="1" lang="en-US" altLang="zh-CN"/>
              <a:t>000</a:t>
            </a:r>
            <a:r>
              <a:rPr kumimoji="1" lang="zh-CN" altLang="en-US"/>
              <a:t>表示；在</a:t>
            </a:r>
            <a:r>
              <a:rPr kumimoji="1" lang="en-US" altLang="zh-CN"/>
              <a:t>1/15</a:t>
            </a:r>
            <a:r>
              <a:rPr kumimoji="1" lang="zh-CN" altLang="en-US"/>
              <a:t>～</a:t>
            </a:r>
            <a:r>
              <a:rPr kumimoji="1" lang="en-US" altLang="zh-CN"/>
              <a:t>3/15 V</a:t>
            </a:r>
            <a:r>
              <a:rPr kumimoji="1" lang="zh-CN" altLang="en-US"/>
              <a:t>当成</a:t>
            </a:r>
            <a:r>
              <a:rPr kumimoji="1" lang="en-US" altLang="zh-CN"/>
              <a:t>1 △</a:t>
            </a:r>
            <a:r>
              <a:rPr kumimoji="1" lang="zh-CN" altLang="en-US"/>
              <a:t>处理，即</a:t>
            </a:r>
            <a:r>
              <a:rPr kumimoji="1" lang="en-US" altLang="zh-CN"/>
              <a:t>2/15 V</a:t>
            </a:r>
            <a:r>
              <a:rPr kumimoji="1" lang="zh-CN" altLang="en-US"/>
              <a:t>，用</a:t>
            </a:r>
            <a:r>
              <a:rPr kumimoji="1" lang="en-US" altLang="zh-CN"/>
              <a:t>001</a:t>
            </a:r>
            <a:r>
              <a:rPr kumimoji="1" lang="zh-CN" altLang="en-US"/>
              <a:t>表示，依此类推，其最大量化误差为</a:t>
            </a:r>
            <a:r>
              <a:rPr kumimoji="1" lang="en-US" altLang="zh-CN"/>
              <a:t>1/2 △</a:t>
            </a:r>
            <a:r>
              <a:rPr kumimoji="1" lang="zh-CN" altLang="en-US"/>
              <a:t>。</a:t>
            </a:r>
          </a:p>
          <a:p>
            <a:pPr eaLnBrk="1" hangingPunct="1"/>
            <a:r>
              <a:rPr kumimoji="1" lang="zh-CN" altLang="en-US"/>
              <a:t>注：由于后者的量化误差比前者小，所以大多数</a:t>
            </a:r>
            <a:r>
              <a:rPr kumimoji="1" lang="en-US" altLang="zh-CN"/>
              <a:t>A/D</a:t>
            </a:r>
            <a:r>
              <a:rPr kumimoji="1" lang="zh-CN" altLang="en-US"/>
              <a:t>转换器采用四舍五入的量化方式。</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015E272B-A2BC-41F9-8DFB-B20942BD48E4}"/>
              </a:ext>
            </a:extLst>
          </p:cNvPr>
          <p:cNvSpPr>
            <a:spLocks noGrp="1" noRot="1" noChangeAspect="1" noChangeArrowheads="1" noTextEdit="1"/>
          </p:cNvSpPr>
          <p:nvPr>
            <p:ph type="sldImg"/>
          </p:nvPr>
        </p:nvSpPr>
        <p:spPr>
          <a:xfrm>
            <a:off x="992188" y="768350"/>
            <a:ext cx="5114925" cy="3836988"/>
          </a:xfrm>
          <a:ln/>
        </p:spPr>
      </p:sp>
      <p:sp>
        <p:nvSpPr>
          <p:cNvPr id="27651" name="Rectangle 3">
            <a:extLst>
              <a:ext uri="{FF2B5EF4-FFF2-40B4-BE49-F238E27FC236}">
                <a16:creationId xmlns:a16="http://schemas.microsoft.com/office/drawing/2014/main" id="{5ADE54D9-90A3-45C1-90C0-0A44D912027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由</a:t>
            </a:r>
            <a:r>
              <a:rPr kumimoji="1" lang="zh-CN" altLang="en-US">
                <a:solidFill>
                  <a:srgbClr val="000099"/>
                </a:solidFill>
              </a:rPr>
              <a:t>精密电阻</a:t>
            </a:r>
            <a:r>
              <a:rPr lang="zh-CN" altLang="en-US"/>
              <a:t>分压</a:t>
            </a:r>
            <a:r>
              <a:rPr kumimoji="1" lang="zh-CN" altLang="en-US">
                <a:solidFill>
                  <a:srgbClr val="000099"/>
                </a:solidFill>
              </a:rPr>
              <a:t>网络、比较器、触发器和编码器组成。</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BB52A62F-61A3-495D-BB5D-C2777F04C565}"/>
              </a:ext>
            </a:extLst>
          </p:cNvPr>
          <p:cNvSpPr>
            <a:spLocks noGrp="1" noRot="1" noChangeAspect="1" noChangeArrowheads="1" noTextEdit="1"/>
          </p:cNvSpPr>
          <p:nvPr>
            <p:ph type="sldImg"/>
          </p:nvPr>
        </p:nvSpPr>
        <p:spPr>
          <a:xfrm>
            <a:off x="992188" y="768350"/>
            <a:ext cx="5114925" cy="3836988"/>
          </a:xfrm>
          <a:ln/>
        </p:spPr>
      </p:sp>
      <p:sp>
        <p:nvSpPr>
          <p:cNvPr id="29699" name="Rectangle 3">
            <a:extLst>
              <a:ext uri="{FF2B5EF4-FFF2-40B4-BE49-F238E27FC236}">
                <a16:creationId xmlns:a16="http://schemas.microsoft.com/office/drawing/2014/main" id="{1DE67DCA-23D3-4330-93ED-2A779AC1796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特点</a:t>
            </a:r>
          </a:p>
          <a:p>
            <a:pPr eaLnBrk="1" hangingPunct="1"/>
            <a:r>
              <a:rPr lang="zh-CN" altLang="en-US"/>
              <a:t>*快，</a:t>
            </a:r>
            <a:r>
              <a:rPr lang="en-US" altLang="zh-CN"/>
              <a:t>CLK</a:t>
            </a:r>
            <a:r>
              <a:rPr lang="zh-CN" altLang="en-US"/>
              <a:t>触发信号到达到输出稳定建立只需几十纳秒</a:t>
            </a:r>
          </a:p>
          <a:p>
            <a:pPr eaLnBrk="1" hangingPunct="1"/>
            <a:r>
              <a:rPr lang="zh-CN" altLang="en-US"/>
              <a:t>*精度，受参考电压、分压网络等因素影响</a:t>
            </a:r>
          </a:p>
          <a:p>
            <a:pPr eaLnBrk="1" hangingPunct="1"/>
            <a:r>
              <a:rPr lang="zh-CN" altLang="en-US"/>
              <a:t>*有触发器，不需要</a:t>
            </a:r>
            <a:r>
              <a:rPr lang="en-US" altLang="zh-CN"/>
              <a:t>S/H</a:t>
            </a:r>
            <a:r>
              <a:rPr lang="zh-CN" altLang="en-US"/>
              <a:t>电路</a:t>
            </a:r>
          </a:p>
          <a:p>
            <a:pPr eaLnBrk="1" hangingPunct="1"/>
            <a:r>
              <a:rPr lang="zh-CN" altLang="en-US"/>
              <a:t>*电路规模，</a:t>
            </a:r>
            <a:r>
              <a:rPr lang="en-US" altLang="zh-CN"/>
              <a:t>n</a:t>
            </a:r>
            <a:r>
              <a:rPr lang="zh-CN" altLang="en-US"/>
              <a:t>位需要</a:t>
            </a:r>
            <a:r>
              <a:rPr lang="en-US" altLang="zh-CN"/>
              <a:t>2</a:t>
            </a:r>
            <a:r>
              <a:rPr lang="en-US" altLang="zh-CN" baseline="30000"/>
              <a:t>n</a:t>
            </a:r>
            <a:r>
              <a:rPr lang="en-US" altLang="zh-CN"/>
              <a:t>-1</a:t>
            </a:r>
            <a:r>
              <a:rPr lang="zh-CN" altLang="en-US"/>
              <a:t>比较器，触发器</a:t>
            </a:r>
          </a:p>
          <a:p>
            <a:pPr eaLnBrk="1" hangingPunct="1"/>
            <a:endParaRPr lang="zh-CN" altLang="en-US"/>
          </a:p>
          <a:p>
            <a:pPr eaLnBrk="1" hangingPunct="1"/>
            <a:r>
              <a:rPr kumimoji="1" lang="zh-CN" altLang="en-US">
                <a:solidFill>
                  <a:srgbClr val="000066"/>
                </a:solidFill>
              </a:rPr>
              <a:t>在并行</a:t>
            </a:r>
            <a:r>
              <a:rPr kumimoji="1" lang="en-US" altLang="zh-CN">
                <a:solidFill>
                  <a:srgbClr val="000066"/>
                </a:solidFill>
              </a:rPr>
              <a:t>A/D</a:t>
            </a:r>
            <a:r>
              <a:rPr kumimoji="1" lang="zh-CN" altLang="en-US">
                <a:solidFill>
                  <a:srgbClr val="000066"/>
                </a:solidFill>
              </a:rPr>
              <a:t>转换器中，输入电压</a:t>
            </a:r>
            <a:r>
              <a:rPr kumimoji="1" lang="zh-CN" altLang="en-US">
                <a:solidFill>
                  <a:srgbClr val="000066"/>
                </a:solidFill>
                <a:sym typeface="Symbol" panose="05050102010706020507" pitchFamily="18" charset="2"/>
              </a:rPr>
              <a:t></a:t>
            </a:r>
            <a:r>
              <a:rPr kumimoji="1" lang="en-US" altLang="zh-CN">
                <a:solidFill>
                  <a:srgbClr val="000066"/>
                </a:solidFill>
              </a:rPr>
              <a:t>I</a:t>
            </a:r>
            <a:r>
              <a:rPr kumimoji="1" lang="zh-CN" altLang="en-US">
                <a:solidFill>
                  <a:srgbClr val="000066"/>
                </a:solidFill>
                <a:sym typeface="Symbol" panose="05050102010706020507" pitchFamily="18" charset="2"/>
              </a:rPr>
              <a:t>同时加到所有比较器的输入端。如不考虑各器件的延迟，可认为三位数字量是与</a:t>
            </a:r>
            <a:r>
              <a:rPr kumimoji="1" lang="en-US" altLang="zh-CN">
                <a:solidFill>
                  <a:srgbClr val="000066"/>
                </a:solidFill>
              </a:rPr>
              <a:t>I</a:t>
            </a:r>
            <a:r>
              <a:rPr kumimoji="1" lang="zh-CN" altLang="en-US">
                <a:solidFill>
                  <a:srgbClr val="000066"/>
                </a:solidFill>
                <a:sym typeface="Symbol" panose="05050102010706020507" pitchFamily="18" charset="2"/>
              </a:rPr>
              <a:t>输入时刻同时获得的。所以它的转换时间最短。</a:t>
            </a:r>
          </a:p>
          <a:p>
            <a:pPr eaLnBrk="1" hangingPunct="1">
              <a:spcBef>
                <a:spcPct val="50000"/>
              </a:spcBef>
            </a:pPr>
            <a:r>
              <a:rPr kumimoji="1" lang="zh-CN" altLang="en-US">
                <a:solidFill>
                  <a:srgbClr val="000066"/>
                </a:solidFill>
              </a:rPr>
              <a:t>缺点是电路复杂，如三位</a:t>
            </a:r>
            <a:r>
              <a:rPr kumimoji="1" lang="en-US" altLang="zh-CN">
                <a:solidFill>
                  <a:srgbClr val="000066"/>
                </a:solidFill>
              </a:rPr>
              <a:t>ADC</a:t>
            </a:r>
            <a:r>
              <a:rPr kumimoji="1" lang="zh-CN" altLang="en-US">
                <a:solidFill>
                  <a:srgbClr val="000066"/>
                </a:solidFill>
              </a:rPr>
              <a:t>需</a:t>
            </a:r>
            <a:r>
              <a:rPr kumimoji="1" lang="en-US" altLang="zh-CN">
                <a:solidFill>
                  <a:srgbClr val="000066"/>
                </a:solidFill>
              </a:rPr>
              <a:t>7</a:t>
            </a:r>
            <a:r>
              <a:rPr kumimoji="1" lang="zh-CN" altLang="en-US">
                <a:solidFill>
                  <a:srgbClr val="000066"/>
                </a:solidFill>
              </a:rPr>
              <a:t>个比较器、</a:t>
            </a:r>
            <a:r>
              <a:rPr kumimoji="1" lang="en-US" altLang="zh-CN">
                <a:solidFill>
                  <a:srgbClr val="000066"/>
                </a:solidFill>
              </a:rPr>
              <a:t>7</a:t>
            </a:r>
            <a:r>
              <a:rPr kumimoji="1" lang="zh-CN" altLang="en-US">
                <a:solidFill>
                  <a:srgbClr val="000066"/>
                </a:solidFill>
              </a:rPr>
              <a:t>个触发器、</a:t>
            </a:r>
            <a:r>
              <a:rPr kumimoji="1" lang="en-US" altLang="zh-CN">
                <a:solidFill>
                  <a:srgbClr val="000066"/>
                </a:solidFill>
              </a:rPr>
              <a:t>8</a:t>
            </a:r>
            <a:r>
              <a:rPr kumimoji="1" lang="zh-CN" altLang="en-US">
                <a:solidFill>
                  <a:srgbClr val="000066"/>
                </a:solidFill>
              </a:rPr>
              <a:t>个电阻。位数越多，电路越复杂。</a:t>
            </a:r>
          </a:p>
          <a:p>
            <a:pPr eaLnBrk="1" hangingPunct="1"/>
            <a:r>
              <a:rPr kumimoji="1" lang="zh-CN" altLang="en-US">
                <a:solidFill>
                  <a:srgbClr val="000066"/>
                </a:solidFill>
              </a:rPr>
              <a:t>为了解决提高分辨率和增加元件数的矛盾，可以采取分级并行转换的方法。</a:t>
            </a:r>
            <a:endParaRPr lang="zh-CN" altLang="en-US"/>
          </a:p>
          <a:p>
            <a:pPr eaLnBrk="1" hangingPunct="1"/>
            <a:endParaRPr lang="zh-CN" altLang="en-US"/>
          </a:p>
          <a:p>
            <a:pPr eaLnBrk="1" hangingPunct="1"/>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291FAA54-214B-4B36-AB46-42DD247BA615}"/>
              </a:ext>
            </a:extLst>
          </p:cNvPr>
          <p:cNvSpPr>
            <a:spLocks noGrp="1" noRot="1" noChangeAspect="1" noChangeArrowheads="1" noTextEdit="1"/>
          </p:cNvSpPr>
          <p:nvPr>
            <p:ph type="sldImg"/>
          </p:nvPr>
        </p:nvSpPr>
        <p:spPr>
          <a:xfrm>
            <a:off x="992188" y="768350"/>
            <a:ext cx="5114925" cy="3836988"/>
          </a:xfrm>
          <a:ln/>
        </p:spPr>
      </p:sp>
      <p:sp>
        <p:nvSpPr>
          <p:cNvPr id="31747" name="Rectangle 3">
            <a:extLst>
              <a:ext uri="{FF2B5EF4-FFF2-40B4-BE49-F238E27FC236}">
                <a16:creationId xmlns:a16="http://schemas.microsoft.com/office/drawing/2014/main" id="{F012A78C-9B50-4B59-8037-AA286BFABAB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50000"/>
              </a:spcBef>
            </a:pPr>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C91FEB86-90A7-480F-AF53-D310382945AD}"/>
              </a:ext>
            </a:extLst>
          </p:cNvPr>
          <p:cNvSpPr>
            <a:spLocks noGrp="1" noRot="1" noChangeAspect="1" noChangeArrowheads="1" noTextEdit="1"/>
          </p:cNvSpPr>
          <p:nvPr>
            <p:ph type="sldImg"/>
          </p:nvPr>
        </p:nvSpPr>
        <p:spPr>
          <a:xfrm>
            <a:off x="992188" y="768350"/>
            <a:ext cx="5114925" cy="3836988"/>
          </a:xfrm>
          <a:ln/>
        </p:spPr>
      </p:sp>
      <p:sp>
        <p:nvSpPr>
          <p:cNvPr id="33795" name="Rectangle 3">
            <a:extLst>
              <a:ext uri="{FF2B5EF4-FFF2-40B4-BE49-F238E27FC236}">
                <a16:creationId xmlns:a16="http://schemas.microsoft.com/office/drawing/2014/main" id="{51C8D4B5-3E09-4B1F-944D-9F9EF4B0D50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50000"/>
              </a:spcBef>
            </a:pPr>
            <a:r>
              <a:rPr lang="zh-CN" altLang="en-US"/>
              <a:t>工作过程：</a:t>
            </a:r>
          </a:p>
          <a:p>
            <a:pPr eaLnBrk="1" hangingPunct="1">
              <a:spcBef>
                <a:spcPct val="50000"/>
              </a:spcBef>
            </a:pPr>
            <a:r>
              <a:rPr lang="en-US" altLang="zh-CN"/>
              <a:t>a. </a:t>
            </a:r>
            <a:r>
              <a:rPr lang="zh-CN" altLang="en-US"/>
              <a:t>将计数器清零，且</a:t>
            </a:r>
            <a:r>
              <a:rPr lang="en-US" altLang="zh-CN" i="1"/>
              <a:t>v</a:t>
            </a:r>
            <a:r>
              <a:rPr lang="en-US" altLang="zh-CN"/>
              <a:t>L</a:t>
            </a:r>
            <a:r>
              <a:rPr lang="zh-CN" altLang="en-US"/>
              <a:t>＝</a:t>
            </a:r>
            <a:r>
              <a:rPr lang="en-US" altLang="zh-CN"/>
              <a:t>0</a:t>
            </a:r>
            <a:r>
              <a:rPr lang="zh-CN" altLang="en-US"/>
              <a:t>。此时门</a:t>
            </a:r>
            <a:r>
              <a:rPr lang="en-US" altLang="zh-CN"/>
              <a:t>G</a:t>
            </a:r>
            <a:r>
              <a:rPr lang="zh-CN" altLang="en-US"/>
              <a:t>被封锁，计数器不工作，计数器输出为</a:t>
            </a:r>
            <a:r>
              <a:rPr lang="en-US" altLang="zh-CN"/>
              <a:t>0</a:t>
            </a:r>
            <a:r>
              <a:rPr lang="zh-CN" altLang="en-US"/>
              <a:t>，则</a:t>
            </a:r>
            <a:r>
              <a:rPr lang="en-US" altLang="zh-CN" i="1"/>
              <a:t>v</a:t>
            </a:r>
            <a:r>
              <a:rPr lang="en-US" altLang="zh-CN"/>
              <a:t>o</a:t>
            </a:r>
            <a:r>
              <a:rPr lang="zh-CN" altLang="en-US"/>
              <a:t>＝</a:t>
            </a:r>
            <a:r>
              <a:rPr lang="en-US" altLang="zh-CN"/>
              <a:t>0</a:t>
            </a:r>
            <a:r>
              <a:rPr lang="zh-CN" altLang="en-US"/>
              <a:t>；如果</a:t>
            </a:r>
            <a:r>
              <a:rPr lang="en-US" altLang="zh-CN" i="1"/>
              <a:t>v</a:t>
            </a:r>
            <a:r>
              <a:rPr lang="en-US" altLang="zh-CN"/>
              <a:t>I &gt; 0</a:t>
            </a:r>
            <a:r>
              <a:rPr lang="zh-CN" altLang="en-US"/>
              <a:t>，则</a:t>
            </a:r>
            <a:r>
              <a:rPr lang="en-US" altLang="zh-CN" i="1"/>
              <a:t>v</a:t>
            </a:r>
            <a:r>
              <a:rPr lang="en-US" altLang="zh-CN"/>
              <a:t>I &gt; </a:t>
            </a:r>
            <a:r>
              <a:rPr lang="en-US" altLang="zh-CN" i="1"/>
              <a:t>v</a:t>
            </a:r>
            <a:r>
              <a:rPr lang="en-US" altLang="zh-CN"/>
              <a:t>o </a:t>
            </a:r>
            <a:r>
              <a:rPr lang="zh-CN" altLang="en-US"/>
              <a:t>，比较器的输出电压</a:t>
            </a:r>
            <a:r>
              <a:rPr lang="en-US" altLang="zh-CN" i="1"/>
              <a:t>v</a:t>
            </a:r>
            <a:r>
              <a:rPr lang="en-US" altLang="zh-CN"/>
              <a:t>B</a:t>
            </a:r>
            <a:r>
              <a:rPr lang="zh-CN" altLang="en-US"/>
              <a:t>＝</a:t>
            </a:r>
            <a:r>
              <a:rPr lang="en-US" altLang="zh-CN"/>
              <a:t>1</a:t>
            </a:r>
            <a:r>
              <a:rPr lang="zh-CN" altLang="en-US"/>
              <a:t>；</a:t>
            </a:r>
          </a:p>
          <a:p>
            <a:pPr eaLnBrk="1" hangingPunct="1"/>
            <a:r>
              <a:rPr lang="en-US" altLang="zh-CN" sz="800">
                <a:latin typeface="Times New Roman" panose="02020603050405020304" pitchFamily="18" charset="0"/>
                <a:ea typeface="楷体_GB2312"/>
                <a:cs typeface="楷体_GB2312"/>
              </a:rPr>
              <a:t>b.</a:t>
            </a:r>
            <a:r>
              <a:rPr lang="zh-CN" altLang="en-US" sz="800">
                <a:latin typeface="Times New Roman" panose="02020603050405020304" pitchFamily="18" charset="0"/>
                <a:ea typeface="楷体_GB2312"/>
                <a:cs typeface="楷体_GB2312"/>
              </a:rPr>
              <a:t>当</a:t>
            </a:r>
            <a:r>
              <a:rPr lang="en-US" altLang="zh-CN" sz="800" i="1">
                <a:latin typeface="Times New Roman" panose="02020603050405020304" pitchFamily="18" charset="0"/>
                <a:ea typeface="楷体_GB2312"/>
                <a:cs typeface="楷体_GB2312"/>
              </a:rPr>
              <a:t>v</a:t>
            </a:r>
            <a:r>
              <a:rPr lang="en-US" altLang="zh-CN" sz="800" baseline="-25000">
                <a:latin typeface="Times New Roman" panose="02020603050405020304" pitchFamily="18" charset="0"/>
                <a:ea typeface="楷体_GB2312"/>
                <a:cs typeface="楷体_GB2312"/>
              </a:rPr>
              <a:t>L</a:t>
            </a:r>
            <a:r>
              <a:rPr lang="zh-CN" altLang="en-US" sz="800">
                <a:latin typeface="Times New Roman" panose="02020603050405020304" pitchFamily="18" charset="0"/>
                <a:ea typeface="楷体_GB2312"/>
                <a:cs typeface="楷体_GB2312"/>
              </a:rPr>
              <a:t>为高电平时，开始进行转换，脉冲源发出的脉冲经过门</a:t>
            </a:r>
            <a:r>
              <a:rPr lang="en-US" altLang="zh-CN" sz="800">
                <a:latin typeface="Times New Roman" panose="02020603050405020304" pitchFamily="18" charset="0"/>
                <a:ea typeface="楷体_GB2312"/>
                <a:cs typeface="楷体_GB2312"/>
              </a:rPr>
              <a:t>G</a:t>
            </a:r>
            <a:r>
              <a:rPr lang="zh-CN" altLang="en-US" sz="800">
                <a:latin typeface="Times New Roman" panose="02020603050405020304" pitchFamily="18" charset="0"/>
                <a:ea typeface="楷体_GB2312"/>
                <a:cs typeface="楷体_GB2312"/>
              </a:rPr>
              <a:t>加到计数器时钟脉冲输入端</a:t>
            </a:r>
            <a:r>
              <a:rPr lang="en-US" altLang="zh-CN" sz="800" i="1">
                <a:latin typeface="Times New Roman" panose="02020603050405020304" pitchFamily="18" charset="0"/>
                <a:ea typeface="楷体_GB2312"/>
                <a:cs typeface="楷体_GB2312"/>
              </a:rPr>
              <a:t>CLK</a:t>
            </a:r>
            <a:r>
              <a:rPr lang="zh-CN" altLang="en-US" sz="800" i="1">
                <a:latin typeface="Times New Roman" panose="02020603050405020304" pitchFamily="18" charset="0"/>
                <a:ea typeface="楷体_GB2312"/>
                <a:cs typeface="楷体_GB2312"/>
              </a:rPr>
              <a:t>，</a:t>
            </a:r>
            <a:r>
              <a:rPr lang="zh-CN" altLang="en-US" sz="800">
                <a:latin typeface="Times New Roman" panose="02020603050405020304" pitchFamily="18" charset="0"/>
                <a:ea typeface="楷体_GB2312"/>
                <a:cs typeface="楷体_GB2312"/>
              </a:rPr>
              <a:t>计数器开始加法计数。随着计数的进行，</a:t>
            </a:r>
            <a:r>
              <a:rPr lang="en-US" altLang="zh-CN" sz="800">
                <a:latin typeface="Times New Roman" panose="02020603050405020304" pitchFamily="18" charset="0"/>
                <a:ea typeface="楷体_GB2312"/>
                <a:cs typeface="楷体_GB2312"/>
              </a:rPr>
              <a:t>D/A</a:t>
            </a:r>
            <a:r>
              <a:rPr lang="zh-CN" altLang="en-US" sz="800">
                <a:latin typeface="Times New Roman" panose="02020603050405020304" pitchFamily="18" charset="0"/>
                <a:ea typeface="楷体_GB2312"/>
                <a:cs typeface="楷体_GB2312"/>
              </a:rPr>
              <a:t>转换器的输出电压不断增加。</a:t>
            </a:r>
          </a:p>
          <a:p>
            <a:pPr eaLnBrk="1" hangingPunct="1"/>
            <a:r>
              <a:rPr lang="en-US" altLang="zh-CN" sz="800">
                <a:latin typeface="Times New Roman" panose="02020603050405020304" pitchFamily="18" charset="0"/>
                <a:ea typeface="楷体_GB2312"/>
                <a:cs typeface="楷体_GB2312"/>
              </a:rPr>
              <a:t>c.</a:t>
            </a:r>
            <a:r>
              <a:rPr lang="zh-CN" altLang="en-US" sz="800">
                <a:latin typeface="Times New Roman" panose="02020603050405020304" pitchFamily="18" charset="0"/>
                <a:ea typeface="楷体_GB2312"/>
                <a:cs typeface="楷体_GB2312"/>
              </a:rPr>
              <a:t>当增加到</a:t>
            </a:r>
            <a:r>
              <a:rPr lang="en-US" altLang="zh-CN" sz="800" i="1">
                <a:latin typeface="Times New Roman" panose="02020603050405020304" pitchFamily="18" charset="0"/>
                <a:ea typeface="楷体_GB2312"/>
                <a:cs typeface="楷体_GB2312"/>
              </a:rPr>
              <a:t>v</a:t>
            </a:r>
            <a:r>
              <a:rPr lang="en-US" altLang="zh-CN" sz="800" baseline="-25000">
                <a:latin typeface="Times New Roman" panose="02020603050405020304" pitchFamily="18" charset="0"/>
                <a:ea typeface="楷体_GB2312"/>
                <a:cs typeface="楷体_GB2312"/>
              </a:rPr>
              <a:t>I</a:t>
            </a:r>
            <a:r>
              <a:rPr lang="zh-CN" altLang="en-US" sz="800">
                <a:latin typeface="Times New Roman" panose="02020603050405020304" pitchFamily="18" charset="0"/>
                <a:ea typeface="楷体_GB2312"/>
                <a:cs typeface="楷体_GB2312"/>
              </a:rPr>
              <a:t>＝</a:t>
            </a:r>
            <a:r>
              <a:rPr lang="en-US" altLang="zh-CN" sz="800" i="1">
                <a:latin typeface="Times New Roman" panose="02020603050405020304" pitchFamily="18" charset="0"/>
                <a:ea typeface="楷体_GB2312"/>
                <a:cs typeface="楷体_GB2312"/>
              </a:rPr>
              <a:t>v</a:t>
            </a:r>
            <a:r>
              <a:rPr lang="en-US" altLang="zh-CN" sz="800" baseline="-25000">
                <a:latin typeface="Times New Roman" panose="02020603050405020304" pitchFamily="18" charset="0"/>
                <a:ea typeface="楷体_GB2312"/>
                <a:cs typeface="楷体_GB2312"/>
              </a:rPr>
              <a:t>o</a:t>
            </a:r>
            <a:r>
              <a:rPr lang="zh-CN" altLang="en-US" sz="800">
                <a:latin typeface="Times New Roman" panose="02020603050405020304" pitchFamily="18" charset="0"/>
                <a:ea typeface="楷体_GB2312"/>
                <a:cs typeface="楷体_GB2312"/>
              </a:rPr>
              <a:t>时，比较器输出</a:t>
            </a:r>
            <a:r>
              <a:rPr lang="en-US" altLang="zh-CN" sz="800" i="1">
                <a:latin typeface="Times New Roman" panose="02020603050405020304" pitchFamily="18" charset="0"/>
                <a:ea typeface="楷体_GB2312"/>
                <a:cs typeface="楷体_GB2312"/>
              </a:rPr>
              <a:t>v</a:t>
            </a:r>
            <a:r>
              <a:rPr lang="en-US" altLang="zh-CN" sz="800" baseline="-25000">
                <a:latin typeface="Times New Roman" panose="02020603050405020304" pitchFamily="18" charset="0"/>
                <a:ea typeface="楷体_GB2312"/>
                <a:cs typeface="楷体_GB2312"/>
              </a:rPr>
              <a:t>B</a:t>
            </a:r>
            <a:r>
              <a:rPr lang="zh-CN" altLang="en-US" sz="800">
                <a:latin typeface="Times New Roman" panose="02020603050405020304" pitchFamily="18" charset="0"/>
                <a:ea typeface="楷体_GB2312"/>
                <a:cs typeface="楷体_GB2312"/>
              </a:rPr>
              <a:t>变成低电平，并将门</a:t>
            </a:r>
            <a:r>
              <a:rPr lang="en-US" altLang="zh-CN" sz="800">
                <a:latin typeface="Times New Roman" panose="02020603050405020304" pitchFamily="18" charset="0"/>
                <a:ea typeface="楷体_GB2312"/>
                <a:cs typeface="楷体_GB2312"/>
              </a:rPr>
              <a:t>G</a:t>
            </a:r>
            <a:r>
              <a:rPr lang="zh-CN" altLang="en-US" sz="800">
                <a:latin typeface="Times New Roman" panose="02020603050405020304" pitchFamily="18" charset="0"/>
                <a:ea typeface="楷体_GB2312"/>
                <a:cs typeface="楷体_GB2312"/>
              </a:rPr>
              <a:t>封锁，计数器停止计数，此时计数器的状态就是所求的输出数字信号。</a:t>
            </a:r>
          </a:p>
          <a:p>
            <a:pPr eaLnBrk="1" hangingPunct="1"/>
            <a:endParaRPr lang="zh-CN" altLang="en-US" sz="800">
              <a:latin typeface="Times New Roman" panose="02020603050405020304" pitchFamily="18" charset="0"/>
              <a:ea typeface="楷体_GB2312"/>
              <a:cs typeface="楷体_GB2312"/>
            </a:endParaRPr>
          </a:p>
          <a:p>
            <a:pPr eaLnBrk="1" hangingPunct="1"/>
            <a:r>
              <a:rPr lang="zh-CN" altLang="en-US"/>
              <a:t>注：</a:t>
            </a:r>
          </a:p>
          <a:p>
            <a:pPr eaLnBrk="1" hangingPunct="1"/>
            <a:r>
              <a:rPr lang="en-US" altLang="zh-CN"/>
              <a:t>a.</a:t>
            </a:r>
            <a:r>
              <a:rPr lang="zh-CN" altLang="en-US"/>
              <a:t>由于转换过程中计数器的数字不断变化，所以不能将计数器的状态做为输出的数字信号，而是在输出端设置可输出寄存器，并在</a:t>
            </a:r>
            <a:r>
              <a:rPr lang="en-US" altLang="zh-CN" i="1"/>
              <a:t>v</a:t>
            </a:r>
            <a:r>
              <a:rPr lang="en-US" altLang="zh-CN"/>
              <a:t>L</a:t>
            </a:r>
            <a:r>
              <a:rPr lang="zh-CN" altLang="en-US"/>
              <a:t>的下降沿的控制下，寄存器的状态为最终的输出数字信号。</a:t>
            </a:r>
          </a:p>
          <a:p>
            <a:pPr eaLnBrk="1" hangingPunct="1"/>
            <a:r>
              <a:rPr kumimoji="1" lang="en-US" altLang="zh-CN"/>
              <a:t>b. </a:t>
            </a:r>
            <a:r>
              <a:rPr kumimoji="1" lang="zh-CN" altLang="en-US"/>
              <a:t>此方案的缺点是转换时间长。当输出为</a:t>
            </a:r>
            <a:r>
              <a:rPr kumimoji="1" lang="en-US" altLang="zh-CN"/>
              <a:t>n</a:t>
            </a:r>
            <a:r>
              <a:rPr kumimoji="1" lang="zh-CN" altLang="en-US"/>
              <a:t>位二进制数码时，最长的转换时间是</a:t>
            </a:r>
            <a:r>
              <a:rPr kumimoji="1" lang="en-US" altLang="zh-CN">
                <a:solidFill>
                  <a:srgbClr val="FFFF00"/>
                </a:solidFill>
              </a:rPr>
              <a:t>2^n</a:t>
            </a:r>
            <a:r>
              <a:rPr kumimoji="1" lang="zh-CN" altLang="en-US">
                <a:solidFill>
                  <a:srgbClr val="FFFF00"/>
                </a:solidFill>
              </a:rPr>
              <a:t>－</a:t>
            </a:r>
            <a:r>
              <a:rPr kumimoji="1" lang="en-US" altLang="zh-CN">
                <a:solidFill>
                  <a:srgbClr val="FFFF00"/>
                </a:solidFill>
              </a:rPr>
              <a:t>1</a:t>
            </a:r>
            <a:r>
              <a:rPr kumimoji="1" lang="zh-CN" altLang="en-US"/>
              <a:t>倍的时钟脉冲信号周期。由于此电路结构简单，常用在对转换速度要求不高的场合。</a:t>
            </a:r>
          </a:p>
          <a:p>
            <a:pPr eaLnBrk="1" hangingPunct="1"/>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10A27284-6C9A-438F-8AE3-F8330A9AC302}"/>
              </a:ext>
            </a:extLst>
          </p:cNvPr>
          <p:cNvSpPr>
            <a:spLocks noGrp="1" noRot="1" noChangeAspect="1" noChangeArrowheads="1" noTextEdit="1"/>
          </p:cNvSpPr>
          <p:nvPr>
            <p:ph type="sldImg"/>
          </p:nvPr>
        </p:nvSpPr>
        <p:spPr>
          <a:xfrm>
            <a:off x="992188" y="768350"/>
            <a:ext cx="5114925" cy="3836988"/>
          </a:xfrm>
          <a:ln/>
        </p:spPr>
      </p:sp>
      <p:sp>
        <p:nvSpPr>
          <p:cNvPr id="35843" name="Rectangle 3">
            <a:extLst>
              <a:ext uri="{FF2B5EF4-FFF2-40B4-BE49-F238E27FC236}">
                <a16:creationId xmlns:a16="http://schemas.microsoft.com/office/drawing/2014/main" id="{9887CCBE-B7C0-4147-8237-687190EF365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a:t>为了提高转换速度，在计数型</a:t>
            </a:r>
            <a:r>
              <a:rPr kumimoji="1" lang="en-US" altLang="zh-CN"/>
              <a:t>A/D</a:t>
            </a:r>
            <a:r>
              <a:rPr kumimoji="1" lang="zh-CN" altLang="en-US"/>
              <a:t>转换器的基础上，产生逐次渐近型</a:t>
            </a:r>
            <a:r>
              <a:rPr kumimoji="1" lang="en-US" altLang="zh-CN"/>
              <a:t>A/D</a:t>
            </a:r>
            <a:r>
              <a:rPr kumimoji="1" lang="zh-CN" altLang="en-US"/>
              <a:t>转换器。虽然也是反馈比较型</a:t>
            </a:r>
            <a:r>
              <a:rPr kumimoji="1" lang="en-US" altLang="zh-CN"/>
              <a:t>A/D</a:t>
            </a:r>
            <a:r>
              <a:rPr kumimoji="1" lang="zh-CN" altLang="en-US"/>
              <a:t>转换器，但</a:t>
            </a:r>
            <a:r>
              <a:rPr kumimoji="1" lang="en-US" altLang="zh-CN"/>
              <a:t>D/A</a:t>
            </a:r>
            <a:r>
              <a:rPr kumimoji="1" lang="zh-CN" altLang="en-US"/>
              <a:t>转换器的数字量的给出方式不同。</a:t>
            </a:r>
          </a:p>
          <a:p>
            <a:pPr eaLnBrk="1" hangingPunct="1"/>
            <a:r>
              <a:rPr lang="zh-CN" altLang="en-US"/>
              <a:t>逐次渐近就如称重物，如</a:t>
            </a:r>
            <a:r>
              <a:rPr lang="en-US" altLang="zh-CN"/>
              <a:t>13g</a:t>
            </a:r>
            <a:r>
              <a:rPr lang="zh-CN" altLang="en-US"/>
              <a:t>的重物，有砝码</a:t>
            </a:r>
            <a:r>
              <a:rPr lang="en-US" altLang="zh-CN"/>
              <a:t>8g</a:t>
            </a:r>
            <a:r>
              <a:rPr lang="zh-CN" altLang="en-US"/>
              <a:t>、</a:t>
            </a:r>
            <a:r>
              <a:rPr lang="en-US" altLang="zh-CN"/>
              <a:t>4g</a:t>
            </a:r>
            <a:r>
              <a:rPr lang="zh-CN" altLang="en-US"/>
              <a:t>、</a:t>
            </a:r>
            <a:r>
              <a:rPr lang="en-US" altLang="zh-CN"/>
              <a:t>2g</a:t>
            </a:r>
            <a:r>
              <a:rPr lang="zh-CN" altLang="en-US"/>
              <a:t>、</a:t>
            </a:r>
            <a:r>
              <a:rPr lang="en-US" altLang="zh-CN"/>
              <a:t>1g</a:t>
            </a:r>
            <a:r>
              <a:rPr lang="zh-CN" altLang="en-US"/>
              <a:t>。</a:t>
            </a:r>
          </a:p>
          <a:p>
            <a:pPr eaLnBrk="1" hangingPunct="1"/>
            <a:r>
              <a:rPr kumimoji="1" lang="zh-CN" altLang="en-US"/>
              <a:t>此种类型的</a:t>
            </a:r>
            <a:r>
              <a:rPr kumimoji="1" lang="en-US" altLang="zh-CN"/>
              <a:t>A/D</a:t>
            </a:r>
            <a:r>
              <a:rPr kumimoji="1" lang="zh-CN" altLang="en-US"/>
              <a:t>转换器是最常用的一种。</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487BE9EF-7496-446B-9438-02C120606245}"/>
              </a:ext>
            </a:extLst>
          </p:cNvPr>
          <p:cNvSpPr>
            <a:spLocks noGrp="1" noRot="1" noChangeAspect="1" noChangeArrowheads="1" noTextEdit="1"/>
          </p:cNvSpPr>
          <p:nvPr>
            <p:ph type="sldImg"/>
          </p:nvPr>
        </p:nvSpPr>
        <p:spPr>
          <a:xfrm>
            <a:off x="992188" y="768350"/>
            <a:ext cx="5114925" cy="3836988"/>
          </a:xfrm>
          <a:ln/>
        </p:spPr>
      </p:sp>
      <p:sp>
        <p:nvSpPr>
          <p:cNvPr id="38915" name="Rectangle 3">
            <a:extLst>
              <a:ext uri="{FF2B5EF4-FFF2-40B4-BE49-F238E27FC236}">
                <a16:creationId xmlns:a16="http://schemas.microsoft.com/office/drawing/2014/main" id="{AACFCD12-63DE-4044-B119-2081E403B31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spcBef>
                <a:spcPct val="50000"/>
              </a:spcBef>
            </a:pPr>
            <a:r>
              <a:rPr kumimoji="1" lang="zh-CN" altLang="en-US"/>
              <a:t>双积分型</a:t>
            </a:r>
            <a:r>
              <a:rPr kumimoji="1" lang="en-US" altLang="zh-CN"/>
              <a:t>A/D</a:t>
            </a:r>
            <a:r>
              <a:rPr kumimoji="1" lang="zh-CN" altLang="en-US"/>
              <a:t>转换器属于间接</a:t>
            </a:r>
            <a:r>
              <a:rPr kumimoji="1" lang="en-US" altLang="zh-CN"/>
              <a:t>A/D</a:t>
            </a:r>
            <a:r>
              <a:rPr kumimoji="1" lang="zh-CN" altLang="en-US"/>
              <a:t>转换器，双积分型简称为 </a:t>
            </a:r>
            <a:r>
              <a:rPr kumimoji="1" lang="en-US" altLang="zh-CN"/>
              <a:t>V</a:t>
            </a:r>
            <a:r>
              <a:rPr kumimoji="1" lang="zh-CN" altLang="en-US"/>
              <a:t>－</a:t>
            </a:r>
            <a:r>
              <a:rPr kumimoji="1" lang="en-US" altLang="zh-CN"/>
              <a:t>T</a:t>
            </a:r>
            <a:r>
              <a:rPr kumimoji="1" lang="zh-CN" altLang="en-US"/>
              <a:t>变换型，它首先把输入的模拟电压信号转换成与之成正比的时间宽度信号，然后在这个时间宽度里对固定频率的时钟脉冲计数，计数的结果就是正比于输入模拟电压的数字信号。最常用的间接</a:t>
            </a:r>
            <a:r>
              <a:rPr kumimoji="1" lang="en-US" altLang="zh-CN"/>
              <a:t>A/D</a:t>
            </a:r>
            <a:r>
              <a:rPr kumimoji="1" lang="zh-CN" altLang="en-US"/>
              <a:t>转换器还有电压－频率变换型（简称</a:t>
            </a:r>
            <a:r>
              <a:rPr kumimoji="1" lang="en-US" altLang="zh-CN"/>
              <a:t>V</a:t>
            </a:r>
            <a:r>
              <a:rPr kumimoji="1" lang="zh-CN" altLang="en-US"/>
              <a:t>－</a:t>
            </a:r>
            <a:r>
              <a:rPr kumimoji="1" lang="en-US" altLang="zh-CN"/>
              <a:t>F</a:t>
            </a:r>
            <a:r>
              <a:rPr kumimoji="1" lang="zh-CN" altLang="en-US"/>
              <a:t>变换型）两类。</a:t>
            </a:r>
          </a:p>
          <a:p>
            <a:pPr marL="228600" indent="-228600" eaLnBrk="1" hangingPunct="1"/>
            <a:r>
              <a:rPr kumimoji="1" lang="zh-CN" altLang="en-US" sz="800">
                <a:latin typeface="Times New Roman" panose="02020603050405020304" pitchFamily="18" charset="0"/>
                <a:ea typeface="楷体_GB2312"/>
                <a:cs typeface="楷体_GB2312"/>
              </a:rPr>
              <a:t>转换开始前（转换控制信号</a:t>
            </a:r>
            <a:r>
              <a:rPr kumimoji="1" lang="en-US" altLang="zh-CN" sz="800" i="1">
                <a:latin typeface="Times New Roman" panose="02020603050405020304" pitchFamily="18" charset="0"/>
                <a:ea typeface="楷体_GB2312"/>
                <a:cs typeface="楷体_GB2312"/>
              </a:rPr>
              <a:t>v</a:t>
            </a:r>
            <a:r>
              <a:rPr kumimoji="1" lang="en-US" altLang="zh-CN" sz="800" baseline="-25000">
                <a:latin typeface="Times New Roman" panose="02020603050405020304" pitchFamily="18" charset="0"/>
                <a:ea typeface="楷体_GB2312"/>
                <a:cs typeface="楷体_GB2312"/>
              </a:rPr>
              <a:t>L</a:t>
            </a:r>
            <a:r>
              <a:rPr kumimoji="1" lang="zh-CN" altLang="en-US" sz="800">
                <a:latin typeface="Times New Roman" panose="02020603050405020304" pitchFamily="18" charset="0"/>
                <a:ea typeface="楷体_GB2312"/>
                <a:cs typeface="楷体_GB2312"/>
              </a:rPr>
              <a:t>＝</a:t>
            </a:r>
            <a:r>
              <a:rPr kumimoji="1" lang="en-US" altLang="zh-CN" sz="800">
                <a:latin typeface="Times New Roman" panose="02020603050405020304" pitchFamily="18" charset="0"/>
                <a:ea typeface="楷体_GB2312"/>
                <a:cs typeface="楷体_GB2312"/>
              </a:rPr>
              <a:t>0</a:t>
            </a:r>
            <a:r>
              <a:rPr kumimoji="1" lang="zh-CN" altLang="en-US" sz="800">
                <a:latin typeface="Times New Roman" panose="02020603050405020304" pitchFamily="18" charset="0"/>
                <a:ea typeface="楷体_GB2312"/>
                <a:cs typeface="楷体_GB2312"/>
              </a:rPr>
              <a:t>）先将计数器清零，并接通开关</a:t>
            </a:r>
            <a:r>
              <a:rPr kumimoji="1" lang="en-US" altLang="zh-CN" sz="800">
                <a:latin typeface="Times New Roman" panose="02020603050405020304" pitchFamily="18" charset="0"/>
                <a:ea typeface="楷体_GB2312"/>
                <a:cs typeface="楷体_GB2312"/>
              </a:rPr>
              <a:t>S</a:t>
            </a:r>
            <a:r>
              <a:rPr kumimoji="1" lang="en-US" altLang="zh-CN" sz="800" baseline="-25000">
                <a:latin typeface="Times New Roman" panose="02020603050405020304" pitchFamily="18" charset="0"/>
                <a:ea typeface="楷体_GB2312"/>
                <a:cs typeface="楷体_GB2312"/>
              </a:rPr>
              <a:t>o</a:t>
            </a:r>
            <a:r>
              <a:rPr kumimoji="1" lang="zh-CN" altLang="en-US" sz="800">
                <a:latin typeface="Times New Roman" panose="02020603050405020304" pitchFamily="18" charset="0"/>
                <a:ea typeface="楷体_GB2312"/>
                <a:cs typeface="楷体_GB2312"/>
              </a:rPr>
              <a:t>，使电容完全放电。</a:t>
            </a:r>
          </a:p>
          <a:p>
            <a:pPr marL="228600" indent="-228600" eaLnBrk="1" hangingPunct="1"/>
            <a:r>
              <a:rPr kumimoji="1" lang="zh-CN" altLang="en-US"/>
              <a:t>当</a:t>
            </a:r>
            <a:r>
              <a:rPr kumimoji="1" lang="en-US" altLang="zh-CN" i="1"/>
              <a:t>v</a:t>
            </a:r>
            <a:r>
              <a:rPr kumimoji="1" lang="en-US" altLang="zh-CN"/>
              <a:t>L</a:t>
            </a:r>
            <a:r>
              <a:rPr kumimoji="1" lang="zh-CN" altLang="en-US"/>
              <a:t>＝</a:t>
            </a:r>
            <a:r>
              <a:rPr kumimoji="1" lang="en-US" altLang="zh-CN"/>
              <a:t>1 </a:t>
            </a:r>
            <a:r>
              <a:rPr kumimoji="1" lang="zh-CN" altLang="en-US"/>
              <a:t>转换开始（</a:t>
            </a:r>
            <a:r>
              <a:rPr kumimoji="1" lang="en-US" altLang="zh-CN"/>
              <a:t>S0</a:t>
            </a:r>
            <a:r>
              <a:rPr kumimoji="1" lang="zh-CN" altLang="en-US"/>
              <a:t>断开），其步骤如下：</a:t>
            </a:r>
          </a:p>
          <a:p>
            <a:pPr marL="228600" indent="-228600" eaLnBrk="1" hangingPunct="1">
              <a:spcBef>
                <a:spcPct val="50000"/>
              </a:spcBef>
              <a:buFontTx/>
              <a:buAutoNum type="alphaLcPeriod"/>
            </a:pPr>
            <a:r>
              <a:rPr kumimoji="1" lang="zh-CN" altLang="en-US"/>
              <a:t>使开关</a:t>
            </a:r>
            <a:r>
              <a:rPr kumimoji="1" lang="en-US" altLang="zh-CN"/>
              <a:t>S1</a:t>
            </a:r>
            <a:r>
              <a:rPr kumimoji="1" lang="zh-CN" altLang="en-US"/>
              <a:t>合到输入信号</a:t>
            </a:r>
            <a:r>
              <a:rPr kumimoji="1" lang="en-US" altLang="zh-CN" i="1"/>
              <a:t>v</a:t>
            </a:r>
            <a:r>
              <a:rPr kumimoji="1" lang="en-US" altLang="zh-CN"/>
              <a:t>I </a:t>
            </a:r>
            <a:r>
              <a:rPr kumimoji="1" lang="zh-CN" altLang="en-US"/>
              <a:t>一侧</a:t>
            </a:r>
            <a:r>
              <a:rPr kumimoji="1" lang="en-US" altLang="zh-CN"/>
              <a:t>:</a:t>
            </a:r>
            <a:r>
              <a:rPr kumimoji="1" lang="zh-CN" altLang="en-US"/>
              <a:t>积分器对</a:t>
            </a:r>
            <a:r>
              <a:rPr kumimoji="1" lang="en-US" altLang="zh-CN" i="1"/>
              <a:t>v</a:t>
            </a:r>
            <a:r>
              <a:rPr kumimoji="1" lang="en-US" altLang="zh-CN"/>
              <a:t>I</a:t>
            </a:r>
            <a:r>
              <a:rPr kumimoji="1" lang="zh-CN" altLang="en-US"/>
              <a:t>在固定时间</a:t>
            </a:r>
            <a:r>
              <a:rPr kumimoji="1" lang="en-US" altLang="zh-CN"/>
              <a:t>T1</a:t>
            </a:r>
            <a:r>
              <a:rPr kumimoji="1" lang="zh-CN" altLang="en-US"/>
              <a:t>进行积分； </a:t>
            </a:r>
          </a:p>
          <a:p>
            <a:pPr marL="228600" indent="-228600" eaLnBrk="1" hangingPunct="1"/>
            <a:r>
              <a:rPr lang="en-US" altLang="zh-CN" sz="800">
                <a:latin typeface="Times New Roman" panose="02020603050405020304" pitchFamily="18" charset="0"/>
                <a:ea typeface="楷体_GB2312"/>
                <a:cs typeface="楷体_GB2312"/>
              </a:rPr>
              <a:t>b.</a:t>
            </a:r>
            <a:r>
              <a:rPr lang="zh-CN" altLang="en-US" sz="800">
                <a:latin typeface="Times New Roman" panose="02020603050405020304" pitchFamily="18" charset="0"/>
                <a:ea typeface="楷体_GB2312"/>
                <a:cs typeface="楷体_GB2312"/>
              </a:rPr>
              <a:t>开关</a:t>
            </a:r>
            <a:r>
              <a:rPr lang="en-US" altLang="zh-CN" sz="800">
                <a:latin typeface="Times New Roman" panose="02020603050405020304" pitchFamily="18" charset="0"/>
                <a:ea typeface="楷体_GB2312"/>
                <a:cs typeface="楷体_GB2312"/>
              </a:rPr>
              <a:t>S</a:t>
            </a:r>
            <a:r>
              <a:rPr lang="en-US" altLang="zh-CN" sz="800" baseline="-25000">
                <a:latin typeface="Times New Roman" panose="02020603050405020304" pitchFamily="18" charset="0"/>
                <a:ea typeface="楷体_GB2312"/>
                <a:cs typeface="楷体_GB2312"/>
              </a:rPr>
              <a:t>1</a:t>
            </a:r>
            <a:r>
              <a:rPr lang="zh-CN" altLang="en-US" sz="800">
                <a:latin typeface="Times New Roman" panose="02020603050405020304" pitchFamily="18" charset="0"/>
                <a:ea typeface="楷体_GB2312"/>
                <a:cs typeface="楷体_GB2312"/>
              </a:rPr>
              <a:t>打在－</a:t>
            </a:r>
            <a:r>
              <a:rPr lang="en-US" altLang="zh-CN" sz="800">
                <a:latin typeface="Times New Roman" panose="02020603050405020304" pitchFamily="18" charset="0"/>
                <a:ea typeface="楷体_GB2312"/>
                <a:cs typeface="楷体_GB2312"/>
              </a:rPr>
              <a:t>V</a:t>
            </a:r>
            <a:r>
              <a:rPr lang="en-US" altLang="zh-CN" sz="800" baseline="-25000">
                <a:latin typeface="Times New Roman" panose="02020603050405020304" pitchFamily="18" charset="0"/>
                <a:ea typeface="楷体_GB2312"/>
                <a:cs typeface="楷体_GB2312"/>
              </a:rPr>
              <a:t>REF</a:t>
            </a:r>
            <a:r>
              <a:rPr lang="zh-CN" altLang="en-US" sz="800">
                <a:latin typeface="Times New Roman" panose="02020603050405020304" pitchFamily="18" charset="0"/>
                <a:ea typeface="楷体_GB2312"/>
                <a:cs typeface="楷体_GB2312"/>
              </a:rPr>
              <a:t>一侧</a:t>
            </a:r>
            <a:r>
              <a:rPr lang="en-US" altLang="zh-CN" sz="800">
                <a:latin typeface="Times New Roman" panose="02020603050405020304" pitchFamily="18" charset="0"/>
                <a:ea typeface="楷体_GB2312"/>
                <a:cs typeface="楷体_GB2312"/>
              </a:rPr>
              <a:t>: </a:t>
            </a:r>
            <a:r>
              <a:rPr kumimoji="1" lang="zh-CN" altLang="en-US"/>
              <a:t>此时积分器反向积分到</a:t>
            </a:r>
            <a:r>
              <a:rPr kumimoji="1" lang="en-US" altLang="zh-CN"/>
              <a:t>0</a:t>
            </a:r>
            <a:r>
              <a:rPr kumimoji="1" lang="zh-CN" altLang="en-US"/>
              <a:t>。</a:t>
            </a:r>
          </a:p>
          <a:p>
            <a:pPr marL="228600" indent="-228600" eaLnBrk="1" hangingPunct="1">
              <a:spcBef>
                <a:spcPct val="50000"/>
              </a:spcBef>
            </a:pPr>
            <a:endParaRPr kumimoji="1" lang="zh-CN" altLang="en-US"/>
          </a:p>
          <a:p>
            <a:pPr marL="228600" indent="-228600" eaLnBrk="1" hangingPunct="1"/>
            <a:r>
              <a:rPr kumimoji="1" lang="en-US" altLang="zh-CN"/>
              <a:t>V</a:t>
            </a:r>
            <a:r>
              <a:rPr kumimoji="1" lang="zh-CN" altLang="en-US"/>
              <a:t>－</a:t>
            </a:r>
            <a:r>
              <a:rPr kumimoji="1" lang="en-US" altLang="zh-CN"/>
              <a:t>F</a:t>
            </a:r>
            <a:r>
              <a:rPr kumimoji="1" lang="zh-CN" altLang="en-US"/>
              <a:t>变换型</a:t>
            </a:r>
            <a:r>
              <a:rPr kumimoji="1" lang="en-US" altLang="zh-CN"/>
              <a:t>A/D</a:t>
            </a:r>
            <a:r>
              <a:rPr kumimoji="1" lang="zh-CN" altLang="en-US"/>
              <a:t>转换器首先是把输入的模拟电压信号转换成与之成正比的频率信号，然后在一个固定的时间间隔里对得到的频率信号计数，计数的结果就是正比于输入模拟电压的数字信号。</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40AF8C80-EBC5-4BE5-BC48-29465C82CF83}"/>
              </a:ext>
            </a:extLst>
          </p:cNvPr>
          <p:cNvSpPr>
            <a:spLocks noGrp="1" noRot="1" noChangeAspect="1" noChangeArrowheads="1" noTextEdit="1"/>
          </p:cNvSpPr>
          <p:nvPr>
            <p:ph type="sldImg"/>
          </p:nvPr>
        </p:nvSpPr>
        <p:spPr>
          <a:xfrm>
            <a:off x="992188" y="768350"/>
            <a:ext cx="5114925" cy="3836988"/>
          </a:xfrm>
          <a:ln/>
        </p:spPr>
      </p:sp>
      <p:sp>
        <p:nvSpPr>
          <p:cNvPr id="40963" name="Rectangle 3">
            <a:extLst>
              <a:ext uri="{FF2B5EF4-FFF2-40B4-BE49-F238E27FC236}">
                <a16:creationId xmlns:a16="http://schemas.microsoft.com/office/drawing/2014/main" id="{CC610FC1-0C0C-4804-B00C-35FD39C611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kumimoji="1" lang="zh-CN" altLang="en-US" sz="800">
                <a:latin typeface="Times New Roman" panose="02020603050405020304" pitchFamily="18" charset="0"/>
                <a:ea typeface="楷体_GB2312"/>
                <a:cs typeface="楷体_GB2312"/>
              </a:rPr>
              <a:t>转换开始前（转换控制信号</a:t>
            </a:r>
            <a:r>
              <a:rPr kumimoji="1" lang="en-US" altLang="zh-CN" sz="800" i="1">
                <a:latin typeface="Times New Roman" panose="02020603050405020304" pitchFamily="18" charset="0"/>
                <a:ea typeface="楷体_GB2312"/>
                <a:cs typeface="楷体_GB2312"/>
              </a:rPr>
              <a:t>v</a:t>
            </a:r>
            <a:r>
              <a:rPr kumimoji="1" lang="en-US" altLang="zh-CN" sz="800" baseline="-25000">
                <a:latin typeface="Times New Roman" panose="02020603050405020304" pitchFamily="18" charset="0"/>
                <a:ea typeface="楷体_GB2312"/>
                <a:cs typeface="楷体_GB2312"/>
              </a:rPr>
              <a:t>L</a:t>
            </a:r>
            <a:r>
              <a:rPr kumimoji="1" lang="zh-CN" altLang="en-US" sz="800">
                <a:latin typeface="Times New Roman" panose="02020603050405020304" pitchFamily="18" charset="0"/>
                <a:ea typeface="楷体_GB2312"/>
                <a:cs typeface="楷体_GB2312"/>
              </a:rPr>
              <a:t>＝</a:t>
            </a:r>
            <a:r>
              <a:rPr kumimoji="1" lang="en-US" altLang="zh-CN" sz="800">
                <a:latin typeface="Times New Roman" panose="02020603050405020304" pitchFamily="18" charset="0"/>
                <a:ea typeface="楷体_GB2312"/>
                <a:cs typeface="楷体_GB2312"/>
              </a:rPr>
              <a:t>0</a:t>
            </a:r>
            <a:r>
              <a:rPr kumimoji="1" lang="zh-CN" altLang="en-US" sz="800">
                <a:latin typeface="Times New Roman" panose="02020603050405020304" pitchFamily="18" charset="0"/>
                <a:ea typeface="楷体_GB2312"/>
                <a:cs typeface="楷体_GB2312"/>
              </a:rPr>
              <a:t>）先将计数器清零，并接通开关</a:t>
            </a:r>
            <a:r>
              <a:rPr kumimoji="1" lang="en-US" altLang="zh-CN" sz="800">
                <a:latin typeface="Times New Roman" panose="02020603050405020304" pitchFamily="18" charset="0"/>
                <a:ea typeface="楷体_GB2312"/>
                <a:cs typeface="楷体_GB2312"/>
              </a:rPr>
              <a:t>S</a:t>
            </a:r>
            <a:r>
              <a:rPr kumimoji="1" lang="en-US" altLang="zh-CN" sz="800" baseline="-25000">
                <a:latin typeface="Times New Roman" panose="02020603050405020304" pitchFamily="18" charset="0"/>
                <a:ea typeface="楷体_GB2312"/>
                <a:cs typeface="楷体_GB2312"/>
              </a:rPr>
              <a:t>o</a:t>
            </a:r>
            <a:r>
              <a:rPr kumimoji="1" lang="zh-CN" altLang="en-US" sz="800">
                <a:latin typeface="Times New Roman" panose="02020603050405020304" pitchFamily="18" charset="0"/>
                <a:ea typeface="楷体_GB2312"/>
                <a:cs typeface="楷体_GB2312"/>
              </a:rPr>
              <a:t>，使电容完全放电。</a:t>
            </a:r>
          </a:p>
          <a:p>
            <a:pPr marL="228600" indent="-228600" eaLnBrk="1" hangingPunct="1"/>
            <a:r>
              <a:rPr kumimoji="1" lang="zh-CN" altLang="en-US"/>
              <a:t>当</a:t>
            </a:r>
            <a:r>
              <a:rPr kumimoji="1" lang="en-US" altLang="zh-CN" i="1"/>
              <a:t>v</a:t>
            </a:r>
            <a:r>
              <a:rPr kumimoji="1" lang="en-US" altLang="zh-CN"/>
              <a:t>L</a:t>
            </a:r>
            <a:r>
              <a:rPr kumimoji="1" lang="zh-CN" altLang="en-US"/>
              <a:t>＝</a:t>
            </a:r>
            <a:r>
              <a:rPr kumimoji="1" lang="en-US" altLang="zh-CN"/>
              <a:t>1 </a:t>
            </a:r>
            <a:r>
              <a:rPr kumimoji="1" lang="zh-CN" altLang="en-US"/>
              <a:t>转换开始（</a:t>
            </a:r>
            <a:r>
              <a:rPr kumimoji="1" lang="en-US" altLang="zh-CN"/>
              <a:t>S0</a:t>
            </a:r>
            <a:r>
              <a:rPr kumimoji="1" lang="zh-CN" altLang="en-US"/>
              <a:t>断开），其步骤如下：</a:t>
            </a:r>
          </a:p>
          <a:p>
            <a:pPr marL="228600" indent="-228600" eaLnBrk="1" hangingPunct="1">
              <a:spcBef>
                <a:spcPct val="50000"/>
              </a:spcBef>
              <a:buFontTx/>
              <a:buAutoNum type="alphaLcPeriod"/>
            </a:pPr>
            <a:r>
              <a:rPr kumimoji="1" lang="zh-CN" altLang="en-US"/>
              <a:t>使开关</a:t>
            </a:r>
            <a:r>
              <a:rPr kumimoji="1" lang="en-US" altLang="zh-CN"/>
              <a:t>S1</a:t>
            </a:r>
            <a:r>
              <a:rPr kumimoji="1" lang="zh-CN" altLang="en-US"/>
              <a:t>合到输入信号</a:t>
            </a:r>
            <a:r>
              <a:rPr kumimoji="1" lang="en-US" altLang="zh-CN" i="1"/>
              <a:t>v</a:t>
            </a:r>
            <a:r>
              <a:rPr kumimoji="1" lang="en-US" altLang="zh-CN"/>
              <a:t>I </a:t>
            </a:r>
            <a:r>
              <a:rPr kumimoji="1" lang="zh-CN" altLang="en-US"/>
              <a:t>一侧</a:t>
            </a:r>
            <a:r>
              <a:rPr kumimoji="1" lang="en-US" altLang="zh-CN"/>
              <a:t>:</a:t>
            </a:r>
            <a:r>
              <a:rPr kumimoji="1" lang="zh-CN" altLang="en-US"/>
              <a:t>积分器对</a:t>
            </a:r>
            <a:r>
              <a:rPr kumimoji="1" lang="en-US" altLang="zh-CN" i="1"/>
              <a:t>v</a:t>
            </a:r>
            <a:r>
              <a:rPr kumimoji="1" lang="en-US" altLang="zh-CN"/>
              <a:t>I</a:t>
            </a:r>
            <a:r>
              <a:rPr kumimoji="1" lang="zh-CN" altLang="en-US"/>
              <a:t>在固定时间</a:t>
            </a:r>
            <a:r>
              <a:rPr kumimoji="1" lang="en-US" altLang="zh-CN"/>
              <a:t>T1</a:t>
            </a:r>
            <a:r>
              <a:rPr kumimoji="1" lang="zh-CN" altLang="en-US"/>
              <a:t>进行积分； </a:t>
            </a:r>
          </a:p>
          <a:p>
            <a:pPr marL="228600" indent="-228600" eaLnBrk="1" hangingPunct="1"/>
            <a:r>
              <a:rPr lang="en-US" altLang="zh-CN" sz="800">
                <a:latin typeface="Times New Roman" panose="02020603050405020304" pitchFamily="18" charset="0"/>
                <a:ea typeface="楷体_GB2312"/>
                <a:cs typeface="楷体_GB2312"/>
              </a:rPr>
              <a:t>b.</a:t>
            </a:r>
            <a:r>
              <a:rPr lang="zh-CN" altLang="en-US" sz="800">
                <a:latin typeface="Times New Roman" panose="02020603050405020304" pitchFamily="18" charset="0"/>
                <a:ea typeface="楷体_GB2312"/>
                <a:cs typeface="楷体_GB2312"/>
              </a:rPr>
              <a:t>开关</a:t>
            </a:r>
            <a:r>
              <a:rPr lang="en-US" altLang="zh-CN" sz="800">
                <a:latin typeface="Times New Roman" panose="02020603050405020304" pitchFamily="18" charset="0"/>
                <a:ea typeface="楷体_GB2312"/>
                <a:cs typeface="楷体_GB2312"/>
              </a:rPr>
              <a:t>S</a:t>
            </a:r>
            <a:r>
              <a:rPr lang="en-US" altLang="zh-CN" sz="800" baseline="-25000">
                <a:latin typeface="Times New Roman" panose="02020603050405020304" pitchFamily="18" charset="0"/>
                <a:ea typeface="楷体_GB2312"/>
                <a:cs typeface="楷体_GB2312"/>
              </a:rPr>
              <a:t>1</a:t>
            </a:r>
            <a:r>
              <a:rPr lang="zh-CN" altLang="en-US" sz="800">
                <a:latin typeface="Times New Roman" panose="02020603050405020304" pitchFamily="18" charset="0"/>
                <a:ea typeface="楷体_GB2312"/>
                <a:cs typeface="楷体_GB2312"/>
              </a:rPr>
              <a:t>打在－</a:t>
            </a:r>
            <a:r>
              <a:rPr lang="en-US" altLang="zh-CN" sz="800">
                <a:latin typeface="Times New Roman" panose="02020603050405020304" pitchFamily="18" charset="0"/>
                <a:ea typeface="楷体_GB2312"/>
                <a:cs typeface="楷体_GB2312"/>
              </a:rPr>
              <a:t>V</a:t>
            </a:r>
            <a:r>
              <a:rPr lang="en-US" altLang="zh-CN" sz="800" baseline="-25000">
                <a:latin typeface="Times New Roman" panose="02020603050405020304" pitchFamily="18" charset="0"/>
                <a:ea typeface="楷体_GB2312"/>
                <a:cs typeface="楷体_GB2312"/>
              </a:rPr>
              <a:t>REF</a:t>
            </a:r>
            <a:r>
              <a:rPr lang="zh-CN" altLang="en-US" sz="800">
                <a:latin typeface="Times New Roman" panose="02020603050405020304" pitchFamily="18" charset="0"/>
                <a:ea typeface="楷体_GB2312"/>
                <a:cs typeface="楷体_GB2312"/>
              </a:rPr>
              <a:t>一侧</a:t>
            </a:r>
            <a:r>
              <a:rPr lang="en-US" altLang="zh-CN" sz="800">
                <a:latin typeface="Times New Roman" panose="02020603050405020304" pitchFamily="18" charset="0"/>
                <a:ea typeface="楷体_GB2312"/>
                <a:cs typeface="楷体_GB2312"/>
              </a:rPr>
              <a:t>: </a:t>
            </a:r>
            <a:r>
              <a:rPr kumimoji="1" lang="zh-CN" altLang="en-US"/>
              <a:t>此时积分器反向积分到</a:t>
            </a:r>
            <a:r>
              <a:rPr kumimoji="1" lang="en-US" altLang="zh-CN"/>
              <a:t>0</a:t>
            </a:r>
            <a:r>
              <a:rPr kumimoji="1" lang="zh-CN" altLang="en-US"/>
              <a:t>。</a:t>
            </a:r>
          </a:p>
          <a:p>
            <a:pPr marL="228600" indent="-228600" eaLnBrk="1" hangingPunct="1">
              <a:spcBef>
                <a:spcPct val="50000"/>
              </a:spcBef>
              <a:buFontTx/>
              <a:buAutoNum type="alphaLcPeriod"/>
            </a:pPr>
            <a:endParaRPr kumimoji="1" lang="zh-CN" altLang="en-US"/>
          </a:p>
          <a:p>
            <a:pPr marL="228600" indent="-228600" eaLnBrk="1" hangingPunct="1"/>
            <a:endParaRPr kumimoji="1"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CEB071E3-61E4-4FD0-B966-D1F9226163F0}"/>
              </a:ext>
            </a:extLst>
          </p:cNvPr>
          <p:cNvSpPr>
            <a:spLocks noGrp="1" noRot="1" noChangeAspect="1" noChangeArrowheads="1" noTextEdit="1"/>
          </p:cNvSpPr>
          <p:nvPr>
            <p:ph type="sldImg"/>
          </p:nvPr>
        </p:nvSpPr>
        <p:spPr>
          <a:xfrm>
            <a:off x="992188" y="768350"/>
            <a:ext cx="5114925" cy="3836988"/>
          </a:xfrm>
          <a:ln/>
        </p:spPr>
      </p:sp>
      <p:sp>
        <p:nvSpPr>
          <p:cNvPr id="43011" name="Rectangle 3">
            <a:extLst>
              <a:ext uri="{FF2B5EF4-FFF2-40B4-BE49-F238E27FC236}">
                <a16:creationId xmlns:a16="http://schemas.microsoft.com/office/drawing/2014/main" id="{72D523AE-C54F-4F10-893E-2BC15BFD4E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800" u="sng">
                <a:latin typeface="Times New Roman" panose="02020603050405020304" pitchFamily="18" charset="0"/>
                <a:ea typeface="楷体_GB2312"/>
                <a:cs typeface="楷体_GB2312"/>
              </a:rPr>
              <a:t>双积分型</a:t>
            </a:r>
            <a:r>
              <a:rPr lang="en-US" altLang="zh-CN" sz="800" u="sng">
                <a:latin typeface="Times New Roman" panose="02020603050405020304" pitchFamily="18" charset="0"/>
                <a:ea typeface="楷体_GB2312"/>
                <a:cs typeface="楷体_GB2312"/>
              </a:rPr>
              <a:t>A/D</a:t>
            </a:r>
            <a:r>
              <a:rPr lang="zh-CN" altLang="en-US" sz="800" u="sng">
                <a:latin typeface="Times New Roman" panose="02020603050405020304" pitchFamily="18" charset="0"/>
                <a:ea typeface="楷体_GB2312"/>
                <a:cs typeface="楷体_GB2312"/>
              </a:rPr>
              <a:t>转换器的优点：</a:t>
            </a:r>
          </a:p>
          <a:p>
            <a:pPr eaLnBrk="1" hangingPunct="1">
              <a:spcBef>
                <a:spcPct val="50000"/>
              </a:spcBef>
            </a:pPr>
            <a:r>
              <a:rPr kumimoji="1" lang="en-US" altLang="zh-CN"/>
              <a:t>a. </a:t>
            </a:r>
            <a:r>
              <a:rPr kumimoji="1" lang="zh-CN" altLang="en-US"/>
              <a:t>工作性能稳定。由于积分时间和参数</a:t>
            </a:r>
            <a:r>
              <a:rPr kumimoji="1" lang="en-US" altLang="zh-CN"/>
              <a:t>RC</a:t>
            </a:r>
            <a:r>
              <a:rPr kumimoji="1" lang="zh-CN" altLang="en-US"/>
              <a:t>无关，且</a:t>
            </a:r>
            <a:r>
              <a:rPr kumimoji="1" lang="en-US" altLang="zh-CN"/>
              <a:t>T1=NTC</a:t>
            </a:r>
            <a:r>
              <a:rPr kumimoji="1" lang="zh-CN" altLang="en-US"/>
              <a:t>，最后转换结果与时钟周期无关，故可以用精度比较低的元器件获得较高精度的双积分型</a:t>
            </a:r>
            <a:r>
              <a:rPr kumimoji="1" lang="en-US" altLang="zh-CN"/>
              <a:t>A/D</a:t>
            </a:r>
            <a:r>
              <a:rPr kumimoji="1" lang="zh-CN" altLang="en-US"/>
              <a:t>转换器。</a:t>
            </a:r>
          </a:p>
          <a:p>
            <a:pPr eaLnBrk="1" hangingPunct="1"/>
            <a:r>
              <a:rPr kumimoji="1" lang="en-US" altLang="zh-CN"/>
              <a:t>b. </a:t>
            </a:r>
            <a:r>
              <a:rPr kumimoji="1" lang="zh-CN" altLang="en-US"/>
              <a:t>抗干扰能力强。由于双积分型</a:t>
            </a:r>
            <a:r>
              <a:rPr kumimoji="1" lang="en-US" altLang="zh-CN"/>
              <a:t>A/D</a:t>
            </a:r>
            <a:r>
              <a:rPr kumimoji="1" lang="zh-CN" altLang="en-US"/>
              <a:t>转换器在时间</a:t>
            </a:r>
            <a:r>
              <a:rPr kumimoji="1" lang="en-US" altLang="zh-CN"/>
              <a:t>T1</a:t>
            </a:r>
            <a:r>
              <a:rPr kumimoji="1" lang="zh-CN" altLang="en-US"/>
              <a:t>内采的是输入电压的平均值，故对平均值为零的工频或工频的倍频具有很强的抗干扰能力。</a:t>
            </a:r>
          </a:p>
          <a:p>
            <a:pPr eaLnBrk="1" hangingPunct="1">
              <a:spcBef>
                <a:spcPct val="50000"/>
              </a:spcBef>
            </a:pPr>
            <a:r>
              <a:rPr kumimoji="1" lang="zh-CN" altLang="en-US"/>
              <a:t>*双积分型</a:t>
            </a:r>
            <a:r>
              <a:rPr kumimoji="1" lang="en-US" altLang="zh-CN"/>
              <a:t>A/D</a:t>
            </a:r>
            <a:r>
              <a:rPr kumimoji="1" lang="zh-CN" altLang="en-US"/>
              <a:t>转换器的缺点：工作速度低。对于前述的双积分型</a:t>
            </a:r>
            <a:r>
              <a:rPr kumimoji="1" lang="en-US" altLang="zh-CN"/>
              <a:t>A/D</a:t>
            </a:r>
            <a:r>
              <a:rPr kumimoji="1" lang="zh-CN" altLang="en-US"/>
              <a:t>转换器来说，每完成一次转换所需时间应在</a:t>
            </a:r>
            <a:r>
              <a:rPr kumimoji="1" lang="en-US" altLang="zh-CN"/>
              <a:t>2T1</a:t>
            </a:r>
            <a:r>
              <a:rPr kumimoji="1" lang="zh-CN" altLang="en-US"/>
              <a:t>以上，记不应低于</a:t>
            </a:r>
            <a:r>
              <a:rPr kumimoji="1" lang="en-US" altLang="zh-CN"/>
              <a:t>2^(n+1)*TC</a:t>
            </a:r>
            <a:r>
              <a:rPr kumimoji="1" lang="zh-CN" altLang="en-US"/>
              <a:t>。若加上转换前的准备时间，则完成一次转换所需时间更长一些。双积分型</a:t>
            </a:r>
            <a:r>
              <a:rPr kumimoji="1" lang="en-US" altLang="zh-CN"/>
              <a:t>A/D</a:t>
            </a:r>
            <a:r>
              <a:rPr kumimoji="1" lang="zh-CN" altLang="en-US"/>
              <a:t>转换器的转换速度一般都在每秒几十次以内。</a:t>
            </a:r>
          </a:p>
          <a:p>
            <a:pPr eaLnBrk="1" hangingPunct="1"/>
            <a:endParaRPr kumimoji="1" lang="zh-CN" altLang="en-US" b="1"/>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25357528-186D-4A3F-9D76-98158441DAC1}"/>
              </a:ext>
            </a:extLst>
          </p:cNvPr>
          <p:cNvSpPr>
            <a:spLocks noGrp="1" noRot="1" noChangeAspect="1" noChangeArrowheads="1" noTextEdit="1"/>
          </p:cNvSpPr>
          <p:nvPr>
            <p:ph type="sldImg"/>
          </p:nvPr>
        </p:nvSpPr>
        <p:spPr>
          <a:xfrm>
            <a:off x="992188" y="768350"/>
            <a:ext cx="5114925" cy="3836988"/>
          </a:xfrm>
          <a:ln/>
        </p:spPr>
      </p:sp>
      <p:sp>
        <p:nvSpPr>
          <p:cNvPr id="45059" name="Rectangle 3">
            <a:extLst>
              <a:ext uri="{FF2B5EF4-FFF2-40B4-BE49-F238E27FC236}">
                <a16:creationId xmlns:a16="http://schemas.microsoft.com/office/drawing/2014/main" id="{3E0E49DA-473E-4313-A5A3-F5E80501BCD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en-US" altLang="zh-CN">
                <a:solidFill>
                  <a:srgbClr val="0000FF"/>
                </a:solidFill>
              </a:rPr>
              <a:t>D/A</a:t>
            </a:r>
            <a:r>
              <a:rPr kumimoji="1" lang="zh-CN" altLang="en-US">
                <a:solidFill>
                  <a:srgbClr val="0000FF"/>
                </a:solidFill>
              </a:rPr>
              <a:t>转换器的主要技术参数</a:t>
            </a:r>
          </a:p>
          <a:p>
            <a:pPr eaLnBrk="1" hangingPunct="1"/>
            <a:r>
              <a:rPr kumimoji="1" lang="en-US" altLang="zh-CN">
                <a:solidFill>
                  <a:srgbClr val="0000FF"/>
                </a:solidFill>
              </a:rPr>
              <a:t>1</a:t>
            </a:r>
            <a:r>
              <a:rPr kumimoji="1" lang="zh-CN" altLang="en-US">
                <a:solidFill>
                  <a:srgbClr val="0000FF"/>
                </a:solidFill>
              </a:rPr>
              <a:t>．分辨率</a:t>
            </a:r>
          </a:p>
          <a:p>
            <a:pPr eaLnBrk="1" hangingPunct="1"/>
            <a:r>
              <a:rPr kumimoji="1" lang="zh-CN" altLang="en-US"/>
              <a:t>    分辨率用输入二进制数的</a:t>
            </a:r>
            <a:r>
              <a:rPr kumimoji="1" lang="zh-CN" altLang="en-US">
                <a:solidFill>
                  <a:srgbClr val="FF0000"/>
                </a:solidFill>
              </a:rPr>
              <a:t>有效位数</a:t>
            </a:r>
            <a:r>
              <a:rPr kumimoji="1" lang="zh-CN" altLang="en-US"/>
              <a:t>表示。</a:t>
            </a:r>
          </a:p>
          <a:p>
            <a:pPr eaLnBrk="1" hangingPunct="1"/>
            <a:r>
              <a:rPr kumimoji="1" lang="zh-CN" altLang="en-US"/>
              <a:t>在分辨率为</a:t>
            </a:r>
            <a:r>
              <a:rPr kumimoji="1" lang="en-US" altLang="zh-CN" i="1">
                <a:solidFill>
                  <a:srgbClr val="FF0000"/>
                </a:solidFill>
              </a:rPr>
              <a:t>n</a:t>
            </a:r>
            <a:r>
              <a:rPr kumimoji="1" lang="zh-CN" altLang="en-US">
                <a:solidFill>
                  <a:srgbClr val="FF0000"/>
                </a:solidFill>
              </a:rPr>
              <a:t>位</a:t>
            </a:r>
            <a:r>
              <a:rPr kumimoji="1" lang="zh-CN" altLang="en-US"/>
              <a:t>的</a:t>
            </a:r>
            <a:r>
              <a:rPr kumimoji="1" lang="en-US" altLang="zh-CN"/>
              <a:t>D/A</a:t>
            </a:r>
            <a:r>
              <a:rPr kumimoji="1" lang="zh-CN" altLang="en-US"/>
              <a:t>转换器中，输出电压能区分</a:t>
            </a:r>
            <a:r>
              <a:rPr kumimoji="1" lang="en-US" altLang="zh-CN">
                <a:solidFill>
                  <a:srgbClr val="FF0000"/>
                </a:solidFill>
              </a:rPr>
              <a:t>2</a:t>
            </a:r>
            <a:r>
              <a:rPr kumimoji="1" lang="en-US" altLang="zh-CN" i="1">
                <a:solidFill>
                  <a:srgbClr val="FF0000"/>
                </a:solidFill>
              </a:rPr>
              <a:t>n</a:t>
            </a:r>
            <a:r>
              <a:rPr kumimoji="1" lang="zh-CN" altLang="en-US"/>
              <a:t>个不同的输入二进制代码状态，能给出</a:t>
            </a:r>
            <a:r>
              <a:rPr kumimoji="1" lang="en-US" altLang="zh-CN">
                <a:solidFill>
                  <a:srgbClr val="FF0000"/>
                </a:solidFill>
              </a:rPr>
              <a:t>2</a:t>
            </a:r>
            <a:r>
              <a:rPr kumimoji="1" lang="en-US" altLang="zh-CN" i="1">
                <a:solidFill>
                  <a:srgbClr val="FF0000"/>
                </a:solidFill>
              </a:rPr>
              <a:t>n</a:t>
            </a:r>
            <a:r>
              <a:rPr kumimoji="1" lang="zh-CN" altLang="en-US"/>
              <a:t>个不同等级的输出模拟电压。</a:t>
            </a:r>
          </a:p>
          <a:p>
            <a:pPr eaLnBrk="1" hangingPunct="1"/>
            <a:r>
              <a:rPr kumimoji="1" lang="en-US" altLang="zh-CN">
                <a:solidFill>
                  <a:srgbClr val="0000FF"/>
                </a:solidFill>
              </a:rPr>
              <a:t>2</a:t>
            </a:r>
            <a:r>
              <a:rPr kumimoji="1" lang="zh-CN" altLang="en-US">
                <a:solidFill>
                  <a:srgbClr val="0000FF"/>
                </a:solidFill>
              </a:rPr>
              <a:t>．转换精度</a:t>
            </a:r>
          </a:p>
          <a:p>
            <a:pPr eaLnBrk="1" hangingPunct="1"/>
            <a:r>
              <a:rPr kumimoji="1" lang="en-US" altLang="zh-CN"/>
              <a:t>   </a:t>
            </a:r>
            <a:r>
              <a:rPr kumimoji="1" lang="zh-CN" altLang="en-US"/>
              <a:t>指输出模拟电压的实际值与理想值之差，即最大静态转换误差。</a:t>
            </a:r>
          </a:p>
          <a:p>
            <a:pPr eaLnBrk="1" hangingPunct="1"/>
            <a:r>
              <a:rPr kumimoji="1" lang="en-US" altLang="zh-CN">
                <a:solidFill>
                  <a:srgbClr val="0000FF"/>
                </a:solidFill>
              </a:rPr>
              <a:t>3</a:t>
            </a:r>
            <a:r>
              <a:rPr kumimoji="1" lang="zh-CN" altLang="en-US">
                <a:solidFill>
                  <a:srgbClr val="0000FF"/>
                </a:solidFill>
              </a:rPr>
              <a:t>．转换时间</a:t>
            </a:r>
            <a:r>
              <a:rPr kumimoji="1" lang="zh-CN" altLang="en-US"/>
              <a:t>（输出建立时间）</a:t>
            </a:r>
          </a:p>
          <a:p>
            <a:pPr eaLnBrk="1" hangingPunct="1"/>
            <a:r>
              <a:rPr kumimoji="1" lang="zh-CN" altLang="en-US"/>
              <a:t>   从输入数字信号起，到输出电压或电流</a:t>
            </a:r>
            <a:r>
              <a:rPr kumimoji="1" lang="zh-CN" altLang="en-US">
                <a:solidFill>
                  <a:srgbClr val="FF0000"/>
                </a:solidFill>
              </a:rPr>
              <a:t>达到稳定值</a:t>
            </a:r>
            <a:r>
              <a:rPr kumimoji="1" lang="zh-CN" altLang="en-US"/>
              <a:t>时所需要的时间，称为转换时间（或输出建立时间）。</a:t>
            </a:r>
          </a:p>
          <a:p>
            <a:pPr eaLnBrk="1" hangingPunct="1"/>
            <a:endParaRPr kumimoji="1" lang="en-US" altLang="zh-CN">
              <a:solidFill>
                <a:srgbClr val="0000FF"/>
              </a:solidFill>
            </a:endParaRPr>
          </a:p>
          <a:p>
            <a:pPr eaLnBrk="1" hangingPunct="1"/>
            <a:r>
              <a:rPr kumimoji="1" lang="en-US" altLang="zh-CN">
                <a:solidFill>
                  <a:srgbClr val="0000FF"/>
                </a:solidFill>
              </a:rPr>
              <a:t>A/D</a:t>
            </a:r>
            <a:r>
              <a:rPr kumimoji="1" lang="zh-CN" altLang="en-US">
                <a:solidFill>
                  <a:srgbClr val="0000FF"/>
                </a:solidFill>
              </a:rPr>
              <a:t>转换器的主要技术参数</a:t>
            </a:r>
            <a:endParaRPr kumimoji="1" lang="en-US" altLang="zh-CN">
              <a:solidFill>
                <a:srgbClr val="FF0000"/>
              </a:solidFill>
            </a:endParaRPr>
          </a:p>
          <a:p>
            <a:pPr eaLnBrk="1" hangingPunct="1"/>
            <a:r>
              <a:rPr kumimoji="1" lang="en-US" altLang="zh-CN">
                <a:solidFill>
                  <a:srgbClr val="FF0000"/>
                </a:solidFill>
              </a:rPr>
              <a:t>1</a:t>
            </a:r>
            <a:r>
              <a:rPr kumimoji="1" lang="zh-CN" altLang="en-US">
                <a:solidFill>
                  <a:srgbClr val="FF0000"/>
                </a:solidFill>
              </a:rPr>
              <a:t>．分辨率</a:t>
            </a:r>
          </a:p>
          <a:p>
            <a:pPr eaLnBrk="1" hangingPunct="1"/>
            <a:r>
              <a:rPr kumimoji="1" lang="en-US" altLang="zh-CN"/>
              <a:t>    </a:t>
            </a:r>
            <a:r>
              <a:rPr kumimoji="1" lang="zh-CN" altLang="en-US"/>
              <a:t>用输出二进制数的</a:t>
            </a:r>
            <a:r>
              <a:rPr kumimoji="1" lang="zh-CN" altLang="en-US">
                <a:solidFill>
                  <a:srgbClr val="FF0000"/>
                </a:solidFill>
              </a:rPr>
              <a:t>位数</a:t>
            </a:r>
            <a:r>
              <a:rPr kumimoji="1" lang="en-US" altLang="zh-CN">
                <a:solidFill>
                  <a:srgbClr val="FF0000"/>
                </a:solidFill>
              </a:rPr>
              <a:t>n</a:t>
            </a:r>
            <a:r>
              <a:rPr kumimoji="1" lang="zh-CN" altLang="en-US"/>
              <a:t>表示，位数越多，对输入模拟信号的分辨能力越强。</a:t>
            </a:r>
          </a:p>
          <a:p>
            <a:pPr eaLnBrk="1" hangingPunct="1"/>
            <a:r>
              <a:rPr kumimoji="1" lang="zh-CN" altLang="en-US">
                <a:solidFill>
                  <a:srgbClr val="FF0000"/>
                </a:solidFill>
              </a:rPr>
              <a:t>例如：</a:t>
            </a:r>
            <a:r>
              <a:rPr kumimoji="1" lang="zh-CN" altLang="en-US">
                <a:solidFill>
                  <a:schemeClr val="bg1"/>
                </a:solidFill>
              </a:rPr>
              <a:t>输入模拟电压的变化范围为</a:t>
            </a:r>
            <a:r>
              <a:rPr kumimoji="1" lang="en-US" altLang="zh-CN">
                <a:solidFill>
                  <a:schemeClr val="bg1"/>
                </a:solidFill>
              </a:rPr>
              <a:t>0</a:t>
            </a:r>
            <a:r>
              <a:rPr kumimoji="1" lang="zh-CN" altLang="en-US">
                <a:solidFill>
                  <a:schemeClr val="bg1"/>
                </a:solidFill>
              </a:rPr>
              <a:t>～</a:t>
            </a:r>
            <a:r>
              <a:rPr kumimoji="1" lang="en-US" altLang="zh-CN">
                <a:solidFill>
                  <a:schemeClr val="bg1"/>
                </a:solidFill>
              </a:rPr>
              <a:t>5V</a:t>
            </a:r>
            <a:r>
              <a:rPr kumimoji="1" lang="zh-CN" altLang="en-US">
                <a:solidFill>
                  <a:schemeClr val="bg1"/>
                </a:solidFill>
              </a:rPr>
              <a:t>。</a:t>
            </a:r>
          </a:p>
          <a:p>
            <a:pPr eaLnBrk="1" hangingPunct="1"/>
            <a:r>
              <a:rPr kumimoji="1" lang="zh-CN" altLang="en-US">
                <a:solidFill>
                  <a:schemeClr val="bg1"/>
                </a:solidFill>
              </a:rPr>
              <a:t>输出</a:t>
            </a:r>
            <a:r>
              <a:rPr kumimoji="1" lang="en-US" altLang="zh-CN">
                <a:solidFill>
                  <a:schemeClr val="bg1"/>
                </a:solidFill>
              </a:rPr>
              <a:t>8</a:t>
            </a:r>
            <a:r>
              <a:rPr kumimoji="1" lang="zh-CN" altLang="en-US">
                <a:solidFill>
                  <a:schemeClr val="bg1"/>
                </a:solidFill>
              </a:rPr>
              <a:t>位二进制数可以分辨的最小输入模拟电压为</a:t>
            </a:r>
          </a:p>
          <a:p>
            <a:pPr eaLnBrk="1" hangingPunct="1"/>
            <a:r>
              <a:rPr kumimoji="1" lang="en-US" altLang="zh-CN">
                <a:solidFill>
                  <a:schemeClr val="bg1"/>
                </a:solidFill>
              </a:rPr>
              <a:t>5V×2-8</a:t>
            </a:r>
            <a:r>
              <a:rPr kumimoji="1" lang="zh-CN" altLang="en-US">
                <a:solidFill>
                  <a:schemeClr val="bg1"/>
                </a:solidFill>
              </a:rPr>
              <a:t>＝</a:t>
            </a:r>
            <a:r>
              <a:rPr kumimoji="1" lang="en-US" altLang="zh-CN">
                <a:solidFill>
                  <a:srgbClr val="FF0000"/>
                </a:solidFill>
              </a:rPr>
              <a:t>20mV</a:t>
            </a:r>
            <a:r>
              <a:rPr kumimoji="1" lang="zh-CN" altLang="en-US">
                <a:solidFill>
                  <a:schemeClr val="bg1"/>
                </a:solidFill>
              </a:rPr>
              <a:t>；</a:t>
            </a:r>
          </a:p>
          <a:p>
            <a:pPr eaLnBrk="1" hangingPunct="1"/>
            <a:r>
              <a:rPr kumimoji="1" lang="zh-CN" altLang="en-US">
                <a:solidFill>
                  <a:schemeClr val="bg1"/>
                </a:solidFill>
              </a:rPr>
              <a:t>而输出</a:t>
            </a:r>
            <a:r>
              <a:rPr kumimoji="1" lang="en-US" altLang="zh-CN">
                <a:solidFill>
                  <a:schemeClr val="bg1"/>
                </a:solidFill>
              </a:rPr>
              <a:t>12</a:t>
            </a:r>
            <a:r>
              <a:rPr kumimoji="1" lang="zh-CN" altLang="en-US">
                <a:solidFill>
                  <a:schemeClr val="bg1"/>
                </a:solidFill>
              </a:rPr>
              <a:t>位二进制数可以分辨的最小输入模拟电压为</a:t>
            </a:r>
          </a:p>
          <a:p>
            <a:pPr eaLnBrk="1" hangingPunct="1"/>
            <a:r>
              <a:rPr kumimoji="1" lang="en-US" altLang="zh-CN">
                <a:solidFill>
                  <a:schemeClr val="bg1"/>
                </a:solidFill>
              </a:rPr>
              <a:t>5V×2-12≈</a:t>
            </a:r>
            <a:r>
              <a:rPr kumimoji="1" lang="en-US" altLang="zh-CN">
                <a:solidFill>
                  <a:srgbClr val="FF0000"/>
                </a:solidFill>
              </a:rPr>
              <a:t>1.22mV</a:t>
            </a:r>
            <a:r>
              <a:rPr kumimoji="1" lang="zh-CN" altLang="en-US">
                <a:solidFill>
                  <a:schemeClr val="bg1"/>
                </a:solidFill>
              </a:rPr>
              <a:t>。</a:t>
            </a:r>
            <a:r>
              <a:rPr kumimoji="1" lang="zh-CN" altLang="en-US"/>
              <a:t> </a:t>
            </a:r>
          </a:p>
          <a:p>
            <a:pPr eaLnBrk="1" hangingPunct="1"/>
            <a:r>
              <a:rPr kumimoji="1" lang="en-US" altLang="zh-CN">
                <a:solidFill>
                  <a:srgbClr val="FF0000"/>
                </a:solidFill>
              </a:rPr>
              <a:t>2</a:t>
            </a:r>
            <a:r>
              <a:rPr kumimoji="1" lang="zh-CN" altLang="en-US">
                <a:solidFill>
                  <a:srgbClr val="FF0000"/>
                </a:solidFill>
              </a:rPr>
              <a:t>．转换误差</a:t>
            </a:r>
          </a:p>
          <a:p>
            <a:pPr eaLnBrk="1" hangingPunct="1"/>
            <a:r>
              <a:rPr kumimoji="1" lang="zh-CN" altLang="en-US"/>
              <a:t>   它表示</a:t>
            </a:r>
            <a:r>
              <a:rPr kumimoji="1" lang="en-US" altLang="zh-CN"/>
              <a:t>A/D</a:t>
            </a:r>
            <a:r>
              <a:rPr kumimoji="1" lang="zh-CN" altLang="en-US"/>
              <a:t>转换器实际输出的数字量和理论上的输出数字量之间的差别。常用最低有效位（</a:t>
            </a:r>
            <a:r>
              <a:rPr kumimoji="1" lang="en-US" altLang="zh-CN"/>
              <a:t>LSB</a:t>
            </a:r>
            <a:r>
              <a:rPr kumimoji="1" lang="zh-CN" altLang="en-US"/>
              <a:t>）的倍数表示。</a:t>
            </a:r>
          </a:p>
          <a:p>
            <a:pPr eaLnBrk="1" hangingPunct="1"/>
            <a:r>
              <a:rPr kumimoji="1" lang="en-US" altLang="zh-CN">
                <a:solidFill>
                  <a:srgbClr val="FF0000"/>
                </a:solidFill>
              </a:rPr>
              <a:t>3</a:t>
            </a:r>
            <a:r>
              <a:rPr kumimoji="1" lang="zh-CN" altLang="en-US">
                <a:solidFill>
                  <a:srgbClr val="FF0000"/>
                </a:solidFill>
              </a:rPr>
              <a:t>．转换时间</a:t>
            </a:r>
          </a:p>
          <a:p>
            <a:pPr eaLnBrk="1" hangingPunct="1"/>
            <a:r>
              <a:rPr kumimoji="1" lang="zh-CN" altLang="en-US"/>
              <a:t>   转换时间指完成一次转换所需的时间。转换时间是指从接到转换控制信号开始，到输出端得到稳定的数字输出信号所经过的这段时间。</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379CEBB5-D561-4699-8975-F327BDB1E376}"/>
              </a:ext>
            </a:extLst>
          </p:cNvPr>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FFF531B6-1FBC-4924-8A14-FBFA0962F053}" type="slidenum">
              <a:rPr lang="en-US" altLang="zh-CN" sz="1300"/>
              <a:pPr algn="r" eaLnBrk="1" hangingPunct="1">
                <a:spcBef>
                  <a:spcPct val="0"/>
                </a:spcBef>
              </a:pPr>
              <a:t>2</a:t>
            </a:fld>
            <a:endParaRPr lang="en-US" altLang="zh-CN" sz="1300"/>
          </a:p>
        </p:txBody>
      </p:sp>
      <p:sp>
        <p:nvSpPr>
          <p:cNvPr id="7171" name="Rectangle 2">
            <a:extLst>
              <a:ext uri="{FF2B5EF4-FFF2-40B4-BE49-F238E27FC236}">
                <a16:creationId xmlns:a16="http://schemas.microsoft.com/office/drawing/2014/main" id="{3F47FD34-A558-404A-A0CC-ACF975AFBA5C}"/>
              </a:ext>
            </a:extLst>
          </p:cNvPr>
          <p:cNvSpPr>
            <a:spLocks noGrp="1" noRot="1" noChangeAspect="1" noChangeArrowheads="1" noTextEdit="1"/>
          </p:cNvSpPr>
          <p:nvPr>
            <p:ph type="sldImg"/>
          </p:nvPr>
        </p:nvSpPr>
        <p:spPr>
          <a:xfrm>
            <a:off x="992188" y="768350"/>
            <a:ext cx="5114925" cy="3836988"/>
          </a:xfrm>
          <a:ln/>
        </p:spPr>
      </p:sp>
      <p:sp>
        <p:nvSpPr>
          <p:cNvPr id="7172" name="Rectangle 3">
            <a:extLst>
              <a:ext uri="{FF2B5EF4-FFF2-40B4-BE49-F238E27FC236}">
                <a16:creationId xmlns:a16="http://schemas.microsoft.com/office/drawing/2014/main" id="{F42A8047-897D-4C0F-BF9E-89EE1F808C1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800">
                <a:solidFill>
                  <a:schemeClr val="accent2"/>
                </a:solidFill>
                <a:ea typeface="楷体_GB2312"/>
                <a:cs typeface="楷体_GB2312"/>
              </a:rPr>
              <a:t>教学基本要求：</a:t>
            </a:r>
          </a:p>
          <a:p>
            <a:pPr eaLnBrk="1" hangingPunct="1"/>
            <a:r>
              <a:rPr kumimoji="1" lang="en-US" altLang="zh-CN" sz="900">
                <a:solidFill>
                  <a:srgbClr val="000099"/>
                </a:solidFill>
              </a:rPr>
              <a:t>1</a:t>
            </a:r>
            <a:r>
              <a:rPr kumimoji="1" lang="zh-CN" altLang="en-US" sz="900">
                <a:solidFill>
                  <a:srgbClr val="000099"/>
                </a:solidFill>
              </a:rPr>
              <a:t>、掌握倒</a:t>
            </a:r>
            <a:r>
              <a:rPr kumimoji="1" lang="en-US" altLang="zh-CN" sz="900">
                <a:solidFill>
                  <a:srgbClr val="000099"/>
                </a:solidFill>
              </a:rPr>
              <a:t>T</a:t>
            </a:r>
            <a:r>
              <a:rPr kumimoji="1" lang="zh-CN" altLang="en-US" sz="900">
                <a:solidFill>
                  <a:srgbClr val="000099"/>
                </a:solidFill>
              </a:rPr>
              <a:t>形电阻网络</a:t>
            </a:r>
            <a:r>
              <a:rPr kumimoji="1" lang="en-US" altLang="zh-CN" sz="900">
                <a:solidFill>
                  <a:srgbClr val="000099"/>
                </a:solidFill>
              </a:rPr>
              <a:t>D/A</a:t>
            </a:r>
            <a:r>
              <a:rPr kumimoji="1" lang="zh-CN" altLang="en-US" sz="900">
                <a:solidFill>
                  <a:srgbClr val="000099"/>
                </a:solidFill>
              </a:rPr>
              <a:t>转换器</a:t>
            </a:r>
            <a:r>
              <a:rPr kumimoji="1" lang="en-US" altLang="zh-CN" sz="900">
                <a:solidFill>
                  <a:srgbClr val="000099"/>
                </a:solidFill>
              </a:rPr>
              <a:t>(DAC)</a:t>
            </a:r>
            <a:r>
              <a:rPr kumimoji="1" lang="zh-CN" altLang="en-US" sz="900">
                <a:solidFill>
                  <a:srgbClr val="000099"/>
                </a:solidFill>
              </a:rPr>
              <a:t>、集成</a:t>
            </a:r>
            <a:r>
              <a:rPr kumimoji="1" lang="en-US" altLang="zh-CN" sz="900">
                <a:solidFill>
                  <a:srgbClr val="000099"/>
                </a:solidFill>
              </a:rPr>
              <a:t>DAC</a:t>
            </a:r>
            <a:r>
              <a:rPr kumimoji="1" lang="zh-CN" altLang="en-US" sz="900">
                <a:solidFill>
                  <a:srgbClr val="000099"/>
                </a:solidFill>
              </a:rPr>
              <a:t>的工作原理及相关计算；</a:t>
            </a:r>
          </a:p>
          <a:p>
            <a:pPr eaLnBrk="1" hangingPunct="1"/>
            <a:r>
              <a:rPr kumimoji="1" lang="en-US" altLang="zh-CN" sz="900">
                <a:solidFill>
                  <a:srgbClr val="000099"/>
                </a:solidFill>
              </a:rPr>
              <a:t>2</a:t>
            </a:r>
            <a:r>
              <a:rPr kumimoji="1" lang="zh-CN" altLang="en-US" sz="900">
                <a:solidFill>
                  <a:srgbClr val="000099"/>
                </a:solidFill>
              </a:rPr>
              <a:t>、掌握并行比较、逐次比较、双积分</a:t>
            </a:r>
            <a:r>
              <a:rPr kumimoji="1" lang="en-US" altLang="zh-CN" sz="900">
                <a:solidFill>
                  <a:srgbClr val="000099"/>
                </a:solidFill>
              </a:rPr>
              <a:t>A/D</a:t>
            </a:r>
            <a:r>
              <a:rPr kumimoji="1" lang="zh-CN" altLang="en-US" sz="900">
                <a:solidFill>
                  <a:srgbClr val="000099"/>
                </a:solidFill>
              </a:rPr>
              <a:t>转换器</a:t>
            </a:r>
            <a:r>
              <a:rPr kumimoji="1" lang="en-US" altLang="zh-CN" sz="900">
                <a:solidFill>
                  <a:srgbClr val="000099"/>
                </a:solidFill>
              </a:rPr>
              <a:t>(ADC)</a:t>
            </a:r>
            <a:r>
              <a:rPr kumimoji="1" lang="zh-CN" altLang="en-US" sz="900">
                <a:solidFill>
                  <a:srgbClr val="000099"/>
                </a:solidFill>
              </a:rPr>
              <a:t>的工作原理及其特点；</a:t>
            </a:r>
          </a:p>
          <a:p>
            <a:pPr eaLnBrk="1" hangingPunct="1"/>
            <a:r>
              <a:rPr kumimoji="1" lang="en-US" altLang="zh-CN" sz="900">
                <a:solidFill>
                  <a:srgbClr val="000099"/>
                </a:solidFill>
                <a:latin typeface="Times New Roman" panose="02020603050405020304" pitchFamily="18" charset="0"/>
              </a:rPr>
              <a:t>3</a:t>
            </a:r>
            <a:r>
              <a:rPr kumimoji="1" lang="zh-CN" altLang="en-US" sz="900">
                <a:solidFill>
                  <a:srgbClr val="000099"/>
                </a:solidFill>
                <a:latin typeface="Times New Roman" panose="02020603050405020304" pitchFamily="18" charset="0"/>
              </a:rPr>
              <a:t>、正确理解</a:t>
            </a:r>
            <a:r>
              <a:rPr kumimoji="1" lang="en-US" altLang="zh-CN" sz="900">
                <a:solidFill>
                  <a:srgbClr val="000099"/>
                </a:solidFill>
                <a:latin typeface="Times New Roman" panose="02020603050405020304" pitchFamily="18" charset="0"/>
              </a:rPr>
              <a:t>DAC</a:t>
            </a:r>
            <a:r>
              <a:rPr kumimoji="1" lang="zh-CN" altLang="en-US" sz="900">
                <a:solidFill>
                  <a:srgbClr val="000099"/>
                </a:solidFill>
                <a:latin typeface="Times New Roman" panose="02020603050405020304" pitchFamily="18" charset="0"/>
              </a:rPr>
              <a:t>和</a:t>
            </a:r>
            <a:r>
              <a:rPr kumimoji="1" lang="en-US" altLang="zh-CN" sz="900">
                <a:solidFill>
                  <a:srgbClr val="000099"/>
                </a:solidFill>
                <a:latin typeface="Times New Roman" panose="02020603050405020304" pitchFamily="18" charset="0"/>
              </a:rPr>
              <a:t>ADC</a:t>
            </a:r>
            <a:r>
              <a:rPr kumimoji="1" lang="zh-CN" altLang="en-US" sz="900">
                <a:solidFill>
                  <a:srgbClr val="000099"/>
                </a:solidFill>
                <a:latin typeface="Times New Roman" panose="02020603050405020304" pitchFamily="18" charset="0"/>
              </a:rPr>
              <a:t>的主要参数。</a:t>
            </a:r>
            <a:endParaRPr kumimoji="1" lang="zh-CN" altLang="zh-CN" sz="900">
              <a:solidFill>
                <a:srgbClr val="000099"/>
              </a:solidFill>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D4495E1C-2395-440C-B87E-C3E1D7DF3923}"/>
              </a:ext>
            </a:extLst>
          </p:cNvPr>
          <p:cNvSpPr>
            <a:spLocks noGrp="1" noRot="1" noChangeAspect="1" noChangeArrowheads="1" noTextEdit="1"/>
          </p:cNvSpPr>
          <p:nvPr>
            <p:ph type="sldImg"/>
          </p:nvPr>
        </p:nvSpPr>
        <p:spPr>
          <a:xfrm>
            <a:off x="992188" y="768350"/>
            <a:ext cx="5114925" cy="3836988"/>
          </a:xfrm>
          <a:ln/>
        </p:spPr>
      </p:sp>
      <p:sp>
        <p:nvSpPr>
          <p:cNvPr id="9219" name="Rectangle 3">
            <a:extLst>
              <a:ext uri="{FF2B5EF4-FFF2-40B4-BE49-F238E27FC236}">
                <a16:creationId xmlns:a16="http://schemas.microsoft.com/office/drawing/2014/main" id="{2BA5745A-C45B-4328-9F37-F6629FDF5D1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solidFill>
                  <a:srgbClr val="000066"/>
                </a:solidFill>
              </a:rPr>
              <a:t>ADC</a:t>
            </a:r>
            <a:r>
              <a:rPr lang="zh-CN" altLang="en-US">
                <a:solidFill>
                  <a:srgbClr val="000066"/>
                </a:solidFill>
              </a:rPr>
              <a:t>和</a:t>
            </a:r>
            <a:r>
              <a:rPr lang="en-US" altLang="zh-CN">
                <a:solidFill>
                  <a:srgbClr val="000066"/>
                </a:solidFill>
              </a:rPr>
              <a:t>DAC</a:t>
            </a:r>
            <a:r>
              <a:rPr lang="zh-CN" altLang="en-US">
                <a:solidFill>
                  <a:srgbClr val="000066"/>
                </a:solidFill>
              </a:rPr>
              <a:t>已成为计算机系统中不可缺少的接口电路。</a:t>
            </a:r>
          </a:p>
          <a:p>
            <a:pPr eaLnBrk="1" hangingPunct="1"/>
            <a:r>
              <a:rPr kumimoji="1" lang="zh-CN" altLang="en-US"/>
              <a:t>图 </a:t>
            </a:r>
            <a:r>
              <a:rPr kumimoji="1" lang="en-US" altLang="zh-CN"/>
              <a:t>A/D</a:t>
            </a:r>
            <a:r>
              <a:rPr kumimoji="1" lang="zh-CN" altLang="en-US"/>
              <a:t>、</a:t>
            </a:r>
            <a:r>
              <a:rPr kumimoji="1" lang="en-US" altLang="zh-CN"/>
              <a:t>D/A</a:t>
            </a:r>
            <a:r>
              <a:rPr kumimoji="1" lang="zh-CN" altLang="en-US"/>
              <a:t>转换器在数字系统中的应用</a:t>
            </a:r>
          </a:p>
          <a:p>
            <a:pPr eaLnBrk="1" hangingPunct="1"/>
            <a:r>
              <a:rPr lang="zh-CN" altLang="en-US"/>
              <a:t>控制对象的模拟非电量</a:t>
            </a:r>
            <a:r>
              <a:rPr lang="en-US" altLang="zh-CN">
                <a:sym typeface="Wingdings" panose="05000000000000000000" pitchFamily="2" charset="2"/>
              </a:rPr>
              <a:t></a:t>
            </a:r>
            <a:r>
              <a:rPr lang="zh-CN" altLang="en-US"/>
              <a:t>模拟电量</a:t>
            </a:r>
            <a:r>
              <a:rPr lang="en-US" altLang="zh-CN">
                <a:sym typeface="Wingdings" panose="05000000000000000000" pitchFamily="2" charset="2"/>
              </a:rPr>
              <a:t></a:t>
            </a:r>
            <a:r>
              <a:rPr lang="zh-CN" altLang="en-US">
                <a:sym typeface="Wingdings" panose="05000000000000000000" pitchFamily="2" charset="2"/>
              </a:rPr>
              <a:t>放大后的</a:t>
            </a:r>
            <a:r>
              <a:rPr lang="zh-CN" altLang="en-US"/>
              <a:t>模拟电量</a:t>
            </a:r>
            <a:r>
              <a:rPr lang="en-US" altLang="zh-CN">
                <a:sym typeface="Wingdings" panose="05000000000000000000" pitchFamily="2" charset="2"/>
              </a:rPr>
              <a:t></a:t>
            </a:r>
            <a:r>
              <a:rPr lang="zh-CN" altLang="en-US"/>
              <a:t>数字量</a:t>
            </a:r>
            <a:r>
              <a:rPr lang="en-US" altLang="zh-CN">
                <a:sym typeface="Wingdings" panose="05000000000000000000" pitchFamily="2" charset="2"/>
              </a:rPr>
              <a:t></a:t>
            </a:r>
            <a:r>
              <a:rPr lang="zh-CN" altLang="en-US"/>
              <a:t>模拟电量</a:t>
            </a:r>
            <a:endParaRPr lang="en-US" altLang="zh-CN">
              <a:solidFill>
                <a:srgbClr val="000066"/>
              </a:solidFill>
            </a:endParaRPr>
          </a:p>
          <a:p>
            <a:pPr eaLnBrk="1" hangingPunct="1"/>
            <a:r>
              <a:rPr kumimoji="1" lang="zh-CN" altLang="en-US">
                <a:solidFill>
                  <a:srgbClr val="000099"/>
                </a:solidFill>
              </a:rPr>
              <a:t>传感器将温度、压力、流量、应力等物理量转换为模拟电量。</a:t>
            </a:r>
          </a:p>
          <a:p>
            <a:pPr eaLnBrk="1" hangingPunct="1"/>
            <a:r>
              <a:rPr kumimoji="1" lang="zh-CN" altLang="en-US">
                <a:solidFill>
                  <a:srgbClr val="000099"/>
                </a:solidFill>
              </a:rPr>
              <a:t>计算机进行数字处理（如计算、滤波）、保存等。</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80161D3C-FA63-48B8-8F12-5EA64BEA2105}"/>
              </a:ext>
            </a:extLst>
          </p:cNvPr>
          <p:cNvSpPr>
            <a:spLocks noGrp="1" noRot="1" noChangeAspect="1" noChangeArrowheads="1" noTextEdit="1"/>
          </p:cNvSpPr>
          <p:nvPr>
            <p:ph type="sldImg"/>
          </p:nvPr>
        </p:nvSpPr>
        <p:spPr>
          <a:xfrm>
            <a:off x="992188" y="768350"/>
            <a:ext cx="5114925" cy="3836988"/>
          </a:xfrm>
          <a:ln/>
        </p:spPr>
      </p:sp>
      <p:sp>
        <p:nvSpPr>
          <p:cNvPr id="11267" name="Rectangle 3">
            <a:extLst>
              <a:ext uri="{FF2B5EF4-FFF2-40B4-BE49-F238E27FC236}">
                <a16:creationId xmlns:a16="http://schemas.microsoft.com/office/drawing/2014/main" id="{C28F9C8C-916D-4574-B003-6B4EAD59E58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900">
              <a:solidFill>
                <a:srgbClr val="000066"/>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AEF535AE-A52C-4E0D-8225-09327CCA496F}"/>
              </a:ext>
            </a:extLst>
          </p:cNvPr>
          <p:cNvSpPr>
            <a:spLocks noGrp="1" noRot="1" noChangeAspect="1" noChangeArrowheads="1" noTextEdit="1"/>
          </p:cNvSpPr>
          <p:nvPr>
            <p:ph type="sldImg"/>
          </p:nvPr>
        </p:nvSpPr>
        <p:spPr>
          <a:xfrm>
            <a:off x="992188" y="768350"/>
            <a:ext cx="5114925" cy="3836988"/>
          </a:xfrm>
          <a:ln/>
        </p:spPr>
      </p:sp>
      <p:sp>
        <p:nvSpPr>
          <p:cNvPr id="13315" name="Rectangle 3">
            <a:extLst>
              <a:ext uri="{FF2B5EF4-FFF2-40B4-BE49-F238E27FC236}">
                <a16:creationId xmlns:a16="http://schemas.microsoft.com/office/drawing/2014/main" id="{5CA89634-35A1-4CB3-A3E0-02783F730AC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900"/>
              <a:t>希望用较少类型的电阻，仍然能得到一系列权电流。</a:t>
            </a:r>
          </a:p>
          <a:p>
            <a:pPr eaLnBrk="1" hangingPunct="1"/>
            <a:endParaRPr lang="zh-CN" altLang="en-US" sz="900">
              <a:solidFill>
                <a:srgbClr val="000066"/>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CA80655A-02FF-46BB-9F7D-AC2219C754A9}"/>
              </a:ext>
            </a:extLst>
          </p:cNvPr>
          <p:cNvSpPr>
            <a:spLocks noGrp="1" noRot="1" noChangeAspect="1" noChangeArrowheads="1" noTextEdit="1"/>
          </p:cNvSpPr>
          <p:nvPr>
            <p:ph type="sldImg"/>
          </p:nvPr>
        </p:nvSpPr>
        <p:spPr>
          <a:xfrm>
            <a:off x="992188" y="768350"/>
            <a:ext cx="5114925" cy="3836988"/>
          </a:xfrm>
          <a:ln/>
        </p:spPr>
      </p:sp>
      <p:sp>
        <p:nvSpPr>
          <p:cNvPr id="15363" name="Rectangle 3">
            <a:extLst>
              <a:ext uri="{FF2B5EF4-FFF2-40B4-BE49-F238E27FC236}">
                <a16:creationId xmlns:a16="http://schemas.microsoft.com/office/drawing/2014/main" id="{7FCEE73A-12FD-4B42-B665-490B16739B9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6D5A9CBF-396D-4CD5-949E-9A9F557E49FF}"/>
              </a:ext>
            </a:extLst>
          </p:cNvPr>
          <p:cNvSpPr>
            <a:spLocks noGrp="1" noRot="1" noChangeAspect="1" noChangeArrowheads="1" noTextEdit="1"/>
          </p:cNvSpPr>
          <p:nvPr>
            <p:ph type="sldImg"/>
          </p:nvPr>
        </p:nvSpPr>
        <p:spPr>
          <a:xfrm>
            <a:off x="992188" y="768350"/>
            <a:ext cx="5114925" cy="3836988"/>
          </a:xfrm>
          <a:ln/>
        </p:spPr>
      </p:sp>
      <p:sp>
        <p:nvSpPr>
          <p:cNvPr id="19459" name="Rectangle 3">
            <a:extLst>
              <a:ext uri="{FF2B5EF4-FFF2-40B4-BE49-F238E27FC236}">
                <a16:creationId xmlns:a16="http://schemas.microsoft.com/office/drawing/2014/main" id="{10401C41-1AC4-40ED-97FD-FC66C88586E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20000"/>
              </a:spcBef>
            </a:pPr>
            <a:r>
              <a:rPr kumimoji="1" lang="zh-CN" altLang="en-US"/>
              <a:t>由于输入的模拟信号在时间上和幅值都是连续的，而输出的数字信号在时间和幅值都是离散的，因此转换时一般要经过</a:t>
            </a:r>
            <a:r>
              <a:rPr kumimoji="1" lang="zh-CN" altLang="en-US" i="1" u="sng">
                <a:solidFill>
                  <a:srgbClr val="FFFF00"/>
                </a:solidFill>
              </a:rPr>
              <a:t>取样、保持、量化和编码 </a:t>
            </a:r>
            <a:r>
              <a:rPr kumimoji="1" lang="zh-CN" altLang="en-US"/>
              <a:t>四个过程。实际中有时取样和保持、量化和编码会同时实现。</a:t>
            </a:r>
          </a:p>
          <a:p>
            <a:pPr eaLnBrk="1" hangingPunct="1">
              <a:spcBef>
                <a:spcPct val="20000"/>
              </a:spcBef>
            </a:pPr>
            <a:r>
              <a:rPr kumimoji="1" lang="zh-CN" altLang="en-US"/>
              <a:t>所以</a:t>
            </a:r>
            <a:r>
              <a:rPr kumimoji="1" lang="en-US" altLang="zh-CN"/>
              <a:t>A/D</a:t>
            </a:r>
            <a:r>
              <a:rPr kumimoji="1" lang="zh-CN" altLang="en-US"/>
              <a:t>转换过程是首先对输入模拟电压信号进行取样，然后保持并将取样电压量化为数字量，并按一定的编码形式给出转换结果。</a:t>
            </a:r>
          </a:p>
          <a:p>
            <a:pPr eaLnBrk="1" hangingPunct="1">
              <a:spcBef>
                <a:spcPct val="20000"/>
              </a:spcBef>
            </a:pPr>
            <a:endParaRPr kumimoji="1" lang="zh-CN" altLang="en-US"/>
          </a:p>
          <a:p>
            <a:pPr lvl="1" eaLnBrk="1" hangingPunct="1">
              <a:spcBef>
                <a:spcPct val="20000"/>
              </a:spcBef>
            </a:pPr>
            <a:r>
              <a:rPr kumimoji="1" lang="zh-CN" altLang="en-US"/>
              <a:t>直接型：</a:t>
            </a:r>
            <a:r>
              <a:rPr kumimoji="1" lang="zh-CN" altLang="zh-CN"/>
              <a:t>并联比较型</a:t>
            </a:r>
            <a:r>
              <a:rPr kumimoji="1" lang="zh-CN" altLang="en-US"/>
              <a:t>、反馈比较型（计数型、</a:t>
            </a:r>
            <a:r>
              <a:rPr lang="zh-CN" altLang="en-US"/>
              <a:t>逐次渐近型</a:t>
            </a:r>
            <a:r>
              <a:rPr kumimoji="1" lang="zh-CN" altLang="en-US"/>
              <a:t>）</a:t>
            </a:r>
            <a:endParaRPr lang="en-US" altLang="zh-CN"/>
          </a:p>
          <a:p>
            <a:pPr lvl="1" eaLnBrk="1" hangingPunct="1">
              <a:spcBef>
                <a:spcPct val="20000"/>
              </a:spcBef>
            </a:pPr>
            <a:r>
              <a:rPr lang="zh-CN" altLang="en-US"/>
              <a:t>间接型：</a:t>
            </a:r>
            <a:r>
              <a:rPr kumimoji="1" lang="zh-CN" altLang="en-US"/>
              <a:t>电压</a:t>
            </a:r>
            <a:r>
              <a:rPr kumimoji="1" lang="en-US" altLang="zh-CN"/>
              <a:t>-</a:t>
            </a:r>
            <a:r>
              <a:rPr kumimoji="1" lang="zh-CN" altLang="en-US"/>
              <a:t>频率</a:t>
            </a:r>
            <a:r>
              <a:rPr lang="zh-CN" altLang="en-US"/>
              <a:t>变换型、电压</a:t>
            </a:r>
            <a:r>
              <a:rPr lang="en-US" altLang="zh-CN"/>
              <a:t>-</a:t>
            </a:r>
            <a:r>
              <a:rPr lang="zh-CN" altLang="en-US"/>
              <a:t>时间变换型（</a:t>
            </a:r>
            <a:r>
              <a:rPr kumimoji="1" lang="zh-CN" altLang="en-US"/>
              <a:t>双积分型）</a:t>
            </a:r>
          </a:p>
          <a:p>
            <a:pPr lvl="1" eaLnBrk="1" hangingPunct="1">
              <a:spcBef>
                <a:spcPct val="20000"/>
              </a:spcBef>
            </a:pPr>
            <a:endParaRPr kumimoji="1" lang="en-US" altLang="zh-CN"/>
          </a:p>
          <a:p>
            <a:pPr eaLnBrk="1" hangingPunct="1"/>
            <a:r>
              <a:rPr kumimoji="1" lang="en-US" altLang="zh-CN" b="1"/>
              <a:t>A/D</a:t>
            </a:r>
            <a:r>
              <a:rPr kumimoji="1" lang="zh-CN" altLang="en-US" b="1"/>
              <a:t>转换器的种类</a:t>
            </a:r>
          </a:p>
          <a:p>
            <a:pPr eaLnBrk="1" hangingPunct="1"/>
            <a:r>
              <a:rPr kumimoji="1" lang="en-US" altLang="zh-CN"/>
              <a:t>A/D</a:t>
            </a:r>
            <a:r>
              <a:rPr kumimoji="1" lang="zh-CN" altLang="en-US"/>
              <a:t>转换器按照工作原理的不同可分为</a:t>
            </a:r>
            <a:r>
              <a:rPr kumimoji="1" lang="zh-CN" altLang="en-US">
                <a:solidFill>
                  <a:srgbClr val="FF0000"/>
                </a:solidFill>
              </a:rPr>
              <a:t>直接</a:t>
            </a:r>
            <a:r>
              <a:rPr kumimoji="1" lang="en-US" altLang="zh-CN"/>
              <a:t>A/D</a:t>
            </a:r>
            <a:r>
              <a:rPr kumimoji="1" lang="zh-CN" altLang="en-US"/>
              <a:t>转换器和</a:t>
            </a:r>
            <a:r>
              <a:rPr kumimoji="1" lang="zh-CN" altLang="en-US">
                <a:solidFill>
                  <a:srgbClr val="FF0000"/>
                </a:solidFill>
              </a:rPr>
              <a:t>间接</a:t>
            </a:r>
            <a:r>
              <a:rPr kumimoji="1" lang="en-US" altLang="zh-CN"/>
              <a:t>A/D</a:t>
            </a:r>
            <a:r>
              <a:rPr kumimoji="1" lang="zh-CN" altLang="en-US"/>
              <a:t>转换器。</a:t>
            </a:r>
          </a:p>
          <a:p>
            <a:pPr eaLnBrk="1" hangingPunct="1"/>
            <a:r>
              <a:rPr kumimoji="1" lang="zh-CN" altLang="en-US"/>
              <a:t>直接</a:t>
            </a:r>
            <a:r>
              <a:rPr kumimoji="1" lang="en-US" altLang="zh-CN"/>
              <a:t>A/D</a:t>
            </a:r>
            <a:r>
              <a:rPr kumimoji="1" lang="zh-CN" altLang="en-US"/>
              <a:t>转换器是将输入模拟电压直接转换成数字量</a:t>
            </a:r>
            <a:r>
              <a:rPr kumimoji="1" lang="en-US" altLang="zh-CN"/>
              <a:t>;</a:t>
            </a:r>
          </a:p>
          <a:p>
            <a:pPr eaLnBrk="1" hangingPunct="1"/>
            <a:r>
              <a:rPr kumimoji="1" lang="zh-CN" altLang="en-US"/>
              <a:t>常用的直接</a:t>
            </a:r>
            <a:r>
              <a:rPr kumimoji="1" lang="en-US" altLang="zh-CN"/>
              <a:t>A/D</a:t>
            </a:r>
            <a:r>
              <a:rPr kumimoji="1" lang="zh-CN" altLang="en-US"/>
              <a:t>转换器：并联比较型</a:t>
            </a:r>
            <a:r>
              <a:rPr kumimoji="1" lang="en-US" altLang="zh-CN"/>
              <a:t>A/D</a:t>
            </a:r>
            <a:r>
              <a:rPr kumimoji="1" lang="zh-CN" altLang="en-US"/>
              <a:t>转换器和逐次比较型</a:t>
            </a:r>
            <a:r>
              <a:rPr kumimoji="1" lang="en-US" altLang="zh-CN"/>
              <a:t>A/D</a:t>
            </a:r>
            <a:r>
              <a:rPr kumimoji="1" lang="zh-CN" altLang="en-US"/>
              <a:t>转换器。</a:t>
            </a:r>
            <a:endParaRPr kumimoji="1" lang="en-US" altLang="zh-CN"/>
          </a:p>
          <a:p>
            <a:pPr eaLnBrk="1" hangingPunct="1"/>
            <a:r>
              <a:rPr kumimoji="1" lang="zh-CN" altLang="en-US"/>
              <a:t>间接</a:t>
            </a:r>
            <a:r>
              <a:rPr kumimoji="1" lang="en-US" altLang="zh-CN"/>
              <a:t>A/D</a:t>
            </a:r>
            <a:r>
              <a:rPr kumimoji="1" lang="zh-CN" altLang="en-US"/>
              <a:t>转换器是先将输入模拟电压</a:t>
            </a:r>
            <a:r>
              <a:rPr kumimoji="1" lang="zh-CN" altLang="en-US">
                <a:solidFill>
                  <a:srgbClr val="FF0000"/>
                </a:solidFill>
              </a:rPr>
              <a:t>转换成中间量</a:t>
            </a:r>
            <a:r>
              <a:rPr kumimoji="1" lang="zh-CN" altLang="en-US"/>
              <a:t>，如时间或频率，然后将这些中间量转换成数字量。</a:t>
            </a:r>
          </a:p>
          <a:p>
            <a:pPr eaLnBrk="1" hangingPunct="1"/>
            <a:r>
              <a:rPr kumimoji="1" lang="zh-CN" altLang="en-US"/>
              <a:t>常用的间接</a:t>
            </a:r>
            <a:r>
              <a:rPr kumimoji="1" lang="en-US" altLang="zh-CN"/>
              <a:t>A/D</a:t>
            </a:r>
            <a:r>
              <a:rPr kumimoji="1" lang="zh-CN" altLang="en-US"/>
              <a:t>转换器：中间量为时间的双积分型</a:t>
            </a:r>
            <a:r>
              <a:rPr kumimoji="1" lang="en-US" altLang="zh-CN"/>
              <a:t>A/D</a:t>
            </a:r>
            <a:r>
              <a:rPr kumimoji="1" lang="zh-CN" altLang="en-US"/>
              <a:t>转换器，中间量为频率的电压－频率转换型</a:t>
            </a:r>
            <a:r>
              <a:rPr kumimoji="1" lang="en-US" altLang="zh-CN"/>
              <a:t>A/D</a:t>
            </a:r>
            <a:r>
              <a:rPr kumimoji="1" lang="zh-CN" altLang="en-US"/>
              <a:t>转换器。</a:t>
            </a:r>
          </a:p>
          <a:p>
            <a:pPr eaLnBrk="1" hangingPunct="1"/>
            <a:endParaRPr kumimoji="1" lang="en-US" altLang="zh-CN"/>
          </a:p>
          <a:p>
            <a:pPr eaLnBrk="1" hangingPunct="1"/>
            <a:r>
              <a:rPr kumimoji="1" lang="zh-CN" altLang="en-US" b="1"/>
              <a:t>常用</a:t>
            </a:r>
            <a:r>
              <a:rPr kumimoji="1" lang="en-US" altLang="zh-CN" b="1"/>
              <a:t>A/D</a:t>
            </a:r>
            <a:r>
              <a:rPr kumimoji="1" lang="zh-CN" altLang="en-US" b="1"/>
              <a:t>转换器的工作特点</a:t>
            </a:r>
          </a:p>
          <a:p>
            <a:pPr eaLnBrk="1" hangingPunct="1"/>
            <a:r>
              <a:rPr kumimoji="1" lang="zh-CN" altLang="en-US"/>
              <a:t>转换速度最高的是：并联比较型</a:t>
            </a:r>
            <a:r>
              <a:rPr kumimoji="1" lang="en-US" altLang="zh-CN"/>
              <a:t>ADC</a:t>
            </a:r>
            <a:r>
              <a:rPr kumimoji="1" lang="zh-CN" altLang="en-US"/>
              <a:t>；</a:t>
            </a:r>
          </a:p>
          <a:p>
            <a:pPr eaLnBrk="1" hangingPunct="1"/>
            <a:r>
              <a:rPr kumimoji="1" lang="zh-CN" altLang="en-US"/>
              <a:t>转换速度最低的是：双积分型</a:t>
            </a:r>
            <a:r>
              <a:rPr kumimoji="1" lang="en-US" altLang="zh-CN"/>
              <a:t>ADC</a:t>
            </a:r>
            <a:r>
              <a:rPr kumimoji="1" lang="zh-CN" altLang="en-US"/>
              <a:t>；</a:t>
            </a:r>
          </a:p>
          <a:p>
            <a:pPr eaLnBrk="1" hangingPunct="1"/>
            <a:r>
              <a:rPr kumimoji="1" lang="zh-CN" altLang="en-US"/>
              <a:t>转换精度最高的是：双积分型</a:t>
            </a:r>
            <a:r>
              <a:rPr kumimoji="1" lang="en-US" altLang="zh-CN"/>
              <a:t>ADC</a:t>
            </a:r>
            <a:r>
              <a:rPr kumimoji="1" lang="zh-CN" altLang="en-US"/>
              <a:t>；</a:t>
            </a:r>
          </a:p>
          <a:p>
            <a:pPr eaLnBrk="1" hangingPunct="1"/>
            <a:r>
              <a:rPr kumimoji="1" lang="zh-CN" altLang="en-US"/>
              <a:t>转换精度最低的是：并联比较型</a:t>
            </a:r>
            <a:r>
              <a:rPr kumimoji="1" lang="en-US" altLang="zh-CN"/>
              <a:t>ADC</a:t>
            </a:r>
            <a:r>
              <a:rPr kumimoji="1" lang="zh-CN" altLang="en-US"/>
              <a:t>；</a:t>
            </a:r>
          </a:p>
          <a:p>
            <a:pPr eaLnBrk="1" hangingPunct="1"/>
            <a:r>
              <a:rPr kumimoji="1" lang="zh-CN" altLang="en-US"/>
              <a:t>转换速度和转换精度均较高的是：逐次比较型</a:t>
            </a:r>
            <a:r>
              <a:rPr kumimoji="1" lang="en-US" altLang="zh-CN"/>
              <a:t>ADC.</a:t>
            </a:r>
          </a:p>
          <a:p>
            <a:pPr eaLnBrk="1" hangingPunct="1"/>
            <a:endParaRPr lang="zh-CN" altLang="en-US">
              <a:solidFill>
                <a:srgbClr val="000066"/>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30404974-89CA-4E06-91B1-3BEA6172741D}"/>
              </a:ext>
            </a:extLst>
          </p:cNvPr>
          <p:cNvSpPr>
            <a:spLocks noGrp="1" noRot="1" noChangeAspect="1" noChangeArrowheads="1" noTextEdit="1"/>
          </p:cNvSpPr>
          <p:nvPr>
            <p:ph type="sldImg"/>
          </p:nvPr>
        </p:nvSpPr>
        <p:spPr>
          <a:xfrm>
            <a:off x="992188" y="768350"/>
            <a:ext cx="5114925" cy="3836988"/>
          </a:xfrm>
          <a:ln/>
        </p:spPr>
      </p:sp>
      <p:sp>
        <p:nvSpPr>
          <p:cNvPr id="21507" name="Rectangle 3">
            <a:extLst>
              <a:ext uri="{FF2B5EF4-FFF2-40B4-BE49-F238E27FC236}">
                <a16:creationId xmlns:a16="http://schemas.microsoft.com/office/drawing/2014/main" id="{F41FAB52-55AC-4414-9809-055BB424F1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en-US" altLang="zh-CN">
                <a:solidFill>
                  <a:srgbClr val="000099"/>
                </a:solidFill>
              </a:rPr>
              <a:t>A1</a:t>
            </a:r>
            <a:r>
              <a:rPr kumimoji="1" lang="zh-CN" altLang="en-US">
                <a:solidFill>
                  <a:srgbClr val="000099"/>
                </a:solidFill>
              </a:rPr>
              <a:t>和</a:t>
            </a:r>
            <a:r>
              <a:rPr kumimoji="1" lang="en-US" altLang="zh-CN">
                <a:solidFill>
                  <a:srgbClr val="000099"/>
                </a:solidFill>
              </a:rPr>
              <a:t>A2</a:t>
            </a:r>
            <a:r>
              <a:rPr kumimoji="1" lang="zh-CN" altLang="en-US">
                <a:solidFill>
                  <a:srgbClr val="000099"/>
                </a:solidFill>
              </a:rPr>
              <a:t>为缓冲器（电压跟随器），减轻对输入信号的影响，提高带负载能力。</a:t>
            </a:r>
          </a:p>
          <a:p>
            <a:pPr eaLnBrk="1" hangingPunct="1"/>
            <a:r>
              <a:rPr lang="zh-CN" altLang="en-US" sz="800">
                <a:solidFill>
                  <a:srgbClr val="000066"/>
                </a:solidFill>
              </a:rPr>
              <a:t>采得模拟信号转换为数字信号都需要一定时间，为了给后续的量化编码过程提供一个稳定的值，在取样电路后要求将所采样的模拟信号保持一段时间。</a:t>
            </a:r>
          </a:p>
          <a:p>
            <a:pPr eaLnBrk="1" hangingPunct="1"/>
            <a:r>
              <a:rPr kumimoji="1" lang="zh-CN" altLang="en-US" sz="900"/>
              <a:t>注：在取样电路每次取得的模拟信号转换为数字信号时都需要一定的时间</a:t>
            </a:r>
            <a:r>
              <a:rPr kumimoji="1" lang="en-US" altLang="zh-CN" sz="900"/>
              <a:t>,</a:t>
            </a:r>
            <a:r>
              <a:rPr kumimoji="1" lang="zh-CN" altLang="en-US" sz="900"/>
              <a:t>而且为了给后续的量化编码提供一个稳定值，则每次取得的模拟信号必须通过保持电路保持一段时间。一般取样和保持过程往往是通过取样－保持电路同时完成的。</a:t>
            </a:r>
          </a:p>
          <a:p>
            <a:pPr eaLnBrk="1" hangingPunct="1"/>
            <a:r>
              <a:rPr kumimoji="1" lang="zh-CN" altLang="en-US" sz="900"/>
              <a:t>为了使得取样信号能逼近输入模拟信号，则取样信号应该有足够高的频率。为了保证取样信号将被取样信号恢复，其频率关系必须满足取样定理。</a:t>
            </a:r>
            <a:endParaRPr kumimoji="1" lang="en-US" altLang="zh-CN">
              <a:solidFill>
                <a:srgbClr val="000099"/>
              </a:solidFill>
            </a:endParaRPr>
          </a:p>
          <a:p>
            <a:pPr eaLnBrk="1" hangingPunct="1"/>
            <a:r>
              <a:rPr kumimoji="1" lang="zh-CN" altLang="en-US">
                <a:solidFill>
                  <a:srgbClr val="000099"/>
                </a:solidFill>
              </a:rPr>
              <a:t>一般取</a:t>
            </a:r>
            <a:r>
              <a:rPr kumimoji="1" lang="en-US" altLang="zh-CN" i="1">
                <a:solidFill>
                  <a:srgbClr val="000099"/>
                </a:solidFill>
              </a:rPr>
              <a:t>f</a:t>
            </a:r>
            <a:r>
              <a:rPr kumimoji="1" lang="en-US" altLang="zh-CN">
                <a:solidFill>
                  <a:srgbClr val="000099"/>
                </a:solidFill>
              </a:rPr>
              <a:t>s = </a:t>
            </a:r>
            <a:r>
              <a:rPr kumimoji="1" lang="zh-CN" altLang="en-US">
                <a:solidFill>
                  <a:srgbClr val="000099"/>
                </a:solidFill>
              </a:rPr>
              <a:t>（</a:t>
            </a:r>
            <a:r>
              <a:rPr kumimoji="1" lang="en-US" altLang="zh-CN">
                <a:solidFill>
                  <a:srgbClr val="000099"/>
                </a:solidFill>
              </a:rPr>
              <a:t>3</a:t>
            </a:r>
            <a:r>
              <a:rPr kumimoji="1" lang="zh-CN" altLang="en-US">
                <a:solidFill>
                  <a:srgbClr val="000099"/>
                </a:solidFill>
              </a:rPr>
              <a:t>～</a:t>
            </a:r>
            <a:r>
              <a:rPr kumimoji="1" lang="en-US" altLang="zh-CN">
                <a:solidFill>
                  <a:srgbClr val="000099"/>
                </a:solidFill>
              </a:rPr>
              <a:t>5</a:t>
            </a:r>
            <a:r>
              <a:rPr kumimoji="1" lang="zh-CN" altLang="en-US">
                <a:solidFill>
                  <a:srgbClr val="000099"/>
                </a:solidFill>
              </a:rPr>
              <a:t>）</a:t>
            </a:r>
            <a:r>
              <a:rPr kumimoji="1" lang="en-US" altLang="zh-CN" i="1">
                <a:solidFill>
                  <a:srgbClr val="000099"/>
                </a:solidFill>
              </a:rPr>
              <a:t>f</a:t>
            </a:r>
            <a:r>
              <a:rPr kumimoji="1" lang="en-US" altLang="zh-CN">
                <a:solidFill>
                  <a:srgbClr val="000099"/>
                </a:solidFill>
              </a:rPr>
              <a:t>i(max</a:t>
            </a:r>
            <a:r>
              <a:rPr kumimoji="1" lang="zh-CN" altLang="en-US">
                <a:solidFill>
                  <a:srgbClr val="000099"/>
                </a:solidFill>
              </a:rPr>
              <a:t>）。</a:t>
            </a:r>
          </a:p>
          <a:p>
            <a:pPr eaLnBrk="1" hangingPunct="1"/>
            <a:endParaRPr kumimoji="1" lang="zh-CN" altLang="en-US" sz="9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02F34E0C-A74F-417C-B5F2-76A7E75BDFCF}"/>
              </a:ext>
            </a:extLst>
          </p:cNvPr>
          <p:cNvSpPr>
            <a:spLocks noGrp="1" noRot="1" noChangeAspect="1" noChangeArrowheads="1" noTextEdit="1"/>
          </p:cNvSpPr>
          <p:nvPr>
            <p:ph type="sldImg"/>
          </p:nvPr>
        </p:nvSpPr>
        <p:spPr>
          <a:xfrm>
            <a:off x="992188" y="768350"/>
            <a:ext cx="5114925" cy="3836988"/>
          </a:xfrm>
          <a:ln/>
        </p:spPr>
      </p:sp>
      <p:sp>
        <p:nvSpPr>
          <p:cNvPr id="23555" name="Rectangle 3">
            <a:extLst>
              <a:ext uri="{FF2B5EF4-FFF2-40B4-BE49-F238E27FC236}">
                <a16:creationId xmlns:a16="http://schemas.microsoft.com/office/drawing/2014/main" id="{75A9EC85-A7EA-40B5-8383-A1EC47B289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endParaRPr kumimoji="1" lang="zh-CN" altLang="en-US">
              <a:solidFill>
                <a:srgbClr val="000066"/>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8AAB998C-B81F-4011-B183-9CBCEA88ED86}"/>
              </a:ext>
            </a:extLst>
          </p:cNvPr>
          <p:cNvSpPr>
            <a:spLocks noGrp="1" noChangeArrowheads="1"/>
          </p:cNvSpPr>
          <p:nvPr>
            <p:ph type="dt" sz="half" idx="10"/>
          </p:nvPr>
        </p:nvSpPr>
        <p:spPr>
          <a:ln/>
        </p:spPr>
        <p:txBody>
          <a:bodyPr/>
          <a:lstStyle>
            <a:lvl1pPr>
              <a:defRPr/>
            </a:lvl1pPr>
          </a:lstStyle>
          <a:p>
            <a:pPr>
              <a:defRPr/>
            </a:pPr>
            <a:fld id="{F34FB069-6CDC-469C-B31E-D5C492BD2EB3}" type="datetime1">
              <a:rPr lang="zh-CN" altLang="en-US"/>
              <a:pPr>
                <a:defRPr/>
              </a:pPr>
              <a:t>2024/11/12</a:t>
            </a:fld>
            <a:endParaRPr lang="en-US" altLang="zh-CN"/>
          </a:p>
        </p:txBody>
      </p:sp>
      <p:sp>
        <p:nvSpPr>
          <p:cNvPr id="5" name="Rectangle 5">
            <a:extLst>
              <a:ext uri="{FF2B5EF4-FFF2-40B4-BE49-F238E27FC236}">
                <a16:creationId xmlns:a16="http://schemas.microsoft.com/office/drawing/2014/main" id="{22763EB5-E901-4C57-A07D-4DBE2713988B}"/>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数模与模数转换</a:t>
            </a:r>
            <a:endParaRPr kumimoji="1" lang="en-US" altLang="zh-CN"/>
          </a:p>
        </p:txBody>
      </p:sp>
      <p:sp>
        <p:nvSpPr>
          <p:cNvPr id="6" name="Rectangle 6">
            <a:extLst>
              <a:ext uri="{FF2B5EF4-FFF2-40B4-BE49-F238E27FC236}">
                <a16:creationId xmlns:a16="http://schemas.microsoft.com/office/drawing/2014/main" id="{FF01071D-FFBB-4739-961B-70945FFADC82}"/>
              </a:ext>
            </a:extLst>
          </p:cNvPr>
          <p:cNvSpPr>
            <a:spLocks noGrp="1" noChangeArrowheads="1"/>
          </p:cNvSpPr>
          <p:nvPr>
            <p:ph type="sldNum" sz="quarter" idx="12"/>
          </p:nvPr>
        </p:nvSpPr>
        <p:spPr>
          <a:ln/>
        </p:spPr>
        <p:txBody>
          <a:bodyPr/>
          <a:lstStyle>
            <a:lvl1pPr>
              <a:defRPr/>
            </a:lvl1pPr>
          </a:lstStyle>
          <a:p>
            <a:pPr>
              <a:defRPr/>
            </a:pPr>
            <a:fld id="{82DEED5B-D4AA-49D9-85DB-81E09B700273}" type="slidenum">
              <a:rPr lang="en-US" altLang="zh-CN"/>
              <a:pPr>
                <a:defRPr/>
              </a:pPr>
              <a:t>‹#›</a:t>
            </a:fld>
            <a:endParaRPr lang="en-US" altLang="zh-CN"/>
          </a:p>
        </p:txBody>
      </p:sp>
    </p:spTree>
    <p:extLst>
      <p:ext uri="{BB962C8B-B14F-4D97-AF65-F5344CB8AC3E}">
        <p14:creationId xmlns:p14="http://schemas.microsoft.com/office/powerpoint/2010/main" val="2582040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6FB5495D-A5AB-451E-9CB7-D6718214C3F4}"/>
              </a:ext>
            </a:extLst>
          </p:cNvPr>
          <p:cNvSpPr>
            <a:spLocks noGrp="1" noChangeArrowheads="1"/>
          </p:cNvSpPr>
          <p:nvPr>
            <p:ph type="dt" sz="half" idx="10"/>
          </p:nvPr>
        </p:nvSpPr>
        <p:spPr>
          <a:ln/>
        </p:spPr>
        <p:txBody>
          <a:bodyPr/>
          <a:lstStyle>
            <a:lvl1pPr>
              <a:defRPr/>
            </a:lvl1pPr>
          </a:lstStyle>
          <a:p>
            <a:pPr>
              <a:defRPr/>
            </a:pPr>
            <a:fld id="{6E5232DE-C9FF-487C-8AAA-65B3A3D5BC38}" type="datetime1">
              <a:rPr lang="zh-CN" altLang="en-US"/>
              <a:pPr>
                <a:defRPr/>
              </a:pPr>
              <a:t>2024/11/12</a:t>
            </a:fld>
            <a:endParaRPr lang="en-US" altLang="zh-CN"/>
          </a:p>
        </p:txBody>
      </p:sp>
      <p:sp>
        <p:nvSpPr>
          <p:cNvPr id="5" name="Rectangle 5">
            <a:extLst>
              <a:ext uri="{FF2B5EF4-FFF2-40B4-BE49-F238E27FC236}">
                <a16:creationId xmlns:a16="http://schemas.microsoft.com/office/drawing/2014/main" id="{720BFE34-C7F6-40B5-9E5D-B794E988AB18}"/>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数模与模数转换</a:t>
            </a:r>
            <a:endParaRPr kumimoji="1" lang="en-US" altLang="zh-CN"/>
          </a:p>
        </p:txBody>
      </p:sp>
      <p:sp>
        <p:nvSpPr>
          <p:cNvPr id="6" name="Rectangle 6">
            <a:extLst>
              <a:ext uri="{FF2B5EF4-FFF2-40B4-BE49-F238E27FC236}">
                <a16:creationId xmlns:a16="http://schemas.microsoft.com/office/drawing/2014/main" id="{9C500552-410C-43D2-90E8-A693C4311437}"/>
              </a:ext>
            </a:extLst>
          </p:cNvPr>
          <p:cNvSpPr>
            <a:spLocks noGrp="1" noChangeArrowheads="1"/>
          </p:cNvSpPr>
          <p:nvPr>
            <p:ph type="sldNum" sz="quarter" idx="12"/>
          </p:nvPr>
        </p:nvSpPr>
        <p:spPr>
          <a:ln/>
        </p:spPr>
        <p:txBody>
          <a:bodyPr/>
          <a:lstStyle>
            <a:lvl1pPr>
              <a:defRPr/>
            </a:lvl1pPr>
          </a:lstStyle>
          <a:p>
            <a:pPr>
              <a:defRPr/>
            </a:pPr>
            <a:fld id="{C05E8DD5-3BFF-4DCD-8518-91322CBB2374}" type="slidenum">
              <a:rPr lang="en-US" altLang="zh-CN"/>
              <a:pPr>
                <a:defRPr/>
              </a:pPr>
              <a:t>‹#›</a:t>
            </a:fld>
            <a:endParaRPr lang="en-US" altLang="zh-CN"/>
          </a:p>
        </p:txBody>
      </p:sp>
    </p:spTree>
    <p:extLst>
      <p:ext uri="{BB962C8B-B14F-4D97-AF65-F5344CB8AC3E}">
        <p14:creationId xmlns:p14="http://schemas.microsoft.com/office/powerpoint/2010/main" val="3211323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6107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6107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5F321B76-D22A-4312-AFBA-61545A21BF77}"/>
              </a:ext>
            </a:extLst>
          </p:cNvPr>
          <p:cNvSpPr>
            <a:spLocks noGrp="1" noChangeArrowheads="1"/>
          </p:cNvSpPr>
          <p:nvPr>
            <p:ph type="dt" sz="half" idx="10"/>
          </p:nvPr>
        </p:nvSpPr>
        <p:spPr>
          <a:ln/>
        </p:spPr>
        <p:txBody>
          <a:bodyPr/>
          <a:lstStyle>
            <a:lvl1pPr>
              <a:defRPr/>
            </a:lvl1pPr>
          </a:lstStyle>
          <a:p>
            <a:pPr>
              <a:defRPr/>
            </a:pPr>
            <a:fld id="{9C6BE904-FB9A-468E-A962-81A751F054C6}" type="datetime1">
              <a:rPr lang="zh-CN" altLang="en-US"/>
              <a:pPr>
                <a:defRPr/>
              </a:pPr>
              <a:t>2024/11/12</a:t>
            </a:fld>
            <a:endParaRPr lang="en-US" altLang="zh-CN"/>
          </a:p>
        </p:txBody>
      </p:sp>
      <p:sp>
        <p:nvSpPr>
          <p:cNvPr id="5" name="Rectangle 5">
            <a:extLst>
              <a:ext uri="{FF2B5EF4-FFF2-40B4-BE49-F238E27FC236}">
                <a16:creationId xmlns:a16="http://schemas.microsoft.com/office/drawing/2014/main" id="{E8D512B2-E3FA-4183-886E-BAF5A6033B59}"/>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数模与模数转换</a:t>
            </a:r>
            <a:endParaRPr kumimoji="1" lang="en-US" altLang="zh-CN"/>
          </a:p>
        </p:txBody>
      </p:sp>
      <p:sp>
        <p:nvSpPr>
          <p:cNvPr id="6" name="Rectangle 6">
            <a:extLst>
              <a:ext uri="{FF2B5EF4-FFF2-40B4-BE49-F238E27FC236}">
                <a16:creationId xmlns:a16="http://schemas.microsoft.com/office/drawing/2014/main" id="{4EE6FC1B-DF06-4C70-8DA9-9E5214CE7605}"/>
              </a:ext>
            </a:extLst>
          </p:cNvPr>
          <p:cNvSpPr>
            <a:spLocks noGrp="1" noChangeArrowheads="1"/>
          </p:cNvSpPr>
          <p:nvPr>
            <p:ph type="sldNum" sz="quarter" idx="12"/>
          </p:nvPr>
        </p:nvSpPr>
        <p:spPr>
          <a:ln/>
        </p:spPr>
        <p:txBody>
          <a:bodyPr/>
          <a:lstStyle>
            <a:lvl1pPr>
              <a:defRPr/>
            </a:lvl1pPr>
          </a:lstStyle>
          <a:p>
            <a:pPr>
              <a:defRPr/>
            </a:pPr>
            <a:fld id="{90E296F4-D37E-4DD0-A29B-EE6A7E44C569}" type="slidenum">
              <a:rPr lang="en-US" altLang="zh-CN"/>
              <a:pPr>
                <a:defRPr/>
              </a:pPr>
              <a:t>‹#›</a:t>
            </a:fld>
            <a:endParaRPr lang="en-US" altLang="zh-CN"/>
          </a:p>
        </p:txBody>
      </p:sp>
    </p:spTree>
    <p:extLst>
      <p:ext uri="{BB962C8B-B14F-4D97-AF65-F5344CB8AC3E}">
        <p14:creationId xmlns:p14="http://schemas.microsoft.com/office/powerpoint/2010/main" val="32678804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图表占位符 2"/>
          <p:cNvSpPr>
            <a:spLocks noGrp="1"/>
          </p:cNvSpPr>
          <p:nvPr>
            <p:ph type="chart" idx="1"/>
          </p:nvPr>
        </p:nvSpPr>
        <p:spPr>
          <a:xfrm>
            <a:off x="457200" y="1600200"/>
            <a:ext cx="8229600" cy="4781550"/>
          </a:xfrm>
        </p:spPr>
        <p:txBody>
          <a:bodyPr/>
          <a:lstStyle/>
          <a:p>
            <a:pPr lvl="0"/>
            <a:endParaRPr lang="zh-CN" altLang="en-US" noProof="0"/>
          </a:p>
        </p:txBody>
      </p:sp>
      <p:sp>
        <p:nvSpPr>
          <p:cNvPr id="4" name="Rectangle 4">
            <a:extLst>
              <a:ext uri="{FF2B5EF4-FFF2-40B4-BE49-F238E27FC236}">
                <a16:creationId xmlns:a16="http://schemas.microsoft.com/office/drawing/2014/main" id="{B7A2EE27-B9CD-4894-A415-AA8C58B629AF}"/>
              </a:ext>
            </a:extLst>
          </p:cNvPr>
          <p:cNvSpPr>
            <a:spLocks noGrp="1" noChangeArrowheads="1"/>
          </p:cNvSpPr>
          <p:nvPr>
            <p:ph type="dt" sz="half" idx="10"/>
          </p:nvPr>
        </p:nvSpPr>
        <p:spPr>
          <a:ln/>
        </p:spPr>
        <p:txBody>
          <a:bodyPr/>
          <a:lstStyle>
            <a:lvl1pPr>
              <a:defRPr/>
            </a:lvl1pPr>
          </a:lstStyle>
          <a:p>
            <a:pPr>
              <a:defRPr/>
            </a:pPr>
            <a:fld id="{438EC691-9AC0-4728-9EC5-A68EBD544549}" type="datetime1">
              <a:rPr lang="zh-CN" altLang="en-US"/>
              <a:pPr>
                <a:defRPr/>
              </a:pPr>
              <a:t>2024/11/12</a:t>
            </a:fld>
            <a:endParaRPr lang="en-US" altLang="zh-CN"/>
          </a:p>
        </p:txBody>
      </p:sp>
      <p:sp>
        <p:nvSpPr>
          <p:cNvPr id="5" name="Rectangle 5">
            <a:extLst>
              <a:ext uri="{FF2B5EF4-FFF2-40B4-BE49-F238E27FC236}">
                <a16:creationId xmlns:a16="http://schemas.microsoft.com/office/drawing/2014/main" id="{BF5ABA7A-7740-49A4-94E8-9EE0548F0A55}"/>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数模与模数转换</a:t>
            </a:r>
            <a:endParaRPr kumimoji="1" lang="en-US" altLang="zh-CN"/>
          </a:p>
        </p:txBody>
      </p:sp>
      <p:sp>
        <p:nvSpPr>
          <p:cNvPr id="6" name="Rectangle 6">
            <a:extLst>
              <a:ext uri="{FF2B5EF4-FFF2-40B4-BE49-F238E27FC236}">
                <a16:creationId xmlns:a16="http://schemas.microsoft.com/office/drawing/2014/main" id="{9ACB22B2-8D40-4DB0-B3D7-C9E0F864C0F1}"/>
              </a:ext>
            </a:extLst>
          </p:cNvPr>
          <p:cNvSpPr>
            <a:spLocks noGrp="1" noChangeArrowheads="1"/>
          </p:cNvSpPr>
          <p:nvPr>
            <p:ph type="sldNum" sz="quarter" idx="12"/>
          </p:nvPr>
        </p:nvSpPr>
        <p:spPr>
          <a:ln/>
        </p:spPr>
        <p:txBody>
          <a:bodyPr/>
          <a:lstStyle>
            <a:lvl1pPr>
              <a:defRPr/>
            </a:lvl1pPr>
          </a:lstStyle>
          <a:p>
            <a:pPr>
              <a:defRPr/>
            </a:pPr>
            <a:fld id="{FF26DFC1-CCC1-4FEC-A7F0-EAC7FD416962}" type="slidenum">
              <a:rPr lang="en-US" altLang="zh-CN"/>
              <a:pPr>
                <a:defRPr/>
              </a:pPr>
              <a:t>‹#›</a:t>
            </a:fld>
            <a:endParaRPr lang="en-US" altLang="zh-CN"/>
          </a:p>
        </p:txBody>
      </p:sp>
    </p:spTree>
    <p:extLst>
      <p:ext uri="{BB962C8B-B14F-4D97-AF65-F5344CB8AC3E}">
        <p14:creationId xmlns:p14="http://schemas.microsoft.com/office/powerpoint/2010/main" val="8320985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781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781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ACABEC94-7AAE-468A-A1F7-40E48B469A98}"/>
              </a:ext>
            </a:extLst>
          </p:cNvPr>
          <p:cNvSpPr>
            <a:spLocks noGrp="1" noChangeArrowheads="1"/>
          </p:cNvSpPr>
          <p:nvPr>
            <p:ph type="dt" sz="half" idx="10"/>
          </p:nvPr>
        </p:nvSpPr>
        <p:spPr>
          <a:ln/>
        </p:spPr>
        <p:txBody>
          <a:bodyPr/>
          <a:lstStyle>
            <a:lvl1pPr>
              <a:defRPr/>
            </a:lvl1pPr>
          </a:lstStyle>
          <a:p>
            <a:pPr>
              <a:defRPr/>
            </a:pPr>
            <a:fld id="{5937EB02-FA16-45FB-BB0C-5E5010C29796}" type="datetime1">
              <a:rPr lang="zh-CN" altLang="en-US"/>
              <a:pPr>
                <a:defRPr/>
              </a:pPr>
              <a:t>2024/11/12</a:t>
            </a:fld>
            <a:endParaRPr lang="en-US" altLang="zh-CN"/>
          </a:p>
        </p:txBody>
      </p:sp>
      <p:sp>
        <p:nvSpPr>
          <p:cNvPr id="6" name="Rectangle 5">
            <a:extLst>
              <a:ext uri="{FF2B5EF4-FFF2-40B4-BE49-F238E27FC236}">
                <a16:creationId xmlns:a16="http://schemas.microsoft.com/office/drawing/2014/main" id="{1DBCBFBB-2873-4B85-8660-170098416ACD}"/>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数模与模数转换</a:t>
            </a:r>
            <a:endParaRPr kumimoji="1" lang="en-US" altLang="zh-CN"/>
          </a:p>
        </p:txBody>
      </p:sp>
      <p:sp>
        <p:nvSpPr>
          <p:cNvPr id="7" name="Rectangle 6">
            <a:extLst>
              <a:ext uri="{FF2B5EF4-FFF2-40B4-BE49-F238E27FC236}">
                <a16:creationId xmlns:a16="http://schemas.microsoft.com/office/drawing/2014/main" id="{8BB2DF13-3DF7-4864-AB3E-2307DEC309FA}"/>
              </a:ext>
            </a:extLst>
          </p:cNvPr>
          <p:cNvSpPr>
            <a:spLocks noGrp="1" noChangeArrowheads="1"/>
          </p:cNvSpPr>
          <p:nvPr>
            <p:ph type="sldNum" sz="quarter" idx="12"/>
          </p:nvPr>
        </p:nvSpPr>
        <p:spPr>
          <a:ln/>
        </p:spPr>
        <p:txBody>
          <a:bodyPr/>
          <a:lstStyle>
            <a:lvl1pPr>
              <a:defRPr/>
            </a:lvl1pPr>
          </a:lstStyle>
          <a:p>
            <a:pPr>
              <a:defRPr/>
            </a:pPr>
            <a:fld id="{DEF31458-5E1D-44C9-8035-C1AD816FE26D}" type="slidenum">
              <a:rPr lang="en-US" altLang="zh-CN"/>
              <a:pPr>
                <a:defRPr/>
              </a:pPr>
              <a:t>‹#›</a:t>
            </a:fld>
            <a:endParaRPr lang="en-US" altLang="zh-CN"/>
          </a:p>
        </p:txBody>
      </p:sp>
    </p:spTree>
    <p:extLst>
      <p:ext uri="{BB962C8B-B14F-4D97-AF65-F5344CB8AC3E}">
        <p14:creationId xmlns:p14="http://schemas.microsoft.com/office/powerpoint/2010/main" val="3028721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781550"/>
          </a:xfrm>
        </p:spPr>
        <p:txBody>
          <a:bodyPr/>
          <a:lstStyle/>
          <a:p>
            <a:pPr lvl="0"/>
            <a:endParaRPr lang="zh-CN" altLang="en-US" noProof="0"/>
          </a:p>
        </p:txBody>
      </p:sp>
      <p:sp>
        <p:nvSpPr>
          <p:cNvPr id="4" name="Rectangle 4">
            <a:extLst>
              <a:ext uri="{FF2B5EF4-FFF2-40B4-BE49-F238E27FC236}">
                <a16:creationId xmlns:a16="http://schemas.microsoft.com/office/drawing/2014/main" id="{DBFECE16-0185-4C7C-8307-990B16503D30}"/>
              </a:ext>
            </a:extLst>
          </p:cNvPr>
          <p:cNvSpPr>
            <a:spLocks noGrp="1" noChangeArrowheads="1"/>
          </p:cNvSpPr>
          <p:nvPr>
            <p:ph type="dt" sz="half" idx="10"/>
          </p:nvPr>
        </p:nvSpPr>
        <p:spPr>
          <a:ln/>
        </p:spPr>
        <p:txBody>
          <a:bodyPr/>
          <a:lstStyle>
            <a:lvl1pPr>
              <a:defRPr/>
            </a:lvl1pPr>
          </a:lstStyle>
          <a:p>
            <a:pPr>
              <a:defRPr/>
            </a:pPr>
            <a:fld id="{A29D0538-BEDE-4608-B98B-03BBB34346DC}" type="datetime1">
              <a:rPr lang="zh-CN" altLang="en-US"/>
              <a:pPr>
                <a:defRPr/>
              </a:pPr>
              <a:t>2024/11/12</a:t>
            </a:fld>
            <a:endParaRPr lang="en-US" altLang="zh-CN"/>
          </a:p>
        </p:txBody>
      </p:sp>
      <p:sp>
        <p:nvSpPr>
          <p:cNvPr id="5" name="Rectangle 5">
            <a:extLst>
              <a:ext uri="{FF2B5EF4-FFF2-40B4-BE49-F238E27FC236}">
                <a16:creationId xmlns:a16="http://schemas.microsoft.com/office/drawing/2014/main" id="{276E7AD4-B2AC-478B-9A57-E302D4A20DB6}"/>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数模与模数转换</a:t>
            </a:r>
            <a:endParaRPr kumimoji="1" lang="en-US" altLang="zh-CN"/>
          </a:p>
        </p:txBody>
      </p:sp>
      <p:sp>
        <p:nvSpPr>
          <p:cNvPr id="6" name="Rectangle 6">
            <a:extLst>
              <a:ext uri="{FF2B5EF4-FFF2-40B4-BE49-F238E27FC236}">
                <a16:creationId xmlns:a16="http://schemas.microsoft.com/office/drawing/2014/main" id="{F95F4BBB-D7C2-411A-9EA1-699F330DC1B7}"/>
              </a:ext>
            </a:extLst>
          </p:cNvPr>
          <p:cNvSpPr>
            <a:spLocks noGrp="1" noChangeArrowheads="1"/>
          </p:cNvSpPr>
          <p:nvPr>
            <p:ph type="sldNum" sz="quarter" idx="12"/>
          </p:nvPr>
        </p:nvSpPr>
        <p:spPr>
          <a:ln/>
        </p:spPr>
        <p:txBody>
          <a:bodyPr/>
          <a:lstStyle>
            <a:lvl1pPr>
              <a:defRPr/>
            </a:lvl1pPr>
          </a:lstStyle>
          <a:p>
            <a:pPr>
              <a:defRPr/>
            </a:pPr>
            <a:fld id="{2DCC2CF7-FD35-49A7-95C0-193A25B501D6}" type="slidenum">
              <a:rPr lang="en-US" altLang="zh-CN"/>
              <a:pPr>
                <a:defRPr/>
              </a:pPr>
              <a:t>‹#›</a:t>
            </a:fld>
            <a:endParaRPr lang="en-US" altLang="zh-CN"/>
          </a:p>
        </p:txBody>
      </p:sp>
    </p:spTree>
    <p:extLst>
      <p:ext uri="{BB962C8B-B14F-4D97-AF65-F5344CB8AC3E}">
        <p14:creationId xmlns:p14="http://schemas.microsoft.com/office/powerpoint/2010/main" val="1322492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0975DB7F-609F-4BA3-B8FE-A43BE3FCFE88}"/>
              </a:ext>
            </a:extLst>
          </p:cNvPr>
          <p:cNvSpPr>
            <a:spLocks noGrp="1" noChangeArrowheads="1"/>
          </p:cNvSpPr>
          <p:nvPr>
            <p:ph type="dt" sz="half" idx="10"/>
          </p:nvPr>
        </p:nvSpPr>
        <p:spPr>
          <a:ln/>
        </p:spPr>
        <p:txBody>
          <a:bodyPr/>
          <a:lstStyle>
            <a:lvl1pPr>
              <a:defRPr/>
            </a:lvl1pPr>
          </a:lstStyle>
          <a:p>
            <a:pPr>
              <a:defRPr/>
            </a:pPr>
            <a:fld id="{73EF146D-7FC9-4152-8724-6FB4600A3DF6}" type="datetime1">
              <a:rPr lang="zh-CN" altLang="en-US"/>
              <a:pPr>
                <a:defRPr/>
              </a:pPr>
              <a:t>2024/11/12</a:t>
            </a:fld>
            <a:endParaRPr lang="en-US" altLang="zh-CN"/>
          </a:p>
        </p:txBody>
      </p:sp>
      <p:sp>
        <p:nvSpPr>
          <p:cNvPr id="5" name="Rectangle 5">
            <a:extLst>
              <a:ext uri="{FF2B5EF4-FFF2-40B4-BE49-F238E27FC236}">
                <a16:creationId xmlns:a16="http://schemas.microsoft.com/office/drawing/2014/main" id="{C7F07424-2C6E-45F4-9B28-D4AEE6AAB25D}"/>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数模与模数转换</a:t>
            </a:r>
            <a:endParaRPr kumimoji="1" lang="en-US" altLang="zh-CN"/>
          </a:p>
        </p:txBody>
      </p:sp>
      <p:sp>
        <p:nvSpPr>
          <p:cNvPr id="6" name="Rectangle 6">
            <a:extLst>
              <a:ext uri="{FF2B5EF4-FFF2-40B4-BE49-F238E27FC236}">
                <a16:creationId xmlns:a16="http://schemas.microsoft.com/office/drawing/2014/main" id="{1041485C-B4A0-42D0-9CA5-F7E093D599EA}"/>
              </a:ext>
            </a:extLst>
          </p:cNvPr>
          <p:cNvSpPr>
            <a:spLocks noGrp="1" noChangeArrowheads="1"/>
          </p:cNvSpPr>
          <p:nvPr>
            <p:ph type="sldNum" sz="quarter" idx="12"/>
          </p:nvPr>
        </p:nvSpPr>
        <p:spPr>
          <a:ln/>
        </p:spPr>
        <p:txBody>
          <a:bodyPr/>
          <a:lstStyle>
            <a:lvl1pPr>
              <a:defRPr/>
            </a:lvl1pPr>
          </a:lstStyle>
          <a:p>
            <a:pPr>
              <a:defRPr/>
            </a:pPr>
            <a:fld id="{A4CEE527-DDD5-49A9-9900-CC38180BFBB2}" type="slidenum">
              <a:rPr lang="en-US" altLang="zh-CN"/>
              <a:pPr>
                <a:defRPr/>
              </a:pPr>
              <a:t>‹#›</a:t>
            </a:fld>
            <a:endParaRPr lang="en-US" altLang="zh-CN"/>
          </a:p>
        </p:txBody>
      </p:sp>
    </p:spTree>
    <p:extLst>
      <p:ext uri="{BB962C8B-B14F-4D97-AF65-F5344CB8AC3E}">
        <p14:creationId xmlns:p14="http://schemas.microsoft.com/office/powerpoint/2010/main" val="2518739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A92751E0-C510-460F-8AE9-2BDEA3855E13}"/>
              </a:ext>
            </a:extLst>
          </p:cNvPr>
          <p:cNvSpPr>
            <a:spLocks noGrp="1" noChangeArrowheads="1"/>
          </p:cNvSpPr>
          <p:nvPr>
            <p:ph type="dt" sz="half" idx="10"/>
          </p:nvPr>
        </p:nvSpPr>
        <p:spPr>
          <a:ln/>
        </p:spPr>
        <p:txBody>
          <a:bodyPr/>
          <a:lstStyle>
            <a:lvl1pPr>
              <a:defRPr/>
            </a:lvl1pPr>
          </a:lstStyle>
          <a:p>
            <a:pPr>
              <a:defRPr/>
            </a:pPr>
            <a:fld id="{B65B985D-A7FF-427F-9DC1-2D46B16D70BB}" type="datetime1">
              <a:rPr lang="zh-CN" altLang="en-US"/>
              <a:pPr>
                <a:defRPr/>
              </a:pPr>
              <a:t>2024/11/12</a:t>
            </a:fld>
            <a:endParaRPr lang="en-US" altLang="zh-CN"/>
          </a:p>
        </p:txBody>
      </p:sp>
      <p:sp>
        <p:nvSpPr>
          <p:cNvPr id="5" name="Rectangle 5">
            <a:extLst>
              <a:ext uri="{FF2B5EF4-FFF2-40B4-BE49-F238E27FC236}">
                <a16:creationId xmlns:a16="http://schemas.microsoft.com/office/drawing/2014/main" id="{7B6FE456-8E5A-44C5-A29D-39A1C7F2280D}"/>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数模与模数转换</a:t>
            </a:r>
            <a:endParaRPr kumimoji="1" lang="en-US" altLang="zh-CN"/>
          </a:p>
        </p:txBody>
      </p:sp>
      <p:sp>
        <p:nvSpPr>
          <p:cNvPr id="6" name="Rectangle 6">
            <a:extLst>
              <a:ext uri="{FF2B5EF4-FFF2-40B4-BE49-F238E27FC236}">
                <a16:creationId xmlns:a16="http://schemas.microsoft.com/office/drawing/2014/main" id="{3334B0EF-8DD5-464B-88CF-4C7A268670CA}"/>
              </a:ext>
            </a:extLst>
          </p:cNvPr>
          <p:cNvSpPr>
            <a:spLocks noGrp="1" noChangeArrowheads="1"/>
          </p:cNvSpPr>
          <p:nvPr>
            <p:ph type="sldNum" sz="quarter" idx="12"/>
          </p:nvPr>
        </p:nvSpPr>
        <p:spPr>
          <a:ln/>
        </p:spPr>
        <p:txBody>
          <a:bodyPr/>
          <a:lstStyle>
            <a:lvl1pPr>
              <a:defRPr/>
            </a:lvl1pPr>
          </a:lstStyle>
          <a:p>
            <a:pPr>
              <a:defRPr/>
            </a:pPr>
            <a:fld id="{BF9978FF-1A5A-434E-85AB-DDE6EDF022EE}" type="slidenum">
              <a:rPr lang="en-US" altLang="zh-CN"/>
              <a:pPr>
                <a:defRPr/>
              </a:pPr>
              <a:t>‹#›</a:t>
            </a:fld>
            <a:endParaRPr lang="en-US" altLang="zh-CN"/>
          </a:p>
        </p:txBody>
      </p:sp>
    </p:spTree>
    <p:extLst>
      <p:ext uri="{BB962C8B-B14F-4D97-AF65-F5344CB8AC3E}">
        <p14:creationId xmlns:p14="http://schemas.microsoft.com/office/powerpoint/2010/main" val="415969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E5116E10-3BF5-499B-8C19-D38E909DDE64}"/>
              </a:ext>
            </a:extLst>
          </p:cNvPr>
          <p:cNvSpPr>
            <a:spLocks noGrp="1" noChangeArrowheads="1"/>
          </p:cNvSpPr>
          <p:nvPr>
            <p:ph type="dt" sz="half" idx="10"/>
          </p:nvPr>
        </p:nvSpPr>
        <p:spPr>
          <a:ln/>
        </p:spPr>
        <p:txBody>
          <a:bodyPr/>
          <a:lstStyle>
            <a:lvl1pPr>
              <a:defRPr/>
            </a:lvl1pPr>
          </a:lstStyle>
          <a:p>
            <a:pPr>
              <a:defRPr/>
            </a:pPr>
            <a:fld id="{F237A570-4035-4920-A80A-CB94162AC65B}" type="datetime1">
              <a:rPr lang="zh-CN" altLang="en-US"/>
              <a:pPr>
                <a:defRPr/>
              </a:pPr>
              <a:t>2024/11/12</a:t>
            </a:fld>
            <a:endParaRPr lang="en-US" altLang="zh-CN"/>
          </a:p>
        </p:txBody>
      </p:sp>
      <p:sp>
        <p:nvSpPr>
          <p:cNvPr id="6" name="Rectangle 5">
            <a:extLst>
              <a:ext uri="{FF2B5EF4-FFF2-40B4-BE49-F238E27FC236}">
                <a16:creationId xmlns:a16="http://schemas.microsoft.com/office/drawing/2014/main" id="{EDF88C6F-6D70-4F49-A32E-CFF0D3B8A957}"/>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数模与模数转换</a:t>
            </a:r>
            <a:endParaRPr kumimoji="1" lang="en-US" altLang="zh-CN"/>
          </a:p>
        </p:txBody>
      </p:sp>
      <p:sp>
        <p:nvSpPr>
          <p:cNvPr id="7" name="Rectangle 6">
            <a:extLst>
              <a:ext uri="{FF2B5EF4-FFF2-40B4-BE49-F238E27FC236}">
                <a16:creationId xmlns:a16="http://schemas.microsoft.com/office/drawing/2014/main" id="{67630DFC-85B7-491A-AC1C-C5CFCA17D687}"/>
              </a:ext>
            </a:extLst>
          </p:cNvPr>
          <p:cNvSpPr>
            <a:spLocks noGrp="1" noChangeArrowheads="1"/>
          </p:cNvSpPr>
          <p:nvPr>
            <p:ph type="sldNum" sz="quarter" idx="12"/>
          </p:nvPr>
        </p:nvSpPr>
        <p:spPr>
          <a:ln/>
        </p:spPr>
        <p:txBody>
          <a:bodyPr/>
          <a:lstStyle>
            <a:lvl1pPr>
              <a:defRPr/>
            </a:lvl1pPr>
          </a:lstStyle>
          <a:p>
            <a:pPr>
              <a:defRPr/>
            </a:pPr>
            <a:fld id="{EC94E29A-C694-4DC2-B660-3B83D998DC7B}" type="slidenum">
              <a:rPr lang="en-US" altLang="zh-CN"/>
              <a:pPr>
                <a:defRPr/>
              </a:pPr>
              <a:t>‹#›</a:t>
            </a:fld>
            <a:endParaRPr lang="en-US" altLang="zh-CN"/>
          </a:p>
        </p:txBody>
      </p:sp>
    </p:spTree>
    <p:extLst>
      <p:ext uri="{BB962C8B-B14F-4D97-AF65-F5344CB8AC3E}">
        <p14:creationId xmlns:p14="http://schemas.microsoft.com/office/powerpoint/2010/main" val="1607551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78734627-B8DC-448D-8FCD-80A68175DF02}"/>
              </a:ext>
            </a:extLst>
          </p:cNvPr>
          <p:cNvSpPr>
            <a:spLocks noGrp="1" noChangeArrowheads="1"/>
          </p:cNvSpPr>
          <p:nvPr>
            <p:ph type="dt" sz="half" idx="10"/>
          </p:nvPr>
        </p:nvSpPr>
        <p:spPr>
          <a:ln/>
        </p:spPr>
        <p:txBody>
          <a:bodyPr/>
          <a:lstStyle>
            <a:lvl1pPr>
              <a:defRPr/>
            </a:lvl1pPr>
          </a:lstStyle>
          <a:p>
            <a:pPr>
              <a:defRPr/>
            </a:pPr>
            <a:fld id="{A5A1623A-C7E7-493B-BB59-AF759530C1F2}" type="datetime1">
              <a:rPr lang="zh-CN" altLang="en-US"/>
              <a:pPr>
                <a:defRPr/>
              </a:pPr>
              <a:t>2024/11/12</a:t>
            </a:fld>
            <a:endParaRPr lang="en-US" altLang="zh-CN"/>
          </a:p>
        </p:txBody>
      </p:sp>
      <p:sp>
        <p:nvSpPr>
          <p:cNvPr id="8" name="Rectangle 5">
            <a:extLst>
              <a:ext uri="{FF2B5EF4-FFF2-40B4-BE49-F238E27FC236}">
                <a16:creationId xmlns:a16="http://schemas.microsoft.com/office/drawing/2014/main" id="{28CBB09B-B597-4971-8F10-939F86E57BC6}"/>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数模与模数转换</a:t>
            </a:r>
            <a:endParaRPr kumimoji="1" lang="en-US" altLang="zh-CN"/>
          </a:p>
        </p:txBody>
      </p:sp>
      <p:sp>
        <p:nvSpPr>
          <p:cNvPr id="9" name="Rectangle 6">
            <a:extLst>
              <a:ext uri="{FF2B5EF4-FFF2-40B4-BE49-F238E27FC236}">
                <a16:creationId xmlns:a16="http://schemas.microsoft.com/office/drawing/2014/main" id="{339AAFD4-73E5-42BD-8522-7CE66F6EBB08}"/>
              </a:ext>
            </a:extLst>
          </p:cNvPr>
          <p:cNvSpPr>
            <a:spLocks noGrp="1" noChangeArrowheads="1"/>
          </p:cNvSpPr>
          <p:nvPr>
            <p:ph type="sldNum" sz="quarter" idx="12"/>
          </p:nvPr>
        </p:nvSpPr>
        <p:spPr>
          <a:ln/>
        </p:spPr>
        <p:txBody>
          <a:bodyPr/>
          <a:lstStyle>
            <a:lvl1pPr>
              <a:defRPr/>
            </a:lvl1pPr>
          </a:lstStyle>
          <a:p>
            <a:pPr>
              <a:defRPr/>
            </a:pPr>
            <a:fld id="{75660236-4604-42BB-B350-AD0F567906E5}" type="slidenum">
              <a:rPr lang="en-US" altLang="zh-CN"/>
              <a:pPr>
                <a:defRPr/>
              </a:pPr>
              <a:t>‹#›</a:t>
            </a:fld>
            <a:endParaRPr lang="en-US" altLang="zh-CN"/>
          </a:p>
        </p:txBody>
      </p:sp>
    </p:spTree>
    <p:extLst>
      <p:ext uri="{BB962C8B-B14F-4D97-AF65-F5344CB8AC3E}">
        <p14:creationId xmlns:p14="http://schemas.microsoft.com/office/powerpoint/2010/main" val="3533602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87810DBF-65A7-4285-A092-CC1BA9E2377E}"/>
              </a:ext>
            </a:extLst>
          </p:cNvPr>
          <p:cNvSpPr>
            <a:spLocks noGrp="1" noChangeArrowheads="1"/>
          </p:cNvSpPr>
          <p:nvPr>
            <p:ph type="dt" sz="half" idx="10"/>
          </p:nvPr>
        </p:nvSpPr>
        <p:spPr>
          <a:ln/>
        </p:spPr>
        <p:txBody>
          <a:bodyPr/>
          <a:lstStyle>
            <a:lvl1pPr>
              <a:defRPr/>
            </a:lvl1pPr>
          </a:lstStyle>
          <a:p>
            <a:pPr>
              <a:defRPr/>
            </a:pPr>
            <a:fld id="{501D4CED-B4F7-4AAB-B20E-927FDAA103BE}" type="datetime1">
              <a:rPr lang="zh-CN" altLang="en-US"/>
              <a:pPr>
                <a:defRPr/>
              </a:pPr>
              <a:t>2024/11/12</a:t>
            </a:fld>
            <a:endParaRPr lang="en-US" altLang="zh-CN"/>
          </a:p>
        </p:txBody>
      </p:sp>
      <p:sp>
        <p:nvSpPr>
          <p:cNvPr id="4" name="Rectangle 5">
            <a:extLst>
              <a:ext uri="{FF2B5EF4-FFF2-40B4-BE49-F238E27FC236}">
                <a16:creationId xmlns:a16="http://schemas.microsoft.com/office/drawing/2014/main" id="{86254C87-F189-4913-A422-C8BCE4E9D516}"/>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数模与模数转换</a:t>
            </a:r>
            <a:endParaRPr kumimoji="1" lang="en-US" altLang="zh-CN"/>
          </a:p>
        </p:txBody>
      </p:sp>
      <p:sp>
        <p:nvSpPr>
          <p:cNvPr id="5" name="Rectangle 6">
            <a:extLst>
              <a:ext uri="{FF2B5EF4-FFF2-40B4-BE49-F238E27FC236}">
                <a16:creationId xmlns:a16="http://schemas.microsoft.com/office/drawing/2014/main" id="{668F147D-0762-45F1-B5CB-F3E11BA74D69}"/>
              </a:ext>
            </a:extLst>
          </p:cNvPr>
          <p:cNvSpPr>
            <a:spLocks noGrp="1" noChangeArrowheads="1"/>
          </p:cNvSpPr>
          <p:nvPr>
            <p:ph type="sldNum" sz="quarter" idx="12"/>
          </p:nvPr>
        </p:nvSpPr>
        <p:spPr>
          <a:ln/>
        </p:spPr>
        <p:txBody>
          <a:bodyPr/>
          <a:lstStyle>
            <a:lvl1pPr>
              <a:defRPr/>
            </a:lvl1pPr>
          </a:lstStyle>
          <a:p>
            <a:pPr>
              <a:defRPr/>
            </a:pPr>
            <a:fld id="{F501892E-CBA3-4676-9E66-86044FC132E0}" type="slidenum">
              <a:rPr lang="en-US" altLang="zh-CN"/>
              <a:pPr>
                <a:defRPr/>
              </a:pPr>
              <a:t>‹#›</a:t>
            </a:fld>
            <a:endParaRPr lang="en-US" altLang="zh-CN"/>
          </a:p>
        </p:txBody>
      </p:sp>
    </p:spTree>
    <p:extLst>
      <p:ext uri="{BB962C8B-B14F-4D97-AF65-F5344CB8AC3E}">
        <p14:creationId xmlns:p14="http://schemas.microsoft.com/office/powerpoint/2010/main" val="3982178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A20E662-FE4B-4E94-A428-8C0A3434A9E9}"/>
              </a:ext>
            </a:extLst>
          </p:cNvPr>
          <p:cNvSpPr>
            <a:spLocks noGrp="1" noChangeArrowheads="1"/>
          </p:cNvSpPr>
          <p:nvPr>
            <p:ph type="dt" sz="half" idx="10"/>
          </p:nvPr>
        </p:nvSpPr>
        <p:spPr>
          <a:ln/>
        </p:spPr>
        <p:txBody>
          <a:bodyPr/>
          <a:lstStyle>
            <a:lvl1pPr>
              <a:defRPr/>
            </a:lvl1pPr>
          </a:lstStyle>
          <a:p>
            <a:pPr>
              <a:defRPr/>
            </a:pPr>
            <a:fld id="{9E42FC32-2765-4059-8D36-AEE50C6241A1}" type="datetime1">
              <a:rPr lang="zh-CN" altLang="en-US"/>
              <a:pPr>
                <a:defRPr/>
              </a:pPr>
              <a:t>2024/11/12</a:t>
            </a:fld>
            <a:endParaRPr lang="en-US" altLang="zh-CN"/>
          </a:p>
        </p:txBody>
      </p:sp>
      <p:sp>
        <p:nvSpPr>
          <p:cNvPr id="3" name="Rectangle 5">
            <a:extLst>
              <a:ext uri="{FF2B5EF4-FFF2-40B4-BE49-F238E27FC236}">
                <a16:creationId xmlns:a16="http://schemas.microsoft.com/office/drawing/2014/main" id="{F09728B5-9CB4-4413-8A65-83207C98018A}"/>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数模与模数转换</a:t>
            </a:r>
            <a:endParaRPr kumimoji="1" lang="en-US" altLang="zh-CN"/>
          </a:p>
        </p:txBody>
      </p:sp>
      <p:sp>
        <p:nvSpPr>
          <p:cNvPr id="4" name="Rectangle 6">
            <a:extLst>
              <a:ext uri="{FF2B5EF4-FFF2-40B4-BE49-F238E27FC236}">
                <a16:creationId xmlns:a16="http://schemas.microsoft.com/office/drawing/2014/main" id="{436045C4-644A-4218-AF66-322B92DA40F1}"/>
              </a:ext>
            </a:extLst>
          </p:cNvPr>
          <p:cNvSpPr>
            <a:spLocks noGrp="1" noChangeArrowheads="1"/>
          </p:cNvSpPr>
          <p:nvPr>
            <p:ph type="sldNum" sz="quarter" idx="12"/>
          </p:nvPr>
        </p:nvSpPr>
        <p:spPr>
          <a:ln/>
        </p:spPr>
        <p:txBody>
          <a:bodyPr/>
          <a:lstStyle>
            <a:lvl1pPr>
              <a:defRPr/>
            </a:lvl1pPr>
          </a:lstStyle>
          <a:p>
            <a:pPr>
              <a:defRPr/>
            </a:pPr>
            <a:fld id="{682521B2-9C8D-46C5-BC62-54CB2948D933}" type="slidenum">
              <a:rPr lang="en-US" altLang="zh-CN"/>
              <a:pPr>
                <a:defRPr/>
              </a:pPr>
              <a:t>‹#›</a:t>
            </a:fld>
            <a:endParaRPr lang="en-US" altLang="zh-CN"/>
          </a:p>
        </p:txBody>
      </p:sp>
    </p:spTree>
    <p:extLst>
      <p:ext uri="{BB962C8B-B14F-4D97-AF65-F5344CB8AC3E}">
        <p14:creationId xmlns:p14="http://schemas.microsoft.com/office/powerpoint/2010/main" val="3446531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57934758-EABB-4D91-825D-731EBA7C9B36}"/>
              </a:ext>
            </a:extLst>
          </p:cNvPr>
          <p:cNvSpPr>
            <a:spLocks noGrp="1" noChangeArrowheads="1"/>
          </p:cNvSpPr>
          <p:nvPr>
            <p:ph type="dt" sz="half" idx="10"/>
          </p:nvPr>
        </p:nvSpPr>
        <p:spPr>
          <a:ln/>
        </p:spPr>
        <p:txBody>
          <a:bodyPr/>
          <a:lstStyle>
            <a:lvl1pPr>
              <a:defRPr/>
            </a:lvl1pPr>
          </a:lstStyle>
          <a:p>
            <a:pPr>
              <a:defRPr/>
            </a:pPr>
            <a:fld id="{5C6ADFB2-07BB-4409-825B-D8CA34948D80}" type="datetime1">
              <a:rPr lang="zh-CN" altLang="en-US"/>
              <a:pPr>
                <a:defRPr/>
              </a:pPr>
              <a:t>2024/11/12</a:t>
            </a:fld>
            <a:endParaRPr lang="en-US" altLang="zh-CN"/>
          </a:p>
        </p:txBody>
      </p:sp>
      <p:sp>
        <p:nvSpPr>
          <p:cNvPr id="6" name="Rectangle 5">
            <a:extLst>
              <a:ext uri="{FF2B5EF4-FFF2-40B4-BE49-F238E27FC236}">
                <a16:creationId xmlns:a16="http://schemas.microsoft.com/office/drawing/2014/main" id="{C6DE7120-208E-4D84-B5E3-7794900ABB79}"/>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数模与模数转换</a:t>
            </a:r>
            <a:endParaRPr kumimoji="1" lang="en-US" altLang="zh-CN"/>
          </a:p>
        </p:txBody>
      </p:sp>
      <p:sp>
        <p:nvSpPr>
          <p:cNvPr id="7" name="Rectangle 6">
            <a:extLst>
              <a:ext uri="{FF2B5EF4-FFF2-40B4-BE49-F238E27FC236}">
                <a16:creationId xmlns:a16="http://schemas.microsoft.com/office/drawing/2014/main" id="{A7A8694B-DB76-4372-9692-F078150FD8E5}"/>
              </a:ext>
            </a:extLst>
          </p:cNvPr>
          <p:cNvSpPr>
            <a:spLocks noGrp="1" noChangeArrowheads="1"/>
          </p:cNvSpPr>
          <p:nvPr>
            <p:ph type="sldNum" sz="quarter" idx="12"/>
          </p:nvPr>
        </p:nvSpPr>
        <p:spPr>
          <a:ln/>
        </p:spPr>
        <p:txBody>
          <a:bodyPr/>
          <a:lstStyle>
            <a:lvl1pPr>
              <a:defRPr/>
            </a:lvl1pPr>
          </a:lstStyle>
          <a:p>
            <a:pPr>
              <a:defRPr/>
            </a:pPr>
            <a:fld id="{E8C27B20-6518-4B41-9CBF-7170D13D06AE}" type="slidenum">
              <a:rPr lang="en-US" altLang="zh-CN"/>
              <a:pPr>
                <a:defRPr/>
              </a:pPr>
              <a:t>‹#›</a:t>
            </a:fld>
            <a:endParaRPr lang="en-US" altLang="zh-CN"/>
          </a:p>
        </p:txBody>
      </p:sp>
    </p:spTree>
    <p:extLst>
      <p:ext uri="{BB962C8B-B14F-4D97-AF65-F5344CB8AC3E}">
        <p14:creationId xmlns:p14="http://schemas.microsoft.com/office/powerpoint/2010/main" val="4233634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4DE02F43-92CC-4D6E-A974-35906B517BC6}"/>
              </a:ext>
            </a:extLst>
          </p:cNvPr>
          <p:cNvSpPr>
            <a:spLocks noGrp="1" noChangeArrowheads="1"/>
          </p:cNvSpPr>
          <p:nvPr>
            <p:ph type="dt" sz="half" idx="10"/>
          </p:nvPr>
        </p:nvSpPr>
        <p:spPr>
          <a:ln/>
        </p:spPr>
        <p:txBody>
          <a:bodyPr/>
          <a:lstStyle>
            <a:lvl1pPr>
              <a:defRPr/>
            </a:lvl1pPr>
          </a:lstStyle>
          <a:p>
            <a:pPr>
              <a:defRPr/>
            </a:pPr>
            <a:fld id="{71D130E6-04BE-40B6-A2CD-25F04181358E}" type="datetime1">
              <a:rPr lang="zh-CN" altLang="en-US"/>
              <a:pPr>
                <a:defRPr/>
              </a:pPr>
              <a:t>2024/11/12</a:t>
            </a:fld>
            <a:endParaRPr lang="en-US" altLang="zh-CN"/>
          </a:p>
        </p:txBody>
      </p:sp>
      <p:sp>
        <p:nvSpPr>
          <p:cNvPr id="6" name="Rectangle 5">
            <a:extLst>
              <a:ext uri="{FF2B5EF4-FFF2-40B4-BE49-F238E27FC236}">
                <a16:creationId xmlns:a16="http://schemas.microsoft.com/office/drawing/2014/main" id="{54E0ACE7-4103-4316-A71C-705098B24E1E}"/>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数模与模数转换</a:t>
            </a:r>
            <a:endParaRPr kumimoji="1" lang="en-US" altLang="zh-CN"/>
          </a:p>
        </p:txBody>
      </p:sp>
      <p:sp>
        <p:nvSpPr>
          <p:cNvPr id="7" name="Rectangle 6">
            <a:extLst>
              <a:ext uri="{FF2B5EF4-FFF2-40B4-BE49-F238E27FC236}">
                <a16:creationId xmlns:a16="http://schemas.microsoft.com/office/drawing/2014/main" id="{DB8C3003-2097-42BB-A042-41573A21F492}"/>
              </a:ext>
            </a:extLst>
          </p:cNvPr>
          <p:cNvSpPr>
            <a:spLocks noGrp="1" noChangeArrowheads="1"/>
          </p:cNvSpPr>
          <p:nvPr>
            <p:ph type="sldNum" sz="quarter" idx="12"/>
          </p:nvPr>
        </p:nvSpPr>
        <p:spPr>
          <a:ln/>
        </p:spPr>
        <p:txBody>
          <a:bodyPr/>
          <a:lstStyle>
            <a:lvl1pPr>
              <a:defRPr/>
            </a:lvl1pPr>
          </a:lstStyle>
          <a:p>
            <a:pPr>
              <a:defRPr/>
            </a:pPr>
            <a:fld id="{4DED5A0E-CEFA-4D64-9138-5BACFDDC2D84}" type="slidenum">
              <a:rPr lang="en-US" altLang="zh-CN"/>
              <a:pPr>
                <a:defRPr/>
              </a:pPr>
              <a:t>‹#›</a:t>
            </a:fld>
            <a:endParaRPr lang="en-US" altLang="zh-CN"/>
          </a:p>
        </p:txBody>
      </p:sp>
    </p:spTree>
    <p:extLst>
      <p:ext uri="{BB962C8B-B14F-4D97-AF65-F5344CB8AC3E}">
        <p14:creationId xmlns:p14="http://schemas.microsoft.com/office/powerpoint/2010/main" val="651876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5C8927C-022F-48C1-9562-4FBA38E0B741}"/>
              </a:ext>
            </a:extLst>
          </p:cNvPr>
          <p:cNvSpPr>
            <a:spLocks noGrp="1" noChangeArrowheads="1"/>
          </p:cNvSpPr>
          <p:nvPr>
            <p:ph type="title"/>
          </p:nvPr>
        </p:nvSpPr>
        <p:spPr bwMode="auto">
          <a:xfrm>
            <a:off x="457200" y="1524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02B71962-5717-413B-9C1B-B3CFFD577802}"/>
              </a:ext>
            </a:extLst>
          </p:cNvPr>
          <p:cNvSpPr>
            <a:spLocks noGrp="1" noChangeArrowheads="1"/>
          </p:cNvSpPr>
          <p:nvPr>
            <p:ph type="body" idx="1"/>
          </p:nvPr>
        </p:nvSpPr>
        <p:spPr bwMode="auto">
          <a:xfrm>
            <a:off x="457200" y="1449388"/>
            <a:ext cx="8229600" cy="493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47EC0209-F6F6-47F2-9967-3D1FEFFA1200}"/>
              </a:ext>
            </a:extLst>
          </p:cNvPr>
          <p:cNvSpPr>
            <a:spLocks noGrp="1" noChangeArrowheads="1"/>
          </p:cNvSpPr>
          <p:nvPr>
            <p:ph type="dt" sz="half" idx="2"/>
          </p:nvPr>
        </p:nvSpPr>
        <p:spPr bwMode="auto">
          <a:xfrm>
            <a:off x="395288" y="6453188"/>
            <a:ext cx="1720850" cy="4048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defRPr>
                <a:solidFill>
                  <a:srgbClr val="B2B2B2"/>
                </a:solidFill>
                <a:latin typeface="Arial" charset="0"/>
              </a:defRPr>
            </a:lvl1pPr>
          </a:lstStyle>
          <a:p>
            <a:pPr>
              <a:defRPr/>
            </a:pPr>
            <a:fld id="{73A925C7-4D0B-448D-89CF-801358962667}" type="datetime1">
              <a:rPr lang="zh-CN" altLang="en-US"/>
              <a:pPr>
                <a:defRPr/>
              </a:pPr>
              <a:t>2024/11/12</a:t>
            </a:fld>
            <a:endParaRPr lang="en-US" altLang="zh-CN"/>
          </a:p>
        </p:txBody>
      </p:sp>
      <p:sp>
        <p:nvSpPr>
          <p:cNvPr id="1029" name="Rectangle 5">
            <a:extLst>
              <a:ext uri="{FF2B5EF4-FFF2-40B4-BE49-F238E27FC236}">
                <a16:creationId xmlns:a16="http://schemas.microsoft.com/office/drawing/2014/main" id="{9C627A2A-1105-4F8C-ADE5-9D3C0E4B2BF9}"/>
              </a:ext>
            </a:extLst>
          </p:cNvPr>
          <p:cNvSpPr>
            <a:spLocks noGrp="1" noChangeArrowheads="1"/>
          </p:cNvSpPr>
          <p:nvPr>
            <p:ph type="ftr" sz="quarter" idx="3"/>
          </p:nvPr>
        </p:nvSpPr>
        <p:spPr bwMode="auto">
          <a:xfrm>
            <a:off x="2195513" y="6453188"/>
            <a:ext cx="5148262" cy="4048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1" hangingPunct="1">
              <a:defRPr>
                <a:solidFill>
                  <a:srgbClr val="B2B2B2"/>
                </a:solidFill>
                <a:latin typeface="宋体" pitchFamily="2" charset="-122"/>
              </a:defRPr>
            </a:lvl1pPr>
          </a:lstStyle>
          <a:p>
            <a:pPr>
              <a:defRPr/>
            </a:pPr>
            <a:r>
              <a:rPr lang="zh-CN" altLang="en-US"/>
              <a:t>模拟与数字电路 </a:t>
            </a:r>
            <a:r>
              <a:rPr lang="en-US" altLang="zh-CN"/>
              <a:t>— </a:t>
            </a:r>
            <a:r>
              <a:rPr lang="zh-CN" altLang="en-US"/>
              <a:t>数模与模数转换</a:t>
            </a:r>
            <a:endParaRPr kumimoji="1" lang="en-US" altLang="zh-CN"/>
          </a:p>
        </p:txBody>
      </p:sp>
      <p:sp>
        <p:nvSpPr>
          <p:cNvPr id="1030" name="Rectangle 6">
            <a:extLst>
              <a:ext uri="{FF2B5EF4-FFF2-40B4-BE49-F238E27FC236}">
                <a16:creationId xmlns:a16="http://schemas.microsoft.com/office/drawing/2014/main" id="{A5AA6797-F9FF-4113-B971-ED5EB7AC171F}"/>
              </a:ext>
            </a:extLst>
          </p:cNvPr>
          <p:cNvSpPr>
            <a:spLocks noGrp="1" noChangeArrowheads="1"/>
          </p:cNvSpPr>
          <p:nvPr>
            <p:ph type="sldNum" sz="quarter" idx="4"/>
          </p:nvPr>
        </p:nvSpPr>
        <p:spPr bwMode="auto">
          <a:xfrm>
            <a:off x="7502525" y="6453188"/>
            <a:ext cx="1219200" cy="4048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defRPr>
                <a:solidFill>
                  <a:srgbClr val="B2B2B2"/>
                </a:solidFill>
              </a:defRPr>
            </a:lvl1pPr>
          </a:lstStyle>
          <a:p>
            <a:pPr>
              <a:defRPr/>
            </a:pPr>
            <a:fld id="{68E0A920-E37C-475F-ACB8-1EA49F475354}" type="slidenum">
              <a:rPr lang="en-US" altLang="zh-CN"/>
              <a:pPr>
                <a:defRPr/>
              </a:pPr>
              <a:t>‹#›</a:t>
            </a:fld>
            <a:endParaRPr lang="en-US" altLang="zh-CN"/>
          </a:p>
        </p:txBody>
      </p:sp>
      <p:sp>
        <p:nvSpPr>
          <p:cNvPr id="1031" name="Line 7">
            <a:extLst>
              <a:ext uri="{FF2B5EF4-FFF2-40B4-BE49-F238E27FC236}">
                <a16:creationId xmlns:a16="http://schemas.microsoft.com/office/drawing/2014/main" id="{166A7539-6614-45E0-941A-0A8680EDF520}"/>
              </a:ext>
            </a:extLst>
          </p:cNvPr>
          <p:cNvSpPr>
            <a:spLocks noChangeShapeType="1"/>
          </p:cNvSpPr>
          <p:nvPr/>
        </p:nvSpPr>
        <p:spPr bwMode="auto">
          <a:xfrm>
            <a:off x="395288" y="6453188"/>
            <a:ext cx="8353425" cy="0"/>
          </a:xfrm>
          <a:prstGeom prst="line">
            <a:avLst/>
          </a:prstGeom>
          <a:noFill/>
          <a:ln w="9525">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p:txStyles>
    <p:titleStyle>
      <a:lvl1pPr algn="ctr" rtl="0" eaLnBrk="0" fontAlgn="base" hangingPunct="0">
        <a:spcBef>
          <a:spcPct val="0"/>
        </a:spcBef>
        <a:spcAft>
          <a:spcPct val="0"/>
        </a:spcAft>
        <a:defRPr sz="4000" b="1">
          <a:solidFill>
            <a:schemeClr val="tx2"/>
          </a:solidFill>
          <a:latin typeface="Times New Roman" pitchFamily="18" charset="0"/>
          <a:ea typeface="+mj-ea"/>
          <a:cs typeface="+mj-cs"/>
        </a:defRPr>
      </a:lvl1pPr>
      <a:lvl2pPr algn="ctr" rtl="0" eaLnBrk="0" fontAlgn="base" hangingPunct="0">
        <a:spcBef>
          <a:spcPct val="0"/>
        </a:spcBef>
        <a:spcAft>
          <a:spcPct val="0"/>
        </a:spcAft>
        <a:defRPr sz="4000" b="1">
          <a:solidFill>
            <a:schemeClr val="tx2"/>
          </a:solidFill>
          <a:latin typeface="Times New Roman" pitchFamily="18" charset="0"/>
          <a:ea typeface="宋体" pitchFamily="2" charset="-122"/>
        </a:defRPr>
      </a:lvl2pPr>
      <a:lvl3pPr algn="ctr" rtl="0" eaLnBrk="0" fontAlgn="base" hangingPunct="0">
        <a:spcBef>
          <a:spcPct val="0"/>
        </a:spcBef>
        <a:spcAft>
          <a:spcPct val="0"/>
        </a:spcAft>
        <a:defRPr sz="4000" b="1">
          <a:solidFill>
            <a:schemeClr val="tx2"/>
          </a:solidFill>
          <a:latin typeface="Times New Roman" pitchFamily="18" charset="0"/>
          <a:ea typeface="宋体" pitchFamily="2" charset="-122"/>
        </a:defRPr>
      </a:lvl3pPr>
      <a:lvl4pPr algn="ctr" rtl="0" eaLnBrk="0" fontAlgn="base" hangingPunct="0">
        <a:spcBef>
          <a:spcPct val="0"/>
        </a:spcBef>
        <a:spcAft>
          <a:spcPct val="0"/>
        </a:spcAft>
        <a:defRPr sz="4000" b="1">
          <a:solidFill>
            <a:schemeClr val="tx2"/>
          </a:solidFill>
          <a:latin typeface="Times New Roman" pitchFamily="18" charset="0"/>
          <a:ea typeface="宋体" pitchFamily="2" charset="-122"/>
        </a:defRPr>
      </a:lvl4pPr>
      <a:lvl5pPr algn="ctr" rtl="0" eaLnBrk="0" fontAlgn="base" hangingPunct="0">
        <a:spcBef>
          <a:spcPct val="0"/>
        </a:spcBef>
        <a:spcAft>
          <a:spcPct val="0"/>
        </a:spcAft>
        <a:defRPr sz="4000" b="1">
          <a:solidFill>
            <a:schemeClr val="tx2"/>
          </a:solidFill>
          <a:latin typeface="Times New Roman" pitchFamily="18" charset="0"/>
          <a:ea typeface="宋体" pitchFamily="2" charset="-122"/>
        </a:defRPr>
      </a:lvl5pPr>
      <a:lvl6pPr marL="457200" algn="ctr" rtl="0" fontAlgn="base">
        <a:spcBef>
          <a:spcPct val="0"/>
        </a:spcBef>
        <a:spcAft>
          <a:spcPct val="0"/>
        </a:spcAft>
        <a:defRPr sz="4400" b="1">
          <a:solidFill>
            <a:schemeClr val="tx2"/>
          </a:solidFill>
          <a:latin typeface="Arial" pitchFamily="34" charset="0"/>
          <a:ea typeface="宋体" pitchFamily="2" charset="-122"/>
        </a:defRPr>
      </a:lvl6pPr>
      <a:lvl7pPr marL="914400" algn="ctr" rtl="0" fontAlgn="base">
        <a:spcBef>
          <a:spcPct val="0"/>
        </a:spcBef>
        <a:spcAft>
          <a:spcPct val="0"/>
        </a:spcAft>
        <a:defRPr sz="4400" b="1">
          <a:solidFill>
            <a:schemeClr val="tx2"/>
          </a:solidFill>
          <a:latin typeface="Arial" pitchFamily="34" charset="0"/>
          <a:ea typeface="宋体" pitchFamily="2" charset="-122"/>
        </a:defRPr>
      </a:lvl7pPr>
      <a:lvl8pPr marL="1371600" algn="ctr" rtl="0" fontAlgn="base">
        <a:spcBef>
          <a:spcPct val="0"/>
        </a:spcBef>
        <a:spcAft>
          <a:spcPct val="0"/>
        </a:spcAft>
        <a:defRPr sz="4400" b="1">
          <a:solidFill>
            <a:schemeClr val="tx2"/>
          </a:solidFill>
          <a:latin typeface="Arial" pitchFamily="34" charset="0"/>
          <a:ea typeface="宋体" pitchFamily="2" charset="-122"/>
        </a:defRPr>
      </a:lvl8pPr>
      <a:lvl9pPr marL="1828800" algn="ctr" rtl="0" fontAlgn="base">
        <a:spcBef>
          <a:spcPct val="0"/>
        </a:spcBef>
        <a:spcAft>
          <a:spcPct val="0"/>
        </a:spcAft>
        <a:defRPr sz="4400" b="1">
          <a:solidFill>
            <a:schemeClr val="tx2"/>
          </a:solidFill>
          <a:latin typeface="Arial" pitchFamily="34" charset="0"/>
          <a:ea typeface="宋体" pitchFamily="2" charset="-122"/>
        </a:defRPr>
      </a:lvl9pPr>
    </p:titleStyle>
    <p:bodyStyle>
      <a:lvl1pPr marL="342900" indent="-342900" algn="l" rtl="0" eaLnBrk="0" fontAlgn="base" hangingPunct="0">
        <a:spcBef>
          <a:spcPct val="0"/>
        </a:spcBef>
        <a:spcAft>
          <a:spcPct val="20000"/>
        </a:spcAft>
        <a:buChar char="•"/>
        <a:defRPr sz="2800" b="1">
          <a:solidFill>
            <a:schemeClr val="tx1"/>
          </a:solidFill>
          <a:latin typeface="Times New Roman" pitchFamily="18" charset="0"/>
          <a:ea typeface="+mn-ea"/>
          <a:cs typeface="+mn-cs"/>
        </a:defRPr>
      </a:lvl1pPr>
      <a:lvl2pPr marL="742950" indent="-285750" algn="l" rtl="0" eaLnBrk="0" fontAlgn="base" hangingPunct="0">
        <a:spcBef>
          <a:spcPct val="0"/>
        </a:spcBef>
        <a:spcAft>
          <a:spcPct val="20000"/>
        </a:spcAft>
        <a:buChar char="–"/>
        <a:defRPr sz="2400">
          <a:solidFill>
            <a:schemeClr val="tx1"/>
          </a:solidFill>
          <a:latin typeface="Times New Roman" pitchFamily="18" charset="0"/>
          <a:ea typeface="+mn-ea"/>
        </a:defRPr>
      </a:lvl2pPr>
      <a:lvl3pPr marL="1143000" indent="-228600" algn="l" rtl="0" eaLnBrk="0" fontAlgn="base" hangingPunct="0">
        <a:spcBef>
          <a:spcPct val="0"/>
        </a:spcBef>
        <a:spcAft>
          <a:spcPct val="20000"/>
        </a:spcAft>
        <a:buChar char="•"/>
        <a:defRPr sz="2000">
          <a:solidFill>
            <a:schemeClr val="tx1"/>
          </a:solidFill>
          <a:latin typeface="Times New Roman" pitchFamily="18" charset="0"/>
          <a:ea typeface="+mn-ea"/>
        </a:defRPr>
      </a:lvl3pPr>
      <a:lvl4pPr marL="1600200" indent="-228600" algn="l" rtl="0" eaLnBrk="0" fontAlgn="base" hangingPunct="0">
        <a:spcBef>
          <a:spcPct val="0"/>
        </a:spcBef>
        <a:spcAft>
          <a:spcPct val="20000"/>
        </a:spcAft>
        <a:buChar char="–"/>
        <a:defRPr sz="2000">
          <a:solidFill>
            <a:schemeClr val="tx1"/>
          </a:solidFill>
          <a:latin typeface="Times New Roman" pitchFamily="18" charset="0"/>
          <a:ea typeface="+mn-ea"/>
        </a:defRPr>
      </a:lvl4pPr>
      <a:lvl5pPr marL="2057400" indent="-228600" algn="l" rtl="0" eaLnBrk="0" fontAlgn="base" hangingPunct="0">
        <a:spcBef>
          <a:spcPct val="0"/>
        </a:spcBef>
        <a:spcAft>
          <a:spcPct val="20000"/>
        </a:spcAft>
        <a:buChar char="»"/>
        <a:defRPr sz="2000">
          <a:solidFill>
            <a:schemeClr val="tx1"/>
          </a:solidFill>
          <a:latin typeface="Times New Roman" pitchFamily="18" charset="0"/>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notesSlide" Target="../notesSlides/notesSlide8.xml"/><Relationship Id="rId7" Type="http://schemas.openxmlformats.org/officeDocument/2006/relationships/image" Target="../media/image25.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23.bin"/><Relationship Id="rId5" Type="http://schemas.openxmlformats.org/officeDocument/2006/relationships/image" Target="../media/image24.wmf"/><Relationship Id="rId4" Type="http://schemas.openxmlformats.org/officeDocument/2006/relationships/oleObject" Target="../embeddings/oleObject22.bin"/><Relationship Id="rId9" Type="http://schemas.openxmlformats.org/officeDocument/2006/relationships/image" Target="../media/image26.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notesSlide" Target="../notesSlides/notesSlide10.xml"/><Relationship Id="rId7" Type="http://schemas.openxmlformats.org/officeDocument/2006/relationships/image" Target="../media/image28.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6.bin"/><Relationship Id="rId11" Type="http://schemas.openxmlformats.org/officeDocument/2006/relationships/image" Target="../media/image30.wmf"/><Relationship Id="rId5" Type="http://schemas.openxmlformats.org/officeDocument/2006/relationships/image" Target="../media/image27.wmf"/><Relationship Id="rId10" Type="http://schemas.openxmlformats.org/officeDocument/2006/relationships/oleObject" Target="../embeddings/oleObject28.bin"/><Relationship Id="rId4" Type="http://schemas.openxmlformats.org/officeDocument/2006/relationships/oleObject" Target="../embeddings/oleObject25.bin"/><Relationship Id="rId9" Type="http://schemas.openxmlformats.org/officeDocument/2006/relationships/image" Target="../media/image29.w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31.wmf"/><Relationship Id="rId4" Type="http://schemas.openxmlformats.org/officeDocument/2006/relationships/oleObject" Target="../embeddings/oleObject29.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notesSlide" Target="../notesSlides/notesSlide17.xml"/><Relationship Id="rId7"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6.wmf"/><Relationship Id="rId11" Type="http://schemas.openxmlformats.org/officeDocument/2006/relationships/image" Target="../media/image35.png"/><Relationship Id="rId5" Type="http://schemas.openxmlformats.org/officeDocument/2006/relationships/oleObject" Target="../embeddings/oleObject30.bin"/><Relationship Id="rId10" Type="http://schemas.openxmlformats.org/officeDocument/2006/relationships/image" Target="../media/image38.wmf"/><Relationship Id="rId4" Type="http://schemas.openxmlformats.org/officeDocument/2006/relationships/image" Target="../media/image39.png"/><Relationship Id="rId9" Type="http://schemas.openxmlformats.org/officeDocument/2006/relationships/oleObject" Target="../embeddings/oleObject32.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34.bin"/><Relationship Id="rId13" Type="http://schemas.openxmlformats.org/officeDocument/2006/relationships/image" Target="../media/image43.wmf"/><Relationship Id="rId3" Type="http://schemas.openxmlformats.org/officeDocument/2006/relationships/notesSlide" Target="../notesSlides/notesSlide18.xml"/><Relationship Id="rId7" Type="http://schemas.openxmlformats.org/officeDocument/2006/relationships/image" Target="../media/image40.wmf"/><Relationship Id="rId12"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33.bin"/><Relationship Id="rId11" Type="http://schemas.openxmlformats.org/officeDocument/2006/relationships/image" Target="../media/image42.wmf"/><Relationship Id="rId5" Type="http://schemas.openxmlformats.org/officeDocument/2006/relationships/image" Target="../media/image39.png"/><Relationship Id="rId10" Type="http://schemas.openxmlformats.org/officeDocument/2006/relationships/oleObject" Target="../embeddings/oleObject35.bin"/><Relationship Id="rId4" Type="http://schemas.openxmlformats.org/officeDocument/2006/relationships/image" Target="../media/image35.png"/><Relationship Id="rId9" Type="http://schemas.openxmlformats.org/officeDocument/2006/relationships/image" Target="../media/image41.w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6.wmf"/><Relationship Id="rId18" Type="http://schemas.openxmlformats.org/officeDocument/2006/relationships/oleObject" Target="../embeddings/oleObject9.bin"/><Relationship Id="rId3" Type="http://schemas.openxmlformats.org/officeDocument/2006/relationships/notesSlide" Target="../notesSlides/notesSlide5.xml"/><Relationship Id="rId21" Type="http://schemas.openxmlformats.org/officeDocument/2006/relationships/image" Target="../media/image10.wmf"/><Relationship Id="rId7" Type="http://schemas.openxmlformats.org/officeDocument/2006/relationships/image" Target="../media/image3.wmf"/><Relationship Id="rId12" Type="http://schemas.openxmlformats.org/officeDocument/2006/relationships/oleObject" Target="../embeddings/oleObject6.bin"/><Relationship Id="rId17" Type="http://schemas.openxmlformats.org/officeDocument/2006/relationships/image" Target="../media/image8.wmf"/><Relationship Id="rId2" Type="http://schemas.openxmlformats.org/officeDocument/2006/relationships/slideLayout" Target="../slideLayouts/slideLayout4.xml"/><Relationship Id="rId16" Type="http://schemas.openxmlformats.org/officeDocument/2006/relationships/oleObject" Target="../embeddings/oleObject8.bin"/><Relationship Id="rId20" Type="http://schemas.openxmlformats.org/officeDocument/2006/relationships/oleObject" Target="../embeddings/oleObject10.bin"/><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5.wmf"/><Relationship Id="rId5" Type="http://schemas.openxmlformats.org/officeDocument/2006/relationships/image" Target="../media/image2.wmf"/><Relationship Id="rId15" Type="http://schemas.openxmlformats.org/officeDocument/2006/relationships/image" Target="../media/image7.wmf"/><Relationship Id="rId10" Type="http://schemas.openxmlformats.org/officeDocument/2006/relationships/oleObject" Target="../embeddings/oleObject5.bin"/><Relationship Id="rId19" Type="http://schemas.openxmlformats.org/officeDocument/2006/relationships/image" Target="../media/image9.wmf"/><Relationship Id="rId4" Type="http://schemas.openxmlformats.org/officeDocument/2006/relationships/oleObject" Target="../embeddings/oleObject2.bin"/><Relationship Id="rId9" Type="http://schemas.openxmlformats.org/officeDocument/2006/relationships/image" Target="../media/image4.wmf"/><Relationship Id="rId14" Type="http://schemas.openxmlformats.org/officeDocument/2006/relationships/oleObject" Target="../embeddings/oleObject7.bin"/></Relationships>
</file>

<file path=ppt/slides/_rels/slide6.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notesSlide" Target="../notesSlides/notesSlide6.xml"/><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1.wmf"/><Relationship Id="rId5" Type="http://schemas.openxmlformats.org/officeDocument/2006/relationships/oleObject" Target="../embeddings/oleObject11.bin"/><Relationship Id="rId4" Type="http://schemas.openxmlformats.org/officeDocument/2006/relationships/image" Target="../media/image13.pn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6.wmf"/><Relationship Id="rId5" Type="http://schemas.openxmlformats.org/officeDocument/2006/relationships/oleObject" Target="../embeddings/oleObject14.bin"/><Relationship Id="rId4" Type="http://schemas.openxmlformats.org/officeDocument/2006/relationships/image" Target="../media/image15.wmf"/></Relationships>
</file>

<file path=ppt/slides/_rels/slide8.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16.bin"/><Relationship Id="rId7" Type="http://schemas.openxmlformats.org/officeDocument/2006/relationships/oleObject" Target="../embeddings/oleObject18.bin"/><Relationship Id="rId12" Type="http://schemas.openxmlformats.org/officeDocument/2006/relationships/image" Target="../media/image22.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9.wmf"/><Relationship Id="rId11" Type="http://schemas.openxmlformats.org/officeDocument/2006/relationships/oleObject" Target="../embeddings/oleObject20.bin"/><Relationship Id="rId5" Type="http://schemas.openxmlformats.org/officeDocument/2006/relationships/oleObject" Target="../embeddings/oleObject17.bin"/><Relationship Id="rId10" Type="http://schemas.openxmlformats.org/officeDocument/2006/relationships/image" Target="../media/image21.wmf"/><Relationship Id="rId4" Type="http://schemas.openxmlformats.org/officeDocument/2006/relationships/image" Target="../media/image18.wmf"/><Relationship Id="rId9" Type="http://schemas.openxmlformats.org/officeDocument/2006/relationships/oleObject" Target="../embeddings/oleObject19.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3.wmf"/><Relationship Id="rId4" Type="http://schemas.openxmlformats.org/officeDocument/2006/relationships/oleObject" Target="../embeddings/oleObject2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27CCA2BE-D358-4AA0-91D5-8B71AFB4CF90}"/>
              </a:ext>
            </a:extLst>
          </p:cNvPr>
          <p:cNvSpPr>
            <a:spLocks noGrp="1" noChangeArrowheads="1"/>
          </p:cNvSpPr>
          <p:nvPr>
            <p:ph type="ctrTitle"/>
          </p:nvPr>
        </p:nvSpPr>
        <p:spPr>
          <a:xfrm>
            <a:off x="900113" y="1628775"/>
            <a:ext cx="7335837" cy="1728788"/>
          </a:xfrm>
        </p:spPr>
        <p:txBody>
          <a:bodyPr/>
          <a:lstStyle/>
          <a:p>
            <a:pPr eaLnBrk="1" hangingPunct="1">
              <a:lnSpc>
                <a:spcPct val="120000"/>
              </a:lnSpc>
            </a:pPr>
            <a:r>
              <a:rPr lang="zh-CN" altLang="en-US"/>
              <a:t>模拟与数字电路</a:t>
            </a:r>
            <a:br>
              <a:rPr lang="zh-CN" altLang="en-US"/>
            </a:br>
            <a:r>
              <a:rPr lang="en-US" altLang="zh-CN" sz="2400" b="0"/>
              <a:t>Analog and Digital Circuits</a:t>
            </a:r>
            <a:endParaRPr lang="zh-CN" altLang="en-US" sz="2400" b="0"/>
          </a:p>
        </p:txBody>
      </p:sp>
      <p:sp>
        <p:nvSpPr>
          <p:cNvPr id="4099" name="Text Box 4">
            <a:extLst>
              <a:ext uri="{FF2B5EF4-FFF2-40B4-BE49-F238E27FC236}">
                <a16:creationId xmlns:a16="http://schemas.microsoft.com/office/drawing/2014/main" id="{0869255A-AC88-4B05-9980-138F970674FF}"/>
              </a:ext>
            </a:extLst>
          </p:cNvPr>
          <p:cNvSpPr txBox="1">
            <a:spLocks noChangeArrowheads="1"/>
          </p:cNvSpPr>
          <p:nvPr/>
        </p:nvSpPr>
        <p:spPr bwMode="auto">
          <a:xfrm>
            <a:off x="863600" y="3933825"/>
            <a:ext cx="7416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3200">
                <a:latin typeface="宋体" panose="02010600030101010101" pitchFamily="2" charset="-122"/>
              </a:rPr>
              <a:t>25_</a:t>
            </a:r>
            <a:r>
              <a:rPr lang="zh-CN" altLang="en-US" sz="3200">
                <a:latin typeface="宋体" panose="02010600030101010101" pitchFamily="2" charset="-122"/>
              </a:rPr>
              <a:t>数模与模数转换器</a:t>
            </a:r>
            <a:endParaRPr kumimoji="1" lang="en-US" altLang="zh-CN" sz="3200">
              <a:latin typeface="宋体" panose="02010600030101010101" pitchFamily="2" charset="-122"/>
            </a:endParaRPr>
          </a:p>
        </p:txBody>
      </p:sp>
      <p:sp>
        <p:nvSpPr>
          <p:cNvPr id="4100" name="Rectangle 4">
            <a:extLst>
              <a:ext uri="{FF2B5EF4-FFF2-40B4-BE49-F238E27FC236}">
                <a16:creationId xmlns:a16="http://schemas.microsoft.com/office/drawing/2014/main" id="{7288D23E-EE44-4C01-870E-78F3BA9708C5}"/>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CE7106C5-FD06-49BD-80C0-46F6D61B7FC8}" type="datetime1">
              <a:rPr lang="zh-CN" altLang="en-US" sz="1800" b="0" smtClean="0">
                <a:solidFill>
                  <a:srgbClr val="B2B2B2"/>
                </a:solidFill>
                <a:latin typeface="Arial" panose="020B0604020202020204" pitchFamily="34" charset="0"/>
              </a:rPr>
              <a:pPr>
                <a:spcAft>
                  <a:spcPct val="0"/>
                </a:spcAft>
                <a:buFontTx/>
                <a:buNone/>
              </a:pPr>
              <a:t>2024/11/12</a:t>
            </a:fld>
            <a:endParaRPr lang="en-US" altLang="zh-CN" sz="1800" b="0">
              <a:solidFill>
                <a:srgbClr val="B2B2B2"/>
              </a:solidFill>
              <a:latin typeface="Arial" panose="020B0604020202020204" pitchFamily="34" charset="0"/>
            </a:endParaRPr>
          </a:p>
        </p:txBody>
      </p:sp>
      <p:sp>
        <p:nvSpPr>
          <p:cNvPr id="4101" name="Rectangle 5">
            <a:extLst>
              <a:ext uri="{FF2B5EF4-FFF2-40B4-BE49-F238E27FC236}">
                <a16:creationId xmlns:a16="http://schemas.microsoft.com/office/drawing/2014/main" id="{4B925AFB-2C6F-4733-857B-36494904843B}"/>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lang="zh-CN" altLang="en-US" sz="1800" b="0">
                <a:solidFill>
                  <a:srgbClr val="B2B2B2"/>
                </a:solidFill>
                <a:latin typeface="宋体" panose="02010600030101010101" pitchFamily="2" charset="-122"/>
              </a:rPr>
              <a:t>数模与模数转换</a:t>
            </a:r>
            <a:endParaRPr kumimoji="1" lang="en-US" altLang="zh-CN" sz="1800" b="0">
              <a:solidFill>
                <a:srgbClr val="B2B2B2"/>
              </a:solidFill>
              <a:latin typeface="宋体" panose="02010600030101010101" pitchFamily="2" charset="-122"/>
            </a:endParaRPr>
          </a:p>
        </p:txBody>
      </p:sp>
      <p:sp>
        <p:nvSpPr>
          <p:cNvPr id="4102" name="Rectangle 6">
            <a:extLst>
              <a:ext uri="{FF2B5EF4-FFF2-40B4-BE49-F238E27FC236}">
                <a16:creationId xmlns:a16="http://schemas.microsoft.com/office/drawing/2014/main" id="{A4884AAE-6829-4858-BBFF-33E84CD7891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33A1846F-6D23-4B1B-81FD-AE734B88285C}" type="slidenum">
              <a:rPr lang="en-US" altLang="zh-CN" sz="1800" b="0" smtClean="0">
                <a:solidFill>
                  <a:srgbClr val="B2B2B2"/>
                </a:solidFill>
                <a:latin typeface="Arial" panose="020B0604020202020204" pitchFamily="34" charset="0"/>
              </a:rPr>
              <a:pPr>
                <a:spcAft>
                  <a:spcPct val="0"/>
                </a:spcAft>
                <a:buFontTx/>
                <a:buNone/>
              </a:pPr>
              <a:t>1</a:t>
            </a:fld>
            <a:endParaRPr lang="en-US" altLang="zh-CN" sz="1800" b="0">
              <a:solidFill>
                <a:srgbClr val="B2B2B2"/>
              </a:solidFill>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a:extLst>
              <a:ext uri="{FF2B5EF4-FFF2-40B4-BE49-F238E27FC236}">
                <a16:creationId xmlns:a16="http://schemas.microsoft.com/office/drawing/2014/main" id="{B2822D6D-05F8-4E98-9CD0-5FDDCBDB7D43}"/>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98207B3F-F137-4A8A-8F68-DC84E711D652}" type="datetime1">
              <a:rPr lang="zh-CN" altLang="en-US" sz="1800" b="0" smtClean="0">
                <a:solidFill>
                  <a:srgbClr val="B2B2B2"/>
                </a:solidFill>
                <a:latin typeface="Arial" panose="020B0604020202020204" pitchFamily="34" charset="0"/>
              </a:rPr>
              <a:pPr>
                <a:spcAft>
                  <a:spcPct val="0"/>
                </a:spcAft>
                <a:buFontTx/>
                <a:buNone/>
              </a:pPr>
              <a:t>2024/11/12</a:t>
            </a:fld>
            <a:endParaRPr lang="en-US" altLang="zh-CN" sz="1800" b="0">
              <a:solidFill>
                <a:srgbClr val="B2B2B2"/>
              </a:solidFill>
              <a:latin typeface="Arial" panose="020B0604020202020204" pitchFamily="34" charset="0"/>
            </a:endParaRPr>
          </a:p>
        </p:txBody>
      </p:sp>
      <p:sp>
        <p:nvSpPr>
          <p:cNvPr id="20483" name="Rectangle 5">
            <a:extLst>
              <a:ext uri="{FF2B5EF4-FFF2-40B4-BE49-F238E27FC236}">
                <a16:creationId xmlns:a16="http://schemas.microsoft.com/office/drawing/2014/main" id="{57CE8651-50CE-4869-A261-84672868653F}"/>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lang="zh-CN" altLang="en-US" sz="1800" b="0">
                <a:solidFill>
                  <a:srgbClr val="B2B2B2"/>
                </a:solidFill>
                <a:latin typeface="宋体" panose="02010600030101010101" pitchFamily="2" charset="-122"/>
              </a:rPr>
              <a:t>数模与模数转换</a:t>
            </a:r>
            <a:endParaRPr kumimoji="1" lang="en-US" altLang="zh-CN" sz="1800" b="0">
              <a:solidFill>
                <a:srgbClr val="B2B2B2"/>
              </a:solidFill>
              <a:latin typeface="宋体" panose="02010600030101010101" pitchFamily="2" charset="-122"/>
            </a:endParaRPr>
          </a:p>
        </p:txBody>
      </p:sp>
      <p:sp>
        <p:nvSpPr>
          <p:cNvPr id="20484" name="Rectangle 6">
            <a:extLst>
              <a:ext uri="{FF2B5EF4-FFF2-40B4-BE49-F238E27FC236}">
                <a16:creationId xmlns:a16="http://schemas.microsoft.com/office/drawing/2014/main" id="{8C6454F6-4E68-439C-87EB-F4B66F576DC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594F1B3F-6CB0-4324-80BA-0753133A9D64}" type="slidenum">
              <a:rPr lang="en-US" altLang="zh-CN" sz="1800" b="0" smtClean="0">
                <a:solidFill>
                  <a:srgbClr val="B2B2B2"/>
                </a:solidFill>
                <a:latin typeface="Arial" panose="020B0604020202020204" pitchFamily="34" charset="0"/>
              </a:rPr>
              <a:pPr>
                <a:spcAft>
                  <a:spcPct val="0"/>
                </a:spcAft>
                <a:buFontTx/>
                <a:buNone/>
              </a:pPr>
              <a:t>10</a:t>
            </a:fld>
            <a:endParaRPr lang="en-US" altLang="zh-CN" sz="1800" b="0">
              <a:solidFill>
                <a:srgbClr val="B2B2B2"/>
              </a:solidFill>
              <a:latin typeface="Arial" panose="020B0604020202020204" pitchFamily="34" charset="0"/>
            </a:endParaRPr>
          </a:p>
        </p:txBody>
      </p:sp>
      <p:graphicFrame>
        <p:nvGraphicFramePr>
          <p:cNvPr id="20485" name="Object 11">
            <a:extLst>
              <a:ext uri="{FF2B5EF4-FFF2-40B4-BE49-F238E27FC236}">
                <a16:creationId xmlns:a16="http://schemas.microsoft.com/office/drawing/2014/main" id="{2319AD37-2350-4D4D-8321-9AE37CD955BD}"/>
              </a:ext>
            </a:extLst>
          </p:cNvPr>
          <p:cNvGraphicFramePr>
            <a:graphicFrameLocks noChangeAspect="1"/>
          </p:cNvGraphicFramePr>
          <p:nvPr/>
        </p:nvGraphicFramePr>
        <p:xfrm>
          <a:off x="5557838" y="3536950"/>
          <a:ext cx="3298825" cy="2790825"/>
        </p:xfrm>
        <a:graphic>
          <a:graphicData uri="http://schemas.openxmlformats.org/presentationml/2006/ole">
            <mc:AlternateContent xmlns:mc="http://schemas.openxmlformats.org/markup-compatibility/2006">
              <mc:Choice xmlns:v="urn:schemas-microsoft-com:vml" Requires="v">
                <p:oleObj spid="_x0000_s20510" name="图片" r:id="rId4" imgW="1899666" imgH="1697736" progId="Word.Picture.8">
                  <p:embed/>
                </p:oleObj>
              </mc:Choice>
              <mc:Fallback>
                <p:oleObj name="图片" r:id="rId4" imgW="1899666" imgH="1697736" progId="Word.Picture.8">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57838" y="3536950"/>
                        <a:ext cx="3298825" cy="279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13">
            <a:extLst>
              <a:ext uri="{FF2B5EF4-FFF2-40B4-BE49-F238E27FC236}">
                <a16:creationId xmlns:a16="http://schemas.microsoft.com/office/drawing/2014/main" id="{D447E9E0-0962-4604-A32B-7810C4282857}"/>
              </a:ext>
            </a:extLst>
          </p:cNvPr>
          <p:cNvGrpSpPr>
            <a:grpSpLocks/>
          </p:cNvGrpSpPr>
          <p:nvPr/>
        </p:nvGrpSpPr>
        <p:grpSpPr bwMode="auto">
          <a:xfrm>
            <a:off x="5397500" y="3517900"/>
            <a:ext cx="3348038" cy="2790825"/>
            <a:chOff x="3470" y="2228"/>
            <a:chExt cx="2109" cy="1758"/>
          </a:xfrm>
        </p:grpSpPr>
        <p:sp>
          <p:nvSpPr>
            <p:cNvPr id="20493" name="Rectangle 12">
              <a:extLst>
                <a:ext uri="{FF2B5EF4-FFF2-40B4-BE49-F238E27FC236}">
                  <a16:creationId xmlns:a16="http://schemas.microsoft.com/office/drawing/2014/main" id="{9EC8274F-312E-472E-B81B-1AB527BC4294}"/>
                </a:ext>
              </a:extLst>
            </p:cNvPr>
            <p:cNvSpPr>
              <a:spLocks noChangeArrowheads="1"/>
            </p:cNvSpPr>
            <p:nvPr/>
          </p:nvSpPr>
          <p:spPr bwMode="auto">
            <a:xfrm>
              <a:off x="3470" y="2341"/>
              <a:ext cx="2109" cy="1588"/>
            </a:xfrm>
            <a:prstGeom prst="rect">
              <a:avLst/>
            </a:prstGeom>
            <a:solidFill>
              <a:schemeClr val="bg1"/>
            </a:solidFill>
            <a:ln w="9525">
              <a:solidFill>
                <a:schemeClr val="bg1"/>
              </a:solidFill>
              <a:miter lim="800000"/>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graphicFrame>
          <p:nvGraphicFramePr>
            <p:cNvPr id="20494" name="Object 8">
              <a:extLst>
                <a:ext uri="{FF2B5EF4-FFF2-40B4-BE49-F238E27FC236}">
                  <a16:creationId xmlns:a16="http://schemas.microsoft.com/office/drawing/2014/main" id="{B9DA28A4-A8D4-449D-908F-5C1E79AF9A35}"/>
                </a:ext>
              </a:extLst>
            </p:cNvPr>
            <p:cNvGraphicFramePr>
              <a:graphicFrameLocks noChangeAspect="1"/>
            </p:cNvGraphicFramePr>
            <p:nvPr/>
          </p:nvGraphicFramePr>
          <p:xfrm>
            <a:off x="3501" y="2228"/>
            <a:ext cx="2078" cy="1758"/>
          </p:xfrm>
          <a:graphic>
            <a:graphicData uri="http://schemas.openxmlformats.org/presentationml/2006/ole">
              <mc:AlternateContent xmlns:mc="http://schemas.openxmlformats.org/markup-compatibility/2006">
                <mc:Choice xmlns:v="urn:schemas-microsoft-com:vml" Requires="v">
                  <p:oleObj spid="_x0000_s20511" name="图片" r:id="rId6" imgW="1899666" imgH="1697736" progId="Word.Picture.8">
                    <p:embed/>
                  </p:oleObj>
                </mc:Choice>
                <mc:Fallback>
                  <p:oleObj name="图片" r:id="rId6" imgW="1899666" imgH="1697736" progId="Word.Picture.8">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01" y="2228"/>
                          <a:ext cx="2078" cy="1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0487" name="Rectangle 2">
            <a:extLst>
              <a:ext uri="{FF2B5EF4-FFF2-40B4-BE49-F238E27FC236}">
                <a16:creationId xmlns:a16="http://schemas.microsoft.com/office/drawing/2014/main" id="{9E16528D-A123-4B65-AC32-773DED7473BD}"/>
              </a:ext>
            </a:extLst>
          </p:cNvPr>
          <p:cNvSpPr>
            <a:spLocks noGrp="1" noChangeArrowheads="1"/>
          </p:cNvSpPr>
          <p:nvPr>
            <p:ph type="title"/>
          </p:nvPr>
        </p:nvSpPr>
        <p:spPr/>
        <p:txBody>
          <a:bodyPr/>
          <a:lstStyle/>
          <a:p>
            <a:r>
              <a:rPr lang="zh-CN" altLang="en-US"/>
              <a:t>采样和保持</a:t>
            </a:r>
          </a:p>
        </p:txBody>
      </p:sp>
      <p:sp>
        <p:nvSpPr>
          <p:cNvPr id="1986563" name="Rectangle 3">
            <a:extLst>
              <a:ext uri="{FF2B5EF4-FFF2-40B4-BE49-F238E27FC236}">
                <a16:creationId xmlns:a16="http://schemas.microsoft.com/office/drawing/2014/main" id="{3F10766E-6E6B-4641-B7B3-5182509CBBD1}"/>
              </a:ext>
            </a:extLst>
          </p:cNvPr>
          <p:cNvSpPr>
            <a:spLocks noGrp="1" noChangeArrowheads="1"/>
          </p:cNvSpPr>
          <p:nvPr>
            <p:ph type="body" idx="1"/>
          </p:nvPr>
        </p:nvSpPr>
        <p:spPr>
          <a:xfrm>
            <a:off x="457200" y="1449388"/>
            <a:ext cx="4367213" cy="4932362"/>
          </a:xfrm>
        </p:spPr>
        <p:txBody>
          <a:bodyPr/>
          <a:lstStyle/>
          <a:p>
            <a:r>
              <a:rPr lang="zh-CN" altLang="en-US"/>
              <a:t>将随时间连续变化的模拟量转换为时间离散的模拟量</a:t>
            </a:r>
          </a:p>
          <a:p>
            <a:pPr lvl="1"/>
            <a:r>
              <a:rPr lang="en-US" altLang="zh-CN"/>
              <a:t>t</a:t>
            </a:r>
            <a:r>
              <a:rPr lang="en-US" altLang="zh-CN" baseline="-25000"/>
              <a:t>0</a:t>
            </a:r>
            <a:r>
              <a:rPr lang="en-US" altLang="zh-CN"/>
              <a:t>~t</a:t>
            </a:r>
            <a:r>
              <a:rPr lang="en-US" altLang="zh-CN" baseline="-25000"/>
              <a:t>1</a:t>
            </a:r>
            <a:r>
              <a:rPr lang="zh-CN" altLang="en-US"/>
              <a:t>采样：</a:t>
            </a:r>
            <a:r>
              <a:rPr lang="en-US" altLang="zh-CN"/>
              <a:t>S</a:t>
            </a:r>
            <a:r>
              <a:rPr lang="zh-CN" altLang="en-US"/>
              <a:t>闭合，</a:t>
            </a:r>
            <a:r>
              <a:rPr lang="en-US" altLang="zh-CN" i="1"/>
              <a:t>v</a:t>
            </a:r>
            <a:r>
              <a:rPr lang="en-US" altLang="zh-CN" baseline="-25000"/>
              <a:t>I</a:t>
            </a:r>
            <a:r>
              <a:rPr lang="zh-CN" altLang="en-US"/>
              <a:t>对</a:t>
            </a:r>
            <a:r>
              <a:rPr lang="en-US" altLang="zh-CN"/>
              <a:t>C</a:t>
            </a:r>
            <a:r>
              <a:rPr lang="en-US" altLang="zh-CN" baseline="-25000"/>
              <a:t>H</a:t>
            </a:r>
            <a:r>
              <a:rPr lang="zh-CN" altLang="en-US"/>
              <a:t>充电，</a:t>
            </a:r>
            <a:r>
              <a:rPr lang="en-US" altLang="zh-CN" i="1"/>
              <a:t>v</a:t>
            </a:r>
            <a:r>
              <a:rPr lang="en-US" altLang="zh-CN" baseline="-25000"/>
              <a:t>O</a:t>
            </a:r>
            <a:r>
              <a:rPr lang="zh-CN" altLang="en-US"/>
              <a:t>跟随</a:t>
            </a:r>
            <a:r>
              <a:rPr lang="en-US" altLang="zh-CN" i="1"/>
              <a:t>v</a:t>
            </a:r>
            <a:r>
              <a:rPr lang="en-US" altLang="zh-CN" baseline="-25000"/>
              <a:t>I</a:t>
            </a:r>
            <a:r>
              <a:rPr lang="zh-CN" altLang="en-US"/>
              <a:t>变化</a:t>
            </a:r>
          </a:p>
          <a:p>
            <a:pPr lvl="1"/>
            <a:r>
              <a:rPr lang="en-US" altLang="zh-CN"/>
              <a:t>t</a:t>
            </a:r>
            <a:r>
              <a:rPr lang="en-US" altLang="zh-CN" baseline="-25000"/>
              <a:t>1</a:t>
            </a:r>
            <a:r>
              <a:rPr lang="en-US" altLang="zh-CN"/>
              <a:t>~t</a:t>
            </a:r>
            <a:r>
              <a:rPr lang="en-US" altLang="zh-CN" baseline="-25000"/>
              <a:t>2</a:t>
            </a:r>
            <a:r>
              <a:rPr lang="zh-CN" altLang="en-US"/>
              <a:t>保持：</a:t>
            </a:r>
            <a:r>
              <a:rPr lang="en-US" altLang="zh-CN"/>
              <a:t>S</a:t>
            </a:r>
            <a:r>
              <a:rPr lang="zh-CN" altLang="en-US"/>
              <a:t>断开，</a:t>
            </a:r>
            <a:r>
              <a:rPr lang="en-US" altLang="zh-CN" i="1"/>
              <a:t>v</a:t>
            </a:r>
            <a:r>
              <a:rPr lang="en-US" altLang="zh-CN" baseline="-25000"/>
              <a:t>O</a:t>
            </a:r>
            <a:r>
              <a:rPr lang="zh-CN" altLang="en-US"/>
              <a:t>不变</a:t>
            </a:r>
          </a:p>
          <a:p>
            <a:r>
              <a:rPr lang="zh-CN" altLang="en-US"/>
              <a:t>采样定理</a:t>
            </a:r>
          </a:p>
          <a:p>
            <a:pPr lvl="1"/>
            <a:r>
              <a:rPr lang="zh-CN" altLang="en-US"/>
              <a:t>采样频率</a:t>
            </a:r>
            <a:r>
              <a:rPr lang="en-US" altLang="zh-CN" i="1"/>
              <a:t>f</a:t>
            </a:r>
            <a:r>
              <a:rPr lang="en-US" altLang="zh-CN" baseline="-25000"/>
              <a:t>S</a:t>
            </a:r>
            <a:r>
              <a:rPr lang="zh-CN" altLang="en-US"/>
              <a:t>与输入信号最高频率分量 </a:t>
            </a:r>
            <a:r>
              <a:rPr lang="en-US" altLang="zh-CN" i="1"/>
              <a:t>f</a:t>
            </a:r>
            <a:r>
              <a:rPr lang="en-US" altLang="zh-CN" baseline="-25000"/>
              <a:t>i (max)</a:t>
            </a:r>
            <a:r>
              <a:rPr lang="zh-CN" altLang="en-US"/>
              <a:t>之间应满足：</a:t>
            </a:r>
          </a:p>
        </p:txBody>
      </p:sp>
      <p:sp>
        <p:nvSpPr>
          <p:cNvPr id="1986570" name="Rectangle 10">
            <a:extLst>
              <a:ext uri="{FF2B5EF4-FFF2-40B4-BE49-F238E27FC236}">
                <a16:creationId xmlns:a16="http://schemas.microsoft.com/office/drawing/2014/main" id="{3639E18C-DB00-49AC-BCA3-4F8D03931A72}"/>
              </a:ext>
            </a:extLst>
          </p:cNvPr>
          <p:cNvSpPr>
            <a:spLocks noChangeArrowheads="1"/>
          </p:cNvSpPr>
          <p:nvPr/>
        </p:nvSpPr>
        <p:spPr bwMode="auto">
          <a:xfrm>
            <a:off x="2051050" y="5734050"/>
            <a:ext cx="1619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i="1">
                <a:ea typeface="楷体_GB2312"/>
                <a:cs typeface="楷体_GB2312"/>
              </a:rPr>
              <a:t>f</a:t>
            </a:r>
            <a:r>
              <a:rPr kumimoji="1" lang="en-US" altLang="zh-CN" sz="2400" baseline="-30000">
                <a:ea typeface="楷体_GB2312"/>
                <a:cs typeface="楷体_GB2312"/>
              </a:rPr>
              <a:t>s </a:t>
            </a:r>
            <a:r>
              <a:rPr kumimoji="1" lang="en-US" altLang="zh-CN" sz="2400">
                <a:ea typeface="楷体_GB2312"/>
                <a:cs typeface="楷体_GB2312"/>
              </a:rPr>
              <a:t>≥ 2</a:t>
            </a:r>
            <a:r>
              <a:rPr kumimoji="1" lang="en-US" altLang="zh-CN" sz="2400" i="1">
                <a:ea typeface="楷体_GB2312"/>
                <a:cs typeface="楷体_GB2312"/>
              </a:rPr>
              <a:t>f</a:t>
            </a:r>
            <a:r>
              <a:rPr kumimoji="1" lang="en-US" altLang="zh-CN" sz="2400" baseline="-30000">
                <a:ea typeface="楷体_GB2312"/>
                <a:cs typeface="楷体_GB2312"/>
              </a:rPr>
              <a:t>i(max)</a:t>
            </a:r>
            <a:endParaRPr kumimoji="1" lang="zh-CN" altLang="en-US" sz="2400" baseline="-30000">
              <a:ea typeface="楷体_GB2312"/>
              <a:cs typeface="楷体_GB2312"/>
            </a:endParaRPr>
          </a:p>
        </p:txBody>
      </p:sp>
      <p:grpSp>
        <p:nvGrpSpPr>
          <p:cNvPr id="20490" name="Group 15">
            <a:extLst>
              <a:ext uri="{FF2B5EF4-FFF2-40B4-BE49-F238E27FC236}">
                <a16:creationId xmlns:a16="http://schemas.microsoft.com/office/drawing/2014/main" id="{F92DA6C3-ECC0-43D0-B1A2-0DB3D222AE39}"/>
              </a:ext>
            </a:extLst>
          </p:cNvPr>
          <p:cNvGrpSpPr>
            <a:grpSpLocks/>
          </p:cNvGrpSpPr>
          <p:nvPr/>
        </p:nvGrpSpPr>
        <p:grpSpPr bwMode="auto">
          <a:xfrm>
            <a:off x="4679950" y="1693863"/>
            <a:ext cx="4391025" cy="1322387"/>
            <a:chOff x="2948" y="1067"/>
            <a:chExt cx="2766" cy="833"/>
          </a:xfrm>
        </p:grpSpPr>
        <p:graphicFrame>
          <p:nvGraphicFramePr>
            <p:cNvPr id="20491" name="Object 7">
              <a:extLst>
                <a:ext uri="{FF2B5EF4-FFF2-40B4-BE49-F238E27FC236}">
                  <a16:creationId xmlns:a16="http://schemas.microsoft.com/office/drawing/2014/main" id="{F0E05EE6-A3D7-45F6-B035-1620FC58823F}"/>
                </a:ext>
              </a:extLst>
            </p:cNvPr>
            <p:cNvGraphicFramePr>
              <a:graphicFrameLocks noChangeAspect="1"/>
            </p:cNvGraphicFramePr>
            <p:nvPr/>
          </p:nvGraphicFramePr>
          <p:xfrm>
            <a:off x="2948" y="1067"/>
            <a:ext cx="2766" cy="833"/>
          </p:xfrm>
          <a:graphic>
            <a:graphicData uri="http://schemas.openxmlformats.org/presentationml/2006/ole">
              <mc:AlternateContent xmlns:mc="http://schemas.openxmlformats.org/markup-compatibility/2006">
                <mc:Choice xmlns:v="urn:schemas-microsoft-com:vml" Requires="v">
                  <p:oleObj spid="_x0000_s20512" name="图片" r:id="rId8" imgW="3789426" imgH="1141476" progId="Word.Picture.8">
                    <p:embed/>
                  </p:oleObj>
                </mc:Choice>
                <mc:Fallback>
                  <p:oleObj name="图片" r:id="rId8" imgW="3789426" imgH="1141476" progId="Word.Picture.8">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48" y="1067"/>
                          <a:ext cx="2766" cy="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92" name="Rectangle 14">
              <a:extLst>
                <a:ext uri="{FF2B5EF4-FFF2-40B4-BE49-F238E27FC236}">
                  <a16:creationId xmlns:a16="http://schemas.microsoft.com/office/drawing/2014/main" id="{ECE8C8AB-79C4-42FD-84D7-6B61BC664AC0}"/>
                </a:ext>
              </a:extLst>
            </p:cNvPr>
            <p:cNvSpPr>
              <a:spLocks noChangeArrowheads="1"/>
            </p:cNvSpPr>
            <p:nvPr/>
          </p:nvSpPr>
          <p:spPr bwMode="auto">
            <a:xfrm>
              <a:off x="4048" y="1720"/>
              <a:ext cx="311" cy="1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8656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8656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8656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8656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865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63" grpId="0" build="p"/>
      <p:bldP spid="198657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a:extLst>
              <a:ext uri="{FF2B5EF4-FFF2-40B4-BE49-F238E27FC236}">
                <a16:creationId xmlns:a16="http://schemas.microsoft.com/office/drawing/2014/main" id="{5E6C4172-2A89-4C05-85F9-F713D33A733B}"/>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F4AFCBE0-6499-449F-8B0D-05D379E3DA88}" type="datetime1">
              <a:rPr lang="zh-CN" altLang="en-US" sz="1800" b="0" smtClean="0">
                <a:solidFill>
                  <a:srgbClr val="B2B2B2"/>
                </a:solidFill>
                <a:latin typeface="Arial" panose="020B0604020202020204" pitchFamily="34" charset="0"/>
              </a:rPr>
              <a:pPr>
                <a:spcAft>
                  <a:spcPct val="0"/>
                </a:spcAft>
                <a:buFontTx/>
                <a:buNone/>
              </a:pPr>
              <a:t>2024/11/12</a:t>
            </a:fld>
            <a:endParaRPr lang="en-US" altLang="zh-CN" sz="1800" b="0">
              <a:solidFill>
                <a:srgbClr val="B2B2B2"/>
              </a:solidFill>
              <a:latin typeface="Arial" panose="020B0604020202020204" pitchFamily="34" charset="0"/>
            </a:endParaRPr>
          </a:p>
        </p:txBody>
      </p:sp>
      <p:sp>
        <p:nvSpPr>
          <p:cNvPr id="22531" name="Rectangle 5">
            <a:extLst>
              <a:ext uri="{FF2B5EF4-FFF2-40B4-BE49-F238E27FC236}">
                <a16:creationId xmlns:a16="http://schemas.microsoft.com/office/drawing/2014/main" id="{53BFB786-B597-4119-A052-BA8DEDA31CFA}"/>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lang="zh-CN" altLang="en-US" sz="1800" b="0">
                <a:solidFill>
                  <a:srgbClr val="B2B2B2"/>
                </a:solidFill>
                <a:latin typeface="宋体" panose="02010600030101010101" pitchFamily="2" charset="-122"/>
              </a:rPr>
              <a:t>数模与模数转换</a:t>
            </a:r>
            <a:endParaRPr kumimoji="1" lang="en-US" altLang="zh-CN" sz="1800" b="0">
              <a:solidFill>
                <a:srgbClr val="B2B2B2"/>
              </a:solidFill>
              <a:latin typeface="宋体" panose="02010600030101010101" pitchFamily="2" charset="-122"/>
            </a:endParaRPr>
          </a:p>
        </p:txBody>
      </p:sp>
      <p:sp>
        <p:nvSpPr>
          <p:cNvPr id="22532" name="Rectangle 6">
            <a:extLst>
              <a:ext uri="{FF2B5EF4-FFF2-40B4-BE49-F238E27FC236}">
                <a16:creationId xmlns:a16="http://schemas.microsoft.com/office/drawing/2014/main" id="{65DA2E4A-0C8E-4F6E-96A5-EA67BC4F577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B8370314-3AB6-4E3A-8284-E6FECDDF25D9}" type="slidenum">
              <a:rPr lang="en-US" altLang="zh-CN" sz="1800" b="0" smtClean="0">
                <a:solidFill>
                  <a:srgbClr val="B2B2B2"/>
                </a:solidFill>
                <a:latin typeface="Arial" panose="020B0604020202020204" pitchFamily="34" charset="0"/>
              </a:rPr>
              <a:pPr>
                <a:spcAft>
                  <a:spcPct val="0"/>
                </a:spcAft>
                <a:buFontTx/>
                <a:buNone/>
              </a:pPr>
              <a:t>11</a:t>
            </a:fld>
            <a:endParaRPr lang="en-US" altLang="zh-CN" sz="1800" b="0">
              <a:solidFill>
                <a:srgbClr val="B2B2B2"/>
              </a:solidFill>
              <a:latin typeface="Arial" panose="020B0604020202020204" pitchFamily="34" charset="0"/>
            </a:endParaRPr>
          </a:p>
        </p:txBody>
      </p:sp>
      <p:sp>
        <p:nvSpPr>
          <p:cNvPr id="22533" name="Rectangle 2">
            <a:extLst>
              <a:ext uri="{FF2B5EF4-FFF2-40B4-BE49-F238E27FC236}">
                <a16:creationId xmlns:a16="http://schemas.microsoft.com/office/drawing/2014/main" id="{9ECE7111-3744-4AF3-B624-46907681C323}"/>
              </a:ext>
            </a:extLst>
          </p:cNvPr>
          <p:cNvSpPr>
            <a:spLocks noGrp="1" noChangeArrowheads="1"/>
          </p:cNvSpPr>
          <p:nvPr>
            <p:ph type="title"/>
          </p:nvPr>
        </p:nvSpPr>
        <p:spPr/>
        <p:txBody>
          <a:bodyPr/>
          <a:lstStyle/>
          <a:p>
            <a:r>
              <a:rPr lang="zh-CN" altLang="en-US"/>
              <a:t>量化和编码</a:t>
            </a:r>
          </a:p>
        </p:txBody>
      </p:sp>
      <p:sp>
        <p:nvSpPr>
          <p:cNvPr id="1988611" name="Rectangle 3">
            <a:extLst>
              <a:ext uri="{FF2B5EF4-FFF2-40B4-BE49-F238E27FC236}">
                <a16:creationId xmlns:a16="http://schemas.microsoft.com/office/drawing/2014/main" id="{28A1EE64-AEE6-4F1E-A61A-5D4326D488C5}"/>
              </a:ext>
            </a:extLst>
          </p:cNvPr>
          <p:cNvSpPr>
            <a:spLocks noGrp="1" noChangeArrowheads="1"/>
          </p:cNvSpPr>
          <p:nvPr>
            <p:ph type="body" idx="1"/>
          </p:nvPr>
        </p:nvSpPr>
        <p:spPr/>
        <p:txBody>
          <a:bodyPr/>
          <a:lstStyle/>
          <a:p>
            <a:r>
              <a:rPr lang="zh-CN" altLang="en-US"/>
              <a:t>量化：将采样电压转化为某个最小数量单位 </a:t>
            </a:r>
            <a:r>
              <a:rPr lang="en-US" altLang="zh-CN"/>
              <a:t>(</a:t>
            </a:r>
            <a:r>
              <a:rPr lang="zh-CN" altLang="en-US"/>
              <a:t>称为量化单位</a:t>
            </a:r>
            <a:r>
              <a:rPr lang="el-GR" altLang="zh-CN">
                <a:latin typeface="楷体_GB2312"/>
              </a:rPr>
              <a:t>Δ</a:t>
            </a:r>
            <a:r>
              <a:rPr lang="en-US" altLang="zh-CN"/>
              <a:t>) </a:t>
            </a:r>
            <a:r>
              <a:rPr lang="zh-CN" altLang="en-US"/>
              <a:t>整数倍的过程</a:t>
            </a:r>
          </a:p>
          <a:p>
            <a:r>
              <a:rPr lang="zh-CN" altLang="en-US"/>
              <a:t>量化方法：当采样电压不能被</a:t>
            </a:r>
            <a:r>
              <a:rPr lang="el-GR" altLang="zh-CN">
                <a:latin typeface="楷体_GB2312"/>
              </a:rPr>
              <a:t>Δ</a:t>
            </a:r>
            <a:r>
              <a:rPr lang="zh-CN" altLang="el-GR">
                <a:latin typeface="楷体_GB2312"/>
              </a:rPr>
              <a:t>整除时</a:t>
            </a:r>
            <a:r>
              <a:rPr lang="zh-CN" altLang="en-US">
                <a:latin typeface="楷体_GB2312"/>
              </a:rPr>
              <a:t>，对多余部分的处理方法</a:t>
            </a:r>
            <a:endParaRPr lang="zh-CN" altLang="en-US"/>
          </a:p>
          <a:p>
            <a:pPr lvl="1"/>
            <a:r>
              <a:rPr lang="zh-CN" altLang="en-US"/>
              <a:t>只舍不入：把不足一个量化单位的部分舍弃</a:t>
            </a:r>
          </a:p>
          <a:p>
            <a:pPr lvl="1"/>
            <a:r>
              <a:rPr lang="zh-CN" altLang="en-US"/>
              <a:t>四舍五入：将不足半个量化单位部分舍弃，对于等于或大于半个量化单位部分按一个量化单位处理</a:t>
            </a:r>
          </a:p>
          <a:p>
            <a:r>
              <a:rPr lang="zh-CN" altLang="el-GR">
                <a:latin typeface="楷体_GB2312"/>
              </a:rPr>
              <a:t>量化误差</a:t>
            </a:r>
            <a:r>
              <a:rPr lang="el-GR" altLang="zh-CN">
                <a:latin typeface="楷体_GB2312"/>
                <a:ea typeface="楷体_GB2312"/>
                <a:cs typeface="楷体_GB2312"/>
              </a:rPr>
              <a:t>ε</a:t>
            </a:r>
            <a:r>
              <a:rPr lang="zh-CN" altLang="en-US">
                <a:latin typeface="楷体_GB2312"/>
              </a:rPr>
              <a:t>：</a:t>
            </a:r>
            <a:r>
              <a:rPr lang="zh-CN" altLang="en-US"/>
              <a:t>量化前的电压与量化后的电压差</a:t>
            </a:r>
          </a:p>
          <a:p>
            <a:r>
              <a:rPr lang="zh-CN" altLang="en-US"/>
              <a:t>编码：将量化结果用代码表示出来</a:t>
            </a:r>
            <a:r>
              <a:rPr lang="en-US" altLang="zh-CN"/>
              <a:t>(</a:t>
            </a:r>
            <a:r>
              <a:rPr lang="zh-CN" altLang="en-US"/>
              <a:t>如二进制码、</a:t>
            </a:r>
            <a:r>
              <a:rPr lang="en-US" altLang="zh-CN"/>
              <a:t>BCD</a:t>
            </a:r>
            <a:r>
              <a:rPr lang="zh-CN" altLang="en-US"/>
              <a:t>码或</a:t>
            </a:r>
            <a:r>
              <a:rPr lang="en-US" altLang="zh-CN"/>
              <a:t>Gray</a:t>
            </a:r>
            <a:r>
              <a:rPr lang="zh-CN" altLang="en-US"/>
              <a:t>码等</a:t>
            </a:r>
            <a:r>
              <a:rPr lang="en-US" altLang="zh-CN"/>
              <a:t>)</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88611">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88611">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88611">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88611">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886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861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a:extLst>
              <a:ext uri="{FF2B5EF4-FFF2-40B4-BE49-F238E27FC236}">
                <a16:creationId xmlns:a16="http://schemas.microsoft.com/office/drawing/2014/main" id="{440C4077-320A-4C29-B5FE-599F550B2915}"/>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A426DFBC-6FC1-4903-BF07-1EDAACE8E1F5}" type="datetime1">
              <a:rPr lang="zh-CN" altLang="en-US" sz="1800" b="0" smtClean="0">
                <a:solidFill>
                  <a:srgbClr val="B2B2B2"/>
                </a:solidFill>
                <a:latin typeface="Arial" panose="020B0604020202020204" pitchFamily="34" charset="0"/>
              </a:rPr>
              <a:pPr>
                <a:spcAft>
                  <a:spcPct val="0"/>
                </a:spcAft>
                <a:buFontTx/>
                <a:buNone/>
              </a:pPr>
              <a:t>2024/11/12</a:t>
            </a:fld>
            <a:endParaRPr lang="en-US" altLang="zh-CN" sz="1800" b="0">
              <a:solidFill>
                <a:srgbClr val="B2B2B2"/>
              </a:solidFill>
              <a:latin typeface="Arial" panose="020B0604020202020204" pitchFamily="34" charset="0"/>
            </a:endParaRPr>
          </a:p>
        </p:txBody>
      </p:sp>
      <p:sp>
        <p:nvSpPr>
          <p:cNvPr id="24579" name="Rectangle 5">
            <a:extLst>
              <a:ext uri="{FF2B5EF4-FFF2-40B4-BE49-F238E27FC236}">
                <a16:creationId xmlns:a16="http://schemas.microsoft.com/office/drawing/2014/main" id="{3EECEC73-BD82-49F7-9537-9831A2E37ED7}"/>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lang="zh-CN" altLang="en-US" sz="1800" b="0">
                <a:solidFill>
                  <a:srgbClr val="B2B2B2"/>
                </a:solidFill>
                <a:latin typeface="宋体" panose="02010600030101010101" pitchFamily="2" charset="-122"/>
              </a:rPr>
              <a:t>数模与模数转换</a:t>
            </a:r>
            <a:endParaRPr kumimoji="1" lang="en-US" altLang="zh-CN" sz="1800" b="0">
              <a:solidFill>
                <a:srgbClr val="B2B2B2"/>
              </a:solidFill>
              <a:latin typeface="宋体" panose="02010600030101010101" pitchFamily="2" charset="-122"/>
            </a:endParaRPr>
          </a:p>
        </p:txBody>
      </p:sp>
      <p:sp>
        <p:nvSpPr>
          <p:cNvPr id="24580" name="Rectangle 6">
            <a:extLst>
              <a:ext uri="{FF2B5EF4-FFF2-40B4-BE49-F238E27FC236}">
                <a16:creationId xmlns:a16="http://schemas.microsoft.com/office/drawing/2014/main" id="{905891EA-0CAB-4DE6-84DB-74996C9F76D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6E09E10D-6A04-44FD-A5AE-0E985ECDE44B}" type="slidenum">
              <a:rPr lang="en-US" altLang="zh-CN" sz="1800" b="0" smtClean="0">
                <a:solidFill>
                  <a:srgbClr val="B2B2B2"/>
                </a:solidFill>
                <a:latin typeface="Arial" panose="020B0604020202020204" pitchFamily="34" charset="0"/>
              </a:rPr>
              <a:pPr>
                <a:spcAft>
                  <a:spcPct val="0"/>
                </a:spcAft>
                <a:buFontTx/>
                <a:buNone/>
              </a:pPr>
              <a:t>12</a:t>
            </a:fld>
            <a:endParaRPr lang="en-US" altLang="zh-CN" sz="1800" b="0">
              <a:solidFill>
                <a:srgbClr val="B2B2B2"/>
              </a:solidFill>
              <a:latin typeface="Arial" panose="020B0604020202020204" pitchFamily="34" charset="0"/>
            </a:endParaRPr>
          </a:p>
        </p:txBody>
      </p:sp>
      <p:sp>
        <p:nvSpPr>
          <p:cNvPr id="24581" name="Rectangle 2">
            <a:extLst>
              <a:ext uri="{FF2B5EF4-FFF2-40B4-BE49-F238E27FC236}">
                <a16:creationId xmlns:a16="http://schemas.microsoft.com/office/drawing/2014/main" id="{A1361A7B-6A2C-4BD0-B92C-F8BDDF9580BE}"/>
              </a:ext>
            </a:extLst>
          </p:cNvPr>
          <p:cNvSpPr>
            <a:spLocks noGrp="1" noChangeArrowheads="1"/>
          </p:cNvSpPr>
          <p:nvPr>
            <p:ph type="title"/>
          </p:nvPr>
        </p:nvSpPr>
        <p:spPr/>
        <p:txBody>
          <a:bodyPr/>
          <a:lstStyle/>
          <a:p>
            <a:r>
              <a:rPr lang="zh-CN" altLang="en-US"/>
              <a:t>示例─量化和编码</a:t>
            </a:r>
          </a:p>
        </p:txBody>
      </p:sp>
      <p:sp>
        <p:nvSpPr>
          <p:cNvPr id="24582" name="Rectangle 3">
            <a:extLst>
              <a:ext uri="{FF2B5EF4-FFF2-40B4-BE49-F238E27FC236}">
                <a16:creationId xmlns:a16="http://schemas.microsoft.com/office/drawing/2014/main" id="{6DB957BC-EDCB-48A8-BB6D-EF58B9904146}"/>
              </a:ext>
            </a:extLst>
          </p:cNvPr>
          <p:cNvSpPr>
            <a:spLocks noGrp="1" noChangeArrowheads="1"/>
          </p:cNvSpPr>
          <p:nvPr>
            <p:ph type="body" idx="1"/>
          </p:nvPr>
        </p:nvSpPr>
        <p:spPr>
          <a:xfrm>
            <a:off x="457200" y="1304764"/>
            <a:ext cx="8229600" cy="539750"/>
          </a:xfrm>
        </p:spPr>
        <p:txBody>
          <a:bodyPr/>
          <a:lstStyle/>
          <a:p>
            <a:r>
              <a:rPr lang="zh-CN" altLang="en-US"/>
              <a:t>将</a:t>
            </a:r>
            <a:r>
              <a:rPr lang="en-US" altLang="zh-CN"/>
              <a:t>0 ~ 1V</a:t>
            </a:r>
            <a:r>
              <a:rPr lang="zh-CN" altLang="en-US"/>
              <a:t>模拟电压转换为</a:t>
            </a:r>
            <a:r>
              <a:rPr lang="en-US" altLang="zh-CN"/>
              <a:t>3</a:t>
            </a:r>
            <a:r>
              <a:rPr lang="zh-CN" altLang="en-US"/>
              <a:t>位二进制代码</a:t>
            </a:r>
          </a:p>
        </p:txBody>
      </p:sp>
      <p:sp>
        <p:nvSpPr>
          <p:cNvPr id="24583" name="Text Box 4">
            <a:extLst>
              <a:ext uri="{FF2B5EF4-FFF2-40B4-BE49-F238E27FC236}">
                <a16:creationId xmlns:a16="http://schemas.microsoft.com/office/drawing/2014/main" id="{D4398EA5-C79C-4A04-9FAC-DB5E5ED9F86D}"/>
              </a:ext>
            </a:extLst>
          </p:cNvPr>
          <p:cNvSpPr txBox="1">
            <a:spLocks noChangeArrowheads="1"/>
          </p:cNvSpPr>
          <p:nvPr/>
        </p:nvSpPr>
        <p:spPr bwMode="auto">
          <a:xfrm>
            <a:off x="3381375" y="2573973"/>
            <a:ext cx="717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spcAft>
                <a:spcPct val="0"/>
              </a:spcAft>
              <a:buFontTx/>
              <a:buNone/>
            </a:pPr>
            <a:r>
              <a:rPr lang="en-US" altLang="zh-CN" sz="1800">
                <a:ea typeface="楷体_GB2312"/>
                <a:cs typeface="楷体_GB2312"/>
              </a:rPr>
              <a:t>7/8 </a:t>
            </a:r>
            <a:r>
              <a:rPr lang="en-US" altLang="zh-CN" sz="2000">
                <a:ea typeface="楷体_GB2312"/>
                <a:cs typeface="楷体_GB2312"/>
              </a:rPr>
              <a:t>V</a:t>
            </a:r>
          </a:p>
        </p:txBody>
      </p:sp>
      <p:sp>
        <p:nvSpPr>
          <p:cNvPr id="24584" name="Text Box 5">
            <a:extLst>
              <a:ext uri="{FF2B5EF4-FFF2-40B4-BE49-F238E27FC236}">
                <a16:creationId xmlns:a16="http://schemas.microsoft.com/office/drawing/2014/main" id="{2563E214-3C21-4CA5-9614-5EC1F77F18F6}"/>
              </a:ext>
            </a:extLst>
          </p:cNvPr>
          <p:cNvSpPr txBox="1">
            <a:spLocks noChangeArrowheads="1"/>
          </p:cNvSpPr>
          <p:nvPr/>
        </p:nvSpPr>
        <p:spPr bwMode="auto">
          <a:xfrm>
            <a:off x="3497263" y="5398135"/>
            <a:ext cx="539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a:cs typeface="楷体_GB2312"/>
              </a:rPr>
              <a:t>0 </a:t>
            </a:r>
            <a:r>
              <a:rPr lang="en-US" altLang="zh-CN" sz="2000">
                <a:ea typeface="楷体_GB2312"/>
                <a:cs typeface="楷体_GB2312"/>
              </a:rPr>
              <a:t>V</a:t>
            </a:r>
          </a:p>
        </p:txBody>
      </p:sp>
      <p:grpSp>
        <p:nvGrpSpPr>
          <p:cNvPr id="24585" name="Group 6">
            <a:extLst>
              <a:ext uri="{FF2B5EF4-FFF2-40B4-BE49-F238E27FC236}">
                <a16:creationId xmlns:a16="http://schemas.microsoft.com/office/drawing/2014/main" id="{5C7C2FFD-43E0-44F9-8E0F-2179D2A7C127}"/>
              </a:ext>
            </a:extLst>
          </p:cNvPr>
          <p:cNvGrpSpPr>
            <a:grpSpLocks/>
          </p:cNvGrpSpPr>
          <p:nvPr/>
        </p:nvGrpSpPr>
        <p:grpSpPr bwMode="auto">
          <a:xfrm>
            <a:off x="1911350" y="2849563"/>
            <a:ext cx="276225" cy="2424112"/>
            <a:chOff x="1548" y="2004"/>
            <a:chExt cx="878" cy="1615"/>
          </a:xfrm>
        </p:grpSpPr>
        <p:sp>
          <p:nvSpPr>
            <p:cNvPr id="24677" name="Line 7">
              <a:extLst>
                <a:ext uri="{FF2B5EF4-FFF2-40B4-BE49-F238E27FC236}">
                  <a16:creationId xmlns:a16="http://schemas.microsoft.com/office/drawing/2014/main" id="{9904B2BE-DE56-47D1-9FA6-06CEAC552190}"/>
                </a:ext>
              </a:extLst>
            </p:cNvPr>
            <p:cNvSpPr>
              <a:spLocks noChangeShapeType="1"/>
            </p:cNvSpPr>
            <p:nvPr/>
          </p:nvSpPr>
          <p:spPr bwMode="auto">
            <a:xfrm>
              <a:off x="1548" y="2004"/>
              <a:ext cx="878"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4678" name="Line 8">
              <a:extLst>
                <a:ext uri="{FF2B5EF4-FFF2-40B4-BE49-F238E27FC236}">
                  <a16:creationId xmlns:a16="http://schemas.microsoft.com/office/drawing/2014/main" id="{A05AF1DE-DBC9-44B8-A7A5-3359BF0BD663}"/>
                </a:ext>
              </a:extLst>
            </p:cNvPr>
            <p:cNvSpPr>
              <a:spLocks noChangeShapeType="1"/>
            </p:cNvSpPr>
            <p:nvPr/>
          </p:nvSpPr>
          <p:spPr bwMode="auto">
            <a:xfrm>
              <a:off x="1548" y="2273"/>
              <a:ext cx="878"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4679" name="Line 9">
              <a:extLst>
                <a:ext uri="{FF2B5EF4-FFF2-40B4-BE49-F238E27FC236}">
                  <a16:creationId xmlns:a16="http://schemas.microsoft.com/office/drawing/2014/main" id="{C9E1A540-1C5E-4E12-9935-7C714C0DFA9A}"/>
                </a:ext>
              </a:extLst>
            </p:cNvPr>
            <p:cNvSpPr>
              <a:spLocks noChangeShapeType="1"/>
            </p:cNvSpPr>
            <p:nvPr/>
          </p:nvSpPr>
          <p:spPr bwMode="auto">
            <a:xfrm>
              <a:off x="1548" y="2812"/>
              <a:ext cx="878"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4680" name="Line 10">
              <a:extLst>
                <a:ext uri="{FF2B5EF4-FFF2-40B4-BE49-F238E27FC236}">
                  <a16:creationId xmlns:a16="http://schemas.microsoft.com/office/drawing/2014/main" id="{8F13F12E-E6FC-4409-96FF-02B3D2324D8E}"/>
                </a:ext>
              </a:extLst>
            </p:cNvPr>
            <p:cNvSpPr>
              <a:spLocks noChangeShapeType="1"/>
            </p:cNvSpPr>
            <p:nvPr/>
          </p:nvSpPr>
          <p:spPr bwMode="auto">
            <a:xfrm>
              <a:off x="1548" y="2542"/>
              <a:ext cx="878"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4681" name="Line 11">
              <a:extLst>
                <a:ext uri="{FF2B5EF4-FFF2-40B4-BE49-F238E27FC236}">
                  <a16:creationId xmlns:a16="http://schemas.microsoft.com/office/drawing/2014/main" id="{8E55E14A-F6EB-4D54-9672-8BC518859DE8}"/>
                </a:ext>
              </a:extLst>
            </p:cNvPr>
            <p:cNvSpPr>
              <a:spLocks noChangeShapeType="1"/>
            </p:cNvSpPr>
            <p:nvPr/>
          </p:nvSpPr>
          <p:spPr bwMode="auto">
            <a:xfrm>
              <a:off x="1548" y="3081"/>
              <a:ext cx="878"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4682" name="Line 12">
              <a:extLst>
                <a:ext uri="{FF2B5EF4-FFF2-40B4-BE49-F238E27FC236}">
                  <a16:creationId xmlns:a16="http://schemas.microsoft.com/office/drawing/2014/main" id="{68784CB0-1AC4-422D-841D-B2C38DCEB8E4}"/>
                </a:ext>
              </a:extLst>
            </p:cNvPr>
            <p:cNvSpPr>
              <a:spLocks noChangeShapeType="1"/>
            </p:cNvSpPr>
            <p:nvPr/>
          </p:nvSpPr>
          <p:spPr bwMode="auto">
            <a:xfrm>
              <a:off x="1548" y="3350"/>
              <a:ext cx="878"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4683" name="Line 13">
              <a:extLst>
                <a:ext uri="{FF2B5EF4-FFF2-40B4-BE49-F238E27FC236}">
                  <a16:creationId xmlns:a16="http://schemas.microsoft.com/office/drawing/2014/main" id="{315363A5-B65F-40AF-B028-3F8578D81386}"/>
                </a:ext>
              </a:extLst>
            </p:cNvPr>
            <p:cNvSpPr>
              <a:spLocks noChangeShapeType="1"/>
            </p:cNvSpPr>
            <p:nvPr/>
          </p:nvSpPr>
          <p:spPr bwMode="auto">
            <a:xfrm>
              <a:off x="1548" y="3619"/>
              <a:ext cx="878"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24586" name="Line 14">
            <a:extLst>
              <a:ext uri="{FF2B5EF4-FFF2-40B4-BE49-F238E27FC236}">
                <a16:creationId xmlns:a16="http://schemas.microsoft.com/office/drawing/2014/main" id="{0C3A3242-6E8D-4462-9A4F-59A83A69BF46}"/>
              </a:ext>
            </a:extLst>
          </p:cNvPr>
          <p:cNvSpPr>
            <a:spLocks noChangeShapeType="1"/>
          </p:cNvSpPr>
          <p:nvPr/>
        </p:nvSpPr>
        <p:spPr bwMode="auto">
          <a:xfrm>
            <a:off x="1905000" y="2430463"/>
            <a:ext cx="3270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4587" name="Line 15">
            <a:extLst>
              <a:ext uri="{FF2B5EF4-FFF2-40B4-BE49-F238E27FC236}">
                <a16:creationId xmlns:a16="http://schemas.microsoft.com/office/drawing/2014/main" id="{A81234E8-58E4-4C49-BCC2-7D1D566B7B6E}"/>
              </a:ext>
            </a:extLst>
          </p:cNvPr>
          <p:cNvSpPr>
            <a:spLocks noChangeShapeType="1"/>
          </p:cNvSpPr>
          <p:nvPr/>
        </p:nvSpPr>
        <p:spPr bwMode="auto">
          <a:xfrm>
            <a:off x="1905000" y="5629275"/>
            <a:ext cx="29051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4588" name="Text Box 16">
            <a:extLst>
              <a:ext uri="{FF2B5EF4-FFF2-40B4-BE49-F238E27FC236}">
                <a16:creationId xmlns:a16="http://schemas.microsoft.com/office/drawing/2014/main" id="{57F7EF7A-66B5-4EEA-9D91-37F1DC0BE975}"/>
              </a:ext>
            </a:extLst>
          </p:cNvPr>
          <p:cNvSpPr txBox="1">
            <a:spLocks noChangeArrowheads="1"/>
          </p:cNvSpPr>
          <p:nvPr/>
        </p:nvSpPr>
        <p:spPr bwMode="auto">
          <a:xfrm>
            <a:off x="1331913" y="5424488"/>
            <a:ext cx="5207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a:cs typeface="楷体_GB2312"/>
              </a:rPr>
              <a:t>0 V</a:t>
            </a:r>
          </a:p>
        </p:txBody>
      </p:sp>
      <p:sp>
        <p:nvSpPr>
          <p:cNvPr id="24589" name="Text Box 17">
            <a:extLst>
              <a:ext uri="{FF2B5EF4-FFF2-40B4-BE49-F238E27FC236}">
                <a16:creationId xmlns:a16="http://schemas.microsoft.com/office/drawing/2014/main" id="{EA12BA98-8713-4DE2-AF9A-65D43BFB3A34}"/>
              </a:ext>
            </a:extLst>
          </p:cNvPr>
          <p:cNvSpPr txBox="1">
            <a:spLocks noChangeArrowheads="1"/>
          </p:cNvSpPr>
          <p:nvPr/>
        </p:nvSpPr>
        <p:spPr bwMode="auto">
          <a:xfrm>
            <a:off x="1350963" y="2290763"/>
            <a:ext cx="5207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spcAft>
                <a:spcPct val="0"/>
              </a:spcAft>
              <a:buFontTx/>
              <a:buNone/>
            </a:pPr>
            <a:r>
              <a:rPr lang="en-US" altLang="zh-CN" sz="1800">
                <a:ea typeface="楷体_GB2312"/>
                <a:cs typeface="楷体_GB2312"/>
              </a:rPr>
              <a:t>1 V</a:t>
            </a:r>
          </a:p>
        </p:txBody>
      </p:sp>
      <p:sp>
        <p:nvSpPr>
          <p:cNvPr id="24590" name="Text Box 18">
            <a:extLst>
              <a:ext uri="{FF2B5EF4-FFF2-40B4-BE49-F238E27FC236}">
                <a16:creationId xmlns:a16="http://schemas.microsoft.com/office/drawing/2014/main" id="{C9943B52-E88D-40BB-94C0-02ADBC469526}"/>
              </a:ext>
            </a:extLst>
          </p:cNvPr>
          <p:cNvSpPr txBox="1">
            <a:spLocks noChangeArrowheads="1"/>
          </p:cNvSpPr>
          <p:nvPr/>
        </p:nvSpPr>
        <p:spPr bwMode="auto">
          <a:xfrm>
            <a:off x="2725738" y="2602548"/>
            <a:ext cx="617537" cy="366712"/>
          </a:xfrm>
          <a:prstGeom prst="rect">
            <a:avLst/>
          </a:prstGeom>
          <a:solidFill>
            <a:schemeClr val="bg1"/>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spcAft>
                <a:spcPct val="0"/>
              </a:spcAft>
              <a:buFontTx/>
              <a:buNone/>
            </a:pPr>
            <a:r>
              <a:rPr lang="en-US" altLang="zh-CN" sz="1800">
                <a:ea typeface="楷体_GB2312"/>
                <a:cs typeface="楷体_GB2312"/>
              </a:rPr>
              <a:t>111</a:t>
            </a:r>
          </a:p>
        </p:txBody>
      </p:sp>
      <p:sp>
        <p:nvSpPr>
          <p:cNvPr id="24591" name="Text Box 19">
            <a:extLst>
              <a:ext uri="{FF2B5EF4-FFF2-40B4-BE49-F238E27FC236}">
                <a16:creationId xmlns:a16="http://schemas.microsoft.com/office/drawing/2014/main" id="{AD8D13A9-C0F3-46A1-9D51-E51C8EE39522}"/>
              </a:ext>
            </a:extLst>
          </p:cNvPr>
          <p:cNvSpPr txBox="1">
            <a:spLocks noChangeArrowheads="1"/>
          </p:cNvSpPr>
          <p:nvPr/>
        </p:nvSpPr>
        <p:spPr bwMode="auto">
          <a:xfrm>
            <a:off x="2724150" y="3010535"/>
            <a:ext cx="619125" cy="366713"/>
          </a:xfrm>
          <a:prstGeom prst="rect">
            <a:avLst/>
          </a:prstGeom>
          <a:solidFill>
            <a:schemeClr val="bg1"/>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a:cs typeface="楷体_GB2312"/>
              </a:rPr>
              <a:t>110</a:t>
            </a:r>
          </a:p>
        </p:txBody>
      </p:sp>
      <p:sp>
        <p:nvSpPr>
          <p:cNvPr id="24592" name="Text Box 20">
            <a:extLst>
              <a:ext uri="{FF2B5EF4-FFF2-40B4-BE49-F238E27FC236}">
                <a16:creationId xmlns:a16="http://schemas.microsoft.com/office/drawing/2014/main" id="{82976585-E0D4-47FB-B68A-7B92BE391423}"/>
              </a:ext>
            </a:extLst>
          </p:cNvPr>
          <p:cNvSpPr txBox="1">
            <a:spLocks noChangeArrowheads="1"/>
          </p:cNvSpPr>
          <p:nvPr/>
        </p:nvSpPr>
        <p:spPr bwMode="auto">
          <a:xfrm>
            <a:off x="2743200" y="3418523"/>
            <a:ext cx="603250" cy="366712"/>
          </a:xfrm>
          <a:prstGeom prst="rect">
            <a:avLst/>
          </a:prstGeom>
          <a:solidFill>
            <a:schemeClr val="bg1"/>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a:cs typeface="楷体_GB2312"/>
              </a:rPr>
              <a:t>101</a:t>
            </a:r>
          </a:p>
        </p:txBody>
      </p:sp>
      <p:sp>
        <p:nvSpPr>
          <p:cNvPr id="24593" name="Text Box 21">
            <a:extLst>
              <a:ext uri="{FF2B5EF4-FFF2-40B4-BE49-F238E27FC236}">
                <a16:creationId xmlns:a16="http://schemas.microsoft.com/office/drawing/2014/main" id="{9ECBE467-BCBE-43A5-A702-4867A247062B}"/>
              </a:ext>
            </a:extLst>
          </p:cNvPr>
          <p:cNvSpPr txBox="1">
            <a:spLocks noChangeArrowheads="1"/>
          </p:cNvSpPr>
          <p:nvPr/>
        </p:nvSpPr>
        <p:spPr bwMode="auto">
          <a:xfrm>
            <a:off x="2725738" y="3826510"/>
            <a:ext cx="617537" cy="366713"/>
          </a:xfrm>
          <a:prstGeom prst="rect">
            <a:avLst/>
          </a:prstGeom>
          <a:solidFill>
            <a:schemeClr val="bg1"/>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a:cs typeface="楷体_GB2312"/>
              </a:rPr>
              <a:t>100</a:t>
            </a:r>
          </a:p>
        </p:txBody>
      </p:sp>
      <p:sp>
        <p:nvSpPr>
          <p:cNvPr id="24594" name="Text Box 22">
            <a:extLst>
              <a:ext uri="{FF2B5EF4-FFF2-40B4-BE49-F238E27FC236}">
                <a16:creationId xmlns:a16="http://schemas.microsoft.com/office/drawing/2014/main" id="{2874CA4E-F7C4-4465-AB5F-132C6449EDDD}"/>
              </a:ext>
            </a:extLst>
          </p:cNvPr>
          <p:cNvSpPr txBox="1">
            <a:spLocks noChangeArrowheads="1"/>
          </p:cNvSpPr>
          <p:nvPr/>
        </p:nvSpPr>
        <p:spPr bwMode="auto">
          <a:xfrm>
            <a:off x="2725738" y="4236085"/>
            <a:ext cx="617537" cy="366713"/>
          </a:xfrm>
          <a:prstGeom prst="rect">
            <a:avLst/>
          </a:prstGeom>
          <a:solidFill>
            <a:schemeClr val="bg1"/>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a:cs typeface="楷体_GB2312"/>
              </a:rPr>
              <a:t>011</a:t>
            </a:r>
          </a:p>
        </p:txBody>
      </p:sp>
      <p:sp>
        <p:nvSpPr>
          <p:cNvPr id="24595" name="Text Box 23">
            <a:extLst>
              <a:ext uri="{FF2B5EF4-FFF2-40B4-BE49-F238E27FC236}">
                <a16:creationId xmlns:a16="http://schemas.microsoft.com/office/drawing/2014/main" id="{1CF76F3E-5017-47E0-9600-FB9DB7FF5090}"/>
              </a:ext>
            </a:extLst>
          </p:cNvPr>
          <p:cNvSpPr txBox="1">
            <a:spLocks noChangeArrowheads="1"/>
          </p:cNvSpPr>
          <p:nvPr/>
        </p:nvSpPr>
        <p:spPr bwMode="auto">
          <a:xfrm>
            <a:off x="2728913" y="4644073"/>
            <a:ext cx="617537" cy="366712"/>
          </a:xfrm>
          <a:prstGeom prst="rect">
            <a:avLst/>
          </a:prstGeom>
          <a:solidFill>
            <a:schemeClr val="bg1"/>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a:cs typeface="楷体_GB2312"/>
              </a:rPr>
              <a:t>010</a:t>
            </a:r>
          </a:p>
        </p:txBody>
      </p:sp>
      <p:sp>
        <p:nvSpPr>
          <p:cNvPr id="24596" name="Text Box 24">
            <a:extLst>
              <a:ext uri="{FF2B5EF4-FFF2-40B4-BE49-F238E27FC236}">
                <a16:creationId xmlns:a16="http://schemas.microsoft.com/office/drawing/2014/main" id="{B91AFD9D-0BBA-429B-9D20-42E2D5F61655}"/>
              </a:ext>
            </a:extLst>
          </p:cNvPr>
          <p:cNvSpPr txBox="1">
            <a:spLocks noChangeArrowheads="1"/>
          </p:cNvSpPr>
          <p:nvPr/>
        </p:nvSpPr>
        <p:spPr bwMode="auto">
          <a:xfrm>
            <a:off x="2728913" y="5052060"/>
            <a:ext cx="600075" cy="366713"/>
          </a:xfrm>
          <a:prstGeom prst="rect">
            <a:avLst/>
          </a:prstGeom>
          <a:solidFill>
            <a:schemeClr val="bg1"/>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a:cs typeface="楷体_GB2312"/>
              </a:rPr>
              <a:t>001</a:t>
            </a:r>
          </a:p>
        </p:txBody>
      </p:sp>
      <p:sp>
        <p:nvSpPr>
          <p:cNvPr id="24597" name="Text Box 25">
            <a:extLst>
              <a:ext uri="{FF2B5EF4-FFF2-40B4-BE49-F238E27FC236}">
                <a16:creationId xmlns:a16="http://schemas.microsoft.com/office/drawing/2014/main" id="{A3DCE995-6AFA-411E-9487-BB98581B8DA5}"/>
              </a:ext>
            </a:extLst>
          </p:cNvPr>
          <p:cNvSpPr txBox="1">
            <a:spLocks noChangeArrowheads="1"/>
          </p:cNvSpPr>
          <p:nvPr/>
        </p:nvSpPr>
        <p:spPr bwMode="auto">
          <a:xfrm>
            <a:off x="2728913" y="5423535"/>
            <a:ext cx="601662" cy="366713"/>
          </a:xfrm>
          <a:prstGeom prst="rect">
            <a:avLst/>
          </a:prstGeom>
          <a:solidFill>
            <a:schemeClr val="bg1"/>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a:cs typeface="楷体_GB2312"/>
              </a:rPr>
              <a:t>000</a:t>
            </a:r>
          </a:p>
        </p:txBody>
      </p:sp>
      <p:sp>
        <p:nvSpPr>
          <p:cNvPr id="24598" name="Text Box 26">
            <a:extLst>
              <a:ext uri="{FF2B5EF4-FFF2-40B4-BE49-F238E27FC236}">
                <a16:creationId xmlns:a16="http://schemas.microsoft.com/office/drawing/2014/main" id="{A289626B-33A7-4185-AD31-CE9431079EFA}"/>
              </a:ext>
            </a:extLst>
          </p:cNvPr>
          <p:cNvSpPr txBox="1">
            <a:spLocks noChangeArrowheads="1"/>
          </p:cNvSpPr>
          <p:nvPr/>
        </p:nvSpPr>
        <p:spPr bwMode="auto">
          <a:xfrm>
            <a:off x="3408363" y="2981960"/>
            <a:ext cx="717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a:cs typeface="楷体_GB2312"/>
              </a:rPr>
              <a:t>6/8 </a:t>
            </a:r>
            <a:r>
              <a:rPr lang="en-US" altLang="zh-CN" sz="2000">
                <a:ea typeface="楷体_GB2312"/>
                <a:cs typeface="楷体_GB2312"/>
              </a:rPr>
              <a:t>V</a:t>
            </a:r>
          </a:p>
        </p:txBody>
      </p:sp>
      <p:sp>
        <p:nvSpPr>
          <p:cNvPr id="24599" name="Text Box 27">
            <a:extLst>
              <a:ext uri="{FF2B5EF4-FFF2-40B4-BE49-F238E27FC236}">
                <a16:creationId xmlns:a16="http://schemas.microsoft.com/office/drawing/2014/main" id="{3344111D-F157-4CD9-8061-6532AF5F3625}"/>
              </a:ext>
            </a:extLst>
          </p:cNvPr>
          <p:cNvSpPr txBox="1">
            <a:spLocks noChangeArrowheads="1"/>
          </p:cNvSpPr>
          <p:nvPr/>
        </p:nvSpPr>
        <p:spPr bwMode="auto">
          <a:xfrm>
            <a:off x="3409950" y="3391535"/>
            <a:ext cx="717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a:cs typeface="楷体_GB2312"/>
              </a:rPr>
              <a:t>5/8 </a:t>
            </a:r>
            <a:r>
              <a:rPr lang="en-US" altLang="zh-CN" sz="2000">
                <a:ea typeface="楷体_GB2312"/>
                <a:cs typeface="楷体_GB2312"/>
              </a:rPr>
              <a:t>V</a:t>
            </a:r>
          </a:p>
        </p:txBody>
      </p:sp>
      <p:sp>
        <p:nvSpPr>
          <p:cNvPr id="24600" name="Text Box 28">
            <a:extLst>
              <a:ext uri="{FF2B5EF4-FFF2-40B4-BE49-F238E27FC236}">
                <a16:creationId xmlns:a16="http://schemas.microsoft.com/office/drawing/2014/main" id="{34218A87-8555-41C8-AFFA-3B00D8E7E5B6}"/>
              </a:ext>
            </a:extLst>
          </p:cNvPr>
          <p:cNvSpPr txBox="1">
            <a:spLocks noChangeArrowheads="1"/>
          </p:cNvSpPr>
          <p:nvPr/>
        </p:nvSpPr>
        <p:spPr bwMode="auto">
          <a:xfrm>
            <a:off x="3411538" y="3797935"/>
            <a:ext cx="717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a:cs typeface="楷体_GB2312"/>
              </a:rPr>
              <a:t>4/8 </a:t>
            </a:r>
            <a:r>
              <a:rPr lang="en-US" altLang="zh-CN" sz="2000">
                <a:ea typeface="楷体_GB2312"/>
                <a:cs typeface="楷体_GB2312"/>
              </a:rPr>
              <a:t>V</a:t>
            </a:r>
          </a:p>
        </p:txBody>
      </p:sp>
      <p:sp>
        <p:nvSpPr>
          <p:cNvPr id="24601" name="Text Box 29">
            <a:extLst>
              <a:ext uri="{FF2B5EF4-FFF2-40B4-BE49-F238E27FC236}">
                <a16:creationId xmlns:a16="http://schemas.microsoft.com/office/drawing/2014/main" id="{198656FF-90B3-48EE-AEAC-808D2CF2BDCD}"/>
              </a:ext>
            </a:extLst>
          </p:cNvPr>
          <p:cNvSpPr txBox="1">
            <a:spLocks noChangeArrowheads="1"/>
          </p:cNvSpPr>
          <p:nvPr/>
        </p:nvSpPr>
        <p:spPr bwMode="auto">
          <a:xfrm>
            <a:off x="3409950" y="4223385"/>
            <a:ext cx="717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a:cs typeface="楷体_GB2312"/>
              </a:rPr>
              <a:t>3/8 </a:t>
            </a:r>
            <a:r>
              <a:rPr lang="en-US" altLang="zh-CN" sz="2000">
                <a:ea typeface="楷体_GB2312"/>
                <a:cs typeface="楷体_GB2312"/>
              </a:rPr>
              <a:t>V</a:t>
            </a:r>
          </a:p>
        </p:txBody>
      </p:sp>
      <p:sp>
        <p:nvSpPr>
          <p:cNvPr id="24602" name="Text Box 30">
            <a:extLst>
              <a:ext uri="{FF2B5EF4-FFF2-40B4-BE49-F238E27FC236}">
                <a16:creationId xmlns:a16="http://schemas.microsoft.com/office/drawing/2014/main" id="{81F0777D-9716-4CAD-8D4D-FCFF7954C286}"/>
              </a:ext>
            </a:extLst>
          </p:cNvPr>
          <p:cNvSpPr txBox="1">
            <a:spLocks noChangeArrowheads="1"/>
          </p:cNvSpPr>
          <p:nvPr/>
        </p:nvSpPr>
        <p:spPr bwMode="auto">
          <a:xfrm>
            <a:off x="3411538" y="4615498"/>
            <a:ext cx="717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a:cs typeface="楷体_GB2312"/>
              </a:rPr>
              <a:t>2/8 </a:t>
            </a:r>
            <a:r>
              <a:rPr lang="en-US" altLang="zh-CN" sz="2000">
                <a:ea typeface="楷体_GB2312"/>
                <a:cs typeface="楷体_GB2312"/>
              </a:rPr>
              <a:t>V</a:t>
            </a:r>
          </a:p>
        </p:txBody>
      </p:sp>
      <p:sp>
        <p:nvSpPr>
          <p:cNvPr id="24603" name="Text Box 31">
            <a:extLst>
              <a:ext uri="{FF2B5EF4-FFF2-40B4-BE49-F238E27FC236}">
                <a16:creationId xmlns:a16="http://schemas.microsoft.com/office/drawing/2014/main" id="{7FEB4D20-6BB9-4F89-91E7-BBC32A49F10E}"/>
              </a:ext>
            </a:extLst>
          </p:cNvPr>
          <p:cNvSpPr txBox="1">
            <a:spLocks noChangeArrowheads="1"/>
          </p:cNvSpPr>
          <p:nvPr/>
        </p:nvSpPr>
        <p:spPr bwMode="auto">
          <a:xfrm>
            <a:off x="3425825" y="5023485"/>
            <a:ext cx="717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a:cs typeface="楷体_GB2312"/>
              </a:rPr>
              <a:t>1/8 </a:t>
            </a:r>
            <a:r>
              <a:rPr lang="en-US" altLang="zh-CN" sz="2000">
                <a:ea typeface="楷体_GB2312"/>
                <a:cs typeface="楷体_GB2312"/>
              </a:rPr>
              <a:t>V</a:t>
            </a:r>
          </a:p>
        </p:txBody>
      </p:sp>
      <p:sp>
        <p:nvSpPr>
          <p:cNvPr id="24604" name="Text Box 32">
            <a:extLst>
              <a:ext uri="{FF2B5EF4-FFF2-40B4-BE49-F238E27FC236}">
                <a16:creationId xmlns:a16="http://schemas.microsoft.com/office/drawing/2014/main" id="{66989B6C-CB31-48C7-BAD0-8D3AE57E108C}"/>
              </a:ext>
            </a:extLst>
          </p:cNvPr>
          <p:cNvSpPr txBox="1">
            <a:spLocks noChangeArrowheads="1"/>
          </p:cNvSpPr>
          <p:nvPr/>
        </p:nvSpPr>
        <p:spPr bwMode="auto">
          <a:xfrm>
            <a:off x="1093788" y="1954213"/>
            <a:ext cx="1206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spcAft>
                <a:spcPct val="0"/>
              </a:spcAft>
              <a:buFontTx/>
              <a:buNone/>
            </a:pPr>
            <a:r>
              <a:rPr lang="zh-CN" altLang="en-US" sz="2000"/>
              <a:t>模拟电压</a:t>
            </a:r>
          </a:p>
        </p:txBody>
      </p:sp>
      <p:sp>
        <p:nvSpPr>
          <p:cNvPr id="24605" name="Text Box 33">
            <a:extLst>
              <a:ext uri="{FF2B5EF4-FFF2-40B4-BE49-F238E27FC236}">
                <a16:creationId xmlns:a16="http://schemas.microsoft.com/office/drawing/2014/main" id="{771387EE-5C63-4597-84B4-0C1676E20E82}"/>
              </a:ext>
            </a:extLst>
          </p:cNvPr>
          <p:cNvSpPr txBox="1">
            <a:spLocks noChangeArrowheads="1"/>
          </p:cNvSpPr>
          <p:nvPr/>
        </p:nvSpPr>
        <p:spPr bwMode="auto">
          <a:xfrm>
            <a:off x="2633663" y="1954213"/>
            <a:ext cx="695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spcAft>
                <a:spcPct val="0"/>
              </a:spcAft>
              <a:buFontTx/>
              <a:buNone/>
            </a:pPr>
            <a:r>
              <a:rPr lang="zh-CN" altLang="en-US" sz="2000"/>
              <a:t>编码</a:t>
            </a:r>
          </a:p>
        </p:txBody>
      </p:sp>
      <p:sp>
        <p:nvSpPr>
          <p:cNvPr id="24606" name="Text Box 34">
            <a:extLst>
              <a:ext uri="{FF2B5EF4-FFF2-40B4-BE49-F238E27FC236}">
                <a16:creationId xmlns:a16="http://schemas.microsoft.com/office/drawing/2014/main" id="{4CC75679-135F-49CB-8ED0-E9166E4AC79F}"/>
              </a:ext>
            </a:extLst>
          </p:cNvPr>
          <p:cNvSpPr txBox="1">
            <a:spLocks noChangeArrowheads="1"/>
          </p:cNvSpPr>
          <p:nvPr/>
        </p:nvSpPr>
        <p:spPr bwMode="auto">
          <a:xfrm>
            <a:off x="3325813" y="1952625"/>
            <a:ext cx="1206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zh-CN" altLang="en-US" sz="2000"/>
              <a:t>代表电压</a:t>
            </a:r>
          </a:p>
        </p:txBody>
      </p:sp>
      <p:sp>
        <p:nvSpPr>
          <p:cNvPr id="24607" name="Line 35">
            <a:extLst>
              <a:ext uri="{FF2B5EF4-FFF2-40B4-BE49-F238E27FC236}">
                <a16:creationId xmlns:a16="http://schemas.microsoft.com/office/drawing/2014/main" id="{0D7C2008-A2B1-486C-ADCB-33B9BAEFA8F3}"/>
              </a:ext>
            </a:extLst>
          </p:cNvPr>
          <p:cNvSpPr>
            <a:spLocks noChangeShapeType="1"/>
          </p:cNvSpPr>
          <p:nvPr/>
        </p:nvSpPr>
        <p:spPr bwMode="auto">
          <a:xfrm>
            <a:off x="1905000" y="2430463"/>
            <a:ext cx="0" cy="31988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4608" name="Text Box 36">
            <a:extLst>
              <a:ext uri="{FF2B5EF4-FFF2-40B4-BE49-F238E27FC236}">
                <a16:creationId xmlns:a16="http://schemas.microsoft.com/office/drawing/2014/main" id="{4612F9C2-AFF0-4744-96D5-C549EB224074}"/>
              </a:ext>
            </a:extLst>
          </p:cNvPr>
          <p:cNvSpPr txBox="1">
            <a:spLocks noChangeArrowheads="1"/>
          </p:cNvSpPr>
          <p:nvPr/>
        </p:nvSpPr>
        <p:spPr bwMode="auto">
          <a:xfrm>
            <a:off x="1258888" y="5124450"/>
            <a:ext cx="5143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spcAft>
                <a:spcPct val="0"/>
              </a:spcAft>
              <a:buFontTx/>
              <a:buNone/>
            </a:pPr>
            <a:r>
              <a:rPr lang="en-US" altLang="zh-CN" sz="1800">
                <a:ea typeface="楷体_GB2312"/>
                <a:cs typeface="楷体_GB2312"/>
              </a:rPr>
              <a:t>1/8 </a:t>
            </a:r>
            <a:r>
              <a:rPr kumimoji="1" lang="en-US" altLang="zh-CN" sz="1800">
                <a:ea typeface="楷体_GB2312"/>
                <a:cs typeface="楷体_GB2312"/>
              </a:rPr>
              <a:t>V</a:t>
            </a:r>
          </a:p>
        </p:txBody>
      </p:sp>
      <p:sp>
        <p:nvSpPr>
          <p:cNvPr id="24609" name="Text Box 37">
            <a:extLst>
              <a:ext uri="{FF2B5EF4-FFF2-40B4-BE49-F238E27FC236}">
                <a16:creationId xmlns:a16="http://schemas.microsoft.com/office/drawing/2014/main" id="{875C90F8-D629-4123-9308-B3C1232CCF1E}"/>
              </a:ext>
            </a:extLst>
          </p:cNvPr>
          <p:cNvSpPr txBox="1">
            <a:spLocks noChangeArrowheads="1"/>
          </p:cNvSpPr>
          <p:nvPr/>
        </p:nvSpPr>
        <p:spPr bwMode="auto">
          <a:xfrm>
            <a:off x="1258888" y="4749800"/>
            <a:ext cx="5143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spcAft>
                <a:spcPct val="0"/>
              </a:spcAft>
              <a:buFontTx/>
              <a:buNone/>
            </a:pPr>
            <a:r>
              <a:rPr lang="en-US" altLang="zh-CN" sz="1800">
                <a:ea typeface="楷体_GB2312"/>
                <a:cs typeface="楷体_GB2312"/>
              </a:rPr>
              <a:t>2/8 </a:t>
            </a:r>
            <a:r>
              <a:rPr kumimoji="1" lang="en-US" altLang="zh-CN" sz="1800">
                <a:ea typeface="楷体_GB2312"/>
                <a:cs typeface="楷体_GB2312"/>
              </a:rPr>
              <a:t>V</a:t>
            </a:r>
          </a:p>
        </p:txBody>
      </p:sp>
      <p:sp>
        <p:nvSpPr>
          <p:cNvPr id="24610" name="Text Box 38">
            <a:extLst>
              <a:ext uri="{FF2B5EF4-FFF2-40B4-BE49-F238E27FC236}">
                <a16:creationId xmlns:a16="http://schemas.microsoft.com/office/drawing/2014/main" id="{60C12EB1-2D9F-49DA-B9D0-AB12522C45E2}"/>
              </a:ext>
            </a:extLst>
          </p:cNvPr>
          <p:cNvSpPr txBox="1">
            <a:spLocks noChangeArrowheads="1"/>
          </p:cNvSpPr>
          <p:nvPr/>
        </p:nvSpPr>
        <p:spPr bwMode="auto">
          <a:xfrm>
            <a:off x="1258888" y="4341813"/>
            <a:ext cx="5143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spcAft>
                <a:spcPct val="0"/>
              </a:spcAft>
              <a:buFontTx/>
              <a:buNone/>
            </a:pPr>
            <a:r>
              <a:rPr lang="en-US" altLang="zh-CN" sz="1800">
                <a:ea typeface="楷体_GB2312"/>
                <a:cs typeface="楷体_GB2312"/>
              </a:rPr>
              <a:t>3/8 </a:t>
            </a:r>
            <a:r>
              <a:rPr kumimoji="1" lang="en-US" altLang="zh-CN" sz="1800">
                <a:ea typeface="楷体_GB2312"/>
                <a:cs typeface="楷体_GB2312"/>
              </a:rPr>
              <a:t>V</a:t>
            </a:r>
          </a:p>
        </p:txBody>
      </p:sp>
      <p:sp>
        <p:nvSpPr>
          <p:cNvPr id="24611" name="Text Box 39">
            <a:extLst>
              <a:ext uri="{FF2B5EF4-FFF2-40B4-BE49-F238E27FC236}">
                <a16:creationId xmlns:a16="http://schemas.microsoft.com/office/drawing/2014/main" id="{E0BA624A-8A8B-4CC5-A3D5-27E5A5360206}"/>
              </a:ext>
            </a:extLst>
          </p:cNvPr>
          <p:cNvSpPr txBox="1">
            <a:spLocks noChangeArrowheads="1"/>
          </p:cNvSpPr>
          <p:nvPr/>
        </p:nvSpPr>
        <p:spPr bwMode="auto">
          <a:xfrm>
            <a:off x="1258888" y="3921125"/>
            <a:ext cx="5143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spcAft>
                <a:spcPct val="0"/>
              </a:spcAft>
              <a:buFontTx/>
              <a:buNone/>
            </a:pPr>
            <a:r>
              <a:rPr lang="en-US" altLang="zh-CN" sz="1800">
                <a:ea typeface="楷体_GB2312"/>
                <a:cs typeface="楷体_GB2312"/>
              </a:rPr>
              <a:t>4/8 </a:t>
            </a:r>
            <a:r>
              <a:rPr kumimoji="1" lang="en-US" altLang="zh-CN" sz="1800">
                <a:ea typeface="楷体_GB2312"/>
                <a:cs typeface="楷体_GB2312"/>
              </a:rPr>
              <a:t>V</a:t>
            </a:r>
          </a:p>
        </p:txBody>
      </p:sp>
      <p:sp>
        <p:nvSpPr>
          <p:cNvPr id="24612" name="Text Box 40">
            <a:extLst>
              <a:ext uri="{FF2B5EF4-FFF2-40B4-BE49-F238E27FC236}">
                <a16:creationId xmlns:a16="http://schemas.microsoft.com/office/drawing/2014/main" id="{04F6306A-8F12-4A10-A47F-A333FE47B861}"/>
              </a:ext>
            </a:extLst>
          </p:cNvPr>
          <p:cNvSpPr txBox="1">
            <a:spLocks noChangeArrowheads="1"/>
          </p:cNvSpPr>
          <p:nvPr/>
        </p:nvSpPr>
        <p:spPr bwMode="auto">
          <a:xfrm>
            <a:off x="1270000" y="3513138"/>
            <a:ext cx="5143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spcAft>
                <a:spcPct val="0"/>
              </a:spcAft>
              <a:buFontTx/>
              <a:buNone/>
            </a:pPr>
            <a:r>
              <a:rPr lang="en-US" altLang="zh-CN" sz="1800">
                <a:ea typeface="楷体_GB2312"/>
                <a:cs typeface="楷体_GB2312"/>
              </a:rPr>
              <a:t>5/8 </a:t>
            </a:r>
            <a:r>
              <a:rPr kumimoji="1" lang="en-US" altLang="zh-CN" sz="1800">
                <a:ea typeface="楷体_GB2312"/>
                <a:cs typeface="楷体_GB2312"/>
              </a:rPr>
              <a:t>V</a:t>
            </a:r>
          </a:p>
        </p:txBody>
      </p:sp>
      <p:sp>
        <p:nvSpPr>
          <p:cNvPr id="24613" name="Text Box 41">
            <a:extLst>
              <a:ext uri="{FF2B5EF4-FFF2-40B4-BE49-F238E27FC236}">
                <a16:creationId xmlns:a16="http://schemas.microsoft.com/office/drawing/2014/main" id="{696C9D34-600C-4F91-B9A5-2A2042A1743D}"/>
              </a:ext>
            </a:extLst>
          </p:cNvPr>
          <p:cNvSpPr txBox="1">
            <a:spLocks noChangeArrowheads="1"/>
          </p:cNvSpPr>
          <p:nvPr/>
        </p:nvSpPr>
        <p:spPr bwMode="auto">
          <a:xfrm>
            <a:off x="1270000" y="3140075"/>
            <a:ext cx="5143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spcAft>
                <a:spcPct val="0"/>
              </a:spcAft>
              <a:buFontTx/>
              <a:buNone/>
            </a:pPr>
            <a:r>
              <a:rPr lang="en-US" altLang="zh-CN" sz="1800">
                <a:ea typeface="楷体_GB2312"/>
                <a:cs typeface="楷体_GB2312"/>
              </a:rPr>
              <a:t>6/8 </a:t>
            </a:r>
            <a:r>
              <a:rPr kumimoji="1" lang="en-US" altLang="zh-CN" sz="1800">
                <a:ea typeface="楷体_GB2312"/>
                <a:cs typeface="楷体_GB2312"/>
              </a:rPr>
              <a:t>V</a:t>
            </a:r>
          </a:p>
        </p:txBody>
      </p:sp>
      <p:sp>
        <p:nvSpPr>
          <p:cNvPr id="24614" name="Text Box 42">
            <a:extLst>
              <a:ext uri="{FF2B5EF4-FFF2-40B4-BE49-F238E27FC236}">
                <a16:creationId xmlns:a16="http://schemas.microsoft.com/office/drawing/2014/main" id="{55B052D4-B7A2-4C74-AF52-B31E97219AB3}"/>
              </a:ext>
            </a:extLst>
          </p:cNvPr>
          <p:cNvSpPr txBox="1">
            <a:spLocks noChangeArrowheads="1"/>
          </p:cNvSpPr>
          <p:nvPr/>
        </p:nvSpPr>
        <p:spPr bwMode="auto">
          <a:xfrm>
            <a:off x="1270000" y="2732088"/>
            <a:ext cx="5143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spcAft>
                <a:spcPct val="0"/>
              </a:spcAft>
              <a:buFontTx/>
              <a:buNone/>
            </a:pPr>
            <a:r>
              <a:rPr lang="en-US" altLang="zh-CN" sz="1800">
                <a:ea typeface="楷体_GB2312"/>
                <a:cs typeface="楷体_GB2312"/>
              </a:rPr>
              <a:t>7/8 </a:t>
            </a:r>
            <a:r>
              <a:rPr kumimoji="1" lang="en-US" altLang="zh-CN" sz="1800">
                <a:ea typeface="楷体_GB2312"/>
                <a:cs typeface="楷体_GB2312"/>
              </a:rPr>
              <a:t>V</a:t>
            </a:r>
          </a:p>
        </p:txBody>
      </p:sp>
      <p:sp>
        <p:nvSpPr>
          <p:cNvPr id="24615" name="Text Box 43">
            <a:extLst>
              <a:ext uri="{FF2B5EF4-FFF2-40B4-BE49-F238E27FC236}">
                <a16:creationId xmlns:a16="http://schemas.microsoft.com/office/drawing/2014/main" id="{6CB51527-041B-4DF4-AE85-EB2770DA79AE}"/>
              </a:ext>
            </a:extLst>
          </p:cNvPr>
          <p:cNvSpPr txBox="1">
            <a:spLocks noChangeArrowheads="1"/>
          </p:cNvSpPr>
          <p:nvPr/>
        </p:nvSpPr>
        <p:spPr bwMode="auto">
          <a:xfrm>
            <a:off x="2159000" y="2465388"/>
            <a:ext cx="5286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spcAft>
                <a:spcPct val="0"/>
              </a:spcAft>
              <a:buFontTx/>
              <a:buNone/>
            </a:pPr>
            <a:r>
              <a:rPr lang="en-US" altLang="zh-CN" sz="1800">
                <a:ea typeface="楷体_GB2312"/>
                <a:cs typeface="楷体_GB2312"/>
              </a:rPr>
              <a:t>7</a:t>
            </a:r>
            <a:r>
              <a:rPr lang="el-GR" altLang="zh-CN" sz="1800">
                <a:ea typeface="楷体_GB2312"/>
                <a:cs typeface="Times New Roman" panose="02020603050405020304" pitchFamily="18" charset="0"/>
              </a:rPr>
              <a:t>Δ</a:t>
            </a:r>
            <a:endParaRPr lang="en-US" altLang="zh-CN" sz="2000">
              <a:ea typeface="楷体_GB2312"/>
              <a:cs typeface="楷体_GB2312"/>
            </a:endParaRPr>
          </a:p>
        </p:txBody>
      </p:sp>
      <p:sp>
        <p:nvSpPr>
          <p:cNvPr id="24616" name="Text Box 44">
            <a:extLst>
              <a:ext uri="{FF2B5EF4-FFF2-40B4-BE49-F238E27FC236}">
                <a16:creationId xmlns:a16="http://schemas.microsoft.com/office/drawing/2014/main" id="{A2381C82-D7B8-4CB0-A2FA-544AEC74C955}"/>
              </a:ext>
            </a:extLst>
          </p:cNvPr>
          <p:cNvSpPr txBox="1">
            <a:spLocks noChangeArrowheads="1"/>
          </p:cNvSpPr>
          <p:nvPr/>
        </p:nvSpPr>
        <p:spPr bwMode="auto">
          <a:xfrm>
            <a:off x="2189163" y="5263356"/>
            <a:ext cx="5286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a:cs typeface="楷体_GB2312"/>
              </a:rPr>
              <a:t>0</a:t>
            </a:r>
            <a:r>
              <a:rPr lang="el-GR" altLang="zh-CN" sz="1800">
                <a:ea typeface="楷体_GB2312"/>
                <a:cs typeface="Times New Roman" panose="02020603050405020304" pitchFamily="18" charset="0"/>
              </a:rPr>
              <a:t>Δ</a:t>
            </a:r>
            <a:endParaRPr lang="en-US" altLang="zh-CN" sz="2000">
              <a:ea typeface="楷体_GB2312"/>
              <a:cs typeface="楷体_GB2312"/>
            </a:endParaRPr>
          </a:p>
        </p:txBody>
      </p:sp>
      <p:sp>
        <p:nvSpPr>
          <p:cNvPr id="24617" name="Text Box 45">
            <a:extLst>
              <a:ext uri="{FF2B5EF4-FFF2-40B4-BE49-F238E27FC236}">
                <a16:creationId xmlns:a16="http://schemas.microsoft.com/office/drawing/2014/main" id="{44AD67A6-EC2D-464D-95A7-C1BD887FE531}"/>
              </a:ext>
            </a:extLst>
          </p:cNvPr>
          <p:cNvSpPr txBox="1">
            <a:spLocks noChangeArrowheads="1"/>
          </p:cNvSpPr>
          <p:nvPr/>
        </p:nvSpPr>
        <p:spPr bwMode="auto">
          <a:xfrm>
            <a:off x="2187576" y="2866503"/>
            <a:ext cx="5286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a:cs typeface="楷体_GB2312"/>
              </a:rPr>
              <a:t>6</a:t>
            </a:r>
            <a:r>
              <a:rPr lang="el-GR" altLang="zh-CN" sz="1800">
                <a:ea typeface="楷体_GB2312"/>
                <a:cs typeface="Times New Roman" panose="02020603050405020304" pitchFamily="18" charset="0"/>
              </a:rPr>
              <a:t>Δ</a:t>
            </a:r>
            <a:endParaRPr lang="en-US" altLang="zh-CN" sz="2000">
              <a:ea typeface="楷体_GB2312"/>
              <a:cs typeface="楷体_GB2312"/>
            </a:endParaRPr>
          </a:p>
        </p:txBody>
      </p:sp>
      <p:sp>
        <p:nvSpPr>
          <p:cNvPr id="24618" name="Text Box 46">
            <a:extLst>
              <a:ext uri="{FF2B5EF4-FFF2-40B4-BE49-F238E27FC236}">
                <a16:creationId xmlns:a16="http://schemas.microsoft.com/office/drawing/2014/main" id="{47190B30-D63B-4DE4-9E52-8E89281D134F}"/>
              </a:ext>
            </a:extLst>
          </p:cNvPr>
          <p:cNvSpPr txBox="1">
            <a:spLocks noChangeArrowheads="1"/>
          </p:cNvSpPr>
          <p:nvPr/>
        </p:nvSpPr>
        <p:spPr bwMode="auto">
          <a:xfrm>
            <a:off x="2189163" y="3280841"/>
            <a:ext cx="5286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a:cs typeface="楷体_GB2312"/>
              </a:rPr>
              <a:t>5</a:t>
            </a:r>
            <a:r>
              <a:rPr lang="el-GR" altLang="zh-CN" sz="1800">
                <a:ea typeface="楷体_GB2312"/>
                <a:cs typeface="Times New Roman" panose="02020603050405020304" pitchFamily="18" charset="0"/>
              </a:rPr>
              <a:t>Δ</a:t>
            </a:r>
            <a:endParaRPr lang="en-US" altLang="zh-CN" sz="2000">
              <a:ea typeface="楷体_GB2312"/>
              <a:cs typeface="楷体_GB2312"/>
            </a:endParaRPr>
          </a:p>
        </p:txBody>
      </p:sp>
      <p:sp>
        <p:nvSpPr>
          <p:cNvPr id="24619" name="Text Box 47">
            <a:extLst>
              <a:ext uri="{FF2B5EF4-FFF2-40B4-BE49-F238E27FC236}">
                <a16:creationId xmlns:a16="http://schemas.microsoft.com/office/drawing/2014/main" id="{1EBE349A-D443-474D-B32F-B0FC3C3185DD}"/>
              </a:ext>
            </a:extLst>
          </p:cNvPr>
          <p:cNvSpPr txBox="1">
            <a:spLocks noChangeArrowheads="1"/>
          </p:cNvSpPr>
          <p:nvPr/>
        </p:nvSpPr>
        <p:spPr bwMode="auto">
          <a:xfrm>
            <a:off x="2190751" y="3682478"/>
            <a:ext cx="5286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a:cs typeface="楷体_GB2312"/>
              </a:rPr>
              <a:t>4</a:t>
            </a:r>
            <a:r>
              <a:rPr lang="el-GR" altLang="zh-CN" sz="1800">
                <a:ea typeface="楷体_GB2312"/>
                <a:cs typeface="Times New Roman" panose="02020603050405020304" pitchFamily="18" charset="0"/>
              </a:rPr>
              <a:t>Δ</a:t>
            </a:r>
            <a:endParaRPr lang="en-US" altLang="zh-CN" sz="2000">
              <a:ea typeface="楷体_GB2312"/>
              <a:cs typeface="楷体_GB2312"/>
            </a:endParaRPr>
          </a:p>
        </p:txBody>
      </p:sp>
      <p:sp>
        <p:nvSpPr>
          <p:cNvPr id="24620" name="Text Box 48">
            <a:extLst>
              <a:ext uri="{FF2B5EF4-FFF2-40B4-BE49-F238E27FC236}">
                <a16:creationId xmlns:a16="http://schemas.microsoft.com/office/drawing/2014/main" id="{220789BD-F309-47CE-B476-FA110E2DB2A4}"/>
              </a:ext>
            </a:extLst>
          </p:cNvPr>
          <p:cNvSpPr txBox="1">
            <a:spLocks noChangeArrowheads="1"/>
          </p:cNvSpPr>
          <p:nvPr/>
        </p:nvSpPr>
        <p:spPr bwMode="auto">
          <a:xfrm>
            <a:off x="2189163" y="4090466"/>
            <a:ext cx="5286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a:cs typeface="楷体_GB2312"/>
              </a:rPr>
              <a:t>3</a:t>
            </a:r>
            <a:r>
              <a:rPr lang="el-GR" altLang="zh-CN" sz="1800">
                <a:ea typeface="楷体_GB2312"/>
                <a:cs typeface="Times New Roman" panose="02020603050405020304" pitchFamily="18" charset="0"/>
              </a:rPr>
              <a:t>Δ</a:t>
            </a:r>
            <a:endParaRPr lang="en-US" altLang="zh-CN" sz="2000">
              <a:ea typeface="楷体_GB2312"/>
              <a:cs typeface="楷体_GB2312"/>
            </a:endParaRPr>
          </a:p>
        </p:txBody>
      </p:sp>
      <p:sp>
        <p:nvSpPr>
          <p:cNvPr id="24621" name="Text Box 49">
            <a:extLst>
              <a:ext uri="{FF2B5EF4-FFF2-40B4-BE49-F238E27FC236}">
                <a16:creationId xmlns:a16="http://schemas.microsoft.com/office/drawing/2014/main" id="{ED66DC9A-DFC3-4121-B4D9-34769DBF6293}"/>
              </a:ext>
            </a:extLst>
          </p:cNvPr>
          <p:cNvSpPr txBox="1">
            <a:spLocks noChangeArrowheads="1"/>
          </p:cNvSpPr>
          <p:nvPr/>
        </p:nvSpPr>
        <p:spPr bwMode="auto">
          <a:xfrm>
            <a:off x="2182814" y="4500563"/>
            <a:ext cx="5286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a:cs typeface="楷体_GB2312"/>
              </a:rPr>
              <a:t>2</a:t>
            </a:r>
            <a:r>
              <a:rPr lang="el-GR" altLang="zh-CN" sz="1800">
                <a:ea typeface="楷体_GB2312"/>
                <a:cs typeface="Times New Roman" panose="02020603050405020304" pitchFamily="18" charset="0"/>
              </a:rPr>
              <a:t>Δ</a:t>
            </a:r>
            <a:endParaRPr lang="en-US" altLang="zh-CN" sz="2000">
              <a:ea typeface="楷体_GB2312"/>
              <a:cs typeface="楷体_GB2312"/>
            </a:endParaRPr>
          </a:p>
        </p:txBody>
      </p:sp>
      <p:sp>
        <p:nvSpPr>
          <p:cNvPr id="24622" name="Text Box 50">
            <a:extLst>
              <a:ext uri="{FF2B5EF4-FFF2-40B4-BE49-F238E27FC236}">
                <a16:creationId xmlns:a16="http://schemas.microsoft.com/office/drawing/2014/main" id="{28072059-D244-4A55-B54A-78CF1D176FFF}"/>
              </a:ext>
            </a:extLst>
          </p:cNvPr>
          <p:cNvSpPr txBox="1">
            <a:spLocks noChangeArrowheads="1"/>
          </p:cNvSpPr>
          <p:nvPr/>
        </p:nvSpPr>
        <p:spPr bwMode="auto">
          <a:xfrm>
            <a:off x="2174875" y="4888706"/>
            <a:ext cx="5286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a:cs typeface="楷体_GB2312"/>
              </a:rPr>
              <a:t>1</a:t>
            </a:r>
            <a:r>
              <a:rPr lang="el-GR" altLang="zh-CN" sz="1800">
                <a:ea typeface="楷体_GB2312"/>
                <a:cs typeface="Times New Roman" panose="02020603050405020304" pitchFamily="18" charset="0"/>
              </a:rPr>
              <a:t>Δ</a:t>
            </a:r>
            <a:endParaRPr lang="en-US" altLang="zh-CN" sz="2000">
              <a:ea typeface="楷体_GB2312"/>
              <a:cs typeface="楷体_GB2312"/>
            </a:endParaRPr>
          </a:p>
        </p:txBody>
      </p:sp>
      <p:sp>
        <p:nvSpPr>
          <p:cNvPr id="24623" name="Rectangle 51">
            <a:extLst>
              <a:ext uri="{FF2B5EF4-FFF2-40B4-BE49-F238E27FC236}">
                <a16:creationId xmlns:a16="http://schemas.microsoft.com/office/drawing/2014/main" id="{D4972746-C391-4952-A808-A594EC9D1134}"/>
              </a:ext>
            </a:extLst>
          </p:cNvPr>
          <p:cNvSpPr>
            <a:spLocks noChangeArrowheads="1"/>
          </p:cNvSpPr>
          <p:nvPr/>
        </p:nvSpPr>
        <p:spPr bwMode="auto">
          <a:xfrm>
            <a:off x="611188" y="3516313"/>
            <a:ext cx="490537"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zh-CN" altLang="en-US" sz="2400">
                <a:latin typeface="Arial" panose="020B0604020202020204" pitchFamily="34" charset="0"/>
              </a:rPr>
              <a:t>只</a:t>
            </a:r>
          </a:p>
          <a:p>
            <a:pPr eaLnBrk="1" hangingPunct="1">
              <a:lnSpc>
                <a:spcPct val="90000"/>
              </a:lnSpc>
              <a:spcAft>
                <a:spcPct val="0"/>
              </a:spcAft>
              <a:buFontTx/>
              <a:buNone/>
            </a:pPr>
            <a:r>
              <a:rPr lang="zh-CN" altLang="en-US" sz="2400">
                <a:latin typeface="Arial" panose="020B0604020202020204" pitchFamily="34" charset="0"/>
              </a:rPr>
              <a:t>舍</a:t>
            </a:r>
          </a:p>
          <a:p>
            <a:pPr eaLnBrk="1" hangingPunct="1">
              <a:lnSpc>
                <a:spcPct val="90000"/>
              </a:lnSpc>
              <a:spcAft>
                <a:spcPct val="0"/>
              </a:spcAft>
              <a:buFontTx/>
              <a:buNone/>
            </a:pPr>
            <a:r>
              <a:rPr lang="zh-CN" altLang="en-US" sz="2400">
                <a:latin typeface="Arial" panose="020B0604020202020204" pitchFamily="34" charset="0"/>
              </a:rPr>
              <a:t>不</a:t>
            </a:r>
          </a:p>
          <a:p>
            <a:pPr eaLnBrk="1" hangingPunct="1">
              <a:lnSpc>
                <a:spcPct val="90000"/>
              </a:lnSpc>
              <a:spcAft>
                <a:spcPct val="0"/>
              </a:spcAft>
              <a:buFontTx/>
              <a:buNone/>
            </a:pPr>
            <a:r>
              <a:rPr lang="zh-CN" altLang="en-US" sz="2400">
                <a:latin typeface="Arial" panose="020B0604020202020204" pitchFamily="34" charset="0"/>
              </a:rPr>
              <a:t>入</a:t>
            </a:r>
          </a:p>
        </p:txBody>
      </p:sp>
      <p:graphicFrame>
        <p:nvGraphicFramePr>
          <p:cNvPr id="2017332" name="Object 52">
            <a:extLst>
              <a:ext uri="{FF2B5EF4-FFF2-40B4-BE49-F238E27FC236}">
                <a16:creationId xmlns:a16="http://schemas.microsoft.com/office/drawing/2014/main" id="{5618E288-B5C3-41EF-AF40-371AD72D1C72}"/>
              </a:ext>
            </a:extLst>
          </p:cNvPr>
          <p:cNvGraphicFramePr>
            <a:graphicFrameLocks noChangeAspect="1"/>
          </p:cNvGraphicFramePr>
          <p:nvPr>
            <p:extLst>
              <p:ext uri="{D42A27DB-BD31-4B8C-83A1-F6EECF244321}">
                <p14:modId xmlns:p14="http://schemas.microsoft.com/office/powerpoint/2010/main" val="3330695727"/>
              </p:ext>
            </p:extLst>
          </p:nvPr>
        </p:nvGraphicFramePr>
        <p:xfrm>
          <a:off x="1090613" y="5917208"/>
          <a:ext cx="1309687" cy="338137"/>
        </p:xfrm>
        <a:graphic>
          <a:graphicData uri="http://schemas.openxmlformats.org/presentationml/2006/ole">
            <mc:AlternateContent xmlns:mc="http://schemas.openxmlformats.org/markup-compatibility/2006">
              <mc:Choice xmlns:v="urn:schemas-microsoft-com:vml" Requires="v">
                <p:oleObj spid="_x0000_s24708" name="公式" r:id="rId4" imgW="647419" imgH="177723" progId="Equation.3">
                  <p:embed/>
                </p:oleObj>
              </mc:Choice>
              <mc:Fallback>
                <p:oleObj name="公式" r:id="rId4" imgW="647419" imgH="177723" progId="Equation.3">
                  <p:embed/>
                  <p:pic>
                    <p:nvPicPr>
                      <p:cNvPr id="0" name="Object 5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0613" y="5917208"/>
                        <a:ext cx="1309687" cy="338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17333" name="Object 53">
            <a:extLst>
              <a:ext uri="{FF2B5EF4-FFF2-40B4-BE49-F238E27FC236}">
                <a16:creationId xmlns:a16="http://schemas.microsoft.com/office/drawing/2014/main" id="{5B431A1E-5051-49E5-9E54-72E813C4DF7A}"/>
              </a:ext>
            </a:extLst>
          </p:cNvPr>
          <p:cNvGraphicFramePr>
            <a:graphicFrameLocks noChangeAspect="1"/>
          </p:cNvGraphicFramePr>
          <p:nvPr>
            <p:extLst>
              <p:ext uri="{D42A27DB-BD31-4B8C-83A1-F6EECF244321}">
                <p14:modId xmlns:p14="http://schemas.microsoft.com/office/powerpoint/2010/main" val="2578810428"/>
              </p:ext>
            </p:extLst>
          </p:nvPr>
        </p:nvGraphicFramePr>
        <p:xfrm>
          <a:off x="2273300" y="5863550"/>
          <a:ext cx="1870075" cy="436562"/>
        </p:xfrm>
        <a:graphic>
          <a:graphicData uri="http://schemas.openxmlformats.org/presentationml/2006/ole">
            <mc:AlternateContent xmlns:mc="http://schemas.openxmlformats.org/markup-compatibility/2006">
              <mc:Choice xmlns:v="urn:schemas-microsoft-com:vml" Requires="v">
                <p:oleObj spid="_x0000_s24709" name="公式" r:id="rId6" imgW="927100" imgH="228600" progId="Equation.3">
                  <p:embed/>
                </p:oleObj>
              </mc:Choice>
              <mc:Fallback>
                <p:oleObj name="公式" r:id="rId6" imgW="927100" imgH="228600" progId="Equation.3">
                  <p:embed/>
                  <p:pic>
                    <p:nvPicPr>
                      <p:cNvPr id="0" name="Object 5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73300" y="5863550"/>
                        <a:ext cx="1870075" cy="436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17334" name="Object 54">
            <a:extLst>
              <a:ext uri="{FF2B5EF4-FFF2-40B4-BE49-F238E27FC236}">
                <a16:creationId xmlns:a16="http://schemas.microsoft.com/office/drawing/2014/main" id="{CF76ED38-2548-4A5A-917A-30CBAE258DE2}"/>
              </a:ext>
            </a:extLst>
          </p:cNvPr>
          <p:cNvGraphicFramePr>
            <a:graphicFrameLocks noChangeAspect="1"/>
          </p:cNvGraphicFramePr>
          <p:nvPr>
            <p:extLst>
              <p:ext uri="{D42A27DB-BD31-4B8C-83A1-F6EECF244321}">
                <p14:modId xmlns:p14="http://schemas.microsoft.com/office/powerpoint/2010/main" val="299987268"/>
              </p:ext>
            </p:extLst>
          </p:nvPr>
        </p:nvGraphicFramePr>
        <p:xfrm>
          <a:off x="4972050" y="5937845"/>
          <a:ext cx="1489075" cy="338138"/>
        </p:xfrm>
        <a:graphic>
          <a:graphicData uri="http://schemas.openxmlformats.org/presentationml/2006/ole">
            <mc:AlternateContent xmlns:mc="http://schemas.openxmlformats.org/markup-compatibility/2006">
              <mc:Choice xmlns:v="urn:schemas-microsoft-com:vml" Requires="v">
                <p:oleObj spid="_x0000_s24710" name="公式" r:id="rId8" imgW="736280" imgH="177723" progId="Equation.3">
                  <p:embed/>
                </p:oleObj>
              </mc:Choice>
              <mc:Fallback>
                <p:oleObj name="公式" r:id="rId8" imgW="736280" imgH="177723" progId="Equation.3">
                  <p:embed/>
                  <p:pic>
                    <p:nvPicPr>
                      <p:cNvPr id="0" name="Object 5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72050" y="5937845"/>
                        <a:ext cx="1489075" cy="33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17335" name="Object 55">
            <a:extLst>
              <a:ext uri="{FF2B5EF4-FFF2-40B4-BE49-F238E27FC236}">
                <a16:creationId xmlns:a16="http://schemas.microsoft.com/office/drawing/2014/main" id="{D83E364C-6FAC-4FED-9266-03C39C84910E}"/>
              </a:ext>
            </a:extLst>
          </p:cNvPr>
          <p:cNvGraphicFramePr>
            <a:graphicFrameLocks noChangeAspect="1"/>
          </p:cNvGraphicFramePr>
          <p:nvPr>
            <p:extLst>
              <p:ext uri="{D42A27DB-BD31-4B8C-83A1-F6EECF244321}">
                <p14:modId xmlns:p14="http://schemas.microsoft.com/office/powerpoint/2010/main" val="1208592863"/>
              </p:ext>
            </p:extLst>
          </p:nvPr>
        </p:nvGraphicFramePr>
        <p:xfrm>
          <a:off x="6351588" y="5872758"/>
          <a:ext cx="2000250" cy="436562"/>
        </p:xfrm>
        <a:graphic>
          <a:graphicData uri="http://schemas.openxmlformats.org/presentationml/2006/ole">
            <mc:AlternateContent xmlns:mc="http://schemas.openxmlformats.org/markup-compatibility/2006">
              <mc:Choice xmlns:v="urn:schemas-microsoft-com:vml" Requires="v">
                <p:oleObj spid="_x0000_s24711" name="公式" r:id="rId10" imgW="990600" imgH="228600" progId="Equation.3">
                  <p:embed/>
                </p:oleObj>
              </mc:Choice>
              <mc:Fallback>
                <p:oleObj name="公式" r:id="rId10" imgW="990600" imgH="228600" progId="Equation.3">
                  <p:embed/>
                  <p:pic>
                    <p:nvPicPr>
                      <p:cNvPr id="0" name="Object 5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351588" y="5872758"/>
                        <a:ext cx="2000250" cy="436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104">
            <a:extLst>
              <a:ext uri="{FF2B5EF4-FFF2-40B4-BE49-F238E27FC236}">
                <a16:creationId xmlns:a16="http://schemas.microsoft.com/office/drawing/2014/main" id="{F3A177F5-B9A2-4036-958E-B4B2403A7FF1}"/>
              </a:ext>
            </a:extLst>
          </p:cNvPr>
          <p:cNvGrpSpPr>
            <a:grpSpLocks/>
          </p:cNvGrpSpPr>
          <p:nvPr/>
        </p:nvGrpSpPr>
        <p:grpSpPr bwMode="auto">
          <a:xfrm>
            <a:off x="4441825" y="1958975"/>
            <a:ext cx="4087813" cy="3865563"/>
            <a:chOff x="2798" y="1234"/>
            <a:chExt cx="2575" cy="2435"/>
          </a:xfrm>
        </p:grpSpPr>
        <p:sp>
          <p:nvSpPr>
            <p:cNvPr id="24629" name="Text Box 56">
              <a:extLst>
                <a:ext uri="{FF2B5EF4-FFF2-40B4-BE49-F238E27FC236}">
                  <a16:creationId xmlns:a16="http://schemas.microsoft.com/office/drawing/2014/main" id="{94B6573F-173D-4323-8C26-6A9B54114EBC}"/>
                </a:ext>
              </a:extLst>
            </p:cNvPr>
            <p:cNvSpPr txBox="1">
              <a:spLocks noChangeArrowheads="1"/>
            </p:cNvSpPr>
            <p:nvPr/>
          </p:nvSpPr>
          <p:spPr bwMode="auto">
            <a:xfrm>
              <a:off x="3885" y="3351"/>
              <a:ext cx="33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a:cs typeface="楷体_GB2312"/>
                </a:rPr>
                <a:t>0</a:t>
              </a:r>
              <a:r>
                <a:rPr lang="el-GR" altLang="zh-CN" sz="1800">
                  <a:ea typeface="楷体_GB2312"/>
                  <a:cs typeface="Times New Roman" panose="02020603050405020304" pitchFamily="18" charset="0"/>
                </a:rPr>
                <a:t>Δ</a:t>
              </a:r>
              <a:endParaRPr lang="en-US" altLang="zh-CN" sz="2000">
                <a:ea typeface="楷体_GB2312"/>
                <a:cs typeface="楷体_GB2312"/>
              </a:endParaRPr>
            </a:p>
          </p:txBody>
        </p:sp>
        <p:sp>
          <p:nvSpPr>
            <p:cNvPr id="24630" name="Text Box 57">
              <a:extLst>
                <a:ext uri="{FF2B5EF4-FFF2-40B4-BE49-F238E27FC236}">
                  <a16:creationId xmlns:a16="http://schemas.microsoft.com/office/drawing/2014/main" id="{2CB846FD-3FF6-4357-8EA5-F2D18059E140}"/>
                </a:ext>
              </a:extLst>
            </p:cNvPr>
            <p:cNvSpPr txBox="1">
              <a:spLocks noChangeArrowheads="1"/>
            </p:cNvSpPr>
            <p:nvPr/>
          </p:nvSpPr>
          <p:spPr bwMode="auto">
            <a:xfrm>
              <a:off x="4666" y="1643"/>
              <a:ext cx="5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a:cs typeface="楷体_GB2312"/>
                </a:rPr>
                <a:t>14/15 </a:t>
              </a:r>
              <a:r>
                <a:rPr lang="en-US" altLang="zh-CN" sz="2000">
                  <a:ea typeface="楷体_GB2312"/>
                  <a:cs typeface="楷体_GB2312"/>
                </a:rPr>
                <a:t>V</a:t>
              </a:r>
            </a:p>
          </p:txBody>
        </p:sp>
        <p:sp>
          <p:nvSpPr>
            <p:cNvPr id="24631" name="Text Box 58">
              <a:extLst>
                <a:ext uri="{FF2B5EF4-FFF2-40B4-BE49-F238E27FC236}">
                  <a16:creationId xmlns:a16="http://schemas.microsoft.com/office/drawing/2014/main" id="{677DB670-EC27-44C9-BB25-E7110D923F47}"/>
                </a:ext>
              </a:extLst>
            </p:cNvPr>
            <p:cNvSpPr txBox="1">
              <a:spLocks noChangeArrowheads="1"/>
            </p:cNvSpPr>
            <p:nvPr/>
          </p:nvSpPr>
          <p:spPr bwMode="auto">
            <a:xfrm>
              <a:off x="4745" y="3419"/>
              <a:ext cx="3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a:cs typeface="楷体_GB2312"/>
                </a:rPr>
                <a:t>0 </a:t>
              </a:r>
              <a:r>
                <a:rPr lang="en-US" altLang="zh-CN" sz="2000">
                  <a:ea typeface="楷体_GB2312"/>
                  <a:cs typeface="楷体_GB2312"/>
                </a:rPr>
                <a:t>V</a:t>
              </a:r>
            </a:p>
          </p:txBody>
        </p:sp>
        <p:sp>
          <p:nvSpPr>
            <p:cNvPr id="24632" name="Text Box 59">
              <a:extLst>
                <a:ext uri="{FF2B5EF4-FFF2-40B4-BE49-F238E27FC236}">
                  <a16:creationId xmlns:a16="http://schemas.microsoft.com/office/drawing/2014/main" id="{9C67832A-9AD2-4743-A2F7-249D6570A077}"/>
                </a:ext>
              </a:extLst>
            </p:cNvPr>
            <p:cNvSpPr txBox="1">
              <a:spLocks noChangeArrowheads="1"/>
            </p:cNvSpPr>
            <p:nvPr/>
          </p:nvSpPr>
          <p:spPr bwMode="auto">
            <a:xfrm>
              <a:off x="4235" y="1649"/>
              <a:ext cx="389" cy="231"/>
            </a:xfrm>
            <a:prstGeom prst="rect">
              <a:avLst/>
            </a:prstGeom>
            <a:solidFill>
              <a:schemeClr val="bg1"/>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a:cs typeface="楷体_GB2312"/>
                </a:rPr>
                <a:t>111</a:t>
              </a:r>
            </a:p>
          </p:txBody>
        </p:sp>
        <p:sp>
          <p:nvSpPr>
            <p:cNvPr id="24633" name="Text Box 60">
              <a:extLst>
                <a:ext uri="{FF2B5EF4-FFF2-40B4-BE49-F238E27FC236}">
                  <a16:creationId xmlns:a16="http://schemas.microsoft.com/office/drawing/2014/main" id="{0A461CD5-687D-4CBC-BD5A-41E3F854EC93}"/>
                </a:ext>
              </a:extLst>
            </p:cNvPr>
            <p:cNvSpPr txBox="1">
              <a:spLocks noChangeArrowheads="1"/>
            </p:cNvSpPr>
            <p:nvPr/>
          </p:nvSpPr>
          <p:spPr bwMode="auto">
            <a:xfrm>
              <a:off x="4234" y="1918"/>
              <a:ext cx="390" cy="231"/>
            </a:xfrm>
            <a:prstGeom prst="rect">
              <a:avLst/>
            </a:prstGeom>
            <a:solidFill>
              <a:schemeClr val="bg1"/>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a:cs typeface="楷体_GB2312"/>
                </a:rPr>
                <a:t>110</a:t>
              </a:r>
            </a:p>
          </p:txBody>
        </p:sp>
        <p:sp>
          <p:nvSpPr>
            <p:cNvPr id="24634" name="Text Box 61">
              <a:extLst>
                <a:ext uri="{FF2B5EF4-FFF2-40B4-BE49-F238E27FC236}">
                  <a16:creationId xmlns:a16="http://schemas.microsoft.com/office/drawing/2014/main" id="{1944100A-5271-445D-A9F8-FA52B82A691B}"/>
                </a:ext>
              </a:extLst>
            </p:cNvPr>
            <p:cNvSpPr txBox="1">
              <a:spLocks noChangeArrowheads="1"/>
            </p:cNvSpPr>
            <p:nvPr/>
          </p:nvSpPr>
          <p:spPr bwMode="auto">
            <a:xfrm>
              <a:off x="4246" y="2187"/>
              <a:ext cx="380" cy="231"/>
            </a:xfrm>
            <a:prstGeom prst="rect">
              <a:avLst/>
            </a:prstGeom>
            <a:solidFill>
              <a:schemeClr val="bg1"/>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a:cs typeface="楷体_GB2312"/>
                </a:rPr>
                <a:t>101</a:t>
              </a:r>
            </a:p>
          </p:txBody>
        </p:sp>
        <p:sp>
          <p:nvSpPr>
            <p:cNvPr id="24635" name="Text Box 62">
              <a:extLst>
                <a:ext uri="{FF2B5EF4-FFF2-40B4-BE49-F238E27FC236}">
                  <a16:creationId xmlns:a16="http://schemas.microsoft.com/office/drawing/2014/main" id="{9914D016-9A0D-4D1A-880E-A44EDC0025C4}"/>
                </a:ext>
              </a:extLst>
            </p:cNvPr>
            <p:cNvSpPr txBox="1">
              <a:spLocks noChangeArrowheads="1"/>
            </p:cNvSpPr>
            <p:nvPr/>
          </p:nvSpPr>
          <p:spPr bwMode="auto">
            <a:xfrm>
              <a:off x="4235" y="2456"/>
              <a:ext cx="389" cy="231"/>
            </a:xfrm>
            <a:prstGeom prst="rect">
              <a:avLst/>
            </a:prstGeom>
            <a:solidFill>
              <a:schemeClr val="bg1"/>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a:cs typeface="楷体_GB2312"/>
                </a:rPr>
                <a:t>100</a:t>
              </a:r>
            </a:p>
          </p:txBody>
        </p:sp>
        <p:sp>
          <p:nvSpPr>
            <p:cNvPr id="24636" name="Text Box 63">
              <a:extLst>
                <a:ext uri="{FF2B5EF4-FFF2-40B4-BE49-F238E27FC236}">
                  <a16:creationId xmlns:a16="http://schemas.microsoft.com/office/drawing/2014/main" id="{149AFE2D-D762-4ECB-9908-6DB1F715929B}"/>
                </a:ext>
              </a:extLst>
            </p:cNvPr>
            <p:cNvSpPr txBox="1">
              <a:spLocks noChangeArrowheads="1"/>
            </p:cNvSpPr>
            <p:nvPr/>
          </p:nvSpPr>
          <p:spPr bwMode="auto">
            <a:xfrm>
              <a:off x="4235" y="2726"/>
              <a:ext cx="389" cy="231"/>
            </a:xfrm>
            <a:prstGeom prst="rect">
              <a:avLst/>
            </a:prstGeom>
            <a:solidFill>
              <a:schemeClr val="bg1"/>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a:cs typeface="楷体_GB2312"/>
                </a:rPr>
                <a:t>011</a:t>
              </a:r>
            </a:p>
          </p:txBody>
        </p:sp>
        <p:sp>
          <p:nvSpPr>
            <p:cNvPr id="24637" name="Text Box 64">
              <a:extLst>
                <a:ext uri="{FF2B5EF4-FFF2-40B4-BE49-F238E27FC236}">
                  <a16:creationId xmlns:a16="http://schemas.microsoft.com/office/drawing/2014/main" id="{B1D9389D-2B05-41ED-BC41-46CE468CFF76}"/>
                </a:ext>
              </a:extLst>
            </p:cNvPr>
            <p:cNvSpPr txBox="1">
              <a:spLocks noChangeArrowheads="1"/>
            </p:cNvSpPr>
            <p:nvPr/>
          </p:nvSpPr>
          <p:spPr bwMode="auto">
            <a:xfrm>
              <a:off x="4237" y="2989"/>
              <a:ext cx="389" cy="231"/>
            </a:xfrm>
            <a:prstGeom prst="rect">
              <a:avLst/>
            </a:prstGeom>
            <a:solidFill>
              <a:schemeClr val="bg1"/>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a:cs typeface="楷体_GB2312"/>
                </a:rPr>
                <a:t>010</a:t>
              </a:r>
            </a:p>
          </p:txBody>
        </p:sp>
        <p:sp>
          <p:nvSpPr>
            <p:cNvPr id="24638" name="Text Box 65">
              <a:extLst>
                <a:ext uri="{FF2B5EF4-FFF2-40B4-BE49-F238E27FC236}">
                  <a16:creationId xmlns:a16="http://schemas.microsoft.com/office/drawing/2014/main" id="{3EEB9A4F-B340-47AC-BF90-C252CE72BDA2}"/>
                </a:ext>
              </a:extLst>
            </p:cNvPr>
            <p:cNvSpPr txBox="1">
              <a:spLocks noChangeArrowheads="1"/>
            </p:cNvSpPr>
            <p:nvPr/>
          </p:nvSpPr>
          <p:spPr bwMode="auto">
            <a:xfrm>
              <a:off x="4237" y="3258"/>
              <a:ext cx="378" cy="231"/>
            </a:xfrm>
            <a:prstGeom prst="rect">
              <a:avLst/>
            </a:prstGeom>
            <a:solidFill>
              <a:schemeClr val="bg1"/>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a:cs typeface="楷体_GB2312"/>
                </a:rPr>
                <a:t>001</a:t>
              </a:r>
            </a:p>
          </p:txBody>
        </p:sp>
        <p:sp>
          <p:nvSpPr>
            <p:cNvPr id="24639" name="Text Box 66">
              <a:extLst>
                <a:ext uri="{FF2B5EF4-FFF2-40B4-BE49-F238E27FC236}">
                  <a16:creationId xmlns:a16="http://schemas.microsoft.com/office/drawing/2014/main" id="{71E58817-5A32-4892-8CCC-545AFB1395D8}"/>
                </a:ext>
              </a:extLst>
            </p:cNvPr>
            <p:cNvSpPr txBox="1">
              <a:spLocks noChangeArrowheads="1"/>
            </p:cNvSpPr>
            <p:nvPr/>
          </p:nvSpPr>
          <p:spPr bwMode="auto">
            <a:xfrm>
              <a:off x="4236" y="3429"/>
              <a:ext cx="379" cy="231"/>
            </a:xfrm>
            <a:prstGeom prst="rect">
              <a:avLst/>
            </a:prstGeom>
            <a:solidFill>
              <a:schemeClr val="bg1"/>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a:cs typeface="楷体_GB2312"/>
                </a:rPr>
                <a:t>000</a:t>
              </a:r>
            </a:p>
          </p:txBody>
        </p:sp>
        <p:sp>
          <p:nvSpPr>
            <p:cNvPr id="24640" name="Text Box 67">
              <a:extLst>
                <a:ext uri="{FF2B5EF4-FFF2-40B4-BE49-F238E27FC236}">
                  <a16:creationId xmlns:a16="http://schemas.microsoft.com/office/drawing/2014/main" id="{9A0311ED-A71B-4255-B119-5608EDD3BC14}"/>
                </a:ext>
              </a:extLst>
            </p:cNvPr>
            <p:cNvSpPr txBox="1">
              <a:spLocks noChangeArrowheads="1"/>
            </p:cNvSpPr>
            <p:nvPr/>
          </p:nvSpPr>
          <p:spPr bwMode="auto">
            <a:xfrm>
              <a:off x="4665" y="1900"/>
              <a:ext cx="5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a:cs typeface="楷体_GB2312"/>
                </a:rPr>
                <a:t>12/15 </a:t>
              </a:r>
              <a:r>
                <a:rPr lang="en-US" altLang="zh-CN" sz="2000">
                  <a:ea typeface="楷体_GB2312"/>
                  <a:cs typeface="楷体_GB2312"/>
                </a:rPr>
                <a:t>V</a:t>
              </a:r>
            </a:p>
          </p:txBody>
        </p:sp>
        <p:sp>
          <p:nvSpPr>
            <p:cNvPr id="24641" name="Text Box 68">
              <a:extLst>
                <a:ext uri="{FF2B5EF4-FFF2-40B4-BE49-F238E27FC236}">
                  <a16:creationId xmlns:a16="http://schemas.microsoft.com/office/drawing/2014/main" id="{04B79E8B-E343-4914-ACAC-C4183655F257}"/>
                </a:ext>
              </a:extLst>
            </p:cNvPr>
            <p:cNvSpPr txBox="1">
              <a:spLocks noChangeArrowheads="1"/>
            </p:cNvSpPr>
            <p:nvPr/>
          </p:nvSpPr>
          <p:spPr bwMode="auto">
            <a:xfrm>
              <a:off x="4666" y="2176"/>
              <a:ext cx="5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a:cs typeface="楷体_GB2312"/>
                </a:rPr>
                <a:t>10/15 </a:t>
              </a:r>
              <a:r>
                <a:rPr lang="en-US" altLang="zh-CN" sz="2000">
                  <a:ea typeface="楷体_GB2312"/>
                  <a:cs typeface="楷体_GB2312"/>
                </a:rPr>
                <a:t>V</a:t>
              </a:r>
            </a:p>
          </p:txBody>
        </p:sp>
        <p:sp>
          <p:nvSpPr>
            <p:cNvPr id="24642" name="Text Box 69">
              <a:extLst>
                <a:ext uri="{FF2B5EF4-FFF2-40B4-BE49-F238E27FC236}">
                  <a16:creationId xmlns:a16="http://schemas.microsoft.com/office/drawing/2014/main" id="{17F877BB-F055-4484-8D2A-FFB7882DE2B3}"/>
                </a:ext>
              </a:extLst>
            </p:cNvPr>
            <p:cNvSpPr txBox="1">
              <a:spLocks noChangeArrowheads="1"/>
            </p:cNvSpPr>
            <p:nvPr/>
          </p:nvSpPr>
          <p:spPr bwMode="auto">
            <a:xfrm>
              <a:off x="4667" y="2444"/>
              <a:ext cx="5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a:cs typeface="楷体_GB2312"/>
                </a:rPr>
                <a:t>8/15 </a:t>
              </a:r>
              <a:r>
                <a:rPr lang="en-US" altLang="zh-CN" sz="2000">
                  <a:ea typeface="楷体_GB2312"/>
                  <a:cs typeface="楷体_GB2312"/>
                </a:rPr>
                <a:t>V</a:t>
              </a:r>
            </a:p>
          </p:txBody>
        </p:sp>
        <p:sp>
          <p:nvSpPr>
            <p:cNvPr id="24643" name="Text Box 70">
              <a:extLst>
                <a:ext uri="{FF2B5EF4-FFF2-40B4-BE49-F238E27FC236}">
                  <a16:creationId xmlns:a16="http://schemas.microsoft.com/office/drawing/2014/main" id="{2D068EFB-9795-457C-85EF-4A6475DF88FB}"/>
                </a:ext>
              </a:extLst>
            </p:cNvPr>
            <p:cNvSpPr txBox="1">
              <a:spLocks noChangeArrowheads="1"/>
            </p:cNvSpPr>
            <p:nvPr/>
          </p:nvSpPr>
          <p:spPr bwMode="auto">
            <a:xfrm>
              <a:off x="4666" y="2718"/>
              <a:ext cx="5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a:cs typeface="楷体_GB2312"/>
                </a:rPr>
                <a:t>6/15 </a:t>
              </a:r>
              <a:r>
                <a:rPr lang="en-US" altLang="zh-CN" sz="2000">
                  <a:ea typeface="楷体_GB2312"/>
                  <a:cs typeface="楷体_GB2312"/>
                </a:rPr>
                <a:t>V</a:t>
              </a:r>
            </a:p>
          </p:txBody>
        </p:sp>
        <p:sp>
          <p:nvSpPr>
            <p:cNvPr id="24644" name="Text Box 71">
              <a:extLst>
                <a:ext uri="{FF2B5EF4-FFF2-40B4-BE49-F238E27FC236}">
                  <a16:creationId xmlns:a16="http://schemas.microsoft.com/office/drawing/2014/main" id="{E4BAB3E1-39E8-4FC1-B500-7DC138F414D1}"/>
                </a:ext>
              </a:extLst>
            </p:cNvPr>
            <p:cNvSpPr txBox="1">
              <a:spLocks noChangeArrowheads="1"/>
            </p:cNvSpPr>
            <p:nvPr/>
          </p:nvSpPr>
          <p:spPr bwMode="auto">
            <a:xfrm>
              <a:off x="4667" y="2977"/>
              <a:ext cx="5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a:cs typeface="楷体_GB2312"/>
                </a:rPr>
                <a:t>4/15 </a:t>
              </a:r>
              <a:r>
                <a:rPr lang="en-US" altLang="zh-CN" sz="2000">
                  <a:ea typeface="楷体_GB2312"/>
                  <a:cs typeface="楷体_GB2312"/>
                </a:rPr>
                <a:t>V</a:t>
              </a:r>
            </a:p>
          </p:txBody>
        </p:sp>
        <p:sp>
          <p:nvSpPr>
            <p:cNvPr id="24645" name="Text Box 72">
              <a:extLst>
                <a:ext uri="{FF2B5EF4-FFF2-40B4-BE49-F238E27FC236}">
                  <a16:creationId xmlns:a16="http://schemas.microsoft.com/office/drawing/2014/main" id="{B294989C-D193-4F20-AA5A-4030724A8D65}"/>
                </a:ext>
              </a:extLst>
            </p:cNvPr>
            <p:cNvSpPr txBox="1">
              <a:spLocks noChangeArrowheads="1"/>
            </p:cNvSpPr>
            <p:nvPr/>
          </p:nvSpPr>
          <p:spPr bwMode="auto">
            <a:xfrm>
              <a:off x="4676" y="3246"/>
              <a:ext cx="5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a:cs typeface="楷体_GB2312"/>
                </a:rPr>
                <a:t>2/15 </a:t>
              </a:r>
              <a:r>
                <a:rPr lang="en-US" altLang="zh-CN" sz="2000">
                  <a:ea typeface="楷体_GB2312"/>
                  <a:cs typeface="楷体_GB2312"/>
                </a:rPr>
                <a:t>V</a:t>
              </a:r>
            </a:p>
          </p:txBody>
        </p:sp>
        <p:sp>
          <p:nvSpPr>
            <p:cNvPr id="24646" name="Text Box 73">
              <a:extLst>
                <a:ext uri="{FF2B5EF4-FFF2-40B4-BE49-F238E27FC236}">
                  <a16:creationId xmlns:a16="http://schemas.microsoft.com/office/drawing/2014/main" id="{3C35D535-B35D-4ADF-99F3-B8DB2BC8B711}"/>
                </a:ext>
              </a:extLst>
            </p:cNvPr>
            <p:cNvSpPr txBox="1">
              <a:spLocks noChangeArrowheads="1"/>
            </p:cNvSpPr>
            <p:nvPr/>
          </p:nvSpPr>
          <p:spPr bwMode="auto">
            <a:xfrm>
              <a:off x="3179" y="1235"/>
              <a:ext cx="7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spcAft>
                  <a:spcPct val="0"/>
                </a:spcAft>
                <a:buFontTx/>
                <a:buNone/>
              </a:pPr>
              <a:r>
                <a:rPr lang="zh-CN" altLang="en-US" sz="2000"/>
                <a:t>模拟电压</a:t>
              </a:r>
            </a:p>
          </p:txBody>
        </p:sp>
        <p:sp>
          <p:nvSpPr>
            <p:cNvPr id="24647" name="Text Box 74">
              <a:extLst>
                <a:ext uri="{FF2B5EF4-FFF2-40B4-BE49-F238E27FC236}">
                  <a16:creationId xmlns:a16="http://schemas.microsoft.com/office/drawing/2014/main" id="{C03AFB85-CA9E-48BD-95B6-87F1FEF58941}"/>
                </a:ext>
              </a:extLst>
            </p:cNvPr>
            <p:cNvSpPr txBox="1">
              <a:spLocks noChangeArrowheads="1"/>
            </p:cNvSpPr>
            <p:nvPr/>
          </p:nvSpPr>
          <p:spPr bwMode="auto">
            <a:xfrm>
              <a:off x="4177" y="1235"/>
              <a:ext cx="4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spcAft>
                  <a:spcPct val="0"/>
                </a:spcAft>
                <a:buFontTx/>
                <a:buNone/>
              </a:pPr>
              <a:r>
                <a:rPr lang="zh-CN" altLang="en-US" sz="2000"/>
                <a:t>编码</a:t>
              </a:r>
            </a:p>
          </p:txBody>
        </p:sp>
        <p:sp>
          <p:nvSpPr>
            <p:cNvPr id="24648" name="Text Box 75">
              <a:extLst>
                <a:ext uri="{FF2B5EF4-FFF2-40B4-BE49-F238E27FC236}">
                  <a16:creationId xmlns:a16="http://schemas.microsoft.com/office/drawing/2014/main" id="{1F54348F-5D95-4828-9E08-4E03A7DF7179}"/>
                </a:ext>
              </a:extLst>
            </p:cNvPr>
            <p:cNvSpPr txBox="1">
              <a:spLocks noChangeArrowheads="1"/>
            </p:cNvSpPr>
            <p:nvPr/>
          </p:nvSpPr>
          <p:spPr bwMode="auto">
            <a:xfrm>
              <a:off x="4613" y="1234"/>
              <a:ext cx="7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zh-CN" altLang="en-US" sz="2000"/>
                <a:t>代表电压</a:t>
              </a:r>
            </a:p>
          </p:txBody>
        </p:sp>
        <p:grpSp>
          <p:nvGrpSpPr>
            <p:cNvPr id="24649" name="Group 76">
              <a:extLst>
                <a:ext uri="{FF2B5EF4-FFF2-40B4-BE49-F238E27FC236}">
                  <a16:creationId xmlns:a16="http://schemas.microsoft.com/office/drawing/2014/main" id="{4FDB32FD-CC67-499C-A521-22DFA0CAE6B4}"/>
                </a:ext>
              </a:extLst>
            </p:cNvPr>
            <p:cNvGrpSpPr>
              <a:grpSpLocks/>
            </p:cNvGrpSpPr>
            <p:nvPr/>
          </p:nvGrpSpPr>
          <p:grpSpPr bwMode="auto">
            <a:xfrm>
              <a:off x="3694" y="1798"/>
              <a:ext cx="174" cy="1599"/>
              <a:chOff x="1548" y="2004"/>
              <a:chExt cx="878" cy="1615"/>
            </a:xfrm>
          </p:grpSpPr>
          <p:sp>
            <p:nvSpPr>
              <p:cNvPr id="24670" name="Line 77">
                <a:extLst>
                  <a:ext uri="{FF2B5EF4-FFF2-40B4-BE49-F238E27FC236}">
                    <a16:creationId xmlns:a16="http://schemas.microsoft.com/office/drawing/2014/main" id="{DED32568-F349-457E-A432-7DCD0A0D90C8}"/>
                  </a:ext>
                </a:extLst>
              </p:cNvPr>
              <p:cNvSpPr>
                <a:spLocks noChangeShapeType="1"/>
              </p:cNvSpPr>
              <p:nvPr/>
            </p:nvSpPr>
            <p:spPr bwMode="auto">
              <a:xfrm>
                <a:off x="1548" y="2004"/>
                <a:ext cx="878"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4671" name="Line 78">
                <a:extLst>
                  <a:ext uri="{FF2B5EF4-FFF2-40B4-BE49-F238E27FC236}">
                    <a16:creationId xmlns:a16="http://schemas.microsoft.com/office/drawing/2014/main" id="{799FF9B3-E9E2-4036-B588-874E8BCB273E}"/>
                  </a:ext>
                </a:extLst>
              </p:cNvPr>
              <p:cNvSpPr>
                <a:spLocks noChangeShapeType="1"/>
              </p:cNvSpPr>
              <p:nvPr/>
            </p:nvSpPr>
            <p:spPr bwMode="auto">
              <a:xfrm>
                <a:off x="1548" y="2273"/>
                <a:ext cx="878"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4672" name="Line 79">
                <a:extLst>
                  <a:ext uri="{FF2B5EF4-FFF2-40B4-BE49-F238E27FC236}">
                    <a16:creationId xmlns:a16="http://schemas.microsoft.com/office/drawing/2014/main" id="{4D9631DD-D82D-4721-B35D-73C7FA06298E}"/>
                  </a:ext>
                </a:extLst>
              </p:cNvPr>
              <p:cNvSpPr>
                <a:spLocks noChangeShapeType="1"/>
              </p:cNvSpPr>
              <p:nvPr/>
            </p:nvSpPr>
            <p:spPr bwMode="auto">
              <a:xfrm>
                <a:off x="1548" y="2812"/>
                <a:ext cx="878"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4673" name="Line 80">
                <a:extLst>
                  <a:ext uri="{FF2B5EF4-FFF2-40B4-BE49-F238E27FC236}">
                    <a16:creationId xmlns:a16="http://schemas.microsoft.com/office/drawing/2014/main" id="{7BFA6F55-AD03-4A2B-81ED-34E6E11E03B5}"/>
                  </a:ext>
                </a:extLst>
              </p:cNvPr>
              <p:cNvSpPr>
                <a:spLocks noChangeShapeType="1"/>
              </p:cNvSpPr>
              <p:nvPr/>
            </p:nvSpPr>
            <p:spPr bwMode="auto">
              <a:xfrm>
                <a:off x="1548" y="2542"/>
                <a:ext cx="878"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4674" name="Line 81">
                <a:extLst>
                  <a:ext uri="{FF2B5EF4-FFF2-40B4-BE49-F238E27FC236}">
                    <a16:creationId xmlns:a16="http://schemas.microsoft.com/office/drawing/2014/main" id="{96503E49-6583-4323-B7D5-F47061014B0B}"/>
                  </a:ext>
                </a:extLst>
              </p:cNvPr>
              <p:cNvSpPr>
                <a:spLocks noChangeShapeType="1"/>
              </p:cNvSpPr>
              <p:nvPr/>
            </p:nvSpPr>
            <p:spPr bwMode="auto">
              <a:xfrm>
                <a:off x="1548" y="3081"/>
                <a:ext cx="878"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4675" name="Line 82">
                <a:extLst>
                  <a:ext uri="{FF2B5EF4-FFF2-40B4-BE49-F238E27FC236}">
                    <a16:creationId xmlns:a16="http://schemas.microsoft.com/office/drawing/2014/main" id="{C53E739D-39E3-48FF-9100-61D5E632EA41}"/>
                  </a:ext>
                </a:extLst>
              </p:cNvPr>
              <p:cNvSpPr>
                <a:spLocks noChangeShapeType="1"/>
              </p:cNvSpPr>
              <p:nvPr/>
            </p:nvSpPr>
            <p:spPr bwMode="auto">
              <a:xfrm>
                <a:off x="1548" y="3350"/>
                <a:ext cx="878"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4676" name="Line 83">
                <a:extLst>
                  <a:ext uri="{FF2B5EF4-FFF2-40B4-BE49-F238E27FC236}">
                    <a16:creationId xmlns:a16="http://schemas.microsoft.com/office/drawing/2014/main" id="{27BF680C-3E70-43FE-A41C-DB460A87997D}"/>
                  </a:ext>
                </a:extLst>
              </p:cNvPr>
              <p:cNvSpPr>
                <a:spLocks noChangeShapeType="1"/>
              </p:cNvSpPr>
              <p:nvPr/>
            </p:nvSpPr>
            <p:spPr bwMode="auto">
              <a:xfrm>
                <a:off x="1548" y="3619"/>
                <a:ext cx="878"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24650" name="Line 84">
              <a:extLst>
                <a:ext uri="{FF2B5EF4-FFF2-40B4-BE49-F238E27FC236}">
                  <a16:creationId xmlns:a16="http://schemas.microsoft.com/office/drawing/2014/main" id="{0C440A17-F4DD-4D5F-81FF-344F9DA1151B}"/>
                </a:ext>
              </a:extLst>
            </p:cNvPr>
            <p:cNvSpPr>
              <a:spLocks noChangeShapeType="1"/>
            </p:cNvSpPr>
            <p:nvPr/>
          </p:nvSpPr>
          <p:spPr bwMode="auto">
            <a:xfrm>
              <a:off x="3690" y="1521"/>
              <a:ext cx="20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4651" name="Line 85">
              <a:extLst>
                <a:ext uri="{FF2B5EF4-FFF2-40B4-BE49-F238E27FC236}">
                  <a16:creationId xmlns:a16="http://schemas.microsoft.com/office/drawing/2014/main" id="{CFFB0A07-065C-47E5-B5FA-81322DA4458B}"/>
                </a:ext>
              </a:extLst>
            </p:cNvPr>
            <p:cNvSpPr>
              <a:spLocks noChangeShapeType="1"/>
            </p:cNvSpPr>
            <p:nvPr/>
          </p:nvSpPr>
          <p:spPr bwMode="auto">
            <a:xfrm>
              <a:off x="3690" y="3545"/>
              <a:ext cx="18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4652" name="Line 86">
              <a:extLst>
                <a:ext uri="{FF2B5EF4-FFF2-40B4-BE49-F238E27FC236}">
                  <a16:creationId xmlns:a16="http://schemas.microsoft.com/office/drawing/2014/main" id="{70B92110-F0B7-47A8-8155-D41479EAD69F}"/>
                </a:ext>
              </a:extLst>
            </p:cNvPr>
            <p:cNvSpPr>
              <a:spLocks noChangeShapeType="1"/>
            </p:cNvSpPr>
            <p:nvPr/>
          </p:nvSpPr>
          <p:spPr bwMode="auto">
            <a:xfrm>
              <a:off x="3690" y="1521"/>
              <a:ext cx="0" cy="202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4653" name="Text Box 87">
              <a:extLst>
                <a:ext uri="{FF2B5EF4-FFF2-40B4-BE49-F238E27FC236}">
                  <a16:creationId xmlns:a16="http://schemas.microsoft.com/office/drawing/2014/main" id="{50E389F2-FE3A-46C8-98D4-67FE5AD00552}"/>
                </a:ext>
              </a:extLst>
            </p:cNvPr>
            <p:cNvSpPr txBox="1">
              <a:spLocks noChangeArrowheads="1"/>
            </p:cNvSpPr>
            <p:nvPr/>
          </p:nvSpPr>
          <p:spPr bwMode="auto">
            <a:xfrm>
              <a:off x="3198" y="3301"/>
              <a:ext cx="39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spcAft>
                  <a:spcPct val="0"/>
                </a:spcAft>
                <a:buFontTx/>
                <a:buNone/>
              </a:pPr>
              <a:r>
                <a:rPr lang="en-US" altLang="zh-CN" sz="1800">
                  <a:ea typeface="楷体_GB2312"/>
                  <a:cs typeface="楷体_GB2312"/>
                </a:rPr>
                <a:t>1/15 </a:t>
              </a:r>
              <a:r>
                <a:rPr kumimoji="1" lang="en-US" altLang="zh-CN" sz="1800">
                  <a:ea typeface="楷体_GB2312"/>
                  <a:cs typeface="楷体_GB2312"/>
                </a:rPr>
                <a:t>V</a:t>
              </a:r>
            </a:p>
          </p:txBody>
        </p:sp>
        <p:sp>
          <p:nvSpPr>
            <p:cNvPr id="24654" name="Text Box 88">
              <a:extLst>
                <a:ext uri="{FF2B5EF4-FFF2-40B4-BE49-F238E27FC236}">
                  <a16:creationId xmlns:a16="http://schemas.microsoft.com/office/drawing/2014/main" id="{5967C455-E09C-48BE-9DFB-1BB648401483}"/>
                </a:ext>
              </a:extLst>
            </p:cNvPr>
            <p:cNvSpPr txBox="1">
              <a:spLocks noChangeArrowheads="1"/>
            </p:cNvSpPr>
            <p:nvPr/>
          </p:nvSpPr>
          <p:spPr bwMode="auto">
            <a:xfrm>
              <a:off x="3198" y="3055"/>
              <a:ext cx="39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spcAft>
                  <a:spcPct val="0"/>
                </a:spcAft>
                <a:buFontTx/>
                <a:buNone/>
              </a:pPr>
              <a:r>
                <a:rPr lang="en-US" altLang="zh-CN" sz="1800">
                  <a:ea typeface="楷体_GB2312"/>
                  <a:cs typeface="楷体_GB2312"/>
                </a:rPr>
                <a:t>3/15 </a:t>
              </a:r>
              <a:r>
                <a:rPr kumimoji="1" lang="en-US" altLang="zh-CN" sz="1800">
                  <a:ea typeface="楷体_GB2312"/>
                  <a:cs typeface="楷体_GB2312"/>
                </a:rPr>
                <a:t>V</a:t>
              </a:r>
            </a:p>
          </p:txBody>
        </p:sp>
        <p:sp>
          <p:nvSpPr>
            <p:cNvPr id="24655" name="Text Box 89">
              <a:extLst>
                <a:ext uri="{FF2B5EF4-FFF2-40B4-BE49-F238E27FC236}">
                  <a16:creationId xmlns:a16="http://schemas.microsoft.com/office/drawing/2014/main" id="{54FDF607-39E9-4879-9C37-C7E5EB690726}"/>
                </a:ext>
              </a:extLst>
            </p:cNvPr>
            <p:cNvSpPr txBox="1">
              <a:spLocks noChangeArrowheads="1"/>
            </p:cNvSpPr>
            <p:nvPr/>
          </p:nvSpPr>
          <p:spPr bwMode="auto">
            <a:xfrm>
              <a:off x="3198" y="2786"/>
              <a:ext cx="39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spcAft>
                  <a:spcPct val="0"/>
                </a:spcAft>
                <a:buFontTx/>
                <a:buNone/>
              </a:pPr>
              <a:r>
                <a:rPr lang="en-US" altLang="zh-CN" sz="1800">
                  <a:ea typeface="楷体_GB2312"/>
                  <a:cs typeface="楷体_GB2312"/>
                </a:rPr>
                <a:t>5/15 </a:t>
              </a:r>
              <a:r>
                <a:rPr kumimoji="1" lang="en-US" altLang="zh-CN" sz="1800">
                  <a:ea typeface="楷体_GB2312"/>
                  <a:cs typeface="楷体_GB2312"/>
                </a:rPr>
                <a:t>V</a:t>
              </a:r>
            </a:p>
          </p:txBody>
        </p:sp>
        <p:sp>
          <p:nvSpPr>
            <p:cNvPr id="24656" name="Text Box 90">
              <a:extLst>
                <a:ext uri="{FF2B5EF4-FFF2-40B4-BE49-F238E27FC236}">
                  <a16:creationId xmlns:a16="http://schemas.microsoft.com/office/drawing/2014/main" id="{A1D1D5D6-B65F-4837-8FAA-13D08E076985}"/>
                </a:ext>
              </a:extLst>
            </p:cNvPr>
            <p:cNvSpPr txBox="1">
              <a:spLocks noChangeArrowheads="1"/>
            </p:cNvSpPr>
            <p:nvPr/>
          </p:nvSpPr>
          <p:spPr bwMode="auto">
            <a:xfrm>
              <a:off x="3198" y="2508"/>
              <a:ext cx="39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spcAft>
                  <a:spcPct val="0"/>
                </a:spcAft>
                <a:buFontTx/>
                <a:buNone/>
              </a:pPr>
              <a:r>
                <a:rPr lang="en-US" altLang="zh-CN" sz="1800">
                  <a:ea typeface="楷体_GB2312"/>
                  <a:cs typeface="楷体_GB2312"/>
                </a:rPr>
                <a:t>7/15 </a:t>
              </a:r>
              <a:r>
                <a:rPr kumimoji="1" lang="en-US" altLang="zh-CN" sz="1800">
                  <a:ea typeface="楷体_GB2312"/>
                  <a:cs typeface="楷体_GB2312"/>
                </a:rPr>
                <a:t>V</a:t>
              </a:r>
            </a:p>
          </p:txBody>
        </p:sp>
        <p:sp>
          <p:nvSpPr>
            <p:cNvPr id="24657" name="Text Box 91">
              <a:extLst>
                <a:ext uri="{FF2B5EF4-FFF2-40B4-BE49-F238E27FC236}">
                  <a16:creationId xmlns:a16="http://schemas.microsoft.com/office/drawing/2014/main" id="{E3803339-BEC2-48E5-9724-B60A25FE9787}"/>
                </a:ext>
              </a:extLst>
            </p:cNvPr>
            <p:cNvSpPr txBox="1">
              <a:spLocks noChangeArrowheads="1"/>
            </p:cNvSpPr>
            <p:nvPr/>
          </p:nvSpPr>
          <p:spPr bwMode="auto">
            <a:xfrm>
              <a:off x="3198" y="2239"/>
              <a:ext cx="39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spcAft>
                  <a:spcPct val="0"/>
                </a:spcAft>
                <a:buFontTx/>
                <a:buNone/>
              </a:pPr>
              <a:r>
                <a:rPr lang="en-US" altLang="zh-CN" sz="1800">
                  <a:ea typeface="楷体_GB2312"/>
                  <a:cs typeface="楷体_GB2312"/>
                </a:rPr>
                <a:t>9/15 </a:t>
              </a:r>
              <a:r>
                <a:rPr kumimoji="1" lang="en-US" altLang="zh-CN" sz="1800">
                  <a:ea typeface="楷体_GB2312"/>
                  <a:cs typeface="楷体_GB2312"/>
                </a:rPr>
                <a:t>V</a:t>
              </a:r>
            </a:p>
          </p:txBody>
        </p:sp>
        <p:sp>
          <p:nvSpPr>
            <p:cNvPr id="24658" name="Text Box 92">
              <a:extLst>
                <a:ext uri="{FF2B5EF4-FFF2-40B4-BE49-F238E27FC236}">
                  <a16:creationId xmlns:a16="http://schemas.microsoft.com/office/drawing/2014/main" id="{C46C004A-0918-43D8-ACC3-36A971033921}"/>
                </a:ext>
              </a:extLst>
            </p:cNvPr>
            <p:cNvSpPr txBox="1">
              <a:spLocks noChangeArrowheads="1"/>
            </p:cNvSpPr>
            <p:nvPr/>
          </p:nvSpPr>
          <p:spPr bwMode="auto">
            <a:xfrm>
              <a:off x="3130" y="1993"/>
              <a:ext cx="46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spcAft>
                  <a:spcPct val="0"/>
                </a:spcAft>
                <a:buFontTx/>
                <a:buNone/>
              </a:pPr>
              <a:r>
                <a:rPr lang="en-US" altLang="zh-CN" sz="1800">
                  <a:ea typeface="楷体_GB2312"/>
                  <a:cs typeface="楷体_GB2312"/>
                </a:rPr>
                <a:t>11/15 </a:t>
              </a:r>
              <a:r>
                <a:rPr kumimoji="1" lang="en-US" altLang="zh-CN" sz="1800">
                  <a:ea typeface="楷体_GB2312"/>
                  <a:cs typeface="楷体_GB2312"/>
                </a:rPr>
                <a:t>V</a:t>
              </a:r>
            </a:p>
          </p:txBody>
        </p:sp>
        <p:sp>
          <p:nvSpPr>
            <p:cNvPr id="24659" name="Text Box 93">
              <a:extLst>
                <a:ext uri="{FF2B5EF4-FFF2-40B4-BE49-F238E27FC236}">
                  <a16:creationId xmlns:a16="http://schemas.microsoft.com/office/drawing/2014/main" id="{9AC68A51-0EE6-4C2E-AB48-83C0FC860B17}"/>
                </a:ext>
              </a:extLst>
            </p:cNvPr>
            <p:cNvSpPr txBox="1">
              <a:spLocks noChangeArrowheads="1"/>
            </p:cNvSpPr>
            <p:nvPr/>
          </p:nvSpPr>
          <p:spPr bwMode="auto">
            <a:xfrm>
              <a:off x="3130" y="1723"/>
              <a:ext cx="46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spcAft>
                  <a:spcPct val="0"/>
                </a:spcAft>
                <a:buFontTx/>
                <a:buNone/>
              </a:pPr>
              <a:r>
                <a:rPr lang="en-US" altLang="zh-CN" sz="1800">
                  <a:ea typeface="楷体_GB2312"/>
                  <a:cs typeface="楷体_GB2312"/>
                </a:rPr>
                <a:t>13/15 </a:t>
              </a:r>
              <a:r>
                <a:rPr kumimoji="1" lang="en-US" altLang="zh-CN" sz="1800">
                  <a:ea typeface="楷体_GB2312"/>
                  <a:cs typeface="楷体_GB2312"/>
                </a:rPr>
                <a:t>V</a:t>
              </a:r>
            </a:p>
          </p:txBody>
        </p:sp>
        <p:sp>
          <p:nvSpPr>
            <p:cNvPr id="24660" name="Text Box 94">
              <a:extLst>
                <a:ext uri="{FF2B5EF4-FFF2-40B4-BE49-F238E27FC236}">
                  <a16:creationId xmlns:a16="http://schemas.microsoft.com/office/drawing/2014/main" id="{23FB0CAE-A6A0-4DD5-B415-045B8421B212}"/>
                </a:ext>
              </a:extLst>
            </p:cNvPr>
            <p:cNvSpPr txBox="1">
              <a:spLocks noChangeArrowheads="1"/>
            </p:cNvSpPr>
            <p:nvPr/>
          </p:nvSpPr>
          <p:spPr bwMode="auto">
            <a:xfrm>
              <a:off x="3866" y="1544"/>
              <a:ext cx="33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a:cs typeface="楷体_GB2312"/>
                </a:rPr>
                <a:t>7</a:t>
              </a:r>
              <a:r>
                <a:rPr lang="el-GR" altLang="zh-CN" sz="1800">
                  <a:ea typeface="楷体_GB2312"/>
                  <a:cs typeface="Times New Roman" panose="02020603050405020304" pitchFamily="18" charset="0"/>
                </a:rPr>
                <a:t>Δ</a:t>
              </a:r>
              <a:endParaRPr lang="en-US" altLang="zh-CN" sz="2000">
                <a:ea typeface="楷体_GB2312"/>
                <a:cs typeface="楷体_GB2312"/>
              </a:endParaRPr>
            </a:p>
          </p:txBody>
        </p:sp>
        <p:sp>
          <p:nvSpPr>
            <p:cNvPr id="24661" name="Text Box 95">
              <a:extLst>
                <a:ext uri="{FF2B5EF4-FFF2-40B4-BE49-F238E27FC236}">
                  <a16:creationId xmlns:a16="http://schemas.microsoft.com/office/drawing/2014/main" id="{8199704A-97A8-434B-A3AF-7031EB64FD15}"/>
                </a:ext>
              </a:extLst>
            </p:cNvPr>
            <p:cNvSpPr txBox="1">
              <a:spLocks noChangeArrowheads="1"/>
            </p:cNvSpPr>
            <p:nvPr/>
          </p:nvSpPr>
          <p:spPr bwMode="auto">
            <a:xfrm>
              <a:off x="3865" y="1809"/>
              <a:ext cx="33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a:cs typeface="楷体_GB2312"/>
                </a:rPr>
                <a:t>6</a:t>
              </a:r>
              <a:r>
                <a:rPr lang="el-GR" altLang="zh-CN" sz="1800">
                  <a:ea typeface="楷体_GB2312"/>
                  <a:cs typeface="Times New Roman" panose="02020603050405020304" pitchFamily="18" charset="0"/>
                </a:rPr>
                <a:t>Δ</a:t>
              </a:r>
              <a:endParaRPr lang="en-US" altLang="zh-CN" sz="2000">
                <a:ea typeface="楷体_GB2312"/>
                <a:cs typeface="楷体_GB2312"/>
              </a:endParaRPr>
            </a:p>
          </p:txBody>
        </p:sp>
        <p:sp>
          <p:nvSpPr>
            <p:cNvPr id="24662" name="Text Box 96">
              <a:extLst>
                <a:ext uri="{FF2B5EF4-FFF2-40B4-BE49-F238E27FC236}">
                  <a16:creationId xmlns:a16="http://schemas.microsoft.com/office/drawing/2014/main" id="{8CBA59E2-B8C9-4BF9-A0CD-333AF2A571C0}"/>
                </a:ext>
              </a:extLst>
            </p:cNvPr>
            <p:cNvSpPr txBox="1">
              <a:spLocks noChangeArrowheads="1"/>
            </p:cNvSpPr>
            <p:nvPr/>
          </p:nvSpPr>
          <p:spPr bwMode="auto">
            <a:xfrm>
              <a:off x="3866" y="2082"/>
              <a:ext cx="33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a:cs typeface="楷体_GB2312"/>
                </a:rPr>
                <a:t>5</a:t>
              </a:r>
              <a:r>
                <a:rPr lang="el-GR" altLang="zh-CN" sz="1800">
                  <a:ea typeface="楷体_GB2312"/>
                  <a:cs typeface="Times New Roman" panose="02020603050405020304" pitchFamily="18" charset="0"/>
                </a:rPr>
                <a:t>Δ</a:t>
              </a:r>
              <a:endParaRPr lang="en-US" altLang="zh-CN" sz="2000">
                <a:ea typeface="楷体_GB2312"/>
                <a:cs typeface="楷体_GB2312"/>
              </a:endParaRPr>
            </a:p>
          </p:txBody>
        </p:sp>
        <p:sp>
          <p:nvSpPr>
            <p:cNvPr id="24663" name="Text Box 97">
              <a:extLst>
                <a:ext uri="{FF2B5EF4-FFF2-40B4-BE49-F238E27FC236}">
                  <a16:creationId xmlns:a16="http://schemas.microsoft.com/office/drawing/2014/main" id="{C2085B33-2CD9-4B50-B5BA-B8AAF8428D19}"/>
                </a:ext>
              </a:extLst>
            </p:cNvPr>
            <p:cNvSpPr txBox="1">
              <a:spLocks noChangeArrowheads="1"/>
            </p:cNvSpPr>
            <p:nvPr/>
          </p:nvSpPr>
          <p:spPr bwMode="auto">
            <a:xfrm>
              <a:off x="3867" y="2348"/>
              <a:ext cx="33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a:cs typeface="楷体_GB2312"/>
                </a:rPr>
                <a:t>4</a:t>
              </a:r>
              <a:r>
                <a:rPr lang="el-GR" altLang="zh-CN" sz="1800">
                  <a:ea typeface="楷体_GB2312"/>
                  <a:cs typeface="Times New Roman" panose="02020603050405020304" pitchFamily="18" charset="0"/>
                </a:rPr>
                <a:t>Δ</a:t>
              </a:r>
              <a:endParaRPr lang="en-US" altLang="zh-CN" sz="2000">
                <a:ea typeface="楷体_GB2312"/>
                <a:cs typeface="楷体_GB2312"/>
              </a:endParaRPr>
            </a:p>
          </p:txBody>
        </p:sp>
        <p:sp>
          <p:nvSpPr>
            <p:cNvPr id="24664" name="Text Box 98">
              <a:extLst>
                <a:ext uri="{FF2B5EF4-FFF2-40B4-BE49-F238E27FC236}">
                  <a16:creationId xmlns:a16="http://schemas.microsoft.com/office/drawing/2014/main" id="{47266D9E-6595-4ACA-9DE4-BC04ADF758A7}"/>
                </a:ext>
              </a:extLst>
            </p:cNvPr>
            <p:cNvSpPr txBox="1">
              <a:spLocks noChangeArrowheads="1"/>
            </p:cNvSpPr>
            <p:nvPr/>
          </p:nvSpPr>
          <p:spPr bwMode="auto">
            <a:xfrm>
              <a:off x="3866" y="2617"/>
              <a:ext cx="33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a:cs typeface="楷体_GB2312"/>
                </a:rPr>
                <a:t>3</a:t>
              </a:r>
              <a:r>
                <a:rPr lang="el-GR" altLang="zh-CN" sz="1800">
                  <a:ea typeface="楷体_GB2312"/>
                  <a:cs typeface="Times New Roman" panose="02020603050405020304" pitchFamily="18" charset="0"/>
                </a:rPr>
                <a:t>Δ</a:t>
              </a:r>
              <a:endParaRPr lang="en-US" altLang="zh-CN" sz="2000">
                <a:ea typeface="楷体_GB2312"/>
                <a:cs typeface="楷体_GB2312"/>
              </a:endParaRPr>
            </a:p>
          </p:txBody>
        </p:sp>
        <p:sp>
          <p:nvSpPr>
            <p:cNvPr id="24665" name="Text Box 99">
              <a:extLst>
                <a:ext uri="{FF2B5EF4-FFF2-40B4-BE49-F238E27FC236}">
                  <a16:creationId xmlns:a16="http://schemas.microsoft.com/office/drawing/2014/main" id="{AF3FB763-8A73-4BF9-A5E3-3BBD9C67D05A}"/>
                </a:ext>
              </a:extLst>
            </p:cNvPr>
            <p:cNvSpPr txBox="1">
              <a:spLocks noChangeArrowheads="1"/>
            </p:cNvSpPr>
            <p:nvPr/>
          </p:nvSpPr>
          <p:spPr bwMode="auto">
            <a:xfrm>
              <a:off x="3867" y="2886"/>
              <a:ext cx="33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a:cs typeface="楷体_GB2312"/>
                </a:rPr>
                <a:t>2</a:t>
              </a:r>
              <a:r>
                <a:rPr lang="el-GR" altLang="zh-CN" sz="1800">
                  <a:ea typeface="楷体_GB2312"/>
                  <a:cs typeface="Times New Roman" panose="02020603050405020304" pitchFamily="18" charset="0"/>
                </a:rPr>
                <a:t>Δ</a:t>
              </a:r>
              <a:endParaRPr lang="en-US" altLang="zh-CN" sz="2000">
                <a:ea typeface="楷体_GB2312"/>
                <a:cs typeface="楷体_GB2312"/>
              </a:endParaRPr>
            </a:p>
          </p:txBody>
        </p:sp>
        <p:sp>
          <p:nvSpPr>
            <p:cNvPr id="24666" name="Text Box 100">
              <a:extLst>
                <a:ext uri="{FF2B5EF4-FFF2-40B4-BE49-F238E27FC236}">
                  <a16:creationId xmlns:a16="http://schemas.microsoft.com/office/drawing/2014/main" id="{185AC1BF-B476-4470-9B82-BFB5E16D06BE}"/>
                </a:ext>
              </a:extLst>
            </p:cNvPr>
            <p:cNvSpPr txBox="1">
              <a:spLocks noChangeArrowheads="1"/>
            </p:cNvSpPr>
            <p:nvPr/>
          </p:nvSpPr>
          <p:spPr bwMode="auto">
            <a:xfrm>
              <a:off x="3876" y="3150"/>
              <a:ext cx="33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a:cs typeface="楷体_GB2312"/>
                </a:rPr>
                <a:t>1</a:t>
              </a:r>
              <a:r>
                <a:rPr lang="el-GR" altLang="zh-CN" sz="1800">
                  <a:ea typeface="楷体_GB2312"/>
                  <a:cs typeface="Times New Roman" panose="02020603050405020304" pitchFamily="18" charset="0"/>
                </a:rPr>
                <a:t>Δ</a:t>
              </a:r>
              <a:endParaRPr lang="en-US" altLang="zh-CN" sz="2000">
                <a:ea typeface="楷体_GB2312"/>
                <a:cs typeface="楷体_GB2312"/>
              </a:endParaRPr>
            </a:p>
          </p:txBody>
        </p:sp>
        <p:sp>
          <p:nvSpPr>
            <p:cNvPr id="24667" name="Text Box 101">
              <a:extLst>
                <a:ext uri="{FF2B5EF4-FFF2-40B4-BE49-F238E27FC236}">
                  <a16:creationId xmlns:a16="http://schemas.microsoft.com/office/drawing/2014/main" id="{7AE80AEF-CDE6-4DD1-B0E5-FC0A6CE4D677}"/>
                </a:ext>
              </a:extLst>
            </p:cNvPr>
            <p:cNvSpPr txBox="1">
              <a:spLocks noChangeArrowheads="1"/>
            </p:cNvSpPr>
            <p:nvPr/>
          </p:nvSpPr>
          <p:spPr bwMode="auto">
            <a:xfrm>
              <a:off x="3334" y="3437"/>
              <a:ext cx="3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a:cs typeface="楷体_GB2312"/>
                </a:rPr>
                <a:t>0 V</a:t>
              </a:r>
            </a:p>
          </p:txBody>
        </p:sp>
        <p:sp>
          <p:nvSpPr>
            <p:cNvPr id="24668" name="Text Box 102">
              <a:extLst>
                <a:ext uri="{FF2B5EF4-FFF2-40B4-BE49-F238E27FC236}">
                  <a16:creationId xmlns:a16="http://schemas.microsoft.com/office/drawing/2014/main" id="{8BD88E39-88B1-4942-9057-90D224E1EB02}"/>
                </a:ext>
              </a:extLst>
            </p:cNvPr>
            <p:cNvSpPr txBox="1">
              <a:spLocks noChangeArrowheads="1"/>
            </p:cNvSpPr>
            <p:nvPr/>
          </p:nvSpPr>
          <p:spPr bwMode="auto">
            <a:xfrm>
              <a:off x="3346" y="1431"/>
              <a:ext cx="3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a:cs typeface="楷体_GB2312"/>
                </a:rPr>
                <a:t>1 V</a:t>
              </a:r>
            </a:p>
          </p:txBody>
        </p:sp>
        <p:sp>
          <p:nvSpPr>
            <p:cNvPr id="24669" name="Rectangle 103">
              <a:extLst>
                <a:ext uri="{FF2B5EF4-FFF2-40B4-BE49-F238E27FC236}">
                  <a16:creationId xmlns:a16="http://schemas.microsoft.com/office/drawing/2014/main" id="{720E825C-5076-4EC4-A5C8-33297DD37D6F}"/>
                </a:ext>
              </a:extLst>
            </p:cNvPr>
            <p:cNvSpPr>
              <a:spLocks noChangeArrowheads="1"/>
            </p:cNvSpPr>
            <p:nvPr/>
          </p:nvSpPr>
          <p:spPr bwMode="auto">
            <a:xfrm>
              <a:off x="2798" y="2216"/>
              <a:ext cx="309" cy="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zh-CN" altLang="en-US" sz="2400">
                  <a:latin typeface="Arial" panose="020B0604020202020204" pitchFamily="34" charset="0"/>
                </a:rPr>
                <a:t>四</a:t>
              </a:r>
            </a:p>
            <a:p>
              <a:pPr eaLnBrk="1" hangingPunct="1">
                <a:lnSpc>
                  <a:spcPct val="90000"/>
                </a:lnSpc>
                <a:spcAft>
                  <a:spcPct val="0"/>
                </a:spcAft>
                <a:buFontTx/>
                <a:buNone/>
              </a:pPr>
              <a:r>
                <a:rPr lang="zh-CN" altLang="en-US" sz="2400">
                  <a:latin typeface="Arial" panose="020B0604020202020204" pitchFamily="34" charset="0"/>
                </a:rPr>
                <a:t>舍</a:t>
              </a:r>
            </a:p>
            <a:p>
              <a:pPr eaLnBrk="1" hangingPunct="1">
                <a:lnSpc>
                  <a:spcPct val="90000"/>
                </a:lnSpc>
                <a:spcAft>
                  <a:spcPct val="0"/>
                </a:spcAft>
                <a:buFontTx/>
                <a:buNone/>
              </a:pPr>
              <a:r>
                <a:rPr lang="zh-CN" altLang="en-US" sz="2400">
                  <a:latin typeface="Arial" panose="020B0604020202020204" pitchFamily="34" charset="0"/>
                </a:rPr>
                <a:t>五</a:t>
              </a:r>
            </a:p>
            <a:p>
              <a:pPr eaLnBrk="1" hangingPunct="1">
                <a:lnSpc>
                  <a:spcPct val="90000"/>
                </a:lnSpc>
                <a:spcAft>
                  <a:spcPct val="0"/>
                </a:spcAft>
                <a:buFontTx/>
                <a:buNone/>
              </a:pPr>
              <a:r>
                <a:rPr lang="zh-CN" altLang="en-US" sz="2400">
                  <a:latin typeface="Arial" panose="020B0604020202020204" pitchFamily="34" charset="0"/>
                </a:rPr>
                <a:t>入</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1733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1733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1733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173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a:extLst>
              <a:ext uri="{FF2B5EF4-FFF2-40B4-BE49-F238E27FC236}">
                <a16:creationId xmlns:a16="http://schemas.microsoft.com/office/drawing/2014/main" id="{AE557CA0-722E-47CF-907A-948BDF943C2A}"/>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8E351E42-24D8-43AE-BCB0-88E7AD2568F4}" type="datetime1">
              <a:rPr lang="zh-CN" altLang="en-US" sz="1800" b="0" smtClean="0">
                <a:solidFill>
                  <a:srgbClr val="B2B2B2"/>
                </a:solidFill>
                <a:latin typeface="Arial" panose="020B0604020202020204" pitchFamily="34" charset="0"/>
              </a:rPr>
              <a:pPr>
                <a:spcAft>
                  <a:spcPct val="0"/>
                </a:spcAft>
                <a:buFontTx/>
                <a:buNone/>
              </a:pPr>
              <a:t>2024/11/12</a:t>
            </a:fld>
            <a:endParaRPr lang="en-US" altLang="zh-CN" sz="1800" b="0">
              <a:solidFill>
                <a:srgbClr val="B2B2B2"/>
              </a:solidFill>
              <a:latin typeface="Arial" panose="020B0604020202020204" pitchFamily="34" charset="0"/>
            </a:endParaRPr>
          </a:p>
        </p:txBody>
      </p:sp>
      <p:sp>
        <p:nvSpPr>
          <p:cNvPr id="26627" name="Rectangle 5">
            <a:extLst>
              <a:ext uri="{FF2B5EF4-FFF2-40B4-BE49-F238E27FC236}">
                <a16:creationId xmlns:a16="http://schemas.microsoft.com/office/drawing/2014/main" id="{694DDA21-7860-42D4-B12B-2FED47CF6BC0}"/>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lang="zh-CN" altLang="en-US" sz="1800" b="0">
                <a:solidFill>
                  <a:srgbClr val="B2B2B2"/>
                </a:solidFill>
                <a:latin typeface="宋体" panose="02010600030101010101" pitchFamily="2" charset="-122"/>
              </a:rPr>
              <a:t>数模与模数转换</a:t>
            </a:r>
            <a:endParaRPr kumimoji="1" lang="en-US" altLang="zh-CN" sz="1800" b="0">
              <a:solidFill>
                <a:srgbClr val="B2B2B2"/>
              </a:solidFill>
              <a:latin typeface="宋体" panose="02010600030101010101" pitchFamily="2" charset="-122"/>
            </a:endParaRPr>
          </a:p>
        </p:txBody>
      </p:sp>
      <p:sp>
        <p:nvSpPr>
          <p:cNvPr id="26628" name="Rectangle 6">
            <a:extLst>
              <a:ext uri="{FF2B5EF4-FFF2-40B4-BE49-F238E27FC236}">
                <a16:creationId xmlns:a16="http://schemas.microsoft.com/office/drawing/2014/main" id="{DFFE4215-609F-4DE3-9C94-9E17958905AA}"/>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99DAA26B-EFE2-4A54-92AE-A81944945558}" type="slidenum">
              <a:rPr lang="en-US" altLang="zh-CN" sz="1800" b="0" smtClean="0">
                <a:solidFill>
                  <a:srgbClr val="B2B2B2"/>
                </a:solidFill>
                <a:latin typeface="Arial" panose="020B0604020202020204" pitchFamily="34" charset="0"/>
              </a:rPr>
              <a:pPr>
                <a:spcAft>
                  <a:spcPct val="0"/>
                </a:spcAft>
                <a:buFontTx/>
                <a:buNone/>
              </a:pPr>
              <a:t>13</a:t>
            </a:fld>
            <a:endParaRPr lang="en-US" altLang="zh-CN" sz="1800" b="0">
              <a:solidFill>
                <a:srgbClr val="B2B2B2"/>
              </a:solidFill>
              <a:latin typeface="Arial" panose="020B0604020202020204" pitchFamily="34" charset="0"/>
            </a:endParaRPr>
          </a:p>
        </p:txBody>
      </p:sp>
      <p:sp>
        <p:nvSpPr>
          <p:cNvPr id="26629" name="Rectangle 2">
            <a:extLst>
              <a:ext uri="{FF2B5EF4-FFF2-40B4-BE49-F238E27FC236}">
                <a16:creationId xmlns:a16="http://schemas.microsoft.com/office/drawing/2014/main" id="{DD62E3F3-6664-4F08-B665-6285F360310D}"/>
              </a:ext>
            </a:extLst>
          </p:cNvPr>
          <p:cNvSpPr>
            <a:spLocks noGrp="1" noChangeArrowheads="1"/>
          </p:cNvSpPr>
          <p:nvPr>
            <p:ph type="title"/>
          </p:nvPr>
        </p:nvSpPr>
        <p:spPr>
          <a:xfrm>
            <a:off x="457200" y="152400"/>
            <a:ext cx="8229600" cy="874713"/>
          </a:xfrm>
        </p:spPr>
        <p:txBody>
          <a:bodyPr/>
          <a:lstStyle/>
          <a:p>
            <a:r>
              <a:rPr kumimoji="1" lang="zh-CN" altLang="zh-CN"/>
              <a:t>并</a:t>
            </a:r>
            <a:r>
              <a:rPr kumimoji="1" lang="zh-CN" altLang="en-US"/>
              <a:t>行</a:t>
            </a:r>
            <a:r>
              <a:rPr kumimoji="1" lang="zh-CN" altLang="zh-CN"/>
              <a:t>比较型</a:t>
            </a:r>
            <a:r>
              <a:rPr kumimoji="1" lang="zh-CN" altLang="en-US"/>
              <a:t>A</a:t>
            </a:r>
            <a:r>
              <a:rPr kumimoji="1" lang="en-US" altLang="zh-CN"/>
              <a:t>DC</a:t>
            </a:r>
            <a:endParaRPr kumimoji="1" lang="zh-CN" altLang="en-US"/>
          </a:p>
        </p:txBody>
      </p:sp>
      <p:sp>
        <p:nvSpPr>
          <p:cNvPr id="2024451" name="Rectangle 3">
            <a:extLst>
              <a:ext uri="{FF2B5EF4-FFF2-40B4-BE49-F238E27FC236}">
                <a16:creationId xmlns:a16="http://schemas.microsoft.com/office/drawing/2014/main" id="{6D421096-4C03-4105-BD77-9503E8A13A4F}"/>
              </a:ext>
            </a:extLst>
          </p:cNvPr>
          <p:cNvSpPr>
            <a:spLocks noGrp="1" noChangeArrowheads="1"/>
          </p:cNvSpPr>
          <p:nvPr>
            <p:ph type="body" idx="1"/>
          </p:nvPr>
        </p:nvSpPr>
        <p:spPr>
          <a:xfrm>
            <a:off x="457200" y="1449388"/>
            <a:ext cx="3160713" cy="4932362"/>
          </a:xfrm>
        </p:spPr>
        <p:txBody>
          <a:bodyPr/>
          <a:lstStyle/>
          <a:p>
            <a:r>
              <a:rPr lang="zh-CN" altLang="en-US"/>
              <a:t>电阻分压网络将参考电压</a:t>
            </a:r>
            <a:r>
              <a:rPr lang="en-US" altLang="zh-CN"/>
              <a:t>V</a:t>
            </a:r>
            <a:r>
              <a:rPr lang="en-US" altLang="zh-CN" baseline="-20000"/>
              <a:t>REF</a:t>
            </a:r>
            <a:r>
              <a:rPr lang="zh-CN" altLang="en-US"/>
              <a:t>分成</a:t>
            </a:r>
            <a:r>
              <a:rPr lang="en-US" altLang="zh-CN"/>
              <a:t>7</a:t>
            </a:r>
            <a:r>
              <a:rPr lang="zh-CN" altLang="en-US"/>
              <a:t>个等级电压</a:t>
            </a:r>
          </a:p>
          <a:p>
            <a:r>
              <a:rPr lang="zh-CN" altLang="en-US"/>
              <a:t>比较器同时将输入模拟电压</a:t>
            </a:r>
            <a:r>
              <a:rPr lang="en-US" altLang="zh-CN" i="1"/>
              <a:t>v</a:t>
            </a:r>
            <a:r>
              <a:rPr lang="en-US" altLang="zh-CN" baseline="-20000"/>
              <a:t>I</a:t>
            </a:r>
            <a:r>
              <a:rPr lang="zh-CN" altLang="en-US"/>
              <a:t>与</a:t>
            </a:r>
            <a:r>
              <a:rPr lang="en-US" altLang="zh-CN"/>
              <a:t>7</a:t>
            </a:r>
            <a:r>
              <a:rPr lang="zh-CN" altLang="en-US"/>
              <a:t>个等级电压比较</a:t>
            </a:r>
          </a:p>
          <a:p>
            <a:r>
              <a:rPr lang="zh-CN" altLang="en-US"/>
              <a:t>触发器在每个时钟保存比较结果</a:t>
            </a:r>
          </a:p>
          <a:p>
            <a:r>
              <a:rPr lang="zh-CN" altLang="en-US"/>
              <a:t>优先编码器对触发器状态编码</a:t>
            </a:r>
          </a:p>
        </p:txBody>
      </p:sp>
      <p:graphicFrame>
        <p:nvGraphicFramePr>
          <p:cNvPr id="26631" name="Object 20">
            <a:extLst>
              <a:ext uri="{FF2B5EF4-FFF2-40B4-BE49-F238E27FC236}">
                <a16:creationId xmlns:a16="http://schemas.microsoft.com/office/drawing/2014/main" id="{2844F665-819C-4DD3-AA09-FCBF7F15B7F8}"/>
              </a:ext>
            </a:extLst>
          </p:cNvPr>
          <p:cNvGraphicFramePr>
            <a:graphicFrameLocks noChangeAspect="1"/>
          </p:cNvGraphicFramePr>
          <p:nvPr/>
        </p:nvGraphicFramePr>
        <p:xfrm>
          <a:off x="4397375" y="944563"/>
          <a:ext cx="4429125" cy="5519737"/>
        </p:xfrm>
        <a:graphic>
          <a:graphicData uri="http://schemas.openxmlformats.org/presentationml/2006/ole">
            <mc:AlternateContent xmlns:mc="http://schemas.openxmlformats.org/markup-compatibility/2006">
              <mc:Choice xmlns:v="urn:schemas-microsoft-com:vml" Requires="v">
                <p:oleObj spid="_x0000_s26652" name="图片" r:id="rId4" imgW="3725418" imgH="5519166" progId="Word.Picture.8">
                  <p:embed/>
                </p:oleObj>
              </mc:Choice>
              <mc:Fallback>
                <p:oleObj name="图片" r:id="rId4" imgW="3725418" imgH="5519166" progId="Word.Picture.8">
                  <p:embed/>
                  <p:pic>
                    <p:nvPicPr>
                      <p:cNvPr id="0" name="Object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97375" y="944563"/>
                        <a:ext cx="4429125" cy="551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21">
            <a:extLst>
              <a:ext uri="{FF2B5EF4-FFF2-40B4-BE49-F238E27FC236}">
                <a16:creationId xmlns:a16="http://schemas.microsoft.com/office/drawing/2014/main" id="{FC48C5B7-9DE2-4CBB-AAE8-C5D1A994A6C2}"/>
              </a:ext>
            </a:extLst>
          </p:cNvPr>
          <p:cNvGrpSpPr>
            <a:grpSpLocks/>
          </p:cNvGrpSpPr>
          <p:nvPr/>
        </p:nvGrpSpPr>
        <p:grpSpPr bwMode="auto">
          <a:xfrm>
            <a:off x="3946525" y="1557338"/>
            <a:ext cx="1057275" cy="4341812"/>
            <a:chOff x="2369" y="981"/>
            <a:chExt cx="666" cy="2735"/>
          </a:xfrm>
        </p:grpSpPr>
        <p:sp>
          <p:nvSpPr>
            <p:cNvPr id="26633" name="Text Box 22">
              <a:extLst>
                <a:ext uri="{FF2B5EF4-FFF2-40B4-BE49-F238E27FC236}">
                  <a16:creationId xmlns:a16="http://schemas.microsoft.com/office/drawing/2014/main" id="{FB6C5B5D-03FC-4693-A9F4-1A449E128A2E}"/>
                </a:ext>
              </a:extLst>
            </p:cNvPr>
            <p:cNvSpPr txBox="1">
              <a:spLocks noChangeArrowheads="1"/>
            </p:cNvSpPr>
            <p:nvPr/>
          </p:nvSpPr>
          <p:spPr bwMode="auto">
            <a:xfrm>
              <a:off x="2437" y="3543"/>
              <a:ext cx="39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spcAft>
                  <a:spcPct val="0"/>
                </a:spcAft>
                <a:buFontTx/>
                <a:buNone/>
              </a:pPr>
              <a:r>
                <a:rPr lang="en-US" altLang="zh-CN" sz="1600">
                  <a:ea typeface="楷体_GB2312"/>
                  <a:cs typeface="楷体_GB2312"/>
                </a:rPr>
                <a:t>1/15 </a:t>
              </a:r>
              <a:r>
                <a:rPr kumimoji="1" lang="en-US" altLang="zh-CN" sz="1600">
                  <a:ea typeface="楷体_GB2312"/>
                  <a:cs typeface="楷体_GB2312"/>
                </a:rPr>
                <a:t>V</a:t>
              </a:r>
              <a:r>
                <a:rPr kumimoji="1" lang="en-US" altLang="zh-CN" sz="1600" baseline="-25000">
                  <a:ea typeface="楷体_GB2312"/>
                  <a:cs typeface="楷体_GB2312"/>
                </a:rPr>
                <a:t>REF</a:t>
              </a:r>
            </a:p>
          </p:txBody>
        </p:sp>
        <p:sp>
          <p:nvSpPr>
            <p:cNvPr id="26634" name="Text Box 23">
              <a:extLst>
                <a:ext uri="{FF2B5EF4-FFF2-40B4-BE49-F238E27FC236}">
                  <a16:creationId xmlns:a16="http://schemas.microsoft.com/office/drawing/2014/main" id="{9FC4F832-F505-4D14-B271-C7D81F7DA574}"/>
                </a:ext>
              </a:extLst>
            </p:cNvPr>
            <p:cNvSpPr txBox="1">
              <a:spLocks noChangeArrowheads="1"/>
            </p:cNvSpPr>
            <p:nvPr/>
          </p:nvSpPr>
          <p:spPr bwMode="auto">
            <a:xfrm>
              <a:off x="2437" y="3113"/>
              <a:ext cx="39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spcAft>
                  <a:spcPct val="0"/>
                </a:spcAft>
                <a:buFontTx/>
                <a:buNone/>
              </a:pPr>
              <a:r>
                <a:rPr lang="en-US" altLang="zh-CN" sz="1600">
                  <a:ea typeface="楷体_GB2312"/>
                  <a:cs typeface="楷体_GB2312"/>
                </a:rPr>
                <a:t>3/15 </a:t>
              </a:r>
              <a:r>
                <a:rPr kumimoji="1" lang="en-US" altLang="zh-CN" sz="1600">
                  <a:ea typeface="楷体_GB2312"/>
                  <a:cs typeface="楷体_GB2312"/>
                </a:rPr>
                <a:t>V</a:t>
              </a:r>
              <a:r>
                <a:rPr kumimoji="1" lang="en-US" altLang="zh-CN" sz="1600" baseline="-25000">
                  <a:ea typeface="楷体_GB2312"/>
                  <a:cs typeface="楷体_GB2312"/>
                </a:rPr>
                <a:t>REF</a:t>
              </a:r>
            </a:p>
          </p:txBody>
        </p:sp>
        <p:sp>
          <p:nvSpPr>
            <p:cNvPr id="26635" name="Text Box 24">
              <a:extLst>
                <a:ext uri="{FF2B5EF4-FFF2-40B4-BE49-F238E27FC236}">
                  <a16:creationId xmlns:a16="http://schemas.microsoft.com/office/drawing/2014/main" id="{1C52FC2E-A715-48BF-AB9C-69D70B9C99AC}"/>
                </a:ext>
              </a:extLst>
            </p:cNvPr>
            <p:cNvSpPr txBox="1">
              <a:spLocks noChangeArrowheads="1"/>
            </p:cNvSpPr>
            <p:nvPr/>
          </p:nvSpPr>
          <p:spPr bwMode="auto">
            <a:xfrm>
              <a:off x="2437" y="2704"/>
              <a:ext cx="39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spcAft>
                  <a:spcPct val="0"/>
                </a:spcAft>
                <a:buFontTx/>
                <a:buNone/>
              </a:pPr>
              <a:r>
                <a:rPr lang="en-US" altLang="zh-CN" sz="1600">
                  <a:ea typeface="楷体_GB2312"/>
                  <a:cs typeface="楷体_GB2312"/>
                </a:rPr>
                <a:t>5/15 </a:t>
              </a:r>
              <a:r>
                <a:rPr kumimoji="1" lang="en-US" altLang="zh-CN" sz="1600">
                  <a:ea typeface="楷体_GB2312"/>
                  <a:cs typeface="楷体_GB2312"/>
                </a:rPr>
                <a:t>V</a:t>
              </a:r>
              <a:r>
                <a:rPr kumimoji="1" lang="en-US" altLang="zh-CN" sz="1600" baseline="-25000">
                  <a:ea typeface="楷体_GB2312"/>
                  <a:cs typeface="楷体_GB2312"/>
                </a:rPr>
                <a:t>REF</a:t>
              </a:r>
            </a:p>
          </p:txBody>
        </p:sp>
        <p:sp>
          <p:nvSpPr>
            <p:cNvPr id="26636" name="Text Box 25">
              <a:extLst>
                <a:ext uri="{FF2B5EF4-FFF2-40B4-BE49-F238E27FC236}">
                  <a16:creationId xmlns:a16="http://schemas.microsoft.com/office/drawing/2014/main" id="{252F846E-12D0-4831-B686-5CAE015991D3}"/>
                </a:ext>
              </a:extLst>
            </p:cNvPr>
            <p:cNvSpPr txBox="1">
              <a:spLocks noChangeArrowheads="1"/>
            </p:cNvSpPr>
            <p:nvPr/>
          </p:nvSpPr>
          <p:spPr bwMode="auto">
            <a:xfrm>
              <a:off x="2437" y="2251"/>
              <a:ext cx="396"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spcAft>
                  <a:spcPct val="0"/>
                </a:spcAft>
                <a:buFontTx/>
                <a:buNone/>
              </a:pPr>
              <a:r>
                <a:rPr lang="en-US" altLang="zh-CN" sz="1600">
                  <a:ea typeface="楷体_GB2312"/>
                  <a:cs typeface="楷体_GB2312"/>
                </a:rPr>
                <a:t>7/15 </a:t>
              </a:r>
              <a:r>
                <a:rPr kumimoji="1" lang="en-US" altLang="zh-CN" sz="1600">
                  <a:ea typeface="楷体_GB2312"/>
                  <a:cs typeface="楷体_GB2312"/>
                </a:rPr>
                <a:t>V</a:t>
              </a:r>
              <a:r>
                <a:rPr kumimoji="1" lang="en-US" altLang="zh-CN" sz="1600" baseline="-25000">
                  <a:ea typeface="楷体_GB2312"/>
                  <a:cs typeface="楷体_GB2312"/>
                </a:rPr>
                <a:t>REF</a:t>
              </a:r>
            </a:p>
          </p:txBody>
        </p:sp>
        <p:sp>
          <p:nvSpPr>
            <p:cNvPr id="26637" name="Text Box 26">
              <a:extLst>
                <a:ext uri="{FF2B5EF4-FFF2-40B4-BE49-F238E27FC236}">
                  <a16:creationId xmlns:a16="http://schemas.microsoft.com/office/drawing/2014/main" id="{052D7313-9A47-439D-A8F3-465FC816BDD6}"/>
                </a:ext>
              </a:extLst>
            </p:cNvPr>
            <p:cNvSpPr txBox="1">
              <a:spLocks noChangeArrowheads="1"/>
            </p:cNvSpPr>
            <p:nvPr/>
          </p:nvSpPr>
          <p:spPr bwMode="auto">
            <a:xfrm>
              <a:off x="2437" y="1842"/>
              <a:ext cx="39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spcAft>
                  <a:spcPct val="0"/>
                </a:spcAft>
                <a:buFontTx/>
                <a:buNone/>
              </a:pPr>
              <a:r>
                <a:rPr lang="en-US" altLang="zh-CN" sz="1600">
                  <a:ea typeface="楷体_GB2312"/>
                  <a:cs typeface="楷体_GB2312"/>
                </a:rPr>
                <a:t>9/15 </a:t>
              </a:r>
              <a:r>
                <a:rPr kumimoji="1" lang="en-US" altLang="zh-CN" sz="1600">
                  <a:ea typeface="楷体_GB2312"/>
                  <a:cs typeface="楷体_GB2312"/>
                </a:rPr>
                <a:t>V</a:t>
              </a:r>
              <a:r>
                <a:rPr kumimoji="1" lang="en-US" altLang="zh-CN" sz="1600" baseline="-25000">
                  <a:ea typeface="楷体_GB2312"/>
                  <a:cs typeface="楷体_GB2312"/>
                </a:rPr>
                <a:t>REF</a:t>
              </a:r>
            </a:p>
          </p:txBody>
        </p:sp>
        <p:sp>
          <p:nvSpPr>
            <p:cNvPr id="26638" name="Text Box 27">
              <a:extLst>
                <a:ext uri="{FF2B5EF4-FFF2-40B4-BE49-F238E27FC236}">
                  <a16:creationId xmlns:a16="http://schemas.microsoft.com/office/drawing/2014/main" id="{7829FC46-8935-4B29-9A3B-AC0FA4EE31AE}"/>
                </a:ext>
              </a:extLst>
            </p:cNvPr>
            <p:cNvSpPr txBox="1">
              <a:spLocks noChangeArrowheads="1"/>
            </p:cNvSpPr>
            <p:nvPr/>
          </p:nvSpPr>
          <p:spPr bwMode="auto">
            <a:xfrm>
              <a:off x="2369" y="1412"/>
              <a:ext cx="46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spcAft>
                  <a:spcPct val="0"/>
                </a:spcAft>
                <a:buFontTx/>
                <a:buNone/>
              </a:pPr>
              <a:r>
                <a:rPr lang="en-US" altLang="zh-CN" sz="1600">
                  <a:ea typeface="楷体_GB2312"/>
                  <a:cs typeface="楷体_GB2312"/>
                </a:rPr>
                <a:t>11/15 </a:t>
              </a:r>
              <a:r>
                <a:rPr kumimoji="1" lang="en-US" altLang="zh-CN" sz="1600">
                  <a:ea typeface="楷体_GB2312"/>
                  <a:cs typeface="楷体_GB2312"/>
                </a:rPr>
                <a:t>V</a:t>
              </a:r>
              <a:r>
                <a:rPr kumimoji="1" lang="en-US" altLang="zh-CN" sz="1600" baseline="-25000">
                  <a:ea typeface="楷体_GB2312"/>
                  <a:cs typeface="楷体_GB2312"/>
                </a:rPr>
                <a:t>REF</a:t>
              </a:r>
            </a:p>
          </p:txBody>
        </p:sp>
        <p:sp>
          <p:nvSpPr>
            <p:cNvPr id="26639" name="Text Box 28">
              <a:extLst>
                <a:ext uri="{FF2B5EF4-FFF2-40B4-BE49-F238E27FC236}">
                  <a16:creationId xmlns:a16="http://schemas.microsoft.com/office/drawing/2014/main" id="{354C6FAD-39E1-4231-A1ED-B5E3B3009FE3}"/>
                </a:ext>
              </a:extLst>
            </p:cNvPr>
            <p:cNvSpPr txBox="1">
              <a:spLocks noChangeArrowheads="1"/>
            </p:cNvSpPr>
            <p:nvPr/>
          </p:nvSpPr>
          <p:spPr bwMode="auto">
            <a:xfrm>
              <a:off x="2369" y="981"/>
              <a:ext cx="46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spcAft>
                  <a:spcPct val="0"/>
                </a:spcAft>
                <a:buFontTx/>
                <a:buNone/>
              </a:pPr>
              <a:r>
                <a:rPr lang="en-US" altLang="zh-CN" sz="1600">
                  <a:ea typeface="楷体_GB2312"/>
                  <a:cs typeface="楷体_GB2312"/>
                </a:rPr>
                <a:t>13/15 </a:t>
              </a:r>
              <a:r>
                <a:rPr kumimoji="1" lang="en-US" altLang="zh-CN" sz="1600">
                  <a:ea typeface="楷体_GB2312"/>
                  <a:cs typeface="楷体_GB2312"/>
                </a:rPr>
                <a:t>V</a:t>
              </a:r>
              <a:r>
                <a:rPr kumimoji="1" lang="en-US" altLang="zh-CN" sz="1600" baseline="-25000">
                  <a:ea typeface="楷体_GB2312"/>
                  <a:cs typeface="楷体_GB2312"/>
                </a:rPr>
                <a:t>REF</a:t>
              </a:r>
              <a:endParaRPr kumimoji="1" lang="en-US" altLang="zh-CN" sz="1600">
                <a:ea typeface="楷体_GB2312"/>
                <a:cs typeface="楷体_GB2312"/>
              </a:endParaRPr>
            </a:p>
          </p:txBody>
        </p:sp>
        <p:sp>
          <p:nvSpPr>
            <p:cNvPr id="26640" name="Oval 29">
              <a:extLst>
                <a:ext uri="{FF2B5EF4-FFF2-40B4-BE49-F238E27FC236}">
                  <a16:creationId xmlns:a16="http://schemas.microsoft.com/office/drawing/2014/main" id="{D7528DD8-4A75-498B-A083-62DC91A533FF}"/>
                </a:ext>
              </a:extLst>
            </p:cNvPr>
            <p:cNvSpPr>
              <a:spLocks noChangeArrowheads="1"/>
            </p:cNvSpPr>
            <p:nvPr/>
          </p:nvSpPr>
          <p:spPr bwMode="auto">
            <a:xfrm>
              <a:off x="2974" y="3605"/>
              <a:ext cx="61" cy="61"/>
            </a:xfrm>
            <a:prstGeom prst="ellipse">
              <a:avLst/>
            </a:prstGeom>
            <a:solidFill>
              <a:srgbClr val="0000FF"/>
            </a:solidFill>
            <a:ln w="9525">
              <a:solidFill>
                <a:srgbClr val="0000FF"/>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6641" name="Oval 30">
              <a:extLst>
                <a:ext uri="{FF2B5EF4-FFF2-40B4-BE49-F238E27FC236}">
                  <a16:creationId xmlns:a16="http://schemas.microsoft.com/office/drawing/2014/main" id="{127BA84C-2C9A-40AC-A0B7-890B376E08F2}"/>
                </a:ext>
              </a:extLst>
            </p:cNvPr>
            <p:cNvSpPr>
              <a:spLocks noChangeArrowheads="1"/>
            </p:cNvSpPr>
            <p:nvPr/>
          </p:nvSpPr>
          <p:spPr bwMode="auto">
            <a:xfrm>
              <a:off x="2974" y="3173"/>
              <a:ext cx="61" cy="61"/>
            </a:xfrm>
            <a:prstGeom prst="ellipse">
              <a:avLst/>
            </a:prstGeom>
            <a:solidFill>
              <a:srgbClr val="0000FF"/>
            </a:solidFill>
            <a:ln w="9525">
              <a:solidFill>
                <a:srgbClr val="0000FF"/>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6642" name="Oval 31">
              <a:extLst>
                <a:ext uri="{FF2B5EF4-FFF2-40B4-BE49-F238E27FC236}">
                  <a16:creationId xmlns:a16="http://schemas.microsoft.com/office/drawing/2014/main" id="{57509D76-CB49-47D4-873F-9C827FC94676}"/>
                </a:ext>
              </a:extLst>
            </p:cNvPr>
            <p:cNvSpPr>
              <a:spLocks noChangeArrowheads="1"/>
            </p:cNvSpPr>
            <p:nvPr/>
          </p:nvSpPr>
          <p:spPr bwMode="auto">
            <a:xfrm>
              <a:off x="2970" y="2749"/>
              <a:ext cx="61" cy="61"/>
            </a:xfrm>
            <a:prstGeom prst="ellipse">
              <a:avLst/>
            </a:prstGeom>
            <a:solidFill>
              <a:srgbClr val="0000FF"/>
            </a:solidFill>
            <a:ln w="9525">
              <a:solidFill>
                <a:srgbClr val="0000FF"/>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6643" name="Oval 32">
              <a:extLst>
                <a:ext uri="{FF2B5EF4-FFF2-40B4-BE49-F238E27FC236}">
                  <a16:creationId xmlns:a16="http://schemas.microsoft.com/office/drawing/2014/main" id="{C5F20E42-ED51-410E-B20E-80FCB2C5D170}"/>
                </a:ext>
              </a:extLst>
            </p:cNvPr>
            <p:cNvSpPr>
              <a:spLocks noChangeArrowheads="1"/>
            </p:cNvSpPr>
            <p:nvPr/>
          </p:nvSpPr>
          <p:spPr bwMode="auto">
            <a:xfrm>
              <a:off x="2970" y="2313"/>
              <a:ext cx="61" cy="61"/>
            </a:xfrm>
            <a:prstGeom prst="ellipse">
              <a:avLst/>
            </a:prstGeom>
            <a:solidFill>
              <a:srgbClr val="0000FF"/>
            </a:solidFill>
            <a:ln w="9525">
              <a:solidFill>
                <a:srgbClr val="0000FF"/>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6644" name="Oval 33">
              <a:extLst>
                <a:ext uri="{FF2B5EF4-FFF2-40B4-BE49-F238E27FC236}">
                  <a16:creationId xmlns:a16="http://schemas.microsoft.com/office/drawing/2014/main" id="{DEF2BE7C-96CD-4B56-8CC8-CBF5DAFEC3C6}"/>
                </a:ext>
              </a:extLst>
            </p:cNvPr>
            <p:cNvSpPr>
              <a:spLocks noChangeArrowheads="1"/>
            </p:cNvSpPr>
            <p:nvPr/>
          </p:nvSpPr>
          <p:spPr bwMode="auto">
            <a:xfrm>
              <a:off x="2970" y="1897"/>
              <a:ext cx="61" cy="61"/>
            </a:xfrm>
            <a:prstGeom prst="ellipse">
              <a:avLst/>
            </a:prstGeom>
            <a:solidFill>
              <a:srgbClr val="0000FF"/>
            </a:solidFill>
            <a:ln w="9525">
              <a:solidFill>
                <a:srgbClr val="0000FF"/>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6645" name="Oval 34">
              <a:extLst>
                <a:ext uri="{FF2B5EF4-FFF2-40B4-BE49-F238E27FC236}">
                  <a16:creationId xmlns:a16="http://schemas.microsoft.com/office/drawing/2014/main" id="{909DF588-5C62-49E6-9605-EA0AAEC8FFBD}"/>
                </a:ext>
              </a:extLst>
            </p:cNvPr>
            <p:cNvSpPr>
              <a:spLocks noChangeArrowheads="1"/>
            </p:cNvSpPr>
            <p:nvPr/>
          </p:nvSpPr>
          <p:spPr bwMode="auto">
            <a:xfrm>
              <a:off x="2974" y="1469"/>
              <a:ext cx="61" cy="61"/>
            </a:xfrm>
            <a:prstGeom prst="ellipse">
              <a:avLst/>
            </a:prstGeom>
            <a:solidFill>
              <a:srgbClr val="0000FF"/>
            </a:solidFill>
            <a:ln w="9525">
              <a:solidFill>
                <a:srgbClr val="0000FF"/>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6646" name="Oval 35">
              <a:extLst>
                <a:ext uri="{FF2B5EF4-FFF2-40B4-BE49-F238E27FC236}">
                  <a16:creationId xmlns:a16="http://schemas.microsoft.com/office/drawing/2014/main" id="{DC1A29F5-5C3B-4630-8A7A-6660C1E3A5FF}"/>
                </a:ext>
              </a:extLst>
            </p:cNvPr>
            <p:cNvSpPr>
              <a:spLocks noChangeArrowheads="1"/>
            </p:cNvSpPr>
            <p:nvPr/>
          </p:nvSpPr>
          <p:spPr bwMode="auto">
            <a:xfrm>
              <a:off x="2974" y="1029"/>
              <a:ext cx="61" cy="61"/>
            </a:xfrm>
            <a:prstGeom prst="ellipse">
              <a:avLst/>
            </a:prstGeom>
            <a:solidFill>
              <a:srgbClr val="0000FF"/>
            </a:solidFill>
            <a:ln w="9525">
              <a:solidFill>
                <a:srgbClr val="0000FF"/>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244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24451">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24451">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244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445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a:extLst>
              <a:ext uri="{FF2B5EF4-FFF2-40B4-BE49-F238E27FC236}">
                <a16:creationId xmlns:a16="http://schemas.microsoft.com/office/drawing/2014/main" id="{723F2D94-C867-4870-8DB5-E6452991FB07}"/>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C52042C2-EE53-4B19-895D-B54C29E70132}" type="datetime1">
              <a:rPr lang="zh-CN" altLang="en-US" sz="1800" b="0" smtClean="0">
                <a:solidFill>
                  <a:srgbClr val="B2B2B2"/>
                </a:solidFill>
                <a:latin typeface="Arial" panose="020B0604020202020204" pitchFamily="34" charset="0"/>
              </a:rPr>
              <a:pPr>
                <a:spcAft>
                  <a:spcPct val="0"/>
                </a:spcAft>
                <a:buFontTx/>
                <a:buNone/>
              </a:pPr>
              <a:t>2024/11/12</a:t>
            </a:fld>
            <a:endParaRPr lang="en-US" altLang="zh-CN" sz="1800" b="0">
              <a:solidFill>
                <a:srgbClr val="B2B2B2"/>
              </a:solidFill>
              <a:latin typeface="Arial" panose="020B0604020202020204" pitchFamily="34" charset="0"/>
            </a:endParaRPr>
          </a:p>
        </p:txBody>
      </p:sp>
      <p:sp>
        <p:nvSpPr>
          <p:cNvPr id="28675" name="Rectangle 5">
            <a:extLst>
              <a:ext uri="{FF2B5EF4-FFF2-40B4-BE49-F238E27FC236}">
                <a16:creationId xmlns:a16="http://schemas.microsoft.com/office/drawing/2014/main" id="{867EB4C3-5DA2-4E04-9919-2C4CFEDB161A}"/>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lang="zh-CN" altLang="en-US" sz="1800" b="0">
                <a:solidFill>
                  <a:srgbClr val="B2B2B2"/>
                </a:solidFill>
                <a:latin typeface="宋体" panose="02010600030101010101" pitchFamily="2" charset="-122"/>
              </a:rPr>
              <a:t>数模与模数转换</a:t>
            </a:r>
            <a:endParaRPr kumimoji="1" lang="en-US" altLang="zh-CN" sz="1800" b="0">
              <a:solidFill>
                <a:srgbClr val="B2B2B2"/>
              </a:solidFill>
              <a:latin typeface="宋体" panose="02010600030101010101" pitchFamily="2" charset="-122"/>
            </a:endParaRPr>
          </a:p>
        </p:txBody>
      </p:sp>
      <p:sp>
        <p:nvSpPr>
          <p:cNvPr id="28676" name="Rectangle 6">
            <a:extLst>
              <a:ext uri="{FF2B5EF4-FFF2-40B4-BE49-F238E27FC236}">
                <a16:creationId xmlns:a16="http://schemas.microsoft.com/office/drawing/2014/main" id="{E55F374A-FFA7-4B64-A0F9-CFC9B35D064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331F293B-6C59-4C27-BCC9-D0BE14FBC88F}" type="slidenum">
              <a:rPr lang="en-US" altLang="zh-CN" sz="1800" b="0" smtClean="0">
                <a:solidFill>
                  <a:srgbClr val="B2B2B2"/>
                </a:solidFill>
                <a:latin typeface="Arial" panose="020B0604020202020204" pitchFamily="34" charset="0"/>
              </a:rPr>
              <a:pPr>
                <a:spcAft>
                  <a:spcPct val="0"/>
                </a:spcAft>
                <a:buFontTx/>
                <a:buNone/>
              </a:pPr>
              <a:t>14</a:t>
            </a:fld>
            <a:endParaRPr lang="en-US" altLang="zh-CN" sz="1800" b="0">
              <a:solidFill>
                <a:srgbClr val="B2B2B2"/>
              </a:solidFill>
              <a:latin typeface="Arial" panose="020B0604020202020204" pitchFamily="34" charset="0"/>
            </a:endParaRPr>
          </a:p>
        </p:txBody>
      </p:sp>
      <p:sp>
        <p:nvSpPr>
          <p:cNvPr id="28677" name="Text Box 335">
            <a:extLst>
              <a:ext uri="{FF2B5EF4-FFF2-40B4-BE49-F238E27FC236}">
                <a16:creationId xmlns:a16="http://schemas.microsoft.com/office/drawing/2014/main" id="{0528D3EB-7E26-4B41-AF9E-35F58C62C3FC}"/>
              </a:ext>
            </a:extLst>
          </p:cNvPr>
          <p:cNvSpPr txBox="1">
            <a:spLocks noChangeArrowheads="1"/>
          </p:cNvSpPr>
          <p:nvPr/>
        </p:nvSpPr>
        <p:spPr bwMode="auto">
          <a:xfrm>
            <a:off x="528638" y="3586163"/>
            <a:ext cx="82740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zh-CN" altLang="en-US" sz="2000"/>
              <a:t> </a:t>
            </a:r>
            <a:r>
              <a:rPr kumimoji="1" lang="en-US" altLang="zh-CN" sz="2000"/>
              <a:t>7V</a:t>
            </a:r>
            <a:r>
              <a:rPr kumimoji="1" lang="en-US" altLang="zh-CN" sz="2000" baseline="-25000"/>
              <a:t>REF</a:t>
            </a:r>
            <a:r>
              <a:rPr kumimoji="1" lang="en-US" altLang="zh-CN" sz="2000"/>
              <a:t>/15</a:t>
            </a:r>
            <a:r>
              <a:rPr kumimoji="1" lang="en-US" altLang="zh-CN" sz="2000" baseline="-25000"/>
              <a:t> </a:t>
            </a:r>
            <a:r>
              <a:rPr kumimoji="1" lang="en-US" altLang="zh-CN" sz="2000">
                <a:sym typeface="Symbol" panose="05050102010706020507" pitchFamily="18" charset="2"/>
              </a:rPr>
              <a:t>&lt; </a:t>
            </a:r>
            <a:r>
              <a:rPr lang="en-US" altLang="zh-CN" sz="3200" i="1">
                <a:ea typeface="Batang" panose="02030600000101010101" pitchFamily="18" charset="-127"/>
                <a:cs typeface="Batang" panose="02030600000101010101" pitchFamily="18" charset="-127"/>
              </a:rPr>
              <a:t>v</a:t>
            </a:r>
            <a:r>
              <a:rPr kumimoji="1" lang="en-US" altLang="zh-CN" sz="2000" baseline="-25000">
                <a:sym typeface="Symbol" panose="05050102010706020507" pitchFamily="18" charset="2"/>
              </a:rPr>
              <a:t>I </a:t>
            </a:r>
            <a:r>
              <a:rPr kumimoji="1" lang="en-US" altLang="zh-CN" sz="2000">
                <a:sym typeface="Symbol" panose="05050102010706020507" pitchFamily="18" charset="2"/>
              </a:rPr>
              <a:t> </a:t>
            </a:r>
            <a:r>
              <a:rPr kumimoji="1" lang="en-US" altLang="zh-CN" sz="2000"/>
              <a:t>9V</a:t>
            </a:r>
            <a:r>
              <a:rPr kumimoji="1" lang="en-US" altLang="zh-CN" sz="2000" baseline="-25000"/>
              <a:t>REF</a:t>
            </a:r>
            <a:r>
              <a:rPr kumimoji="1" lang="en-US" altLang="zh-CN" sz="2000"/>
              <a:t>/15</a:t>
            </a:r>
            <a:r>
              <a:rPr kumimoji="1" lang="en-US" altLang="zh-CN" sz="2000" baseline="-25000"/>
              <a:t>             </a:t>
            </a:r>
            <a:r>
              <a:rPr kumimoji="1" lang="en-US" altLang="zh-CN" sz="2000"/>
              <a:t>0     0      0      1      1     1     1         1     0     0       </a:t>
            </a:r>
          </a:p>
        </p:txBody>
      </p:sp>
      <p:sp>
        <p:nvSpPr>
          <p:cNvPr id="28678" name="Text Box 336">
            <a:extLst>
              <a:ext uri="{FF2B5EF4-FFF2-40B4-BE49-F238E27FC236}">
                <a16:creationId xmlns:a16="http://schemas.microsoft.com/office/drawing/2014/main" id="{A8FB1ECC-B954-4977-B660-7FF0DE937AFD}"/>
              </a:ext>
            </a:extLst>
          </p:cNvPr>
          <p:cNvSpPr txBox="1">
            <a:spLocks noChangeArrowheads="1"/>
          </p:cNvSpPr>
          <p:nvPr/>
        </p:nvSpPr>
        <p:spPr bwMode="auto">
          <a:xfrm>
            <a:off x="552450" y="4014788"/>
            <a:ext cx="82581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a:t>9V</a:t>
            </a:r>
            <a:r>
              <a:rPr kumimoji="1" lang="en-US" altLang="zh-CN" sz="2000" baseline="-25000"/>
              <a:t>REF</a:t>
            </a:r>
            <a:r>
              <a:rPr kumimoji="1" lang="en-US" altLang="zh-CN" sz="2000"/>
              <a:t>/15</a:t>
            </a:r>
            <a:r>
              <a:rPr kumimoji="1" lang="en-US" altLang="zh-CN" sz="2000" baseline="-25000"/>
              <a:t> </a:t>
            </a:r>
            <a:r>
              <a:rPr kumimoji="1" lang="en-US" altLang="zh-CN" sz="2000">
                <a:sym typeface="Symbol" panose="05050102010706020507" pitchFamily="18" charset="2"/>
              </a:rPr>
              <a:t>&lt; </a:t>
            </a:r>
            <a:r>
              <a:rPr lang="en-US" altLang="zh-CN" sz="3200" i="1">
                <a:ea typeface="Batang" panose="02030600000101010101" pitchFamily="18" charset="-127"/>
                <a:cs typeface="Batang" panose="02030600000101010101" pitchFamily="18" charset="-127"/>
              </a:rPr>
              <a:t>v</a:t>
            </a:r>
            <a:r>
              <a:rPr kumimoji="1" lang="en-US" altLang="zh-CN" sz="2000" baseline="-25000">
                <a:sym typeface="Symbol" panose="05050102010706020507" pitchFamily="18" charset="2"/>
              </a:rPr>
              <a:t>I </a:t>
            </a:r>
            <a:r>
              <a:rPr kumimoji="1" lang="en-US" altLang="zh-CN" sz="2000">
                <a:sym typeface="Symbol" panose="05050102010706020507" pitchFamily="18" charset="2"/>
              </a:rPr>
              <a:t> </a:t>
            </a:r>
            <a:r>
              <a:rPr kumimoji="1" lang="en-US" altLang="zh-CN" sz="2000"/>
              <a:t>11V</a:t>
            </a:r>
            <a:r>
              <a:rPr kumimoji="1" lang="en-US" altLang="zh-CN" sz="2000" baseline="-25000"/>
              <a:t>REF</a:t>
            </a:r>
            <a:r>
              <a:rPr kumimoji="1" lang="en-US" altLang="zh-CN" sz="2000"/>
              <a:t>/15</a:t>
            </a:r>
            <a:r>
              <a:rPr kumimoji="1" lang="en-US" altLang="zh-CN" sz="2000" baseline="-25000"/>
              <a:t>            </a:t>
            </a:r>
            <a:r>
              <a:rPr kumimoji="1" lang="en-US" altLang="zh-CN" sz="2000"/>
              <a:t>0     0      1      1      1     1     1         1     0     1       </a:t>
            </a:r>
          </a:p>
        </p:txBody>
      </p:sp>
      <p:sp>
        <p:nvSpPr>
          <p:cNvPr id="28679" name="Text Box 337">
            <a:extLst>
              <a:ext uri="{FF2B5EF4-FFF2-40B4-BE49-F238E27FC236}">
                <a16:creationId xmlns:a16="http://schemas.microsoft.com/office/drawing/2014/main" id="{5F2E97BB-0C4A-40AC-A0C9-863B733CE7C3}"/>
              </a:ext>
            </a:extLst>
          </p:cNvPr>
          <p:cNvSpPr txBox="1">
            <a:spLocks noChangeArrowheads="1"/>
          </p:cNvSpPr>
          <p:nvPr/>
        </p:nvSpPr>
        <p:spPr bwMode="auto">
          <a:xfrm>
            <a:off x="527050" y="3094038"/>
            <a:ext cx="82581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zh-CN" altLang="en-US" sz="2000"/>
              <a:t> </a:t>
            </a:r>
            <a:r>
              <a:rPr kumimoji="1" lang="en-US" altLang="zh-CN" sz="2000"/>
              <a:t>5V</a:t>
            </a:r>
            <a:r>
              <a:rPr kumimoji="1" lang="en-US" altLang="zh-CN" sz="2000" baseline="-25000"/>
              <a:t>REF</a:t>
            </a:r>
            <a:r>
              <a:rPr kumimoji="1" lang="en-US" altLang="zh-CN" sz="2000"/>
              <a:t>/15</a:t>
            </a:r>
            <a:r>
              <a:rPr kumimoji="1" lang="en-US" altLang="zh-CN" sz="2000" baseline="-25000"/>
              <a:t> </a:t>
            </a:r>
            <a:r>
              <a:rPr kumimoji="1" lang="en-US" altLang="zh-CN" sz="2000">
                <a:sym typeface="Symbol" panose="05050102010706020507" pitchFamily="18" charset="2"/>
              </a:rPr>
              <a:t>&lt; </a:t>
            </a:r>
            <a:r>
              <a:rPr lang="en-US" altLang="zh-CN" sz="3200" i="1">
                <a:ea typeface="Batang" panose="02030600000101010101" pitchFamily="18" charset="-127"/>
                <a:cs typeface="Batang" panose="02030600000101010101" pitchFamily="18" charset="-127"/>
              </a:rPr>
              <a:t>v</a:t>
            </a:r>
            <a:r>
              <a:rPr kumimoji="1" lang="en-US" altLang="zh-CN" sz="2000" baseline="-25000">
                <a:sym typeface="Symbol" panose="05050102010706020507" pitchFamily="18" charset="2"/>
              </a:rPr>
              <a:t>I </a:t>
            </a:r>
            <a:r>
              <a:rPr kumimoji="1" lang="en-US" altLang="zh-CN" sz="2000">
                <a:sym typeface="Symbol" panose="05050102010706020507" pitchFamily="18" charset="2"/>
              </a:rPr>
              <a:t></a:t>
            </a:r>
            <a:r>
              <a:rPr kumimoji="1" lang="zh-CN" altLang="en-US" sz="2000">
                <a:sym typeface="Symbol" panose="05050102010706020507" pitchFamily="18" charset="2"/>
              </a:rPr>
              <a:t> </a:t>
            </a:r>
            <a:r>
              <a:rPr kumimoji="1" lang="en-US" altLang="zh-CN" sz="2000"/>
              <a:t>7V</a:t>
            </a:r>
            <a:r>
              <a:rPr kumimoji="1" lang="en-US" altLang="zh-CN" sz="2000" baseline="-25000"/>
              <a:t>REF</a:t>
            </a:r>
            <a:r>
              <a:rPr kumimoji="1" lang="en-US" altLang="zh-CN" sz="2000"/>
              <a:t>/15</a:t>
            </a:r>
            <a:r>
              <a:rPr kumimoji="1" lang="en-US" altLang="zh-CN" sz="2000" baseline="-25000"/>
              <a:t>             </a:t>
            </a:r>
            <a:r>
              <a:rPr kumimoji="1" lang="en-US" altLang="zh-CN" sz="2000"/>
              <a:t>0     0      0      0      1     1     1         0     1     1       </a:t>
            </a:r>
          </a:p>
        </p:txBody>
      </p:sp>
      <p:sp>
        <p:nvSpPr>
          <p:cNvPr id="28680" name="Text Box 338">
            <a:extLst>
              <a:ext uri="{FF2B5EF4-FFF2-40B4-BE49-F238E27FC236}">
                <a16:creationId xmlns:a16="http://schemas.microsoft.com/office/drawing/2014/main" id="{5344A196-9A43-4975-AD9B-C3023A40006D}"/>
              </a:ext>
            </a:extLst>
          </p:cNvPr>
          <p:cNvSpPr txBox="1">
            <a:spLocks noChangeArrowheads="1"/>
          </p:cNvSpPr>
          <p:nvPr/>
        </p:nvSpPr>
        <p:spPr bwMode="auto">
          <a:xfrm>
            <a:off x="531813" y="2682875"/>
            <a:ext cx="82581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a:t>3V</a:t>
            </a:r>
            <a:r>
              <a:rPr kumimoji="1" lang="en-US" altLang="zh-CN" sz="2000" baseline="-25000"/>
              <a:t>REF </a:t>
            </a:r>
            <a:r>
              <a:rPr kumimoji="1" lang="en-US" altLang="zh-CN" sz="2000"/>
              <a:t>/15</a:t>
            </a:r>
            <a:r>
              <a:rPr kumimoji="1" lang="en-US" altLang="zh-CN" sz="2000" baseline="-25000"/>
              <a:t> </a:t>
            </a:r>
            <a:r>
              <a:rPr kumimoji="1" lang="en-US" altLang="zh-CN" sz="2000">
                <a:sym typeface="Symbol" panose="05050102010706020507" pitchFamily="18" charset="2"/>
              </a:rPr>
              <a:t>&lt; </a:t>
            </a:r>
            <a:r>
              <a:rPr lang="en-US" altLang="zh-CN" sz="3200" i="1">
                <a:ea typeface="Batang" panose="02030600000101010101" pitchFamily="18" charset="-127"/>
                <a:cs typeface="Batang" panose="02030600000101010101" pitchFamily="18" charset="-127"/>
              </a:rPr>
              <a:t>v</a:t>
            </a:r>
            <a:r>
              <a:rPr kumimoji="1" lang="en-US" altLang="zh-CN" sz="2000" baseline="-25000">
                <a:sym typeface="Symbol" panose="05050102010706020507" pitchFamily="18" charset="2"/>
              </a:rPr>
              <a:t>I </a:t>
            </a:r>
            <a:r>
              <a:rPr kumimoji="1" lang="en-US" altLang="zh-CN" sz="2000">
                <a:sym typeface="Symbol" panose="05050102010706020507" pitchFamily="18" charset="2"/>
              </a:rPr>
              <a:t> </a:t>
            </a:r>
            <a:r>
              <a:rPr kumimoji="1" lang="en-US" altLang="zh-CN" sz="2000"/>
              <a:t>5V</a:t>
            </a:r>
            <a:r>
              <a:rPr kumimoji="1" lang="en-US" altLang="zh-CN" sz="2000" baseline="-25000"/>
              <a:t>REF</a:t>
            </a:r>
            <a:r>
              <a:rPr kumimoji="1" lang="en-US" altLang="zh-CN" sz="2000"/>
              <a:t>/15         0     0      0      0      0     1     1         0     1     0 </a:t>
            </a:r>
          </a:p>
        </p:txBody>
      </p:sp>
      <p:sp>
        <p:nvSpPr>
          <p:cNvPr id="28681" name="Text Box 339">
            <a:extLst>
              <a:ext uri="{FF2B5EF4-FFF2-40B4-BE49-F238E27FC236}">
                <a16:creationId xmlns:a16="http://schemas.microsoft.com/office/drawing/2014/main" id="{DC66C168-CFB5-4D23-8309-4D3F5C9BB9E8}"/>
              </a:ext>
            </a:extLst>
          </p:cNvPr>
          <p:cNvSpPr txBox="1">
            <a:spLocks noChangeArrowheads="1"/>
          </p:cNvSpPr>
          <p:nvPr/>
        </p:nvSpPr>
        <p:spPr bwMode="auto">
          <a:xfrm>
            <a:off x="438150" y="4471988"/>
            <a:ext cx="82581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a:t>11V</a:t>
            </a:r>
            <a:r>
              <a:rPr kumimoji="1" lang="en-US" altLang="zh-CN" sz="2000" baseline="-25000"/>
              <a:t>REF</a:t>
            </a:r>
            <a:r>
              <a:rPr kumimoji="1" lang="en-US" altLang="zh-CN" sz="2000"/>
              <a:t>/15</a:t>
            </a:r>
            <a:r>
              <a:rPr kumimoji="1" lang="en-US" altLang="zh-CN" sz="2000" baseline="-25000"/>
              <a:t> </a:t>
            </a:r>
            <a:r>
              <a:rPr kumimoji="1" lang="en-US" altLang="zh-CN" sz="2000">
                <a:sym typeface="Symbol" panose="05050102010706020507" pitchFamily="18" charset="2"/>
              </a:rPr>
              <a:t>&lt; </a:t>
            </a:r>
            <a:r>
              <a:rPr lang="en-US" altLang="zh-CN" sz="3200" i="1">
                <a:ea typeface="Batang" panose="02030600000101010101" pitchFamily="18" charset="-127"/>
                <a:cs typeface="Batang" panose="02030600000101010101" pitchFamily="18" charset="-127"/>
              </a:rPr>
              <a:t>v</a:t>
            </a:r>
            <a:r>
              <a:rPr kumimoji="1" lang="en-US" altLang="zh-CN" sz="2000" baseline="-25000">
                <a:sym typeface="Symbol" panose="05050102010706020507" pitchFamily="18" charset="2"/>
              </a:rPr>
              <a:t>I </a:t>
            </a:r>
            <a:r>
              <a:rPr kumimoji="1" lang="en-US" altLang="zh-CN" sz="2000">
                <a:sym typeface="Symbol" panose="05050102010706020507" pitchFamily="18" charset="2"/>
              </a:rPr>
              <a:t> </a:t>
            </a:r>
            <a:r>
              <a:rPr kumimoji="1" lang="en-US" altLang="zh-CN" sz="2000"/>
              <a:t>13V</a:t>
            </a:r>
            <a:r>
              <a:rPr kumimoji="1" lang="en-US" altLang="zh-CN" sz="2000" baseline="-25000"/>
              <a:t>REF</a:t>
            </a:r>
            <a:r>
              <a:rPr kumimoji="1" lang="en-US" altLang="zh-CN" sz="2000"/>
              <a:t>/15</a:t>
            </a:r>
            <a:r>
              <a:rPr kumimoji="1" lang="en-US" altLang="zh-CN" sz="2000" baseline="-25000"/>
              <a:t>           </a:t>
            </a:r>
            <a:r>
              <a:rPr kumimoji="1" lang="en-US" altLang="zh-CN" sz="2000"/>
              <a:t>0     1      1      1      1     1     1         1     1     0</a:t>
            </a:r>
          </a:p>
        </p:txBody>
      </p:sp>
      <p:sp>
        <p:nvSpPr>
          <p:cNvPr id="28682" name="Text Box 340">
            <a:extLst>
              <a:ext uri="{FF2B5EF4-FFF2-40B4-BE49-F238E27FC236}">
                <a16:creationId xmlns:a16="http://schemas.microsoft.com/office/drawing/2014/main" id="{F527CBE9-FC54-422A-AFE5-B73AF43EE9E4}"/>
              </a:ext>
            </a:extLst>
          </p:cNvPr>
          <p:cNvSpPr txBox="1">
            <a:spLocks noChangeArrowheads="1"/>
          </p:cNvSpPr>
          <p:nvPr/>
        </p:nvSpPr>
        <p:spPr bwMode="auto">
          <a:xfrm>
            <a:off x="1070410" y="4968875"/>
            <a:ext cx="7786066"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a:t>13V</a:t>
            </a:r>
            <a:r>
              <a:rPr kumimoji="1" lang="en-US" altLang="zh-CN" sz="2000" baseline="-25000"/>
              <a:t>REF</a:t>
            </a:r>
            <a:r>
              <a:rPr kumimoji="1" lang="en-US" altLang="zh-CN" sz="2000"/>
              <a:t>/15</a:t>
            </a:r>
            <a:r>
              <a:rPr kumimoji="1" lang="en-US" altLang="zh-CN" sz="2000" baseline="-25000"/>
              <a:t> </a:t>
            </a:r>
            <a:r>
              <a:rPr kumimoji="1" lang="en-US" altLang="zh-CN" sz="2000">
                <a:sym typeface="Symbol" panose="05050102010706020507" pitchFamily="18" charset="2"/>
              </a:rPr>
              <a:t>&lt; </a:t>
            </a:r>
            <a:r>
              <a:rPr lang="en-US" altLang="zh-CN" sz="3200" i="1">
                <a:ea typeface="Batang" panose="02030600000101010101" pitchFamily="18" charset="-127"/>
                <a:cs typeface="Batang" panose="02030600000101010101" pitchFamily="18" charset="-127"/>
              </a:rPr>
              <a:t>v</a:t>
            </a:r>
            <a:r>
              <a:rPr kumimoji="1" lang="en-US" altLang="zh-CN" sz="2000" baseline="-25000">
                <a:sym typeface="Symbol" panose="05050102010706020507" pitchFamily="18" charset="2"/>
              </a:rPr>
              <a:t>I  </a:t>
            </a:r>
            <a:r>
              <a:rPr kumimoji="1" lang="en-US" altLang="zh-CN" sz="2000"/>
              <a:t>       </a:t>
            </a:r>
            <a:r>
              <a:rPr kumimoji="1" lang="en-US" altLang="zh-CN" sz="2000" baseline="-25000"/>
              <a:t> </a:t>
            </a:r>
            <a:r>
              <a:rPr kumimoji="1" lang="en-US" altLang="zh-CN" sz="2000"/>
              <a:t>         </a:t>
            </a:r>
            <a:r>
              <a:rPr kumimoji="1" lang="en-US" altLang="zh-CN" sz="2000" baseline="-25000"/>
              <a:t> </a:t>
            </a:r>
            <a:r>
              <a:rPr kumimoji="1" lang="en-US" altLang="zh-CN" sz="2000"/>
              <a:t>1     1      1      1      1     1     1         1     1     1 </a:t>
            </a:r>
          </a:p>
        </p:txBody>
      </p:sp>
      <p:sp>
        <p:nvSpPr>
          <p:cNvPr id="28683" name="Text Box 341">
            <a:extLst>
              <a:ext uri="{FF2B5EF4-FFF2-40B4-BE49-F238E27FC236}">
                <a16:creationId xmlns:a16="http://schemas.microsoft.com/office/drawing/2014/main" id="{862D8431-667A-45FB-A09D-6C5339496BA7}"/>
              </a:ext>
            </a:extLst>
          </p:cNvPr>
          <p:cNvSpPr txBox="1">
            <a:spLocks noChangeArrowheads="1"/>
          </p:cNvSpPr>
          <p:nvPr/>
        </p:nvSpPr>
        <p:spPr bwMode="auto">
          <a:xfrm>
            <a:off x="735013" y="2281238"/>
            <a:ext cx="812641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a:t>V</a:t>
            </a:r>
            <a:r>
              <a:rPr kumimoji="1" lang="en-US" altLang="zh-CN" sz="2000" baseline="-25000"/>
              <a:t>REF</a:t>
            </a:r>
            <a:r>
              <a:rPr kumimoji="1" lang="en-US" altLang="zh-CN" sz="2000"/>
              <a:t>/15</a:t>
            </a:r>
            <a:r>
              <a:rPr kumimoji="1" lang="en-US" altLang="zh-CN" sz="2000" baseline="-25000"/>
              <a:t> </a:t>
            </a:r>
            <a:r>
              <a:rPr kumimoji="1" lang="en-US" altLang="zh-CN" sz="2000">
                <a:sym typeface="Symbol" panose="05050102010706020507" pitchFamily="18" charset="2"/>
              </a:rPr>
              <a:t>&lt; </a:t>
            </a:r>
            <a:r>
              <a:rPr lang="en-US" altLang="zh-CN" sz="3200" i="1">
                <a:ea typeface="Batang" panose="02030600000101010101" pitchFamily="18" charset="-127"/>
                <a:cs typeface="Batang" panose="02030600000101010101" pitchFamily="18" charset="-127"/>
              </a:rPr>
              <a:t>v</a:t>
            </a:r>
            <a:r>
              <a:rPr kumimoji="1" lang="en-US" altLang="zh-CN" sz="1800" baseline="-25000">
                <a:sym typeface="Symbol" panose="05050102010706020507" pitchFamily="18" charset="2"/>
              </a:rPr>
              <a:t>I</a:t>
            </a:r>
            <a:r>
              <a:rPr kumimoji="1" lang="en-US" altLang="zh-CN" sz="2000" baseline="-25000">
                <a:sym typeface="Symbol" panose="05050102010706020507" pitchFamily="18" charset="2"/>
              </a:rPr>
              <a:t> </a:t>
            </a:r>
            <a:r>
              <a:rPr kumimoji="1" lang="en-US" altLang="zh-CN" sz="2000">
                <a:sym typeface="Symbol" panose="05050102010706020507" pitchFamily="18" charset="2"/>
              </a:rPr>
              <a:t></a:t>
            </a:r>
            <a:r>
              <a:rPr kumimoji="1" lang="en-US" altLang="zh-CN" sz="2000"/>
              <a:t> 3V</a:t>
            </a:r>
            <a:r>
              <a:rPr kumimoji="1" lang="en-US" altLang="zh-CN" sz="2000" baseline="-25000"/>
              <a:t>REF</a:t>
            </a:r>
            <a:r>
              <a:rPr kumimoji="1" lang="en-US" altLang="zh-CN" sz="2000"/>
              <a:t>/15</a:t>
            </a:r>
            <a:r>
              <a:rPr kumimoji="1" lang="en-US" altLang="zh-CN" sz="2000" baseline="-25000"/>
              <a:t>             </a:t>
            </a:r>
            <a:r>
              <a:rPr kumimoji="1" lang="en-US" altLang="zh-CN" sz="2000"/>
              <a:t>0     0      0      0      0     0     1         0     0     1       </a:t>
            </a:r>
          </a:p>
        </p:txBody>
      </p:sp>
      <p:sp>
        <p:nvSpPr>
          <p:cNvPr id="28684" name="Text Box 342">
            <a:extLst>
              <a:ext uri="{FF2B5EF4-FFF2-40B4-BE49-F238E27FC236}">
                <a16:creationId xmlns:a16="http://schemas.microsoft.com/office/drawing/2014/main" id="{B8F19FDE-8413-415C-8AF3-6257A0D341B8}"/>
              </a:ext>
            </a:extLst>
          </p:cNvPr>
          <p:cNvSpPr txBox="1">
            <a:spLocks noChangeArrowheads="1"/>
          </p:cNvSpPr>
          <p:nvPr/>
        </p:nvSpPr>
        <p:spPr bwMode="auto">
          <a:xfrm>
            <a:off x="1238249" y="1890713"/>
            <a:ext cx="75469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3200" i="1">
                <a:ea typeface="Batang" panose="02030600000101010101" pitchFamily="18" charset="-127"/>
                <a:cs typeface="Batang" panose="02030600000101010101" pitchFamily="18" charset="-127"/>
              </a:rPr>
              <a:t>v</a:t>
            </a:r>
            <a:r>
              <a:rPr kumimoji="1" lang="en-US" altLang="zh-CN" sz="2000" baseline="-25000">
                <a:sym typeface="Symbol" panose="05050102010706020507" pitchFamily="18" charset="2"/>
              </a:rPr>
              <a:t>I </a:t>
            </a:r>
            <a:r>
              <a:rPr kumimoji="1" lang="en-US" altLang="zh-CN" sz="2000">
                <a:sym typeface="Symbol" panose="05050102010706020507" pitchFamily="18" charset="2"/>
              </a:rPr>
              <a:t> </a:t>
            </a:r>
            <a:r>
              <a:rPr kumimoji="1" lang="en-US" altLang="zh-CN" sz="2000"/>
              <a:t>V</a:t>
            </a:r>
            <a:r>
              <a:rPr kumimoji="1" lang="en-US" altLang="zh-CN" sz="2000" baseline="-25000"/>
              <a:t>REF</a:t>
            </a:r>
            <a:r>
              <a:rPr kumimoji="1" lang="en-US" altLang="zh-CN" sz="2000"/>
              <a:t>/15</a:t>
            </a:r>
            <a:r>
              <a:rPr kumimoji="1" lang="en-US" altLang="zh-CN" sz="2000" baseline="-25000"/>
              <a:t>                     </a:t>
            </a:r>
            <a:r>
              <a:rPr kumimoji="1" lang="en-US" altLang="zh-CN" sz="2000"/>
              <a:t>     </a:t>
            </a:r>
            <a:r>
              <a:rPr kumimoji="1" lang="en-US" altLang="zh-CN" sz="2000" baseline="-25000"/>
              <a:t> </a:t>
            </a:r>
            <a:r>
              <a:rPr kumimoji="1" lang="en-US" altLang="zh-CN" sz="2000"/>
              <a:t>0     0      0      0      0     0     0         0     0     0       </a:t>
            </a:r>
          </a:p>
        </p:txBody>
      </p:sp>
      <p:sp>
        <p:nvSpPr>
          <p:cNvPr id="28685" name="Line 324">
            <a:extLst>
              <a:ext uri="{FF2B5EF4-FFF2-40B4-BE49-F238E27FC236}">
                <a16:creationId xmlns:a16="http://schemas.microsoft.com/office/drawing/2014/main" id="{25C4999C-9D74-4D3F-9649-F66D53481713}"/>
              </a:ext>
            </a:extLst>
          </p:cNvPr>
          <p:cNvSpPr>
            <a:spLocks noChangeShapeType="1"/>
          </p:cNvSpPr>
          <p:nvPr/>
        </p:nvSpPr>
        <p:spPr bwMode="auto">
          <a:xfrm>
            <a:off x="400050" y="1992313"/>
            <a:ext cx="835501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8686" name="Text Box 325">
            <a:extLst>
              <a:ext uri="{FF2B5EF4-FFF2-40B4-BE49-F238E27FC236}">
                <a16:creationId xmlns:a16="http://schemas.microsoft.com/office/drawing/2014/main" id="{902B447A-40CC-4C9C-A66F-DD3537022CF1}"/>
              </a:ext>
            </a:extLst>
          </p:cNvPr>
          <p:cNvSpPr txBox="1">
            <a:spLocks noChangeArrowheads="1"/>
          </p:cNvSpPr>
          <p:nvPr/>
        </p:nvSpPr>
        <p:spPr bwMode="auto">
          <a:xfrm>
            <a:off x="806450" y="1449388"/>
            <a:ext cx="7877175" cy="5191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zh-CN" altLang="en-US" sz="2400">
                <a:sym typeface="Symbol" panose="05050102010706020507" pitchFamily="18" charset="2"/>
              </a:rPr>
              <a:t>            </a:t>
            </a:r>
            <a:r>
              <a:rPr lang="en-US" altLang="zh-CN" i="1">
                <a:ea typeface="Batang" panose="02030600000101010101" pitchFamily="18" charset="-127"/>
                <a:cs typeface="Batang" panose="02030600000101010101" pitchFamily="18" charset="-127"/>
              </a:rPr>
              <a:t>v</a:t>
            </a:r>
            <a:r>
              <a:rPr kumimoji="1" lang="en-US" altLang="zh-CN" sz="2400" baseline="-25000">
                <a:sym typeface="Symbol" panose="05050102010706020507" pitchFamily="18" charset="2"/>
              </a:rPr>
              <a:t>I</a:t>
            </a:r>
            <a:r>
              <a:rPr kumimoji="1" lang="en-US" altLang="zh-CN" sz="2000"/>
              <a:t>                            </a:t>
            </a:r>
            <a:r>
              <a:rPr kumimoji="1" lang="en-US" altLang="zh-CN" sz="1800"/>
              <a:t>C</a:t>
            </a:r>
            <a:r>
              <a:rPr kumimoji="1" lang="en-US" altLang="zh-CN" sz="1800" baseline="-25000"/>
              <a:t>7      </a:t>
            </a:r>
            <a:r>
              <a:rPr kumimoji="1" lang="en-US" altLang="zh-CN" sz="1800"/>
              <a:t>C</a:t>
            </a:r>
            <a:r>
              <a:rPr kumimoji="1" lang="en-US" altLang="zh-CN" sz="1800" baseline="-25000"/>
              <a:t>6       </a:t>
            </a:r>
            <a:r>
              <a:rPr kumimoji="1" lang="en-US" altLang="zh-CN" sz="1800"/>
              <a:t>C</a:t>
            </a:r>
            <a:r>
              <a:rPr kumimoji="1" lang="en-US" altLang="zh-CN" sz="1800" baseline="-25000"/>
              <a:t>5       </a:t>
            </a:r>
            <a:r>
              <a:rPr kumimoji="1" lang="en-US" altLang="zh-CN" sz="1800"/>
              <a:t>C</a:t>
            </a:r>
            <a:r>
              <a:rPr kumimoji="1" lang="en-US" altLang="zh-CN" sz="1800" baseline="-25000"/>
              <a:t>4       </a:t>
            </a:r>
            <a:r>
              <a:rPr kumimoji="1" lang="en-US" altLang="zh-CN" sz="1800"/>
              <a:t>C</a:t>
            </a:r>
            <a:r>
              <a:rPr kumimoji="1" lang="en-US" altLang="zh-CN" sz="1800" baseline="-25000"/>
              <a:t>3      </a:t>
            </a:r>
            <a:r>
              <a:rPr kumimoji="1" lang="en-US" altLang="zh-CN" sz="1800"/>
              <a:t>C</a:t>
            </a:r>
            <a:r>
              <a:rPr kumimoji="1" lang="en-US" altLang="zh-CN" sz="1800" baseline="-25000"/>
              <a:t>2     </a:t>
            </a:r>
            <a:r>
              <a:rPr kumimoji="1" lang="en-US" altLang="zh-CN" sz="1800"/>
              <a:t>C</a:t>
            </a:r>
            <a:r>
              <a:rPr kumimoji="1" lang="en-US" altLang="zh-CN" sz="1800" baseline="-25000"/>
              <a:t>1</a:t>
            </a:r>
            <a:r>
              <a:rPr kumimoji="1" lang="en-US" altLang="zh-CN" sz="2000" baseline="-25000"/>
              <a:t>           </a:t>
            </a:r>
            <a:r>
              <a:rPr kumimoji="1" lang="en-US" altLang="zh-CN" sz="2000"/>
              <a:t>D</a:t>
            </a:r>
            <a:r>
              <a:rPr kumimoji="1" lang="en-US" altLang="zh-CN" sz="2000" baseline="-25000"/>
              <a:t>2    </a:t>
            </a:r>
            <a:r>
              <a:rPr kumimoji="1" lang="en-US" altLang="zh-CN" sz="2000"/>
              <a:t>D</a:t>
            </a:r>
            <a:r>
              <a:rPr kumimoji="1" lang="en-US" altLang="zh-CN" sz="2000" baseline="-25000"/>
              <a:t>1    </a:t>
            </a:r>
            <a:r>
              <a:rPr kumimoji="1" lang="en-US" altLang="zh-CN" sz="2000"/>
              <a:t>D</a:t>
            </a:r>
            <a:r>
              <a:rPr kumimoji="1" lang="en-US" altLang="zh-CN" sz="2000" baseline="-25000"/>
              <a:t>0</a:t>
            </a:r>
          </a:p>
        </p:txBody>
      </p:sp>
      <p:sp>
        <p:nvSpPr>
          <p:cNvPr id="28687" name="Line 326">
            <a:extLst>
              <a:ext uri="{FF2B5EF4-FFF2-40B4-BE49-F238E27FC236}">
                <a16:creationId xmlns:a16="http://schemas.microsoft.com/office/drawing/2014/main" id="{E2A49648-AC53-4AF9-943F-B6D3B08BACBC}"/>
              </a:ext>
            </a:extLst>
          </p:cNvPr>
          <p:cNvSpPr>
            <a:spLocks noChangeShapeType="1"/>
          </p:cNvSpPr>
          <p:nvPr/>
        </p:nvSpPr>
        <p:spPr bwMode="auto">
          <a:xfrm>
            <a:off x="3590925" y="1128713"/>
            <a:ext cx="0" cy="451643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8688" name="Line 327">
            <a:extLst>
              <a:ext uri="{FF2B5EF4-FFF2-40B4-BE49-F238E27FC236}">
                <a16:creationId xmlns:a16="http://schemas.microsoft.com/office/drawing/2014/main" id="{0FBBA655-4460-4C7F-867D-AF0126526676}"/>
              </a:ext>
            </a:extLst>
          </p:cNvPr>
          <p:cNvSpPr>
            <a:spLocks noChangeShapeType="1"/>
          </p:cNvSpPr>
          <p:nvPr/>
        </p:nvSpPr>
        <p:spPr bwMode="auto">
          <a:xfrm>
            <a:off x="414338" y="2446338"/>
            <a:ext cx="835501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8689" name="Line 328">
            <a:extLst>
              <a:ext uri="{FF2B5EF4-FFF2-40B4-BE49-F238E27FC236}">
                <a16:creationId xmlns:a16="http://schemas.microsoft.com/office/drawing/2014/main" id="{265AF4A9-51E9-41FC-AEFE-A3985D8DE76C}"/>
              </a:ext>
            </a:extLst>
          </p:cNvPr>
          <p:cNvSpPr>
            <a:spLocks noChangeShapeType="1"/>
          </p:cNvSpPr>
          <p:nvPr/>
        </p:nvSpPr>
        <p:spPr bwMode="auto">
          <a:xfrm>
            <a:off x="7156450" y="1116013"/>
            <a:ext cx="0" cy="450691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8690" name="Line 329">
            <a:extLst>
              <a:ext uri="{FF2B5EF4-FFF2-40B4-BE49-F238E27FC236}">
                <a16:creationId xmlns:a16="http://schemas.microsoft.com/office/drawing/2014/main" id="{3D3F8C7C-78BC-4202-92F4-06B54E0E8E58}"/>
              </a:ext>
            </a:extLst>
          </p:cNvPr>
          <p:cNvSpPr>
            <a:spLocks noChangeShapeType="1"/>
          </p:cNvSpPr>
          <p:nvPr/>
        </p:nvSpPr>
        <p:spPr bwMode="auto">
          <a:xfrm>
            <a:off x="409575" y="2868613"/>
            <a:ext cx="835342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8691" name="Line 330">
            <a:extLst>
              <a:ext uri="{FF2B5EF4-FFF2-40B4-BE49-F238E27FC236}">
                <a16:creationId xmlns:a16="http://schemas.microsoft.com/office/drawing/2014/main" id="{C469002F-5C6E-493A-92AA-7AD747D5AB42}"/>
              </a:ext>
            </a:extLst>
          </p:cNvPr>
          <p:cNvSpPr>
            <a:spLocks noChangeShapeType="1"/>
          </p:cNvSpPr>
          <p:nvPr/>
        </p:nvSpPr>
        <p:spPr bwMode="auto">
          <a:xfrm>
            <a:off x="298450" y="3275013"/>
            <a:ext cx="83835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8692" name="Line 331">
            <a:extLst>
              <a:ext uri="{FF2B5EF4-FFF2-40B4-BE49-F238E27FC236}">
                <a16:creationId xmlns:a16="http://schemas.microsoft.com/office/drawing/2014/main" id="{D2F2B21F-783B-4F3D-9FE2-AA294A759B37}"/>
              </a:ext>
            </a:extLst>
          </p:cNvPr>
          <p:cNvSpPr>
            <a:spLocks noChangeShapeType="1"/>
          </p:cNvSpPr>
          <p:nvPr/>
        </p:nvSpPr>
        <p:spPr bwMode="auto">
          <a:xfrm>
            <a:off x="393700" y="4157663"/>
            <a:ext cx="835342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8693" name="Line 332">
            <a:extLst>
              <a:ext uri="{FF2B5EF4-FFF2-40B4-BE49-F238E27FC236}">
                <a16:creationId xmlns:a16="http://schemas.microsoft.com/office/drawing/2014/main" id="{6889830A-7360-4CF7-A641-730F08CEA9E9}"/>
              </a:ext>
            </a:extLst>
          </p:cNvPr>
          <p:cNvSpPr>
            <a:spLocks noChangeShapeType="1"/>
          </p:cNvSpPr>
          <p:nvPr/>
        </p:nvSpPr>
        <p:spPr bwMode="auto">
          <a:xfrm>
            <a:off x="401638" y="3687763"/>
            <a:ext cx="838358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8694" name="Line 333">
            <a:extLst>
              <a:ext uri="{FF2B5EF4-FFF2-40B4-BE49-F238E27FC236}">
                <a16:creationId xmlns:a16="http://schemas.microsoft.com/office/drawing/2014/main" id="{1AF932F1-2C36-44FB-8F77-FC9643F8FECA}"/>
              </a:ext>
            </a:extLst>
          </p:cNvPr>
          <p:cNvSpPr>
            <a:spLocks noChangeShapeType="1"/>
          </p:cNvSpPr>
          <p:nvPr/>
        </p:nvSpPr>
        <p:spPr bwMode="auto">
          <a:xfrm>
            <a:off x="393700" y="4595813"/>
            <a:ext cx="836771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8695" name="Line 334">
            <a:extLst>
              <a:ext uri="{FF2B5EF4-FFF2-40B4-BE49-F238E27FC236}">
                <a16:creationId xmlns:a16="http://schemas.microsoft.com/office/drawing/2014/main" id="{7B35E86B-28A9-4F97-8E7C-638FE55E533A}"/>
              </a:ext>
            </a:extLst>
          </p:cNvPr>
          <p:cNvSpPr>
            <a:spLocks noChangeShapeType="1"/>
          </p:cNvSpPr>
          <p:nvPr/>
        </p:nvSpPr>
        <p:spPr bwMode="auto">
          <a:xfrm>
            <a:off x="398463" y="5070475"/>
            <a:ext cx="836771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8696" name="Line 343">
            <a:extLst>
              <a:ext uri="{FF2B5EF4-FFF2-40B4-BE49-F238E27FC236}">
                <a16:creationId xmlns:a16="http://schemas.microsoft.com/office/drawing/2014/main" id="{E1F34836-1B16-4FF0-8646-9C1D23DC79E2}"/>
              </a:ext>
            </a:extLst>
          </p:cNvPr>
          <p:cNvSpPr>
            <a:spLocks noChangeShapeType="1"/>
          </p:cNvSpPr>
          <p:nvPr/>
        </p:nvSpPr>
        <p:spPr bwMode="auto">
          <a:xfrm>
            <a:off x="419100" y="1125538"/>
            <a:ext cx="835501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8697" name="Line 344">
            <a:extLst>
              <a:ext uri="{FF2B5EF4-FFF2-40B4-BE49-F238E27FC236}">
                <a16:creationId xmlns:a16="http://schemas.microsoft.com/office/drawing/2014/main" id="{CF0F2CDD-784E-4321-8DF3-87BDAB2EA390}"/>
              </a:ext>
            </a:extLst>
          </p:cNvPr>
          <p:cNvSpPr>
            <a:spLocks noChangeShapeType="1"/>
          </p:cNvSpPr>
          <p:nvPr/>
        </p:nvSpPr>
        <p:spPr bwMode="auto">
          <a:xfrm>
            <a:off x="419100" y="5649913"/>
            <a:ext cx="835501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026841" name="Rectangle 345">
            <a:extLst>
              <a:ext uri="{FF2B5EF4-FFF2-40B4-BE49-F238E27FC236}">
                <a16:creationId xmlns:a16="http://schemas.microsoft.com/office/drawing/2014/main" id="{38F8CF67-9F38-49F6-82E4-DFDA47B9457E}"/>
              </a:ext>
            </a:extLst>
          </p:cNvPr>
          <p:cNvSpPr>
            <a:spLocks noChangeArrowheads="1"/>
          </p:cNvSpPr>
          <p:nvPr/>
        </p:nvSpPr>
        <p:spPr bwMode="auto">
          <a:xfrm>
            <a:off x="574675" y="5815013"/>
            <a:ext cx="55054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pPr>
            <a:r>
              <a:rPr lang="zh-CN" altLang="en-US">
                <a:latin typeface="Arial" panose="020B0604020202020204" pitchFamily="34" charset="0"/>
              </a:rPr>
              <a:t>  特点：转换速度快，但电路复杂</a:t>
            </a:r>
          </a:p>
        </p:txBody>
      </p:sp>
      <p:sp>
        <p:nvSpPr>
          <p:cNvPr id="28699" name="Text Box 346">
            <a:extLst>
              <a:ext uri="{FF2B5EF4-FFF2-40B4-BE49-F238E27FC236}">
                <a16:creationId xmlns:a16="http://schemas.microsoft.com/office/drawing/2014/main" id="{47015288-A86F-415F-AFA6-413873989294}"/>
              </a:ext>
            </a:extLst>
          </p:cNvPr>
          <p:cNvSpPr txBox="1">
            <a:spLocks noChangeArrowheads="1"/>
          </p:cNvSpPr>
          <p:nvPr/>
        </p:nvSpPr>
        <p:spPr bwMode="auto">
          <a:xfrm>
            <a:off x="1238250" y="1169988"/>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zh-CN" altLang="en-US" sz="2400">
                <a:latin typeface="Arial" panose="020B0604020202020204" pitchFamily="34" charset="0"/>
              </a:rPr>
              <a:t>模拟输入</a:t>
            </a:r>
          </a:p>
        </p:txBody>
      </p:sp>
      <p:sp>
        <p:nvSpPr>
          <p:cNvPr id="28700" name="Text Box 347">
            <a:extLst>
              <a:ext uri="{FF2B5EF4-FFF2-40B4-BE49-F238E27FC236}">
                <a16:creationId xmlns:a16="http://schemas.microsoft.com/office/drawing/2014/main" id="{4C38EFBB-3723-4F62-A30F-3AD0A1B16DA9}"/>
              </a:ext>
            </a:extLst>
          </p:cNvPr>
          <p:cNvSpPr txBox="1">
            <a:spLocks noChangeArrowheads="1"/>
          </p:cNvSpPr>
          <p:nvPr/>
        </p:nvSpPr>
        <p:spPr bwMode="auto">
          <a:xfrm>
            <a:off x="4402138" y="1157288"/>
            <a:ext cx="1716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zh-CN" altLang="en-US" sz="2400">
                <a:latin typeface="Arial" panose="020B0604020202020204" pitchFamily="34" charset="0"/>
              </a:rPr>
              <a:t>比较器输出</a:t>
            </a:r>
          </a:p>
        </p:txBody>
      </p:sp>
      <p:sp>
        <p:nvSpPr>
          <p:cNvPr id="28701" name="Text Box 348">
            <a:extLst>
              <a:ext uri="{FF2B5EF4-FFF2-40B4-BE49-F238E27FC236}">
                <a16:creationId xmlns:a16="http://schemas.microsoft.com/office/drawing/2014/main" id="{FA28AF5F-27E1-4007-9190-A3F8C548938A}"/>
              </a:ext>
            </a:extLst>
          </p:cNvPr>
          <p:cNvSpPr txBox="1">
            <a:spLocks noChangeArrowheads="1"/>
          </p:cNvSpPr>
          <p:nvPr/>
        </p:nvSpPr>
        <p:spPr bwMode="auto">
          <a:xfrm>
            <a:off x="7169150" y="1169988"/>
            <a:ext cx="1716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zh-CN" altLang="en-US" sz="2400">
                <a:latin typeface="Arial" panose="020B0604020202020204" pitchFamily="34" charset="0"/>
              </a:rPr>
              <a:t>编码器输出</a:t>
            </a:r>
          </a:p>
        </p:txBody>
      </p:sp>
      <p:sp>
        <p:nvSpPr>
          <p:cNvPr id="28702" name="Rectangle 349">
            <a:extLst>
              <a:ext uri="{FF2B5EF4-FFF2-40B4-BE49-F238E27FC236}">
                <a16:creationId xmlns:a16="http://schemas.microsoft.com/office/drawing/2014/main" id="{42C47182-875F-4905-8662-0DF8D39E4D15}"/>
              </a:ext>
            </a:extLst>
          </p:cNvPr>
          <p:cNvSpPr>
            <a:spLocks noChangeArrowheads="1"/>
          </p:cNvSpPr>
          <p:nvPr/>
        </p:nvSpPr>
        <p:spPr bwMode="auto">
          <a:xfrm>
            <a:off x="457200" y="152400"/>
            <a:ext cx="8229600" cy="87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a:spcAft>
                <a:spcPct val="0"/>
              </a:spcAft>
              <a:buFontTx/>
              <a:buNone/>
            </a:pPr>
            <a:r>
              <a:rPr kumimoji="1" lang="zh-CN" altLang="zh-CN" sz="4000">
                <a:solidFill>
                  <a:schemeClr val="tx2"/>
                </a:solidFill>
              </a:rPr>
              <a:t>并</a:t>
            </a:r>
            <a:r>
              <a:rPr kumimoji="1" lang="zh-CN" altLang="en-US" sz="4000">
                <a:solidFill>
                  <a:schemeClr val="tx2"/>
                </a:solidFill>
              </a:rPr>
              <a:t>行</a:t>
            </a:r>
            <a:r>
              <a:rPr kumimoji="1" lang="zh-CN" altLang="zh-CN" sz="4000">
                <a:solidFill>
                  <a:schemeClr val="tx2"/>
                </a:solidFill>
              </a:rPr>
              <a:t>比较型</a:t>
            </a:r>
            <a:r>
              <a:rPr kumimoji="1" lang="zh-CN" altLang="en-US" sz="4000">
                <a:solidFill>
                  <a:schemeClr val="tx2"/>
                </a:solidFill>
              </a:rPr>
              <a:t>A</a:t>
            </a:r>
            <a:r>
              <a:rPr kumimoji="1" lang="en-US" altLang="zh-CN" sz="4000">
                <a:solidFill>
                  <a:schemeClr val="tx2"/>
                </a:solidFill>
              </a:rPr>
              <a:t>DC (</a:t>
            </a:r>
            <a:r>
              <a:rPr kumimoji="1" lang="zh-CN" altLang="en-US" sz="4000">
                <a:solidFill>
                  <a:schemeClr val="tx2"/>
                </a:solidFill>
              </a:rPr>
              <a:t>续</a:t>
            </a:r>
            <a:r>
              <a:rPr kumimoji="1" lang="en-US" altLang="zh-CN" sz="4000">
                <a:solidFill>
                  <a:schemeClr val="tx2"/>
                </a:solidFill>
              </a:rPr>
              <a:t>)</a:t>
            </a:r>
            <a:endParaRPr kumimoji="1" lang="zh-CN" altLang="en-US" sz="400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268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684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a:extLst>
              <a:ext uri="{FF2B5EF4-FFF2-40B4-BE49-F238E27FC236}">
                <a16:creationId xmlns:a16="http://schemas.microsoft.com/office/drawing/2014/main" id="{3CBE3959-E2E6-4A37-BCAE-1C68A8162DFB}"/>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DF45AB6A-1C66-4802-88B5-FD5F5CC25C5A}" type="datetime1">
              <a:rPr lang="zh-CN" altLang="en-US" sz="1800" b="0" smtClean="0">
                <a:solidFill>
                  <a:srgbClr val="B2B2B2"/>
                </a:solidFill>
                <a:latin typeface="Arial" panose="020B0604020202020204" pitchFamily="34" charset="0"/>
              </a:rPr>
              <a:pPr>
                <a:spcAft>
                  <a:spcPct val="0"/>
                </a:spcAft>
                <a:buFontTx/>
                <a:buNone/>
              </a:pPr>
              <a:t>2024/11/12</a:t>
            </a:fld>
            <a:endParaRPr lang="en-US" altLang="zh-CN" sz="1800" b="0">
              <a:solidFill>
                <a:srgbClr val="B2B2B2"/>
              </a:solidFill>
              <a:latin typeface="Arial" panose="020B0604020202020204" pitchFamily="34" charset="0"/>
            </a:endParaRPr>
          </a:p>
        </p:txBody>
      </p:sp>
      <p:sp>
        <p:nvSpPr>
          <p:cNvPr id="30723" name="Rectangle 5">
            <a:extLst>
              <a:ext uri="{FF2B5EF4-FFF2-40B4-BE49-F238E27FC236}">
                <a16:creationId xmlns:a16="http://schemas.microsoft.com/office/drawing/2014/main" id="{B9490085-BBB1-4235-BCEE-E50778FEE719}"/>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lang="zh-CN" altLang="en-US" sz="1800" b="0">
                <a:solidFill>
                  <a:srgbClr val="B2B2B2"/>
                </a:solidFill>
                <a:latin typeface="宋体" panose="02010600030101010101" pitchFamily="2" charset="-122"/>
              </a:rPr>
              <a:t>数模与模数转换</a:t>
            </a:r>
            <a:endParaRPr kumimoji="1" lang="en-US" altLang="zh-CN" sz="1800" b="0">
              <a:solidFill>
                <a:srgbClr val="B2B2B2"/>
              </a:solidFill>
              <a:latin typeface="宋体" panose="02010600030101010101" pitchFamily="2" charset="-122"/>
            </a:endParaRPr>
          </a:p>
        </p:txBody>
      </p:sp>
      <p:sp>
        <p:nvSpPr>
          <p:cNvPr id="30724" name="Rectangle 6">
            <a:extLst>
              <a:ext uri="{FF2B5EF4-FFF2-40B4-BE49-F238E27FC236}">
                <a16:creationId xmlns:a16="http://schemas.microsoft.com/office/drawing/2014/main" id="{395063D7-9927-49EA-B5A0-F567A9580AA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DACD2578-49E3-469A-B5BD-A92E75741A7E}" type="slidenum">
              <a:rPr lang="en-US" altLang="zh-CN" sz="1800" b="0" smtClean="0">
                <a:solidFill>
                  <a:srgbClr val="B2B2B2"/>
                </a:solidFill>
                <a:latin typeface="Arial" panose="020B0604020202020204" pitchFamily="34" charset="0"/>
              </a:rPr>
              <a:pPr>
                <a:spcAft>
                  <a:spcPct val="0"/>
                </a:spcAft>
                <a:buFontTx/>
                <a:buNone/>
              </a:pPr>
              <a:t>15</a:t>
            </a:fld>
            <a:endParaRPr lang="en-US" altLang="zh-CN" sz="1800" b="0">
              <a:solidFill>
                <a:srgbClr val="B2B2B2"/>
              </a:solidFill>
              <a:latin typeface="Arial" panose="020B0604020202020204" pitchFamily="34" charset="0"/>
            </a:endParaRPr>
          </a:p>
        </p:txBody>
      </p:sp>
      <p:sp>
        <p:nvSpPr>
          <p:cNvPr id="30725" name="Rectangle 2">
            <a:extLst>
              <a:ext uri="{FF2B5EF4-FFF2-40B4-BE49-F238E27FC236}">
                <a16:creationId xmlns:a16="http://schemas.microsoft.com/office/drawing/2014/main" id="{C42DA015-887C-4106-89C9-BF029AF5DA23}"/>
              </a:ext>
            </a:extLst>
          </p:cNvPr>
          <p:cNvSpPr>
            <a:spLocks noGrp="1" noChangeArrowheads="1"/>
          </p:cNvSpPr>
          <p:nvPr>
            <p:ph type="title"/>
          </p:nvPr>
        </p:nvSpPr>
        <p:spPr/>
        <p:txBody>
          <a:bodyPr/>
          <a:lstStyle/>
          <a:p>
            <a:r>
              <a:rPr kumimoji="1" lang="zh-CN" altLang="en-US">
                <a:solidFill>
                  <a:srgbClr val="000000"/>
                </a:solidFill>
              </a:rPr>
              <a:t>反馈比较型</a:t>
            </a:r>
            <a:r>
              <a:rPr kumimoji="1" lang="en-US" altLang="zh-CN">
                <a:solidFill>
                  <a:srgbClr val="000000"/>
                </a:solidFill>
              </a:rPr>
              <a:t>ADC</a:t>
            </a:r>
          </a:p>
        </p:txBody>
      </p:sp>
      <p:sp>
        <p:nvSpPr>
          <p:cNvPr id="2028547" name="Rectangle 3">
            <a:extLst>
              <a:ext uri="{FF2B5EF4-FFF2-40B4-BE49-F238E27FC236}">
                <a16:creationId xmlns:a16="http://schemas.microsoft.com/office/drawing/2014/main" id="{D553CBF1-77D3-403A-A5D6-65699FE93285}"/>
              </a:ext>
            </a:extLst>
          </p:cNvPr>
          <p:cNvSpPr>
            <a:spLocks noGrp="1" noChangeArrowheads="1"/>
          </p:cNvSpPr>
          <p:nvPr>
            <p:ph type="body" idx="1"/>
          </p:nvPr>
        </p:nvSpPr>
        <p:spPr>
          <a:xfrm>
            <a:off x="457200" y="1449388"/>
            <a:ext cx="8147050" cy="2411412"/>
          </a:xfrm>
        </p:spPr>
        <p:txBody>
          <a:bodyPr/>
          <a:lstStyle/>
          <a:p>
            <a:pPr>
              <a:spcAft>
                <a:spcPct val="15000"/>
              </a:spcAft>
            </a:pPr>
            <a:r>
              <a:rPr lang="zh-CN" altLang="en-US" dirty="0"/>
              <a:t>基本原理</a:t>
            </a:r>
          </a:p>
          <a:p>
            <a:pPr lvl="1">
              <a:spcAft>
                <a:spcPct val="15000"/>
              </a:spcAft>
            </a:pPr>
            <a:r>
              <a:rPr lang="zh-CN" altLang="en-US" dirty="0"/>
              <a:t>设置数字量</a:t>
            </a:r>
            <a:r>
              <a:rPr lang="en-US" altLang="zh-CN" dirty="0"/>
              <a:t>D</a:t>
            </a:r>
            <a:r>
              <a:rPr lang="zh-CN" altLang="en-US" dirty="0"/>
              <a:t>，加到</a:t>
            </a:r>
            <a:r>
              <a:rPr lang="en-US" altLang="zh-CN" dirty="0"/>
              <a:t>DAC</a:t>
            </a:r>
            <a:r>
              <a:rPr lang="zh-CN" altLang="en-US" dirty="0"/>
              <a:t>上</a:t>
            </a:r>
          </a:p>
          <a:p>
            <a:pPr lvl="1">
              <a:spcAft>
                <a:spcPct val="15000"/>
              </a:spcAft>
            </a:pPr>
            <a:r>
              <a:rPr lang="en-US" altLang="zh-CN" dirty="0"/>
              <a:t>DAC</a:t>
            </a:r>
            <a:r>
              <a:rPr lang="zh-CN" altLang="en-US" dirty="0"/>
              <a:t>的输出模拟电压</a:t>
            </a:r>
            <a:r>
              <a:rPr lang="en-US" altLang="zh-CN" sz="2800" i="1" dirty="0" err="1"/>
              <a:t>v</a:t>
            </a:r>
            <a:r>
              <a:rPr lang="en-US" altLang="zh-CN" sz="2800" baseline="-20000" dirty="0" err="1"/>
              <a:t>O</a:t>
            </a:r>
            <a:r>
              <a:rPr lang="zh-CN" altLang="en-US" dirty="0"/>
              <a:t>与输入模拟电压</a:t>
            </a:r>
            <a:r>
              <a:rPr lang="en-US" altLang="zh-CN" sz="2800" i="1" dirty="0" err="1"/>
              <a:t>v</a:t>
            </a:r>
            <a:r>
              <a:rPr lang="en-US" altLang="zh-CN" sz="2800" baseline="-20000" dirty="0" err="1"/>
              <a:t>I</a:t>
            </a:r>
            <a:r>
              <a:rPr lang="zh-CN" altLang="en-US" dirty="0"/>
              <a:t>比较</a:t>
            </a:r>
          </a:p>
          <a:p>
            <a:pPr lvl="1">
              <a:spcAft>
                <a:spcPct val="15000"/>
              </a:spcAft>
            </a:pPr>
            <a:r>
              <a:rPr lang="zh-CN" altLang="en-US" dirty="0"/>
              <a:t>根据比较结果调整</a:t>
            </a:r>
            <a:r>
              <a:rPr lang="en-US" altLang="zh-CN" dirty="0"/>
              <a:t>D</a:t>
            </a:r>
            <a:r>
              <a:rPr lang="zh-CN" altLang="en-US" dirty="0"/>
              <a:t>，直至结束</a:t>
            </a:r>
          </a:p>
          <a:p>
            <a:pPr lvl="1">
              <a:spcAft>
                <a:spcPct val="15000"/>
              </a:spcAft>
            </a:pPr>
            <a:r>
              <a:rPr lang="zh-CN" altLang="en-US" dirty="0"/>
              <a:t>所得</a:t>
            </a:r>
            <a:r>
              <a:rPr lang="en-US" altLang="zh-CN" dirty="0"/>
              <a:t>D</a:t>
            </a:r>
            <a:r>
              <a:rPr lang="zh-CN" altLang="en-US" dirty="0"/>
              <a:t>即为该输入模拟电压对应的数字量</a:t>
            </a:r>
          </a:p>
        </p:txBody>
      </p:sp>
      <p:sp>
        <p:nvSpPr>
          <p:cNvPr id="2028548" name="Rectangle 4">
            <a:extLst>
              <a:ext uri="{FF2B5EF4-FFF2-40B4-BE49-F238E27FC236}">
                <a16:creationId xmlns:a16="http://schemas.microsoft.com/office/drawing/2014/main" id="{13B05DDA-F4C4-4873-9C27-40493919CA54}"/>
              </a:ext>
            </a:extLst>
          </p:cNvPr>
          <p:cNvSpPr>
            <a:spLocks noChangeArrowheads="1"/>
          </p:cNvSpPr>
          <p:nvPr/>
        </p:nvSpPr>
        <p:spPr bwMode="auto">
          <a:xfrm>
            <a:off x="457200" y="3897313"/>
            <a:ext cx="2709863" cy="2484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r>
              <a:rPr kumimoji="1" lang="zh-CN" altLang="en-US"/>
              <a:t>常见类型</a:t>
            </a:r>
          </a:p>
          <a:p>
            <a:pPr lvl="1"/>
            <a:r>
              <a:rPr kumimoji="1" lang="zh-CN" altLang="en-US"/>
              <a:t>计数型</a:t>
            </a:r>
            <a:r>
              <a:rPr kumimoji="1" lang="en-US" altLang="zh-CN"/>
              <a:t>ADC</a:t>
            </a:r>
          </a:p>
          <a:p>
            <a:pPr lvl="1"/>
            <a:r>
              <a:rPr kumimoji="1" lang="zh-CN" altLang="en-US"/>
              <a:t>逐次比较型</a:t>
            </a:r>
            <a:r>
              <a:rPr kumimoji="1" lang="en-US" altLang="zh-CN"/>
              <a:t>ADC</a:t>
            </a:r>
            <a:endParaRPr kumimoji="1" lang="zh-CN" altLang="en-US">
              <a:solidFill>
                <a:srgbClr val="000000"/>
              </a:solidFill>
            </a:endParaRPr>
          </a:p>
        </p:txBody>
      </p:sp>
      <p:sp>
        <p:nvSpPr>
          <p:cNvPr id="30728" name="AutoShape 5">
            <a:extLst>
              <a:ext uri="{FF2B5EF4-FFF2-40B4-BE49-F238E27FC236}">
                <a16:creationId xmlns:a16="http://schemas.microsoft.com/office/drawing/2014/main" id="{0F61FFD3-F8A9-4B19-BDC0-9DD936871D9C}"/>
              </a:ext>
            </a:extLst>
          </p:cNvPr>
          <p:cNvSpPr>
            <a:spLocks noChangeArrowheads="1"/>
          </p:cNvSpPr>
          <p:nvPr/>
        </p:nvSpPr>
        <p:spPr bwMode="auto">
          <a:xfrm rot="10800000">
            <a:off x="4581525" y="4532313"/>
            <a:ext cx="1108075" cy="676275"/>
          </a:xfrm>
          <a:prstGeom prst="triangle">
            <a:avLst>
              <a:gd name="adj" fmla="val 50000"/>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30729" name="Text Box 6">
            <a:extLst>
              <a:ext uri="{FF2B5EF4-FFF2-40B4-BE49-F238E27FC236}">
                <a16:creationId xmlns:a16="http://schemas.microsoft.com/office/drawing/2014/main" id="{005EB06B-748C-4A2D-A8A7-24A3B064F248}"/>
              </a:ext>
            </a:extLst>
          </p:cNvPr>
          <p:cNvSpPr txBox="1">
            <a:spLocks noChangeArrowheads="1"/>
          </p:cNvSpPr>
          <p:nvPr/>
        </p:nvSpPr>
        <p:spPr bwMode="auto">
          <a:xfrm>
            <a:off x="6443663" y="3933825"/>
            <a:ext cx="1406525" cy="51117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400" b="0"/>
              <a:t>DAC</a:t>
            </a:r>
          </a:p>
        </p:txBody>
      </p:sp>
      <p:sp>
        <p:nvSpPr>
          <p:cNvPr id="30730" name="Text Box 7">
            <a:extLst>
              <a:ext uri="{FF2B5EF4-FFF2-40B4-BE49-F238E27FC236}">
                <a16:creationId xmlns:a16="http://schemas.microsoft.com/office/drawing/2014/main" id="{45984E53-B6D7-4BC1-879D-00D1229C471E}"/>
              </a:ext>
            </a:extLst>
          </p:cNvPr>
          <p:cNvSpPr txBox="1">
            <a:spLocks noChangeArrowheads="1"/>
          </p:cNvSpPr>
          <p:nvPr/>
        </p:nvSpPr>
        <p:spPr bwMode="auto">
          <a:xfrm>
            <a:off x="6443663" y="5546725"/>
            <a:ext cx="1406525" cy="51117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zh-CN" altLang="en-US" sz="2400" b="0"/>
              <a:t>寄存器</a:t>
            </a:r>
          </a:p>
        </p:txBody>
      </p:sp>
      <p:sp>
        <p:nvSpPr>
          <p:cNvPr id="30731" name="Text Box 8">
            <a:extLst>
              <a:ext uri="{FF2B5EF4-FFF2-40B4-BE49-F238E27FC236}">
                <a16:creationId xmlns:a16="http://schemas.microsoft.com/office/drawing/2014/main" id="{B9759C4C-00C9-40F9-9F45-EDC7C5530A8C}"/>
              </a:ext>
            </a:extLst>
          </p:cNvPr>
          <p:cNvSpPr txBox="1">
            <a:spLocks noChangeArrowheads="1"/>
          </p:cNvSpPr>
          <p:nvPr/>
        </p:nvSpPr>
        <p:spPr bwMode="auto">
          <a:xfrm>
            <a:off x="4333875" y="5546725"/>
            <a:ext cx="1606550" cy="51117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zh-CN" altLang="en-US" sz="2400" b="0"/>
              <a:t>控制逻辑</a:t>
            </a:r>
          </a:p>
        </p:txBody>
      </p:sp>
      <p:sp>
        <p:nvSpPr>
          <p:cNvPr id="30732" name="Line 9">
            <a:extLst>
              <a:ext uri="{FF2B5EF4-FFF2-40B4-BE49-F238E27FC236}">
                <a16:creationId xmlns:a16="http://schemas.microsoft.com/office/drawing/2014/main" id="{467C0C5D-BAEF-49DE-9174-0A40A2C7C58E}"/>
              </a:ext>
            </a:extLst>
          </p:cNvPr>
          <p:cNvSpPr>
            <a:spLocks noChangeShapeType="1"/>
          </p:cNvSpPr>
          <p:nvPr/>
        </p:nvSpPr>
        <p:spPr bwMode="auto">
          <a:xfrm>
            <a:off x="3981450" y="4189413"/>
            <a:ext cx="9556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3" name="Line 10">
            <a:extLst>
              <a:ext uri="{FF2B5EF4-FFF2-40B4-BE49-F238E27FC236}">
                <a16:creationId xmlns:a16="http://schemas.microsoft.com/office/drawing/2014/main" id="{D8E550A3-60D9-426F-AEEB-12B81C95ED6A}"/>
              </a:ext>
            </a:extLst>
          </p:cNvPr>
          <p:cNvSpPr>
            <a:spLocks noChangeShapeType="1"/>
          </p:cNvSpPr>
          <p:nvPr/>
        </p:nvSpPr>
        <p:spPr bwMode="auto">
          <a:xfrm>
            <a:off x="4937125" y="4189413"/>
            <a:ext cx="0" cy="339725"/>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0734" name="Text Box 11">
            <a:extLst>
              <a:ext uri="{FF2B5EF4-FFF2-40B4-BE49-F238E27FC236}">
                <a16:creationId xmlns:a16="http://schemas.microsoft.com/office/drawing/2014/main" id="{F9F3FBFC-F801-4119-A4EA-E964C1D17B70}"/>
              </a:ext>
            </a:extLst>
          </p:cNvPr>
          <p:cNvSpPr txBox="1">
            <a:spLocks noChangeArrowheads="1"/>
          </p:cNvSpPr>
          <p:nvPr/>
        </p:nvSpPr>
        <p:spPr bwMode="auto">
          <a:xfrm>
            <a:off x="4849813" y="4546600"/>
            <a:ext cx="1476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000" b="0">
                <a:latin typeface="Arial" panose="020B0604020202020204" pitchFamily="34" charset="0"/>
              </a:rPr>
              <a:t>+</a:t>
            </a:r>
          </a:p>
        </p:txBody>
      </p:sp>
      <p:sp>
        <p:nvSpPr>
          <p:cNvPr id="30735" name="Text Box 12">
            <a:extLst>
              <a:ext uri="{FF2B5EF4-FFF2-40B4-BE49-F238E27FC236}">
                <a16:creationId xmlns:a16="http://schemas.microsoft.com/office/drawing/2014/main" id="{422FD4F0-D028-4E75-A632-F0181DA7D699}"/>
              </a:ext>
            </a:extLst>
          </p:cNvPr>
          <p:cNvSpPr txBox="1">
            <a:spLocks noChangeArrowheads="1"/>
          </p:cNvSpPr>
          <p:nvPr/>
        </p:nvSpPr>
        <p:spPr bwMode="auto">
          <a:xfrm>
            <a:off x="5272088" y="4570413"/>
            <a:ext cx="127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40000"/>
              </a:lnSpc>
              <a:spcAft>
                <a:spcPct val="0"/>
              </a:spcAft>
              <a:buFontTx/>
              <a:buNone/>
            </a:pPr>
            <a:r>
              <a:rPr lang="en-US" altLang="zh-CN" sz="1800" b="0">
                <a:latin typeface="Arial" panose="020B0604020202020204" pitchFamily="34" charset="0"/>
              </a:rPr>
              <a:t>_</a:t>
            </a:r>
          </a:p>
        </p:txBody>
      </p:sp>
      <p:sp>
        <p:nvSpPr>
          <p:cNvPr id="30736" name="Line 13">
            <a:extLst>
              <a:ext uri="{FF2B5EF4-FFF2-40B4-BE49-F238E27FC236}">
                <a16:creationId xmlns:a16="http://schemas.microsoft.com/office/drawing/2014/main" id="{19D46043-9662-4033-B733-85EF4DC4E0AE}"/>
              </a:ext>
            </a:extLst>
          </p:cNvPr>
          <p:cNvSpPr>
            <a:spLocks noChangeShapeType="1"/>
          </p:cNvSpPr>
          <p:nvPr/>
        </p:nvSpPr>
        <p:spPr bwMode="auto">
          <a:xfrm>
            <a:off x="5337175" y="4189413"/>
            <a:ext cx="11064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7" name="Line 14">
            <a:extLst>
              <a:ext uri="{FF2B5EF4-FFF2-40B4-BE49-F238E27FC236}">
                <a16:creationId xmlns:a16="http://schemas.microsoft.com/office/drawing/2014/main" id="{A42C6976-6698-4FD8-A58B-229CCCC65485}"/>
              </a:ext>
            </a:extLst>
          </p:cNvPr>
          <p:cNvSpPr>
            <a:spLocks noChangeShapeType="1"/>
          </p:cNvSpPr>
          <p:nvPr/>
        </p:nvSpPr>
        <p:spPr bwMode="auto">
          <a:xfrm>
            <a:off x="5337175" y="4189413"/>
            <a:ext cx="0" cy="339725"/>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0738" name="Text Box 15">
            <a:extLst>
              <a:ext uri="{FF2B5EF4-FFF2-40B4-BE49-F238E27FC236}">
                <a16:creationId xmlns:a16="http://schemas.microsoft.com/office/drawing/2014/main" id="{600C7B83-3283-4DF3-817E-AC70E84E7212}"/>
              </a:ext>
            </a:extLst>
          </p:cNvPr>
          <p:cNvSpPr txBox="1">
            <a:spLocks noChangeArrowheads="1"/>
          </p:cNvSpPr>
          <p:nvPr/>
        </p:nvSpPr>
        <p:spPr bwMode="auto">
          <a:xfrm>
            <a:off x="5035550" y="4699000"/>
            <a:ext cx="18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000" b="0"/>
              <a:t>A</a:t>
            </a:r>
          </a:p>
        </p:txBody>
      </p:sp>
      <p:sp>
        <p:nvSpPr>
          <p:cNvPr id="30739" name="Line 16">
            <a:extLst>
              <a:ext uri="{FF2B5EF4-FFF2-40B4-BE49-F238E27FC236}">
                <a16:creationId xmlns:a16="http://schemas.microsoft.com/office/drawing/2014/main" id="{4463D5BD-DA1C-4C7F-BF8D-A9D247FC5A80}"/>
              </a:ext>
            </a:extLst>
          </p:cNvPr>
          <p:cNvSpPr>
            <a:spLocks noChangeShapeType="1"/>
          </p:cNvSpPr>
          <p:nvPr/>
        </p:nvSpPr>
        <p:spPr bwMode="auto">
          <a:xfrm>
            <a:off x="5138738" y="5208588"/>
            <a:ext cx="0" cy="339725"/>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0740" name="Line 17">
            <a:extLst>
              <a:ext uri="{FF2B5EF4-FFF2-40B4-BE49-F238E27FC236}">
                <a16:creationId xmlns:a16="http://schemas.microsoft.com/office/drawing/2014/main" id="{278C0788-B346-400C-8488-90A5E56BCBFA}"/>
              </a:ext>
            </a:extLst>
          </p:cNvPr>
          <p:cNvSpPr>
            <a:spLocks noChangeShapeType="1"/>
          </p:cNvSpPr>
          <p:nvPr/>
        </p:nvSpPr>
        <p:spPr bwMode="auto">
          <a:xfrm flipV="1">
            <a:off x="5942013" y="5805488"/>
            <a:ext cx="501650"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0741" name="Line 18">
            <a:extLst>
              <a:ext uri="{FF2B5EF4-FFF2-40B4-BE49-F238E27FC236}">
                <a16:creationId xmlns:a16="http://schemas.microsoft.com/office/drawing/2014/main" id="{1AFBE30C-473E-40B1-9374-B55BF52915AD}"/>
              </a:ext>
            </a:extLst>
          </p:cNvPr>
          <p:cNvSpPr>
            <a:spLocks noChangeShapeType="1"/>
          </p:cNvSpPr>
          <p:nvPr/>
        </p:nvSpPr>
        <p:spPr bwMode="auto">
          <a:xfrm flipV="1">
            <a:off x="7148513" y="4443413"/>
            <a:ext cx="0" cy="110490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0742" name="Line 19">
            <a:extLst>
              <a:ext uri="{FF2B5EF4-FFF2-40B4-BE49-F238E27FC236}">
                <a16:creationId xmlns:a16="http://schemas.microsoft.com/office/drawing/2014/main" id="{5E4A1E9E-E51F-49CF-9055-62756EABC7AA}"/>
              </a:ext>
            </a:extLst>
          </p:cNvPr>
          <p:cNvSpPr>
            <a:spLocks noChangeShapeType="1"/>
          </p:cNvSpPr>
          <p:nvPr/>
        </p:nvSpPr>
        <p:spPr bwMode="auto">
          <a:xfrm flipV="1">
            <a:off x="7148513" y="4954588"/>
            <a:ext cx="701675" cy="0"/>
          </a:xfrm>
          <a:prstGeom prst="line">
            <a:avLst/>
          </a:prstGeom>
          <a:noFill/>
          <a:ln w="28575">
            <a:solidFill>
              <a:schemeClr val="tx1"/>
            </a:solidFill>
            <a:round/>
            <a:headEnd type="oval" w="med" len="me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0743" name="Line 20">
            <a:extLst>
              <a:ext uri="{FF2B5EF4-FFF2-40B4-BE49-F238E27FC236}">
                <a16:creationId xmlns:a16="http://schemas.microsoft.com/office/drawing/2014/main" id="{01880D3B-694D-4E51-9C0D-4C9A1C9D2E13}"/>
              </a:ext>
            </a:extLst>
          </p:cNvPr>
          <p:cNvSpPr>
            <a:spLocks noChangeShapeType="1"/>
          </p:cNvSpPr>
          <p:nvPr/>
        </p:nvSpPr>
        <p:spPr bwMode="auto">
          <a:xfrm flipH="1">
            <a:off x="7048500" y="5208588"/>
            <a:ext cx="200025" cy="984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4" name="Text Box 21">
            <a:extLst>
              <a:ext uri="{FF2B5EF4-FFF2-40B4-BE49-F238E27FC236}">
                <a16:creationId xmlns:a16="http://schemas.microsoft.com/office/drawing/2014/main" id="{317652A4-7470-4AF2-A008-1D6660082193}"/>
              </a:ext>
            </a:extLst>
          </p:cNvPr>
          <p:cNvSpPr txBox="1">
            <a:spLocks noChangeArrowheads="1"/>
          </p:cNvSpPr>
          <p:nvPr/>
        </p:nvSpPr>
        <p:spPr bwMode="auto">
          <a:xfrm>
            <a:off x="6767513" y="5121275"/>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000" b="0"/>
              <a:t>n</a:t>
            </a:r>
          </a:p>
        </p:txBody>
      </p:sp>
      <p:sp>
        <p:nvSpPr>
          <p:cNvPr id="30745" name="Rectangle 22">
            <a:extLst>
              <a:ext uri="{FF2B5EF4-FFF2-40B4-BE49-F238E27FC236}">
                <a16:creationId xmlns:a16="http://schemas.microsoft.com/office/drawing/2014/main" id="{984E03D9-7302-479F-B8E8-218139D68ED1}"/>
              </a:ext>
            </a:extLst>
          </p:cNvPr>
          <p:cNvSpPr>
            <a:spLocks noChangeArrowheads="1"/>
          </p:cNvSpPr>
          <p:nvPr/>
        </p:nvSpPr>
        <p:spPr bwMode="auto">
          <a:xfrm>
            <a:off x="3600450" y="4005263"/>
            <a:ext cx="23812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Aft>
                <a:spcPct val="0"/>
              </a:spcAft>
              <a:buFontTx/>
              <a:buNone/>
            </a:pPr>
            <a:r>
              <a:rPr lang="en-US" altLang="zh-CN" b="0" i="1"/>
              <a:t>v</a:t>
            </a:r>
            <a:r>
              <a:rPr lang="en-US" altLang="zh-CN" b="0" baseline="-20000"/>
              <a:t>I</a:t>
            </a:r>
            <a:endParaRPr lang="zh-CN" altLang="en-US" b="0" baseline="-20000"/>
          </a:p>
        </p:txBody>
      </p:sp>
      <p:sp>
        <p:nvSpPr>
          <p:cNvPr id="30746" name="Rectangle 23">
            <a:extLst>
              <a:ext uri="{FF2B5EF4-FFF2-40B4-BE49-F238E27FC236}">
                <a16:creationId xmlns:a16="http://schemas.microsoft.com/office/drawing/2014/main" id="{1068C32F-E0AE-429D-9512-2C7549F080CE}"/>
              </a:ext>
            </a:extLst>
          </p:cNvPr>
          <p:cNvSpPr>
            <a:spLocks noChangeArrowheads="1"/>
          </p:cNvSpPr>
          <p:nvPr/>
        </p:nvSpPr>
        <p:spPr bwMode="auto">
          <a:xfrm>
            <a:off x="5940425" y="4214813"/>
            <a:ext cx="331788"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Aft>
                <a:spcPct val="0"/>
              </a:spcAft>
              <a:buFontTx/>
              <a:buNone/>
            </a:pPr>
            <a:r>
              <a:rPr lang="en-US" altLang="zh-CN" b="0" i="1"/>
              <a:t>v</a:t>
            </a:r>
            <a:r>
              <a:rPr lang="en-US" altLang="zh-CN" b="0" baseline="-20000"/>
              <a:t>O</a:t>
            </a:r>
            <a:endParaRPr lang="zh-CN" altLang="en-US" b="0" baseline="-20000"/>
          </a:p>
        </p:txBody>
      </p:sp>
      <p:sp>
        <p:nvSpPr>
          <p:cNvPr id="30747" name="Rectangle 24">
            <a:extLst>
              <a:ext uri="{FF2B5EF4-FFF2-40B4-BE49-F238E27FC236}">
                <a16:creationId xmlns:a16="http://schemas.microsoft.com/office/drawing/2014/main" id="{7F8491E6-326D-426D-9A13-EE86A640145C}"/>
              </a:ext>
            </a:extLst>
          </p:cNvPr>
          <p:cNvSpPr>
            <a:spLocks noChangeArrowheads="1"/>
          </p:cNvSpPr>
          <p:nvPr/>
        </p:nvSpPr>
        <p:spPr bwMode="auto">
          <a:xfrm>
            <a:off x="5291138" y="5121275"/>
            <a:ext cx="2921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Aft>
                <a:spcPct val="0"/>
              </a:spcAft>
              <a:buFontTx/>
              <a:buNone/>
            </a:pPr>
            <a:r>
              <a:rPr lang="en-US" altLang="zh-CN" b="0" i="1"/>
              <a:t>v</a:t>
            </a:r>
            <a:r>
              <a:rPr lang="en-US" altLang="zh-CN" sz="2400" b="0" baseline="-20000"/>
              <a:t>B</a:t>
            </a:r>
            <a:endParaRPr lang="zh-CN" altLang="en-US" sz="2400" b="0" baseline="-20000"/>
          </a:p>
        </p:txBody>
      </p:sp>
      <p:sp>
        <p:nvSpPr>
          <p:cNvPr id="30748" name="Line 25">
            <a:extLst>
              <a:ext uri="{FF2B5EF4-FFF2-40B4-BE49-F238E27FC236}">
                <a16:creationId xmlns:a16="http://schemas.microsoft.com/office/drawing/2014/main" id="{DE04C7C3-A241-4B3B-88B8-DB295A2ADC2A}"/>
              </a:ext>
            </a:extLst>
          </p:cNvPr>
          <p:cNvSpPr>
            <a:spLocks noChangeShapeType="1"/>
          </p:cNvSpPr>
          <p:nvPr/>
        </p:nvSpPr>
        <p:spPr bwMode="auto">
          <a:xfrm flipV="1">
            <a:off x="3779838" y="5805488"/>
            <a:ext cx="552450"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0749" name="Rectangle 26">
            <a:extLst>
              <a:ext uri="{FF2B5EF4-FFF2-40B4-BE49-F238E27FC236}">
                <a16:creationId xmlns:a16="http://schemas.microsoft.com/office/drawing/2014/main" id="{A8B3908E-3E0C-42D4-8D6E-6A2A5150E7AC}"/>
              </a:ext>
            </a:extLst>
          </p:cNvPr>
          <p:cNvSpPr>
            <a:spLocks noChangeArrowheads="1"/>
          </p:cNvSpPr>
          <p:nvPr/>
        </p:nvSpPr>
        <p:spPr bwMode="auto">
          <a:xfrm>
            <a:off x="3514725" y="5665788"/>
            <a:ext cx="169863"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Aft>
                <a:spcPct val="0"/>
              </a:spcAft>
              <a:buFontTx/>
              <a:buNone/>
            </a:pPr>
            <a:r>
              <a:rPr lang="en-US" altLang="zh-CN" sz="2400" b="0"/>
              <a:t>S</a:t>
            </a:r>
            <a:endParaRPr lang="zh-CN" altLang="en-US" sz="2000" b="0" baseline="-20000"/>
          </a:p>
        </p:txBody>
      </p:sp>
      <p:sp>
        <p:nvSpPr>
          <p:cNvPr id="30750" name="Rectangle 27">
            <a:extLst>
              <a:ext uri="{FF2B5EF4-FFF2-40B4-BE49-F238E27FC236}">
                <a16:creationId xmlns:a16="http://schemas.microsoft.com/office/drawing/2014/main" id="{09FE2E7A-5DA1-4712-918F-0A59449C6913}"/>
              </a:ext>
            </a:extLst>
          </p:cNvPr>
          <p:cNvSpPr>
            <a:spLocks noChangeArrowheads="1"/>
          </p:cNvSpPr>
          <p:nvPr/>
        </p:nvSpPr>
        <p:spPr bwMode="auto">
          <a:xfrm>
            <a:off x="7954963" y="4797425"/>
            <a:ext cx="220662"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Aft>
                <a:spcPct val="0"/>
              </a:spcAft>
              <a:buFontTx/>
              <a:buNone/>
            </a:pPr>
            <a:r>
              <a:rPr lang="en-US" altLang="zh-CN" sz="2400" b="0"/>
              <a:t>D</a:t>
            </a:r>
            <a:endParaRPr lang="zh-CN" altLang="en-US" sz="2400" b="0" baseline="-20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2854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2854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2854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2854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028548">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28548">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285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8547" grpId="0" build="p" bldLvl="2"/>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a:extLst>
              <a:ext uri="{FF2B5EF4-FFF2-40B4-BE49-F238E27FC236}">
                <a16:creationId xmlns:a16="http://schemas.microsoft.com/office/drawing/2014/main" id="{2DCC655B-815F-49C5-90B5-83F99536EB3E}"/>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173F6F56-F73B-49D9-8957-2A0DFA4897A1}" type="datetime1">
              <a:rPr lang="zh-CN" altLang="en-US" sz="1800" b="0" smtClean="0">
                <a:solidFill>
                  <a:srgbClr val="B2B2B2"/>
                </a:solidFill>
                <a:latin typeface="Arial" panose="020B0604020202020204" pitchFamily="34" charset="0"/>
              </a:rPr>
              <a:pPr>
                <a:spcAft>
                  <a:spcPct val="0"/>
                </a:spcAft>
                <a:buFontTx/>
                <a:buNone/>
              </a:pPr>
              <a:t>2024/11/12</a:t>
            </a:fld>
            <a:endParaRPr lang="en-US" altLang="zh-CN" sz="1800" b="0">
              <a:solidFill>
                <a:srgbClr val="B2B2B2"/>
              </a:solidFill>
              <a:latin typeface="Arial" panose="020B0604020202020204" pitchFamily="34" charset="0"/>
            </a:endParaRPr>
          </a:p>
        </p:txBody>
      </p:sp>
      <p:sp>
        <p:nvSpPr>
          <p:cNvPr id="32771" name="Rectangle 5">
            <a:extLst>
              <a:ext uri="{FF2B5EF4-FFF2-40B4-BE49-F238E27FC236}">
                <a16:creationId xmlns:a16="http://schemas.microsoft.com/office/drawing/2014/main" id="{92A24F9B-3B73-4E2F-AFE6-55612DF4D97A}"/>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lang="zh-CN" altLang="en-US" sz="1800" b="0">
                <a:solidFill>
                  <a:srgbClr val="B2B2B2"/>
                </a:solidFill>
                <a:latin typeface="宋体" panose="02010600030101010101" pitchFamily="2" charset="-122"/>
              </a:rPr>
              <a:t>数模与模数转换</a:t>
            </a:r>
            <a:endParaRPr kumimoji="1" lang="en-US" altLang="zh-CN" sz="1800" b="0">
              <a:solidFill>
                <a:srgbClr val="B2B2B2"/>
              </a:solidFill>
              <a:latin typeface="宋体" panose="02010600030101010101" pitchFamily="2" charset="-122"/>
            </a:endParaRPr>
          </a:p>
        </p:txBody>
      </p:sp>
      <p:sp>
        <p:nvSpPr>
          <p:cNvPr id="32772" name="Rectangle 6">
            <a:extLst>
              <a:ext uri="{FF2B5EF4-FFF2-40B4-BE49-F238E27FC236}">
                <a16:creationId xmlns:a16="http://schemas.microsoft.com/office/drawing/2014/main" id="{9919C3CB-D3A7-4FBE-BD7A-86C6AC6A98B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FAAC01C3-A56D-4DB7-8191-7F5745441A7F}" type="slidenum">
              <a:rPr lang="en-US" altLang="zh-CN" sz="1800" b="0" smtClean="0">
                <a:solidFill>
                  <a:srgbClr val="B2B2B2"/>
                </a:solidFill>
                <a:latin typeface="Arial" panose="020B0604020202020204" pitchFamily="34" charset="0"/>
              </a:rPr>
              <a:pPr>
                <a:spcAft>
                  <a:spcPct val="0"/>
                </a:spcAft>
                <a:buFontTx/>
                <a:buNone/>
              </a:pPr>
              <a:t>16</a:t>
            </a:fld>
            <a:endParaRPr lang="en-US" altLang="zh-CN" sz="1800" b="0">
              <a:solidFill>
                <a:srgbClr val="B2B2B2"/>
              </a:solidFill>
              <a:latin typeface="Arial" panose="020B0604020202020204" pitchFamily="34" charset="0"/>
            </a:endParaRPr>
          </a:p>
        </p:txBody>
      </p:sp>
      <p:sp>
        <p:nvSpPr>
          <p:cNvPr id="32773" name="Rectangle 2">
            <a:extLst>
              <a:ext uri="{FF2B5EF4-FFF2-40B4-BE49-F238E27FC236}">
                <a16:creationId xmlns:a16="http://schemas.microsoft.com/office/drawing/2014/main" id="{D1EF4BAA-48FF-44C2-B356-E7506AE14A2D}"/>
              </a:ext>
            </a:extLst>
          </p:cNvPr>
          <p:cNvSpPr>
            <a:spLocks noGrp="1" noChangeArrowheads="1"/>
          </p:cNvSpPr>
          <p:nvPr>
            <p:ph type="title"/>
          </p:nvPr>
        </p:nvSpPr>
        <p:spPr/>
        <p:txBody>
          <a:bodyPr/>
          <a:lstStyle/>
          <a:p>
            <a:r>
              <a:rPr lang="zh-CN" altLang="en-US"/>
              <a:t>计数型</a:t>
            </a:r>
            <a:r>
              <a:rPr lang="en-US" altLang="zh-CN"/>
              <a:t>ADC</a:t>
            </a:r>
          </a:p>
        </p:txBody>
      </p:sp>
      <p:sp>
        <p:nvSpPr>
          <p:cNvPr id="32774" name="Rectangle 3">
            <a:extLst>
              <a:ext uri="{FF2B5EF4-FFF2-40B4-BE49-F238E27FC236}">
                <a16:creationId xmlns:a16="http://schemas.microsoft.com/office/drawing/2014/main" id="{4A74FFE0-ABDF-4612-AE95-1AB075176FD1}"/>
              </a:ext>
            </a:extLst>
          </p:cNvPr>
          <p:cNvSpPr>
            <a:spLocks noGrp="1" noChangeArrowheads="1"/>
          </p:cNvSpPr>
          <p:nvPr>
            <p:ph type="body" idx="1"/>
          </p:nvPr>
        </p:nvSpPr>
        <p:spPr>
          <a:xfrm>
            <a:off x="457200" y="1341438"/>
            <a:ext cx="7894638" cy="539750"/>
          </a:xfrm>
        </p:spPr>
        <p:txBody>
          <a:bodyPr/>
          <a:lstStyle/>
          <a:p>
            <a:pPr>
              <a:buFontTx/>
              <a:buNone/>
            </a:pPr>
            <a:r>
              <a:rPr lang="en-US" altLang="zh-CN"/>
              <a:t>0.  S</a:t>
            </a:r>
            <a:r>
              <a:rPr lang="en-US" altLang="zh-CN" baseline="-20000"/>
              <a:t> </a:t>
            </a:r>
            <a:r>
              <a:rPr lang="en-US" altLang="zh-CN"/>
              <a:t>=0</a:t>
            </a:r>
            <a:r>
              <a:rPr lang="zh-CN" altLang="en-US"/>
              <a:t>，且计数器清零：</a:t>
            </a:r>
            <a:r>
              <a:rPr lang="en-US" altLang="zh-CN" b="0" i="1"/>
              <a:t>v</a:t>
            </a:r>
            <a:r>
              <a:rPr lang="en-US" altLang="zh-CN" b="0" baseline="-20000"/>
              <a:t>o</a:t>
            </a:r>
            <a:r>
              <a:rPr lang="en-US" altLang="zh-CN" b="0"/>
              <a:t>=0</a:t>
            </a:r>
            <a:r>
              <a:rPr lang="zh-CN" altLang="en-US" b="0"/>
              <a:t>，若</a:t>
            </a:r>
            <a:r>
              <a:rPr lang="en-US" altLang="zh-CN" b="0" i="1"/>
              <a:t>v</a:t>
            </a:r>
            <a:r>
              <a:rPr lang="en-US" altLang="zh-CN" b="0" baseline="-20000"/>
              <a:t>i</a:t>
            </a:r>
            <a:r>
              <a:rPr lang="en-US" altLang="zh-CN" b="0"/>
              <a:t>&gt;0</a:t>
            </a:r>
            <a:r>
              <a:rPr lang="zh-CN" altLang="en-US" b="0"/>
              <a:t>，则</a:t>
            </a:r>
            <a:r>
              <a:rPr lang="en-US" altLang="zh-CN" b="0" i="1"/>
              <a:t>v</a:t>
            </a:r>
            <a:r>
              <a:rPr lang="en-US" altLang="zh-CN" b="0" baseline="-20000"/>
              <a:t>B</a:t>
            </a:r>
            <a:r>
              <a:rPr lang="en-US" altLang="zh-CN" b="0"/>
              <a:t>=1</a:t>
            </a:r>
            <a:endParaRPr lang="zh-CN" altLang="en-US" b="0"/>
          </a:p>
        </p:txBody>
      </p:sp>
      <p:sp>
        <p:nvSpPr>
          <p:cNvPr id="2072580" name="Rectangle 4">
            <a:extLst>
              <a:ext uri="{FF2B5EF4-FFF2-40B4-BE49-F238E27FC236}">
                <a16:creationId xmlns:a16="http://schemas.microsoft.com/office/drawing/2014/main" id="{EE0BB64B-AA51-4A2C-929C-D9E9832704F3}"/>
              </a:ext>
            </a:extLst>
          </p:cNvPr>
          <p:cNvSpPr>
            <a:spLocks noChangeArrowheads="1"/>
          </p:cNvSpPr>
          <p:nvPr/>
        </p:nvSpPr>
        <p:spPr bwMode="auto">
          <a:xfrm>
            <a:off x="3563938" y="5192713"/>
            <a:ext cx="4500562" cy="973137"/>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kumimoji="1" lang="zh-CN" altLang="en-US" sz="2400">
                <a:solidFill>
                  <a:srgbClr val="000000"/>
                </a:solidFill>
              </a:rPr>
              <a:t>电路结构简单，但转换速度慢</a:t>
            </a:r>
          </a:p>
          <a:p>
            <a:pPr algn="ctr" eaLnBrk="1" hangingPunct="1">
              <a:buFontTx/>
              <a:buNone/>
            </a:pPr>
            <a:r>
              <a:rPr kumimoji="1" lang="zh-CN" altLang="en-US" sz="2400">
                <a:solidFill>
                  <a:srgbClr val="000000"/>
                </a:solidFill>
              </a:rPr>
              <a:t>转换时间 </a:t>
            </a:r>
            <a:r>
              <a:rPr kumimoji="1" lang="zh-CN" altLang="en-US" sz="2400">
                <a:solidFill>
                  <a:srgbClr val="000000"/>
                </a:solidFill>
                <a:latin typeface="微软雅黑" panose="020B0503020204020204" pitchFamily="34" charset="-122"/>
                <a:ea typeface="微软雅黑" panose="020B0503020204020204" pitchFamily="34" charset="-122"/>
              </a:rPr>
              <a:t>∝ </a:t>
            </a:r>
            <a:r>
              <a:rPr kumimoji="1" lang="en-US" altLang="zh-CN" sz="2400">
                <a:solidFill>
                  <a:srgbClr val="000000"/>
                </a:solidFill>
              </a:rPr>
              <a:t>2</a:t>
            </a:r>
            <a:r>
              <a:rPr kumimoji="1" lang="en-US" altLang="zh-CN" sz="2400" baseline="40000">
                <a:solidFill>
                  <a:srgbClr val="000000"/>
                </a:solidFill>
              </a:rPr>
              <a:t>n</a:t>
            </a:r>
            <a:r>
              <a:rPr kumimoji="1" lang="en-US" altLang="zh-CN" sz="2400">
                <a:solidFill>
                  <a:srgbClr val="000000"/>
                </a:solidFill>
              </a:rPr>
              <a:t> T</a:t>
            </a:r>
            <a:r>
              <a:rPr kumimoji="1" lang="en-US" altLang="zh-CN" sz="2400" baseline="-15000">
                <a:solidFill>
                  <a:srgbClr val="000000"/>
                </a:solidFill>
              </a:rPr>
              <a:t>CLK</a:t>
            </a:r>
            <a:endParaRPr kumimoji="1" lang="zh-CN" altLang="en-US" sz="2400" baseline="-15000">
              <a:solidFill>
                <a:srgbClr val="000000"/>
              </a:solidFill>
            </a:endParaRPr>
          </a:p>
        </p:txBody>
      </p:sp>
      <p:sp>
        <p:nvSpPr>
          <p:cNvPr id="2072581" name="Rectangle 5">
            <a:extLst>
              <a:ext uri="{FF2B5EF4-FFF2-40B4-BE49-F238E27FC236}">
                <a16:creationId xmlns:a16="http://schemas.microsoft.com/office/drawing/2014/main" id="{AD68B28F-9150-4408-B9B4-F115E9FA9792}"/>
              </a:ext>
            </a:extLst>
          </p:cNvPr>
          <p:cNvSpPr>
            <a:spLocks noChangeArrowheads="1"/>
          </p:cNvSpPr>
          <p:nvPr/>
        </p:nvSpPr>
        <p:spPr bwMode="auto">
          <a:xfrm>
            <a:off x="468313" y="1916113"/>
            <a:ext cx="2411412"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6088" indent="-446088">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buFontTx/>
              <a:buNone/>
            </a:pPr>
            <a:r>
              <a:rPr lang="en-US" altLang="zh-CN"/>
              <a:t>1.  S</a:t>
            </a:r>
            <a:r>
              <a:rPr lang="en-US" altLang="zh-CN" baseline="-20000"/>
              <a:t> </a:t>
            </a:r>
            <a:r>
              <a:rPr lang="en-US" altLang="zh-CN"/>
              <a:t>=1</a:t>
            </a:r>
            <a:endParaRPr lang="zh-CN" altLang="en-US"/>
          </a:p>
          <a:p>
            <a:pPr>
              <a:buFontTx/>
              <a:buNone/>
            </a:pPr>
            <a:r>
              <a:rPr lang="zh-CN" altLang="en-US"/>
              <a:t>     </a:t>
            </a:r>
            <a:r>
              <a:rPr lang="zh-CN" altLang="en-US" sz="2400" b="0"/>
              <a:t>计数器开始加法计数， </a:t>
            </a:r>
            <a:r>
              <a:rPr lang="en-US" altLang="zh-CN" b="0" i="1"/>
              <a:t>v</a:t>
            </a:r>
            <a:r>
              <a:rPr lang="en-US" altLang="zh-CN" b="0" baseline="-20000"/>
              <a:t>o</a:t>
            </a:r>
            <a:r>
              <a:rPr lang="zh-CN" altLang="en-US" sz="2400" b="0"/>
              <a:t>不断增加</a:t>
            </a:r>
            <a:r>
              <a:rPr lang="en-US" altLang="zh-CN" sz="2400" b="0"/>
              <a:t>;</a:t>
            </a:r>
            <a:r>
              <a:rPr lang="zh-CN" altLang="en-US" sz="2400" b="0"/>
              <a:t>当</a:t>
            </a:r>
            <a:r>
              <a:rPr lang="en-US" altLang="zh-CN" b="0" i="1"/>
              <a:t>v</a:t>
            </a:r>
            <a:r>
              <a:rPr lang="en-US" altLang="zh-CN" b="0" baseline="-20000"/>
              <a:t>o</a:t>
            </a:r>
            <a:r>
              <a:rPr lang="en-US" altLang="zh-CN" b="0"/>
              <a:t>&gt;</a:t>
            </a:r>
            <a:r>
              <a:rPr lang="en-US" altLang="zh-CN" b="0" i="1"/>
              <a:t>v</a:t>
            </a:r>
            <a:r>
              <a:rPr lang="en-US" altLang="zh-CN" b="0" baseline="-20000"/>
              <a:t>i</a:t>
            </a:r>
            <a:r>
              <a:rPr lang="zh-CN" altLang="en-US" sz="2400" b="0"/>
              <a:t>时，</a:t>
            </a:r>
            <a:r>
              <a:rPr lang="en-US" altLang="zh-CN" sz="2400" b="0"/>
              <a:t>v</a:t>
            </a:r>
            <a:r>
              <a:rPr lang="en-US" altLang="zh-CN" b="0" baseline="-20000"/>
              <a:t>B</a:t>
            </a:r>
            <a:r>
              <a:rPr lang="en-US" altLang="zh-CN" sz="2400" b="0"/>
              <a:t>=0</a:t>
            </a:r>
            <a:r>
              <a:rPr lang="zh-CN" altLang="en-US" sz="2400" b="0"/>
              <a:t>，计数器停止计数</a:t>
            </a:r>
          </a:p>
          <a:p>
            <a:pPr>
              <a:buFontTx/>
              <a:buNone/>
            </a:pPr>
            <a:r>
              <a:rPr lang="zh-CN" altLang="en-US"/>
              <a:t> </a:t>
            </a:r>
            <a:r>
              <a:rPr lang="en-US" altLang="zh-CN"/>
              <a:t>2.  S</a:t>
            </a:r>
            <a:r>
              <a:rPr lang="en-US" altLang="zh-CN" baseline="-20000"/>
              <a:t> </a:t>
            </a:r>
            <a:r>
              <a:rPr lang="en-US" altLang="zh-CN"/>
              <a:t>=0</a:t>
            </a:r>
          </a:p>
          <a:p>
            <a:pPr>
              <a:buFontTx/>
              <a:buNone/>
            </a:pPr>
            <a:r>
              <a:rPr lang="zh-CN" altLang="en-US"/>
              <a:t>     </a:t>
            </a:r>
            <a:r>
              <a:rPr lang="zh-CN" altLang="en-US" sz="2400" b="0"/>
              <a:t>计数值存入输出寄存器</a:t>
            </a:r>
          </a:p>
        </p:txBody>
      </p:sp>
      <p:grpSp>
        <p:nvGrpSpPr>
          <p:cNvPr id="32777" name="Group 8">
            <a:extLst>
              <a:ext uri="{FF2B5EF4-FFF2-40B4-BE49-F238E27FC236}">
                <a16:creationId xmlns:a16="http://schemas.microsoft.com/office/drawing/2014/main" id="{77F8383F-EEC8-47C8-AE56-8577D4E41D4C}"/>
              </a:ext>
            </a:extLst>
          </p:cNvPr>
          <p:cNvGrpSpPr>
            <a:grpSpLocks/>
          </p:cNvGrpSpPr>
          <p:nvPr/>
        </p:nvGrpSpPr>
        <p:grpSpPr bwMode="auto">
          <a:xfrm>
            <a:off x="2951163" y="2205038"/>
            <a:ext cx="5653087" cy="2874962"/>
            <a:chOff x="1859" y="1389"/>
            <a:chExt cx="3561" cy="1811"/>
          </a:xfrm>
        </p:grpSpPr>
        <p:pic>
          <p:nvPicPr>
            <p:cNvPr id="32778" name="Picture 6">
              <a:extLst>
                <a:ext uri="{FF2B5EF4-FFF2-40B4-BE49-F238E27FC236}">
                  <a16:creationId xmlns:a16="http://schemas.microsoft.com/office/drawing/2014/main" id="{610B6494-EF84-4AC5-9E31-39541096F3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9" y="1389"/>
              <a:ext cx="3561" cy="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9" name="Text Box 7">
              <a:extLst>
                <a:ext uri="{FF2B5EF4-FFF2-40B4-BE49-F238E27FC236}">
                  <a16:creationId xmlns:a16="http://schemas.microsoft.com/office/drawing/2014/main" id="{0E118E18-4725-46CE-8915-2D73E47C4DCB}"/>
                </a:ext>
              </a:extLst>
            </p:cNvPr>
            <p:cNvSpPr txBox="1">
              <a:spLocks noChangeArrowheads="1"/>
            </p:cNvSpPr>
            <p:nvPr/>
          </p:nvSpPr>
          <p:spPr bwMode="auto">
            <a:xfrm>
              <a:off x="2434" y="2969"/>
              <a:ext cx="212" cy="2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latin typeface="Arial" panose="020B0604020202020204" pitchFamily="34" charset="0"/>
                </a:rPr>
                <a:t>S</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7258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7258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072581">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7258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725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258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a:extLst>
              <a:ext uri="{FF2B5EF4-FFF2-40B4-BE49-F238E27FC236}">
                <a16:creationId xmlns:a16="http://schemas.microsoft.com/office/drawing/2014/main" id="{7E3A50B1-3D02-44CB-B6EB-554E144236A5}"/>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846C1952-F15C-43BA-8CA6-F19D2E8ACFE2}" type="datetime1">
              <a:rPr lang="zh-CN" altLang="en-US" sz="1800" b="0" smtClean="0">
                <a:solidFill>
                  <a:srgbClr val="B2B2B2"/>
                </a:solidFill>
                <a:latin typeface="Arial" panose="020B0604020202020204" pitchFamily="34" charset="0"/>
              </a:rPr>
              <a:pPr>
                <a:spcAft>
                  <a:spcPct val="0"/>
                </a:spcAft>
                <a:buFontTx/>
                <a:buNone/>
              </a:pPr>
              <a:t>2024/11/12</a:t>
            </a:fld>
            <a:endParaRPr lang="en-US" altLang="zh-CN" sz="1800" b="0">
              <a:solidFill>
                <a:srgbClr val="B2B2B2"/>
              </a:solidFill>
              <a:latin typeface="Arial" panose="020B0604020202020204" pitchFamily="34" charset="0"/>
            </a:endParaRPr>
          </a:p>
        </p:txBody>
      </p:sp>
      <p:sp>
        <p:nvSpPr>
          <p:cNvPr id="34819" name="Rectangle 5">
            <a:extLst>
              <a:ext uri="{FF2B5EF4-FFF2-40B4-BE49-F238E27FC236}">
                <a16:creationId xmlns:a16="http://schemas.microsoft.com/office/drawing/2014/main" id="{53634AD5-B06F-40F6-B4CD-C262E963AFC4}"/>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lang="zh-CN" altLang="en-US" sz="1800" b="0">
                <a:solidFill>
                  <a:srgbClr val="B2B2B2"/>
                </a:solidFill>
                <a:latin typeface="宋体" panose="02010600030101010101" pitchFamily="2" charset="-122"/>
              </a:rPr>
              <a:t>数模与模数转换</a:t>
            </a:r>
            <a:endParaRPr kumimoji="1" lang="en-US" altLang="zh-CN" sz="1800" b="0">
              <a:solidFill>
                <a:srgbClr val="B2B2B2"/>
              </a:solidFill>
              <a:latin typeface="宋体" panose="02010600030101010101" pitchFamily="2" charset="-122"/>
            </a:endParaRPr>
          </a:p>
        </p:txBody>
      </p:sp>
      <p:sp>
        <p:nvSpPr>
          <p:cNvPr id="34820" name="Rectangle 6">
            <a:extLst>
              <a:ext uri="{FF2B5EF4-FFF2-40B4-BE49-F238E27FC236}">
                <a16:creationId xmlns:a16="http://schemas.microsoft.com/office/drawing/2014/main" id="{74D0204B-BCAF-4CCA-8383-E0D7CA1E93FA}"/>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EC571306-A8DE-4FE8-8072-E67D562931E4}" type="slidenum">
              <a:rPr lang="en-US" altLang="zh-CN" sz="1800" b="0" smtClean="0">
                <a:solidFill>
                  <a:srgbClr val="B2B2B2"/>
                </a:solidFill>
                <a:latin typeface="Arial" panose="020B0604020202020204" pitchFamily="34" charset="0"/>
              </a:rPr>
              <a:pPr>
                <a:spcAft>
                  <a:spcPct val="0"/>
                </a:spcAft>
                <a:buFontTx/>
                <a:buNone/>
              </a:pPr>
              <a:t>17</a:t>
            </a:fld>
            <a:endParaRPr lang="en-US" altLang="zh-CN" sz="1800" b="0">
              <a:solidFill>
                <a:srgbClr val="B2B2B2"/>
              </a:solidFill>
              <a:latin typeface="Arial" panose="020B0604020202020204" pitchFamily="34" charset="0"/>
            </a:endParaRPr>
          </a:p>
        </p:txBody>
      </p:sp>
      <p:pic>
        <p:nvPicPr>
          <p:cNvPr id="34821" name="Picture 6">
            <a:extLst>
              <a:ext uri="{FF2B5EF4-FFF2-40B4-BE49-F238E27FC236}">
                <a16:creationId xmlns:a16="http://schemas.microsoft.com/office/drawing/2014/main" id="{A3915CDE-AD47-406C-B41B-1D512C882E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4113" y="1384300"/>
            <a:ext cx="4840287" cy="382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2" name="Rectangle 2">
            <a:extLst>
              <a:ext uri="{FF2B5EF4-FFF2-40B4-BE49-F238E27FC236}">
                <a16:creationId xmlns:a16="http://schemas.microsoft.com/office/drawing/2014/main" id="{34648BFB-2580-4B3A-96E1-E793295FD330}"/>
              </a:ext>
            </a:extLst>
          </p:cNvPr>
          <p:cNvSpPr>
            <a:spLocks noGrp="1" noChangeArrowheads="1"/>
          </p:cNvSpPr>
          <p:nvPr>
            <p:ph type="title"/>
          </p:nvPr>
        </p:nvSpPr>
        <p:spPr/>
        <p:txBody>
          <a:bodyPr/>
          <a:lstStyle/>
          <a:p>
            <a:r>
              <a:rPr kumimoji="1" lang="zh-CN" altLang="en-US">
                <a:solidFill>
                  <a:srgbClr val="000000"/>
                </a:solidFill>
              </a:rPr>
              <a:t>逐次比较型</a:t>
            </a:r>
            <a:r>
              <a:rPr kumimoji="1" lang="en-US" altLang="zh-CN">
                <a:solidFill>
                  <a:srgbClr val="000000"/>
                </a:solidFill>
              </a:rPr>
              <a:t>ADC</a:t>
            </a:r>
            <a:endParaRPr kumimoji="1" lang="zh-CN" altLang="en-US">
              <a:solidFill>
                <a:srgbClr val="000000"/>
              </a:solidFill>
            </a:endParaRPr>
          </a:p>
        </p:txBody>
      </p:sp>
      <p:sp>
        <p:nvSpPr>
          <p:cNvPr id="2032643" name="Rectangle 3">
            <a:extLst>
              <a:ext uri="{FF2B5EF4-FFF2-40B4-BE49-F238E27FC236}">
                <a16:creationId xmlns:a16="http://schemas.microsoft.com/office/drawing/2014/main" id="{9E7540A3-ECC5-43CC-8A5C-34E9FAE01F0C}"/>
              </a:ext>
            </a:extLst>
          </p:cNvPr>
          <p:cNvSpPr>
            <a:spLocks noGrp="1" noChangeArrowheads="1"/>
          </p:cNvSpPr>
          <p:nvPr>
            <p:ph type="body" idx="1"/>
          </p:nvPr>
        </p:nvSpPr>
        <p:spPr>
          <a:xfrm>
            <a:off x="457200" y="1341438"/>
            <a:ext cx="2890838" cy="5040312"/>
          </a:xfrm>
        </p:spPr>
        <p:txBody>
          <a:bodyPr/>
          <a:lstStyle/>
          <a:p>
            <a:pPr>
              <a:buFontTx/>
              <a:buNone/>
            </a:pPr>
            <a:r>
              <a:rPr kumimoji="1" lang="en-US" altLang="zh-CN">
                <a:solidFill>
                  <a:srgbClr val="000000"/>
                </a:solidFill>
              </a:rPr>
              <a:t>0.  </a:t>
            </a:r>
            <a:r>
              <a:rPr kumimoji="1" lang="zh-CN" altLang="en-US">
                <a:solidFill>
                  <a:srgbClr val="000000"/>
                </a:solidFill>
              </a:rPr>
              <a:t>数据寄器清零</a:t>
            </a:r>
            <a:endParaRPr lang="en-US" altLang="zh-CN"/>
          </a:p>
          <a:p>
            <a:pPr>
              <a:buFontTx/>
              <a:buNone/>
            </a:pPr>
            <a:r>
              <a:rPr lang="en-US" altLang="zh-CN"/>
              <a:t>1.  </a:t>
            </a:r>
            <a:r>
              <a:rPr lang="zh-CN" altLang="en-US"/>
              <a:t>最高位置</a:t>
            </a:r>
            <a:r>
              <a:rPr lang="en-US" altLang="zh-CN"/>
              <a:t>1</a:t>
            </a:r>
          </a:p>
          <a:p>
            <a:pPr lvl="1"/>
            <a:r>
              <a:rPr lang="zh-CN" altLang="en-US"/>
              <a:t>若</a:t>
            </a:r>
            <a:r>
              <a:rPr lang="en-US" altLang="zh-CN" i="1"/>
              <a:t>v</a:t>
            </a:r>
            <a:r>
              <a:rPr lang="en-US" altLang="zh-CN" baseline="-20000"/>
              <a:t>O </a:t>
            </a:r>
            <a:r>
              <a:rPr lang="en-US" altLang="zh-CN"/>
              <a:t>&gt;</a:t>
            </a:r>
            <a:r>
              <a:rPr lang="en-US" altLang="zh-CN" sz="1800"/>
              <a:t> </a:t>
            </a:r>
            <a:r>
              <a:rPr lang="en-US" altLang="zh-CN" i="1"/>
              <a:t>v</a:t>
            </a:r>
            <a:r>
              <a:rPr lang="en-US" altLang="zh-CN" baseline="-20000"/>
              <a:t>I </a:t>
            </a:r>
            <a:r>
              <a:rPr lang="en-US" altLang="zh-CN"/>
              <a:t>,</a:t>
            </a:r>
            <a:r>
              <a:rPr lang="zh-CN" altLang="en-US"/>
              <a:t>则清</a:t>
            </a:r>
            <a:r>
              <a:rPr lang="en-US" altLang="zh-CN"/>
              <a:t>0, </a:t>
            </a:r>
            <a:r>
              <a:rPr lang="zh-CN" altLang="en-US"/>
              <a:t>否则保留</a:t>
            </a:r>
            <a:endParaRPr lang="en-US" altLang="zh-CN"/>
          </a:p>
          <a:p>
            <a:pPr>
              <a:buFontTx/>
              <a:buNone/>
            </a:pPr>
            <a:r>
              <a:rPr lang="en-US" altLang="zh-CN"/>
              <a:t>2.  </a:t>
            </a:r>
            <a:r>
              <a:rPr lang="zh-CN" altLang="en-US"/>
              <a:t>次高位置</a:t>
            </a:r>
            <a:r>
              <a:rPr lang="en-US" altLang="zh-CN"/>
              <a:t>1</a:t>
            </a:r>
          </a:p>
          <a:p>
            <a:pPr lvl="1">
              <a:spcAft>
                <a:spcPct val="0"/>
              </a:spcAft>
            </a:pPr>
            <a:r>
              <a:rPr lang="zh-CN" altLang="en-US"/>
              <a:t>若</a:t>
            </a:r>
            <a:r>
              <a:rPr lang="en-US" altLang="zh-CN" i="1"/>
              <a:t>v</a:t>
            </a:r>
            <a:r>
              <a:rPr lang="en-US" altLang="zh-CN" baseline="-20000"/>
              <a:t>O </a:t>
            </a:r>
            <a:r>
              <a:rPr lang="en-US" altLang="zh-CN"/>
              <a:t>&gt;</a:t>
            </a:r>
            <a:r>
              <a:rPr lang="en-US" altLang="zh-CN" sz="1800"/>
              <a:t> </a:t>
            </a:r>
            <a:r>
              <a:rPr lang="en-US" altLang="zh-CN" i="1"/>
              <a:t>v</a:t>
            </a:r>
            <a:r>
              <a:rPr lang="en-US" altLang="zh-CN" baseline="-20000"/>
              <a:t>I </a:t>
            </a:r>
            <a:r>
              <a:rPr lang="en-US" altLang="zh-CN"/>
              <a:t>,</a:t>
            </a:r>
            <a:r>
              <a:rPr lang="zh-CN" altLang="en-US"/>
              <a:t>则清</a:t>
            </a:r>
            <a:r>
              <a:rPr lang="en-US" altLang="zh-CN"/>
              <a:t>0, </a:t>
            </a:r>
            <a:r>
              <a:rPr lang="zh-CN" altLang="en-US"/>
              <a:t>否则保留</a:t>
            </a:r>
            <a:endParaRPr lang="en-US" altLang="zh-CN"/>
          </a:p>
          <a:p>
            <a:pPr>
              <a:buFontTx/>
              <a:buNone/>
            </a:pPr>
            <a:r>
              <a:rPr lang="en-US" altLang="zh-CN" sz="2400"/>
              <a:t>	  … …</a:t>
            </a:r>
          </a:p>
          <a:p>
            <a:pPr>
              <a:spcBef>
                <a:spcPct val="20000"/>
              </a:spcBef>
              <a:buFontTx/>
              <a:buNone/>
            </a:pPr>
            <a:r>
              <a:rPr lang="en-US" altLang="zh-CN"/>
              <a:t>n.  </a:t>
            </a:r>
            <a:r>
              <a:rPr lang="zh-CN" altLang="en-US"/>
              <a:t>最低位置</a:t>
            </a:r>
            <a:r>
              <a:rPr lang="en-US" altLang="zh-CN"/>
              <a:t>1</a:t>
            </a:r>
          </a:p>
          <a:p>
            <a:pPr lvl="1"/>
            <a:r>
              <a:rPr lang="zh-CN" altLang="en-US"/>
              <a:t>若</a:t>
            </a:r>
            <a:r>
              <a:rPr lang="en-US" altLang="zh-CN" i="1"/>
              <a:t>v</a:t>
            </a:r>
            <a:r>
              <a:rPr lang="en-US" altLang="zh-CN" baseline="-20000"/>
              <a:t>O </a:t>
            </a:r>
            <a:r>
              <a:rPr lang="en-US" altLang="zh-CN"/>
              <a:t>&gt;</a:t>
            </a:r>
            <a:r>
              <a:rPr lang="en-US" altLang="zh-CN" sz="1800"/>
              <a:t> </a:t>
            </a:r>
            <a:r>
              <a:rPr lang="en-US" altLang="zh-CN" i="1"/>
              <a:t>v</a:t>
            </a:r>
            <a:r>
              <a:rPr lang="en-US" altLang="zh-CN" baseline="-20000"/>
              <a:t>I </a:t>
            </a:r>
            <a:r>
              <a:rPr lang="en-US" altLang="zh-CN"/>
              <a:t>,</a:t>
            </a:r>
            <a:r>
              <a:rPr lang="zh-CN" altLang="en-US"/>
              <a:t>则清</a:t>
            </a:r>
            <a:r>
              <a:rPr lang="en-US" altLang="zh-CN"/>
              <a:t>0, </a:t>
            </a:r>
            <a:r>
              <a:rPr lang="zh-CN" altLang="en-US"/>
              <a:t>否则保留</a:t>
            </a:r>
            <a:endParaRPr lang="en-US" altLang="zh-CN"/>
          </a:p>
        </p:txBody>
      </p:sp>
      <p:sp>
        <p:nvSpPr>
          <p:cNvPr id="2032644" name="Rectangle 4">
            <a:extLst>
              <a:ext uri="{FF2B5EF4-FFF2-40B4-BE49-F238E27FC236}">
                <a16:creationId xmlns:a16="http://schemas.microsoft.com/office/drawing/2014/main" id="{43598B9B-774D-4AFF-A5F6-EB737826E9EA}"/>
              </a:ext>
            </a:extLst>
          </p:cNvPr>
          <p:cNvSpPr>
            <a:spLocks noChangeArrowheads="1"/>
          </p:cNvSpPr>
          <p:nvPr/>
        </p:nvSpPr>
        <p:spPr bwMode="auto">
          <a:xfrm>
            <a:off x="4419600" y="5337175"/>
            <a:ext cx="3744913" cy="973138"/>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kumimoji="1" lang="zh-CN" altLang="en-US" sz="2400">
                <a:solidFill>
                  <a:srgbClr val="000000"/>
                </a:solidFill>
              </a:rPr>
              <a:t>电路不太复杂，速度较快</a:t>
            </a:r>
          </a:p>
          <a:p>
            <a:pPr algn="ctr" eaLnBrk="1" hangingPunct="1">
              <a:buFontTx/>
              <a:buNone/>
            </a:pPr>
            <a:r>
              <a:rPr kumimoji="1" lang="zh-CN" altLang="en-US" sz="2400">
                <a:solidFill>
                  <a:srgbClr val="000000"/>
                </a:solidFill>
              </a:rPr>
              <a:t>转换时间 </a:t>
            </a:r>
            <a:r>
              <a:rPr kumimoji="1" lang="zh-CN" altLang="en-US" sz="2400">
                <a:solidFill>
                  <a:srgbClr val="000000"/>
                </a:solidFill>
                <a:latin typeface="微软雅黑" panose="020B0503020204020204" pitchFamily="34" charset="-122"/>
                <a:ea typeface="微软雅黑" panose="020B0503020204020204" pitchFamily="34" charset="-122"/>
              </a:rPr>
              <a:t>∝ </a:t>
            </a:r>
            <a:r>
              <a:rPr kumimoji="1" lang="en-US" altLang="zh-CN" sz="2400">
                <a:solidFill>
                  <a:srgbClr val="000000"/>
                </a:solidFill>
              </a:rPr>
              <a:t>n T</a:t>
            </a:r>
            <a:r>
              <a:rPr kumimoji="1" lang="en-US" altLang="zh-CN" sz="2400" baseline="-15000">
                <a:solidFill>
                  <a:srgbClr val="000000"/>
                </a:solidFill>
              </a:rPr>
              <a:t>CLK</a:t>
            </a:r>
            <a:endParaRPr kumimoji="1" lang="zh-CN" altLang="en-US" sz="2400" baseline="-150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3264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32643">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3264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3264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3264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3264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32643">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326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2643" grpId="0" build="p"/>
      <p:bldP spid="203264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a:extLst>
              <a:ext uri="{FF2B5EF4-FFF2-40B4-BE49-F238E27FC236}">
                <a16:creationId xmlns:a16="http://schemas.microsoft.com/office/drawing/2014/main" id="{A1AA62D0-56F0-4FC6-ADC6-8CB7AC7DCE5A}"/>
              </a:ext>
            </a:extLst>
          </p:cNvPr>
          <p:cNvSpPr>
            <a:spLocks noGrp="1" noChangeArrowheads="1"/>
          </p:cNvSpPr>
          <p:nvPr>
            <p:ph type="title"/>
          </p:nvPr>
        </p:nvSpPr>
        <p:spPr/>
        <p:txBody>
          <a:bodyPr/>
          <a:lstStyle/>
          <a:p>
            <a:r>
              <a:rPr kumimoji="1" lang="en-US" altLang="zh-CN">
                <a:solidFill>
                  <a:srgbClr val="000000"/>
                </a:solidFill>
              </a:rPr>
              <a:t>4</a:t>
            </a:r>
            <a:r>
              <a:rPr kumimoji="1" lang="zh-CN" altLang="en-US">
                <a:solidFill>
                  <a:srgbClr val="000000"/>
                </a:solidFill>
              </a:rPr>
              <a:t>位逐次比较型</a:t>
            </a:r>
            <a:r>
              <a:rPr kumimoji="1" lang="en-US" altLang="zh-CN">
                <a:solidFill>
                  <a:srgbClr val="000000"/>
                </a:solidFill>
              </a:rPr>
              <a:t>ADC</a:t>
            </a:r>
            <a:r>
              <a:rPr kumimoji="1" lang="zh-CN" altLang="en-US">
                <a:solidFill>
                  <a:srgbClr val="000000"/>
                </a:solidFill>
              </a:rPr>
              <a:t>的一种实现</a:t>
            </a:r>
            <a:endParaRPr lang="zh-CN" altLang="en-US"/>
          </a:p>
        </p:txBody>
      </p:sp>
      <p:sp>
        <p:nvSpPr>
          <p:cNvPr id="36867" name="日期占位符 3">
            <a:extLst>
              <a:ext uri="{FF2B5EF4-FFF2-40B4-BE49-F238E27FC236}">
                <a16:creationId xmlns:a16="http://schemas.microsoft.com/office/drawing/2014/main" id="{1DBB4122-3A47-4171-9BCF-0B1A5C92F55B}"/>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2DEEB898-83CB-4BFD-8749-C99AF859D466}" type="datetime1">
              <a:rPr lang="zh-CN" altLang="en-US" sz="1800" b="0" smtClean="0">
                <a:solidFill>
                  <a:srgbClr val="B2B2B2"/>
                </a:solidFill>
                <a:latin typeface="Arial" panose="020B0604020202020204" pitchFamily="34" charset="0"/>
              </a:rPr>
              <a:pPr>
                <a:spcAft>
                  <a:spcPct val="0"/>
                </a:spcAft>
                <a:buFontTx/>
                <a:buNone/>
              </a:pPr>
              <a:t>2024/11/12</a:t>
            </a:fld>
            <a:endParaRPr lang="en-US" altLang="zh-CN" sz="1800" b="0">
              <a:solidFill>
                <a:srgbClr val="B2B2B2"/>
              </a:solidFill>
              <a:latin typeface="Arial" panose="020B0604020202020204" pitchFamily="34" charset="0"/>
            </a:endParaRPr>
          </a:p>
        </p:txBody>
      </p:sp>
      <p:sp>
        <p:nvSpPr>
          <p:cNvPr id="36868" name="页脚占位符 4">
            <a:extLst>
              <a:ext uri="{FF2B5EF4-FFF2-40B4-BE49-F238E27FC236}">
                <a16:creationId xmlns:a16="http://schemas.microsoft.com/office/drawing/2014/main" id="{1693AB17-B046-4141-91FC-938CD08A3065}"/>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lang="zh-CN" altLang="en-US" sz="1800" b="0">
                <a:solidFill>
                  <a:srgbClr val="B2B2B2"/>
                </a:solidFill>
                <a:latin typeface="宋体" panose="02010600030101010101" pitchFamily="2" charset="-122"/>
              </a:rPr>
              <a:t>数模与模数转换</a:t>
            </a:r>
            <a:endParaRPr kumimoji="1" lang="en-US" altLang="zh-CN" sz="1800" b="0">
              <a:solidFill>
                <a:srgbClr val="B2B2B2"/>
              </a:solidFill>
              <a:latin typeface="宋体" panose="02010600030101010101" pitchFamily="2" charset="-122"/>
            </a:endParaRPr>
          </a:p>
        </p:txBody>
      </p:sp>
      <p:sp>
        <p:nvSpPr>
          <p:cNvPr id="36869" name="灯片编号占位符 5">
            <a:extLst>
              <a:ext uri="{FF2B5EF4-FFF2-40B4-BE49-F238E27FC236}">
                <a16:creationId xmlns:a16="http://schemas.microsoft.com/office/drawing/2014/main" id="{51F49A95-93CE-4863-B08B-B5893C69D00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8B149A18-A167-4FEC-A1E4-C8DF8E870350}" type="slidenum">
              <a:rPr lang="en-US" altLang="zh-CN" sz="1800" b="0" smtClean="0">
                <a:solidFill>
                  <a:srgbClr val="B2B2B2"/>
                </a:solidFill>
                <a:latin typeface="Arial" panose="020B0604020202020204" pitchFamily="34" charset="0"/>
              </a:rPr>
              <a:pPr>
                <a:spcAft>
                  <a:spcPct val="0"/>
                </a:spcAft>
                <a:buFontTx/>
                <a:buNone/>
              </a:pPr>
              <a:t>18</a:t>
            </a:fld>
            <a:endParaRPr lang="en-US" altLang="zh-CN" sz="1800" b="0">
              <a:solidFill>
                <a:srgbClr val="B2B2B2"/>
              </a:solidFill>
              <a:latin typeface="Arial" panose="020B0604020202020204" pitchFamily="34" charset="0"/>
            </a:endParaRPr>
          </a:p>
        </p:txBody>
      </p:sp>
      <p:pic>
        <p:nvPicPr>
          <p:cNvPr id="3" name="图片 2">
            <a:extLst>
              <a:ext uri="{FF2B5EF4-FFF2-40B4-BE49-F238E27FC236}">
                <a16:creationId xmlns:a16="http://schemas.microsoft.com/office/drawing/2014/main" id="{7E8E3EB6-44A0-4B77-ACA4-3BB1D02172CA}"/>
              </a:ext>
            </a:extLst>
          </p:cNvPr>
          <p:cNvPicPr>
            <a:picLocks noChangeAspect="1"/>
          </p:cNvPicPr>
          <p:nvPr/>
        </p:nvPicPr>
        <p:blipFill>
          <a:blip r:embed="rId2"/>
          <a:stretch>
            <a:fillRect/>
          </a:stretch>
        </p:blipFill>
        <p:spPr>
          <a:xfrm>
            <a:off x="1574452" y="1196752"/>
            <a:ext cx="6390383" cy="515016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a:extLst>
              <a:ext uri="{FF2B5EF4-FFF2-40B4-BE49-F238E27FC236}">
                <a16:creationId xmlns:a16="http://schemas.microsoft.com/office/drawing/2014/main" id="{A50AE29A-64B8-4338-8F08-117FEBB442EB}"/>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306ECC77-2E42-4632-8059-41C19B098F64}" type="datetime1">
              <a:rPr lang="zh-CN" altLang="en-US" sz="1800" b="0" smtClean="0">
                <a:solidFill>
                  <a:srgbClr val="B2B2B2"/>
                </a:solidFill>
                <a:latin typeface="Arial" panose="020B0604020202020204" pitchFamily="34" charset="0"/>
              </a:rPr>
              <a:pPr>
                <a:spcAft>
                  <a:spcPct val="0"/>
                </a:spcAft>
                <a:buFontTx/>
                <a:buNone/>
              </a:pPr>
              <a:t>2024/11/12</a:t>
            </a:fld>
            <a:endParaRPr lang="en-US" altLang="zh-CN" sz="1800" b="0">
              <a:solidFill>
                <a:srgbClr val="B2B2B2"/>
              </a:solidFill>
              <a:latin typeface="Arial" panose="020B0604020202020204" pitchFamily="34" charset="0"/>
            </a:endParaRPr>
          </a:p>
        </p:txBody>
      </p:sp>
      <p:sp>
        <p:nvSpPr>
          <p:cNvPr id="37891" name="Rectangle 5">
            <a:extLst>
              <a:ext uri="{FF2B5EF4-FFF2-40B4-BE49-F238E27FC236}">
                <a16:creationId xmlns:a16="http://schemas.microsoft.com/office/drawing/2014/main" id="{E9CE45AF-1EF7-44C9-BBB2-C424F49755D9}"/>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lang="zh-CN" altLang="en-US" sz="1800" b="0">
                <a:solidFill>
                  <a:srgbClr val="B2B2B2"/>
                </a:solidFill>
                <a:latin typeface="宋体" panose="02010600030101010101" pitchFamily="2" charset="-122"/>
              </a:rPr>
              <a:t>数模与模数转换</a:t>
            </a:r>
            <a:endParaRPr kumimoji="1" lang="en-US" altLang="zh-CN" sz="1800" b="0">
              <a:solidFill>
                <a:srgbClr val="B2B2B2"/>
              </a:solidFill>
              <a:latin typeface="宋体" panose="02010600030101010101" pitchFamily="2" charset="-122"/>
            </a:endParaRPr>
          </a:p>
        </p:txBody>
      </p:sp>
      <p:sp>
        <p:nvSpPr>
          <p:cNvPr id="37892" name="Rectangle 6">
            <a:extLst>
              <a:ext uri="{FF2B5EF4-FFF2-40B4-BE49-F238E27FC236}">
                <a16:creationId xmlns:a16="http://schemas.microsoft.com/office/drawing/2014/main" id="{25E44F04-27C0-4306-85BD-1CDD57D5647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624FA276-EB40-44BC-A699-74D261E97955}" type="slidenum">
              <a:rPr lang="en-US" altLang="zh-CN" sz="1800" b="0" smtClean="0">
                <a:solidFill>
                  <a:srgbClr val="B2B2B2"/>
                </a:solidFill>
                <a:latin typeface="Arial" panose="020B0604020202020204" pitchFamily="34" charset="0"/>
              </a:rPr>
              <a:pPr>
                <a:spcAft>
                  <a:spcPct val="0"/>
                </a:spcAft>
                <a:buFontTx/>
                <a:buNone/>
              </a:pPr>
              <a:t>19</a:t>
            </a:fld>
            <a:endParaRPr lang="en-US" altLang="zh-CN" sz="1800" b="0">
              <a:solidFill>
                <a:srgbClr val="B2B2B2"/>
              </a:solidFill>
              <a:latin typeface="Arial" panose="020B0604020202020204" pitchFamily="34" charset="0"/>
            </a:endParaRPr>
          </a:p>
        </p:txBody>
      </p:sp>
      <p:pic>
        <p:nvPicPr>
          <p:cNvPr id="2034690" name="Picture 2">
            <a:extLst>
              <a:ext uri="{FF2B5EF4-FFF2-40B4-BE49-F238E27FC236}">
                <a16:creationId xmlns:a16="http://schemas.microsoft.com/office/drawing/2014/main" id="{01DDDC20-017C-492C-84BB-187011FD49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00" y="2716213"/>
            <a:ext cx="4870450" cy="355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4" name="Rectangle 3">
            <a:extLst>
              <a:ext uri="{FF2B5EF4-FFF2-40B4-BE49-F238E27FC236}">
                <a16:creationId xmlns:a16="http://schemas.microsoft.com/office/drawing/2014/main" id="{07ADBE33-B84D-4270-BA78-878EB420DB5A}"/>
              </a:ext>
            </a:extLst>
          </p:cNvPr>
          <p:cNvSpPr>
            <a:spLocks noGrp="1" noChangeArrowheads="1"/>
          </p:cNvSpPr>
          <p:nvPr>
            <p:ph type="title"/>
          </p:nvPr>
        </p:nvSpPr>
        <p:spPr/>
        <p:txBody>
          <a:bodyPr/>
          <a:lstStyle/>
          <a:p>
            <a:r>
              <a:rPr kumimoji="1" lang="zh-CN" altLang="en-US">
                <a:solidFill>
                  <a:srgbClr val="000000"/>
                </a:solidFill>
              </a:rPr>
              <a:t>双积分型</a:t>
            </a:r>
            <a:r>
              <a:rPr kumimoji="1" lang="en-US" altLang="zh-CN">
                <a:solidFill>
                  <a:srgbClr val="000000"/>
                </a:solidFill>
              </a:rPr>
              <a:t>ADC</a:t>
            </a:r>
            <a:endParaRPr lang="zh-CN" altLang="en-US"/>
          </a:p>
        </p:txBody>
      </p:sp>
      <p:sp>
        <p:nvSpPr>
          <p:cNvPr id="2034692" name="Rectangle 4">
            <a:extLst>
              <a:ext uri="{FF2B5EF4-FFF2-40B4-BE49-F238E27FC236}">
                <a16:creationId xmlns:a16="http://schemas.microsoft.com/office/drawing/2014/main" id="{7B83E707-C9CC-44B2-96F2-D90CB82DC71F}"/>
              </a:ext>
            </a:extLst>
          </p:cNvPr>
          <p:cNvSpPr>
            <a:spLocks noChangeArrowheads="1"/>
          </p:cNvSpPr>
          <p:nvPr/>
        </p:nvSpPr>
        <p:spPr bwMode="auto">
          <a:xfrm>
            <a:off x="468313" y="1233488"/>
            <a:ext cx="8207375" cy="151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10000"/>
              </a:spcAft>
            </a:pPr>
            <a:r>
              <a:rPr kumimoji="1" lang="en-US" altLang="zh-CN"/>
              <a:t>V</a:t>
            </a:r>
            <a:r>
              <a:rPr kumimoji="1" lang="zh-CN" altLang="en-US"/>
              <a:t>－</a:t>
            </a:r>
            <a:r>
              <a:rPr kumimoji="1" lang="en-US" altLang="zh-CN"/>
              <a:t>T</a:t>
            </a:r>
            <a:r>
              <a:rPr kumimoji="1" lang="zh-CN" altLang="en-US"/>
              <a:t>变换间接型</a:t>
            </a:r>
            <a:r>
              <a:rPr kumimoji="1" lang="en-US" altLang="zh-CN"/>
              <a:t>A/D</a:t>
            </a:r>
            <a:r>
              <a:rPr kumimoji="1" lang="zh-CN" altLang="en-US"/>
              <a:t>转换器</a:t>
            </a:r>
            <a:endParaRPr lang="zh-CN" altLang="en-US"/>
          </a:p>
          <a:p>
            <a:pPr lvl="1">
              <a:spcAft>
                <a:spcPct val="10000"/>
              </a:spcAft>
            </a:pPr>
            <a:r>
              <a:rPr lang="zh-CN" altLang="en-US"/>
              <a:t>将模拟输入电压转换为与之成正比的时间段</a:t>
            </a:r>
          </a:p>
          <a:p>
            <a:pPr lvl="1">
              <a:spcAft>
                <a:spcPct val="10000"/>
              </a:spcAft>
            </a:pPr>
            <a:r>
              <a:rPr lang="zh-CN" altLang="en-US"/>
              <a:t>在该时间段内对固定频率脉冲计数，</a:t>
            </a:r>
            <a:r>
              <a:rPr kumimoji="1" lang="zh-CN" altLang="en-US"/>
              <a:t>即得</a:t>
            </a:r>
            <a:r>
              <a:rPr lang="zh-CN" altLang="en-US"/>
              <a:t>数字量</a:t>
            </a:r>
            <a:r>
              <a:rPr kumimoji="1" lang="zh-CN" altLang="en-US"/>
              <a:t>结果</a:t>
            </a:r>
          </a:p>
        </p:txBody>
      </p:sp>
      <p:sp>
        <p:nvSpPr>
          <p:cNvPr id="2034693" name="Rectangle 5">
            <a:extLst>
              <a:ext uri="{FF2B5EF4-FFF2-40B4-BE49-F238E27FC236}">
                <a16:creationId xmlns:a16="http://schemas.microsoft.com/office/drawing/2014/main" id="{BB81DA51-3B73-4458-8669-01E2C4491A36}"/>
              </a:ext>
            </a:extLst>
          </p:cNvPr>
          <p:cNvSpPr>
            <a:spLocks noChangeArrowheads="1"/>
          </p:cNvSpPr>
          <p:nvPr/>
        </p:nvSpPr>
        <p:spPr bwMode="auto">
          <a:xfrm>
            <a:off x="468313" y="2600325"/>
            <a:ext cx="2808287"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buFontTx/>
              <a:buNone/>
            </a:pPr>
            <a:r>
              <a:rPr kumimoji="1" lang="en-US" altLang="zh-CN" sz="2400"/>
              <a:t>0.   </a:t>
            </a:r>
            <a:r>
              <a:rPr kumimoji="1" lang="zh-CN" altLang="en-US" sz="2400"/>
              <a:t>计数器清零</a:t>
            </a:r>
            <a:r>
              <a:rPr kumimoji="1" lang="en-US" altLang="zh-CN" sz="2400"/>
              <a:t>, </a:t>
            </a:r>
            <a:r>
              <a:rPr kumimoji="1" lang="zh-CN" altLang="en-US" sz="2400"/>
              <a:t>电容完全放电</a:t>
            </a:r>
          </a:p>
          <a:p>
            <a:pPr>
              <a:buFontTx/>
              <a:buNone/>
            </a:pPr>
            <a:r>
              <a:rPr kumimoji="1" lang="en-US" altLang="zh-CN" sz="2400"/>
              <a:t>1.   </a:t>
            </a:r>
            <a:r>
              <a:rPr kumimoji="1" lang="zh-CN" altLang="en-US" sz="2400"/>
              <a:t>在一段固定时间积分器对</a:t>
            </a:r>
            <a:r>
              <a:rPr lang="en-US" altLang="zh-CN" sz="2400" b="0" i="1"/>
              <a:t>v</a:t>
            </a:r>
            <a:r>
              <a:rPr lang="en-US" altLang="zh-CN" sz="2400" b="0" baseline="-20000"/>
              <a:t>I</a:t>
            </a:r>
            <a:r>
              <a:rPr kumimoji="1" lang="zh-CN" altLang="en-US" sz="2400"/>
              <a:t>积分</a:t>
            </a:r>
          </a:p>
          <a:p>
            <a:pPr>
              <a:buFontTx/>
              <a:buNone/>
            </a:pPr>
            <a:r>
              <a:rPr kumimoji="1" lang="en-US" altLang="zh-CN" sz="2400"/>
              <a:t>2.   </a:t>
            </a:r>
            <a:r>
              <a:rPr kumimoji="1" lang="zh-CN" altLang="en-US" sz="2400"/>
              <a:t>积分器对</a:t>
            </a:r>
            <a:r>
              <a:rPr kumimoji="1" lang="en-US" altLang="zh-CN" sz="2400"/>
              <a:t>-</a:t>
            </a:r>
            <a:r>
              <a:rPr kumimoji="1" lang="en-US" altLang="zh-CN" sz="2400" i="1"/>
              <a:t>V</a:t>
            </a:r>
            <a:r>
              <a:rPr lang="en-US" altLang="zh-CN" sz="2400" b="0" baseline="-20000"/>
              <a:t>REF</a:t>
            </a:r>
            <a:r>
              <a:rPr kumimoji="1" lang="zh-CN" altLang="en-US" sz="2400"/>
              <a:t>积分，同时计数器计数，直至积分到零时，停止计数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3469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34692">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03469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34693">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34693">
                                            <p:txEl>
                                              <p:pRg st="1" end="1"/>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3469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4692" grpId="0" build="p"/>
      <p:bldP spid="203469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a:extLst>
              <a:ext uri="{FF2B5EF4-FFF2-40B4-BE49-F238E27FC236}">
                <a16:creationId xmlns:a16="http://schemas.microsoft.com/office/drawing/2014/main" id="{E4296E06-724C-4B68-9985-2F69DC72DDD0}"/>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A4FAC657-EB45-46C7-A4BE-01F47484EAA7}" type="datetime1">
              <a:rPr lang="zh-CN" altLang="en-US" sz="1800" b="0" smtClean="0">
                <a:solidFill>
                  <a:srgbClr val="B2B2B2"/>
                </a:solidFill>
                <a:latin typeface="Arial" panose="020B0604020202020204" pitchFamily="34" charset="0"/>
              </a:rPr>
              <a:pPr>
                <a:spcAft>
                  <a:spcPct val="0"/>
                </a:spcAft>
                <a:buFontTx/>
                <a:buNone/>
              </a:pPr>
              <a:t>2024/11/12</a:t>
            </a:fld>
            <a:endParaRPr lang="en-US" altLang="zh-CN" sz="1800" b="0">
              <a:solidFill>
                <a:srgbClr val="B2B2B2"/>
              </a:solidFill>
              <a:latin typeface="Arial" panose="020B0604020202020204" pitchFamily="34" charset="0"/>
            </a:endParaRPr>
          </a:p>
        </p:txBody>
      </p:sp>
      <p:sp>
        <p:nvSpPr>
          <p:cNvPr id="6147" name="Rectangle 5">
            <a:extLst>
              <a:ext uri="{FF2B5EF4-FFF2-40B4-BE49-F238E27FC236}">
                <a16:creationId xmlns:a16="http://schemas.microsoft.com/office/drawing/2014/main" id="{695F07EA-308F-41F6-B93F-4A6641AE13CC}"/>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lang="zh-CN" altLang="en-US" sz="1800" b="0">
                <a:solidFill>
                  <a:srgbClr val="B2B2B2"/>
                </a:solidFill>
                <a:latin typeface="宋体" panose="02010600030101010101" pitchFamily="2" charset="-122"/>
              </a:rPr>
              <a:t>数模与模数转换</a:t>
            </a:r>
            <a:endParaRPr kumimoji="1" lang="en-US" altLang="zh-CN" sz="1800" b="0">
              <a:solidFill>
                <a:srgbClr val="B2B2B2"/>
              </a:solidFill>
              <a:latin typeface="宋体" panose="02010600030101010101" pitchFamily="2" charset="-122"/>
            </a:endParaRPr>
          </a:p>
        </p:txBody>
      </p:sp>
      <p:sp>
        <p:nvSpPr>
          <p:cNvPr id="6148" name="Rectangle 6">
            <a:extLst>
              <a:ext uri="{FF2B5EF4-FFF2-40B4-BE49-F238E27FC236}">
                <a16:creationId xmlns:a16="http://schemas.microsoft.com/office/drawing/2014/main" id="{B196EA5D-E059-438F-90CA-60017A8B733B}"/>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EA2074CE-E6A4-4820-B4B2-239D3E5E2539}" type="slidenum">
              <a:rPr lang="en-US" altLang="zh-CN" sz="1800" b="0" smtClean="0">
                <a:solidFill>
                  <a:srgbClr val="B2B2B2"/>
                </a:solidFill>
                <a:latin typeface="Arial" panose="020B0604020202020204" pitchFamily="34" charset="0"/>
              </a:rPr>
              <a:pPr>
                <a:spcAft>
                  <a:spcPct val="0"/>
                </a:spcAft>
                <a:buFontTx/>
                <a:buNone/>
              </a:pPr>
              <a:t>2</a:t>
            </a:fld>
            <a:endParaRPr lang="en-US" altLang="zh-CN" sz="1800" b="0">
              <a:solidFill>
                <a:srgbClr val="B2B2B2"/>
              </a:solidFill>
              <a:latin typeface="Arial" panose="020B0604020202020204" pitchFamily="34" charset="0"/>
            </a:endParaRPr>
          </a:p>
        </p:txBody>
      </p:sp>
      <p:sp>
        <p:nvSpPr>
          <p:cNvPr id="6149" name="Rectangle 2">
            <a:extLst>
              <a:ext uri="{FF2B5EF4-FFF2-40B4-BE49-F238E27FC236}">
                <a16:creationId xmlns:a16="http://schemas.microsoft.com/office/drawing/2014/main" id="{7A9F8377-239F-4A74-8CB2-DCED626CB7A9}"/>
              </a:ext>
            </a:extLst>
          </p:cNvPr>
          <p:cNvSpPr>
            <a:spLocks noGrp="1" noChangeArrowheads="1"/>
          </p:cNvSpPr>
          <p:nvPr>
            <p:ph type="title" idx="4294967295"/>
          </p:nvPr>
        </p:nvSpPr>
        <p:spPr>
          <a:xfrm>
            <a:off x="457200" y="341313"/>
            <a:ext cx="8229600" cy="1143000"/>
          </a:xfrm>
        </p:spPr>
        <p:txBody>
          <a:bodyPr/>
          <a:lstStyle/>
          <a:p>
            <a:pPr eaLnBrk="1" hangingPunct="1"/>
            <a:r>
              <a:rPr lang="zh-CN" altLang="en-US"/>
              <a:t>内容提纲</a:t>
            </a:r>
          </a:p>
        </p:txBody>
      </p:sp>
      <p:sp>
        <p:nvSpPr>
          <p:cNvPr id="6150" name="Rectangle 3">
            <a:extLst>
              <a:ext uri="{FF2B5EF4-FFF2-40B4-BE49-F238E27FC236}">
                <a16:creationId xmlns:a16="http://schemas.microsoft.com/office/drawing/2014/main" id="{34E6A819-DF29-4A4E-B508-89CFB0313A34}"/>
              </a:ext>
            </a:extLst>
          </p:cNvPr>
          <p:cNvSpPr>
            <a:spLocks noGrp="1" noChangeArrowheads="1"/>
          </p:cNvSpPr>
          <p:nvPr>
            <p:ph type="body" idx="4294967295"/>
          </p:nvPr>
        </p:nvSpPr>
        <p:spPr>
          <a:xfrm>
            <a:off x="468313" y="1627188"/>
            <a:ext cx="8135937" cy="4789487"/>
          </a:xfrm>
        </p:spPr>
        <p:txBody>
          <a:bodyPr/>
          <a:lstStyle/>
          <a:p>
            <a:pPr eaLnBrk="1" hangingPunct="1">
              <a:spcAft>
                <a:spcPts val="1200"/>
              </a:spcAft>
            </a:pPr>
            <a:r>
              <a:rPr lang="zh-CN" altLang="en-US"/>
              <a:t>数模转换器 </a:t>
            </a:r>
            <a:r>
              <a:rPr lang="en-US" altLang="zh-CN"/>
              <a:t>(DAC)</a:t>
            </a:r>
            <a:endParaRPr lang="zh-CN" altLang="en-US"/>
          </a:p>
          <a:p>
            <a:pPr eaLnBrk="1" hangingPunct="1">
              <a:spcAft>
                <a:spcPts val="1200"/>
              </a:spcAft>
            </a:pPr>
            <a:r>
              <a:rPr lang="zh-CN" altLang="en-US"/>
              <a:t>模数转换器 </a:t>
            </a:r>
            <a:r>
              <a:rPr lang="en-US" altLang="zh-CN"/>
              <a:t>(ADC)</a:t>
            </a:r>
            <a:endParaRPr lang="zh-CN" altLang="en-US"/>
          </a:p>
          <a:p>
            <a:pPr eaLnBrk="1" hangingPunct="1">
              <a:spcAft>
                <a:spcPts val="1200"/>
              </a:spcAft>
            </a:pPr>
            <a:r>
              <a:rPr lang="en-US" altLang="zh-CN"/>
              <a:t>DAC</a:t>
            </a:r>
            <a:r>
              <a:rPr lang="zh-CN" altLang="en-US"/>
              <a:t>和</a:t>
            </a:r>
            <a:r>
              <a:rPr lang="en-US" altLang="zh-CN"/>
              <a:t>ADC</a:t>
            </a:r>
            <a:r>
              <a:rPr lang="zh-CN" altLang="en-US"/>
              <a:t>主要参数</a:t>
            </a:r>
          </a:p>
          <a:p>
            <a:pPr eaLnBrk="1" hangingPunct="1">
              <a:spcAft>
                <a:spcPts val="1200"/>
              </a:spcAft>
            </a:pPr>
            <a:endParaRPr lang="zh-CN" altLang="en-US"/>
          </a:p>
          <a:p>
            <a:pPr eaLnBrk="1" hangingPunct="1">
              <a:spcAft>
                <a:spcPts val="1200"/>
              </a:spcAft>
            </a:pPr>
            <a:endParaRPr lang="en-US" altLang="zh-CN"/>
          </a:p>
          <a:p>
            <a:pPr eaLnBrk="1" hangingPunct="1">
              <a:spcAft>
                <a:spcPts val="1200"/>
              </a:spcAft>
            </a:pP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a:extLst>
              <a:ext uri="{FF2B5EF4-FFF2-40B4-BE49-F238E27FC236}">
                <a16:creationId xmlns:a16="http://schemas.microsoft.com/office/drawing/2014/main" id="{6D593E9C-2D66-4524-8C0A-9009257AF9CA}"/>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C336CE58-914D-4F6A-80C9-8CCDD1281F71}" type="datetime1">
              <a:rPr lang="zh-CN" altLang="en-US" sz="1800" b="0" smtClean="0">
                <a:solidFill>
                  <a:srgbClr val="B2B2B2"/>
                </a:solidFill>
                <a:latin typeface="Arial" panose="020B0604020202020204" pitchFamily="34" charset="0"/>
              </a:rPr>
              <a:pPr>
                <a:spcAft>
                  <a:spcPct val="0"/>
                </a:spcAft>
                <a:buFontTx/>
                <a:buNone/>
              </a:pPr>
              <a:t>2024/11/12</a:t>
            </a:fld>
            <a:endParaRPr lang="en-US" altLang="zh-CN" sz="1800" b="0">
              <a:solidFill>
                <a:srgbClr val="B2B2B2"/>
              </a:solidFill>
              <a:latin typeface="Arial" panose="020B0604020202020204" pitchFamily="34" charset="0"/>
            </a:endParaRPr>
          </a:p>
        </p:txBody>
      </p:sp>
      <p:sp>
        <p:nvSpPr>
          <p:cNvPr id="39939" name="Rectangle 5">
            <a:extLst>
              <a:ext uri="{FF2B5EF4-FFF2-40B4-BE49-F238E27FC236}">
                <a16:creationId xmlns:a16="http://schemas.microsoft.com/office/drawing/2014/main" id="{AFDED4F2-3FEA-4666-B6C1-56BAD2162CA0}"/>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lang="zh-CN" altLang="en-US" sz="1800" b="0">
                <a:solidFill>
                  <a:srgbClr val="B2B2B2"/>
                </a:solidFill>
                <a:latin typeface="宋体" panose="02010600030101010101" pitchFamily="2" charset="-122"/>
              </a:rPr>
              <a:t>数模与模数转换</a:t>
            </a:r>
            <a:endParaRPr kumimoji="1" lang="en-US" altLang="zh-CN" sz="1800" b="0">
              <a:solidFill>
                <a:srgbClr val="B2B2B2"/>
              </a:solidFill>
              <a:latin typeface="宋体" panose="02010600030101010101" pitchFamily="2" charset="-122"/>
            </a:endParaRPr>
          </a:p>
        </p:txBody>
      </p:sp>
      <p:sp>
        <p:nvSpPr>
          <p:cNvPr id="39940" name="Rectangle 6">
            <a:extLst>
              <a:ext uri="{FF2B5EF4-FFF2-40B4-BE49-F238E27FC236}">
                <a16:creationId xmlns:a16="http://schemas.microsoft.com/office/drawing/2014/main" id="{EDFC4B41-DA51-4C4D-B2AA-9B4BB3C4391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B2F119E8-0D60-40AE-A771-9B3326CF2560}" type="slidenum">
              <a:rPr lang="en-US" altLang="zh-CN" sz="1800" b="0" smtClean="0">
                <a:solidFill>
                  <a:srgbClr val="B2B2B2"/>
                </a:solidFill>
                <a:latin typeface="Arial" panose="020B0604020202020204" pitchFamily="34" charset="0"/>
              </a:rPr>
              <a:pPr>
                <a:spcAft>
                  <a:spcPct val="0"/>
                </a:spcAft>
                <a:buFontTx/>
                <a:buNone/>
              </a:pPr>
              <a:t>20</a:t>
            </a:fld>
            <a:endParaRPr lang="en-US" altLang="zh-CN" sz="1800" b="0">
              <a:solidFill>
                <a:srgbClr val="B2B2B2"/>
              </a:solidFill>
              <a:latin typeface="Arial" panose="020B0604020202020204" pitchFamily="34" charset="0"/>
            </a:endParaRPr>
          </a:p>
        </p:txBody>
      </p:sp>
      <p:pic>
        <p:nvPicPr>
          <p:cNvPr id="39941" name="Picture 2" descr="11-3-12">
            <a:extLst>
              <a:ext uri="{FF2B5EF4-FFF2-40B4-BE49-F238E27FC236}">
                <a16:creationId xmlns:a16="http://schemas.microsoft.com/office/drawing/2014/main" id="{4A278797-A3C4-4F88-8D88-71AA2F1088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6000" y="260350"/>
            <a:ext cx="4175125" cy="619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2" name="Rectangle 3">
            <a:extLst>
              <a:ext uri="{FF2B5EF4-FFF2-40B4-BE49-F238E27FC236}">
                <a16:creationId xmlns:a16="http://schemas.microsoft.com/office/drawing/2014/main" id="{17755FC3-7869-47F5-95DE-9D85C1A17F0A}"/>
              </a:ext>
            </a:extLst>
          </p:cNvPr>
          <p:cNvSpPr>
            <a:spLocks noGrp="1" noChangeArrowheads="1"/>
          </p:cNvSpPr>
          <p:nvPr>
            <p:ph type="title"/>
          </p:nvPr>
        </p:nvSpPr>
        <p:spPr>
          <a:xfrm>
            <a:off x="457200" y="152400"/>
            <a:ext cx="4619625" cy="1143000"/>
          </a:xfrm>
        </p:spPr>
        <p:txBody>
          <a:bodyPr/>
          <a:lstStyle/>
          <a:p>
            <a:r>
              <a:rPr kumimoji="1" lang="zh-CN" altLang="en-US">
                <a:solidFill>
                  <a:srgbClr val="000000"/>
                </a:solidFill>
              </a:rPr>
              <a:t>双积分型</a:t>
            </a:r>
            <a:r>
              <a:rPr kumimoji="1" lang="en-US" altLang="zh-CN">
                <a:solidFill>
                  <a:srgbClr val="000000"/>
                </a:solidFill>
              </a:rPr>
              <a:t>ADC (</a:t>
            </a:r>
            <a:r>
              <a:rPr kumimoji="1" lang="zh-CN" altLang="en-US">
                <a:solidFill>
                  <a:srgbClr val="000000"/>
                </a:solidFill>
              </a:rPr>
              <a:t>续</a:t>
            </a:r>
            <a:r>
              <a:rPr kumimoji="1" lang="en-US" altLang="zh-CN">
                <a:solidFill>
                  <a:srgbClr val="000000"/>
                </a:solidFill>
              </a:rPr>
              <a:t>1)</a:t>
            </a:r>
          </a:p>
        </p:txBody>
      </p:sp>
      <p:graphicFrame>
        <p:nvGraphicFramePr>
          <p:cNvPr id="2036740" name="Object 4">
            <a:extLst>
              <a:ext uri="{FF2B5EF4-FFF2-40B4-BE49-F238E27FC236}">
                <a16:creationId xmlns:a16="http://schemas.microsoft.com/office/drawing/2014/main" id="{89D68AD2-3D63-4E97-86E7-D8910A8B059B}"/>
              </a:ext>
            </a:extLst>
          </p:cNvPr>
          <p:cNvGraphicFramePr>
            <a:graphicFrameLocks noChangeAspect="1"/>
          </p:cNvGraphicFramePr>
          <p:nvPr/>
        </p:nvGraphicFramePr>
        <p:xfrm>
          <a:off x="611188" y="4838700"/>
          <a:ext cx="2771775" cy="390525"/>
        </p:xfrm>
        <a:graphic>
          <a:graphicData uri="http://schemas.openxmlformats.org/presentationml/2006/ole">
            <mc:AlternateContent xmlns:mc="http://schemas.openxmlformats.org/markup-compatibility/2006">
              <mc:Choice xmlns:v="urn:schemas-microsoft-com:vml" Requires="v">
                <p:oleObj spid="_x0000_s39964" name="公式" r:id="rId5" imgW="1562100" imgH="228600" progId="Equation.3">
                  <p:embed/>
                </p:oleObj>
              </mc:Choice>
              <mc:Fallback>
                <p:oleObj name="公式" r:id="rId5" imgW="1562100" imgH="2286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4838700"/>
                        <a:ext cx="2771775"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36741" name="Object 5">
            <a:extLst>
              <a:ext uri="{FF2B5EF4-FFF2-40B4-BE49-F238E27FC236}">
                <a16:creationId xmlns:a16="http://schemas.microsoft.com/office/drawing/2014/main" id="{FFB338B1-7B97-41B4-8768-DA8FDEBA3765}"/>
              </a:ext>
            </a:extLst>
          </p:cNvPr>
          <p:cNvGraphicFramePr>
            <a:graphicFrameLocks noChangeAspect="1"/>
          </p:cNvGraphicFramePr>
          <p:nvPr/>
        </p:nvGraphicFramePr>
        <p:xfrm>
          <a:off x="863600" y="5384800"/>
          <a:ext cx="2174875" cy="673100"/>
        </p:xfrm>
        <a:graphic>
          <a:graphicData uri="http://schemas.openxmlformats.org/presentationml/2006/ole">
            <mc:AlternateContent xmlns:mc="http://schemas.openxmlformats.org/markup-compatibility/2006">
              <mc:Choice xmlns:v="urn:schemas-microsoft-com:vml" Requires="v">
                <p:oleObj spid="_x0000_s39965" name="公式" r:id="rId7" imgW="1066337" imgH="393529" progId="Equation.3">
                  <p:embed/>
                </p:oleObj>
              </mc:Choice>
              <mc:Fallback>
                <p:oleObj name="公式" r:id="rId7" imgW="1066337" imgH="393529"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3600" y="5384800"/>
                        <a:ext cx="2174875"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36742" name="Object 6">
            <a:extLst>
              <a:ext uri="{FF2B5EF4-FFF2-40B4-BE49-F238E27FC236}">
                <a16:creationId xmlns:a16="http://schemas.microsoft.com/office/drawing/2014/main" id="{ECFF9F26-17A0-4C55-9145-2EECA5FB2404}"/>
              </a:ext>
            </a:extLst>
          </p:cNvPr>
          <p:cNvGraphicFramePr>
            <a:graphicFrameLocks noChangeAspect="1"/>
          </p:cNvGraphicFramePr>
          <p:nvPr/>
        </p:nvGraphicFramePr>
        <p:xfrm>
          <a:off x="3095625" y="5384800"/>
          <a:ext cx="1295400" cy="673100"/>
        </p:xfrm>
        <a:graphic>
          <a:graphicData uri="http://schemas.openxmlformats.org/presentationml/2006/ole">
            <mc:AlternateContent xmlns:mc="http://schemas.openxmlformats.org/markup-compatibility/2006">
              <mc:Choice xmlns:v="urn:schemas-microsoft-com:vml" Requires="v">
                <p:oleObj spid="_x0000_s39966" name="公式" r:id="rId9" imgW="634725" imgH="393529" progId="Equation.3">
                  <p:embed/>
                </p:oleObj>
              </mc:Choice>
              <mc:Fallback>
                <p:oleObj name="公式" r:id="rId9" imgW="634725" imgH="393529"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95625" y="5384800"/>
                        <a:ext cx="1295400"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9946" name="Group 7">
            <a:extLst>
              <a:ext uri="{FF2B5EF4-FFF2-40B4-BE49-F238E27FC236}">
                <a16:creationId xmlns:a16="http://schemas.microsoft.com/office/drawing/2014/main" id="{BB0BC58D-95D6-4162-A504-C7523F11044B}"/>
              </a:ext>
            </a:extLst>
          </p:cNvPr>
          <p:cNvGrpSpPr>
            <a:grpSpLocks/>
          </p:cNvGrpSpPr>
          <p:nvPr/>
        </p:nvGrpSpPr>
        <p:grpSpPr bwMode="auto">
          <a:xfrm>
            <a:off x="503238" y="1268413"/>
            <a:ext cx="4356100" cy="3182937"/>
            <a:chOff x="317" y="799"/>
            <a:chExt cx="2744" cy="2005"/>
          </a:xfrm>
        </p:grpSpPr>
        <p:pic>
          <p:nvPicPr>
            <p:cNvPr id="39947" name="Picture 8">
              <a:extLst>
                <a:ext uri="{FF2B5EF4-FFF2-40B4-BE49-F238E27FC236}">
                  <a16:creationId xmlns:a16="http://schemas.microsoft.com/office/drawing/2014/main" id="{3EC1CE26-E227-4F6A-BC27-DCEB6880A5E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7" y="799"/>
              <a:ext cx="2744"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8" name="Rectangle 9">
              <a:extLst>
                <a:ext uri="{FF2B5EF4-FFF2-40B4-BE49-F238E27FC236}">
                  <a16:creationId xmlns:a16="http://schemas.microsoft.com/office/drawing/2014/main" id="{9203DA98-DCF3-433D-A991-E08F84FC2C1F}"/>
                </a:ext>
              </a:extLst>
            </p:cNvPr>
            <p:cNvSpPr>
              <a:spLocks noChangeArrowheads="1"/>
            </p:cNvSpPr>
            <p:nvPr/>
          </p:nvSpPr>
          <p:spPr bwMode="auto">
            <a:xfrm>
              <a:off x="2119" y="2032"/>
              <a:ext cx="26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000" b="0" i="1"/>
                <a:t>v</a:t>
              </a:r>
              <a:r>
                <a:rPr lang="en-US" altLang="zh-CN" sz="2000" b="0" baseline="-20000"/>
                <a:t>G</a:t>
              </a:r>
              <a:endParaRPr lang="zh-CN" altLang="en-US" sz="2000" b="0" baseline="-2000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3674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03674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0367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a:extLst>
              <a:ext uri="{FF2B5EF4-FFF2-40B4-BE49-F238E27FC236}">
                <a16:creationId xmlns:a16="http://schemas.microsoft.com/office/drawing/2014/main" id="{AFF44C2D-C80E-4DD2-8F05-43F96DCF2989}"/>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1855888B-4F42-4675-B2FF-2BD311339EBF}" type="datetime1">
              <a:rPr lang="zh-CN" altLang="en-US" sz="1800" b="0" smtClean="0">
                <a:solidFill>
                  <a:srgbClr val="B2B2B2"/>
                </a:solidFill>
                <a:latin typeface="Arial" panose="020B0604020202020204" pitchFamily="34" charset="0"/>
              </a:rPr>
              <a:pPr>
                <a:spcAft>
                  <a:spcPct val="0"/>
                </a:spcAft>
                <a:buFontTx/>
                <a:buNone/>
              </a:pPr>
              <a:t>2024/11/12</a:t>
            </a:fld>
            <a:endParaRPr lang="en-US" altLang="zh-CN" sz="1800" b="0">
              <a:solidFill>
                <a:srgbClr val="B2B2B2"/>
              </a:solidFill>
              <a:latin typeface="Arial" panose="020B0604020202020204" pitchFamily="34" charset="0"/>
            </a:endParaRPr>
          </a:p>
        </p:txBody>
      </p:sp>
      <p:sp>
        <p:nvSpPr>
          <p:cNvPr id="41987" name="Rectangle 5">
            <a:extLst>
              <a:ext uri="{FF2B5EF4-FFF2-40B4-BE49-F238E27FC236}">
                <a16:creationId xmlns:a16="http://schemas.microsoft.com/office/drawing/2014/main" id="{C6B958B2-AE09-4B3C-9151-D0D0285F6BE6}"/>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lang="zh-CN" altLang="en-US" sz="1800" b="0">
                <a:solidFill>
                  <a:srgbClr val="B2B2B2"/>
                </a:solidFill>
                <a:latin typeface="宋体" panose="02010600030101010101" pitchFamily="2" charset="-122"/>
              </a:rPr>
              <a:t>数模与模数转换</a:t>
            </a:r>
            <a:endParaRPr kumimoji="1" lang="en-US" altLang="zh-CN" sz="1800" b="0">
              <a:solidFill>
                <a:srgbClr val="B2B2B2"/>
              </a:solidFill>
              <a:latin typeface="宋体" panose="02010600030101010101" pitchFamily="2" charset="-122"/>
            </a:endParaRPr>
          </a:p>
        </p:txBody>
      </p:sp>
      <p:sp>
        <p:nvSpPr>
          <p:cNvPr id="41988" name="Rectangle 6">
            <a:extLst>
              <a:ext uri="{FF2B5EF4-FFF2-40B4-BE49-F238E27FC236}">
                <a16:creationId xmlns:a16="http://schemas.microsoft.com/office/drawing/2014/main" id="{5FDB2094-9C5C-4C0E-9F4A-C4DFFA33AD9A}"/>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7116893D-3C64-4823-ACE1-C22AB07AEE3B}" type="slidenum">
              <a:rPr lang="en-US" altLang="zh-CN" sz="1800" b="0" smtClean="0">
                <a:solidFill>
                  <a:srgbClr val="B2B2B2"/>
                </a:solidFill>
                <a:latin typeface="Arial" panose="020B0604020202020204" pitchFamily="34" charset="0"/>
              </a:rPr>
              <a:pPr>
                <a:spcAft>
                  <a:spcPct val="0"/>
                </a:spcAft>
                <a:buFontTx/>
                <a:buNone/>
              </a:pPr>
              <a:t>21</a:t>
            </a:fld>
            <a:endParaRPr lang="en-US" altLang="zh-CN" sz="1800" b="0">
              <a:solidFill>
                <a:srgbClr val="B2B2B2"/>
              </a:solidFill>
              <a:latin typeface="Arial" panose="020B0604020202020204" pitchFamily="34" charset="0"/>
            </a:endParaRPr>
          </a:p>
        </p:txBody>
      </p:sp>
      <p:grpSp>
        <p:nvGrpSpPr>
          <p:cNvPr id="41989" name="Group 2">
            <a:extLst>
              <a:ext uri="{FF2B5EF4-FFF2-40B4-BE49-F238E27FC236}">
                <a16:creationId xmlns:a16="http://schemas.microsoft.com/office/drawing/2014/main" id="{DD2F7D62-04FD-427F-89E3-7DA57063D122}"/>
              </a:ext>
            </a:extLst>
          </p:cNvPr>
          <p:cNvGrpSpPr>
            <a:grpSpLocks/>
          </p:cNvGrpSpPr>
          <p:nvPr/>
        </p:nvGrpSpPr>
        <p:grpSpPr bwMode="auto">
          <a:xfrm>
            <a:off x="503238" y="1268413"/>
            <a:ext cx="4356100" cy="3182937"/>
            <a:chOff x="317" y="799"/>
            <a:chExt cx="2744" cy="2005"/>
          </a:xfrm>
        </p:grpSpPr>
        <p:pic>
          <p:nvPicPr>
            <p:cNvPr id="41996" name="Picture 3">
              <a:extLst>
                <a:ext uri="{FF2B5EF4-FFF2-40B4-BE49-F238E27FC236}">
                  <a16:creationId xmlns:a16="http://schemas.microsoft.com/office/drawing/2014/main" id="{2AB55393-BCCC-4127-B04E-E57CFF5F54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 y="799"/>
              <a:ext cx="2744"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7" name="Rectangle 4">
              <a:extLst>
                <a:ext uri="{FF2B5EF4-FFF2-40B4-BE49-F238E27FC236}">
                  <a16:creationId xmlns:a16="http://schemas.microsoft.com/office/drawing/2014/main" id="{9D24276D-5246-4F9E-8086-626E9E73A778}"/>
                </a:ext>
              </a:extLst>
            </p:cNvPr>
            <p:cNvSpPr>
              <a:spLocks noChangeArrowheads="1"/>
            </p:cNvSpPr>
            <p:nvPr/>
          </p:nvSpPr>
          <p:spPr bwMode="auto">
            <a:xfrm>
              <a:off x="2119" y="2032"/>
              <a:ext cx="26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000" b="0" i="1"/>
                <a:t>v</a:t>
              </a:r>
              <a:r>
                <a:rPr lang="en-US" altLang="zh-CN" sz="2000" b="0" baseline="-20000"/>
                <a:t>G</a:t>
              </a:r>
              <a:endParaRPr lang="zh-CN" altLang="en-US" sz="2000" b="0" baseline="-20000"/>
            </a:p>
          </p:txBody>
        </p:sp>
      </p:grpSp>
      <p:pic>
        <p:nvPicPr>
          <p:cNvPr id="41990" name="Picture 5" descr="11-3-12">
            <a:extLst>
              <a:ext uri="{FF2B5EF4-FFF2-40B4-BE49-F238E27FC236}">
                <a16:creationId xmlns:a16="http://schemas.microsoft.com/office/drawing/2014/main" id="{53562B2A-4C99-4BAF-BF3F-3658CD425D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26000" y="260350"/>
            <a:ext cx="4175125" cy="619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1" name="Rectangle 6">
            <a:extLst>
              <a:ext uri="{FF2B5EF4-FFF2-40B4-BE49-F238E27FC236}">
                <a16:creationId xmlns:a16="http://schemas.microsoft.com/office/drawing/2014/main" id="{4B21F7A1-0356-4A46-9D4A-C91985E77070}"/>
              </a:ext>
            </a:extLst>
          </p:cNvPr>
          <p:cNvSpPr>
            <a:spLocks noGrp="1" noChangeArrowheads="1"/>
          </p:cNvSpPr>
          <p:nvPr>
            <p:ph type="title"/>
          </p:nvPr>
        </p:nvSpPr>
        <p:spPr>
          <a:xfrm>
            <a:off x="457200" y="152400"/>
            <a:ext cx="4619625" cy="1143000"/>
          </a:xfrm>
        </p:spPr>
        <p:txBody>
          <a:bodyPr/>
          <a:lstStyle/>
          <a:p>
            <a:r>
              <a:rPr kumimoji="1" lang="zh-CN" altLang="en-US">
                <a:solidFill>
                  <a:srgbClr val="000000"/>
                </a:solidFill>
              </a:rPr>
              <a:t>双积分型</a:t>
            </a:r>
            <a:r>
              <a:rPr kumimoji="1" lang="en-US" altLang="zh-CN">
                <a:solidFill>
                  <a:srgbClr val="000000"/>
                </a:solidFill>
              </a:rPr>
              <a:t>ADC (</a:t>
            </a:r>
            <a:r>
              <a:rPr kumimoji="1" lang="zh-CN" altLang="en-US">
                <a:solidFill>
                  <a:srgbClr val="000000"/>
                </a:solidFill>
              </a:rPr>
              <a:t>续</a:t>
            </a:r>
            <a:r>
              <a:rPr kumimoji="1" lang="en-US" altLang="zh-CN">
                <a:solidFill>
                  <a:srgbClr val="000000"/>
                </a:solidFill>
              </a:rPr>
              <a:t>2)</a:t>
            </a:r>
          </a:p>
        </p:txBody>
      </p:sp>
      <p:graphicFrame>
        <p:nvGraphicFramePr>
          <p:cNvPr id="2038791" name="Object 7">
            <a:extLst>
              <a:ext uri="{FF2B5EF4-FFF2-40B4-BE49-F238E27FC236}">
                <a16:creationId xmlns:a16="http://schemas.microsoft.com/office/drawing/2014/main" id="{2491E493-8206-4303-9FC4-99A6EDD27BAD}"/>
              </a:ext>
            </a:extLst>
          </p:cNvPr>
          <p:cNvGraphicFramePr>
            <a:graphicFrameLocks noChangeAspect="1"/>
          </p:cNvGraphicFramePr>
          <p:nvPr/>
        </p:nvGraphicFramePr>
        <p:xfrm>
          <a:off x="1811338" y="4760913"/>
          <a:ext cx="3175000" cy="660400"/>
        </p:xfrm>
        <a:graphic>
          <a:graphicData uri="http://schemas.openxmlformats.org/presentationml/2006/ole">
            <mc:AlternateContent xmlns:mc="http://schemas.openxmlformats.org/markup-compatibility/2006">
              <mc:Choice xmlns:v="urn:schemas-microsoft-com:vml" Requires="v">
                <p:oleObj spid="_x0000_s42018" name="公式" r:id="rId6" imgW="1930400" imgH="393700" progId="Equation.3">
                  <p:embed/>
                </p:oleObj>
              </mc:Choice>
              <mc:Fallback>
                <p:oleObj name="公式" r:id="rId6" imgW="1930400" imgH="3937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11338" y="4760913"/>
                        <a:ext cx="3175000"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38792" name="Object 8">
            <a:extLst>
              <a:ext uri="{FF2B5EF4-FFF2-40B4-BE49-F238E27FC236}">
                <a16:creationId xmlns:a16="http://schemas.microsoft.com/office/drawing/2014/main" id="{5267716B-AED9-49B3-B203-B974F57D74C6}"/>
              </a:ext>
            </a:extLst>
          </p:cNvPr>
          <p:cNvGraphicFramePr>
            <a:graphicFrameLocks noChangeAspect="1"/>
          </p:cNvGraphicFramePr>
          <p:nvPr/>
        </p:nvGraphicFramePr>
        <p:xfrm>
          <a:off x="1765300" y="5408613"/>
          <a:ext cx="3001963" cy="809625"/>
        </p:xfrm>
        <a:graphic>
          <a:graphicData uri="http://schemas.openxmlformats.org/presentationml/2006/ole">
            <mc:AlternateContent xmlns:mc="http://schemas.openxmlformats.org/markup-compatibility/2006">
              <mc:Choice xmlns:v="urn:schemas-microsoft-com:vml" Requires="v">
                <p:oleObj spid="_x0000_s42019" name="公式" r:id="rId8" imgW="1600200" imgH="431800" progId="Equation.3">
                  <p:embed/>
                </p:oleObj>
              </mc:Choice>
              <mc:Fallback>
                <p:oleObj name="公式" r:id="rId8" imgW="1600200" imgH="43180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65300" y="5408613"/>
                        <a:ext cx="3001963" cy="809625"/>
                      </a:xfrm>
                      <a:prstGeom prst="rect">
                        <a:avLst/>
                      </a:prstGeom>
                      <a:noFill/>
                      <a:ln>
                        <a:noFill/>
                      </a:ln>
                      <a:effectLst/>
                      <a:extLst>
                        <a:ext uri="{909E8E84-426E-40DD-AFC4-6F175D3DCCD1}">
                          <a14:hiddenFill xmlns:a14="http://schemas.microsoft.com/office/drawing/2010/main">
                            <a:solidFill>
                              <a:srgbClr val="FF99CC">
                                <a:alpha val="25098"/>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38793" name="Object 9">
            <a:extLst>
              <a:ext uri="{FF2B5EF4-FFF2-40B4-BE49-F238E27FC236}">
                <a16:creationId xmlns:a16="http://schemas.microsoft.com/office/drawing/2014/main" id="{C978B8B9-17AA-4DFE-A846-FEC12405B23F}"/>
              </a:ext>
            </a:extLst>
          </p:cNvPr>
          <p:cNvGraphicFramePr>
            <a:graphicFrameLocks noChangeAspect="1"/>
          </p:cNvGraphicFramePr>
          <p:nvPr/>
        </p:nvGraphicFramePr>
        <p:xfrm>
          <a:off x="449263" y="5441950"/>
          <a:ext cx="1277937" cy="723900"/>
        </p:xfrm>
        <a:graphic>
          <a:graphicData uri="http://schemas.openxmlformats.org/presentationml/2006/ole">
            <mc:AlternateContent xmlns:mc="http://schemas.openxmlformats.org/markup-compatibility/2006">
              <mc:Choice xmlns:v="urn:schemas-microsoft-com:vml" Requires="v">
                <p:oleObj spid="_x0000_s42020" name="公式" r:id="rId10" imgW="748975" imgH="431613" progId="Equation.3">
                  <p:embed/>
                </p:oleObj>
              </mc:Choice>
              <mc:Fallback>
                <p:oleObj name="公式" r:id="rId10" imgW="748975" imgH="431613" progId="Equation.3">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9263" y="5441950"/>
                        <a:ext cx="1277937"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38794" name="Object 10">
            <a:extLst>
              <a:ext uri="{FF2B5EF4-FFF2-40B4-BE49-F238E27FC236}">
                <a16:creationId xmlns:a16="http://schemas.microsoft.com/office/drawing/2014/main" id="{2BFF69AB-82FC-468A-B7B9-9EB2C320BF8B}"/>
              </a:ext>
            </a:extLst>
          </p:cNvPr>
          <p:cNvGraphicFramePr>
            <a:graphicFrameLocks noChangeAspect="1"/>
          </p:cNvGraphicFramePr>
          <p:nvPr/>
        </p:nvGraphicFramePr>
        <p:xfrm>
          <a:off x="431800" y="4905375"/>
          <a:ext cx="1368425" cy="369888"/>
        </p:xfrm>
        <a:graphic>
          <a:graphicData uri="http://schemas.openxmlformats.org/presentationml/2006/ole">
            <mc:AlternateContent xmlns:mc="http://schemas.openxmlformats.org/markup-compatibility/2006">
              <mc:Choice xmlns:v="urn:schemas-microsoft-com:vml" Requires="v">
                <p:oleObj spid="_x0000_s42021" name="公式" r:id="rId12" imgW="901309" imgH="215806" progId="Equation.3">
                  <p:embed/>
                </p:oleObj>
              </mc:Choice>
              <mc:Fallback>
                <p:oleObj name="公式" r:id="rId12" imgW="901309" imgH="215806" progId="Equation.3">
                  <p:embed/>
                  <p:pic>
                    <p:nvPicPr>
                      <p:cNvPr id="0"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1800" y="4905375"/>
                        <a:ext cx="1368425"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3879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03879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03879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0387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a:extLst>
              <a:ext uri="{FF2B5EF4-FFF2-40B4-BE49-F238E27FC236}">
                <a16:creationId xmlns:a16="http://schemas.microsoft.com/office/drawing/2014/main" id="{14CCDA9F-0C55-43EF-A06E-38EF001A9716}"/>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DF7C2001-21BC-456A-9537-8EC76379EA8B}" type="datetime1">
              <a:rPr lang="zh-CN" altLang="en-US" sz="1800" b="0" smtClean="0">
                <a:solidFill>
                  <a:srgbClr val="B2B2B2"/>
                </a:solidFill>
                <a:latin typeface="Arial" panose="020B0604020202020204" pitchFamily="34" charset="0"/>
              </a:rPr>
              <a:pPr>
                <a:spcAft>
                  <a:spcPct val="0"/>
                </a:spcAft>
                <a:buFontTx/>
                <a:buNone/>
              </a:pPr>
              <a:t>2024/11/12</a:t>
            </a:fld>
            <a:endParaRPr lang="en-US" altLang="zh-CN" sz="1800" b="0">
              <a:solidFill>
                <a:srgbClr val="B2B2B2"/>
              </a:solidFill>
              <a:latin typeface="Arial" panose="020B0604020202020204" pitchFamily="34" charset="0"/>
            </a:endParaRPr>
          </a:p>
        </p:txBody>
      </p:sp>
      <p:sp>
        <p:nvSpPr>
          <p:cNvPr id="44035" name="Rectangle 5">
            <a:extLst>
              <a:ext uri="{FF2B5EF4-FFF2-40B4-BE49-F238E27FC236}">
                <a16:creationId xmlns:a16="http://schemas.microsoft.com/office/drawing/2014/main" id="{236DF9E9-36F8-47CC-8810-4AA415074C3B}"/>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lang="zh-CN" altLang="en-US" sz="1800" b="0">
                <a:solidFill>
                  <a:srgbClr val="B2B2B2"/>
                </a:solidFill>
                <a:latin typeface="宋体" panose="02010600030101010101" pitchFamily="2" charset="-122"/>
              </a:rPr>
              <a:t>数模与模数转换</a:t>
            </a:r>
            <a:endParaRPr kumimoji="1" lang="en-US" altLang="zh-CN" sz="1800" b="0">
              <a:solidFill>
                <a:srgbClr val="B2B2B2"/>
              </a:solidFill>
              <a:latin typeface="宋体" panose="02010600030101010101" pitchFamily="2" charset="-122"/>
            </a:endParaRPr>
          </a:p>
        </p:txBody>
      </p:sp>
      <p:sp>
        <p:nvSpPr>
          <p:cNvPr id="44036" name="Rectangle 6">
            <a:extLst>
              <a:ext uri="{FF2B5EF4-FFF2-40B4-BE49-F238E27FC236}">
                <a16:creationId xmlns:a16="http://schemas.microsoft.com/office/drawing/2014/main" id="{34B5AAE1-E724-4AB5-AB2F-96472609641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0C2D0E0B-C4C0-43D2-9A6D-60846ACE9826}" type="slidenum">
              <a:rPr lang="en-US" altLang="zh-CN" sz="1800" b="0" smtClean="0">
                <a:solidFill>
                  <a:srgbClr val="B2B2B2"/>
                </a:solidFill>
                <a:latin typeface="Arial" panose="020B0604020202020204" pitchFamily="34" charset="0"/>
              </a:rPr>
              <a:pPr>
                <a:spcAft>
                  <a:spcPct val="0"/>
                </a:spcAft>
                <a:buFontTx/>
                <a:buNone/>
              </a:pPr>
              <a:t>22</a:t>
            </a:fld>
            <a:endParaRPr lang="en-US" altLang="zh-CN" sz="1800" b="0">
              <a:solidFill>
                <a:srgbClr val="B2B2B2"/>
              </a:solidFill>
              <a:latin typeface="Arial" panose="020B0604020202020204" pitchFamily="34" charset="0"/>
            </a:endParaRPr>
          </a:p>
        </p:txBody>
      </p:sp>
      <p:sp>
        <p:nvSpPr>
          <p:cNvPr id="44037" name="Rectangle 2">
            <a:extLst>
              <a:ext uri="{FF2B5EF4-FFF2-40B4-BE49-F238E27FC236}">
                <a16:creationId xmlns:a16="http://schemas.microsoft.com/office/drawing/2014/main" id="{7B89E626-7BB8-45AC-875F-10A2D680609F}"/>
              </a:ext>
            </a:extLst>
          </p:cNvPr>
          <p:cNvSpPr>
            <a:spLocks noGrp="1" noChangeArrowheads="1"/>
          </p:cNvSpPr>
          <p:nvPr>
            <p:ph type="title"/>
          </p:nvPr>
        </p:nvSpPr>
        <p:spPr/>
        <p:txBody>
          <a:bodyPr/>
          <a:lstStyle/>
          <a:p>
            <a:r>
              <a:rPr lang="en-US" altLang="zh-CN"/>
              <a:t>DAC</a:t>
            </a:r>
            <a:r>
              <a:rPr lang="zh-CN" altLang="en-US"/>
              <a:t>和</a:t>
            </a:r>
            <a:r>
              <a:rPr lang="en-US" altLang="zh-CN"/>
              <a:t>ADC</a:t>
            </a:r>
            <a:r>
              <a:rPr lang="zh-CN" altLang="en-US"/>
              <a:t>主要参数</a:t>
            </a:r>
          </a:p>
        </p:txBody>
      </p:sp>
      <p:sp>
        <p:nvSpPr>
          <p:cNvPr id="2043907" name="Rectangle 3">
            <a:extLst>
              <a:ext uri="{FF2B5EF4-FFF2-40B4-BE49-F238E27FC236}">
                <a16:creationId xmlns:a16="http://schemas.microsoft.com/office/drawing/2014/main" id="{60D8F587-A624-420D-8C6A-5BF3146B9AEE}"/>
              </a:ext>
            </a:extLst>
          </p:cNvPr>
          <p:cNvSpPr>
            <a:spLocks noGrp="1" noChangeArrowheads="1"/>
          </p:cNvSpPr>
          <p:nvPr>
            <p:ph type="body" idx="1"/>
          </p:nvPr>
        </p:nvSpPr>
        <p:spPr>
          <a:xfrm>
            <a:off x="457200" y="1449388"/>
            <a:ext cx="8110538" cy="4932362"/>
          </a:xfrm>
        </p:spPr>
        <p:txBody>
          <a:bodyPr/>
          <a:lstStyle/>
          <a:p>
            <a:r>
              <a:rPr lang="zh-CN" altLang="en-US"/>
              <a:t>转换精度</a:t>
            </a:r>
          </a:p>
          <a:p>
            <a:pPr lvl="1"/>
            <a:r>
              <a:rPr lang="zh-CN" altLang="en-US"/>
              <a:t>分辨率：与数字量的位数有关，位数越多分辨率越高</a:t>
            </a:r>
          </a:p>
          <a:p>
            <a:pPr lvl="1"/>
            <a:r>
              <a:rPr lang="zh-CN" altLang="en-US"/>
              <a:t>转换误差：实际输出和理论上的输出之间的最大偏差</a:t>
            </a:r>
            <a:endParaRPr lang="en-US" altLang="zh-CN"/>
          </a:p>
          <a:p>
            <a:pPr>
              <a:spcBef>
                <a:spcPts val="1200"/>
              </a:spcBef>
            </a:pPr>
            <a:r>
              <a:rPr lang="zh-CN" altLang="en-US"/>
              <a:t>转换速度</a:t>
            </a:r>
          </a:p>
          <a:p>
            <a:pPr lvl="1"/>
            <a:r>
              <a:rPr lang="zh-CN" altLang="en-US"/>
              <a:t>转换时间：完成一次转换所需的时间，即从开始转换到得到稳定的输出所经过的时间</a:t>
            </a:r>
          </a:p>
          <a:p>
            <a:pPr lvl="1"/>
            <a:r>
              <a:rPr lang="en-US" altLang="zh-CN"/>
              <a:t>ADC</a:t>
            </a:r>
            <a:r>
              <a:rPr lang="zh-CN" altLang="en-US"/>
              <a:t>类型不同，速度差别甚大：并行比较型</a:t>
            </a:r>
            <a:r>
              <a:rPr lang="en-US" altLang="zh-CN"/>
              <a:t>ADC</a:t>
            </a:r>
            <a:r>
              <a:rPr lang="zh-CN" altLang="en-US"/>
              <a:t>的速度最快，次之的是逐次比较型</a:t>
            </a:r>
            <a:r>
              <a:rPr lang="en-US" altLang="zh-CN"/>
              <a:t>ADC</a:t>
            </a:r>
            <a:r>
              <a:rPr lang="zh-CN" altLang="en-US"/>
              <a:t>，双积分型</a:t>
            </a:r>
            <a:r>
              <a:rPr lang="en-US" altLang="zh-CN"/>
              <a:t>ADC</a:t>
            </a:r>
            <a:r>
              <a:rPr lang="zh-CN" altLang="en-US"/>
              <a:t>的速度最慢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390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390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390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4390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439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390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a:extLst>
              <a:ext uri="{FF2B5EF4-FFF2-40B4-BE49-F238E27FC236}">
                <a16:creationId xmlns:a16="http://schemas.microsoft.com/office/drawing/2014/main" id="{87CF1A02-DB88-47C3-A0B4-54DE54011714}"/>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325A4BB3-C163-4E59-842F-270E8E89E982}" type="datetime1">
              <a:rPr lang="zh-CN" altLang="en-US" sz="1800" b="0" smtClean="0">
                <a:solidFill>
                  <a:srgbClr val="B2B2B2"/>
                </a:solidFill>
                <a:latin typeface="Arial" panose="020B0604020202020204" pitchFamily="34" charset="0"/>
              </a:rPr>
              <a:pPr>
                <a:spcAft>
                  <a:spcPct val="0"/>
                </a:spcAft>
                <a:buFontTx/>
                <a:buNone/>
              </a:pPr>
              <a:t>2024/11/12</a:t>
            </a:fld>
            <a:endParaRPr lang="en-US" altLang="zh-CN" sz="1800" b="0">
              <a:solidFill>
                <a:srgbClr val="B2B2B2"/>
              </a:solidFill>
              <a:latin typeface="Arial" panose="020B0604020202020204" pitchFamily="34" charset="0"/>
            </a:endParaRPr>
          </a:p>
        </p:txBody>
      </p:sp>
      <p:sp>
        <p:nvSpPr>
          <p:cNvPr id="46083" name="Rectangle 5">
            <a:extLst>
              <a:ext uri="{FF2B5EF4-FFF2-40B4-BE49-F238E27FC236}">
                <a16:creationId xmlns:a16="http://schemas.microsoft.com/office/drawing/2014/main" id="{EB7244A3-824C-494D-A151-88BE00362460}"/>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lang="zh-CN" altLang="en-US" sz="1800" b="0">
                <a:solidFill>
                  <a:srgbClr val="B2B2B2"/>
                </a:solidFill>
                <a:latin typeface="宋体" panose="02010600030101010101" pitchFamily="2" charset="-122"/>
              </a:rPr>
              <a:t>数模与模数转换</a:t>
            </a:r>
            <a:endParaRPr kumimoji="1" lang="en-US" altLang="zh-CN" sz="1800" b="0">
              <a:solidFill>
                <a:srgbClr val="B2B2B2"/>
              </a:solidFill>
              <a:latin typeface="宋体" panose="02010600030101010101" pitchFamily="2" charset="-122"/>
            </a:endParaRPr>
          </a:p>
        </p:txBody>
      </p:sp>
      <p:sp>
        <p:nvSpPr>
          <p:cNvPr id="46084" name="Rectangle 6">
            <a:extLst>
              <a:ext uri="{FF2B5EF4-FFF2-40B4-BE49-F238E27FC236}">
                <a16:creationId xmlns:a16="http://schemas.microsoft.com/office/drawing/2014/main" id="{F84A23B2-8553-4309-9DC4-B32DB9BFDE1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D74B3808-B241-4CCF-83BF-1A084C3FF043}" type="slidenum">
              <a:rPr lang="en-US" altLang="zh-CN" sz="1800" b="0" smtClean="0">
                <a:solidFill>
                  <a:srgbClr val="B2B2B2"/>
                </a:solidFill>
                <a:latin typeface="Arial" panose="020B0604020202020204" pitchFamily="34" charset="0"/>
              </a:rPr>
              <a:pPr>
                <a:spcAft>
                  <a:spcPct val="0"/>
                </a:spcAft>
                <a:buFontTx/>
                <a:buNone/>
              </a:pPr>
              <a:t>23</a:t>
            </a:fld>
            <a:endParaRPr lang="en-US" altLang="zh-CN" sz="1800" b="0">
              <a:solidFill>
                <a:srgbClr val="B2B2B2"/>
              </a:solidFill>
              <a:latin typeface="Arial" panose="020B0604020202020204" pitchFamily="34" charset="0"/>
            </a:endParaRPr>
          </a:p>
        </p:txBody>
      </p:sp>
      <p:sp>
        <p:nvSpPr>
          <p:cNvPr id="46085" name="Rectangle 2">
            <a:extLst>
              <a:ext uri="{FF2B5EF4-FFF2-40B4-BE49-F238E27FC236}">
                <a16:creationId xmlns:a16="http://schemas.microsoft.com/office/drawing/2014/main" id="{071A31EC-A9BC-4B5D-9981-0C22BAFECBAB}"/>
              </a:ext>
            </a:extLst>
          </p:cNvPr>
          <p:cNvSpPr>
            <a:spLocks noGrp="1" noChangeArrowheads="1"/>
          </p:cNvSpPr>
          <p:nvPr>
            <p:ph type="title"/>
          </p:nvPr>
        </p:nvSpPr>
        <p:spPr>
          <a:xfrm>
            <a:off x="457200" y="2744788"/>
            <a:ext cx="8229600" cy="1143000"/>
          </a:xfrm>
        </p:spPr>
        <p:txBody>
          <a:bodyPr/>
          <a:lstStyle/>
          <a:p>
            <a:r>
              <a:rPr lang="en-US" altLang="zh-CN"/>
              <a:t>The End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a:extLst>
              <a:ext uri="{FF2B5EF4-FFF2-40B4-BE49-F238E27FC236}">
                <a16:creationId xmlns:a16="http://schemas.microsoft.com/office/drawing/2014/main" id="{74470C27-EC72-4D5A-8B71-CFBBCB663215}"/>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088E0C27-A840-46B7-B650-88FA88AC1608}" type="datetime1">
              <a:rPr lang="zh-CN" altLang="en-US" sz="1800" b="0" smtClean="0">
                <a:solidFill>
                  <a:srgbClr val="B2B2B2"/>
                </a:solidFill>
                <a:latin typeface="Arial" panose="020B0604020202020204" pitchFamily="34" charset="0"/>
              </a:rPr>
              <a:pPr>
                <a:spcAft>
                  <a:spcPct val="0"/>
                </a:spcAft>
                <a:buFontTx/>
                <a:buNone/>
              </a:pPr>
              <a:t>2024/11/12</a:t>
            </a:fld>
            <a:endParaRPr lang="en-US" altLang="zh-CN" sz="1800" b="0">
              <a:solidFill>
                <a:srgbClr val="B2B2B2"/>
              </a:solidFill>
              <a:latin typeface="Arial" panose="020B0604020202020204" pitchFamily="34" charset="0"/>
            </a:endParaRPr>
          </a:p>
        </p:txBody>
      </p:sp>
      <p:sp>
        <p:nvSpPr>
          <p:cNvPr id="8195" name="Rectangle 5">
            <a:extLst>
              <a:ext uri="{FF2B5EF4-FFF2-40B4-BE49-F238E27FC236}">
                <a16:creationId xmlns:a16="http://schemas.microsoft.com/office/drawing/2014/main" id="{643B22B3-BFF9-4F54-B4DB-BE9574D5152B}"/>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lang="zh-CN" altLang="en-US" sz="1800" b="0">
                <a:solidFill>
                  <a:srgbClr val="B2B2B2"/>
                </a:solidFill>
                <a:latin typeface="宋体" panose="02010600030101010101" pitchFamily="2" charset="-122"/>
              </a:rPr>
              <a:t>数模与模数转换</a:t>
            </a:r>
            <a:endParaRPr kumimoji="1" lang="en-US" altLang="zh-CN" sz="1800" b="0">
              <a:solidFill>
                <a:srgbClr val="B2B2B2"/>
              </a:solidFill>
              <a:latin typeface="宋体" panose="02010600030101010101" pitchFamily="2" charset="-122"/>
            </a:endParaRPr>
          </a:p>
        </p:txBody>
      </p:sp>
      <p:sp>
        <p:nvSpPr>
          <p:cNvPr id="8196" name="Rectangle 6">
            <a:extLst>
              <a:ext uri="{FF2B5EF4-FFF2-40B4-BE49-F238E27FC236}">
                <a16:creationId xmlns:a16="http://schemas.microsoft.com/office/drawing/2014/main" id="{BFA9F959-07AF-4F18-B581-A72A36E1B17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29396DB3-B722-416A-983D-639D129D1C49}" type="slidenum">
              <a:rPr lang="en-US" altLang="zh-CN" sz="1800" b="0" smtClean="0">
                <a:solidFill>
                  <a:srgbClr val="B2B2B2"/>
                </a:solidFill>
                <a:latin typeface="Arial" panose="020B0604020202020204" pitchFamily="34" charset="0"/>
              </a:rPr>
              <a:pPr>
                <a:spcAft>
                  <a:spcPct val="0"/>
                </a:spcAft>
                <a:buFontTx/>
                <a:buNone/>
              </a:pPr>
              <a:t>3</a:t>
            </a:fld>
            <a:endParaRPr lang="en-US" altLang="zh-CN" sz="1800" b="0">
              <a:solidFill>
                <a:srgbClr val="B2B2B2"/>
              </a:solidFill>
              <a:latin typeface="Arial" panose="020B0604020202020204" pitchFamily="34" charset="0"/>
            </a:endParaRPr>
          </a:p>
        </p:txBody>
      </p:sp>
      <p:sp>
        <p:nvSpPr>
          <p:cNvPr id="8197" name="Rectangle 2">
            <a:extLst>
              <a:ext uri="{FF2B5EF4-FFF2-40B4-BE49-F238E27FC236}">
                <a16:creationId xmlns:a16="http://schemas.microsoft.com/office/drawing/2014/main" id="{D4A4C800-94C1-4E7C-9CC5-2A224E98342C}"/>
              </a:ext>
            </a:extLst>
          </p:cNvPr>
          <p:cNvSpPr>
            <a:spLocks noGrp="1" noChangeArrowheads="1"/>
          </p:cNvSpPr>
          <p:nvPr>
            <p:ph type="title"/>
          </p:nvPr>
        </p:nvSpPr>
        <p:spPr/>
        <p:txBody>
          <a:bodyPr/>
          <a:lstStyle/>
          <a:p>
            <a:r>
              <a:rPr lang="zh-CN" altLang="en-US"/>
              <a:t>概述</a:t>
            </a:r>
          </a:p>
        </p:txBody>
      </p:sp>
      <p:sp>
        <p:nvSpPr>
          <p:cNvPr id="1958915" name="Rectangle 3">
            <a:extLst>
              <a:ext uri="{FF2B5EF4-FFF2-40B4-BE49-F238E27FC236}">
                <a16:creationId xmlns:a16="http://schemas.microsoft.com/office/drawing/2014/main" id="{E952A27F-43AD-481D-ACCF-C15B4F006391}"/>
              </a:ext>
            </a:extLst>
          </p:cNvPr>
          <p:cNvSpPr>
            <a:spLocks noGrp="1" noChangeArrowheads="1"/>
          </p:cNvSpPr>
          <p:nvPr>
            <p:ph type="body" idx="1"/>
          </p:nvPr>
        </p:nvSpPr>
        <p:spPr>
          <a:xfrm>
            <a:off x="457200" y="1350963"/>
            <a:ext cx="8075613" cy="2844800"/>
          </a:xfrm>
        </p:spPr>
        <p:txBody>
          <a:bodyPr/>
          <a:lstStyle/>
          <a:p>
            <a:r>
              <a:rPr lang="zh-CN" altLang="en-US"/>
              <a:t>数模转换器</a:t>
            </a:r>
            <a:r>
              <a:rPr lang="en-US" altLang="zh-CN"/>
              <a:t>(Digital to Analog Converter)</a:t>
            </a:r>
            <a:r>
              <a:rPr lang="zh-CN" altLang="en-US"/>
              <a:t> ：能够将数字信号转换成模拟信号的电路，简称</a:t>
            </a:r>
            <a:r>
              <a:rPr lang="en-US" altLang="zh-CN"/>
              <a:t>D/A</a:t>
            </a:r>
            <a:r>
              <a:rPr lang="zh-CN" altLang="en-US"/>
              <a:t>转换器或</a:t>
            </a:r>
            <a:r>
              <a:rPr lang="en-US" altLang="zh-CN"/>
              <a:t>DAC</a:t>
            </a:r>
            <a:endParaRPr lang="zh-CN" altLang="en-US"/>
          </a:p>
          <a:p>
            <a:r>
              <a:rPr lang="zh-CN" altLang="en-US"/>
              <a:t>模数转换器</a:t>
            </a:r>
            <a:r>
              <a:rPr lang="en-US" altLang="zh-CN"/>
              <a:t>(Analog to Digital Converter)</a:t>
            </a:r>
            <a:r>
              <a:rPr lang="zh-CN" altLang="en-US"/>
              <a:t> ：能够将模拟信号转换成数字信号的电路，简称</a:t>
            </a:r>
            <a:r>
              <a:rPr lang="en-US" altLang="zh-CN"/>
              <a:t>A/D</a:t>
            </a:r>
            <a:r>
              <a:rPr lang="zh-CN" altLang="en-US"/>
              <a:t>转换器或</a:t>
            </a:r>
            <a:r>
              <a:rPr lang="en-US" altLang="zh-CN"/>
              <a:t>ADC</a:t>
            </a:r>
          </a:p>
        </p:txBody>
      </p:sp>
      <p:grpSp>
        <p:nvGrpSpPr>
          <p:cNvPr id="8199" name="Group 39">
            <a:extLst>
              <a:ext uri="{FF2B5EF4-FFF2-40B4-BE49-F238E27FC236}">
                <a16:creationId xmlns:a16="http://schemas.microsoft.com/office/drawing/2014/main" id="{1BFE8D92-2FD3-4686-946B-F623B5BDBC4F}"/>
              </a:ext>
            </a:extLst>
          </p:cNvPr>
          <p:cNvGrpSpPr>
            <a:grpSpLocks/>
          </p:cNvGrpSpPr>
          <p:nvPr/>
        </p:nvGrpSpPr>
        <p:grpSpPr bwMode="auto">
          <a:xfrm>
            <a:off x="936625" y="4195763"/>
            <a:ext cx="7451725" cy="1370012"/>
            <a:chOff x="545" y="2954"/>
            <a:chExt cx="4694" cy="863"/>
          </a:xfrm>
        </p:grpSpPr>
        <p:sp>
          <p:nvSpPr>
            <p:cNvPr id="8201" name="Oval 21">
              <a:extLst>
                <a:ext uri="{FF2B5EF4-FFF2-40B4-BE49-F238E27FC236}">
                  <a16:creationId xmlns:a16="http://schemas.microsoft.com/office/drawing/2014/main" id="{F2AEA1C1-4CC8-4DA0-8C5A-A584690DE427}"/>
                </a:ext>
              </a:extLst>
            </p:cNvPr>
            <p:cNvSpPr>
              <a:spLocks noChangeArrowheads="1"/>
            </p:cNvSpPr>
            <p:nvPr/>
          </p:nvSpPr>
          <p:spPr bwMode="auto">
            <a:xfrm>
              <a:off x="2472" y="2954"/>
              <a:ext cx="976" cy="362"/>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zh-CN" altLang="en-US" sz="2000" b="0">
                  <a:latin typeface="宋体" panose="02010600030101010101" pitchFamily="2" charset="-122"/>
                </a:rPr>
                <a:t>控制对象</a:t>
              </a:r>
            </a:p>
          </p:txBody>
        </p:sp>
        <p:sp>
          <p:nvSpPr>
            <p:cNvPr id="8202" name="Line 22">
              <a:extLst>
                <a:ext uri="{FF2B5EF4-FFF2-40B4-BE49-F238E27FC236}">
                  <a16:creationId xmlns:a16="http://schemas.microsoft.com/office/drawing/2014/main" id="{D3FD45F6-A652-4013-99CC-31E2C6BB9B0D}"/>
                </a:ext>
              </a:extLst>
            </p:cNvPr>
            <p:cNvSpPr>
              <a:spLocks noChangeShapeType="1"/>
            </p:cNvSpPr>
            <p:nvPr/>
          </p:nvSpPr>
          <p:spPr bwMode="auto">
            <a:xfrm flipH="1">
              <a:off x="931" y="3135"/>
              <a:ext cx="154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3" name="Line 23">
              <a:extLst>
                <a:ext uri="{FF2B5EF4-FFF2-40B4-BE49-F238E27FC236}">
                  <a16:creationId xmlns:a16="http://schemas.microsoft.com/office/drawing/2014/main" id="{6E41E3F1-A2AA-4D52-BBBC-450FAFE3D61F}"/>
                </a:ext>
              </a:extLst>
            </p:cNvPr>
            <p:cNvSpPr>
              <a:spLocks noChangeShapeType="1"/>
            </p:cNvSpPr>
            <p:nvPr/>
          </p:nvSpPr>
          <p:spPr bwMode="auto">
            <a:xfrm>
              <a:off x="931" y="3135"/>
              <a:ext cx="0" cy="362"/>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8204" name="Line 24">
              <a:extLst>
                <a:ext uri="{FF2B5EF4-FFF2-40B4-BE49-F238E27FC236}">
                  <a16:creationId xmlns:a16="http://schemas.microsoft.com/office/drawing/2014/main" id="{E2F50F90-AAC4-4CCC-A306-9D03C1DD70B2}"/>
                </a:ext>
              </a:extLst>
            </p:cNvPr>
            <p:cNvSpPr>
              <a:spLocks noChangeShapeType="1"/>
            </p:cNvSpPr>
            <p:nvPr/>
          </p:nvSpPr>
          <p:spPr bwMode="auto">
            <a:xfrm flipV="1">
              <a:off x="4853" y="3135"/>
              <a:ext cx="0" cy="3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5" name="Rectangle 25">
              <a:extLst>
                <a:ext uri="{FF2B5EF4-FFF2-40B4-BE49-F238E27FC236}">
                  <a16:creationId xmlns:a16="http://schemas.microsoft.com/office/drawing/2014/main" id="{7248DCC0-13D1-467D-945F-44371F9A79E0}"/>
                </a:ext>
              </a:extLst>
            </p:cNvPr>
            <p:cNvSpPr>
              <a:spLocks noChangeArrowheads="1"/>
            </p:cNvSpPr>
            <p:nvPr/>
          </p:nvSpPr>
          <p:spPr bwMode="auto">
            <a:xfrm>
              <a:off x="4468" y="3498"/>
              <a:ext cx="771" cy="31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zh-CN" altLang="en-US" sz="2000" b="0">
                  <a:latin typeface="宋体" panose="02010600030101010101" pitchFamily="2" charset="-122"/>
                </a:rPr>
                <a:t>执行元件</a:t>
              </a:r>
            </a:p>
          </p:txBody>
        </p:sp>
        <p:sp>
          <p:nvSpPr>
            <p:cNvPr id="8206" name="Rectangle 26">
              <a:extLst>
                <a:ext uri="{FF2B5EF4-FFF2-40B4-BE49-F238E27FC236}">
                  <a16:creationId xmlns:a16="http://schemas.microsoft.com/office/drawing/2014/main" id="{0212B687-E99E-422F-9803-FFA36EEB6FDF}"/>
                </a:ext>
              </a:extLst>
            </p:cNvPr>
            <p:cNvSpPr>
              <a:spLocks noChangeArrowheads="1"/>
            </p:cNvSpPr>
            <p:nvPr/>
          </p:nvSpPr>
          <p:spPr bwMode="auto">
            <a:xfrm>
              <a:off x="2404" y="3497"/>
              <a:ext cx="363" cy="318"/>
            </a:xfrm>
            <a:prstGeom prst="rect">
              <a:avLst/>
            </a:prstGeom>
            <a:noFill/>
            <a:ln w="28575">
              <a:solidFill>
                <a:srgbClr val="0000FF"/>
              </a:solidFill>
              <a:miter lim="800000"/>
              <a:headEnd/>
              <a:tailEnd/>
            </a:ln>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a:solidFill>
                    <a:srgbClr val="0000FF"/>
                  </a:solidFill>
                  <a:latin typeface="宋体" panose="02010600030101010101" pitchFamily="2" charset="-122"/>
                </a:rPr>
                <a:t>ADC</a:t>
              </a:r>
            </a:p>
          </p:txBody>
        </p:sp>
        <p:sp>
          <p:nvSpPr>
            <p:cNvPr id="8207" name="Rectangle 27">
              <a:extLst>
                <a:ext uri="{FF2B5EF4-FFF2-40B4-BE49-F238E27FC236}">
                  <a16:creationId xmlns:a16="http://schemas.microsoft.com/office/drawing/2014/main" id="{0D9DF366-A6AE-4D73-A93B-C4B5F030E4D4}"/>
                </a:ext>
              </a:extLst>
            </p:cNvPr>
            <p:cNvSpPr>
              <a:spLocks noChangeArrowheads="1"/>
            </p:cNvSpPr>
            <p:nvPr/>
          </p:nvSpPr>
          <p:spPr bwMode="auto">
            <a:xfrm>
              <a:off x="3017" y="3498"/>
              <a:ext cx="589" cy="31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zh-CN" altLang="en-US" sz="2000" b="0">
                  <a:latin typeface="Arial" panose="020B0604020202020204" pitchFamily="34" charset="0"/>
                </a:rPr>
                <a:t>计算机</a:t>
              </a:r>
            </a:p>
          </p:txBody>
        </p:sp>
        <p:sp>
          <p:nvSpPr>
            <p:cNvPr id="8208" name="Rectangle 28">
              <a:extLst>
                <a:ext uri="{FF2B5EF4-FFF2-40B4-BE49-F238E27FC236}">
                  <a16:creationId xmlns:a16="http://schemas.microsoft.com/office/drawing/2014/main" id="{93248CA7-8D7C-4E47-88FE-1685625D8250}"/>
                </a:ext>
              </a:extLst>
            </p:cNvPr>
            <p:cNvSpPr>
              <a:spLocks noChangeArrowheads="1"/>
            </p:cNvSpPr>
            <p:nvPr/>
          </p:nvSpPr>
          <p:spPr bwMode="auto">
            <a:xfrm>
              <a:off x="3859" y="3498"/>
              <a:ext cx="363" cy="318"/>
            </a:xfrm>
            <a:prstGeom prst="rect">
              <a:avLst/>
            </a:prstGeom>
            <a:noFill/>
            <a:ln w="28575">
              <a:solidFill>
                <a:srgbClr val="0000FF"/>
              </a:solidFill>
              <a:miter lim="800000"/>
              <a:headEnd/>
              <a:tailEnd/>
            </a:ln>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a:solidFill>
                    <a:srgbClr val="0000FF"/>
                  </a:solidFill>
                  <a:latin typeface="宋体" panose="02010600030101010101" pitchFamily="2" charset="-122"/>
                </a:rPr>
                <a:t>DAC</a:t>
              </a:r>
            </a:p>
          </p:txBody>
        </p:sp>
        <p:sp>
          <p:nvSpPr>
            <p:cNvPr id="8209" name="Rectangle 29">
              <a:extLst>
                <a:ext uri="{FF2B5EF4-FFF2-40B4-BE49-F238E27FC236}">
                  <a16:creationId xmlns:a16="http://schemas.microsoft.com/office/drawing/2014/main" id="{B5B831F1-C6FF-4B3F-A10B-DD596266C8C9}"/>
                </a:ext>
              </a:extLst>
            </p:cNvPr>
            <p:cNvSpPr>
              <a:spLocks noChangeArrowheads="1"/>
            </p:cNvSpPr>
            <p:nvPr/>
          </p:nvSpPr>
          <p:spPr bwMode="auto">
            <a:xfrm>
              <a:off x="545" y="3498"/>
              <a:ext cx="771" cy="31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zh-CN" altLang="en-US" sz="2000" b="0">
                  <a:latin typeface="宋体" panose="02010600030101010101" pitchFamily="2" charset="-122"/>
                </a:rPr>
                <a:t>传感器</a:t>
              </a:r>
            </a:p>
          </p:txBody>
        </p:sp>
        <p:sp>
          <p:nvSpPr>
            <p:cNvPr id="8210" name="Line 30">
              <a:extLst>
                <a:ext uri="{FF2B5EF4-FFF2-40B4-BE49-F238E27FC236}">
                  <a16:creationId xmlns:a16="http://schemas.microsoft.com/office/drawing/2014/main" id="{8E9171ED-A986-4671-B655-DF802B991961}"/>
                </a:ext>
              </a:extLst>
            </p:cNvPr>
            <p:cNvSpPr>
              <a:spLocks noChangeShapeType="1"/>
            </p:cNvSpPr>
            <p:nvPr/>
          </p:nvSpPr>
          <p:spPr bwMode="auto">
            <a:xfrm flipH="1">
              <a:off x="3447" y="3135"/>
              <a:ext cx="1406"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8211" name="Line 31">
              <a:extLst>
                <a:ext uri="{FF2B5EF4-FFF2-40B4-BE49-F238E27FC236}">
                  <a16:creationId xmlns:a16="http://schemas.microsoft.com/office/drawing/2014/main" id="{B9CE7C74-E47C-4966-9CE7-4CF54F6F3CB2}"/>
                </a:ext>
              </a:extLst>
            </p:cNvPr>
            <p:cNvSpPr>
              <a:spLocks noChangeShapeType="1"/>
            </p:cNvSpPr>
            <p:nvPr/>
          </p:nvSpPr>
          <p:spPr bwMode="auto">
            <a:xfrm>
              <a:off x="1317" y="3658"/>
              <a:ext cx="248"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8212" name="Rectangle 32">
              <a:extLst>
                <a:ext uri="{FF2B5EF4-FFF2-40B4-BE49-F238E27FC236}">
                  <a16:creationId xmlns:a16="http://schemas.microsoft.com/office/drawing/2014/main" id="{DE610406-B604-4A23-9702-7F8C88370D32}"/>
                </a:ext>
              </a:extLst>
            </p:cNvPr>
            <p:cNvSpPr>
              <a:spLocks noChangeArrowheads="1"/>
            </p:cNvSpPr>
            <p:nvPr/>
          </p:nvSpPr>
          <p:spPr bwMode="auto">
            <a:xfrm>
              <a:off x="1565" y="3499"/>
              <a:ext cx="589" cy="31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zh-CN" altLang="en-US" sz="2000" b="0">
                  <a:latin typeface="Arial" panose="020B0604020202020204" pitchFamily="34" charset="0"/>
                </a:rPr>
                <a:t>放大器</a:t>
              </a:r>
            </a:p>
          </p:txBody>
        </p:sp>
        <p:sp>
          <p:nvSpPr>
            <p:cNvPr id="8213" name="Line 33">
              <a:extLst>
                <a:ext uri="{FF2B5EF4-FFF2-40B4-BE49-F238E27FC236}">
                  <a16:creationId xmlns:a16="http://schemas.microsoft.com/office/drawing/2014/main" id="{DA9458AF-FF48-4F7B-922D-F366D05A1089}"/>
                </a:ext>
              </a:extLst>
            </p:cNvPr>
            <p:cNvSpPr>
              <a:spLocks noChangeShapeType="1"/>
            </p:cNvSpPr>
            <p:nvPr/>
          </p:nvSpPr>
          <p:spPr bwMode="auto">
            <a:xfrm>
              <a:off x="2153" y="3658"/>
              <a:ext cx="248"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8214" name="Line 34">
              <a:extLst>
                <a:ext uri="{FF2B5EF4-FFF2-40B4-BE49-F238E27FC236}">
                  <a16:creationId xmlns:a16="http://schemas.microsoft.com/office/drawing/2014/main" id="{B6CEBB90-80D6-46B7-B7B6-B01A098AD3C4}"/>
                </a:ext>
              </a:extLst>
            </p:cNvPr>
            <p:cNvSpPr>
              <a:spLocks noChangeShapeType="1"/>
            </p:cNvSpPr>
            <p:nvPr/>
          </p:nvSpPr>
          <p:spPr bwMode="auto">
            <a:xfrm>
              <a:off x="2765" y="3658"/>
              <a:ext cx="248"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8215" name="Line 35">
              <a:extLst>
                <a:ext uri="{FF2B5EF4-FFF2-40B4-BE49-F238E27FC236}">
                  <a16:creationId xmlns:a16="http://schemas.microsoft.com/office/drawing/2014/main" id="{1AB7803E-18A7-4456-AAE2-DB0417CCDEA8}"/>
                </a:ext>
              </a:extLst>
            </p:cNvPr>
            <p:cNvSpPr>
              <a:spLocks noChangeShapeType="1"/>
            </p:cNvSpPr>
            <p:nvPr/>
          </p:nvSpPr>
          <p:spPr bwMode="auto">
            <a:xfrm>
              <a:off x="3604" y="3658"/>
              <a:ext cx="248"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8216" name="Line 36">
              <a:extLst>
                <a:ext uri="{FF2B5EF4-FFF2-40B4-BE49-F238E27FC236}">
                  <a16:creationId xmlns:a16="http://schemas.microsoft.com/office/drawing/2014/main" id="{1CBCC157-6839-4606-BBE3-C40BD941F3BC}"/>
                </a:ext>
              </a:extLst>
            </p:cNvPr>
            <p:cNvSpPr>
              <a:spLocks noChangeShapeType="1"/>
            </p:cNvSpPr>
            <p:nvPr/>
          </p:nvSpPr>
          <p:spPr bwMode="auto">
            <a:xfrm>
              <a:off x="4220" y="3658"/>
              <a:ext cx="248"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sp>
        <p:nvSpPr>
          <p:cNvPr id="8200" name="Text Box 40">
            <a:extLst>
              <a:ext uri="{FF2B5EF4-FFF2-40B4-BE49-F238E27FC236}">
                <a16:creationId xmlns:a16="http://schemas.microsoft.com/office/drawing/2014/main" id="{A243C037-E7E8-4A4D-A392-75BB74E83108}"/>
              </a:ext>
            </a:extLst>
          </p:cNvPr>
          <p:cNvSpPr txBox="1">
            <a:spLocks noChangeArrowheads="1"/>
          </p:cNvSpPr>
          <p:nvPr/>
        </p:nvSpPr>
        <p:spPr bwMode="auto">
          <a:xfrm>
            <a:off x="3517900" y="5780088"/>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spcAft>
                <a:spcPct val="0"/>
              </a:spcAft>
              <a:buFontTx/>
              <a:buNone/>
            </a:pPr>
            <a:r>
              <a:rPr kumimoji="1" lang="zh-CN" altLang="en-US" sz="2400" b="0">
                <a:latin typeface="宋体" panose="02010600030101010101" pitchFamily="2" charset="-122"/>
              </a:rPr>
              <a:t>计算机控制系统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589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589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891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a:extLst>
              <a:ext uri="{FF2B5EF4-FFF2-40B4-BE49-F238E27FC236}">
                <a16:creationId xmlns:a16="http://schemas.microsoft.com/office/drawing/2014/main" id="{5C253106-DAD1-4B91-985B-7005D050EC08}"/>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68D446BE-59AD-4FA6-B384-AB9C4DD7C890}" type="datetime1">
              <a:rPr lang="zh-CN" altLang="en-US" sz="1800" b="0" smtClean="0">
                <a:solidFill>
                  <a:srgbClr val="B2B2B2"/>
                </a:solidFill>
                <a:latin typeface="Arial" panose="020B0604020202020204" pitchFamily="34" charset="0"/>
              </a:rPr>
              <a:pPr>
                <a:spcAft>
                  <a:spcPct val="0"/>
                </a:spcAft>
                <a:buFontTx/>
                <a:buNone/>
              </a:pPr>
              <a:t>2024/11/12</a:t>
            </a:fld>
            <a:endParaRPr lang="en-US" altLang="zh-CN" sz="1800" b="0">
              <a:solidFill>
                <a:srgbClr val="B2B2B2"/>
              </a:solidFill>
              <a:latin typeface="Arial" panose="020B0604020202020204" pitchFamily="34" charset="0"/>
            </a:endParaRPr>
          </a:p>
        </p:txBody>
      </p:sp>
      <p:sp>
        <p:nvSpPr>
          <p:cNvPr id="10243" name="Rectangle 5">
            <a:extLst>
              <a:ext uri="{FF2B5EF4-FFF2-40B4-BE49-F238E27FC236}">
                <a16:creationId xmlns:a16="http://schemas.microsoft.com/office/drawing/2014/main" id="{B30E9DA0-DE56-4B8A-98BF-DD4CDA5FE40A}"/>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lang="zh-CN" altLang="en-US" sz="1800" b="0">
                <a:solidFill>
                  <a:srgbClr val="B2B2B2"/>
                </a:solidFill>
                <a:latin typeface="宋体" panose="02010600030101010101" pitchFamily="2" charset="-122"/>
              </a:rPr>
              <a:t>数模与模数转换</a:t>
            </a:r>
            <a:endParaRPr kumimoji="1" lang="en-US" altLang="zh-CN" sz="1800" b="0">
              <a:solidFill>
                <a:srgbClr val="B2B2B2"/>
              </a:solidFill>
              <a:latin typeface="宋体" panose="02010600030101010101" pitchFamily="2" charset="-122"/>
            </a:endParaRPr>
          </a:p>
        </p:txBody>
      </p:sp>
      <p:sp>
        <p:nvSpPr>
          <p:cNvPr id="10244" name="Rectangle 6">
            <a:extLst>
              <a:ext uri="{FF2B5EF4-FFF2-40B4-BE49-F238E27FC236}">
                <a16:creationId xmlns:a16="http://schemas.microsoft.com/office/drawing/2014/main" id="{FC62485D-254E-4375-9410-3548B399BF2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83AE6F00-6835-4DE9-9A51-B3427985B5B9}" type="slidenum">
              <a:rPr lang="en-US" altLang="zh-CN" sz="1800" b="0" smtClean="0">
                <a:solidFill>
                  <a:srgbClr val="B2B2B2"/>
                </a:solidFill>
                <a:latin typeface="Arial" panose="020B0604020202020204" pitchFamily="34" charset="0"/>
              </a:rPr>
              <a:pPr>
                <a:spcAft>
                  <a:spcPct val="0"/>
                </a:spcAft>
                <a:buFontTx/>
                <a:buNone/>
              </a:pPr>
              <a:t>4</a:t>
            </a:fld>
            <a:endParaRPr lang="en-US" altLang="zh-CN" sz="1800" b="0">
              <a:solidFill>
                <a:srgbClr val="B2B2B2"/>
              </a:solidFill>
              <a:latin typeface="Arial" panose="020B0604020202020204" pitchFamily="34" charset="0"/>
            </a:endParaRPr>
          </a:p>
        </p:txBody>
      </p:sp>
      <p:sp>
        <p:nvSpPr>
          <p:cNvPr id="10245" name="Rectangle 2">
            <a:extLst>
              <a:ext uri="{FF2B5EF4-FFF2-40B4-BE49-F238E27FC236}">
                <a16:creationId xmlns:a16="http://schemas.microsoft.com/office/drawing/2014/main" id="{F7607678-5091-4146-A116-933E48E4855E}"/>
              </a:ext>
            </a:extLst>
          </p:cNvPr>
          <p:cNvSpPr>
            <a:spLocks noGrp="1" noChangeArrowheads="1"/>
          </p:cNvSpPr>
          <p:nvPr>
            <p:ph type="title"/>
          </p:nvPr>
        </p:nvSpPr>
        <p:spPr/>
        <p:txBody>
          <a:bodyPr/>
          <a:lstStyle/>
          <a:p>
            <a:r>
              <a:rPr lang="zh-CN" altLang="en-US"/>
              <a:t>数模转换器</a:t>
            </a:r>
            <a:endParaRPr lang="en-US" altLang="zh-CN"/>
          </a:p>
        </p:txBody>
      </p:sp>
      <p:sp>
        <p:nvSpPr>
          <p:cNvPr id="1955843" name="Rectangle 3">
            <a:extLst>
              <a:ext uri="{FF2B5EF4-FFF2-40B4-BE49-F238E27FC236}">
                <a16:creationId xmlns:a16="http://schemas.microsoft.com/office/drawing/2014/main" id="{B5A7D15E-E92B-40DE-BB36-59FF5497957C}"/>
              </a:ext>
            </a:extLst>
          </p:cNvPr>
          <p:cNvSpPr>
            <a:spLocks noGrp="1" noChangeArrowheads="1"/>
          </p:cNvSpPr>
          <p:nvPr>
            <p:ph type="body" idx="1"/>
          </p:nvPr>
        </p:nvSpPr>
        <p:spPr>
          <a:xfrm>
            <a:off x="457200" y="1449388"/>
            <a:ext cx="7967663" cy="4932362"/>
          </a:xfrm>
        </p:spPr>
        <p:txBody>
          <a:bodyPr/>
          <a:lstStyle/>
          <a:p>
            <a:r>
              <a:rPr lang="zh-CN" altLang="en-US"/>
              <a:t>基本思想：将数字量的每一数位，按其权的大小转换成相应的模拟量，然后将这些模拟量相加，得与该数字量成正比例的模拟量</a:t>
            </a:r>
          </a:p>
          <a:p>
            <a:pPr lvl="1"/>
            <a:endParaRPr lang="zh-CN" altLang="en-US"/>
          </a:p>
          <a:p>
            <a:pPr lvl="1"/>
            <a:endParaRPr lang="zh-CN" altLang="en-US"/>
          </a:p>
          <a:p>
            <a:pPr lvl="1"/>
            <a:endParaRPr lang="zh-CN" altLang="en-US"/>
          </a:p>
          <a:p>
            <a:pPr lvl="1"/>
            <a:r>
              <a:rPr lang="zh-CN" altLang="en-US"/>
              <a:t>数字量可以并行或串行输入，模拟量为电压或电流</a:t>
            </a:r>
          </a:p>
          <a:p>
            <a:pPr>
              <a:spcBef>
                <a:spcPct val="20000"/>
              </a:spcBef>
            </a:pPr>
            <a:r>
              <a:rPr lang="zh-CN" altLang="en-US"/>
              <a:t>常见</a:t>
            </a:r>
            <a:r>
              <a:rPr lang="en-US" altLang="zh-CN"/>
              <a:t>DAC</a:t>
            </a:r>
            <a:r>
              <a:rPr lang="zh-CN" altLang="en-US"/>
              <a:t>类型</a:t>
            </a:r>
          </a:p>
          <a:p>
            <a:pPr lvl="1"/>
            <a:r>
              <a:rPr kumimoji="1" lang="zh-CN" altLang="en-US"/>
              <a:t>权电阻网络</a:t>
            </a:r>
            <a:r>
              <a:rPr kumimoji="1" lang="en-US" altLang="zh-CN"/>
              <a:t>DAC</a:t>
            </a:r>
          </a:p>
          <a:p>
            <a:pPr lvl="1"/>
            <a:r>
              <a:rPr lang="zh-CN" altLang="en-US"/>
              <a:t>倒</a:t>
            </a:r>
            <a:r>
              <a:rPr lang="en-US" altLang="zh-CN"/>
              <a:t>T</a:t>
            </a:r>
            <a:r>
              <a:rPr lang="zh-CN" altLang="en-US"/>
              <a:t>形电阻网络</a:t>
            </a:r>
            <a:r>
              <a:rPr lang="en-US" altLang="zh-CN"/>
              <a:t>DAC</a:t>
            </a:r>
            <a:endParaRPr kumimoji="1" lang="zh-CN" altLang="en-US"/>
          </a:p>
        </p:txBody>
      </p:sp>
      <p:sp>
        <p:nvSpPr>
          <p:cNvPr id="10247" name="Text Box 9">
            <a:extLst>
              <a:ext uri="{FF2B5EF4-FFF2-40B4-BE49-F238E27FC236}">
                <a16:creationId xmlns:a16="http://schemas.microsoft.com/office/drawing/2014/main" id="{00B36CD0-DBFA-4B9A-9976-1F311E734425}"/>
              </a:ext>
            </a:extLst>
          </p:cNvPr>
          <p:cNvSpPr txBox="1">
            <a:spLocks noChangeArrowheads="1"/>
          </p:cNvSpPr>
          <p:nvPr/>
        </p:nvSpPr>
        <p:spPr bwMode="auto">
          <a:xfrm>
            <a:off x="2206625" y="3136900"/>
            <a:ext cx="2206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spcAft>
                <a:spcPct val="0"/>
              </a:spcAft>
              <a:buFontTx/>
              <a:buNone/>
            </a:pPr>
            <a:r>
              <a:rPr kumimoji="1" lang="en-US" altLang="zh-CN" sz="2400" b="0"/>
              <a:t>D</a:t>
            </a:r>
          </a:p>
        </p:txBody>
      </p:sp>
      <p:sp>
        <p:nvSpPr>
          <p:cNvPr id="10248" name="Rectangle 11">
            <a:extLst>
              <a:ext uri="{FF2B5EF4-FFF2-40B4-BE49-F238E27FC236}">
                <a16:creationId xmlns:a16="http://schemas.microsoft.com/office/drawing/2014/main" id="{D5A37A6C-0689-4798-8457-E39E484708AB}"/>
              </a:ext>
            </a:extLst>
          </p:cNvPr>
          <p:cNvSpPr>
            <a:spLocks noChangeArrowheads="1"/>
          </p:cNvSpPr>
          <p:nvPr/>
        </p:nvSpPr>
        <p:spPr bwMode="auto">
          <a:xfrm>
            <a:off x="3038475" y="3028950"/>
            <a:ext cx="936625" cy="53975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400" b="0">
                <a:ea typeface="楷体_GB2312"/>
                <a:cs typeface="楷体_GB2312"/>
              </a:rPr>
              <a:t>DAC</a:t>
            </a:r>
            <a:endParaRPr kumimoji="1" lang="en-GB" altLang="zh-CN" sz="2400" b="0">
              <a:ea typeface="楷体_GB2312"/>
              <a:cs typeface="楷体_GB2312"/>
            </a:endParaRPr>
          </a:p>
        </p:txBody>
      </p:sp>
      <p:sp>
        <p:nvSpPr>
          <p:cNvPr id="10249" name="Line 56">
            <a:extLst>
              <a:ext uri="{FF2B5EF4-FFF2-40B4-BE49-F238E27FC236}">
                <a16:creationId xmlns:a16="http://schemas.microsoft.com/office/drawing/2014/main" id="{912B90D0-1C97-4AE0-82FC-B096C8CD521F}"/>
              </a:ext>
            </a:extLst>
          </p:cNvPr>
          <p:cNvSpPr>
            <a:spLocks noChangeShapeType="1"/>
          </p:cNvSpPr>
          <p:nvPr/>
        </p:nvSpPr>
        <p:spPr bwMode="auto">
          <a:xfrm>
            <a:off x="2570163" y="3316288"/>
            <a:ext cx="468312"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0250" name="Line 58">
            <a:extLst>
              <a:ext uri="{FF2B5EF4-FFF2-40B4-BE49-F238E27FC236}">
                <a16:creationId xmlns:a16="http://schemas.microsoft.com/office/drawing/2014/main" id="{3A6E4AC6-8242-479F-B6C6-A36952C43909}"/>
              </a:ext>
            </a:extLst>
          </p:cNvPr>
          <p:cNvSpPr>
            <a:spLocks noChangeShapeType="1"/>
          </p:cNvSpPr>
          <p:nvPr/>
        </p:nvSpPr>
        <p:spPr bwMode="auto">
          <a:xfrm>
            <a:off x="3975100" y="3316288"/>
            <a:ext cx="466725"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0251" name="Text Box 60">
            <a:extLst>
              <a:ext uri="{FF2B5EF4-FFF2-40B4-BE49-F238E27FC236}">
                <a16:creationId xmlns:a16="http://schemas.microsoft.com/office/drawing/2014/main" id="{14EA4ACF-2072-430C-B0E1-C7D47F2C4416}"/>
              </a:ext>
            </a:extLst>
          </p:cNvPr>
          <p:cNvSpPr txBox="1">
            <a:spLocks noChangeArrowheads="1"/>
          </p:cNvSpPr>
          <p:nvPr/>
        </p:nvSpPr>
        <p:spPr bwMode="auto">
          <a:xfrm>
            <a:off x="4543425" y="3136900"/>
            <a:ext cx="2206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spcAft>
                <a:spcPct val="0"/>
              </a:spcAft>
              <a:buFontTx/>
              <a:buNone/>
            </a:pPr>
            <a:r>
              <a:rPr kumimoji="1" lang="en-US" altLang="zh-CN" sz="2400" b="0">
                <a:ea typeface="楷体_GB2312"/>
                <a:cs typeface="楷体_GB2312"/>
              </a:rPr>
              <a:t>A</a:t>
            </a:r>
          </a:p>
        </p:txBody>
      </p:sp>
      <p:sp>
        <p:nvSpPr>
          <p:cNvPr id="10252" name="Text Box 63">
            <a:extLst>
              <a:ext uri="{FF2B5EF4-FFF2-40B4-BE49-F238E27FC236}">
                <a16:creationId xmlns:a16="http://schemas.microsoft.com/office/drawing/2014/main" id="{CAE5CD35-595E-4599-B669-119ABDAA7E31}"/>
              </a:ext>
            </a:extLst>
          </p:cNvPr>
          <p:cNvSpPr txBox="1">
            <a:spLocks noChangeArrowheads="1"/>
          </p:cNvSpPr>
          <p:nvPr/>
        </p:nvSpPr>
        <p:spPr bwMode="auto">
          <a:xfrm>
            <a:off x="1741488" y="3568700"/>
            <a:ext cx="1117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spcAft>
                <a:spcPct val="0"/>
              </a:spcAft>
              <a:buFontTx/>
              <a:buNone/>
            </a:pPr>
            <a:r>
              <a:rPr kumimoji="1" lang="en-US" altLang="zh-CN" sz="2400" b="0"/>
              <a:t>(</a:t>
            </a:r>
            <a:r>
              <a:rPr kumimoji="1" lang="zh-CN" altLang="en-US" sz="2400" b="0"/>
              <a:t>数字量</a:t>
            </a:r>
            <a:r>
              <a:rPr kumimoji="1" lang="en-US" altLang="zh-CN" sz="2400" b="0"/>
              <a:t>)</a:t>
            </a:r>
          </a:p>
        </p:txBody>
      </p:sp>
      <p:sp>
        <p:nvSpPr>
          <p:cNvPr id="10253" name="Text Box 64">
            <a:extLst>
              <a:ext uri="{FF2B5EF4-FFF2-40B4-BE49-F238E27FC236}">
                <a16:creationId xmlns:a16="http://schemas.microsoft.com/office/drawing/2014/main" id="{D428DA53-2A0E-4B9D-B256-5F708B129761}"/>
              </a:ext>
            </a:extLst>
          </p:cNvPr>
          <p:cNvSpPr txBox="1">
            <a:spLocks noChangeArrowheads="1"/>
          </p:cNvSpPr>
          <p:nvPr/>
        </p:nvSpPr>
        <p:spPr bwMode="auto">
          <a:xfrm>
            <a:off x="4083050" y="3568700"/>
            <a:ext cx="1219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spcAft>
                <a:spcPct val="0"/>
              </a:spcAft>
              <a:buFontTx/>
              <a:buNone/>
            </a:pPr>
            <a:r>
              <a:rPr kumimoji="1" lang="en-US" altLang="zh-CN" sz="2400" b="0">
                <a:latin typeface="宋体" panose="02010600030101010101" pitchFamily="2" charset="-122"/>
              </a:rPr>
              <a:t>(</a:t>
            </a:r>
            <a:r>
              <a:rPr kumimoji="1" lang="zh-CN" altLang="en-US" sz="2400" b="0">
                <a:latin typeface="宋体" panose="02010600030101010101" pitchFamily="2" charset="-122"/>
              </a:rPr>
              <a:t>模拟量</a:t>
            </a:r>
            <a:r>
              <a:rPr kumimoji="1" lang="en-US" altLang="zh-CN" sz="2400" b="0">
                <a:latin typeface="宋体" panose="02010600030101010101" pitchFamily="2" charset="-122"/>
              </a:rPr>
              <a:t>)</a:t>
            </a:r>
            <a:endParaRPr kumimoji="1" lang="zh-CN" altLang="en-US" sz="2400" b="0" i="1">
              <a:ea typeface="楷体_GB2312"/>
              <a:cs typeface="楷体_GB2312"/>
            </a:endParaRPr>
          </a:p>
        </p:txBody>
      </p:sp>
      <p:graphicFrame>
        <p:nvGraphicFramePr>
          <p:cNvPr id="10254" name="Object 65">
            <a:extLst>
              <a:ext uri="{FF2B5EF4-FFF2-40B4-BE49-F238E27FC236}">
                <a16:creationId xmlns:a16="http://schemas.microsoft.com/office/drawing/2014/main" id="{438E3CEA-6B75-4377-A462-04647F57A90E}"/>
              </a:ext>
            </a:extLst>
          </p:cNvPr>
          <p:cNvGraphicFramePr>
            <a:graphicFrameLocks noChangeAspect="1"/>
          </p:cNvGraphicFramePr>
          <p:nvPr/>
        </p:nvGraphicFramePr>
        <p:xfrm>
          <a:off x="5691188" y="3119438"/>
          <a:ext cx="1517650" cy="381000"/>
        </p:xfrm>
        <a:graphic>
          <a:graphicData uri="http://schemas.openxmlformats.org/presentationml/2006/ole">
            <mc:AlternateContent xmlns:mc="http://schemas.openxmlformats.org/markup-compatibility/2006">
              <mc:Choice xmlns:v="urn:schemas-microsoft-com:vml" Requires="v">
                <p:oleObj spid="_x0000_s10260" name="公式" r:id="rId4" imgW="660113" imgH="165028" progId="Equation.3">
                  <p:embed/>
                </p:oleObj>
              </mc:Choice>
              <mc:Fallback>
                <p:oleObj name="公式" r:id="rId4" imgW="660113" imgH="165028" progId="Equation.3">
                  <p:embed/>
                  <p:pic>
                    <p:nvPicPr>
                      <p:cNvPr id="0" name="Object 6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91188" y="3119438"/>
                        <a:ext cx="151765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55843">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5584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5584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5584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a:extLst>
              <a:ext uri="{FF2B5EF4-FFF2-40B4-BE49-F238E27FC236}">
                <a16:creationId xmlns:a16="http://schemas.microsoft.com/office/drawing/2014/main" id="{265FAC22-8350-4028-A6B6-98B6AA2CDB29}"/>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EF448B74-8C38-4966-9B24-5E7AA549C35A}" type="datetime1">
              <a:rPr lang="zh-CN" altLang="en-US" sz="1800" b="0" smtClean="0">
                <a:solidFill>
                  <a:srgbClr val="B2B2B2"/>
                </a:solidFill>
                <a:latin typeface="Arial" panose="020B0604020202020204" pitchFamily="34" charset="0"/>
              </a:rPr>
              <a:pPr>
                <a:spcAft>
                  <a:spcPct val="0"/>
                </a:spcAft>
                <a:buFontTx/>
                <a:buNone/>
              </a:pPr>
              <a:t>2024/11/12</a:t>
            </a:fld>
            <a:endParaRPr lang="en-US" altLang="zh-CN" sz="1800" b="0">
              <a:solidFill>
                <a:srgbClr val="B2B2B2"/>
              </a:solidFill>
              <a:latin typeface="Arial" panose="020B0604020202020204" pitchFamily="34" charset="0"/>
            </a:endParaRPr>
          </a:p>
        </p:txBody>
      </p:sp>
      <p:sp>
        <p:nvSpPr>
          <p:cNvPr id="12291" name="Rectangle 5">
            <a:extLst>
              <a:ext uri="{FF2B5EF4-FFF2-40B4-BE49-F238E27FC236}">
                <a16:creationId xmlns:a16="http://schemas.microsoft.com/office/drawing/2014/main" id="{53240FF1-AC8C-4DB1-8AB9-EA8FA3916ED5}"/>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lang="zh-CN" altLang="en-US" sz="1800" b="0">
                <a:solidFill>
                  <a:srgbClr val="B2B2B2"/>
                </a:solidFill>
                <a:latin typeface="宋体" panose="02010600030101010101" pitchFamily="2" charset="-122"/>
              </a:rPr>
              <a:t>数模与模数转换</a:t>
            </a:r>
            <a:endParaRPr kumimoji="1" lang="en-US" altLang="zh-CN" sz="1800" b="0">
              <a:solidFill>
                <a:srgbClr val="B2B2B2"/>
              </a:solidFill>
              <a:latin typeface="宋体" panose="02010600030101010101" pitchFamily="2" charset="-122"/>
            </a:endParaRPr>
          </a:p>
        </p:txBody>
      </p:sp>
      <p:sp>
        <p:nvSpPr>
          <p:cNvPr id="12292" name="Rectangle 6">
            <a:extLst>
              <a:ext uri="{FF2B5EF4-FFF2-40B4-BE49-F238E27FC236}">
                <a16:creationId xmlns:a16="http://schemas.microsoft.com/office/drawing/2014/main" id="{E4BB2E5E-266E-47E5-B566-C3A63A486EDB}"/>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1DBC8F62-DD74-4937-B989-054BCC89D4E1}" type="slidenum">
              <a:rPr lang="en-US" altLang="zh-CN" sz="1800" b="0" smtClean="0">
                <a:solidFill>
                  <a:srgbClr val="B2B2B2"/>
                </a:solidFill>
                <a:latin typeface="Arial" panose="020B0604020202020204" pitchFamily="34" charset="0"/>
              </a:rPr>
              <a:pPr>
                <a:spcAft>
                  <a:spcPct val="0"/>
                </a:spcAft>
                <a:buFontTx/>
                <a:buNone/>
              </a:pPr>
              <a:t>5</a:t>
            </a:fld>
            <a:endParaRPr lang="en-US" altLang="zh-CN" sz="1800" b="0">
              <a:solidFill>
                <a:srgbClr val="B2B2B2"/>
              </a:solidFill>
              <a:latin typeface="Arial" panose="020B0604020202020204" pitchFamily="34" charset="0"/>
            </a:endParaRPr>
          </a:p>
        </p:txBody>
      </p:sp>
      <p:graphicFrame>
        <p:nvGraphicFramePr>
          <p:cNvPr id="12293" name="Object 40">
            <a:extLst>
              <a:ext uri="{FF2B5EF4-FFF2-40B4-BE49-F238E27FC236}">
                <a16:creationId xmlns:a16="http://schemas.microsoft.com/office/drawing/2014/main" id="{B7A64690-1603-4000-A154-4E9C756A36C0}"/>
              </a:ext>
            </a:extLst>
          </p:cNvPr>
          <p:cNvGraphicFramePr>
            <a:graphicFrameLocks noChangeAspect="1"/>
          </p:cNvGraphicFramePr>
          <p:nvPr/>
        </p:nvGraphicFramePr>
        <p:xfrm>
          <a:off x="754063" y="1341438"/>
          <a:ext cx="7705725" cy="3184525"/>
        </p:xfrm>
        <a:graphic>
          <a:graphicData uri="http://schemas.openxmlformats.org/presentationml/2006/ole">
            <mc:AlternateContent xmlns:mc="http://schemas.openxmlformats.org/markup-compatibility/2006">
              <mc:Choice xmlns:v="urn:schemas-microsoft-com:vml" Requires="v">
                <p:oleObj spid="_x0000_s12349" name="图片" r:id="rId4" imgW="5232400" imgH="2277533" progId="Word.Picture.8">
                  <p:embed/>
                </p:oleObj>
              </mc:Choice>
              <mc:Fallback>
                <p:oleObj name="图片" r:id="rId4" imgW="5232400" imgH="2277533" progId="Word.Picture.8">
                  <p:embed/>
                  <p:pic>
                    <p:nvPicPr>
                      <p:cNvPr id="0" name="Object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4063" y="1341438"/>
                        <a:ext cx="7705725" cy="318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94" name="Rectangle 3">
            <a:extLst>
              <a:ext uri="{FF2B5EF4-FFF2-40B4-BE49-F238E27FC236}">
                <a16:creationId xmlns:a16="http://schemas.microsoft.com/office/drawing/2014/main" id="{279B48B5-6473-4BF9-9026-6E2AABE8FE6B}"/>
              </a:ext>
            </a:extLst>
          </p:cNvPr>
          <p:cNvSpPr>
            <a:spLocks noGrp="1" noChangeArrowheads="1"/>
          </p:cNvSpPr>
          <p:nvPr>
            <p:ph type="title"/>
          </p:nvPr>
        </p:nvSpPr>
        <p:spPr/>
        <p:txBody>
          <a:bodyPr/>
          <a:lstStyle/>
          <a:p>
            <a:r>
              <a:rPr kumimoji="1" lang="zh-CN" altLang="en-US"/>
              <a:t>权电阻网络</a:t>
            </a:r>
            <a:r>
              <a:rPr lang="en-US" altLang="zh-CN"/>
              <a:t>DAC</a:t>
            </a:r>
          </a:p>
        </p:txBody>
      </p:sp>
      <p:graphicFrame>
        <p:nvGraphicFramePr>
          <p:cNvPr id="1965106" name="Object 50">
            <a:extLst>
              <a:ext uri="{FF2B5EF4-FFF2-40B4-BE49-F238E27FC236}">
                <a16:creationId xmlns:a16="http://schemas.microsoft.com/office/drawing/2014/main" id="{4AD9A249-CEEE-4E83-8039-BA27D6528B1F}"/>
              </a:ext>
            </a:extLst>
          </p:cNvPr>
          <p:cNvGraphicFramePr>
            <a:graphicFrameLocks noGrp="1" noChangeAspect="1"/>
          </p:cNvGraphicFramePr>
          <p:nvPr>
            <p:ph sz="half" idx="1"/>
          </p:nvPr>
        </p:nvGraphicFramePr>
        <p:xfrm>
          <a:off x="539750" y="5391150"/>
          <a:ext cx="2801938" cy="403225"/>
        </p:xfrm>
        <a:graphic>
          <a:graphicData uri="http://schemas.openxmlformats.org/presentationml/2006/ole">
            <mc:AlternateContent xmlns:mc="http://schemas.openxmlformats.org/markup-compatibility/2006">
              <mc:Choice xmlns:v="urn:schemas-microsoft-com:vml" Requires="v">
                <p:oleObj spid="_x0000_s12350" name="公式" r:id="rId6" imgW="1435100" imgH="228600" progId="Equation.3">
                  <p:embed/>
                </p:oleObj>
              </mc:Choice>
              <mc:Fallback>
                <p:oleObj name="公式" r:id="rId6" imgW="1435100" imgH="228600" progId="Equation.3">
                  <p:embed/>
                  <p:pic>
                    <p:nvPicPr>
                      <p:cNvPr id="0" name="Object 50"/>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9750" y="5391150"/>
                        <a:ext cx="2801938"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65093" name="Rectangle 37">
            <a:extLst>
              <a:ext uri="{FF2B5EF4-FFF2-40B4-BE49-F238E27FC236}">
                <a16:creationId xmlns:a16="http://schemas.microsoft.com/office/drawing/2014/main" id="{BDF81EF2-8C81-4968-BBE7-D7DD140EB47C}"/>
              </a:ext>
            </a:extLst>
          </p:cNvPr>
          <p:cNvSpPr>
            <a:spLocks noChangeArrowheads="1"/>
          </p:cNvSpPr>
          <p:nvPr/>
        </p:nvSpPr>
        <p:spPr bwMode="auto">
          <a:xfrm>
            <a:off x="6921500" y="3789363"/>
            <a:ext cx="1763713" cy="2484437"/>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buFontTx/>
              <a:buNone/>
            </a:pPr>
            <a:r>
              <a:rPr lang="zh-CN" altLang="en-US" sz="2400" b="0"/>
              <a:t>缺点：电阻值多且相差大，难以保证精度，且大电阻不利于电路集成</a:t>
            </a:r>
          </a:p>
        </p:txBody>
      </p:sp>
      <p:graphicFrame>
        <p:nvGraphicFramePr>
          <p:cNvPr id="1965102" name="Object 46">
            <a:extLst>
              <a:ext uri="{FF2B5EF4-FFF2-40B4-BE49-F238E27FC236}">
                <a16:creationId xmlns:a16="http://schemas.microsoft.com/office/drawing/2014/main" id="{AE857337-5D15-4C45-938D-68C14877F27F}"/>
              </a:ext>
            </a:extLst>
          </p:cNvPr>
          <p:cNvGraphicFramePr>
            <a:graphicFrameLocks noChangeAspect="1"/>
          </p:cNvGraphicFramePr>
          <p:nvPr/>
        </p:nvGraphicFramePr>
        <p:xfrm>
          <a:off x="519113" y="4689475"/>
          <a:ext cx="1208087" cy="596900"/>
        </p:xfrm>
        <a:graphic>
          <a:graphicData uri="http://schemas.openxmlformats.org/presentationml/2006/ole">
            <mc:AlternateContent xmlns:mc="http://schemas.openxmlformats.org/markup-compatibility/2006">
              <mc:Choice xmlns:v="urn:schemas-microsoft-com:vml" Requires="v">
                <p:oleObj spid="_x0000_s12351" name="公式" r:id="rId8" imgW="710891" imgH="393529" progId="Equation.3">
                  <p:embed/>
                </p:oleObj>
              </mc:Choice>
              <mc:Fallback>
                <p:oleObj name="公式" r:id="rId8" imgW="710891" imgH="393529" progId="Equation.3">
                  <p:embed/>
                  <p:pic>
                    <p:nvPicPr>
                      <p:cNvPr id="0" name="Object 4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9113" y="4689475"/>
                        <a:ext cx="1208087"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65103" name="Object 47">
            <a:extLst>
              <a:ext uri="{FF2B5EF4-FFF2-40B4-BE49-F238E27FC236}">
                <a16:creationId xmlns:a16="http://schemas.microsoft.com/office/drawing/2014/main" id="{55E89973-4D81-4EF9-8509-444BFE488F8E}"/>
              </a:ext>
            </a:extLst>
          </p:cNvPr>
          <p:cNvGraphicFramePr>
            <a:graphicFrameLocks noChangeAspect="1"/>
          </p:cNvGraphicFramePr>
          <p:nvPr/>
        </p:nvGraphicFramePr>
        <p:xfrm>
          <a:off x="2046288" y="4725988"/>
          <a:ext cx="1336675" cy="596900"/>
        </p:xfrm>
        <a:graphic>
          <a:graphicData uri="http://schemas.openxmlformats.org/presentationml/2006/ole">
            <mc:AlternateContent xmlns:mc="http://schemas.openxmlformats.org/markup-compatibility/2006">
              <mc:Choice xmlns:v="urn:schemas-microsoft-com:vml" Requires="v">
                <p:oleObj spid="_x0000_s12352" name="公式" r:id="rId10" imgW="787058" imgH="393529" progId="Equation.3">
                  <p:embed/>
                </p:oleObj>
              </mc:Choice>
              <mc:Fallback>
                <p:oleObj name="公式" r:id="rId10" imgW="787058" imgH="393529" progId="Equation.3">
                  <p:embed/>
                  <p:pic>
                    <p:nvPicPr>
                      <p:cNvPr id="0" name="Object 4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46288" y="4725988"/>
                        <a:ext cx="1336675"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65104" name="Object 48">
            <a:extLst>
              <a:ext uri="{FF2B5EF4-FFF2-40B4-BE49-F238E27FC236}">
                <a16:creationId xmlns:a16="http://schemas.microsoft.com/office/drawing/2014/main" id="{86FC75A4-8454-4E61-98FA-65529573B28B}"/>
              </a:ext>
            </a:extLst>
          </p:cNvPr>
          <p:cNvGraphicFramePr>
            <a:graphicFrameLocks noChangeAspect="1"/>
          </p:cNvGraphicFramePr>
          <p:nvPr/>
        </p:nvGraphicFramePr>
        <p:xfrm>
          <a:off x="3600450" y="4760913"/>
          <a:ext cx="1381125" cy="596900"/>
        </p:xfrm>
        <a:graphic>
          <a:graphicData uri="http://schemas.openxmlformats.org/presentationml/2006/ole">
            <mc:AlternateContent xmlns:mc="http://schemas.openxmlformats.org/markup-compatibility/2006">
              <mc:Choice xmlns:v="urn:schemas-microsoft-com:vml" Requires="v">
                <p:oleObj spid="_x0000_s12353" name="公式" r:id="rId12" imgW="812447" imgH="393529" progId="Equation.3">
                  <p:embed/>
                </p:oleObj>
              </mc:Choice>
              <mc:Fallback>
                <p:oleObj name="公式" r:id="rId12" imgW="812447" imgH="393529" progId="Equation.3">
                  <p:embed/>
                  <p:pic>
                    <p:nvPicPr>
                      <p:cNvPr id="0" name="Object 4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00450" y="4760913"/>
                        <a:ext cx="1381125"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65105" name="Object 49">
            <a:extLst>
              <a:ext uri="{FF2B5EF4-FFF2-40B4-BE49-F238E27FC236}">
                <a16:creationId xmlns:a16="http://schemas.microsoft.com/office/drawing/2014/main" id="{EF86BF91-EFB7-4D8F-B344-EC87B7D2F7CB}"/>
              </a:ext>
            </a:extLst>
          </p:cNvPr>
          <p:cNvGraphicFramePr>
            <a:graphicFrameLocks noChangeAspect="1"/>
          </p:cNvGraphicFramePr>
          <p:nvPr/>
        </p:nvGraphicFramePr>
        <p:xfrm>
          <a:off x="5292725" y="4725988"/>
          <a:ext cx="1360488" cy="596900"/>
        </p:xfrm>
        <a:graphic>
          <a:graphicData uri="http://schemas.openxmlformats.org/presentationml/2006/ole">
            <mc:AlternateContent xmlns:mc="http://schemas.openxmlformats.org/markup-compatibility/2006">
              <mc:Choice xmlns:v="urn:schemas-microsoft-com:vml" Requires="v">
                <p:oleObj spid="_x0000_s12354" name="公式" r:id="rId14" imgW="799753" imgH="393529" progId="Equation.3">
                  <p:embed/>
                </p:oleObj>
              </mc:Choice>
              <mc:Fallback>
                <p:oleObj name="公式" r:id="rId14" imgW="799753" imgH="393529" progId="Equation.3">
                  <p:embed/>
                  <p:pic>
                    <p:nvPicPr>
                      <p:cNvPr id="0" name="Object 4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292725" y="4725988"/>
                        <a:ext cx="1360488"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65108" name="Object 52">
            <a:extLst>
              <a:ext uri="{FF2B5EF4-FFF2-40B4-BE49-F238E27FC236}">
                <a16:creationId xmlns:a16="http://schemas.microsoft.com/office/drawing/2014/main" id="{27067A8C-C3E3-4BC4-8CFB-BF49C684099E}"/>
              </a:ext>
            </a:extLst>
          </p:cNvPr>
          <p:cNvGraphicFramePr>
            <a:graphicFrameLocks noGrp="1" noChangeAspect="1"/>
          </p:cNvGraphicFramePr>
          <p:nvPr>
            <p:ph sz="half" idx="2"/>
          </p:nvPr>
        </p:nvGraphicFramePr>
        <p:xfrm>
          <a:off x="3348038" y="5437188"/>
          <a:ext cx="3433762" cy="373062"/>
        </p:xfrm>
        <a:graphic>
          <a:graphicData uri="http://schemas.openxmlformats.org/presentationml/2006/ole">
            <mc:AlternateContent xmlns:mc="http://schemas.openxmlformats.org/markup-compatibility/2006">
              <mc:Choice xmlns:v="urn:schemas-microsoft-com:vml" Requires="v">
                <p:oleObj spid="_x0000_s12355" name="公式" r:id="rId16" imgW="2222500" imgH="241300" progId="Equation.3">
                  <p:embed/>
                </p:oleObj>
              </mc:Choice>
              <mc:Fallback>
                <p:oleObj name="公式" r:id="rId16" imgW="2222500" imgH="241300" progId="Equation.3">
                  <p:embed/>
                  <p:pic>
                    <p:nvPicPr>
                      <p:cNvPr id="0" name="Object 52"/>
                      <p:cNvPicPr>
                        <a:picLocks noGrp="1"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348038" y="5437188"/>
                        <a:ext cx="3433762"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65110" name="Object 54">
            <a:extLst>
              <a:ext uri="{FF2B5EF4-FFF2-40B4-BE49-F238E27FC236}">
                <a16:creationId xmlns:a16="http://schemas.microsoft.com/office/drawing/2014/main" id="{31362801-FC1D-47F4-A7ED-0952DBF58EAE}"/>
              </a:ext>
            </a:extLst>
          </p:cNvPr>
          <p:cNvGraphicFramePr>
            <a:graphicFrameLocks noChangeAspect="1"/>
          </p:cNvGraphicFramePr>
          <p:nvPr/>
        </p:nvGraphicFramePr>
        <p:xfrm>
          <a:off x="935038" y="5778500"/>
          <a:ext cx="1547812" cy="665163"/>
        </p:xfrm>
        <a:graphic>
          <a:graphicData uri="http://schemas.openxmlformats.org/presentationml/2006/ole">
            <mc:AlternateContent xmlns:mc="http://schemas.openxmlformats.org/markup-compatibility/2006">
              <mc:Choice xmlns:v="urn:schemas-microsoft-com:vml" Requires="v">
                <p:oleObj spid="_x0000_s12356" name="公式" r:id="rId18" imgW="1002865" imgH="431613" progId="Equation.3">
                  <p:embed/>
                </p:oleObj>
              </mc:Choice>
              <mc:Fallback>
                <p:oleObj name="公式" r:id="rId18" imgW="1002865" imgH="431613" progId="Equation.3">
                  <p:embed/>
                  <p:pic>
                    <p:nvPicPr>
                      <p:cNvPr id="0" name="Object 5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935038" y="5778500"/>
                        <a:ext cx="154781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65111" name="Object 55">
            <a:extLst>
              <a:ext uri="{FF2B5EF4-FFF2-40B4-BE49-F238E27FC236}">
                <a16:creationId xmlns:a16="http://schemas.microsoft.com/office/drawing/2014/main" id="{F3502199-6E95-4013-8912-BD862412FBD3}"/>
              </a:ext>
            </a:extLst>
          </p:cNvPr>
          <p:cNvGraphicFramePr>
            <a:graphicFrameLocks noChangeAspect="1"/>
          </p:cNvGraphicFramePr>
          <p:nvPr/>
        </p:nvGraphicFramePr>
        <p:xfrm>
          <a:off x="2533650" y="5992813"/>
          <a:ext cx="920750" cy="333375"/>
        </p:xfrm>
        <a:graphic>
          <a:graphicData uri="http://schemas.openxmlformats.org/presentationml/2006/ole">
            <mc:AlternateContent xmlns:mc="http://schemas.openxmlformats.org/markup-compatibility/2006">
              <mc:Choice xmlns:v="urn:schemas-microsoft-com:vml" Requires="v">
                <p:oleObj spid="_x0000_s12357" name="公式" r:id="rId20" imgW="596641" imgH="215806" progId="Equation.3">
                  <p:embed/>
                </p:oleObj>
              </mc:Choice>
              <mc:Fallback>
                <p:oleObj name="公式" r:id="rId20" imgW="596641" imgH="215806" progId="Equation.3">
                  <p:embed/>
                  <p:pic>
                    <p:nvPicPr>
                      <p:cNvPr id="0" name="Object 5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533650" y="5992813"/>
                        <a:ext cx="9207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651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6510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6510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6510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8" presetClass="entr" presetSubtype="6" fill="hold" nodeType="clickEffect">
                                  <p:stCondLst>
                                    <p:cond delay="0"/>
                                  </p:stCondLst>
                                  <p:childTnLst>
                                    <p:set>
                                      <p:cBhvr>
                                        <p:cTn id="18" dur="1" fill="hold">
                                          <p:stCondLst>
                                            <p:cond delay="0"/>
                                          </p:stCondLst>
                                        </p:cTn>
                                        <p:tgtEl>
                                          <p:spTgt spid="1965106"/>
                                        </p:tgtEl>
                                        <p:attrNameLst>
                                          <p:attrName>style.visibility</p:attrName>
                                        </p:attrNameLst>
                                      </p:cBhvr>
                                      <p:to>
                                        <p:strVal val="visible"/>
                                      </p:to>
                                    </p:set>
                                    <p:animEffect transition="in" filter="strips(downRight)">
                                      <p:cBhvr>
                                        <p:cTn id="19" dur="500"/>
                                        <p:tgtEl>
                                          <p:spTgt spid="196510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8" presetClass="entr" presetSubtype="6" fill="hold" nodeType="clickEffect">
                                  <p:stCondLst>
                                    <p:cond delay="0"/>
                                  </p:stCondLst>
                                  <p:childTnLst>
                                    <p:set>
                                      <p:cBhvr>
                                        <p:cTn id="23" dur="1" fill="hold">
                                          <p:stCondLst>
                                            <p:cond delay="0"/>
                                          </p:stCondLst>
                                        </p:cTn>
                                        <p:tgtEl>
                                          <p:spTgt spid="1965108"/>
                                        </p:tgtEl>
                                        <p:attrNameLst>
                                          <p:attrName>style.visibility</p:attrName>
                                        </p:attrNameLst>
                                      </p:cBhvr>
                                      <p:to>
                                        <p:strVal val="visible"/>
                                      </p:to>
                                    </p:set>
                                    <p:animEffect transition="in" filter="strips(downRight)">
                                      <p:cBhvr>
                                        <p:cTn id="24" dur="500"/>
                                        <p:tgtEl>
                                          <p:spTgt spid="1965108"/>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8" presetClass="entr" presetSubtype="6" fill="hold" nodeType="clickEffect">
                                  <p:stCondLst>
                                    <p:cond delay="0"/>
                                  </p:stCondLst>
                                  <p:childTnLst>
                                    <p:set>
                                      <p:cBhvr>
                                        <p:cTn id="28" dur="1" fill="hold">
                                          <p:stCondLst>
                                            <p:cond delay="0"/>
                                          </p:stCondLst>
                                        </p:cTn>
                                        <p:tgtEl>
                                          <p:spTgt spid="1965110"/>
                                        </p:tgtEl>
                                        <p:attrNameLst>
                                          <p:attrName>style.visibility</p:attrName>
                                        </p:attrNameLst>
                                      </p:cBhvr>
                                      <p:to>
                                        <p:strVal val="visible"/>
                                      </p:to>
                                    </p:set>
                                    <p:animEffect transition="in" filter="strips(downRight)">
                                      <p:cBhvr>
                                        <p:cTn id="29" dur="500"/>
                                        <p:tgtEl>
                                          <p:spTgt spid="1965110"/>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8" presetClass="entr" presetSubtype="6" fill="hold" nodeType="clickEffect">
                                  <p:stCondLst>
                                    <p:cond delay="0"/>
                                  </p:stCondLst>
                                  <p:childTnLst>
                                    <p:set>
                                      <p:cBhvr>
                                        <p:cTn id="33" dur="1" fill="hold">
                                          <p:stCondLst>
                                            <p:cond delay="0"/>
                                          </p:stCondLst>
                                        </p:cTn>
                                        <p:tgtEl>
                                          <p:spTgt spid="1965111"/>
                                        </p:tgtEl>
                                        <p:attrNameLst>
                                          <p:attrName>style.visibility</p:attrName>
                                        </p:attrNameLst>
                                      </p:cBhvr>
                                      <p:to>
                                        <p:strVal val="visible"/>
                                      </p:to>
                                    </p:set>
                                    <p:animEffect transition="in" filter="strips(downRight)">
                                      <p:cBhvr>
                                        <p:cTn id="34" dur="500"/>
                                        <p:tgtEl>
                                          <p:spTgt spid="196511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650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509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a:extLst>
              <a:ext uri="{FF2B5EF4-FFF2-40B4-BE49-F238E27FC236}">
                <a16:creationId xmlns:a16="http://schemas.microsoft.com/office/drawing/2014/main" id="{3624EE52-F703-4CE2-8576-C10C1EBC9ECE}"/>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54B1B000-7B98-4825-A28F-EF793DA64949}" type="datetime1">
              <a:rPr lang="zh-CN" altLang="en-US" sz="1800" b="0" smtClean="0">
                <a:solidFill>
                  <a:srgbClr val="B2B2B2"/>
                </a:solidFill>
                <a:latin typeface="Arial" panose="020B0604020202020204" pitchFamily="34" charset="0"/>
              </a:rPr>
              <a:pPr>
                <a:spcAft>
                  <a:spcPct val="0"/>
                </a:spcAft>
                <a:buFontTx/>
                <a:buNone/>
              </a:pPr>
              <a:t>2024/11/12</a:t>
            </a:fld>
            <a:endParaRPr lang="en-US" altLang="zh-CN" sz="1800" b="0">
              <a:solidFill>
                <a:srgbClr val="B2B2B2"/>
              </a:solidFill>
              <a:latin typeface="Arial" panose="020B0604020202020204" pitchFamily="34" charset="0"/>
            </a:endParaRPr>
          </a:p>
        </p:txBody>
      </p:sp>
      <p:sp>
        <p:nvSpPr>
          <p:cNvPr id="14339" name="Rectangle 5">
            <a:extLst>
              <a:ext uri="{FF2B5EF4-FFF2-40B4-BE49-F238E27FC236}">
                <a16:creationId xmlns:a16="http://schemas.microsoft.com/office/drawing/2014/main" id="{9C66150B-CC2D-43F0-82FE-34047F8033A4}"/>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lang="zh-CN" altLang="en-US" sz="1800" b="0">
                <a:solidFill>
                  <a:srgbClr val="B2B2B2"/>
                </a:solidFill>
                <a:latin typeface="宋体" panose="02010600030101010101" pitchFamily="2" charset="-122"/>
              </a:rPr>
              <a:t>数模与模数转换</a:t>
            </a:r>
            <a:endParaRPr kumimoji="1" lang="en-US" altLang="zh-CN" sz="1800" b="0">
              <a:solidFill>
                <a:srgbClr val="B2B2B2"/>
              </a:solidFill>
              <a:latin typeface="宋体" panose="02010600030101010101" pitchFamily="2" charset="-122"/>
            </a:endParaRPr>
          </a:p>
        </p:txBody>
      </p:sp>
      <p:sp>
        <p:nvSpPr>
          <p:cNvPr id="14340" name="Rectangle 6">
            <a:extLst>
              <a:ext uri="{FF2B5EF4-FFF2-40B4-BE49-F238E27FC236}">
                <a16:creationId xmlns:a16="http://schemas.microsoft.com/office/drawing/2014/main" id="{6D39093B-23B1-46AF-97D8-9390853F670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7CB9AFC8-89A3-4B3A-8855-99383BCA7C25}" type="slidenum">
              <a:rPr lang="en-US" altLang="zh-CN" sz="1800" b="0" smtClean="0">
                <a:solidFill>
                  <a:srgbClr val="B2B2B2"/>
                </a:solidFill>
                <a:latin typeface="Arial" panose="020B0604020202020204" pitchFamily="34" charset="0"/>
              </a:rPr>
              <a:pPr>
                <a:spcAft>
                  <a:spcPct val="0"/>
                </a:spcAft>
                <a:buFontTx/>
                <a:buNone/>
              </a:pPr>
              <a:t>6</a:t>
            </a:fld>
            <a:endParaRPr lang="en-US" altLang="zh-CN" sz="1800" b="0">
              <a:solidFill>
                <a:srgbClr val="B2B2B2"/>
              </a:solidFill>
              <a:latin typeface="Arial" panose="020B0604020202020204" pitchFamily="34" charset="0"/>
            </a:endParaRPr>
          </a:p>
        </p:txBody>
      </p:sp>
      <p:pic>
        <p:nvPicPr>
          <p:cNvPr id="14341" name="Picture 24">
            <a:extLst>
              <a:ext uri="{FF2B5EF4-FFF2-40B4-BE49-F238E27FC236}">
                <a16:creationId xmlns:a16="http://schemas.microsoft.com/office/drawing/2014/main" id="{C2725337-6A58-4197-9056-12C2940206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675" y="1317625"/>
            <a:ext cx="5795963" cy="290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2" name="Rectangle 2">
            <a:extLst>
              <a:ext uri="{FF2B5EF4-FFF2-40B4-BE49-F238E27FC236}">
                <a16:creationId xmlns:a16="http://schemas.microsoft.com/office/drawing/2014/main" id="{7A9B8624-91B1-48FE-BFB7-0A1DC2C78A9C}"/>
              </a:ext>
            </a:extLst>
          </p:cNvPr>
          <p:cNvSpPr>
            <a:spLocks noGrp="1" noChangeArrowheads="1"/>
          </p:cNvSpPr>
          <p:nvPr>
            <p:ph type="title"/>
          </p:nvPr>
        </p:nvSpPr>
        <p:spPr/>
        <p:txBody>
          <a:bodyPr/>
          <a:lstStyle/>
          <a:p>
            <a:r>
              <a:rPr lang="zh-CN" altLang="en-US"/>
              <a:t>倒</a:t>
            </a:r>
            <a:r>
              <a:rPr lang="en-US" altLang="zh-CN"/>
              <a:t>T</a:t>
            </a:r>
            <a:r>
              <a:rPr lang="zh-CN" altLang="en-US"/>
              <a:t>形电阻网络</a:t>
            </a:r>
            <a:r>
              <a:rPr lang="en-US" altLang="zh-CN"/>
              <a:t>DAC</a:t>
            </a:r>
            <a:endParaRPr lang="zh-CN" altLang="en-US"/>
          </a:p>
        </p:txBody>
      </p:sp>
      <p:sp>
        <p:nvSpPr>
          <p:cNvPr id="1967107" name="Rectangle 3">
            <a:extLst>
              <a:ext uri="{FF2B5EF4-FFF2-40B4-BE49-F238E27FC236}">
                <a16:creationId xmlns:a16="http://schemas.microsoft.com/office/drawing/2014/main" id="{BCF65355-29D2-458F-B63D-946F7F80F656}"/>
              </a:ext>
            </a:extLst>
          </p:cNvPr>
          <p:cNvSpPr>
            <a:spLocks noGrp="1" noChangeArrowheads="1"/>
          </p:cNvSpPr>
          <p:nvPr>
            <p:ph type="body" idx="1"/>
          </p:nvPr>
        </p:nvSpPr>
        <p:spPr>
          <a:xfrm>
            <a:off x="457200" y="1449388"/>
            <a:ext cx="2493963" cy="4932362"/>
          </a:xfrm>
        </p:spPr>
        <p:txBody>
          <a:bodyPr/>
          <a:lstStyle/>
          <a:p>
            <a:r>
              <a:rPr lang="zh-CN" altLang="en-US"/>
              <a:t>只用两种电阻：</a:t>
            </a:r>
            <a:r>
              <a:rPr lang="en-US" altLang="zh-CN"/>
              <a:t>R</a:t>
            </a:r>
            <a:r>
              <a:rPr lang="zh-CN" altLang="en-US"/>
              <a:t>和</a:t>
            </a:r>
            <a:r>
              <a:rPr lang="en-US" altLang="zh-CN"/>
              <a:t>2R</a:t>
            </a:r>
          </a:p>
          <a:p>
            <a:r>
              <a:rPr lang="zh-CN" altLang="en-US"/>
              <a:t>不管开关如何配置，等效电阻网络不变</a:t>
            </a:r>
          </a:p>
          <a:p>
            <a:pPr lvl="1"/>
            <a:r>
              <a:rPr lang="en-US" altLang="zh-CN"/>
              <a:t>A</a:t>
            </a:r>
            <a:r>
              <a:rPr lang="zh-CN" altLang="en-US"/>
              <a:t>、</a:t>
            </a:r>
            <a:r>
              <a:rPr lang="en-US" altLang="zh-CN"/>
              <a:t>B</a:t>
            </a:r>
            <a:r>
              <a:rPr lang="zh-CN" altLang="en-US"/>
              <a:t>、</a:t>
            </a:r>
            <a:r>
              <a:rPr lang="en-US" altLang="zh-CN"/>
              <a:t>C</a:t>
            </a:r>
            <a:r>
              <a:rPr lang="zh-CN" altLang="en-US"/>
              <a:t>、</a:t>
            </a:r>
            <a:r>
              <a:rPr lang="en-US" altLang="zh-CN"/>
              <a:t>D</a:t>
            </a:r>
            <a:r>
              <a:rPr lang="zh-CN" altLang="en-US"/>
              <a:t>端口等效电阻都是</a:t>
            </a:r>
            <a:r>
              <a:rPr lang="en-US" altLang="zh-CN"/>
              <a:t>R</a:t>
            </a:r>
          </a:p>
        </p:txBody>
      </p:sp>
      <p:sp>
        <p:nvSpPr>
          <p:cNvPr id="14344" name="Line 6">
            <a:extLst>
              <a:ext uri="{FF2B5EF4-FFF2-40B4-BE49-F238E27FC236}">
                <a16:creationId xmlns:a16="http://schemas.microsoft.com/office/drawing/2014/main" id="{E1A71348-3BD4-486A-BB90-7F4564BED110}"/>
              </a:ext>
            </a:extLst>
          </p:cNvPr>
          <p:cNvSpPr>
            <a:spLocks noChangeShapeType="1"/>
          </p:cNvSpPr>
          <p:nvPr/>
        </p:nvSpPr>
        <p:spPr bwMode="auto">
          <a:xfrm>
            <a:off x="6804025" y="1592263"/>
            <a:ext cx="252413"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5" name="Text Box 7">
            <a:extLst>
              <a:ext uri="{FF2B5EF4-FFF2-40B4-BE49-F238E27FC236}">
                <a16:creationId xmlns:a16="http://schemas.microsoft.com/office/drawing/2014/main" id="{1C3D6502-20AF-48E8-AA26-E7A22A6B780B}"/>
              </a:ext>
            </a:extLst>
          </p:cNvPr>
          <p:cNvSpPr txBox="1">
            <a:spLocks noChangeArrowheads="1"/>
          </p:cNvSpPr>
          <p:nvPr/>
        </p:nvSpPr>
        <p:spPr bwMode="auto">
          <a:xfrm>
            <a:off x="6838950" y="1231900"/>
            <a:ext cx="1254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0" tIns="0" rIns="0" bIns="0"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000" b="0" i="1"/>
              <a:t>i</a:t>
            </a:r>
            <a:r>
              <a:rPr kumimoji="1" lang="en-US" altLang="zh-CN" sz="2000" b="0" baseline="-10000"/>
              <a:t>f</a:t>
            </a:r>
          </a:p>
        </p:txBody>
      </p:sp>
      <p:sp>
        <p:nvSpPr>
          <p:cNvPr id="14346" name="Rectangle 11">
            <a:extLst>
              <a:ext uri="{FF2B5EF4-FFF2-40B4-BE49-F238E27FC236}">
                <a16:creationId xmlns:a16="http://schemas.microsoft.com/office/drawing/2014/main" id="{20DF0318-FBDB-4C67-9A34-DE44DF21786A}"/>
              </a:ext>
            </a:extLst>
          </p:cNvPr>
          <p:cNvSpPr>
            <a:spLocks noChangeArrowheads="1"/>
          </p:cNvSpPr>
          <p:nvPr/>
        </p:nvSpPr>
        <p:spPr bwMode="auto">
          <a:xfrm>
            <a:off x="8404225" y="2092325"/>
            <a:ext cx="236538" cy="3651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b="0" i="1">
                <a:ea typeface="楷体_GB2312"/>
                <a:cs typeface="楷体_GB2312"/>
                <a:sym typeface="Symbol" panose="05050102010706020507" pitchFamily="18" charset="2"/>
              </a:rPr>
              <a:t>v</a:t>
            </a:r>
            <a:r>
              <a:rPr kumimoji="1" lang="en-US" altLang="zh-CN" sz="2400" b="0" baseline="-10000">
                <a:ea typeface="楷体_GB2312"/>
                <a:cs typeface="楷体_GB2312"/>
                <a:sym typeface="Symbol" panose="05050102010706020507" pitchFamily="18" charset="2"/>
              </a:rPr>
              <a:t>o</a:t>
            </a:r>
            <a:endParaRPr kumimoji="1" lang="zh-CN" altLang="en-US" sz="2400" b="0" baseline="-10000">
              <a:ea typeface="楷体_GB2312"/>
              <a:cs typeface="楷体_GB2312"/>
              <a:sym typeface="Symbol" panose="05050102010706020507" pitchFamily="18" charset="2"/>
            </a:endParaRPr>
          </a:p>
        </p:txBody>
      </p:sp>
      <p:sp>
        <p:nvSpPr>
          <p:cNvPr id="14347" name="Line 12">
            <a:extLst>
              <a:ext uri="{FF2B5EF4-FFF2-40B4-BE49-F238E27FC236}">
                <a16:creationId xmlns:a16="http://schemas.microsoft.com/office/drawing/2014/main" id="{C972410D-46BF-4813-85E5-69B14232642E}"/>
              </a:ext>
            </a:extLst>
          </p:cNvPr>
          <p:cNvSpPr>
            <a:spLocks noChangeShapeType="1"/>
          </p:cNvSpPr>
          <p:nvPr/>
        </p:nvSpPr>
        <p:spPr bwMode="auto">
          <a:xfrm flipH="1" flipV="1">
            <a:off x="5832475" y="2349500"/>
            <a:ext cx="0" cy="21590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8" name="Text Box 13">
            <a:extLst>
              <a:ext uri="{FF2B5EF4-FFF2-40B4-BE49-F238E27FC236}">
                <a16:creationId xmlns:a16="http://schemas.microsoft.com/office/drawing/2014/main" id="{EE5033F8-2A07-4DCE-AF3B-63AD8F7599AD}"/>
              </a:ext>
            </a:extLst>
          </p:cNvPr>
          <p:cNvSpPr txBox="1">
            <a:spLocks noChangeArrowheads="1"/>
          </p:cNvSpPr>
          <p:nvPr/>
        </p:nvSpPr>
        <p:spPr bwMode="auto">
          <a:xfrm>
            <a:off x="5607050" y="2295525"/>
            <a:ext cx="152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0" tIns="0" rIns="0" bIns="0"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000" b="0" i="1"/>
              <a:t>i</a:t>
            </a:r>
            <a:r>
              <a:rPr kumimoji="1" lang="en-US" altLang="zh-CN" sz="2000" b="0" baseline="-10000"/>
              <a:t>3</a:t>
            </a:r>
          </a:p>
        </p:txBody>
      </p:sp>
      <p:sp>
        <p:nvSpPr>
          <p:cNvPr id="14349" name="Line 14">
            <a:extLst>
              <a:ext uri="{FF2B5EF4-FFF2-40B4-BE49-F238E27FC236}">
                <a16:creationId xmlns:a16="http://schemas.microsoft.com/office/drawing/2014/main" id="{4DBBFB12-C07B-42C6-B47F-5612B8C667FD}"/>
              </a:ext>
            </a:extLst>
          </p:cNvPr>
          <p:cNvSpPr>
            <a:spLocks noChangeShapeType="1"/>
          </p:cNvSpPr>
          <p:nvPr/>
        </p:nvSpPr>
        <p:spPr bwMode="auto">
          <a:xfrm flipH="1" flipV="1">
            <a:off x="5148263" y="2366963"/>
            <a:ext cx="0" cy="21590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0" name="Text Box 15">
            <a:extLst>
              <a:ext uri="{FF2B5EF4-FFF2-40B4-BE49-F238E27FC236}">
                <a16:creationId xmlns:a16="http://schemas.microsoft.com/office/drawing/2014/main" id="{CF02A33B-78FA-4179-AEF4-FC9555E5B13B}"/>
              </a:ext>
            </a:extLst>
          </p:cNvPr>
          <p:cNvSpPr txBox="1">
            <a:spLocks noChangeArrowheads="1"/>
          </p:cNvSpPr>
          <p:nvPr/>
        </p:nvSpPr>
        <p:spPr bwMode="auto">
          <a:xfrm>
            <a:off x="4922838" y="2312988"/>
            <a:ext cx="152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0" tIns="0" rIns="0" bIns="0"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000" b="0" i="1"/>
              <a:t>i</a:t>
            </a:r>
            <a:r>
              <a:rPr kumimoji="1" lang="en-US" altLang="zh-CN" sz="2000" b="0" baseline="-10000"/>
              <a:t>2</a:t>
            </a:r>
          </a:p>
        </p:txBody>
      </p:sp>
      <p:sp>
        <p:nvSpPr>
          <p:cNvPr id="14351" name="Line 16">
            <a:extLst>
              <a:ext uri="{FF2B5EF4-FFF2-40B4-BE49-F238E27FC236}">
                <a16:creationId xmlns:a16="http://schemas.microsoft.com/office/drawing/2014/main" id="{8631321B-4332-49B5-9CA7-499F19ED386B}"/>
              </a:ext>
            </a:extLst>
          </p:cNvPr>
          <p:cNvSpPr>
            <a:spLocks noChangeShapeType="1"/>
          </p:cNvSpPr>
          <p:nvPr/>
        </p:nvSpPr>
        <p:spPr bwMode="auto">
          <a:xfrm flipH="1" flipV="1">
            <a:off x="4427538" y="2366963"/>
            <a:ext cx="0" cy="21590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2" name="Text Box 17">
            <a:extLst>
              <a:ext uri="{FF2B5EF4-FFF2-40B4-BE49-F238E27FC236}">
                <a16:creationId xmlns:a16="http://schemas.microsoft.com/office/drawing/2014/main" id="{00732FDD-018E-4F40-A122-32D5CA431061}"/>
              </a:ext>
            </a:extLst>
          </p:cNvPr>
          <p:cNvSpPr txBox="1">
            <a:spLocks noChangeArrowheads="1"/>
          </p:cNvSpPr>
          <p:nvPr/>
        </p:nvSpPr>
        <p:spPr bwMode="auto">
          <a:xfrm>
            <a:off x="4202113" y="2312988"/>
            <a:ext cx="152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0" tIns="0" rIns="0" bIns="0"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000" b="0" i="1"/>
              <a:t>i</a:t>
            </a:r>
            <a:r>
              <a:rPr kumimoji="1" lang="en-US" altLang="zh-CN" sz="2000" b="0" baseline="-10000"/>
              <a:t>1</a:t>
            </a:r>
          </a:p>
        </p:txBody>
      </p:sp>
      <p:sp>
        <p:nvSpPr>
          <p:cNvPr id="14353" name="Line 18">
            <a:extLst>
              <a:ext uri="{FF2B5EF4-FFF2-40B4-BE49-F238E27FC236}">
                <a16:creationId xmlns:a16="http://schemas.microsoft.com/office/drawing/2014/main" id="{4719956C-36C2-407E-AAC4-EA9389778952}"/>
              </a:ext>
            </a:extLst>
          </p:cNvPr>
          <p:cNvSpPr>
            <a:spLocks noChangeShapeType="1"/>
          </p:cNvSpPr>
          <p:nvPr/>
        </p:nvSpPr>
        <p:spPr bwMode="auto">
          <a:xfrm flipH="1" flipV="1">
            <a:off x="3708400" y="2366963"/>
            <a:ext cx="0" cy="21590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4" name="Text Box 19">
            <a:extLst>
              <a:ext uri="{FF2B5EF4-FFF2-40B4-BE49-F238E27FC236}">
                <a16:creationId xmlns:a16="http://schemas.microsoft.com/office/drawing/2014/main" id="{78EA8E90-6241-4491-B19D-3558FA72D907}"/>
              </a:ext>
            </a:extLst>
          </p:cNvPr>
          <p:cNvSpPr txBox="1">
            <a:spLocks noChangeArrowheads="1"/>
          </p:cNvSpPr>
          <p:nvPr/>
        </p:nvSpPr>
        <p:spPr bwMode="auto">
          <a:xfrm>
            <a:off x="3482975" y="2312988"/>
            <a:ext cx="152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0" tIns="0" rIns="0" bIns="0"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000" b="0" i="1"/>
              <a:t>i</a:t>
            </a:r>
            <a:r>
              <a:rPr kumimoji="1" lang="en-US" altLang="zh-CN" sz="2000" b="0" baseline="-10000"/>
              <a:t>0</a:t>
            </a:r>
          </a:p>
        </p:txBody>
      </p:sp>
      <p:graphicFrame>
        <p:nvGraphicFramePr>
          <p:cNvPr id="1967124" name="Object 20">
            <a:extLst>
              <a:ext uri="{FF2B5EF4-FFF2-40B4-BE49-F238E27FC236}">
                <a16:creationId xmlns:a16="http://schemas.microsoft.com/office/drawing/2014/main" id="{2CB8082F-4B4B-4298-BD6C-E4681AFEEBEC}"/>
              </a:ext>
            </a:extLst>
          </p:cNvPr>
          <p:cNvGraphicFramePr>
            <a:graphicFrameLocks noChangeAspect="1"/>
          </p:cNvGraphicFramePr>
          <p:nvPr/>
        </p:nvGraphicFramePr>
        <p:xfrm>
          <a:off x="7070725" y="3097213"/>
          <a:ext cx="1735138" cy="1052512"/>
        </p:xfrm>
        <a:graphic>
          <a:graphicData uri="http://schemas.openxmlformats.org/presentationml/2006/ole">
            <mc:AlternateContent xmlns:mc="http://schemas.openxmlformats.org/markup-compatibility/2006">
              <mc:Choice xmlns:v="urn:schemas-microsoft-com:vml" Requires="v">
                <p:oleObj spid="_x0000_s14377" name="公式" r:id="rId5" imgW="1002865" imgH="609336" progId="Equation.3">
                  <p:embed/>
                </p:oleObj>
              </mc:Choice>
              <mc:Fallback>
                <p:oleObj name="公式" r:id="rId5" imgW="1002865" imgH="609336" progId="Equation.3">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70725" y="3097213"/>
                        <a:ext cx="1735138" cy="1052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67125" name="Object 21">
            <a:extLst>
              <a:ext uri="{FF2B5EF4-FFF2-40B4-BE49-F238E27FC236}">
                <a16:creationId xmlns:a16="http://schemas.microsoft.com/office/drawing/2014/main" id="{7C73C9B1-105A-4A73-ADE7-0BC673A34FE2}"/>
              </a:ext>
            </a:extLst>
          </p:cNvPr>
          <p:cNvGraphicFramePr>
            <a:graphicFrameLocks noChangeAspect="1"/>
          </p:cNvGraphicFramePr>
          <p:nvPr/>
        </p:nvGraphicFramePr>
        <p:xfrm>
          <a:off x="762000" y="5481638"/>
          <a:ext cx="2236788" cy="760412"/>
        </p:xfrm>
        <a:graphic>
          <a:graphicData uri="http://schemas.openxmlformats.org/presentationml/2006/ole">
            <mc:AlternateContent xmlns:mc="http://schemas.openxmlformats.org/markup-compatibility/2006">
              <mc:Choice xmlns:v="urn:schemas-microsoft-com:vml" Requires="v">
                <p:oleObj spid="_x0000_s14378" name="公式" r:id="rId7" imgW="1155700" imgH="393700" progId="Equation.3">
                  <p:embed/>
                </p:oleObj>
              </mc:Choice>
              <mc:Fallback>
                <p:oleObj name="公式" r:id="rId7" imgW="1155700" imgH="393700" progId="Equation.3">
                  <p:embed/>
                  <p:pic>
                    <p:nvPicPr>
                      <p:cNvPr id="0" name="Object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000" y="5481638"/>
                        <a:ext cx="2236788" cy="760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组合 29">
            <a:extLst>
              <a:ext uri="{FF2B5EF4-FFF2-40B4-BE49-F238E27FC236}">
                <a16:creationId xmlns:a16="http://schemas.microsoft.com/office/drawing/2014/main" id="{2538A018-D496-4A24-8B7D-9C76617CEE43}"/>
              </a:ext>
            </a:extLst>
          </p:cNvPr>
          <p:cNvGrpSpPr>
            <a:grpSpLocks/>
          </p:cNvGrpSpPr>
          <p:nvPr/>
        </p:nvGrpSpPr>
        <p:grpSpPr bwMode="auto">
          <a:xfrm>
            <a:off x="3455988" y="4400550"/>
            <a:ext cx="5040312" cy="1857375"/>
            <a:chOff x="3455988" y="4400550"/>
            <a:chExt cx="5040312" cy="1857375"/>
          </a:xfrm>
        </p:grpSpPr>
        <p:pic>
          <p:nvPicPr>
            <p:cNvPr id="14363" name="Picture 5" descr="0904">
              <a:extLst>
                <a:ext uri="{FF2B5EF4-FFF2-40B4-BE49-F238E27FC236}">
                  <a16:creationId xmlns:a16="http://schemas.microsoft.com/office/drawing/2014/main" id="{F42B9E1B-2B47-4FC7-AB5E-02FB660BC08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55988" y="4400550"/>
              <a:ext cx="5040312"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364" name="组合 28">
              <a:extLst>
                <a:ext uri="{FF2B5EF4-FFF2-40B4-BE49-F238E27FC236}">
                  <a16:creationId xmlns:a16="http://schemas.microsoft.com/office/drawing/2014/main" id="{C18EFB2E-B6DB-42AE-B79E-8903BD41B542}"/>
                </a:ext>
              </a:extLst>
            </p:cNvPr>
            <p:cNvGrpSpPr>
              <a:grpSpLocks/>
            </p:cNvGrpSpPr>
            <p:nvPr/>
          </p:nvGrpSpPr>
          <p:grpSpPr bwMode="auto">
            <a:xfrm>
              <a:off x="7559675" y="5445125"/>
              <a:ext cx="252413" cy="360363"/>
              <a:chOff x="7559675" y="5445125"/>
              <a:chExt cx="252413" cy="360363"/>
            </a:xfrm>
          </p:grpSpPr>
          <p:sp>
            <p:nvSpPr>
              <p:cNvPr id="14365" name="Line 22">
                <a:extLst>
                  <a:ext uri="{FF2B5EF4-FFF2-40B4-BE49-F238E27FC236}">
                    <a16:creationId xmlns:a16="http://schemas.microsoft.com/office/drawing/2014/main" id="{CECF6FDF-A1DB-4C91-A138-7B0E6471B6F7}"/>
                  </a:ext>
                </a:extLst>
              </p:cNvPr>
              <p:cNvSpPr>
                <a:spLocks noChangeShapeType="1"/>
              </p:cNvSpPr>
              <p:nvPr/>
            </p:nvSpPr>
            <p:spPr bwMode="auto">
              <a:xfrm>
                <a:off x="7559675" y="5805488"/>
                <a:ext cx="252413" cy="0"/>
              </a:xfrm>
              <a:prstGeom prst="line">
                <a:avLst/>
              </a:prstGeom>
              <a:noFill/>
              <a:ln w="25400">
                <a:solidFill>
                  <a:schemeClr val="tx1"/>
                </a:solidFill>
                <a:round/>
                <a:headEnd type="stealth" w="med" len="lg"/>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6" name="Text Box 23">
                <a:extLst>
                  <a:ext uri="{FF2B5EF4-FFF2-40B4-BE49-F238E27FC236}">
                    <a16:creationId xmlns:a16="http://schemas.microsoft.com/office/drawing/2014/main" id="{17094F36-19B5-4EFE-ACBB-817E16C3A4CA}"/>
                  </a:ext>
                </a:extLst>
              </p:cNvPr>
              <p:cNvSpPr txBox="1">
                <a:spLocks noChangeArrowheads="1"/>
              </p:cNvSpPr>
              <p:nvPr/>
            </p:nvSpPr>
            <p:spPr bwMode="auto">
              <a:xfrm>
                <a:off x="7691438" y="5445125"/>
                <a:ext cx="841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0" tIns="0" rIns="0" bIns="0"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000" b="0" i="1"/>
                  <a:t>I</a:t>
                </a:r>
                <a:endParaRPr kumimoji="1" lang="en-US" altLang="zh-CN" sz="2000" b="0" baseline="-10000"/>
              </a:p>
            </p:txBody>
          </p:sp>
        </p:grpSp>
      </p:grpSp>
      <p:sp>
        <p:nvSpPr>
          <p:cNvPr id="14358" name="Rectangle 25">
            <a:extLst>
              <a:ext uri="{FF2B5EF4-FFF2-40B4-BE49-F238E27FC236}">
                <a16:creationId xmlns:a16="http://schemas.microsoft.com/office/drawing/2014/main" id="{073A44DE-E336-4571-9087-8221071E9DD3}"/>
              </a:ext>
            </a:extLst>
          </p:cNvPr>
          <p:cNvSpPr>
            <a:spLocks noChangeArrowheads="1"/>
          </p:cNvSpPr>
          <p:nvPr/>
        </p:nvSpPr>
        <p:spPr bwMode="auto">
          <a:xfrm>
            <a:off x="3743325" y="1557338"/>
            <a:ext cx="2667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b="0" i="1">
                <a:ea typeface="楷体_GB2312"/>
                <a:cs typeface="楷体_GB2312"/>
                <a:sym typeface="Symbol" panose="05050102010706020507" pitchFamily="18" charset="2"/>
              </a:rPr>
              <a:t>D</a:t>
            </a:r>
            <a:r>
              <a:rPr kumimoji="1" lang="en-US" altLang="zh-CN" sz="2000" b="0" baseline="-10000">
                <a:ea typeface="楷体_GB2312"/>
                <a:cs typeface="楷体_GB2312"/>
                <a:sym typeface="Symbol" panose="05050102010706020507" pitchFamily="18" charset="2"/>
              </a:rPr>
              <a:t>0</a:t>
            </a:r>
            <a:endParaRPr kumimoji="1" lang="zh-CN" altLang="en-US" sz="2000" b="0" baseline="-10000">
              <a:ea typeface="楷体_GB2312"/>
              <a:cs typeface="楷体_GB2312"/>
              <a:sym typeface="Symbol" panose="05050102010706020507" pitchFamily="18" charset="2"/>
            </a:endParaRPr>
          </a:p>
        </p:txBody>
      </p:sp>
      <p:sp>
        <p:nvSpPr>
          <p:cNvPr id="14359" name="Rectangle 26">
            <a:extLst>
              <a:ext uri="{FF2B5EF4-FFF2-40B4-BE49-F238E27FC236}">
                <a16:creationId xmlns:a16="http://schemas.microsoft.com/office/drawing/2014/main" id="{E182355D-9917-4E7F-8901-B4285E5A21F0}"/>
              </a:ext>
            </a:extLst>
          </p:cNvPr>
          <p:cNvSpPr>
            <a:spLocks noChangeArrowheads="1"/>
          </p:cNvSpPr>
          <p:nvPr/>
        </p:nvSpPr>
        <p:spPr bwMode="auto">
          <a:xfrm>
            <a:off x="4464050" y="1557338"/>
            <a:ext cx="2667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b="0" i="1">
                <a:ea typeface="楷体_GB2312"/>
                <a:cs typeface="楷体_GB2312"/>
                <a:sym typeface="Symbol" panose="05050102010706020507" pitchFamily="18" charset="2"/>
              </a:rPr>
              <a:t>D</a:t>
            </a:r>
            <a:r>
              <a:rPr kumimoji="1" lang="en-US" altLang="zh-CN" sz="2000" b="0" baseline="-10000">
                <a:ea typeface="楷体_GB2312"/>
                <a:cs typeface="楷体_GB2312"/>
                <a:sym typeface="Symbol" panose="05050102010706020507" pitchFamily="18" charset="2"/>
              </a:rPr>
              <a:t>1</a:t>
            </a:r>
            <a:endParaRPr kumimoji="1" lang="zh-CN" altLang="en-US" sz="2000" b="0" baseline="-10000">
              <a:ea typeface="楷体_GB2312"/>
              <a:cs typeface="楷体_GB2312"/>
              <a:sym typeface="Symbol" panose="05050102010706020507" pitchFamily="18" charset="2"/>
            </a:endParaRPr>
          </a:p>
        </p:txBody>
      </p:sp>
      <p:sp>
        <p:nvSpPr>
          <p:cNvPr id="14360" name="Rectangle 27">
            <a:extLst>
              <a:ext uri="{FF2B5EF4-FFF2-40B4-BE49-F238E27FC236}">
                <a16:creationId xmlns:a16="http://schemas.microsoft.com/office/drawing/2014/main" id="{86891745-B392-4E0A-A0BB-7B6ED5ABBC8A}"/>
              </a:ext>
            </a:extLst>
          </p:cNvPr>
          <p:cNvSpPr>
            <a:spLocks noChangeArrowheads="1"/>
          </p:cNvSpPr>
          <p:nvPr/>
        </p:nvSpPr>
        <p:spPr bwMode="auto">
          <a:xfrm>
            <a:off x="5184775" y="1557338"/>
            <a:ext cx="2667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b="0" i="1">
                <a:ea typeface="楷体_GB2312"/>
                <a:cs typeface="楷体_GB2312"/>
                <a:sym typeface="Symbol" panose="05050102010706020507" pitchFamily="18" charset="2"/>
              </a:rPr>
              <a:t>D</a:t>
            </a:r>
            <a:r>
              <a:rPr kumimoji="1" lang="en-US" altLang="zh-CN" sz="2000" b="0" baseline="-10000">
                <a:ea typeface="楷体_GB2312"/>
                <a:cs typeface="楷体_GB2312"/>
                <a:sym typeface="Symbol" panose="05050102010706020507" pitchFamily="18" charset="2"/>
              </a:rPr>
              <a:t>2</a:t>
            </a:r>
            <a:endParaRPr kumimoji="1" lang="zh-CN" altLang="en-US" sz="2000" b="0" baseline="-10000">
              <a:ea typeface="楷体_GB2312"/>
              <a:cs typeface="楷体_GB2312"/>
              <a:sym typeface="Symbol" panose="05050102010706020507" pitchFamily="18" charset="2"/>
            </a:endParaRPr>
          </a:p>
        </p:txBody>
      </p:sp>
      <p:sp>
        <p:nvSpPr>
          <p:cNvPr id="14361" name="Rectangle 28">
            <a:extLst>
              <a:ext uri="{FF2B5EF4-FFF2-40B4-BE49-F238E27FC236}">
                <a16:creationId xmlns:a16="http://schemas.microsoft.com/office/drawing/2014/main" id="{61273FAC-2BF5-4414-A557-2F83CCD742F4}"/>
              </a:ext>
            </a:extLst>
          </p:cNvPr>
          <p:cNvSpPr>
            <a:spLocks noChangeArrowheads="1"/>
          </p:cNvSpPr>
          <p:nvPr/>
        </p:nvSpPr>
        <p:spPr bwMode="auto">
          <a:xfrm>
            <a:off x="5832475" y="1557338"/>
            <a:ext cx="2667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b="0" i="1">
                <a:ea typeface="楷体_GB2312"/>
                <a:cs typeface="楷体_GB2312"/>
                <a:sym typeface="Symbol" panose="05050102010706020507" pitchFamily="18" charset="2"/>
              </a:rPr>
              <a:t>D</a:t>
            </a:r>
            <a:r>
              <a:rPr kumimoji="1" lang="en-US" altLang="zh-CN" sz="2000" b="0" baseline="-10000">
                <a:ea typeface="楷体_GB2312"/>
                <a:cs typeface="楷体_GB2312"/>
                <a:sym typeface="Symbol" panose="05050102010706020507" pitchFamily="18" charset="2"/>
              </a:rPr>
              <a:t>3</a:t>
            </a:r>
            <a:endParaRPr kumimoji="1" lang="zh-CN" altLang="en-US" sz="2000" b="0" baseline="-10000">
              <a:ea typeface="楷体_GB2312"/>
              <a:cs typeface="楷体_GB2312"/>
              <a:sym typeface="Symbol" panose="05050102010706020507" pitchFamily="18" charset="2"/>
            </a:endParaRPr>
          </a:p>
        </p:txBody>
      </p:sp>
      <p:sp>
        <p:nvSpPr>
          <p:cNvPr id="14362" name="Rectangle 30">
            <a:extLst>
              <a:ext uri="{FF2B5EF4-FFF2-40B4-BE49-F238E27FC236}">
                <a16:creationId xmlns:a16="http://schemas.microsoft.com/office/drawing/2014/main" id="{B332A54B-CC78-4755-B57E-C05851638E03}"/>
              </a:ext>
            </a:extLst>
          </p:cNvPr>
          <p:cNvSpPr>
            <a:spLocks noChangeArrowheads="1"/>
          </p:cNvSpPr>
          <p:nvPr/>
        </p:nvSpPr>
        <p:spPr bwMode="auto">
          <a:xfrm>
            <a:off x="7343775" y="1287463"/>
            <a:ext cx="211138"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b="0" i="1">
                <a:ea typeface="楷体_GB2312"/>
                <a:cs typeface="楷体_GB2312"/>
                <a:sym typeface="Symbol" panose="05050102010706020507" pitchFamily="18" charset="2"/>
              </a:rPr>
              <a:t>R</a:t>
            </a:r>
            <a:r>
              <a:rPr kumimoji="1" lang="en-US" altLang="zh-CN" sz="2000" b="0" baseline="-10000">
                <a:ea typeface="楷体_GB2312"/>
                <a:cs typeface="楷体_GB2312"/>
                <a:sym typeface="Symbol" panose="05050102010706020507" pitchFamily="18" charset="2"/>
              </a:rPr>
              <a:t>f</a:t>
            </a:r>
            <a:endParaRPr kumimoji="1" lang="zh-CN" altLang="en-US" sz="2000" b="0" baseline="-10000">
              <a:ea typeface="楷体_GB2312"/>
              <a:cs typeface="楷体_GB231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671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671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67107">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96712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967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710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a:extLst>
              <a:ext uri="{FF2B5EF4-FFF2-40B4-BE49-F238E27FC236}">
                <a16:creationId xmlns:a16="http://schemas.microsoft.com/office/drawing/2014/main" id="{ACD08C6A-151C-4730-A85D-EFC94971D9FA}"/>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A6D3CFFE-D986-40BD-88EE-6B49FDEC38CC}" type="datetime1">
              <a:rPr lang="zh-CN" altLang="en-US" sz="1800" b="0" smtClean="0">
                <a:solidFill>
                  <a:srgbClr val="B2B2B2"/>
                </a:solidFill>
                <a:latin typeface="Arial" panose="020B0604020202020204" pitchFamily="34" charset="0"/>
              </a:rPr>
              <a:pPr>
                <a:spcAft>
                  <a:spcPct val="0"/>
                </a:spcAft>
                <a:buFontTx/>
                <a:buNone/>
              </a:pPr>
              <a:t>2024/11/12</a:t>
            </a:fld>
            <a:endParaRPr lang="en-US" altLang="zh-CN" sz="1800" b="0">
              <a:solidFill>
                <a:srgbClr val="B2B2B2"/>
              </a:solidFill>
              <a:latin typeface="Arial" panose="020B0604020202020204" pitchFamily="34" charset="0"/>
            </a:endParaRPr>
          </a:p>
        </p:txBody>
      </p:sp>
      <p:sp>
        <p:nvSpPr>
          <p:cNvPr id="16387" name="Rectangle 5">
            <a:extLst>
              <a:ext uri="{FF2B5EF4-FFF2-40B4-BE49-F238E27FC236}">
                <a16:creationId xmlns:a16="http://schemas.microsoft.com/office/drawing/2014/main" id="{6EF2D412-44C8-4726-A4E1-384068AB35CF}"/>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lang="zh-CN" altLang="en-US" sz="1800" b="0">
                <a:solidFill>
                  <a:srgbClr val="B2B2B2"/>
                </a:solidFill>
                <a:latin typeface="宋体" panose="02010600030101010101" pitchFamily="2" charset="-122"/>
              </a:rPr>
              <a:t>数模与模数转换</a:t>
            </a:r>
            <a:endParaRPr kumimoji="1" lang="en-US" altLang="zh-CN" sz="1800" b="0">
              <a:solidFill>
                <a:srgbClr val="B2B2B2"/>
              </a:solidFill>
              <a:latin typeface="宋体" panose="02010600030101010101" pitchFamily="2" charset="-122"/>
            </a:endParaRPr>
          </a:p>
        </p:txBody>
      </p:sp>
      <p:sp>
        <p:nvSpPr>
          <p:cNvPr id="16388" name="Rectangle 6">
            <a:extLst>
              <a:ext uri="{FF2B5EF4-FFF2-40B4-BE49-F238E27FC236}">
                <a16:creationId xmlns:a16="http://schemas.microsoft.com/office/drawing/2014/main" id="{4A33B5A8-DED2-49D5-9061-554A9755298B}"/>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E2B5D46F-EA5B-4D04-A3A6-1D368FFAB43B}" type="slidenum">
              <a:rPr lang="en-US" altLang="zh-CN" sz="1800" b="0" smtClean="0">
                <a:solidFill>
                  <a:srgbClr val="B2B2B2"/>
                </a:solidFill>
                <a:latin typeface="Arial" panose="020B0604020202020204" pitchFamily="34" charset="0"/>
              </a:rPr>
              <a:pPr>
                <a:spcAft>
                  <a:spcPct val="0"/>
                </a:spcAft>
                <a:buFontTx/>
                <a:buNone/>
              </a:pPr>
              <a:t>7</a:t>
            </a:fld>
            <a:endParaRPr lang="en-US" altLang="zh-CN" sz="1800" b="0">
              <a:solidFill>
                <a:srgbClr val="B2B2B2"/>
              </a:solidFill>
              <a:latin typeface="Arial" panose="020B0604020202020204" pitchFamily="34" charset="0"/>
            </a:endParaRPr>
          </a:p>
        </p:txBody>
      </p:sp>
      <p:sp>
        <p:nvSpPr>
          <p:cNvPr id="16389" name="Rectangle 2">
            <a:extLst>
              <a:ext uri="{FF2B5EF4-FFF2-40B4-BE49-F238E27FC236}">
                <a16:creationId xmlns:a16="http://schemas.microsoft.com/office/drawing/2014/main" id="{4D88D5D3-6A93-42EE-8721-190AF0A62EAC}"/>
              </a:ext>
            </a:extLst>
          </p:cNvPr>
          <p:cNvSpPr>
            <a:spLocks noGrp="1" noChangeArrowheads="1"/>
          </p:cNvSpPr>
          <p:nvPr>
            <p:ph type="title"/>
          </p:nvPr>
        </p:nvSpPr>
        <p:spPr/>
        <p:txBody>
          <a:bodyPr/>
          <a:lstStyle/>
          <a:p>
            <a:r>
              <a:rPr lang="zh-CN" altLang="en-US"/>
              <a:t>示例</a:t>
            </a:r>
            <a:r>
              <a:rPr lang="zh-CN" altLang="en-US">
                <a:latin typeface="宋体" panose="02010600030101010101" pitchFamily="2" charset="-122"/>
              </a:rPr>
              <a:t>─</a:t>
            </a:r>
            <a:r>
              <a:rPr lang="en-US" altLang="zh-CN"/>
              <a:t>AD7533</a:t>
            </a:r>
          </a:p>
        </p:txBody>
      </p:sp>
      <p:sp>
        <p:nvSpPr>
          <p:cNvPr id="1969155" name="Rectangle 3">
            <a:extLst>
              <a:ext uri="{FF2B5EF4-FFF2-40B4-BE49-F238E27FC236}">
                <a16:creationId xmlns:a16="http://schemas.microsoft.com/office/drawing/2014/main" id="{D0AEE4BB-1E9A-4E10-AE66-052CD48418EC}"/>
              </a:ext>
            </a:extLst>
          </p:cNvPr>
          <p:cNvSpPr>
            <a:spLocks noGrp="1" noChangeArrowheads="1"/>
          </p:cNvSpPr>
          <p:nvPr>
            <p:ph type="body" idx="1"/>
          </p:nvPr>
        </p:nvSpPr>
        <p:spPr>
          <a:xfrm>
            <a:off x="457200" y="1449388"/>
            <a:ext cx="8229600" cy="1633537"/>
          </a:xfrm>
        </p:spPr>
        <p:txBody>
          <a:bodyPr/>
          <a:lstStyle/>
          <a:p>
            <a:r>
              <a:rPr lang="en-US" altLang="zh-CN"/>
              <a:t>10</a:t>
            </a:r>
            <a:r>
              <a:rPr lang="zh-CN" altLang="en-US"/>
              <a:t>位电流输出型</a:t>
            </a:r>
            <a:r>
              <a:rPr lang="en-US" altLang="zh-CN"/>
              <a:t>DAC</a:t>
            </a:r>
          </a:p>
          <a:p>
            <a:r>
              <a:rPr lang="zh-CN" altLang="en-US"/>
              <a:t>利用外接运放，可以获得模拟电压输出</a:t>
            </a:r>
          </a:p>
          <a:p>
            <a:pPr lvl="1"/>
            <a:r>
              <a:rPr lang="zh-CN" altLang="en-US"/>
              <a:t>运放的反馈电阻可使用</a:t>
            </a:r>
            <a:r>
              <a:rPr lang="en-US" altLang="zh-CN"/>
              <a:t>DAC</a:t>
            </a:r>
            <a:r>
              <a:rPr lang="zh-CN" altLang="en-US"/>
              <a:t>内部电阻，也可外接电阻</a:t>
            </a:r>
          </a:p>
        </p:txBody>
      </p:sp>
      <p:graphicFrame>
        <p:nvGraphicFramePr>
          <p:cNvPr id="16391" name="Object 6">
            <a:extLst>
              <a:ext uri="{FF2B5EF4-FFF2-40B4-BE49-F238E27FC236}">
                <a16:creationId xmlns:a16="http://schemas.microsoft.com/office/drawing/2014/main" id="{EBE11ECF-5A4B-4E01-987C-CDEE5EFF8114}"/>
              </a:ext>
            </a:extLst>
          </p:cNvPr>
          <p:cNvGraphicFramePr>
            <a:graphicFrameLocks noChangeAspect="1"/>
          </p:cNvGraphicFramePr>
          <p:nvPr/>
        </p:nvGraphicFramePr>
        <p:xfrm>
          <a:off x="887413" y="3019425"/>
          <a:ext cx="7313612" cy="3038475"/>
        </p:xfrm>
        <a:graphic>
          <a:graphicData uri="http://schemas.openxmlformats.org/presentationml/2006/ole">
            <mc:AlternateContent xmlns:mc="http://schemas.openxmlformats.org/markup-compatibility/2006">
              <mc:Choice xmlns:v="urn:schemas-microsoft-com:vml" Requires="v">
                <p:oleObj spid="_x0000_s16409" name="图片" r:id="rId3" imgW="5664200" imgH="2387600" progId="Word.Picture.8">
                  <p:embed/>
                </p:oleObj>
              </mc:Choice>
              <mc:Fallback>
                <p:oleObj name="图片" r:id="rId3" imgW="5664200" imgH="2387600" progId="Word.Pictur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l="-1187"/>
                      <a:stretch>
                        <a:fillRect/>
                      </a:stretch>
                    </p:blipFill>
                    <p:spPr bwMode="auto">
                      <a:xfrm>
                        <a:off x="887413" y="3019425"/>
                        <a:ext cx="7313612" cy="303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69161" name="Object 9">
            <a:extLst>
              <a:ext uri="{FF2B5EF4-FFF2-40B4-BE49-F238E27FC236}">
                <a16:creationId xmlns:a16="http://schemas.microsoft.com/office/drawing/2014/main" id="{35AF743C-6F1E-4AC2-92D7-037CD7A0AFA7}"/>
              </a:ext>
            </a:extLst>
          </p:cNvPr>
          <p:cNvGraphicFramePr>
            <a:graphicFrameLocks noChangeAspect="1"/>
          </p:cNvGraphicFramePr>
          <p:nvPr/>
        </p:nvGraphicFramePr>
        <p:xfrm>
          <a:off x="6789738" y="4760913"/>
          <a:ext cx="1730375" cy="760412"/>
        </p:xfrm>
        <a:graphic>
          <a:graphicData uri="http://schemas.openxmlformats.org/presentationml/2006/ole">
            <mc:AlternateContent xmlns:mc="http://schemas.openxmlformats.org/markup-compatibility/2006">
              <mc:Choice xmlns:v="urn:schemas-microsoft-com:vml" Requires="v">
                <p:oleObj spid="_x0000_s16410" name="公式" r:id="rId5" imgW="926698" imgH="393529" progId="Equation.3">
                  <p:embed/>
                </p:oleObj>
              </mc:Choice>
              <mc:Fallback>
                <p:oleObj name="公式" r:id="rId5" imgW="926698" imgH="393529"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89738" y="4760913"/>
                        <a:ext cx="1730375" cy="760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3" name="Object 12">
            <a:extLst>
              <a:ext uri="{FF2B5EF4-FFF2-40B4-BE49-F238E27FC236}">
                <a16:creationId xmlns:a16="http://schemas.microsoft.com/office/drawing/2014/main" id="{0FEB7F8C-20F7-4B06-A39E-C212A362BCE5}"/>
              </a:ext>
            </a:extLst>
          </p:cNvPr>
          <p:cNvGraphicFramePr>
            <a:graphicFrameLocks noChangeAspect="1"/>
          </p:cNvGraphicFramePr>
          <p:nvPr/>
        </p:nvGraphicFramePr>
        <p:xfrm>
          <a:off x="8015288" y="4041775"/>
          <a:ext cx="331787" cy="442913"/>
        </p:xfrm>
        <a:graphic>
          <a:graphicData uri="http://schemas.openxmlformats.org/presentationml/2006/ole">
            <mc:AlternateContent xmlns:mc="http://schemas.openxmlformats.org/markup-compatibility/2006">
              <mc:Choice xmlns:v="urn:schemas-microsoft-com:vml" Requires="v">
                <p:oleObj spid="_x0000_s16411" name="公式" r:id="rId7" imgW="177646" imgH="228402" progId="Equation.3">
                  <p:embed/>
                </p:oleObj>
              </mc:Choice>
              <mc:Fallback>
                <p:oleObj name="公式" r:id="rId7" imgW="177646" imgH="228402"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15288" y="4041775"/>
                        <a:ext cx="331787" cy="44291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691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6915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69155">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969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915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a:extLst>
              <a:ext uri="{FF2B5EF4-FFF2-40B4-BE49-F238E27FC236}">
                <a16:creationId xmlns:a16="http://schemas.microsoft.com/office/drawing/2014/main" id="{02CF3BC5-1D44-4A95-AB2A-1CA618CB2213}"/>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62964AAC-86E1-4E6C-B601-E44E0C27ACD5}" type="datetime1">
              <a:rPr lang="zh-CN" altLang="en-US" sz="1800" b="0" smtClean="0">
                <a:solidFill>
                  <a:srgbClr val="B2B2B2"/>
                </a:solidFill>
                <a:latin typeface="Arial" panose="020B0604020202020204" pitchFamily="34" charset="0"/>
              </a:rPr>
              <a:pPr>
                <a:spcAft>
                  <a:spcPct val="0"/>
                </a:spcAft>
                <a:buFontTx/>
                <a:buNone/>
              </a:pPr>
              <a:t>2024/11/12</a:t>
            </a:fld>
            <a:endParaRPr lang="en-US" altLang="zh-CN" sz="1800" b="0">
              <a:solidFill>
                <a:srgbClr val="B2B2B2"/>
              </a:solidFill>
              <a:latin typeface="Arial" panose="020B0604020202020204" pitchFamily="34" charset="0"/>
            </a:endParaRPr>
          </a:p>
        </p:txBody>
      </p:sp>
      <p:sp>
        <p:nvSpPr>
          <p:cNvPr id="17411" name="Rectangle 5">
            <a:extLst>
              <a:ext uri="{FF2B5EF4-FFF2-40B4-BE49-F238E27FC236}">
                <a16:creationId xmlns:a16="http://schemas.microsoft.com/office/drawing/2014/main" id="{FE08F246-FC18-4513-B172-19C009ADF97B}"/>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lang="zh-CN" altLang="en-US" sz="1800" b="0">
                <a:solidFill>
                  <a:srgbClr val="B2B2B2"/>
                </a:solidFill>
                <a:latin typeface="宋体" panose="02010600030101010101" pitchFamily="2" charset="-122"/>
              </a:rPr>
              <a:t>数模与模数转换</a:t>
            </a:r>
            <a:endParaRPr kumimoji="1" lang="en-US" altLang="zh-CN" sz="1800" b="0">
              <a:solidFill>
                <a:srgbClr val="B2B2B2"/>
              </a:solidFill>
              <a:latin typeface="宋体" panose="02010600030101010101" pitchFamily="2" charset="-122"/>
            </a:endParaRPr>
          </a:p>
        </p:txBody>
      </p:sp>
      <p:sp>
        <p:nvSpPr>
          <p:cNvPr id="17412" name="Rectangle 6">
            <a:extLst>
              <a:ext uri="{FF2B5EF4-FFF2-40B4-BE49-F238E27FC236}">
                <a16:creationId xmlns:a16="http://schemas.microsoft.com/office/drawing/2014/main" id="{DFD598F1-6C67-41A8-8F75-40CBA2EF8CE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5C8E0220-3F13-4B69-AF6E-8C148F77D4FD}" type="slidenum">
              <a:rPr lang="en-US" altLang="zh-CN" sz="1800" b="0" smtClean="0">
                <a:solidFill>
                  <a:srgbClr val="B2B2B2"/>
                </a:solidFill>
                <a:latin typeface="Arial" panose="020B0604020202020204" pitchFamily="34" charset="0"/>
              </a:rPr>
              <a:pPr>
                <a:spcAft>
                  <a:spcPct val="0"/>
                </a:spcAft>
                <a:buFontTx/>
                <a:buNone/>
              </a:pPr>
              <a:t>8</a:t>
            </a:fld>
            <a:endParaRPr lang="en-US" altLang="zh-CN" sz="1800" b="0">
              <a:solidFill>
                <a:srgbClr val="B2B2B2"/>
              </a:solidFill>
              <a:latin typeface="Arial" panose="020B0604020202020204" pitchFamily="34" charset="0"/>
            </a:endParaRPr>
          </a:p>
        </p:txBody>
      </p:sp>
      <p:sp>
        <p:nvSpPr>
          <p:cNvPr id="17413" name="Rectangle 2">
            <a:extLst>
              <a:ext uri="{FF2B5EF4-FFF2-40B4-BE49-F238E27FC236}">
                <a16:creationId xmlns:a16="http://schemas.microsoft.com/office/drawing/2014/main" id="{E767CFE8-AD73-444C-8600-83633F311D41}"/>
              </a:ext>
            </a:extLst>
          </p:cNvPr>
          <p:cNvSpPr>
            <a:spLocks noGrp="1" noChangeArrowheads="1"/>
          </p:cNvSpPr>
          <p:nvPr>
            <p:ph type="title"/>
          </p:nvPr>
        </p:nvSpPr>
        <p:spPr/>
        <p:txBody>
          <a:bodyPr/>
          <a:lstStyle/>
          <a:p>
            <a:r>
              <a:rPr lang="zh-CN" altLang="en-US"/>
              <a:t>示例─</a:t>
            </a:r>
            <a:r>
              <a:rPr lang="en-US" altLang="zh-CN"/>
              <a:t>DAC</a:t>
            </a:r>
            <a:r>
              <a:rPr lang="zh-CN" altLang="en-US"/>
              <a:t>应用</a:t>
            </a:r>
            <a:endParaRPr lang="en-US" altLang="zh-CN"/>
          </a:p>
        </p:txBody>
      </p:sp>
      <p:sp>
        <p:nvSpPr>
          <p:cNvPr id="17414" name="Rectangle 3">
            <a:extLst>
              <a:ext uri="{FF2B5EF4-FFF2-40B4-BE49-F238E27FC236}">
                <a16:creationId xmlns:a16="http://schemas.microsoft.com/office/drawing/2014/main" id="{163718EE-19A3-44FE-AD7F-A5ADC6ED3CA2}"/>
              </a:ext>
            </a:extLst>
          </p:cNvPr>
          <p:cNvSpPr>
            <a:spLocks noGrp="1" noChangeArrowheads="1"/>
          </p:cNvSpPr>
          <p:nvPr>
            <p:ph type="body" idx="1"/>
          </p:nvPr>
        </p:nvSpPr>
        <p:spPr>
          <a:xfrm>
            <a:off x="457200" y="1449388"/>
            <a:ext cx="3181350" cy="654050"/>
          </a:xfrm>
        </p:spPr>
        <p:txBody>
          <a:bodyPr/>
          <a:lstStyle/>
          <a:p>
            <a:r>
              <a:rPr lang="zh-CN" altLang="en-US"/>
              <a:t>波形产生电路</a:t>
            </a:r>
          </a:p>
        </p:txBody>
      </p:sp>
      <p:graphicFrame>
        <p:nvGraphicFramePr>
          <p:cNvPr id="17415" name="Object 13">
            <a:extLst>
              <a:ext uri="{FF2B5EF4-FFF2-40B4-BE49-F238E27FC236}">
                <a16:creationId xmlns:a16="http://schemas.microsoft.com/office/drawing/2014/main" id="{FA89B3D8-78C4-486E-9252-13206D094AFA}"/>
              </a:ext>
            </a:extLst>
          </p:cNvPr>
          <p:cNvGraphicFramePr>
            <a:graphicFrameLocks noChangeAspect="1"/>
          </p:cNvGraphicFramePr>
          <p:nvPr/>
        </p:nvGraphicFramePr>
        <p:xfrm>
          <a:off x="4221163" y="1592263"/>
          <a:ext cx="4521200" cy="3094037"/>
        </p:xfrm>
        <a:graphic>
          <a:graphicData uri="http://schemas.openxmlformats.org/presentationml/2006/ole">
            <mc:AlternateContent xmlns:mc="http://schemas.openxmlformats.org/markup-compatibility/2006">
              <mc:Choice xmlns:v="urn:schemas-microsoft-com:vml" Requires="v">
                <p:oleObj spid="_x0000_s17447" name="图片" r:id="rId3" imgW="2480733" imgH="1701800" progId="Word.Picture.8">
                  <p:embed/>
                </p:oleObj>
              </mc:Choice>
              <mc:Fallback>
                <p:oleObj name="图片" r:id="rId3" imgW="2480733" imgH="1701800" progId="Word.Picture.8">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1163" y="1592263"/>
                        <a:ext cx="4521200" cy="309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70190" name="Object 14">
            <a:extLst>
              <a:ext uri="{FF2B5EF4-FFF2-40B4-BE49-F238E27FC236}">
                <a16:creationId xmlns:a16="http://schemas.microsoft.com/office/drawing/2014/main" id="{39958202-276E-4712-8DB1-760D78B7D281}"/>
              </a:ext>
            </a:extLst>
          </p:cNvPr>
          <p:cNvGraphicFramePr>
            <a:graphicFrameLocks noChangeAspect="1"/>
          </p:cNvGraphicFramePr>
          <p:nvPr/>
        </p:nvGraphicFramePr>
        <p:xfrm>
          <a:off x="522288" y="2109788"/>
          <a:ext cx="4017962" cy="3379787"/>
        </p:xfrm>
        <a:graphic>
          <a:graphicData uri="http://schemas.openxmlformats.org/presentationml/2006/ole">
            <mc:AlternateContent xmlns:mc="http://schemas.openxmlformats.org/markup-compatibility/2006">
              <mc:Choice xmlns:v="urn:schemas-microsoft-com:vml" Requires="v">
                <p:oleObj spid="_x0000_s17448" name="图片" r:id="rId5" imgW="2248250" imgH="1887523" progId="Word.Picture.8">
                  <p:embed/>
                </p:oleObj>
              </mc:Choice>
              <mc:Fallback>
                <p:oleObj name="图片" r:id="rId5" imgW="2248250" imgH="1887523" progId="Word.Picture.8">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2288" y="2109788"/>
                        <a:ext cx="4017962" cy="337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70194" name="Object 18">
            <a:extLst>
              <a:ext uri="{FF2B5EF4-FFF2-40B4-BE49-F238E27FC236}">
                <a16:creationId xmlns:a16="http://schemas.microsoft.com/office/drawing/2014/main" id="{B4E96D57-21B5-4AA2-92EF-AF01310C7B46}"/>
              </a:ext>
            </a:extLst>
          </p:cNvPr>
          <p:cNvGraphicFramePr>
            <a:graphicFrameLocks noChangeAspect="1"/>
          </p:cNvGraphicFramePr>
          <p:nvPr/>
        </p:nvGraphicFramePr>
        <p:xfrm>
          <a:off x="407988" y="5508625"/>
          <a:ext cx="4344987" cy="604838"/>
        </p:xfrm>
        <a:graphic>
          <a:graphicData uri="http://schemas.openxmlformats.org/presentationml/2006/ole">
            <mc:AlternateContent xmlns:mc="http://schemas.openxmlformats.org/markup-compatibility/2006">
              <mc:Choice xmlns:v="urn:schemas-microsoft-com:vml" Requires="v">
                <p:oleObj spid="_x0000_s17449" name="图片" r:id="rId7" imgW="2675467" imgH="372533" progId="Word.Picture.8">
                  <p:embed/>
                </p:oleObj>
              </mc:Choice>
              <mc:Fallback>
                <p:oleObj name="图片" r:id="rId7" imgW="2675467" imgH="372533" progId="Word.Picture.8">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7988" y="5508625"/>
                        <a:ext cx="4344987"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70197" name="Object 21">
            <a:extLst>
              <a:ext uri="{FF2B5EF4-FFF2-40B4-BE49-F238E27FC236}">
                <a16:creationId xmlns:a16="http://schemas.microsoft.com/office/drawing/2014/main" id="{FC2F3FF6-911E-4955-A178-4CB730183807}"/>
              </a:ext>
            </a:extLst>
          </p:cNvPr>
          <p:cNvGraphicFramePr>
            <a:graphicFrameLocks noChangeAspect="1"/>
          </p:cNvGraphicFramePr>
          <p:nvPr/>
        </p:nvGraphicFramePr>
        <p:xfrm>
          <a:off x="5054600" y="5640388"/>
          <a:ext cx="1327150" cy="760412"/>
        </p:xfrm>
        <a:graphic>
          <a:graphicData uri="http://schemas.openxmlformats.org/presentationml/2006/ole">
            <mc:AlternateContent xmlns:mc="http://schemas.openxmlformats.org/markup-compatibility/2006">
              <mc:Choice xmlns:v="urn:schemas-microsoft-com:vml" Requires="v">
                <p:oleObj spid="_x0000_s17450" name="公式" r:id="rId9" imgW="710891" imgH="393529" progId="Equation.3">
                  <p:embed/>
                </p:oleObj>
              </mc:Choice>
              <mc:Fallback>
                <p:oleObj name="公式" r:id="rId9" imgW="710891" imgH="393529" progId="Equation.3">
                  <p:embed/>
                  <p:pic>
                    <p:nvPicPr>
                      <p:cNvPr id="0"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54600" y="5640388"/>
                        <a:ext cx="1327150" cy="760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70198" name="Rectangle 22">
            <a:extLst>
              <a:ext uri="{FF2B5EF4-FFF2-40B4-BE49-F238E27FC236}">
                <a16:creationId xmlns:a16="http://schemas.microsoft.com/office/drawing/2014/main" id="{2B69ADA8-5700-437C-9D0A-37DDC4F6D04D}"/>
              </a:ext>
            </a:extLst>
          </p:cNvPr>
          <p:cNvSpPr>
            <a:spLocks noChangeArrowheads="1"/>
          </p:cNvSpPr>
          <p:nvPr/>
        </p:nvSpPr>
        <p:spPr bwMode="auto">
          <a:xfrm>
            <a:off x="4927600" y="4830763"/>
            <a:ext cx="34782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a:latin typeface="Arial" panose="020B0604020202020204" pitchFamily="34" charset="0"/>
              </a:rPr>
              <a:t>74x163</a:t>
            </a:r>
            <a:r>
              <a:rPr lang="zh-CN" altLang="en-US" sz="1800">
                <a:latin typeface="Arial" panose="020B0604020202020204" pitchFamily="34" charset="0"/>
              </a:rPr>
              <a:t>：同步清零二进制计数器</a:t>
            </a:r>
          </a:p>
        </p:txBody>
      </p:sp>
      <p:sp>
        <p:nvSpPr>
          <p:cNvPr id="1970199" name="Rectangle 23">
            <a:extLst>
              <a:ext uri="{FF2B5EF4-FFF2-40B4-BE49-F238E27FC236}">
                <a16:creationId xmlns:a16="http://schemas.microsoft.com/office/drawing/2014/main" id="{094AE60F-C5F5-4575-ABC4-C26BE2696D13}"/>
              </a:ext>
            </a:extLst>
          </p:cNvPr>
          <p:cNvSpPr>
            <a:spLocks noChangeArrowheads="1"/>
          </p:cNvSpPr>
          <p:nvPr/>
        </p:nvSpPr>
        <p:spPr bwMode="auto">
          <a:xfrm>
            <a:off x="4987925" y="5219700"/>
            <a:ext cx="1436688"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200" b="0"/>
              <a:t>Q = 0 ~ 9</a:t>
            </a:r>
          </a:p>
        </p:txBody>
      </p:sp>
      <p:graphicFrame>
        <p:nvGraphicFramePr>
          <p:cNvPr id="1970200" name="Object 24">
            <a:extLst>
              <a:ext uri="{FF2B5EF4-FFF2-40B4-BE49-F238E27FC236}">
                <a16:creationId xmlns:a16="http://schemas.microsoft.com/office/drawing/2014/main" id="{BBEE9024-7AAD-4F52-8C06-627747A3749E}"/>
              </a:ext>
            </a:extLst>
          </p:cNvPr>
          <p:cNvGraphicFramePr>
            <a:graphicFrameLocks noChangeAspect="1"/>
          </p:cNvGraphicFramePr>
          <p:nvPr/>
        </p:nvGraphicFramePr>
        <p:xfrm>
          <a:off x="6457950" y="5846763"/>
          <a:ext cx="1446213" cy="392112"/>
        </p:xfrm>
        <a:graphic>
          <a:graphicData uri="http://schemas.openxmlformats.org/presentationml/2006/ole">
            <mc:AlternateContent xmlns:mc="http://schemas.openxmlformats.org/markup-compatibility/2006">
              <mc:Choice xmlns:v="urn:schemas-microsoft-com:vml" Requires="v">
                <p:oleObj spid="_x0000_s17451" name="公式" r:id="rId11" imgW="774364" imgH="203112" progId="Equation.3">
                  <p:embed/>
                </p:oleObj>
              </mc:Choice>
              <mc:Fallback>
                <p:oleObj name="公式" r:id="rId11" imgW="774364" imgH="203112" progId="Equation.3">
                  <p:embed/>
                  <p:pic>
                    <p:nvPicPr>
                      <p:cNvPr id="0" name="Object 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57950" y="5846763"/>
                        <a:ext cx="1446213"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970194"/>
                                        </p:tgtEl>
                                        <p:attrNameLst>
                                          <p:attrName>style.visibility</p:attrName>
                                        </p:attrNameLst>
                                      </p:cBhvr>
                                      <p:to>
                                        <p:strVal val="visible"/>
                                      </p:to>
                                    </p:set>
                                    <p:animEffect transition="in" filter="wipe(left)">
                                      <p:cBhvr>
                                        <p:cTn id="7" dur="500"/>
                                        <p:tgtEl>
                                          <p:spTgt spid="19701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1970197"/>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1970200"/>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970198"/>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970199"/>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1970197"/>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1970200"/>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1970190"/>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1970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0198" grpId="0"/>
      <p:bldP spid="197019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a:extLst>
              <a:ext uri="{FF2B5EF4-FFF2-40B4-BE49-F238E27FC236}">
                <a16:creationId xmlns:a16="http://schemas.microsoft.com/office/drawing/2014/main" id="{040B6BC1-20C4-4ED8-8EC6-33B120E08012}"/>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2B28898C-1BCF-4CD2-A507-A158F45EB4DD}" type="datetime1">
              <a:rPr lang="zh-CN" altLang="en-US" sz="1800" b="0" smtClean="0">
                <a:solidFill>
                  <a:srgbClr val="B2B2B2"/>
                </a:solidFill>
                <a:latin typeface="Arial" panose="020B0604020202020204" pitchFamily="34" charset="0"/>
              </a:rPr>
              <a:pPr>
                <a:spcAft>
                  <a:spcPct val="0"/>
                </a:spcAft>
                <a:buFontTx/>
                <a:buNone/>
              </a:pPr>
              <a:t>2024/11/12</a:t>
            </a:fld>
            <a:endParaRPr lang="en-US" altLang="zh-CN" sz="1800" b="0">
              <a:solidFill>
                <a:srgbClr val="B2B2B2"/>
              </a:solidFill>
              <a:latin typeface="Arial" panose="020B0604020202020204" pitchFamily="34" charset="0"/>
            </a:endParaRPr>
          </a:p>
        </p:txBody>
      </p:sp>
      <p:sp>
        <p:nvSpPr>
          <p:cNvPr id="18435" name="Rectangle 5">
            <a:extLst>
              <a:ext uri="{FF2B5EF4-FFF2-40B4-BE49-F238E27FC236}">
                <a16:creationId xmlns:a16="http://schemas.microsoft.com/office/drawing/2014/main" id="{4C5D2DB8-18CD-44D0-B3C0-05834EEFA067}"/>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lang="zh-CN" altLang="en-US" sz="1800" b="0">
                <a:solidFill>
                  <a:srgbClr val="B2B2B2"/>
                </a:solidFill>
                <a:latin typeface="宋体" panose="02010600030101010101" pitchFamily="2" charset="-122"/>
              </a:rPr>
              <a:t>数模与模数转换</a:t>
            </a:r>
            <a:endParaRPr kumimoji="1" lang="en-US" altLang="zh-CN" sz="1800" b="0">
              <a:solidFill>
                <a:srgbClr val="B2B2B2"/>
              </a:solidFill>
              <a:latin typeface="宋体" panose="02010600030101010101" pitchFamily="2" charset="-122"/>
            </a:endParaRPr>
          </a:p>
        </p:txBody>
      </p:sp>
      <p:sp>
        <p:nvSpPr>
          <p:cNvPr id="18436" name="Rectangle 6">
            <a:extLst>
              <a:ext uri="{FF2B5EF4-FFF2-40B4-BE49-F238E27FC236}">
                <a16:creationId xmlns:a16="http://schemas.microsoft.com/office/drawing/2014/main" id="{A0B3317E-7DC9-4BA1-AC57-1FEB97E78AE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4D2EFCB8-CEEB-459F-8F1B-5D1EBB85D09F}" type="slidenum">
              <a:rPr lang="en-US" altLang="zh-CN" sz="1800" b="0" smtClean="0">
                <a:solidFill>
                  <a:srgbClr val="B2B2B2"/>
                </a:solidFill>
                <a:latin typeface="Arial" panose="020B0604020202020204" pitchFamily="34" charset="0"/>
              </a:rPr>
              <a:pPr>
                <a:spcAft>
                  <a:spcPct val="0"/>
                </a:spcAft>
                <a:buFontTx/>
                <a:buNone/>
              </a:pPr>
              <a:t>9</a:t>
            </a:fld>
            <a:endParaRPr lang="en-US" altLang="zh-CN" sz="1800" b="0">
              <a:solidFill>
                <a:srgbClr val="B2B2B2"/>
              </a:solidFill>
              <a:latin typeface="Arial" panose="020B0604020202020204" pitchFamily="34" charset="0"/>
            </a:endParaRPr>
          </a:p>
        </p:txBody>
      </p:sp>
      <p:sp>
        <p:nvSpPr>
          <p:cNvPr id="18437" name="Rectangle 2">
            <a:extLst>
              <a:ext uri="{FF2B5EF4-FFF2-40B4-BE49-F238E27FC236}">
                <a16:creationId xmlns:a16="http://schemas.microsoft.com/office/drawing/2014/main" id="{4F291501-DDE2-4554-9126-3FB1E8DD9346}"/>
              </a:ext>
            </a:extLst>
          </p:cNvPr>
          <p:cNvSpPr>
            <a:spLocks noGrp="1" noChangeArrowheads="1"/>
          </p:cNvSpPr>
          <p:nvPr>
            <p:ph type="title"/>
          </p:nvPr>
        </p:nvSpPr>
        <p:spPr/>
        <p:txBody>
          <a:bodyPr/>
          <a:lstStyle/>
          <a:p>
            <a:r>
              <a:rPr lang="zh-CN" altLang="en-US"/>
              <a:t>模</a:t>
            </a:r>
            <a:r>
              <a:rPr lang="en-US" altLang="zh-CN"/>
              <a:t>/</a:t>
            </a:r>
            <a:r>
              <a:rPr lang="zh-CN" altLang="en-US"/>
              <a:t>数转换器</a:t>
            </a:r>
            <a:endParaRPr lang="en-US" altLang="zh-CN"/>
          </a:p>
        </p:txBody>
      </p:sp>
      <p:sp>
        <p:nvSpPr>
          <p:cNvPr id="1980419" name="Rectangle 3">
            <a:extLst>
              <a:ext uri="{FF2B5EF4-FFF2-40B4-BE49-F238E27FC236}">
                <a16:creationId xmlns:a16="http://schemas.microsoft.com/office/drawing/2014/main" id="{25FF0EF4-4C69-4A2D-AB06-B1507C4AD602}"/>
              </a:ext>
            </a:extLst>
          </p:cNvPr>
          <p:cNvSpPr>
            <a:spLocks noGrp="1" noChangeArrowheads="1"/>
          </p:cNvSpPr>
          <p:nvPr>
            <p:ph type="body" idx="1"/>
          </p:nvPr>
        </p:nvSpPr>
        <p:spPr>
          <a:xfrm>
            <a:off x="457200" y="1449388"/>
            <a:ext cx="7967663" cy="4932362"/>
          </a:xfrm>
        </p:spPr>
        <p:txBody>
          <a:bodyPr/>
          <a:lstStyle/>
          <a:p>
            <a:r>
              <a:rPr lang="zh-CN" altLang="en-US"/>
              <a:t>将模拟电压成正比地转换成对应的数字量</a:t>
            </a:r>
          </a:p>
          <a:p>
            <a:endParaRPr lang="zh-CN" altLang="en-US" sz="2400"/>
          </a:p>
          <a:p>
            <a:endParaRPr lang="zh-CN" altLang="en-US" sz="2400"/>
          </a:p>
          <a:p>
            <a:pPr>
              <a:spcBef>
                <a:spcPct val="20000"/>
              </a:spcBef>
            </a:pPr>
            <a:r>
              <a:rPr lang="en-US" altLang="zh-CN"/>
              <a:t>ADC</a:t>
            </a:r>
            <a:r>
              <a:rPr lang="zh-CN" altLang="en-US"/>
              <a:t>分类</a:t>
            </a:r>
          </a:p>
          <a:p>
            <a:pPr>
              <a:spcBef>
                <a:spcPct val="20000"/>
              </a:spcBef>
            </a:pPr>
            <a:endParaRPr lang="zh-CN" altLang="en-US" sz="3200"/>
          </a:p>
          <a:p>
            <a:pPr>
              <a:spcBef>
                <a:spcPct val="20000"/>
              </a:spcBef>
            </a:pPr>
            <a:endParaRPr lang="zh-CN" altLang="en-US" sz="3200"/>
          </a:p>
          <a:p>
            <a:pPr>
              <a:spcBef>
                <a:spcPct val="20000"/>
              </a:spcBef>
            </a:pPr>
            <a:endParaRPr lang="zh-CN" altLang="en-US" sz="3200"/>
          </a:p>
          <a:p>
            <a:pPr>
              <a:spcBef>
                <a:spcPct val="20000"/>
              </a:spcBef>
            </a:pPr>
            <a:r>
              <a:rPr lang="zh-CN" altLang="en-US"/>
              <a:t>一般工作过程：采样、保持、量化、编码</a:t>
            </a:r>
          </a:p>
        </p:txBody>
      </p:sp>
      <p:sp>
        <p:nvSpPr>
          <p:cNvPr id="18439" name="Rectangle 5">
            <a:extLst>
              <a:ext uri="{FF2B5EF4-FFF2-40B4-BE49-F238E27FC236}">
                <a16:creationId xmlns:a16="http://schemas.microsoft.com/office/drawing/2014/main" id="{9A339527-7D94-498B-BF32-22874413EBA1}"/>
              </a:ext>
            </a:extLst>
          </p:cNvPr>
          <p:cNvSpPr>
            <a:spLocks noChangeArrowheads="1"/>
          </p:cNvSpPr>
          <p:nvPr/>
        </p:nvSpPr>
        <p:spPr bwMode="auto">
          <a:xfrm>
            <a:off x="3698875" y="2212975"/>
            <a:ext cx="936625" cy="53975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400" b="0">
                <a:ea typeface="楷体_GB2312"/>
                <a:cs typeface="楷体_GB2312"/>
              </a:rPr>
              <a:t>ADC</a:t>
            </a:r>
            <a:endParaRPr kumimoji="1" lang="en-GB" altLang="zh-CN" sz="2400" b="0">
              <a:ea typeface="楷体_GB2312"/>
              <a:cs typeface="楷体_GB2312"/>
            </a:endParaRPr>
          </a:p>
        </p:txBody>
      </p:sp>
      <p:sp>
        <p:nvSpPr>
          <p:cNvPr id="18440" name="Line 6">
            <a:extLst>
              <a:ext uri="{FF2B5EF4-FFF2-40B4-BE49-F238E27FC236}">
                <a16:creationId xmlns:a16="http://schemas.microsoft.com/office/drawing/2014/main" id="{8200A806-7BBC-4EF9-A35E-08BFE727B674}"/>
              </a:ext>
            </a:extLst>
          </p:cNvPr>
          <p:cNvSpPr>
            <a:spLocks noChangeShapeType="1"/>
          </p:cNvSpPr>
          <p:nvPr/>
        </p:nvSpPr>
        <p:spPr bwMode="auto">
          <a:xfrm>
            <a:off x="3230563" y="2500313"/>
            <a:ext cx="468312"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8441" name="Line 7">
            <a:extLst>
              <a:ext uri="{FF2B5EF4-FFF2-40B4-BE49-F238E27FC236}">
                <a16:creationId xmlns:a16="http://schemas.microsoft.com/office/drawing/2014/main" id="{C92245CC-265A-4EC0-8A58-42D7D0A92CB0}"/>
              </a:ext>
            </a:extLst>
          </p:cNvPr>
          <p:cNvSpPr>
            <a:spLocks noChangeShapeType="1"/>
          </p:cNvSpPr>
          <p:nvPr/>
        </p:nvSpPr>
        <p:spPr bwMode="auto">
          <a:xfrm>
            <a:off x="4635500" y="2500313"/>
            <a:ext cx="466725"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8442" name="Text Box 8">
            <a:extLst>
              <a:ext uri="{FF2B5EF4-FFF2-40B4-BE49-F238E27FC236}">
                <a16:creationId xmlns:a16="http://schemas.microsoft.com/office/drawing/2014/main" id="{FF7DDE2A-D828-4895-88B6-7111DF56B5BF}"/>
              </a:ext>
            </a:extLst>
          </p:cNvPr>
          <p:cNvSpPr txBox="1">
            <a:spLocks noChangeArrowheads="1"/>
          </p:cNvSpPr>
          <p:nvPr/>
        </p:nvSpPr>
        <p:spPr bwMode="auto">
          <a:xfrm>
            <a:off x="5203825" y="2320925"/>
            <a:ext cx="2206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spcAft>
                <a:spcPct val="0"/>
              </a:spcAft>
              <a:buFontTx/>
              <a:buNone/>
            </a:pPr>
            <a:r>
              <a:rPr kumimoji="1" lang="en-US" altLang="zh-CN" sz="2400" b="0">
                <a:ea typeface="楷体_GB2312"/>
                <a:cs typeface="楷体_GB2312"/>
              </a:rPr>
              <a:t>D</a:t>
            </a:r>
            <a:endParaRPr kumimoji="1" lang="zh-CN" altLang="en-US" sz="2400" b="0">
              <a:ea typeface="楷体_GB2312"/>
              <a:cs typeface="楷体_GB2312"/>
            </a:endParaRPr>
          </a:p>
        </p:txBody>
      </p:sp>
      <p:grpSp>
        <p:nvGrpSpPr>
          <p:cNvPr id="2" name="Group 28">
            <a:extLst>
              <a:ext uri="{FF2B5EF4-FFF2-40B4-BE49-F238E27FC236}">
                <a16:creationId xmlns:a16="http://schemas.microsoft.com/office/drawing/2014/main" id="{20FEB132-E340-417E-A99A-61F9C8C9E642}"/>
              </a:ext>
            </a:extLst>
          </p:cNvPr>
          <p:cNvGrpSpPr>
            <a:grpSpLocks/>
          </p:cNvGrpSpPr>
          <p:nvPr/>
        </p:nvGrpSpPr>
        <p:grpSpPr bwMode="auto">
          <a:xfrm>
            <a:off x="2484438" y="3165475"/>
            <a:ext cx="5395912" cy="2260600"/>
            <a:chOff x="1565" y="2462"/>
            <a:chExt cx="3399" cy="1424"/>
          </a:xfrm>
        </p:grpSpPr>
        <p:sp>
          <p:nvSpPr>
            <p:cNvPr id="18445" name="Rectangle 12">
              <a:extLst>
                <a:ext uri="{FF2B5EF4-FFF2-40B4-BE49-F238E27FC236}">
                  <a16:creationId xmlns:a16="http://schemas.microsoft.com/office/drawing/2014/main" id="{E1E061AD-66BC-497C-AE5F-ACB14F2A6CE5}"/>
                </a:ext>
              </a:extLst>
            </p:cNvPr>
            <p:cNvSpPr>
              <a:spLocks noChangeArrowheads="1"/>
            </p:cNvSpPr>
            <p:nvPr/>
          </p:nvSpPr>
          <p:spPr bwMode="auto">
            <a:xfrm>
              <a:off x="1701" y="2655"/>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zh-CN" altLang="en-US" sz="2400" b="0"/>
                <a:t>直接型</a:t>
              </a:r>
            </a:p>
          </p:txBody>
        </p:sp>
        <p:sp>
          <p:nvSpPr>
            <p:cNvPr id="18446" name="Rectangle 13">
              <a:extLst>
                <a:ext uri="{FF2B5EF4-FFF2-40B4-BE49-F238E27FC236}">
                  <a16:creationId xmlns:a16="http://schemas.microsoft.com/office/drawing/2014/main" id="{3C92A4A1-023B-46D0-AFE6-EADEFB2FDAE8}"/>
                </a:ext>
              </a:extLst>
            </p:cNvPr>
            <p:cNvSpPr>
              <a:spLocks noChangeArrowheads="1"/>
            </p:cNvSpPr>
            <p:nvPr/>
          </p:nvSpPr>
          <p:spPr bwMode="auto">
            <a:xfrm>
              <a:off x="1701" y="3436"/>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zh-CN" altLang="en-US" sz="2400" b="0"/>
                <a:t>间接型</a:t>
              </a:r>
            </a:p>
          </p:txBody>
        </p:sp>
        <p:sp>
          <p:nvSpPr>
            <p:cNvPr id="18447" name="Rectangle 14">
              <a:extLst>
                <a:ext uri="{FF2B5EF4-FFF2-40B4-BE49-F238E27FC236}">
                  <a16:creationId xmlns:a16="http://schemas.microsoft.com/office/drawing/2014/main" id="{7CA6FF35-F571-49CA-9607-2BBA00AAC9F3}"/>
                </a:ext>
              </a:extLst>
            </p:cNvPr>
            <p:cNvSpPr>
              <a:spLocks noChangeArrowheads="1"/>
            </p:cNvSpPr>
            <p:nvPr/>
          </p:nvSpPr>
          <p:spPr bwMode="auto">
            <a:xfrm>
              <a:off x="2540" y="2462"/>
              <a:ext cx="10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zh-CN" altLang="zh-CN" sz="2400">
                  <a:latin typeface="Arial" panose="020B0604020202020204" pitchFamily="34" charset="0"/>
                </a:rPr>
                <a:t>并</a:t>
              </a:r>
              <a:r>
                <a:rPr kumimoji="1" lang="zh-CN" altLang="en-US" sz="2400">
                  <a:latin typeface="Arial" panose="020B0604020202020204" pitchFamily="34" charset="0"/>
                </a:rPr>
                <a:t>行</a:t>
              </a:r>
              <a:r>
                <a:rPr kumimoji="1" lang="zh-CN" altLang="zh-CN" sz="2400">
                  <a:latin typeface="Arial" panose="020B0604020202020204" pitchFamily="34" charset="0"/>
                </a:rPr>
                <a:t>比较型</a:t>
              </a:r>
              <a:endParaRPr kumimoji="1" lang="zh-CN" altLang="en-US" sz="2400">
                <a:latin typeface="Arial" panose="020B0604020202020204" pitchFamily="34" charset="0"/>
              </a:endParaRPr>
            </a:p>
          </p:txBody>
        </p:sp>
        <p:sp>
          <p:nvSpPr>
            <p:cNvPr id="18448" name="Rectangle 15">
              <a:extLst>
                <a:ext uri="{FF2B5EF4-FFF2-40B4-BE49-F238E27FC236}">
                  <a16:creationId xmlns:a16="http://schemas.microsoft.com/office/drawing/2014/main" id="{99FE2CD8-FCEE-40E5-8FAD-CEBD998A19BD}"/>
                </a:ext>
              </a:extLst>
            </p:cNvPr>
            <p:cNvSpPr>
              <a:spLocks noChangeArrowheads="1"/>
            </p:cNvSpPr>
            <p:nvPr/>
          </p:nvSpPr>
          <p:spPr bwMode="auto">
            <a:xfrm>
              <a:off x="2540" y="2854"/>
              <a:ext cx="10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zh-CN" altLang="en-US" sz="2400" b="0">
                  <a:latin typeface="Arial" panose="020B0604020202020204" pitchFamily="34" charset="0"/>
                </a:rPr>
                <a:t>反馈比较型</a:t>
              </a:r>
            </a:p>
          </p:txBody>
        </p:sp>
        <p:sp>
          <p:nvSpPr>
            <p:cNvPr id="18449" name="Rectangle 16">
              <a:extLst>
                <a:ext uri="{FF2B5EF4-FFF2-40B4-BE49-F238E27FC236}">
                  <a16:creationId xmlns:a16="http://schemas.microsoft.com/office/drawing/2014/main" id="{9DF5D111-8884-44FD-9BAB-222C15773792}"/>
                </a:ext>
              </a:extLst>
            </p:cNvPr>
            <p:cNvSpPr>
              <a:spLocks noChangeArrowheads="1"/>
            </p:cNvSpPr>
            <p:nvPr/>
          </p:nvSpPr>
          <p:spPr bwMode="auto">
            <a:xfrm>
              <a:off x="3765" y="2689"/>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zh-CN" altLang="en-US" sz="2400" b="0">
                  <a:latin typeface="Arial" panose="020B0604020202020204" pitchFamily="34" charset="0"/>
                </a:rPr>
                <a:t>计数型</a:t>
              </a:r>
            </a:p>
          </p:txBody>
        </p:sp>
        <p:sp>
          <p:nvSpPr>
            <p:cNvPr id="18450" name="Rectangle 17">
              <a:extLst>
                <a:ext uri="{FF2B5EF4-FFF2-40B4-BE49-F238E27FC236}">
                  <a16:creationId xmlns:a16="http://schemas.microsoft.com/office/drawing/2014/main" id="{C954A040-DC22-4DF5-9F44-60BC401A2949}"/>
                </a:ext>
              </a:extLst>
            </p:cNvPr>
            <p:cNvSpPr>
              <a:spLocks noChangeArrowheads="1"/>
            </p:cNvSpPr>
            <p:nvPr/>
          </p:nvSpPr>
          <p:spPr bwMode="auto">
            <a:xfrm>
              <a:off x="3765" y="2976"/>
              <a:ext cx="10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zh-CN" altLang="en-US" sz="2400">
                  <a:latin typeface="Arial" panose="020B0604020202020204" pitchFamily="34" charset="0"/>
                </a:rPr>
                <a:t>逐次比较型</a:t>
              </a:r>
            </a:p>
          </p:txBody>
        </p:sp>
        <p:sp>
          <p:nvSpPr>
            <p:cNvPr id="18451" name="Rectangle 18">
              <a:extLst>
                <a:ext uri="{FF2B5EF4-FFF2-40B4-BE49-F238E27FC236}">
                  <a16:creationId xmlns:a16="http://schemas.microsoft.com/office/drawing/2014/main" id="{7C13A7DA-D045-48A9-834F-74CE46124009}"/>
                </a:ext>
              </a:extLst>
            </p:cNvPr>
            <p:cNvSpPr>
              <a:spLocks noChangeArrowheads="1"/>
            </p:cNvSpPr>
            <p:nvPr/>
          </p:nvSpPr>
          <p:spPr bwMode="auto">
            <a:xfrm>
              <a:off x="2540" y="3312"/>
              <a:ext cx="15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zh-CN" altLang="en-US" sz="2400" b="0">
                  <a:latin typeface="Arial" panose="020B0604020202020204" pitchFamily="34" charset="0"/>
                </a:rPr>
                <a:t>电压</a:t>
              </a:r>
              <a:r>
                <a:rPr kumimoji="1" lang="en-US" altLang="zh-CN" sz="2400" b="0">
                  <a:latin typeface="Arial" panose="020B0604020202020204" pitchFamily="34" charset="0"/>
                </a:rPr>
                <a:t>-</a:t>
              </a:r>
              <a:r>
                <a:rPr kumimoji="1" lang="zh-CN" altLang="en-US" sz="2400" b="0">
                  <a:latin typeface="Arial" panose="020B0604020202020204" pitchFamily="34" charset="0"/>
                </a:rPr>
                <a:t>频率</a:t>
              </a:r>
              <a:r>
                <a:rPr lang="zh-CN" altLang="en-US" sz="2400" b="0">
                  <a:latin typeface="Arial" panose="020B0604020202020204" pitchFamily="34" charset="0"/>
                </a:rPr>
                <a:t>变换型</a:t>
              </a:r>
            </a:p>
          </p:txBody>
        </p:sp>
        <p:sp>
          <p:nvSpPr>
            <p:cNvPr id="18452" name="Rectangle 19">
              <a:extLst>
                <a:ext uri="{FF2B5EF4-FFF2-40B4-BE49-F238E27FC236}">
                  <a16:creationId xmlns:a16="http://schemas.microsoft.com/office/drawing/2014/main" id="{4F68EC9B-AA50-47AA-A55F-030B43F949F4}"/>
                </a:ext>
              </a:extLst>
            </p:cNvPr>
            <p:cNvSpPr>
              <a:spLocks noChangeArrowheads="1"/>
            </p:cNvSpPr>
            <p:nvPr/>
          </p:nvSpPr>
          <p:spPr bwMode="auto">
            <a:xfrm>
              <a:off x="2540" y="3598"/>
              <a:ext cx="24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zh-CN" altLang="en-US" sz="2400" b="0">
                  <a:latin typeface="Arial" panose="020B0604020202020204" pitchFamily="34" charset="0"/>
                </a:rPr>
                <a:t>电压</a:t>
              </a:r>
              <a:r>
                <a:rPr lang="en-US" altLang="zh-CN" sz="2400" b="0">
                  <a:latin typeface="Arial" panose="020B0604020202020204" pitchFamily="34" charset="0"/>
                </a:rPr>
                <a:t>-</a:t>
              </a:r>
              <a:r>
                <a:rPr lang="zh-CN" altLang="en-US" sz="2400" b="0">
                  <a:latin typeface="Arial" panose="020B0604020202020204" pitchFamily="34" charset="0"/>
                </a:rPr>
                <a:t>时间变换型</a:t>
              </a:r>
              <a:r>
                <a:rPr lang="en-US" altLang="zh-CN" sz="2400" b="0">
                  <a:latin typeface="Arial" panose="020B0604020202020204" pitchFamily="34" charset="0"/>
                </a:rPr>
                <a:t>(</a:t>
              </a:r>
              <a:r>
                <a:rPr kumimoji="1" lang="zh-CN" altLang="en-US" sz="2400">
                  <a:latin typeface="Arial" panose="020B0604020202020204" pitchFamily="34" charset="0"/>
                </a:rPr>
                <a:t>双积分型</a:t>
              </a:r>
              <a:r>
                <a:rPr kumimoji="1" lang="en-US" altLang="zh-CN" sz="2400" b="0">
                  <a:latin typeface="Arial" panose="020B0604020202020204" pitchFamily="34" charset="0"/>
                </a:rPr>
                <a:t>)</a:t>
              </a:r>
            </a:p>
          </p:txBody>
        </p:sp>
        <p:sp>
          <p:nvSpPr>
            <p:cNvPr id="18453" name="AutoShape 22">
              <a:extLst>
                <a:ext uri="{FF2B5EF4-FFF2-40B4-BE49-F238E27FC236}">
                  <a16:creationId xmlns:a16="http://schemas.microsoft.com/office/drawing/2014/main" id="{0086D16F-63D1-4E9B-A0AA-7314AA4F340D}"/>
                </a:ext>
              </a:extLst>
            </p:cNvPr>
            <p:cNvSpPr>
              <a:spLocks/>
            </p:cNvSpPr>
            <p:nvPr/>
          </p:nvSpPr>
          <p:spPr bwMode="auto">
            <a:xfrm>
              <a:off x="2404" y="3388"/>
              <a:ext cx="113" cy="430"/>
            </a:xfrm>
            <a:prstGeom prst="leftBrace">
              <a:avLst>
                <a:gd name="adj1" fmla="val 31711"/>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8454" name="AutoShape 23">
              <a:extLst>
                <a:ext uri="{FF2B5EF4-FFF2-40B4-BE49-F238E27FC236}">
                  <a16:creationId xmlns:a16="http://schemas.microsoft.com/office/drawing/2014/main" id="{27B81DD7-4CC4-4E1E-9E7D-B9221D07FAF8}"/>
                </a:ext>
              </a:extLst>
            </p:cNvPr>
            <p:cNvSpPr>
              <a:spLocks/>
            </p:cNvSpPr>
            <p:nvPr/>
          </p:nvSpPr>
          <p:spPr bwMode="auto">
            <a:xfrm>
              <a:off x="3628" y="2772"/>
              <a:ext cx="113" cy="430"/>
            </a:xfrm>
            <a:prstGeom prst="leftBrace">
              <a:avLst>
                <a:gd name="adj1" fmla="val 31711"/>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8455" name="AutoShape 24">
              <a:extLst>
                <a:ext uri="{FF2B5EF4-FFF2-40B4-BE49-F238E27FC236}">
                  <a16:creationId xmlns:a16="http://schemas.microsoft.com/office/drawing/2014/main" id="{1FC6959D-950C-4157-8FD3-61B27C480BAC}"/>
                </a:ext>
              </a:extLst>
            </p:cNvPr>
            <p:cNvSpPr>
              <a:spLocks/>
            </p:cNvSpPr>
            <p:nvPr/>
          </p:nvSpPr>
          <p:spPr bwMode="auto">
            <a:xfrm>
              <a:off x="2404" y="2510"/>
              <a:ext cx="136" cy="603"/>
            </a:xfrm>
            <a:prstGeom prst="leftBrace">
              <a:avLst>
                <a:gd name="adj1" fmla="val 36949"/>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8456" name="AutoShape 25">
              <a:extLst>
                <a:ext uri="{FF2B5EF4-FFF2-40B4-BE49-F238E27FC236}">
                  <a16:creationId xmlns:a16="http://schemas.microsoft.com/office/drawing/2014/main" id="{C2873AB3-975C-49F0-AE22-29C7ABE154AE}"/>
                </a:ext>
              </a:extLst>
            </p:cNvPr>
            <p:cNvSpPr>
              <a:spLocks/>
            </p:cNvSpPr>
            <p:nvPr/>
          </p:nvSpPr>
          <p:spPr bwMode="auto">
            <a:xfrm>
              <a:off x="1565" y="2711"/>
              <a:ext cx="136" cy="964"/>
            </a:xfrm>
            <a:prstGeom prst="leftBrace">
              <a:avLst>
                <a:gd name="adj1" fmla="val 59069"/>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grpSp>
      <p:graphicFrame>
        <p:nvGraphicFramePr>
          <p:cNvPr id="18444" name="Object 31">
            <a:extLst>
              <a:ext uri="{FF2B5EF4-FFF2-40B4-BE49-F238E27FC236}">
                <a16:creationId xmlns:a16="http://schemas.microsoft.com/office/drawing/2014/main" id="{75A01A45-8615-4B7F-8188-EB9725CFA497}"/>
              </a:ext>
            </a:extLst>
          </p:cNvPr>
          <p:cNvGraphicFramePr>
            <a:graphicFrameLocks noChangeAspect="1"/>
          </p:cNvGraphicFramePr>
          <p:nvPr/>
        </p:nvGraphicFramePr>
        <p:xfrm>
          <a:off x="2768600" y="2166938"/>
          <a:ext cx="358775" cy="523875"/>
        </p:xfrm>
        <a:graphic>
          <a:graphicData uri="http://schemas.openxmlformats.org/presentationml/2006/ole">
            <mc:AlternateContent xmlns:mc="http://schemas.openxmlformats.org/markup-compatibility/2006">
              <mc:Choice xmlns:v="urn:schemas-microsoft-com:vml" Requires="v">
                <p:oleObj spid="_x0000_s18462" name="公式" r:id="rId4" imgW="152268" imgH="215713" progId="Equation.3">
                  <p:embed/>
                </p:oleObj>
              </mc:Choice>
              <mc:Fallback>
                <p:oleObj name="公式" r:id="rId4" imgW="152268" imgH="215713" progId="Equation.3">
                  <p:embed/>
                  <p:pic>
                    <p:nvPicPr>
                      <p:cNvPr id="0" name="Object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8600" y="2166938"/>
                        <a:ext cx="358775"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8041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9804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43444</TotalTime>
  <Pages>0</Pages>
  <Words>3704</Words>
  <Characters>0</Characters>
  <Application>Microsoft Office PowerPoint</Application>
  <DocSecurity>0</DocSecurity>
  <PresentationFormat>全屏显示(4:3)</PresentationFormat>
  <Lines>0</Lines>
  <Paragraphs>429</Paragraphs>
  <Slides>23</Slides>
  <Notes>19</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23</vt:i4>
      </vt:variant>
    </vt:vector>
  </HeadingPairs>
  <TitlesOfParts>
    <vt:vector size="34" baseType="lpstr">
      <vt:lpstr>Batang</vt:lpstr>
      <vt:lpstr>楷体_GB2312</vt:lpstr>
      <vt:lpstr>宋体</vt:lpstr>
      <vt:lpstr>微软雅黑</vt:lpstr>
      <vt:lpstr>Arial</vt:lpstr>
      <vt:lpstr>Symbol</vt:lpstr>
      <vt:lpstr>Times New Roman</vt:lpstr>
      <vt:lpstr>Wingdings</vt:lpstr>
      <vt:lpstr>默认设计模板</vt:lpstr>
      <vt:lpstr>公式</vt:lpstr>
      <vt:lpstr>图片</vt:lpstr>
      <vt:lpstr>模拟与数字电路 Analog and Digital Circuits</vt:lpstr>
      <vt:lpstr>内容提纲</vt:lpstr>
      <vt:lpstr>概述</vt:lpstr>
      <vt:lpstr>数模转换器</vt:lpstr>
      <vt:lpstr>权电阻网络DAC</vt:lpstr>
      <vt:lpstr>倒T形电阻网络DAC</vt:lpstr>
      <vt:lpstr>示例─AD7533</vt:lpstr>
      <vt:lpstr>示例─DAC应用</vt:lpstr>
      <vt:lpstr>模/数转换器</vt:lpstr>
      <vt:lpstr>采样和保持</vt:lpstr>
      <vt:lpstr>量化和编码</vt:lpstr>
      <vt:lpstr>示例─量化和编码</vt:lpstr>
      <vt:lpstr>并行比较型ADC</vt:lpstr>
      <vt:lpstr>PowerPoint 演示文稿</vt:lpstr>
      <vt:lpstr>反馈比较型ADC</vt:lpstr>
      <vt:lpstr>计数型ADC</vt:lpstr>
      <vt:lpstr>逐次比较型ADC</vt:lpstr>
      <vt:lpstr>4位逐次比较型ADC的一种实现</vt:lpstr>
      <vt:lpstr>双积分型ADC</vt:lpstr>
      <vt:lpstr>双积分型ADC (续1)</vt:lpstr>
      <vt:lpstr>双积分型ADC (续2)</vt:lpstr>
      <vt:lpstr>DAC和ADC主要参数</vt:lpstr>
      <vt:lpstr>The End</vt:lpstr>
    </vt:vector>
  </TitlesOfParts>
  <Company>ustc</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第1章_计算机基础知识_概述</dc:title>
  <dc:creator>张俊霞</dc:creator>
  <cp:lastModifiedBy>ZJX</cp:lastModifiedBy>
  <cp:revision>413</cp:revision>
  <cp:lastPrinted>1900-01-04T05:08:28Z</cp:lastPrinted>
  <dcterms:created xsi:type="dcterms:W3CDTF">2004-01-05T23:56:53Z</dcterms:created>
  <dcterms:modified xsi:type="dcterms:W3CDTF">2024-11-12T00:17:59Z</dcterms:modified>
  <cp:category>16位微机原理与接口</cp:category>
</cp:coreProperties>
</file>