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5" r:id="rId3"/>
    <p:sldId id="353" r:id="rId5"/>
    <p:sldId id="354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51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F9F9F9"/>
    <a:srgbClr val="F5F5F5"/>
    <a:srgbClr val="404040"/>
    <a:srgbClr val="B28C6E"/>
    <a:srgbClr val="E95464"/>
    <a:srgbClr val="0095D9"/>
    <a:srgbClr val="82AE46"/>
    <a:srgbClr val="FFFFF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3FFEF-EF52-428B-8353-DB8DFE2EDD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8D591-460B-4CB7-BC7B-847DBE8BDF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38D591-460B-4CB7-BC7B-847DBE8BDF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8D591-460B-4CB7-BC7B-847DBE8BDFAF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38D591-460B-4CB7-BC7B-847DBE8BDF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8D591-460B-4CB7-BC7B-847DBE8BDFAF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8D591-460B-4CB7-BC7B-847DBE8BDFAF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8D591-460B-4CB7-BC7B-847DBE8BDFAF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8D591-460B-4CB7-BC7B-847DBE8BDFAF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8D591-460B-4CB7-BC7B-847DBE8BDFAF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8D591-460B-4CB7-BC7B-847DBE8BDFAF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8D591-460B-4CB7-BC7B-847DBE8BDFAF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8D591-460B-4CB7-BC7B-847DBE8BDFAF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689A-8295-433B-A159-E40F141FB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F88EB-ECBF-4358-9A89-837974A1A9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25000"/>
            <a:lum/>
          </a:blip>
          <a:srcRect/>
          <a:stretch>
            <a:fillRect t="-72000" b="-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8689A-8295-433B-A159-E40F141FBB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F88EB-ECBF-4358-9A89-837974A1A90C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11834"/>
            <a:ext cx="12192000" cy="6858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84607" y="2533381"/>
            <a:ext cx="8263801" cy="1258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zh-CN" altLang="en-US" sz="60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谷歌和百度的高级搜索</a:t>
            </a:r>
            <a:endParaRPr lang="zh-CN" altLang="en-US" sz="6000" b="1" spc="3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259736" y="1131335"/>
            <a:ext cx="666994" cy="666994"/>
          </a:xfrm>
          <a:prstGeom prst="ellipse">
            <a:avLst/>
          </a:prstGeom>
          <a:solidFill>
            <a:srgbClr val="82A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rot="20108180">
            <a:off x="10879495" y="5205453"/>
            <a:ext cx="545690" cy="545690"/>
          </a:xfrm>
          <a:prstGeom prst="ellipse">
            <a:avLst/>
          </a:prstGeom>
          <a:solidFill>
            <a:srgbClr val="B28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4461" y="0"/>
            <a:ext cx="1540759" cy="936702"/>
          </a:xfrm>
          <a:prstGeom prst="rect">
            <a:avLst/>
          </a:prstGeom>
          <a:blipFill>
            <a:blip r:embed="rId1"/>
            <a:stretch>
              <a:fillRect t="-644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1456358"/>
            <a:ext cx="946594" cy="1304264"/>
          </a:xfrm>
          <a:prstGeom prst="rect">
            <a:avLst/>
          </a:prstGeom>
          <a:blipFill>
            <a:blip r:embed="rId2"/>
            <a:stretch>
              <a:fillRect l="-3778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751825" y="4745884"/>
            <a:ext cx="440175" cy="1426588"/>
          </a:xfrm>
          <a:prstGeom prst="rect">
            <a:avLst/>
          </a:prstGeom>
          <a:blipFill>
            <a:blip r:embed="rId3"/>
            <a:stretch>
              <a:fillRect l="-1" r="-2254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956023" y="6172472"/>
            <a:ext cx="1816133" cy="685528"/>
          </a:xfrm>
          <a:prstGeom prst="rect">
            <a:avLst/>
          </a:prstGeom>
          <a:blipFill>
            <a:blip r:embed="rId4"/>
            <a:stretch>
              <a:fillRect t="-1" b="-12055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 rot="610401">
            <a:off x="11367140" y="66229"/>
            <a:ext cx="1060796" cy="117663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 rot="610401">
            <a:off x="10002596" y="-430637"/>
            <a:ext cx="1852636" cy="217036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 rot="418697">
            <a:off x="100924" y="4329108"/>
            <a:ext cx="1548518" cy="17558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 rot="418697">
            <a:off x="-197779" y="5478298"/>
            <a:ext cx="1469264" cy="1713124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1259736" y="1131335"/>
            <a:ext cx="666994" cy="666994"/>
          </a:xfrm>
          <a:prstGeom prst="ellipse">
            <a:avLst/>
          </a:prstGeom>
          <a:solidFill>
            <a:srgbClr val="82A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rot="20108180">
            <a:off x="10879495" y="5205453"/>
            <a:ext cx="545690" cy="545690"/>
          </a:xfrm>
          <a:prstGeom prst="ellipse">
            <a:avLst/>
          </a:prstGeom>
          <a:solidFill>
            <a:srgbClr val="B28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4461" y="0"/>
            <a:ext cx="1540759" cy="936702"/>
          </a:xfrm>
          <a:prstGeom prst="rect">
            <a:avLst/>
          </a:prstGeom>
          <a:blipFill>
            <a:blip r:embed="rId1"/>
            <a:stretch>
              <a:fillRect t="-644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1456358"/>
            <a:ext cx="946594" cy="1304264"/>
          </a:xfrm>
          <a:prstGeom prst="rect">
            <a:avLst/>
          </a:prstGeom>
          <a:blipFill>
            <a:blip r:embed="rId2"/>
            <a:stretch>
              <a:fillRect l="-3778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751825" y="4745884"/>
            <a:ext cx="440175" cy="1426588"/>
          </a:xfrm>
          <a:prstGeom prst="rect">
            <a:avLst/>
          </a:prstGeom>
          <a:blipFill>
            <a:blip r:embed="rId3"/>
            <a:stretch>
              <a:fillRect l="-1" r="-2254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956023" y="6172472"/>
            <a:ext cx="1816133" cy="685528"/>
          </a:xfrm>
          <a:prstGeom prst="rect">
            <a:avLst/>
          </a:prstGeom>
          <a:blipFill>
            <a:blip r:embed="rId4"/>
            <a:stretch>
              <a:fillRect t="-1" b="-12055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 rot="610401">
            <a:off x="11367140" y="66229"/>
            <a:ext cx="1060796" cy="117663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 rot="610401">
            <a:off x="10002596" y="-430637"/>
            <a:ext cx="1852636" cy="217036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 rot="418697">
            <a:off x="100924" y="4329108"/>
            <a:ext cx="1548518" cy="17558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 rot="418697">
            <a:off x="-197779" y="5478298"/>
            <a:ext cx="1469264" cy="1713124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62938" y="920464"/>
            <a:ext cx="5302275" cy="714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波浪号</a:t>
            </a:r>
            <a:endParaRPr lang="zh-CN" altLang="en-US" sz="3200" b="1" spc="300" dirty="0">
              <a:solidFill>
                <a:prstClr val="black">
                  <a:lumMod val="65000"/>
                  <a:lumOff val="35000"/>
                </a:prstClr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562937" y="1828317"/>
            <a:ext cx="7262549" cy="107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spc="300" dirty="0" smtClean="0">
                <a:solidFill>
                  <a:schemeClr val="accent3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/>
                <a:cs typeface="+mn-ea"/>
                <a:sym typeface="思源黑体 CN Light" panose="020B0300000000000000" pitchFamily="34" charset="-122"/>
              </a:rPr>
              <a:t>~</a:t>
            </a:r>
            <a:r>
              <a:rPr lang="zh-CN" altLang="en-US" sz="2400" b="1" dirty="0">
                <a:solidFill>
                  <a:schemeClr val="accent3">
                    <a:lumMod val="50000"/>
                  </a:schemeClr>
                </a:solidFill>
                <a:ea typeface="思源黑体 CN Light" panose="020B0300000000000000"/>
              </a:rPr>
              <a:t>除了搜索给定的关键词外，还要搜索与波浪号后面的关键词相关的词汇</a:t>
            </a:r>
            <a:endParaRPr lang="zh-CN" altLang="en-US" sz="2400" b="1" spc="300" dirty="0">
              <a:solidFill>
                <a:schemeClr val="accent3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/>
              <a:cs typeface="+mn-ea"/>
              <a:sym typeface="思源黑体 CN Light" panose="020B0300000000000000" pitchFamily="34" charset="-122"/>
            </a:endParaRPr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49094" y="2533381"/>
            <a:ext cx="5493812" cy="138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zh-CN" altLang="en-US" sz="66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感谢您的观看</a:t>
            </a:r>
            <a:endParaRPr lang="zh-CN" altLang="en-US" sz="6600" b="1" spc="3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259736" y="1131335"/>
            <a:ext cx="666994" cy="666994"/>
          </a:xfrm>
          <a:prstGeom prst="ellipse">
            <a:avLst/>
          </a:prstGeom>
          <a:solidFill>
            <a:srgbClr val="82A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rot="20108180">
            <a:off x="10879495" y="5205453"/>
            <a:ext cx="545690" cy="545690"/>
          </a:xfrm>
          <a:prstGeom prst="ellipse">
            <a:avLst/>
          </a:prstGeom>
          <a:solidFill>
            <a:srgbClr val="B28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4461" y="0"/>
            <a:ext cx="1540759" cy="936702"/>
          </a:xfrm>
          <a:prstGeom prst="rect">
            <a:avLst/>
          </a:prstGeom>
          <a:blipFill>
            <a:blip r:embed="rId1"/>
            <a:stretch>
              <a:fillRect t="-644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1456358"/>
            <a:ext cx="946594" cy="1304264"/>
          </a:xfrm>
          <a:prstGeom prst="rect">
            <a:avLst/>
          </a:prstGeom>
          <a:blipFill>
            <a:blip r:embed="rId2"/>
            <a:stretch>
              <a:fillRect l="-3778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751825" y="4745884"/>
            <a:ext cx="440175" cy="1426588"/>
          </a:xfrm>
          <a:prstGeom prst="rect">
            <a:avLst/>
          </a:prstGeom>
          <a:blipFill>
            <a:blip r:embed="rId3"/>
            <a:stretch>
              <a:fillRect l="-1" r="-2254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956023" y="6172472"/>
            <a:ext cx="1816133" cy="685528"/>
          </a:xfrm>
          <a:prstGeom prst="rect">
            <a:avLst/>
          </a:prstGeom>
          <a:blipFill>
            <a:blip r:embed="rId4"/>
            <a:stretch>
              <a:fillRect t="-1" b="-12055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 rot="610401">
            <a:off x="11367140" y="66229"/>
            <a:ext cx="1060796" cy="117663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 rot="610401">
            <a:off x="10002596" y="-430637"/>
            <a:ext cx="1852636" cy="217036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 rot="418697">
            <a:off x="100924" y="4329108"/>
            <a:ext cx="1548518" cy="17558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 rot="418697">
            <a:off x="-197779" y="5478298"/>
            <a:ext cx="1469264" cy="1713124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Inhaltsplatzhalter 4"/>
          <p:cNvSpPr txBox="1"/>
          <p:nvPr/>
        </p:nvSpPr>
        <p:spPr>
          <a:xfrm>
            <a:off x="5396248" y="2330055"/>
            <a:ext cx="6490951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95D9"/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内事</a:t>
            </a:r>
            <a:r>
              <a:rPr lang="zh-CN" altLang="en-US" sz="2800" b="1" dirty="0" smtClean="0">
                <a:solidFill>
                  <a:srgbClr val="0095D9"/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不决问百度，外事不决问</a:t>
            </a:r>
            <a:r>
              <a:rPr lang="en-US" altLang="zh-CN" sz="2800" b="1" dirty="0" err="1" smtClean="0">
                <a:solidFill>
                  <a:srgbClr val="0095D9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google</a:t>
            </a:r>
            <a:br>
              <a:rPr lang="en-US" sz="1400" b="1" dirty="0">
                <a:solidFill>
                  <a:srgbClr val="5B9BD5"/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</a:br>
            <a:br>
              <a:rPr lang="en-US" sz="1400" b="1" dirty="0">
                <a:solidFill>
                  <a:srgbClr val="5B9BD5"/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</a:b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在输入关键字的时候，搭配一些咒语，会让搜索事半功倍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cs typeface="+mn-ea"/>
              <a:sym typeface="思源黑体 CN Light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54" y="2330055"/>
            <a:ext cx="3854509" cy="2569186"/>
          </a:xfrm>
          <a:prstGeom prst="rect">
            <a:avLst/>
          </a:prstGeom>
        </p:spPr>
      </p:pic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62938" y="1972003"/>
            <a:ext cx="1930337" cy="532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filetype:</a:t>
            </a:r>
            <a:endParaRPr lang="en-US" altLang="zh-CN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charset="-122"/>
              <a:ea typeface="黑体" panose="02010609060101010101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259736" y="1131335"/>
            <a:ext cx="666994" cy="666994"/>
          </a:xfrm>
          <a:prstGeom prst="ellipse">
            <a:avLst/>
          </a:prstGeom>
          <a:solidFill>
            <a:srgbClr val="82A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rot="20108180">
            <a:off x="10879495" y="5205453"/>
            <a:ext cx="545690" cy="545690"/>
          </a:xfrm>
          <a:prstGeom prst="ellipse">
            <a:avLst/>
          </a:prstGeom>
          <a:solidFill>
            <a:srgbClr val="B28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4461" y="0"/>
            <a:ext cx="1540759" cy="936702"/>
          </a:xfrm>
          <a:prstGeom prst="rect">
            <a:avLst/>
          </a:prstGeom>
          <a:blipFill>
            <a:blip r:embed="rId1"/>
            <a:stretch>
              <a:fillRect t="-644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1456358"/>
            <a:ext cx="946594" cy="1304264"/>
          </a:xfrm>
          <a:prstGeom prst="rect">
            <a:avLst/>
          </a:prstGeom>
          <a:blipFill>
            <a:blip r:embed="rId2"/>
            <a:stretch>
              <a:fillRect l="-3778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751825" y="4745884"/>
            <a:ext cx="440175" cy="1426588"/>
          </a:xfrm>
          <a:prstGeom prst="rect">
            <a:avLst/>
          </a:prstGeom>
          <a:blipFill>
            <a:blip r:embed="rId3"/>
            <a:stretch>
              <a:fillRect l="-1" r="-2254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956023" y="6172472"/>
            <a:ext cx="1816133" cy="685528"/>
          </a:xfrm>
          <a:prstGeom prst="rect">
            <a:avLst/>
          </a:prstGeom>
          <a:blipFill>
            <a:blip r:embed="rId4"/>
            <a:stretch>
              <a:fillRect t="-1" b="-12055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 rot="610401">
            <a:off x="11367140" y="66229"/>
            <a:ext cx="1060796" cy="117663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 rot="610401">
            <a:off x="10002596" y="-430637"/>
            <a:ext cx="1852636" cy="217036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 rot="418697">
            <a:off x="100924" y="4329108"/>
            <a:ext cx="1548518" cy="17558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 rot="418697">
            <a:off x="-197779" y="5478298"/>
            <a:ext cx="1469264" cy="1713124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62878" y="2399282"/>
            <a:ext cx="2446944" cy="53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intitle:</a:t>
            </a:r>
            <a:endParaRPr lang="zh-CN" altLang="en-US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charset="-122"/>
              <a:ea typeface="黑体" panose="02010609060101010101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60223" y="2798792"/>
            <a:ext cx="1199717" cy="53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inurl:</a:t>
            </a:r>
            <a:endParaRPr lang="zh-CN" altLang="en-US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charset="-122"/>
              <a:ea typeface="黑体" panose="02010609060101010101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62938" y="920464"/>
            <a:ext cx="5302275" cy="714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咒</a:t>
            </a:r>
            <a:r>
              <a:rPr lang="zh-CN" altLang="en-US" sz="32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语来喽</a:t>
            </a:r>
            <a:endParaRPr lang="zh-CN" altLang="en-US" sz="3200" b="1" spc="300" dirty="0">
              <a:solidFill>
                <a:prstClr val="black">
                  <a:lumMod val="65000"/>
                  <a:lumOff val="35000"/>
                </a:prstClr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68366" y="3252466"/>
            <a:ext cx="1217984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site:</a:t>
            </a:r>
            <a:endParaRPr lang="zh-CN" altLang="en-US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charset="-122"/>
              <a:ea typeface="黑体" panose="02010609060101010101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97853" y="3758140"/>
            <a:ext cx="1223412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  <a:sym typeface="思源黑体 CN Light" panose="020B0300000000000000" pitchFamily="34" charset="-122"/>
              </a:rPr>
              <a:t>“”</a:t>
            </a:r>
            <a:endParaRPr lang="zh-CN" altLang="en-US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Adobe Gothic Std B" panose="020B0800000000000000" pitchFamily="34" charset="-128"/>
              <a:ea typeface="思源黑体 CN Bold" panose="020B0800000000000000" pitchFamily="34" charset="-122"/>
              <a:cs typeface="Times New Roman" panose="02020603050405020304" pitchFamily="18" charset="0"/>
              <a:sym typeface="思源黑体 CN Light" panose="020B03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86633" y="3758140"/>
            <a:ext cx="1202432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『』</a:t>
            </a:r>
            <a:endParaRPr lang="zh-CN" altLang="en-US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97853" y="2070489"/>
            <a:ext cx="1202432" cy="55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《》</a:t>
            </a:r>
            <a:endParaRPr lang="zh-CN" altLang="en-US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50773" y="2361312"/>
            <a:ext cx="1202432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_</a:t>
            </a:r>
            <a:r>
              <a:rPr lang="en-US" altLang="zh-CN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 </a:t>
            </a:r>
            <a:endParaRPr lang="zh-CN" altLang="en-US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29673" y="2837026"/>
            <a:ext cx="1202432" cy="55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%</a:t>
            </a:r>
            <a:endParaRPr lang="zh-CN" altLang="en-US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29673" y="3252466"/>
            <a:ext cx="1202432" cy="560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~</a:t>
            </a:r>
            <a:endParaRPr lang="zh-CN" altLang="en-US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cs typeface="+mn-ea"/>
              <a:sym typeface="思源黑体 CN Light" panose="020B0300000000000000" pitchFamily="34" charset="-122"/>
            </a:endParaRPr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62938" y="1972003"/>
            <a:ext cx="6735608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用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于搜索特定文件格式</a:t>
            </a:r>
            <a:endParaRPr lang="zh-CN" altLang="en-US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charset="-122"/>
              <a:ea typeface="黑体" panose="02010609060101010101" charset="-122"/>
              <a:cs typeface="+mn-ea"/>
              <a:sym typeface="思源黑体 CN Light" panose="020B0300000000000000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比如搜索</a:t>
            </a: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filetype:pdf 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香香</a:t>
            </a:r>
            <a:endParaRPr lang="en-US" altLang="zh-CN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charset="-122"/>
              <a:ea typeface="黑体" panose="02010609060101010101" charset="-122"/>
              <a:cs typeface="+mn-ea"/>
              <a:sym typeface="思源黑体 CN Light" panose="020B0300000000000000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返回的就是包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含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香香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这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个关键词的所有</a:t>
            </a:r>
            <a:r>
              <a:rPr lang="en-US" altLang="zh-CN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pdf 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文件。</a:t>
            </a:r>
            <a:endParaRPr lang="en-US" altLang="zh-CN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charset="-122"/>
              <a:ea typeface="黑体" panose="02010609060101010101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259736" y="1131335"/>
            <a:ext cx="666994" cy="666994"/>
          </a:xfrm>
          <a:prstGeom prst="ellipse">
            <a:avLst/>
          </a:prstGeom>
          <a:solidFill>
            <a:srgbClr val="82A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rot="20108180">
            <a:off x="10879495" y="5205453"/>
            <a:ext cx="545690" cy="545690"/>
          </a:xfrm>
          <a:prstGeom prst="ellipse">
            <a:avLst/>
          </a:prstGeom>
          <a:solidFill>
            <a:srgbClr val="B28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4461" y="0"/>
            <a:ext cx="1540759" cy="936702"/>
          </a:xfrm>
          <a:prstGeom prst="rect">
            <a:avLst/>
          </a:prstGeom>
          <a:blipFill>
            <a:blip r:embed="rId1"/>
            <a:stretch>
              <a:fillRect t="-644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1456358"/>
            <a:ext cx="946594" cy="1304264"/>
          </a:xfrm>
          <a:prstGeom prst="rect">
            <a:avLst/>
          </a:prstGeom>
          <a:blipFill>
            <a:blip r:embed="rId2"/>
            <a:stretch>
              <a:fillRect l="-3778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751825" y="4745884"/>
            <a:ext cx="440175" cy="1426588"/>
          </a:xfrm>
          <a:prstGeom prst="rect">
            <a:avLst/>
          </a:prstGeom>
          <a:blipFill>
            <a:blip r:embed="rId3"/>
            <a:stretch>
              <a:fillRect l="-1" r="-2254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956023" y="6172472"/>
            <a:ext cx="1816133" cy="685528"/>
          </a:xfrm>
          <a:prstGeom prst="rect">
            <a:avLst/>
          </a:prstGeom>
          <a:blipFill>
            <a:blip r:embed="rId4"/>
            <a:stretch>
              <a:fillRect t="-1" b="-12055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 rot="610401">
            <a:off x="11367140" y="66229"/>
            <a:ext cx="1060796" cy="117663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 rot="610401">
            <a:off x="10002596" y="-430637"/>
            <a:ext cx="1852636" cy="217036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 rot="418697">
            <a:off x="100924" y="4329108"/>
            <a:ext cx="1548518" cy="17558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 rot="418697">
            <a:off x="-197779" y="5478298"/>
            <a:ext cx="1469264" cy="1713124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62938" y="920464"/>
            <a:ext cx="5302275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filetype</a:t>
            </a:r>
            <a:endParaRPr lang="zh-CN" altLang="en-US" sz="3200" b="1" spc="300" dirty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charset="-122"/>
              <a:ea typeface="黑体" panose="02010609060101010101" charset="-122"/>
              <a:cs typeface="+mn-ea"/>
              <a:sym typeface="思源黑体 CN Light" panose="020B0300000000000000" pitchFamily="34" charset="-122"/>
            </a:endParaRPr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1259736" y="1131335"/>
            <a:ext cx="666994" cy="666994"/>
          </a:xfrm>
          <a:prstGeom prst="ellipse">
            <a:avLst/>
          </a:prstGeom>
          <a:solidFill>
            <a:srgbClr val="82A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rot="20108180">
            <a:off x="10879495" y="5205453"/>
            <a:ext cx="545690" cy="545690"/>
          </a:xfrm>
          <a:prstGeom prst="ellipse">
            <a:avLst/>
          </a:prstGeom>
          <a:solidFill>
            <a:srgbClr val="B28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4461" y="0"/>
            <a:ext cx="1540759" cy="936702"/>
          </a:xfrm>
          <a:prstGeom prst="rect">
            <a:avLst/>
          </a:prstGeom>
          <a:blipFill>
            <a:blip r:embed="rId1"/>
            <a:stretch>
              <a:fillRect t="-644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1456358"/>
            <a:ext cx="946594" cy="1304264"/>
          </a:xfrm>
          <a:prstGeom prst="rect">
            <a:avLst/>
          </a:prstGeom>
          <a:blipFill>
            <a:blip r:embed="rId2"/>
            <a:stretch>
              <a:fillRect l="-3778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751825" y="4745884"/>
            <a:ext cx="440175" cy="1426588"/>
          </a:xfrm>
          <a:prstGeom prst="rect">
            <a:avLst/>
          </a:prstGeom>
          <a:blipFill>
            <a:blip r:embed="rId3"/>
            <a:stretch>
              <a:fillRect l="-1" r="-2254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956023" y="6172472"/>
            <a:ext cx="1816133" cy="685528"/>
          </a:xfrm>
          <a:prstGeom prst="rect">
            <a:avLst/>
          </a:prstGeom>
          <a:blipFill>
            <a:blip r:embed="rId4"/>
            <a:stretch>
              <a:fillRect t="-1" b="-12055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 rot="610401">
            <a:off x="11367140" y="66229"/>
            <a:ext cx="1060796" cy="117663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 rot="610401">
            <a:off x="10002596" y="-430637"/>
            <a:ext cx="1852636" cy="217036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 rot="418697">
            <a:off x="100924" y="4329108"/>
            <a:ext cx="1548518" cy="17558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 rot="418697">
            <a:off x="-197779" y="5478298"/>
            <a:ext cx="1469264" cy="1713124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62937" y="1886278"/>
            <a:ext cx="7262549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该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指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令返回的是页面</a:t>
            </a: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title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（标题）中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包含关键词的页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面</a:t>
            </a:r>
            <a:endParaRPr lang="en-US" altLang="zh-CN" sz="2400" b="1" spc="3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charset="-122"/>
              <a:ea typeface="黑体" panose="02010609060101010101" charset="-122"/>
              <a:cs typeface="+mn-ea"/>
              <a:sym typeface="思源黑体 CN Light" panose="020B0300000000000000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 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在哪里搜</a:t>
            </a: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 </a:t>
            </a: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intitle</a:t>
            </a: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: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关键字</a:t>
            </a:r>
            <a:endParaRPr lang="en-US" altLang="zh-CN" sz="2400" b="1" spc="3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charset="-122"/>
              <a:ea typeface="黑体" panose="02010609060101010101" charset="-122"/>
              <a:cs typeface="+mn-ea"/>
              <a:sym typeface="思源黑体 CN Light" panose="020B0300000000000000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 </a:t>
            </a: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intitle</a:t>
            </a: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: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关键字</a:t>
            </a:r>
            <a:endParaRPr lang="zh-CN" altLang="en-US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charset="-122"/>
              <a:ea typeface="黑体" panose="02010609060101010101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62938" y="920464"/>
            <a:ext cx="5302275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intitle</a:t>
            </a:r>
            <a:endParaRPr lang="en-US" altLang="zh-CN" sz="3200" b="1" spc="300" dirty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charset="-122"/>
              <a:ea typeface="黑体" panose="02010609060101010101" charset="-122"/>
              <a:cs typeface="+mn-ea"/>
              <a:sym typeface="思源黑体 CN Light" panose="020B0300000000000000" pitchFamily="34" charset="-122"/>
            </a:endParaRPr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1259736" y="1131335"/>
            <a:ext cx="666994" cy="666994"/>
          </a:xfrm>
          <a:prstGeom prst="ellipse">
            <a:avLst/>
          </a:prstGeom>
          <a:solidFill>
            <a:srgbClr val="82A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rot="20108180">
            <a:off x="10879495" y="5205453"/>
            <a:ext cx="545690" cy="545690"/>
          </a:xfrm>
          <a:prstGeom prst="ellipse">
            <a:avLst/>
          </a:prstGeom>
          <a:solidFill>
            <a:srgbClr val="B28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4461" y="0"/>
            <a:ext cx="1540759" cy="936702"/>
          </a:xfrm>
          <a:prstGeom prst="rect">
            <a:avLst/>
          </a:prstGeom>
          <a:blipFill>
            <a:blip r:embed="rId1"/>
            <a:stretch>
              <a:fillRect t="-644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1456358"/>
            <a:ext cx="946594" cy="1304264"/>
          </a:xfrm>
          <a:prstGeom prst="rect">
            <a:avLst/>
          </a:prstGeom>
          <a:blipFill>
            <a:blip r:embed="rId2"/>
            <a:stretch>
              <a:fillRect l="-3778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751825" y="4745884"/>
            <a:ext cx="440175" cy="1426588"/>
          </a:xfrm>
          <a:prstGeom prst="rect">
            <a:avLst/>
          </a:prstGeom>
          <a:blipFill>
            <a:blip r:embed="rId3"/>
            <a:stretch>
              <a:fillRect l="-1" r="-2254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956023" y="6172472"/>
            <a:ext cx="1816133" cy="685528"/>
          </a:xfrm>
          <a:prstGeom prst="rect">
            <a:avLst/>
          </a:prstGeom>
          <a:blipFill>
            <a:blip r:embed="rId4"/>
            <a:stretch>
              <a:fillRect t="-1" b="-12055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 rot="610401">
            <a:off x="11367140" y="66229"/>
            <a:ext cx="1060796" cy="117663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 rot="610401">
            <a:off x="10002596" y="-430637"/>
            <a:ext cx="1852636" cy="217036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 rot="418697">
            <a:off x="100924" y="4329108"/>
            <a:ext cx="1548518" cy="17558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 rot="418697">
            <a:off x="-197779" y="5478298"/>
            <a:ext cx="1469264" cy="1713124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62938" y="1886278"/>
            <a:ext cx="72625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用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于搜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索出现在</a:t>
            </a:r>
            <a:r>
              <a:rPr lang="en-US" altLang="zh-CN" sz="2400" b="1" spc="3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url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中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的查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询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词</a:t>
            </a: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,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返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回的结果都是网址</a:t>
            </a:r>
            <a:r>
              <a:rPr lang="en-US" altLang="zh-CN" sz="2400" b="1" spc="3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url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中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包含“搜索引擎优化”的页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面</a:t>
            </a:r>
            <a:endParaRPr lang="en-US" altLang="zh-CN" sz="2400" b="1" spc="3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charset="-122"/>
              <a:ea typeface="黑体" panose="02010609060101010101" charset="-122"/>
              <a:cs typeface="+mn-ea"/>
              <a:sym typeface="思源黑体 CN Light" panose="020B0300000000000000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xxxx inurl:xxx</a:t>
            </a:r>
            <a:endParaRPr lang="en-US" altLang="zh-CN" sz="2400" b="1" spc="3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charset="-122"/>
              <a:ea typeface="黑体" panose="02010609060101010101" charset="-122"/>
              <a:cs typeface="+mn-ea"/>
              <a:sym typeface="思源黑体 CN Light" panose="020B0300000000000000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前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面</a:t>
            </a: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xxx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的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是可以出现在网页的任何位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置</a:t>
            </a:r>
            <a:endParaRPr lang="en-US" altLang="zh-CN" sz="2400" b="1" spc="3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charset="-122"/>
              <a:ea typeface="黑体" panose="02010609060101010101" charset="-122"/>
              <a:cs typeface="+mn-ea"/>
              <a:sym typeface="思源黑体 CN Light" panose="020B0300000000000000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而后面的</a:t>
            </a: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xxx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则必须出现在网页</a:t>
            </a: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url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中。</a:t>
            </a:r>
            <a:endParaRPr lang="zh-CN" altLang="en-US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charset="-122"/>
              <a:ea typeface="黑体" panose="02010609060101010101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62938" y="920464"/>
            <a:ext cx="5302275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Inurl</a:t>
            </a:r>
            <a:endParaRPr lang="zh-CN" altLang="en-US" sz="3200" b="1" spc="300" dirty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charset="-122"/>
              <a:ea typeface="黑体" panose="02010609060101010101" charset="-122"/>
              <a:cs typeface="+mn-ea"/>
              <a:sym typeface="思源黑体 CN Light" panose="020B0300000000000000" pitchFamily="34" charset="-122"/>
            </a:endParaRPr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1259736" y="1131335"/>
            <a:ext cx="666994" cy="666994"/>
          </a:xfrm>
          <a:prstGeom prst="ellipse">
            <a:avLst/>
          </a:prstGeom>
          <a:solidFill>
            <a:srgbClr val="82A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rot="20108180">
            <a:off x="10879495" y="5205453"/>
            <a:ext cx="545690" cy="545690"/>
          </a:xfrm>
          <a:prstGeom prst="ellipse">
            <a:avLst/>
          </a:prstGeom>
          <a:solidFill>
            <a:srgbClr val="B28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4461" y="0"/>
            <a:ext cx="1540759" cy="936702"/>
          </a:xfrm>
          <a:prstGeom prst="rect">
            <a:avLst/>
          </a:prstGeom>
          <a:blipFill>
            <a:blip r:embed="rId1"/>
            <a:stretch>
              <a:fillRect t="-644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1456358"/>
            <a:ext cx="946594" cy="1304264"/>
          </a:xfrm>
          <a:prstGeom prst="rect">
            <a:avLst/>
          </a:prstGeom>
          <a:blipFill>
            <a:blip r:embed="rId2"/>
            <a:stretch>
              <a:fillRect l="-3778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751825" y="4745884"/>
            <a:ext cx="440175" cy="1426588"/>
          </a:xfrm>
          <a:prstGeom prst="rect">
            <a:avLst/>
          </a:prstGeom>
          <a:blipFill>
            <a:blip r:embed="rId3"/>
            <a:stretch>
              <a:fillRect l="-1" r="-2254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956023" y="6172472"/>
            <a:ext cx="1816133" cy="685528"/>
          </a:xfrm>
          <a:prstGeom prst="rect">
            <a:avLst/>
          </a:prstGeom>
          <a:blipFill>
            <a:blip r:embed="rId4"/>
            <a:stretch>
              <a:fillRect t="-1" b="-12055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 rot="610401">
            <a:off x="11367140" y="66229"/>
            <a:ext cx="1060796" cy="117663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 rot="610401">
            <a:off x="10002596" y="-430637"/>
            <a:ext cx="1852636" cy="217036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 rot="418697">
            <a:off x="100924" y="4329108"/>
            <a:ext cx="1548518" cy="17558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 rot="418697">
            <a:off x="-197779" y="5478298"/>
            <a:ext cx="1469264" cy="1713124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62938" y="920464"/>
            <a:ext cx="5302275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site</a:t>
            </a:r>
            <a:endParaRPr lang="en-US" altLang="zh-CN" sz="3200" b="1" spc="300" dirty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charset="-122"/>
              <a:ea typeface="黑体" panose="02010609060101010101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62938" y="1886278"/>
            <a:ext cx="7393086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site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命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令可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以限制在某一网站内搜索，</a:t>
            </a:r>
            <a:r>
              <a:rPr lang="en-US" altLang="zh-CN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site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语法把搜索范围局限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在这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些网站内，以提高搜索效率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。</a:t>
            </a:r>
            <a:endParaRPr lang="en-US" altLang="zh-CN" sz="2400" b="1" spc="3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charset="-122"/>
              <a:ea typeface="黑体" panose="02010609060101010101" charset="-122"/>
              <a:cs typeface="+mn-ea"/>
              <a:sym typeface="思源黑体 CN Light" panose="020B0300000000000000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招聘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 </a:t>
            </a: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site:www.zhipin.com</a:t>
            </a:r>
            <a:endParaRPr lang="en-US" altLang="zh-CN" sz="2400" b="1" spc="3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charset="-122"/>
              <a:ea typeface="黑体" panose="02010609060101010101" charset="-122"/>
              <a:cs typeface="+mn-ea"/>
              <a:sym typeface="思源黑体 CN Light" panose="020B0300000000000000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还可以用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来搜索某个域名下的所有被搜索引擎收录的文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件</a:t>
            </a:r>
            <a:endParaRPr lang="en-US" altLang="zh-CN" sz="2400" b="1" spc="300" dirty="0" smtClean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charset="-122"/>
              <a:ea typeface="黑体" panose="02010609060101010101" charset="-122"/>
              <a:cs typeface="+mn-ea"/>
              <a:sym typeface="思源黑体 CN Light" panose="020B0300000000000000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思源黑体 CN Light" panose="020B0300000000000000" pitchFamily="34" charset="-122"/>
              </a:rPr>
              <a:t>site:www.javascriptpeixun.cn</a:t>
            </a:r>
            <a:endParaRPr lang="zh-CN" altLang="en-US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charset="-122"/>
              <a:ea typeface="黑体" panose="02010609060101010101" charset="-122"/>
              <a:cs typeface="+mn-ea"/>
              <a:sym typeface="思源黑体 CN Light" panose="020B0300000000000000" pitchFamily="34" charset="-122"/>
            </a:endParaRPr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1259736" y="1131335"/>
            <a:ext cx="666994" cy="666994"/>
          </a:xfrm>
          <a:prstGeom prst="ellipse">
            <a:avLst/>
          </a:prstGeom>
          <a:solidFill>
            <a:srgbClr val="82A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rot="20108180">
            <a:off x="10879495" y="5205453"/>
            <a:ext cx="545690" cy="545690"/>
          </a:xfrm>
          <a:prstGeom prst="ellipse">
            <a:avLst/>
          </a:prstGeom>
          <a:solidFill>
            <a:srgbClr val="B28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4461" y="0"/>
            <a:ext cx="1540759" cy="936702"/>
          </a:xfrm>
          <a:prstGeom prst="rect">
            <a:avLst/>
          </a:prstGeom>
          <a:blipFill>
            <a:blip r:embed="rId1"/>
            <a:stretch>
              <a:fillRect t="-644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1456358"/>
            <a:ext cx="946594" cy="1304264"/>
          </a:xfrm>
          <a:prstGeom prst="rect">
            <a:avLst/>
          </a:prstGeom>
          <a:blipFill>
            <a:blip r:embed="rId2"/>
            <a:stretch>
              <a:fillRect l="-3778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751825" y="4745884"/>
            <a:ext cx="440175" cy="1426588"/>
          </a:xfrm>
          <a:prstGeom prst="rect">
            <a:avLst/>
          </a:prstGeom>
          <a:blipFill>
            <a:blip r:embed="rId3"/>
            <a:stretch>
              <a:fillRect l="-1" r="-2254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956023" y="6172472"/>
            <a:ext cx="1816133" cy="685528"/>
          </a:xfrm>
          <a:prstGeom prst="rect">
            <a:avLst/>
          </a:prstGeom>
          <a:blipFill>
            <a:blip r:embed="rId4"/>
            <a:stretch>
              <a:fillRect t="-1" b="-12055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 rot="610401">
            <a:off x="11367140" y="66229"/>
            <a:ext cx="1060796" cy="117663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 rot="610401">
            <a:off x="10002596" y="-430637"/>
            <a:ext cx="1852636" cy="217036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 rot="418697">
            <a:off x="100924" y="4329108"/>
            <a:ext cx="1548518" cy="17558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 rot="418697">
            <a:off x="-197779" y="5478298"/>
            <a:ext cx="1469264" cy="1713124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62938" y="920464"/>
            <a:ext cx="5302275" cy="714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『』</a:t>
            </a:r>
            <a:r>
              <a:rPr lang="zh-CN" altLang="en-US" sz="32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、书名号</a:t>
            </a:r>
            <a:endParaRPr lang="zh-CN" altLang="en-US" sz="3200" b="1" spc="300" dirty="0">
              <a:solidFill>
                <a:prstClr val="black">
                  <a:lumMod val="65000"/>
                  <a:lumOff val="35000"/>
                </a:prstClr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62938" y="1886278"/>
            <a:ext cx="739308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『』 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查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找论坛模块</a:t>
            </a:r>
            <a:endParaRPr lang="zh-CN" altLang="en-US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562938" y="2760622"/>
            <a:ext cx="7262550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《》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在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百度，中文书名号是可被查询的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。比如搜手机，不加，都是广告新闻，加上就可以搜到小说或者影视</a:t>
            </a:r>
            <a:endParaRPr lang="zh-CN" altLang="en-US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cs typeface="+mn-ea"/>
              <a:sym typeface="思源黑体 CN Light" panose="020B0300000000000000" pitchFamily="34" charset="-122"/>
            </a:endParaRPr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1259736" y="1131335"/>
            <a:ext cx="666994" cy="666994"/>
          </a:xfrm>
          <a:prstGeom prst="ellipse">
            <a:avLst/>
          </a:prstGeom>
          <a:solidFill>
            <a:srgbClr val="82A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 rot="20108180">
            <a:off x="10879495" y="5205453"/>
            <a:ext cx="545690" cy="545690"/>
          </a:xfrm>
          <a:prstGeom prst="ellipse">
            <a:avLst/>
          </a:prstGeom>
          <a:solidFill>
            <a:srgbClr val="B28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 sz="1100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4461" y="0"/>
            <a:ext cx="1540759" cy="936702"/>
          </a:xfrm>
          <a:prstGeom prst="rect">
            <a:avLst/>
          </a:prstGeom>
          <a:blipFill>
            <a:blip r:embed="rId1"/>
            <a:stretch>
              <a:fillRect t="-644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1456358"/>
            <a:ext cx="946594" cy="1304264"/>
          </a:xfrm>
          <a:prstGeom prst="rect">
            <a:avLst/>
          </a:prstGeom>
          <a:blipFill>
            <a:blip r:embed="rId2"/>
            <a:stretch>
              <a:fillRect l="-3778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751825" y="4745884"/>
            <a:ext cx="440175" cy="1426588"/>
          </a:xfrm>
          <a:prstGeom prst="rect">
            <a:avLst/>
          </a:prstGeom>
          <a:blipFill>
            <a:blip r:embed="rId3"/>
            <a:stretch>
              <a:fillRect l="-1" r="-22548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956023" y="6172472"/>
            <a:ext cx="1816133" cy="685528"/>
          </a:xfrm>
          <a:prstGeom prst="rect">
            <a:avLst/>
          </a:prstGeom>
          <a:blipFill>
            <a:blip r:embed="rId4"/>
            <a:stretch>
              <a:fillRect t="-1" b="-12055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 rot="610401">
            <a:off x="11367140" y="66229"/>
            <a:ext cx="1060796" cy="117663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 rot="610401">
            <a:off x="10002596" y="-430637"/>
            <a:ext cx="1852636" cy="217036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 rot="418697">
            <a:off x="100924" y="4329108"/>
            <a:ext cx="1548518" cy="17558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 rot="418697">
            <a:off x="-197779" y="5478298"/>
            <a:ext cx="1469264" cy="1713124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zh-CN" altLang="en-US">
              <a:solidFill>
                <a:prstClr val="white"/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62938" y="920464"/>
            <a:ext cx="5302275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百分</a:t>
            </a:r>
            <a:r>
              <a:rPr lang="zh-CN" altLang="en-US" sz="32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号、双引号</a:t>
            </a:r>
            <a:endParaRPr lang="zh-CN" altLang="en-US" sz="3200" b="1" spc="300" dirty="0">
              <a:solidFill>
                <a:prstClr val="black">
                  <a:lumMod val="65000"/>
                  <a:lumOff val="35000"/>
                </a:prstClr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cs typeface="+mn-ea"/>
              <a:sym typeface="思源黑体 CN Light" panose="020B03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56917" y="3231528"/>
            <a:ext cx="7468570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  <a:sym typeface="思源黑体 CN Light" panose="020B0300000000000000" pitchFamily="34" charset="-122"/>
              </a:rPr>
              <a:t>“”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  <a:sym typeface="思源黑体 CN Light" panose="020B0300000000000000" pitchFamily="34" charset="-122"/>
              </a:rPr>
              <a:t>把搜索词放在双引号中，代表完全匹配搜索，也就是说搜索结果返回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  <a:sym typeface="思源黑体 CN Light" panose="020B0300000000000000" pitchFamily="34" charset="-122"/>
              </a:rPr>
              <a:t>的页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Times New Roman" panose="02020603050405020304" pitchFamily="18" charset="0"/>
                <a:sym typeface="思源黑体 CN Light" panose="020B0300000000000000" pitchFamily="34" charset="-122"/>
              </a:rPr>
              <a:t>面包含双引号中出现的所有的词，连顺序也必须完全匹配</a:t>
            </a:r>
            <a:endParaRPr lang="zh-CN" altLang="en-US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Adobe Gothic Std B" panose="020B0800000000000000" pitchFamily="34" charset="-128"/>
              <a:ea typeface="思源黑体 CN Bold" panose="020B0800000000000000" pitchFamily="34" charset="-122"/>
              <a:cs typeface="Times New Roman" panose="02020603050405020304" pitchFamily="18" charset="0"/>
              <a:sym typeface="思源黑体 CN Light" panose="020B0300000000000000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562938" y="1962259"/>
            <a:ext cx="739308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%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代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表多个字符。例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：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香香</a:t>
            </a:r>
            <a:r>
              <a:rPr lang="en-US" altLang="zh-CN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%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，搜索结果开头必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须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香香</a:t>
            </a:r>
            <a:r>
              <a:rPr lang="zh-CN" altLang="en-US" sz="2400" b="1" spc="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，</a:t>
            </a:r>
            <a:r>
              <a:rPr lang="zh-CN" altLang="en-US" sz="2400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思源黑体 CN Light" panose="020B0300000000000000" pitchFamily="34" charset="-122"/>
                <a:ea typeface="思源黑体 CN Bold" panose="020B0800000000000000" pitchFamily="34" charset="-122"/>
                <a:cs typeface="+mn-ea"/>
                <a:sym typeface="思源黑体 CN Light" panose="020B0300000000000000" pitchFamily="34" charset="-122"/>
              </a:rPr>
              <a:t>后面匹配任意多个字符</a:t>
            </a:r>
            <a:endParaRPr lang="zh-CN" altLang="en-US" sz="2400" b="1" spc="300" dirty="0">
              <a:solidFill>
                <a:prstClr val="black">
                  <a:lumMod val="65000"/>
                  <a:lumOff val="35000"/>
                </a:prstClr>
              </a:solidFill>
              <a:latin typeface="思源黑体 CN Light" panose="020B0300000000000000" pitchFamily="34" charset="-122"/>
              <a:ea typeface="思源黑体 CN Bold" panose="020B0800000000000000" pitchFamily="34" charset="-122"/>
              <a:cs typeface="+mn-ea"/>
              <a:sym typeface="思源黑体 CN Light" panose="020B0300000000000000" pitchFamily="34" charset="-122"/>
            </a:endParaRPr>
          </a:p>
        </p:txBody>
      </p:sp>
    </p:spTree>
  </p:cSld>
  <p:clrMapOvr>
    <a:masterClrMapping/>
  </p:clrMapOvr>
  <p:transition spd="slow" advClick="0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ags/tag1.xml><?xml version="1.0" encoding="utf-8"?>
<p:tagLst xmlns:p="http://schemas.openxmlformats.org/presentationml/2006/main">
  <p:tag name="ISPRING_PRESENTATION_TITLE" val="PowerPoint 演示文稿"/>
  <p:tag name="ISPRING_ULTRA_SCORM_SLIDE_COUNT" val="1"/>
  <p:tag name="ISPRING_FIRST_PUBLISH" val="1"/>
</p:tagLst>
</file>

<file path=ppt/theme/theme1.xml><?xml version="1.0" encoding="utf-8"?>
<a:theme xmlns:a="http://schemas.openxmlformats.org/drawingml/2006/main" name="千图网海量PPT模板www.58pic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zsal0pvb">
      <a:majorFont>
        <a:latin typeface="Source Sans Pro"/>
        <a:ea typeface="Source Sans Pro"/>
        <a:cs typeface=""/>
      </a:majorFont>
      <a:minorFont>
        <a:latin typeface="Source Sans Pro"/>
        <a:ea typeface="Source Sans Pr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WPS 演示</Application>
  <PresentationFormat>宽屏</PresentationFormat>
  <Paragraphs>70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思源黑体 CN Light</vt:lpstr>
      <vt:lpstr>黑体</vt:lpstr>
      <vt:lpstr>思源黑体 CN Bold</vt:lpstr>
      <vt:lpstr>等线</vt:lpstr>
      <vt:lpstr>Calibri Light</vt:lpstr>
      <vt:lpstr>Symbol</vt:lpstr>
      <vt:lpstr>Adobe Gothic Std B</vt:lpstr>
      <vt:lpstr>Times New Roman</vt:lpstr>
      <vt:lpstr>思源黑体 CN Light</vt:lpstr>
      <vt:lpstr>Source Sans Pro</vt:lpstr>
      <vt:lpstr>微软雅黑</vt:lpstr>
      <vt:lpstr>Arial Unicode MS</vt:lpstr>
      <vt:lpstr>千图网海量PPT模板www.58pic.com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水帘洞</cp:lastModifiedBy>
  <cp:revision>188</cp:revision>
  <dcterms:created xsi:type="dcterms:W3CDTF">2015-12-11T12:32:00Z</dcterms:created>
  <dcterms:modified xsi:type="dcterms:W3CDTF">2019-07-20T10:50:47Z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