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315" r:id="rId4"/>
    <p:sldId id="303" r:id="rId5"/>
    <p:sldId id="305" r:id="rId6"/>
    <p:sldId id="304" r:id="rId7"/>
    <p:sldId id="283" r:id="rId8"/>
    <p:sldId id="289" r:id="rId9"/>
    <p:sldId id="307" r:id="rId10"/>
    <p:sldId id="309" r:id="rId11"/>
    <p:sldId id="290" r:id="rId12"/>
    <p:sldId id="314" r:id="rId13"/>
    <p:sldId id="291" r:id="rId14"/>
    <p:sldId id="278" r:id="rId15"/>
    <p:sldId id="274" r:id="rId16"/>
    <p:sldId id="266" r:id="rId17"/>
    <p:sldId id="300" r:id="rId18"/>
    <p:sldId id="302" r:id="rId19"/>
    <p:sldId id="268" r:id="rId20"/>
    <p:sldId id="272" r:id="rId21"/>
    <p:sldId id="317" r:id="rId22"/>
    <p:sldId id="318" r:id="rId23"/>
    <p:sldId id="319" r:id="rId24"/>
    <p:sldId id="282" r:id="rId25"/>
    <p:sldId id="277" r:id="rId26"/>
    <p:sldId id="316" r:id="rId2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16981B-F309-41D9-AD97-0F98EC3FDC17}">
          <p14:sldIdLst>
            <p14:sldId id="256"/>
            <p14:sldId id="267"/>
            <p14:sldId id="315"/>
            <p14:sldId id="303"/>
            <p14:sldId id="305"/>
            <p14:sldId id="304"/>
            <p14:sldId id="283"/>
            <p14:sldId id="289"/>
            <p14:sldId id="307"/>
            <p14:sldId id="309"/>
            <p14:sldId id="290"/>
            <p14:sldId id="314"/>
            <p14:sldId id="291"/>
            <p14:sldId id="278"/>
            <p14:sldId id="274"/>
            <p14:sldId id="266"/>
            <p14:sldId id="300"/>
            <p14:sldId id="302"/>
            <p14:sldId id="268"/>
            <p14:sldId id="272"/>
            <p14:sldId id="317"/>
            <p14:sldId id="318"/>
            <p14:sldId id="319"/>
            <p14:sldId id="282"/>
          </p14:sldIdLst>
        </p14:section>
        <p14:section name="Appendix" id="{46322A9A-BDB5-4B75-B27D-12694FDC3DD5}">
          <p14:sldIdLst>
            <p14:sldId id="27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27B"/>
    <a:srgbClr val="669900"/>
    <a:srgbClr val="B19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 autoAdjust="0"/>
    <p:restoredTop sz="84575" autoAdjust="0"/>
  </p:normalViewPr>
  <p:slideViewPr>
    <p:cSldViewPr>
      <p:cViewPr>
        <p:scale>
          <a:sx n="66" d="100"/>
          <a:sy n="66" d="100"/>
        </p:scale>
        <p:origin x="1690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7993-FE1E-4023-B9F0-77351815C1C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9455-8E83-4424-8719-F47CB4681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471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fld id="{604C0EE7-1895-4270-88A3-3A1CFBC13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441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516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352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815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798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https://stats.stackexchange.com/q/517652</a:t>
            </a:r>
          </a:p>
          <a:p>
            <a:r>
              <a:rPr lang="en-US" dirty="0"/>
              <a:t>Expected Maximization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06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960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936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RC models and warming up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3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72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describe the current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85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89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93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056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Heat balance -&gt; State space representation </a:t>
            </a:r>
          </a:p>
          <a:p>
            <a:endParaRPr lang="en-US" dirty="0"/>
          </a:p>
          <a:p>
            <a:r>
              <a:rPr lang="en-US" dirty="0"/>
              <a:t>(Physical components -&gt;Temperature nodes (Which one? How many?))</a:t>
            </a:r>
          </a:p>
          <a:p>
            <a:r>
              <a:rPr lang="en-US" dirty="0"/>
              <a:t>Inputs -&gt; Outdoor temperature, solar radiation</a:t>
            </a:r>
          </a:p>
          <a:p>
            <a:r>
              <a:rPr lang="en-US" dirty="0"/>
              <a:t>Output -&gt; Space load, secondary load, primary energy 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987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771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783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Developing </a:t>
            </a:r>
          </a:p>
          <a:p>
            <a:r>
              <a:rPr lang="en-US" dirty="0"/>
              <a:t>2.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14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CD304A-96A1-6F41-88EF-6898C05EFEBF}"/>
              </a:ext>
            </a:extLst>
          </p:cNvPr>
          <p:cNvSpPr/>
          <p:nvPr userDrawn="1"/>
        </p:nvSpPr>
        <p:spPr bwMode="auto">
          <a:xfrm>
            <a:off x="0" y="3053460"/>
            <a:ext cx="9144000" cy="3804539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94152"/>
          </a:xfrm>
        </p:spPr>
        <p:txBody>
          <a:bodyPr anchor="t"/>
          <a:lstStyle>
            <a:lvl1pPr algn="ctr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9335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694B9-042D-76E6-67AA-E6D2851DD2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6800" y="6036304"/>
            <a:ext cx="4470400" cy="45720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6023E33-50F4-F85E-72A7-E61309B45B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1325" y="237124"/>
            <a:ext cx="5721350" cy="28108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5000"/>
              <a:defRPr/>
            </a:lvl1pPr>
            <a:lvl4pPr>
              <a:buSzPct val="75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76625-23C5-43C8-92E9-60FC3C495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1F1E-0337-4399-B55F-8FA409D06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7924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4040188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4779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33600"/>
            <a:ext cx="4041775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7C62F-2C2C-45E4-AC87-915A63DE9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D81C5-8DA5-4D6E-A6C6-B8D0B634C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3ADC5-1173-4EBA-B2FC-C4BCE1F36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6CB34-3F0D-4DF5-BE1F-F3C385FE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BB523-A4E6-4D01-9CF1-3BDC117A4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A7C08BB-3B14-94CF-1B5C-6A10BBC87395}"/>
              </a:ext>
            </a:extLst>
          </p:cNvPr>
          <p:cNvSpPr/>
          <p:nvPr userDrawn="1"/>
        </p:nvSpPr>
        <p:spPr bwMode="auto">
          <a:xfrm>
            <a:off x="0" y="6354762"/>
            <a:ext cx="9144000" cy="515903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6D614-1BB7-83F7-0022-5B6992C8CAF4}"/>
              </a:ext>
            </a:extLst>
          </p:cNvPr>
          <p:cNvSpPr/>
          <p:nvPr userDrawn="1"/>
        </p:nvSpPr>
        <p:spPr bwMode="auto">
          <a:xfrm>
            <a:off x="0" y="-22826"/>
            <a:ext cx="9144000" cy="960051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90134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304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9E32CE1-E03D-4BA3-91DC-06F3DB24AE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AB7812-071E-2E41-CE9C-D26BBD5F575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994732" y="-43146"/>
            <a:ext cx="980371" cy="9803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77" r:id="rId4"/>
    <p:sldLayoutId id="2147483681" r:id="rId5"/>
    <p:sldLayoutId id="2147483682" r:id="rId6"/>
    <p:sldLayoutId id="2147483683" r:id="rId7"/>
    <p:sldLayoutId id="2147483688" r:id="rId8"/>
    <p:sldLayoutId id="214748368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7.png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dirty="0"/>
              <a:t>A Novel Hybrid Modeling Method for Predicting Energy Use of Hydronic Radiant Slab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dirty="0"/>
              <a:t>Lichen WU</a:t>
            </a:r>
            <a:r>
              <a:rPr lang="en-US" baseline="30000" dirty="0"/>
              <a:t>1</a:t>
            </a:r>
            <a:r>
              <a:rPr lang="en-US" dirty="0"/>
              <a:t>, Liping WANG</a:t>
            </a:r>
            <a:r>
              <a:rPr lang="en-US" baseline="30000" dirty="0"/>
              <a:t>1</a:t>
            </a:r>
            <a:r>
              <a:rPr lang="en-US" dirty="0"/>
              <a:t>, James BRAUN</a:t>
            </a:r>
            <a:r>
              <a:rPr lang="en-US" baseline="30000" dirty="0"/>
              <a:t>2</a:t>
            </a:r>
          </a:p>
          <a:p>
            <a:r>
              <a:rPr lang="en-US" sz="1100" baseline="30000" dirty="0"/>
              <a:t>1</a:t>
            </a:r>
            <a:r>
              <a:rPr lang="en-US" sz="1100" dirty="0"/>
              <a:t>Department of Civil and Architectural Engineering, University of Wyoming, Laramie, WY, 82071, United States</a:t>
            </a:r>
          </a:p>
          <a:p>
            <a:r>
              <a:rPr lang="en-US" sz="1100" dirty="0"/>
              <a:t>lwang12@uwyo.edu</a:t>
            </a:r>
          </a:p>
          <a:p>
            <a:r>
              <a:rPr lang="en-US" sz="1100" baseline="30000" dirty="0"/>
              <a:t>2</a:t>
            </a:r>
            <a:r>
              <a:rPr lang="en-US" sz="1100" dirty="0"/>
              <a:t>School of Mechanical Engineering, Purdue University, West Lafayette, IN 47907-2088, United States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700C3-A36A-D72C-6B44-9EE92DF7F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998" b="3642"/>
          <a:stretch/>
        </p:blipFill>
        <p:spPr>
          <a:xfrm>
            <a:off x="5137768" y="2212631"/>
            <a:ext cx="2830863" cy="6016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E12E37-D526-9126-9FDC-9A1EA9AE12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" t="16714" r="-362" b="-16714"/>
          <a:stretch/>
        </p:blipFill>
        <p:spPr>
          <a:xfrm>
            <a:off x="604791" y="4495800"/>
            <a:ext cx="8539209" cy="14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9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700C3-A36A-D72C-6B44-9EE92DF7F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998" b="3642"/>
          <a:stretch/>
        </p:blipFill>
        <p:spPr>
          <a:xfrm>
            <a:off x="5137768" y="2212631"/>
            <a:ext cx="2830863" cy="6016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E12E37-D526-9126-9FDC-9A1EA9AE1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10" y="4251136"/>
            <a:ext cx="8539209" cy="14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47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428693A8-9403-6629-EAA3-4B328447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21824" y="3810000"/>
            <a:ext cx="5676900" cy="21288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469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26" name="Picture 2" descr="scikit learn - How to evaluate the loss on a Gaussian Mixture Model? -  Cross Validated">
            <a:extLst>
              <a:ext uri="{FF2B5EF4-FFF2-40B4-BE49-F238E27FC236}">
                <a16:creationId xmlns:a16="http://schemas.microsoft.com/office/drawing/2014/main" id="{CAA70F6E-23E3-7D5C-AFA3-A070849F2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92" y="1943100"/>
            <a:ext cx="7274816" cy="2971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A9BF9-CB3D-79E5-8B15-81A0FE6ED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92" y="5083162"/>
            <a:ext cx="2415749" cy="304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73D96-7F35-B9C4-0D98-8C9ED8190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92" y="5400688"/>
            <a:ext cx="2126164" cy="5334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69AFA-79A7-D469-33F3-4A0636EC35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251" r="1324"/>
          <a:stretch/>
        </p:blipFill>
        <p:spPr>
          <a:xfrm>
            <a:off x="4305300" y="5262544"/>
            <a:ext cx="3429000" cy="4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0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599FD4-45D0-F64B-11C0-1430CAF1230E}"/>
              </a:ext>
            </a:extLst>
          </p:cNvPr>
          <p:cNvSpPr/>
          <p:nvPr/>
        </p:nvSpPr>
        <p:spPr bwMode="auto">
          <a:xfrm>
            <a:off x="212723" y="2203407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Data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4CB1835-1F2D-9D9D-E2AE-203D72CA5504}"/>
              </a:ext>
            </a:extLst>
          </p:cNvPr>
          <p:cNvSpPr/>
          <p:nvPr/>
        </p:nvSpPr>
        <p:spPr bwMode="auto">
          <a:xfrm>
            <a:off x="1255318" y="2456558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F360BA-93B1-940A-8DDF-262E15CD0DE8}"/>
              </a:ext>
            </a:extLst>
          </p:cNvPr>
          <p:cNvSpPr/>
          <p:nvPr/>
        </p:nvSpPr>
        <p:spPr bwMode="auto">
          <a:xfrm>
            <a:off x="1993113" y="221228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D971E44-9AAF-FB62-0426-33E3E085A100}"/>
              </a:ext>
            </a:extLst>
          </p:cNvPr>
          <p:cNvSpPr/>
          <p:nvPr/>
        </p:nvSpPr>
        <p:spPr bwMode="auto">
          <a:xfrm rot="5400000">
            <a:off x="2145513" y="3355288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B6FC63-52A2-E963-A6C7-BBDEDB6B30A5}"/>
              </a:ext>
            </a:extLst>
          </p:cNvPr>
          <p:cNvSpPr/>
          <p:nvPr/>
        </p:nvSpPr>
        <p:spPr bwMode="auto">
          <a:xfrm>
            <a:off x="132715" y="388454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A0C4E4-69DC-D54B-831C-DE6646951688}"/>
              </a:ext>
            </a:extLst>
          </p:cNvPr>
          <p:cNvSpPr/>
          <p:nvPr/>
        </p:nvSpPr>
        <p:spPr bwMode="auto">
          <a:xfrm>
            <a:off x="1256717" y="4180467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C4D238C-83C4-56AC-58C4-216BF261D6BF}"/>
              </a:ext>
            </a:extLst>
          </p:cNvPr>
          <p:cNvSpPr/>
          <p:nvPr/>
        </p:nvSpPr>
        <p:spPr bwMode="auto">
          <a:xfrm>
            <a:off x="1993113" y="3884548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grow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A98848D-1256-EF89-E308-0537747D4D9F}"/>
              </a:ext>
            </a:extLst>
          </p:cNvPr>
          <p:cNvSpPr/>
          <p:nvPr/>
        </p:nvSpPr>
        <p:spPr bwMode="auto">
          <a:xfrm>
            <a:off x="3070204" y="4176027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2A3B4C8-AD5D-DDAE-39A3-C3F6069D42B8}"/>
              </a:ext>
            </a:extLst>
          </p:cNvPr>
          <p:cNvSpPr/>
          <p:nvPr/>
        </p:nvSpPr>
        <p:spPr bwMode="auto">
          <a:xfrm>
            <a:off x="3974689" y="2209800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Data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30A0306-9E32-C102-C0FA-49D0FE022D1C}"/>
              </a:ext>
            </a:extLst>
          </p:cNvPr>
          <p:cNvSpPr/>
          <p:nvPr/>
        </p:nvSpPr>
        <p:spPr bwMode="auto">
          <a:xfrm>
            <a:off x="5017284" y="2462951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CFFE5F-6C47-2B84-1165-DF8EBA485C10}"/>
              </a:ext>
            </a:extLst>
          </p:cNvPr>
          <p:cNvSpPr/>
          <p:nvPr/>
        </p:nvSpPr>
        <p:spPr bwMode="auto">
          <a:xfrm>
            <a:off x="5808277" y="2209800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7CFE82E-2705-D807-8588-5AABF437B8D2}"/>
              </a:ext>
            </a:extLst>
          </p:cNvPr>
          <p:cNvSpPr/>
          <p:nvPr/>
        </p:nvSpPr>
        <p:spPr bwMode="auto">
          <a:xfrm rot="5400000">
            <a:off x="5960677" y="3361681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7FCD27-9C62-A8CF-88BC-02CBBB5FD90F}"/>
              </a:ext>
            </a:extLst>
          </p:cNvPr>
          <p:cNvSpPr/>
          <p:nvPr/>
        </p:nvSpPr>
        <p:spPr bwMode="auto">
          <a:xfrm>
            <a:off x="3941358" y="3890941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599548-ED9A-BBB2-AEA9-BEB0E282DA41}"/>
              </a:ext>
            </a:extLst>
          </p:cNvPr>
          <p:cNvSpPr/>
          <p:nvPr/>
        </p:nvSpPr>
        <p:spPr bwMode="auto">
          <a:xfrm>
            <a:off x="5048430" y="4225354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CA6BC853-B9A9-1FD3-7462-ABA6C72F94F6}"/>
              </a:ext>
            </a:extLst>
          </p:cNvPr>
          <p:cNvSpPr/>
          <p:nvPr/>
        </p:nvSpPr>
        <p:spPr bwMode="auto">
          <a:xfrm>
            <a:off x="5784826" y="3929435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grow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F37FF6B-C9F0-A082-939B-19FF44F79843}"/>
              </a:ext>
            </a:extLst>
          </p:cNvPr>
          <p:cNvSpPr/>
          <p:nvPr/>
        </p:nvSpPr>
        <p:spPr bwMode="auto">
          <a:xfrm>
            <a:off x="6861917" y="4220914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540C477-425D-60AE-465A-719EE0DB16EC}"/>
              </a:ext>
            </a:extLst>
          </p:cNvPr>
          <p:cNvSpPr/>
          <p:nvPr/>
        </p:nvSpPr>
        <p:spPr bwMode="auto">
          <a:xfrm>
            <a:off x="7733071" y="393582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A44822-1A91-20F4-B58B-F2D66063EC8C}"/>
              </a:ext>
            </a:extLst>
          </p:cNvPr>
          <p:cNvSpPr txBox="1"/>
          <p:nvPr/>
        </p:nvSpPr>
        <p:spPr>
          <a:xfrm>
            <a:off x="8629433" y="3108456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0309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</a:t>
            </a:r>
            <a:r>
              <a:rPr lang="en-US" dirty="0">
                <a:solidFill>
                  <a:schemeClr val="accent1"/>
                </a:solidFill>
              </a:rPr>
              <a:t>+ GGMR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GGMR</a:t>
            </a:r>
          </a:p>
          <a:p>
            <a:r>
              <a:rPr lang="en-US" dirty="0">
                <a:solidFill>
                  <a:schemeClr val="accent1"/>
                </a:solidFill>
              </a:rPr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</a:t>
            </a:r>
          </a:p>
          <a:p>
            <a:r>
              <a:rPr lang="en-US" dirty="0">
                <a:solidFill>
                  <a:schemeClr val="accent1"/>
                </a:solidFill>
              </a:rPr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accent1"/>
                    </a:solidFill>
                  </a:rPr>
                  <a:t>j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16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+ GGMR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GGMR</a:t>
            </a:r>
          </a:p>
          <a:p>
            <a:r>
              <a:rPr lang="en-US" dirty="0">
                <a:solidFill>
                  <a:schemeClr val="tx2"/>
                </a:solidFill>
              </a:rPr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2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</a:t>
            </a:r>
          </a:p>
          <a:p>
            <a:r>
              <a:rPr lang="en-US" dirty="0">
                <a:solidFill>
                  <a:schemeClr val="accent1"/>
                </a:solidFill>
              </a:rPr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2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tx2"/>
                    </a:solidFill>
                  </a:rPr>
                  <a:t>j</a:t>
                </a:r>
                <a:r>
                  <a:rPr lang="en-US" sz="14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11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</a:t>
            </a:r>
            <a:r>
              <a:rPr lang="en-US" dirty="0">
                <a:solidFill>
                  <a:schemeClr val="accent1"/>
                </a:solidFill>
              </a:rPr>
              <a:t>+ GGMR</a:t>
            </a:r>
          </a:p>
          <a:p>
            <a:pPr lvl="2"/>
            <a:r>
              <a:rPr lang="en-US" sz="1600" dirty="0"/>
              <a:t>Warm-up time steps</a:t>
            </a:r>
          </a:p>
          <a:p>
            <a:pPr lvl="2"/>
            <a:r>
              <a:rPr lang="en-US" sz="1600" dirty="0"/>
              <a:t>Complexities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GGMR</a:t>
            </a:r>
          </a:p>
          <a:p>
            <a:r>
              <a:rPr lang="en-US" dirty="0">
                <a:solidFill>
                  <a:schemeClr val="accent1"/>
                </a:solidFill>
              </a:rPr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664" t="-1923" b="-173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RC model </a:t>
            </a:r>
          </a:p>
          <a:p>
            <a:r>
              <a:rPr lang="en-US" dirty="0"/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accent1"/>
                    </a:solidFill>
                  </a:rPr>
                  <a:t>j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526" t="-1099" b="-54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4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73" name="Content Placeholder 72" descr="Diagram, schematic&#10;&#10;Description automatically generated">
            <a:extLst>
              <a:ext uri="{FF2B5EF4-FFF2-40B4-BE49-F238E27FC236}">
                <a16:creationId xmlns:a16="http://schemas.microsoft.com/office/drawing/2014/main" id="{EF778D03-2D8D-FB33-94AA-C2A625C0D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066800"/>
            <a:ext cx="7264785" cy="4951217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F133EB-2542-7822-EF90-A6CEF8ACC363}"/>
              </a:ext>
            </a:extLst>
          </p:cNvPr>
          <p:cNvSpPr/>
          <p:nvPr/>
        </p:nvSpPr>
        <p:spPr bwMode="auto">
          <a:xfrm>
            <a:off x="2895600" y="5279494"/>
            <a:ext cx="1066800" cy="664106"/>
          </a:xfrm>
          <a:prstGeom prst="roundRect">
            <a:avLst/>
          </a:prstGeom>
          <a:noFill/>
          <a:ln w="12700" cap="flat" cmpd="sng" algn="ctr">
            <a:solidFill>
              <a:srgbClr val="FFC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377197-339E-0B28-CF0E-728103747D41}"/>
              </a:ext>
            </a:extLst>
          </p:cNvPr>
          <p:cNvSpPr/>
          <p:nvPr/>
        </p:nvSpPr>
        <p:spPr bwMode="auto">
          <a:xfrm>
            <a:off x="6400800" y="5249014"/>
            <a:ext cx="1066800" cy="664106"/>
          </a:xfrm>
          <a:prstGeom prst="roundRect">
            <a:avLst/>
          </a:prstGeom>
          <a:noFill/>
          <a:ln w="12700" cap="flat" cmpd="sng" algn="ctr">
            <a:solidFill>
              <a:srgbClr val="FFC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4BB3E5-9B76-E381-2DD2-B3E0AC16BA87}"/>
              </a:ext>
            </a:extLst>
          </p:cNvPr>
          <p:cNvSpPr/>
          <p:nvPr/>
        </p:nvSpPr>
        <p:spPr bwMode="auto">
          <a:xfrm>
            <a:off x="7696779" y="5334000"/>
            <a:ext cx="456622" cy="6096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8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radiant slab systems with large thermal capacitance</a:t>
            </a:r>
          </a:p>
          <a:p>
            <a:r>
              <a:rPr lang="en-US" dirty="0">
                <a:solidFill>
                  <a:schemeClr val="accent1"/>
                </a:solidFill>
              </a:rPr>
              <a:t>Existing approaches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first-principles (e.g., CFD)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Inverse grey-box Resistor-Capacitor (RC) model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Data-driven approach (Gaussian mixture regression, growing-GMR)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05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444-CC95-B9EF-4558-9F3D8B20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approach</a:t>
            </a:r>
          </a:p>
        </p:txBody>
      </p:sp>
      <p:pic>
        <p:nvPicPr>
          <p:cNvPr id="8" name="Content Placeholder 7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5151772-0D3C-6E27-8261-BAB5FAF2F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43458"/>
            <a:ext cx="7924800" cy="418068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067B-B4D1-75AE-BAE4-35A154CC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FE22D-A0D1-4377-8989-E34B7479D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ECB61-D653-6CF5-3C98-9BAFD61617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1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87B6-4D4B-DD9D-619F-11F2ABF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B3FB-A384-E305-6E35-5532E42D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error</a:t>
            </a:r>
          </a:p>
          <a:p>
            <a:pPr lvl="1"/>
            <a:r>
              <a:rPr lang="en-US" dirty="0"/>
              <a:t>Mean absolute errors (MAE)</a:t>
            </a:r>
          </a:p>
          <a:p>
            <a:r>
              <a:rPr lang="en-US" dirty="0"/>
              <a:t>Relative percentage errors</a:t>
            </a:r>
          </a:p>
          <a:p>
            <a:pPr lvl="1"/>
            <a:r>
              <a:rPr lang="en-US" dirty="0"/>
              <a:t>RMSE (NRMSE, CVRMSE)</a:t>
            </a:r>
          </a:p>
          <a:p>
            <a:pPr lvl="1"/>
            <a:r>
              <a:rPr lang="en-US" dirty="0"/>
              <a:t>Mean absolute percentage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73E0-6EA8-C4F5-AEE1-51D31CC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04CE9-BCC6-1C6F-4152-644D014AE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8E474-24FF-0419-0B95-67B5BD6AA2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DD097D-8D10-67F9-C4D6-690DA56D3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59200"/>
            <a:ext cx="2972058" cy="693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F0C91B-DC83-EB37-3E7A-BD61BFBDA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224" y="4366213"/>
            <a:ext cx="2659610" cy="1790855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AFA23887-3B6B-81BD-8746-1A2880ED617D}"/>
              </a:ext>
            </a:extLst>
          </p:cNvPr>
          <p:cNvSpPr/>
          <p:nvPr/>
        </p:nvSpPr>
        <p:spPr bwMode="auto">
          <a:xfrm rot="19774451">
            <a:off x="3118623" y="6085723"/>
            <a:ext cx="360073" cy="211966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882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5991-D560-1ED6-0B12-CE064FE6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B5CC-00B6-800C-2EDA-3B64B51D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6C977-9E21-CFBB-A3D6-913622088A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D595F-FFBC-BB33-CB6B-E9D987E019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52B17-0926-CF1F-4701-A7307DAB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92825"/>
            <a:ext cx="8382000" cy="21600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1254AC-0DE5-2D2D-7379-C5520D383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86200"/>
            <a:ext cx="8382000" cy="207114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10200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14E6-0F7F-5811-7F22-31CA46ED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DA304-D560-D16B-D421-CD0C994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35054-4164-7B1D-3C27-84D0039DED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76077-313F-7EBF-B023-BA7792AB1E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B7A870-BC02-0842-9EEB-B4179F6D6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59192"/>
            <a:ext cx="7901348" cy="124895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661908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4B94-1DC1-7A87-E38B-8A3090D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4AFC-8DCA-8546-CD70-1980E008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699A8B-BB5B-BC60-3AD8-9D329C40C0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Why GGMR is necessary</a:t>
                </a:r>
              </a:p>
              <a:p>
                <a:r>
                  <a:rPr lang="en-US" dirty="0"/>
                  <a:t>Why RC is necessary?</a:t>
                </a:r>
              </a:p>
              <a:p>
                <a:r>
                  <a:rPr lang="en-US" dirty="0"/>
                  <a:t>Why hybrid is necessary?</a:t>
                </a:r>
              </a:p>
              <a:p>
                <a:r>
                  <a:rPr lang="en-US" dirty="0"/>
                  <a:t>Have you tried other features for GGMR?</a:t>
                </a:r>
              </a:p>
              <a:p>
                <a:r>
                  <a:rPr lang="en-US" dirty="0"/>
                  <a:t>What’s the input variables for RC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predicted?)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699A8B-BB5B-BC60-3AD8-9D329C40C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59" t="-313" r="-3922" b="-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7353E-832B-6F1E-309E-40189D99E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D6736-C342-EED0-DD34-4628A95EE2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5D287-2469-BBCC-D487-468A9F9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C6EAE1-4966-3B02-3E26-46F10D635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8FF2B4D-1A41-0EDF-FE42-D51735A86F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93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029A-92CE-915B-A7B9-6A7E72A2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GGMR-Update Rules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DE05-F976-47EE-6749-6D5326F7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E64B4-3965-732A-CC45-44B60DD45E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3BB2E-055E-9BC2-F29C-DCBD74680B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7D5CA-8C46-394D-19BB-31857C8D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15397"/>
            <a:ext cx="7848600" cy="390034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75232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E253-1A33-D131-D4E0-ACB70903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Performance Explanation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F0EB-9C27-71AD-AB42-BA99521C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6F398-F43F-DBC6-5824-57D3E2D7A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9F630-7BB9-00B1-6D1C-430EE9B652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B628C-06DC-DE84-F867-6D9945A2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5" y="1762073"/>
            <a:ext cx="8466930" cy="33338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405079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5772-2A64-A800-B628-BD0696BC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load preview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84BFF-F303-0BD8-3132-5839344D2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</m:sSub>
                  </m:oMath>
                </a14:m>
                <a:r>
                  <a:rPr lang="en-US" dirty="0"/>
                  <a:t> is the supply and return water temperature;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heat capacity;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density;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flow volume rate.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84BFF-F303-0BD8-3132-5839344D2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4589-9947-5EAE-598E-CE2570C4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FCF20-1CF8-1501-2741-586358FC9C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0B98D-8740-75BF-B4D0-24E9D3259B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BF958-52AF-7066-62A7-6D59044D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9" y="3429001"/>
            <a:ext cx="7912411" cy="222041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65158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altLang="zh-CN" dirty="0">
                <a:solidFill>
                  <a:schemeClr val="tx2"/>
                </a:solidFill>
              </a:rPr>
              <a:t>redict </a:t>
            </a:r>
            <a:r>
              <a:rPr lang="en-US" altLang="zh-CN" dirty="0"/>
              <a:t>(warm-up time steps)</a:t>
            </a:r>
            <a:endParaRPr lang="en-US" altLang="zh-CN" dirty="0">
              <a:solidFill>
                <a:schemeClr val="tx2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3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ACEE6-4417-6FD3-E29A-89AEACD47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2" t="17476" r="41246" b="30545"/>
          <a:stretch/>
        </p:blipFill>
        <p:spPr>
          <a:xfrm>
            <a:off x="878853" y="4174051"/>
            <a:ext cx="1447801" cy="484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467C1-BFA8-D3FC-805B-DD52F682C3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06" r="5273"/>
          <a:stretch/>
        </p:blipFill>
        <p:spPr>
          <a:xfrm>
            <a:off x="624068" y="4658757"/>
            <a:ext cx="2350286" cy="62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ACEE6-4417-6FD3-E29A-89AEACD47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2" t="17476" r="41246" b="30545"/>
          <a:stretch/>
        </p:blipFill>
        <p:spPr>
          <a:xfrm>
            <a:off x="878853" y="4174051"/>
            <a:ext cx="1447801" cy="484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467C1-BFA8-D3FC-805B-DD52F682C3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06" r="5273"/>
          <a:stretch/>
        </p:blipFill>
        <p:spPr>
          <a:xfrm>
            <a:off x="624068" y="4658757"/>
            <a:ext cx="2350286" cy="626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BD628-F97B-4BA6-0137-1EDCB000ED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998" b="3642"/>
          <a:stretch/>
        </p:blipFill>
        <p:spPr>
          <a:xfrm>
            <a:off x="751871" y="5443542"/>
            <a:ext cx="2840753" cy="6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5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(flexible)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535A4D-C196-8B18-D8E0-5D3377E6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133600"/>
            <a:ext cx="3837049" cy="34716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FACEE6-4417-6FD3-E29A-89AEACD470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32" t="17476" r="41246" b="30545"/>
          <a:stretch/>
        </p:blipFill>
        <p:spPr>
          <a:xfrm>
            <a:off x="878853" y="4174051"/>
            <a:ext cx="1447801" cy="484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467C1-BFA8-D3FC-805B-DD52F682C3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806" r="5273"/>
          <a:stretch/>
        </p:blipFill>
        <p:spPr>
          <a:xfrm>
            <a:off x="624068" y="4658757"/>
            <a:ext cx="2350286" cy="626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BD628-F97B-4BA6-0137-1EDCB000ED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998" b="3642"/>
          <a:stretch/>
        </p:blipFill>
        <p:spPr>
          <a:xfrm>
            <a:off x="751871" y="5443542"/>
            <a:ext cx="2840753" cy="6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5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RC, GMR and GGMR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(warm-up time steps)</a:t>
            </a:r>
          </a:p>
          <a:p>
            <a:pPr lvl="2"/>
            <a:r>
              <a:rPr lang="en-US" dirty="0"/>
              <a:t>Inputs randomly initialize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E12E37-D526-9126-9FDC-9A1EA9AE1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3" b="83286"/>
          <a:stretch/>
        </p:blipFill>
        <p:spPr>
          <a:xfrm>
            <a:off x="573911" y="4251136"/>
            <a:ext cx="8417690" cy="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0734"/>
      </p:ext>
    </p:extLst>
  </p:cSld>
  <p:clrMapOvr>
    <a:masterClrMapping/>
  </p:clrMapOvr>
</p:sld>
</file>

<file path=ppt/theme/theme1.xml><?xml version="1.0" encoding="utf-8"?>
<a:theme xmlns:a="http://schemas.openxmlformats.org/drawingml/2006/main" name="2014 Compressor Short Cours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Presentation Template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Presentation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Compressor Short Course Template</Template>
  <TotalTime>2325</TotalTime>
  <Words>1025</Words>
  <Application>Microsoft Office PowerPoint</Application>
  <PresentationFormat>On-screen Show (4:3)</PresentationFormat>
  <Paragraphs>286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Monotype Sorts</vt:lpstr>
      <vt:lpstr>Arial</vt:lpstr>
      <vt:lpstr>Book Antiqua</vt:lpstr>
      <vt:lpstr>Cambria Math</vt:lpstr>
      <vt:lpstr>Tahoma</vt:lpstr>
      <vt:lpstr>Times New Roman</vt:lpstr>
      <vt:lpstr>2014 Compressor Short Course Template</vt:lpstr>
      <vt:lpstr>A Novel Hybrid Modeling Method for Predicting Energy Use of Hydronic Radiant Slab Systems </vt:lpstr>
      <vt:lpstr>Motivation</vt:lpstr>
      <vt:lpstr>System load preview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Intro to RC, GMR and GGMR</vt:lpstr>
      <vt:lpstr>Novel approach</vt:lpstr>
      <vt:lpstr>Novel approach</vt:lpstr>
      <vt:lpstr>Novel approach</vt:lpstr>
      <vt:lpstr>RC approach</vt:lpstr>
      <vt:lpstr>RC approach</vt:lpstr>
      <vt:lpstr>Metrics</vt:lpstr>
      <vt:lpstr>Performance</vt:lpstr>
      <vt:lpstr>Performance</vt:lpstr>
      <vt:lpstr>Q &amp; A</vt:lpstr>
      <vt:lpstr>GGMR-Update Rules</vt:lpstr>
      <vt:lpstr>Hourly Performance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groll</dc:creator>
  <cp:lastModifiedBy>Lichen Wu</cp:lastModifiedBy>
  <cp:revision>284</cp:revision>
  <dcterms:created xsi:type="dcterms:W3CDTF">2014-06-04T16:11:28Z</dcterms:created>
  <dcterms:modified xsi:type="dcterms:W3CDTF">2022-06-23T01:57:51Z</dcterms:modified>
</cp:coreProperties>
</file>