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7" r:id="rId3"/>
    <p:sldId id="315" r:id="rId4"/>
    <p:sldId id="303" r:id="rId5"/>
    <p:sldId id="305" r:id="rId6"/>
    <p:sldId id="304" r:id="rId7"/>
    <p:sldId id="283" r:id="rId8"/>
    <p:sldId id="289" r:id="rId9"/>
    <p:sldId id="307" r:id="rId10"/>
    <p:sldId id="309" r:id="rId11"/>
    <p:sldId id="290" r:id="rId12"/>
    <p:sldId id="314" r:id="rId13"/>
    <p:sldId id="291" r:id="rId14"/>
    <p:sldId id="278" r:id="rId15"/>
    <p:sldId id="274" r:id="rId16"/>
    <p:sldId id="266" r:id="rId17"/>
    <p:sldId id="300" r:id="rId18"/>
    <p:sldId id="302" r:id="rId19"/>
    <p:sldId id="268" r:id="rId20"/>
    <p:sldId id="272" r:id="rId21"/>
    <p:sldId id="317" r:id="rId22"/>
    <p:sldId id="318" r:id="rId23"/>
    <p:sldId id="282" r:id="rId24"/>
    <p:sldId id="277" r:id="rId25"/>
    <p:sldId id="316" r:id="rId26"/>
    <p:sldId id="279" r:id="rId27"/>
    <p:sldId id="293" r:id="rId28"/>
    <p:sldId id="294" r:id="rId29"/>
    <p:sldId id="264" r:id="rId30"/>
    <p:sldId id="281" r:id="rId31"/>
    <p:sldId id="280" r:id="rId32"/>
    <p:sldId id="296" r:id="rId33"/>
    <p:sldId id="286" r:id="rId34"/>
    <p:sldId id="287" r:id="rId35"/>
    <p:sldId id="288" r:id="rId36"/>
    <p:sldId id="301" r:id="rId37"/>
    <p:sldId id="269" r:id="rId38"/>
    <p:sldId id="271" r:id="rId39"/>
    <p:sldId id="270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267"/>
            <p14:sldId id="315"/>
            <p14:sldId id="303"/>
            <p14:sldId id="305"/>
            <p14:sldId id="304"/>
            <p14:sldId id="283"/>
            <p14:sldId id="289"/>
            <p14:sldId id="307"/>
            <p14:sldId id="309"/>
            <p14:sldId id="290"/>
            <p14:sldId id="314"/>
            <p14:sldId id="291"/>
            <p14:sldId id="278"/>
            <p14:sldId id="274"/>
            <p14:sldId id="266"/>
            <p14:sldId id="300"/>
            <p14:sldId id="302"/>
            <p14:sldId id="268"/>
            <p14:sldId id="272"/>
            <p14:sldId id="317"/>
            <p14:sldId id="318"/>
            <p14:sldId id="282"/>
          </p14:sldIdLst>
        </p14:section>
        <p14:section name="Appendix" id="{46322A9A-BDB5-4B75-B27D-12694FDC3DD5}">
          <p14:sldIdLst>
            <p14:sldId id="277"/>
            <p14:sldId id="316"/>
          </p14:sldIdLst>
        </p14:section>
        <p14:section name="Recycle" id="{5A0E7261-FAFA-43EC-A4C7-15D7D89A051C}">
          <p14:sldIdLst>
            <p14:sldId id="279"/>
            <p14:sldId id="293"/>
            <p14:sldId id="294"/>
            <p14:sldId id="264"/>
            <p14:sldId id="281"/>
            <p14:sldId id="280"/>
            <p14:sldId id="296"/>
            <p14:sldId id="286"/>
            <p14:sldId id="287"/>
            <p14:sldId id="288"/>
            <p14:sldId id="301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4575" autoAdjust="0"/>
  </p:normalViewPr>
  <p:slideViewPr>
    <p:cSldViewPr>
      <p:cViewPr>
        <p:scale>
          <a:sx n="66" d="100"/>
          <a:sy n="66" d="100"/>
        </p:scale>
        <p:origin x="169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815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https://stats.stackexchange.com/q/517652</a:t>
            </a:r>
          </a:p>
          <a:p>
            <a:r>
              <a:rPr lang="en-US" dirty="0"/>
              <a:t>Expected Maximization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936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3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3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55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5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5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48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85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00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9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77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7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dirty="0"/>
              <a:t>lwang12@uwyo.edu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" t="16714" r="-362" b="-16714"/>
          <a:stretch/>
        </p:blipFill>
        <p:spPr>
          <a:xfrm>
            <a:off x="604791" y="4495800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0" y="4251136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28693A8-9403-6629-EAA3-4B32844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21824" y="3810000"/>
            <a:ext cx="5676900" cy="21288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69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A9BF9-CB3D-79E5-8B15-81A0FE6E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2" y="5083162"/>
            <a:ext cx="2415749" cy="3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73D96-7F35-B9C4-0D98-8C9ED8190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92" y="5400688"/>
            <a:ext cx="2126164" cy="533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69AFA-79A7-D469-33F3-4A0636EC35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51" r="1324"/>
          <a:stretch/>
        </p:blipFill>
        <p:spPr>
          <a:xfrm>
            <a:off x="4305300" y="5262544"/>
            <a:ext cx="3429000" cy="4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212723" y="2203407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CB1835-1F2D-9D9D-E2AE-203D72CA5504}"/>
              </a:ext>
            </a:extLst>
          </p:cNvPr>
          <p:cNvSpPr/>
          <p:nvPr/>
        </p:nvSpPr>
        <p:spPr bwMode="auto">
          <a:xfrm>
            <a:off x="1255318" y="245655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A3B4C8-AD5D-DDAE-39A3-C3F6069D42B8}"/>
              </a:ext>
            </a:extLst>
          </p:cNvPr>
          <p:cNvSpPr/>
          <p:nvPr/>
        </p:nvSpPr>
        <p:spPr bwMode="auto">
          <a:xfrm>
            <a:off x="3974689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0A0306-9E32-C102-C0FA-49D0FE022D1C}"/>
              </a:ext>
            </a:extLst>
          </p:cNvPr>
          <p:cNvSpPr/>
          <p:nvPr/>
        </p:nvSpPr>
        <p:spPr bwMode="auto">
          <a:xfrm>
            <a:off x="5017284" y="246295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CFFE5F-6C47-2B84-1165-DF8EBA485C10}"/>
              </a:ext>
            </a:extLst>
          </p:cNvPr>
          <p:cNvSpPr/>
          <p:nvPr/>
        </p:nvSpPr>
        <p:spPr bwMode="auto">
          <a:xfrm>
            <a:off x="5808277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GGMR</a:t>
            </a:r>
          </a:p>
          <a:p>
            <a:r>
              <a:rPr lang="en-US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j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11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3" name="Content Placeholder 72" descr="Diagram, schematic&#10;&#10;Description automatically generated">
            <a:extLst>
              <a:ext uri="{FF2B5EF4-FFF2-40B4-BE49-F238E27FC236}">
                <a16:creationId xmlns:a16="http://schemas.microsoft.com/office/drawing/2014/main" id="{EF778D03-2D8D-FB33-94AA-C2A625C0D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264785" cy="495121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133EB-2542-7822-EF90-A6CEF8ACC363}"/>
              </a:ext>
            </a:extLst>
          </p:cNvPr>
          <p:cNvSpPr/>
          <p:nvPr/>
        </p:nvSpPr>
        <p:spPr bwMode="auto">
          <a:xfrm>
            <a:off x="2895600" y="527949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77197-339E-0B28-CF0E-728103747D41}"/>
              </a:ext>
            </a:extLst>
          </p:cNvPr>
          <p:cNvSpPr/>
          <p:nvPr/>
        </p:nvSpPr>
        <p:spPr bwMode="auto">
          <a:xfrm>
            <a:off x="6400800" y="524901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4BB3E5-9B76-E381-2DD2-B3E0AC16BA87}"/>
              </a:ext>
            </a:extLst>
          </p:cNvPr>
          <p:cNvSpPr/>
          <p:nvPr/>
        </p:nvSpPr>
        <p:spPr bwMode="auto">
          <a:xfrm>
            <a:off x="7696779" y="5334000"/>
            <a:ext cx="456622" cy="609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>
                <a:solidFill>
                  <a:schemeClr val="accent1"/>
                </a:solidFill>
              </a:rPr>
              <a:t>Existing approaches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3458"/>
            <a:ext cx="7924800" cy="41806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D097D-8D10-67F9-C4D6-690DA56D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59200"/>
            <a:ext cx="2972058" cy="69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0C91B-DC83-EB37-3E7A-BD61BFBD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224" y="4366213"/>
            <a:ext cx="2659610" cy="179085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52B17-0926-CF1F-4701-A7307DAB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2825"/>
            <a:ext cx="8382000" cy="21600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254AC-0DE5-2D2D-7379-C5520D3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6200"/>
            <a:ext cx="8382000" cy="20711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99A8B-BB5B-BC60-3AD8-9D329C40C0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GGMR is necessary</a:t>
            </a:r>
          </a:p>
          <a:p>
            <a:r>
              <a:rPr lang="en-US" dirty="0"/>
              <a:t>Why RC is necessary?</a:t>
            </a:r>
          </a:p>
          <a:p>
            <a:r>
              <a:rPr lang="en-US" dirty="0"/>
              <a:t>Why hybrid is necessary?</a:t>
            </a:r>
          </a:p>
          <a:p>
            <a:r>
              <a:rPr lang="en-US" dirty="0"/>
              <a:t>Have you tried other features for GGMR?</a:t>
            </a:r>
          </a:p>
          <a:p>
            <a:r>
              <a:rPr lang="en-US" dirty="0"/>
              <a:t>What’s the input variables for RC (</a:t>
            </a:r>
            <a:r>
              <a:rPr lang="en-US" dirty="0" err="1"/>
              <a:t>dTsource</a:t>
            </a:r>
            <a:r>
              <a:rPr lang="en-US" dirty="0"/>
              <a:t> can be predicted?)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253-1A33-D131-D4E0-ACB7090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F0EB-9C27-71AD-AB42-BA99521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F398-F43F-DBC6-5824-57D3E2D7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630-7BB9-00B1-6D1C-430EE9B65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B628C-06DC-DE84-F867-6D9945A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5" y="1762073"/>
            <a:ext cx="8466930" cy="33338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05079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>
                <a:solidFill>
                  <a:schemeClr val="accent1"/>
                </a:solidFill>
              </a:rPr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831DA-5D4D-A1B7-1FF2-87C61FCF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49" y="4652722"/>
            <a:ext cx="614865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6EC7E-1F2F-0CDE-C8AC-4D7FD167D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57"/>
          <a:stretch/>
        </p:blipFill>
        <p:spPr>
          <a:xfrm>
            <a:off x="1600200" y="4132867"/>
            <a:ext cx="4343400" cy="19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error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5886C-54A4-96D3-ABBF-587EADEF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86912"/>
            <a:ext cx="395512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1" name="Content Placeholder 20" descr="Chart&#10;&#10;Description automatically generated">
            <a:extLst>
              <a:ext uri="{FF2B5EF4-FFF2-40B4-BE49-F238E27FC236}">
                <a16:creationId xmlns:a16="http://schemas.microsoft.com/office/drawing/2014/main" id="{B48AAAA9-1078-B1C6-F2A0-8DAFC1A91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522" t="3518" r="8732" b="48078"/>
          <a:stretch/>
        </p:blipFill>
        <p:spPr>
          <a:xfrm>
            <a:off x="114300" y="2438400"/>
            <a:ext cx="8915400" cy="2499656"/>
          </a:xfrm>
        </p:spPr>
      </p:pic>
    </p:spTree>
    <p:extLst>
      <p:ext uri="{BB962C8B-B14F-4D97-AF65-F5344CB8AC3E}">
        <p14:creationId xmlns:p14="http://schemas.microsoft.com/office/powerpoint/2010/main" val="3624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load preview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dirty="0"/>
                  <a:t> is the supply and return water temperature;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heat capacity;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density;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flow volume rate.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9" y="3429001"/>
            <a:ext cx="7912411" cy="22204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875"/>
            <a:ext cx="6934200" cy="571676"/>
          </a:xfrm>
        </p:spPr>
        <p:txBody>
          <a:bodyPr/>
          <a:lstStyle/>
          <a:p>
            <a:r>
              <a:rPr lang="en-US" dirty="0"/>
              <a:t>Dated load predictions, percentage errors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25" name="Content Placeholder 24" descr="Chart, histogram&#10;&#10;Description automatically generated">
            <a:extLst>
              <a:ext uri="{FF2B5EF4-FFF2-40B4-BE49-F238E27FC236}">
                <a16:creationId xmlns:a16="http://schemas.microsoft.com/office/drawing/2014/main" id="{1D42E7C9-15A2-93B3-6894-A054384570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4073636"/>
          </a:xfrm>
        </p:spPr>
      </p:pic>
    </p:spTree>
    <p:extLst>
      <p:ext uri="{BB962C8B-B14F-4D97-AF65-F5344CB8AC3E}">
        <p14:creationId xmlns:p14="http://schemas.microsoft.com/office/powerpoint/2010/main" val="2898218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BBDC3-9ED1-444B-1D4A-8A38C6EC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981411"/>
            <a:ext cx="8382000" cy="14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ECA89CC-6BD4-6F7D-79C9-D97F3D55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045" y="2438400"/>
            <a:ext cx="8125755" cy="285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82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5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first-principles (e.g., CFD) </a:t>
            </a:r>
          </a:p>
          <a:p>
            <a:pPr lvl="1"/>
            <a:r>
              <a:rPr lang="en-US" dirty="0"/>
              <a:t>Inverse grey-box Resistor-Capacitor (RC) model</a:t>
            </a:r>
          </a:p>
          <a:p>
            <a:pPr lvl="1"/>
            <a:r>
              <a:rPr lang="en-US" dirty="0"/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5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Warm-up time steps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AFBC5599-1B27-4245-AE6F-CCC66498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</p:spTree>
    <p:extLst>
      <p:ext uri="{BB962C8B-B14F-4D97-AF65-F5344CB8AC3E}">
        <p14:creationId xmlns:p14="http://schemas.microsoft.com/office/powerpoint/2010/main" val="1856111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14547FB4-BBE6-DAEA-5B77-B75FF2CC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</p:spTree>
    <p:extLst>
      <p:ext uri="{BB962C8B-B14F-4D97-AF65-F5344CB8AC3E}">
        <p14:creationId xmlns:p14="http://schemas.microsoft.com/office/powerpoint/2010/main" val="4006376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DB053D69-B388-5812-83D5-D421EF95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</p:spTree>
    <p:extLst>
      <p:ext uri="{BB962C8B-B14F-4D97-AF65-F5344CB8AC3E}">
        <p14:creationId xmlns:p14="http://schemas.microsoft.com/office/powerpoint/2010/main" val="42096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redict </a:t>
            </a:r>
            <a:r>
              <a:rPr lang="en-US" altLang="zh-CN" dirty="0"/>
              <a:t>(warm-up time steps)</a:t>
            </a:r>
            <a:endParaRPr lang="en-US" altLang="zh-CN" dirty="0">
              <a:solidFill>
                <a:schemeClr val="tx2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" b="83286"/>
          <a:stretch/>
        </p:blipFill>
        <p:spPr>
          <a:xfrm>
            <a:off x="573911" y="4251136"/>
            <a:ext cx="8417690" cy="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734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2323</TotalTime>
  <Words>1393</Words>
  <Application>Microsoft Office PowerPoint</Application>
  <PresentationFormat>On-screen Show (4:3)</PresentationFormat>
  <Paragraphs>400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Motivation</vt:lpstr>
      <vt:lpstr>System load preview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Novel approach</vt:lpstr>
      <vt:lpstr>Novel approach</vt:lpstr>
      <vt:lpstr>Novel approach</vt:lpstr>
      <vt:lpstr>RC approach</vt:lpstr>
      <vt:lpstr>RC approach</vt:lpstr>
      <vt:lpstr>Metrics</vt:lpstr>
      <vt:lpstr>Performance</vt:lpstr>
      <vt:lpstr>Q &amp; A</vt:lpstr>
      <vt:lpstr>GGMR-Update Rules</vt:lpstr>
      <vt:lpstr>Hourly Performance</vt:lpstr>
      <vt:lpstr>Metrics</vt:lpstr>
      <vt:lpstr>Metrics</vt:lpstr>
      <vt:lpstr>Metrics</vt:lpstr>
      <vt:lpstr>Performance</vt:lpstr>
      <vt:lpstr>Performance</vt:lpstr>
      <vt:lpstr>Performance</vt:lpstr>
      <vt:lpstr>Conclusions?</vt:lpstr>
      <vt:lpstr>Motivation</vt:lpstr>
      <vt:lpstr>Motivation</vt:lpstr>
      <vt:lpstr>Motivation</vt:lpstr>
      <vt:lpstr>Novel approach</vt:lpstr>
      <vt:lpstr>RC approach</vt:lpstr>
      <vt:lpstr>RC approach</vt:lpstr>
      <vt:lpstr>RC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279</cp:revision>
  <dcterms:created xsi:type="dcterms:W3CDTF">2014-06-04T16:11:28Z</dcterms:created>
  <dcterms:modified xsi:type="dcterms:W3CDTF">2022-06-23T01:54:53Z</dcterms:modified>
</cp:coreProperties>
</file>