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21" r:id="rId4"/>
    <p:sldId id="283" r:id="rId5"/>
    <p:sldId id="290" r:id="rId6"/>
    <p:sldId id="326" r:id="rId7"/>
    <p:sldId id="327" r:id="rId8"/>
    <p:sldId id="328" r:id="rId9"/>
    <p:sldId id="272" r:id="rId10"/>
    <p:sldId id="278" r:id="rId11"/>
    <p:sldId id="274" r:id="rId12"/>
    <p:sldId id="302" r:id="rId13"/>
    <p:sldId id="317" r:id="rId14"/>
    <p:sldId id="318" r:id="rId15"/>
    <p:sldId id="319" r:id="rId16"/>
    <p:sldId id="325" r:id="rId17"/>
    <p:sldId id="322" r:id="rId18"/>
    <p:sldId id="282" r:id="rId19"/>
    <p:sldId id="277" r:id="rId20"/>
    <p:sldId id="324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315"/>
            <p14:sldId id="321"/>
            <p14:sldId id="283"/>
            <p14:sldId id="290"/>
            <p14:sldId id="326"/>
            <p14:sldId id="327"/>
            <p14:sldId id="328"/>
            <p14:sldId id="272"/>
            <p14:sldId id="278"/>
            <p14:sldId id="274"/>
            <p14:sldId id="302"/>
            <p14:sldId id="317"/>
            <p14:sldId id="318"/>
            <p14:sldId id="319"/>
            <p14:sldId id="325"/>
            <p14:sldId id="322"/>
          </p14:sldIdLst>
        </p14:section>
        <p14:section name="Appendix" id="{46322A9A-BDB5-4B75-B27D-12694FDC3DD5}">
          <p14:sldIdLst>
            <p14:sldId id="282"/>
            <p14:sldId id="277"/>
            <p14:sldId id="324"/>
          </p14:sldIdLst>
        </p14:section>
        <p14:section name="Recycle" id="{2AAF1EB6-CF34-4135-AE07-89F70F22B2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3529" autoAdjust="0"/>
  </p:normalViewPr>
  <p:slideViewPr>
    <p:cSldViewPr>
      <p:cViewPr varScale="1">
        <p:scale>
          <a:sx n="69" d="100"/>
          <a:sy n="69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error/ Relative error</a:t>
            </a:r>
          </a:p>
          <a:p>
            <a:r>
              <a:rPr lang="en-US" dirty="0"/>
              <a:t>Coefficient of variation;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ASHRAE Guideline 14, hourly should be below 30%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MAPE 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Measurement; </a:t>
            </a:r>
          </a:p>
          <a:p>
            <a:r>
              <a:rPr lang="en-US" sz="1050" dirty="0"/>
              <a:t>RC, GGMR, Hybrid</a:t>
            </a:r>
          </a:p>
          <a:p>
            <a:r>
              <a:rPr lang="en-US" sz="1050" dirty="0"/>
              <a:t>Performance difference is not obvious. Hourly</a:t>
            </a:r>
          </a:p>
          <a:p>
            <a:r>
              <a:rPr lang="en-US" sz="1050" dirty="0"/>
              <a:t>GGMR doesn’t perform well than the other two. </a:t>
            </a:r>
          </a:p>
          <a:p>
            <a:r>
              <a:rPr lang="en-US" sz="1050" dirty="0"/>
              <a:t>When get the prediction from RC, it become Hybrid, the best performance.</a:t>
            </a:r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79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87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Radiant slab (concrete, pipe, chilled/water)/ thermal insulation</a:t>
            </a:r>
          </a:p>
          <a:p>
            <a:r>
              <a:rPr lang="en-US" dirty="0"/>
              <a:t>Existing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9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physical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variables, State variables, (</a:t>
            </a:r>
            <a:r>
              <a:rPr lang="en-US" dirty="0" err="1"/>
              <a:t>Abcd</a:t>
            </a:r>
            <a:r>
              <a:rPr lang="en-US" dirty="0"/>
              <a:t>) -&gt; Output variable</a:t>
            </a:r>
          </a:p>
          <a:p>
            <a:r>
              <a:rPr lang="en-US" dirty="0"/>
              <a:t>Flexible choice for state variables (how many states will be used to represent external wall)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training purpose is to ABCD;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c, d, input, state</a:t>
            </a:r>
          </a:p>
          <a:p>
            <a:r>
              <a:rPr lang="en-US" sz="900" dirty="0"/>
              <a:t>State is updated with older states</a:t>
            </a:r>
          </a:p>
          <a:p>
            <a:r>
              <a:rPr lang="en-US" sz="900" dirty="0"/>
              <a:t>Random initialized</a:t>
            </a:r>
          </a:p>
          <a:p>
            <a:r>
              <a:rPr lang="en-US" sz="900" dirty="0"/>
              <a:t>Chaotic &lt;- prediction is not stable</a:t>
            </a:r>
          </a:p>
          <a:p>
            <a:r>
              <a:rPr lang="en-US" sz="900" dirty="0"/>
              <a:t>Warm up period is needed. Statistically (input, stable state, </a:t>
            </a:r>
            <a:r>
              <a:rPr lang="en-US" sz="900" dirty="0" err="1"/>
              <a:t>Abcd</a:t>
            </a:r>
            <a:r>
              <a:rPr lang="en-US" sz="900" dirty="0"/>
              <a:t> -&gt; determine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Radiant system (concrete, pipes, water inside the pipes)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4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-&gt; components (multivariate gaussian (mu, mean; sigma, covariance))</a:t>
            </a:r>
          </a:p>
          <a:p>
            <a:r>
              <a:rPr lang="en-US" dirty="0"/>
              <a:t>The sum over different components</a:t>
            </a:r>
          </a:p>
          <a:p>
            <a:r>
              <a:rPr lang="en-US" dirty="0"/>
              <a:t>Weighting coefficients</a:t>
            </a:r>
          </a:p>
          <a:p>
            <a:r>
              <a:rPr lang="en-US" dirty="0"/>
              <a:t>(mu, covariance -&gt; determine prediction) (working condition is change over time, </a:t>
            </a:r>
            <a:r>
              <a:rPr lang="en-US" dirty="0" err="1"/>
              <a:t>eveloving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New inputs; </a:t>
            </a:r>
          </a:p>
          <a:p>
            <a:r>
              <a:rPr lang="en-US" sz="900" dirty="0"/>
              <a:t>Learning rate</a:t>
            </a:r>
          </a:p>
          <a:p>
            <a:r>
              <a:rPr lang="en-US" sz="900" dirty="0"/>
              <a:t>Older version -&gt; newer version</a:t>
            </a:r>
          </a:p>
          <a:p>
            <a:r>
              <a:rPr lang="en-US" sz="900" dirty="0"/>
              <a:t>Guidance (as accurate as possible) needed for GGMR</a:t>
            </a:r>
          </a:p>
          <a:p>
            <a:r>
              <a:rPr lang="en-US" sz="900" dirty="0"/>
              <a:t>RC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 14 time steps ago</a:t>
            </a:r>
          </a:p>
          <a:p>
            <a:r>
              <a:rPr lang="en-US" dirty="0"/>
              <a:t>Update the historical </a:t>
            </a:r>
            <a:r>
              <a:rPr lang="en-US" dirty="0" err="1"/>
              <a:t>componments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Gaussian Mixture Regression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24F0E-BB97-3F8D-B67A-83E6376E604F}"/>
              </a:ext>
            </a:extLst>
          </p:cNvPr>
          <p:cNvSpPr txBox="1"/>
          <p:nvPr/>
        </p:nvSpPr>
        <p:spPr>
          <a:xfrm>
            <a:off x="1236392" y="6095999"/>
            <a:ext cx="667121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O.rka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(2021, March 31). </a:t>
            </a:r>
            <a:r>
              <a:rPr lang="en-US" sz="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to evaluate the loss on a Gaussian Mixture Model?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[Forum post]. Cross Validated. https://stats.stackexchange.com/q/517652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/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𝑗𝑌𝑋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𝑗𝑋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/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GMR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304800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5197CE-E665-3402-2241-705E71A8189A}"/>
              </a:ext>
            </a:extLst>
          </p:cNvPr>
          <p:cNvSpPr/>
          <p:nvPr/>
        </p:nvSpPr>
        <p:spPr bwMode="auto">
          <a:xfrm>
            <a:off x="1172384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51BEC2-AE5A-4194-9CCC-2262A752B7C4}"/>
              </a:ext>
            </a:extLst>
          </p:cNvPr>
          <p:cNvSpPr/>
          <p:nvPr/>
        </p:nvSpPr>
        <p:spPr bwMode="auto">
          <a:xfrm>
            <a:off x="91432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8B4F61B-903A-EC93-DCFB-886EDA006B25}"/>
              </a:ext>
            </a:extLst>
          </p:cNvPr>
          <p:cNvSpPr/>
          <p:nvPr/>
        </p:nvSpPr>
        <p:spPr bwMode="auto">
          <a:xfrm>
            <a:off x="1792887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9E7F82-4A46-F51A-4583-09E2DB816BC7}"/>
              </a:ext>
            </a:extLst>
          </p:cNvPr>
          <p:cNvSpPr/>
          <p:nvPr/>
        </p:nvSpPr>
        <p:spPr bwMode="auto">
          <a:xfrm>
            <a:off x="4172509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74E91B-51D9-E20B-3617-02E76F8553C3}"/>
              </a:ext>
            </a:extLst>
          </p:cNvPr>
          <p:cNvSpPr/>
          <p:nvPr/>
        </p:nvSpPr>
        <p:spPr bwMode="auto">
          <a:xfrm>
            <a:off x="5860822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84C86E-4CC8-9C8D-ECB0-813D4B1CA16D}"/>
              </a:ext>
            </a:extLst>
          </p:cNvPr>
          <p:cNvSpPr/>
          <p:nvPr/>
        </p:nvSpPr>
        <p:spPr bwMode="auto">
          <a:xfrm>
            <a:off x="5040093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0C92331-AAB5-B7CC-F660-E1640AAC50FF}"/>
              </a:ext>
            </a:extLst>
          </p:cNvPr>
          <p:cNvSpPr/>
          <p:nvPr/>
        </p:nvSpPr>
        <p:spPr bwMode="auto">
          <a:xfrm>
            <a:off x="4782035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52CFC1B-CE5E-F851-7B81-F77A69766CF1}"/>
              </a:ext>
            </a:extLst>
          </p:cNvPr>
          <p:cNvSpPr/>
          <p:nvPr/>
        </p:nvSpPr>
        <p:spPr bwMode="auto">
          <a:xfrm>
            <a:off x="566059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0FDCD-DD5A-03B6-E1FC-C47EEF5A438A}"/>
              </a:ext>
            </a:extLst>
          </p:cNvPr>
          <p:cNvSpPr/>
          <p:nvPr/>
        </p:nvSpPr>
        <p:spPr bwMode="auto">
          <a:xfrm rot="5400000">
            <a:off x="2330074" y="3445303"/>
            <a:ext cx="240476" cy="335287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/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44356A2-A8C5-7B30-C33E-566E5D07C1E4}"/>
              </a:ext>
            </a:extLst>
          </p:cNvPr>
          <p:cNvSpPr txBox="1"/>
          <p:nvPr/>
        </p:nvSpPr>
        <p:spPr>
          <a:xfrm>
            <a:off x="132715" y="5994763"/>
            <a:ext cx="8722075" cy="3046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Li,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Deyang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Zhihuan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Song. 2020. “A Novel Incremental Gaussian Mixture Regression and Its Application for Time-Varying Multimodal Process Quality Prediction.” In </a:t>
            </a:r>
            <a:r>
              <a:rPr lang="en-US" sz="6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2020 IEEE 9th Data Driven Control and Learning Systems Conference (DDCLS)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, 645–50.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Bouchachia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Hamid, and Charlie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Vanaret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2011. “Incremental Learning Based on Growing Gaussian Mixture Models.” </a:t>
            </a:r>
            <a:endParaRPr lang="en-US" sz="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Novel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100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j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794" t="-2247" b="-6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/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𝑚𝑒𝑎𝑠𝑢𝑟𝑒𝑑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𝑝𝑟𝑒𝑑𝑖𝑐𝑡𝑒𝑑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CVRMSE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𝑎𝑏𝑠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𝑚𝑒𝑎𝑠𝑢𝑟𝑒𝑑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blipFill>
                <a:blip r:embed="rId3"/>
                <a:stretch>
                  <a:fillRect b="-37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0216A9-3271-E33E-F3C0-50AF68B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8382000" cy="208763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562FE-B998-80C7-F3EF-A67ABAF3B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02509"/>
            <a:ext cx="8382000" cy="21549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4E6-0F7F-5811-7F22-31CA46E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A304-D560-D16B-D421-CD0C994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5054-4164-7B1D-3C27-84D0039DE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6077-313F-7EBF-B023-BA7792AB1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7A870-BC02-0842-9EEB-B4179F6D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8" y="2728148"/>
            <a:ext cx="8867723" cy="14017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619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2FC-3F1F-E8EA-8125-3D78F75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B328-F347-D15D-7788-5836670E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the current study, from the comparison of the Resistor Capacitor network, GGMR, and the </a:t>
            </a:r>
            <a:r>
              <a:rPr lang="en-US" dirty="0"/>
              <a:t>hybrid approach:</a:t>
            </a:r>
            <a:endParaRPr lang="en-US" sz="2400" dirty="0"/>
          </a:p>
          <a:p>
            <a:r>
              <a:rPr lang="en-US" sz="2400" dirty="0"/>
              <a:t>RC model </a:t>
            </a:r>
            <a:r>
              <a:rPr lang="en-US" dirty="0"/>
              <a:t>has better </a:t>
            </a:r>
            <a:r>
              <a:rPr lang="en-US" dirty="0" err="1"/>
              <a:t>explainability</a:t>
            </a:r>
            <a:r>
              <a:rPr lang="en-US" dirty="0"/>
              <a:t>, prediction than GGMR.</a:t>
            </a:r>
            <a:endParaRPr lang="en-US" sz="2400" dirty="0"/>
          </a:p>
          <a:p>
            <a:r>
              <a:rPr lang="en-US" sz="2400" dirty="0"/>
              <a:t>GGMR is easier to get constructed and </a:t>
            </a:r>
            <a:r>
              <a:rPr lang="en-US" sz="2400"/>
              <a:t>trained than </a:t>
            </a:r>
            <a:r>
              <a:rPr lang="en-US" sz="2400" dirty="0"/>
              <a:t>RC model.</a:t>
            </a:r>
            <a:endParaRPr lang="en-US" dirty="0"/>
          </a:p>
          <a:p>
            <a:r>
              <a:rPr lang="en-US" dirty="0"/>
              <a:t>The hybrid approach (RC+GGMR) has the best prediction performance among these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4DB9-28B1-09FE-A7C6-B691C8E2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978A-CAD4-4403-2141-488CFA8DA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E4AB-18DA-9A76-5687-8975CBA16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9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1770-4723-230D-CF8F-1557FF9C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3910-DB9C-556A-C19A-DDE66D74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7BF1-AB3C-8B94-575E-8E0101B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A9BE-5946-B40B-A32E-EF2945F68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B2A5-2C3D-D77C-7245-0A8F5525F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Why GGMR is necessary</a:t>
                </a:r>
              </a:p>
              <a:p>
                <a:r>
                  <a:rPr lang="en-US" dirty="0"/>
                  <a:t>Why RC is necessary?</a:t>
                </a:r>
              </a:p>
              <a:p>
                <a:r>
                  <a:rPr lang="en-US" dirty="0"/>
                  <a:t>Why hybrid is necessary?</a:t>
                </a:r>
              </a:p>
              <a:p>
                <a:r>
                  <a:rPr lang="en-US" dirty="0"/>
                  <a:t>Have you tried other features for GGMR?</a:t>
                </a:r>
              </a:p>
              <a:p>
                <a:r>
                  <a:rPr lang="en-US" dirty="0"/>
                  <a:t>What’s the input variables for RC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predicted?)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9" t="-313" r="-3922" b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loads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sz="1400" dirty="0"/>
                  <a:t> is the supply and return water temperature;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 is the specific heat capacity;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 is density;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is the flow volume rate.  </a:t>
                </a:r>
              </a:p>
              <a:p>
                <a:r>
                  <a:rPr lang="en-US" dirty="0"/>
                  <a:t>Challenge</a:t>
                </a:r>
              </a:p>
              <a:p>
                <a:pPr lvl="1"/>
                <a:r>
                  <a:rPr lang="en-US" dirty="0"/>
                  <a:t>radiant slab system</a:t>
                </a:r>
                <a:r>
                  <a:rPr lang="en-US" altLang="zh-CN" dirty="0"/>
                  <a:t>s </a:t>
                </a:r>
                <a:r>
                  <a:rPr lang="en-US" dirty="0"/>
                  <a:t>large thermal capacitance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9000"/>
            <a:ext cx="8610600" cy="2416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4750-6B71-1838-842C-83C5CB38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E962-CFA4-8039-B2A9-85BB0C6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0490-0558-AB1E-7EA5-A5011AFC3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66E8-588A-3A95-982C-CE155ADC63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068C-A120-7A09-51D8-3F6CE85572E5}"/>
              </a:ext>
            </a:extLst>
          </p:cNvPr>
          <p:cNvSpPr txBox="1"/>
          <p:nvPr/>
        </p:nvSpPr>
        <p:spPr>
          <a:xfrm>
            <a:off x="3108034" y="2971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/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1,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−1−1+1+1.1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−0.9−1.1+1+1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−1−1+1+1.1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=100%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2,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𝒂𝒃𝒔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−1−1+1+1.1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−0.9−1.1+1+1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(1.1)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=2.44%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blipFill>
                <a:blip r:embed="rId2"/>
                <a:stretch>
                  <a:fillRect l="-1238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625-1D76-8F0D-5758-3CBFFCD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performance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570-4061-A6E3-63DF-4496860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29C8-4A21-650A-6F2D-E2699BFEF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7E9D-8B7E-D409-B13F-7A8483619E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D8CE876-C20D-3FD5-46A7-7F0BF45865E0}"/>
              </a:ext>
            </a:extLst>
          </p:cNvPr>
          <p:cNvSpPr/>
          <p:nvPr/>
        </p:nvSpPr>
        <p:spPr bwMode="auto">
          <a:xfrm>
            <a:off x="419100" y="2753240"/>
            <a:ext cx="8305800" cy="67576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E684A-9477-47B7-FE87-73A1FEDA4E5D}"/>
              </a:ext>
            </a:extLst>
          </p:cNvPr>
          <p:cNvSpPr txBox="1"/>
          <p:nvPr/>
        </p:nvSpPr>
        <p:spPr>
          <a:xfrm>
            <a:off x="47592" y="3640125"/>
            <a:ext cx="18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White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Finite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4754-2938-6F52-3FF1-78DC0A6FBF71}"/>
              </a:ext>
            </a:extLst>
          </p:cNvPr>
          <p:cNvSpPr txBox="1"/>
          <p:nvPr/>
        </p:nvSpPr>
        <p:spPr>
          <a:xfrm>
            <a:off x="6445423" y="3628129"/>
            <a:ext cx="269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Black box: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Neural network;</a:t>
            </a:r>
          </a:p>
          <a:p>
            <a:r>
              <a:rPr lang="en-US" sz="1100" dirty="0">
                <a:solidFill>
                  <a:schemeClr val="tx1"/>
                </a:solidFill>
              </a:rPr>
              <a:t>(Growing) Gaussian Mixture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F5ABF-3A87-1CFC-79C5-7A5DD6FF9752}"/>
              </a:ext>
            </a:extLst>
          </p:cNvPr>
          <p:cNvSpPr txBox="1"/>
          <p:nvPr/>
        </p:nvSpPr>
        <p:spPr>
          <a:xfrm>
            <a:off x="3248561" y="362663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Gray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Resistor-Capacitor (RC)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81F5F-90E5-560E-A7C6-1102D22BA683}"/>
              </a:ext>
            </a:extLst>
          </p:cNvPr>
          <p:cNvSpPr/>
          <p:nvPr/>
        </p:nvSpPr>
        <p:spPr bwMode="auto">
          <a:xfrm>
            <a:off x="4369774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0EFAA3-9B4C-0BBA-A565-EE6530EFA0F8}"/>
              </a:ext>
            </a:extLst>
          </p:cNvPr>
          <p:cNvSpPr/>
          <p:nvPr/>
        </p:nvSpPr>
        <p:spPr bwMode="auto">
          <a:xfrm>
            <a:off x="609600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8CF73-1361-5F83-2DEE-11D4FB1DC940}"/>
              </a:ext>
            </a:extLst>
          </p:cNvPr>
          <p:cNvSpPr/>
          <p:nvPr/>
        </p:nvSpPr>
        <p:spPr bwMode="auto">
          <a:xfrm>
            <a:off x="8222466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290DC-682C-DD5D-74E2-1E0ADBBA188F}"/>
              </a:ext>
            </a:extLst>
          </p:cNvPr>
          <p:cNvSpPr/>
          <p:nvPr/>
        </p:nvSpPr>
        <p:spPr bwMode="auto">
          <a:xfrm>
            <a:off x="6362700" y="2886197"/>
            <a:ext cx="381000" cy="409846"/>
          </a:xfrm>
          <a:prstGeom prst="ellipse">
            <a:avLst/>
          </a:prstGeom>
          <a:solidFill>
            <a:schemeClr val="accent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8042-E5B5-ECDE-17F7-8DAB4AE1AE50}"/>
              </a:ext>
            </a:extLst>
          </p:cNvPr>
          <p:cNvSpPr txBox="1"/>
          <p:nvPr/>
        </p:nvSpPr>
        <p:spPr>
          <a:xfrm>
            <a:off x="5802033" y="217831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study: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RC+GGMR</a:t>
            </a:r>
          </a:p>
        </p:txBody>
      </p:sp>
    </p:spTree>
    <p:extLst>
      <p:ext uri="{BB962C8B-B14F-4D97-AF65-F5344CB8AC3E}">
        <p14:creationId xmlns:p14="http://schemas.microsoft.com/office/powerpoint/2010/main" val="6310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Resistor Capacitor network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</a:t>
            </a:r>
            <a:r>
              <a:rPr lang="en-US" b="1" dirty="0"/>
              <a:t>flexible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State variables randomly initialized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/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blipFill>
                <a:blip r:embed="rId4"/>
                <a:stretch>
                  <a:fillRect l="-273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C50330-4B91-619E-6502-9EE656E33EB8}"/>
              </a:ext>
            </a:extLst>
          </p:cNvPr>
          <p:cNvSpPr txBox="1"/>
          <p:nvPr/>
        </p:nvSpPr>
        <p:spPr>
          <a:xfrm>
            <a:off x="199143" y="5925890"/>
            <a:ext cx="8722260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Braun, James E., and Nitin Chaturvedi. 2002. “An Inverse Gray-Box Model for Transient Building Load Prediction.”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HVAC&amp;R Research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8(1): 73–99.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48075-40DF-70E1-09F7-7BE5EF78A4BC}"/>
              </a:ext>
            </a:extLst>
          </p:cNvPr>
          <p:cNvSpPr txBox="1"/>
          <p:nvPr/>
        </p:nvSpPr>
        <p:spPr>
          <a:xfrm>
            <a:off x="222597" y="3715518"/>
            <a:ext cx="1369286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State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43401-6145-1A8C-60C4-DF357EDEE2C6}"/>
              </a:ext>
            </a:extLst>
          </p:cNvPr>
          <p:cNvSpPr txBox="1"/>
          <p:nvPr/>
        </p:nvSpPr>
        <p:spPr>
          <a:xfrm>
            <a:off x="3285121" y="4497287"/>
            <a:ext cx="1338828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input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DD654-2C7E-76F7-E499-708A8A17CE14}"/>
              </a:ext>
            </a:extLst>
          </p:cNvPr>
          <p:cNvSpPr txBox="1"/>
          <p:nvPr/>
        </p:nvSpPr>
        <p:spPr>
          <a:xfrm>
            <a:off x="247813" y="5457775"/>
            <a:ext cx="1487908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Output variables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DBE1F3-1F4F-32A3-7962-D4A08C995AB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6800" y="5283496"/>
            <a:ext cx="0" cy="174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BE6AC-C1ED-E7BE-19B0-BE317A94F0E5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023295"/>
            <a:ext cx="0" cy="267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DDB8B8-651B-8601-97CE-1141B8B20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15987" y="4651176"/>
            <a:ext cx="32849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/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: resistances, capacitances and heat flux coefficients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blipFill>
                <a:blip r:embed="rId5"/>
                <a:stretch>
                  <a:fillRect t="-813" r="-932" b="-650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RC model prediction needs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State variables randomly initialized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1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7205A02-000E-F1FF-88B4-8EF406585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1" t="6666" r="6250"/>
          <a:stretch/>
        </p:blipFill>
        <p:spPr bwMode="auto">
          <a:xfrm>
            <a:off x="2971800" y="3581399"/>
            <a:ext cx="6019800" cy="245277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/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blipFill>
                <a:blip r:embed="rId4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0B-39D3-C940-6F47-94DBCF5D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1/3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05E7F25E-AD2D-1702-C119-D695B839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1489-55DA-2EAF-C542-3015E31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A605-0E2A-1202-62D2-FB61BFE3B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62EE-F44A-E4E5-AE72-8BC00C3730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9D64-B4AE-1AF2-8262-42A372C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2/3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C0454F80-57D6-94F0-6A11-3A83B1D8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591C-E580-E788-A251-393959B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AE74-79E0-8E3E-0C83-BDCC6D22E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1883-EF53-F7EB-5342-1A14E59A0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C6C37-9608-D829-AB21-3197F265FAAB}"/>
              </a:ext>
            </a:extLst>
          </p:cNvPr>
          <p:cNvSpPr/>
          <p:nvPr/>
        </p:nvSpPr>
        <p:spPr bwMode="auto">
          <a:xfrm>
            <a:off x="4343400" y="4751358"/>
            <a:ext cx="1905000" cy="1344642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E2A7-6025-BEC8-CA4B-F102D3C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3/3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EACD622-99D9-DEE4-9DD9-BDE8AA85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0429-2407-1B64-C3DE-F860FA19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FB6F-7975-869B-C0EB-1966E01A6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3DC9-6A5F-FE31-6389-A0E41A0DD1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86B280-FA34-3438-EDB4-38DEDC75ECCA}"/>
              </a:ext>
            </a:extLst>
          </p:cNvPr>
          <p:cNvSpPr/>
          <p:nvPr/>
        </p:nvSpPr>
        <p:spPr bwMode="auto">
          <a:xfrm>
            <a:off x="4267200" y="4699977"/>
            <a:ext cx="1905000" cy="132002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15A61-642A-B04A-4103-04DA34EB0BA5}"/>
              </a:ext>
            </a:extLst>
          </p:cNvPr>
          <p:cNvSpPr/>
          <p:nvPr/>
        </p:nvSpPr>
        <p:spPr bwMode="auto">
          <a:xfrm>
            <a:off x="6170341" y="4876800"/>
            <a:ext cx="1701405" cy="114319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0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performance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256" r="7692"/>
          <a:stretch/>
        </p:blipFill>
        <p:spPr>
          <a:xfrm>
            <a:off x="190264" y="1447800"/>
            <a:ext cx="8801336" cy="48674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2847</TotalTime>
  <Words>1056</Words>
  <Application>Microsoft Office PowerPoint</Application>
  <PresentationFormat>On-screen Show (4:3)</PresentationFormat>
  <Paragraphs>222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Energy loads calculation</vt:lpstr>
      <vt:lpstr>Building performance models</vt:lpstr>
      <vt:lpstr>Resistor Capacitor network introduction</vt:lpstr>
      <vt:lpstr>RC model prediction needs warm up</vt:lpstr>
      <vt:lpstr>RC models development 1/3</vt:lpstr>
      <vt:lpstr>RC models development 2/3</vt:lpstr>
      <vt:lpstr>RC models development 3/3</vt:lpstr>
      <vt:lpstr>RC models performance</vt:lpstr>
      <vt:lpstr>Gaussian Mixture Regression introduction</vt:lpstr>
      <vt:lpstr>Growing GMR introduction</vt:lpstr>
      <vt:lpstr>The Novel Hybrid Approach</vt:lpstr>
      <vt:lpstr>Metrics</vt:lpstr>
      <vt:lpstr>Performance</vt:lpstr>
      <vt:lpstr>Performance</vt:lpstr>
      <vt:lpstr>Conclusions</vt:lpstr>
      <vt:lpstr>Q&amp;A</vt:lpstr>
      <vt:lpstr>Possible Questions</vt:lpstr>
      <vt:lpstr>GGMR-Update Rules</vt:lpstr>
      <vt:lpstr>Hourly Performance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466</cp:revision>
  <dcterms:created xsi:type="dcterms:W3CDTF">2014-06-04T16:11:28Z</dcterms:created>
  <dcterms:modified xsi:type="dcterms:W3CDTF">2022-06-28T03:14:11Z</dcterms:modified>
</cp:coreProperties>
</file>