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5" r:id="rId3"/>
    <p:sldId id="321" r:id="rId4"/>
    <p:sldId id="283" r:id="rId5"/>
    <p:sldId id="290" r:id="rId6"/>
    <p:sldId id="272" r:id="rId7"/>
    <p:sldId id="278" r:id="rId8"/>
    <p:sldId id="274" r:id="rId9"/>
    <p:sldId id="302" r:id="rId10"/>
    <p:sldId id="317" r:id="rId11"/>
    <p:sldId id="318" r:id="rId12"/>
    <p:sldId id="319" r:id="rId13"/>
    <p:sldId id="322" r:id="rId14"/>
    <p:sldId id="282" r:id="rId15"/>
    <p:sldId id="277" r:id="rId16"/>
    <p:sldId id="316" r:id="rId17"/>
    <p:sldId id="303" r:id="rId18"/>
    <p:sldId id="305" r:id="rId19"/>
    <p:sldId id="304" r:id="rId20"/>
    <p:sldId id="289" r:id="rId21"/>
    <p:sldId id="307" r:id="rId22"/>
    <p:sldId id="309" r:id="rId23"/>
    <p:sldId id="291" r:id="rId24"/>
    <p:sldId id="267" r:id="rId25"/>
    <p:sldId id="266" r:id="rId26"/>
    <p:sldId id="300" r:id="rId27"/>
    <p:sldId id="320" r:id="rId28"/>
    <p:sldId id="314" r:id="rId29"/>
    <p:sldId id="268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315"/>
            <p14:sldId id="321"/>
            <p14:sldId id="283"/>
            <p14:sldId id="290"/>
            <p14:sldId id="272"/>
            <p14:sldId id="278"/>
            <p14:sldId id="274"/>
            <p14:sldId id="302"/>
            <p14:sldId id="317"/>
            <p14:sldId id="318"/>
            <p14:sldId id="319"/>
            <p14:sldId id="322"/>
          </p14:sldIdLst>
        </p14:section>
        <p14:section name="Appendix" id="{46322A9A-BDB5-4B75-B27D-12694FDC3DD5}">
          <p14:sldIdLst>
            <p14:sldId id="282"/>
            <p14:sldId id="277"/>
            <p14:sldId id="316"/>
          </p14:sldIdLst>
        </p14:section>
        <p14:section name="Recycle" id="{2AAF1EB6-CF34-4135-AE07-89F70F22B2F2}">
          <p14:sldIdLst>
            <p14:sldId id="303"/>
            <p14:sldId id="305"/>
            <p14:sldId id="304"/>
            <p14:sldId id="289"/>
            <p14:sldId id="307"/>
            <p14:sldId id="309"/>
            <p14:sldId id="291"/>
            <p14:sldId id="267"/>
            <p14:sldId id="266"/>
            <p14:sldId id="300"/>
            <p14:sldId id="320"/>
            <p14:sldId id="31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3529" autoAdjust="0"/>
  </p:normalViewPr>
  <p:slideViewPr>
    <p:cSldViewPr>
      <p:cViewPr varScale="1">
        <p:scale>
          <a:sx n="69" d="100"/>
          <a:sy n="69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3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5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77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5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936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73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definition in the current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9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81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variables, State variables, Output variables</a:t>
            </a:r>
          </a:p>
          <a:p>
            <a:r>
              <a:rPr lang="en-US" dirty="0"/>
              <a:t>Training purpose (realistic enough/ And the trained parameters will be fixed for prediction)</a:t>
            </a:r>
          </a:p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Discretized State Space equation is used, why?</a:t>
            </a:r>
          </a:p>
          <a:p>
            <a:r>
              <a:rPr lang="en-US" dirty="0"/>
              <a:t>How the discretized equations are related to spin-up/warm-up time steps?</a:t>
            </a:r>
          </a:p>
          <a:p>
            <a:endParaRPr lang="en-US" dirty="0"/>
          </a:p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https://stats.stackexchange.com/q/517652</a:t>
            </a:r>
          </a:p>
          <a:p>
            <a:r>
              <a:rPr lang="en-US" dirty="0"/>
              <a:t>Expected Maximization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 the GMR model</a:t>
            </a:r>
          </a:p>
          <a:p>
            <a:r>
              <a:rPr lang="en-US" dirty="0"/>
              <a:t>To add the updated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9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70.png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D097D-8D10-67F9-C4D6-690DA56D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59200"/>
            <a:ext cx="2972058" cy="69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0C91B-DC83-EB37-3E7A-BD61BFBD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224" y="4366213"/>
            <a:ext cx="2659610" cy="179085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52B17-0926-CF1F-4701-A7307DAB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2825"/>
            <a:ext cx="8382000" cy="21600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254AC-0DE5-2D2D-7379-C5520D3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6200"/>
            <a:ext cx="8382000" cy="20711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4E6-0F7F-5811-7F22-31CA46E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A304-D560-D16B-D421-CD0C994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5054-4164-7B1D-3C27-84D0039DE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6077-313F-7EBF-B023-BA7792AB1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7A870-BC02-0842-9EEB-B4179F6D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59192"/>
            <a:ext cx="7901348" cy="124895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6190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1770-4723-230D-CF8F-1557FF9C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3910-DB9C-556A-C19A-DDE66D74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7BF1-AB3C-8B94-575E-8E0101B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A9BE-5946-B40B-A32E-EF2945F68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B2A5-2C3D-D77C-7245-0A8F5525F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Why GGMR is necessary</a:t>
                </a:r>
              </a:p>
              <a:p>
                <a:r>
                  <a:rPr lang="en-US" dirty="0"/>
                  <a:t>Why RC is necessary?</a:t>
                </a:r>
              </a:p>
              <a:p>
                <a:r>
                  <a:rPr lang="en-US" dirty="0"/>
                  <a:t>Why hybrid is necessary?</a:t>
                </a:r>
              </a:p>
              <a:p>
                <a:r>
                  <a:rPr lang="en-US" dirty="0"/>
                  <a:t>Have you tried other features for GGMR?</a:t>
                </a:r>
              </a:p>
              <a:p>
                <a:r>
                  <a:rPr lang="en-US" dirty="0"/>
                  <a:t>What’s the input variables for RC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predicted?)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9" t="-313" r="-3922" b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253-1A33-D131-D4E0-ACB7090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F0EB-9C27-71AD-AB42-BA99521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F398-F43F-DBC6-5824-57D3E2D7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630-7BB9-00B1-6D1C-430EE9B65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B628C-06DC-DE84-F867-6D9945A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5" y="1762073"/>
            <a:ext cx="8466930" cy="33338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0507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redict </a:t>
            </a:r>
            <a:r>
              <a:rPr lang="en-US" altLang="zh-CN" dirty="0"/>
              <a:t>(warm-up time steps)</a:t>
            </a:r>
            <a:endParaRPr lang="en-US" altLang="zh-CN" dirty="0">
              <a:solidFill>
                <a:schemeClr val="tx2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5D7C6-AFAB-EE3C-D47A-D9288A22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sz="1400" dirty="0"/>
                  <a:t> is the supply and return water temperature;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 is the specific heat capacity;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 is density;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is the flow volume rate.  </a:t>
                </a:r>
              </a:p>
              <a:p>
                <a:r>
                  <a:rPr lang="en-US" dirty="0"/>
                  <a:t>Challenge</a:t>
                </a:r>
              </a:p>
              <a:p>
                <a:pPr lvl="1"/>
                <a:r>
                  <a:rPr lang="en-US" dirty="0"/>
                  <a:t>radiant slab system</a:t>
                </a:r>
                <a:r>
                  <a:rPr lang="en-US" altLang="zh-CN" dirty="0"/>
                  <a:t>s </a:t>
                </a:r>
                <a:r>
                  <a:rPr lang="en-US" dirty="0"/>
                  <a:t>large thermal capacitance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9000"/>
            <a:ext cx="8610600" cy="2416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" b="83286"/>
          <a:stretch/>
        </p:blipFill>
        <p:spPr>
          <a:xfrm>
            <a:off x="573911" y="4251136"/>
            <a:ext cx="8417690" cy="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" t="16714" r="-362" b="-16714"/>
          <a:stretch/>
        </p:blipFill>
        <p:spPr>
          <a:xfrm>
            <a:off x="604791" y="4495800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>
                <a:solidFill>
                  <a:schemeClr val="accent1"/>
                </a:solidFill>
              </a:rPr>
              <a:t>Existing approaches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GGMR</a:t>
            </a:r>
          </a:p>
          <a:p>
            <a:r>
              <a:rPr lang="en-US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j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11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0" y="4251136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7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28693A8-9403-6629-EAA3-4B32844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21824" y="3810000"/>
            <a:ext cx="5676900" cy="21288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699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3" name="Content Placeholder 72" descr="Diagram, schematic&#10;&#10;Description automatically generated">
            <a:extLst>
              <a:ext uri="{FF2B5EF4-FFF2-40B4-BE49-F238E27FC236}">
                <a16:creationId xmlns:a16="http://schemas.microsoft.com/office/drawing/2014/main" id="{EF778D03-2D8D-FB33-94AA-C2A625C0D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264785" cy="495121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133EB-2542-7822-EF90-A6CEF8ACC363}"/>
              </a:ext>
            </a:extLst>
          </p:cNvPr>
          <p:cNvSpPr/>
          <p:nvPr/>
        </p:nvSpPr>
        <p:spPr bwMode="auto">
          <a:xfrm>
            <a:off x="2895600" y="527949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77197-339E-0B28-CF0E-728103747D41}"/>
              </a:ext>
            </a:extLst>
          </p:cNvPr>
          <p:cNvSpPr/>
          <p:nvPr/>
        </p:nvSpPr>
        <p:spPr bwMode="auto">
          <a:xfrm>
            <a:off x="6400800" y="524901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4BB3E5-9B76-E381-2DD2-B3E0AC16BA87}"/>
              </a:ext>
            </a:extLst>
          </p:cNvPr>
          <p:cNvSpPr/>
          <p:nvPr/>
        </p:nvSpPr>
        <p:spPr bwMode="auto">
          <a:xfrm>
            <a:off x="7696779" y="5334000"/>
            <a:ext cx="456622" cy="609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625-1D76-8F0D-5758-3CBFFCD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performance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570-4061-A6E3-63DF-4496860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29C8-4A21-650A-6F2D-E2699BFEF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7E9D-8B7E-D409-B13F-7A8483619E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D8CE876-C20D-3FD5-46A7-7F0BF45865E0}"/>
              </a:ext>
            </a:extLst>
          </p:cNvPr>
          <p:cNvSpPr/>
          <p:nvPr/>
        </p:nvSpPr>
        <p:spPr bwMode="auto">
          <a:xfrm>
            <a:off x="419100" y="2753240"/>
            <a:ext cx="8305800" cy="67576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E684A-9477-47B7-FE87-73A1FEDA4E5D}"/>
              </a:ext>
            </a:extLst>
          </p:cNvPr>
          <p:cNvSpPr txBox="1"/>
          <p:nvPr/>
        </p:nvSpPr>
        <p:spPr>
          <a:xfrm>
            <a:off x="47592" y="3640125"/>
            <a:ext cx="18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White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Finite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4754-2938-6F52-3FF1-78DC0A6FBF71}"/>
              </a:ext>
            </a:extLst>
          </p:cNvPr>
          <p:cNvSpPr txBox="1"/>
          <p:nvPr/>
        </p:nvSpPr>
        <p:spPr>
          <a:xfrm>
            <a:off x="6445423" y="3628129"/>
            <a:ext cx="269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Black box: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Neural network</a:t>
            </a:r>
          </a:p>
          <a:p>
            <a:r>
              <a:rPr lang="en-US" sz="1100" dirty="0">
                <a:solidFill>
                  <a:schemeClr val="tx1"/>
                </a:solidFill>
              </a:rPr>
              <a:t>(Growing) Gaussian Mixture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F5ABF-3A87-1CFC-79C5-7A5DD6FF9752}"/>
              </a:ext>
            </a:extLst>
          </p:cNvPr>
          <p:cNvSpPr txBox="1"/>
          <p:nvPr/>
        </p:nvSpPr>
        <p:spPr>
          <a:xfrm>
            <a:off x="3248561" y="362663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Gray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Resistor-Capacitor (RC)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81F5F-90E5-560E-A7C6-1102D22BA683}"/>
              </a:ext>
            </a:extLst>
          </p:cNvPr>
          <p:cNvSpPr/>
          <p:nvPr/>
        </p:nvSpPr>
        <p:spPr bwMode="auto">
          <a:xfrm>
            <a:off x="4369774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0EFAA3-9B4C-0BBA-A565-EE6530EFA0F8}"/>
              </a:ext>
            </a:extLst>
          </p:cNvPr>
          <p:cNvSpPr/>
          <p:nvPr/>
        </p:nvSpPr>
        <p:spPr bwMode="auto">
          <a:xfrm>
            <a:off x="609600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8CF73-1361-5F83-2DEE-11D4FB1DC940}"/>
              </a:ext>
            </a:extLst>
          </p:cNvPr>
          <p:cNvSpPr/>
          <p:nvPr/>
        </p:nvSpPr>
        <p:spPr bwMode="auto">
          <a:xfrm>
            <a:off x="8222466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290DC-682C-DD5D-74E2-1E0ADBBA188F}"/>
              </a:ext>
            </a:extLst>
          </p:cNvPr>
          <p:cNvSpPr/>
          <p:nvPr/>
        </p:nvSpPr>
        <p:spPr bwMode="auto">
          <a:xfrm>
            <a:off x="6362700" y="2886197"/>
            <a:ext cx="381000" cy="409846"/>
          </a:xfrm>
          <a:prstGeom prst="ellipse">
            <a:avLst/>
          </a:prstGeom>
          <a:solidFill>
            <a:schemeClr val="accent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8042-E5B5-ECDE-17F7-8DAB4AE1AE50}"/>
              </a:ext>
            </a:extLst>
          </p:cNvPr>
          <p:cNvSpPr txBox="1"/>
          <p:nvPr/>
        </p:nvSpPr>
        <p:spPr>
          <a:xfrm>
            <a:off x="5802033" y="217831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study: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RC+GGMR</a:t>
            </a:r>
          </a:p>
        </p:txBody>
      </p:sp>
    </p:spTree>
    <p:extLst>
      <p:ext uri="{BB962C8B-B14F-4D97-AF65-F5344CB8AC3E}">
        <p14:creationId xmlns:p14="http://schemas.microsoft.com/office/powerpoint/2010/main" val="6310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initialized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4A8AE-4AE5-E555-AF09-C1BDB5982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321337" y="4495800"/>
            <a:ext cx="2840753" cy="603764"/>
          </a:xfrm>
          <a:prstGeom prst="rect">
            <a:avLst/>
          </a:prstGeom>
        </p:spPr>
      </p:pic>
      <p:pic>
        <p:nvPicPr>
          <p:cNvPr id="11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7205A02-000E-F1FF-88B4-8EF406585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1" t="6666" r="6250"/>
          <a:stretch/>
        </p:blipFill>
        <p:spPr bwMode="auto">
          <a:xfrm>
            <a:off x="2971800" y="3581399"/>
            <a:ext cx="6019800" cy="245277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256" r="7692"/>
          <a:stretch/>
        </p:blipFill>
        <p:spPr>
          <a:xfrm>
            <a:off x="1028700" y="2362200"/>
            <a:ext cx="7086600" cy="3919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A9BF9-CB3D-79E5-8B15-81A0FE6E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2" y="5083162"/>
            <a:ext cx="2415749" cy="3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73D96-7F35-B9C4-0D98-8C9ED8190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92" y="5400688"/>
            <a:ext cx="2126164" cy="533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69AFA-79A7-D469-33F3-4A0636EC35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51" r="1324"/>
          <a:stretch/>
        </p:blipFill>
        <p:spPr>
          <a:xfrm>
            <a:off x="4305300" y="5262544"/>
            <a:ext cx="3429000" cy="4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212723" y="2203407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CB1835-1F2D-9D9D-E2AE-203D72CA5504}"/>
              </a:ext>
            </a:extLst>
          </p:cNvPr>
          <p:cNvSpPr/>
          <p:nvPr/>
        </p:nvSpPr>
        <p:spPr bwMode="auto">
          <a:xfrm>
            <a:off x="1255318" y="245655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A3B4C8-AD5D-DDAE-39A3-C3F6069D42B8}"/>
              </a:ext>
            </a:extLst>
          </p:cNvPr>
          <p:cNvSpPr/>
          <p:nvPr/>
        </p:nvSpPr>
        <p:spPr bwMode="auto">
          <a:xfrm>
            <a:off x="3974689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0A0306-9E32-C102-C0FA-49D0FE022D1C}"/>
              </a:ext>
            </a:extLst>
          </p:cNvPr>
          <p:cNvSpPr/>
          <p:nvPr/>
        </p:nvSpPr>
        <p:spPr bwMode="auto">
          <a:xfrm>
            <a:off x="5017284" y="246295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CFFE5F-6C47-2B84-1165-DF8EBA485C10}"/>
              </a:ext>
            </a:extLst>
          </p:cNvPr>
          <p:cNvSpPr/>
          <p:nvPr/>
        </p:nvSpPr>
        <p:spPr bwMode="auto">
          <a:xfrm>
            <a:off x="5808277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j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2592</TotalTime>
  <Words>1106</Words>
  <Application>Microsoft Office PowerPoint</Application>
  <PresentationFormat>On-screen Show (4:3)</PresentationFormat>
  <Paragraphs>326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System load</vt:lpstr>
      <vt:lpstr>Building performance models</vt:lpstr>
      <vt:lpstr>RC</vt:lpstr>
      <vt:lpstr>RC</vt:lpstr>
      <vt:lpstr>RC models</vt:lpstr>
      <vt:lpstr>GMR</vt:lpstr>
      <vt:lpstr>GGMR</vt:lpstr>
      <vt:lpstr>Hybrid</vt:lpstr>
      <vt:lpstr>Metrics</vt:lpstr>
      <vt:lpstr>Performance</vt:lpstr>
      <vt:lpstr>Performance</vt:lpstr>
      <vt:lpstr>Q&amp;A</vt:lpstr>
      <vt:lpstr>Q &amp; A</vt:lpstr>
      <vt:lpstr>GGMR-Update Rules</vt:lpstr>
      <vt:lpstr>Hourly Performance Explanation</vt:lpstr>
      <vt:lpstr>RC</vt:lpstr>
      <vt:lpstr>RC</vt:lpstr>
      <vt:lpstr>RC</vt:lpstr>
      <vt:lpstr>RC</vt:lpstr>
      <vt:lpstr>RC</vt:lpstr>
      <vt:lpstr>RC</vt:lpstr>
      <vt:lpstr>RC</vt:lpstr>
      <vt:lpstr>Motivation</vt:lpstr>
      <vt:lpstr>Hybrid</vt:lpstr>
      <vt:lpstr>Hybrid</vt:lpstr>
      <vt:lpstr>RC</vt:lpstr>
      <vt:lpstr>RC</vt:lpstr>
      <vt:lpstr>RC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346</cp:revision>
  <dcterms:created xsi:type="dcterms:W3CDTF">2014-06-04T16:11:28Z</dcterms:created>
  <dcterms:modified xsi:type="dcterms:W3CDTF">2022-06-27T21:27:04Z</dcterms:modified>
</cp:coreProperties>
</file>