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5" r:id="rId3"/>
    <p:sldId id="321" r:id="rId4"/>
    <p:sldId id="283" r:id="rId5"/>
    <p:sldId id="290" r:id="rId6"/>
    <p:sldId id="326" r:id="rId7"/>
    <p:sldId id="327" r:id="rId8"/>
    <p:sldId id="328" r:id="rId9"/>
    <p:sldId id="272" r:id="rId10"/>
    <p:sldId id="278" r:id="rId11"/>
    <p:sldId id="274" r:id="rId12"/>
    <p:sldId id="302" r:id="rId13"/>
    <p:sldId id="317" r:id="rId14"/>
    <p:sldId id="318" r:id="rId15"/>
    <p:sldId id="319" r:id="rId16"/>
    <p:sldId id="325" r:id="rId17"/>
    <p:sldId id="322" r:id="rId18"/>
    <p:sldId id="282" r:id="rId19"/>
    <p:sldId id="277" r:id="rId20"/>
    <p:sldId id="324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16981B-F309-41D9-AD97-0F98EC3FDC17}">
          <p14:sldIdLst>
            <p14:sldId id="256"/>
            <p14:sldId id="315"/>
            <p14:sldId id="321"/>
            <p14:sldId id="283"/>
            <p14:sldId id="290"/>
            <p14:sldId id="326"/>
            <p14:sldId id="327"/>
            <p14:sldId id="328"/>
            <p14:sldId id="272"/>
            <p14:sldId id="278"/>
            <p14:sldId id="274"/>
            <p14:sldId id="302"/>
            <p14:sldId id="317"/>
            <p14:sldId id="318"/>
            <p14:sldId id="319"/>
            <p14:sldId id="325"/>
            <p14:sldId id="322"/>
          </p14:sldIdLst>
        </p14:section>
        <p14:section name="Appendix" id="{46322A9A-BDB5-4B75-B27D-12694FDC3DD5}">
          <p14:sldIdLst>
            <p14:sldId id="282"/>
            <p14:sldId id="277"/>
            <p14:sldId id="324"/>
          </p14:sldIdLst>
        </p14:section>
        <p14:section name="Recycle" id="{2AAF1EB6-CF34-4135-AE07-89F70F22B2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83268" autoAdjust="0"/>
  </p:normalViewPr>
  <p:slideViewPr>
    <p:cSldViewPr>
      <p:cViewPr>
        <p:scale>
          <a:sx n="60" d="100"/>
          <a:sy n="60" d="100"/>
        </p:scale>
        <p:origin x="1858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error/ Relative error</a:t>
            </a:r>
          </a:p>
          <a:p>
            <a:r>
              <a:rPr lang="en-US" dirty="0"/>
              <a:t>1. Coefficient of variation; The ASHRAE Guideline 14, hourly should be below 30%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MAPE (absolute energy consumption)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72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Measurement; </a:t>
            </a:r>
          </a:p>
          <a:p>
            <a:r>
              <a:rPr lang="en-US" sz="1050" dirty="0"/>
              <a:t>RC, GGMR (No RC prediction), Hybrid (With RC prediction available)</a:t>
            </a:r>
          </a:p>
          <a:p>
            <a:r>
              <a:rPr lang="en-US" sz="1050" dirty="0"/>
              <a:t>When get the prediction from RC, it become Hybrid, the best performance.</a:t>
            </a:r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79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6.43 CVRMSE (Much lower than 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87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RC: [𝑇𝑜𝑢𝑡,𝑇𝑠𝑙𝑎𝑏1,𝑇𝑐𝑎𝑣,𝑇𝑠𝑜𝑢𝑟𝑐𝑒,𝑄̇𝑠𝑜𝑙,𝑄̇𝑖𝑛𝑡,𝑄̇𝑙𝑖𝑔ℎ𝑡,𝑄̇𝐴𝐻𝑈,𝑑𝑇𝑠𝑜𝑢𝑟𝑐𝑒/𝑑𝑡]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GGMR: 𝑇𝑜𝑢𝑡,𝑇𝑠𝑙𝑎𝑏𝑠,𝑇𝑐𝑎𝑣,𝑉𝑎𝑙𝑣𝑒𝑐𝑙,𝑉𝑎𝑙𝑣𝑒ℎ𝑡,𝐹𝑙𝑜𝑤𝑃𝑟𝑒𝑑𝑖𝑐𝑡𝑒𝑑,𝐺𝐺𝑀𝑅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Hybrid: 𝑇𝑜𝑢𝑡,𝑇𝑠𝑙𝑎𝑏𝑠,𝑇𝑐𝑎𝑣,𝑉𝑎𝑙𝑣𝑒𝑐𝑙,𝑉𝑎𝑙𝑣𝑒ℎ𝑡, 𝐹𝑙𝑜𝑤𝑃𝑟𝑒𝑑𝑖𝑐𝑡𝑒𝑑,𝐺𝐺𝑀𝑅,𝑅𝐶𝑝𝑟𝑒𝑑𝑖𝑐𝑡𝑒𝑑,𝑅𝑒𝑎𝑙𝑇𝑖𝑚𝑒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	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equation</a:t>
            </a:r>
            <a:endParaRPr lang="en-US" dirty="0"/>
          </a:p>
          <a:p>
            <a:r>
              <a:rPr lang="en-US" dirty="0"/>
              <a:t>Radiant slab (concrete, pipe, chilled/water)/ thermal insulation</a:t>
            </a:r>
          </a:p>
          <a:p>
            <a:r>
              <a:rPr lang="en-US" dirty="0"/>
              <a:t>profile</a:t>
            </a:r>
          </a:p>
          <a:p>
            <a:r>
              <a:rPr lang="en-US" dirty="0"/>
              <a:t>Existing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9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physical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 variable (Energy), State variables (</a:t>
            </a:r>
            <a:r>
              <a:rPr lang="en-US" dirty="0" err="1"/>
              <a:t>Troom</a:t>
            </a:r>
            <a:r>
              <a:rPr lang="en-US" dirty="0"/>
              <a:t>), Input variables (Disturbance), </a:t>
            </a:r>
            <a:r>
              <a:rPr lang="en-US" dirty="0" err="1"/>
              <a:t>Abcd</a:t>
            </a:r>
            <a:r>
              <a:rPr lang="en-US" dirty="0"/>
              <a:t> (RC, coefficients).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Takeaway: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The training purpose is to ABCD;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Flexible choices for state variables (how many states will be used to represent the radiant slab?)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98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c, d, input, state</a:t>
            </a:r>
          </a:p>
          <a:p>
            <a:r>
              <a:rPr lang="en-US" sz="900" dirty="0"/>
              <a:t>State is updated with older states</a:t>
            </a:r>
          </a:p>
          <a:p>
            <a:r>
              <a:rPr lang="en-US" sz="900" dirty="0"/>
              <a:t>Random initialized</a:t>
            </a:r>
          </a:p>
          <a:p>
            <a:r>
              <a:rPr lang="en-US" sz="900" dirty="0"/>
              <a:t>Chaotic &lt;- prediction is not stable</a:t>
            </a:r>
          </a:p>
          <a:p>
            <a:r>
              <a:rPr lang="en-US" sz="900" dirty="0"/>
              <a:t>Warm up period is needed. Statistically (input, stable state, </a:t>
            </a:r>
            <a:r>
              <a:rPr lang="en-US" sz="900" dirty="0" err="1"/>
              <a:t>Abcd</a:t>
            </a:r>
            <a:r>
              <a:rPr lang="en-US" sz="900" dirty="0"/>
              <a:t> -&gt; determine prediction)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35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Radiant system (concrete, pipes, water inside the pipes)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4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-&gt; components (multivariate gaussian (mu, mean; sigma, covariance))</a:t>
            </a:r>
          </a:p>
          <a:p>
            <a:r>
              <a:rPr lang="en-US" dirty="0"/>
              <a:t>The sum over different components</a:t>
            </a:r>
          </a:p>
          <a:p>
            <a:r>
              <a:rPr lang="en-US" dirty="0"/>
              <a:t>Weighting coefficients</a:t>
            </a:r>
          </a:p>
          <a:p>
            <a:r>
              <a:rPr lang="en-US" dirty="0"/>
              <a:t>(mu, covariance -&gt; </a:t>
            </a:r>
            <a:r>
              <a:rPr lang="en-US" b="1" dirty="0"/>
              <a:t>determine</a:t>
            </a:r>
            <a:r>
              <a:rPr lang="en-US" dirty="0"/>
              <a:t> prediction) (working condition is change over time, update mechanism)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New inputs; </a:t>
            </a:r>
          </a:p>
          <a:p>
            <a:r>
              <a:rPr lang="en-US" sz="900" dirty="0"/>
              <a:t>Learning rate</a:t>
            </a:r>
          </a:p>
          <a:p>
            <a:r>
              <a:rPr lang="en-US" sz="900" dirty="0"/>
              <a:t>Older version -&gt; newer version</a:t>
            </a:r>
          </a:p>
          <a:p>
            <a:r>
              <a:rPr lang="en-US" sz="900" b="1" dirty="0"/>
              <a:t>Guidance</a:t>
            </a:r>
            <a:r>
              <a:rPr lang="en-US" sz="900" dirty="0"/>
              <a:t> (as accurate as possible) needed for GGMR</a:t>
            </a:r>
          </a:p>
          <a:p>
            <a:r>
              <a:rPr lang="en-US" sz="900" dirty="0"/>
              <a:t>RC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Workflow:</a:t>
            </a:r>
          </a:p>
          <a:p>
            <a:r>
              <a:rPr lang="en-US" dirty="0"/>
              <a:t>Current -&gt; RC starts warming up from 14 time steps ago</a:t>
            </a:r>
          </a:p>
          <a:p>
            <a:r>
              <a:rPr lang="en-US" dirty="0"/>
              <a:t>RC prediction -&gt; Update the historical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A Novel Hybrid Modeling Method for Predicting Energy Use of Hydronic Radiant Slab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Lichen WU</a:t>
            </a:r>
            <a:r>
              <a:rPr lang="en-US" baseline="30000" dirty="0"/>
              <a:t>1</a:t>
            </a:r>
            <a:r>
              <a:rPr lang="en-US" dirty="0"/>
              <a:t>, Liping WANG</a:t>
            </a:r>
            <a:r>
              <a:rPr lang="en-US" baseline="30000" dirty="0"/>
              <a:t>1</a:t>
            </a:r>
            <a:r>
              <a:rPr lang="en-US" dirty="0"/>
              <a:t>, James BRAUN</a:t>
            </a:r>
            <a:r>
              <a:rPr lang="en-US" baseline="30000" dirty="0"/>
              <a:t>2</a:t>
            </a:r>
          </a:p>
          <a:p>
            <a:r>
              <a:rPr lang="en-US" sz="1100" baseline="30000" dirty="0"/>
              <a:t>1</a:t>
            </a:r>
            <a:r>
              <a:rPr lang="en-US" sz="1100" dirty="0"/>
              <a:t>Department of Civil and Architectural Engineering, University of Wyoming, Laramie, WY, 82071, United States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School of Mechanical Engineering, Purdue University, West Lafayette, IN 47907-2088, United States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Gaussian Mixture Regression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GMR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026" name="Picture 2" descr="scikit learn - How to evaluate the loss on a Gaussian Mixture Model? -  Cross Validated">
            <a:extLst>
              <a:ext uri="{FF2B5EF4-FFF2-40B4-BE49-F238E27FC236}">
                <a16:creationId xmlns:a16="http://schemas.microsoft.com/office/drawing/2014/main" id="{CAA70F6E-23E3-7D5C-AFA3-A070849F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" y="1943100"/>
            <a:ext cx="7274816" cy="2971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24F0E-BB97-3F8D-B67A-83E6376E604F}"/>
              </a:ext>
            </a:extLst>
          </p:cNvPr>
          <p:cNvSpPr txBox="1"/>
          <p:nvPr/>
        </p:nvSpPr>
        <p:spPr>
          <a:xfrm>
            <a:off x="1236392" y="6095999"/>
            <a:ext cx="667121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O.rka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(2021, March 31). </a:t>
            </a:r>
            <a:r>
              <a:rPr lang="en-US" sz="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 to evaluate the loss on a Gaussian Mixture Model?</a:t>
            </a:r>
            <a:r>
              <a:rPr lang="en-US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[Forum post]. Cross Validated. https://stats.stackexchange.com/q/517652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/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𝑗𝑌𝑋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𝑗𝑋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𝑗𝑥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𝑗𝑋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63E5B7-FCC5-713D-96E0-1CCBB2B33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9" y="4986848"/>
                <a:ext cx="3112070" cy="996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/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5726C-E63B-8471-FF05-2833C173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08" y="5068026"/>
                <a:ext cx="4812600" cy="812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GMR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599FD4-45D0-F64B-11C0-1430CAF1230E}"/>
              </a:ext>
            </a:extLst>
          </p:cNvPr>
          <p:cNvSpPr/>
          <p:nvPr/>
        </p:nvSpPr>
        <p:spPr bwMode="auto">
          <a:xfrm>
            <a:off x="304800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F360BA-93B1-940A-8DDF-262E15CD0DE8}"/>
              </a:ext>
            </a:extLst>
          </p:cNvPr>
          <p:cNvSpPr/>
          <p:nvPr/>
        </p:nvSpPr>
        <p:spPr bwMode="auto">
          <a:xfrm>
            <a:off x="1993113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971E44-9AAF-FB62-0426-33E3E085A100}"/>
              </a:ext>
            </a:extLst>
          </p:cNvPr>
          <p:cNvSpPr/>
          <p:nvPr/>
        </p:nvSpPr>
        <p:spPr bwMode="auto">
          <a:xfrm rot="5400000">
            <a:off x="2145513" y="3355288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B6FC63-52A2-E963-A6C7-BBDEDB6B30A5}"/>
              </a:ext>
            </a:extLst>
          </p:cNvPr>
          <p:cNvSpPr/>
          <p:nvPr/>
        </p:nvSpPr>
        <p:spPr bwMode="auto">
          <a:xfrm>
            <a:off x="132715" y="388454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0C4E4-69DC-D54B-831C-DE6646951688}"/>
              </a:ext>
            </a:extLst>
          </p:cNvPr>
          <p:cNvSpPr/>
          <p:nvPr/>
        </p:nvSpPr>
        <p:spPr bwMode="auto">
          <a:xfrm>
            <a:off x="1256717" y="418046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C4D238C-83C4-56AC-58C4-216BF261D6BF}"/>
              </a:ext>
            </a:extLst>
          </p:cNvPr>
          <p:cNvSpPr/>
          <p:nvPr/>
        </p:nvSpPr>
        <p:spPr bwMode="auto">
          <a:xfrm>
            <a:off x="1993113" y="3884548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8848D-1256-EF89-E308-0537747D4D9F}"/>
              </a:ext>
            </a:extLst>
          </p:cNvPr>
          <p:cNvSpPr/>
          <p:nvPr/>
        </p:nvSpPr>
        <p:spPr bwMode="auto">
          <a:xfrm>
            <a:off x="3070204" y="4176027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CFE82E-2705-D807-8588-5AABF437B8D2}"/>
              </a:ext>
            </a:extLst>
          </p:cNvPr>
          <p:cNvSpPr/>
          <p:nvPr/>
        </p:nvSpPr>
        <p:spPr bwMode="auto">
          <a:xfrm rot="5400000">
            <a:off x="5960677" y="3361681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7FCD27-9C62-A8CF-88BC-02CBBB5FD90F}"/>
              </a:ext>
            </a:extLst>
          </p:cNvPr>
          <p:cNvSpPr/>
          <p:nvPr/>
        </p:nvSpPr>
        <p:spPr bwMode="auto">
          <a:xfrm>
            <a:off x="3941358" y="3890941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599548-ED9A-BBB2-AEA9-BEB0E282DA41}"/>
              </a:ext>
            </a:extLst>
          </p:cNvPr>
          <p:cNvSpPr/>
          <p:nvPr/>
        </p:nvSpPr>
        <p:spPr bwMode="auto">
          <a:xfrm>
            <a:off x="5048430" y="422535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6BC853-B9A9-1FD3-7462-ABA6C72F94F6}"/>
              </a:ext>
            </a:extLst>
          </p:cNvPr>
          <p:cNvSpPr/>
          <p:nvPr/>
        </p:nvSpPr>
        <p:spPr bwMode="auto">
          <a:xfrm>
            <a:off x="5784826" y="392943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update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37FF6B-C9F0-A082-939B-19FF44F79843}"/>
              </a:ext>
            </a:extLst>
          </p:cNvPr>
          <p:cNvSpPr/>
          <p:nvPr/>
        </p:nvSpPr>
        <p:spPr bwMode="auto">
          <a:xfrm>
            <a:off x="6861917" y="4220914"/>
            <a:ext cx="609600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40C477-425D-60AE-465A-719EE0DB16EC}"/>
              </a:ext>
            </a:extLst>
          </p:cNvPr>
          <p:cNvSpPr/>
          <p:nvPr/>
        </p:nvSpPr>
        <p:spPr bwMode="auto">
          <a:xfrm>
            <a:off x="7733071" y="393582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44822-1A91-20F4-B58B-F2D66063EC8C}"/>
              </a:ext>
            </a:extLst>
          </p:cNvPr>
          <p:cNvSpPr txBox="1"/>
          <p:nvPr/>
        </p:nvSpPr>
        <p:spPr>
          <a:xfrm>
            <a:off x="8629433" y="310845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5197CE-E665-3402-2241-705E71A8189A}"/>
              </a:ext>
            </a:extLst>
          </p:cNvPr>
          <p:cNvSpPr/>
          <p:nvPr/>
        </p:nvSpPr>
        <p:spPr bwMode="auto">
          <a:xfrm>
            <a:off x="1172384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51BEC2-AE5A-4194-9CCC-2262A752B7C4}"/>
              </a:ext>
            </a:extLst>
          </p:cNvPr>
          <p:cNvSpPr/>
          <p:nvPr/>
        </p:nvSpPr>
        <p:spPr bwMode="auto">
          <a:xfrm>
            <a:off x="91432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8B4F61B-903A-EC93-DCFB-886EDA006B25}"/>
              </a:ext>
            </a:extLst>
          </p:cNvPr>
          <p:cNvSpPr/>
          <p:nvPr/>
        </p:nvSpPr>
        <p:spPr bwMode="auto">
          <a:xfrm>
            <a:off x="1792887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9E7F82-4A46-F51A-4583-09E2DB816BC7}"/>
              </a:ext>
            </a:extLst>
          </p:cNvPr>
          <p:cNvSpPr/>
          <p:nvPr/>
        </p:nvSpPr>
        <p:spPr bwMode="auto">
          <a:xfrm>
            <a:off x="4172509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74E91B-51D9-E20B-3617-02E76F8553C3}"/>
              </a:ext>
            </a:extLst>
          </p:cNvPr>
          <p:cNvSpPr/>
          <p:nvPr/>
        </p:nvSpPr>
        <p:spPr bwMode="auto">
          <a:xfrm>
            <a:off x="5860822" y="2212288"/>
            <a:ext cx="914400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84C86E-4CC8-9C8D-ECB0-813D4B1CA16D}"/>
              </a:ext>
            </a:extLst>
          </p:cNvPr>
          <p:cNvSpPr/>
          <p:nvPr/>
        </p:nvSpPr>
        <p:spPr bwMode="auto">
          <a:xfrm>
            <a:off x="5040093" y="2336375"/>
            <a:ext cx="562671" cy="55795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GMR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0C92331-AAB5-B7CC-F660-E1640AAC50FF}"/>
              </a:ext>
            </a:extLst>
          </p:cNvPr>
          <p:cNvSpPr/>
          <p:nvPr/>
        </p:nvSpPr>
        <p:spPr bwMode="auto">
          <a:xfrm>
            <a:off x="4782035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52CFC1B-CE5E-F851-7B81-F77A69766CF1}"/>
              </a:ext>
            </a:extLst>
          </p:cNvPr>
          <p:cNvSpPr/>
          <p:nvPr/>
        </p:nvSpPr>
        <p:spPr bwMode="auto">
          <a:xfrm>
            <a:off x="5660596" y="2514600"/>
            <a:ext cx="159599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0FDCD-DD5A-03B6-E1FC-C47EEF5A438A}"/>
              </a:ext>
            </a:extLst>
          </p:cNvPr>
          <p:cNvSpPr/>
          <p:nvPr/>
        </p:nvSpPr>
        <p:spPr bwMode="auto">
          <a:xfrm rot="5400000">
            <a:off x="2330074" y="3445303"/>
            <a:ext cx="240476" cy="3352875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/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1D4F7E-4F73-D781-0CB8-F317A5B9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01" y="5241978"/>
                <a:ext cx="4472635" cy="793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44356A2-A8C5-7B30-C33E-566E5D07C1E4}"/>
              </a:ext>
            </a:extLst>
          </p:cNvPr>
          <p:cNvSpPr txBox="1"/>
          <p:nvPr/>
        </p:nvSpPr>
        <p:spPr>
          <a:xfrm>
            <a:off x="132715" y="5994763"/>
            <a:ext cx="8722075" cy="3046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Li,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Deyang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Zhihuan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Song. 2020. “A Novel Incremental Gaussian Mixture Regression and Its Application for Time-Varying Multimodal Process Quality Prediction.” In </a:t>
            </a:r>
            <a:r>
              <a:rPr lang="en-US" sz="6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2020 IEEE 9th Data Driven Control and Learning Systems Conference (DDCLS)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, 645–50.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Bouchachia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Hamid, and Charlie </a:t>
            </a:r>
            <a:r>
              <a:rPr lang="en-US" sz="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Vanaret</a:t>
            </a:r>
            <a:r>
              <a:rPr lang="en-US" sz="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2011. “Incremental Learning Based on Growing Gaussian Mixture Models.” </a:t>
            </a:r>
            <a:endParaRPr lang="en-US" sz="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Novel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  <a:p>
            <a:pPr lvl="1"/>
            <a:r>
              <a:rPr lang="en-US" dirty="0"/>
              <a:t>RC 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GGMR</a:t>
            </a:r>
          </a:p>
          <a:p>
            <a:pPr lvl="2"/>
            <a:r>
              <a:rPr lang="en-US" sz="1600" dirty="0"/>
              <a:t>Warm-up time steps</a:t>
            </a:r>
          </a:p>
          <a:p>
            <a:pPr lvl="2"/>
            <a:r>
              <a:rPr lang="en-US" sz="1600" dirty="0"/>
              <a:t>Complexities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4379355" y="2916118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736372" y="4193985"/>
            <a:ext cx="9412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2302286" y="3508722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5" y="3236260"/>
                <a:ext cx="1822807" cy="307777"/>
              </a:xfrm>
              <a:prstGeom prst="rect">
                <a:avLst/>
              </a:prstGeom>
              <a:blipFill>
                <a:blip r:embed="rId3"/>
                <a:stretch>
                  <a:fillRect l="-100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4619462" y="3317294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75" y="3317294"/>
                <a:ext cx="159954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7233938" y="3270732"/>
            <a:ext cx="155448" cy="91440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7425325" y="3404766"/>
            <a:ext cx="13773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6358039" y="4334510"/>
            <a:ext cx="443985" cy="593945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5488030" y="5031075"/>
            <a:ext cx="22843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RC model prediction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2302286" y="4975565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RC predicted load at timestamp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j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82" y="4479732"/>
                <a:ext cx="2303451" cy="540533"/>
              </a:xfrm>
              <a:prstGeom prst="rect">
                <a:avLst/>
              </a:prstGeom>
              <a:blipFill>
                <a:blip r:embed="rId5"/>
                <a:stretch>
                  <a:fillRect l="-794" t="-2247" b="-6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4481677" y="3147077"/>
            <a:ext cx="4380110" cy="1112383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91296" y="2916118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6210377" y="5671213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RC Module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4804003" y="355798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557986"/>
                <a:ext cx="15995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5011690" y="3779426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input</a:t>
                </a:r>
              </a:p>
            </p:txBody>
          </p:sp>
        </mc:Choice>
        <mc:Fallback xmlns="">
          <p:sp>
            <p:nvSpPr>
              <p:cNvPr id="65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3" y="3789154"/>
                <a:ext cx="120731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7B6-4D4B-DD9D-619F-11F2ABF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B3FB-A384-E305-6E35-5532E42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error</a:t>
            </a:r>
          </a:p>
          <a:p>
            <a:pPr lvl="1"/>
            <a:r>
              <a:rPr lang="en-US" dirty="0"/>
              <a:t>Mean absolute errors (MAE)</a:t>
            </a:r>
          </a:p>
          <a:p>
            <a:r>
              <a:rPr lang="en-US" dirty="0"/>
              <a:t>Relative percentage errors</a:t>
            </a:r>
          </a:p>
          <a:p>
            <a:pPr lvl="1"/>
            <a:r>
              <a:rPr lang="en-US" dirty="0"/>
              <a:t>RMSE (NRMSE, CVRMSE)</a:t>
            </a:r>
          </a:p>
          <a:p>
            <a:pPr lvl="1"/>
            <a:r>
              <a:rPr lang="en-US" dirty="0"/>
              <a:t>Mean absolute percentage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3E0-6EA8-C4F5-AEE1-51D31CCB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04CE9-BCC6-1C6F-4152-644D014A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8E474-24FF-0419-0B95-67B5BD6AA2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A23887-3B6B-81BD-8746-1A2880ED617D}"/>
              </a:ext>
            </a:extLst>
          </p:cNvPr>
          <p:cNvSpPr/>
          <p:nvPr/>
        </p:nvSpPr>
        <p:spPr bwMode="auto">
          <a:xfrm rot="19774451">
            <a:off x="3118623" y="6085723"/>
            <a:ext cx="360073" cy="21196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/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𝑅𝑀𝑆𝐸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𝑚𝑒𝑎𝑠𝑢𝑟𝑒𝑑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𝑝𝑟𝑒𝑑𝑖𝑐𝑡𝑒𝑑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CVRMSE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𝑅𝑀𝑆𝐸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𝑀𝐴𝐸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𝑎𝑏𝑠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𝑚𝑒𝑎𝑠𝑢𝑟𝑒𝑑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A4A45-DF03-FD7C-6A40-0002AEFC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34953"/>
                <a:ext cx="3333797" cy="2300181"/>
              </a:xfrm>
              <a:prstGeom prst="rect">
                <a:avLst/>
              </a:prstGeom>
              <a:blipFill>
                <a:blip r:embed="rId3"/>
                <a:stretch>
                  <a:fillRect b="-37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8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991-D560-1ED6-0B12-CE064FE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B5CC-00B6-800C-2EDA-3B64B51D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6C977-9E21-CFBB-A3D6-913622088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595F-FFBC-BB33-CB6B-E9D987E01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0216A9-3271-E33E-F3C0-50AF68B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8382000" cy="208763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0562FE-B998-80C7-F3EF-A67ABAF3B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02509"/>
            <a:ext cx="8382000" cy="21549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0200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14E6-0F7F-5811-7F22-31CA46E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A304-D560-D16B-D421-CD0C994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35054-4164-7B1D-3C27-84D0039DE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6077-313F-7EBF-B023-BA7792AB1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7A870-BC02-0842-9EEB-B4179F6D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8" y="2728148"/>
            <a:ext cx="8867723" cy="14017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619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2FC-3F1F-E8EA-8125-3D78F75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B328-F347-D15D-7788-5836670E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the current study, from the comparison of the Resistor Capacitor network, GGMR, and the </a:t>
            </a:r>
            <a:r>
              <a:rPr lang="en-US" dirty="0"/>
              <a:t>hybrid approach:</a:t>
            </a:r>
            <a:endParaRPr lang="en-US" sz="2400" dirty="0"/>
          </a:p>
          <a:p>
            <a:r>
              <a:rPr lang="en-US" sz="2400" dirty="0"/>
              <a:t>RC model </a:t>
            </a:r>
            <a:r>
              <a:rPr lang="en-US" dirty="0"/>
              <a:t>has better </a:t>
            </a:r>
            <a:r>
              <a:rPr lang="en-US" b="1" dirty="0" err="1"/>
              <a:t>explainability</a:t>
            </a:r>
            <a:r>
              <a:rPr lang="en-US" dirty="0"/>
              <a:t>, prediction than GGMR.</a:t>
            </a:r>
            <a:endParaRPr lang="en-US" sz="2400" dirty="0"/>
          </a:p>
          <a:p>
            <a:r>
              <a:rPr lang="en-US" sz="2400" dirty="0"/>
              <a:t>GGMR is easier to get constructed and </a:t>
            </a:r>
            <a:r>
              <a:rPr lang="en-US" sz="2400" b="1" dirty="0"/>
              <a:t>trained</a:t>
            </a:r>
            <a:r>
              <a:rPr lang="en-US" sz="2400" dirty="0"/>
              <a:t> than RC model.</a:t>
            </a:r>
            <a:endParaRPr lang="en-US" dirty="0"/>
          </a:p>
          <a:p>
            <a:r>
              <a:rPr lang="en-US" dirty="0"/>
              <a:t>The hybrid approach (RC+GGMR) has the </a:t>
            </a:r>
            <a:r>
              <a:rPr lang="en-US" b="1" dirty="0"/>
              <a:t>best</a:t>
            </a:r>
            <a:r>
              <a:rPr lang="en-US" dirty="0"/>
              <a:t> prediction performance among these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4DB9-28B1-09FE-A7C6-B691C8E2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978A-CAD4-4403-2141-488CFA8DA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E4AB-18DA-9A76-5687-8975CBA16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9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1770-4723-230D-CF8F-1557FF9C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3910-DB9C-556A-C19A-DDE66D74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7BF1-AB3C-8B94-575E-8E0101B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A9BE-5946-B40B-A32E-EF2945F68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B2A5-2C3D-D77C-7245-0A8F5525F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B94-1DC1-7A87-E38B-8A3090D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4AFC-8DCA-8546-CD70-1980E00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1800" dirty="0"/>
                  <a:t>Why GGMR is necessary?</a:t>
                </a:r>
              </a:p>
              <a:p>
                <a:r>
                  <a:rPr lang="en-US" sz="1800" dirty="0"/>
                  <a:t>Why RC is necessary?</a:t>
                </a:r>
              </a:p>
              <a:p>
                <a:r>
                  <a:rPr lang="en-US" sz="1800" dirty="0"/>
                  <a:t>Why hybrid is necessary?</a:t>
                </a:r>
              </a:p>
              <a:p>
                <a:r>
                  <a:rPr lang="en-US" sz="1800" dirty="0"/>
                  <a:t>Have you tried other features for GGMR?</a:t>
                </a:r>
              </a:p>
              <a:p>
                <a:r>
                  <a:rPr lang="en-US" sz="1800" dirty="0"/>
                  <a:t>What’s the input variables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can be predicted?)</a:t>
                </a:r>
              </a:p>
              <a:p>
                <a:r>
                  <a:rPr lang="en-US" sz="1800" dirty="0"/>
                  <a:t>GGMR update rules</a:t>
                </a:r>
              </a:p>
              <a:p>
                <a:r>
                  <a:rPr lang="en-US" sz="1800" dirty="0"/>
                  <a:t>Performance explanation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699A8B-BB5B-BC60-3AD8-9D329C40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353E-832B-6F1E-309E-40189D99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D6736-C342-EED0-DD34-4628A95EE2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RC: 𝑇𝑜𝑢𝑡,𝑇𝑠𝑙𝑎𝑏1,𝑇𝑐𝑎𝑣,𝑇𝑠𝑜𝑢𝑟𝑐𝑒,𝑄̇𝑠𝑜𝑙,𝑄̇𝑖𝑛𝑡,𝑄̇𝑙𝑖𝑔ℎ𝑡,𝑄̇𝐴𝐻𝑈,𝑑𝑇𝑠𝑜𝑢𝑟𝑐𝑒/𝑑𝑡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GGMR: 𝑇𝑜𝑢𝑡,𝑇𝑠𝑙𝑎𝑏𝑠,𝑇𝑐𝑎𝑣,𝑉𝑎𝑙𝑣𝑒𝑐𝑙,𝑉𝑎𝑙𝑣𝑒ℎ𝑡,𝐹𝑙𝑜𝑤𝑃𝑟𝑒𝑑𝑖𝑐𝑡𝑒𝑑,𝐺𝐺𝑀𝑅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Hybrid: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𝑇𝑜𝑢𝑡,𝑇𝑠𝑙𝑎𝑏𝑠,𝑇𝑐𝑎𝑣,𝑉𝑎𝑙𝑣𝑒𝑐𝑙,𝑉𝑎𝑙𝑣𝑒ℎ𝑡, 𝐹𝑙𝑜𝑤𝑃𝑟𝑒𝑑𝑖𝑐𝑡𝑒𝑑,𝐺𝐺𝑀𝑅,𝑅𝐶𝑝𝑟𝑒𝑑𝑖𝑐𝑡𝑒𝑑,𝑅𝑒𝑎𝑙𝑇𝑖𝑚𝑒 	</a:t>
            </a:r>
          </a:p>
          <a:p>
            <a:endParaRPr lang="en-US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5D287-2469-BBCC-D487-468A9F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C6EAE1-4966-3B02-3E26-46F10D63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F2B4D-1A41-0EDF-FE42-D51735A86F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029A-92CE-915B-A7B9-6A7E72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GGMR-Update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E05-F976-47EE-6749-6D5326F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E64B4-3965-732A-CC45-44B60DD4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BB2E-055E-9BC2-F29C-DCBD74680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7D5CA-8C46-394D-19BB-31857C8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5397"/>
            <a:ext cx="7848600" cy="390034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52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5772-2A64-A800-B628-BD0696B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loads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𝒍𝒐𝒂𝒅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en-US" sz="1400" dirty="0"/>
                  <a:t> is the supply and return water temperature;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 is the specific heat capacity;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400" dirty="0"/>
                  <a:t> is density;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/>
                  <a:t> is the flow volume rate.  </a:t>
                </a:r>
              </a:p>
              <a:p>
                <a:r>
                  <a:rPr lang="en-US" dirty="0"/>
                  <a:t>Challenge</a:t>
                </a:r>
              </a:p>
              <a:p>
                <a:pPr lvl="1"/>
                <a:r>
                  <a:rPr lang="en-US" dirty="0"/>
                  <a:t>radiant slab system</a:t>
                </a:r>
                <a:r>
                  <a:rPr lang="en-US" altLang="zh-CN" dirty="0"/>
                  <a:t>s </a:t>
                </a:r>
                <a:r>
                  <a:rPr lang="en-US" b="1" dirty="0"/>
                  <a:t>large</a:t>
                </a:r>
                <a:r>
                  <a:rPr lang="en-US" dirty="0"/>
                  <a:t> thermal capacitance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4BFF-F303-0BD8-3132-5839344D2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4589-9947-5EAE-598E-CE2570C4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CF20-1CF8-1501-2741-586358FC9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B98D-8740-75BF-B4D0-24E9D3259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BF958-52AF-7066-62A7-6D59044D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9000"/>
            <a:ext cx="8610600" cy="24163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26" name="Picture 2" descr="radiant heat polished concrete floor diagram">
            <a:extLst>
              <a:ext uri="{FF2B5EF4-FFF2-40B4-BE49-F238E27FC236}">
                <a16:creationId xmlns:a16="http://schemas.microsoft.com/office/drawing/2014/main" id="{5DC8D88E-CB3D-23FF-C6D9-986D0F62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305393"/>
            <a:ext cx="1447800" cy="9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4750-6B71-1838-842C-83C5CB38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Performance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E962-CFA4-8039-B2A9-85BB0C6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0490-0558-AB1E-7EA5-A5011AFC3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066E8-588A-3A95-982C-CE155ADC63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3068C-A120-7A09-51D8-3F6CE85572E5}"/>
              </a:ext>
            </a:extLst>
          </p:cNvPr>
          <p:cNvSpPr txBox="1"/>
          <p:nvPr/>
        </p:nvSpPr>
        <p:spPr>
          <a:xfrm>
            <a:off x="3108034" y="2971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/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1,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2,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𝑝𝑟𝑒𝑑𝑖𝑐𝑡𝑒𝑑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𝒂𝒃𝒔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𝑚𝑒𝑎𝑠𝑢𝑟𝑒𝑑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𝑀𝐴𝑃𝐸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𝑎𝑏𝑠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0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9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)+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𝑎𝑏𝑠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2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.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44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</a:rPr>
                        <m:t>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C77525-E92F-A4C1-10D2-A94EBB8D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56" y="1348865"/>
                <a:ext cx="7385035" cy="4557145"/>
              </a:xfrm>
              <a:prstGeom prst="rect">
                <a:avLst/>
              </a:prstGeom>
              <a:blipFill>
                <a:blip r:embed="rId2"/>
                <a:stretch>
                  <a:fillRect l="-1238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625-1D76-8F0D-5758-3CBFFCD7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performance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570-4061-A6E3-63DF-4496860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E29C8-4A21-650A-6F2D-E2699BFEF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7E9D-8B7E-D409-B13F-7A8483619E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D8CE876-C20D-3FD5-46A7-7F0BF45865E0}"/>
              </a:ext>
            </a:extLst>
          </p:cNvPr>
          <p:cNvSpPr/>
          <p:nvPr/>
        </p:nvSpPr>
        <p:spPr bwMode="auto">
          <a:xfrm>
            <a:off x="419100" y="2753240"/>
            <a:ext cx="8305800" cy="67576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E684A-9477-47B7-FE87-73A1FEDA4E5D}"/>
              </a:ext>
            </a:extLst>
          </p:cNvPr>
          <p:cNvSpPr txBox="1"/>
          <p:nvPr/>
        </p:nvSpPr>
        <p:spPr>
          <a:xfrm>
            <a:off x="47592" y="3640125"/>
            <a:ext cx="18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White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Finite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4754-2938-6F52-3FF1-78DC0A6FBF71}"/>
              </a:ext>
            </a:extLst>
          </p:cNvPr>
          <p:cNvSpPr txBox="1"/>
          <p:nvPr/>
        </p:nvSpPr>
        <p:spPr>
          <a:xfrm>
            <a:off x="6445423" y="3628129"/>
            <a:ext cx="269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Black box: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Neural network;</a:t>
            </a:r>
          </a:p>
          <a:p>
            <a:r>
              <a:rPr lang="en-US" sz="1100" dirty="0">
                <a:solidFill>
                  <a:schemeClr val="tx1"/>
                </a:solidFill>
              </a:rPr>
              <a:t>(Growing) Gaussian Mixture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F5ABF-3A87-1CFC-79C5-7A5DD6FF9752}"/>
              </a:ext>
            </a:extLst>
          </p:cNvPr>
          <p:cNvSpPr txBox="1"/>
          <p:nvPr/>
        </p:nvSpPr>
        <p:spPr>
          <a:xfrm>
            <a:off x="3248561" y="362663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Gray box: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Resistor-Capacitor (RC)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81F5F-90E5-560E-A7C6-1102D22BA683}"/>
              </a:ext>
            </a:extLst>
          </p:cNvPr>
          <p:cNvSpPr/>
          <p:nvPr/>
        </p:nvSpPr>
        <p:spPr bwMode="auto">
          <a:xfrm>
            <a:off x="4369774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0EFAA3-9B4C-0BBA-A565-EE6530EFA0F8}"/>
              </a:ext>
            </a:extLst>
          </p:cNvPr>
          <p:cNvSpPr/>
          <p:nvPr/>
        </p:nvSpPr>
        <p:spPr bwMode="auto">
          <a:xfrm>
            <a:off x="609600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8CF73-1361-5F83-2DEE-11D4FB1DC940}"/>
              </a:ext>
            </a:extLst>
          </p:cNvPr>
          <p:cNvSpPr/>
          <p:nvPr/>
        </p:nvSpPr>
        <p:spPr bwMode="auto">
          <a:xfrm>
            <a:off x="8222466" y="2886197"/>
            <a:ext cx="381000" cy="40984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290DC-682C-DD5D-74E2-1E0ADBBA188F}"/>
              </a:ext>
            </a:extLst>
          </p:cNvPr>
          <p:cNvSpPr/>
          <p:nvPr/>
        </p:nvSpPr>
        <p:spPr bwMode="auto">
          <a:xfrm>
            <a:off x="6362700" y="2886197"/>
            <a:ext cx="381000" cy="409846"/>
          </a:xfrm>
          <a:prstGeom prst="ellipse">
            <a:avLst/>
          </a:prstGeom>
          <a:solidFill>
            <a:schemeClr val="accent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8042-E5B5-ECDE-17F7-8DAB4AE1AE50}"/>
              </a:ext>
            </a:extLst>
          </p:cNvPr>
          <p:cNvSpPr txBox="1"/>
          <p:nvPr/>
        </p:nvSpPr>
        <p:spPr>
          <a:xfrm>
            <a:off x="5802033" y="2178311"/>
            <a:ext cx="1502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study: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RC+GGMR</a:t>
            </a:r>
          </a:p>
        </p:txBody>
      </p:sp>
    </p:spTree>
    <p:extLst>
      <p:ext uri="{BB962C8B-B14F-4D97-AF65-F5344CB8AC3E}">
        <p14:creationId xmlns:p14="http://schemas.microsoft.com/office/powerpoint/2010/main" val="6310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Resistor Capacitor network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/>
              <a:t>Developing (</a:t>
            </a:r>
            <a:r>
              <a:rPr lang="en-US" b="1" dirty="0"/>
              <a:t>flexible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altLang="zh-CN" dirty="0">
                <a:solidFill>
                  <a:schemeClr val="accent1"/>
                </a:solidFill>
              </a:rPr>
              <a:t>redict (warm-up time steps)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State variables randomly initialized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35A4D-C196-8B18-D8E0-5D3377E6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3837049" cy="3471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/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32BD21-2A71-C0AD-C408-3C41A903A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26" y="4191000"/>
                <a:ext cx="2228174" cy="1162882"/>
              </a:xfrm>
              <a:prstGeom prst="rect">
                <a:avLst/>
              </a:prstGeom>
              <a:blipFill>
                <a:blip r:embed="rId4"/>
                <a:stretch>
                  <a:fillRect l="-273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C50330-4B91-619E-6502-9EE656E33EB8}"/>
              </a:ext>
            </a:extLst>
          </p:cNvPr>
          <p:cNvSpPr txBox="1"/>
          <p:nvPr/>
        </p:nvSpPr>
        <p:spPr>
          <a:xfrm>
            <a:off x="199143" y="5925890"/>
            <a:ext cx="8722260" cy="26161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Braun, James E., and Nitin Chaturvedi. 2002. “An Inverse Gray-Box Model for Transient Building Load Prediction.”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HVAC&amp;R Research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8(1): 73–99. </a:t>
            </a:r>
            <a:endParaRPr 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48075-40DF-70E1-09F7-7BE5EF78A4BC}"/>
                  </a:ext>
                </a:extLst>
              </p:cNvPr>
              <p:cNvSpPr txBox="1"/>
              <p:nvPr/>
            </p:nvSpPr>
            <p:spPr>
              <a:xfrm>
                <a:off x="141442" y="3700080"/>
                <a:ext cx="190584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State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48075-40DF-70E1-09F7-7BE5EF7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2" y="3700080"/>
                <a:ext cx="1905842" cy="307777"/>
              </a:xfrm>
              <a:prstGeom prst="rect">
                <a:avLst/>
              </a:prstGeom>
              <a:blipFill>
                <a:blip r:embed="rId5"/>
                <a:stretch>
                  <a:fillRect l="-317" t="-1923" b="-17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43401-6145-1A8C-60C4-DF357EDEE2C6}"/>
                  </a:ext>
                </a:extLst>
              </p:cNvPr>
              <p:cNvSpPr txBox="1"/>
              <p:nvPr/>
            </p:nvSpPr>
            <p:spPr>
              <a:xfrm>
                <a:off x="3239432" y="4497287"/>
                <a:ext cx="176650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Input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43401-6145-1A8C-60C4-DF357EDE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32" y="4497287"/>
                <a:ext cx="1766509" cy="307777"/>
              </a:xfrm>
              <a:prstGeom prst="rect">
                <a:avLst/>
              </a:prstGeom>
              <a:blipFill>
                <a:blip r:embed="rId6"/>
                <a:stretch>
                  <a:fillRect l="-342" t="-1923" b="-17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DD654-2C7E-76F7-E499-708A8A17CE14}"/>
                  </a:ext>
                </a:extLst>
              </p:cNvPr>
              <p:cNvSpPr txBox="1"/>
              <p:nvPr/>
            </p:nvSpPr>
            <p:spPr>
              <a:xfrm>
                <a:off x="46011" y="5457775"/>
                <a:ext cx="214180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Output variables: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𝐸𝑛𝑒𝑟𝑔𝑦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DD654-2C7E-76F7-E499-708A8A17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" y="5457775"/>
                <a:ext cx="2141805" cy="307777"/>
              </a:xfrm>
              <a:prstGeom prst="rect">
                <a:avLst/>
              </a:prstGeom>
              <a:blipFill>
                <a:blip r:embed="rId7"/>
                <a:stretch>
                  <a:fillRect b="-1698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DBE1F3-1F4F-32A3-7962-D4A08C995AB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6800" y="5283496"/>
            <a:ext cx="0" cy="174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BE6AC-C1ED-E7BE-19B0-BE317A94F0E5}"/>
              </a:ext>
            </a:extLst>
          </p:cNvPr>
          <p:cNvCxnSpPr>
            <a:cxnSpLocks/>
          </p:cNvCxnSpPr>
          <p:nvPr/>
        </p:nvCxnSpPr>
        <p:spPr bwMode="auto">
          <a:xfrm>
            <a:off x="1295400" y="4023295"/>
            <a:ext cx="0" cy="267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DDB8B8-651B-8601-97CE-1141B8B20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15987" y="4651176"/>
            <a:ext cx="32849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/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: resistances, capacitances and heat flux coefficients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BCB966-C66A-6EF1-394D-51221431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16" y="5051360"/>
                <a:ext cx="1948966" cy="738664"/>
              </a:xfrm>
              <a:prstGeom prst="rect">
                <a:avLst/>
              </a:prstGeom>
              <a:blipFill>
                <a:blip r:embed="rId8"/>
                <a:stretch>
                  <a:fillRect t="-813" r="-932" b="-650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RC model prediction needs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Developing (flexible)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redict (</a:t>
            </a:r>
            <a:r>
              <a:rPr lang="en-US" altLang="zh-CN" b="1" dirty="0"/>
              <a:t>warm-up</a:t>
            </a:r>
            <a:r>
              <a:rPr lang="en-US" altLang="zh-CN" dirty="0"/>
              <a:t> time steps)</a:t>
            </a:r>
          </a:p>
          <a:p>
            <a:pPr lvl="2"/>
            <a:r>
              <a:rPr lang="en-US" dirty="0"/>
              <a:t>State variables randomly initialized</a:t>
            </a:r>
          </a:p>
          <a:p>
            <a:pPr lvl="2"/>
            <a:r>
              <a:rPr lang="en-US" dirty="0"/>
              <a:t>Recursive prediction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11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7205A02-000E-F1FF-88B4-8EF406585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1" t="6666" r="6250"/>
          <a:stretch/>
        </p:blipFill>
        <p:spPr bwMode="auto">
          <a:xfrm>
            <a:off x="2971800" y="3581399"/>
            <a:ext cx="6019800" cy="245277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/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DBC7C-BE5A-50B7-573A-47B1EFF9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1" y="4267200"/>
                <a:ext cx="2764795" cy="676980"/>
              </a:xfrm>
              <a:prstGeom prst="rect">
                <a:avLst/>
              </a:prstGeom>
              <a:blipFill>
                <a:blip r:embed="rId4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4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0B-39D3-C940-6F47-94DBCF5D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1/3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05E7F25E-AD2D-1702-C119-D695B839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841" y="1600015"/>
            <a:ext cx="6904318" cy="42675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1489-55DA-2EAF-C542-3015E31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A605-0E2A-1202-62D2-FB61BFE3B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62EE-F44A-E4E5-AE72-8BC00C3730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pic>
        <p:nvPicPr>
          <p:cNvPr id="7" name="Picture 2" descr="radiant heat polished concrete floor diagram">
            <a:extLst>
              <a:ext uri="{FF2B5EF4-FFF2-40B4-BE49-F238E27FC236}">
                <a16:creationId xmlns:a16="http://schemas.microsoft.com/office/drawing/2014/main" id="{C693A337-FD92-BF81-3D0E-8BBCBC67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95617"/>
            <a:ext cx="2514600" cy="16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9D64-B4AE-1AF2-8262-42A372CA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2/3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C0454F80-57D6-94F0-6A11-3A83B1D8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40" y="1439981"/>
            <a:ext cx="6683319" cy="45876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591C-E580-E788-A251-393959B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6AE74-79E0-8E3E-0C83-BDCC6D22E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1883-EF53-F7EB-5342-1A14E59A0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C6C37-9608-D829-AB21-3197F265FAAB}"/>
              </a:ext>
            </a:extLst>
          </p:cNvPr>
          <p:cNvSpPr/>
          <p:nvPr/>
        </p:nvSpPr>
        <p:spPr bwMode="auto">
          <a:xfrm>
            <a:off x="4343400" y="4751358"/>
            <a:ext cx="1905000" cy="1344642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pic>
        <p:nvPicPr>
          <p:cNvPr id="10" name="Picture 2" descr="radiant heat polished concrete floor diagram">
            <a:extLst>
              <a:ext uri="{FF2B5EF4-FFF2-40B4-BE49-F238E27FC236}">
                <a16:creationId xmlns:a16="http://schemas.microsoft.com/office/drawing/2014/main" id="{18FD061D-4C07-9C0B-2D17-1887688C8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95617"/>
            <a:ext cx="2514600" cy="16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E2A7-6025-BEC8-CA4B-F102D3C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development 3/3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EACD622-99D9-DEE4-9DD9-BDE8AA85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54" y="1447602"/>
            <a:ext cx="6599492" cy="45723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0429-2407-1B64-C3DE-F860FA19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FB6F-7975-869B-C0EB-1966E01A6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3DC9-6A5F-FE31-6389-A0E41A0DD1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86B280-FA34-3438-EDB4-38DEDC75ECCA}"/>
              </a:ext>
            </a:extLst>
          </p:cNvPr>
          <p:cNvSpPr/>
          <p:nvPr/>
        </p:nvSpPr>
        <p:spPr bwMode="auto">
          <a:xfrm>
            <a:off x="4267200" y="4699977"/>
            <a:ext cx="1905000" cy="132002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15A61-642A-B04A-4103-04DA34EB0BA5}"/>
              </a:ext>
            </a:extLst>
          </p:cNvPr>
          <p:cNvSpPr/>
          <p:nvPr/>
        </p:nvSpPr>
        <p:spPr bwMode="auto">
          <a:xfrm>
            <a:off x="6170341" y="4876800"/>
            <a:ext cx="1701405" cy="114319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radiant heat polished concrete floor diagram">
            <a:extLst>
              <a:ext uri="{FF2B5EF4-FFF2-40B4-BE49-F238E27FC236}">
                <a16:creationId xmlns:a16="http://schemas.microsoft.com/office/drawing/2014/main" id="{E65E0009-C843-8221-934A-519A9A88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95616"/>
            <a:ext cx="2438400" cy="162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520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444-CC95-B9EF-4558-9F3D8B2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models performance</a:t>
            </a:r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151772-0D3C-6E27-8261-BAB5FAF2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256" r="7692"/>
          <a:stretch/>
        </p:blipFill>
        <p:spPr>
          <a:xfrm>
            <a:off x="190264" y="1447800"/>
            <a:ext cx="8801336" cy="48674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67B-B4D1-75AE-BAE4-35A154CC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E22D-A0D1-4377-8989-E34B7479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CB61-D653-6CF5-3C98-9BAFD6161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14121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2884</TotalTime>
  <Words>1254</Words>
  <Application>Microsoft Office PowerPoint</Application>
  <PresentationFormat>On-screen Show (4:3)</PresentationFormat>
  <Paragraphs>238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Monotype Sorts</vt:lpstr>
      <vt:lpstr>Arial</vt:lpstr>
      <vt:lpstr>Book Antiqua</vt:lpstr>
      <vt:lpstr>Cambria Math</vt:lpstr>
      <vt:lpstr>Tahoma</vt:lpstr>
      <vt:lpstr>Times New Roman</vt:lpstr>
      <vt:lpstr>2014 Compressor Short Course Template</vt:lpstr>
      <vt:lpstr>A Novel Hybrid Modeling Method for Predicting Energy Use of Hydronic Radiant Slab Systems </vt:lpstr>
      <vt:lpstr>Energy loads calculation</vt:lpstr>
      <vt:lpstr>Building performance models</vt:lpstr>
      <vt:lpstr>Resistor Capacitor network introduction</vt:lpstr>
      <vt:lpstr>RC model prediction needs warm up</vt:lpstr>
      <vt:lpstr>RC models development 1/3</vt:lpstr>
      <vt:lpstr>RC models development 2/3</vt:lpstr>
      <vt:lpstr>RC models development 3/3</vt:lpstr>
      <vt:lpstr>RC models performance</vt:lpstr>
      <vt:lpstr>Gaussian Mixture Regression introduction</vt:lpstr>
      <vt:lpstr>Growing GMR introduction</vt:lpstr>
      <vt:lpstr>The Novel Hybrid Approach</vt:lpstr>
      <vt:lpstr>Metrics</vt:lpstr>
      <vt:lpstr>Performance</vt:lpstr>
      <vt:lpstr>Performance</vt:lpstr>
      <vt:lpstr>Conclusions</vt:lpstr>
      <vt:lpstr>Q&amp;A</vt:lpstr>
      <vt:lpstr>Possible Questions</vt:lpstr>
      <vt:lpstr>GGMR-Update Rules</vt:lpstr>
      <vt:lpstr>Hourly Performance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496</cp:revision>
  <dcterms:created xsi:type="dcterms:W3CDTF">2014-06-04T16:11:28Z</dcterms:created>
  <dcterms:modified xsi:type="dcterms:W3CDTF">2022-07-10T03:08:55Z</dcterms:modified>
</cp:coreProperties>
</file>