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0"/>
  </p:notesMasterIdLst>
  <p:sldIdLst>
    <p:sldId id="375" r:id="rId2"/>
    <p:sldId id="368" r:id="rId3"/>
    <p:sldId id="329" r:id="rId4"/>
    <p:sldId id="381" r:id="rId5"/>
    <p:sldId id="380" r:id="rId6"/>
    <p:sldId id="357" r:id="rId7"/>
    <p:sldId id="365" r:id="rId8"/>
    <p:sldId id="344" r:id="rId9"/>
    <p:sldId id="361" r:id="rId10"/>
    <p:sldId id="348" r:id="rId11"/>
    <p:sldId id="301" r:id="rId12"/>
    <p:sldId id="386" r:id="rId13"/>
    <p:sldId id="293" r:id="rId14"/>
    <p:sldId id="387" r:id="rId15"/>
    <p:sldId id="388" r:id="rId16"/>
    <p:sldId id="382" r:id="rId17"/>
    <p:sldId id="383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646"/>
  </p:normalViewPr>
  <p:slideViewPr>
    <p:cSldViewPr snapToGrid="0">
      <p:cViewPr varScale="1">
        <p:scale>
          <a:sx n="78" d="100"/>
          <a:sy n="78" d="100"/>
        </p:scale>
        <p:origin x="57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yourscience.com/about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vimeo.com/1035448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mortality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C2A7-62E6-1947-9B60-7F0A62B9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headline stating the main takeaway message for the slide; no longer than two lines </a:t>
            </a:r>
          </a:p>
        </p:txBody>
      </p:sp>
      <p:sp>
        <p:nvSpPr>
          <p:cNvPr id="9" name="Content Placeholder 8" descr="Picture placeholder">
            <a:extLst>
              <a:ext uri="{FF2B5EF4-FFF2-40B4-BE49-F238E27FC236}">
                <a16:creationId xmlns:a16="http://schemas.microsoft.com/office/drawing/2014/main" id="{DD7E9BFF-173E-4459-9E11-AFEB7EF1AE99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374D-3DB1-6649-B8BA-A021D02E51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8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77856A1F-9341-5149-8714-2EA1C86B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Cross and silver color variants occur less frequently in dense fox populations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B41A68-997F-F740-BFFF-3B1364526717}"/>
              </a:ext>
            </a:extLst>
          </p:cNvPr>
          <p:cNvSpPr txBox="1"/>
          <p:nvPr/>
        </p:nvSpPr>
        <p:spPr>
          <a:xfrm>
            <a:off x="2672593" y="1728453"/>
            <a:ext cx="6811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Coat color distribution in different size populations</a:t>
            </a:r>
          </a:p>
        </p:txBody>
      </p:sp>
      <p:grpSp>
        <p:nvGrpSpPr>
          <p:cNvPr id="11" name="Group 10" descr="Population density graphic">
            <a:extLst>
              <a:ext uri="{FF2B5EF4-FFF2-40B4-BE49-F238E27FC236}">
                <a16:creationId xmlns:a16="http://schemas.microsoft.com/office/drawing/2014/main" id="{088CDE2D-FB39-E041-A83D-F61C7163A9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988688" y="2428828"/>
            <a:ext cx="1372314" cy="3139017"/>
            <a:chOff x="2988688" y="2428828"/>
            <a:chExt cx="1372314" cy="31390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B7C645-4FC3-ED42-9FC3-1866A78BE726}"/>
                </a:ext>
              </a:extLst>
            </p:cNvPr>
            <p:cNvSpPr/>
            <p:nvPr/>
          </p:nvSpPr>
          <p:spPr>
            <a:xfrm>
              <a:off x="2989600" y="2440617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E314BE-C0C3-F044-ADE9-0F72E61CA69D}"/>
                </a:ext>
              </a:extLst>
            </p:cNvPr>
            <p:cNvSpPr/>
            <p:nvPr/>
          </p:nvSpPr>
          <p:spPr>
            <a:xfrm>
              <a:off x="3496496" y="2428828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1B9330-27B2-194A-839D-12CA5C8BFD2D}"/>
                </a:ext>
              </a:extLst>
            </p:cNvPr>
            <p:cNvSpPr/>
            <p:nvPr/>
          </p:nvSpPr>
          <p:spPr>
            <a:xfrm>
              <a:off x="4023196" y="2428828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F1970C-4F4A-564D-9354-6AB6FC980C78}"/>
                </a:ext>
              </a:extLst>
            </p:cNvPr>
            <p:cNvSpPr/>
            <p:nvPr/>
          </p:nvSpPr>
          <p:spPr>
            <a:xfrm>
              <a:off x="3235497" y="2829629"/>
              <a:ext cx="330072" cy="330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B6B02C-C1B0-AD47-A5EE-9A43321E8315}"/>
                </a:ext>
              </a:extLst>
            </p:cNvPr>
            <p:cNvSpPr/>
            <p:nvPr/>
          </p:nvSpPr>
          <p:spPr>
            <a:xfrm>
              <a:off x="3768926" y="2823836"/>
              <a:ext cx="330072" cy="330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73D25E-0CAC-C54B-A19B-49E62BA08846}"/>
                </a:ext>
              </a:extLst>
            </p:cNvPr>
            <p:cNvSpPr/>
            <p:nvPr/>
          </p:nvSpPr>
          <p:spPr>
            <a:xfrm>
              <a:off x="2988688" y="323043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FF6E4C-D5EF-0B4A-B6D8-A04DEEC7B8EE}"/>
                </a:ext>
              </a:extLst>
            </p:cNvPr>
            <p:cNvSpPr/>
            <p:nvPr/>
          </p:nvSpPr>
          <p:spPr>
            <a:xfrm>
              <a:off x="3501934" y="3218642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7B8FCC-3A73-0840-8BE8-98A68A08003B}"/>
                </a:ext>
              </a:extLst>
            </p:cNvPr>
            <p:cNvSpPr/>
            <p:nvPr/>
          </p:nvSpPr>
          <p:spPr>
            <a:xfrm>
              <a:off x="4030930" y="322430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2E448E-A52F-4B45-A724-7C017AC3136B}"/>
                </a:ext>
              </a:extLst>
            </p:cNvPr>
            <p:cNvSpPr/>
            <p:nvPr/>
          </p:nvSpPr>
          <p:spPr>
            <a:xfrm>
              <a:off x="3236167" y="3633077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8BCA41-DBB9-8643-BD43-3B352C9E1B90}"/>
                </a:ext>
              </a:extLst>
            </p:cNvPr>
            <p:cNvSpPr/>
            <p:nvPr/>
          </p:nvSpPr>
          <p:spPr>
            <a:xfrm>
              <a:off x="3764680" y="363307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5E9BA5D-9379-A14E-8DEB-0F5E7EEF03B6}"/>
                </a:ext>
              </a:extLst>
            </p:cNvPr>
            <p:cNvSpPr/>
            <p:nvPr/>
          </p:nvSpPr>
          <p:spPr>
            <a:xfrm>
              <a:off x="2991391" y="405560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312FDF-3D5A-1945-B31E-2A4752DD8067}"/>
                </a:ext>
              </a:extLst>
            </p:cNvPr>
            <p:cNvSpPr/>
            <p:nvPr/>
          </p:nvSpPr>
          <p:spPr>
            <a:xfrm>
              <a:off x="3504637" y="404382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D26C82-B29C-1A46-A371-245FD16FAB76}"/>
                </a:ext>
              </a:extLst>
            </p:cNvPr>
            <p:cNvSpPr/>
            <p:nvPr/>
          </p:nvSpPr>
          <p:spPr>
            <a:xfrm>
              <a:off x="4030930" y="403203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5AECD37-3FC3-1948-B859-699793F4C237}"/>
                </a:ext>
              </a:extLst>
            </p:cNvPr>
            <p:cNvSpPr/>
            <p:nvPr/>
          </p:nvSpPr>
          <p:spPr>
            <a:xfrm>
              <a:off x="3260167" y="4444622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ADF867-4CAA-804E-9266-CC09403F32B0}"/>
                </a:ext>
              </a:extLst>
            </p:cNvPr>
            <p:cNvSpPr/>
            <p:nvPr/>
          </p:nvSpPr>
          <p:spPr>
            <a:xfrm>
              <a:off x="3764680" y="4427340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FC313F5-4854-0048-8980-87D42C6CBF58}"/>
                </a:ext>
              </a:extLst>
            </p:cNvPr>
            <p:cNvSpPr/>
            <p:nvPr/>
          </p:nvSpPr>
          <p:spPr>
            <a:xfrm>
              <a:off x="2990480" y="484542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BE72C5-DF09-EB42-A633-781B7A809FA2}"/>
                </a:ext>
              </a:extLst>
            </p:cNvPr>
            <p:cNvSpPr/>
            <p:nvPr/>
          </p:nvSpPr>
          <p:spPr>
            <a:xfrm>
              <a:off x="3503925" y="484542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066AFBF-01B3-754A-A7D1-75BC88B6AB6C}"/>
                </a:ext>
              </a:extLst>
            </p:cNvPr>
            <p:cNvSpPr/>
            <p:nvPr/>
          </p:nvSpPr>
          <p:spPr>
            <a:xfrm>
              <a:off x="4018944" y="4841207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C8F5DB-6BF9-7540-AA38-F184D81B62F5}"/>
                </a:ext>
              </a:extLst>
            </p:cNvPr>
            <p:cNvSpPr/>
            <p:nvPr/>
          </p:nvSpPr>
          <p:spPr>
            <a:xfrm>
              <a:off x="3255876" y="523777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84C23FC-B4BD-3342-88C5-301DB63D8594}"/>
                </a:ext>
              </a:extLst>
            </p:cNvPr>
            <p:cNvSpPr/>
            <p:nvPr/>
          </p:nvSpPr>
          <p:spPr>
            <a:xfrm>
              <a:off x="3764680" y="523651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 Placeholder 1">
            <a:extLst>
              <a:ext uri="{FF2B5EF4-FFF2-40B4-BE49-F238E27FC236}">
                <a16:creationId xmlns:a16="http://schemas.microsoft.com/office/drawing/2014/main" id="{85681E78-251C-D045-A6D8-C250854DB714}"/>
              </a:ext>
            </a:extLst>
          </p:cNvPr>
          <p:cNvSpPr>
            <a:spLocks noGrp="1"/>
          </p:cNvSpPr>
          <p:nvPr/>
        </p:nvSpPr>
        <p:spPr>
          <a:xfrm>
            <a:off x="2048123" y="5841338"/>
            <a:ext cx="3226817" cy="5509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Average sized population</a:t>
            </a:r>
          </a:p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(&lt;100 foxes in territory)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DA09BF-AA85-D34C-BDEE-CDA0E475D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4797" y="2417040"/>
            <a:ext cx="2324559" cy="457200"/>
            <a:chOff x="4934797" y="2417040"/>
            <a:chExt cx="2324559" cy="4572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89A625D-1B71-624C-939E-89329513BAB9}"/>
                </a:ext>
              </a:extLst>
            </p:cNvPr>
            <p:cNvSpPr/>
            <p:nvPr/>
          </p:nvSpPr>
          <p:spPr>
            <a:xfrm>
              <a:off x="5705978" y="2417040"/>
              <a:ext cx="771181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626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72607C0-A902-D847-9B55-D95FE4F745D7}"/>
                </a:ext>
              </a:extLst>
            </p:cNvPr>
            <p:cNvSpPr/>
            <p:nvPr/>
          </p:nvSpPr>
          <p:spPr>
            <a:xfrm>
              <a:off x="4934797" y="2417040"/>
              <a:ext cx="771181" cy="457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FB434E3-C4FA-9648-8A1D-FF2E55698862}"/>
                </a:ext>
              </a:extLst>
            </p:cNvPr>
            <p:cNvSpPr/>
            <p:nvPr/>
          </p:nvSpPr>
          <p:spPr>
            <a:xfrm>
              <a:off x="6488175" y="2417040"/>
              <a:ext cx="771181" cy="457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3986EFEF-19C4-CE4D-8140-454F292C3A9D}"/>
              </a:ext>
            </a:extLst>
          </p:cNvPr>
          <p:cNvSpPr txBox="1"/>
          <p:nvPr/>
        </p:nvSpPr>
        <p:spPr>
          <a:xfrm>
            <a:off x="4921630" y="2491751"/>
            <a:ext cx="77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FECB58-D805-E946-A559-6DE17C51C365}"/>
              </a:ext>
            </a:extLst>
          </p:cNvPr>
          <p:cNvSpPr txBox="1"/>
          <p:nvPr/>
        </p:nvSpPr>
        <p:spPr>
          <a:xfrm>
            <a:off x="5716993" y="2491751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9AE66F-1647-AF45-9765-E7D9D42C6340}"/>
              </a:ext>
            </a:extLst>
          </p:cNvPr>
          <p:cNvSpPr txBox="1"/>
          <p:nvPr/>
        </p:nvSpPr>
        <p:spPr>
          <a:xfrm>
            <a:off x="6488174" y="2491751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80FCF2-7EB3-DC44-8EFC-387C34F15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4797" y="3739869"/>
            <a:ext cx="2324559" cy="457200"/>
            <a:chOff x="4934797" y="3739869"/>
            <a:chExt cx="2324559" cy="45720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BBD46DE-5608-0B48-8133-BF920F2C02E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5705978" y="3739869"/>
              <a:ext cx="771181" cy="457200"/>
            </a:xfrm>
            <a:prstGeom prst="rect">
              <a:avLst/>
            </a:prstGeom>
            <a:solidFill>
              <a:srgbClr val="B18B2C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BF16D2E-203D-F444-A136-62D85D0708B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4934797" y="3739869"/>
              <a:ext cx="771181" cy="4572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DBFE659-DE7A-2F49-AAE0-FFBF9498DF4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6488175" y="3739869"/>
              <a:ext cx="771181" cy="4572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0FA4EF95-0C86-994D-B40A-0FEC6A847C9A}"/>
              </a:ext>
            </a:extLst>
          </p:cNvPr>
          <p:cNvSpPr txBox="1"/>
          <p:nvPr/>
        </p:nvSpPr>
        <p:spPr>
          <a:xfrm>
            <a:off x="4921630" y="3814580"/>
            <a:ext cx="77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C9D92B-080A-C347-8DD6-B17AD7612077}"/>
              </a:ext>
            </a:extLst>
          </p:cNvPr>
          <p:cNvSpPr txBox="1"/>
          <p:nvPr/>
        </p:nvSpPr>
        <p:spPr>
          <a:xfrm>
            <a:off x="5716993" y="3814580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B4B70BC-AB5E-6D43-ADD5-58C47327FCC5}"/>
              </a:ext>
            </a:extLst>
          </p:cNvPr>
          <p:cNvSpPr txBox="1"/>
          <p:nvPr/>
        </p:nvSpPr>
        <p:spPr>
          <a:xfrm>
            <a:off x="6488174" y="3814580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82FD8F-69CE-7A43-BA2D-0B0B829F3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4797" y="5078795"/>
            <a:ext cx="2324559" cy="457200"/>
            <a:chOff x="4934797" y="5078795"/>
            <a:chExt cx="2324559" cy="45720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9D03E31-71C0-6944-B39E-AFF49D13CDC7}"/>
                </a:ext>
              </a:extLst>
            </p:cNvPr>
            <p:cNvSpPr/>
            <p:nvPr/>
          </p:nvSpPr>
          <p:spPr>
            <a:xfrm>
              <a:off x="5705978" y="5078795"/>
              <a:ext cx="771181" cy="4572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7B64224-D382-9742-9B73-11ECB4E993BB}"/>
                </a:ext>
              </a:extLst>
            </p:cNvPr>
            <p:cNvSpPr/>
            <p:nvPr/>
          </p:nvSpPr>
          <p:spPr>
            <a:xfrm>
              <a:off x="4934797" y="5078795"/>
              <a:ext cx="771181" cy="4572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A9FFB6D-B6F8-054F-A92E-51C45D2C9007}"/>
                </a:ext>
              </a:extLst>
            </p:cNvPr>
            <p:cNvSpPr/>
            <p:nvPr/>
          </p:nvSpPr>
          <p:spPr>
            <a:xfrm>
              <a:off x="6488175" y="5078795"/>
              <a:ext cx="771181" cy="4572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1902E687-3E80-F243-9123-D69BD1778EE0}"/>
              </a:ext>
            </a:extLst>
          </p:cNvPr>
          <p:cNvSpPr txBox="1"/>
          <p:nvPr/>
        </p:nvSpPr>
        <p:spPr>
          <a:xfrm>
            <a:off x="4921630" y="5153506"/>
            <a:ext cx="77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3340B2-79E6-5448-845C-681F2F6EEB25}"/>
              </a:ext>
            </a:extLst>
          </p:cNvPr>
          <p:cNvSpPr txBox="1"/>
          <p:nvPr/>
        </p:nvSpPr>
        <p:spPr>
          <a:xfrm>
            <a:off x="5716993" y="5153506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607BDB0-CB01-474C-9DB6-C292C7502320}"/>
              </a:ext>
            </a:extLst>
          </p:cNvPr>
          <p:cNvSpPr txBox="1"/>
          <p:nvPr/>
        </p:nvSpPr>
        <p:spPr>
          <a:xfrm>
            <a:off x="6488174" y="5153506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85%</a:t>
            </a:r>
          </a:p>
        </p:txBody>
      </p:sp>
      <p:grpSp>
        <p:nvGrpSpPr>
          <p:cNvPr id="13" name="Group 12" descr="Population density graphic">
            <a:extLst>
              <a:ext uri="{FF2B5EF4-FFF2-40B4-BE49-F238E27FC236}">
                <a16:creationId xmlns:a16="http://schemas.microsoft.com/office/drawing/2014/main" id="{50D11FE3-A722-A646-BE5A-99195297EB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7755088" y="2427200"/>
            <a:ext cx="1372314" cy="3139017"/>
            <a:chOff x="7755088" y="2427200"/>
            <a:chExt cx="1372314" cy="3139017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1F3C636-6E5F-4348-8DAA-67966F973BBB}"/>
                </a:ext>
              </a:extLst>
            </p:cNvPr>
            <p:cNvSpPr/>
            <p:nvPr/>
          </p:nvSpPr>
          <p:spPr>
            <a:xfrm>
              <a:off x="7756000" y="2438989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FB655A6-6677-9D4C-9B0D-40723899D923}"/>
                </a:ext>
              </a:extLst>
            </p:cNvPr>
            <p:cNvSpPr/>
            <p:nvPr/>
          </p:nvSpPr>
          <p:spPr>
            <a:xfrm>
              <a:off x="8262896" y="2427200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E02990-02A8-1647-811B-4DCE3ADD7233}"/>
                </a:ext>
              </a:extLst>
            </p:cNvPr>
            <p:cNvSpPr/>
            <p:nvPr/>
          </p:nvSpPr>
          <p:spPr>
            <a:xfrm>
              <a:off x="8789596" y="2427200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7C1570-5263-1946-83D6-0E3426D9344A}"/>
                </a:ext>
              </a:extLst>
            </p:cNvPr>
            <p:cNvSpPr/>
            <p:nvPr/>
          </p:nvSpPr>
          <p:spPr>
            <a:xfrm>
              <a:off x="8001897" y="2828001"/>
              <a:ext cx="330072" cy="330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942898B-0150-5848-A575-7A259D9BE5F1}"/>
                </a:ext>
              </a:extLst>
            </p:cNvPr>
            <p:cNvSpPr/>
            <p:nvPr/>
          </p:nvSpPr>
          <p:spPr>
            <a:xfrm>
              <a:off x="8535326" y="2822208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C12A2E0-0528-8A40-AB63-A09EC525FCE4}"/>
                </a:ext>
              </a:extLst>
            </p:cNvPr>
            <p:cNvSpPr/>
            <p:nvPr/>
          </p:nvSpPr>
          <p:spPr>
            <a:xfrm>
              <a:off x="7755088" y="322880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DFB2635-4C11-DE44-BE95-D3FD33B44EB7}"/>
                </a:ext>
              </a:extLst>
            </p:cNvPr>
            <p:cNvSpPr/>
            <p:nvPr/>
          </p:nvSpPr>
          <p:spPr>
            <a:xfrm>
              <a:off x="8268334" y="321701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9FE85DC-24A8-8742-B3B8-487A13CB3900}"/>
                </a:ext>
              </a:extLst>
            </p:cNvPr>
            <p:cNvSpPr/>
            <p:nvPr/>
          </p:nvSpPr>
          <p:spPr>
            <a:xfrm>
              <a:off x="8797330" y="322268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4E35D59-0C26-6C49-A5B9-A30920F2711C}"/>
                </a:ext>
              </a:extLst>
            </p:cNvPr>
            <p:cNvSpPr/>
            <p:nvPr/>
          </p:nvSpPr>
          <p:spPr>
            <a:xfrm>
              <a:off x="8002567" y="363144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178A2D0-C448-8149-8A84-2201B40DE91A}"/>
                </a:ext>
              </a:extLst>
            </p:cNvPr>
            <p:cNvSpPr/>
            <p:nvPr/>
          </p:nvSpPr>
          <p:spPr>
            <a:xfrm>
              <a:off x="8531080" y="363144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BC788BA-81B1-5943-9BC0-EBE6A78784A7}"/>
                </a:ext>
              </a:extLst>
            </p:cNvPr>
            <p:cNvSpPr/>
            <p:nvPr/>
          </p:nvSpPr>
          <p:spPr>
            <a:xfrm>
              <a:off x="7757791" y="405398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A221AB1-3886-4C4B-9DF3-478D2BEA5273}"/>
                </a:ext>
              </a:extLst>
            </p:cNvPr>
            <p:cNvSpPr/>
            <p:nvPr/>
          </p:nvSpPr>
          <p:spPr>
            <a:xfrm>
              <a:off x="8271037" y="404219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19829C-3CF4-1E40-8D04-27F67FCA3A93}"/>
                </a:ext>
              </a:extLst>
            </p:cNvPr>
            <p:cNvSpPr/>
            <p:nvPr/>
          </p:nvSpPr>
          <p:spPr>
            <a:xfrm>
              <a:off x="8797330" y="403040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5A1B0E0-55C6-2F4F-A699-FAB1D7A6A983}"/>
                </a:ext>
              </a:extLst>
            </p:cNvPr>
            <p:cNvSpPr/>
            <p:nvPr/>
          </p:nvSpPr>
          <p:spPr>
            <a:xfrm>
              <a:off x="8026567" y="444299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96B1198-0F93-8D4E-9C0F-CA8B72B36EDE}"/>
                </a:ext>
              </a:extLst>
            </p:cNvPr>
            <p:cNvSpPr/>
            <p:nvPr/>
          </p:nvSpPr>
          <p:spPr>
            <a:xfrm>
              <a:off x="8531080" y="4425712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54C700D-EC30-274B-922E-0968168F2582}"/>
                </a:ext>
              </a:extLst>
            </p:cNvPr>
            <p:cNvSpPr/>
            <p:nvPr/>
          </p:nvSpPr>
          <p:spPr>
            <a:xfrm>
              <a:off x="7756880" y="4843796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17D3621-A32C-E24D-8D4F-5FD269355EC9}"/>
                </a:ext>
              </a:extLst>
            </p:cNvPr>
            <p:cNvSpPr/>
            <p:nvPr/>
          </p:nvSpPr>
          <p:spPr>
            <a:xfrm>
              <a:off x="8270325" y="484379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F5F588C-FC07-C14E-98D8-977854414AA1}"/>
                </a:ext>
              </a:extLst>
            </p:cNvPr>
            <p:cNvSpPr/>
            <p:nvPr/>
          </p:nvSpPr>
          <p:spPr>
            <a:xfrm>
              <a:off x="8785344" y="483957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3C340F8-108F-F64E-BE57-437E0F20FCA6}"/>
                </a:ext>
              </a:extLst>
            </p:cNvPr>
            <p:cNvSpPr/>
            <p:nvPr/>
          </p:nvSpPr>
          <p:spPr>
            <a:xfrm>
              <a:off x="8022276" y="523614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1147589-DB02-BE4E-9066-8F2EB8011FB8}"/>
                </a:ext>
              </a:extLst>
            </p:cNvPr>
            <p:cNvSpPr/>
            <p:nvPr/>
          </p:nvSpPr>
          <p:spPr>
            <a:xfrm>
              <a:off x="8531080" y="5234886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66B6-1143-5B49-918F-4B7BDE2742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21667" y="5835650"/>
            <a:ext cx="3227387" cy="55086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Dense sized population</a:t>
            </a:r>
          </a:p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(&lt;100 foxes in territory)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561A-19D0-3C49-9237-13F07BF491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z="1200" smtClean="0"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305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F6CEF-0F2C-4544-B7AB-E34F6C75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headline stating the main takeaway message for the slide; no longer than two lines  </a:t>
            </a:r>
          </a:p>
        </p:txBody>
      </p:sp>
      <p:sp>
        <p:nvSpPr>
          <p:cNvPr id="16" name="Content Placeholder 15" descr="Picture placeholder">
            <a:extLst>
              <a:ext uri="{FF2B5EF4-FFF2-40B4-BE49-F238E27FC236}">
                <a16:creationId xmlns:a16="http://schemas.microsoft.com/office/drawing/2014/main" id="{CD4F643A-3E34-4EB1-867D-EEA80C3CE4CF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 descr="Picture placeholder">
            <a:extLst>
              <a:ext uri="{FF2B5EF4-FFF2-40B4-BE49-F238E27FC236}">
                <a16:creationId xmlns:a16="http://schemas.microsoft.com/office/drawing/2014/main" id="{64970804-2365-4D15-B71F-08EA465E80DE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FDA43-12E2-E144-9F6A-6AD499475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3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1A9CD-C1A1-634F-9480-888D8C57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Elevation plays a role: Cross and silver color variants occur more frequently at elevations over 1828 meters (6000 ft)</a:t>
            </a:r>
          </a:p>
        </p:txBody>
      </p:sp>
      <p:pic>
        <p:nvPicPr>
          <p:cNvPr id="12" name="Content Placeholder 11" descr="Picture of pie chart">
            <a:extLst>
              <a:ext uri="{FF2B5EF4-FFF2-40B4-BE49-F238E27FC236}">
                <a16:creationId xmlns:a16="http://schemas.microsoft.com/office/drawing/2014/main" id="{C28F1E08-43CB-4D08-98CA-7B6D8DA5CC3B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3"/>
          <a:stretch>
            <a:fillRect/>
          </a:stretch>
        </p:blipFill>
        <p:spPr>
          <a:xfrm>
            <a:off x="1969529" y="1779588"/>
            <a:ext cx="3223742" cy="3930650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583922-CC9F-224A-B0B0-381DCB9CA8FF}"/>
              </a:ext>
            </a:extLst>
          </p:cNvPr>
          <p:cNvSpPr txBox="1"/>
          <p:nvPr/>
        </p:nvSpPr>
        <p:spPr>
          <a:xfrm>
            <a:off x="2702402" y="2263083"/>
            <a:ext cx="10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 silver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13E37-1EFA-2F47-8CAD-DE2586F9CD28}"/>
              </a:ext>
            </a:extLst>
          </p:cNvPr>
          <p:cNvSpPr txBox="1"/>
          <p:nvPr/>
        </p:nvSpPr>
        <p:spPr>
          <a:xfrm>
            <a:off x="1777269" y="2666134"/>
            <a:ext cx="10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cross</a:t>
            </a:r>
          </a:p>
        </p:txBody>
      </p:sp>
      <p:pic>
        <p:nvPicPr>
          <p:cNvPr id="10" name="Graphic 9" descr="Fox outline">
            <a:extLst>
              <a:ext uri="{FF2B5EF4-FFF2-40B4-BE49-F238E27FC236}">
                <a16:creationId xmlns:a16="http://schemas.microsoft.com/office/drawing/2014/main" id="{36607087-5C5B-5D46-B0C6-C9E50E34E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9417" y="3265139"/>
            <a:ext cx="1055985" cy="10559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D086AA-62F0-BA43-80CC-47C8865E38B5}"/>
              </a:ext>
            </a:extLst>
          </p:cNvPr>
          <p:cNvSpPr txBox="1"/>
          <p:nvPr/>
        </p:nvSpPr>
        <p:spPr>
          <a:xfrm>
            <a:off x="4440666" y="4488294"/>
            <a:ext cx="964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 red</a:t>
            </a:r>
          </a:p>
        </p:txBody>
      </p:sp>
      <p:pic>
        <p:nvPicPr>
          <p:cNvPr id="16" name="Content Placeholder 15" descr="Picture of pie chart">
            <a:extLst>
              <a:ext uri="{FF2B5EF4-FFF2-40B4-BE49-F238E27FC236}">
                <a16:creationId xmlns:a16="http://schemas.microsoft.com/office/drawing/2014/main" id="{F0B789CF-9731-401A-95F3-07190638622A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6"/>
          <a:stretch>
            <a:fillRect/>
          </a:stretch>
        </p:blipFill>
        <p:spPr>
          <a:xfrm>
            <a:off x="6998729" y="1779588"/>
            <a:ext cx="3223742" cy="3930650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A97CB1-478B-064E-B676-F436ECF9672C}"/>
              </a:ext>
            </a:extLst>
          </p:cNvPr>
          <p:cNvSpPr txBox="1"/>
          <p:nvPr/>
        </p:nvSpPr>
        <p:spPr>
          <a:xfrm>
            <a:off x="7554615" y="2263083"/>
            <a:ext cx="117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18% silver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53E77-1D5E-9846-A66E-2EC06FB14A2B}"/>
              </a:ext>
            </a:extLst>
          </p:cNvPr>
          <p:cNvSpPr txBox="1"/>
          <p:nvPr/>
        </p:nvSpPr>
        <p:spPr>
          <a:xfrm>
            <a:off x="6549656" y="3312828"/>
            <a:ext cx="105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 cross</a:t>
            </a:r>
          </a:p>
        </p:txBody>
      </p:sp>
      <p:pic>
        <p:nvPicPr>
          <p:cNvPr id="14" name="Graphic 13" descr="Fox outline">
            <a:extLst>
              <a:ext uri="{FF2B5EF4-FFF2-40B4-BE49-F238E27FC236}">
                <a16:creationId xmlns:a16="http://schemas.microsoft.com/office/drawing/2014/main" id="{23AEF2B1-3FD5-B249-91DC-99A30D45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7191" y="3265139"/>
            <a:ext cx="1055985" cy="10559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10CF09D-CDC7-354D-B2BB-FD50B1EE6C85}"/>
              </a:ext>
            </a:extLst>
          </p:cNvPr>
          <p:cNvSpPr txBox="1"/>
          <p:nvPr/>
        </p:nvSpPr>
        <p:spPr>
          <a:xfrm>
            <a:off x="9615143" y="4488294"/>
            <a:ext cx="95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73% 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38532-259F-2946-AF6B-386ED28976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0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A08563EB-0C08-4D13-8538-4AFB3C76D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9844-F38A-6249-8059-10D6DABA4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Supporting point 1. No longer than two lines</a:t>
            </a:r>
          </a:p>
          <a:p>
            <a:r>
              <a:rPr lang="en-US" dirty="0"/>
              <a:t>Supporting point 2. No longer than two lines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B6EDD4-3B90-4849-821B-D1A8043A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 followed by a sentence which restates the most important assertion of the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D5112-1E64-6149-A12E-E099AAA8B5F7}"/>
              </a:ext>
            </a:extLst>
          </p:cNvPr>
          <p:cNvSpPr txBox="1"/>
          <p:nvPr/>
        </p:nvSpPr>
        <p:spPr>
          <a:xfrm>
            <a:off x="4585538" y="5823880"/>
            <a:ext cx="304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6626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imal footprints in the snow">
            <a:extLst>
              <a:ext uri="{FF2B5EF4-FFF2-40B4-BE49-F238E27FC236}">
                <a16:creationId xmlns:a16="http://schemas.microsoft.com/office/drawing/2014/main" id="{E35968C9-83B0-0A44-B0E4-80EE037326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" y="1"/>
            <a:ext cx="12188952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DFE4-8F65-D241-B165-BC516F27AB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Population density impacts coat-color outcomes</a:t>
            </a:r>
          </a:p>
          <a:p>
            <a:r>
              <a:rPr lang="en-US" dirty="0"/>
              <a:t>Geographic elevation impacts coat-color outcomes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EA5BD-33EB-114D-8CEA-90A8AA7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summary, environmental factors affect coat-color variation in red foxes​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11D2E-6587-FF48-8AE8-163A9FDAA1B9}"/>
              </a:ext>
            </a:extLst>
          </p:cNvPr>
          <p:cNvSpPr txBox="1"/>
          <p:nvPr/>
        </p:nvSpPr>
        <p:spPr>
          <a:xfrm>
            <a:off x="4585538" y="5823880"/>
            <a:ext cx="304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9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5A33FA-4587-7846-9ED9-3E46F50B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 followed by a sentence which</a:t>
            </a:r>
            <a:br>
              <a:rPr lang="en-US" dirty="0"/>
            </a:br>
            <a:r>
              <a:rPr lang="en-US" dirty="0"/>
              <a:t>restates the most important assertion of the presentation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F2F009FF-19DE-4727-8FCD-B165C032CE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ADADC-AD45-0C44-BF13-D1390692AF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Supporting point 1. no longer than two lines</a:t>
            </a:r>
          </a:p>
          <a:p>
            <a:endParaRPr lang="en-US" dirty="0"/>
          </a:p>
          <a:p>
            <a:r>
              <a:rPr lang="en-US" dirty="0"/>
              <a:t>Supporting point 2. no longer than two lines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611A-C9F9-0E49-9EE7-F336A4C79C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F42A6-06AF-7B44-87E3-7B83E44F56C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E095F4-6073-264A-BFE2-F2A8E9A5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summary, environmental factors affect coat-color variation in red foxes​ </a:t>
            </a:r>
          </a:p>
        </p:txBody>
      </p:sp>
      <p:pic>
        <p:nvPicPr>
          <p:cNvPr id="9" name="Picture Placeholder 8" descr="Animal footprints in the snow">
            <a:extLst>
              <a:ext uri="{FF2B5EF4-FFF2-40B4-BE49-F238E27FC236}">
                <a16:creationId xmlns:a16="http://schemas.microsoft.com/office/drawing/2014/main" id="{8F7496A1-59D1-E344-B59A-AD00A0646C68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BB342-13A7-5D44-83BA-1101C62041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Population density impacts coat-color outcomes</a:t>
            </a:r>
          </a:p>
          <a:p>
            <a:endParaRPr lang="en-US" dirty="0"/>
          </a:p>
          <a:p>
            <a:r>
              <a:rPr lang="en-US" dirty="0"/>
              <a:t>Geographic elevation impacts coat-color outcomes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2047-83FD-2F45-8DE3-72E3AB41E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74BE7-EBFD-794A-A6F2-B5DB579E2F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5" y="2346767"/>
            <a:ext cx="10541219" cy="2164466"/>
          </a:xfrm>
        </p:spPr>
        <p:txBody>
          <a:bodyPr/>
          <a:lstStyle/>
          <a:p>
            <a:r>
              <a:rPr lang="en-US" dirty="0"/>
              <a:t>This template was created in cooperation with scientific presentations expert Melissa Marshall.  This template will help those presenting technical information be more understandable and engaging by using an “assertion/evidence” strategy. For more information, visit her </a:t>
            </a:r>
            <a:r>
              <a:rPr lang="en-US" u="sng" dirty="0">
                <a:hlinkClick r:id="rId3" tooltip="Original URL:&#10;https://www.presentyourscience.com/about&#10;&#10;Click to follow link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dirty="0"/>
              <a:t> or listen to </a:t>
            </a:r>
            <a:r>
              <a:rPr lang="en-US" u="sng" dirty="0">
                <a:hlinkClick r:id="rId4" tooltip="Original URL:&#10;https://vimeo.com/103544813&#10;&#10;Click to follow link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 TED talk</a:t>
            </a:r>
            <a:r>
              <a:rPr lang="en-US" dirty="0"/>
              <a:t>.​</a:t>
            </a:r>
            <a:br>
              <a:rPr lang="en-US" dirty="0"/>
            </a:br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Melissa’s approach is also informed by Michael Alley’s book, </a:t>
            </a:r>
            <a:r>
              <a:rPr lang="en-US" i="1" dirty="0"/>
              <a:t>The Craft of </a:t>
            </a:r>
            <a:br>
              <a:rPr lang="en-US" dirty="0"/>
            </a:br>
            <a:r>
              <a:rPr lang="en-US" i="1" dirty="0"/>
              <a:t>Scientific Presentations</a:t>
            </a:r>
            <a:r>
              <a:rPr lang="en-US" dirty="0"/>
              <a:t>.​</a:t>
            </a:r>
          </a:p>
        </p:txBody>
      </p: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Secondary title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A16654C4-B054-46A5-B603-2ECD573E2C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1332-6AEF-7547-A674-2FF50137C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Department</a:t>
            </a:r>
          </a:p>
          <a:p>
            <a:r>
              <a:rPr lang="en-US" dirty="0"/>
              <a:t>Institution</a:t>
            </a:r>
          </a:p>
          <a:p>
            <a:r>
              <a:rPr lang="en-US" dirty="0"/>
              <a:t>Month XX, 20XX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Coat-color variation in red foxes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116512-EFB2-B141-9159-58265075B8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Environmental factors that affect fur color</a:t>
            </a:r>
          </a:p>
          <a:p>
            <a:endParaRPr lang="en-US" dirty="0"/>
          </a:p>
        </p:txBody>
      </p:sp>
      <p:pic>
        <p:nvPicPr>
          <p:cNvPr id="8" name="Picture Placeholder 7" descr="Winter scene with a fox standing in the snow">
            <a:extLst>
              <a:ext uri="{FF2B5EF4-FFF2-40B4-BE49-F238E27FC236}">
                <a16:creationId xmlns:a16="http://schemas.microsoft.com/office/drawing/2014/main" id="{64F6393B-4582-484B-82F7-1B00BD93708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80AD-5D09-9A4C-8CFD-4C9FE8BEE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Hayden Cook</a:t>
            </a:r>
          </a:p>
          <a:p>
            <a:r>
              <a:rPr lang="en-US" b="1" dirty="0"/>
              <a:t>Quinn Campbell, Ph.D.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842A0-54EA-C84E-9A2D-FC75AA3D53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Department of Biology</a:t>
            </a:r>
          </a:p>
          <a:p>
            <a:r>
              <a:rPr lang="en-US" dirty="0"/>
              <a:t>Jasper University</a:t>
            </a:r>
          </a:p>
          <a:p>
            <a:r>
              <a:rPr lang="en-US" dirty="0"/>
              <a:t>December 12, 2021</a:t>
            </a:r>
          </a:p>
        </p:txBody>
      </p:sp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presentation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CB84-B61A-8340-B7E3-FDD2403CEE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Secondary title</a:t>
            </a: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235EF78C-6A94-4C8B-AA17-24CF0960F3C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8F46-EA3E-D747-9F3D-910243C08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Name</a:t>
            </a:r>
          </a:p>
          <a:p>
            <a:r>
              <a:rPr lang="en-US" b="1" dirty="0"/>
              <a:t>Name</a:t>
            </a:r>
          </a:p>
          <a:p>
            <a:endParaRPr lang="en-US" dirty="0"/>
          </a:p>
          <a:p>
            <a:r>
              <a:rPr lang="en-US" dirty="0"/>
              <a:t>Department</a:t>
            </a:r>
          </a:p>
          <a:p>
            <a:r>
              <a:rPr lang="en-US" dirty="0"/>
              <a:t>Institution</a:t>
            </a:r>
          </a:p>
          <a:p>
            <a:r>
              <a:rPr lang="en-US" dirty="0"/>
              <a:t>Month XX, 20XX</a:t>
            </a:r>
          </a:p>
        </p:txBody>
      </p:sp>
    </p:spTree>
    <p:extLst>
      <p:ext uri="{BB962C8B-B14F-4D97-AF65-F5344CB8AC3E}">
        <p14:creationId xmlns:p14="http://schemas.microsoft.com/office/powerpoint/2010/main" val="211243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Coat-color variation in red foxes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12B50-D0A7-6B4C-AB28-27EC387C51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Environmental factors that affect fur color</a:t>
            </a:r>
          </a:p>
          <a:p>
            <a:endParaRPr lang="en-US" dirty="0"/>
          </a:p>
        </p:txBody>
      </p:sp>
      <p:pic>
        <p:nvPicPr>
          <p:cNvPr id="7" name="Picture Placeholder 6" descr="Fox standing in field of snow">
            <a:extLst>
              <a:ext uri="{FF2B5EF4-FFF2-40B4-BE49-F238E27FC236}">
                <a16:creationId xmlns:a16="http://schemas.microsoft.com/office/drawing/2014/main" id="{052F552C-2509-2A4A-B971-97339C647B5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597" y="2066538"/>
            <a:ext cx="12188952" cy="48006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BD6E-CB7C-1E4C-98ED-ABCC7B6DF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262626">
              <a:alpha val="50196"/>
            </a:srgbClr>
          </a:solidFill>
        </p:spPr>
        <p:txBody>
          <a:bodyPr/>
          <a:lstStyle/>
          <a:p>
            <a:r>
              <a:rPr lang="en-US" b="1" dirty="0"/>
              <a:t>Hayden Cook</a:t>
            </a:r>
          </a:p>
          <a:p>
            <a:r>
              <a:rPr lang="en-US" b="1" dirty="0"/>
              <a:t>Quinn Campbell, Ph.D.</a:t>
            </a:r>
          </a:p>
          <a:p>
            <a:endParaRPr lang="en-US" b="1" dirty="0"/>
          </a:p>
          <a:p>
            <a:r>
              <a:rPr lang="en-US" dirty="0"/>
              <a:t>Department of Biology</a:t>
            </a:r>
          </a:p>
          <a:p>
            <a:r>
              <a:rPr lang="en-US" dirty="0"/>
              <a:t>Jasper University</a:t>
            </a:r>
          </a:p>
          <a:p>
            <a:r>
              <a:rPr lang="en-US" dirty="0"/>
              <a:t>December 12, 2021</a:t>
            </a: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1559193-D32B-DF46-A00E-90827C46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summary of the presentation; </a:t>
            </a:r>
            <a:br>
              <a:rPr lang="en-US" dirty="0"/>
            </a:br>
            <a:r>
              <a:rPr lang="en-US" dirty="0"/>
              <a:t>no longer than two lines​</a:t>
            </a:r>
          </a:p>
        </p:txBody>
      </p:sp>
      <p:sp>
        <p:nvSpPr>
          <p:cNvPr id="33" name="Picture Placeholder 32" descr="Picture placeholder">
            <a:extLst>
              <a:ext uri="{FF2B5EF4-FFF2-40B4-BE49-F238E27FC236}">
                <a16:creationId xmlns:a16="http://schemas.microsoft.com/office/drawing/2014/main" id="{09D3B286-EAC5-47B5-A210-B1418401BBF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C29D695-E04C-1A40-A4AC-7C58DA0EAF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Title of section 1</a:t>
            </a:r>
          </a:p>
        </p:txBody>
      </p:sp>
      <p:sp>
        <p:nvSpPr>
          <p:cNvPr id="34" name="Picture Placeholder 33" descr="Picture placeholder">
            <a:extLst>
              <a:ext uri="{FF2B5EF4-FFF2-40B4-BE49-F238E27FC236}">
                <a16:creationId xmlns:a16="http://schemas.microsoft.com/office/drawing/2014/main" id="{EB32B436-E546-4A77-B5AC-DDFCE353FC0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F983F22-14BA-4187-AC39-8300E1DAAE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Title of section 2</a:t>
            </a:r>
          </a:p>
        </p:txBody>
      </p:sp>
      <p:sp>
        <p:nvSpPr>
          <p:cNvPr id="35" name="Picture Placeholder 34" descr="Picture placeholder">
            <a:extLst>
              <a:ext uri="{FF2B5EF4-FFF2-40B4-BE49-F238E27FC236}">
                <a16:creationId xmlns:a16="http://schemas.microsoft.com/office/drawing/2014/main" id="{16A61ECF-116F-4ED3-A968-F294512A456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254CD8-6494-BE4F-9325-D9725283CB7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Title of section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1132A-859D-EB43-9E0E-7333329A72F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252A67-8C32-C845-AB69-95AEACCE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study focused on coat-color variation in red foxes to learn if environmental factors affect coat-color outcomes</a:t>
            </a:r>
          </a:p>
        </p:txBody>
      </p:sp>
      <p:pic>
        <p:nvPicPr>
          <p:cNvPr id="36" name="Picture Placeholder 11" descr="A red fox face&#10;">
            <a:extLst>
              <a:ext uri="{FF2B5EF4-FFF2-40B4-BE49-F238E27FC236}">
                <a16:creationId xmlns:a16="http://schemas.microsoft.com/office/drawing/2014/main" id="{8F9442FF-E813-4B66-85BB-E81A8DF7A78E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1F4B4-43CC-8443-88D1-B8816C96942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Coat-color variation in </a:t>
            </a:r>
          </a:p>
          <a:p>
            <a:r>
              <a:rPr lang="en-US" dirty="0"/>
              <a:t>red foxes</a:t>
            </a:r>
          </a:p>
        </p:txBody>
      </p:sp>
      <p:pic>
        <p:nvPicPr>
          <p:cNvPr id="37" name="Picture Placeholder 13" descr="Population density graphic">
            <a:extLst>
              <a:ext uri="{FF2B5EF4-FFF2-40B4-BE49-F238E27FC236}">
                <a16:creationId xmlns:a16="http://schemas.microsoft.com/office/drawing/2014/main" id="{564AD0F3-2418-431D-934A-58DE5A3F679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487B-8F5E-2B40-B56E-EE991D1501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Population density and </a:t>
            </a:r>
          </a:p>
          <a:p>
            <a:r>
              <a:rPr lang="en-US" dirty="0"/>
              <a:t>coat color​</a:t>
            </a:r>
          </a:p>
        </p:txBody>
      </p:sp>
      <p:pic>
        <p:nvPicPr>
          <p:cNvPr id="16" name="Picture Placeholder 15" descr="Pie chart">
            <a:extLst>
              <a:ext uri="{FF2B5EF4-FFF2-40B4-BE49-F238E27FC236}">
                <a16:creationId xmlns:a16="http://schemas.microsoft.com/office/drawing/2014/main" id="{12AD7032-48CC-274A-A647-D907AFFA189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7EF115-4125-8045-B598-3FB1CA5BC65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Elevation and coat</a:t>
            </a:r>
          </a:p>
          <a:p>
            <a:r>
              <a:rPr lang="en-US" dirty="0"/>
              <a:t>color​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D1993-624D-5847-9BAB-615CCA382CB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5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38C5A-D559-6F4C-9389-1150ADB9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headline stating the main takeaway message for the slide; no longer than two lines</a:t>
            </a:r>
          </a:p>
        </p:txBody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97A5A91C-15AE-4E2C-A615-4E909CA640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933CB2-C668-8248-8E77-8C3FF47A3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Info or call-out</a:t>
            </a:r>
          </a:p>
        </p:txBody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1F1DBC7D-FF84-4416-B97F-9F27F682E0F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DDD152E-341E-BE41-866F-57426B3BF8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Info or call-out</a:t>
            </a:r>
          </a:p>
        </p:txBody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85595941-EF67-4524-886C-508F2BCFF55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40FE4F-1A1D-E345-B6F3-0DF938D32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 or call-out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DE37E5-5F6C-0C4C-AA85-EF844CD9A0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3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4EFEE-3417-C94A-9E71-0178D688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Red, cross, and silver color outcomes are controlled by two pairs of non-linked autosomal genes</a:t>
            </a:r>
          </a:p>
        </p:txBody>
      </p:sp>
      <p:pic>
        <p:nvPicPr>
          <p:cNvPr id="12" name="Picture Placeholder 11" descr="A red fox face&#10;">
            <a:extLst>
              <a:ext uri="{FF2B5EF4-FFF2-40B4-BE49-F238E27FC236}">
                <a16:creationId xmlns:a16="http://schemas.microsoft.com/office/drawing/2014/main" id="{1774DAAD-BC66-A844-B61F-07ADECDD3976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EAAE69-D790-7E4C-9113-B3251E96FA8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Red: AABB​</a:t>
            </a:r>
          </a:p>
        </p:txBody>
      </p:sp>
      <p:pic>
        <p:nvPicPr>
          <p:cNvPr id="14" name="Picture Placeholder 13" descr="Polar fox in the snow&#10;">
            <a:extLst>
              <a:ext uri="{FF2B5EF4-FFF2-40B4-BE49-F238E27FC236}">
                <a16:creationId xmlns:a16="http://schemas.microsoft.com/office/drawing/2014/main" id="{F52CB88B-28DA-D44D-8CD9-DB99492450CA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D4F2D3-D853-FD4E-818D-DA087F3E61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Silver: AAbb​</a:t>
            </a:r>
          </a:p>
        </p:txBody>
      </p:sp>
      <p:pic>
        <p:nvPicPr>
          <p:cNvPr id="16" name="Picture Placeholder 15" descr="Patagonian grey fox">
            <a:extLst>
              <a:ext uri="{FF2B5EF4-FFF2-40B4-BE49-F238E27FC236}">
                <a16:creationId xmlns:a16="http://schemas.microsoft.com/office/drawing/2014/main" id="{50CCE299-CE33-8244-B4C7-B897E662C61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061BE1-4F13-1145-9E33-0D5A8A7D2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Cross: AaBb​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21D0-5D09-9748-9611-90DFDA5439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" id="{FB9C8157-6D3B-4DB5-9A1F-5CF7F9024E95}" vid="{69ABE18A-F567-4E4B-99A7-394FD3ECC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529</Words>
  <Application>Microsoft Office PowerPoint</Application>
  <PresentationFormat>Widescreen</PresentationFormat>
  <Paragraphs>108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Predicting mortality</vt:lpstr>
      <vt:lpstr>Title of presentation</vt:lpstr>
      <vt:lpstr>Coat-color variation in red foxes</vt:lpstr>
      <vt:lpstr>Title of presentation </vt:lpstr>
      <vt:lpstr>Coat-color variation in red foxes </vt:lpstr>
      <vt:lpstr>Short summary of the presentation;  no longer than two lines​</vt:lpstr>
      <vt:lpstr>This study focused on coat-color variation in red foxes to learn if environmental factors affect coat-color outcomes</vt:lpstr>
      <vt:lpstr>One-sentence headline stating the main takeaway message for the slide; no longer than two lines</vt:lpstr>
      <vt:lpstr>Red, cross, and silver color outcomes are controlled by two pairs of non-linked autosomal genes</vt:lpstr>
      <vt:lpstr>One-sentence headline stating the main takeaway message for the slide; no longer than two lines </vt:lpstr>
      <vt:lpstr>Cross and silver color variants occur less frequently in dense fox populations</vt:lpstr>
      <vt:lpstr>One-sentence headline stating the main takeaway message for the slide; no longer than two lines  </vt:lpstr>
      <vt:lpstr>Elevation plays a role: Cross and silver color variants occur more frequently at elevations over 1828 meters (6000 ft)</vt:lpstr>
      <vt:lpstr>In summary… followed by a sentence which restates the most important assertion of the presentation</vt:lpstr>
      <vt:lpstr>In summary, environmental factors affect coat-color variation in red foxes​</vt:lpstr>
      <vt:lpstr>In summary… followed by a sentence which restates the most important assertion of the presentation</vt:lpstr>
      <vt:lpstr>In summary, environmental factors affect coat-color variation in red foxes​ </vt:lpstr>
      <vt:lpstr>This template was created in cooperation with scientific presentations expert Melissa Marshall.  This template will help those presenting technical information be more understandable and engaging by using an “assertion/evidence” strategy. For more information, visit her website or listen to her TED talk.​ ​ Melissa’s approach is also informed by Michael Alley’s book, The Craft of  Scientific Presentations.​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2022-04-07T15:40:22Z</dcterms:created>
  <dcterms:modified xsi:type="dcterms:W3CDTF">2024-02-22T13:51:24Z</dcterms:modified>
</cp:coreProperties>
</file>