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Lst>
  <p:notesMasterIdLst>
    <p:notesMasterId r:id="rId9"/>
  </p:notesMasterIdLst>
  <p:sldIdLst>
    <p:sldId id="262" r:id="rId6"/>
    <p:sldId id="301" r:id="rId7"/>
    <p:sldId id="268" r:id="rId8"/>
    <p:sldId id="275" r:id="rId10"/>
    <p:sldId id="278" r:id="rId11"/>
    <p:sldId id="333" r:id="rId12"/>
    <p:sldId id="279" r:id="rId13"/>
    <p:sldId id="334" r:id="rId14"/>
    <p:sldId id="306" r:id="rId15"/>
    <p:sldId id="272" r:id="rId16"/>
    <p:sldId id="282" r:id="rId17"/>
    <p:sldId id="280" r:id="rId18"/>
    <p:sldId id="281" r:id="rId19"/>
    <p:sldId id="276" r:id="rId20"/>
    <p:sldId id="283" r:id="rId21"/>
    <p:sldId id="307" r:id="rId22"/>
    <p:sldId id="284" r:id="rId23"/>
    <p:sldId id="285" r:id="rId24"/>
    <p:sldId id="286" r:id="rId25"/>
    <p:sldId id="317" r:id="rId26"/>
    <p:sldId id="308" r:id="rId27"/>
    <p:sldId id="300" r:id="rId28"/>
    <p:sldId id="311" r:id="rId29"/>
    <p:sldId id="312" r:id="rId30"/>
    <p:sldId id="309" r:id="rId31"/>
    <p:sldId id="292" r:id="rId32"/>
    <p:sldId id="294" r:id="rId33"/>
    <p:sldId id="295" r:id="rId34"/>
    <p:sldId id="296" r:id="rId35"/>
    <p:sldId id="297" r:id="rId36"/>
    <p:sldId id="298" r:id="rId37"/>
    <p:sldId id="313" r:id="rId38"/>
    <p:sldId id="299" r:id="rId39"/>
    <p:sldId id="293" r:id="rId40"/>
    <p:sldId id="269" r:id="rId41"/>
  </p:sldIdLst>
  <p:sldSz cx="9144000" cy="6858000" type="screen4x3"/>
  <p:notesSz cx="6858000" cy="9144000"/>
  <p:defaultTextStyle>
    <a:defPPr>
      <a:defRPr lang="en-US"/>
    </a:defPPr>
    <a:lvl1pPr marL="0" lvl="0" indent="0" algn="ctr" defTabSz="914400" eaLnBrk="1" fontAlgn="base" latinLnBrk="0" hangingPunct="1">
      <a:lnSpc>
        <a:spcPct val="100000"/>
      </a:lnSpc>
      <a:spcBef>
        <a:spcPct val="0"/>
      </a:spcBef>
      <a:spcAft>
        <a:spcPct val="0"/>
      </a:spcAft>
      <a:buNone/>
      <a:defRPr sz="1400" b="0" i="0" u="none" kern="1200" baseline="0">
        <a:solidFill>
          <a:schemeClr val="bg1"/>
        </a:solidFill>
        <a:latin typeface="Times New Roman" pitchFamily="2" charset="0"/>
        <a:ea typeface="Gulim" pitchFamily="2" charset="-127"/>
      </a:defRPr>
    </a:lvl1pPr>
    <a:lvl2pPr marL="457200" lvl="1" indent="0" algn="ctr" defTabSz="914400" eaLnBrk="1" fontAlgn="base" latinLnBrk="0" hangingPunct="1">
      <a:lnSpc>
        <a:spcPct val="100000"/>
      </a:lnSpc>
      <a:spcBef>
        <a:spcPct val="0"/>
      </a:spcBef>
      <a:spcAft>
        <a:spcPct val="0"/>
      </a:spcAft>
      <a:buNone/>
      <a:defRPr sz="1400" b="0" i="0" u="none" kern="1200" baseline="0">
        <a:solidFill>
          <a:schemeClr val="bg1"/>
        </a:solidFill>
        <a:latin typeface="Times New Roman" pitchFamily="2" charset="0"/>
        <a:ea typeface="Gulim" pitchFamily="2" charset="-127"/>
      </a:defRPr>
    </a:lvl2pPr>
    <a:lvl3pPr marL="914400" lvl="2" indent="0" algn="ctr" defTabSz="914400" eaLnBrk="1" fontAlgn="base" latinLnBrk="0" hangingPunct="1">
      <a:lnSpc>
        <a:spcPct val="100000"/>
      </a:lnSpc>
      <a:spcBef>
        <a:spcPct val="0"/>
      </a:spcBef>
      <a:spcAft>
        <a:spcPct val="0"/>
      </a:spcAft>
      <a:buNone/>
      <a:defRPr sz="1400" b="0" i="0" u="none" kern="1200" baseline="0">
        <a:solidFill>
          <a:schemeClr val="bg1"/>
        </a:solidFill>
        <a:latin typeface="Times New Roman" pitchFamily="2" charset="0"/>
        <a:ea typeface="Gulim" pitchFamily="2" charset="-127"/>
      </a:defRPr>
    </a:lvl3pPr>
    <a:lvl4pPr marL="1371600" lvl="3" indent="0" algn="ctr" defTabSz="914400" eaLnBrk="1" fontAlgn="base" latinLnBrk="0" hangingPunct="1">
      <a:lnSpc>
        <a:spcPct val="100000"/>
      </a:lnSpc>
      <a:spcBef>
        <a:spcPct val="0"/>
      </a:spcBef>
      <a:spcAft>
        <a:spcPct val="0"/>
      </a:spcAft>
      <a:buNone/>
      <a:defRPr sz="1400" b="0" i="0" u="none" kern="1200" baseline="0">
        <a:solidFill>
          <a:schemeClr val="bg1"/>
        </a:solidFill>
        <a:latin typeface="Times New Roman" pitchFamily="2" charset="0"/>
        <a:ea typeface="Gulim" pitchFamily="2" charset="-127"/>
      </a:defRPr>
    </a:lvl4pPr>
    <a:lvl5pPr marL="1828800" lvl="4" indent="0" algn="ctr" defTabSz="914400" eaLnBrk="1" fontAlgn="base" latinLnBrk="0" hangingPunct="1">
      <a:lnSpc>
        <a:spcPct val="100000"/>
      </a:lnSpc>
      <a:spcBef>
        <a:spcPct val="0"/>
      </a:spcBef>
      <a:spcAft>
        <a:spcPct val="0"/>
      </a:spcAft>
      <a:buNone/>
      <a:defRPr sz="1400" b="0" i="0" u="none" kern="1200" baseline="0">
        <a:solidFill>
          <a:schemeClr val="bg1"/>
        </a:solidFill>
        <a:latin typeface="Times New Roman" pitchFamily="2" charset="0"/>
        <a:ea typeface="Gulim" pitchFamily="2" charset="-127"/>
      </a:defRPr>
    </a:lvl5pPr>
    <a:lvl6pPr marL="2286000" lvl="5" indent="0" algn="ctr" defTabSz="914400" eaLnBrk="1" fontAlgn="base" latinLnBrk="0" hangingPunct="1">
      <a:lnSpc>
        <a:spcPct val="100000"/>
      </a:lnSpc>
      <a:spcBef>
        <a:spcPct val="0"/>
      </a:spcBef>
      <a:spcAft>
        <a:spcPct val="0"/>
      </a:spcAft>
      <a:buNone/>
      <a:defRPr sz="1400" b="0" i="0" u="none" kern="1200" baseline="0">
        <a:solidFill>
          <a:schemeClr val="bg1"/>
        </a:solidFill>
        <a:latin typeface="Times New Roman" pitchFamily="2" charset="0"/>
        <a:ea typeface="Gulim" pitchFamily="2" charset="-127"/>
      </a:defRPr>
    </a:lvl6pPr>
    <a:lvl7pPr marL="2743200" lvl="6" indent="0" algn="ctr" defTabSz="914400" eaLnBrk="1" fontAlgn="base" latinLnBrk="0" hangingPunct="1">
      <a:lnSpc>
        <a:spcPct val="100000"/>
      </a:lnSpc>
      <a:spcBef>
        <a:spcPct val="0"/>
      </a:spcBef>
      <a:spcAft>
        <a:spcPct val="0"/>
      </a:spcAft>
      <a:buNone/>
      <a:defRPr sz="1400" b="0" i="0" u="none" kern="1200" baseline="0">
        <a:solidFill>
          <a:schemeClr val="bg1"/>
        </a:solidFill>
        <a:latin typeface="Times New Roman" pitchFamily="2" charset="0"/>
        <a:ea typeface="Gulim" pitchFamily="2" charset="-127"/>
      </a:defRPr>
    </a:lvl7pPr>
    <a:lvl8pPr marL="3200400" lvl="7" indent="0" algn="ctr" defTabSz="914400" eaLnBrk="1" fontAlgn="base" latinLnBrk="0" hangingPunct="1">
      <a:lnSpc>
        <a:spcPct val="100000"/>
      </a:lnSpc>
      <a:spcBef>
        <a:spcPct val="0"/>
      </a:spcBef>
      <a:spcAft>
        <a:spcPct val="0"/>
      </a:spcAft>
      <a:buNone/>
      <a:defRPr sz="1400" b="0" i="0" u="none" kern="1200" baseline="0">
        <a:solidFill>
          <a:schemeClr val="bg1"/>
        </a:solidFill>
        <a:latin typeface="Times New Roman" pitchFamily="2" charset="0"/>
        <a:ea typeface="Gulim" pitchFamily="2" charset="-127"/>
      </a:defRPr>
    </a:lvl8pPr>
    <a:lvl9pPr marL="3657600" lvl="8" indent="0" algn="ctr" defTabSz="914400" eaLnBrk="1" fontAlgn="base" latinLnBrk="0" hangingPunct="1">
      <a:lnSpc>
        <a:spcPct val="100000"/>
      </a:lnSpc>
      <a:spcBef>
        <a:spcPct val="0"/>
      </a:spcBef>
      <a:spcAft>
        <a:spcPct val="0"/>
      </a:spcAft>
      <a:buNone/>
      <a:defRPr sz="1400" b="0" i="0" u="none" kern="1200" baseline="0">
        <a:solidFill>
          <a:schemeClr val="bg1"/>
        </a:solidFill>
        <a:latin typeface="Times New Roman" pitchFamily="2" charset="0"/>
        <a:ea typeface="Gulim" pitchFamily="2" charset="-127"/>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1111"/>
    <a:srgbClr val="D0D505"/>
    <a:srgbClr val="2B7C02"/>
    <a:srgbClr val="328F03"/>
    <a:srgbClr val="213200"/>
    <a:srgbClr val="E8F0E4"/>
    <a:srgbClr val="293E00"/>
    <a:srgbClr val="3D5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9" d="100"/>
          <a:sy n="69" d="100"/>
        </p:scale>
        <p:origin x="-138" y="-102"/>
      </p:cViewPr>
      <p:guideLst>
        <p:guide orient="horz" pos="2196"/>
        <p:guide pos="2887"/>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5.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基于总线互连[了解下]的多核片上系统通过层次化总线[了解下]和多总线[了解下]等技术在片上系统中实现更多处理核心的集成[实现了]，但是后来也遇到了各种瓶颈问题。而NoC基于计算机网络通信的思想，通过核与核之间进行分组路由[啥东西？]通信，克服了[怎么克服的？]这些问题。所以自从NoC概念被提出后，学者们对它的研究也越来越多。近年来对NoC研究的主要方向包括网络的拓扑结构、映射算法、路由算法、死锁避免、容错机制和低功耗设计[都可以了解下]等方面。</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图是在Uniform输入模式下的仿真测试结果。可以看出，在消息包注入率较低（在未达到0.5时）的情况下，4种组合的路由算法吞吐率在此网络中是平衡的。从0.5的注入率可以看出，随着注入率的增加，所有算法的吞吐率都受到了牵制，均未到达50%。从0.5到0.6的注入率可以看出，4种组合的路由算法的吞吐率都无法再上升。在注入率为0.5时，odd even+aco组合的路由算法的吞吐率为0.344，会优于odd even+random、odd even+buffer level组合的路由算法，但未超过xy+random组合的路由算法。而在注入率为0.6时，只有odd even+buffer level组合的路由算法的吞吐率未明显下降，已经略微超过了odd even+aco组合的路由算法的吞吐率。</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图是在Transpose输入模式下的仿真测试结果。可以看出，在消息包注入率较低（在未达到0.5时）的情况下，4种组合的路由算法吞吐率在此网络中是平衡的。从0.5的注入率可以看出，随着注入率的增加，所有算法的吞吐率都受到了牵制，均未到达0.5。从0.5到0.6的注入率可以看出，odd even+random、odd even+buffer level组合的路由算法尽管受到牵制但还有上升的空间，而xy+random、odd even+aco组合的路由算法已经出现下降趋势。在注入率为0.5时，odd even+aco组合的路由算法的吞吐率会优于xy+random、odd even+random、odd even+buffer level组合的路由算法，达到了0.361 。而在注入率为0.6时，odd even+aco组合的路由算法的吞吐率却成了最低的，为0.286。</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图是在hotspot输入模式下的仿真测试结果。可以看出，在消息包注入率较低（在未达到0.5时）的情况下，4种组合的路由算法吞吐率在此网络中是平衡的（会出现超过注入率的现象是因为Hotspot结点的注入率会比较大）。从0.5的注入率可以看出，随着注入率的增加，所有算法的吞吐率都受到了牵制，均未到达0.5。从0.5到0.6的注入率可以看出，4种组合的路由算法的吞吐率都无法再上升，且有明显下降。在注入率为0.5和0.6的情况下，xy+random组合的路由算法的吞吐率都是最高的，而odd even+aco组合的路由算法的吞吐率都是最低的，在两种情况下分别相差0.056和0.131。</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图是在Uniform输入模式下的仿真测试结果。从图中可以看出，4种组合的路由算法的平均包时延都在平稳上升，且4种组合的路由算法在各个注入率下的平均包时延都较相近。</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图是在Transpose输入下的仿真测试结果。从图中可以看出，在注入率为0.01时，odd even+aco组合的路由算法的平均包时延会比其它三种低一点，而在其它注入率下，odd even+aco组合的路由算法的平均包时延都比其它4种组合的路由算法高一些。</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图是在Hotspot输入下的仿真测试结果。从图中可以看出，4种组合的路由算法的平均包时延都在平稳上升，在注入率较低时，odd even+aco组合的路由算法的平均包时延与其它的路由算法相比，都不会太高。特别是在0.6的注入率时，它的平均包时延出现了稍微多些的优势。</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假设基于二维网格拓扑【图】，我们可以很容易看出，从结点A到结点B的路径选择是有很多种。而若采用确定性路由，则每次从结点A到结点B的路径选择都是确定唯一的（也就是每次选择的都是同一条）。若采用无关性路由，则从结点A到结点B的路径选择是随机的（也就是说可以在多种路径中选择，但在选择时不考虑网络拥塞情况）。而若采用自适应路由，则可以根据网络流量情况来选择从结点A到结点B的路径。【还是不解释了，老师们应该都知道？】所以自适应路由算法可以很好的改善网络的性能。</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网络的流量分布不断变化，网络链路或结点也会随机地失效或重新加入。蚁群的自身催化与正向反馈机制正好符合了这类问题的求解特点，因此，蚁群算法在网络领域得到广泛应用。而在多核片上网络环境下，网络的流量分布也会受程序阶段影响而不断发生变化，且蚁群觅食行为所呈现出的并行与分布特性使得算法特别适合于并行化处理，因而，使用基于蚁群优化算法的思想进行片上网络路由选择算法的设计是具有可行性的。</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网络的流量分布不断变化，网络链路或结点也会随机地失效或重新加入。蚁群的自身催化与正向反馈机制正好符合了这类问题的求解特点，因此，蚁群算法在网络领域得到广泛应用。而在多核片上网络环境下，网络的流量分布也会受程序阶段影响而不断发生变化，且蚁群觅食行为所呈现出的并行与分布特性使得算法特别适合于并行化处理，因而，使用基于蚁群优化算法的思想进行片上网络路由选择算法的设计是具有可行性的。</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sym typeface="+mn-ea"/>
              </a:rPr>
              <a:t>FPGA的中文名是现场可编程门阵列（Field Programmable Gate Array），它采用了逻辑单元阵列（Logic Cell Array, LCA）这样一个概念。FPGA编程是通过重新连接芯片本身的门电路来开发用户所需的功能，而不是像PC中的处理器一样运行一个软件应用。FPGA是在原有可编程器件的基础上进一步发展的产物，是专用集成电路（ASIC）领域中的一种半定制电路。FPGA的出现既解决了定制电路的不足，又克服了原有可编程器件的缺点（不用说：原有可编程器件门具有电路数有限等的缺点），具有体系结构和逻辑单元灵活、集成度高以及适用范围宽等特点。</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网络的流量分布不断变化，网络链路或结点也会随机地失效或重新加入。蚁群的自身催化与正向反馈机制正好符合了这类问题的求解特点，因此，蚁群算法在网络领域得到广泛应用。而在多核片上网络环境下，网络的流量分布也会受程序阶段影响而不断发生变化，且蚁群觅食行为所呈现出的并行与分布特性使得算法特别适合于并行化处理，因而，使用基于蚁群优化算法的思想进行片上网络路由选择算法的设计是具有可行性的。</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如图3.2所示，我们可以在FPGA中模拟片上网络及其路由算法。基于2D-Mesh拓扑结构（图3.3为4x4 2D-Mesh拓扑结构及其路由器编号例子），定义PE结点(nodes)和路由器(routers)间的网络连接，即解决在结点和路由器、路由器和路由器之间，谁输出到谁，谁从谁输入的问题。在网络(Network)模块中，每个结点都拥有自己的路由器。每个结点只能与自己的路由器传输数据，而每个路由器则能和自己的上下左右四个方向的路由器传输数据，所以，每个路由器可定义5个端口(ports)。例如，在图3.2中，datain[i][0]/dataout[i][0]表示router[i]从node[i]接收的数据/router[i]输出到node[i]的数据，datain[i][1]/dataout[i][1]表示router[i]从其上方router接收的数据/router[i]输出到其上方router的数据，以此类推。其中，i表示路由器编号。</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0" lvl="0" indent="0" algn="l" eaLnBrk="1" hangingPunct="1">
              <a:lnSpc>
                <a:spcPct val="110000"/>
              </a:lnSpc>
              <a:buFont typeface="Wingdings" charset="0"/>
              <a:buNone/>
            </a:pPr>
            <a:r>
              <a:rPr lang="zh-CN" altLang="en-US"/>
              <a:t>各个模块功能介绍。</a:t>
            </a:r>
            <a:endParaRPr lang="zh-CN" altLang="en-US"/>
          </a:p>
          <a:p>
            <a:pPr marL="0" lvl="0" indent="0" algn="l" eaLnBrk="1" hangingPunct="1">
              <a:lnSpc>
                <a:spcPct val="110000"/>
              </a:lnSpc>
              <a:buFont typeface="Wingdings" charset="0"/>
              <a:buNone/>
            </a:pPr>
            <a:r>
              <a:rPr lang="zh-CN" altLang="en-US"/>
              <a:t>举例如下。</a:t>
            </a:r>
            <a:endParaRPr lang="zh-CN" altLang="en-US"/>
          </a:p>
          <a:p>
            <a:pPr marL="0" lvl="0" indent="0" algn="l" eaLnBrk="1" hangingPunct="1">
              <a:lnSpc>
                <a:spcPct val="110000"/>
              </a:lnSpc>
              <a:buFont typeface="Wingdings" charset="0"/>
              <a:buNone/>
            </a:pPr>
            <a:r>
              <a:rPr lang="zh-CN" altLang="en-US"/>
              <a:t>       </a:t>
            </a:r>
            <a:r>
              <a:rPr lang="zh-CN" altLang="en-US" dirty="0">
                <a:ea typeface="宋体" charset="-122"/>
                <a:sym typeface="+mn-ea"/>
              </a:rPr>
              <a:t>一个消息包从</a:t>
            </a:r>
            <a:r>
              <a:rPr lang="en-US" altLang="zh-CN" dirty="0">
                <a:ea typeface="宋体" charset="-122"/>
                <a:sym typeface="+mn-ea"/>
              </a:rPr>
              <a:t>PE</a:t>
            </a:r>
            <a:r>
              <a:rPr lang="zh-CN" altLang="en-US" dirty="0">
                <a:ea typeface="宋体" charset="-122"/>
                <a:sym typeface="+mn-ea"/>
              </a:rPr>
              <a:t>结点进入路由器，先进入</a:t>
            </a:r>
            <a:r>
              <a:rPr lang="en-US" altLang="zh-CN" dirty="0">
                <a:ea typeface="宋体" charset="-122"/>
                <a:sym typeface="+mn-ea"/>
              </a:rPr>
              <a:t>FIFO</a:t>
            </a:r>
            <a:r>
              <a:rPr lang="zh-CN" altLang="en-US" dirty="0">
                <a:ea typeface="宋体" charset="-122"/>
                <a:sym typeface="+mn-ea"/>
              </a:rPr>
              <a:t>模块，若它之前的消息已经被发出（已从路由器输出端口送出），则它被允许进入数据处理模块（</a:t>
            </a:r>
            <a:r>
              <a:rPr lang="en-US" altLang="zh-CN" dirty="0">
                <a:ea typeface="宋体" charset="-122"/>
                <a:sym typeface="+mn-ea"/>
              </a:rPr>
              <a:t>AA</a:t>
            </a:r>
            <a:r>
              <a:rPr lang="zh-CN" altLang="en-US" dirty="0">
                <a:ea typeface="宋体" charset="-122"/>
                <a:sym typeface="+mn-ea"/>
              </a:rPr>
              <a:t>），计算出它的下一跳，否则，等待进行数据处理。数据处理后，还要继续等待交换开关（</a:t>
            </a:r>
            <a:r>
              <a:rPr lang="en-US" altLang="zh-CN" dirty="0">
                <a:ea typeface="宋体" charset="-122"/>
                <a:sym typeface="+mn-ea"/>
              </a:rPr>
              <a:t>switch</a:t>
            </a:r>
            <a:r>
              <a:rPr lang="zh-CN" altLang="en-US" dirty="0">
                <a:ea typeface="宋体" charset="-122"/>
                <a:sym typeface="+mn-ea"/>
              </a:rPr>
              <a:t>）打开从它到输出的端口的开关。当开关打开后，它被输出，</a:t>
            </a:r>
            <a:r>
              <a:rPr lang="en-US" altLang="zh-CN" dirty="0">
                <a:ea typeface="宋体" charset="-122"/>
                <a:sym typeface="+mn-ea"/>
              </a:rPr>
              <a:t>FIFO</a:t>
            </a:r>
            <a:r>
              <a:rPr lang="zh-CN" altLang="en-US" dirty="0">
                <a:ea typeface="宋体" charset="-122"/>
                <a:sym typeface="+mn-ea"/>
              </a:rPr>
              <a:t>中排在它后面的消息即可再进入数据处理。</a:t>
            </a:r>
            <a:endParaRPr lang="zh-CN" altLang="en-US" b="0" dirty="0">
              <a:ea typeface="宋体" charset="-122"/>
              <a:sym typeface="+mn-ea"/>
            </a:endParaRPr>
          </a:p>
          <a:p>
            <a:pPr marL="0" lvl="0" indent="0" algn="l" eaLnBrk="1" hangingPunct="1">
              <a:lnSpc>
                <a:spcPct val="110000"/>
              </a:lnSpc>
              <a:buFont typeface="Wingdings" charset="0"/>
              <a:buNone/>
            </a:pPr>
            <a:r>
              <a:rPr lang="zh-CN" altLang="en-US" dirty="0">
                <a:ea typeface="宋体" charset="-122"/>
                <a:sym typeface="+mn-ea"/>
              </a:rPr>
              <a:t>      其中数据处理模块会判断消息包的类型，并进行下一跳结点的选择。若是普通数据包，就进行根据</a:t>
            </a:r>
            <a:r>
              <a:rPr lang="en-US" altLang="zh-CN" dirty="0">
                <a:ea typeface="宋体" charset="-122"/>
                <a:sym typeface="+mn-ea"/>
              </a:rPr>
              <a:t>OE+ACO</a:t>
            </a:r>
            <a:r>
              <a:rPr lang="zh-CN" altLang="en-US" dirty="0">
                <a:ea typeface="宋体" charset="-122"/>
                <a:sym typeface="+mn-ea"/>
              </a:rPr>
              <a:t>选择下一跳。若是</a:t>
            </a:r>
            <a:r>
              <a:rPr lang="en-US" altLang="zh-CN" dirty="0">
                <a:ea typeface="宋体" charset="-122"/>
                <a:sym typeface="+mn-ea"/>
              </a:rPr>
              <a:t>forward</a:t>
            </a:r>
            <a:r>
              <a:rPr lang="zh-CN" altLang="en-US" dirty="0">
                <a:ea typeface="宋体" charset="-122"/>
                <a:sym typeface="+mn-ea"/>
              </a:rPr>
              <a:t>蚂蚁包，则判断其是否到达目的地：是，转变蚂蚁包类型为</a:t>
            </a:r>
            <a:r>
              <a:rPr lang="en-US" altLang="zh-CN" dirty="0">
                <a:ea typeface="宋体" charset="-122"/>
                <a:sym typeface="+mn-ea"/>
              </a:rPr>
              <a:t>backward</a:t>
            </a:r>
            <a:r>
              <a:rPr lang="zh-CN" altLang="en-US" dirty="0">
                <a:ea typeface="宋体" charset="-122"/>
                <a:sym typeface="+mn-ea"/>
              </a:rPr>
              <a:t>，并根据</a:t>
            </a:r>
            <a:r>
              <a:rPr lang="en-US" altLang="zh-CN" dirty="0">
                <a:ea typeface="宋体" charset="-122"/>
                <a:sym typeface="+mn-ea"/>
              </a:rPr>
              <a:t>backward</a:t>
            </a:r>
            <a:r>
              <a:rPr lang="zh-CN" altLang="en-US" dirty="0">
                <a:ea typeface="宋体" charset="-122"/>
                <a:sym typeface="+mn-ea"/>
              </a:rPr>
              <a:t>蚂蚁包的规则选择下一跳；否，根据</a:t>
            </a:r>
            <a:r>
              <a:rPr lang="en-US" altLang="zh-CN" dirty="0">
                <a:ea typeface="宋体" charset="-122"/>
                <a:sym typeface="+mn-ea"/>
              </a:rPr>
              <a:t>OE+ACO</a:t>
            </a:r>
            <a:r>
              <a:rPr lang="zh-CN" altLang="en-US" dirty="0">
                <a:ea typeface="宋体" charset="-122"/>
                <a:sym typeface="+mn-ea"/>
              </a:rPr>
              <a:t>选择下一跳。若是</a:t>
            </a:r>
            <a:r>
              <a:rPr lang="en-US" altLang="zh-CN" dirty="0">
                <a:ea typeface="宋体" charset="-122"/>
                <a:sym typeface="+mn-ea"/>
              </a:rPr>
              <a:t>backward</a:t>
            </a:r>
            <a:r>
              <a:rPr lang="zh-CN" altLang="en-US" dirty="0">
                <a:ea typeface="宋体" charset="-122"/>
                <a:sym typeface="+mn-ea"/>
              </a:rPr>
              <a:t>蚂蚁包，则不再根据</a:t>
            </a:r>
            <a:r>
              <a:rPr lang="en-US" altLang="zh-CN" dirty="0">
                <a:ea typeface="宋体" charset="-122"/>
                <a:sym typeface="+mn-ea"/>
              </a:rPr>
              <a:t>OE+ACO</a:t>
            </a:r>
            <a:r>
              <a:rPr lang="zh-CN" altLang="en-US" dirty="0">
                <a:ea typeface="宋体" charset="-122"/>
                <a:sym typeface="+mn-ea"/>
              </a:rPr>
              <a:t>选择下一跳，而是根据</a:t>
            </a:r>
            <a:r>
              <a:rPr lang="en-US" altLang="zh-CN" dirty="0">
                <a:ea typeface="宋体" charset="-122"/>
                <a:sym typeface="+mn-ea"/>
              </a:rPr>
              <a:t>memory</a:t>
            </a:r>
            <a:r>
              <a:rPr lang="zh-CN" altLang="en-US" dirty="0">
                <a:ea typeface="宋体" charset="-122"/>
                <a:sym typeface="+mn-ea"/>
              </a:rPr>
              <a:t>中的路径原路返回，即选择</a:t>
            </a:r>
            <a:r>
              <a:rPr lang="en-US" altLang="zh-CN" dirty="0">
                <a:ea typeface="宋体" charset="-122"/>
                <a:sym typeface="+mn-ea"/>
              </a:rPr>
              <a:t>memory</a:t>
            </a:r>
            <a:r>
              <a:rPr lang="zh-CN" altLang="en-US" dirty="0">
                <a:ea typeface="宋体" charset="-122"/>
                <a:sym typeface="+mn-ea"/>
              </a:rPr>
              <a:t>中记录的当前结点的上个一节点作为下一跳，并更新路由。而交换开关的开关由交换控制（</a:t>
            </a:r>
            <a:r>
              <a:rPr lang="en-US" altLang="zh-CN" dirty="0">
                <a:ea typeface="宋体" charset="-122"/>
                <a:sym typeface="+mn-ea"/>
              </a:rPr>
              <a:t>switch control</a:t>
            </a:r>
            <a:r>
              <a:rPr lang="zh-CN" altLang="en-US" dirty="0">
                <a:ea typeface="宋体" charset="-122"/>
                <a:sym typeface="+mn-ea"/>
              </a:rPr>
              <a:t>）模块控制。会在根据数据处理模块传递来的下一跳信息，根据下一跳路由的输入缓冲是否有空，以及链接下一跳路由的输出端口是否可用，来控制该消息什么时候可以从路由器输出。</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额，具体是，</a:t>
            </a:r>
            <a:r>
              <a:rPr lang="en-US" altLang="zh-CN"/>
              <a:t>0</a:t>
            </a:r>
            <a:r>
              <a:rPr lang="zh-CN" altLang="en-US"/>
              <a:t>、</a:t>
            </a:r>
            <a:r>
              <a:rPr lang="en-US" altLang="zh-CN"/>
              <a:t>1</a:t>
            </a:r>
            <a:r>
              <a:rPr lang="zh-CN" altLang="en-US"/>
              <a:t>、</a:t>
            </a:r>
            <a:r>
              <a:rPr lang="en-US" altLang="zh-CN"/>
              <a:t>2</a:t>
            </a:r>
            <a:r>
              <a:rPr lang="zh-CN" altLang="en-US"/>
              <a:t>、</a:t>
            </a:r>
            <a:r>
              <a:rPr lang="en-US" altLang="zh-CN"/>
              <a:t>3</a:t>
            </a:r>
            <a:r>
              <a:rPr lang="zh-CN" altLang="en-US"/>
              <a:t>端口一起打开，然后下次再开一次</a:t>
            </a:r>
            <a:r>
              <a:rPr lang="en-US" altLang="zh-CN"/>
              <a:t>1</a:t>
            </a:r>
            <a:r>
              <a:rPr lang="zh-CN" altLang="en-US"/>
              <a:t>；还是，一次只开一个，第五次才轮到第二个</a:t>
            </a:r>
            <a:r>
              <a:rPr lang="en-US" altLang="zh-CN"/>
              <a:t>1</a:t>
            </a:r>
            <a:r>
              <a:rPr lang="zh-CN" altLang="en-US"/>
              <a:t>？</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880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8803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0263" y="1209675"/>
            <a:ext cx="3843480" cy="4953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830620" y="1209675"/>
            <a:ext cx="3843480" cy="4953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880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8803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en-US"/>
          </a:p>
        </p:txBody>
      </p:sp>
      <p:sp>
        <p:nvSpPr>
          <p:cNvPr id="5" name="页脚占位符 4"/>
          <p:cNvSpPr>
            <a:spLocks noGrp="1"/>
          </p:cNvSpPr>
          <p:nvPr>
            <p:ph type="ftr" sz="quarter" idx="11"/>
          </p:nvPr>
        </p:nvSpPr>
        <p:spPr/>
        <p:txBody>
          <a:bodyPr/>
          <a:lstStyle/>
          <a:p>
            <a:pPr lvl="0"/>
            <a:endParaRPr lang="en-US"/>
          </a:p>
        </p:txBody>
      </p:sp>
      <p:sp>
        <p:nvSpPr>
          <p:cNvPr id="6" name="灯片编号占位符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en-US"/>
          </a:p>
        </p:txBody>
      </p:sp>
      <p:sp>
        <p:nvSpPr>
          <p:cNvPr id="5" name="页脚占位符 4"/>
          <p:cNvSpPr>
            <a:spLocks noGrp="1"/>
          </p:cNvSpPr>
          <p:nvPr>
            <p:ph type="ftr" sz="quarter" idx="11"/>
          </p:nvPr>
        </p:nvSpPr>
        <p:spPr/>
        <p:txBody>
          <a:bodyPr/>
          <a:lstStyle/>
          <a:p>
            <a:pPr lvl="0"/>
            <a:endParaRPr lang="en-US"/>
          </a:p>
        </p:txBody>
      </p:sp>
      <p:sp>
        <p:nvSpPr>
          <p:cNvPr id="6" name="灯片编号占位符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en-US"/>
          </a:p>
        </p:txBody>
      </p:sp>
      <p:sp>
        <p:nvSpPr>
          <p:cNvPr id="5" name="页脚占位符 4"/>
          <p:cNvSpPr>
            <a:spLocks noGrp="1"/>
          </p:cNvSpPr>
          <p:nvPr>
            <p:ph type="ftr" sz="quarter" idx="11"/>
          </p:nvPr>
        </p:nvSpPr>
        <p:spPr/>
        <p:txBody>
          <a:bodyPr/>
          <a:lstStyle/>
          <a:p>
            <a:pPr lvl="0"/>
            <a:endParaRPr lang="en-US"/>
          </a:p>
        </p:txBody>
      </p:sp>
      <p:sp>
        <p:nvSpPr>
          <p:cNvPr id="6" name="灯片编号占位符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en-US"/>
          </a:p>
        </p:txBody>
      </p:sp>
      <p:sp>
        <p:nvSpPr>
          <p:cNvPr id="6" name="页脚占位符 5"/>
          <p:cNvSpPr>
            <a:spLocks noGrp="1"/>
          </p:cNvSpPr>
          <p:nvPr>
            <p:ph type="ftr" sz="quarter" idx="11"/>
          </p:nvPr>
        </p:nvSpPr>
        <p:spPr/>
        <p:txBody>
          <a:bodyPr/>
          <a:lstStyle/>
          <a:p>
            <a:pPr lvl="0"/>
            <a:endParaRPr lang="en-US"/>
          </a:p>
        </p:txBody>
      </p:sp>
      <p:sp>
        <p:nvSpPr>
          <p:cNvPr id="7" name="灯片编号占位符 6"/>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en-US"/>
          </a:p>
        </p:txBody>
      </p:sp>
      <p:sp>
        <p:nvSpPr>
          <p:cNvPr id="8" name="页脚占位符 7"/>
          <p:cNvSpPr>
            <a:spLocks noGrp="1"/>
          </p:cNvSpPr>
          <p:nvPr>
            <p:ph type="ftr" sz="quarter" idx="11"/>
          </p:nvPr>
        </p:nvSpPr>
        <p:spPr/>
        <p:txBody>
          <a:bodyPr/>
          <a:lstStyle/>
          <a:p>
            <a:pPr lvl="0"/>
            <a:endParaRPr lang="en-US"/>
          </a:p>
        </p:txBody>
      </p:sp>
      <p:sp>
        <p:nvSpPr>
          <p:cNvPr id="9" name="灯片编号占位符 8"/>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en-US"/>
          </a:p>
        </p:txBody>
      </p:sp>
      <p:sp>
        <p:nvSpPr>
          <p:cNvPr id="4" name="页脚占位符 3"/>
          <p:cNvSpPr>
            <a:spLocks noGrp="1"/>
          </p:cNvSpPr>
          <p:nvPr>
            <p:ph type="ftr" sz="quarter" idx="11"/>
          </p:nvPr>
        </p:nvSpPr>
        <p:spPr/>
        <p:txBody>
          <a:bodyPr/>
          <a:lstStyle/>
          <a:p>
            <a:pPr lvl="0"/>
            <a:endParaRPr lang="en-US"/>
          </a:p>
        </p:txBody>
      </p:sp>
      <p:sp>
        <p:nvSpPr>
          <p:cNvPr id="5" name="灯片编号占位符 4"/>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en-US"/>
          </a:p>
        </p:txBody>
      </p:sp>
      <p:sp>
        <p:nvSpPr>
          <p:cNvPr id="3" name="页脚占位符 2"/>
          <p:cNvSpPr>
            <a:spLocks noGrp="1"/>
          </p:cNvSpPr>
          <p:nvPr>
            <p:ph type="ftr" sz="quarter" idx="11"/>
          </p:nvPr>
        </p:nvSpPr>
        <p:spPr/>
        <p:txBody>
          <a:bodyPr/>
          <a:lstStyle/>
          <a:p>
            <a:pPr lvl="0"/>
            <a:endParaRPr lang="en-US"/>
          </a:p>
        </p:txBody>
      </p:sp>
      <p:sp>
        <p:nvSpPr>
          <p:cNvPr id="4" name="灯片编号占位符 3"/>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en-US"/>
          </a:p>
        </p:txBody>
      </p:sp>
      <p:sp>
        <p:nvSpPr>
          <p:cNvPr id="6" name="页脚占位符 5"/>
          <p:cNvSpPr>
            <a:spLocks noGrp="1"/>
          </p:cNvSpPr>
          <p:nvPr>
            <p:ph type="ftr" sz="quarter" idx="11"/>
          </p:nvPr>
        </p:nvSpPr>
        <p:spPr/>
        <p:txBody>
          <a:bodyPr/>
          <a:lstStyle/>
          <a:p>
            <a:pPr lvl="0"/>
            <a:endParaRPr lang="en-US"/>
          </a:p>
        </p:txBody>
      </p:sp>
      <p:sp>
        <p:nvSpPr>
          <p:cNvPr id="7" name="灯片编号占位符 6"/>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en-US"/>
          </a:p>
        </p:txBody>
      </p:sp>
      <p:sp>
        <p:nvSpPr>
          <p:cNvPr id="6" name="页脚占位符 5"/>
          <p:cNvSpPr>
            <a:spLocks noGrp="1"/>
          </p:cNvSpPr>
          <p:nvPr>
            <p:ph type="ftr" sz="quarter" idx="11"/>
          </p:nvPr>
        </p:nvSpPr>
        <p:spPr/>
        <p:txBody>
          <a:bodyPr/>
          <a:lstStyle/>
          <a:p>
            <a:pPr lvl="0"/>
            <a:endParaRPr lang="en-US"/>
          </a:p>
        </p:txBody>
      </p:sp>
      <p:sp>
        <p:nvSpPr>
          <p:cNvPr id="7" name="灯片编号占位符 6"/>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en-US"/>
          </a:p>
        </p:txBody>
      </p:sp>
      <p:sp>
        <p:nvSpPr>
          <p:cNvPr id="5" name="页脚占位符 4"/>
          <p:cNvSpPr>
            <a:spLocks noGrp="1"/>
          </p:cNvSpPr>
          <p:nvPr>
            <p:ph type="ftr" sz="quarter" idx="11"/>
          </p:nvPr>
        </p:nvSpPr>
        <p:spPr/>
        <p:txBody>
          <a:bodyPr/>
          <a:lstStyle/>
          <a:p>
            <a:pPr lvl="0"/>
            <a:endParaRPr lang="en-US"/>
          </a:p>
        </p:txBody>
      </p:sp>
      <p:sp>
        <p:nvSpPr>
          <p:cNvPr id="6" name="灯片编号占位符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en-US"/>
          </a:p>
        </p:txBody>
      </p:sp>
      <p:sp>
        <p:nvSpPr>
          <p:cNvPr id="5" name="页脚占位符 4"/>
          <p:cNvSpPr>
            <a:spLocks noGrp="1"/>
          </p:cNvSpPr>
          <p:nvPr>
            <p:ph type="ftr" sz="quarter" idx="11"/>
          </p:nvPr>
        </p:nvSpPr>
        <p:spPr/>
        <p:txBody>
          <a:bodyPr/>
          <a:lstStyle/>
          <a:p>
            <a:pPr lvl="0"/>
            <a:endParaRPr lang="en-US"/>
          </a:p>
        </p:txBody>
      </p:sp>
      <p:sp>
        <p:nvSpPr>
          <p:cNvPr id="6" name="灯片编号占位符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0263" y="1209675"/>
            <a:ext cx="3843480" cy="4953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830620" y="1209675"/>
            <a:ext cx="3843480" cy="4953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0263" y="1209675"/>
            <a:ext cx="3843480" cy="4953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830620" y="1209675"/>
            <a:ext cx="3843480" cy="4953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880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8803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2.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3" Type="http://schemas.openxmlformats.org/officeDocument/2006/relationships/theme" Target="../theme/theme4.xml"/><Relationship Id="rId12" Type="http://schemas.openxmlformats.org/officeDocument/2006/relationships/image" Target="../media/image3.jpe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stretch>
            <a:fillRect/>
          </a:stretch>
        </a:blipFill>
        <a:effectLst/>
      </p:bgPr>
    </p:bg>
    <p:spTree>
      <p:nvGrpSpPr>
        <p:cNvPr id="1" name=""/>
        <p:cNvGrpSpPr/>
        <p:nvPr/>
      </p:nvGrpSpPr>
      <p:grpSpPr/>
      <p:sp>
        <p:nvSpPr>
          <p:cNvPr id="1026" name="Rectangle 22"/>
          <p:cNvSpPr>
            <a:spLocks noGrp="1"/>
          </p:cNvSpPr>
          <p:nvPr>
            <p:ph type="body" idx="1"/>
          </p:nvPr>
        </p:nvSpPr>
        <p:spPr>
          <a:xfrm>
            <a:off x="830263" y="1209675"/>
            <a:ext cx="7843837" cy="4953000"/>
          </a:xfrm>
          <a:prstGeom prst="rect">
            <a:avLst/>
          </a:prstGeom>
          <a:noFill/>
          <a:ln w="9525">
            <a:noFill/>
          </a:ln>
        </p:spPr>
        <p:txBody>
          <a:bodyPr/>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p:txBody>
      </p:sp>
      <p:sp>
        <p:nvSpPr>
          <p:cNvPr id="1027" name="Title Placeholder 5"/>
          <p:cNvSpPr>
            <a:spLocks noGrp="1"/>
          </p:cNvSpPr>
          <p:nvPr>
            <p:ph type="title"/>
          </p:nvPr>
        </p:nvSpPr>
        <p:spPr>
          <a:xfrm>
            <a:off x="457200" y="274638"/>
            <a:ext cx="8229600" cy="1143000"/>
          </a:xfrm>
          <a:prstGeom prst="rect">
            <a:avLst/>
          </a:prstGeom>
          <a:noFill/>
          <a:ln w="9525">
            <a:noFill/>
          </a:ln>
        </p:spPr>
        <p:txBody>
          <a:bodyPr anchor="ctr"/>
          <a:p>
            <a:pPr lvl="0"/>
            <a:r>
              <a:rPr lang="en-US" altLang="zh-CN"/>
              <a:t>Click to edit Master title style</a:t>
            </a:r>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eaLnBrk="0" fontAlgn="base" latinLnBrk="0" hangingPunct="0">
        <a:lnSpc>
          <a:spcPct val="100000"/>
        </a:lnSpc>
        <a:spcBef>
          <a:spcPct val="0"/>
        </a:spcBef>
        <a:spcAft>
          <a:spcPct val="0"/>
        </a:spcAft>
        <a:buClr>
          <a:srgbClr val="000000"/>
        </a:buClr>
        <a:buNone/>
        <a:defRPr sz="3200" b="1" i="0" u="none" kern="1200" baseline="0">
          <a:solidFill>
            <a:schemeClr val="accent2"/>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folHlink"/>
        </a:buClr>
        <a:buFont typeface="Wingdings" charset="2"/>
        <a:buChar char="u"/>
        <a:defRPr sz="2000" b="1" i="0" u="none" kern="1200" baseline="0">
          <a:solidFill>
            <a:schemeClr val="folHlink"/>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SzPct val="60000"/>
        <a:buFont typeface="Wingdings" charset="2"/>
        <a:buChar char="n"/>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folHlink"/>
        </a:buClr>
        <a:buSzPct val="60000"/>
        <a:buFont typeface="Wingdings" charset="2"/>
        <a:buChar char="n"/>
        <a:defRPr sz="16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tx1"/>
        </a:buClr>
        <a:buSzPct val="60000"/>
        <a:buFont typeface="Wingdings" charset="2"/>
        <a:buChar char="n"/>
        <a:defRPr sz="16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rgbClr val="000000"/>
        </a:buClr>
        <a:buSzPct val="60000"/>
        <a:buFont typeface="Wingdings" charset="2"/>
        <a:buChar char="n"/>
        <a:defRPr sz="14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rgbClr val="000000"/>
        </a:buClr>
        <a:buSzPct val="60000"/>
        <a:buFont typeface="Wingdings" charset="2"/>
        <a:buChar char="n"/>
        <a:defRPr sz="14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rgbClr val="000000"/>
        </a:buClr>
        <a:buSzPct val="60000"/>
        <a:buFont typeface="Wingdings" charset="2"/>
        <a:buChar char="n"/>
        <a:defRPr sz="14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rgbClr val="000000"/>
        </a:buClr>
        <a:buSzPct val="60000"/>
        <a:buFont typeface="Wingdings" charset="2"/>
        <a:buChar char="n"/>
        <a:defRPr sz="14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rgbClr val="000000"/>
        </a:buClr>
        <a:buSzPct val="60000"/>
        <a:buFont typeface="Wingdings" charset="2"/>
        <a:buChar char="n"/>
        <a:defRPr sz="1400" b="0" i="0" u="none" kern="1200" baseline="0">
          <a:solidFill>
            <a:schemeClr val="tx1"/>
          </a:solidFill>
          <a:latin typeface="+mn-lt"/>
          <a:ea typeface="+mn-ea"/>
          <a:cs typeface="+mn-cs"/>
        </a:defRPr>
      </a:lvl9pPr>
    </p:bodyStyle>
    <p:otherStyle>
      <a:lvl1pPr marL="0" lvl="0" indent="0" algn="ctr" defTabSz="914400" eaLnBrk="0" fontAlgn="base" latinLnBrk="0" hangingPunct="0">
        <a:lnSpc>
          <a:spcPct val="100000"/>
        </a:lnSpc>
        <a:spcBef>
          <a:spcPct val="0"/>
        </a:spcBef>
        <a:spcAft>
          <a:spcPct val="0"/>
        </a:spcAft>
        <a:buNone/>
        <a:defRPr sz="1400" b="0" i="0" u="none" kern="1200" baseline="0">
          <a:solidFill>
            <a:schemeClr val="bg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0" i="0" u="none" kern="1200" baseline="0">
          <a:solidFill>
            <a:schemeClr val="bg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0" i="0" u="none" kern="1200" baseline="0">
          <a:solidFill>
            <a:schemeClr val="bg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0" i="0" u="none" kern="1200" baseline="0">
          <a:solidFill>
            <a:schemeClr val="bg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0" i="0" u="none" kern="1200" baseline="0">
          <a:solidFill>
            <a:schemeClr val="bg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0" i="0" u="none" kern="1200" baseline="0">
          <a:solidFill>
            <a:schemeClr val="bg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0" i="0" u="none" kern="1200" baseline="0">
          <a:solidFill>
            <a:schemeClr val="bg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0" i="0" u="none" kern="1200" baseline="0">
          <a:solidFill>
            <a:schemeClr val="bg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0" i="0" u="none" kern="1200" baseline="0">
          <a:solidFill>
            <a:schemeClr val="bg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stretch>
            <a:fillRect/>
          </a:stretch>
        </a:blipFill>
        <a:effectLst/>
      </p:bgPr>
    </p:bg>
    <p:spTree>
      <p:nvGrpSpPr>
        <p:cNvPr id="1" name=""/>
        <p:cNvGrpSpPr/>
        <p:nvPr/>
      </p:nvGrpSpPr>
      <p:grpSpPr/>
      <p:sp>
        <p:nvSpPr>
          <p:cNvPr id="2050" name="Rectangle 22"/>
          <p:cNvSpPr>
            <a:spLocks noGrp="1"/>
          </p:cNvSpPr>
          <p:nvPr>
            <p:ph type="body" idx="1"/>
          </p:nvPr>
        </p:nvSpPr>
        <p:spPr>
          <a:xfrm>
            <a:off x="830263" y="1209675"/>
            <a:ext cx="7843837" cy="4953000"/>
          </a:xfrm>
          <a:prstGeom prst="rect">
            <a:avLst/>
          </a:prstGeom>
          <a:noFill/>
          <a:ln w="9525">
            <a:noFill/>
          </a:ln>
        </p:spPr>
        <p:txBody>
          <a:bodyPr/>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p:txBody>
      </p:sp>
      <p:sp>
        <p:nvSpPr>
          <p:cNvPr id="2051" name="Title Placeholder 5"/>
          <p:cNvSpPr>
            <a:spLocks noGrp="1"/>
          </p:cNvSpPr>
          <p:nvPr>
            <p:ph type="title"/>
          </p:nvPr>
        </p:nvSpPr>
        <p:spPr>
          <a:xfrm>
            <a:off x="457200" y="274638"/>
            <a:ext cx="8229600" cy="1143000"/>
          </a:xfrm>
          <a:prstGeom prst="rect">
            <a:avLst/>
          </a:prstGeom>
          <a:noFill/>
          <a:ln w="9525">
            <a:noFill/>
          </a:ln>
        </p:spPr>
        <p:txBody>
          <a:bodyPr anchor="ctr"/>
          <a:p>
            <a:pPr lvl="0"/>
            <a:r>
              <a:rPr lang="en-US" altLang="zh-CN"/>
              <a:t>Click to edit Master title style</a:t>
            </a:r>
            <a:endParaRPr lang="en-US" altLang="zh-C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l" defTabSz="914400" eaLnBrk="0" fontAlgn="base" latinLnBrk="0" hangingPunct="0">
        <a:lnSpc>
          <a:spcPct val="100000"/>
        </a:lnSpc>
        <a:spcBef>
          <a:spcPct val="0"/>
        </a:spcBef>
        <a:spcAft>
          <a:spcPct val="0"/>
        </a:spcAft>
        <a:buClr>
          <a:srgbClr val="000000"/>
        </a:buClr>
        <a:buNone/>
        <a:defRPr sz="3200" b="1" i="0" u="none" kern="1200" baseline="0">
          <a:solidFill>
            <a:schemeClr val="accent2"/>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folHlink"/>
        </a:buClr>
        <a:buFont typeface="Wingdings" charset="2"/>
        <a:buChar char="u"/>
        <a:defRPr sz="2000" b="1" i="0" u="none" kern="1200" baseline="0">
          <a:solidFill>
            <a:schemeClr val="folHlink"/>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SzPct val="60000"/>
        <a:buFont typeface="Wingdings" charset="2"/>
        <a:buChar char="n"/>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folHlink"/>
        </a:buClr>
        <a:buSzPct val="60000"/>
        <a:buFont typeface="Wingdings" charset="2"/>
        <a:buChar char="n"/>
        <a:defRPr sz="16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tx1"/>
        </a:buClr>
        <a:buSzPct val="60000"/>
        <a:buFont typeface="Wingdings" charset="2"/>
        <a:buChar char="n"/>
        <a:defRPr sz="16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rgbClr val="000000"/>
        </a:buClr>
        <a:buSzPct val="60000"/>
        <a:buFont typeface="Wingdings" charset="2"/>
        <a:buChar char="n"/>
        <a:defRPr sz="14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rgbClr val="000000"/>
        </a:buClr>
        <a:buSzPct val="60000"/>
        <a:buFont typeface="Wingdings" charset="2"/>
        <a:buChar char="n"/>
        <a:defRPr sz="14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rgbClr val="000000"/>
        </a:buClr>
        <a:buSzPct val="60000"/>
        <a:buFont typeface="Wingdings" charset="2"/>
        <a:buChar char="n"/>
        <a:defRPr sz="14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rgbClr val="000000"/>
        </a:buClr>
        <a:buSzPct val="60000"/>
        <a:buFont typeface="Wingdings" charset="2"/>
        <a:buChar char="n"/>
        <a:defRPr sz="14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rgbClr val="000000"/>
        </a:buClr>
        <a:buSzPct val="60000"/>
        <a:buFont typeface="Wingdings" charset="2"/>
        <a:buChar char="n"/>
        <a:defRPr sz="1400" b="0" i="0" u="none" kern="1200" baseline="0">
          <a:solidFill>
            <a:schemeClr val="tx1"/>
          </a:solidFill>
          <a:latin typeface="+mn-lt"/>
          <a:ea typeface="+mn-ea"/>
          <a:cs typeface="+mn-cs"/>
        </a:defRPr>
      </a:lvl9pPr>
    </p:bodyStyle>
    <p:otherStyle>
      <a:lvl1pPr marL="0" lvl="0" indent="0" algn="ctr" defTabSz="914400" eaLnBrk="0" fontAlgn="base" latinLnBrk="0" hangingPunct="0">
        <a:lnSpc>
          <a:spcPct val="100000"/>
        </a:lnSpc>
        <a:spcBef>
          <a:spcPct val="0"/>
        </a:spcBef>
        <a:spcAft>
          <a:spcPct val="0"/>
        </a:spcAft>
        <a:buNone/>
        <a:defRPr sz="1400" b="0" i="0" u="none" kern="1200" baseline="0">
          <a:solidFill>
            <a:schemeClr val="bg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0" i="0" u="none" kern="1200" baseline="0">
          <a:solidFill>
            <a:schemeClr val="bg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0" i="0" u="none" kern="1200" baseline="0">
          <a:solidFill>
            <a:schemeClr val="bg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0" i="0" u="none" kern="1200" baseline="0">
          <a:solidFill>
            <a:schemeClr val="bg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0" i="0" u="none" kern="1200" baseline="0">
          <a:solidFill>
            <a:schemeClr val="bg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0" i="0" u="none" kern="1200" baseline="0">
          <a:solidFill>
            <a:schemeClr val="bg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0" i="0" u="none" kern="1200" baseline="0">
          <a:solidFill>
            <a:schemeClr val="bg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0" i="0" u="none" kern="1200" baseline="0">
          <a:solidFill>
            <a:schemeClr val="bg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0" i="0" u="none" kern="1200" baseline="0">
          <a:solidFill>
            <a:schemeClr val="bg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sp>
        <p:nvSpPr>
          <p:cNvPr id="3074" name="标题 3073"/>
          <p:cNvSpPr>
            <a:spLocks noGrp="1"/>
          </p:cNvSpPr>
          <p:nvPr>
            <p:ph type="title"/>
          </p:nvPr>
        </p:nvSpPr>
        <p:spPr>
          <a:xfrm>
            <a:off x="457200" y="274638"/>
            <a:ext cx="8229600" cy="1143000"/>
          </a:xfrm>
          <a:prstGeom prst="rect">
            <a:avLst/>
          </a:prstGeom>
          <a:noFill/>
          <a:ln w="9525">
            <a:noFill/>
          </a:ln>
        </p:spPr>
        <p:txBody>
          <a:bodyPr anchor="ctr"/>
          <a:p>
            <a:pPr lvl="0"/>
            <a:r>
              <a:rPr lang="zh-CN" altLang="en-US"/>
              <a:t>单击此处编辑母版标题样式</a:t>
            </a:r>
            <a:endParaRPr lang="zh-CN" altLang="en-US"/>
          </a:p>
        </p:txBody>
      </p:sp>
      <p:sp>
        <p:nvSpPr>
          <p:cNvPr id="3075" name="文本占位符 3074"/>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076" name="日期占位符 3075"/>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en-US"/>
          </a:p>
        </p:txBody>
      </p:sp>
      <p:sp>
        <p:nvSpPr>
          <p:cNvPr id="3077" name="页脚占位符 3076"/>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en-US"/>
          </a:p>
        </p:txBody>
      </p:sp>
      <p:sp>
        <p:nvSpPr>
          <p:cNvPr id="3078" name="灯片编号占位符 3077"/>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en-US"/>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ctr" defTabSz="914400" eaLnBrk="0" fontAlgn="base" latinLnBrk="0" hangingPunct="0">
        <a:lnSpc>
          <a:spcPct val="100000"/>
        </a:lnSpc>
        <a:spcBef>
          <a:spcPct val="0"/>
        </a:spcBef>
        <a:spcAft>
          <a:spcPct val="0"/>
        </a:spcAft>
        <a:buNone/>
        <a:defRPr sz="1400" b="0" i="0" u="none" kern="1200" baseline="0">
          <a:solidFill>
            <a:schemeClr val="bg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0" i="0" u="none" kern="1200" baseline="0">
          <a:solidFill>
            <a:schemeClr val="bg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0" i="0" u="none" kern="1200" baseline="0">
          <a:solidFill>
            <a:schemeClr val="bg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0" i="0" u="none" kern="1200" baseline="0">
          <a:solidFill>
            <a:schemeClr val="bg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0" i="0" u="none" kern="1200" baseline="0">
          <a:solidFill>
            <a:schemeClr val="bg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0" i="0" u="none" kern="1200" baseline="0">
          <a:solidFill>
            <a:schemeClr val="bg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0" i="0" u="none" kern="1200" baseline="0">
          <a:solidFill>
            <a:schemeClr val="bg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0" i="0" u="none" kern="1200" baseline="0">
          <a:solidFill>
            <a:schemeClr val="bg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0" i="0" u="none" kern="1200" baseline="0">
          <a:solidFill>
            <a:schemeClr val="bg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stretch>
            <a:fillRect/>
          </a:stretch>
        </a:blipFill>
        <a:effectLst/>
      </p:bgPr>
    </p:bg>
    <p:spTree>
      <p:nvGrpSpPr>
        <p:cNvPr id="1" name=""/>
        <p:cNvGrpSpPr/>
        <p:nvPr/>
      </p:nvGrpSpPr>
      <p:grpSpPr/>
      <p:sp>
        <p:nvSpPr>
          <p:cNvPr id="2050" name="Rectangle 22"/>
          <p:cNvSpPr>
            <a:spLocks noGrp="1"/>
          </p:cNvSpPr>
          <p:nvPr>
            <p:ph type="body" idx="1"/>
          </p:nvPr>
        </p:nvSpPr>
        <p:spPr>
          <a:xfrm>
            <a:off x="830263" y="1209675"/>
            <a:ext cx="7843837" cy="4953000"/>
          </a:xfrm>
          <a:prstGeom prst="rect">
            <a:avLst/>
          </a:prstGeom>
          <a:noFill/>
          <a:ln w="9525">
            <a:noFill/>
          </a:ln>
        </p:spPr>
        <p:txBody>
          <a:bodyPr/>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p:txBody>
      </p:sp>
      <p:sp>
        <p:nvSpPr>
          <p:cNvPr id="2051" name="Title Placeholder 5"/>
          <p:cNvSpPr>
            <a:spLocks noGrp="1"/>
          </p:cNvSpPr>
          <p:nvPr>
            <p:ph type="title"/>
          </p:nvPr>
        </p:nvSpPr>
        <p:spPr>
          <a:xfrm>
            <a:off x="457200" y="274638"/>
            <a:ext cx="8229600" cy="1143000"/>
          </a:xfrm>
          <a:prstGeom prst="rect">
            <a:avLst/>
          </a:prstGeom>
          <a:noFill/>
          <a:ln w="9525">
            <a:noFill/>
          </a:ln>
        </p:spPr>
        <p:txBody>
          <a:bodyPr anchor="ctr"/>
          <a:p>
            <a:pPr lvl="0"/>
            <a:r>
              <a:rPr lang="en-US" altLang="zh-CN"/>
              <a:t>Click to edit Master title style</a:t>
            </a:r>
            <a:endParaRPr lang="en-US" altLang="zh-C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marL="0" lvl="0" indent="0" algn="l" defTabSz="914400" eaLnBrk="0" fontAlgn="base" latinLnBrk="0" hangingPunct="0">
        <a:lnSpc>
          <a:spcPct val="100000"/>
        </a:lnSpc>
        <a:spcBef>
          <a:spcPct val="0"/>
        </a:spcBef>
        <a:spcAft>
          <a:spcPct val="0"/>
        </a:spcAft>
        <a:buClr>
          <a:srgbClr val="000000"/>
        </a:buClr>
        <a:buNone/>
        <a:defRPr sz="3200" b="1" i="0" u="none" kern="1200" baseline="0">
          <a:solidFill>
            <a:schemeClr val="accent2"/>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folHlink"/>
        </a:buClr>
        <a:buFont typeface="Wingdings" charset="2"/>
        <a:buChar char="u"/>
        <a:defRPr sz="2000" b="1" i="0" u="none" kern="1200" baseline="0">
          <a:solidFill>
            <a:schemeClr val="folHlink"/>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SzPct val="60000"/>
        <a:buFont typeface="Wingdings" charset="2"/>
        <a:buChar char="n"/>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folHlink"/>
        </a:buClr>
        <a:buSzPct val="60000"/>
        <a:buFont typeface="Wingdings" charset="2"/>
        <a:buChar char="n"/>
        <a:defRPr sz="16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tx1"/>
        </a:buClr>
        <a:buSzPct val="60000"/>
        <a:buFont typeface="Wingdings" charset="2"/>
        <a:buChar char="n"/>
        <a:defRPr sz="16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rgbClr val="000000"/>
        </a:buClr>
        <a:buSzPct val="60000"/>
        <a:buFont typeface="Wingdings" charset="2"/>
        <a:buChar char="n"/>
        <a:defRPr sz="14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rgbClr val="000000"/>
        </a:buClr>
        <a:buSzPct val="60000"/>
        <a:buFont typeface="Wingdings" charset="2"/>
        <a:buChar char="n"/>
        <a:defRPr sz="14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rgbClr val="000000"/>
        </a:buClr>
        <a:buSzPct val="60000"/>
        <a:buFont typeface="Wingdings" charset="2"/>
        <a:buChar char="n"/>
        <a:defRPr sz="14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rgbClr val="000000"/>
        </a:buClr>
        <a:buSzPct val="60000"/>
        <a:buFont typeface="Wingdings" charset="2"/>
        <a:buChar char="n"/>
        <a:defRPr sz="14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rgbClr val="000000"/>
        </a:buClr>
        <a:buSzPct val="60000"/>
        <a:buFont typeface="Wingdings" charset="2"/>
        <a:buChar char="n"/>
        <a:defRPr sz="1400" b="0" i="0" u="none" kern="1200" baseline="0">
          <a:solidFill>
            <a:schemeClr val="tx1"/>
          </a:solidFill>
          <a:latin typeface="+mn-lt"/>
          <a:ea typeface="+mn-ea"/>
          <a:cs typeface="+mn-cs"/>
        </a:defRPr>
      </a:lvl9pPr>
    </p:bodyStyle>
    <p:otherStyle>
      <a:lvl1pPr marL="0" lvl="0" indent="0" algn="ctr" defTabSz="914400" eaLnBrk="0" fontAlgn="base" latinLnBrk="0" hangingPunct="0">
        <a:lnSpc>
          <a:spcPct val="100000"/>
        </a:lnSpc>
        <a:spcBef>
          <a:spcPct val="0"/>
        </a:spcBef>
        <a:spcAft>
          <a:spcPct val="0"/>
        </a:spcAft>
        <a:buNone/>
        <a:defRPr sz="1400" b="0" i="0" u="none" kern="1200" baseline="0">
          <a:solidFill>
            <a:schemeClr val="bg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0" i="0" u="none" kern="1200" baseline="0">
          <a:solidFill>
            <a:schemeClr val="bg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0" i="0" u="none" kern="1200" baseline="0">
          <a:solidFill>
            <a:schemeClr val="bg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0" i="0" u="none" kern="1200" baseline="0">
          <a:solidFill>
            <a:schemeClr val="bg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0" i="0" u="none" kern="1200" baseline="0">
          <a:solidFill>
            <a:schemeClr val="bg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0" i="0" u="none" kern="1200" baseline="0">
          <a:solidFill>
            <a:schemeClr val="bg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0" i="0" u="none" kern="1200" baseline="0">
          <a:solidFill>
            <a:schemeClr val="bg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0" i="0" u="none" kern="1200" baseline="0">
          <a:solidFill>
            <a:schemeClr val="bg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0" i="0" u="none" kern="1200" baseline="0">
          <a:solidFill>
            <a:schemeClr val="bg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11.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13.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5122" name="Rectangle 382"/>
          <p:cNvSpPr>
            <a:spLocks noGrp="1"/>
          </p:cNvSpPr>
          <p:nvPr>
            <p:ph type="ctrTitle" sz="quarter"/>
          </p:nvPr>
        </p:nvSpPr>
        <p:spPr>
          <a:xfrm>
            <a:off x="1878013" y="2557939"/>
            <a:ext cx="6672262" cy="1261110"/>
          </a:xfrm>
        </p:spPr>
        <p:txBody>
          <a:bodyPr vert="horz" wrap="square" anchor="ctr">
            <a:spAutoFit/>
          </a:bodyPr>
          <a:lstStyle>
            <a:lvl1pPr lvl="0">
              <a:defRPr kern="1200"/>
            </a:lvl1pPr>
          </a:lstStyle>
          <a:p>
            <a:pPr lvl="0" algn="ctr" eaLnBrk="1" hangingPunct="1">
              <a:lnSpc>
                <a:spcPct val="120000"/>
              </a:lnSpc>
            </a:pPr>
            <a:r>
              <a:rPr lang="en-US" altLang="zh-CN">
                <a:solidFill>
                  <a:schemeClr val="tx1"/>
                </a:solidFill>
                <a:ea typeface="Gulim" pitchFamily="2" charset="-127"/>
              </a:rPr>
              <a:t>基于FPGA的片上网络自适应</a:t>
            </a:r>
            <a:br>
              <a:rPr lang="en-US" altLang="zh-CN">
                <a:solidFill>
                  <a:schemeClr val="tx1"/>
                </a:solidFill>
                <a:ea typeface="Gulim" pitchFamily="2" charset="-127"/>
              </a:rPr>
            </a:br>
            <a:r>
              <a:rPr lang="en-US" altLang="zh-CN">
                <a:solidFill>
                  <a:schemeClr val="tx1"/>
                </a:solidFill>
                <a:ea typeface="Gulim" pitchFamily="2" charset="-127"/>
              </a:rPr>
              <a:t>路由算法的设计与实现</a:t>
            </a:r>
            <a:endParaRPr lang="en-US" altLang="zh-CN">
              <a:solidFill>
                <a:schemeClr val="tx1"/>
              </a:solidFill>
              <a:ea typeface="Gulim" pitchFamily="2" charset="-127"/>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0" name="表格 -1"/>
          <p:cNvGraphicFramePr/>
          <p:nvPr/>
        </p:nvGraphicFramePr>
        <p:xfrm>
          <a:off x="629920" y="981075"/>
          <a:ext cx="8016240" cy="5635625"/>
        </p:xfrm>
        <a:graphic>
          <a:graphicData uri="http://schemas.openxmlformats.org/drawingml/2006/table">
            <a:tbl>
              <a:tblPr firstRow="1" bandRow="1">
                <a:tableStyleId>{5940675A-B579-460E-94D1-54222C63F5DA}</a:tableStyleId>
              </a:tblPr>
              <a:tblGrid>
                <a:gridCol w="2693670"/>
                <a:gridCol w="1695450"/>
                <a:gridCol w="3627120"/>
              </a:tblGrid>
              <a:tr h="331470">
                <a:tc>
                  <a:txBody>
                    <a:bodyPr/>
                    <a:p>
                      <a:pPr marL="0" indent="0" algn="l">
                        <a:buNone/>
                      </a:pPr>
                      <a:r>
                        <a:rPr lang="zh-CN" altLang="en-US" sz="1400" b="0" u="none">
                          <a:latin typeface="宋体" charset="0"/>
                          <a:ea typeface="宋体" charset="0"/>
                          <a:cs typeface="宋体" charset="0"/>
                        </a:rPr>
                        <a:t>类型</a:t>
                      </a:r>
                      <a:endParaRPr lang="zh-CN" altLang="en-US" sz="1400" b="0" u="none">
                        <a:latin typeface="宋体" charset="0"/>
                        <a:ea typeface="宋体" charset="0"/>
                        <a:cs typeface="宋体" charset="0"/>
                      </a:endParaRPr>
                    </a:p>
                  </a:txBody>
                  <a:tcPr marL="107950" marR="68580" marT="71755" marB="36195" vert="horz"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400" b="0" u="none">
                          <a:latin typeface="宋体" charset="0"/>
                          <a:ea typeface="宋体" charset="0"/>
                          <a:cs typeface="宋体" charset="0"/>
                        </a:rPr>
                        <a:t>名称</a:t>
                      </a:r>
                      <a:endParaRPr lang="zh-CN" altLang="en-US" sz="1400" b="0" u="none">
                        <a:latin typeface="宋体" charset="0"/>
                        <a:ea typeface="宋体" charset="0"/>
                        <a:cs typeface="宋体" charset="0"/>
                      </a:endParaRPr>
                    </a:p>
                  </a:txBody>
                  <a:tcPr marL="107950" marR="68580" marT="71755" marB="36195" vert="horz" anchor="ctr" anchorCtr="0">
                    <a:lnL w="12700" cap="flat" cmpd="sng">
                      <a:solidFill>
                        <a:schemeClr val="tx1"/>
                      </a:solidFill>
                      <a:prstDash val="solid"/>
                      <a:headEnd type="none" w="med" len="med"/>
                      <a:tailEnd type="none" w="med" len="me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400" b="0" u="none">
                          <a:latin typeface="宋体" charset="0"/>
                          <a:ea typeface="宋体" charset="0"/>
                          <a:cs typeface="宋体" charset="0"/>
                        </a:rPr>
                        <a:t>描述</a:t>
                      </a:r>
                      <a:endParaRPr lang="zh-CN" altLang="en-US" sz="1400" b="0" u="none">
                        <a:latin typeface="宋体" charset="0"/>
                        <a:ea typeface="宋体" charset="0"/>
                        <a:cs typeface="宋体" charset="0"/>
                      </a:endParaRPr>
                    </a:p>
                  </a:txBody>
                  <a:tcPr marL="107950" marR="68580" marT="71755" marB="36195" vert="horz" anchor="ctr" anchorCtr="0">
                    <a:lnL w="12700" cap="flat">
                      <a:solidFill>
                        <a:schemeClr val="tx1"/>
                      </a:solidFill>
                      <a:prstDash val="soli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92D050"/>
                    </a:solidFill>
                  </a:tcPr>
                </a:tc>
              </a:tr>
              <a:tr h="331470">
                <a:tc>
                  <a:txBody>
                    <a:bodyPr/>
                    <a:p>
                      <a:pPr marL="0" indent="0" algn="l">
                        <a:buNone/>
                      </a:pPr>
                      <a:r>
                        <a:rPr lang="en-US" altLang="zh-CN" sz="1400">
                          <a:latin typeface="宋体" charset="0"/>
                          <a:ea typeface="宋体" charset="0"/>
                          <a:cs typeface="宋体" charset="0"/>
                          <a:sym typeface="+mn-ea"/>
                        </a:rPr>
                        <a:t>logic</a:t>
                      </a:r>
                      <a:endParaRPr lang="en-US" altLang="zh-CN" sz="1400" b="0" u="none">
                        <a:latin typeface="宋体" charset="0"/>
                        <a:ea typeface="宋体" charset="0"/>
                        <a:cs typeface="宋体" charset="0"/>
                        <a:sym typeface="+mn-ea"/>
                      </a:endParaRPr>
                    </a:p>
                  </a:txBody>
                  <a:tcPr marL="107950" marR="68580" marT="71755" marB="36195" vert="horz"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indent="0" algn="l">
                        <a:buNone/>
                      </a:pPr>
                      <a:r>
                        <a:rPr lang="en-US" altLang="zh-CN" sz="1400">
                          <a:latin typeface="宋体" charset="0"/>
                          <a:ea typeface="宋体" charset="0"/>
                          <a:cs typeface="宋体" charset="0"/>
                          <a:sym typeface="+mn-ea"/>
                        </a:rPr>
                        <a:t>ant</a:t>
                      </a:r>
                      <a:endParaRPr lang="en-US" altLang="zh-CN" sz="1400" b="0" u="none">
                        <a:latin typeface="宋体" charset="0"/>
                        <a:ea typeface="宋体" charset="0"/>
                        <a:cs typeface="宋体" charset="0"/>
                        <a:sym typeface="+mn-ea"/>
                      </a:endParaRPr>
                    </a:p>
                  </a:txBody>
                  <a:tcPr marL="107950" marR="68580" marT="71755" marB="36195" vert="horz" anchor="ctr" anchorCtr="0">
                    <a:lnL w="12700" cap="flat" cmpd="sng">
                      <a:solidFill>
                        <a:schemeClr val="tx1"/>
                      </a:solidFill>
                      <a:prstDash val="solid"/>
                      <a:headEnd type="none" w="med" len="med"/>
                      <a:tailEnd type="none" w="med" len="me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indent="0" algn="l">
                        <a:buNone/>
                      </a:pPr>
                      <a:r>
                        <a:rPr lang="zh-CN" altLang="en-US" sz="1400">
                          <a:latin typeface="宋体" charset="0"/>
                          <a:ea typeface="宋体" charset="0"/>
                          <a:cs typeface="宋体" charset="0"/>
                          <a:sym typeface="+mn-ea"/>
                        </a:rPr>
                        <a:t>标记消息包的类型。</a:t>
                      </a:r>
                      <a:endParaRPr lang="zh-CN" altLang="en-US" sz="1400" b="0" u="none">
                        <a:latin typeface="宋体" charset="0"/>
                        <a:ea typeface="宋体" charset="0"/>
                        <a:cs typeface="宋体" charset="0"/>
                        <a:sym typeface="+mn-ea"/>
                      </a:endParaRPr>
                    </a:p>
                    <a:p>
                      <a:pPr marL="0" indent="0" algn="l">
                        <a:buNone/>
                      </a:pPr>
                      <a:r>
                        <a:rPr lang="en-US" altLang="zh-CN" sz="1400">
                          <a:latin typeface="宋体" charset="0"/>
                          <a:ea typeface="宋体" charset="0"/>
                          <a:cs typeface="宋体" charset="0"/>
                          <a:sym typeface="+mn-ea"/>
                        </a:rPr>
                        <a:t>1: ant packet; 0: normal packet</a:t>
                      </a:r>
                      <a:endParaRPr lang="zh-CN" altLang="en-US" sz="1400" b="0" u="none">
                        <a:latin typeface="宋体" charset="0"/>
                        <a:ea typeface="宋体" charset="0"/>
                        <a:cs typeface="宋体" charset="0"/>
                      </a:endParaRPr>
                    </a:p>
                  </a:txBody>
                  <a:tcPr marL="107950" marR="68580" marT="71755" marB="36195" vert="horz" anchor="ctr" anchorCtr="0">
                    <a:lnL w="12700" cap="flat">
                      <a:solidFill>
                        <a:schemeClr val="tx1"/>
                      </a:solidFill>
                      <a:prstDash val="soli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31470">
                <a:tc>
                  <a:txBody>
                    <a:bodyPr/>
                    <a:p>
                      <a:pPr marL="0" indent="0" algn="l">
                        <a:buNone/>
                      </a:pPr>
                      <a:r>
                        <a:rPr lang="en-US" altLang="zh-CN" sz="1400" b="0" u="none">
                          <a:latin typeface="宋体" charset="0"/>
                          <a:ea typeface="宋体" charset="0"/>
                          <a:cs typeface="宋体" charset="0"/>
                        </a:rPr>
                        <a:t>logic [$clog2(`X_NODES)-1:0]</a:t>
                      </a:r>
                      <a:endParaRPr lang="en-US" altLang="zh-CN" sz="1400" b="0" u="none">
                        <a:latin typeface="宋体" charset="0"/>
                        <a:ea typeface="宋体" charset="0"/>
                        <a:cs typeface="宋体" charset="0"/>
                      </a:endParaRPr>
                    </a:p>
                  </a:txBody>
                  <a:tcPr marL="107950" marR="68580" marT="71755" marB="36195" vert="horz"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indent="0" algn="l">
                        <a:buNone/>
                      </a:pPr>
                      <a:r>
                        <a:rPr lang="en-US" altLang="zh-CN" sz="1400" b="0" u="none">
                          <a:latin typeface="宋体" charset="0"/>
                          <a:ea typeface="宋体" charset="0"/>
                          <a:cs typeface="宋体" charset="0"/>
                        </a:rPr>
                        <a:t>x_source</a:t>
                      </a:r>
                      <a:endParaRPr lang="en-US" altLang="zh-CN" sz="1400" b="0" u="none">
                        <a:latin typeface="宋体" charset="0"/>
                        <a:ea typeface="宋体" charset="0"/>
                        <a:cs typeface="宋体" charset="0"/>
                      </a:endParaRPr>
                    </a:p>
                  </a:txBody>
                  <a:tcPr marL="107950" marR="68580" marT="71755" marB="36195" vert="horz" anchor="ctr" anchorCtr="0">
                    <a:lnL w="12700" cap="flat" cmpd="sng">
                      <a:solidFill>
                        <a:schemeClr val="tx1"/>
                      </a:solidFill>
                      <a:prstDash val="solid"/>
                      <a:headEnd type="none" w="med" len="med"/>
                      <a:tailEnd type="none" w="med" len="me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indent="0" algn="l">
                        <a:buNone/>
                      </a:pPr>
                      <a:r>
                        <a:rPr lang="zh-CN" altLang="en-US" sz="1400" b="0" u="none">
                          <a:latin typeface="宋体" charset="0"/>
                          <a:ea typeface="宋体" charset="0"/>
                          <a:cs typeface="宋体" charset="0"/>
                        </a:rPr>
                        <a:t>该消息的源结点地址</a:t>
                      </a:r>
                      <a:r>
                        <a:rPr lang="en-US" altLang="zh-CN" sz="1400" b="0" u="none">
                          <a:latin typeface="宋体" charset="0"/>
                          <a:ea typeface="宋体" charset="0"/>
                          <a:cs typeface="宋体" charset="0"/>
                        </a:rPr>
                        <a:t>x</a:t>
                      </a:r>
                      <a:r>
                        <a:rPr lang="zh-CN" altLang="en-US" sz="1400" b="0" u="none">
                          <a:latin typeface="宋体" charset="0"/>
                          <a:ea typeface="宋体" charset="0"/>
                          <a:cs typeface="宋体" charset="0"/>
                        </a:rPr>
                        <a:t>坐标</a:t>
                      </a:r>
                      <a:endParaRPr lang="zh-CN" altLang="en-US" sz="1400" b="0" u="none">
                        <a:latin typeface="宋体" charset="0"/>
                        <a:ea typeface="宋体" charset="0"/>
                        <a:cs typeface="宋体" charset="0"/>
                      </a:endParaRPr>
                    </a:p>
                  </a:txBody>
                  <a:tcPr marL="107950" marR="68580" marT="71755" marB="36195" vert="horz" anchor="ctr" anchorCtr="0">
                    <a:lnL w="12700" cap="flat">
                      <a:solidFill>
                        <a:schemeClr val="tx1"/>
                      </a:solidFill>
                      <a:prstDash val="soli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a:solidFill>
                        <a:schemeClr val="tx1"/>
                      </a:solidFill>
                      <a:prstDash val="solid"/>
                    </a:lnB>
                    <a:lnTlToBr>
                      <a:noFill/>
                    </a:lnTlToBr>
                    <a:lnBlToTr>
                      <a:noFill/>
                    </a:lnBlToTr>
                    <a:noFill/>
                  </a:tcPr>
                </a:tc>
              </a:tr>
              <a:tr h="332105">
                <a:tc>
                  <a:txBody>
                    <a:bodyPr/>
                    <a:p>
                      <a:pPr marL="0" indent="0" algn="l">
                        <a:buNone/>
                      </a:pPr>
                      <a:r>
                        <a:rPr lang="en-US" altLang="zh-CN" sz="1400" b="0" u="none">
                          <a:latin typeface="宋体" charset="0"/>
                          <a:ea typeface="宋体" charset="0"/>
                          <a:cs typeface="宋体" charset="0"/>
                        </a:rPr>
                        <a:t>logic [$clog2(`X_NODES)-1:0]</a:t>
                      </a:r>
                      <a:endParaRPr lang="en-US" altLang="zh-CN" sz="1400" b="0" u="none">
                        <a:latin typeface="宋体" charset="0"/>
                        <a:ea typeface="宋体" charset="0"/>
                        <a:cs typeface="宋体" charset="0"/>
                      </a:endParaRPr>
                    </a:p>
                  </a:txBody>
                  <a:tcPr marL="107950" marR="68580" marT="71755" marB="36195" vert="horz"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indent="0" algn="l">
                        <a:buNone/>
                      </a:pPr>
                      <a:r>
                        <a:rPr lang="en-US" altLang="zh-CN" sz="1400" b="0" u="none">
                          <a:latin typeface="宋体" charset="0"/>
                          <a:ea typeface="宋体" charset="0"/>
                          <a:cs typeface="宋体" charset="0"/>
                        </a:rPr>
                        <a:t>y_source</a:t>
                      </a:r>
                      <a:endParaRPr lang="en-US" altLang="zh-CN" sz="1400" b="0" u="none">
                        <a:latin typeface="宋体" charset="0"/>
                        <a:ea typeface="宋体" charset="0"/>
                        <a:cs typeface="宋体" charset="0"/>
                      </a:endParaRPr>
                    </a:p>
                  </a:txBody>
                  <a:tcPr marL="107950" marR="68580" marT="71755" marB="36195" vert="horz" anchor="ctr" anchorCtr="0">
                    <a:lnL w="12700" cap="flat" cmpd="sng">
                      <a:solidFill>
                        <a:schemeClr val="tx1"/>
                      </a:solidFill>
                      <a:prstDash val="solid"/>
                      <a:headEnd type="none" w="med" len="med"/>
                      <a:tailEnd type="none" w="med" len="med"/>
                    </a:lnL>
                    <a:lnR w="12700">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indent="0" algn="l">
                        <a:buNone/>
                      </a:pPr>
                      <a:r>
                        <a:rPr lang="zh-CN" altLang="en-US" sz="1400" b="0" u="none">
                          <a:latin typeface="宋体" charset="0"/>
                          <a:ea typeface="宋体" charset="0"/>
                          <a:cs typeface="宋体" charset="0"/>
                        </a:rPr>
                        <a:t>该消息的源结点地址</a:t>
                      </a:r>
                      <a:r>
                        <a:rPr lang="en-US" altLang="zh-CN" sz="1400" b="0" u="none">
                          <a:latin typeface="宋体" charset="0"/>
                          <a:ea typeface="宋体" charset="0"/>
                          <a:cs typeface="宋体" charset="0"/>
                        </a:rPr>
                        <a:t>y</a:t>
                      </a:r>
                      <a:r>
                        <a:rPr lang="zh-CN" altLang="en-US" sz="1400" b="0" u="none">
                          <a:latin typeface="宋体" charset="0"/>
                          <a:ea typeface="宋体" charset="0"/>
                          <a:cs typeface="宋体" charset="0"/>
                        </a:rPr>
                        <a:t>坐标</a:t>
                      </a:r>
                      <a:endParaRPr lang="zh-CN" altLang="en-US" sz="1400" b="0" u="none">
                        <a:latin typeface="宋体" charset="0"/>
                        <a:ea typeface="宋体" charset="0"/>
                        <a:cs typeface="宋体" charset="0"/>
                      </a:endParaRPr>
                    </a:p>
                  </a:txBody>
                  <a:tcPr marL="107950" marR="68580" marT="71755" marB="36195"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331470">
                <a:tc>
                  <a:txBody>
                    <a:bodyPr/>
                    <a:p>
                      <a:pPr marL="0" indent="0" algn="l">
                        <a:buNone/>
                      </a:pPr>
                      <a:r>
                        <a:rPr lang="en-US" altLang="zh-CN" sz="1400" b="0" u="none">
                          <a:latin typeface="宋体" charset="0"/>
                          <a:ea typeface="宋体" charset="0"/>
                          <a:cs typeface="宋体" charset="0"/>
                        </a:rPr>
                        <a:t>logic [$clog2(`X_NODES)-1:0]</a:t>
                      </a:r>
                      <a:endParaRPr lang="en-US" altLang="zh-CN" sz="1400" b="0" u="none">
                        <a:latin typeface="宋体" charset="0"/>
                        <a:ea typeface="宋体" charset="0"/>
                        <a:cs typeface="宋体" charset="0"/>
                      </a:endParaRPr>
                    </a:p>
                  </a:txBody>
                  <a:tcPr marL="107950" marR="68580" marT="71755" marB="36195" vert="horz"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indent="0" algn="l">
                        <a:buNone/>
                      </a:pPr>
                      <a:r>
                        <a:rPr lang="en-US" altLang="zh-CN" sz="1400" b="0" u="none">
                          <a:latin typeface="宋体" charset="0"/>
                          <a:ea typeface="宋体" charset="0"/>
                          <a:cs typeface="宋体" charset="0"/>
                        </a:rPr>
                        <a:t>x_dest</a:t>
                      </a:r>
                      <a:endParaRPr lang="en-US" altLang="zh-CN" sz="1400" b="0" u="none">
                        <a:latin typeface="宋体" charset="0"/>
                        <a:ea typeface="宋体" charset="0"/>
                        <a:cs typeface="宋体" charset="0"/>
                      </a:endParaRPr>
                    </a:p>
                  </a:txBody>
                  <a:tcPr marL="107950" marR="68580" marT="71755" marB="36195" vert="horz" anchor="ctr" anchorCtr="0">
                    <a:lnL w="12700" cap="flat" cmpd="sng">
                      <a:solidFill>
                        <a:schemeClr val="tx1"/>
                      </a:solidFill>
                      <a:prstDash val="solid"/>
                      <a:headEnd type="none" w="med" len="med"/>
                      <a:tailEnd type="none" w="med" len="me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indent="0" algn="l">
                        <a:buNone/>
                      </a:pPr>
                      <a:r>
                        <a:rPr lang="zh-CN" altLang="en-US" sz="1400" b="0" u="none">
                          <a:latin typeface="宋体" charset="0"/>
                          <a:ea typeface="宋体" charset="0"/>
                          <a:cs typeface="宋体" charset="0"/>
                        </a:rPr>
                        <a:t>该消息的目的地结点地址</a:t>
                      </a:r>
                      <a:r>
                        <a:rPr lang="en-US" altLang="zh-CN" sz="1400" b="0" u="none">
                          <a:latin typeface="宋体" charset="0"/>
                          <a:ea typeface="宋体" charset="0"/>
                          <a:cs typeface="宋体" charset="0"/>
                        </a:rPr>
                        <a:t>x</a:t>
                      </a:r>
                      <a:r>
                        <a:rPr lang="zh-CN" altLang="en-US" sz="1400" b="0" u="none">
                          <a:latin typeface="宋体" charset="0"/>
                          <a:ea typeface="宋体" charset="0"/>
                          <a:cs typeface="宋体" charset="0"/>
                        </a:rPr>
                        <a:t>坐标</a:t>
                      </a:r>
                      <a:endParaRPr lang="zh-CN" altLang="en-US" sz="1400" b="0" u="none">
                        <a:latin typeface="宋体" charset="0"/>
                        <a:ea typeface="宋体" charset="0"/>
                        <a:cs typeface="宋体" charset="0"/>
                      </a:endParaRPr>
                    </a:p>
                  </a:txBody>
                  <a:tcPr marL="107950" marR="68580" marT="71755" marB="36195" vert="horz" anchor="ctr" anchorCtr="0">
                    <a:lnL w="12700" cap="flat">
                      <a:solidFill>
                        <a:schemeClr val="tx1"/>
                      </a:solidFill>
                      <a:prstDash val="solid"/>
                    </a:lnL>
                    <a:lnR w="12700" cap="flat" cmpd="sng">
                      <a:solidFill>
                        <a:schemeClr val="tx1"/>
                      </a:solidFill>
                      <a:prstDash val="solid"/>
                      <a:headEnd type="none" w="med" len="med"/>
                      <a:tailEnd type="none" w="med" len="med"/>
                    </a:lnR>
                    <a:lnT w="12700">
                      <a:solidFill>
                        <a:schemeClr val="tx1"/>
                      </a:solidFill>
                      <a:prstDash val="solid"/>
                    </a:lnT>
                    <a:lnB w="12700" cap="flat" cmpd="sng">
                      <a:solidFill>
                        <a:schemeClr val="tx1"/>
                      </a:solidFill>
                      <a:prstDash val="solid"/>
                      <a:headEnd type="none" w="med" len="med"/>
                      <a:tailEnd type="none" w="med" len="med"/>
                    </a:lnB>
                    <a:lnTlToBr>
                      <a:noFill/>
                    </a:lnTlToBr>
                    <a:lnBlToTr>
                      <a:noFill/>
                    </a:lnBlToTr>
                    <a:noFill/>
                  </a:tcPr>
                </a:tc>
              </a:tr>
              <a:tr h="330835">
                <a:tc>
                  <a:txBody>
                    <a:bodyPr/>
                    <a:p>
                      <a:pPr marL="0" indent="0" algn="l">
                        <a:buNone/>
                      </a:pPr>
                      <a:r>
                        <a:rPr lang="en-US" altLang="zh-CN" sz="1400" b="0" u="none">
                          <a:latin typeface="宋体" charset="0"/>
                          <a:ea typeface="宋体" charset="0"/>
                          <a:cs typeface="宋体" charset="0"/>
                        </a:rPr>
                        <a:t>logic [$clog2(`X_NODES)-1:0]</a:t>
                      </a:r>
                      <a:endParaRPr lang="en-US" altLang="zh-CN" sz="1400" b="0" u="none">
                        <a:latin typeface="宋体" charset="0"/>
                        <a:ea typeface="宋体" charset="0"/>
                        <a:cs typeface="宋体" charset="0"/>
                      </a:endParaRPr>
                    </a:p>
                  </a:txBody>
                  <a:tcPr marL="107950" marR="68580" marT="71755" marB="36195" vert="horz"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indent="0" algn="l">
                        <a:buNone/>
                      </a:pPr>
                      <a:r>
                        <a:rPr lang="en-US" altLang="zh-CN" sz="1400" b="0" u="none">
                          <a:latin typeface="宋体" charset="0"/>
                          <a:ea typeface="宋体" charset="0"/>
                          <a:cs typeface="宋体" charset="0"/>
                        </a:rPr>
                        <a:t>y_dest</a:t>
                      </a:r>
                      <a:endParaRPr lang="en-US" altLang="zh-CN" sz="1400" b="0" u="none">
                        <a:latin typeface="宋体" charset="0"/>
                        <a:ea typeface="宋体" charset="0"/>
                        <a:cs typeface="宋体" charset="0"/>
                      </a:endParaRPr>
                    </a:p>
                  </a:txBody>
                  <a:tcPr marL="107950" marR="68580" marT="71755" marB="36195" vert="horz" anchor="ctr" anchorCtr="0">
                    <a:lnL w="12700" cap="flat" cmpd="sng">
                      <a:solidFill>
                        <a:schemeClr val="tx1"/>
                      </a:solidFill>
                      <a:prstDash val="solid"/>
                      <a:headEnd type="none" w="med" len="med"/>
                      <a:tailEnd type="none" w="med" len="me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indent="0" algn="l">
                        <a:buNone/>
                      </a:pPr>
                      <a:r>
                        <a:rPr lang="zh-CN" altLang="en-US" sz="1400" b="0" u="none">
                          <a:latin typeface="宋体" charset="0"/>
                          <a:ea typeface="宋体" charset="0"/>
                          <a:cs typeface="宋体" charset="0"/>
                        </a:rPr>
                        <a:t>该消息的目的地结点地址</a:t>
                      </a:r>
                      <a:r>
                        <a:rPr lang="en-US" altLang="zh-CN" sz="1400" b="0" u="none">
                          <a:latin typeface="宋体" charset="0"/>
                          <a:ea typeface="宋体" charset="0"/>
                          <a:cs typeface="宋体" charset="0"/>
                        </a:rPr>
                        <a:t>y</a:t>
                      </a:r>
                      <a:r>
                        <a:rPr lang="zh-CN" altLang="en-US" sz="1400" b="0" u="none">
                          <a:latin typeface="宋体" charset="0"/>
                          <a:ea typeface="宋体" charset="0"/>
                          <a:cs typeface="宋体" charset="0"/>
                        </a:rPr>
                        <a:t>坐标</a:t>
                      </a:r>
                      <a:endParaRPr lang="zh-CN" altLang="en-US" sz="1400" b="0" u="none">
                        <a:latin typeface="宋体" charset="0"/>
                        <a:ea typeface="宋体" charset="0"/>
                        <a:cs typeface="宋体" charset="0"/>
                      </a:endParaRPr>
                    </a:p>
                  </a:txBody>
                  <a:tcPr marL="107950" marR="68580" marT="71755" marB="36195" vert="horz" anchor="ctr" anchorCtr="0">
                    <a:lnL w="12700" cap="flat">
                      <a:solidFill>
                        <a:schemeClr val="tx1"/>
                      </a:solidFill>
                      <a:prstDash val="soli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24205">
                <a:tc>
                  <a:txBody>
                    <a:bodyPr/>
                    <a:p>
                      <a:pPr marL="0" indent="0" algn="l">
                        <a:buNone/>
                      </a:pPr>
                      <a:r>
                        <a:rPr lang="en-US" altLang="zh-CN" sz="1400" b="0" u="none">
                          <a:latin typeface="宋体" charset="0"/>
                          <a:ea typeface="宋体" charset="0"/>
                          <a:cs typeface="宋体" charset="0"/>
                        </a:rPr>
                        <a:t>logic</a:t>
                      </a:r>
                      <a:endParaRPr lang="en-US" altLang="zh-CN" sz="1400" b="0" u="none">
                        <a:latin typeface="宋体" charset="0"/>
                        <a:ea typeface="宋体" charset="0"/>
                        <a:cs typeface="宋体" charset="0"/>
                      </a:endParaRPr>
                    </a:p>
                  </a:txBody>
                  <a:tcPr marL="107950" marR="68580" marT="71755" marB="36195" vert="horz"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lumMod val="85000"/>
                      </a:schemeClr>
                    </a:solidFill>
                  </a:tcPr>
                </a:tc>
                <a:tc>
                  <a:txBody>
                    <a:bodyPr/>
                    <a:p>
                      <a:pPr marL="0" indent="0" algn="l">
                        <a:buNone/>
                      </a:pPr>
                      <a:r>
                        <a:rPr lang="en-US" altLang="zh-CN" sz="1400">
                          <a:latin typeface="宋体" charset="0"/>
                          <a:ea typeface="宋体" charset="0"/>
                          <a:cs typeface="宋体" charset="0"/>
                          <a:sym typeface="+mn-ea"/>
                        </a:rPr>
                        <a:t>backward</a:t>
                      </a:r>
                      <a:endParaRPr lang="en-US" altLang="zh-CN" sz="1400" b="0" u="none">
                        <a:latin typeface="宋体" charset="0"/>
                        <a:ea typeface="宋体" charset="0"/>
                        <a:cs typeface="宋体" charset="0"/>
                        <a:sym typeface="+mn-ea"/>
                      </a:endParaRPr>
                    </a:p>
                  </a:txBody>
                  <a:tcPr marL="107950" marR="68580" marT="71755" marB="36195" vert="horz" anchor="ctr" anchorCtr="0">
                    <a:lnL w="12700" cap="flat" cmpd="sng">
                      <a:solidFill>
                        <a:schemeClr val="tx1"/>
                      </a:solidFill>
                      <a:prstDash val="solid"/>
                      <a:headEnd type="none" w="med" len="med"/>
                      <a:tailEnd type="none" w="med" len="me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lumMod val="85000"/>
                      </a:schemeClr>
                    </a:solidFill>
                  </a:tcPr>
                </a:tc>
                <a:tc>
                  <a:txBody>
                    <a:bodyPr/>
                    <a:p>
                      <a:pPr marL="0" indent="0" algn="l">
                        <a:buNone/>
                      </a:pPr>
                      <a:r>
                        <a:rPr lang="zh-CN" altLang="en-US" sz="1400">
                          <a:latin typeface="宋体" charset="0"/>
                          <a:ea typeface="宋体" charset="0"/>
                          <a:cs typeface="宋体" charset="0"/>
                          <a:sym typeface="+mn-ea"/>
                        </a:rPr>
                        <a:t>标记蚂蚁包的类型（仅为蚂蚁包时有效）。</a:t>
                      </a:r>
                      <a:r>
                        <a:rPr lang="en-US" altLang="zh-CN" sz="1400">
                          <a:latin typeface="宋体" charset="0"/>
                          <a:ea typeface="宋体" charset="0"/>
                          <a:cs typeface="宋体" charset="0"/>
                          <a:sym typeface="+mn-ea"/>
                        </a:rPr>
                        <a:t>1: backward packet; 0: forward packet</a:t>
                      </a:r>
                      <a:endParaRPr lang="en-US" altLang="zh-CN" sz="1400" b="0" u="none">
                        <a:latin typeface="宋体" charset="0"/>
                        <a:ea typeface="宋体" charset="0"/>
                        <a:cs typeface="宋体" charset="0"/>
                      </a:endParaRPr>
                    </a:p>
                  </a:txBody>
                  <a:tcPr marL="107950" marR="68580" marT="71755" marB="36195" vert="horz" anchor="ctr" anchorCtr="0">
                    <a:lnL w="12700" cap="flat">
                      <a:solidFill>
                        <a:schemeClr val="tx1"/>
                      </a:solidFill>
                      <a:prstDash val="soli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lumMod val="85000"/>
                      </a:schemeClr>
                    </a:solidFill>
                  </a:tcPr>
                </a:tc>
              </a:tr>
              <a:tr h="578485">
                <a:tc>
                  <a:txBody>
                    <a:bodyPr/>
                    <a:p>
                      <a:pPr marL="0" indent="0" algn="l">
                        <a:buNone/>
                      </a:pPr>
                      <a:r>
                        <a:rPr lang="en-US" altLang="zh-CN" sz="1400">
                          <a:latin typeface="宋体" charset="0"/>
                          <a:ea typeface="宋体" charset="0"/>
                          <a:cs typeface="宋体" charset="0"/>
                          <a:sym typeface="+mn-ea"/>
                        </a:rPr>
                        <a:t>logic [$clog2(`NODES)-1:0]</a:t>
                      </a:r>
                      <a:endParaRPr lang="en-US" altLang="zh-CN" sz="1400" b="0" u="none">
                        <a:latin typeface="宋体" charset="0"/>
                        <a:ea typeface="宋体" charset="0"/>
                        <a:cs typeface="宋体" charset="0"/>
                        <a:sym typeface="+mn-ea"/>
                      </a:endParaRPr>
                    </a:p>
                  </a:txBody>
                  <a:tcPr marL="107950" marR="68580" marT="71755" marB="36195" vert="horz"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lumMod val="85000"/>
                      </a:schemeClr>
                    </a:solidFill>
                  </a:tcPr>
                </a:tc>
                <a:tc>
                  <a:txBody>
                    <a:bodyPr/>
                    <a:p>
                      <a:pPr marL="0" indent="0" algn="l">
                        <a:buNone/>
                      </a:pPr>
                      <a:r>
                        <a:rPr lang="en-US" altLang="zh-CN" sz="1400">
                          <a:latin typeface="宋体" charset="0"/>
                          <a:ea typeface="宋体" charset="0"/>
                          <a:cs typeface="宋体" charset="0"/>
                          <a:sym typeface="+mn-ea"/>
                        </a:rPr>
                        <a:t>num_memories</a:t>
                      </a:r>
                      <a:endParaRPr lang="en-US" altLang="zh-CN" sz="1400" b="0" u="none">
                        <a:latin typeface="宋体" charset="0"/>
                        <a:ea typeface="宋体" charset="0"/>
                        <a:cs typeface="宋体" charset="0"/>
                        <a:sym typeface="+mn-ea"/>
                      </a:endParaRPr>
                    </a:p>
                  </a:txBody>
                  <a:tcPr marL="107950" marR="68580" marT="71755" marB="36195" vert="horz" anchor="ctr" anchorCtr="0">
                    <a:lnL w="12700" cap="flat" cmpd="sng">
                      <a:solidFill>
                        <a:schemeClr val="tx1"/>
                      </a:solidFill>
                      <a:prstDash val="solid"/>
                      <a:headEnd type="none" w="med" len="med"/>
                      <a:tailEnd type="none" w="med" len="me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lumMod val="85000"/>
                      </a:schemeClr>
                    </a:solidFill>
                  </a:tcPr>
                </a:tc>
                <a:tc>
                  <a:txBody>
                    <a:bodyPr/>
                    <a:p>
                      <a:pPr marL="0" indent="0" algn="l">
                        <a:buNone/>
                      </a:pPr>
                      <a:r>
                        <a:rPr lang="en-US" altLang="zh-CN" sz="1400">
                          <a:latin typeface="宋体" charset="0"/>
                          <a:ea typeface="宋体" charset="0"/>
                          <a:cs typeface="宋体" charset="0"/>
                          <a:sym typeface="+mn-ea"/>
                        </a:rPr>
                        <a:t>memory</a:t>
                      </a:r>
                      <a:r>
                        <a:rPr lang="zh-CN" altLang="en-US" sz="1400">
                          <a:latin typeface="宋体" charset="0"/>
                          <a:ea typeface="宋体" charset="0"/>
                          <a:cs typeface="宋体" charset="0"/>
                          <a:sym typeface="+mn-ea"/>
                        </a:rPr>
                        <a:t>中记录的路径的结点数目</a:t>
                      </a:r>
                      <a:endParaRPr lang="zh-CN" altLang="en-US" sz="1400">
                        <a:latin typeface="宋体" charset="0"/>
                        <a:ea typeface="宋体" charset="0"/>
                        <a:cs typeface="宋体" charset="0"/>
                        <a:sym typeface="+mn-ea"/>
                      </a:endParaRPr>
                    </a:p>
                    <a:p>
                      <a:pPr marL="0" indent="0" algn="l">
                        <a:buNone/>
                      </a:pPr>
                      <a:r>
                        <a:rPr lang="zh-CN" altLang="en-US" sz="1400">
                          <a:latin typeface="宋体" charset="0"/>
                          <a:ea typeface="宋体" charset="0"/>
                          <a:cs typeface="宋体" charset="0"/>
                          <a:sym typeface="+mn-ea"/>
                        </a:rPr>
                        <a:t>（仅为蚂蚁包时有效）</a:t>
                      </a:r>
                      <a:endParaRPr lang="en-US" altLang="zh-CN" sz="1400" b="0" u="none">
                        <a:latin typeface="宋体" charset="0"/>
                        <a:ea typeface="宋体" charset="0"/>
                        <a:cs typeface="宋体" charset="0"/>
                      </a:endParaRPr>
                    </a:p>
                  </a:txBody>
                  <a:tcPr marL="107950" marR="68580" marT="71755" marB="36195" vert="horz" anchor="ctr" anchorCtr="0">
                    <a:lnL w="12700" cap="flat">
                      <a:solidFill>
                        <a:schemeClr val="tx1"/>
                      </a:solidFill>
                      <a:prstDash val="soli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lumMod val="85000"/>
                      </a:schemeClr>
                    </a:solidFill>
                  </a:tcPr>
                </a:tc>
              </a:tr>
              <a:tr h="622300">
                <a:tc>
                  <a:txBody>
                    <a:bodyPr/>
                    <a:p>
                      <a:pPr marL="0" indent="0" algn="l">
                        <a:buNone/>
                      </a:pPr>
                      <a:r>
                        <a:rPr lang="en-US" altLang="zh-CN" sz="1400" b="0" u="none">
                          <a:latin typeface="宋体" charset="0"/>
                          <a:ea typeface="宋体" charset="0"/>
                          <a:cs typeface="宋体" charset="0"/>
                        </a:rPr>
                        <a:t>logic [0:`NODES-1][$clog2(`X_NODES)-1:0]</a:t>
                      </a:r>
                      <a:endParaRPr lang="en-US" altLang="zh-CN" sz="1400" b="0" u="none">
                        <a:latin typeface="宋体" charset="0"/>
                        <a:ea typeface="宋体" charset="0"/>
                        <a:cs typeface="宋体" charset="0"/>
                      </a:endParaRPr>
                    </a:p>
                  </a:txBody>
                  <a:tcPr marL="107950" marR="68580" marT="71755" marB="36195" vert="horz"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lumMod val="85000"/>
                      </a:schemeClr>
                    </a:solidFill>
                  </a:tcPr>
                </a:tc>
                <a:tc>
                  <a:txBody>
                    <a:bodyPr/>
                    <a:p>
                      <a:pPr marL="0" indent="0" algn="l">
                        <a:buNone/>
                      </a:pPr>
                      <a:r>
                        <a:rPr lang="en-US" altLang="zh-CN" sz="1400" b="0" u="none">
                          <a:latin typeface="宋体" charset="0"/>
                          <a:ea typeface="宋体" charset="0"/>
                          <a:cs typeface="宋体" charset="0"/>
                        </a:rPr>
                        <a:t>x_memory</a:t>
                      </a:r>
                      <a:endParaRPr lang="en-US" altLang="zh-CN" sz="1400" b="0" u="none">
                        <a:latin typeface="宋体" charset="0"/>
                        <a:ea typeface="宋体" charset="0"/>
                        <a:cs typeface="宋体" charset="0"/>
                      </a:endParaRPr>
                    </a:p>
                  </a:txBody>
                  <a:tcPr marL="107950" marR="68580" marT="71755" marB="36195" vert="horz" anchor="ctr" anchorCtr="0">
                    <a:lnL w="12700" cap="flat" cmpd="sng">
                      <a:solidFill>
                        <a:schemeClr val="tx1"/>
                      </a:solidFill>
                      <a:prstDash val="solid"/>
                      <a:headEnd type="none" w="med" len="med"/>
                      <a:tailEnd type="none" w="med" len="me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lumMod val="85000"/>
                      </a:schemeClr>
                    </a:solidFill>
                  </a:tcPr>
                </a:tc>
                <a:tc>
                  <a:txBody>
                    <a:bodyPr/>
                    <a:p>
                      <a:pPr marL="0" indent="0" algn="l">
                        <a:buNone/>
                      </a:pPr>
                      <a:r>
                        <a:rPr lang="zh-CN" altLang="en-US" sz="1400" b="0" u="none">
                          <a:latin typeface="宋体" charset="0"/>
                          <a:ea typeface="宋体" charset="0"/>
                          <a:cs typeface="宋体" charset="0"/>
                        </a:rPr>
                        <a:t>蚂蚁包走过的路径队列（</a:t>
                      </a:r>
                      <a:r>
                        <a:rPr lang="en-US" altLang="zh-CN" sz="1400" b="0" u="none">
                          <a:latin typeface="宋体" charset="0"/>
                          <a:ea typeface="宋体" charset="0"/>
                          <a:cs typeface="宋体" charset="0"/>
                        </a:rPr>
                        <a:t>X</a:t>
                      </a:r>
                      <a:r>
                        <a:rPr lang="zh-CN" altLang="en-US" sz="1400" b="0" u="none">
                          <a:latin typeface="宋体" charset="0"/>
                          <a:ea typeface="宋体" charset="0"/>
                          <a:cs typeface="宋体" charset="0"/>
                        </a:rPr>
                        <a:t>坐标）</a:t>
                      </a:r>
                      <a:endParaRPr lang="zh-CN" altLang="en-US" sz="1400" b="0" u="none">
                        <a:latin typeface="宋体" charset="0"/>
                        <a:ea typeface="宋体" charset="0"/>
                        <a:cs typeface="宋体" charset="0"/>
                      </a:endParaRPr>
                    </a:p>
                    <a:p>
                      <a:pPr marL="0" indent="0" algn="l">
                        <a:buNone/>
                      </a:pPr>
                      <a:r>
                        <a:rPr lang="zh-CN" altLang="en-US" sz="1400">
                          <a:latin typeface="宋体" charset="0"/>
                          <a:ea typeface="宋体" charset="0"/>
                          <a:cs typeface="宋体" charset="0"/>
                          <a:sym typeface="+mn-ea"/>
                        </a:rPr>
                        <a:t>（仅为蚂蚁包时有效）</a:t>
                      </a:r>
                      <a:endParaRPr lang="zh-CN" altLang="en-US" sz="1400" b="0" u="none">
                        <a:latin typeface="宋体" charset="0"/>
                        <a:ea typeface="宋体" charset="0"/>
                        <a:cs typeface="宋体" charset="0"/>
                      </a:endParaRPr>
                    </a:p>
                  </a:txBody>
                  <a:tcPr marL="107950" marR="68580" marT="71755" marB="36195" vert="horz" anchor="ctr" anchorCtr="0">
                    <a:lnL w="12700" cap="flat">
                      <a:solidFill>
                        <a:schemeClr val="tx1"/>
                      </a:solidFill>
                      <a:prstDash val="soli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lumMod val="85000"/>
                      </a:schemeClr>
                    </a:solidFill>
                  </a:tcPr>
                </a:tc>
              </a:tr>
              <a:tr h="624205">
                <a:tc>
                  <a:txBody>
                    <a:bodyPr/>
                    <a:p>
                      <a:pPr marL="0" indent="0" algn="l">
                        <a:buNone/>
                      </a:pPr>
                      <a:r>
                        <a:rPr lang="en-US" altLang="zh-CN" sz="1400" b="0" u="none">
                          <a:latin typeface="宋体" charset="0"/>
                          <a:ea typeface="宋体" charset="0"/>
                          <a:cs typeface="宋体" charset="0"/>
                        </a:rPr>
                        <a:t>logic [0:`NODES-1][$clog2(`Y_NODES)-1:0]</a:t>
                      </a:r>
                      <a:endParaRPr lang="en-US" altLang="zh-CN" sz="1400" b="0" u="none">
                        <a:latin typeface="宋体" charset="0"/>
                        <a:ea typeface="宋体" charset="0"/>
                        <a:cs typeface="宋体" charset="0"/>
                      </a:endParaRPr>
                    </a:p>
                  </a:txBody>
                  <a:tcPr marL="107950" marR="68580" marT="71755" marB="36195" vert="horz"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lumMod val="85000"/>
                      </a:schemeClr>
                    </a:solidFill>
                  </a:tcPr>
                </a:tc>
                <a:tc>
                  <a:txBody>
                    <a:bodyPr/>
                    <a:p>
                      <a:pPr marL="0" indent="0" algn="l">
                        <a:buNone/>
                      </a:pPr>
                      <a:r>
                        <a:rPr lang="en-US" altLang="zh-CN" sz="1400" b="0" u="none">
                          <a:latin typeface="宋体" charset="0"/>
                          <a:ea typeface="宋体" charset="0"/>
                          <a:cs typeface="宋体" charset="0"/>
                        </a:rPr>
                        <a:t>y_memory</a:t>
                      </a:r>
                      <a:endParaRPr lang="en-US" altLang="zh-CN" sz="1400" b="0" u="none">
                        <a:latin typeface="宋体" charset="0"/>
                        <a:ea typeface="宋体" charset="0"/>
                        <a:cs typeface="宋体" charset="0"/>
                      </a:endParaRPr>
                    </a:p>
                  </a:txBody>
                  <a:tcPr marL="107950" marR="68580" marT="71755" marB="36195" vert="horz" anchor="ctr" anchorCtr="0">
                    <a:lnL w="12700" cap="flat" cmpd="sng">
                      <a:solidFill>
                        <a:schemeClr val="tx1"/>
                      </a:solidFill>
                      <a:prstDash val="solid"/>
                      <a:headEnd type="none" w="med" len="med"/>
                      <a:tailEnd type="none" w="med" len="me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lumMod val="85000"/>
                      </a:schemeClr>
                    </a:solidFill>
                  </a:tcPr>
                </a:tc>
                <a:tc>
                  <a:txBody>
                    <a:bodyPr/>
                    <a:p>
                      <a:pPr marL="0" indent="0" algn="l">
                        <a:buNone/>
                      </a:pPr>
                      <a:r>
                        <a:rPr lang="zh-CN" altLang="en-US" sz="1400" b="0" u="none">
                          <a:latin typeface="宋体" charset="0"/>
                          <a:ea typeface="宋体" charset="0"/>
                          <a:cs typeface="宋体" charset="0"/>
                        </a:rPr>
                        <a:t>蚂蚁包走过的路径队列（</a:t>
                      </a:r>
                      <a:r>
                        <a:rPr lang="en-US" altLang="zh-CN" sz="1400" b="0" u="none">
                          <a:latin typeface="宋体" charset="0"/>
                          <a:ea typeface="宋体" charset="0"/>
                          <a:cs typeface="宋体" charset="0"/>
                        </a:rPr>
                        <a:t>Y</a:t>
                      </a:r>
                      <a:r>
                        <a:rPr lang="zh-CN" altLang="en-US" sz="1400" b="0" u="none">
                          <a:latin typeface="宋体" charset="0"/>
                          <a:ea typeface="宋体" charset="0"/>
                          <a:cs typeface="宋体" charset="0"/>
                        </a:rPr>
                        <a:t>坐标）</a:t>
                      </a:r>
                      <a:endParaRPr lang="zh-CN" altLang="en-US" sz="1400" b="0" u="none">
                        <a:latin typeface="宋体" charset="0"/>
                        <a:ea typeface="宋体" charset="0"/>
                        <a:cs typeface="宋体" charset="0"/>
                      </a:endParaRPr>
                    </a:p>
                    <a:p>
                      <a:pPr marL="0" indent="0" algn="l">
                        <a:buNone/>
                      </a:pPr>
                      <a:r>
                        <a:rPr lang="zh-CN" altLang="en-US" sz="1400">
                          <a:latin typeface="宋体" charset="0"/>
                          <a:ea typeface="宋体" charset="0"/>
                          <a:cs typeface="宋体" charset="0"/>
                          <a:sym typeface="+mn-ea"/>
                        </a:rPr>
                        <a:t>（仅为蚂蚁包时有效）</a:t>
                      </a:r>
                      <a:endParaRPr lang="zh-CN" altLang="en-US" sz="1400" b="0" u="none">
                        <a:latin typeface="宋体" charset="0"/>
                        <a:ea typeface="宋体" charset="0"/>
                        <a:cs typeface="宋体" charset="0"/>
                      </a:endParaRPr>
                    </a:p>
                  </a:txBody>
                  <a:tcPr marL="107950" marR="68580" marT="71755" marB="36195" vert="horz" anchor="ctr" anchorCtr="0">
                    <a:lnL w="12700" cap="flat">
                      <a:solidFill>
                        <a:schemeClr val="tx1"/>
                      </a:solidFill>
                      <a:prstDash val="soli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lumMod val="85000"/>
                      </a:schemeClr>
                    </a:solidFill>
                  </a:tcPr>
                </a:tc>
              </a:tr>
              <a:tr h="331470">
                <a:tc>
                  <a:txBody>
                    <a:bodyPr/>
                    <a:p>
                      <a:pPr marL="0" indent="0" algn="l">
                        <a:buNone/>
                      </a:pPr>
                      <a:r>
                        <a:rPr lang="en-US" altLang="zh-CN" sz="1400">
                          <a:latin typeface="宋体" charset="0"/>
                          <a:ea typeface="宋体" charset="0"/>
                          <a:cs typeface="宋体" charset="0"/>
                          <a:sym typeface="+mn-ea"/>
                        </a:rPr>
                        <a:t>Logic [7:0]</a:t>
                      </a:r>
                      <a:endParaRPr lang="en-US" altLang="zh-CN" sz="1400" b="0" u="none">
                        <a:latin typeface="宋体" charset="0"/>
                        <a:ea typeface="宋体" charset="0"/>
                        <a:cs typeface="宋体" charset="0"/>
                        <a:sym typeface="+mn-ea"/>
                      </a:endParaRPr>
                    </a:p>
                  </a:txBody>
                  <a:tcPr marL="107950" marR="68580" marT="71755" marB="36195" vert="horz"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2">
                        <a:lumMod val="90000"/>
                      </a:schemeClr>
                    </a:solidFill>
                  </a:tcPr>
                </a:tc>
                <a:tc>
                  <a:txBody>
                    <a:bodyPr/>
                    <a:p>
                      <a:pPr marL="0" indent="0" algn="l">
                        <a:buNone/>
                      </a:pPr>
                      <a:r>
                        <a:rPr lang="en-US" altLang="zh-CN" sz="1400">
                          <a:latin typeface="宋体" charset="0"/>
                          <a:ea typeface="宋体" charset="0"/>
                          <a:cs typeface="宋体" charset="0"/>
                          <a:sym typeface="+mn-ea"/>
                        </a:rPr>
                        <a:t>id</a:t>
                      </a:r>
                      <a:endParaRPr lang="en-US" altLang="zh-CN" sz="1400" b="0" u="none">
                        <a:latin typeface="宋体" charset="0"/>
                        <a:ea typeface="宋体" charset="0"/>
                        <a:cs typeface="宋体" charset="0"/>
                        <a:sym typeface="+mn-ea"/>
                      </a:endParaRPr>
                    </a:p>
                  </a:txBody>
                  <a:tcPr marL="107950" marR="68580" marT="71755" marB="36195" vert="horz" anchor="ctr" anchorCtr="0">
                    <a:lnL w="12700" cap="flat" cmpd="sng">
                      <a:solidFill>
                        <a:schemeClr val="tx1"/>
                      </a:solidFill>
                      <a:prstDash val="solid"/>
                      <a:headEnd type="none" w="med" len="med"/>
                      <a:tailEnd type="none" w="med" len="me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2">
                        <a:lumMod val="90000"/>
                      </a:schemeClr>
                    </a:solidFill>
                  </a:tcPr>
                </a:tc>
                <a:tc>
                  <a:txBody>
                    <a:bodyPr/>
                    <a:p>
                      <a:pPr marL="0" indent="0" algn="l">
                        <a:buNone/>
                      </a:pPr>
                      <a:r>
                        <a:rPr lang="zh-CN" altLang="en-US" sz="1400">
                          <a:latin typeface="宋体" charset="0"/>
                          <a:ea typeface="宋体" charset="0"/>
                          <a:cs typeface="宋体" charset="0"/>
                          <a:sym typeface="+mn-ea"/>
                        </a:rPr>
                        <a:t>仿真时记录消息包的</a:t>
                      </a:r>
                      <a:r>
                        <a:rPr lang="en-US" altLang="zh-CN" sz="1400">
                          <a:latin typeface="宋体" charset="0"/>
                          <a:ea typeface="宋体" charset="0"/>
                          <a:cs typeface="宋体" charset="0"/>
                          <a:sym typeface="+mn-ea"/>
                        </a:rPr>
                        <a:t>id</a:t>
                      </a:r>
                      <a:r>
                        <a:rPr lang="zh-CN" altLang="en-US" sz="1400">
                          <a:latin typeface="宋体" charset="0"/>
                          <a:ea typeface="宋体" charset="0"/>
                          <a:cs typeface="宋体" charset="0"/>
                          <a:sym typeface="+mn-ea"/>
                        </a:rPr>
                        <a:t>号</a:t>
                      </a:r>
                      <a:endParaRPr lang="zh-CN" altLang="en-US" sz="1400" b="0" u="none">
                        <a:latin typeface="宋体" charset="0"/>
                        <a:ea typeface="宋体" charset="0"/>
                        <a:cs typeface="宋体" charset="0"/>
                      </a:endParaRPr>
                    </a:p>
                  </a:txBody>
                  <a:tcPr marL="107950" marR="68580" marT="71755" marB="36195" vert="horz" anchor="ctr" anchorCtr="0">
                    <a:lnL w="12700" cap="flat">
                      <a:solidFill>
                        <a:schemeClr val="tx1"/>
                      </a:solidFill>
                      <a:prstDash val="soli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2">
                        <a:lumMod val="90000"/>
                      </a:schemeClr>
                    </a:solidFill>
                  </a:tcPr>
                </a:tc>
              </a:tr>
              <a:tr h="331470">
                <a:tc>
                  <a:txBody>
                    <a:bodyPr/>
                    <a:p>
                      <a:pPr marL="0" indent="0" algn="l">
                        <a:buNone/>
                      </a:pPr>
                      <a:r>
                        <a:rPr lang="en-US" altLang="zh-CN" sz="1400" b="0" u="none">
                          <a:latin typeface="宋体" charset="0"/>
                          <a:ea typeface="宋体" charset="0"/>
                          <a:cs typeface="宋体" charset="0"/>
                        </a:rPr>
                        <a:t>logic</a:t>
                      </a:r>
                      <a:endParaRPr lang="en-US" altLang="zh-CN" sz="1400" b="0" u="none">
                        <a:latin typeface="宋体" charset="0"/>
                        <a:ea typeface="宋体" charset="0"/>
                        <a:cs typeface="宋体" charset="0"/>
                      </a:endParaRPr>
                    </a:p>
                  </a:txBody>
                  <a:tcPr marL="107950" marR="68580" marT="71755" marB="36195" vert="horz"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2">
                        <a:lumMod val="90000"/>
                      </a:schemeClr>
                    </a:solidFill>
                  </a:tcPr>
                </a:tc>
                <a:tc>
                  <a:txBody>
                    <a:bodyPr/>
                    <a:p>
                      <a:pPr marL="0" indent="0" algn="l">
                        <a:buNone/>
                      </a:pPr>
                      <a:r>
                        <a:rPr lang="en-US" altLang="zh-CN" sz="1400" b="0" u="none">
                          <a:latin typeface="宋体" charset="0"/>
                          <a:ea typeface="宋体" charset="0"/>
                          <a:cs typeface="宋体" charset="0"/>
                        </a:rPr>
                        <a:t>measure</a:t>
                      </a:r>
                      <a:endParaRPr lang="en-US" altLang="zh-CN" sz="1400" b="0" u="none">
                        <a:latin typeface="宋体" charset="0"/>
                        <a:ea typeface="宋体" charset="0"/>
                        <a:cs typeface="宋体" charset="0"/>
                      </a:endParaRPr>
                    </a:p>
                  </a:txBody>
                  <a:tcPr marL="107950" marR="68580" marT="71755" marB="36195" vert="horz" anchor="ctr" anchorCtr="0">
                    <a:lnL w="12700" cap="flat" cmpd="sng">
                      <a:solidFill>
                        <a:schemeClr val="tx1"/>
                      </a:solidFill>
                      <a:prstDash val="solid"/>
                      <a:headEnd type="none" w="med" len="med"/>
                      <a:tailEnd type="none" w="med" len="me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2">
                        <a:lumMod val="90000"/>
                      </a:schemeClr>
                    </a:solidFill>
                  </a:tcPr>
                </a:tc>
                <a:tc>
                  <a:txBody>
                    <a:bodyPr/>
                    <a:p>
                      <a:pPr marL="0" indent="0" algn="l">
                        <a:buNone/>
                      </a:pPr>
                      <a:r>
                        <a:rPr lang="zh-CN" altLang="en-US" sz="1400" b="0" u="none">
                          <a:latin typeface="宋体" charset="0"/>
                          <a:ea typeface="宋体" charset="0"/>
                          <a:cs typeface="宋体" charset="0"/>
                        </a:rPr>
                        <a:t>仿真时记录测试状态</a:t>
                      </a:r>
                      <a:endParaRPr lang="zh-CN" altLang="en-US" sz="1400" b="0" u="none">
                        <a:latin typeface="宋体" charset="0"/>
                        <a:ea typeface="宋体" charset="0"/>
                        <a:cs typeface="宋体" charset="0"/>
                      </a:endParaRPr>
                    </a:p>
                  </a:txBody>
                  <a:tcPr marL="107950" marR="68580" marT="71755" marB="36195" vert="horz" anchor="ctr" anchorCtr="0">
                    <a:lnL w="12700" cap="flat">
                      <a:solidFill>
                        <a:schemeClr val="tx1"/>
                      </a:solidFill>
                      <a:prstDash val="soli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2">
                        <a:lumMod val="90000"/>
                      </a:schemeClr>
                    </a:solidFill>
                  </a:tcPr>
                </a:tc>
              </a:tr>
              <a:tr h="331470">
                <a:tc>
                  <a:txBody>
                    <a:bodyPr/>
                    <a:p>
                      <a:pPr marL="0" indent="0" algn="l">
                        <a:buNone/>
                      </a:pPr>
                      <a:r>
                        <a:rPr lang="en-US" altLang="zh-CN" sz="1400" b="0" u="none">
                          <a:latin typeface="宋体" charset="0"/>
                          <a:ea typeface="宋体" charset="0"/>
                          <a:cs typeface="宋体" charset="0"/>
                        </a:rPr>
                        <a:t>logic [`TIME_STAMP_SIZE-1:0]</a:t>
                      </a:r>
                      <a:endParaRPr lang="en-US" altLang="zh-CN" sz="1400" b="0" u="none">
                        <a:latin typeface="宋体" charset="0"/>
                        <a:ea typeface="宋体" charset="0"/>
                        <a:cs typeface="宋体" charset="0"/>
                      </a:endParaRPr>
                    </a:p>
                  </a:txBody>
                  <a:tcPr marL="107950" marR="68580" marT="71755" marB="36195" vert="horz"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2">
                        <a:lumMod val="90000"/>
                      </a:schemeClr>
                    </a:solidFill>
                  </a:tcPr>
                </a:tc>
                <a:tc>
                  <a:txBody>
                    <a:bodyPr/>
                    <a:p>
                      <a:pPr marL="0" indent="0" algn="l">
                        <a:buNone/>
                      </a:pPr>
                      <a:r>
                        <a:rPr lang="en-US" altLang="zh-CN" sz="1400" b="0" u="none">
                          <a:latin typeface="宋体" charset="0"/>
                          <a:ea typeface="宋体" charset="0"/>
                          <a:cs typeface="宋体" charset="0"/>
                        </a:rPr>
                        <a:t>timestamp</a:t>
                      </a:r>
                      <a:endParaRPr lang="en-US" altLang="zh-CN" sz="1400" b="0" u="none">
                        <a:latin typeface="宋体" charset="0"/>
                        <a:ea typeface="宋体" charset="0"/>
                        <a:cs typeface="宋体" charset="0"/>
                      </a:endParaRPr>
                    </a:p>
                  </a:txBody>
                  <a:tcPr marL="107950" marR="68580" marT="71755" marB="36195" vert="horz" anchor="ctr" anchorCtr="0">
                    <a:lnL w="12700" cap="flat" cmpd="sng">
                      <a:solidFill>
                        <a:schemeClr val="tx1"/>
                      </a:solidFill>
                      <a:prstDash val="solid"/>
                      <a:headEnd type="none" w="med" len="med"/>
                      <a:tailEnd type="none" w="med" len="me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2">
                        <a:lumMod val="90000"/>
                      </a:schemeClr>
                    </a:solidFill>
                  </a:tcPr>
                </a:tc>
                <a:tc>
                  <a:txBody>
                    <a:bodyPr/>
                    <a:p>
                      <a:pPr marL="0" indent="0" algn="l">
                        <a:buNone/>
                      </a:pPr>
                      <a:r>
                        <a:rPr lang="zh-CN" altLang="en-US" sz="1400" b="0" u="none">
                          <a:latin typeface="宋体" charset="0"/>
                          <a:ea typeface="宋体" charset="0"/>
                          <a:cs typeface="宋体" charset="0"/>
                        </a:rPr>
                        <a:t>仿真时记录数据包进入网络时的时间</a:t>
                      </a:r>
                      <a:endParaRPr lang="zh-CN" altLang="en-US" sz="1400" b="0" u="none">
                        <a:latin typeface="宋体" charset="0"/>
                        <a:ea typeface="宋体" charset="0"/>
                        <a:cs typeface="宋体" charset="0"/>
                      </a:endParaRPr>
                    </a:p>
                  </a:txBody>
                  <a:tcPr marL="107950" marR="68580" marT="71755" marB="36195" vert="horz" anchor="ctr" anchorCtr="0">
                    <a:lnL w="12700" cap="flat">
                      <a:solidFill>
                        <a:schemeClr val="tx1"/>
                      </a:solidFill>
                      <a:prstDash val="soli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2">
                        <a:lumMod val="90000"/>
                      </a:schemeClr>
                    </a:solidFill>
                  </a:tcPr>
                </a:tc>
              </a:tr>
            </a:tbl>
          </a:graphicData>
        </a:graphic>
      </p:graphicFrame>
      <p:sp>
        <p:nvSpPr>
          <p:cNvPr id="6147" name="Rectangle 4"/>
          <p:cNvSpPr>
            <a:spLocks noGrp="1"/>
          </p:cNvSpPr>
          <p:nvPr/>
        </p:nvSpPr>
        <p:spPr>
          <a:xfrm>
            <a:off x="1252538" y="214313"/>
            <a:ext cx="7051675" cy="490537"/>
          </a:xfrm>
          <a:prstGeom prst="rect">
            <a:avLst/>
          </a:prstGeom>
          <a:noFill/>
          <a:ln w="9525">
            <a:noFill/>
          </a:ln>
        </p:spPr>
        <p:txBody>
          <a:bodyPr vert="horz" wrap="square" anchor="ctr"/>
          <a:lstStyle>
            <a:lvl1pPr marL="0" lvl="0" indent="0" algn="l" defTabSz="914400" eaLnBrk="0" fontAlgn="base" latinLnBrk="0" hangingPunct="0">
              <a:lnSpc>
                <a:spcPct val="100000"/>
              </a:lnSpc>
              <a:spcBef>
                <a:spcPct val="0"/>
              </a:spcBef>
              <a:spcAft>
                <a:spcPct val="0"/>
              </a:spcAft>
              <a:buClr>
                <a:srgbClr val="000000"/>
              </a:buClr>
              <a:buNone/>
              <a:defRPr sz="3200" b="1" i="0" u="none" kern="1200" baseline="0">
                <a:solidFill>
                  <a:schemeClr val="accent2"/>
                </a:solidFill>
                <a:latin typeface="+mj-lt"/>
                <a:ea typeface="+mj-ea"/>
                <a:cs typeface="+mj-cs"/>
              </a:defRPr>
            </a:lvl1pPr>
          </a:lstStyle>
          <a:p>
            <a:pPr lvl="0" eaLnBrk="1" hangingPunct="1"/>
            <a:r>
              <a:rPr lang="zh-CN" altLang="en-US" sz="2900" dirty="0">
                <a:ea typeface="宋体" charset="-122"/>
              </a:rPr>
              <a:t>二、</a:t>
            </a:r>
            <a:r>
              <a:rPr lang="en-US" altLang="zh-CN" sz="2900" dirty="0">
                <a:ea typeface="宋体" charset="-122"/>
              </a:rPr>
              <a:t>1. </a:t>
            </a:r>
            <a:r>
              <a:rPr lang="zh-CN" altLang="en-US" sz="2900" dirty="0">
                <a:ea typeface="宋体" charset="-122"/>
              </a:rPr>
              <a:t>消息包结构设计</a:t>
            </a:r>
            <a:endParaRPr lang="zh-CN" altLang="en-US" sz="2900" dirty="0">
              <a:ea typeface="宋体"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0" name="表格 -1"/>
          <p:cNvGraphicFramePr/>
          <p:nvPr/>
        </p:nvGraphicFramePr>
        <p:xfrm>
          <a:off x="448945" y="1398905"/>
          <a:ext cx="8243570" cy="2956560"/>
        </p:xfrm>
        <a:graphic>
          <a:graphicData uri="http://schemas.openxmlformats.org/drawingml/2006/table">
            <a:tbl>
              <a:tblPr firstRow="1" bandRow="1">
                <a:tableStyleId>{5940675A-B579-460E-94D1-54222C63F5DA}</a:tableStyleId>
              </a:tblPr>
              <a:tblGrid>
                <a:gridCol w="2236470"/>
                <a:gridCol w="1517650"/>
                <a:gridCol w="1517650"/>
                <a:gridCol w="1544955"/>
                <a:gridCol w="1426845"/>
              </a:tblGrid>
              <a:tr h="332740">
                <a:tc>
                  <a:txBody>
                    <a:bodyPr/>
                    <a:p>
                      <a:pPr marL="0" indent="0" algn="l">
                        <a:buNone/>
                      </a:pPr>
                      <a:r>
                        <a:rPr lang="en-US" altLang="zh-CN" sz="1600" b="1" u="none">
                          <a:latin typeface="宋体" charset="0"/>
                          <a:ea typeface="宋体" charset="0"/>
                          <a:cs typeface="宋体" charset="0"/>
                        </a:rPr>
                        <a:t>Destination\Neighbor</a:t>
                      </a:r>
                      <a:endParaRPr lang="en-US" altLang="zh-CN" sz="1600" b="1" u="none">
                        <a:latin typeface="宋体" charset="0"/>
                        <a:ea typeface="宋体" charset="0"/>
                        <a:cs typeface="宋体" charset="0"/>
                      </a:endParaRPr>
                    </a:p>
                  </a:txBody>
                  <a:tcPr marL="0" marR="68580" marT="17779" marB="17779"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indent="0" algn="l">
                        <a:buNone/>
                      </a:pPr>
                      <a:r>
                        <a:rPr lang="zh-CN" altLang="en-US" sz="1600" b="1" u="none">
                          <a:latin typeface="宋体" charset="0"/>
                          <a:ea typeface="宋体" charset="0"/>
                          <a:cs typeface="宋体" charset="0"/>
                        </a:rPr>
                        <a:t>北</a:t>
                      </a:r>
                      <a:endParaRPr lang="zh-CN" altLang="en-US" sz="1600" b="1" u="none">
                        <a:latin typeface="宋体" charset="0"/>
                        <a:ea typeface="宋体" charset="0"/>
                        <a:cs typeface="宋体" charset="0"/>
                      </a:endParaRPr>
                    </a:p>
                  </a:txBody>
                  <a:tcPr marL="0" marR="68580" marT="17779" marB="17779" vert="horz" anchor="ctr" anchorCtr="1">
                    <a:lnL w="12700" cap="flat" cmpd="sng">
                      <a:solidFill>
                        <a:schemeClr val="tx1"/>
                      </a:solidFill>
                      <a:prstDash val="solid"/>
                      <a:headEnd type="none" w="med" len="med"/>
                      <a:tailEnd type="none" w="med" len="me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indent="0" algn="l">
                        <a:buNone/>
                      </a:pPr>
                      <a:r>
                        <a:rPr lang="zh-CN" altLang="en-US" sz="1600" b="1" u="none">
                          <a:latin typeface="宋体" charset="0"/>
                          <a:ea typeface="宋体" charset="0"/>
                          <a:cs typeface="宋体" charset="0"/>
                        </a:rPr>
                        <a:t>东</a:t>
                      </a:r>
                      <a:endParaRPr lang="zh-CN" altLang="en-US" sz="1600" b="1" u="none">
                        <a:latin typeface="宋体" charset="0"/>
                        <a:ea typeface="宋体" charset="0"/>
                        <a:cs typeface="宋体" charset="0"/>
                      </a:endParaRPr>
                    </a:p>
                  </a:txBody>
                  <a:tcPr marL="0" marR="68580" marT="17779" marB="17779" vert="horz" anchor="ctr" anchorCtr="1">
                    <a:lnL w="12700" cap="flat">
                      <a:solidFill>
                        <a:schemeClr val="tx1"/>
                      </a:solidFill>
                      <a:prstDash val="soli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indent="0" algn="l">
                        <a:buNone/>
                      </a:pPr>
                      <a:r>
                        <a:rPr lang="zh-CN" altLang="en-US" sz="1600" b="1" u="none">
                          <a:latin typeface="宋体" charset="0"/>
                          <a:ea typeface="宋体" charset="0"/>
                          <a:cs typeface="宋体" charset="0"/>
                        </a:rPr>
                        <a:t>南</a:t>
                      </a:r>
                      <a:endParaRPr lang="zh-CN" altLang="en-US" sz="1600" b="1" u="none">
                        <a:latin typeface="宋体" charset="0"/>
                        <a:ea typeface="宋体" charset="0"/>
                        <a:cs typeface="宋体" charset="0"/>
                      </a:endParaRPr>
                    </a:p>
                  </a:txBody>
                  <a:tcPr marL="0" marR="68580" marT="17779" marB="17779" vert="horz" anchor="ctr" anchorCtr="1">
                    <a:lnL w="12700" cap="flat">
                      <a:solidFill>
                        <a:schemeClr val="tx1"/>
                      </a:solidFill>
                      <a:prstDash val="soli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indent="0" algn="l">
                        <a:buNone/>
                      </a:pPr>
                      <a:r>
                        <a:rPr lang="zh-CN" altLang="en-US" sz="1600" b="1" u="none">
                          <a:latin typeface="宋体" charset="0"/>
                          <a:ea typeface="宋体" charset="0"/>
                          <a:cs typeface="宋体" charset="0"/>
                        </a:rPr>
                        <a:t>西</a:t>
                      </a:r>
                      <a:endParaRPr lang="zh-CN" altLang="en-US" sz="1600" b="1" u="none">
                        <a:latin typeface="宋体" charset="0"/>
                        <a:ea typeface="宋体" charset="0"/>
                        <a:cs typeface="宋体" charset="0"/>
                      </a:endParaRPr>
                    </a:p>
                  </a:txBody>
                  <a:tcPr marL="0" marR="68580" marT="17779" marB="17779" vert="horz" anchor="ctr" anchorCtr="1">
                    <a:lnL w="12700" cap="flat">
                      <a:solidFill>
                        <a:schemeClr val="tx1"/>
                      </a:solidFill>
                      <a:prstDash val="soli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32740">
                <a:tc>
                  <a:txBody>
                    <a:bodyPr/>
                    <a:p>
                      <a:pPr marL="0" indent="0" algn="l">
                        <a:buNone/>
                      </a:pPr>
                      <a:r>
                        <a:rPr lang="en-US" altLang="zh-CN" sz="1600" b="1" u="none">
                          <a:latin typeface="宋体" charset="0"/>
                          <a:ea typeface="宋体" charset="0"/>
                          <a:cs typeface="宋体" charset="0"/>
                        </a:rPr>
                        <a:t>0</a:t>
                      </a:r>
                      <a:endParaRPr lang="en-US" altLang="zh-CN" sz="1600" b="1" u="none">
                        <a:latin typeface="宋体" charset="0"/>
                        <a:ea typeface="宋体" charset="0"/>
                        <a:cs typeface="宋体" charset="0"/>
                      </a:endParaRPr>
                    </a:p>
                  </a:txBody>
                  <a:tcPr marL="0" marR="68580" marT="17779" marB="17779"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indent="0" algn="l">
                        <a:buNone/>
                      </a:pPr>
                      <a:r>
                        <a:rPr lang="en-US" altLang="zh-CN" sz="1600" b="1" u="none">
                          <a:latin typeface="宋体" charset="0"/>
                          <a:ea typeface="宋体" charset="0"/>
                          <a:cs typeface="宋体" charset="0"/>
                        </a:rPr>
                        <a:t>ph[0][</a:t>
                      </a:r>
                      <a:r>
                        <a:rPr lang="zh-CN" altLang="en-US" sz="1600" b="1" u="none">
                          <a:latin typeface="宋体" charset="0"/>
                          <a:ea typeface="宋体" charset="0"/>
                          <a:cs typeface="宋体" charset="0"/>
                        </a:rPr>
                        <a:t>北</a:t>
                      </a:r>
                      <a:r>
                        <a:rPr lang="en-US" altLang="zh-CN" sz="1600" b="1" u="none">
                          <a:latin typeface="宋体" charset="0"/>
                          <a:ea typeface="宋体" charset="0"/>
                          <a:cs typeface="宋体" charset="0"/>
                        </a:rPr>
                        <a:t>] </a:t>
                      </a:r>
                      <a:endParaRPr lang="en-US" altLang="zh-CN" sz="1600" b="1" u="none">
                        <a:latin typeface="宋体" charset="0"/>
                        <a:ea typeface="宋体" charset="0"/>
                        <a:cs typeface="宋体" charset="0"/>
                      </a:endParaRPr>
                    </a:p>
                  </a:txBody>
                  <a:tcPr marL="0" marR="68580" marT="17779" marB="17779" vert="horz" anchor="ctr" anchorCtr="1">
                    <a:lnL w="12700" cap="flat" cmpd="sng">
                      <a:solidFill>
                        <a:schemeClr val="tx1"/>
                      </a:solidFill>
                      <a:prstDash val="solid"/>
                      <a:headEnd type="none" w="med" len="med"/>
                      <a:tailEnd type="none" w="med" len="me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indent="0" algn="l">
                        <a:buNone/>
                      </a:pPr>
                      <a:r>
                        <a:rPr lang="en-US" altLang="zh-CN" sz="1600" b="1" u="none">
                          <a:latin typeface="宋体" charset="0"/>
                          <a:ea typeface="宋体" charset="0"/>
                          <a:cs typeface="宋体" charset="0"/>
                        </a:rPr>
                        <a:t> </a:t>
                      </a:r>
                      <a:endParaRPr lang="en-US" altLang="zh-CN" sz="1600" b="1" u="none">
                        <a:latin typeface="宋体" charset="0"/>
                        <a:ea typeface="宋体" charset="0"/>
                        <a:cs typeface="宋体" charset="0"/>
                      </a:endParaRPr>
                    </a:p>
                  </a:txBody>
                  <a:tcPr marL="0" marR="68580" marT="17779" marB="17779" vert="horz" anchor="ctr" anchorCtr="1">
                    <a:lnL w="12700" cap="flat">
                      <a:solidFill>
                        <a:schemeClr val="tx1"/>
                      </a:solidFill>
                      <a:prstDash val="soli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indent="0" algn="l">
                        <a:buNone/>
                      </a:pPr>
                      <a:r>
                        <a:rPr lang="en-US" altLang="zh-CN" sz="1600" b="1" u="none">
                          <a:latin typeface="宋体" charset="0"/>
                          <a:ea typeface="宋体" charset="0"/>
                          <a:cs typeface="宋体" charset="0"/>
                        </a:rPr>
                        <a:t> </a:t>
                      </a:r>
                      <a:endParaRPr lang="en-US" altLang="zh-CN" sz="1600" b="1" u="none">
                        <a:latin typeface="宋体" charset="0"/>
                        <a:ea typeface="宋体" charset="0"/>
                        <a:cs typeface="宋体" charset="0"/>
                      </a:endParaRPr>
                    </a:p>
                  </a:txBody>
                  <a:tcPr marL="0" marR="68580" marT="17779" marB="17779" vert="horz" anchor="ctr" anchorCtr="1">
                    <a:lnL w="12700" cap="flat">
                      <a:solidFill>
                        <a:schemeClr val="tx1"/>
                      </a:solidFill>
                      <a:prstDash val="soli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indent="0" algn="l">
                        <a:buNone/>
                      </a:pPr>
                      <a:r>
                        <a:rPr lang="en-US" altLang="zh-CN" sz="1600" b="1" u="none">
                          <a:latin typeface="宋体" charset="0"/>
                          <a:ea typeface="宋体" charset="0"/>
                          <a:cs typeface="宋体" charset="0"/>
                        </a:rPr>
                        <a:t> </a:t>
                      </a:r>
                      <a:endParaRPr lang="en-US" altLang="zh-CN" sz="1600" b="1" u="none">
                        <a:latin typeface="宋体" charset="0"/>
                        <a:ea typeface="宋体" charset="0"/>
                        <a:cs typeface="宋体" charset="0"/>
                      </a:endParaRPr>
                    </a:p>
                  </a:txBody>
                  <a:tcPr marL="0" marR="68580" marT="17779" marB="17779" vert="horz" anchor="ctr" anchorCtr="1">
                    <a:lnL w="12700" cap="flat">
                      <a:solidFill>
                        <a:schemeClr val="tx1"/>
                      </a:solidFill>
                      <a:prstDash val="soli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32740">
                <a:tc>
                  <a:txBody>
                    <a:bodyPr/>
                    <a:p>
                      <a:pPr marL="0" indent="0" algn="l">
                        <a:buNone/>
                      </a:pPr>
                      <a:r>
                        <a:rPr lang="en-US" altLang="zh-CN" sz="1600" b="1" u="none">
                          <a:latin typeface="宋体" charset="0"/>
                          <a:ea typeface="宋体" charset="0"/>
                          <a:cs typeface="宋体" charset="0"/>
                        </a:rPr>
                        <a:t>1</a:t>
                      </a:r>
                      <a:endParaRPr lang="en-US" altLang="zh-CN" sz="1600" b="1" u="none">
                        <a:latin typeface="宋体" charset="0"/>
                        <a:ea typeface="宋体" charset="0"/>
                        <a:cs typeface="宋体" charset="0"/>
                      </a:endParaRPr>
                    </a:p>
                  </a:txBody>
                  <a:tcPr marL="0" marR="68580" marT="17779" marB="17779"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indent="0" algn="l">
                        <a:buNone/>
                      </a:pPr>
                      <a:r>
                        <a:rPr lang="en-US" altLang="zh-CN" sz="1600" b="1" u="none">
                          <a:latin typeface="宋体" charset="0"/>
                          <a:ea typeface="宋体" charset="0"/>
                          <a:cs typeface="宋体" charset="0"/>
                        </a:rPr>
                        <a:t> </a:t>
                      </a:r>
                      <a:endParaRPr lang="en-US" altLang="zh-CN" sz="1600" b="1" u="none">
                        <a:latin typeface="宋体" charset="0"/>
                        <a:ea typeface="宋体" charset="0"/>
                        <a:cs typeface="宋体" charset="0"/>
                      </a:endParaRPr>
                    </a:p>
                  </a:txBody>
                  <a:tcPr marL="0" marR="68580" marT="17779" marB="17779" vert="horz" anchor="ctr" anchorCtr="1">
                    <a:lnL w="12700" cap="flat" cmpd="sng">
                      <a:solidFill>
                        <a:schemeClr val="tx1"/>
                      </a:solidFill>
                      <a:prstDash val="solid"/>
                      <a:headEnd type="none" w="med" len="med"/>
                      <a:tailEnd type="none" w="med" len="me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indent="0" algn="l">
                        <a:buNone/>
                      </a:pPr>
                      <a:r>
                        <a:rPr lang="en-US" altLang="zh-CN" sz="1600" b="1" u="none">
                          <a:latin typeface="宋体" charset="0"/>
                          <a:ea typeface="宋体" charset="0"/>
                          <a:cs typeface="宋体" charset="0"/>
                        </a:rPr>
                        <a:t> </a:t>
                      </a:r>
                      <a:endParaRPr lang="en-US" altLang="zh-CN" sz="1600" b="1" u="none">
                        <a:latin typeface="宋体" charset="0"/>
                        <a:ea typeface="宋体" charset="0"/>
                        <a:cs typeface="宋体" charset="0"/>
                      </a:endParaRPr>
                    </a:p>
                  </a:txBody>
                  <a:tcPr marL="0" marR="68580" marT="17779" marB="17779" vert="horz" anchor="ctr" anchorCtr="1">
                    <a:lnL w="12700" cap="flat">
                      <a:solidFill>
                        <a:schemeClr val="tx1"/>
                      </a:solidFill>
                      <a:prstDash val="soli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indent="0" algn="l">
                        <a:buNone/>
                      </a:pPr>
                      <a:r>
                        <a:rPr lang="en-US" altLang="zh-CN" sz="1600" b="1" u="none">
                          <a:latin typeface="宋体" charset="0"/>
                          <a:ea typeface="宋体" charset="0"/>
                          <a:cs typeface="宋体" charset="0"/>
                        </a:rPr>
                        <a:t> </a:t>
                      </a:r>
                      <a:endParaRPr lang="en-US" altLang="zh-CN" sz="1600" b="1" u="none">
                        <a:latin typeface="宋体" charset="0"/>
                        <a:ea typeface="宋体" charset="0"/>
                        <a:cs typeface="宋体" charset="0"/>
                      </a:endParaRPr>
                    </a:p>
                  </a:txBody>
                  <a:tcPr marL="0" marR="68580" marT="17779" marB="17779" vert="horz" anchor="ctr" anchorCtr="1">
                    <a:lnL w="12700" cap="flat">
                      <a:solidFill>
                        <a:schemeClr val="tx1"/>
                      </a:solidFill>
                      <a:prstDash val="soli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indent="0" algn="l">
                        <a:buNone/>
                      </a:pPr>
                      <a:r>
                        <a:rPr lang="en-US" altLang="zh-CN" sz="1600" b="1" u="none">
                          <a:latin typeface="宋体" charset="0"/>
                          <a:ea typeface="宋体" charset="0"/>
                          <a:cs typeface="宋体" charset="0"/>
                        </a:rPr>
                        <a:t> </a:t>
                      </a:r>
                      <a:endParaRPr lang="en-US" altLang="zh-CN" sz="1600" b="1" u="none">
                        <a:latin typeface="宋体" charset="0"/>
                        <a:ea typeface="宋体" charset="0"/>
                        <a:cs typeface="宋体" charset="0"/>
                      </a:endParaRPr>
                    </a:p>
                  </a:txBody>
                  <a:tcPr marL="0" marR="68580" marT="17779" marB="17779" vert="horz" anchor="ctr" anchorCtr="1">
                    <a:lnL w="12700" cap="flat">
                      <a:solidFill>
                        <a:schemeClr val="tx1"/>
                      </a:solidFill>
                      <a:prstDash val="soli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793115">
                <a:tc gridSpan="5">
                  <a:txBody>
                    <a:bodyPr/>
                    <a:p>
                      <a:pPr marL="0" indent="0" algn="l">
                        <a:buNone/>
                      </a:pPr>
                      <a:r>
                        <a:rPr lang="en-US" altLang="zh-CN" sz="1600" b="1" u="none">
                          <a:latin typeface="宋体" charset="0"/>
                          <a:ea typeface="宋体" charset="0"/>
                          <a:cs typeface="宋体" charset="0"/>
                        </a:rPr>
                        <a:t>          :</a:t>
                      </a:r>
                      <a:endParaRPr lang="en-US" altLang="zh-CN" sz="1600" b="1" u="none">
                        <a:latin typeface="宋体" charset="0"/>
                        <a:ea typeface="宋体" charset="0"/>
                        <a:cs typeface="宋体" charset="0"/>
                      </a:endParaRPr>
                    </a:p>
                    <a:p>
                      <a:pPr marL="0" indent="0" algn="l">
                        <a:buNone/>
                      </a:pPr>
                      <a:r>
                        <a:rPr lang="en-US" altLang="zh-CN" sz="1600" b="1" u="none">
                          <a:latin typeface="宋体" charset="0"/>
                          <a:ea typeface="宋体" charset="0"/>
                          <a:cs typeface="宋体" charset="0"/>
                        </a:rPr>
                        <a:t>          :</a:t>
                      </a:r>
                      <a:endParaRPr lang="en-US" altLang="zh-CN" sz="1600" b="1" u="none">
                        <a:latin typeface="宋体" charset="0"/>
                        <a:ea typeface="宋体" charset="0"/>
                        <a:cs typeface="宋体" charset="0"/>
                      </a:endParaRPr>
                    </a:p>
                    <a:p>
                      <a:pPr marL="0" indent="0" algn="l">
                        <a:buNone/>
                      </a:pPr>
                      <a:r>
                        <a:rPr lang="en-US" altLang="zh-CN" sz="1600" b="1" u="none">
                          <a:latin typeface="宋体" charset="0"/>
                          <a:ea typeface="宋体" charset="0"/>
                          <a:cs typeface="宋体" charset="0"/>
                        </a:rPr>
                        <a:t>          :</a:t>
                      </a:r>
                      <a:endParaRPr lang="en-US" altLang="zh-CN" sz="1600" b="1" u="none">
                        <a:latin typeface="宋体" charset="0"/>
                        <a:ea typeface="宋体" charset="0"/>
                        <a:cs typeface="宋体" charset="0"/>
                      </a:endParaRPr>
                    </a:p>
                  </a:txBody>
                  <a:tcPr marL="0" marR="68580" marT="17779" marB="17779" vert="horz" anchor="ctr" anchorCtr="0">
                    <a:lnL w="12700" cap="flat" cmpd="sng">
                      <a:solidFill>
                        <a:schemeClr val="tx1"/>
                      </a:solidFill>
                      <a:prstDash val="solid"/>
                      <a:headEnd type="none" w="med" len="med"/>
                      <a:tailEnd type="none" w="med" len="med"/>
                    </a:lnL>
                    <a:lnR w="12700">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332740">
                <a:tc>
                  <a:txBody>
                    <a:bodyPr/>
                    <a:p>
                      <a:pPr marL="0" indent="0" algn="l">
                        <a:buNone/>
                      </a:pPr>
                      <a:r>
                        <a:rPr lang="zh-CN" altLang="en-US" sz="1600" b="1" u="none">
                          <a:latin typeface="宋体" charset="0"/>
                          <a:ea typeface="宋体" charset="0"/>
                          <a:cs typeface="宋体" charset="0"/>
                        </a:rPr>
                        <a:t>结点数</a:t>
                      </a:r>
                      <a:r>
                        <a:rPr lang="en-US" altLang="zh-CN" sz="1600" b="1" u="none">
                          <a:latin typeface="宋体" charset="0"/>
                          <a:ea typeface="宋体" charset="0"/>
                          <a:cs typeface="宋体" charset="0"/>
                        </a:rPr>
                        <a:t>-2</a:t>
                      </a:r>
                      <a:endParaRPr lang="en-US" altLang="zh-CN" sz="1600" b="1" u="none">
                        <a:latin typeface="宋体" charset="0"/>
                        <a:ea typeface="宋体" charset="0"/>
                        <a:cs typeface="宋体" charset="0"/>
                      </a:endParaRPr>
                    </a:p>
                  </a:txBody>
                  <a:tcPr marL="0" marR="68580" marT="17779" marB="17779"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indent="0" algn="l">
                        <a:buNone/>
                      </a:pPr>
                      <a:r>
                        <a:rPr lang="en-US" altLang="zh-CN" sz="1600" b="1" u="none">
                          <a:latin typeface="宋体" charset="0"/>
                          <a:ea typeface="宋体" charset="0"/>
                          <a:cs typeface="宋体" charset="0"/>
                        </a:rPr>
                        <a:t> </a:t>
                      </a:r>
                      <a:endParaRPr lang="en-US" altLang="zh-CN" sz="1600" b="1" u="none">
                        <a:latin typeface="宋体" charset="0"/>
                        <a:ea typeface="宋体" charset="0"/>
                        <a:cs typeface="宋体" charset="0"/>
                      </a:endParaRPr>
                    </a:p>
                  </a:txBody>
                  <a:tcPr marL="0" marR="68580" marT="17779" marB="17779" vert="horz" anchor="ctr" anchorCtr="1">
                    <a:lnL w="12700" cap="flat" cmpd="sng">
                      <a:solidFill>
                        <a:schemeClr val="tx1"/>
                      </a:solidFill>
                      <a:prstDash val="solid"/>
                      <a:headEnd type="none" w="med" len="med"/>
                      <a:tailEnd type="none" w="med" len="me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indent="0" algn="l">
                        <a:buNone/>
                      </a:pPr>
                      <a:r>
                        <a:rPr lang="en-US" altLang="zh-CN" sz="1600" b="1" u="none">
                          <a:latin typeface="宋体" charset="0"/>
                          <a:ea typeface="宋体" charset="0"/>
                          <a:cs typeface="宋体" charset="0"/>
                        </a:rPr>
                        <a:t> </a:t>
                      </a:r>
                      <a:endParaRPr lang="en-US" altLang="zh-CN" sz="1600" b="1" u="none">
                        <a:latin typeface="宋体" charset="0"/>
                        <a:ea typeface="宋体" charset="0"/>
                        <a:cs typeface="宋体" charset="0"/>
                      </a:endParaRPr>
                    </a:p>
                  </a:txBody>
                  <a:tcPr marL="0" marR="68580" marT="17779" marB="17779" vert="horz" anchor="ctr" anchorCtr="1">
                    <a:lnL w="12700" cap="flat">
                      <a:solidFill>
                        <a:schemeClr val="tx1"/>
                      </a:solidFill>
                      <a:prstDash val="soli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indent="0" algn="l">
                        <a:buNone/>
                      </a:pPr>
                      <a:r>
                        <a:rPr lang="en-US" altLang="zh-CN" sz="1600" b="1" u="none">
                          <a:latin typeface="宋体" charset="0"/>
                          <a:ea typeface="宋体" charset="0"/>
                          <a:cs typeface="宋体" charset="0"/>
                        </a:rPr>
                        <a:t> </a:t>
                      </a:r>
                      <a:endParaRPr lang="en-US" altLang="zh-CN" sz="1600" b="1" u="none">
                        <a:latin typeface="宋体" charset="0"/>
                        <a:ea typeface="宋体" charset="0"/>
                        <a:cs typeface="宋体" charset="0"/>
                      </a:endParaRPr>
                    </a:p>
                  </a:txBody>
                  <a:tcPr marL="0" marR="68580" marT="17779" marB="17779" vert="horz" anchor="ctr" anchorCtr="1">
                    <a:lnL w="12700" cap="flat">
                      <a:solidFill>
                        <a:schemeClr val="tx1"/>
                      </a:solidFill>
                      <a:prstDash val="soli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indent="0" algn="l">
                        <a:buNone/>
                      </a:pPr>
                      <a:r>
                        <a:rPr lang="en-US" altLang="zh-CN" sz="1600" b="1" u="none">
                          <a:latin typeface="宋体" charset="0"/>
                          <a:ea typeface="宋体" charset="0"/>
                          <a:cs typeface="宋体" charset="0"/>
                        </a:rPr>
                        <a:t> </a:t>
                      </a:r>
                      <a:endParaRPr lang="en-US" altLang="zh-CN" sz="1600" b="1" u="none">
                        <a:latin typeface="宋体" charset="0"/>
                        <a:ea typeface="宋体" charset="0"/>
                        <a:cs typeface="宋体" charset="0"/>
                      </a:endParaRPr>
                    </a:p>
                  </a:txBody>
                  <a:tcPr marL="0" marR="68580" marT="17779" marB="17779" vert="horz" anchor="ctr" anchorCtr="1">
                    <a:lnL w="12700" cap="flat">
                      <a:solidFill>
                        <a:schemeClr val="tx1"/>
                      </a:solidFill>
                      <a:prstDash val="soli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32740">
                <a:tc>
                  <a:txBody>
                    <a:bodyPr/>
                    <a:p>
                      <a:pPr marL="0" indent="0" algn="l">
                        <a:buNone/>
                      </a:pPr>
                      <a:r>
                        <a:rPr lang="zh-CN" altLang="en-US" sz="1600" b="1" u="none">
                          <a:latin typeface="宋体" charset="0"/>
                          <a:ea typeface="宋体" charset="0"/>
                          <a:cs typeface="宋体" charset="0"/>
                        </a:rPr>
                        <a:t>结点数</a:t>
                      </a:r>
                      <a:r>
                        <a:rPr lang="en-US" altLang="zh-CN" sz="1600" b="1" u="none">
                          <a:latin typeface="宋体" charset="0"/>
                          <a:ea typeface="宋体" charset="0"/>
                          <a:cs typeface="宋体" charset="0"/>
                        </a:rPr>
                        <a:t>-1</a:t>
                      </a:r>
                      <a:endParaRPr lang="en-US" altLang="zh-CN" sz="1600" b="1" u="none">
                        <a:latin typeface="宋体" charset="0"/>
                        <a:ea typeface="宋体" charset="0"/>
                        <a:cs typeface="宋体" charset="0"/>
                      </a:endParaRPr>
                    </a:p>
                  </a:txBody>
                  <a:tcPr marL="0" marR="68580" marT="17779" marB="17779"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indent="0" algn="l">
                        <a:buNone/>
                      </a:pPr>
                      <a:r>
                        <a:rPr lang="en-US" altLang="zh-CN" sz="1600" b="1" u="none">
                          <a:latin typeface="宋体" charset="0"/>
                          <a:ea typeface="宋体" charset="0"/>
                          <a:cs typeface="宋体" charset="0"/>
                        </a:rPr>
                        <a:t> </a:t>
                      </a:r>
                      <a:endParaRPr lang="en-US" altLang="zh-CN" sz="1600" b="1" u="none">
                        <a:latin typeface="宋体" charset="0"/>
                        <a:ea typeface="宋体" charset="0"/>
                        <a:cs typeface="宋体" charset="0"/>
                      </a:endParaRPr>
                    </a:p>
                  </a:txBody>
                  <a:tcPr marL="0" marR="68580" marT="17779" marB="17779" vert="horz" anchor="ctr" anchorCtr="1">
                    <a:lnL w="12700" cap="flat" cmpd="sng">
                      <a:solidFill>
                        <a:schemeClr val="tx1"/>
                      </a:solidFill>
                      <a:prstDash val="solid"/>
                      <a:headEnd type="none" w="med" len="med"/>
                      <a:tailEnd type="none" w="med" len="me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indent="0" algn="l">
                        <a:buNone/>
                      </a:pPr>
                      <a:r>
                        <a:rPr lang="en-US" altLang="zh-CN" sz="1600" b="1" u="none">
                          <a:latin typeface="宋体" charset="0"/>
                          <a:ea typeface="宋体" charset="0"/>
                          <a:cs typeface="宋体" charset="0"/>
                        </a:rPr>
                        <a:t> </a:t>
                      </a:r>
                      <a:endParaRPr lang="en-US" altLang="zh-CN" sz="1600" b="1" u="none">
                        <a:latin typeface="宋体" charset="0"/>
                        <a:ea typeface="宋体" charset="0"/>
                        <a:cs typeface="宋体" charset="0"/>
                      </a:endParaRPr>
                    </a:p>
                  </a:txBody>
                  <a:tcPr marL="0" marR="68580" marT="17779" marB="17779" vert="horz" anchor="ctr" anchorCtr="1">
                    <a:lnL w="12700" cap="flat">
                      <a:solidFill>
                        <a:schemeClr val="tx1"/>
                      </a:solidFill>
                      <a:prstDash val="soli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indent="0" algn="l">
                        <a:buNone/>
                      </a:pPr>
                      <a:r>
                        <a:rPr lang="en-US" altLang="zh-CN" sz="1600" b="1" u="none">
                          <a:latin typeface="宋体" charset="0"/>
                          <a:ea typeface="宋体" charset="0"/>
                          <a:cs typeface="宋体" charset="0"/>
                        </a:rPr>
                        <a:t> </a:t>
                      </a:r>
                      <a:endParaRPr lang="en-US" altLang="zh-CN" sz="1600" b="1" u="none">
                        <a:latin typeface="宋体" charset="0"/>
                        <a:ea typeface="宋体" charset="0"/>
                        <a:cs typeface="宋体" charset="0"/>
                      </a:endParaRPr>
                    </a:p>
                  </a:txBody>
                  <a:tcPr marL="0" marR="68580" marT="17779" marB="17779" vert="horz" anchor="ctr" anchorCtr="1">
                    <a:lnL w="12700" cap="flat">
                      <a:solidFill>
                        <a:schemeClr val="tx1"/>
                      </a:solidFill>
                      <a:prstDash val="soli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indent="0" algn="l">
                        <a:buNone/>
                      </a:pPr>
                      <a:endParaRPr lang="zh-CN" altLang="en-US" sz="1600" b="1" u="none">
                        <a:latin typeface="宋体" charset="0"/>
                        <a:ea typeface="宋体" charset="0"/>
                        <a:cs typeface="宋体" charset="0"/>
                      </a:endParaRPr>
                    </a:p>
                  </a:txBody>
                  <a:tcPr marL="0" marR="68580" marT="17779" marB="17779" vert="horz" anchor="ctr" anchorCtr="1">
                    <a:lnL w="12700" cap="flat">
                      <a:solidFill>
                        <a:schemeClr val="tx1"/>
                      </a:solidFill>
                      <a:prstDash val="soli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6147" name="Rectangle 4"/>
          <p:cNvSpPr>
            <a:spLocks noGrp="1"/>
          </p:cNvSpPr>
          <p:nvPr/>
        </p:nvSpPr>
        <p:spPr>
          <a:xfrm>
            <a:off x="1252538" y="214313"/>
            <a:ext cx="7051675" cy="490537"/>
          </a:xfrm>
          <a:prstGeom prst="rect">
            <a:avLst/>
          </a:prstGeom>
          <a:noFill/>
          <a:ln w="9525">
            <a:noFill/>
          </a:ln>
        </p:spPr>
        <p:txBody>
          <a:bodyPr vert="horz" wrap="square" anchor="ctr"/>
          <a:lstStyle>
            <a:lvl1pPr marL="0" lvl="0" indent="0" algn="l" defTabSz="914400" eaLnBrk="0" fontAlgn="base" latinLnBrk="0" hangingPunct="0">
              <a:lnSpc>
                <a:spcPct val="100000"/>
              </a:lnSpc>
              <a:spcBef>
                <a:spcPct val="0"/>
              </a:spcBef>
              <a:spcAft>
                <a:spcPct val="0"/>
              </a:spcAft>
              <a:buClr>
                <a:srgbClr val="000000"/>
              </a:buClr>
              <a:buNone/>
              <a:defRPr sz="3200" b="1" i="0" u="none" kern="1200" baseline="0">
                <a:solidFill>
                  <a:schemeClr val="accent2"/>
                </a:solidFill>
                <a:latin typeface="+mj-lt"/>
                <a:ea typeface="+mj-ea"/>
                <a:cs typeface="+mj-cs"/>
              </a:defRPr>
            </a:lvl1pPr>
          </a:lstStyle>
          <a:p>
            <a:pPr lvl="0" eaLnBrk="1" hangingPunct="1"/>
            <a:r>
              <a:rPr lang="zh-CN" altLang="en-US" sz="2900" dirty="0">
                <a:ea typeface="宋体" charset="-122"/>
              </a:rPr>
              <a:t>二、</a:t>
            </a:r>
            <a:r>
              <a:rPr lang="en-US" altLang="zh-CN" sz="2900" dirty="0">
                <a:ea typeface="宋体" charset="-122"/>
              </a:rPr>
              <a:t>2. </a:t>
            </a:r>
            <a:r>
              <a:rPr lang="zh-CN" altLang="zh-CN" sz="2900" dirty="0">
                <a:ea typeface="宋体" charset="-122"/>
              </a:rPr>
              <a:t>信息素表的结构</a:t>
            </a:r>
            <a:endParaRPr lang="zh-CN" altLang="zh-CN" sz="2900" dirty="0">
              <a:ea typeface="宋体" charset="-122"/>
            </a:endParaRPr>
          </a:p>
        </p:txBody>
      </p:sp>
      <p:sp>
        <p:nvSpPr>
          <p:cNvPr id="3" name="文本框 2"/>
          <p:cNvSpPr txBox="1"/>
          <p:nvPr/>
        </p:nvSpPr>
        <p:spPr>
          <a:xfrm>
            <a:off x="424180" y="4111625"/>
            <a:ext cx="8253730" cy="749300"/>
          </a:xfrm>
          <a:prstGeom prst="rect">
            <a:avLst/>
          </a:prstGeom>
          <a:noFill/>
        </p:spPr>
        <p:txBody>
          <a:bodyPr wrap="square" rtlCol="0">
            <a:spAutoFit/>
          </a:bodyPr>
          <a:p>
            <a:pPr algn="l">
              <a:lnSpc>
                <a:spcPct val="120000"/>
              </a:lnSpc>
            </a:pPr>
            <a:r>
              <a:rPr lang="en-US" altLang="zh-CN" sz="1800">
                <a:solidFill>
                  <a:srgbClr val="213200"/>
                </a:solidFill>
                <a:uFillTx/>
              </a:rPr>
              <a:t>        </a:t>
            </a:r>
            <a:r>
              <a:rPr lang="zh-CN" altLang="en-US" sz="1800">
                <a:solidFill>
                  <a:srgbClr val="213200"/>
                </a:solidFill>
                <a:uFillTx/>
              </a:rPr>
              <a:t>信息素表的设计结构如上表所示，各行对应编号为Destination的目的结点，行数等于结点数，各列对应名称为Neighbor的输出端口。</a:t>
            </a:r>
            <a:endParaRPr lang="zh-CN" altLang="en-US" sz="1800">
              <a:solidFill>
                <a:srgbClr val="213200"/>
              </a:solidFill>
              <a:uFillTx/>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页脚占位符 3"/>
          <p:cNvSpPr txBox="1">
            <a:spLocks noGrp="1"/>
          </p:cNvSpPr>
          <p:nvPr/>
        </p:nvSpPr>
        <p:spPr>
          <a:xfrm>
            <a:off x="177800" y="6340475"/>
            <a:ext cx="2541588" cy="330200"/>
          </a:xfrm>
          <a:prstGeom prst="rect">
            <a:avLst/>
          </a:prstGeom>
          <a:noFill/>
          <a:ln w="9525">
            <a:noFill/>
          </a:ln>
        </p:spPr>
        <p:txBody>
          <a:bodyPr/>
          <a:p>
            <a:pPr lvl="0" eaLnBrk="1" hangingPunct="1"/>
            <a:r>
              <a:rPr lang="en-US" altLang="x-none" dirty="0">
                <a:effectLst>
                  <a:outerShdw blurRad="38100" dist="38100" dir="2700000">
                    <a:srgbClr val="FFFFFF"/>
                  </a:outerShdw>
                </a:effectLst>
                <a:latin typeface="Times New Roman" pitchFamily="2" charset="0"/>
                <a:ea typeface="Gulim" pitchFamily="2" charset="-127"/>
              </a:rPr>
              <a:t>Company Logo</a:t>
            </a:r>
            <a:endParaRPr lang="en-US" altLang="x-none" dirty="0">
              <a:effectLst>
                <a:outerShdw blurRad="38100" dist="38100" dir="2700000">
                  <a:srgbClr val="FFFFFF"/>
                </a:outerShdw>
              </a:effectLst>
              <a:latin typeface="Times New Roman" pitchFamily="2" charset="0"/>
              <a:ea typeface="Gulim" pitchFamily="2" charset="-127"/>
            </a:endParaRPr>
          </a:p>
        </p:txBody>
      </p:sp>
      <p:sp>
        <p:nvSpPr>
          <p:cNvPr id="6147" name="Rectangle 4"/>
          <p:cNvSpPr>
            <a:spLocks noGrp="1"/>
          </p:cNvSpPr>
          <p:nvPr>
            <p:ph type="title"/>
          </p:nvPr>
        </p:nvSpPr>
        <p:spPr>
          <a:xfrm>
            <a:off x="1252538" y="214313"/>
            <a:ext cx="7051675" cy="490537"/>
          </a:xfrm>
        </p:spPr>
        <p:txBody>
          <a:bodyPr vert="horz" wrap="square" anchor="ctr"/>
          <a:p>
            <a:pPr lvl="0" eaLnBrk="1" hangingPunct="1"/>
            <a:r>
              <a:rPr lang="zh-CN" altLang="en-US" sz="2900" dirty="0">
                <a:ea typeface="宋体" charset="-122"/>
              </a:rPr>
              <a:t>二、</a:t>
            </a:r>
            <a:r>
              <a:rPr lang="en-US" altLang="zh-CN" sz="2900" dirty="0">
                <a:ea typeface="宋体" charset="-122"/>
              </a:rPr>
              <a:t>3. </a:t>
            </a:r>
            <a:r>
              <a:rPr lang="zh-CN" altLang="en-US" sz="2900" dirty="0">
                <a:ea typeface="宋体" charset="-122"/>
              </a:rPr>
              <a:t>蚂蚁包的路由过程（流程图）</a:t>
            </a:r>
            <a:endParaRPr lang="zh-CN" altLang="en-US" sz="2900" dirty="0">
              <a:ea typeface="宋体" charset="-122"/>
            </a:endParaRPr>
          </a:p>
        </p:txBody>
      </p:sp>
      <p:sp>
        <p:nvSpPr>
          <p:cNvPr id="6148" name="Rectangle 5"/>
          <p:cNvSpPr>
            <a:spLocks noGrp="1"/>
          </p:cNvSpPr>
          <p:nvPr>
            <p:ph type="body"/>
          </p:nvPr>
        </p:nvSpPr>
        <p:spPr>
          <a:xfrm>
            <a:off x="828675" y="1530350"/>
            <a:ext cx="7467600" cy="3597275"/>
          </a:xfrm>
        </p:spPr>
        <p:txBody>
          <a:bodyPr vert="horz" wrap="square" anchor="t"/>
          <a:p>
            <a:pPr lvl="0" eaLnBrk="1" hangingPunct="1">
              <a:lnSpc>
                <a:spcPct val="80000"/>
              </a:lnSpc>
              <a:buNone/>
            </a:pPr>
            <a:r>
              <a:rPr lang="zh-CN" altLang="en-US" sz="1600" dirty="0">
                <a:ea typeface="宋体" charset="-122"/>
              </a:rPr>
              <a:t>产生</a:t>
            </a:r>
            <a:r>
              <a:rPr lang="en-US" altLang="zh-CN" sz="1600" dirty="0">
                <a:ea typeface="宋体" charset="-122"/>
              </a:rPr>
              <a:t>forward</a:t>
            </a:r>
            <a:r>
              <a:rPr lang="zh-CN" altLang="en-US" sz="1600" dirty="0">
                <a:ea typeface="宋体" charset="-122"/>
              </a:rPr>
              <a:t>，</a:t>
            </a:r>
            <a:r>
              <a:rPr lang="en-US" altLang="zh-CN" sz="1600" dirty="0">
                <a:ea typeface="宋体" charset="-122"/>
              </a:rPr>
              <a:t>aco</a:t>
            </a:r>
            <a:r>
              <a:rPr lang="zh-CN" altLang="en-US" sz="1600" dirty="0">
                <a:ea typeface="宋体" charset="-122"/>
              </a:rPr>
              <a:t>路由到目的地；</a:t>
            </a:r>
            <a:endParaRPr lang="zh-CN" altLang="en-US" sz="1600" dirty="0">
              <a:ea typeface="宋体" charset="-122"/>
            </a:endParaRPr>
          </a:p>
          <a:p>
            <a:pPr lvl="0" eaLnBrk="1" hangingPunct="1">
              <a:lnSpc>
                <a:spcPct val="80000"/>
              </a:lnSpc>
              <a:buNone/>
            </a:pPr>
            <a:r>
              <a:rPr lang="zh-CN" altLang="en-US" sz="1600" dirty="0">
                <a:ea typeface="宋体" charset="-122"/>
              </a:rPr>
              <a:t>变为</a:t>
            </a:r>
            <a:r>
              <a:rPr lang="en-US" altLang="zh-CN" sz="1600" dirty="0">
                <a:ea typeface="宋体" charset="-122"/>
              </a:rPr>
              <a:t>backward</a:t>
            </a:r>
            <a:r>
              <a:rPr lang="zh-CN" altLang="en-US" sz="1600" dirty="0">
                <a:ea typeface="宋体" charset="-122"/>
              </a:rPr>
              <a:t>，按原路径返回到源结点，并在每一结点更新；</a:t>
            </a:r>
            <a:endParaRPr lang="zh-CN" altLang="en-US" sz="1600" dirty="0">
              <a:ea typeface="宋体" charset="-122"/>
            </a:endParaRPr>
          </a:p>
          <a:p>
            <a:pPr lvl="0" eaLnBrk="1" hangingPunct="1">
              <a:lnSpc>
                <a:spcPct val="80000"/>
              </a:lnSpc>
              <a:buNone/>
            </a:pPr>
            <a:endParaRPr lang="zh-CN" altLang="en-US" sz="1600" dirty="0">
              <a:ea typeface="宋体" charset="-122"/>
            </a:endParaRPr>
          </a:p>
          <a:p>
            <a:pPr lvl="0" eaLnBrk="1" hangingPunct="1">
              <a:lnSpc>
                <a:spcPct val="80000"/>
              </a:lnSpc>
              <a:buNone/>
            </a:pPr>
            <a:r>
              <a:rPr lang="zh-CN" altLang="en-US" sz="1600" dirty="0">
                <a:ea typeface="宋体" charset="-122"/>
              </a:rPr>
              <a:t>具体点？</a:t>
            </a:r>
            <a:endParaRPr lang="zh-CN" altLang="en-US" sz="1600" dirty="0">
              <a:ea typeface="宋体" charset="-122"/>
            </a:endParaRPr>
          </a:p>
          <a:p>
            <a:pPr lvl="0" eaLnBrk="1" hangingPunct="1">
              <a:lnSpc>
                <a:spcPct val="80000"/>
              </a:lnSpc>
              <a:buNone/>
            </a:pPr>
            <a:endParaRPr lang="zh-CN" altLang="en-US" sz="1600" dirty="0">
              <a:ea typeface="宋体"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页脚占位符 3"/>
          <p:cNvSpPr txBox="1">
            <a:spLocks noGrp="1"/>
          </p:cNvSpPr>
          <p:nvPr/>
        </p:nvSpPr>
        <p:spPr>
          <a:xfrm>
            <a:off x="177800" y="6340475"/>
            <a:ext cx="2541588" cy="330200"/>
          </a:xfrm>
          <a:prstGeom prst="rect">
            <a:avLst/>
          </a:prstGeom>
          <a:noFill/>
          <a:ln w="9525">
            <a:noFill/>
          </a:ln>
        </p:spPr>
        <p:txBody>
          <a:bodyPr/>
          <a:p>
            <a:pPr lvl="0" eaLnBrk="1" hangingPunct="1"/>
            <a:r>
              <a:rPr lang="en-US" altLang="x-none" dirty="0">
                <a:effectLst>
                  <a:outerShdw blurRad="38100" dist="38100" dir="2700000">
                    <a:srgbClr val="FFFFFF"/>
                  </a:outerShdw>
                </a:effectLst>
                <a:latin typeface="Times New Roman" pitchFamily="2" charset="0"/>
                <a:ea typeface="Gulim" pitchFamily="2" charset="-127"/>
              </a:rPr>
              <a:t>Company Logo</a:t>
            </a:r>
            <a:endParaRPr lang="en-US" altLang="x-none" dirty="0">
              <a:effectLst>
                <a:outerShdw blurRad="38100" dist="38100" dir="2700000">
                  <a:srgbClr val="FFFFFF"/>
                </a:outerShdw>
              </a:effectLst>
              <a:latin typeface="Times New Roman" pitchFamily="2" charset="0"/>
              <a:ea typeface="Gulim" pitchFamily="2" charset="-127"/>
            </a:endParaRPr>
          </a:p>
        </p:txBody>
      </p:sp>
      <p:sp>
        <p:nvSpPr>
          <p:cNvPr id="6147" name="Rectangle 4"/>
          <p:cNvSpPr>
            <a:spLocks noGrp="1"/>
          </p:cNvSpPr>
          <p:nvPr>
            <p:ph type="title"/>
          </p:nvPr>
        </p:nvSpPr>
        <p:spPr>
          <a:xfrm>
            <a:off x="1252538" y="214313"/>
            <a:ext cx="7051675" cy="490537"/>
          </a:xfrm>
        </p:spPr>
        <p:txBody>
          <a:bodyPr vert="horz" wrap="square" anchor="ctr"/>
          <a:p>
            <a:pPr lvl="0" eaLnBrk="1" hangingPunct="1"/>
            <a:r>
              <a:rPr lang="zh-CN" altLang="en-US" sz="2900" dirty="0">
                <a:ea typeface="宋体" charset="-122"/>
              </a:rPr>
              <a:t>二、</a:t>
            </a:r>
            <a:r>
              <a:rPr lang="en-US" altLang="zh-CN" sz="2900" dirty="0">
                <a:ea typeface="宋体" charset="-122"/>
              </a:rPr>
              <a:t>4. </a:t>
            </a:r>
            <a:r>
              <a:rPr lang="zh-CN" altLang="en-US" sz="2900" dirty="0">
                <a:ea typeface="宋体" charset="-122"/>
              </a:rPr>
              <a:t>信息素表的更新</a:t>
            </a:r>
            <a:r>
              <a:rPr lang="zh-CN" altLang="en-US" sz="2900" dirty="0">
                <a:ea typeface="宋体" charset="-122"/>
                <a:sym typeface="+mn-ea"/>
              </a:rPr>
              <a:t>（流程图）</a:t>
            </a:r>
            <a:endParaRPr lang="zh-CN" altLang="en-US" sz="2900" dirty="0">
              <a:ea typeface="宋体" charset="-122"/>
            </a:endParaRPr>
          </a:p>
        </p:txBody>
      </p:sp>
      <p:sp>
        <p:nvSpPr>
          <p:cNvPr id="6148" name="Rectangle 5"/>
          <p:cNvSpPr>
            <a:spLocks noGrp="1"/>
          </p:cNvSpPr>
          <p:nvPr>
            <p:ph type="body"/>
          </p:nvPr>
        </p:nvSpPr>
        <p:spPr>
          <a:xfrm>
            <a:off x="828675" y="1530350"/>
            <a:ext cx="7467600" cy="3597275"/>
          </a:xfrm>
        </p:spPr>
        <p:txBody>
          <a:bodyPr vert="horz" wrap="square" anchor="t"/>
          <a:p>
            <a:pPr algn="l">
              <a:lnSpc>
                <a:spcPct val="120000"/>
              </a:lnSpc>
            </a:pPr>
            <a:endParaRPr lang="zh-CN" altLang="en-US" sz="1600">
              <a:solidFill>
                <a:srgbClr val="213200"/>
              </a:solidFill>
              <a:uFillTx/>
            </a:endParaRPr>
          </a:p>
          <a:p>
            <a:pPr algn="l">
              <a:lnSpc>
                <a:spcPct val="120000"/>
              </a:lnSpc>
            </a:pPr>
            <a:r>
              <a:rPr lang="zh-CN" altLang="en-US" sz="1600">
                <a:solidFill>
                  <a:srgbClr val="213200"/>
                </a:solidFill>
                <a:uFillTx/>
                <a:sym typeface="+mn-ea"/>
              </a:rPr>
              <a:t>        信息素表的更新算法考虑到了每个蚂蚁包在网络中消耗的时延。每个蚂蚁都带最短路径（min_l）的n倍的信息素（total_ph）。ant packet在forward路途中，自身携带的信息素每经过一个周期就减少1（在fifo的memory里完成）。当ant packet开始backward阶段时便不再减少自身信息素量，并开始根据自身所剩的信息素量更新信息素表。</a:t>
            </a:r>
            <a:endParaRPr lang="zh-CN" altLang="en-US" sz="1600" dirty="0">
              <a:ea typeface="宋体"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页脚占位符 3"/>
          <p:cNvSpPr txBox="1">
            <a:spLocks noGrp="1"/>
          </p:cNvSpPr>
          <p:nvPr/>
        </p:nvSpPr>
        <p:spPr>
          <a:xfrm>
            <a:off x="177800" y="6340475"/>
            <a:ext cx="2541588" cy="330200"/>
          </a:xfrm>
          <a:prstGeom prst="rect">
            <a:avLst/>
          </a:prstGeom>
          <a:noFill/>
          <a:ln w="9525">
            <a:noFill/>
          </a:ln>
        </p:spPr>
        <p:txBody>
          <a:bodyPr/>
          <a:p>
            <a:pPr lvl="0" eaLnBrk="1" hangingPunct="1"/>
            <a:r>
              <a:rPr lang="en-US" altLang="x-none" dirty="0">
                <a:effectLst>
                  <a:outerShdw blurRad="38100" dist="38100" dir="2700000">
                    <a:srgbClr val="FFFFFF"/>
                  </a:outerShdw>
                </a:effectLst>
                <a:latin typeface="Times New Roman" pitchFamily="2" charset="0"/>
                <a:ea typeface="Gulim" pitchFamily="2" charset="-127"/>
              </a:rPr>
              <a:t>Company Logo</a:t>
            </a:r>
            <a:endParaRPr lang="en-US" altLang="x-none" dirty="0">
              <a:effectLst>
                <a:outerShdw blurRad="38100" dist="38100" dir="2700000">
                  <a:srgbClr val="FFFFFF"/>
                </a:outerShdw>
              </a:effectLst>
              <a:latin typeface="Times New Roman" pitchFamily="2" charset="0"/>
              <a:ea typeface="Gulim" pitchFamily="2" charset="-127"/>
            </a:endParaRPr>
          </a:p>
        </p:txBody>
      </p:sp>
      <p:sp>
        <p:nvSpPr>
          <p:cNvPr id="6147" name="Rectangle 4"/>
          <p:cNvSpPr>
            <a:spLocks noGrp="1"/>
          </p:cNvSpPr>
          <p:nvPr>
            <p:ph type="title"/>
          </p:nvPr>
        </p:nvSpPr>
        <p:spPr>
          <a:xfrm>
            <a:off x="1252538" y="214313"/>
            <a:ext cx="7051675" cy="490537"/>
          </a:xfrm>
        </p:spPr>
        <p:txBody>
          <a:bodyPr vert="horz" wrap="square" anchor="ctr"/>
          <a:p>
            <a:pPr lvl="0" eaLnBrk="1" hangingPunct="1"/>
            <a:r>
              <a:rPr lang="zh-CN" altLang="en-US" sz="2900" dirty="0">
                <a:ea typeface="宋体" charset="-122"/>
              </a:rPr>
              <a:t>二、</a:t>
            </a:r>
            <a:r>
              <a:rPr lang="en-US" altLang="zh-CN" sz="2900" dirty="0">
                <a:ea typeface="宋体" charset="-122"/>
              </a:rPr>
              <a:t>5. </a:t>
            </a:r>
            <a:r>
              <a:rPr lang="zh-CN" altLang="en-US" sz="2900" dirty="0">
                <a:ea typeface="宋体" charset="-122"/>
              </a:rPr>
              <a:t>基于信息素表浓度的选择算法</a:t>
            </a:r>
            <a:r>
              <a:rPr lang="zh-CN" altLang="en-US" sz="2900" dirty="0">
                <a:ea typeface="宋体" charset="-122"/>
                <a:sym typeface="+mn-ea"/>
              </a:rPr>
              <a:t>（流程图）</a:t>
            </a:r>
            <a:endParaRPr lang="zh-CN" altLang="en-US" sz="2900" dirty="0">
              <a:ea typeface="宋体" charset="-122"/>
            </a:endParaRPr>
          </a:p>
        </p:txBody>
      </p:sp>
      <p:sp>
        <p:nvSpPr>
          <p:cNvPr id="6148" name="Rectangle 5"/>
          <p:cNvSpPr>
            <a:spLocks noGrp="1"/>
          </p:cNvSpPr>
          <p:nvPr>
            <p:ph type="body"/>
          </p:nvPr>
        </p:nvSpPr>
        <p:spPr>
          <a:xfrm>
            <a:off x="828675" y="1530350"/>
            <a:ext cx="7467600" cy="3597275"/>
          </a:xfrm>
        </p:spPr>
        <p:txBody>
          <a:bodyPr vert="horz" wrap="square" anchor="t"/>
          <a:p>
            <a:pPr lvl="0" eaLnBrk="1" hangingPunct="1">
              <a:lnSpc>
                <a:spcPct val="80000"/>
              </a:lnSpc>
              <a:buNone/>
            </a:pPr>
            <a:endParaRPr lang="zh-CN" altLang="en-US" sz="1600" dirty="0">
              <a:ea typeface="宋体"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页脚占位符 3"/>
          <p:cNvSpPr txBox="1">
            <a:spLocks noGrp="1"/>
          </p:cNvSpPr>
          <p:nvPr/>
        </p:nvSpPr>
        <p:spPr>
          <a:xfrm>
            <a:off x="177800" y="6340475"/>
            <a:ext cx="2541588" cy="330200"/>
          </a:xfrm>
          <a:prstGeom prst="rect">
            <a:avLst/>
          </a:prstGeom>
          <a:noFill/>
          <a:ln w="9525">
            <a:noFill/>
          </a:ln>
        </p:spPr>
        <p:txBody>
          <a:bodyPr/>
          <a:p>
            <a:pPr lvl="0" eaLnBrk="1" hangingPunct="1"/>
            <a:r>
              <a:rPr lang="en-US" altLang="x-none" dirty="0">
                <a:effectLst>
                  <a:outerShdw blurRad="38100" dist="38100" dir="2700000">
                    <a:srgbClr val="FFFFFF"/>
                  </a:outerShdw>
                </a:effectLst>
                <a:latin typeface="Times New Roman" pitchFamily="2" charset="0"/>
                <a:ea typeface="Gulim" pitchFamily="2" charset="-127"/>
              </a:rPr>
              <a:t>Company Logo</a:t>
            </a:r>
            <a:endParaRPr lang="en-US" altLang="x-none" dirty="0">
              <a:effectLst>
                <a:outerShdw blurRad="38100" dist="38100" dir="2700000">
                  <a:srgbClr val="FFFFFF"/>
                </a:outerShdw>
              </a:effectLst>
              <a:latin typeface="Times New Roman" pitchFamily="2" charset="0"/>
              <a:ea typeface="Gulim" pitchFamily="2" charset="-127"/>
            </a:endParaRPr>
          </a:p>
        </p:txBody>
      </p:sp>
      <p:sp>
        <p:nvSpPr>
          <p:cNvPr id="6147" name="Rectangle 4"/>
          <p:cNvSpPr>
            <a:spLocks noGrp="1"/>
          </p:cNvSpPr>
          <p:nvPr>
            <p:ph type="title"/>
          </p:nvPr>
        </p:nvSpPr>
        <p:spPr>
          <a:xfrm>
            <a:off x="1252538" y="214313"/>
            <a:ext cx="7051675" cy="490537"/>
          </a:xfrm>
        </p:spPr>
        <p:txBody>
          <a:bodyPr vert="horz" wrap="square" anchor="ctr"/>
          <a:p>
            <a:pPr lvl="0" eaLnBrk="1" hangingPunct="1"/>
            <a:r>
              <a:rPr lang="zh-CN" altLang="en-US" sz="2900" dirty="0">
                <a:ea typeface="宋体" charset="-122"/>
                <a:sym typeface="+mn-ea"/>
              </a:rPr>
              <a:t>二、</a:t>
            </a:r>
            <a:r>
              <a:rPr lang="en-US" altLang="zh-CN" sz="2900" dirty="0">
                <a:ea typeface="宋体" charset="-122"/>
                <a:sym typeface="+mn-ea"/>
              </a:rPr>
              <a:t>5. </a:t>
            </a:r>
            <a:r>
              <a:rPr lang="zh-CN" altLang="en-US" sz="2900" dirty="0">
                <a:ea typeface="宋体" charset="-122"/>
              </a:rPr>
              <a:t>基于信息素表浓度的选择算法（多解释点）</a:t>
            </a:r>
            <a:endParaRPr lang="zh-CN" altLang="en-US" sz="2900" dirty="0">
              <a:ea typeface="宋体" charset="-122"/>
            </a:endParaRPr>
          </a:p>
        </p:txBody>
      </p:sp>
      <p:sp>
        <p:nvSpPr>
          <p:cNvPr id="6148" name="Rectangle 5"/>
          <p:cNvSpPr>
            <a:spLocks noGrp="1"/>
          </p:cNvSpPr>
          <p:nvPr>
            <p:ph type="body"/>
          </p:nvPr>
        </p:nvSpPr>
        <p:spPr>
          <a:xfrm>
            <a:off x="828675" y="1530350"/>
            <a:ext cx="7467600" cy="3597275"/>
          </a:xfrm>
        </p:spPr>
        <p:txBody>
          <a:bodyPr vert="horz" wrap="square" anchor="t"/>
          <a:p>
            <a:pPr lvl="0" eaLnBrk="1" hangingPunct="1">
              <a:lnSpc>
                <a:spcPct val="80000"/>
              </a:lnSpc>
              <a:buNone/>
            </a:pPr>
            <a:endParaRPr lang="zh-CN" altLang="en-US" sz="1600" dirty="0">
              <a:ea typeface="宋体"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382"/>
          <p:cNvSpPr>
            <a:spLocks noGrp="1"/>
          </p:cNvSpPr>
          <p:nvPr>
            <p:ph type="ctrTitle" sz="quarter"/>
          </p:nvPr>
        </p:nvSpPr>
        <p:spPr>
          <a:xfrm>
            <a:off x="1878013" y="2850357"/>
            <a:ext cx="6672262" cy="676275"/>
          </a:xfrm>
        </p:spPr>
        <p:txBody>
          <a:bodyPr vert="horz" wrap="square" anchor="ctr">
            <a:spAutoFit/>
          </a:bodyPr>
          <a:lstStyle>
            <a:lvl1pPr lvl="0">
              <a:defRPr kern="1200"/>
            </a:lvl1pPr>
          </a:lstStyle>
          <a:p>
            <a:pPr lvl="0" algn="ctr" eaLnBrk="1" hangingPunct="1">
              <a:lnSpc>
                <a:spcPct val="120000"/>
              </a:lnSpc>
            </a:pPr>
            <a:r>
              <a:rPr lang="zh-CN" altLang="en-US">
                <a:solidFill>
                  <a:schemeClr val="tx1"/>
                </a:solidFill>
                <a:ea typeface="宋体" charset="0"/>
                <a:sym typeface="+mn-ea"/>
              </a:rPr>
              <a:t>三、</a:t>
            </a:r>
            <a:r>
              <a:rPr lang="en-US" altLang="zh-CN">
                <a:solidFill>
                  <a:schemeClr val="tx1"/>
                </a:solidFill>
                <a:ea typeface="Gulim" pitchFamily="2" charset="-127"/>
                <a:sym typeface="+mn-ea"/>
              </a:rPr>
              <a:t>实现</a:t>
            </a:r>
            <a:endParaRPr lang="zh-CN" altLang="en-US">
              <a:solidFill>
                <a:schemeClr val="tx1"/>
              </a:solidFill>
              <a:ea typeface="宋体"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页脚占位符 3"/>
          <p:cNvSpPr txBox="1">
            <a:spLocks noGrp="1"/>
          </p:cNvSpPr>
          <p:nvPr/>
        </p:nvSpPr>
        <p:spPr>
          <a:xfrm>
            <a:off x="177800" y="6340475"/>
            <a:ext cx="2541588" cy="330200"/>
          </a:xfrm>
          <a:prstGeom prst="rect">
            <a:avLst/>
          </a:prstGeom>
          <a:noFill/>
          <a:ln w="9525">
            <a:noFill/>
          </a:ln>
        </p:spPr>
        <p:txBody>
          <a:bodyPr/>
          <a:p>
            <a:pPr lvl="0" eaLnBrk="1" hangingPunct="1"/>
            <a:r>
              <a:rPr lang="en-US" altLang="x-none" dirty="0">
                <a:effectLst>
                  <a:outerShdw blurRad="38100" dist="38100" dir="2700000">
                    <a:srgbClr val="FFFFFF"/>
                  </a:outerShdw>
                </a:effectLst>
                <a:latin typeface="Times New Roman" pitchFamily="2" charset="0"/>
                <a:ea typeface="Gulim" pitchFamily="2" charset="-127"/>
              </a:rPr>
              <a:t>Company Logo</a:t>
            </a:r>
            <a:endParaRPr lang="en-US" altLang="x-none" dirty="0">
              <a:effectLst>
                <a:outerShdw blurRad="38100" dist="38100" dir="2700000">
                  <a:srgbClr val="FFFFFF"/>
                </a:outerShdw>
              </a:effectLst>
              <a:latin typeface="Times New Roman" pitchFamily="2" charset="0"/>
              <a:ea typeface="Gulim" pitchFamily="2" charset="-127"/>
            </a:endParaRPr>
          </a:p>
        </p:txBody>
      </p:sp>
      <p:sp>
        <p:nvSpPr>
          <p:cNvPr id="6147" name="Rectangle 4"/>
          <p:cNvSpPr>
            <a:spLocks noGrp="1"/>
          </p:cNvSpPr>
          <p:nvPr>
            <p:ph type="title"/>
          </p:nvPr>
        </p:nvSpPr>
        <p:spPr>
          <a:xfrm>
            <a:off x="1252538" y="214313"/>
            <a:ext cx="7051675" cy="490537"/>
          </a:xfrm>
        </p:spPr>
        <p:txBody>
          <a:bodyPr vert="horz" wrap="square" anchor="ctr"/>
          <a:p>
            <a:pPr lvl="0" eaLnBrk="1" hangingPunct="1"/>
            <a:r>
              <a:rPr lang="zh-CN" altLang="en-US" sz="2900" dirty="0">
                <a:ea typeface="宋体" charset="-122"/>
              </a:rPr>
              <a:t>三、</a:t>
            </a:r>
            <a:r>
              <a:rPr lang="en-US" altLang="zh-CN" sz="2900" dirty="0">
                <a:ea typeface="宋体" charset="-122"/>
              </a:rPr>
              <a:t>1. </a:t>
            </a:r>
            <a:r>
              <a:rPr lang="zh-CN" altLang="en-US" sz="2900" dirty="0">
                <a:ea typeface="宋体" charset="-122"/>
              </a:rPr>
              <a:t>网络拓扑结构</a:t>
            </a:r>
            <a:endParaRPr lang="zh-CN" altLang="en-US" sz="2900" dirty="0">
              <a:ea typeface="宋体" charset="-122"/>
            </a:endParaRPr>
          </a:p>
        </p:txBody>
      </p:sp>
      <p:sp>
        <p:nvSpPr>
          <p:cNvPr id="6148" name="Rectangle 5"/>
          <p:cNvSpPr>
            <a:spLocks noGrp="1"/>
          </p:cNvSpPr>
          <p:nvPr>
            <p:ph type="body"/>
          </p:nvPr>
        </p:nvSpPr>
        <p:spPr>
          <a:xfrm>
            <a:off x="4693285" y="5350510"/>
            <a:ext cx="2019300" cy="387350"/>
          </a:xfrm>
        </p:spPr>
        <p:txBody>
          <a:bodyPr vert="horz" wrap="square" anchor="t"/>
          <a:p>
            <a:pPr lvl="0" eaLnBrk="1" hangingPunct="1">
              <a:lnSpc>
                <a:spcPct val="80000"/>
              </a:lnSpc>
              <a:buNone/>
            </a:pPr>
            <a:endParaRPr lang="zh-CN" altLang="en-US" sz="1600" dirty="0">
              <a:ea typeface="宋体" charset="-122"/>
            </a:endParaRPr>
          </a:p>
        </p:txBody>
      </p:sp>
      <p:sp>
        <p:nvSpPr>
          <p:cNvPr id="1073742910" name="文本框 7"/>
          <p:cNvSpPr txBox="1"/>
          <p:nvPr/>
        </p:nvSpPr>
        <p:spPr>
          <a:xfrm>
            <a:off x="885825" y="4953000"/>
            <a:ext cx="1596390" cy="1507490"/>
          </a:xfrm>
          <a:prstGeom prst="rect">
            <a:avLst/>
          </a:prstGeom>
          <a:noFill/>
          <a:ln w="9525" cap="flat" cmpd="sng">
            <a:solidFill>
              <a:srgbClr val="000000"/>
            </a:solidFill>
            <a:prstDash val="solid"/>
            <a:miter/>
            <a:headEnd type="none" w="med" len="med"/>
            <a:tailEnd type="none" w="med" len="med"/>
          </a:ln>
        </p:spPr>
        <p:txBody>
          <a:bodyPr vert="horz" wrap="square" lIns="0" tIns="144145" rIns="0" bIns="144145" anchor="ctr" anchorCtr="1">
            <a:spAutoFit/>
          </a:bodyPr>
          <a:p>
            <a:pPr marL="0" indent="0" algn="ctr"/>
            <a:r>
              <a:rPr lang="zh-CN" altLang="en-US" sz="2000">
                <a:solidFill>
                  <a:schemeClr val="tx1"/>
                </a:solidFill>
              </a:rPr>
              <a:t>12 13 14 15</a:t>
            </a:r>
            <a:endParaRPr lang="zh-CN" altLang="en-US" sz="2000">
              <a:solidFill>
                <a:schemeClr val="tx1"/>
              </a:solidFill>
            </a:endParaRPr>
          </a:p>
          <a:p>
            <a:pPr marL="0" indent="0" algn="ctr"/>
            <a:r>
              <a:rPr lang="zh-CN" altLang="en-US" sz="2000">
                <a:solidFill>
                  <a:schemeClr val="tx1"/>
                </a:solidFill>
              </a:rPr>
              <a:t>08 09 10 11</a:t>
            </a:r>
            <a:endParaRPr lang="zh-CN" altLang="en-US" sz="2000">
              <a:solidFill>
                <a:schemeClr val="tx1"/>
              </a:solidFill>
            </a:endParaRPr>
          </a:p>
          <a:p>
            <a:pPr marL="0" indent="0" algn="ctr"/>
            <a:r>
              <a:rPr lang="zh-CN" altLang="en-US" sz="2000">
                <a:solidFill>
                  <a:schemeClr val="tx1"/>
                </a:solidFill>
              </a:rPr>
              <a:t>04 05 06 07</a:t>
            </a:r>
            <a:endParaRPr lang="zh-CN" altLang="en-US" sz="2000">
              <a:solidFill>
                <a:schemeClr val="tx1"/>
              </a:solidFill>
            </a:endParaRPr>
          </a:p>
          <a:p>
            <a:pPr marL="0" indent="0" algn="ctr"/>
            <a:r>
              <a:rPr lang="zh-CN" altLang="en-US" sz="2000">
                <a:solidFill>
                  <a:schemeClr val="tx1"/>
                </a:solidFill>
              </a:rPr>
              <a:t>00 01 02 03</a:t>
            </a:r>
            <a:endParaRPr lang="zh-CN" altLang="en-US" sz="2000">
              <a:solidFill>
                <a:schemeClr val="tx1"/>
              </a:solidFill>
            </a:endParaRPr>
          </a:p>
        </p:txBody>
      </p:sp>
      <p:pic>
        <p:nvPicPr>
          <p:cNvPr id="4" name="图片 3" descr="network_module"/>
          <p:cNvPicPr>
            <a:picLocks noChangeAspect="1"/>
          </p:cNvPicPr>
          <p:nvPr/>
        </p:nvPicPr>
        <p:blipFill>
          <a:blip r:embed="rId1"/>
          <a:stretch>
            <a:fillRect/>
          </a:stretch>
        </p:blipFill>
        <p:spPr>
          <a:xfrm>
            <a:off x="693420" y="923925"/>
            <a:ext cx="7770495" cy="390652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页脚占位符 3"/>
          <p:cNvSpPr txBox="1">
            <a:spLocks noGrp="1"/>
          </p:cNvSpPr>
          <p:nvPr/>
        </p:nvSpPr>
        <p:spPr>
          <a:xfrm>
            <a:off x="177800" y="6340475"/>
            <a:ext cx="2541588" cy="330200"/>
          </a:xfrm>
          <a:prstGeom prst="rect">
            <a:avLst/>
          </a:prstGeom>
          <a:noFill/>
          <a:ln w="9525">
            <a:noFill/>
          </a:ln>
        </p:spPr>
        <p:txBody>
          <a:bodyPr/>
          <a:p>
            <a:pPr lvl="0" eaLnBrk="1" hangingPunct="1"/>
            <a:r>
              <a:rPr lang="en-US" altLang="x-none" dirty="0">
                <a:effectLst>
                  <a:outerShdw blurRad="38100" dist="38100" dir="2700000">
                    <a:srgbClr val="FFFFFF"/>
                  </a:outerShdw>
                </a:effectLst>
                <a:latin typeface="Times New Roman" pitchFamily="2" charset="0"/>
                <a:ea typeface="Gulim" pitchFamily="2" charset="-127"/>
              </a:rPr>
              <a:t>Company Logo</a:t>
            </a:r>
            <a:endParaRPr lang="en-US" altLang="x-none" dirty="0">
              <a:effectLst>
                <a:outerShdw blurRad="38100" dist="38100" dir="2700000">
                  <a:srgbClr val="FFFFFF"/>
                </a:outerShdw>
              </a:effectLst>
              <a:latin typeface="Times New Roman" pitchFamily="2" charset="0"/>
              <a:ea typeface="Gulim" pitchFamily="2" charset="-127"/>
            </a:endParaRPr>
          </a:p>
        </p:txBody>
      </p:sp>
      <p:sp>
        <p:nvSpPr>
          <p:cNvPr id="6147" name="Rectangle 4"/>
          <p:cNvSpPr>
            <a:spLocks noGrp="1"/>
          </p:cNvSpPr>
          <p:nvPr>
            <p:ph type="title"/>
          </p:nvPr>
        </p:nvSpPr>
        <p:spPr>
          <a:xfrm>
            <a:off x="1252538" y="214313"/>
            <a:ext cx="7051675" cy="490537"/>
          </a:xfrm>
        </p:spPr>
        <p:txBody>
          <a:bodyPr vert="horz" wrap="square" anchor="ctr"/>
          <a:p>
            <a:pPr lvl="0" eaLnBrk="1" hangingPunct="1"/>
            <a:r>
              <a:rPr lang="zh-CN" altLang="en-US" sz="2900" dirty="0">
                <a:ea typeface="宋体" charset="-122"/>
              </a:rPr>
              <a:t>三、</a:t>
            </a:r>
            <a:r>
              <a:rPr lang="en-US" altLang="zh-CN" sz="2900" dirty="0">
                <a:ea typeface="宋体" charset="-122"/>
              </a:rPr>
              <a:t>2. </a:t>
            </a:r>
            <a:r>
              <a:rPr lang="zh-CN" altLang="en-US" sz="2900" dirty="0">
                <a:ea typeface="宋体" charset="-122"/>
              </a:rPr>
              <a:t>路由器架构</a:t>
            </a:r>
            <a:endParaRPr lang="zh-CN" altLang="en-US" sz="2900" dirty="0">
              <a:ea typeface="宋体" charset="-122"/>
            </a:endParaRPr>
          </a:p>
        </p:txBody>
      </p:sp>
      <p:sp>
        <p:nvSpPr>
          <p:cNvPr id="6148" name="Rectangle 5"/>
          <p:cNvSpPr>
            <a:spLocks noGrp="1"/>
          </p:cNvSpPr>
          <p:nvPr>
            <p:ph type="body"/>
          </p:nvPr>
        </p:nvSpPr>
        <p:spPr>
          <a:xfrm>
            <a:off x="727075" y="1007110"/>
            <a:ext cx="7467600" cy="357505"/>
          </a:xfrm>
        </p:spPr>
        <p:txBody>
          <a:bodyPr vert="horz" wrap="square" anchor="t"/>
          <a:p>
            <a:pPr lvl="0" eaLnBrk="1" hangingPunct="1">
              <a:lnSpc>
                <a:spcPct val="80000"/>
              </a:lnSpc>
              <a:buNone/>
            </a:pPr>
            <a:endParaRPr lang="zh-CN" altLang="en-US" sz="1600" dirty="0">
              <a:ea typeface="宋体" charset="-122"/>
            </a:endParaRPr>
          </a:p>
        </p:txBody>
      </p:sp>
      <p:pic>
        <p:nvPicPr>
          <p:cNvPr id="3" name="图片 2" descr="带AA的router模块"/>
          <p:cNvPicPr>
            <a:picLocks noChangeAspect="1"/>
          </p:cNvPicPr>
          <p:nvPr/>
        </p:nvPicPr>
        <p:blipFill>
          <a:blip r:embed="rId1"/>
          <a:stretch>
            <a:fillRect/>
          </a:stretch>
        </p:blipFill>
        <p:spPr>
          <a:xfrm>
            <a:off x="829945" y="1411605"/>
            <a:ext cx="7475855" cy="3561715"/>
          </a:xfrm>
          <a:prstGeom prst="rect">
            <a:avLst/>
          </a:prstGeom>
        </p:spPr>
      </p:pic>
      <p:sp>
        <p:nvSpPr>
          <p:cNvPr id="4" name="文本框 3"/>
          <p:cNvSpPr txBox="1"/>
          <p:nvPr/>
        </p:nvSpPr>
        <p:spPr>
          <a:xfrm>
            <a:off x="837565" y="5186045"/>
            <a:ext cx="7424420" cy="396240"/>
          </a:xfrm>
          <a:prstGeom prst="rect">
            <a:avLst/>
          </a:prstGeom>
          <a:noFill/>
        </p:spPr>
        <p:txBody>
          <a:bodyPr wrap="square" rtlCol="0">
            <a:spAutoFit/>
          </a:bodyPr>
          <a:p>
            <a:pPr algn="l"/>
            <a:r>
              <a:rPr lang="zh-CN" altLang="en-US" sz="2000" dirty="0">
                <a:solidFill>
                  <a:schemeClr val="tx1"/>
                </a:solidFill>
                <a:ea typeface="宋体" charset="-122"/>
                <a:sym typeface="+mn-ea"/>
              </a:rPr>
              <a:t>再弄个</a:t>
            </a:r>
            <a:r>
              <a:rPr lang="en-US" altLang="zh-CN" sz="2000" dirty="0">
                <a:solidFill>
                  <a:schemeClr val="tx1"/>
                </a:solidFill>
                <a:ea typeface="宋体" charset="-122"/>
                <a:sym typeface="+mn-ea"/>
              </a:rPr>
              <a:t>AA</a:t>
            </a:r>
            <a:r>
              <a:rPr lang="zh-CN" altLang="en-US" sz="2000" dirty="0">
                <a:solidFill>
                  <a:schemeClr val="tx1"/>
                </a:solidFill>
                <a:ea typeface="宋体" charset="-122"/>
                <a:sym typeface="+mn-ea"/>
              </a:rPr>
              <a:t>模块里子模块的链接图！！</a:t>
            </a:r>
            <a:endParaRPr lang="zh-CN" altLang="en-US" sz="2000" dirty="0">
              <a:solidFill>
                <a:schemeClr val="tx1"/>
              </a:solidFill>
              <a:ea typeface="宋体" charset="-122"/>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页脚占位符 3"/>
          <p:cNvSpPr txBox="1">
            <a:spLocks noGrp="1"/>
          </p:cNvSpPr>
          <p:nvPr/>
        </p:nvSpPr>
        <p:spPr>
          <a:xfrm>
            <a:off x="177800" y="6340475"/>
            <a:ext cx="2541588" cy="330200"/>
          </a:xfrm>
          <a:prstGeom prst="rect">
            <a:avLst/>
          </a:prstGeom>
          <a:noFill/>
          <a:ln w="9525">
            <a:noFill/>
          </a:ln>
        </p:spPr>
        <p:txBody>
          <a:bodyPr/>
          <a:p>
            <a:pPr lvl="0" eaLnBrk="1" hangingPunct="1"/>
            <a:r>
              <a:rPr lang="en-US" altLang="x-none" dirty="0">
                <a:effectLst>
                  <a:outerShdw blurRad="38100" dist="38100" dir="2700000">
                    <a:srgbClr val="FFFFFF"/>
                  </a:outerShdw>
                </a:effectLst>
                <a:latin typeface="Times New Roman" pitchFamily="2" charset="0"/>
                <a:ea typeface="Gulim" pitchFamily="2" charset="-127"/>
              </a:rPr>
              <a:t>Company Logo</a:t>
            </a:r>
            <a:endParaRPr lang="en-US" altLang="x-none" dirty="0">
              <a:effectLst>
                <a:outerShdw blurRad="38100" dist="38100" dir="2700000">
                  <a:srgbClr val="FFFFFF"/>
                </a:outerShdw>
              </a:effectLst>
              <a:latin typeface="Times New Roman" pitchFamily="2" charset="0"/>
              <a:ea typeface="Gulim" pitchFamily="2" charset="-127"/>
            </a:endParaRPr>
          </a:p>
        </p:txBody>
      </p:sp>
      <p:sp>
        <p:nvSpPr>
          <p:cNvPr id="6147" name="Rectangle 4"/>
          <p:cNvSpPr>
            <a:spLocks noGrp="1"/>
          </p:cNvSpPr>
          <p:nvPr>
            <p:ph type="title"/>
          </p:nvPr>
        </p:nvSpPr>
        <p:spPr>
          <a:xfrm>
            <a:off x="1252538" y="214313"/>
            <a:ext cx="7051675" cy="490537"/>
          </a:xfrm>
        </p:spPr>
        <p:txBody>
          <a:bodyPr vert="horz" wrap="square" anchor="ctr"/>
          <a:p>
            <a:pPr lvl="0" eaLnBrk="1" hangingPunct="1"/>
            <a:r>
              <a:rPr lang="zh-CN" altLang="en-US" sz="2900" dirty="0">
                <a:ea typeface="宋体" charset="-122"/>
              </a:rPr>
              <a:t>三、</a:t>
            </a:r>
            <a:r>
              <a:rPr lang="en-US" altLang="zh-CN" sz="2900" dirty="0">
                <a:ea typeface="宋体" charset="-122"/>
              </a:rPr>
              <a:t>x. Round-Robin</a:t>
            </a:r>
            <a:r>
              <a:rPr lang="zh-CN" altLang="en-US" sz="2900" dirty="0">
                <a:ea typeface="宋体" charset="-122"/>
              </a:rPr>
              <a:t>机制</a:t>
            </a:r>
            <a:endParaRPr lang="zh-CN" altLang="en-US" sz="2900" dirty="0">
              <a:ea typeface="宋体" charset="-122"/>
            </a:endParaRPr>
          </a:p>
        </p:txBody>
      </p:sp>
      <p:sp>
        <p:nvSpPr>
          <p:cNvPr id="6148" name="Rectangle 5"/>
          <p:cNvSpPr>
            <a:spLocks noGrp="1"/>
          </p:cNvSpPr>
          <p:nvPr>
            <p:ph type="body"/>
          </p:nvPr>
        </p:nvSpPr>
        <p:spPr>
          <a:xfrm>
            <a:off x="828675" y="1530350"/>
            <a:ext cx="7467600" cy="342900"/>
          </a:xfrm>
        </p:spPr>
        <p:txBody>
          <a:bodyPr vert="horz" wrap="square" anchor="t"/>
          <a:p>
            <a:pPr lvl="0" eaLnBrk="1" hangingPunct="1">
              <a:lnSpc>
                <a:spcPct val="80000"/>
              </a:lnSpc>
              <a:buNone/>
            </a:pPr>
            <a:r>
              <a:rPr lang="zh-CN" altLang="en-US" sz="1600" dirty="0">
                <a:ea typeface="宋体" charset="-122"/>
              </a:rPr>
              <a:t>假设的，各个输入端口输入的数据对输出端口的请求情况。采用</a:t>
            </a:r>
            <a:r>
              <a:rPr lang="en-US" altLang="zh-CN" sz="1600" dirty="0">
                <a:ea typeface="宋体" charset="-122"/>
              </a:rPr>
              <a:t>one-hot</a:t>
            </a:r>
            <a:r>
              <a:rPr lang="zh-CN" altLang="en-US" sz="1600" dirty="0">
                <a:ea typeface="宋体" charset="-122"/>
              </a:rPr>
              <a:t>编码。</a:t>
            </a:r>
            <a:endParaRPr lang="zh-CN" altLang="en-US" sz="1600" dirty="0">
              <a:ea typeface="宋体" charset="-122"/>
            </a:endParaRPr>
          </a:p>
        </p:txBody>
      </p:sp>
      <p:graphicFrame>
        <p:nvGraphicFramePr>
          <p:cNvPr id="5" name="表格 4"/>
          <p:cNvGraphicFramePr/>
          <p:nvPr/>
        </p:nvGraphicFramePr>
        <p:xfrm>
          <a:off x="1371600" y="2286000"/>
          <a:ext cx="6400165" cy="2286000"/>
        </p:xfrm>
        <a:graphic>
          <a:graphicData uri="http://schemas.openxmlformats.org/drawingml/2006/table">
            <a:tbl>
              <a:tblPr firstRow="1" bandRow="1">
                <a:tableStyleId>{5C22544A-7EE6-4342-B048-85BDC9FD1C3A}</a:tableStyleId>
              </a:tblPr>
              <a:tblGrid>
                <a:gridCol w="1066165"/>
                <a:gridCol w="1066165"/>
                <a:gridCol w="1066165"/>
                <a:gridCol w="1066165"/>
                <a:gridCol w="1066165"/>
                <a:gridCol w="1066165"/>
              </a:tblGrid>
              <a:tr h="381000">
                <a:tc>
                  <a:txBody>
                    <a:bodyPr/>
                    <a:p>
                      <a:pPr>
                        <a:buNone/>
                      </a:pPr>
                      <a:r>
                        <a:rPr lang="zh-CN" altLang="en-US"/>
                        <a:t>输入</a:t>
                      </a:r>
                      <a:r>
                        <a:rPr lang="en-US" altLang="zh-CN"/>
                        <a:t>\</a:t>
                      </a:r>
                      <a:r>
                        <a:rPr lang="zh-CN" altLang="en-US">
                          <a:ea typeface="宋体" charset="0"/>
                        </a:rPr>
                        <a:t>输出端口号</a:t>
                      </a:r>
                      <a:endParaRPr lang="zh-CN" altLang="en-US">
                        <a:ea typeface="宋体" charset="0"/>
                      </a:endParaRPr>
                    </a:p>
                  </a:txBody>
                  <a:tcPr/>
                </a:tc>
                <a:tc>
                  <a:txBody>
                    <a:bodyPr/>
                    <a:p>
                      <a:pPr>
                        <a:buNone/>
                      </a:pPr>
                      <a:r>
                        <a:rPr lang="en-US" altLang="zh-CN"/>
                        <a:t>0</a:t>
                      </a:r>
                      <a:endParaRPr lang="en-US" altLang="zh-CN"/>
                    </a:p>
                  </a:txBody>
                  <a:tcPr/>
                </a:tc>
                <a:tc>
                  <a:txBody>
                    <a:bodyPr/>
                    <a:p>
                      <a:pPr>
                        <a:buNone/>
                      </a:pPr>
                      <a:r>
                        <a:rPr lang="en-US" altLang="zh-CN"/>
                        <a:t>1</a:t>
                      </a:r>
                      <a:endParaRPr lang="en-US" altLang="zh-CN"/>
                    </a:p>
                  </a:txBody>
                  <a:tcPr/>
                </a:tc>
                <a:tc>
                  <a:txBody>
                    <a:bodyPr/>
                    <a:p>
                      <a:pPr>
                        <a:buNone/>
                      </a:pPr>
                      <a:r>
                        <a:rPr lang="en-US" altLang="zh-CN"/>
                        <a:t>2</a:t>
                      </a:r>
                      <a:endParaRPr lang="en-US" altLang="zh-CN"/>
                    </a:p>
                  </a:txBody>
                  <a:tcPr/>
                </a:tc>
                <a:tc>
                  <a:txBody>
                    <a:bodyPr/>
                    <a:p>
                      <a:pPr>
                        <a:buNone/>
                      </a:pPr>
                      <a:r>
                        <a:rPr lang="en-US" altLang="zh-CN"/>
                        <a:t>3</a:t>
                      </a:r>
                      <a:endParaRPr lang="en-US" altLang="zh-CN"/>
                    </a:p>
                  </a:txBody>
                  <a:tcPr/>
                </a:tc>
                <a:tc>
                  <a:txBody>
                    <a:bodyPr/>
                    <a:p>
                      <a:pPr>
                        <a:buNone/>
                      </a:pPr>
                      <a:r>
                        <a:rPr lang="en-US" altLang="zh-CN"/>
                        <a:t>4</a:t>
                      </a:r>
                      <a:endParaRPr lang="en-US" altLang="zh-CN"/>
                    </a:p>
                  </a:txBody>
                  <a:tcPr/>
                </a:tc>
              </a:tr>
              <a:tr h="381000">
                <a:tc>
                  <a:txBody>
                    <a:bodyPr/>
                    <a:p>
                      <a:pPr>
                        <a:buNone/>
                      </a:pPr>
                      <a:r>
                        <a:rPr lang="en-US" altLang="zh-CN"/>
                        <a:t>0</a:t>
                      </a:r>
                      <a:endParaRPr lang="en-US" altLang="zh-CN"/>
                    </a:p>
                  </a:txBody>
                  <a:tcPr/>
                </a:tc>
                <a:tc>
                  <a:txBody>
                    <a:bodyPr/>
                    <a:p>
                      <a:pPr>
                        <a:buNone/>
                      </a:pPr>
                      <a:endParaRPr lang="zh-CN" altLang="en-US"/>
                    </a:p>
                  </a:txBody>
                  <a:tcPr/>
                </a:tc>
                <a:tc>
                  <a:txBody>
                    <a:bodyPr/>
                    <a:p>
                      <a:pPr>
                        <a:buNone/>
                      </a:pPr>
                      <a:r>
                        <a:rPr lang="en-US" altLang="zh-CN"/>
                        <a:t>1</a:t>
                      </a:r>
                      <a:endParaRPr lang="en-US" altLang="zh-CN"/>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r>
              <a:tr h="381000">
                <a:tc>
                  <a:txBody>
                    <a:bodyPr/>
                    <a:p>
                      <a:pPr>
                        <a:buNone/>
                      </a:pPr>
                      <a:r>
                        <a:rPr lang="en-US" altLang="zh-CN"/>
                        <a:t>1</a:t>
                      </a:r>
                      <a:endParaRPr lang="en-US" altLang="zh-CN"/>
                    </a:p>
                  </a:txBody>
                  <a:tcPr/>
                </a:tc>
                <a:tc>
                  <a:txBody>
                    <a:bodyPr/>
                    <a:p>
                      <a:pPr>
                        <a:buNone/>
                      </a:pPr>
                      <a:endParaRPr lang="zh-CN" altLang="en-US"/>
                    </a:p>
                  </a:txBody>
                  <a:tcPr/>
                </a:tc>
                <a:tc>
                  <a:txBody>
                    <a:bodyPr/>
                    <a:p>
                      <a:pPr>
                        <a:buNone/>
                      </a:pPr>
                      <a:endParaRPr lang="zh-CN" altLang="en-US"/>
                    </a:p>
                  </a:txBody>
                  <a:tcPr/>
                </a:tc>
                <a:tc>
                  <a:txBody>
                    <a:bodyPr/>
                    <a:p>
                      <a:pPr>
                        <a:buNone/>
                      </a:pPr>
                      <a:r>
                        <a:rPr lang="en-US" altLang="zh-CN"/>
                        <a:t>1</a:t>
                      </a:r>
                      <a:endParaRPr lang="en-US" altLang="zh-CN"/>
                    </a:p>
                  </a:txBody>
                  <a:tcPr/>
                </a:tc>
                <a:tc>
                  <a:txBody>
                    <a:bodyPr/>
                    <a:p>
                      <a:pPr>
                        <a:buNone/>
                      </a:pPr>
                      <a:endParaRPr lang="zh-CN" altLang="en-US"/>
                    </a:p>
                  </a:txBody>
                  <a:tcPr/>
                </a:tc>
                <a:tc>
                  <a:txBody>
                    <a:bodyPr/>
                    <a:p>
                      <a:pPr>
                        <a:buNone/>
                      </a:pPr>
                      <a:endParaRPr lang="zh-CN" altLang="en-US"/>
                    </a:p>
                  </a:txBody>
                  <a:tcPr/>
                </a:tc>
              </a:tr>
              <a:tr h="381000">
                <a:tc>
                  <a:txBody>
                    <a:bodyPr/>
                    <a:p>
                      <a:pPr>
                        <a:buNone/>
                      </a:pPr>
                      <a:r>
                        <a:rPr lang="en-US" altLang="zh-CN"/>
                        <a:t>2</a:t>
                      </a:r>
                      <a:endParaRPr lang="en-US" altLang="zh-CN"/>
                    </a:p>
                  </a:txBody>
                  <a:tcPr/>
                </a:tc>
                <a:tc>
                  <a:txBody>
                    <a:bodyPr/>
                    <a:p>
                      <a:pPr>
                        <a:buNone/>
                      </a:pPr>
                      <a:endParaRPr lang="zh-CN" altLang="en-US"/>
                    </a:p>
                  </a:txBody>
                  <a:tcPr/>
                </a:tc>
                <a:tc>
                  <a:txBody>
                    <a:bodyPr/>
                    <a:p>
                      <a:pPr>
                        <a:buNone/>
                      </a:pPr>
                      <a:r>
                        <a:rPr lang="en-US" altLang="zh-CN"/>
                        <a:t>1</a:t>
                      </a:r>
                      <a:endParaRPr lang="en-US" altLang="zh-CN"/>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r>
              <a:tr h="381000">
                <a:tc>
                  <a:txBody>
                    <a:bodyPr/>
                    <a:p>
                      <a:pPr>
                        <a:buNone/>
                      </a:pPr>
                      <a:r>
                        <a:rPr lang="en-US" altLang="zh-CN"/>
                        <a:t>3</a:t>
                      </a:r>
                      <a:endParaRPr lang="en-US" altLang="zh-CN"/>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r>
                        <a:rPr lang="en-US" altLang="zh-CN"/>
                        <a:t>1</a:t>
                      </a:r>
                      <a:endParaRPr lang="en-US" altLang="zh-CN"/>
                    </a:p>
                  </a:txBody>
                  <a:tcPr/>
                </a:tc>
                <a:tc>
                  <a:txBody>
                    <a:bodyPr/>
                    <a:p>
                      <a:pPr>
                        <a:buNone/>
                      </a:pPr>
                      <a:endParaRPr lang="zh-CN" altLang="en-US"/>
                    </a:p>
                  </a:txBody>
                  <a:tcPr/>
                </a:tc>
              </a:tr>
              <a:tr h="381000">
                <a:tc>
                  <a:txBody>
                    <a:bodyPr/>
                    <a:p>
                      <a:pPr>
                        <a:buNone/>
                      </a:pPr>
                      <a:r>
                        <a:rPr lang="en-US" altLang="zh-CN"/>
                        <a:t>4</a:t>
                      </a:r>
                      <a:endParaRPr lang="en-US" altLang="zh-CN"/>
                    </a:p>
                  </a:txBody>
                  <a:tcPr/>
                </a:tc>
                <a:tc>
                  <a:txBody>
                    <a:bodyPr/>
                    <a:p>
                      <a:pPr>
                        <a:buNone/>
                      </a:pPr>
                      <a:r>
                        <a:rPr lang="en-US" altLang="zh-CN"/>
                        <a:t>1</a:t>
                      </a:r>
                      <a:endParaRPr lang="en-US" altLang="zh-CN"/>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382"/>
          <p:cNvSpPr>
            <a:spLocks noGrp="1"/>
          </p:cNvSpPr>
          <p:nvPr>
            <p:ph type="ctrTitle" sz="quarter"/>
          </p:nvPr>
        </p:nvSpPr>
        <p:spPr>
          <a:xfrm>
            <a:off x="1878013" y="2850357"/>
            <a:ext cx="6672262" cy="676275"/>
          </a:xfrm>
        </p:spPr>
        <p:txBody>
          <a:bodyPr vert="horz" wrap="square" anchor="ctr">
            <a:spAutoFit/>
          </a:bodyPr>
          <a:lstStyle>
            <a:lvl1pPr lvl="0">
              <a:defRPr kern="1200"/>
            </a:lvl1pPr>
          </a:lstStyle>
          <a:p>
            <a:pPr lvl="0" algn="ctr" eaLnBrk="1" hangingPunct="1">
              <a:lnSpc>
                <a:spcPct val="120000"/>
              </a:lnSpc>
            </a:pPr>
            <a:r>
              <a:rPr lang="zh-CN" altLang="en-US">
                <a:solidFill>
                  <a:schemeClr val="tx1"/>
                </a:solidFill>
                <a:ea typeface="宋体" charset="0"/>
              </a:rPr>
              <a:t>一、</a:t>
            </a:r>
            <a:endParaRPr lang="zh-CN" altLang="en-US">
              <a:solidFill>
                <a:schemeClr val="tx1"/>
              </a:solidFill>
              <a:ea typeface="宋体"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页脚占位符 3"/>
          <p:cNvSpPr txBox="1">
            <a:spLocks noGrp="1"/>
          </p:cNvSpPr>
          <p:nvPr/>
        </p:nvSpPr>
        <p:spPr>
          <a:xfrm>
            <a:off x="177800" y="6340475"/>
            <a:ext cx="2541588" cy="330200"/>
          </a:xfrm>
          <a:prstGeom prst="rect">
            <a:avLst/>
          </a:prstGeom>
          <a:noFill/>
          <a:ln w="9525">
            <a:noFill/>
          </a:ln>
        </p:spPr>
        <p:txBody>
          <a:bodyPr/>
          <a:p>
            <a:pPr lvl="0" eaLnBrk="1" hangingPunct="1"/>
            <a:r>
              <a:rPr lang="en-US" altLang="x-none" dirty="0">
                <a:effectLst>
                  <a:outerShdw blurRad="38100" dist="38100" dir="2700000">
                    <a:srgbClr val="FFFFFF"/>
                  </a:outerShdw>
                </a:effectLst>
                <a:latin typeface="Times New Roman" pitchFamily="2" charset="0"/>
                <a:ea typeface="Gulim" pitchFamily="2" charset="-127"/>
              </a:rPr>
              <a:t>Company Logo</a:t>
            </a:r>
            <a:endParaRPr lang="en-US" altLang="x-none" dirty="0">
              <a:effectLst>
                <a:outerShdw blurRad="38100" dist="38100" dir="2700000">
                  <a:srgbClr val="FFFFFF"/>
                </a:outerShdw>
              </a:effectLst>
              <a:latin typeface="Times New Roman" pitchFamily="2" charset="0"/>
              <a:ea typeface="Gulim" pitchFamily="2" charset="-127"/>
            </a:endParaRPr>
          </a:p>
        </p:txBody>
      </p:sp>
      <p:sp>
        <p:nvSpPr>
          <p:cNvPr id="6147" name="Rectangle 4"/>
          <p:cNvSpPr>
            <a:spLocks noGrp="1"/>
          </p:cNvSpPr>
          <p:nvPr>
            <p:ph type="title"/>
          </p:nvPr>
        </p:nvSpPr>
        <p:spPr>
          <a:xfrm>
            <a:off x="1252538" y="214313"/>
            <a:ext cx="7051675" cy="490537"/>
          </a:xfrm>
        </p:spPr>
        <p:txBody>
          <a:bodyPr vert="horz" wrap="square" anchor="ctr"/>
          <a:p>
            <a:pPr lvl="0" eaLnBrk="1" hangingPunct="1"/>
            <a:r>
              <a:rPr lang="zh-CN" altLang="en-US" sz="2900" dirty="0">
                <a:ea typeface="宋体" charset="-122"/>
              </a:rPr>
              <a:t>三、</a:t>
            </a:r>
            <a:r>
              <a:rPr lang="en-US" altLang="zh-CN" sz="2900" dirty="0">
                <a:ea typeface="宋体" charset="-122"/>
              </a:rPr>
              <a:t>x. </a:t>
            </a:r>
            <a:r>
              <a:rPr lang="en-US" sz="2900" dirty="0">
                <a:ea typeface="宋体" charset="-122"/>
              </a:rPr>
              <a:t>FIFO</a:t>
            </a:r>
            <a:r>
              <a:rPr lang="zh-CN" altLang="en-US" sz="2900" dirty="0">
                <a:ea typeface="宋体" charset="-122"/>
              </a:rPr>
              <a:t>中的状态转换</a:t>
            </a:r>
            <a:endParaRPr lang="zh-CN" altLang="en-US" sz="2900" dirty="0">
              <a:ea typeface="宋体" charset="-122"/>
            </a:endParaRPr>
          </a:p>
        </p:txBody>
      </p:sp>
      <p:sp>
        <p:nvSpPr>
          <p:cNvPr id="6148" name="Rectangle 5"/>
          <p:cNvSpPr>
            <a:spLocks noGrp="1"/>
          </p:cNvSpPr>
          <p:nvPr>
            <p:ph type="body"/>
          </p:nvPr>
        </p:nvSpPr>
        <p:spPr>
          <a:xfrm>
            <a:off x="828675" y="1530350"/>
            <a:ext cx="7640955" cy="342900"/>
          </a:xfrm>
        </p:spPr>
        <p:txBody>
          <a:bodyPr vert="horz" wrap="square" anchor="t"/>
          <a:p>
            <a:pPr lvl="0" eaLnBrk="1" hangingPunct="1">
              <a:lnSpc>
                <a:spcPct val="80000"/>
              </a:lnSpc>
              <a:buNone/>
            </a:pPr>
            <a:r>
              <a:rPr lang="zh-CN" altLang="en-US" sz="2400" dirty="0">
                <a:ea typeface="宋体" charset="-122"/>
              </a:rPr>
              <a:t>满、快空、空 这三种状态间的转换。画状态图。要不？</a:t>
            </a:r>
            <a:endParaRPr lang="zh-CN" altLang="en-US" sz="2400" dirty="0">
              <a:ea typeface="宋体"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382"/>
          <p:cNvSpPr>
            <a:spLocks noGrp="1"/>
          </p:cNvSpPr>
          <p:nvPr>
            <p:ph type="ctrTitle" sz="quarter"/>
          </p:nvPr>
        </p:nvSpPr>
        <p:spPr>
          <a:xfrm>
            <a:off x="1878013" y="2850357"/>
            <a:ext cx="6672262" cy="676275"/>
          </a:xfrm>
        </p:spPr>
        <p:txBody>
          <a:bodyPr vert="horz" wrap="square" anchor="ctr">
            <a:spAutoFit/>
          </a:bodyPr>
          <a:lstStyle>
            <a:lvl1pPr lvl="0">
              <a:defRPr kern="1200"/>
            </a:lvl1pPr>
          </a:lstStyle>
          <a:p>
            <a:pPr lvl="0" algn="ctr" eaLnBrk="1" hangingPunct="1">
              <a:lnSpc>
                <a:spcPct val="120000"/>
              </a:lnSpc>
            </a:pPr>
            <a:r>
              <a:rPr lang="zh-CN" altLang="en-US">
                <a:solidFill>
                  <a:schemeClr val="tx1"/>
                </a:solidFill>
                <a:ea typeface="宋体" charset="0"/>
                <a:sym typeface="+mn-ea"/>
              </a:rPr>
              <a:t>四、功能仿真（要不要）</a:t>
            </a:r>
            <a:endParaRPr lang="zh-CN" altLang="en-US">
              <a:solidFill>
                <a:schemeClr val="tx1"/>
              </a:solidFill>
              <a:ea typeface="宋体"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页脚占位符 3"/>
          <p:cNvSpPr txBox="1">
            <a:spLocks noGrp="1"/>
          </p:cNvSpPr>
          <p:nvPr/>
        </p:nvSpPr>
        <p:spPr>
          <a:xfrm>
            <a:off x="177800" y="6340475"/>
            <a:ext cx="2541588" cy="330200"/>
          </a:xfrm>
          <a:prstGeom prst="rect">
            <a:avLst/>
          </a:prstGeom>
          <a:noFill/>
          <a:ln w="9525">
            <a:noFill/>
          </a:ln>
        </p:spPr>
        <p:txBody>
          <a:bodyPr/>
          <a:p>
            <a:pPr lvl="0" eaLnBrk="1" hangingPunct="1"/>
            <a:r>
              <a:rPr lang="en-US" altLang="x-none" dirty="0">
                <a:effectLst>
                  <a:outerShdw blurRad="38100" dist="38100" dir="2700000">
                    <a:srgbClr val="FFFFFF"/>
                  </a:outerShdw>
                </a:effectLst>
                <a:latin typeface="Times New Roman" pitchFamily="2" charset="0"/>
                <a:ea typeface="Gulim" pitchFamily="2" charset="-127"/>
              </a:rPr>
              <a:t>Company Logo</a:t>
            </a:r>
            <a:endParaRPr lang="en-US" altLang="x-none" dirty="0">
              <a:effectLst>
                <a:outerShdw blurRad="38100" dist="38100" dir="2700000">
                  <a:srgbClr val="FFFFFF"/>
                </a:outerShdw>
              </a:effectLst>
              <a:latin typeface="Times New Roman" pitchFamily="2" charset="0"/>
              <a:ea typeface="Gulim" pitchFamily="2" charset="-127"/>
            </a:endParaRPr>
          </a:p>
        </p:txBody>
      </p:sp>
      <p:sp>
        <p:nvSpPr>
          <p:cNvPr id="6147" name="Rectangle 4"/>
          <p:cNvSpPr>
            <a:spLocks noGrp="1"/>
          </p:cNvSpPr>
          <p:nvPr>
            <p:ph type="title"/>
          </p:nvPr>
        </p:nvSpPr>
        <p:spPr>
          <a:xfrm>
            <a:off x="1252538" y="214313"/>
            <a:ext cx="7051675" cy="490537"/>
          </a:xfrm>
        </p:spPr>
        <p:txBody>
          <a:bodyPr vert="horz" wrap="square" anchor="ctr"/>
          <a:p>
            <a:pPr lvl="0" eaLnBrk="1" hangingPunct="1"/>
            <a:r>
              <a:rPr lang="zh-CN" altLang="en-US" sz="2900" dirty="0">
                <a:ea typeface="宋体" charset="-122"/>
              </a:rPr>
              <a:t>四、</a:t>
            </a:r>
            <a:r>
              <a:rPr lang="en-US" altLang="zh-CN" sz="2900" dirty="0">
                <a:ea typeface="宋体" charset="-122"/>
              </a:rPr>
              <a:t>1. Testbench</a:t>
            </a:r>
            <a:r>
              <a:rPr lang="zh-CN" altLang="en-US" sz="2900" dirty="0">
                <a:ea typeface="宋体" charset="-122"/>
              </a:rPr>
              <a:t>结构</a:t>
            </a:r>
            <a:endParaRPr lang="zh-CN" altLang="en-US" sz="2900" dirty="0">
              <a:ea typeface="宋体" charset="-122"/>
            </a:endParaRPr>
          </a:p>
        </p:txBody>
      </p:sp>
      <p:sp>
        <p:nvSpPr>
          <p:cNvPr id="6148" name="Rectangle 5"/>
          <p:cNvSpPr>
            <a:spLocks noGrp="1"/>
          </p:cNvSpPr>
          <p:nvPr>
            <p:ph type="body"/>
          </p:nvPr>
        </p:nvSpPr>
        <p:spPr>
          <a:xfrm>
            <a:off x="775970" y="1459230"/>
            <a:ext cx="7467600" cy="5119370"/>
          </a:xfrm>
        </p:spPr>
        <p:txBody>
          <a:bodyPr vert="horz" wrap="square" anchor="t"/>
          <a:p>
            <a:pPr lvl="0" eaLnBrk="1" hangingPunct="1">
              <a:lnSpc>
                <a:spcPct val="100000"/>
              </a:lnSpc>
              <a:buNone/>
            </a:pPr>
            <a:r>
              <a:rPr lang="zh-CN" altLang="en-US" b="0" dirty="0">
                <a:ea typeface="宋体" charset="-122"/>
                <a:sym typeface="+mn-ea"/>
              </a:rPr>
              <a:t>`timescale 100ns/1ns  // 定义时间单位与时间精度</a:t>
            </a:r>
            <a:endParaRPr lang="zh-CN" altLang="en-US" b="0" dirty="0">
              <a:ea typeface="宋体" charset="-122"/>
              <a:sym typeface="+mn-ea"/>
            </a:endParaRPr>
          </a:p>
          <a:p>
            <a:pPr lvl="0" eaLnBrk="1" hangingPunct="1">
              <a:lnSpc>
                <a:spcPct val="100000"/>
              </a:lnSpc>
              <a:buNone/>
            </a:pPr>
            <a:r>
              <a:rPr lang="zh-CN" altLang="en-US" b="0" dirty="0">
                <a:ea typeface="宋体" charset="-122"/>
                <a:sym typeface="+mn-ea"/>
              </a:rPr>
              <a:t>    module tb_network</a:t>
            </a:r>
            <a:endParaRPr lang="zh-CN" altLang="en-US" b="0" dirty="0">
              <a:ea typeface="宋体" charset="-122"/>
              <a:sym typeface="+mn-ea"/>
            </a:endParaRPr>
          </a:p>
          <a:p>
            <a:pPr lvl="0" eaLnBrk="1" hangingPunct="1">
              <a:lnSpc>
                <a:spcPct val="100000"/>
              </a:lnSpc>
              <a:buNone/>
            </a:pPr>
            <a:r>
              <a:rPr lang="zh-CN" altLang="en-US" b="0" dirty="0">
                <a:ea typeface="宋体" charset="-122"/>
                <a:sym typeface="+mn-ea"/>
              </a:rPr>
              <a:t>    #(</a:t>
            </a:r>
            <a:endParaRPr lang="zh-CN" altLang="en-US" b="0" dirty="0">
              <a:ea typeface="宋体" charset="-122"/>
              <a:sym typeface="+mn-ea"/>
            </a:endParaRPr>
          </a:p>
          <a:p>
            <a:pPr lvl="0" eaLnBrk="1" hangingPunct="1">
              <a:lnSpc>
                <a:spcPct val="100000"/>
              </a:lnSpc>
              <a:buNone/>
            </a:pPr>
            <a:r>
              <a:rPr lang="zh-CN" altLang="en-US" b="0" dirty="0">
                <a:ea typeface="宋体" charset="-122"/>
                <a:sym typeface="+mn-ea"/>
              </a:rPr>
              <a:t>        定义周期时间、消息包注入率、测试包数量等参数</a:t>
            </a:r>
            <a:endParaRPr lang="zh-CN" altLang="en-US" b="0" dirty="0">
              <a:ea typeface="宋体" charset="-122"/>
              <a:sym typeface="+mn-ea"/>
            </a:endParaRPr>
          </a:p>
          <a:p>
            <a:pPr lvl="0" eaLnBrk="1" hangingPunct="1">
              <a:lnSpc>
                <a:spcPct val="100000"/>
              </a:lnSpc>
              <a:buNone/>
            </a:pPr>
            <a:r>
              <a:rPr lang="zh-CN" altLang="en-US" b="0" dirty="0">
                <a:ea typeface="宋体" charset="-122"/>
                <a:sym typeface="+mn-ea"/>
              </a:rPr>
              <a:t>     )</a:t>
            </a:r>
            <a:endParaRPr lang="zh-CN" altLang="en-US" b="0" dirty="0">
              <a:ea typeface="宋体" charset="-122"/>
              <a:sym typeface="+mn-ea"/>
            </a:endParaRPr>
          </a:p>
          <a:p>
            <a:pPr lvl="0" eaLnBrk="1" hangingPunct="1">
              <a:lnSpc>
                <a:spcPct val="100000"/>
              </a:lnSpc>
              <a:buNone/>
            </a:pPr>
            <a:r>
              <a:rPr lang="zh-CN" altLang="en-US" b="0" dirty="0">
                <a:ea typeface="宋体" charset="-122"/>
                <a:sym typeface="+mn-ea"/>
              </a:rPr>
              <a:t>        测试信号定义声明</a:t>
            </a:r>
            <a:endParaRPr lang="zh-CN" altLang="en-US" b="0" dirty="0">
              <a:ea typeface="宋体" charset="-122"/>
              <a:sym typeface="+mn-ea"/>
            </a:endParaRPr>
          </a:p>
          <a:p>
            <a:pPr lvl="0" eaLnBrk="1" hangingPunct="1">
              <a:lnSpc>
                <a:spcPct val="100000"/>
              </a:lnSpc>
              <a:buNone/>
            </a:pPr>
            <a:r>
              <a:rPr lang="zh-CN" altLang="en-US" b="0" dirty="0">
                <a:ea typeface="宋体" charset="-122"/>
                <a:sym typeface="+mn-ea"/>
              </a:rPr>
              <a:t>        吞吐率、平均包时延等需测试的性能指标变量定义声明</a:t>
            </a:r>
            <a:endParaRPr lang="zh-CN" altLang="en-US" b="0" dirty="0">
              <a:ea typeface="宋体" charset="-122"/>
              <a:sym typeface="+mn-ea"/>
            </a:endParaRPr>
          </a:p>
          <a:p>
            <a:pPr lvl="0" eaLnBrk="1" hangingPunct="1">
              <a:lnSpc>
                <a:spcPct val="100000"/>
              </a:lnSpc>
              <a:buNone/>
            </a:pPr>
            <a:r>
              <a:rPr lang="zh-CN" altLang="en-US" b="0" dirty="0">
                <a:ea typeface="宋体" charset="-122"/>
                <a:sym typeface="+mn-ea"/>
              </a:rPr>
              <a:t>        例化设计模块</a:t>
            </a:r>
            <a:endParaRPr lang="zh-CN" altLang="en-US" b="0" dirty="0">
              <a:ea typeface="宋体" charset="-122"/>
              <a:sym typeface="+mn-ea"/>
            </a:endParaRPr>
          </a:p>
          <a:p>
            <a:pPr lvl="0" eaLnBrk="1" hangingPunct="1">
              <a:lnSpc>
                <a:spcPct val="100000"/>
              </a:lnSpc>
              <a:buNone/>
            </a:pPr>
            <a:r>
              <a:rPr lang="zh-CN" altLang="en-US" b="0" dirty="0">
                <a:ea typeface="宋体" charset="-122"/>
                <a:sym typeface="+mn-ea"/>
              </a:rPr>
              <a:t>        仿真模块需要的输入</a:t>
            </a:r>
            <a:endParaRPr lang="zh-CN" altLang="en-US" b="0" dirty="0">
              <a:ea typeface="宋体" charset="-122"/>
              <a:sym typeface="+mn-ea"/>
            </a:endParaRPr>
          </a:p>
          <a:p>
            <a:pPr lvl="0" eaLnBrk="1" hangingPunct="1">
              <a:lnSpc>
                <a:spcPct val="100000"/>
              </a:lnSpc>
              <a:buNone/>
            </a:pPr>
            <a:r>
              <a:rPr lang="zh-CN" altLang="en-US" b="0" dirty="0">
                <a:ea typeface="宋体" charset="-122"/>
                <a:sym typeface="+mn-ea"/>
              </a:rPr>
              <a:t>        使用initial或always语句来产生时钟、复位等激励（波形）</a:t>
            </a:r>
            <a:endParaRPr lang="zh-CN" altLang="en-US" b="0" dirty="0">
              <a:ea typeface="宋体" charset="-122"/>
              <a:sym typeface="+mn-ea"/>
            </a:endParaRPr>
          </a:p>
          <a:p>
            <a:pPr lvl="0" eaLnBrk="1" hangingPunct="1">
              <a:lnSpc>
                <a:spcPct val="100000"/>
              </a:lnSpc>
              <a:buNone/>
            </a:pPr>
            <a:r>
              <a:rPr lang="zh-CN" altLang="en-US" b="0" dirty="0">
                <a:ea typeface="宋体" charset="-122"/>
                <a:sym typeface="+mn-ea"/>
              </a:rPr>
              <a:t>        监控和记录模块输出响应</a:t>
            </a:r>
            <a:endParaRPr lang="zh-CN" altLang="en-US" b="0" dirty="0">
              <a:ea typeface="宋体" charset="-122"/>
              <a:sym typeface="+mn-ea"/>
            </a:endParaRPr>
          </a:p>
          <a:p>
            <a:pPr lvl="0" eaLnBrk="1" hangingPunct="1">
              <a:lnSpc>
                <a:spcPct val="100000"/>
              </a:lnSpc>
              <a:buNone/>
            </a:pPr>
            <a:r>
              <a:rPr lang="zh-CN" altLang="en-US" b="0" dirty="0">
                <a:ea typeface="宋体" charset="-122"/>
                <a:sym typeface="+mn-ea"/>
              </a:rPr>
              <a:t>    endmodule</a:t>
            </a:r>
            <a:endParaRPr lang="zh-CN" altLang="en-US" b="0" dirty="0">
              <a:ea typeface="宋体" charset="-122"/>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页脚占位符 3"/>
          <p:cNvSpPr txBox="1">
            <a:spLocks noGrp="1"/>
          </p:cNvSpPr>
          <p:nvPr/>
        </p:nvSpPr>
        <p:spPr>
          <a:xfrm>
            <a:off x="177800" y="6340475"/>
            <a:ext cx="2541588" cy="330200"/>
          </a:xfrm>
          <a:prstGeom prst="rect">
            <a:avLst/>
          </a:prstGeom>
          <a:noFill/>
          <a:ln w="9525">
            <a:noFill/>
          </a:ln>
        </p:spPr>
        <p:txBody>
          <a:bodyPr/>
          <a:p>
            <a:pPr lvl="0" eaLnBrk="1" hangingPunct="1"/>
            <a:r>
              <a:rPr lang="en-US" altLang="x-none" dirty="0">
                <a:effectLst>
                  <a:outerShdw blurRad="38100" dist="38100" dir="2700000">
                    <a:srgbClr val="FFFFFF"/>
                  </a:outerShdw>
                </a:effectLst>
                <a:latin typeface="Times New Roman" pitchFamily="2" charset="0"/>
                <a:ea typeface="Gulim" pitchFamily="2" charset="-127"/>
              </a:rPr>
              <a:t>Company Logo</a:t>
            </a:r>
            <a:endParaRPr lang="en-US" altLang="x-none" dirty="0">
              <a:effectLst>
                <a:outerShdw blurRad="38100" dist="38100" dir="2700000">
                  <a:srgbClr val="FFFFFF"/>
                </a:outerShdw>
              </a:effectLst>
              <a:latin typeface="Times New Roman" pitchFamily="2" charset="0"/>
              <a:ea typeface="Gulim" pitchFamily="2" charset="-127"/>
            </a:endParaRPr>
          </a:p>
        </p:txBody>
      </p:sp>
      <p:sp>
        <p:nvSpPr>
          <p:cNvPr id="6147" name="Rectangle 4"/>
          <p:cNvSpPr>
            <a:spLocks noGrp="1"/>
          </p:cNvSpPr>
          <p:nvPr>
            <p:ph type="title"/>
          </p:nvPr>
        </p:nvSpPr>
        <p:spPr>
          <a:xfrm>
            <a:off x="1252538" y="214313"/>
            <a:ext cx="7051675" cy="490537"/>
          </a:xfrm>
        </p:spPr>
        <p:txBody>
          <a:bodyPr vert="horz" wrap="square" anchor="ctr"/>
          <a:p>
            <a:pPr lvl="0" eaLnBrk="1" hangingPunct="1"/>
            <a:r>
              <a:rPr lang="zh-CN" altLang="en-US" sz="2900" dirty="0">
                <a:ea typeface="宋体" charset="-122"/>
                <a:sym typeface="+mn-ea"/>
              </a:rPr>
              <a:t>四、</a:t>
            </a:r>
            <a:r>
              <a:rPr lang="en-US" altLang="zh-CN" sz="2900" dirty="0">
                <a:ea typeface="宋体" charset="-122"/>
                <a:sym typeface="+mn-ea"/>
              </a:rPr>
              <a:t>2. </a:t>
            </a:r>
            <a:r>
              <a:rPr lang="zh-CN" altLang="en-US" sz="2900" dirty="0">
                <a:ea typeface="宋体" charset="-122"/>
                <a:sym typeface="+mn-ea"/>
              </a:rPr>
              <a:t>三种</a:t>
            </a:r>
            <a:r>
              <a:rPr lang="en-US" altLang="zh-CN" sz="2900" dirty="0">
                <a:ea typeface="宋体" charset="-122"/>
                <a:sym typeface="+mn-ea"/>
              </a:rPr>
              <a:t>traffic</a:t>
            </a:r>
            <a:r>
              <a:rPr lang="zh-CN" altLang="en-US" sz="2900" dirty="0">
                <a:ea typeface="宋体" charset="-122"/>
                <a:sym typeface="+mn-ea"/>
              </a:rPr>
              <a:t>输入</a:t>
            </a:r>
            <a:endParaRPr lang="zh-CN" altLang="en-US" sz="2900" dirty="0">
              <a:ea typeface="宋体" charset="-122"/>
              <a:sym typeface="+mn-ea"/>
            </a:endParaRPr>
          </a:p>
        </p:txBody>
      </p:sp>
      <p:sp>
        <p:nvSpPr>
          <p:cNvPr id="6148" name="Rectangle 5"/>
          <p:cNvSpPr>
            <a:spLocks noGrp="1"/>
          </p:cNvSpPr>
          <p:nvPr>
            <p:ph type="body"/>
          </p:nvPr>
        </p:nvSpPr>
        <p:spPr>
          <a:xfrm>
            <a:off x="828675" y="1530350"/>
            <a:ext cx="7467600" cy="3597275"/>
          </a:xfrm>
        </p:spPr>
        <p:txBody>
          <a:bodyPr vert="horz" wrap="square" anchor="t"/>
          <a:p>
            <a:pPr marL="0" lvl="0" indent="0" eaLnBrk="1" hangingPunct="1">
              <a:lnSpc>
                <a:spcPct val="100000"/>
              </a:lnSpc>
              <a:buNone/>
            </a:pPr>
            <a:r>
              <a:rPr lang="en-US" altLang="zh-CN" b="0" dirty="0">
                <a:ea typeface="宋体" charset="-122"/>
                <a:sym typeface="+mn-ea"/>
              </a:rPr>
              <a:t>     </a:t>
            </a:r>
            <a:r>
              <a:rPr lang="zh-CN" altLang="en-US" b="0" dirty="0">
                <a:ea typeface="宋体" charset="-122"/>
                <a:sym typeface="+mn-ea"/>
              </a:rPr>
              <a:t>在仿真测试中采用了三种输入模式（Traffic）来对算法进行测试，包括Uniform、Transpose、Hotspot三种。</a:t>
            </a:r>
            <a:endParaRPr lang="zh-CN" altLang="en-US" b="0" dirty="0">
              <a:solidFill>
                <a:schemeClr val="tx1"/>
              </a:solidFill>
              <a:ea typeface="宋体" charset="-122"/>
              <a:sym typeface="+mn-ea"/>
            </a:endParaRPr>
          </a:p>
          <a:p>
            <a:pPr marL="0" lvl="0" indent="0" algn="l" eaLnBrk="1" hangingPunct="1">
              <a:lnSpc>
                <a:spcPct val="100000"/>
              </a:lnSpc>
              <a:buNone/>
            </a:pPr>
            <a:endParaRPr lang="zh-CN" altLang="en-US" b="0" dirty="0">
              <a:solidFill>
                <a:schemeClr val="tx1"/>
              </a:solidFill>
              <a:ea typeface="宋体" charset="-122"/>
              <a:sym typeface="+mn-ea"/>
            </a:endParaRPr>
          </a:p>
          <a:p>
            <a:pPr marL="0" lvl="0" indent="0" eaLnBrk="1" hangingPunct="1">
              <a:lnSpc>
                <a:spcPct val="100000"/>
              </a:lnSpc>
              <a:buNone/>
            </a:pPr>
            <a:r>
              <a:rPr lang="zh-CN" altLang="en-US" dirty="0">
                <a:ea typeface="宋体" charset="-122"/>
                <a:sym typeface="+mn-ea"/>
              </a:rPr>
              <a:t>Uniform输入模式</a:t>
            </a:r>
            <a:endParaRPr lang="zh-CN" altLang="en-US" dirty="0">
              <a:ea typeface="宋体" charset="-122"/>
              <a:sym typeface="+mn-ea"/>
            </a:endParaRPr>
          </a:p>
          <a:p>
            <a:pPr marL="0" lvl="0" indent="0" eaLnBrk="1" hangingPunct="1">
              <a:lnSpc>
                <a:spcPct val="100000"/>
              </a:lnSpc>
              <a:buNone/>
            </a:pPr>
            <a:r>
              <a:rPr lang="zh-CN" altLang="en-US" b="0" dirty="0">
                <a:ea typeface="宋体" charset="-122"/>
                <a:sym typeface="+mn-ea"/>
              </a:rPr>
              <a:t>      是指每个结点按正常的消息包注入率生成消息包，消息的目的地是随机选择的。</a:t>
            </a:r>
            <a:endParaRPr lang="zh-CN" altLang="en-US" b="0" dirty="0">
              <a:solidFill>
                <a:schemeClr val="tx1"/>
              </a:solidFill>
              <a:ea typeface="宋体" charset="-122"/>
              <a:sym typeface="+mn-ea"/>
            </a:endParaRPr>
          </a:p>
          <a:p>
            <a:pPr marL="0" lvl="0" indent="0" eaLnBrk="1" hangingPunct="1">
              <a:lnSpc>
                <a:spcPct val="100000"/>
              </a:lnSpc>
              <a:buNone/>
            </a:pPr>
            <a:r>
              <a:rPr lang="zh-CN" altLang="en-US" dirty="0">
                <a:ea typeface="宋体" charset="-122"/>
                <a:sym typeface="+mn-ea"/>
              </a:rPr>
              <a:t>Transpose输入模式</a:t>
            </a:r>
            <a:endParaRPr lang="zh-CN" altLang="en-US" dirty="0">
              <a:ea typeface="宋体" charset="-122"/>
              <a:sym typeface="+mn-ea"/>
            </a:endParaRPr>
          </a:p>
          <a:p>
            <a:pPr marL="0" lvl="0" indent="0" eaLnBrk="1" hangingPunct="1">
              <a:lnSpc>
                <a:spcPct val="100000"/>
              </a:lnSpc>
              <a:buNone/>
            </a:pPr>
            <a:r>
              <a:rPr lang="zh-CN" altLang="en-US" b="0" dirty="0">
                <a:ea typeface="宋体" charset="-122"/>
                <a:sym typeface="+mn-ea"/>
              </a:rPr>
              <a:t>      是指每个结点按正常的消息包注入率生成消息包，消息的目的地与消息包的源地址关于某直线对称（在2D-mesh结构中一般采用关于对角线对称）。</a:t>
            </a:r>
            <a:endParaRPr lang="zh-CN" altLang="en-US" b="0" dirty="0">
              <a:solidFill>
                <a:schemeClr val="tx1"/>
              </a:solidFill>
              <a:ea typeface="宋体" charset="-122"/>
              <a:sym typeface="+mn-ea"/>
            </a:endParaRPr>
          </a:p>
          <a:p>
            <a:pPr marL="0" lvl="0" indent="0" eaLnBrk="1" hangingPunct="1">
              <a:lnSpc>
                <a:spcPct val="100000"/>
              </a:lnSpc>
              <a:buNone/>
            </a:pPr>
            <a:r>
              <a:rPr lang="zh-CN" altLang="en-US" dirty="0">
                <a:ea typeface="宋体" charset="-122"/>
                <a:sym typeface="+mn-ea"/>
              </a:rPr>
              <a:t>Hotspot输入模式</a:t>
            </a:r>
            <a:endParaRPr lang="zh-CN" altLang="en-US" dirty="0">
              <a:ea typeface="宋体" charset="-122"/>
              <a:sym typeface="+mn-ea"/>
            </a:endParaRPr>
          </a:p>
          <a:p>
            <a:pPr marL="0" lvl="0" indent="0" eaLnBrk="1" hangingPunct="1">
              <a:lnSpc>
                <a:spcPct val="100000"/>
              </a:lnSpc>
              <a:buNone/>
            </a:pPr>
            <a:r>
              <a:rPr lang="zh-CN" altLang="en-US" b="0" dirty="0">
                <a:ea typeface="宋体" charset="-122"/>
                <a:sym typeface="+mn-ea"/>
              </a:rPr>
              <a:t>      是指非热点结点按正常的消息包注入率生成消息包，热点结点则按更高的消息包注入率生成消息包。同样地，消息的目的地是随机选择的。</a:t>
            </a:r>
            <a:endParaRPr lang="zh-CN" altLang="en-US" b="0" dirty="0">
              <a:solidFill>
                <a:schemeClr val="tx1"/>
              </a:solidFill>
              <a:ea typeface="宋体" charset="-122"/>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页脚占位符 3"/>
          <p:cNvSpPr txBox="1">
            <a:spLocks noGrp="1"/>
          </p:cNvSpPr>
          <p:nvPr/>
        </p:nvSpPr>
        <p:spPr>
          <a:xfrm>
            <a:off x="177800" y="6340475"/>
            <a:ext cx="2541588" cy="330200"/>
          </a:xfrm>
          <a:prstGeom prst="rect">
            <a:avLst/>
          </a:prstGeom>
          <a:noFill/>
          <a:ln w="9525">
            <a:noFill/>
          </a:ln>
        </p:spPr>
        <p:txBody>
          <a:bodyPr/>
          <a:p>
            <a:pPr lvl="0" eaLnBrk="1" hangingPunct="1"/>
            <a:r>
              <a:rPr lang="en-US" altLang="x-none" dirty="0">
                <a:effectLst>
                  <a:outerShdw blurRad="38100" dist="38100" dir="2700000">
                    <a:srgbClr val="FFFFFF"/>
                  </a:outerShdw>
                </a:effectLst>
                <a:latin typeface="Times New Roman" pitchFamily="2" charset="0"/>
                <a:ea typeface="Gulim" pitchFamily="2" charset="-127"/>
              </a:rPr>
              <a:t>Company Logo</a:t>
            </a:r>
            <a:endParaRPr lang="en-US" altLang="x-none" dirty="0">
              <a:effectLst>
                <a:outerShdw blurRad="38100" dist="38100" dir="2700000">
                  <a:srgbClr val="FFFFFF"/>
                </a:outerShdw>
              </a:effectLst>
              <a:latin typeface="Times New Roman" pitchFamily="2" charset="0"/>
              <a:ea typeface="Gulim" pitchFamily="2" charset="-127"/>
            </a:endParaRPr>
          </a:p>
        </p:txBody>
      </p:sp>
      <p:sp>
        <p:nvSpPr>
          <p:cNvPr id="6147" name="Rectangle 4"/>
          <p:cNvSpPr>
            <a:spLocks noGrp="1"/>
          </p:cNvSpPr>
          <p:nvPr>
            <p:ph type="title"/>
          </p:nvPr>
        </p:nvSpPr>
        <p:spPr>
          <a:xfrm>
            <a:off x="1252538" y="214313"/>
            <a:ext cx="7051675" cy="490537"/>
          </a:xfrm>
        </p:spPr>
        <p:txBody>
          <a:bodyPr vert="horz" wrap="square" anchor="ctr"/>
          <a:p>
            <a:pPr lvl="0" eaLnBrk="1" hangingPunct="1"/>
            <a:r>
              <a:rPr lang="zh-CN" altLang="en-US" sz="2900" dirty="0">
                <a:ea typeface="宋体" charset="-122"/>
              </a:rPr>
              <a:t>四、</a:t>
            </a:r>
            <a:r>
              <a:rPr lang="en-US" altLang="zh-CN" sz="2900" dirty="0">
                <a:ea typeface="宋体" charset="-122"/>
              </a:rPr>
              <a:t>3. </a:t>
            </a:r>
            <a:r>
              <a:rPr lang="zh-CN" altLang="en-US" sz="2900" dirty="0">
                <a:ea typeface="宋体" charset="-122"/>
              </a:rPr>
              <a:t>参数配置</a:t>
            </a:r>
            <a:endParaRPr lang="zh-CN" altLang="en-US" sz="2900" dirty="0">
              <a:ea typeface="宋体" charset="-122"/>
            </a:endParaRPr>
          </a:p>
        </p:txBody>
      </p:sp>
      <p:sp>
        <p:nvSpPr>
          <p:cNvPr id="6148" name="Rectangle 5"/>
          <p:cNvSpPr>
            <a:spLocks noGrp="1"/>
          </p:cNvSpPr>
          <p:nvPr>
            <p:ph type="body"/>
          </p:nvPr>
        </p:nvSpPr>
        <p:spPr>
          <a:xfrm>
            <a:off x="775970" y="872490"/>
            <a:ext cx="7467600" cy="339725"/>
          </a:xfrm>
        </p:spPr>
        <p:txBody>
          <a:bodyPr vert="horz" wrap="square" anchor="t"/>
          <a:p>
            <a:pPr lvl="0" eaLnBrk="1" hangingPunct="1">
              <a:lnSpc>
                <a:spcPct val="100000"/>
              </a:lnSpc>
              <a:buNone/>
            </a:pPr>
            <a:endParaRPr lang="zh-CN" altLang="en-US" b="0" dirty="0">
              <a:ea typeface="宋体" charset="-122"/>
              <a:sym typeface="+mn-ea"/>
            </a:endParaRPr>
          </a:p>
        </p:txBody>
      </p:sp>
      <p:graphicFrame>
        <p:nvGraphicFramePr>
          <p:cNvPr id="0" name="表格 -1"/>
          <p:cNvGraphicFramePr/>
          <p:nvPr/>
        </p:nvGraphicFramePr>
        <p:xfrm>
          <a:off x="59690" y="1089660"/>
          <a:ext cx="9018905" cy="5598160"/>
        </p:xfrm>
        <a:graphic>
          <a:graphicData uri="http://schemas.openxmlformats.org/drawingml/2006/table">
            <a:tbl>
              <a:tblPr firstRow="1" bandRow="1">
                <a:tableStyleId>{5940675A-B579-460E-94D1-54222C63F5DA}</a:tableStyleId>
              </a:tblPr>
              <a:tblGrid>
                <a:gridCol w="3082290"/>
                <a:gridCol w="552450"/>
                <a:gridCol w="553720"/>
                <a:gridCol w="551815"/>
                <a:gridCol w="553085"/>
                <a:gridCol w="553085"/>
                <a:gridCol w="553085"/>
                <a:gridCol w="2619375"/>
              </a:tblGrid>
              <a:tr h="316230">
                <a:tc>
                  <a:txBody>
                    <a:bodyPr/>
                    <a:p>
                      <a:pPr marL="0" indent="0" algn="ctr">
                        <a:buNone/>
                      </a:pPr>
                      <a:r>
                        <a:rPr lang="zh-CN" altLang="en-US" sz="1600" b="0" u="none">
                          <a:latin typeface="宋体" charset="0"/>
                          <a:ea typeface="宋体" charset="0"/>
                          <a:cs typeface="宋体" charset="0"/>
                        </a:rPr>
                        <a:t>名称</a:t>
                      </a:r>
                      <a:endParaRPr lang="zh-CN" altLang="en-US" sz="1600" b="0" u="none">
                        <a:latin typeface="宋体" charset="0"/>
                        <a:ea typeface="宋体" charset="0"/>
                        <a:cs typeface="宋体" charset="0"/>
                      </a:endParaRPr>
                    </a:p>
                  </a:txBody>
                  <a:tcPr marL="107950" marR="0" marT="36195" marB="36195"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solidFill>
                  </a:tcPr>
                </a:tc>
                <a:tc gridSpan="6">
                  <a:txBody>
                    <a:bodyPr/>
                    <a:p>
                      <a:pPr marL="0" indent="0" algn="ctr">
                        <a:buNone/>
                      </a:pPr>
                      <a:r>
                        <a:rPr lang="zh-CN" altLang="en-US" sz="1600" b="0" u="none">
                          <a:latin typeface="宋体" charset="0"/>
                          <a:ea typeface="宋体" charset="0"/>
                          <a:cs typeface="宋体" charset="0"/>
                        </a:rPr>
                        <a:t>取值</a:t>
                      </a:r>
                      <a:endParaRPr lang="zh-CN" altLang="en-US" sz="1600" b="0" u="none">
                        <a:latin typeface="宋体" charset="0"/>
                        <a:ea typeface="宋体" charset="0"/>
                        <a:cs typeface="宋体" charset="0"/>
                      </a:endParaRPr>
                    </a:p>
                  </a:txBody>
                  <a:tcPr marL="107950" marR="0" marT="36195" marB="36195" vert="horz" anchor="ctr">
                    <a:lnL w="12700" cap="flat" cmpd="sng">
                      <a:solidFill>
                        <a:schemeClr val="tx1"/>
                      </a:solidFill>
                      <a:prstDash val="solid"/>
                      <a:headEnd type="none" w="med" len="med"/>
                      <a:tailEnd type="none" w="med" len="med"/>
                    </a:lnL>
                    <a:lnR w="12700">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solidFill>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a:txBody>
                    <a:bodyPr/>
                    <a:p>
                      <a:pPr marL="0" indent="0" algn="ctr">
                        <a:buNone/>
                      </a:pPr>
                      <a:r>
                        <a:rPr lang="zh-CN" altLang="en-US" sz="1600" b="0" u="none">
                          <a:latin typeface="宋体" charset="0"/>
                          <a:ea typeface="宋体" charset="0"/>
                          <a:cs typeface="宋体" charset="0"/>
                        </a:rPr>
                        <a:t>描述</a:t>
                      </a:r>
                      <a:endParaRPr lang="zh-CN" altLang="en-US" sz="1600" b="0" u="none">
                        <a:latin typeface="宋体" charset="0"/>
                        <a:ea typeface="宋体" charset="0"/>
                        <a:cs typeface="宋体" charset="0"/>
                      </a:endParaRPr>
                    </a:p>
                  </a:txBody>
                  <a:tcPr marL="107950" marR="0" marT="36195" marB="36195" vert="horz" anchor="ctr">
                    <a:lnL w="12700" cap="flat">
                      <a:solidFill>
                        <a:schemeClr val="tx1"/>
                      </a:solidFill>
                      <a:prstDash val="soli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solidFill>
                  </a:tcPr>
                </a:tc>
              </a:tr>
              <a:tr h="267970">
                <a:tc>
                  <a:txBody>
                    <a:bodyPr/>
                    <a:p>
                      <a:pPr marL="0" indent="0" algn="ctr">
                        <a:buNone/>
                      </a:pPr>
                      <a:r>
                        <a:rPr lang="en-US" altLang="zh-CN" sz="1600" b="0" u="none">
                          <a:latin typeface="宋体" charset="0"/>
                          <a:ea typeface="宋体" charset="0"/>
                          <a:cs typeface="宋体" charset="0"/>
                        </a:rPr>
                        <a:t>num_nodes</a:t>
                      </a:r>
                      <a:endParaRPr lang="en-US" altLang="zh-CN" sz="1600" b="0" u="none">
                        <a:latin typeface="宋体" charset="0"/>
                        <a:ea typeface="宋体" charset="0"/>
                        <a:cs typeface="宋体" charset="0"/>
                      </a:endParaRPr>
                    </a:p>
                  </a:txBody>
                  <a:tcPr marL="107950" marR="0" marT="36195" marB="36195"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6">
                  <a:txBody>
                    <a:bodyPr/>
                    <a:p>
                      <a:pPr marL="0" indent="0" algn="ctr">
                        <a:buNone/>
                      </a:pPr>
                      <a:r>
                        <a:rPr lang="en-US" altLang="zh-CN" sz="1600" b="0" u="none">
                          <a:latin typeface="宋体" charset="0"/>
                          <a:ea typeface="宋体" charset="0"/>
                          <a:cs typeface="宋体" charset="0"/>
                        </a:rPr>
                        <a:t>16</a:t>
                      </a:r>
                      <a:endParaRPr lang="en-US" altLang="zh-CN" sz="1600" b="0" u="none">
                        <a:latin typeface="宋体" charset="0"/>
                        <a:ea typeface="宋体" charset="0"/>
                        <a:cs typeface="宋体" charset="0"/>
                      </a:endParaRPr>
                    </a:p>
                  </a:txBody>
                  <a:tcPr marL="107950" marR="0" marT="36195" marB="36195" vert="horz" anchor="ctr">
                    <a:lnL w="12700" cap="flat" cmpd="sng">
                      <a:solidFill>
                        <a:schemeClr val="tx1"/>
                      </a:solidFill>
                      <a:prstDash val="solid"/>
                      <a:headEnd type="none" w="med" len="med"/>
                      <a:tailEnd type="none" w="med" len="med"/>
                    </a:lnL>
                    <a:lnR w="12700">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a:txBody>
                    <a:bodyPr/>
                    <a:p>
                      <a:pPr marL="0" indent="0" algn="l">
                        <a:buNone/>
                      </a:pPr>
                      <a:r>
                        <a:rPr lang="zh-CN" altLang="en-US" sz="1600" b="0" u="none">
                          <a:latin typeface="宋体" charset="0"/>
                          <a:ea typeface="宋体" charset="0"/>
                          <a:cs typeface="宋体" charset="0"/>
                        </a:rPr>
                        <a:t>网络中总共的结点数</a:t>
                      </a:r>
                      <a:endParaRPr lang="zh-CN" altLang="en-US" sz="1600" b="0" u="none">
                        <a:latin typeface="宋体" charset="0"/>
                        <a:ea typeface="宋体" charset="0"/>
                        <a:cs typeface="宋体" charset="0"/>
                      </a:endParaRPr>
                    </a:p>
                  </a:txBody>
                  <a:tcPr marL="107950" marR="0" marT="36195" marB="36195" vert="horz" anchor="ctr">
                    <a:lnL w="12700" cap="flat">
                      <a:solidFill>
                        <a:schemeClr val="tx1"/>
                      </a:solidFill>
                      <a:prstDash val="soli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67970">
                <a:tc>
                  <a:txBody>
                    <a:bodyPr/>
                    <a:p>
                      <a:pPr marL="0" indent="0" algn="ctr">
                        <a:buNone/>
                      </a:pPr>
                      <a:r>
                        <a:rPr lang="en-US" altLang="zh-CN" sz="1600" b="0" u="none">
                          <a:latin typeface="宋体" charset="0"/>
                          <a:ea typeface="宋体" charset="0"/>
                          <a:cs typeface="宋体" charset="0"/>
                        </a:rPr>
                        <a:t>warmup_</a:t>
                      </a:r>
                      <a:r>
                        <a:rPr lang="en-US" altLang="zh-CN" sz="1600" b="0" u="none">
                          <a:latin typeface="Times New Roman" pitchFamily="2" charset="0"/>
                          <a:ea typeface="Times New Roman" pitchFamily="2" charset="0"/>
                          <a:cs typeface="Times New Roman" pitchFamily="2" charset="0"/>
                        </a:rPr>
                        <a:t>time</a:t>
                      </a:r>
                      <a:endParaRPr lang="en-US" altLang="zh-CN" sz="1600" b="0" u="none">
                        <a:latin typeface="Times New Roman" pitchFamily="2" charset="0"/>
                        <a:ea typeface="Times New Roman" pitchFamily="2" charset="0"/>
                        <a:cs typeface="Times New Roman" pitchFamily="2" charset="0"/>
                      </a:endParaRPr>
                    </a:p>
                  </a:txBody>
                  <a:tcPr marL="107950" marR="0" marT="36195" marB="36195"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6">
                  <a:txBody>
                    <a:bodyPr/>
                    <a:p>
                      <a:pPr marL="0" indent="0" algn="ctr">
                        <a:buNone/>
                      </a:pPr>
                      <a:r>
                        <a:rPr lang="en-US" altLang="zh-CN" sz="1600" b="0" u="none">
                          <a:latin typeface="宋体" charset="0"/>
                          <a:ea typeface="宋体" charset="0"/>
                          <a:cs typeface="宋体" charset="0"/>
                        </a:rPr>
                        <a:t>1000</a:t>
                      </a:r>
                      <a:endParaRPr lang="en-US" altLang="zh-CN" sz="1600" b="0" u="none">
                        <a:latin typeface="宋体" charset="0"/>
                        <a:ea typeface="宋体" charset="0"/>
                        <a:cs typeface="宋体" charset="0"/>
                      </a:endParaRPr>
                    </a:p>
                  </a:txBody>
                  <a:tcPr marL="107950" marR="0" marT="36195" marB="36195" vert="horz" anchor="ctr">
                    <a:lnL w="12700" cap="flat" cmpd="sng">
                      <a:solidFill>
                        <a:schemeClr val="tx1"/>
                      </a:solidFill>
                      <a:prstDash val="solid"/>
                      <a:headEnd type="none" w="med" len="med"/>
                      <a:tailEnd type="none" w="med" len="med"/>
                    </a:lnL>
                    <a:lnR w="12700">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a:txBody>
                    <a:bodyPr/>
                    <a:p>
                      <a:pPr marL="0" indent="0" algn="l">
                        <a:buNone/>
                      </a:pPr>
                      <a:r>
                        <a:rPr lang="zh-CN" altLang="en-US" sz="1600" b="0" u="none">
                          <a:latin typeface="宋体" charset="0"/>
                          <a:ea typeface="宋体" charset="0"/>
                          <a:cs typeface="宋体" charset="0"/>
                        </a:rPr>
                        <a:t>用此周期数预热好网络状态</a:t>
                      </a:r>
                      <a:endParaRPr lang="zh-CN" altLang="en-US" sz="1600" b="0" u="none">
                        <a:latin typeface="宋体" charset="0"/>
                        <a:ea typeface="宋体" charset="0"/>
                        <a:cs typeface="宋体" charset="0"/>
                      </a:endParaRPr>
                    </a:p>
                  </a:txBody>
                  <a:tcPr marL="107950" marR="0" marT="36195" marB="36195" vert="horz" anchor="ctr">
                    <a:lnL w="12700" cap="flat">
                      <a:solidFill>
                        <a:schemeClr val="tx1"/>
                      </a:solidFill>
                      <a:prstDash val="soli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67335">
                <a:tc>
                  <a:txBody>
                    <a:bodyPr/>
                    <a:p>
                      <a:pPr marL="0" indent="0" algn="ctr">
                        <a:buNone/>
                      </a:pPr>
                      <a:r>
                        <a:rPr lang="en-US" altLang="zh-CN" sz="1600" b="0" u="none">
                          <a:latin typeface="宋体" charset="0"/>
                          <a:ea typeface="宋体" charset="0"/>
                          <a:cs typeface="宋体" charset="0"/>
                        </a:rPr>
                        <a:t>measure_</a:t>
                      </a:r>
                      <a:r>
                        <a:rPr lang="en-US" altLang="zh-CN" sz="1600" b="0" u="none">
                          <a:latin typeface="Times New Roman" pitchFamily="2" charset="0"/>
                          <a:ea typeface="Times New Roman" pitchFamily="2" charset="0"/>
                          <a:cs typeface="Times New Roman" pitchFamily="2" charset="0"/>
                        </a:rPr>
                        <a:t>time</a:t>
                      </a:r>
                      <a:endParaRPr lang="en-US" altLang="zh-CN" sz="1600" b="0" u="none">
                        <a:latin typeface="Times New Roman" pitchFamily="2" charset="0"/>
                        <a:ea typeface="Times New Roman" pitchFamily="2" charset="0"/>
                        <a:cs typeface="Times New Roman" pitchFamily="2" charset="0"/>
                      </a:endParaRPr>
                    </a:p>
                  </a:txBody>
                  <a:tcPr marL="107950" marR="0" marT="36195" marB="36195"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2"/>
                    </a:solidFill>
                  </a:tcPr>
                </a:tc>
                <a:tc gridSpan="6">
                  <a:txBody>
                    <a:bodyPr/>
                    <a:p>
                      <a:pPr marL="0" indent="0" algn="ctr">
                        <a:buNone/>
                      </a:pPr>
                      <a:r>
                        <a:rPr lang="en-US" altLang="zh-CN" sz="1600" b="0" u="none">
                          <a:latin typeface="宋体" charset="0"/>
                          <a:ea typeface="宋体" charset="0"/>
                          <a:cs typeface="宋体" charset="0"/>
                        </a:rPr>
                        <a:t>10000</a:t>
                      </a:r>
                      <a:endParaRPr lang="en-US" altLang="zh-CN" sz="1600" b="0" u="none">
                        <a:latin typeface="宋体" charset="0"/>
                        <a:ea typeface="宋体" charset="0"/>
                        <a:cs typeface="宋体" charset="0"/>
                      </a:endParaRPr>
                    </a:p>
                  </a:txBody>
                  <a:tcPr marL="107950" marR="0" marT="36195" marB="36195" vert="horz" anchor="ctr">
                    <a:lnL w="12700" cap="flat" cmpd="sng">
                      <a:solidFill>
                        <a:schemeClr val="tx1"/>
                      </a:solidFill>
                      <a:prstDash val="solid"/>
                      <a:headEnd type="none" w="med" len="med"/>
                      <a:tailEnd type="none" w="med" len="med"/>
                    </a:lnL>
                    <a:lnR w="12700">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2"/>
                    </a:solidFill>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a:txBody>
                    <a:bodyPr/>
                    <a:p>
                      <a:pPr marL="0" indent="0" algn="l">
                        <a:buNone/>
                      </a:pPr>
                      <a:r>
                        <a:rPr lang="zh-CN" altLang="en-US" sz="1600" b="0" u="none">
                          <a:latin typeface="宋体" charset="0"/>
                          <a:ea typeface="宋体" charset="0"/>
                          <a:cs typeface="宋体" charset="0"/>
                        </a:rPr>
                        <a:t>详细测试</a:t>
                      </a:r>
                      <a:r>
                        <a:rPr lang="zh-CN" altLang="en-US" sz="1600" b="0" u="none">
                          <a:latin typeface="Times New Roman" pitchFamily="2" charset="0"/>
                          <a:ea typeface="Times New Roman" pitchFamily="2" charset="0"/>
                          <a:cs typeface="Times New Roman" pitchFamily="2" charset="0"/>
                        </a:rPr>
                        <a:t>阶段</a:t>
                      </a:r>
                      <a:r>
                        <a:rPr lang="zh-CN" altLang="en-US" sz="1600" b="0" u="none">
                          <a:latin typeface="宋体" charset="0"/>
                          <a:ea typeface="宋体" charset="0"/>
                          <a:cs typeface="宋体" charset="0"/>
                        </a:rPr>
                        <a:t>周期数</a:t>
                      </a:r>
                      <a:endParaRPr lang="zh-CN" altLang="en-US" sz="1600" b="0" u="none">
                        <a:latin typeface="宋体" charset="0"/>
                        <a:ea typeface="宋体" charset="0"/>
                        <a:cs typeface="宋体" charset="0"/>
                      </a:endParaRPr>
                    </a:p>
                  </a:txBody>
                  <a:tcPr marL="107950" marR="0" marT="36195" marB="36195" vert="horz" anchor="ctr">
                    <a:lnL w="12700" cap="flat">
                      <a:solidFill>
                        <a:schemeClr val="tx1"/>
                      </a:solidFill>
                      <a:prstDash val="soli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2"/>
                    </a:solidFill>
                  </a:tcPr>
                </a:tc>
              </a:tr>
              <a:tr h="535940">
                <a:tc>
                  <a:txBody>
                    <a:bodyPr/>
                    <a:p>
                      <a:pPr marL="0" indent="0" algn="ctr">
                        <a:buNone/>
                      </a:pPr>
                      <a:r>
                        <a:rPr lang="en-US" altLang="zh-CN" sz="1600" b="0" u="none">
                          <a:latin typeface="宋体" charset="0"/>
                          <a:ea typeface="宋体" charset="0"/>
                          <a:cs typeface="宋体" charset="0"/>
                        </a:rPr>
                        <a:t>drain_</a:t>
                      </a:r>
                      <a:r>
                        <a:rPr lang="en-US" altLang="zh-CN" sz="1600" b="0" u="none">
                          <a:latin typeface="Times New Roman" pitchFamily="2" charset="0"/>
                          <a:ea typeface="Times New Roman" pitchFamily="2" charset="0"/>
                          <a:cs typeface="Times New Roman" pitchFamily="2" charset="0"/>
                        </a:rPr>
                        <a:t>time</a:t>
                      </a:r>
                      <a:endParaRPr lang="en-US" altLang="zh-CN" sz="1600" b="0" u="none">
                        <a:latin typeface="Times New Roman" pitchFamily="2" charset="0"/>
                        <a:ea typeface="Times New Roman" pitchFamily="2" charset="0"/>
                        <a:cs typeface="Times New Roman" pitchFamily="2" charset="0"/>
                      </a:endParaRPr>
                    </a:p>
                  </a:txBody>
                  <a:tcPr marL="107950" marR="0" marT="36195" marB="36195"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6">
                  <a:txBody>
                    <a:bodyPr/>
                    <a:p>
                      <a:pPr marL="0" indent="0" algn="ctr">
                        <a:buNone/>
                      </a:pPr>
                      <a:r>
                        <a:rPr lang="en-US" altLang="zh-CN" sz="1600" b="0" u="none">
                          <a:latin typeface="宋体" charset="0"/>
                          <a:ea typeface="宋体" charset="0"/>
                          <a:cs typeface="宋体" charset="0"/>
                        </a:rPr>
                        <a:t>3000</a:t>
                      </a:r>
                      <a:endParaRPr lang="en-US" altLang="zh-CN" sz="1600" b="0" u="none">
                        <a:latin typeface="宋体" charset="0"/>
                        <a:ea typeface="宋体" charset="0"/>
                        <a:cs typeface="宋体" charset="0"/>
                      </a:endParaRPr>
                    </a:p>
                  </a:txBody>
                  <a:tcPr marL="107950" marR="0" marT="36195" marB="36195" vert="horz" anchor="ctr">
                    <a:lnL w="12700" cap="flat" cmpd="sng">
                      <a:solidFill>
                        <a:schemeClr val="tx1"/>
                      </a:solidFill>
                      <a:prstDash val="solid"/>
                      <a:headEnd type="none" w="med" len="med"/>
                      <a:tailEnd type="none" w="med" len="med"/>
                    </a:lnL>
                    <a:lnR w="12700">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a:txBody>
                    <a:bodyPr/>
                    <a:p>
                      <a:pPr marL="0" indent="0" algn="l">
                        <a:buNone/>
                      </a:pPr>
                      <a:r>
                        <a:rPr lang="zh-CN" altLang="en-US" sz="1600" b="0" u="none">
                          <a:latin typeface="宋体" charset="0"/>
                          <a:ea typeface="宋体" charset="0"/>
                          <a:cs typeface="宋体" charset="0"/>
                        </a:rPr>
                        <a:t>维持当测试包发送完成后但未完全回收时网络状态</a:t>
                      </a:r>
                      <a:endParaRPr lang="zh-CN" altLang="en-US" sz="1600" b="0" u="none">
                        <a:latin typeface="宋体" charset="0"/>
                        <a:ea typeface="宋体" charset="0"/>
                        <a:cs typeface="宋体" charset="0"/>
                      </a:endParaRPr>
                    </a:p>
                  </a:txBody>
                  <a:tcPr marL="107950" marR="0" marT="36195" marB="36195" vert="horz" anchor="ctr">
                    <a:lnL w="12700" cap="flat">
                      <a:solidFill>
                        <a:schemeClr val="tx1"/>
                      </a:solidFill>
                      <a:prstDash val="soli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5940">
                <a:tc>
                  <a:txBody>
                    <a:bodyPr/>
                    <a:p>
                      <a:pPr marL="0" indent="0" algn="ctr">
                        <a:buNone/>
                      </a:pPr>
                      <a:r>
                        <a:rPr lang="en-US" altLang="zh-CN" sz="1600" b="0" u="none">
                          <a:latin typeface="宋体" charset="0"/>
                          <a:ea typeface="宋体" charset="0"/>
                          <a:cs typeface="宋体" charset="0"/>
                        </a:rPr>
                        <a:t>max_cycles</a:t>
                      </a:r>
                      <a:endParaRPr lang="en-US" altLang="zh-CN" sz="1600" b="0" u="none">
                        <a:latin typeface="宋体" charset="0"/>
                        <a:ea typeface="宋体" charset="0"/>
                        <a:cs typeface="宋体" charset="0"/>
                      </a:endParaRPr>
                    </a:p>
                  </a:txBody>
                  <a:tcPr marL="107950" marR="0" marT="36195" marB="36195"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6">
                  <a:txBody>
                    <a:bodyPr/>
                    <a:p>
                      <a:pPr marL="0" indent="0" algn="ctr">
                        <a:buNone/>
                      </a:pPr>
                      <a:r>
                        <a:rPr lang="en-US" altLang="zh-CN" sz="1600" b="0" u="none">
                          <a:latin typeface="宋体" charset="0"/>
                          <a:ea typeface="宋体" charset="0"/>
                          <a:cs typeface="宋体" charset="0"/>
                        </a:rPr>
                        <a:t>1</a:t>
                      </a:r>
                      <a:r>
                        <a:rPr lang="en-US" altLang="zh-CN" sz="1600" b="0" u="none">
                          <a:latin typeface="Times New Roman" pitchFamily="2" charset="0"/>
                          <a:ea typeface="Times New Roman" pitchFamily="2" charset="0"/>
                          <a:cs typeface="Times New Roman" pitchFamily="2" charset="0"/>
                        </a:rPr>
                        <a:t>7</a:t>
                      </a:r>
                      <a:r>
                        <a:rPr lang="en-US" altLang="zh-CN" sz="1600" b="0" u="none">
                          <a:latin typeface="宋体" charset="0"/>
                          <a:ea typeface="宋体" charset="0"/>
                          <a:cs typeface="宋体" charset="0"/>
                        </a:rPr>
                        <a:t>000</a:t>
                      </a:r>
                      <a:endParaRPr lang="en-US" altLang="zh-CN" sz="1600" b="0" u="none">
                        <a:latin typeface="宋体" charset="0"/>
                        <a:ea typeface="宋体" charset="0"/>
                        <a:cs typeface="宋体" charset="0"/>
                      </a:endParaRPr>
                    </a:p>
                  </a:txBody>
                  <a:tcPr marL="107950" marR="0" marT="36195" marB="36195" vert="horz" anchor="ctr">
                    <a:lnL w="12700" cap="flat" cmpd="sng">
                      <a:solidFill>
                        <a:schemeClr val="tx1"/>
                      </a:solidFill>
                      <a:prstDash val="solid"/>
                      <a:headEnd type="none" w="med" len="med"/>
                      <a:tailEnd type="none" w="med" len="med"/>
                    </a:lnL>
                    <a:lnR w="12700">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a:txBody>
                    <a:bodyPr/>
                    <a:p>
                      <a:pPr marL="0" indent="0" algn="l">
                        <a:buNone/>
                      </a:pPr>
                      <a:r>
                        <a:rPr lang="zh-CN" altLang="en-US" sz="1600" b="0" u="none">
                          <a:latin typeface="宋体" charset="0"/>
                          <a:ea typeface="宋体" charset="0"/>
                          <a:cs typeface="宋体" charset="0"/>
                        </a:rPr>
                        <a:t>测试所允许的最大周期数，可根据测试过程调整</a:t>
                      </a:r>
                      <a:endParaRPr lang="zh-CN" altLang="en-US" sz="1600" b="0" u="none">
                        <a:latin typeface="宋体" charset="0"/>
                        <a:ea typeface="宋体" charset="0"/>
                        <a:cs typeface="宋体" charset="0"/>
                      </a:endParaRPr>
                    </a:p>
                  </a:txBody>
                  <a:tcPr marL="107950" marR="0" marT="36195" marB="36195" vert="horz" anchor="ctr">
                    <a:lnL w="12700" cap="flat">
                      <a:solidFill>
                        <a:schemeClr val="tx1"/>
                      </a:solidFill>
                      <a:prstDash val="soli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4670">
                <a:tc>
                  <a:txBody>
                    <a:bodyPr/>
                    <a:p>
                      <a:pPr marL="0" indent="0" algn="ctr">
                        <a:buNone/>
                      </a:pPr>
                      <a:r>
                        <a:rPr lang="en-US" altLang="zh-CN" sz="1600" b="0" u="none">
                          <a:latin typeface="宋体" charset="0"/>
                          <a:ea typeface="宋体" charset="0"/>
                          <a:cs typeface="宋体" charset="0"/>
                        </a:rPr>
                        <a:t>router_input_queue_depth</a:t>
                      </a:r>
                      <a:endParaRPr lang="en-US" altLang="zh-CN" sz="1600" b="0" u="none">
                        <a:latin typeface="宋体" charset="0"/>
                        <a:ea typeface="宋体" charset="0"/>
                        <a:cs typeface="宋体" charset="0"/>
                      </a:endParaRPr>
                    </a:p>
                  </a:txBody>
                  <a:tcPr marL="107950" marR="0" marT="36195" marB="36195"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6">
                  <a:txBody>
                    <a:bodyPr/>
                    <a:p>
                      <a:pPr marL="0" indent="0" algn="ctr">
                        <a:buNone/>
                      </a:pPr>
                      <a:r>
                        <a:rPr lang="en-US" altLang="zh-CN" sz="1600" b="0" u="none">
                          <a:latin typeface="Times New Roman" pitchFamily="2" charset="0"/>
                          <a:ea typeface="Times New Roman" pitchFamily="2" charset="0"/>
                          <a:cs typeface="Times New Roman" pitchFamily="2" charset="0"/>
                        </a:rPr>
                        <a:t>4</a:t>
                      </a:r>
                      <a:endParaRPr lang="en-US" altLang="zh-CN" sz="1600" b="0" u="none">
                        <a:latin typeface="Times New Roman" pitchFamily="2" charset="0"/>
                        <a:ea typeface="Times New Roman" pitchFamily="2" charset="0"/>
                        <a:cs typeface="Times New Roman" pitchFamily="2" charset="0"/>
                      </a:endParaRPr>
                    </a:p>
                  </a:txBody>
                  <a:tcPr marL="107950" marR="0" marT="36195" marB="36195" vert="horz" anchor="ctr">
                    <a:lnL w="12700" cap="flat" cmpd="sng">
                      <a:solidFill>
                        <a:schemeClr val="tx1"/>
                      </a:solidFill>
                      <a:prstDash val="solid"/>
                      <a:headEnd type="none" w="med" len="med"/>
                      <a:tailEnd type="none" w="med" len="med"/>
                    </a:lnL>
                    <a:lnR w="12700">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a:txBody>
                    <a:bodyPr/>
                    <a:p>
                      <a:pPr marL="0" indent="0" algn="l">
                        <a:buNone/>
                      </a:pPr>
                      <a:r>
                        <a:rPr lang="zh-CN" altLang="en-US" sz="1600" b="0" u="none">
                          <a:latin typeface="宋体" charset="0"/>
                          <a:ea typeface="宋体" charset="0"/>
                          <a:cs typeface="宋体" charset="0"/>
                        </a:rPr>
                        <a:t>路由器结点的各个端口的输入缓存队列长度</a:t>
                      </a:r>
                      <a:endParaRPr lang="zh-CN" altLang="en-US" sz="1600" b="0" u="none">
                        <a:latin typeface="宋体" charset="0"/>
                        <a:ea typeface="宋体" charset="0"/>
                        <a:cs typeface="宋体" charset="0"/>
                      </a:endParaRPr>
                    </a:p>
                  </a:txBody>
                  <a:tcPr marL="107950" marR="0" marT="36195" marB="36195" vert="horz" anchor="ctr">
                    <a:lnL w="12700" cap="flat">
                      <a:solidFill>
                        <a:schemeClr val="tx1"/>
                      </a:solidFill>
                      <a:prstDash val="soli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6575">
                <a:tc>
                  <a:txBody>
                    <a:bodyPr/>
                    <a:p>
                      <a:pPr marL="0" indent="0" algn="ctr">
                        <a:buNone/>
                      </a:pPr>
                      <a:r>
                        <a:rPr lang="en-US" altLang="zh-CN" sz="1600" b="0" u="none">
                          <a:latin typeface="宋体" charset="0"/>
                          <a:ea typeface="宋体" charset="0"/>
                          <a:cs typeface="宋体" charset="0"/>
                        </a:rPr>
                        <a:t>PEnode_input_queue_depth</a:t>
                      </a:r>
                      <a:endParaRPr lang="en-US" altLang="zh-CN" sz="1600" b="0" u="none">
                        <a:latin typeface="宋体" charset="0"/>
                        <a:ea typeface="宋体" charset="0"/>
                        <a:cs typeface="宋体" charset="0"/>
                      </a:endParaRPr>
                    </a:p>
                  </a:txBody>
                  <a:tcPr marL="107950" marR="0" marT="36195" marB="36195"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6">
                  <a:txBody>
                    <a:bodyPr/>
                    <a:p>
                      <a:pPr marL="0" indent="0" algn="ctr">
                        <a:buNone/>
                      </a:pPr>
                      <a:r>
                        <a:rPr lang="en-US" altLang="zh-CN" sz="1600" b="0" u="none">
                          <a:latin typeface="Times New Roman" pitchFamily="2" charset="0"/>
                          <a:ea typeface="Times New Roman" pitchFamily="2" charset="0"/>
                          <a:cs typeface="Times New Roman" pitchFamily="2" charset="0"/>
                        </a:rPr>
                        <a:t>2</a:t>
                      </a:r>
                      <a:r>
                        <a:rPr lang="en-US" altLang="zh-CN" sz="1600" b="0" u="none">
                          <a:latin typeface="宋体" charset="0"/>
                          <a:ea typeface="宋体" charset="0"/>
                          <a:cs typeface="宋体" charset="0"/>
                        </a:rPr>
                        <a:t>0</a:t>
                      </a:r>
                      <a:endParaRPr lang="en-US" altLang="zh-CN" sz="1600" b="0" u="none">
                        <a:latin typeface="宋体" charset="0"/>
                        <a:ea typeface="宋体" charset="0"/>
                        <a:cs typeface="宋体" charset="0"/>
                      </a:endParaRPr>
                    </a:p>
                  </a:txBody>
                  <a:tcPr marL="107950" marR="0" marT="36195" marB="36195" vert="horz" anchor="ctr">
                    <a:lnL w="12700" cap="flat" cmpd="sng">
                      <a:solidFill>
                        <a:schemeClr val="tx1"/>
                      </a:solidFill>
                      <a:prstDash val="solid"/>
                      <a:headEnd type="none" w="med" len="med"/>
                      <a:tailEnd type="none" w="med" len="med"/>
                    </a:lnL>
                    <a:lnR w="12700">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a:txBody>
                    <a:bodyPr/>
                    <a:p>
                      <a:pPr marL="0" indent="0" algn="l">
                        <a:buNone/>
                      </a:pPr>
                      <a:r>
                        <a:rPr lang="en-US" altLang="zh-CN" sz="1600" b="0" u="none">
                          <a:latin typeface="宋体" charset="0"/>
                          <a:ea typeface="宋体" charset="0"/>
                          <a:cs typeface="宋体" charset="0"/>
                        </a:rPr>
                        <a:t>PE</a:t>
                      </a:r>
                      <a:r>
                        <a:rPr lang="zh-CN" altLang="en-US" sz="1600" b="0" u="none">
                          <a:latin typeface="宋体" charset="0"/>
                          <a:ea typeface="宋体" charset="0"/>
                          <a:cs typeface="宋体" charset="0"/>
                        </a:rPr>
                        <a:t>结点输入缓存队列长度结点输入缓存队列长度</a:t>
                      </a:r>
                      <a:endParaRPr lang="zh-CN" altLang="en-US" sz="1600" b="0" u="none">
                        <a:latin typeface="宋体" charset="0"/>
                        <a:ea typeface="宋体" charset="0"/>
                        <a:cs typeface="宋体" charset="0"/>
                      </a:endParaRPr>
                    </a:p>
                  </a:txBody>
                  <a:tcPr marL="107950" marR="0" marT="36195" marB="36195" vert="horz" anchor="ctr">
                    <a:lnL w="12700" cap="flat">
                      <a:solidFill>
                        <a:schemeClr val="tx1"/>
                      </a:solidFill>
                      <a:prstDash val="soli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67335">
                <a:tc>
                  <a:txBody>
                    <a:bodyPr/>
                    <a:p>
                      <a:pPr marL="0" indent="0" algn="ctr">
                        <a:buNone/>
                      </a:pPr>
                      <a:r>
                        <a:rPr lang="en-US" altLang="zh-CN" sz="1600" b="0" u="none">
                          <a:latin typeface="宋体" charset="0"/>
                          <a:ea typeface="宋体" charset="0"/>
                          <a:cs typeface="宋体" charset="0"/>
                        </a:rPr>
                        <a:t>create_ant_packet_period</a:t>
                      </a:r>
                      <a:endParaRPr lang="en-US" altLang="zh-CN" sz="1600" b="0" u="none">
                        <a:latin typeface="宋体" charset="0"/>
                        <a:ea typeface="宋体" charset="0"/>
                        <a:cs typeface="宋体" charset="0"/>
                      </a:endParaRPr>
                    </a:p>
                  </a:txBody>
                  <a:tcPr marL="107950" marR="0" marT="36195" marB="36195"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solidFill>
                  </a:tcPr>
                </a:tc>
                <a:tc gridSpan="6">
                  <a:txBody>
                    <a:bodyPr/>
                    <a:p>
                      <a:pPr marL="0" indent="0" algn="ctr">
                        <a:buNone/>
                      </a:pPr>
                      <a:r>
                        <a:rPr lang="en-US" altLang="zh-CN" sz="1600" b="0" u="none">
                          <a:latin typeface="宋体" charset="0"/>
                          <a:ea typeface="宋体" charset="0"/>
                          <a:cs typeface="宋体" charset="0"/>
                        </a:rPr>
                        <a:t>100</a:t>
                      </a:r>
                      <a:endParaRPr lang="en-US" altLang="zh-CN" sz="1600" b="0" u="none">
                        <a:latin typeface="宋体" charset="0"/>
                        <a:ea typeface="宋体" charset="0"/>
                        <a:cs typeface="宋体" charset="0"/>
                      </a:endParaRPr>
                    </a:p>
                  </a:txBody>
                  <a:tcPr marL="107950" marR="0" marT="36195" marB="36195" vert="horz" anchor="ctr">
                    <a:lnL w="12700" cap="flat" cmpd="sng">
                      <a:solidFill>
                        <a:schemeClr val="tx1"/>
                      </a:solidFill>
                      <a:prstDash val="solid"/>
                      <a:headEnd type="none" w="med" len="med"/>
                      <a:tailEnd type="none" w="med" len="med"/>
                    </a:lnL>
                    <a:lnR w="12700">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solidFill>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a:txBody>
                    <a:bodyPr/>
                    <a:p>
                      <a:pPr marL="0" indent="0" algn="l">
                        <a:buNone/>
                      </a:pPr>
                      <a:r>
                        <a:rPr lang="zh-CN" altLang="en-US" sz="1600" b="0" u="none">
                          <a:latin typeface="宋体" charset="0"/>
                          <a:ea typeface="宋体" charset="0"/>
                          <a:cs typeface="宋体" charset="0"/>
                        </a:rPr>
                        <a:t>生产蚂蚁包的间隔周期数</a:t>
                      </a:r>
                      <a:endParaRPr lang="zh-CN" altLang="en-US" sz="1600" b="0" u="none">
                        <a:latin typeface="宋体" charset="0"/>
                        <a:ea typeface="宋体" charset="0"/>
                        <a:cs typeface="宋体" charset="0"/>
                      </a:endParaRPr>
                    </a:p>
                  </a:txBody>
                  <a:tcPr marL="107950" marR="0" marT="36195" marB="36195" vert="horz" anchor="ctr">
                    <a:lnL w="12700" cap="flat">
                      <a:solidFill>
                        <a:schemeClr val="tx1"/>
                      </a:solidFill>
                      <a:prstDash val="soli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solidFill>
                  </a:tcPr>
                </a:tc>
              </a:tr>
              <a:tr h="267970">
                <a:tc>
                  <a:txBody>
                    <a:bodyPr/>
                    <a:p>
                      <a:pPr marL="0" indent="0" algn="ctr">
                        <a:buNone/>
                      </a:pPr>
                      <a:r>
                        <a:rPr lang="en-US" altLang="zh-CN" sz="1600" b="0" u="none">
                          <a:latin typeface="宋体" charset="0"/>
                          <a:ea typeface="宋体" charset="0"/>
                          <a:cs typeface="宋体" charset="0"/>
                        </a:rPr>
                        <a:t>pheromone_table_value_width</a:t>
                      </a:r>
                      <a:endParaRPr lang="en-US" altLang="zh-CN" sz="1600" b="0" u="none">
                        <a:latin typeface="宋体" charset="0"/>
                        <a:ea typeface="宋体" charset="0"/>
                        <a:cs typeface="宋体" charset="0"/>
                      </a:endParaRPr>
                    </a:p>
                  </a:txBody>
                  <a:tcPr marL="107950" marR="0" marT="36195" marB="36195"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6">
                  <a:txBody>
                    <a:bodyPr/>
                    <a:p>
                      <a:pPr marL="0" indent="0" algn="ctr">
                        <a:buNone/>
                      </a:pPr>
                      <a:r>
                        <a:rPr lang="en-US" altLang="zh-CN" sz="1600" b="0" u="none">
                          <a:latin typeface="Times New Roman" pitchFamily="2" charset="0"/>
                          <a:ea typeface="Times New Roman" pitchFamily="2" charset="0"/>
                          <a:cs typeface="Times New Roman" pitchFamily="2" charset="0"/>
                        </a:rPr>
                        <a:t>8</a:t>
                      </a:r>
                      <a:endParaRPr lang="en-US" altLang="zh-CN" sz="1600" b="0" u="none">
                        <a:latin typeface="Times New Roman" pitchFamily="2" charset="0"/>
                        <a:ea typeface="Times New Roman" pitchFamily="2" charset="0"/>
                        <a:cs typeface="Times New Roman" pitchFamily="2" charset="0"/>
                      </a:endParaRPr>
                    </a:p>
                  </a:txBody>
                  <a:tcPr marL="107950" marR="0" marT="36195" marB="36195" vert="horz" anchor="ctr">
                    <a:lnL w="12700" cap="flat" cmpd="sng">
                      <a:solidFill>
                        <a:schemeClr val="tx1"/>
                      </a:solidFill>
                      <a:prstDash val="solid"/>
                      <a:headEnd type="none" w="med" len="med"/>
                      <a:tailEnd type="none" w="med" len="med"/>
                    </a:lnL>
                    <a:lnR w="12700">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a:txBody>
                    <a:bodyPr/>
                    <a:p>
                      <a:pPr marL="0" indent="0" algn="l">
                        <a:buNone/>
                      </a:pPr>
                      <a:r>
                        <a:rPr lang="zh-CN" altLang="en-US" sz="1600" b="0" u="none">
                          <a:latin typeface="宋体" charset="0"/>
                          <a:ea typeface="宋体" charset="0"/>
                          <a:cs typeface="宋体" charset="0"/>
                        </a:rPr>
                        <a:t>信息素表每一格值的位宽</a:t>
                      </a:r>
                      <a:endParaRPr lang="zh-CN" altLang="en-US" sz="1600" b="0" u="none">
                        <a:latin typeface="宋体" charset="0"/>
                        <a:ea typeface="宋体" charset="0"/>
                        <a:cs typeface="宋体" charset="0"/>
                      </a:endParaRPr>
                    </a:p>
                  </a:txBody>
                  <a:tcPr marL="107950" marR="0" marT="36195" marB="36195" vert="horz" anchor="ctr">
                    <a:lnL w="12700" cap="flat">
                      <a:solidFill>
                        <a:schemeClr val="tx1"/>
                      </a:solidFill>
                      <a:prstDash val="soli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89255">
                <a:tc>
                  <a:txBody>
                    <a:bodyPr/>
                    <a:p>
                      <a:pPr marL="0" indent="0" algn="ctr">
                        <a:buNone/>
                      </a:pPr>
                      <a:r>
                        <a:rPr lang="en-US" altLang="zh-CN" sz="1600">
                          <a:latin typeface="宋体" charset="0"/>
                          <a:ea typeface="宋体" charset="0"/>
                          <a:cs typeface="宋体" charset="0"/>
                          <a:sym typeface="+mn-ea"/>
                        </a:rPr>
                        <a:t>packet_injection_rate</a:t>
                      </a:r>
                      <a:endParaRPr lang="zh-CN" altLang="en-US" sz="1600" b="0" u="none">
                        <a:latin typeface="宋体" charset="0"/>
                        <a:ea typeface="宋体" charset="0"/>
                        <a:cs typeface="宋体" charset="0"/>
                      </a:endParaRPr>
                    </a:p>
                  </a:txBody>
                  <a:tcPr marL="107950" marR="0" marT="36195" marB="36195"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600" b="0" u="none">
                          <a:latin typeface="宋体" charset="0"/>
                          <a:ea typeface="宋体" charset="0"/>
                          <a:cs typeface="宋体" charset="0"/>
                        </a:rPr>
                        <a:t>1</a:t>
                      </a:r>
                      <a:endParaRPr lang="en-US" altLang="zh-CN" sz="1600" b="0" u="none">
                        <a:latin typeface="宋体" charset="0"/>
                        <a:ea typeface="宋体" charset="0"/>
                        <a:cs typeface="宋体" charset="0"/>
                      </a:endParaRPr>
                    </a:p>
                  </a:txBody>
                  <a:tcPr marL="107950" marR="0" marT="36195" marB="36195" vert="horz" anchor="ctr">
                    <a:lnL w="12700" cap="flat" cmpd="sng">
                      <a:solidFill>
                        <a:schemeClr val="tx1"/>
                      </a:solidFill>
                      <a:prstDash val="solid"/>
                      <a:headEnd type="none" w="med" len="med"/>
                      <a:tailEnd type="none" w="med" len="me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600" b="0" u="none">
                          <a:latin typeface="宋体" charset="0"/>
                          <a:ea typeface="宋体" charset="0"/>
                          <a:cs typeface="宋体" charset="0"/>
                        </a:rPr>
                        <a:t>5</a:t>
                      </a:r>
                      <a:endParaRPr lang="en-US" altLang="zh-CN" sz="1600" b="0" u="none">
                        <a:latin typeface="宋体" charset="0"/>
                        <a:ea typeface="宋体" charset="0"/>
                        <a:cs typeface="宋体" charset="0"/>
                      </a:endParaRPr>
                    </a:p>
                  </a:txBody>
                  <a:tcPr marL="107950" marR="0" marT="36195" marB="36195" vert="horz" anchor="ctr">
                    <a:lnL w="12700" cap="flat">
                      <a:solidFill>
                        <a:schemeClr val="tx1"/>
                      </a:solidFill>
                      <a:prstDash val="soli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600" b="0" u="none">
                          <a:latin typeface="宋体" charset="0"/>
                          <a:ea typeface="宋体" charset="0"/>
                          <a:cs typeface="宋体" charset="0"/>
                        </a:rPr>
                        <a:t>10</a:t>
                      </a:r>
                      <a:endParaRPr lang="en-US" altLang="zh-CN" sz="1600" b="0" u="none">
                        <a:latin typeface="宋体" charset="0"/>
                        <a:ea typeface="宋体" charset="0"/>
                        <a:cs typeface="宋体" charset="0"/>
                      </a:endParaRPr>
                    </a:p>
                  </a:txBody>
                  <a:tcPr marL="107950" marR="0" marT="36195" marB="36195" vert="horz" anchor="ctr">
                    <a:lnL w="12700" cap="flat">
                      <a:solidFill>
                        <a:schemeClr val="tx1"/>
                      </a:solidFill>
                      <a:prstDash val="soli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600" b="0" u="none">
                          <a:latin typeface="宋体" charset="0"/>
                          <a:ea typeface="宋体" charset="0"/>
                          <a:cs typeface="宋体" charset="0"/>
                        </a:rPr>
                        <a:t>20</a:t>
                      </a:r>
                      <a:endParaRPr lang="en-US" altLang="zh-CN" sz="1600" b="0" u="none">
                        <a:latin typeface="宋体" charset="0"/>
                        <a:ea typeface="宋体" charset="0"/>
                        <a:cs typeface="宋体" charset="0"/>
                      </a:endParaRPr>
                    </a:p>
                  </a:txBody>
                  <a:tcPr marL="107950" marR="0" marT="36195" marB="36195" vert="horz" anchor="ctr">
                    <a:lnL w="12700" cap="flat">
                      <a:solidFill>
                        <a:schemeClr val="tx1"/>
                      </a:solidFill>
                      <a:prstDash val="soli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600" b="0" u="none">
                          <a:latin typeface="宋体" charset="0"/>
                          <a:ea typeface="宋体" charset="0"/>
                          <a:cs typeface="宋体" charset="0"/>
                        </a:rPr>
                        <a:t>50</a:t>
                      </a:r>
                      <a:endParaRPr lang="en-US" altLang="zh-CN" sz="1600" b="0" u="none">
                        <a:latin typeface="宋体" charset="0"/>
                        <a:ea typeface="宋体" charset="0"/>
                        <a:cs typeface="宋体" charset="0"/>
                      </a:endParaRPr>
                    </a:p>
                  </a:txBody>
                  <a:tcPr marL="107950" marR="0" marT="36195" marB="36195" vert="horz" anchor="ctr">
                    <a:lnL w="12700" cap="flat">
                      <a:solidFill>
                        <a:schemeClr val="tx1"/>
                      </a:solidFill>
                      <a:prstDash val="soli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600" b="0" u="none">
                          <a:latin typeface="Times New Roman" pitchFamily="2" charset="0"/>
                          <a:ea typeface="Times New Roman" pitchFamily="2" charset="0"/>
                          <a:cs typeface="Times New Roman" pitchFamily="2" charset="0"/>
                        </a:rPr>
                        <a:t>60</a:t>
                      </a:r>
                      <a:endParaRPr lang="en-US" altLang="zh-CN" sz="1600" b="0" u="none">
                        <a:latin typeface="Times New Roman" pitchFamily="2" charset="0"/>
                        <a:ea typeface="Times New Roman" pitchFamily="2" charset="0"/>
                        <a:cs typeface="Times New Roman" pitchFamily="2" charset="0"/>
                      </a:endParaRPr>
                    </a:p>
                  </a:txBody>
                  <a:tcPr marL="107950" marR="0" marT="36195" marB="36195" vert="horz" anchor="ctr">
                    <a:lnL w="12700" cap="flat">
                      <a:solidFill>
                        <a:schemeClr val="tx1"/>
                      </a:solidFill>
                      <a:prstDash val="soli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600" b="0" u="none">
                          <a:latin typeface="宋体" charset="0"/>
                          <a:ea typeface="宋体" charset="0"/>
                          <a:cs typeface="宋体" charset="0"/>
                        </a:rPr>
                        <a:t>数据包的网络注入率</a:t>
                      </a:r>
                      <a:endParaRPr lang="zh-CN" altLang="en-US" sz="1600" b="0" u="none">
                        <a:latin typeface="宋体" charset="0"/>
                        <a:ea typeface="宋体" charset="0"/>
                        <a:cs typeface="宋体" charset="0"/>
                      </a:endParaRPr>
                    </a:p>
                  </a:txBody>
                  <a:tcPr marL="107950" marR="0" marT="36195" marB="36195" vert="horz" anchor="ctr">
                    <a:lnL w="12700" cap="flat">
                      <a:solidFill>
                        <a:schemeClr val="tx1"/>
                      </a:solidFill>
                      <a:prstDash val="soli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92D050"/>
                    </a:solidFill>
                  </a:tcPr>
                </a:tc>
              </a:tr>
              <a:tr h="535305">
                <a:tc>
                  <a:txBody>
                    <a:bodyPr/>
                    <a:p>
                      <a:pPr marL="0" indent="0" algn="ctr">
                        <a:buNone/>
                      </a:pPr>
                      <a:r>
                        <a:rPr lang="en-US" altLang="zh-CN" sz="1600" b="0" u="none">
                          <a:latin typeface="宋体" charset="0"/>
                          <a:ea typeface="宋体" charset="0"/>
                          <a:cs typeface="宋体" charset="0"/>
                        </a:rPr>
                        <a:t>aco_packet_injection_rate</a:t>
                      </a:r>
                      <a:endParaRPr lang="en-US" altLang="zh-CN" sz="1600" b="0" u="none">
                        <a:latin typeface="宋体" charset="0"/>
                        <a:ea typeface="宋体" charset="0"/>
                        <a:cs typeface="宋体" charset="0"/>
                      </a:endParaRPr>
                    </a:p>
                  </a:txBody>
                  <a:tcPr marL="107950" marR="0" marT="36195" marB="36195"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solidFill>
                  </a:tcPr>
                </a:tc>
                <a:tc gridSpan="6">
                  <a:txBody>
                    <a:bodyPr/>
                    <a:p>
                      <a:pPr marL="0" indent="0" algn="ctr">
                        <a:buNone/>
                      </a:pPr>
                      <a:r>
                        <a:rPr lang="zh-CN" altLang="en-US" sz="1600" b="0" u="none">
                          <a:latin typeface="宋体" charset="0"/>
                          <a:ea typeface="宋体" charset="0"/>
                          <a:cs typeface="宋体" charset="0"/>
                        </a:rPr>
                        <a:t>与</a:t>
                      </a:r>
                      <a:r>
                        <a:rPr lang="en-US" altLang="zh-CN" sz="1600" b="0" u="none">
                          <a:latin typeface="宋体" charset="0"/>
                          <a:ea typeface="宋体" charset="0"/>
                          <a:cs typeface="宋体" charset="0"/>
                        </a:rPr>
                        <a:t>packet_injection_rate</a:t>
                      </a:r>
                      <a:r>
                        <a:rPr lang="zh-CN" altLang="en-US" sz="1600" b="0" u="none">
                          <a:latin typeface="宋体" charset="0"/>
                          <a:ea typeface="宋体" charset="0"/>
                          <a:cs typeface="宋体" charset="0"/>
                        </a:rPr>
                        <a:t>取值相同</a:t>
                      </a:r>
                      <a:endParaRPr lang="zh-CN" altLang="en-US" sz="1600" b="0" u="none">
                        <a:latin typeface="宋体" charset="0"/>
                        <a:ea typeface="宋体" charset="0"/>
                        <a:cs typeface="宋体" charset="0"/>
                      </a:endParaRPr>
                    </a:p>
                  </a:txBody>
                  <a:tcPr marL="107950" marR="0" marT="36195" marB="36195" vert="horz" anchor="ctr">
                    <a:lnL w="12700" cap="flat" cmpd="sng">
                      <a:solidFill>
                        <a:schemeClr val="tx1"/>
                      </a:solidFill>
                      <a:prstDash val="solid"/>
                      <a:headEnd type="none" w="med" len="med"/>
                      <a:tailEnd type="none" w="med" len="med"/>
                    </a:lnL>
                    <a:lnR w="12700">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solidFill>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a:txBody>
                    <a:bodyPr/>
                    <a:p>
                      <a:pPr marL="0" indent="0" algn="l">
                        <a:buNone/>
                      </a:pPr>
                      <a:r>
                        <a:rPr lang="zh-CN" altLang="en-US" sz="1600" b="0" u="none">
                          <a:latin typeface="宋体" charset="0"/>
                          <a:ea typeface="宋体" charset="0"/>
                          <a:cs typeface="宋体" charset="0"/>
                        </a:rPr>
                        <a:t>蚂蚁包的网络注入率</a:t>
                      </a:r>
                      <a:endParaRPr lang="zh-CN" altLang="en-US" sz="1600" b="0" u="none">
                        <a:latin typeface="宋体" charset="0"/>
                        <a:ea typeface="宋体" charset="0"/>
                        <a:cs typeface="宋体" charset="0"/>
                      </a:endParaRPr>
                    </a:p>
                  </a:txBody>
                  <a:tcPr marL="107950" marR="0" marT="36195" marB="36195" vert="horz" anchor="ctr">
                    <a:lnL w="12700" cap="flat">
                      <a:solidFill>
                        <a:schemeClr val="tx1"/>
                      </a:solidFill>
                      <a:prstDash val="soli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solidFill>
                  </a:tcPr>
                </a:tc>
              </a:tr>
              <a:tr h="535940">
                <a:tc>
                  <a:txBody>
                    <a:bodyPr/>
                    <a:p>
                      <a:pPr marL="0" indent="0" algn="ctr">
                        <a:buNone/>
                      </a:pPr>
                      <a:r>
                        <a:rPr lang="en-US" altLang="zh-CN" sz="1600" b="0" u="none">
                          <a:latin typeface="宋体" charset="0"/>
                          <a:ea typeface="宋体" charset="0"/>
                          <a:cs typeface="宋体" charset="0"/>
                        </a:rPr>
                        <a:t>hotspot_packet_injection_rate</a:t>
                      </a:r>
                      <a:endParaRPr lang="en-US" altLang="zh-CN" sz="1600" b="0" u="none">
                        <a:latin typeface="宋体" charset="0"/>
                        <a:ea typeface="宋体" charset="0"/>
                        <a:cs typeface="宋体" charset="0"/>
                      </a:endParaRPr>
                    </a:p>
                  </a:txBody>
                  <a:tcPr marL="107950" marR="0" marT="36195" marB="36195"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indent="0" algn="ctr">
                        <a:buNone/>
                      </a:pPr>
                      <a:r>
                        <a:rPr lang="en-US" altLang="zh-CN" sz="1600" b="0" u="none">
                          <a:latin typeface="宋体" charset="0"/>
                          <a:ea typeface="宋体" charset="0"/>
                          <a:cs typeface="宋体" charset="0"/>
                        </a:rPr>
                        <a:t>10</a:t>
                      </a:r>
                      <a:endParaRPr lang="en-US" altLang="zh-CN" sz="1600" b="0" u="none">
                        <a:latin typeface="宋体" charset="0"/>
                        <a:ea typeface="宋体" charset="0"/>
                        <a:cs typeface="宋体" charset="0"/>
                      </a:endParaRPr>
                    </a:p>
                  </a:txBody>
                  <a:tcPr marL="107950" marR="0" marT="36195" marB="36195" vert="horz" anchor="ctr">
                    <a:lnL w="12700" cap="flat" cmpd="sng">
                      <a:solidFill>
                        <a:schemeClr val="tx1"/>
                      </a:solidFill>
                      <a:prstDash val="solid"/>
                      <a:headEnd type="none" w="med" len="med"/>
                      <a:tailEnd type="none" w="med" len="me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indent="0" algn="ctr">
                        <a:buNone/>
                      </a:pPr>
                      <a:r>
                        <a:rPr lang="en-US" altLang="zh-CN" sz="1600" b="0" u="none">
                          <a:latin typeface="宋体" charset="0"/>
                          <a:ea typeface="宋体" charset="0"/>
                          <a:cs typeface="宋体" charset="0"/>
                        </a:rPr>
                        <a:t>20</a:t>
                      </a:r>
                      <a:endParaRPr lang="en-US" altLang="zh-CN" sz="1600" b="0" u="none">
                        <a:latin typeface="宋体" charset="0"/>
                        <a:ea typeface="宋体" charset="0"/>
                        <a:cs typeface="宋体" charset="0"/>
                      </a:endParaRPr>
                    </a:p>
                  </a:txBody>
                  <a:tcPr marL="107950" marR="0" marT="36195" marB="36195" vert="horz" anchor="ctr">
                    <a:lnL w="12700" cap="flat">
                      <a:solidFill>
                        <a:schemeClr val="tx1"/>
                      </a:solidFill>
                      <a:prstDash val="soli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indent="0" algn="ctr">
                        <a:buNone/>
                      </a:pPr>
                      <a:r>
                        <a:rPr lang="en-US" altLang="zh-CN" sz="1600" b="0" u="none">
                          <a:latin typeface="宋体" charset="0"/>
                          <a:ea typeface="宋体" charset="0"/>
                          <a:cs typeface="宋体" charset="0"/>
                        </a:rPr>
                        <a:t>30</a:t>
                      </a:r>
                      <a:endParaRPr lang="en-US" altLang="zh-CN" sz="1600" b="0" u="none">
                        <a:latin typeface="宋体" charset="0"/>
                        <a:ea typeface="宋体" charset="0"/>
                        <a:cs typeface="宋体" charset="0"/>
                      </a:endParaRPr>
                    </a:p>
                  </a:txBody>
                  <a:tcPr marL="107950" marR="0" marT="36195" marB="36195" vert="horz" anchor="ctr">
                    <a:lnL w="12700" cap="flat">
                      <a:solidFill>
                        <a:schemeClr val="tx1"/>
                      </a:solidFill>
                      <a:prstDash val="soli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indent="0" algn="ctr">
                        <a:buNone/>
                      </a:pPr>
                      <a:r>
                        <a:rPr lang="en-US" altLang="zh-CN" sz="1600" b="0" u="none">
                          <a:latin typeface="宋体" charset="0"/>
                          <a:ea typeface="宋体" charset="0"/>
                          <a:cs typeface="宋体" charset="0"/>
                        </a:rPr>
                        <a:t>50</a:t>
                      </a:r>
                      <a:endParaRPr lang="en-US" altLang="zh-CN" sz="1600" b="0" u="none">
                        <a:latin typeface="宋体" charset="0"/>
                        <a:ea typeface="宋体" charset="0"/>
                        <a:cs typeface="宋体" charset="0"/>
                      </a:endParaRPr>
                    </a:p>
                  </a:txBody>
                  <a:tcPr marL="107950" marR="0" marT="36195" marB="36195" vert="horz" anchor="ctr">
                    <a:lnL w="12700" cap="flat">
                      <a:solidFill>
                        <a:schemeClr val="tx1"/>
                      </a:solidFill>
                      <a:prstDash val="soli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indent="0" algn="ctr">
                        <a:buNone/>
                      </a:pPr>
                      <a:r>
                        <a:rPr lang="en-US" altLang="zh-CN" sz="1600" b="0" u="none">
                          <a:latin typeface="宋体" charset="0"/>
                          <a:ea typeface="宋体" charset="0"/>
                          <a:cs typeface="宋体" charset="0"/>
                        </a:rPr>
                        <a:t>100</a:t>
                      </a:r>
                      <a:endParaRPr lang="en-US" altLang="zh-CN" sz="1600" b="0" u="none">
                        <a:latin typeface="宋体" charset="0"/>
                        <a:ea typeface="宋体" charset="0"/>
                        <a:cs typeface="宋体" charset="0"/>
                      </a:endParaRPr>
                    </a:p>
                  </a:txBody>
                  <a:tcPr marL="107950" marR="0" marT="36195" marB="36195" vert="horz" anchor="ctr">
                    <a:lnL w="12700" cap="flat">
                      <a:solidFill>
                        <a:schemeClr val="tx1"/>
                      </a:solidFill>
                      <a:prstDash val="soli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indent="0" algn="ctr">
                        <a:buNone/>
                      </a:pPr>
                      <a:r>
                        <a:rPr lang="en-US" altLang="zh-CN" sz="1600" b="0" u="none">
                          <a:latin typeface="Times New Roman" pitchFamily="2" charset="0"/>
                          <a:ea typeface="Times New Roman" pitchFamily="2" charset="0"/>
                          <a:cs typeface="Times New Roman" pitchFamily="2" charset="0"/>
                        </a:rPr>
                        <a:t>100</a:t>
                      </a:r>
                      <a:endParaRPr lang="en-US" altLang="zh-CN" sz="1600" b="0" u="none">
                        <a:latin typeface="Times New Roman" pitchFamily="2" charset="0"/>
                        <a:ea typeface="Times New Roman" pitchFamily="2" charset="0"/>
                        <a:cs typeface="Times New Roman" pitchFamily="2" charset="0"/>
                      </a:endParaRPr>
                    </a:p>
                  </a:txBody>
                  <a:tcPr marL="107950" marR="0" marT="36195" marB="36195" vert="horz" anchor="ctr">
                    <a:lnL w="12700" cap="flat">
                      <a:solidFill>
                        <a:schemeClr val="tx1"/>
                      </a:solidFill>
                      <a:prstDash val="soli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charset="0"/>
                          <a:ea typeface="宋体" charset="0"/>
                          <a:cs typeface="宋体" charset="0"/>
                        </a:rPr>
                        <a:t>热点数据包的网络注入率</a:t>
                      </a:r>
                      <a:endParaRPr lang="zh-CN" altLang="en-US" sz="1600" b="0" u="none">
                        <a:latin typeface="宋体" charset="0"/>
                        <a:ea typeface="宋体" charset="0"/>
                        <a:cs typeface="宋体" charset="0"/>
                      </a:endParaRPr>
                    </a:p>
                  </a:txBody>
                  <a:tcPr marL="107950" marR="0" marT="36195" marB="36195" vert="horz" anchor="ctr">
                    <a:lnL w="12700" cap="flat">
                      <a:solidFill>
                        <a:schemeClr val="tx1"/>
                      </a:solidFill>
                      <a:prstDash val="soli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382"/>
          <p:cNvSpPr>
            <a:spLocks noGrp="1"/>
          </p:cNvSpPr>
          <p:nvPr>
            <p:ph type="ctrTitle" sz="quarter"/>
          </p:nvPr>
        </p:nvSpPr>
        <p:spPr>
          <a:xfrm>
            <a:off x="1878013" y="2850357"/>
            <a:ext cx="6672262" cy="676275"/>
          </a:xfrm>
        </p:spPr>
        <p:txBody>
          <a:bodyPr vert="horz" wrap="square" anchor="ctr">
            <a:spAutoFit/>
          </a:bodyPr>
          <a:lstStyle>
            <a:lvl1pPr lvl="0">
              <a:defRPr kern="1200"/>
            </a:lvl1pPr>
          </a:lstStyle>
          <a:p>
            <a:pPr lvl="0" algn="ctr" eaLnBrk="1" hangingPunct="1">
              <a:lnSpc>
                <a:spcPct val="120000"/>
              </a:lnSpc>
            </a:pPr>
            <a:r>
              <a:rPr lang="zh-CN" altLang="en-US">
                <a:solidFill>
                  <a:schemeClr val="tx1"/>
                </a:solidFill>
                <a:ea typeface="宋体" charset="0"/>
                <a:sym typeface="+mn-ea"/>
              </a:rPr>
              <a:t>五、测试结果及分析</a:t>
            </a:r>
            <a:endParaRPr lang="zh-CN" altLang="en-US">
              <a:solidFill>
                <a:schemeClr val="tx1"/>
              </a:solidFill>
              <a:ea typeface="宋体"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页脚占位符 3"/>
          <p:cNvSpPr txBox="1">
            <a:spLocks noGrp="1"/>
          </p:cNvSpPr>
          <p:nvPr/>
        </p:nvSpPr>
        <p:spPr>
          <a:xfrm>
            <a:off x="177800" y="6340475"/>
            <a:ext cx="2541588" cy="330200"/>
          </a:xfrm>
          <a:prstGeom prst="rect">
            <a:avLst/>
          </a:prstGeom>
          <a:noFill/>
          <a:ln w="9525">
            <a:noFill/>
          </a:ln>
        </p:spPr>
        <p:txBody>
          <a:bodyPr/>
          <a:p>
            <a:pPr lvl="0" eaLnBrk="1" hangingPunct="1"/>
            <a:r>
              <a:rPr lang="en-US" altLang="x-none" dirty="0">
                <a:effectLst>
                  <a:outerShdw blurRad="38100" dist="38100" dir="2700000">
                    <a:srgbClr val="FFFFFF"/>
                  </a:outerShdw>
                </a:effectLst>
                <a:latin typeface="Times New Roman" pitchFamily="2" charset="0"/>
                <a:ea typeface="Gulim" pitchFamily="2" charset="-127"/>
              </a:rPr>
              <a:t>Company Logo</a:t>
            </a:r>
            <a:endParaRPr lang="en-US" altLang="x-none" dirty="0">
              <a:effectLst>
                <a:outerShdw blurRad="38100" dist="38100" dir="2700000">
                  <a:srgbClr val="FFFFFF"/>
                </a:outerShdw>
              </a:effectLst>
              <a:latin typeface="Times New Roman" pitchFamily="2" charset="0"/>
              <a:ea typeface="Gulim" pitchFamily="2" charset="-127"/>
            </a:endParaRPr>
          </a:p>
        </p:txBody>
      </p:sp>
      <p:sp>
        <p:nvSpPr>
          <p:cNvPr id="6147" name="Rectangle 4"/>
          <p:cNvSpPr>
            <a:spLocks noGrp="1"/>
          </p:cNvSpPr>
          <p:nvPr>
            <p:ph type="title"/>
          </p:nvPr>
        </p:nvSpPr>
        <p:spPr>
          <a:xfrm>
            <a:off x="1252538" y="214313"/>
            <a:ext cx="7051675" cy="490537"/>
          </a:xfrm>
        </p:spPr>
        <p:txBody>
          <a:bodyPr vert="horz" wrap="square" anchor="ctr"/>
          <a:p>
            <a:pPr lvl="0" eaLnBrk="1" hangingPunct="1"/>
            <a:r>
              <a:rPr lang="zh-CN" altLang="en-US" sz="2900" dirty="0">
                <a:ea typeface="宋体" charset="-122"/>
                <a:sym typeface="+mn-ea"/>
              </a:rPr>
              <a:t>五、</a:t>
            </a:r>
            <a:r>
              <a:rPr lang="en-US" altLang="zh-CN" sz="2900" dirty="0">
                <a:ea typeface="宋体" charset="-122"/>
                <a:sym typeface="+mn-ea"/>
              </a:rPr>
              <a:t>1. </a:t>
            </a:r>
            <a:r>
              <a:rPr lang="zh-CN" altLang="en-US" sz="2900" dirty="0">
                <a:ea typeface="宋体" charset="-122"/>
                <a:sym typeface="+mn-ea"/>
              </a:rPr>
              <a:t>Uniform输入下的吞吐率</a:t>
            </a:r>
            <a:endParaRPr lang="zh-CN" altLang="en-US" sz="2900" dirty="0">
              <a:ea typeface="宋体" charset="-122"/>
            </a:endParaRPr>
          </a:p>
        </p:txBody>
      </p:sp>
      <p:sp>
        <p:nvSpPr>
          <p:cNvPr id="6148" name="Rectangle 5"/>
          <p:cNvSpPr>
            <a:spLocks noGrp="1"/>
          </p:cNvSpPr>
          <p:nvPr>
            <p:ph type="body"/>
          </p:nvPr>
        </p:nvSpPr>
        <p:spPr>
          <a:xfrm>
            <a:off x="775970" y="6179820"/>
            <a:ext cx="7467600" cy="398780"/>
          </a:xfrm>
        </p:spPr>
        <p:txBody>
          <a:bodyPr vert="horz" wrap="square" anchor="t"/>
          <a:p>
            <a:pPr lvl="0" eaLnBrk="1" hangingPunct="1">
              <a:lnSpc>
                <a:spcPct val="80000"/>
              </a:lnSpc>
              <a:buNone/>
            </a:pPr>
            <a:r>
              <a:rPr lang="zh-CN" altLang="en-US" sz="1600" dirty="0">
                <a:ea typeface="宋体" charset="-122"/>
              </a:rPr>
              <a:t>图  Uniform输入下的吞吐率</a:t>
            </a:r>
            <a:endParaRPr lang="zh-CN" altLang="en-US" sz="1600" dirty="0">
              <a:ea typeface="宋体" charset="-122"/>
            </a:endParaRPr>
          </a:p>
        </p:txBody>
      </p:sp>
      <p:pic>
        <p:nvPicPr>
          <p:cNvPr id="-2147482607" name="图片 21" descr="t_uniform_normal_throughput.pdf"/>
          <p:cNvPicPr>
            <a:picLocks noChangeAspect="1"/>
          </p:cNvPicPr>
          <p:nvPr/>
        </p:nvPicPr>
        <p:blipFill>
          <a:blip r:embed="rId1"/>
          <a:stretch>
            <a:fillRect/>
          </a:stretch>
        </p:blipFill>
        <p:spPr>
          <a:xfrm>
            <a:off x="212725" y="1375410"/>
            <a:ext cx="8733790" cy="4426585"/>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页脚占位符 3"/>
          <p:cNvSpPr txBox="1">
            <a:spLocks noGrp="1"/>
          </p:cNvSpPr>
          <p:nvPr/>
        </p:nvSpPr>
        <p:spPr>
          <a:xfrm>
            <a:off x="177800" y="6340475"/>
            <a:ext cx="2541588" cy="330200"/>
          </a:xfrm>
          <a:prstGeom prst="rect">
            <a:avLst/>
          </a:prstGeom>
          <a:noFill/>
          <a:ln w="9525">
            <a:noFill/>
          </a:ln>
        </p:spPr>
        <p:txBody>
          <a:bodyPr/>
          <a:p>
            <a:pPr lvl="0" eaLnBrk="1" hangingPunct="1"/>
            <a:r>
              <a:rPr lang="en-US" altLang="x-none" dirty="0">
                <a:effectLst>
                  <a:outerShdw blurRad="38100" dist="38100" dir="2700000">
                    <a:srgbClr val="FFFFFF"/>
                  </a:outerShdw>
                </a:effectLst>
                <a:latin typeface="Times New Roman" pitchFamily="2" charset="0"/>
                <a:ea typeface="Gulim" pitchFamily="2" charset="-127"/>
              </a:rPr>
              <a:t>Company Logo</a:t>
            </a:r>
            <a:endParaRPr lang="en-US" altLang="x-none" dirty="0">
              <a:effectLst>
                <a:outerShdw blurRad="38100" dist="38100" dir="2700000">
                  <a:srgbClr val="FFFFFF"/>
                </a:outerShdw>
              </a:effectLst>
              <a:latin typeface="Times New Roman" pitchFamily="2" charset="0"/>
              <a:ea typeface="Gulim" pitchFamily="2" charset="-127"/>
            </a:endParaRPr>
          </a:p>
        </p:txBody>
      </p:sp>
      <p:sp>
        <p:nvSpPr>
          <p:cNvPr id="6147" name="Rectangle 4"/>
          <p:cNvSpPr>
            <a:spLocks noGrp="1"/>
          </p:cNvSpPr>
          <p:nvPr>
            <p:ph type="title"/>
          </p:nvPr>
        </p:nvSpPr>
        <p:spPr>
          <a:xfrm>
            <a:off x="1252538" y="214313"/>
            <a:ext cx="7051675" cy="490537"/>
          </a:xfrm>
        </p:spPr>
        <p:txBody>
          <a:bodyPr vert="horz" wrap="square" anchor="ctr"/>
          <a:p>
            <a:pPr lvl="0" eaLnBrk="1" hangingPunct="1"/>
            <a:r>
              <a:rPr lang="zh-CN" altLang="en-US" sz="2900" dirty="0">
                <a:ea typeface="宋体" charset="-122"/>
                <a:sym typeface="+mn-ea"/>
              </a:rPr>
              <a:t>五、</a:t>
            </a:r>
            <a:r>
              <a:rPr lang="en-US" altLang="zh-CN" sz="2900" dirty="0">
                <a:ea typeface="宋体" charset="-122"/>
                <a:sym typeface="+mn-ea"/>
              </a:rPr>
              <a:t>2. </a:t>
            </a:r>
            <a:r>
              <a:rPr lang="zh-CN" altLang="en-US" sz="2900" dirty="0">
                <a:ea typeface="宋体" charset="-122"/>
                <a:sym typeface="+mn-ea"/>
              </a:rPr>
              <a:t>Transpose输入下的吞吐率</a:t>
            </a:r>
            <a:endParaRPr lang="zh-CN" altLang="en-US" sz="2900" dirty="0">
              <a:ea typeface="宋体" charset="-122"/>
            </a:endParaRPr>
          </a:p>
        </p:txBody>
      </p:sp>
      <p:sp>
        <p:nvSpPr>
          <p:cNvPr id="6148" name="Rectangle 5"/>
          <p:cNvSpPr>
            <a:spLocks noGrp="1"/>
          </p:cNvSpPr>
          <p:nvPr>
            <p:ph type="body"/>
          </p:nvPr>
        </p:nvSpPr>
        <p:spPr>
          <a:xfrm>
            <a:off x="736600" y="6272530"/>
            <a:ext cx="7467600" cy="339725"/>
          </a:xfrm>
        </p:spPr>
        <p:txBody>
          <a:bodyPr vert="horz" wrap="square" anchor="t"/>
          <a:p>
            <a:pPr lvl="0" eaLnBrk="1" hangingPunct="1">
              <a:lnSpc>
                <a:spcPct val="80000"/>
              </a:lnSpc>
              <a:buNone/>
            </a:pPr>
            <a:r>
              <a:rPr lang="zh-CN" altLang="en-US" sz="1600" dirty="0">
                <a:ea typeface="宋体" charset="-122"/>
              </a:rPr>
              <a:t>图 Transpose输入下的吞吐率</a:t>
            </a:r>
            <a:endParaRPr lang="zh-CN" altLang="en-US" sz="1600" dirty="0">
              <a:ea typeface="宋体" charset="-122"/>
            </a:endParaRPr>
          </a:p>
        </p:txBody>
      </p:sp>
      <p:pic>
        <p:nvPicPr>
          <p:cNvPr id="-2147482606" name="图片 22" descr="t_transpose_normal_throughput.pdf"/>
          <p:cNvPicPr>
            <a:picLocks noChangeAspect="1"/>
          </p:cNvPicPr>
          <p:nvPr/>
        </p:nvPicPr>
        <p:blipFill>
          <a:blip r:embed="rId1"/>
          <a:stretch>
            <a:fillRect/>
          </a:stretch>
        </p:blipFill>
        <p:spPr>
          <a:xfrm>
            <a:off x="290830" y="1461770"/>
            <a:ext cx="8529320" cy="4323080"/>
          </a:xfrm>
          <a:prstGeom prst="rect">
            <a:avLst/>
          </a:prstGeom>
          <a:noFill/>
          <a:ln w="9525">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页脚占位符 3"/>
          <p:cNvSpPr txBox="1">
            <a:spLocks noGrp="1"/>
          </p:cNvSpPr>
          <p:nvPr/>
        </p:nvSpPr>
        <p:spPr>
          <a:xfrm>
            <a:off x="177800" y="6340475"/>
            <a:ext cx="2541588" cy="330200"/>
          </a:xfrm>
          <a:prstGeom prst="rect">
            <a:avLst/>
          </a:prstGeom>
          <a:noFill/>
          <a:ln w="9525">
            <a:noFill/>
          </a:ln>
        </p:spPr>
        <p:txBody>
          <a:bodyPr/>
          <a:p>
            <a:pPr lvl="0" eaLnBrk="1" hangingPunct="1"/>
            <a:r>
              <a:rPr lang="en-US" altLang="x-none" dirty="0">
                <a:effectLst>
                  <a:outerShdw blurRad="38100" dist="38100" dir="2700000">
                    <a:srgbClr val="FFFFFF"/>
                  </a:outerShdw>
                </a:effectLst>
                <a:latin typeface="Times New Roman" pitchFamily="2" charset="0"/>
                <a:ea typeface="Gulim" pitchFamily="2" charset="-127"/>
              </a:rPr>
              <a:t>Company Logo</a:t>
            </a:r>
            <a:endParaRPr lang="en-US" altLang="x-none" dirty="0">
              <a:effectLst>
                <a:outerShdw blurRad="38100" dist="38100" dir="2700000">
                  <a:srgbClr val="FFFFFF"/>
                </a:outerShdw>
              </a:effectLst>
              <a:latin typeface="Times New Roman" pitchFamily="2" charset="0"/>
              <a:ea typeface="Gulim" pitchFamily="2" charset="-127"/>
            </a:endParaRPr>
          </a:p>
        </p:txBody>
      </p:sp>
      <p:sp>
        <p:nvSpPr>
          <p:cNvPr id="6147" name="Rectangle 4"/>
          <p:cNvSpPr>
            <a:spLocks noGrp="1"/>
          </p:cNvSpPr>
          <p:nvPr>
            <p:ph type="title"/>
          </p:nvPr>
        </p:nvSpPr>
        <p:spPr>
          <a:xfrm>
            <a:off x="1252538" y="214313"/>
            <a:ext cx="7051675" cy="490537"/>
          </a:xfrm>
        </p:spPr>
        <p:txBody>
          <a:bodyPr vert="horz" wrap="square" anchor="ctr"/>
          <a:p>
            <a:pPr lvl="0" eaLnBrk="1" hangingPunct="1"/>
            <a:r>
              <a:rPr lang="zh-CN" altLang="en-US" sz="2900" dirty="0">
                <a:ea typeface="宋体" charset="-122"/>
                <a:sym typeface="+mn-ea"/>
              </a:rPr>
              <a:t>五、</a:t>
            </a:r>
            <a:r>
              <a:rPr lang="en-US" altLang="zh-CN" sz="2900" dirty="0">
                <a:ea typeface="宋体" charset="-122"/>
                <a:sym typeface="+mn-ea"/>
              </a:rPr>
              <a:t>3. </a:t>
            </a:r>
            <a:r>
              <a:rPr lang="zh-CN" altLang="en-US" sz="2900" dirty="0">
                <a:ea typeface="宋体" charset="-122"/>
                <a:sym typeface="+mn-ea"/>
              </a:rPr>
              <a:t>Hotspot输入下的吞吐率</a:t>
            </a:r>
            <a:endParaRPr lang="zh-CN" altLang="en-US" sz="2900" dirty="0">
              <a:ea typeface="宋体" charset="-122"/>
            </a:endParaRPr>
          </a:p>
        </p:txBody>
      </p:sp>
      <p:sp>
        <p:nvSpPr>
          <p:cNvPr id="6148" name="Rectangle 5"/>
          <p:cNvSpPr>
            <a:spLocks noGrp="1"/>
          </p:cNvSpPr>
          <p:nvPr>
            <p:ph type="body"/>
          </p:nvPr>
        </p:nvSpPr>
        <p:spPr>
          <a:xfrm>
            <a:off x="828675" y="6029960"/>
            <a:ext cx="7467600" cy="330835"/>
          </a:xfrm>
        </p:spPr>
        <p:txBody>
          <a:bodyPr vert="horz" wrap="square" anchor="t"/>
          <a:p>
            <a:pPr lvl="0" eaLnBrk="1" hangingPunct="1">
              <a:lnSpc>
                <a:spcPct val="80000"/>
              </a:lnSpc>
              <a:buNone/>
            </a:pPr>
            <a:r>
              <a:rPr lang="zh-CN" altLang="en-US" sz="1600" dirty="0">
                <a:ea typeface="宋体" charset="-122"/>
              </a:rPr>
              <a:t>图 Hotspot输入下的吞吐率</a:t>
            </a:r>
            <a:endParaRPr lang="zh-CN" altLang="en-US" sz="1600" dirty="0">
              <a:ea typeface="宋体" charset="-122"/>
            </a:endParaRPr>
          </a:p>
        </p:txBody>
      </p:sp>
      <p:pic>
        <p:nvPicPr>
          <p:cNvPr id="-2147482605" name="图片 23" descr="t_hotspot_normal_throughput.pdf"/>
          <p:cNvPicPr>
            <a:picLocks noChangeAspect="1"/>
          </p:cNvPicPr>
          <p:nvPr/>
        </p:nvPicPr>
        <p:blipFill>
          <a:blip r:embed="rId1"/>
          <a:stretch>
            <a:fillRect/>
          </a:stretch>
        </p:blipFill>
        <p:spPr>
          <a:xfrm>
            <a:off x="302260" y="1310005"/>
            <a:ext cx="8591550" cy="4354195"/>
          </a:xfrm>
          <a:prstGeom prst="rect">
            <a:avLst/>
          </a:prstGeom>
          <a:noFill/>
          <a:ln w="9525">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页脚占位符 3"/>
          <p:cNvSpPr txBox="1">
            <a:spLocks noGrp="1"/>
          </p:cNvSpPr>
          <p:nvPr/>
        </p:nvSpPr>
        <p:spPr>
          <a:xfrm>
            <a:off x="177800" y="6340475"/>
            <a:ext cx="2541588" cy="330200"/>
          </a:xfrm>
          <a:prstGeom prst="rect">
            <a:avLst/>
          </a:prstGeom>
          <a:noFill/>
          <a:ln w="9525">
            <a:noFill/>
          </a:ln>
        </p:spPr>
        <p:txBody>
          <a:bodyPr/>
          <a:p>
            <a:pPr lvl="0" eaLnBrk="1" hangingPunct="1"/>
            <a:r>
              <a:rPr lang="en-US" altLang="x-none" dirty="0">
                <a:effectLst>
                  <a:outerShdw blurRad="38100" dist="38100" dir="2700000">
                    <a:srgbClr val="FFFFFF"/>
                  </a:outerShdw>
                </a:effectLst>
                <a:latin typeface="Times New Roman" pitchFamily="2" charset="0"/>
                <a:ea typeface="Gulim" pitchFamily="2" charset="-127"/>
              </a:rPr>
              <a:t>Company Logo</a:t>
            </a:r>
            <a:endParaRPr lang="en-US" altLang="x-none" dirty="0">
              <a:effectLst>
                <a:outerShdw blurRad="38100" dist="38100" dir="2700000">
                  <a:srgbClr val="FFFFFF"/>
                </a:outerShdw>
              </a:effectLst>
              <a:latin typeface="Times New Roman" pitchFamily="2" charset="0"/>
              <a:ea typeface="Gulim" pitchFamily="2" charset="-127"/>
            </a:endParaRPr>
          </a:p>
        </p:txBody>
      </p:sp>
      <p:sp>
        <p:nvSpPr>
          <p:cNvPr id="6147" name="Rectangle 4"/>
          <p:cNvSpPr>
            <a:spLocks noGrp="1"/>
          </p:cNvSpPr>
          <p:nvPr>
            <p:ph type="title"/>
          </p:nvPr>
        </p:nvSpPr>
        <p:spPr>
          <a:xfrm>
            <a:off x="1252538" y="214313"/>
            <a:ext cx="7051675" cy="490537"/>
          </a:xfrm>
        </p:spPr>
        <p:txBody>
          <a:bodyPr vert="horz" wrap="square" anchor="ctr"/>
          <a:p>
            <a:pPr lvl="0" eaLnBrk="1" hangingPunct="1"/>
            <a:r>
              <a:rPr lang="zh-CN" altLang="en-US" sz="2900" dirty="0">
                <a:ea typeface="宋体" charset="-122"/>
                <a:sym typeface="+mn-ea"/>
              </a:rPr>
              <a:t>五、</a:t>
            </a:r>
            <a:r>
              <a:rPr lang="en-US" altLang="zh-CN" sz="2900" dirty="0">
                <a:ea typeface="宋体" charset="-122"/>
                <a:sym typeface="+mn-ea"/>
              </a:rPr>
              <a:t>4. </a:t>
            </a:r>
            <a:r>
              <a:rPr lang="zh-CN" altLang="en-US" sz="2900" dirty="0">
                <a:ea typeface="宋体" charset="-122"/>
                <a:sym typeface="+mn-ea"/>
              </a:rPr>
              <a:t>Uniform输入下的平均包时延</a:t>
            </a:r>
            <a:endParaRPr lang="zh-CN" altLang="en-US" sz="2900" dirty="0">
              <a:ea typeface="宋体" charset="-122"/>
            </a:endParaRPr>
          </a:p>
        </p:txBody>
      </p:sp>
      <p:sp>
        <p:nvSpPr>
          <p:cNvPr id="6148" name="Rectangle 5"/>
          <p:cNvSpPr>
            <a:spLocks noGrp="1"/>
          </p:cNvSpPr>
          <p:nvPr>
            <p:ph type="body"/>
          </p:nvPr>
        </p:nvSpPr>
        <p:spPr>
          <a:xfrm>
            <a:off x="775970" y="6009640"/>
            <a:ext cx="7467600" cy="344170"/>
          </a:xfrm>
        </p:spPr>
        <p:txBody>
          <a:bodyPr vert="horz" wrap="square" anchor="t"/>
          <a:p>
            <a:pPr lvl="0" eaLnBrk="1" hangingPunct="1">
              <a:lnSpc>
                <a:spcPct val="80000"/>
              </a:lnSpc>
              <a:buNone/>
            </a:pPr>
            <a:r>
              <a:rPr lang="zh-CN" altLang="en-US" sz="1600" dirty="0">
                <a:ea typeface="宋体" charset="-122"/>
              </a:rPr>
              <a:t>图 Uniform输入下的平均包时延</a:t>
            </a:r>
            <a:endParaRPr lang="zh-CN" altLang="en-US" sz="1600" dirty="0">
              <a:ea typeface="宋体" charset="-122"/>
            </a:endParaRPr>
          </a:p>
        </p:txBody>
      </p:sp>
      <p:pic>
        <p:nvPicPr>
          <p:cNvPr id="-2147482604" name="图片 28" descr="t_uniform_normal_average_packet_delay.pdf"/>
          <p:cNvPicPr>
            <a:picLocks noChangeAspect="1"/>
          </p:cNvPicPr>
          <p:nvPr/>
        </p:nvPicPr>
        <p:blipFill>
          <a:blip r:embed="rId1"/>
          <a:stretch>
            <a:fillRect/>
          </a:stretch>
        </p:blipFill>
        <p:spPr>
          <a:xfrm>
            <a:off x="267970" y="1322070"/>
            <a:ext cx="8680450" cy="453898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页脚占位符 3"/>
          <p:cNvSpPr txBox="1">
            <a:spLocks noGrp="1"/>
          </p:cNvSpPr>
          <p:nvPr/>
        </p:nvSpPr>
        <p:spPr>
          <a:xfrm>
            <a:off x="177800" y="6340475"/>
            <a:ext cx="2541588" cy="330200"/>
          </a:xfrm>
          <a:prstGeom prst="rect">
            <a:avLst/>
          </a:prstGeom>
          <a:noFill/>
          <a:ln w="9525">
            <a:noFill/>
          </a:ln>
        </p:spPr>
        <p:txBody>
          <a:bodyPr/>
          <a:p>
            <a:pPr lvl="0" eaLnBrk="1" hangingPunct="1"/>
            <a:r>
              <a:rPr lang="en-US" altLang="x-none" dirty="0">
                <a:effectLst>
                  <a:outerShdw blurRad="38100" dist="38100" dir="2700000">
                    <a:srgbClr val="FFFFFF"/>
                  </a:outerShdw>
                </a:effectLst>
                <a:latin typeface="Times New Roman" pitchFamily="2" charset="0"/>
                <a:ea typeface="Gulim" pitchFamily="2" charset="-127"/>
              </a:rPr>
              <a:t>Company Logo</a:t>
            </a:r>
            <a:endParaRPr lang="en-US" altLang="x-none" dirty="0">
              <a:effectLst>
                <a:outerShdw blurRad="38100" dist="38100" dir="2700000">
                  <a:srgbClr val="FFFFFF"/>
                </a:outerShdw>
              </a:effectLst>
              <a:latin typeface="Times New Roman" pitchFamily="2" charset="0"/>
              <a:ea typeface="Gulim" pitchFamily="2" charset="-127"/>
            </a:endParaRPr>
          </a:p>
        </p:txBody>
      </p:sp>
      <p:sp>
        <p:nvSpPr>
          <p:cNvPr id="6147" name="Rectangle 4"/>
          <p:cNvSpPr>
            <a:spLocks noGrp="1"/>
          </p:cNvSpPr>
          <p:nvPr>
            <p:ph type="title"/>
          </p:nvPr>
        </p:nvSpPr>
        <p:spPr>
          <a:xfrm>
            <a:off x="1252538" y="214313"/>
            <a:ext cx="7051675" cy="490537"/>
          </a:xfrm>
        </p:spPr>
        <p:txBody>
          <a:bodyPr vert="horz" wrap="square" anchor="ctr"/>
          <a:p>
            <a:pPr lvl="0" eaLnBrk="1" hangingPunct="1"/>
            <a:r>
              <a:rPr lang="zh-CN" altLang="en-US" sz="2900" dirty="0">
                <a:ea typeface="宋体" charset="-122"/>
              </a:rPr>
              <a:t>一、</a:t>
            </a:r>
            <a:r>
              <a:rPr lang="en-US" altLang="zh-CN" sz="2900" dirty="0">
                <a:ea typeface="宋体" charset="-122"/>
              </a:rPr>
              <a:t>1. </a:t>
            </a:r>
            <a:r>
              <a:rPr lang="zh-CN" altLang="en-US" sz="2900" b="0" dirty="0">
                <a:ln w="22225">
                  <a:solidFill>
                    <a:schemeClr val="accent2"/>
                  </a:solidFill>
                  <a:prstDash val="solid"/>
                </a:ln>
                <a:solidFill>
                  <a:schemeClr val="accent2">
                    <a:lumMod val="40000"/>
                    <a:lumOff val="60000"/>
                  </a:schemeClr>
                </a:solidFill>
                <a:effectLst/>
                <a:sym typeface="+mn-ea"/>
              </a:rPr>
              <a:t>片上网络</a:t>
            </a:r>
            <a:endParaRPr lang="zh-CN" altLang="en-US" sz="2900" b="0" dirty="0">
              <a:ln w="22225">
                <a:solidFill>
                  <a:schemeClr val="accent2"/>
                </a:solidFill>
                <a:prstDash val="solid"/>
              </a:ln>
              <a:solidFill>
                <a:schemeClr val="accent2">
                  <a:lumMod val="40000"/>
                  <a:lumOff val="60000"/>
                </a:schemeClr>
              </a:solidFill>
              <a:effectLst/>
              <a:ea typeface="宋体" charset="-122"/>
              <a:sym typeface="+mn-ea"/>
            </a:endParaRPr>
          </a:p>
        </p:txBody>
      </p:sp>
      <p:sp>
        <p:nvSpPr>
          <p:cNvPr id="6148" name="Rectangle 5"/>
          <p:cNvSpPr>
            <a:spLocks noGrp="1"/>
          </p:cNvSpPr>
          <p:nvPr>
            <p:ph type="body"/>
          </p:nvPr>
        </p:nvSpPr>
        <p:spPr>
          <a:xfrm>
            <a:off x="828675" y="1530350"/>
            <a:ext cx="7467600" cy="4454525"/>
          </a:xfrm>
        </p:spPr>
        <p:txBody>
          <a:bodyPr vert="horz" wrap="square" anchor="t"/>
          <a:p>
            <a:pPr lvl="0" eaLnBrk="1" hangingPunct="1">
              <a:lnSpc>
                <a:spcPct val="120000"/>
              </a:lnSpc>
            </a:pPr>
            <a:r>
              <a:rPr lang="zh-CN" altLang="en-US" dirty="0">
                <a:solidFill>
                  <a:schemeClr val="tx1"/>
                </a:solidFill>
              </a:rPr>
              <a:t>片上网络的出现</a:t>
            </a:r>
            <a:endParaRPr lang="zh-CN" altLang="en-US" dirty="0">
              <a:solidFill>
                <a:schemeClr val="tx1"/>
              </a:solidFill>
            </a:endParaRPr>
          </a:p>
          <a:p>
            <a:pPr marL="0" lvl="0" indent="0" eaLnBrk="1" hangingPunct="1">
              <a:lnSpc>
                <a:spcPct val="120000"/>
              </a:lnSpc>
              <a:buNone/>
            </a:pPr>
            <a:r>
              <a:rPr lang="zh-CN" altLang="en-US" b="0" dirty="0">
                <a:solidFill>
                  <a:schemeClr val="tx1"/>
                </a:solidFill>
                <a:sym typeface="+mn-ea"/>
              </a:rPr>
              <a:t>      基于总线互连的多核片上系统（System-on-Chip，SoC），通过层次化总线和多总线等技术在片上系统中实现更多处理核心的集成。片上网络（</a:t>
            </a:r>
            <a:r>
              <a:rPr lang="en-US" altLang="zh-CN" b="0" dirty="0">
                <a:solidFill>
                  <a:schemeClr val="tx1"/>
                </a:solidFill>
                <a:sym typeface="+mn-ea"/>
              </a:rPr>
              <a:t>Network</a:t>
            </a:r>
            <a:r>
              <a:rPr lang="zh-CN" altLang="en-US" b="0" dirty="0">
                <a:solidFill>
                  <a:schemeClr val="tx1"/>
                </a:solidFill>
                <a:sym typeface="+mn-ea"/>
              </a:rPr>
              <a:t>-on-Chip，NoC）基于计算机网络通信的思想，核与核之间通过分组路由的方法进行通信，克服了基于总线互连的多核SoC遇到的各种瓶颈问题。</a:t>
            </a:r>
            <a:endParaRPr lang="zh-CN" altLang="en-US" b="0" dirty="0">
              <a:solidFill>
                <a:schemeClr val="tx1"/>
              </a:solidFill>
              <a:sym typeface="+mn-ea"/>
            </a:endParaRPr>
          </a:p>
          <a:p>
            <a:pPr lvl="0" eaLnBrk="1" hangingPunct="1">
              <a:lnSpc>
                <a:spcPct val="120000"/>
              </a:lnSpc>
            </a:pPr>
            <a:r>
              <a:rPr lang="zh-CN" altLang="en-US" dirty="0">
                <a:solidFill>
                  <a:schemeClr val="tx1"/>
                </a:solidFill>
                <a:sym typeface="+mn-ea"/>
              </a:rPr>
              <a:t>片上网络的特点</a:t>
            </a:r>
            <a:endParaRPr lang="zh-CN" altLang="en-US" dirty="0">
              <a:solidFill>
                <a:schemeClr val="tx1"/>
              </a:solidFill>
              <a:sym typeface="+mn-ea"/>
            </a:endParaRPr>
          </a:p>
          <a:p>
            <a:pPr marL="0" lvl="0" indent="0" eaLnBrk="1" hangingPunct="1">
              <a:lnSpc>
                <a:spcPct val="120000"/>
              </a:lnSpc>
              <a:buNone/>
            </a:pPr>
            <a:r>
              <a:rPr lang="zh-CN" altLang="en-US" b="0" dirty="0">
                <a:solidFill>
                  <a:schemeClr val="tx1"/>
                </a:solidFill>
                <a:sym typeface="+mn-ea"/>
              </a:rPr>
              <a:t>       良好的可重用性、良好的可扩展性、提高了带宽、降低了功耗。</a:t>
            </a:r>
            <a:endParaRPr lang="zh-CN" altLang="en-US" b="0" dirty="0">
              <a:solidFill>
                <a:schemeClr val="tx1"/>
              </a:solidFill>
              <a:sym typeface="+mn-ea"/>
            </a:endParaRPr>
          </a:p>
          <a:p>
            <a:pPr lvl="0" eaLnBrk="1" hangingPunct="1">
              <a:lnSpc>
                <a:spcPct val="120000"/>
              </a:lnSpc>
            </a:pPr>
            <a:r>
              <a:rPr lang="zh-CN" altLang="en-US" dirty="0">
                <a:solidFill>
                  <a:schemeClr val="tx1"/>
                </a:solidFill>
                <a:sym typeface="+mn-ea"/>
              </a:rPr>
              <a:t>片上网络的</a:t>
            </a:r>
            <a:r>
              <a:rPr lang="zh-CN" altLang="en-US" dirty="0">
                <a:solidFill>
                  <a:schemeClr val="tx1"/>
                </a:solidFill>
                <a:sym typeface="+mn-ea"/>
              </a:rPr>
              <a:t>研究方向</a:t>
            </a:r>
            <a:endParaRPr lang="zh-CN" altLang="en-US" dirty="0">
              <a:solidFill>
                <a:schemeClr val="tx1"/>
              </a:solidFill>
              <a:ea typeface="宋体" charset="0"/>
              <a:sym typeface="+mn-ea"/>
            </a:endParaRPr>
          </a:p>
          <a:p>
            <a:pPr marL="0" lvl="0" indent="0" eaLnBrk="1" hangingPunct="1">
              <a:lnSpc>
                <a:spcPct val="120000"/>
              </a:lnSpc>
              <a:buNone/>
            </a:pPr>
            <a:r>
              <a:rPr lang="zh-CN" altLang="en-US" b="0" dirty="0">
                <a:solidFill>
                  <a:schemeClr val="tx1"/>
                </a:solidFill>
              </a:rPr>
              <a:t>      近年来对NoC研究的主要方向包括网络的拓扑结构、映射算法、路由算法、死锁避免、容错机制和低功耗设计等方面。</a:t>
            </a:r>
            <a:endParaRPr lang="zh-CN" altLang="en-US" b="0" dirty="0">
              <a:solidFill>
                <a:schemeClr val="tx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页脚占位符 3"/>
          <p:cNvSpPr txBox="1">
            <a:spLocks noGrp="1"/>
          </p:cNvSpPr>
          <p:nvPr/>
        </p:nvSpPr>
        <p:spPr>
          <a:xfrm>
            <a:off x="177800" y="6340475"/>
            <a:ext cx="2541588" cy="330200"/>
          </a:xfrm>
          <a:prstGeom prst="rect">
            <a:avLst/>
          </a:prstGeom>
          <a:noFill/>
          <a:ln w="9525">
            <a:noFill/>
          </a:ln>
        </p:spPr>
        <p:txBody>
          <a:bodyPr/>
          <a:p>
            <a:pPr lvl="0" eaLnBrk="1" hangingPunct="1"/>
            <a:r>
              <a:rPr lang="en-US" altLang="x-none" dirty="0">
                <a:effectLst>
                  <a:outerShdw blurRad="38100" dist="38100" dir="2700000">
                    <a:srgbClr val="FFFFFF"/>
                  </a:outerShdw>
                </a:effectLst>
                <a:latin typeface="Times New Roman" pitchFamily="2" charset="0"/>
                <a:ea typeface="Gulim" pitchFamily="2" charset="-127"/>
              </a:rPr>
              <a:t>Company Logo</a:t>
            </a:r>
            <a:endParaRPr lang="en-US" altLang="x-none" dirty="0">
              <a:effectLst>
                <a:outerShdw blurRad="38100" dist="38100" dir="2700000">
                  <a:srgbClr val="FFFFFF"/>
                </a:outerShdw>
              </a:effectLst>
              <a:latin typeface="Times New Roman" pitchFamily="2" charset="0"/>
              <a:ea typeface="Gulim" pitchFamily="2" charset="-127"/>
            </a:endParaRPr>
          </a:p>
        </p:txBody>
      </p:sp>
      <p:sp>
        <p:nvSpPr>
          <p:cNvPr id="6147" name="Rectangle 4"/>
          <p:cNvSpPr>
            <a:spLocks noGrp="1"/>
          </p:cNvSpPr>
          <p:nvPr>
            <p:ph type="title"/>
          </p:nvPr>
        </p:nvSpPr>
        <p:spPr>
          <a:xfrm>
            <a:off x="1252538" y="214313"/>
            <a:ext cx="7051675" cy="490537"/>
          </a:xfrm>
        </p:spPr>
        <p:txBody>
          <a:bodyPr vert="horz" wrap="square" anchor="ctr"/>
          <a:p>
            <a:pPr lvl="0" eaLnBrk="1" hangingPunct="1"/>
            <a:r>
              <a:rPr lang="zh-CN" altLang="en-US" sz="2900" dirty="0">
                <a:ea typeface="宋体" charset="-122"/>
                <a:sym typeface="+mn-ea"/>
              </a:rPr>
              <a:t>五、</a:t>
            </a:r>
            <a:r>
              <a:rPr lang="en-US" altLang="zh-CN" sz="2900" dirty="0">
                <a:ea typeface="宋体" charset="-122"/>
                <a:sym typeface="+mn-ea"/>
              </a:rPr>
              <a:t>4. </a:t>
            </a:r>
            <a:r>
              <a:rPr lang="zh-CN" altLang="en-US" sz="2900" dirty="0">
                <a:ea typeface="宋体" charset="-122"/>
                <a:sym typeface="+mn-ea"/>
              </a:rPr>
              <a:t>Transpose输入下的平均包时延</a:t>
            </a:r>
            <a:endParaRPr lang="zh-CN" altLang="en-US" sz="2900" dirty="0">
              <a:ea typeface="宋体" charset="-122"/>
            </a:endParaRPr>
          </a:p>
        </p:txBody>
      </p:sp>
      <p:sp>
        <p:nvSpPr>
          <p:cNvPr id="6148" name="Rectangle 5"/>
          <p:cNvSpPr>
            <a:spLocks noGrp="1"/>
          </p:cNvSpPr>
          <p:nvPr>
            <p:ph type="body"/>
          </p:nvPr>
        </p:nvSpPr>
        <p:spPr>
          <a:xfrm>
            <a:off x="855345" y="6115050"/>
            <a:ext cx="7467600" cy="408305"/>
          </a:xfrm>
        </p:spPr>
        <p:txBody>
          <a:bodyPr vert="horz" wrap="square" anchor="t"/>
          <a:p>
            <a:pPr lvl="0" eaLnBrk="1" hangingPunct="1">
              <a:lnSpc>
                <a:spcPct val="80000"/>
              </a:lnSpc>
              <a:buNone/>
            </a:pPr>
            <a:r>
              <a:rPr lang="zh-CN" altLang="en-US" sz="1600" dirty="0">
                <a:ea typeface="宋体" charset="-122"/>
              </a:rPr>
              <a:t>图 Transpose输入下的平均包时延</a:t>
            </a:r>
            <a:endParaRPr lang="zh-CN" altLang="en-US" sz="1600" dirty="0">
              <a:ea typeface="宋体" charset="-122"/>
            </a:endParaRPr>
          </a:p>
        </p:txBody>
      </p:sp>
      <p:pic>
        <p:nvPicPr>
          <p:cNvPr id="-2147482603" name="图片 25" descr="t_transpose_normal_average_packet_delay.pdf"/>
          <p:cNvPicPr>
            <a:picLocks noChangeAspect="1"/>
          </p:cNvPicPr>
          <p:nvPr/>
        </p:nvPicPr>
        <p:blipFill>
          <a:blip r:embed="rId1"/>
          <a:stretch>
            <a:fillRect/>
          </a:stretch>
        </p:blipFill>
        <p:spPr>
          <a:xfrm>
            <a:off x="173990" y="1153795"/>
            <a:ext cx="8809355" cy="4906645"/>
          </a:xfrm>
          <a:prstGeom prst="rect">
            <a:avLst/>
          </a:prstGeom>
          <a:noFill/>
          <a:ln w="9525">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页脚占位符 3"/>
          <p:cNvSpPr txBox="1">
            <a:spLocks noGrp="1"/>
          </p:cNvSpPr>
          <p:nvPr/>
        </p:nvSpPr>
        <p:spPr>
          <a:xfrm>
            <a:off x="177800" y="6340475"/>
            <a:ext cx="2541588" cy="330200"/>
          </a:xfrm>
          <a:prstGeom prst="rect">
            <a:avLst/>
          </a:prstGeom>
          <a:noFill/>
          <a:ln w="9525">
            <a:noFill/>
          </a:ln>
        </p:spPr>
        <p:txBody>
          <a:bodyPr/>
          <a:p>
            <a:pPr lvl="0" eaLnBrk="1" hangingPunct="1"/>
            <a:r>
              <a:rPr lang="en-US" altLang="x-none" dirty="0">
                <a:effectLst>
                  <a:outerShdw blurRad="38100" dist="38100" dir="2700000">
                    <a:srgbClr val="FFFFFF"/>
                  </a:outerShdw>
                </a:effectLst>
                <a:latin typeface="Times New Roman" pitchFamily="2" charset="0"/>
                <a:ea typeface="Gulim" pitchFamily="2" charset="-127"/>
              </a:rPr>
              <a:t>Company Logo</a:t>
            </a:r>
            <a:endParaRPr lang="en-US" altLang="x-none" dirty="0">
              <a:effectLst>
                <a:outerShdw blurRad="38100" dist="38100" dir="2700000">
                  <a:srgbClr val="FFFFFF"/>
                </a:outerShdw>
              </a:effectLst>
              <a:latin typeface="Times New Roman" pitchFamily="2" charset="0"/>
              <a:ea typeface="Gulim" pitchFamily="2" charset="-127"/>
            </a:endParaRPr>
          </a:p>
        </p:txBody>
      </p:sp>
      <p:sp>
        <p:nvSpPr>
          <p:cNvPr id="6147" name="Rectangle 4"/>
          <p:cNvSpPr>
            <a:spLocks noGrp="1"/>
          </p:cNvSpPr>
          <p:nvPr>
            <p:ph type="title"/>
          </p:nvPr>
        </p:nvSpPr>
        <p:spPr>
          <a:xfrm>
            <a:off x="1252538" y="214313"/>
            <a:ext cx="7051675" cy="490537"/>
          </a:xfrm>
        </p:spPr>
        <p:txBody>
          <a:bodyPr vert="horz" wrap="square" anchor="ctr"/>
          <a:p>
            <a:pPr lvl="0" eaLnBrk="1" hangingPunct="1"/>
            <a:r>
              <a:rPr lang="zh-CN" altLang="en-US" sz="2900" dirty="0">
                <a:ea typeface="宋体" charset="-122"/>
                <a:sym typeface="+mn-ea"/>
              </a:rPr>
              <a:t>五、</a:t>
            </a:r>
            <a:r>
              <a:rPr lang="en-US" altLang="zh-CN" sz="2900" dirty="0">
                <a:ea typeface="宋体" charset="-122"/>
                <a:sym typeface="+mn-ea"/>
              </a:rPr>
              <a:t>6. </a:t>
            </a:r>
            <a:r>
              <a:rPr lang="zh-CN" altLang="en-US" sz="2900" dirty="0">
                <a:ea typeface="宋体" charset="-122"/>
                <a:sym typeface="+mn-ea"/>
              </a:rPr>
              <a:t>Hotspot输入下的平均包时延</a:t>
            </a:r>
            <a:endParaRPr lang="zh-CN" altLang="en-US" sz="2900" dirty="0">
              <a:ea typeface="宋体" charset="-122"/>
            </a:endParaRPr>
          </a:p>
        </p:txBody>
      </p:sp>
      <p:sp>
        <p:nvSpPr>
          <p:cNvPr id="6148" name="Rectangle 5"/>
          <p:cNvSpPr>
            <a:spLocks noGrp="1"/>
          </p:cNvSpPr>
          <p:nvPr>
            <p:ph type="body"/>
          </p:nvPr>
        </p:nvSpPr>
        <p:spPr>
          <a:xfrm>
            <a:off x="815340" y="6247130"/>
            <a:ext cx="7467600" cy="349250"/>
          </a:xfrm>
        </p:spPr>
        <p:txBody>
          <a:bodyPr vert="horz" wrap="square" anchor="t"/>
          <a:p>
            <a:pPr lvl="0" eaLnBrk="1" hangingPunct="1">
              <a:lnSpc>
                <a:spcPct val="80000"/>
              </a:lnSpc>
              <a:buNone/>
            </a:pPr>
            <a:r>
              <a:rPr lang="zh-CN" altLang="en-US" sz="1600" dirty="0">
                <a:ea typeface="宋体" charset="-122"/>
              </a:rPr>
              <a:t>图 Hotspot输入下的平均包时延</a:t>
            </a:r>
            <a:endParaRPr lang="zh-CN" altLang="en-US" sz="1600" dirty="0">
              <a:ea typeface="宋体" charset="-122"/>
            </a:endParaRPr>
          </a:p>
        </p:txBody>
      </p:sp>
      <p:pic>
        <p:nvPicPr>
          <p:cNvPr id="-2147482602" name="图片 27" descr="t_hotspot_normal_average_packet_delay.pdf"/>
          <p:cNvPicPr>
            <a:picLocks noChangeAspect="1"/>
          </p:cNvPicPr>
          <p:nvPr/>
        </p:nvPicPr>
        <p:blipFill>
          <a:blip r:embed="rId1"/>
          <a:stretch>
            <a:fillRect/>
          </a:stretch>
        </p:blipFill>
        <p:spPr>
          <a:xfrm>
            <a:off x="240030" y="1258570"/>
            <a:ext cx="8603615" cy="4828540"/>
          </a:xfrm>
          <a:prstGeom prst="rect">
            <a:avLst/>
          </a:prstGeom>
          <a:noFill/>
          <a:ln w="9525">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382"/>
          <p:cNvSpPr>
            <a:spLocks noGrp="1"/>
          </p:cNvSpPr>
          <p:nvPr>
            <p:ph type="ctrTitle" sz="quarter"/>
          </p:nvPr>
        </p:nvSpPr>
        <p:spPr>
          <a:xfrm>
            <a:off x="1878013" y="2850357"/>
            <a:ext cx="6672262" cy="676275"/>
          </a:xfrm>
        </p:spPr>
        <p:txBody>
          <a:bodyPr vert="horz" wrap="square" anchor="ctr">
            <a:spAutoFit/>
          </a:bodyPr>
          <a:lstStyle>
            <a:lvl1pPr lvl="0">
              <a:defRPr kern="1200"/>
            </a:lvl1pPr>
          </a:lstStyle>
          <a:p>
            <a:pPr lvl="0" algn="ctr" eaLnBrk="1" hangingPunct="1">
              <a:lnSpc>
                <a:spcPct val="120000"/>
              </a:lnSpc>
            </a:pPr>
            <a:r>
              <a:rPr lang="zh-CN" altLang="en-US">
                <a:solidFill>
                  <a:schemeClr val="tx1"/>
                </a:solidFill>
                <a:ea typeface="宋体" charset="0"/>
                <a:sym typeface="+mn-ea"/>
              </a:rPr>
              <a:t>六、总结</a:t>
            </a:r>
            <a:endParaRPr lang="zh-CN" altLang="en-US">
              <a:solidFill>
                <a:schemeClr val="tx1"/>
              </a:solidFill>
              <a:ea typeface="宋体"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274445" y="1621155"/>
            <a:ext cx="6541770" cy="3017520"/>
          </a:xfrm>
          <a:prstGeom prst="rect">
            <a:avLst/>
          </a:prstGeom>
          <a:noFill/>
        </p:spPr>
        <p:txBody>
          <a:bodyPr wrap="square" rtlCol="0">
            <a:spAutoFit/>
          </a:bodyPr>
          <a:p>
            <a:pPr algn="l"/>
            <a:r>
              <a:rPr lang="en-US" altLang="zh-CN" sz="2400" dirty="0">
                <a:solidFill>
                  <a:schemeClr val="tx1"/>
                </a:solidFill>
                <a:ea typeface="宋体" charset="-122"/>
                <a:sym typeface="+mn-ea"/>
              </a:rPr>
              <a:t>        </a:t>
            </a:r>
            <a:r>
              <a:rPr lang="zh-CN" altLang="en-US" sz="2400" dirty="0">
                <a:solidFill>
                  <a:schemeClr val="tx1"/>
                </a:solidFill>
                <a:ea typeface="宋体" charset="-122"/>
                <a:sym typeface="+mn-ea"/>
              </a:rPr>
              <a:t>FPGA仿真实验结果表明，相较于Buffer Level选择算法，文中实现的ACO选择算法在Uniform、Transpose、Hotspot三种输入模式下能达到的吞吐率最大提升幅度为+23.81%（PIR=0.5）、+16.69%（PIR=0.5）和-0.96%（PIR=0.01），能达到的平均包时延最大降低幅度为+3.90%（PIR=0.2）、+9.73%（PIR=0.01）和+7.18%（PIR=0.6）。</a:t>
            </a:r>
            <a:endParaRPr lang="zh-CN" altLang="en-US" sz="2400" dirty="0">
              <a:solidFill>
                <a:schemeClr val="tx1"/>
              </a:solidFill>
              <a:ea typeface="宋体" charset="-122"/>
              <a:sym typeface="+mn-ea"/>
            </a:endParaRPr>
          </a:p>
        </p:txBody>
      </p:sp>
      <p:sp>
        <p:nvSpPr>
          <p:cNvPr id="6147" name="Rectangle 4"/>
          <p:cNvSpPr>
            <a:spLocks noGrp="1"/>
          </p:cNvSpPr>
          <p:nvPr/>
        </p:nvSpPr>
        <p:spPr>
          <a:xfrm>
            <a:off x="1252538" y="214313"/>
            <a:ext cx="7051675" cy="490537"/>
          </a:xfrm>
          <a:prstGeom prst="rect">
            <a:avLst/>
          </a:prstGeom>
          <a:noFill/>
          <a:ln w="9525">
            <a:noFill/>
          </a:ln>
        </p:spPr>
        <p:txBody>
          <a:bodyPr vert="horz" wrap="square" anchor="ctr"/>
          <a:lstStyle>
            <a:lvl1pPr marL="0" lvl="0" indent="0" algn="l" defTabSz="914400" eaLnBrk="0" fontAlgn="base" latinLnBrk="0" hangingPunct="0">
              <a:lnSpc>
                <a:spcPct val="100000"/>
              </a:lnSpc>
              <a:spcBef>
                <a:spcPct val="0"/>
              </a:spcBef>
              <a:spcAft>
                <a:spcPct val="0"/>
              </a:spcAft>
              <a:buClr>
                <a:srgbClr val="000000"/>
              </a:buClr>
              <a:buNone/>
              <a:defRPr sz="3200" b="1" i="0" u="none" kern="1200" baseline="0">
                <a:solidFill>
                  <a:schemeClr val="accent2"/>
                </a:solidFill>
                <a:latin typeface="+mj-lt"/>
                <a:ea typeface="+mj-ea"/>
                <a:cs typeface="+mj-cs"/>
              </a:defRPr>
            </a:lvl1pPr>
          </a:lstStyle>
          <a:p>
            <a:pPr lvl="0" eaLnBrk="1" hangingPunct="1"/>
            <a:r>
              <a:rPr lang="zh-CN" altLang="en-US" sz="2900" dirty="0">
                <a:ea typeface="宋体" charset="-122"/>
                <a:sym typeface="+mn-ea"/>
              </a:rPr>
              <a:t>六、</a:t>
            </a:r>
            <a:r>
              <a:rPr lang="en-US" altLang="zh-CN" sz="2900" dirty="0">
                <a:ea typeface="宋体" charset="-122"/>
                <a:sym typeface="+mn-ea"/>
              </a:rPr>
              <a:t>1. </a:t>
            </a:r>
            <a:r>
              <a:rPr lang="zh-CN" altLang="en-US" sz="2900" dirty="0">
                <a:ea typeface="宋体" charset="-122"/>
                <a:sym typeface="+mn-ea"/>
              </a:rPr>
              <a:t>性能提升</a:t>
            </a:r>
            <a:endParaRPr lang="zh-CN" altLang="en-US" sz="2900" dirty="0">
              <a:ea typeface="宋体" charset="-122"/>
              <a:sym typeface="+mn-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页脚占位符 3"/>
          <p:cNvSpPr txBox="1">
            <a:spLocks noGrp="1"/>
          </p:cNvSpPr>
          <p:nvPr/>
        </p:nvSpPr>
        <p:spPr>
          <a:xfrm>
            <a:off x="177800" y="6340475"/>
            <a:ext cx="2541588" cy="330200"/>
          </a:xfrm>
          <a:prstGeom prst="rect">
            <a:avLst/>
          </a:prstGeom>
          <a:noFill/>
          <a:ln w="9525">
            <a:noFill/>
          </a:ln>
        </p:spPr>
        <p:txBody>
          <a:bodyPr/>
          <a:p>
            <a:pPr lvl="0" eaLnBrk="1" hangingPunct="1"/>
            <a:r>
              <a:rPr lang="en-US" altLang="x-none" dirty="0">
                <a:effectLst>
                  <a:outerShdw blurRad="38100" dist="38100" dir="2700000">
                    <a:srgbClr val="FFFFFF"/>
                  </a:outerShdw>
                </a:effectLst>
                <a:latin typeface="Times New Roman" pitchFamily="2" charset="0"/>
                <a:ea typeface="Gulim" pitchFamily="2" charset="-127"/>
              </a:rPr>
              <a:t>Company Logo</a:t>
            </a:r>
            <a:endParaRPr lang="en-US" altLang="x-none" dirty="0">
              <a:effectLst>
                <a:outerShdw blurRad="38100" dist="38100" dir="2700000">
                  <a:srgbClr val="FFFFFF"/>
                </a:outerShdw>
              </a:effectLst>
              <a:latin typeface="Times New Roman" pitchFamily="2" charset="0"/>
              <a:ea typeface="Gulim" pitchFamily="2" charset="-127"/>
            </a:endParaRPr>
          </a:p>
        </p:txBody>
      </p:sp>
      <p:sp>
        <p:nvSpPr>
          <p:cNvPr id="6147" name="Rectangle 4"/>
          <p:cNvSpPr>
            <a:spLocks noGrp="1"/>
          </p:cNvSpPr>
          <p:nvPr>
            <p:ph type="title"/>
          </p:nvPr>
        </p:nvSpPr>
        <p:spPr>
          <a:xfrm>
            <a:off x="1252538" y="214313"/>
            <a:ext cx="7051675" cy="490537"/>
          </a:xfrm>
        </p:spPr>
        <p:txBody>
          <a:bodyPr vert="horz" wrap="square" anchor="ctr"/>
          <a:p>
            <a:pPr lvl="0" eaLnBrk="1" hangingPunct="1"/>
            <a:r>
              <a:rPr lang="zh-CN" altLang="en-US" sz="2900" dirty="0">
                <a:ea typeface="宋体" charset="-122"/>
              </a:rPr>
              <a:t>六、</a:t>
            </a:r>
            <a:r>
              <a:rPr lang="en-US" altLang="zh-CN" sz="2900" dirty="0">
                <a:ea typeface="宋体" charset="-122"/>
              </a:rPr>
              <a:t>2. </a:t>
            </a:r>
            <a:r>
              <a:rPr lang="zh-CN" altLang="en-US" sz="2900" dirty="0">
                <a:ea typeface="宋体" charset="-122"/>
              </a:rPr>
              <a:t>不足之处</a:t>
            </a:r>
            <a:endParaRPr lang="zh-CN" altLang="en-US" sz="2900" dirty="0">
              <a:ea typeface="宋体" charset="-122"/>
            </a:endParaRPr>
          </a:p>
        </p:txBody>
      </p:sp>
      <p:sp>
        <p:nvSpPr>
          <p:cNvPr id="6148" name="Rectangle 5"/>
          <p:cNvSpPr>
            <a:spLocks noGrp="1"/>
          </p:cNvSpPr>
          <p:nvPr>
            <p:ph type="body"/>
          </p:nvPr>
        </p:nvSpPr>
        <p:spPr>
          <a:xfrm>
            <a:off x="828675" y="1530350"/>
            <a:ext cx="7467600" cy="5194935"/>
          </a:xfrm>
        </p:spPr>
        <p:txBody>
          <a:bodyPr vert="horz" wrap="square" anchor="t"/>
          <a:p>
            <a:pPr lvl="0" eaLnBrk="1" hangingPunct="1">
              <a:lnSpc>
                <a:spcPct val="80000"/>
              </a:lnSpc>
              <a:buNone/>
            </a:pPr>
            <a:endParaRPr lang="zh-CN" altLang="en-US" sz="1600" dirty="0">
              <a:ea typeface="宋体" charset="-122"/>
            </a:endParaRPr>
          </a:p>
          <a:p>
            <a:pPr lvl="0" eaLnBrk="1" hangingPunct="1">
              <a:lnSpc>
                <a:spcPct val="80000"/>
              </a:lnSpc>
              <a:buNone/>
            </a:pPr>
            <a:r>
              <a:rPr lang="zh-CN" altLang="en-US" sz="1600" dirty="0">
                <a:ea typeface="宋体" charset="-122"/>
              </a:rPr>
              <a:t>从实验结果来看，本文中实现的选择算法表现出的性能不会太高也不会太差。其可能的原因有：</a:t>
            </a:r>
            <a:endParaRPr lang="zh-CN" altLang="en-US" sz="1600" dirty="0">
              <a:ea typeface="宋体" charset="-122"/>
            </a:endParaRPr>
          </a:p>
          <a:p>
            <a:pPr lvl="0" eaLnBrk="1" hangingPunct="1">
              <a:lnSpc>
                <a:spcPct val="80000"/>
              </a:lnSpc>
              <a:buNone/>
            </a:pPr>
            <a:r>
              <a:rPr lang="zh-CN" altLang="en-US" sz="1600" dirty="0">
                <a:ea typeface="宋体" charset="-122"/>
              </a:rPr>
              <a:t>（1）测试硬件方面的问题，由于本文采用基于Intel Pentium CPU B950c处理器的笔记本电脑开发，因此路由选择算法的仿真测试实验中采用的是基于4x4 2D-Mesh片上网络拓扑架构，该结点数偏少，可能导致了几种路由算法差距不大的性能表现；</a:t>
            </a:r>
            <a:endParaRPr lang="zh-CN" altLang="en-US" sz="1600" dirty="0">
              <a:ea typeface="宋体" charset="-122"/>
            </a:endParaRPr>
          </a:p>
          <a:p>
            <a:pPr lvl="0" eaLnBrk="1" hangingPunct="1">
              <a:lnSpc>
                <a:spcPct val="80000"/>
              </a:lnSpc>
              <a:buNone/>
            </a:pPr>
            <a:r>
              <a:rPr lang="zh-CN" altLang="en-US" sz="1600" dirty="0">
                <a:ea typeface="宋体" charset="-122"/>
              </a:rPr>
              <a:t>（2）由于时间关系，设计中实现的NoC架构不是很完善，考虑也不是非常周全，比如没有详细考虑实际系统中会出现的链路传输时延等，所以在系统设计上也可能影响了路由算法的测试结果；</a:t>
            </a:r>
            <a:endParaRPr lang="zh-CN" altLang="en-US" sz="1600" dirty="0">
              <a:ea typeface="宋体" charset="-122"/>
            </a:endParaRPr>
          </a:p>
          <a:p>
            <a:pPr lvl="0" eaLnBrk="1" hangingPunct="1">
              <a:lnSpc>
                <a:spcPct val="80000"/>
              </a:lnSpc>
              <a:buNone/>
            </a:pPr>
            <a:r>
              <a:rPr lang="zh-CN" altLang="en-US" sz="1600" dirty="0">
                <a:ea typeface="宋体" charset="-122"/>
              </a:rPr>
              <a:t>（3）基于蚁群优化思想的路由选择算法还有许多需要权衡和改进的地方。本文中实现的算法不是根据信息素表浓度值进行概率选择，而是直接选择最大值对应的下一跳结点，以及在进行选择时也未多加入网络当前状态的考虑。另外，蚂蚁包与数据包的结合、蚂蚁包的注入率问题以及每一个参数的设置都会影响到实验结果；</a:t>
            </a:r>
            <a:endParaRPr lang="zh-CN" altLang="en-US" sz="1600" dirty="0">
              <a:ea typeface="宋体" charset="-122"/>
            </a:endParaRPr>
          </a:p>
          <a:p>
            <a:pPr lvl="0" eaLnBrk="1" hangingPunct="1">
              <a:lnSpc>
                <a:spcPct val="80000"/>
              </a:lnSpc>
              <a:buNone/>
            </a:pPr>
            <a:r>
              <a:rPr lang="zh-CN" altLang="en-US" sz="1600" dirty="0">
                <a:ea typeface="宋体" charset="-122"/>
              </a:rPr>
              <a:t>（4）该系统的实现测试不是一个完全随机的环境，比如每一次仿真时，随机产生的仿真数据都是一样的，这可以保证几个算法处理的输入是相同的，以提升公平性，但也丧失了仿真测试的普遍性。</a:t>
            </a:r>
            <a:endParaRPr lang="zh-CN" altLang="en-US" sz="1600" dirty="0">
              <a:ea typeface="宋体" charset="-122"/>
            </a:endParaRPr>
          </a:p>
          <a:p>
            <a:pPr lvl="0" eaLnBrk="1" hangingPunct="1">
              <a:lnSpc>
                <a:spcPct val="80000"/>
              </a:lnSpc>
              <a:buNone/>
            </a:pPr>
            <a:r>
              <a:rPr lang="zh-CN" altLang="en-US" sz="1600" dirty="0">
                <a:ea typeface="宋体" charset="-122"/>
              </a:rPr>
              <a:t>因此，在以后的工作中，可以从以下方面对本文进行改进：构建更完善的NoC平台和Testbench平台，研究和实现更好的ACO路由选择算法以及优化电路的代码设计等。</a:t>
            </a:r>
            <a:endParaRPr lang="zh-CN" altLang="en-US" sz="1600" dirty="0">
              <a:ea typeface="宋体"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p:cNvSpPr>
          <p:nvPr>
            <p:ph type="title"/>
          </p:nvPr>
        </p:nvSpPr>
        <p:spPr>
          <a:xfrm>
            <a:off x="2693988" y="2862263"/>
            <a:ext cx="4119562" cy="1250950"/>
          </a:xfrm>
        </p:spPr>
        <p:txBody>
          <a:bodyPr vert="horz" wrap="square" anchor="ctr"/>
          <a:p>
            <a:pPr lvl="0" eaLnBrk="1" hangingPunct="1"/>
            <a:r>
              <a:rPr lang="en-US" altLang="zh-CN" sz="4000">
                <a:solidFill>
                  <a:srgbClr val="293E00"/>
                </a:solidFill>
                <a:ea typeface="宋体" charset="-122"/>
              </a:rPr>
              <a:t>Thank you !</a:t>
            </a:r>
            <a:endParaRPr lang="en-US" altLang="zh-CN" sz="4000">
              <a:solidFill>
                <a:srgbClr val="293E00"/>
              </a:solidFill>
              <a:ea typeface="宋体"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页脚占位符 3"/>
          <p:cNvSpPr txBox="1">
            <a:spLocks noGrp="1"/>
          </p:cNvSpPr>
          <p:nvPr/>
        </p:nvSpPr>
        <p:spPr>
          <a:xfrm>
            <a:off x="177800" y="6340475"/>
            <a:ext cx="2541588" cy="330200"/>
          </a:xfrm>
          <a:prstGeom prst="rect">
            <a:avLst/>
          </a:prstGeom>
          <a:noFill/>
          <a:ln w="9525">
            <a:noFill/>
          </a:ln>
        </p:spPr>
        <p:txBody>
          <a:bodyPr/>
          <a:p>
            <a:pPr lvl="0" eaLnBrk="1" hangingPunct="1"/>
            <a:r>
              <a:rPr lang="en-US" altLang="x-none" dirty="0">
                <a:effectLst>
                  <a:outerShdw blurRad="38100" dist="38100" dir="2700000">
                    <a:srgbClr val="FFFFFF"/>
                  </a:outerShdw>
                </a:effectLst>
                <a:latin typeface="Times New Roman" pitchFamily="2" charset="0"/>
                <a:ea typeface="Gulim" pitchFamily="2" charset="-127"/>
              </a:rPr>
              <a:t>Company Logo</a:t>
            </a:r>
            <a:endParaRPr lang="en-US" altLang="x-none" dirty="0">
              <a:effectLst>
                <a:outerShdw blurRad="38100" dist="38100" dir="2700000">
                  <a:srgbClr val="FFFFFF"/>
                </a:outerShdw>
              </a:effectLst>
              <a:latin typeface="Times New Roman" pitchFamily="2" charset="0"/>
              <a:ea typeface="Gulim" pitchFamily="2" charset="-127"/>
            </a:endParaRPr>
          </a:p>
        </p:txBody>
      </p:sp>
      <p:sp>
        <p:nvSpPr>
          <p:cNvPr id="6147" name="Rectangle 4"/>
          <p:cNvSpPr>
            <a:spLocks noGrp="1"/>
          </p:cNvSpPr>
          <p:nvPr>
            <p:ph type="title"/>
          </p:nvPr>
        </p:nvSpPr>
        <p:spPr>
          <a:xfrm>
            <a:off x="1252538" y="214313"/>
            <a:ext cx="7051675" cy="490537"/>
          </a:xfrm>
        </p:spPr>
        <p:txBody>
          <a:bodyPr vert="horz" wrap="square" anchor="ctr"/>
          <a:p>
            <a:pPr lvl="0" eaLnBrk="1" hangingPunct="1"/>
            <a:r>
              <a:rPr lang="zh-CN" altLang="en-US" sz="2900" dirty="0">
                <a:ea typeface="宋体" charset="-122"/>
                <a:sym typeface="+mn-ea"/>
              </a:rPr>
              <a:t>一、</a:t>
            </a:r>
            <a:r>
              <a:rPr lang="en-US" altLang="zh-CN" sz="2900" dirty="0">
                <a:ea typeface="宋体" charset="-122"/>
                <a:sym typeface="+mn-ea"/>
              </a:rPr>
              <a:t>2. </a:t>
            </a:r>
            <a:r>
              <a:rPr lang="zh-CN" altLang="en-US" sz="2900" dirty="0">
                <a:ea typeface="宋体" charset="-122"/>
                <a:sym typeface="+mn-ea"/>
              </a:rPr>
              <a:t>自适应路由算法</a:t>
            </a:r>
            <a:endParaRPr lang="zh-CN" altLang="en-US" sz="2900" dirty="0">
              <a:ea typeface="宋体" charset="-122"/>
              <a:sym typeface="+mn-ea"/>
            </a:endParaRPr>
          </a:p>
        </p:txBody>
      </p:sp>
      <p:sp>
        <p:nvSpPr>
          <p:cNvPr id="6148" name="Rectangle 5"/>
          <p:cNvSpPr>
            <a:spLocks noGrp="1"/>
          </p:cNvSpPr>
          <p:nvPr>
            <p:ph type="body"/>
          </p:nvPr>
        </p:nvSpPr>
        <p:spPr>
          <a:xfrm>
            <a:off x="5168900" y="1630680"/>
            <a:ext cx="3274060" cy="3597275"/>
          </a:xfrm>
        </p:spPr>
        <p:txBody>
          <a:bodyPr vert="horz" wrap="square" anchor="t"/>
          <a:p>
            <a:pPr lvl="0" eaLnBrk="1" hangingPunct="1">
              <a:lnSpc>
                <a:spcPct val="110000"/>
              </a:lnSpc>
            </a:pPr>
            <a:r>
              <a:rPr lang="zh-CN" altLang="en-US" dirty="0">
                <a:solidFill>
                  <a:schemeClr val="tx1"/>
                </a:solidFill>
              </a:rPr>
              <a:t>路由算法分类</a:t>
            </a:r>
            <a:endParaRPr lang="zh-CN" altLang="en-US" b="0" dirty="0">
              <a:solidFill>
                <a:schemeClr val="tx1"/>
              </a:solidFill>
            </a:endParaRPr>
          </a:p>
          <a:p>
            <a:pPr marL="0" lvl="0" indent="0" eaLnBrk="1" hangingPunct="1">
              <a:lnSpc>
                <a:spcPct val="110000"/>
              </a:lnSpc>
              <a:buNone/>
            </a:pPr>
            <a:r>
              <a:rPr lang="zh-CN" altLang="en-US" b="0" dirty="0">
                <a:solidFill>
                  <a:schemeClr val="tx1"/>
                </a:solidFill>
              </a:rPr>
              <a:t>     路由算法通常分为三类：确定性（Deterministic）、无关性（Oblivious）和自适应性（Adaptive）。</a:t>
            </a:r>
            <a:endParaRPr lang="zh-CN" altLang="en-US" b="0" dirty="0">
              <a:solidFill>
                <a:schemeClr val="tx1"/>
              </a:solidFill>
            </a:endParaRPr>
          </a:p>
          <a:p>
            <a:pPr marL="0" lvl="0" indent="0" eaLnBrk="1" hangingPunct="1">
              <a:lnSpc>
                <a:spcPct val="110000"/>
              </a:lnSpc>
              <a:buNone/>
            </a:pPr>
            <a:endParaRPr lang="zh-CN" altLang="en-US" b="0" dirty="0">
              <a:solidFill>
                <a:schemeClr val="tx1"/>
              </a:solidFill>
            </a:endParaRPr>
          </a:p>
          <a:p>
            <a:pPr lvl="0" eaLnBrk="1" hangingPunct="1">
              <a:lnSpc>
                <a:spcPct val="110000"/>
              </a:lnSpc>
            </a:pPr>
            <a:r>
              <a:rPr lang="zh-CN" altLang="en-US" dirty="0">
                <a:solidFill>
                  <a:schemeClr val="tx1"/>
                </a:solidFill>
              </a:rPr>
              <a:t>自适应路由算法</a:t>
            </a:r>
            <a:endParaRPr lang="zh-CN" altLang="en-US" dirty="0">
              <a:solidFill>
                <a:schemeClr val="tx1"/>
              </a:solidFill>
            </a:endParaRPr>
          </a:p>
          <a:p>
            <a:pPr marL="0" lvl="0" indent="0" eaLnBrk="1" hangingPunct="1">
              <a:lnSpc>
                <a:spcPct val="110000"/>
              </a:lnSpc>
              <a:buNone/>
            </a:pPr>
            <a:r>
              <a:rPr lang="zh-CN" altLang="en-US" b="0" dirty="0">
                <a:solidFill>
                  <a:schemeClr val="tx1"/>
                </a:solidFill>
                <a:sym typeface="+mn-ea"/>
              </a:rPr>
              <a:t>     自适应路由算法可以分为路由算法和选择算法两部分。自适应路由算法能通过网络状态的分析进行路径选择，很好的改善网络的性能。</a:t>
            </a:r>
            <a:endParaRPr lang="zh-CN" altLang="en-US" b="0" dirty="0">
              <a:solidFill>
                <a:schemeClr val="tx1"/>
              </a:solidFill>
              <a:sym typeface="+mn-ea"/>
            </a:endParaRPr>
          </a:p>
        </p:txBody>
      </p:sp>
      <p:pic>
        <p:nvPicPr>
          <p:cNvPr id="-2147482619" name="图片 28"/>
          <p:cNvPicPr>
            <a:picLocks noChangeAspect="1"/>
          </p:cNvPicPr>
          <p:nvPr/>
        </p:nvPicPr>
        <p:blipFill>
          <a:blip r:embed="rId1"/>
          <a:srcRect l="33958" b="9540"/>
          <a:stretch>
            <a:fillRect/>
          </a:stretch>
        </p:blipFill>
        <p:spPr>
          <a:xfrm>
            <a:off x="700405" y="1670685"/>
            <a:ext cx="4084320" cy="4008120"/>
          </a:xfrm>
          <a:prstGeom prst="rect">
            <a:avLst/>
          </a:prstGeom>
          <a:solidFill>
            <a:srgbClr val="FFFFFF"/>
          </a:solid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页脚占位符 3"/>
          <p:cNvSpPr txBox="1">
            <a:spLocks noGrp="1"/>
          </p:cNvSpPr>
          <p:nvPr/>
        </p:nvSpPr>
        <p:spPr>
          <a:xfrm>
            <a:off x="177800" y="6340475"/>
            <a:ext cx="2541588" cy="330200"/>
          </a:xfrm>
          <a:prstGeom prst="rect">
            <a:avLst/>
          </a:prstGeom>
          <a:noFill/>
          <a:ln w="9525">
            <a:noFill/>
          </a:ln>
        </p:spPr>
        <p:txBody>
          <a:bodyPr/>
          <a:p>
            <a:pPr lvl="0" eaLnBrk="1" hangingPunct="1"/>
            <a:r>
              <a:rPr lang="en-US" altLang="x-none" dirty="0">
                <a:effectLst>
                  <a:outerShdw blurRad="38100" dist="38100" dir="2700000">
                    <a:srgbClr val="FFFFFF"/>
                  </a:outerShdw>
                </a:effectLst>
                <a:latin typeface="Times New Roman" pitchFamily="2" charset="0"/>
                <a:ea typeface="Gulim" pitchFamily="2" charset="-127"/>
              </a:rPr>
              <a:t>Company Logo</a:t>
            </a:r>
            <a:endParaRPr lang="en-US" altLang="x-none" dirty="0">
              <a:effectLst>
                <a:outerShdw blurRad="38100" dist="38100" dir="2700000">
                  <a:srgbClr val="FFFFFF"/>
                </a:outerShdw>
              </a:effectLst>
              <a:latin typeface="Times New Roman" pitchFamily="2" charset="0"/>
              <a:ea typeface="Gulim" pitchFamily="2" charset="-127"/>
            </a:endParaRPr>
          </a:p>
        </p:txBody>
      </p:sp>
      <p:sp>
        <p:nvSpPr>
          <p:cNvPr id="6147" name="Rectangle 4"/>
          <p:cNvSpPr>
            <a:spLocks noGrp="1"/>
          </p:cNvSpPr>
          <p:nvPr>
            <p:ph type="title"/>
          </p:nvPr>
        </p:nvSpPr>
        <p:spPr>
          <a:xfrm>
            <a:off x="1252538" y="214313"/>
            <a:ext cx="7051675" cy="490537"/>
          </a:xfrm>
        </p:spPr>
        <p:txBody>
          <a:bodyPr vert="horz" wrap="square" anchor="ctr"/>
          <a:p>
            <a:pPr lvl="0" eaLnBrk="1" hangingPunct="1"/>
            <a:r>
              <a:rPr lang="zh-CN" altLang="en-US" sz="2900" dirty="0">
                <a:ea typeface="宋体" charset="-122"/>
                <a:sym typeface="+mn-ea"/>
              </a:rPr>
              <a:t>一、</a:t>
            </a:r>
            <a:r>
              <a:rPr lang="en-US" altLang="zh-CN" sz="2900" dirty="0">
                <a:ea typeface="宋体" charset="-122"/>
                <a:sym typeface="+mn-ea"/>
              </a:rPr>
              <a:t>3. </a:t>
            </a:r>
            <a:r>
              <a:rPr lang="zh-CN" altLang="en-US" sz="2900" dirty="0">
                <a:ea typeface="宋体" charset="-122"/>
                <a:sym typeface="+mn-ea"/>
              </a:rPr>
              <a:t>蚁群思想</a:t>
            </a:r>
            <a:endParaRPr lang="zh-CN" altLang="en-US" sz="2900" dirty="0">
              <a:ea typeface="宋体" charset="-122"/>
              <a:sym typeface="+mn-ea"/>
            </a:endParaRPr>
          </a:p>
        </p:txBody>
      </p:sp>
      <p:sp>
        <p:nvSpPr>
          <p:cNvPr id="6148" name="Rectangle 5"/>
          <p:cNvSpPr>
            <a:spLocks noGrp="1"/>
          </p:cNvSpPr>
          <p:nvPr>
            <p:ph type="body"/>
          </p:nvPr>
        </p:nvSpPr>
        <p:spPr>
          <a:xfrm>
            <a:off x="843280" y="1283335"/>
            <a:ext cx="7467600" cy="328930"/>
          </a:xfrm>
        </p:spPr>
        <p:txBody>
          <a:bodyPr vert="horz" wrap="square" anchor="t"/>
          <a:p>
            <a:pPr lvl="0" eaLnBrk="1" hangingPunct="1">
              <a:lnSpc>
                <a:spcPct val="80000"/>
              </a:lnSpc>
            </a:pPr>
            <a:r>
              <a:rPr lang="zh-CN" altLang="en-US" sz="1800" dirty="0">
                <a:solidFill>
                  <a:schemeClr val="tx1"/>
                </a:solidFill>
              </a:rPr>
              <a:t>生物学基础</a:t>
            </a:r>
            <a:endParaRPr lang="zh-CN" altLang="en-US" sz="1800" dirty="0">
              <a:solidFill>
                <a:schemeClr val="tx1"/>
              </a:solidFill>
            </a:endParaRPr>
          </a:p>
        </p:txBody>
      </p:sp>
      <p:pic>
        <p:nvPicPr>
          <p:cNvPr id="-2147482617" name="图片 28" descr="蚁群双桥实验"/>
          <p:cNvPicPr>
            <a:picLocks noChangeAspect="1"/>
          </p:cNvPicPr>
          <p:nvPr/>
        </p:nvPicPr>
        <p:blipFill>
          <a:blip r:embed="rId1"/>
          <a:srcRect b="7907"/>
          <a:stretch>
            <a:fillRect/>
          </a:stretch>
        </p:blipFill>
        <p:spPr>
          <a:xfrm>
            <a:off x="494348" y="1880235"/>
            <a:ext cx="5278755" cy="3154680"/>
          </a:xfrm>
          <a:prstGeom prst="rect">
            <a:avLst/>
          </a:prstGeom>
          <a:noFill/>
          <a:ln w="9525">
            <a:noFill/>
          </a:ln>
        </p:spPr>
      </p:pic>
      <p:sp>
        <p:nvSpPr>
          <p:cNvPr id="2" name="文本框 1"/>
          <p:cNvSpPr txBox="1"/>
          <p:nvPr/>
        </p:nvSpPr>
        <p:spPr>
          <a:xfrm>
            <a:off x="575310" y="5214620"/>
            <a:ext cx="5042535" cy="1066800"/>
          </a:xfrm>
          <a:prstGeom prst="rect">
            <a:avLst/>
          </a:prstGeom>
          <a:noFill/>
        </p:spPr>
        <p:txBody>
          <a:bodyPr wrap="square" rtlCol="0">
            <a:spAutoFit/>
          </a:bodyPr>
          <a:p>
            <a:r>
              <a:rPr lang="zh-CN" altLang="en-US" sz="2000" b="1">
                <a:solidFill>
                  <a:schemeClr val="tx1"/>
                </a:solidFill>
              </a:rPr>
              <a:t>（a）4分钟                           （b）8分钟</a:t>
            </a:r>
            <a:endParaRPr lang="zh-CN" altLang="en-US" sz="2000" b="1">
              <a:solidFill>
                <a:schemeClr val="tx1"/>
              </a:solidFill>
            </a:endParaRPr>
          </a:p>
          <a:p>
            <a:endParaRPr lang="zh-CN" altLang="en-US" sz="2400" b="1">
              <a:solidFill>
                <a:schemeClr val="tx1"/>
              </a:solidFill>
            </a:endParaRPr>
          </a:p>
          <a:p>
            <a:r>
              <a:rPr lang="zh-CN" altLang="en-US" sz="2000" b="1">
                <a:solidFill>
                  <a:schemeClr val="tx1"/>
                </a:solidFill>
              </a:rPr>
              <a:t>图  非对称双桥实验</a:t>
            </a:r>
            <a:endParaRPr lang="zh-CN" altLang="en-US" sz="2000" b="1">
              <a:solidFill>
                <a:schemeClr val="tx1"/>
              </a:solidFill>
            </a:endParaRPr>
          </a:p>
        </p:txBody>
      </p:sp>
      <p:sp>
        <p:nvSpPr>
          <p:cNvPr id="3" name="文本框 2"/>
          <p:cNvSpPr txBox="1"/>
          <p:nvPr/>
        </p:nvSpPr>
        <p:spPr>
          <a:xfrm>
            <a:off x="5909310" y="1931670"/>
            <a:ext cx="3122930" cy="4114800"/>
          </a:xfrm>
          <a:prstGeom prst="rect">
            <a:avLst/>
          </a:prstGeom>
          <a:noFill/>
        </p:spPr>
        <p:txBody>
          <a:bodyPr wrap="square" rtlCol="0">
            <a:spAutoFit/>
          </a:bodyPr>
          <a:p>
            <a:pPr marL="342900" indent="-342900" algn="l">
              <a:lnSpc>
                <a:spcPct val="120000"/>
              </a:lnSpc>
              <a:buFont typeface="Wingdings" charset="0"/>
              <a:buChar char="u"/>
            </a:pPr>
            <a:r>
              <a:rPr lang="zh-CN" altLang="en-US" sz="2000" b="1">
                <a:solidFill>
                  <a:schemeClr val="tx1"/>
                </a:solidFill>
              </a:rPr>
              <a:t>觅食表现：</a:t>
            </a:r>
            <a:endParaRPr lang="zh-CN" altLang="en-US" sz="2000" b="1">
              <a:solidFill>
                <a:schemeClr val="tx1"/>
              </a:solidFill>
            </a:endParaRPr>
          </a:p>
          <a:p>
            <a:pPr algn="l">
              <a:lnSpc>
                <a:spcPct val="120000"/>
              </a:lnSpc>
              <a:buFont typeface="Wingdings" charset="0"/>
            </a:pPr>
            <a:r>
              <a:rPr lang="zh-CN" altLang="en-US" sz="2000">
                <a:solidFill>
                  <a:schemeClr val="tx1"/>
                </a:solidFill>
              </a:rPr>
              <a:t>        蚂蚁通过信息素间接交流。</a:t>
            </a:r>
            <a:endParaRPr lang="zh-CN" altLang="en-US" sz="2000">
              <a:solidFill>
                <a:schemeClr val="tx1"/>
              </a:solidFill>
            </a:endParaRPr>
          </a:p>
          <a:p>
            <a:pPr algn="l">
              <a:lnSpc>
                <a:spcPct val="120000"/>
              </a:lnSpc>
              <a:buFont typeface="Wingdings" charset="0"/>
            </a:pPr>
            <a:r>
              <a:rPr lang="zh-CN" altLang="en-US" sz="2000">
                <a:solidFill>
                  <a:schemeClr val="tx1"/>
                </a:solidFill>
                <a:sym typeface="+mn-ea"/>
              </a:rPr>
              <a:t>        走过的地方会留下信息素。</a:t>
            </a:r>
            <a:endParaRPr lang="zh-CN" altLang="en-US" sz="2000">
              <a:solidFill>
                <a:schemeClr val="tx1"/>
              </a:solidFill>
            </a:endParaRPr>
          </a:p>
          <a:p>
            <a:pPr algn="l">
              <a:lnSpc>
                <a:spcPct val="120000"/>
              </a:lnSpc>
              <a:buFont typeface="Wingdings" charset="0"/>
            </a:pPr>
            <a:r>
              <a:rPr lang="zh-CN" altLang="en-US" sz="2000">
                <a:solidFill>
                  <a:schemeClr val="tx1"/>
                </a:solidFill>
                <a:sym typeface="+mn-ea"/>
              </a:rPr>
              <a:t>        路的</a:t>
            </a:r>
            <a:r>
              <a:rPr lang="zh-CN" altLang="en-US" sz="2000">
                <a:solidFill>
                  <a:schemeClr val="tx1"/>
                </a:solidFill>
              </a:rPr>
              <a:t>信息素越多，蚂蚁选择它的概率就越高。</a:t>
            </a:r>
            <a:endParaRPr lang="zh-CN" altLang="en-US" sz="2000">
              <a:solidFill>
                <a:schemeClr val="tx1"/>
              </a:solidFill>
            </a:endParaRPr>
          </a:p>
          <a:p>
            <a:pPr marL="342900" indent="-342900" algn="l">
              <a:lnSpc>
                <a:spcPct val="120000"/>
              </a:lnSpc>
              <a:buFont typeface="Wingdings" charset="0"/>
              <a:buChar char="u"/>
            </a:pPr>
            <a:endParaRPr lang="zh-CN" altLang="en-US" sz="2000">
              <a:solidFill>
                <a:schemeClr val="tx1"/>
              </a:solidFill>
            </a:endParaRPr>
          </a:p>
          <a:p>
            <a:pPr marL="342900" indent="-342900" algn="l">
              <a:lnSpc>
                <a:spcPct val="120000"/>
              </a:lnSpc>
              <a:buFont typeface="Wingdings" charset="0"/>
              <a:buChar char="u"/>
            </a:pPr>
            <a:r>
              <a:rPr lang="zh-CN" altLang="en-US" sz="2000" b="1">
                <a:solidFill>
                  <a:schemeClr val="tx1"/>
                </a:solidFill>
              </a:rPr>
              <a:t>特性：</a:t>
            </a:r>
            <a:endParaRPr lang="zh-CN" altLang="en-US" sz="2000" b="1">
              <a:solidFill>
                <a:schemeClr val="tx1"/>
              </a:solidFill>
            </a:endParaRPr>
          </a:p>
          <a:p>
            <a:pPr algn="l">
              <a:lnSpc>
                <a:spcPct val="120000"/>
              </a:lnSpc>
              <a:buFont typeface="Wingdings" charset="0"/>
            </a:pPr>
            <a:r>
              <a:rPr lang="zh-CN" altLang="en-US" sz="2000">
                <a:solidFill>
                  <a:schemeClr val="tx1"/>
                </a:solidFill>
              </a:rPr>
              <a:t>        自身催化，正反馈机制，并行与分布。</a:t>
            </a:r>
            <a:endParaRPr lang="zh-CN" altLang="en-US" sz="200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页脚占位符 3"/>
          <p:cNvSpPr txBox="1">
            <a:spLocks noGrp="1"/>
          </p:cNvSpPr>
          <p:nvPr/>
        </p:nvSpPr>
        <p:spPr>
          <a:xfrm>
            <a:off x="177800" y="6340475"/>
            <a:ext cx="2541588" cy="330200"/>
          </a:xfrm>
          <a:prstGeom prst="rect">
            <a:avLst/>
          </a:prstGeom>
          <a:noFill/>
          <a:ln w="9525">
            <a:noFill/>
          </a:ln>
        </p:spPr>
        <p:txBody>
          <a:bodyPr/>
          <a:p>
            <a:pPr lvl="0" eaLnBrk="1" hangingPunct="1"/>
            <a:r>
              <a:rPr lang="en-US" altLang="x-none" dirty="0">
                <a:effectLst>
                  <a:outerShdw blurRad="38100" dist="38100" dir="2700000">
                    <a:srgbClr val="FFFFFF"/>
                  </a:outerShdw>
                </a:effectLst>
                <a:latin typeface="Times New Roman" pitchFamily="2" charset="0"/>
                <a:ea typeface="Gulim" pitchFamily="2" charset="-127"/>
              </a:rPr>
              <a:t>Company Logo</a:t>
            </a:r>
            <a:endParaRPr lang="en-US" altLang="x-none" dirty="0">
              <a:effectLst>
                <a:outerShdw blurRad="38100" dist="38100" dir="2700000">
                  <a:srgbClr val="FFFFFF"/>
                </a:outerShdw>
              </a:effectLst>
              <a:latin typeface="Times New Roman" pitchFamily="2" charset="0"/>
              <a:ea typeface="Gulim" pitchFamily="2" charset="-127"/>
            </a:endParaRPr>
          </a:p>
        </p:txBody>
      </p:sp>
      <p:sp>
        <p:nvSpPr>
          <p:cNvPr id="6147" name="Rectangle 4"/>
          <p:cNvSpPr>
            <a:spLocks noGrp="1"/>
          </p:cNvSpPr>
          <p:nvPr>
            <p:ph type="title"/>
          </p:nvPr>
        </p:nvSpPr>
        <p:spPr>
          <a:xfrm>
            <a:off x="1252855" y="214630"/>
            <a:ext cx="7405370" cy="490220"/>
          </a:xfrm>
        </p:spPr>
        <p:txBody>
          <a:bodyPr vert="horz" wrap="square" anchor="ctr"/>
          <a:p>
            <a:pPr lvl="0" eaLnBrk="1" hangingPunct="1"/>
            <a:r>
              <a:rPr lang="zh-CN" altLang="en-US" sz="2900" dirty="0">
                <a:ea typeface="宋体" charset="-122"/>
                <a:sym typeface="+mn-ea"/>
              </a:rPr>
              <a:t>一、</a:t>
            </a:r>
            <a:r>
              <a:rPr lang="en-US" altLang="zh-CN" sz="2900" dirty="0">
                <a:ea typeface="宋体" charset="-122"/>
                <a:sym typeface="+mn-ea"/>
              </a:rPr>
              <a:t>3. </a:t>
            </a:r>
            <a:r>
              <a:rPr lang="zh-CN" altLang="en-US" sz="2900" dirty="0">
                <a:ea typeface="宋体" charset="-122"/>
                <a:sym typeface="+mn-ea"/>
              </a:rPr>
              <a:t>基于</a:t>
            </a:r>
            <a:r>
              <a:rPr lang="zh-CN" altLang="en-US" sz="2900" dirty="0">
                <a:ea typeface="宋体" charset="-122"/>
                <a:sym typeface="+mn-ea"/>
              </a:rPr>
              <a:t>蚁群思想的路由算法的研究现状</a:t>
            </a:r>
            <a:endParaRPr lang="zh-CN" altLang="en-US" sz="2900" dirty="0">
              <a:ea typeface="宋体" charset="-122"/>
              <a:sym typeface="+mn-ea"/>
            </a:endParaRPr>
          </a:p>
        </p:txBody>
      </p:sp>
      <p:sp>
        <p:nvSpPr>
          <p:cNvPr id="6148" name="Rectangle 5"/>
          <p:cNvSpPr>
            <a:spLocks noGrp="1"/>
          </p:cNvSpPr>
          <p:nvPr>
            <p:ph type="body"/>
          </p:nvPr>
        </p:nvSpPr>
        <p:spPr>
          <a:xfrm>
            <a:off x="843280" y="1283335"/>
            <a:ext cx="7467600" cy="328930"/>
          </a:xfrm>
        </p:spPr>
        <p:txBody>
          <a:bodyPr vert="horz" wrap="square" anchor="t"/>
          <a:p>
            <a:pPr lvl="0" eaLnBrk="1" hangingPunct="1">
              <a:lnSpc>
                <a:spcPct val="80000"/>
              </a:lnSpc>
            </a:pPr>
            <a:r>
              <a:rPr lang="zh-CN" altLang="en-US" sz="1800" dirty="0">
                <a:solidFill>
                  <a:schemeClr val="tx1"/>
                </a:solidFill>
              </a:rPr>
              <a:t>请举例</a:t>
            </a:r>
            <a:endParaRPr lang="zh-CN" altLang="en-US" sz="18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页脚占位符 3"/>
          <p:cNvSpPr txBox="1">
            <a:spLocks noGrp="1"/>
          </p:cNvSpPr>
          <p:nvPr/>
        </p:nvSpPr>
        <p:spPr>
          <a:xfrm>
            <a:off x="177800" y="6340475"/>
            <a:ext cx="2541588" cy="330200"/>
          </a:xfrm>
          <a:prstGeom prst="rect">
            <a:avLst/>
          </a:prstGeom>
          <a:noFill/>
          <a:ln w="9525">
            <a:noFill/>
          </a:ln>
        </p:spPr>
        <p:txBody>
          <a:bodyPr/>
          <a:p>
            <a:pPr lvl="0" eaLnBrk="1" hangingPunct="1"/>
            <a:r>
              <a:rPr lang="en-US" altLang="x-none" dirty="0">
                <a:effectLst>
                  <a:outerShdw blurRad="38100" dist="38100" dir="2700000">
                    <a:srgbClr val="FFFFFF"/>
                  </a:outerShdw>
                </a:effectLst>
                <a:latin typeface="Times New Roman" pitchFamily="2" charset="0"/>
                <a:ea typeface="Gulim" pitchFamily="2" charset="-127"/>
              </a:rPr>
              <a:t>Company Logo</a:t>
            </a:r>
            <a:endParaRPr lang="en-US" altLang="x-none" dirty="0">
              <a:effectLst>
                <a:outerShdw blurRad="38100" dist="38100" dir="2700000">
                  <a:srgbClr val="FFFFFF"/>
                </a:outerShdw>
              </a:effectLst>
              <a:latin typeface="Times New Roman" pitchFamily="2" charset="0"/>
              <a:ea typeface="Gulim" pitchFamily="2" charset="-127"/>
            </a:endParaRPr>
          </a:p>
        </p:txBody>
      </p:sp>
      <p:sp>
        <p:nvSpPr>
          <p:cNvPr id="6147" name="Rectangle 4"/>
          <p:cNvSpPr>
            <a:spLocks noGrp="1"/>
          </p:cNvSpPr>
          <p:nvPr>
            <p:ph type="title"/>
          </p:nvPr>
        </p:nvSpPr>
        <p:spPr>
          <a:xfrm>
            <a:off x="1252538" y="214313"/>
            <a:ext cx="7051675" cy="490537"/>
          </a:xfrm>
        </p:spPr>
        <p:txBody>
          <a:bodyPr vert="horz" wrap="square" anchor="ctr"/>
          <a:p>
            <a:pPr lvl="0" eaLnBrk="1" hangingPunct="1"/>
            <a:r>
              <a:rPr lang="zh-CN" altLang="en-US" sz="2900" dirty="0">
                <a:ea typeface="宋体" charset="-122"/>
                <a:sym typeface="+mn-ea"/>
              </a:rPr>
              <a:t>一、</a:t>
            </a:r>
            <a:r>
              <a:rPr lang="en-US" altLang="zh-CN" sz="2900" dirty="0">
                <a:ea typeface="宋体" charset="-122"/>
                <a:sym typeface="+mn-ea"/>
              </a:rPr>
              <a:t>4. </a:t>
            </a:r>
            <a:r>
              <a:rPr lang="zh-CN" altLang="en-US" sz="2900" dirty="0">
                <a:ea typeface="宋体" charset="-122"/>
                <a:sym typeface="+mn-ea"/>
              </a:rPr>
              <a:t>现场可编程门阵列</a:t>
            </a:r>
            <a:endParaRPr lang="zh-CN" altLang="en-US" sz="2900" dirty="0">
              <a:ea typeface="宋体" charset="-122"/>
              <a:sym typeface="+mn-ea"/>
            </a:endParaRPr>
          </a:p>
        </p:txBody>
      </p:sp>
      <p:sp>
        <p:nvSpPr>
          <p:cNvPr id="6148" name="Rectangle 5"/>
          <p:cNvSpPr>
            <a:spLocks noGrp="1"/>
          </p:cNvSpPr>
          <p:nvPr>
            <p:ph type="body"/>
          </p:nvPr>
        </p:nvSpPr>
        <p:spPr>
          <a:xfrm>
            <a:off x="828675" y="1530350"/>
            <a:ext cx="7467600" cy="3597275"/>
          </a:xfrm>
        </p:spPr>
        <p:txBody>
          <a:bodyPr vert="horz" wrap="square" anchor="t"/>
          <a:p>
            <a:pPr lvl="0" eaLnBrk="1" hangingPunct="1">
              <a:lnSpc>
                <a:spcPct val="80000"/>
              </a:lnSpc>
            </a:pPr>
            <a:r>
              <a:rPr lang="zh-CN" altLang="en-US" dirty="0">
                <a:solidFill>
                  <a:schemeClr val="tx1"/>
                </a:solidFill>
              </a:rPr>
              <a:t>FPGA概念</a:t>
            </a:r>
            <a:endParaRPr lang="zh-CN" altLang="en-US" dirty="0">
              <a:solidFill>
                <a:schemeClr val="tx1"/>
              </a:solidFill>
            </a:endParaRPr>
          </a:p>
          <a:p>
            <a:pPr marL="0" lvl="0" indent="0" eaLnBrk="1" hangingPunct="1">
              <a:lnSpc>
                <a:spcPct val="80000"/>
              </a:lnSpc>
              <a:buNone/>
            </a:pPr>
            <a:r>
              <a:rPr lang="zh-CN" altLang="en-US" b="0" dirty="0">
                <a:solidFill>
                  <a:schemeClr val="tx1"/>
                </a:solidFill>
                <a:sym typeface="+mn-ea"/>
              </a:rPr>
              <a:t>     </a:t>
            </a:r>
            <a:r>
              <a:rPr lang="en-US" altLang="zh-CN" b="0" dirty="0">
                <a:solidFill>
                  <a:schemeClr val="tx1"/>
                </a:solidFill>
                <a:sym typeface="+mn-ea"/>
              </a:rPr>
              <a:t>1</a:t>
            </a:r>
            <a:r>
              <a:rPr lang="zh-CN" altLang="en-US" b="0" dirty="0">
                <a:solidFill>
                  <a:schemeClr val="tx1"/>
                </a:solidFill>
                <a:ea typeface="宋体" charset="0"/>
                <a:sym typeface="+mn-ea"/>
              </a:rPr>
              <a:t>）</a:t>
            </a:r>
            <a:r>
              <a:rPr lang="zh-CN" altLang="en-US" b="0" dirty="0">
                <a:solidFill>
                  <a:schemeClr val="tx1"/>
                </a:solidFill>
                <a:sym typeface="+mn-ea"/>
              </a:rPr>
              <a:t>逻辑单元阵列（</a:t>
            </a:r>
            <a:r>
              <a:rPr lang="zh-CN" altLang="en-US" b="0" dirty="0">
                <a:sym typeface="+mn-ea"/>
              </a:rPr>
              <a:t>Logic Cell Array, LCA</a:t>
            </a:r>
            <a:r>
              <a:rPr lang="zh-CN" altLang="en-US" b="0" dirty="0">
                <a:solidFill>
                  <a:schemeClr val="tx1"/>
                </a:solidFill>
                <a:sym typeface="+mn-ea"/>
              </a:rPr>
              <a:t>）；</a:t>
            </a:r>
            <a:endParaRPr lang="zh-CN" altLang="en-US" b="0" dirty="0">
              <a:solidFill>
                <a:schemeClr val="tx1"/>
              </a:solidFill>
            </a:endParaRPr>
          </a:p>
          <a:p>
            <a:pPr marL="0" lvl="0" indent="0" eaLnBrk="1" hangingPunct="1">
              <a:lnSpc>
                <a:spcPct val="80000"/>
              </a:lnSpc>
              <a:buNone/>
            </a:pPr>
            <a:endParaRPr lang="zh-CN" altLang="en-US" b="0" dirty="0">
              <a:solidFill>
                <a:schemeClr val="tx1"/>
              </a:solidFill>
            </a:endParaRPr>
          </a:p>
          <a:p>
            <a:pPr marL="0" lvl="0" indent="0" eaLnBrk="1" hangingPunct="1">
              <a:lnSpc>
                <a:spcPct val="80000"/>
              </a:lnSpc>
              <a:buNone/>
            </a:pPr>
            <a:r>
              <a:rPr lang="zh-CN" altLang="en-US" b="0" dirty="0">
                <a:solidFill>
                  <a:schemeClr val="tx1"/>
                </a:solidFill>
                <a:sym typeface="+mn-ea"/>
              </a:rPr>
              <a:t>     </a:t>
            </a:r>
            <a:r>
              <a:rPr lang="en-US" altLang="zh-CN" b="0" dirty="0">
                <a:solidFill>
                  <a:schemeClr val="tx1"/>
                </a:solidFill>
                <a:sym typeface="+mn-ea"/>
              </a:rPr>
              <a:t>2</a:t>
            </a:r>
            <a:r>
              <a:rPr lang="zh-CN" altLang="en-US" b="0" dirty="0">
                <a:solidFill>
                  <a:schemeClr val="tx1"/>
                </a:solidFill>
                <a:ea typeface="宋体" charset="0"/>
                <a:sym typeface="+mn-ea"/>
              </a:rPr>
              <a:t>）</a:t>
            </a:r>
            <a:r>
              <a:rPr lang="zh-CN" altLang="en-US" b="0" dirty="0">
                <a:solidFill>
                  <a:schemeClr val="tx1"/>
                </a:solidFill>
                <a:sym typeface="+mn-ea"/>
              </a:rPr>
              <a:t>可编程器件；</a:t>
            </a:r>
            <a:endParaRPr lang="zh-CN" altLang="en-US" b="0" dirty="0">
              <a:solidFill>
                <a:schemeClr val="tx1"/>
              </a:solidFill>
            </a:endParaRPr>
          </a:p>
          <a:p>
            <a:pPr marL="0" lvl="0" indent="0" eaLnBrk="1" hangingPunct="1">
              <a:lnSpc>
                <a:spcPct val="80000"/>
              </a:lnSpc>
              <a:buNone/>
            </a:pPr>
            <a:endParaRPr lang="zh-CN" altLang="en-US" b="0" dirty="0">
              <a:solidFill>
                <a:schemeClr val="tx1"/>
              </a:solidFill>
            </a:endParaRPr>
          </a:p>
          <a:p>
            <a:pPr marL="0" lvl="0" indent="0" eaLnBrk="1" hangingPunct="1">
              <a:lnSpc>
                <a:spcPct val="80000"/>
              </a:lnSpc>
              <a:buNone/>
            </a:pPr>
            <a:r>
              <a:rPr lang="zh-CN" altLang="en-US" b="0" dirty="0">
                <a:solidFill>
                  <a:schemeClr val="tx1"/>
                </a:solidFill>
                <a:sym typeface="+mn-ea"/>
              </a:rPr>
              <a:t>     </a:t>
            </a:r>
            <a:r>
              <a:rPr lang="en-US" altLang="zh-CN" b="0" dirty="0">
                <a:solidFill>
                  <a:schemeClr val="tx1"/>
                </a:solidFill>
                <a:sym typeface="+mn-ea"/>
              </a:rPr>
              <a:t>3</a:t>
            </a:r>
            <a:r>
              <a:rPr lang="zh-CN" altLang="en-US" b="0" dirty="0">
                <a:solidFill>
                  <a:schemeClr val="tx1"/>
                </a:solidFill>
                <a:ea typeface="宋体" charset="0"/>
                <a:sym typeface="+mn-ea"/>
              </a:rPr>
              <a:t>）</a:t>
            </a:r>
            <a:r>
              <a:rPr lang="zh-CN" altLang="en-US" b="0" dirty="0">
                <a:solidFill>
                  <a:schemeClr val="tx1"/>
                </a:solidFill>
                <a:sym typeface="+mn-ea"/>
              </a:rPr>
              <a:t>半定制电路；</a:t>
            </a:r>
            <a:endParaRPr lang="zh-CN" altLang="en-US" b="0" dirty="0">
              <a:solidFill>
                <a:schemeClr val="tx1"/>
              </a:solidFill>
            </a:endParaRPr>
          </a:p>
          <a:p>
            <a:pPr lvl="0" eaLnBrk="1" hangingPunct="1">
              <a:lnSpc>
                <a:spcPct val="80000"/>
              </a:lnSpc>
            </a:pPr>
            <a:endParaRPr lang="zh-CN" altLang="en-US" b="0" dirty="0">
              <a:solidFill>
                <a:schemeClr val="tx1"/>
              </a:solidFill>
            </a:endParaRPr>
          </a:p>
          <a:p>
            <a:pPr lvl="0" eaLnBrk="1" hangingPunct="1">
              <a:lnSpc>
                <a:spcPct val="80000"/>
              </a:lnSpc>
            </a:pPr>
            <a:r>
              <a:rPr lang="en-US" altLang="zh-CN" dirty="0">
                <a:solidFill>
                  <a:schemeClr val="tx1"/>
                </a:solidFill>
                <a:sym typeface="+mn-ea"/>
              </a:rPr>
              <a:t>FPGA</a:t>
            </a:r>
            <a:r>
              <a:rPr lang="zh-CN" altLang="en-US" dirty="0">
                <a:solidFill>
                  <a:schemeClr val="tx1"/>
                </a:solidFill>
                <a:ea typeface="宋体" charset="0"/>
                <a:sym typeface="+mn-ea"/>
              </a:rPr>
              <a:t>的</a:t>
            </a:r>
            <a:r>
              <a:rPr lang="zh-CN" altLang="en-US" dirty="0">
                <a:solidFill>
                  <a:schemeClr val="tx1"/>
                </a:solidFill>
                <a:sym typeface="+mn-ea"/>
              </a:rPr>
              <a:t>特点</a:t>
            </a:r>
            <a:endParaRPr lang="zh-CN" altLang="en-US" dirty="0">
              <a:solidFill>
                <a:schemeClr val="tx1"/>
              </a:solidFill>
            </a:endParaRPr>
          </a:p>
          <a:p>
            <a:pPr marL="0" lvl="0" indent="0" eaLnBrk="1" hangingPunct="1">
              <a:lnSpc>
                <a:spcPct val="80000"/>
              </a:lnSpc>
              <a:buNone/>
            </a:pPr>
            <a:r>
              <a:rPr lang="zh-CN" altLang="en-US" b="0" dirty="0">
                <a:solidFill>
                  <a:schemeClr val="tx1"/>
                </a:solidFill>
              </a:rPr>
              <a:t>     </a:t>
            </a:r>
            <a:r>
              <a:rPr lang="zh-CN" altLang="en-US" b="0" dirty="0">
                <a:sym typeface="+mn-ea"/>
              </a:rPr>
              <a:t>体系结构和逻辑单元灵活、集成度高以及适用范围宽等。</a:t>
            </a:r>
            <a:endParaRPr lang="zh-CN" altLang="en-US" b="0"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页脚占位符 3"/>
          <p:cNvSpPr txBox="1">
            <a:spLocks noGrp="1"/>
          </p:cNvSpPr>
          <p:nvPr/>
        </p:nvSpPr>
        <p:spPr>
          <a:xfrm>
            <a:off x="177800" y="6340475"/>
            <a:ext cx="2541588" cy="330200"/>
          </a:xfrm>
          <a:prstGeom prst="rect">
            <a:avLst/>
          </a:prstGeom>
          <a:noFill/>
          <a:ln w="9525">
            <a:noFill/>
          </a:ln>
        </p:spPr>
        <p:txBody>
          <a:bodyPr/>
          <a:p>
            <a:pPr lvl="0" eaLnBrk="1" hangingPunct="1"/>
            <a:r>
              <a:rPr lang="en-US" altLang="x-none" dirty="0">
                <a:effectLst>
                  <a:outerShdw blurRad="38100" dist="38100" dir="2700000">
                    <a:srgbClr val="FFFFFF"/>
                  </a:outerShdw>
                </a:effectLst>
                <a:latin typeface="Times New Roman" pitchFamily="2" charset="0"/>
                <a:ea typeface="Gulim" pitchFamily="2" charset="-127"/>
              </a:rPr>
              <a:t>Company Logo</a:t>
            </a:r>
            <a:endParaRPr lang="en-US" altLang="x-none" dirty="0">
              <a:effectLst>
                <a:outerShdw blurRad="38100" dist="38100" dir="2700000">
                  <a:srgbClr val="FFFFFF"/>
                </a:outerShdw>
              </a:effectLst>
              <a:latin typeface="Times New Roman" pitchFamily="2" charset="0"/>
              <a:ea typeface="Gulim" pitchFamily="2" charset="-127"/>
            </a:endParaRPr>
          </a:p>
        </p:txBody>
      </p:sp>
      <p:sp>
        <p:nvSpPr>
          <p:cNvPr id="6147" name="Rectangle 4"/>
          <p:cNvSpPr>
            <a:spLocks noGrp="1"/>
          </p:cNvSpPr>
          <p:nvPr>
            <p:ph type="title"/>
          </p:nvPr>
        </p:nvSpPr>
        <p:spPr>
          <a:xfrm>
            <a:off x="1252538" y="214313"/>
            <a:ext cx="7051675" cy="490537"/>
          </a:xfrm>
        </p:spPr>
        <p:txBody>
          <a:bodyPr vert="horz" wrap="square" anchor="ctr"/>
          <a:p>
            <a:pPr lvl="0" eaLnBrk="1" hangingPunct="1"/>
            <a:r>
              <a:rPr lang="zh-CN" altLang="en-US" sz="2900" dirty="0">
                <a:ea typeface="宋体" charset="-122"/>
                <a:sym typeface="+mn-ea"/>
              </a:rPr>
              <a:t>一、</a:t>
            </a:r>
            <a:r>
              <a:rPr lang="en-US" altLang="zh-CN" sz="2900" dirty="0">
                <a:ea typeface="宋体" charset="-122"/>
                <a:sym typeface="+mn-ea"/>
              </a:rPr>
              <a:t>x. </a:t>
            </a:r>
            <a:r>
              <a:rPr lang="zh-CN" altLang="en-US" sz="2900" dirty="0">
                <a:ea typeface="宋体" charset="-122"/>
                <a:sym typeface="+mn-ea"/>
              </a:rPr>
              <a:t>课题</a:t>
            </a:r>
            <a:r>
              <a:rPr lang="zh-CN" altLang="en-US" sz="2900" dirty="0">
                <a:ea typeface="宋体" charset="-122"/>
                <a:sym typeface="+mn-ea"/>
              </a:rPr>
              <a:t>意义</a:t>
            </a:r>
            <a:endParaRPr lang="zh-CN" altLang="en-US" sz="2900" dirty="0">
              <a:ea typeface="宋体" charset="-122"/>
              <a:sym typeface="+mn-ea"/>
            </a:endParaRPr>
          </a:p>
        </p:txBody>
      </p:sp>
      <p:sp>
        <p:nvSpPr>
          <p:cNvPr id="6148" name="Rectangle 5"/>
          <p:cNvSpPr>
            <a:spLocks noGrp="1"/>
          </p:cNvSpPr>
          <p:nvPr>
            <p:ph type="body"/>
          </p:nvPr>
        </p:nvSpPr>
        <p:spPr>
          <a:xfrm>
            <a:off x="843280" y="1283335"/>
            <a:ext cx="7467600" cy="328930"/>
          </a:xfrm>
        </p:spPr>
        <p:txBody>
          <a:bodyPr vert="horz" wrap="square" anchor="t"/>
          <a:p>
            <a:pPr lvl="0" eaLnBrk="1" hangingPunct="1">
              <a:lnSpc>
                <a:spcPct val="80000"/>
              </a:lnSpc>
            </a:pPr>
            <a:r>
              <a:rPr lang="zh-CN" altLang="en-US" sz="1800" dirty="0">
                <a:solidFill>
                  <a:schemeClr val="tx1"/>
                </a:solidFill>
              </a:rPr>
              <a:t>意义。。</a:t>
            </a:r>
            <a:endParaRPr lang="zh-CN" altLang="en-US" sz="18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382"/>
          <p:cNvSpPr>
            <a:spLocks noGrp="1"/>
          </p:cNvSpPr>
          <p:nvPr>
            <p:ph type="ctrTitle" sz="quarter"/>
          </p:nvPr>
        </p:nvSpPr>
        <p:spPr>
          <a:xfrm>
            <a:off x="1878013" y="2850357"/>
            <a:ext cx="6672262" cy="676275"/>
          </a:xfrm>
        </p:spPr>
        <p:txBody>
          <a:bodyPr vert="horz" wrap="square" anchor="ctr">
            <a:spAutoFit/>
          </a:bodyPr>
          <a:lstStyle>
            <a:lvl1pPr lvl="0">
              <a:defRPr kern="1200"/>
            </a:lvl1pPr>
          </a:lstStyle>
          <a:p>
            <a:pPr lvl="0" algn="ctr" eaLnBrk="1" hangingPunct="1">
              <a:lnSpc>
                <a:spcPct val="120000"/>
              </a:lnSpc>
            </a:pPr>
            <a:r>
              <a:rPr lang="zh-CN" altLang="en-US">
                <a:solidFill>
                  <a:schemeClr val="tx1"/>
                </a:solidFill>
                <a:ea typeface="宋体" charset="0"/>
                <a:sym typeface="+mn-ea"/>
              </a:rPr>
              <a:t>二、算法设计</a:t>
            </a:r>
            <a:endParaRPr lang="zh-CN" altLang="en-US">
              <a:solidFill>
                <a:schemeClr val="tx1"/>
              </a:solidFill>
              <a:ea typeface="宋体" charset="0"/>
            </a:endParaRPr>
          </a:p>
        </p:txBody>
      </p:sp>
    </p:spTree>
  </p:cSld>
  <p:clrMapOvr>
    <a:masterClrMapping/>
  </p:clrMapOvr>
</p:sld>
</file>

<file path=ppt/theme/theme1.xml><?xml version="1.0" encoding="utf-8"?>
<a:theme xmlns:a="http://schemas.openxmlformats.org/drawingml/2006/main" name="Business2">
  <a:themeElements>
    <a:clrScheme name="">
      <a:dk1>
        <a:srgbClr val="4D4D4D"/>
      </a:dk1>
      <a:lt1>
        <a:srgbClr val="FFFFFF"/>
      </a:lt1>
      <a:dk2>
        <a:srgbClr val="F2EF62"/>
      </a:dk2>
      <a:lt2>
        <a:srgbClr val="DDDDDD"/>
      </a:lt2>
      <a:accent1>
        <a:srgbClr val="8FAD2F"/>
      </a:accent1>
      <a:accent2>
        <a:srgbClr val="DBE8B2"/>
      </a:accent2>
      <a:accent3>
        <a:srgbClr val="FFFFFF"/>
      </a:accent3>
      <a:accent4>
        <a:srgbClr val="414141"/>
      </a:accent4>
      <a:accent5>
        <a:srgbClr val="C6D3AD"/>
      </a:accent5>
      <a:accent6>
        <a:srgbClr val="C4D09F"/>
      </a:accent6>
      <a:hlink>
        <a:srgbClr val="BAD16F"/>
      </a:hlink>
      <a:folHlink>
        <a:srgbClr val="507800"/>
      </a:folHlink>
    </a:clrScheme>
    <a:fontScheme name="">
      <a:majorFont>
        <a:latin typeface="Verdana"/>
        <a:ea typeface=""/>
        <a:cs typeface=""/>
      </a:majorFont>
      <a:minorFont>
        <a:latin typeface="Verdana"/>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4D4D4D"/>
        </a:dk1>
        <a:lt1>
          <a:srgbClr val="FFFFFF"/>
        </a:lt1>
        <a:dk2>
          <a:srgbClr val="F2EF62"/>
        </a:dk2>
        <a:lt2>
          <a:srgbClr val="DDDDDD"/>
        </a:lt2>
        <a:accent1>
          <a:srgbClr val="8FAD2F"/>
        </a:accent1>
        <a:accent2>
          <a:srgbClr val="DBE8B2"/>
        </a:accent2>
        <a:accent3>
          <a:srgbClr val="FFFFFF"/>
        </a:accent3>
        <a:accent4>
          <a:srgbClr val="414141"/>
        </a:accent4>
        <a:accent5>
          <a:srgbClr val="C6D3AD"/>
        </a:accent5>
        <a:accent6>
          <a:srgbClr val="C4D09F"/>
        </a:accent6>
        <a:hlink>
          <a:srgbClr val="BAD16F"/>
        </a:hlink>
        <a:folHlink>
          <a:srgbClr val="507800"/>
        </a:folHlink>
      </a:clrScheme>
      <a:clrMap bg1="lt1" tx1="dk1" bg2="lt2" tx2="dk2" accent1="accent1" accent2="accent2" accent3="accent3" accent4="accent4" accent5="accent5" accent6="accent6" hlink="hlink" folHlink="folHlink"/>
    </a:extraClrScheme>
    <a:extraClrScheme>
      <a:clrScheme name="">
        <a:dk1>
          <a:srgbClr val="4D4D4D"/>
        </a:dk1>
        <a:lt1>
          <a:srgbClr val="FFFFFF"/>
        </a:lt1>
        <a:dk2>
          <a:srgbClr val="F4D18A"/>
        </a:dk2>
        <a:lt2>
          <a:srgbClr val="DDDDDD"/>
        </a:lt2>
        <a:accent1>
          <a:srgbClr val="B99633"/>
        </a:accent1>
        <a:accent2>
          <a:srgbClr val="EDE5D1"/>
        </a:accent2>
        <a:accent3>
          <a:srgbClr val="FFFFFF"/>
        </a:accent3>
        <a:accent4>
          <a:srgbClr val="414141"/>
        </a:accent4>
        <a:accent5>
          <a:srgbClr val="D8C9AD"/>
        </a:accent5>
        <a:accent6>
          <a:srgbClr val="D4CDBB"/>
        </a:accent6>
        <a:hlink>
          <a:srgbClr val="DAC896"/>
        </a:hlink>
        <a:folHlink>
          <a:srgbClr val="776101"/>
        </a:folHlink>
      </a:clrScheme>
      <a:clrMap bg1="lt1" tx1="dk1" bg2="lt2" tx2="dk2" accent1="accent1" accent2="accent2" accent3="accent3" accent4="accent4" accent5="accent5" accent6="accent6" hlink="hlink" folHlink="folHlink"/>
    </a:extraClrScheme>
    <a:extraClrScheme>
      <a:clrScheme name="">
        <a:dk1>
          <a:srgbClr val="4D4D4D"/>
        </a:dk1>
        <a:lt1>
          <a:srgbClr val="FFFFFF"/>
        </a:lt1>
        <a:dk2>
          <a:srgbClr val="61C2F3"/>
        </a:dk2>
        <a:lt2>
          <a:srgbClr val="DDDDDD"/>
        </a:lt2>
        <a:accent1>
          <a:srgbClr val="5968D7"/>
        </a:accent1>
        <a:accent2>
          <a:srgbClr val="BECDEA"/>
        </a:accent2>
        <a:accent3>
          <a:srgbClr val="FFFFFF"/>
        </a:accent3>
        <a:accent4>
          <a:srgbClr val="414141"/>
        </a:accent4>
        <a:accent5>
          <a:srgbClr val="B5B9E8"/>
        </a:accent5>
        <a:accent6>
          <a:srgbClr val="AAB8D2"/>
        </a:accent6>
        <a:hlink>
          <a:srgbClr val="93A8EB"/>
        </a:hlink>
        <a:folHlink>
          <a:srgbClr val="1300A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usiness2">
  <a:themeElements>
    <a:clrScheme name="">
      <a:dk1>
        <a:srgbClr val="4D4D4D"/>
      </a:dk1>
      <a:lt1>
        <a:srgbClr val="FFFFFF"/>
      </a:lt1>
      <a:dk2>
        <a:srgbClr val="F2EF62"/>
      </a:dk2>
      <a:lt2>
        <a:srgbClr val="DDDDDD"/>
      </a:lt2>
      <a:accent1>
        <a:srgbClr val="8FAD2F"/>
      </a:accent1>
      <a:accent2>
        <a:srgbClr val="DBE8B2"/>
      </a:accent2>
      <a:accent3>
        <a:srgbClr val="FFFFFF"/>
      </a:accent3>
      <a:accent4>
        <a:srgbClr val="414141"/>
      </a:accent4>
      <a:accent5>
        <a:srgbClr val="C6D3AD"/>
      </a:accent5>
      <a:accent6>
        <a:srgbClr val="C4D09F"/>
      </a:accent6>
      <a:hlink>
        <a:srgbClr val="BAD16F"/>
      </a:hlink>
      <a:folHlink>
        <a:srgbClr val="507800"/>
      </a:folHlink>
    </a:clrScheme>
    <a:fontScheme name="">
      <a:majorFont>
        <a:latin typeface="Verdana"/>
        <a:ea typeface=""/>
        <a:cs typeface=""/>
      </a:majorFont>
      <a:minorFont>
        <a:latin typeface="Verdana"/>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4D4D4D"/>
        </a:dk1>
        <a:lt1>
          <a:srgbClr val="FFFFFF"/>
        </a:lt1>
        <a:dk2>
          <a:srgbClr val="F2EF62"/>
        </a:dk2>
        <a:lt2>
          <a:srgbClr val="DDDDDD"/>
        </a:lt2>
        <a:accent1>
          <a:srgbClr val="8FAD2F"/>
        </a:accent1>
        <a:accent2>
          <a:srgbClr val="DBE8B2"/>
        </a:accent2>
        <a:accent3>
          <a:srgbClr val="FFFFFF"/>
        </a:accent3>
        <a:accent4>
          <a:srgbClr val="414141"/>
        </a:accent4>
        <a:accent5>
          <a:srgbClr val="C6D3AD"/>
        </a:accent5>
        <a:accent6>
          <a:srgbClr val="C4D09F"/>
        </a:accent6>
        <a:hlink>
          <a:srgbClr val="BAD16F"/>
        </a:hlink>
        <a:folHlink>
          <a:srgbClr val="507800"/>
        </a:folHlink>
      </a:clrScheme>
      <a:clrMap bg1="lt1" tx1="dk1" bg2="lt2" tx2="dk2" accent1="accent1" accent2="accent2" accent3="accent3" accent4="accent4" accent5="accent5" accent6="accent6" hlink="hlink" folHlink="folHlink"/>
    </a:extraClrScheme>
    <a:extraClrScheme>
      <a:clrScheme name="">
        <a:dk1>
          <a:srgbClr val="4D4D4D"/>
        </a:dk1>
        <a:lt1>
          <a:srgbClr val="FFFFFF"/>
        </a:lt1>
        <a:dk2>
          <a:srgbClr val="F4D18A"/>
        </a:dk2>
        <a:lt2>
          <a:srgbClr val="DDDDDD"/>
        </a:lt2>
        <a:accent1>
          <a:srgbClr val="B99633"/>
        </a:accent1>
        <a:accent2>
          <a:srgbClr val="EDE5D1"/>
        </a:accent2>
        <a:accent3>
          <a:srgbClr val="FFFFFF"/>
        </a:accent3>
        <a:accent4>
          <a:srgbClr val="414141"/>
        </a:accent4>
        <a:accent5>
          <a:srgbClr val="D8C9AD"/>
        </a:accent5>
        <a:accent6>
          <a:srgbClr val="D4CDBB"/>
        </a:accent6>
        <a:hlink>
          <a:srgbClr val="DAC896"/>
        </a:hlink>
        <a:folHlink>
          <a:srgbClr val="776101"/>
        </a:folHlink>
      </a:clrScheme>
      <a:clrMap bg1="lt1" tx1="dk1" bg2="lt2" tx2="dk2" accent1="accent1" accent2="accent2" accent3="accent3" accent4="accent4" accent5="accent5" accent6="accent6" hlink="hlink" folHlink="folHlink"/>
    </a:extraClrScheme>
    <a:extraClrScheme>
      <a:clrScheme name="">
        <a:dk1>
          <a:srgbClr val="4D4D4D"/>
        </a:dk1>
        <a:lt1>
          <a:srgbClr val="FFFFFF"/>
        </a:lt1>
        <a:dk2>
          <a:srgbClr val="61C2F3"/>
        </a:dk2>
        <a:lt2>
          <a:srgbClr val="DDDDDD"/>
        </a:lt2>
        <a:accent1>
          <a:srgbClr val="5968D7"/>
        </a:accent1>
        <a:accent2>
          <a:srgbClr val="BECDEA"/>
        </a:accent2>
        <a:accent3>
          <a:srgbClr val="FFFFFF"/>
        </a:accent3>
        <a:accent4>
          <a:srgbClr val="414141"/>
        </a:accent4>
        <a:accent5>
          <a:srgbClr val="B5B9E8"/>
        </a:accent5>
        <a:accent6>
          <a:srgbClr val="AAB8D2"/>
        </a:accent6>
        <a:hlink>
          <a:srgbClr val="93A8EB"/>
        </a:hlink>
        <a:folHlink>
          <a:srgbClr val="1300A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Business2">
  <a:themeElements>
    <a:clrScheme name="">
      <a:dk1>
        <a:srgbClr val="4D4D4D"/>
      </a:dk1>
      <a:lt1>
        <a:srgbClr val="FFFFFF"/>
      </a:lt1>
      <a:dk2>
        <a:srgbClr val="F2EF62"/>
      </a:dk2>
      <a:lt2>
        <a:srgbClr val="DDDDDD"/>
      </a:lt2>
      <a:accent1>
        <a:srgbClr val="8FAD2F"/>
      </a:accent1>
      <a:accent2>
        <a:srgbClr val="DBE8B2"/>
      </a:accent2>
      <a:accent3>
        <a:srgbClr val="FFFFFF"/>
      </a:accent3>
      <a:accent4>
        <a:srgbClr val="414141"/>
      </a:accent4>
      <a:accent5>
        <a:srgbClr val="C6D3AD"/>
      </a:accent5>
      <a:accent6>
        <a:srgbClr val="C4D09F"/>
      </a:accent6>
      <a:hlink>
        <a:srgbClr val="BAD16F"/>
      </a:hlink>
      <a:folHlink>
        <a:srgbClr val="507800"/>
      </a:folHlink>
    </a:clrScheme>
    <a:fontScheme name="">
      <a:majorFont>
        <a:latin typeface="Verdana"/>
        <a:ea typeface=""/>
        <a:cs typeface=""/>
      </a:majorFont>
      <a:minorFont>
        <a:latin typeface="Verdana"/>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4D4D4D"/>
        </a:dk1>
        <a:lt1>
          <a:srgbClr val="FFFFFF"/>
        </a:lt1>
        <a:dk2>
          <a:srgbClr val="F2EF62"/>
        </a:dk2>
        <a:lt2>
          <a:srgbClr val="DDDDDD"/>
        </a:lt2>
        <a:accent1>
          <a:srgbClr val="8FAD2F"/>
        </a:accent1>
        <a:accent2>
          <a:srgbClr val="DBE8B2"/>
        </a:accent2>
        <a:accent3>
          <a:srgbClr val="FFFFFF"/>
        </a:accent3>
        <a:accent4>
          <a:srgbClr val="414141"/>
        </a:accent4>
        <a:accent5>
          <a:srgbClr val="C6D3AD"/>
        </a:accent5>
        <a:accent6>
          <a:srgbClr val="C4D09F"/>
        </a:accent6>
        <a:hlink>
          <a:srgbClr val="BAD16F"/>
        </a:hlink>
        <a:folHlink>
          <a:srgbClr val="507800"/>
        </a:folHlink>
      </a:clrScheme>
      <a:clrMap bg1="lt1" tx1="dk1" bg2="lt2" tx2="dk2" accent1="accent1" accent2="accent2" accent3="accent3" accent4="accent4" accent5="accent5" accent6="accent6" hlink="hlink" folHlink="folHlink"/>
    </a:extraClrScheme>
    <a:extraClrScheme>
      <a:clrScheme name="">
        <a:dk1>
          <a:srgbClr val="4D4D4D"/>
        </a:dk1>
        <a:lt1>
          <a:srgbClr val="FFFFFF"/>
        </a:lt1>
        <a:dk2>
          <a:srgbClr val="F4D18A"/>
        </a:dk2>
        <a:lt2>
          <a:srgbClr val="DDDDDD"/>
        </a:lt2>
        <a:accent1>
          <a:srgbClr val="B99633"/>
        </a:accent1>
        <a:accent2>
          <a:srgbClr val="EDE5D1"/>
        </a:accent2>
        <a:accent3>
          <a:srgbClr val="FFFFFF"/>
        </a:accent3>
        <a:accent4>
          <a:srgbClr val="414141"/>
        </a:accent4>
        <a:accent5>
          <a:srgbClr val="D8C9AD"/>
        </a:accent5>
        <a:accent6>
          <a:srgbClr val="D4CDBB"/>
        </a:accent6>
        <a:hlink>
          <a:srgbClr val="DAC896"/>
        </a:hlink>
        <a:folHlink>
          <a:srgbClr val="776101"/>
        </a:folHlink>
      </a:clrScheme>
      <a:clrMap bg1="lt1" tx1="dk1" bg2="lt2" tx2="dk2" accent1="accent1" accent2="accent2" accent3="accent3" accent4="accent4" accent5="accent5" accent6="accent6" hlink="hlink" folHlink="folHlink"/>
    </a:extraClrScheme>
    <a:extraClrScheme>
      <a:clrScheme name="">
        <a:dk1>
          <a:srgbClr val="4D4D4D"/>
        </a:dk1>
        <a:lt1>
          <a:srgbClr val="FFFFFF"/>
        </a:lt1>
        <a:dk2>
          <a:srgbClr val="61C2F3"/>
        </a:dk2>
        <a:lt2>
          <a:srgbClr val="DDDDDD"/>
        </a:lt2>
        <a:accent1>
          <a:srgbClr val="5968D7"/>
        </a:accent1>
        <a:accent2>
          <a:srgbClr val="BECDEA"/>
        </a:accent2>
        <a:accent3>
          <a:srgbClr val="FFFFFF"/>
        </a:accent3>
        <a:accent4>
          <a:srgbClr val="414141"/>
        </a:accent4>
        <a:accent5>
          <a:srgbClr val="B5B9E8"/>
        </a:accent5>
        <a:accent6>
          <a:srgbClr val="AAB8D2"/>
        </a:accent6>
        <a:hlink>
          <a:srgbClr val="93A8EB"/>
        </a:hlink>
        <a:folHlink>
          <a:srgbClr val="1300A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4945</Words>
  <Application>WPS 演示</Application>
  <PresentationFormat>在屏幕上显示</PresentationFormat>
  <Paragraphs>613</Paragraphs>
  <Slides>35</Slides>
  <Notes>0</Notes>
  <HiddenSlides>0</HiddenSlides>
  <MMClips>0</MMClips>
  <ScaleCrop>false</ScaleCrop>
  <HeadingPairs>
    <vt:vector size="4" baseType="variant">
      <vt:variant>
        <vt:lpstr>主题</vt:lpstr>
      </vt:variant>
      <vt:variant>
        <vt:i4>4</vt:i4>
      </vt:variant>
      <vt:variant>
        <vt:lpstr>幻灯片标题</vt:lpstr>
      </vt:variant>
      <vt:variant>
        <vt:i4>35</vt:i4>
      </vt:variant>
    </vt:vector>
  </HeadingPairs>
  <TitlesOfParts>
    <vt:vector size="39" baseType="lpstr">
      <vt:lpstr>Business2</vt:lpstr>
      <vt:lpstr>1_Business2</vt:lpstr>
      <vt:lpstr>默认设计模板</vt:lpstr>
      <vt:lpstr>2_Business2</vt:lpstr>
      <vt:lpstr>基于FPGA的片上网络自适应 路由算法的设计与实现</vt:lpstr>
      <vt:lpstr>一、</vt:lpstr>
      <vt:lpstr>一、1. 片上网络</vt:lpstr>
      <vt:lpstr>一、2. 自适应路由算法</vt:lpstr>
      <vt:lpstr>一、3. 蚁群思想</vt:lpstr>
      <vt:lpstr>一、3. 蚁群思想</vt:lpstr>
      <vt:lpstr>一、4. 现场可编程门阵列</vt:lpstr>
      <vt:lpstr>一、3. 蚁群思想</vt:lpstr>
      <vt:lpstr>二、算法设计</vt:lpstr>
      <vt:lpstr>PowerPoint 演示文稿</vt:lpstr>
      <vt:lpstr>PowerPoint 演示文稿</vt:lpstr>
      <vt:lpstr>二、3. 蚂蚁包的路由过程（流程图）</vt:lpstr>
      <vt:lpstr>二、4. 信息素表的更新（流程图）</vt:lpstr>
      <vt:lpstr>二、5. 基于信息素表浓度的选择算法（流程图）</vt:lpstr>
      <vt:lpstr>二、5. 基于信息素表浓度的选择算法（多解释点）</vt:lpstr>
      <vt:lpstr>三、实现</vt:lpstr>
      <vt:lpstr>三、1. 网络拓扑结构</vt:lpstr>
      <vt:lpstr>三、2. 路由器架构</vt:lpstr>
      <vt:lpstr>三、x. Roungh-Robin机制</vt:lpstr>
      <vt:lpstr>三、x. FIFO中的状态转换</vt:lpstr>
      <vt:lpstr>四、功能仿真（要不要）</vt:lpstr>
      <vt:lpstr>四、1. Testbench结构</vt:lpstr>
      <vt:lpstr>四、2. 三种traffic输入</vt:lpstr>
      <vt:lpstr>四、3. 参数配置</vt:lpstr>
      <vt:lpstr>五、测试结果及分析</vt:lpstr>
      <vt:lpstr>五、1. Uniform输入下的吞吐率</vt:lpstr>
      <vt:lpstr>五、2. Transpose输入下的吞吐率</vt:lpstr>
      <vt:lpstr>五、3. Hotspot输入下的吞吐率</vt:lpstr>
      <vt:lpstr>五、4. Uniform输入下的平均包时延</vt:lpstr>
      <vt:lpstr>五、4. Transpose输入下的平均包时延</vt:lpstr>
      <vt:lpstr>五、6. Hotspot输入下的平均包时延</vt:lpstr>
      <vt:lpstr>六、总结</vt:lpstr>
      <vt:lpstr>PowerPoint 演示文稿</vt:lpstr>
      <vt:lpstr>六、2. 不足之处</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category>Business</cp:category>
  <cp:lastModifiedBy>Owner</cp:lastModifiedBy>
  <cp:revision>39</cp:revision>
  <dcterms:created xsi:type="dcterms:W3CDTF">2008-02-21T03:07:00Z</dcterms:created>
  <dcterms:modified xsi:type="dcterms:W3CDTF">2016-06-03T08:15:39Z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2052-10.1.0.5745</vt:lpwstr>
  </property>
</Properties>
</file>