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71" r:id="rId8"/>
    <p:sldId id="261" r:id="rId9"/>
    <p:sldId id="272" r:id="rId10"/>
    <p:sldId id="273" r:id="rId11"/>
    <p:sldId id="275" r:id="rId12"/>
    <p:sldId id="262" r:id="rId13"/>
    <p:sldId id="265" r:id="rId14"/>
    <p:sldId id="263" r:id="rId15"/>
    <p:sldId id="264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F9A1C-7F97-4210-B0D4-0866D9C6CD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3999B0-DB96-4F89-AB75-A99F6E6F531C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dirty="0" smtClean="0">
              <a:solidFill>
                <a:schemeClr val="bg1"/>
              </a:solidFill>
            </a:rPr>
            <a:t>基于FPGA的片上网络自适应路由算法的设计与实现</a:t>
          </a:r>
          <a:endParaRPr lang="zh-CN" dirty="0">
            <a:solidFill>
              <a:schemeClr val="bg1"/>
            </a:solidFill>
          </a:endParaRPr>
        </a:p>
      </dgm:t>
    </dgm:pt>
    <dgm:pt modelId="{F95CCA3B-E1B1-4FFD-A935-625A7ED1339F}" type="parTrans" cxnId="{73FE03AF-EF28-4C56-AE53-AE5F9A4E9511}">
      <dgm:prSet/>
      <dgm:spPr/>
      <dgm:t>
        <a:bodyPr/>
        <a:lstStyle/>
        <a:p>
          <a:endParaRPr lang="zh-CN" altLang="en-US"/>
        </a:p>
      </dgm:t>
    </dgm:pt>
    <dgm:pt modelId="{F4590C86-63A0-4FED-BC6A-0DDAF9092572}" type="sibTrans" cxnId="{73FE03AF-EF28-4C56-AE53-AE5F9A4E9511}">
      <dgm:prSet/>
      <dgm:spPr/>
      <dgm:t>
        <a:bodyPr/>
        <a:lstStyle/>
        <a:p>
          <a:endParaRPr lang="zh-CN" altLang="en-US"/>
        </a:p>
      </dgm:t>
    </dgm:pt>
    <dgm:pt modelId="{91C01EBD-B331-41DA-A3F5-9D0046E0D39E}" type="pres">
      <dgm:prSet presAssocID="{3B2F9A1C-7F97-4210-B0D4-0866D9C6CD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1AC43-1D71-4A49-8FC6-A4D80750B520}" type="pres">
      <dgm:prSet presAssocID="{E73999B0-DB96-4F89-AB75-A99F6E6F53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3A8E5-F6D7-4879-8B8C-9090FF85ECDA}" type="presOf" srcId="{E73999B0-DB96-4F89-AB75-A99F6E6F531C}" destId="{3271AC43-1D71-4A49-8FC6-A4D80750B520}" srcOrd="0" destOrd="0" presId="urn:microsoft.com/office/officeart/2005/8/layout/vList2"/>
    <dgm:cxn modelId="{B50C7CE1-B8F4-4CA9-8591-1FFA42D5B293}" type="presOf" srcId="{3B2F9A1C-7F97-4210-B0D4-0866D9C6CD4C}" destId="{91C01EBD-B331-41DA-A3F5-9D0046E0D39E}" srcOrd="0" destOrd="0" presId="urn:microsoft.com/office/officeart/2005/8/layout/vList2"/>
    <dgm:cxn modelId="{73FE03AF-EF28-4C56-AE53-AE5F9A4E9511}" srcId="{3B2F9A1C-7F97-4210-B0D4-0866D9C6CD4C}" destId="{E73999B0-DB96-4F89-AB75-A99F6E6F531C}" srcOrd="0" destOrd="0" parTransId="{F95CCA3B-E1B1-4FFD-A935-625A7ED1339F}" sibTransId="{F4590C86-63A0-4FED-BC6A-0DDAF9092572}"/>
    <dgm:cxn modelId="{3C9E8E34-5895-43B8-B45B-73EF9653CCD9}" type="presParOf" srcId="{91C01EBD-B331-41DA-A3F5-9D0046E0D39E}" destId="{3271AC43-1D71-4A49-8FC6-A4D80750B5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F917C5-AFB4-4BA1-8B6E-4B407156EE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5C1089-A4F3-4B1F-A47C-1B5CA2D1CF8C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背景</a:t>
          </a:r>
          <a:endParaRPr lang="zh-CN">
            <a:solidFill>
              <a:schemeClr val="bg1"/>
            </a:solidFill>
          </a:endParaRPr>
        </a:p>
      </dgm:t>
    </dgm:pt>
    <dgm:pt modelId="{428346CB-1FFB-4639-A7FA-EE941337497D}" type="parTrans" cxnId="{54849656-D53D-4793-B66A-E2CAC28D66B9}">
      <dgm:prSet/>
      <dgm:spPr/>
      <dgm:t>
        <a:bodyPr/>
        <a:lstStyle/>
        <a:p>
          <a:endParaRPr lang="zh-CN" altLang="en-US"/>
        </a:p>
      </dgm:t>
    </dgm:pt>
    <dgm:pt modelId="{5E0F7001-7D89-481D-A1B7-DE5394EBCDD2}" type="sibTrans" cxnId="{54849656-D53D-4793-B66A-E2CAC28D66B9}">
      <dgm:prSet/>
      <dgm:spPr/>
      <dgm:t>
        <a:bodyPr/>
        <a:lstStyle/>
        <a:p>
          <a:endParaRPr lang="zh-CN" altLang="en-US"/>
        </a:p>
      </dgm:t>
    </dgm:pt>
    <dgm:pt modelId="{38F094D8-B72A-4C3B-B4CA-1689FBF9A574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相关工作</a:t>
          </a:r>
          <a:endParaRPr lang="zh-CN">
            <a:solidFill>
              <a:schemeClr val="bg1"/>
            </a:solidFill>
          </a:endParaRPr>
        </a:p>
      </dgm:t>
    </dgm:pt>
    <dgm:pt modelId="{767E2618-8F98-422E-A51D-D052137B7168}" type="parTrans" cxnId="{91673535-5485-44F9-B570-D80A878CBC4A}">
      <dgm:prSet/>
      <dgm:spPr/>
      <dgm:t>
        <a:bodyPr/>
        <a:lstStyle/>
        <a:p>
          <a:endParaRPr lang="zh-CN" altLang="en-US"/>
        </a:p>
      </dgm:t>
    </dgm:pt>
    <dgm:pt modelId="{6FC13EB0-8EB2-4EDF-B108-09FE1D7627E8}" type="sibTrans" cxnId="{91673535-5485-44F9-B570-D80A878CBC4A}">
      <dgm:prSet/>
      <dgm:spPr/>
      <dgm:t>
        <a:bodyPr/>
        <a:lstStyle/>
        <a:p>
          <a:endParaRPr lang="zh-CN" altLang="en-US"/>
        </a:p>
      </dgm:t>
    </dgm:pt>
    <dgm:pt modelId="{49D75E5F-A009-45ED-85F9-23F6549A73A3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我的工作</a:t>
          </a:r>
          <a:endParaRPr lang="zh-CN">
            <a:solidFill>
              <a:schemeClr val="bg1"/>
            </a:solidFill>
          </a:endParaRPr>
        </a:p>
      </dgm:t>
    </dgm:pt>
    <dgm:pt modelId="{3DCE1C0B-4455-4E78-95F1-9B82757593F1}" type="parTrans" cxnId="{54E94E0C-9100-45ED-AD47-F9854F69D351}">
      <dgm:prSet/>
      <dgm:spPr/>
      <dgm:t>
        <a:bodyPr/>
        <a:lstStyle/>
        <a:p>
          <a:endParaRPr lang="zh-CN" altLang="en-US"/>
        </a:p>
      </dgm:t>
    </dgm:pt>
    <dgm:pt modelId="{D67415E3-6869-4622-9AF0-5F4FCACCB1D4}" type="sibTrans" cxnId="{54E94E0C-9100-45ED-AD47-F9854F69D351}">
      <dgm:prSet/>
      <dgm:spPr/>
      <dgm:t>
        <a:bodyPr/>
        <a:lstStyle/>
        <a:p>
          <a:endParaRPr lang="zh-CN" altLang="en-US"/>
        </a:p>
      </dgm:t>
    </dgm:pt>
    <dgm:pt modelId="{5BB46DF8-6760-4BC8-B57A-466548AA7D8E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实验环境</a:t>
          </a:r>
          <a:endParaRPr lang="zh-CN">
            <a:solidFill>
              <a:schemeClr val="bg1"/>
            </a:solidFill>
          </a:endParaRPr>
        </a:p>
      </dgm:t>
    </dgm:pt>
    <dgm:pt modelId="{8D622C8E-86B5-471F-99DE-9DC933849E82}" type="parTrans" cxnId="{A7F77373-E5FD-458C-AF9E-BB1578C53308}">
      <dgm:prSet/>
      <dgm:spPr/>
      <dgm:t>
        <a:bodyPr/>
        <a:lstStyle/>
        <a:p>
          <a:endParaRPr lang="zh-CN" altLang="en-US"/>
        </a:p>
      </dgm:t>
    </dgm:pt>
    <dgm:pt modelId="{CA43A6E4-A27F-496F-B807-728AE2F3F2CA}" type="sibTrans" cxnId="{A7F77373-E5FD-458C-AF9E-BB1578C53308}">
      <dgm:prSet/>
      <dgm:spPr/>
      <dgm:t>
        <a:bodyPr/>
        <a:lstStyle/>
        <a:p>
          <a:endParaRPr lang="zh-CN" altLang="en-US"/>
        </a:p>
      </dgm:t>
    </dgm:pt>
    <dgm:pt modelId="{1F283726-945C-44A2-A734-47E0351D45C4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实验配置</a:t>
          </a:r>
          <a:endParaRPr lang="zh-CN">
            <a:solidFill>
              <a:schemeClr val="bg1"/>
            </a:solidFill>
          </a:endParaRPr>
        </a:p>
      </dgm:t>
    </dgm:pt>
    <dgm:pt modelId="{4F26FF82-A069-49FD-854D-368F3AD62BAA}" type="parTrans" cxnId="{0F773DE2-D092-45B5-B28F-3D64C6199EBC}">
      <dgm:prSet/>
      <dgm:spPr/>
      <dgm:t>
        <a:bodyPr/>
        <a:lstStyle/>
        <a:p>
          <a:endParaRPr lang="zh-CN" altLang="en-US"/>
        </a:p>
      </dgm:t>
    </dgm:pt>
    <dgm:pt modelId="{1E5225FF-2BAB-4CDA-B0CE-131DC4B40275}" type="sibTrans" cxnId="{0F773DE2-D092-45B5-B28F-3D64C6199EBC}">
      <dgm:prSet/>
      <dgm:spPr/>
      <dgm:t>
        <a:bodyPr/>
        <a:lstStyle/>
        <a:p>
          <a:endParaRPr lang="zh-CN" altLang="en-US"/>
        </a:p>
      </dgm:t>
    </dgm:pt>
    <dgm:pt modelId="{C58C1435-3335-42F8-8087-6355C38CEB8F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主要性能指标</a:t>
          </a:r>
          <a:endParaRPr lang="zh-CN">
            <a:solidFill>
              <a:schemeClr val="bg1"/>
            </a:solidFill>
          </a:endParaRPr>
        </a:p>
      </dgm:t>
    </dgm:pt>
    <dgm:pt modelId="{37F0E9B9-A678-42B1-9DE4-9598DBC96759}" type="parTrans" cxnId="{26EBC2B2-1F4E-40F5-8DD0-849398DEF0D4}">
      <dgm:prSet/>
      <dgm:spPr/>
      <dgm:t>
        <a:bodyPr/>
        <a:lstStyle/>
        <a:p>
          <a:endParaRPr lang="zh-CN" altLang="en-US"/>
        </a:p>
      </dgm:t>
    </dgm:pt>
    <dgm:pt modelId="{477A49DD-5970-49DE-A408-7F3F76FAC783}" type="sibTrans" cxnId="{26EBC2B2-1F4E-40F5-8DD0-849398DEF0D4}">
      <dgm:prSet/>
      <dgm:spPr/>
      <dgm:t>
        <a:bodyPr/>
        <a:lstStyle/>
        <a:p>
          <a:endParaRPr lang="zh-CN" altLang="en-US"/>
        </a:p>
      </dgm:t>
    </dgm:pt>
    <dgm:pt modelId="{1D83BEA4-31A7-4117-A011-3DD7ECF874ED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实验结果与分析</a:t>
          </a:r>
          <a:endParaRPr lang="zh-CN">
            <a:solidFill>
              <a:schemeClr val="bg1"/>
            </a:solidFill>
          </a:endParaRPr>
        </a:p>
      </dgm:t>
    </dgm:pt>
    <dgm:pt modelId="{6A777C8B-D844-4A62-911B-050144421637}" type="parTrans" cxnId="{544012A0-50C6-42CA-9734-03E046AD8FC9}">
      <dgm:prSet/>
      <dgm:spPr/>
      <dgm:t>
        <a:bodyPr/>
        <a:lstStyle/>
        <a:p>
          <a:endParaRPr lang="zh-CN" altLang="en-US"/>
        </a:p>
      </dgm:t>
    </dgm:pt>
    <dgm:pt modelId="{55EFABFB-6658-44B3-89FA-79F80A1A9AFE}" type="sibTrans" cxnId="{544012A0-50C6-42CA-9734-03E046AD8FC9}">
      <dgm:prSet/>
      <dgm:spPr/>
      <dgm:t>
        <a:bodyPr/>
        <a:lstStyle/>
        <a:p>
          <a:endParaRPr lang="zh-CN" altLang="en-US"/>
        </a:p>
      </dgm:t>
    </dgm:pt>
    <dgm:pt modelId="{E35CFC1E-A4FE-4A60-A775-79E2AFF41318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smtClean="0">
              <a:solidFill>
                <a:schemeClr val="bg1"/>
              </a:solidFill>
            </a:rPr>
            <a:t>结束语</a:t>
          </a:r>
          <a:endParaRPr lang="zh-CN">
            <a:solidFill>
              <a:schemeClr val="bg1"/>
            </a:solidFill>
          </a:endParaRPr>
        </a:p>
      </dgm:t>
    </dgm:pt>
    <dgm:pt modelId="{B7F0F994-EDED-45FF-9D2C-CE519E926A28}" type="parTrans" cxnId="{D07E040E-F5F7-4E41-97EB-D9460F0F6D78}">
      <dgm:prSet/>
      <dgm:spPr/>
      <dgm:t>
        <a:bodyPr/>
        <a:lstStyle/>
        <a:p>
          <a:endParaRPr lang="zh-CN" altLang="en-US"/>
        </a:p>
      </dgm:t>
    </dgm:pt>
    <dgm:pt modelId="{36F82B20-B3E2-489B-8826-23287CE65330}" type="sibTrans" cxnId="{D07E040E-F5F7-4E41-97EB-D9460F0F6D78}">
      <dgm:prSet/>
      <dgm:spPr/>
      <dgm:t>
        <a:bodyPr/>
        <a:lstStyle/>
        <a:p>
          <a:endParaRPr lang="zh-CN" altLang="en-US"/>
        </a:p>
      </dgm:t>
    </dgm:pt>
    <dgm:pt modelId="{206484A7-1498-41CC-ACEA-4BE09B590A2A}" type="pres">
      <dgm:prSet presAssocID="{4CF917C5-AFB4-4BA1-8B6E-4B407156EE9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816658-46DB-4EDE-AC8E-89C0A3E6F8B5}" type="pres">
      <dgm:prSet presAssocID="{4CF917C5-AFB4-4BA1-8B6E-4B407156EE97}" presName="arrow" presStyleLbl="bgShp" presStyleIdx="0" presStyleCnt="1"/>
      <dgm:spPr>
        <a:solidFill>
          <a:schemeClr val="accent1"/>
        </a:solidFill>
      </dgm:spPr>
    </dgm:pt>
    <dgm:pt modelId="{16FF4E14-020F-474C-99A7-4D46E000988C}" type="pres">
      <dgm:prSet presAssocID="{4CF917C5-AFB4-4BA1-8B6E-4B407156EE97}" presName="linearProcess" presStyleCnt="0"/>
      <dgm:spPr/>
    </dgm:pt>
    <dgm:pt modelId="{B576EC23-9194-453D-A9C5-B5AB8E0A4787}" type="pres">
      <dgm:prSet presAssocID="{6B5C1089-A4F3-4B1F-A47C-1B5CA2D1CF8C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63783-BFB9-49AE-A5B4-EF95930AE169}" type="pres">
      <dgm:prSet presAssocID="{5E0F7001-7D89-481D-A1B7-DE5394EBCDD2}" presName="sibTrans" presStyleCnt="0"/>
      <dgm:spPr/>
    </dgm:pt>
    <dgm:pt modelId="{E39A28E3-7720-49E9-976E-740C1E56E31C}" type="pres">
      <dgm:prSet presAssocID="{38F094D8-B72A-4C3B-B4CA-1689FBF9A574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0D3B5-F92F-4F6B-8012-E9C15EC710B4}" type="pres">
      <dgm:prSet presAssocID="{6FC13EB0-8EB2-4EDF-B108-09FE1D7627E8}" presName="sibTrans" presStyleCnt="0"/>
      <dgm:spPr/>
    </dgm:pt>
    <dgm:pt modelId="{0EB48231-A276-4C07-A910-064707E78A43}" type="pres">
      <dgm:prSet presAssocID="{49D75E5F-A009-45ED-85F9-23F6549A73A3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6692C-DAE8-4A26-AE85-5BF92259BE15}" type="pres">
      <dgm:prSet presAssocID="{D67415E3-6869-4622-9AF0-5F4FCACCB1D4}" presName="sibTrans" presStyleCnt="0"/>
      <dgm:spPr/>
    </dgm:pt>
    <dgm:pt modelId="{24230863-83F0-4C97-B5BB-267F7DAF275E}" type="pres">
      <dgm:prSet presAssocID="{5BB46DF8-6760-4BC8-B57A-466548AA7D8E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908835-75CE-44A1-B9A4-4DA1A450B27D}" type="pres">
      <dgm:prSet presAssocID="{CA43A6E4-A27F-496F-B807-728AE2F3F2CA}" presName="sibTrans" presStyleCnt="0"/>
      <dgm:spPr/>
    </dgm:pt>
    <dgm:pt modelId="{1586D44E-B826-4CBB-95FD-4DA7C2196FF1}" type="pres">
      <dgm:prSet presAssocID="{1F283726-945C-44A2-A734-47E0351D45C4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FDE55-90B8-4628-A719-BE903E12511C}" type="pres">
      <dgm:prSet presAssocID="{1E5225FF-2BAB-4CDA-B0CE-131DC4B40275}" presName="sibTrans" presStyleCnt="0"/>
      <dgm:spPr/>
    </dgm:pt>
    <dgm:pt modelId="{481CB259-B9C2-415A-A0D0-7C6E84E60606}" type="pres">
      <dgm:prSet presAssocID="{C58C1435-3335-42F8-8087-6355C38CEB8F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A040D-8C28-48C9-97D2-323141B9242E}" type="pres">
      <dgm:prSet presAssocID="{477A49DD-5970-49DE-A408-7F3F76FAC783}" presName="sibTrans" presStyleCnt="0"/>
      <dgm:spPr/>
    </dgm:pt>
    <dgm:pt modelId="{64811041-AC7A-40E7-81AC-E588F715E5E8}" type="pres">
      <dgm:prSet presAssocID="{1D83BEA4-31A7-4117-A011-3DD7ECF874ED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09378-87BC-413E-8471-8F12E58C047D}" type="pres">
      <dgm:prSet presAssocID="{55EFABFB-6658-44B3-89FA-79F80A1A9AFE}" presName="sibTrans" presStyleCnt="0"/>
      <dgm:spPr/>
    </dgm:pt>
    <dgm:pt modelId="{09FB29AC-7DE3-4964-BDD3-086873B88512}" type="pres">
      <dgm:prSet presAssocID="{E35CFC1E-A4FE-4A60-A775-79E2AFF41318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E37FC1-262A-469C-BD48-5990B6C5B10F}" type="presOf" srcId="{1D83BEA4-31A7-4117-A011-3DD7ECF874ED}" destId="{64811041-AC7A-40E7-81AC-E588F715E5E8}" srcOrd="0" destOrd="0" presId="urn:microsoft.com/office/officeart/2005/8/layout/hProcess9"/>
    <dgm:cxn modelId="{169E9C22-9267-4F08-9250-9ADC6F75214A}" type="presOf" srcId="{4CF917C5-AFB4-4BA1-8B6E-4B407156EE97}" destId="{206484A7-1498-41CC-ACEA-4BE09B590A2A}" srcOrd="0" destOrd="0" presId="urn:microsoft.com/office/officeart/2005/8/layout/hProcess9"/>
    <dgm:cxn modelId="{D07E040E-F5F7-4E41-97EB-D9460F0F6D78}" srcId="{4CF917C5-AFB4-4BA1-8B6E-4B407156EE97}" destId="{E35CFC1E-A4FE-4A60-A775-79E2AFF41318}" srcOrd="7" destOrd="0" parTransId="{B7F0F994-EDED-45FF-9D2C-CE519E926A28}" sibTransId="{36F82B20-B3E2-489B-8826-23287CE65330}"/>
    <dgm:cxn modelId="{544012A0-50C6-42CA-9734-03E046AD8FC9}" srcId="{4CF917C5-AFB4-4BA1-8B6E-4B407156EE97}" destId="{1D83BEA4-31A7-4117-A011-3DD7ECF874ED}" srcOrd="6" destOrd="0" parTransId="{6A777C8B-D844-4A62-911B-050144421637}" sibTransId="{55EFABFB-6658-44B3-89FA-79F80A1A9AFE}"/>
    <dgm:cxn modelId="{A7F77373-E5FD-458C-AF9E-BB1578C53308}" srcId="{4CF917C5-AFB4-4BA1-8B6E-4B407156EE97}" destId="{5BB46DF8-6760-4BC8-B57A-466548AA7D8E}" srcOrd="3" destOrd="0" parTransId="{8D622C8E-86B5-471F-99DE-9DC933849E82}" sibTransId="{CA43A6E4-A27F-496F-B807-728AE2F3F2CA}"/>
    <dgm:cxn modelId="{91673535-5485-44F9-B570-D80A878CBC4A}" srcId="{4CF917C5-AFB4-4BA1-8B6E-4B407156EE97}" destId="{38F094D8-B72A-4C3B-B4CA-1689FBF9A574}" srcOrd="1" destOrd="0" parTransId="{767E2618-8F98-422E-A51D-D052137B7168}" sibTransId="{6FC13EB0-8EB2-4EDF-B108-09FE1D7627E8}"/>
    <dgm:cxn modelId="{7AEBA073-181B-4AE8-BDD4-81841D46DFEB}" type="presOf" srcId="{E35CFC1E-A4FE-4A60-A775-79E2AFF41318}" destId="{09FB29AC-7DE3-4964-BDD3-086873B88512}" srcOrd="0" destOrd="0" presId="urn:microsoft.com/office/officeart/2005/8/layout/hProcess9"/>
    <dgm:cxn modelId="{07CECDDC-6E74-4BB2-A12A-322103F07503}" type="presOf" srcId="{C58C1435-3335-42F8-8087-6355C38CEB8F}" destId="{481CB259-B9C2-415A-A0D0-7C6E84E60606}" srcOrd="0" destOrd="0" presId="urn:microsoft.com/office/officeart/2005/8/layout/hProcess9"/>
    <dgm:cxn modelId="{A425ADC6-83E7-4C85-8A48-8C75548E39F7}" type="presOf" srcId="{5BB46DF8-6760-4BC8-B57A-466548AA7D8E}" destId="{24230863-83F0-4C97-B5BB-267F7DAF275E}" srcOrd="0" destOrd="0" presId="urn:microsoft.com/office/officeart/2005/8/layout/hProcess9"/>
    <dgm:cxn modelId="{986F8E08-C1CE-4E33-903E-59BEC826ADA1}" type="presOf" srcId="{49D75E5F-A009-45ED-85F9-23F6549A73A3}" destId="{0EB48231-A276-4C07-A910-064707E78A43}" srcOrd="0" destOrd="0" presId="urn:microsoft.com/office/officeart/2005/8/layout/hProcess9"/>
    <dgm:cxn modelId="{54849656-D53D-4793-B66A-E2CAC28D66B9}" srcId="{4CF917C5-AFB4-4BA1-8B6E-4B407156EE97}" destId="{6B5C1089-A4F3-4B1F-A47C-1B5CA2D1CF8C}" srcOrd="0" destOrd="0" parTransId="{428346CB-1FFB-4639-A7FA-EE941337497D}" sibTransId="{5E0F7001-7D89-481D-A1B7-DE5394EBCDD2}"/>
    <dgm:cxn modelId="{0F773DE2-D092-45B5-B28F-3D64C6199EBC}" srcId="{4CF917C5-AFB4-4BA1-8B6E-4B407156EE97}" destId="{1F283726-945C-44A2-A734-47E0351D45C4}" srcOrd="4" destOrd="0" parTransId="{4F26FF82-A069-49FD-854D-368F3AD62BAA}" sibTransId="{1E5225FF-2BAB-4CDA-B0CE-131DC4B40275}"/>
    <dgm:cxn modelId="{54E94E0C-9100-45ED-AD47-F9854F69D351}" srcId="{4CF917C5-AFB4-4BA1-8B6E-4B407156EE97}" destId="{49D75E5F-A009-45ED-85F9-23F6549A73A3}" srcOrd="2" destOrd="0" parTransId="{3DCE1C0B-4455-4E78-95F1-9B82757593F1}" sibTransId="{D67415E3-6869-4622-9AF0-5F4FCACCB1D4}"/>
    <dgm:cxn modelId="{98A6A48E-1AF0-41CD-AC50-17606A15843C}" type="presOf" srcId="{1F283726-945C-44A2-A734-47E0351D45C4}" destId="{1586D44E-B826-4CBB-95FD-4DA7C2196FF1}" srcOrd="0" destOrd="0" presId="urn:microsoft.com/office/officeart/2005/8/layout/hProcess9"/>
    <dgm:cxn modelId="{80A4459C-460A-4491-8944-82A4A63F0699}" type="presOf" srcId="{6B5C1089-A4F3-4B1F-A47C-1B5CA2D1CF8C}" destId="{B576EC23-9194-453D-A9C5-B5AB8E0A4787}" srcOrd="0" destOrd="0" presId="urn:microsoft.com/office/officeart/2005/8/layout/hProcess9"/>
    <dgm:cxn modelId="{26EBC2B2-1F4E-40F5-8DD0-849398DEF0D4}" srcId="{4CF917C5-AFB4-4BA1-8B6E-4B407156EE97}" destId="{C58C1435-3335-42F8-8087-6355C38CEB8F}" srcOrd="5" destOrd="0" parTransId="{37F0E9B9-A678-42B1-9DE4-9598DBC96759}" sibTransId="{477A49DD-5970-49DE-A408-7F3F76FAC783}"/>
    <dgm:cxn modelId="{2FB5CDE7-FE62-4C8F-B12F-4806081DACFC}" type="presOf" srcId="{38F094D8-B72A-4C3B-B4CA-1689FBF9A574}" destId="{E39A28E3-7720-49E9-976E-740C1E56E31C}" srcOrd="0" destOrd="0" presId="urn:microsoft.com/office/officeart/2005/8/layout/hProcess9"/>
    <dgm:cxn modelId="{E10AD7B9-5529-4D31-B91F-D50ACAA87B5A}" type="presParOf" srcId="{206484A7-1498-41CC-ACEA-4BE09B590A2A}" destId="{B0816658-46DB-4EDE-AC8E-89C0A3E6F8B5}" srcOrd="0" destOrd="0" presId="urn:microsoft.com/office/officeart/2005/8/layout/hProcess9"/>
    <dgm:cxn modelId="{0F94AB0A-CFCB-4772-87FA-23560CEF4D58}" type="presParOf" srcId="{206484A7-1498-41CC-ACEA-4BE09B590A2A}" destId="{16FF4E14-020F-474C-99A7-4D46E000988C}" srcOrd="1" destOrd="0" presId="urn:microsoft.com/office/officeart/2005/8/layout/hProcess9"/>
    <dgm:cxn modelId="{5E3E3FFB-D486-490F-80B3-68323461F9DF}" type="presParOf" srcId="{16FF4E14-020F-474C-99A7-4D46E000988C}" destId="{B576EC23-9194-453D-A9C5-B5AB8E0A4787}" srcOrd="0" destOrd="0" presId="urn:microsoft.com/office/officeart/2005/8/layout/hProcess9"/>
    <dgm:cxn modelId="{0B1ED710-B1A0-4673-93F6-058E9A2FB029}" type="presParOf" srcId="{16FF4E14-020F-474C-99A7-4D46E000988C}" destId="{74463783-BFB9-49AE-A5B4-EF95930AE169}" srcOrd="1" destOrd="0" presId="urn:microsoft.com/office/officeart/2005/8/layout/hProcess9"/>
    <dgm:cxn modelId="{CFE045F0-7E67-4EBB-BCD5-C8B1410071B7}" type="presParOf" srcId="{16FF4E14-020F-474C-99A7-4D46E000988C}" destId="{E39A28E3-7720-49E9-976E-740C1E56E31C}" srcOrd="2" destOrd="0" presId="urn:microsoft.com/office/officeart/2005/8/layout/hProcess9"/>
    <dgm:cxn modelId="{461F840E-0BA5-4B17-94E2-B3BD82C82056}" type="presParOf" srcId="{16FF4E14-020F-474C-99A7-4D46E000988C}" destId="{CBB0D3B5-F92F-4F6B-8012-E9C15EC710B4}" srcOrd="3" destOrd="0" presId="urn:microsoft.com/office/officeart/2005/8/layout/hProcess9"/>
    <dgm:cxn modelId="{8424BB79-CB42-49DD-9701-69D93D207C86}" type="presParOf" srcId="{16FF4E14-020F-474C-99A7-4D46E000988C}" destId="{0EB48231-A276-4C07-A910-064707E78A43}" srcOrd="4" destOrd="0" presId="urn:microsoft.com/office/officeart/2005/8/layout/hProcess9"/>
    <dgm:cxn modelId="{67EB2847-3246-4193-A893-77F1D101D16E}" type="presParOf" srcId="{16FF4E14-020F-474C-99A7-4D46E000988C}" destId="{59A6692C-DAE8-4A26-AE85-5BF92259BE15}" srcOrd="5" destOrd="0" presId="urn:microsoft.com/office/officeart/2005/8/layout/hProcess9"/>
    <dgm:cxn modelId="{FACA655C-B41B-4733-A3B8-473144FC8B3D}" type="presParOf" srcId="{16FF4E14-020F-474C-99A7-4D46E000988C}" destId="{24230863-83F0-4C97-B5BB-267F7DAF275E}" srcOrd="6" destOrd="0" presId="urn:microsoft.com/office/officeart/2005/8/layout/hProcess9"/>
    <dgm:cxn modelId="{3EA45513-BCFA-443B-81CE-A639C0A5E557}" type="presParOf" srcId="{16FF4E14-020F-474C-99A7-4D46E000988C}" destId="{62908835-75CE-44A1-B9A4-4DA1A450B27D}" srcOrd="7" destOrd="0" presId="urn:microsoft.com/office/officeart/2005/8/layout/hProcess9"/>
    <dgm:cxn modelId="{078F2ED9-803C-490B-AB66-6F1536084F80}" type="presParOf" srcId="{16FF4E14-020F-474C-99A7-4D46E000988C}" destId="{1586D44E-B826-4CBB-95FD-4DA7C2196FF1}" srcOrd="8" destOrd="0" presId="urn:microsoft.com/office/officeart/2005/8/layout/hProcess9"/>
    <dgm:cxn modelId="{5CB91E54-29A4-4118-B39F-0F5A6E8C0336}" type="presParOf" srcId="{16FF4E14-020F-474C-99A7-4D46E000988C}" destId="{66DFDE55-90B8-4628-A719-BE903E12511C}" srcOrd="9" destOrd="0" presId="urn:microsoft.com/office/officeart/2005/8/layout/hProcess9"/>
    <dgm:cxn modelId="{71D917FA-622B-4A1C-825A-5AE3AAA0A75D}" type="presParOf" srcId="{16FF4E14-020F-474C-99A7-4D46E000988C}" destId="{481CB259-B9C2-415A-A0D0-7C6E84E60606}" srcOrd="10" destOrd="0" presId="urn:microsoft.com/office/officeart/2005/8/layout/hProcess9"/>
    <dgm:cxn modelId="{ABD064E5-A121-4FFE-9292-F0E2D78DC9B4}" type="presParOf" srcId="{16FF4E14-020F-474C-99A7-4D46E000988C}" destId="{9FAA040D-8C28-48C9-97D2-323141B9242E}" srcOrd="11" destOrd="0" presId="urn:microsoft.com/office/officeart/2005/8/layout/hProcess9"/>
    <dgm:cxn modelId="{BCCF6AE6-57A3-4D80-9FCE-9E28314AF62B}" type="presParOf" srcId="{16FF4E14-020F-474C-99A7-4D46E000988C}" destId="{64811041-AC7A-40E7-81AC-E588F715E5E8}" srcOrd="12" destOrd="0" presId="urn:microsoft.com/office/officeart/2005/8/layout/hProcess9"/>
    <dgm:cxn modelId="{8FA0E326-2C66-4B28-8F98-9255521D72C6}" type="presParOf" srcId="{16FF4E14-020F-474C-99A7-4D46E000988C}" destId="{10709378-87BC-413E-8471-8F12E58C047D}" srcOrd="13" destOrd="0" presId="urn:microsoft.com/office/officeart/2005/8/layout/hProcess9"/>
    <dgm:cxn modelId="{718F9FC8-B0E8-466A-9097-4249FA4D22F9}" type="presParOf" srcId="{16FF4E14-020F-474C-99A7-4D46E000988C}" destId="{09FB29AC-7DE3-4964-BDD3-086873B88512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68C61A-3977-4E8A-A9AA-2E612383FB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39BA0C-64B1-4114-924E-E1A11C2F4270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baseline="0" dirty="0" smtClean="0"/>
            <a:t>路由算法：从所有输出端口列表中选出可用的输出端口列表</a:t>
          </a:r>
          <a:endParaRPr lang="zh-CN" dirty="0"/>
        </a:p>
      </dgm:t>
    </dgm:pt>
    <dgm:pt modelId="{60F7D339-11CF-449C-9240-5B7E7BE6ED5A}" type="parTrans" cxnId="{02ADECF2-DF4C-44D8-8450-A8CC432E8201}">
      <dgm:prSet/>
      <dgm:spPr/>
      <dgm:t>
        <a:bodyPr/>
        <a:lstStyle/>
        <a:p>
          <a:endParaRPr lang="zh-CN" altLang="en-US"/>
        </a:p>
      </dgm:t>
    </dgm:pt>
    <dgm:pt modelId="{5EF1A4DC-8DED-4F18-B8A4-2EF30B5BCECB}" type="sibTrans" cxnId="{02ADECF2-DF4C-44D8-8450-A8CC432E8201}">
      <dgm:prSet/>
      <dgm:spPr/>
      <dgm:t>
        <a:bodyPr/>
        <a:lstStyle/>
        <a:p>
          <a:endParaRPr lang="zh-CN" altLang="en-US"/>
        </a:p>
      </dgm:t>
    </dgm:pt>
    <dgm:pt modelId="{037766A7-5981-4B79-89BD-CBAD8F5C1A00}">
      <dgm:prSet custT="1"/>
      <dgm:spPr/>
      <dgm:t>
        <a:bodyPr/>
        <a:lstStyle/>
        <a:p>
          <a:pPr rtl="0"/>
          <a:r>
            <a:rPr lang="x-none" sz="1800" baseline="0" dirty="0" smtClean="0"/>
            <a:t>Odd Even Turn Model（奇偶转弯）路由算法</a:t>
          </a:r>
          <a:endParaRPr lang="zh-CN" sz="1800" dirty="0"/>
        </a:p>
      </dgm:t>
    </dgm:pt>
    <dgm:pt modelId="{6AA9DFC9-A5EA-4030-8DB6-7FB77B728F16}" type="parTrans" cxnId="{1AAB69FB-1AF2-45BA-AA02-769DF3A01EA9}">
      <dgm:prSet/>
      <dgm:spPr/>
      <dgm:t>
        <a:bodyPr/>
        <a:lstStyle/>
        <a:p>
          <a:endParaRPr lang="zh-CN" altLang="en-US"/>
        </a:p>
      </dgm:t>
    </dgm:pt>
    <dgm:pt modelId="{57C615D6-A651-4529-AB30-A2770D387A17}" type="sibTrans" cxnId="{1AAB69FB-1AF2-45BA-AA02-769DF3A01EA9}">
      <dgm:prSet/>
      <dgm:spPr/>
      <dgm:t>
        <a:bodyPr/>
        <a:lstStyle/>
        <a:p>
          <a:endParaRPr lang="zh-CN" altLang="en-US"/>
        </a:p>
      </dgm:t>
    </dgm:pt>
    <dgm:pt modelId="{B954CBCC-42AF-49BE-8E75-F6CF9BBA1ED0}">
      <dgm:prSet/>
      <dgm:spPr>
        <a:solidFill>
          <a:schemeClr val="tx1"/>
        </a:solidFill>
      </dgm:spPr>
      <dgm:t>
        <a:bodyPr/>
        <a:lstStyle/>
        <a:p>
          <a:pPr rtl="0"/>
          <a:r>
            <a:rPr lang="x-none" baseline="0" dirty="0" smtClean="0"/>
            <a:t>选择算法：从可用的输出端口列表中选出最合适的输出端口</a:t>
          </a:r>
          <a:endParaRPr lang="zh-CN" dirty="0"/>
        </a:p>
      </dgm:t>
    </dgm:pt>
    <dgm:pt modelId="{998B2DDB-CDED-4D41-A312-D3912D8F33EA}" type="parTrans" cxnId="{1FFD4626-CA1F-4C34-B11C-660B5586D2E5}">
      <dgm:prSet/>
      <dgm:spPr/>
      <dgm:t>
        <a:bodyPr/>
        <a:lstStyle/>
        <a:p>
          <a:endParaRPr lang="zh-CN" altLang="en-US"/>
        </a:p>
      </dgm:t>
    </dgm:pt>
    <dgm:pt modelId="{DCB044D3-4BE9-4640-B423-65183DE3D4DB}" type="sibTrans" cxnId="{1FFD4626-CA1F-4C34-B11C-660B5586D2E5}">
      <dgm:prSet/>
      <dgm:spPr/>
      <dgm:t>
        <a:bodyPr/>
        <a:lstStyle/>
        <a:p>
          <a:endParaRPr lang="zh-CN" altLang="en-US"/>
        </a:p>
      </dgm:t>
    </dgm:pt>
    <dgm:pt modelId="{5433A0AB-E06D-4D94-86D9-1B19C7D8EF84}">
      <dgm:prSet custT="1"/>
      <dgm:spPr/>
      <dgm:t>
        <a:bodyPr/>
        <a:lstStyle/>
        <a:p>
          <a:pPr rtl="0"/>
          <a:r>
            <a:rPr lang="x-none" sz="1800" baseline="0" dirty="0" smtClean="0"/>
            <a:t>Buffer Level （缓</a:t>
          </a:r>
          <a:r>
            <a:rPr lang="zh-CN" sz="1800" baseline="0" dirty="0" smtClean="0"/>
            <a:t>冲</a:t>
          </a:r>
          <a:r>
            <a:rPr lang="x-none" sz="1800" baseline="0" dirty="0" smtClean="0"/>
            <a:t>水平）选择算法</a:t>
          </a:r>
          <a:endParaRPr lang="zh-CN" sz="1800" dirty="0"/>
        </a:p>
      </dgm:t>
    </dgm:pt>
    <dgm:pt modelId="{EC2F0E64-74A0-468A-930F-8901604D1521}" type="parTrans" cxnId="{75D255DF-2928-497C-B101-0E545210D59A}">
      <dgm:prSet/>
      <dgm:spPr/>
      <dgm:t>
        <a:bodyPr/>
        <a:lstStyle/>
        <a:p>
          <a:endParaRPr lang="zh-CN" altLang="en-US"/>
        </a:p>
      </dgm:t>
    </dgm:pt>
    <dgm:pt modelId="{A44EADE3-4027-4C8B-A2B8-EBC929C1F595}" type="sibTrans" cxnId="{75D255DF-2928-497C-B101-0E545210D59A}">
      <dgm:prSet/>
      <dgm:spPr/>
      <dgm:t>
        <a:bodyPr/>
        <a:lstStyle/>
        <a:p>
          <a:endParaRPr lang="zh-CN" altLang="en-US"/>
        </a:p>
      </dgm:t>
    </dgm:pt>
    <dgm:pt modelId="{B6E21394-0F6B-45C4-B411-7E90A73485DD}">
      <dgm:prSet custT="1"/>
      <dgm:spPr/>
      <dgm:t>
        <a:bodyPr/>
        <a:lstStyle/>
        <a:p>
          <a:pPr rtl="0"/>
          <a:r>
            <a:rPr lang="x-none" sz="1800" baseline="0" dirty="0" smtClean="0"/>
            <a:t>Neighbor on Path （NoP，路径邻居）选择算法</a:t>
          </a:r>
          <a:endParaRPr lang="zh-CN" sz="1800" dirty="0"/>
        </a:p>
      </dgm:t>
    </dgm:pt>
    <dgm:pt modelId="{42E48387-7142-4D7B-9E2F-7DCE787AE01C}" type="parTrans" cxnId="{F0754DF8-D529-485F-B499-7746765627C9}">
      <dgm:prSet/>
      <dgm:spPr/>
      <dgm:t>
        <a:bodyPr/>
        <a:lstStyle/>
        <a:p>
          <a:endParaRPr lang="zh-CN" altLang="en-US"/>
        </a:p>
      </dgm:t>
    </dgm:pt>
    <dgm:pt modelId="{F21F52E4-8F33-4B9D-A437-768C805824F6}" type="sibTrans" cxnId="{F0754DF8-D529-485F-B499-7746765627C9}">
      <dgm:prSet/>
      <dgm:spPr/>
      <dgm:t>
        <a:bodyPr/>
        <a:lstStyle/>
        <a:p>
          <a:endParaRPr lang="zh-CN" altLang="en-US"/>
        </a:p>
      </dgm:t>
    </dgm:pt>
    <dgm:pt modelId="{51944AB9-4364-4229-BE84-0A2714347BFD}">
      <dgm:prSet custT="1"/>
      <dgm:spPr/>
      <dgm:t>
        <a:bodyPr/>
        <a:lstStyle/>
        <a:p>
          <a:pPr rtl="0"/>
          <a:r>
            <a:rPr lang="x-none" sz="1800" baseline="0" dirty="0" smtClean="0"/>
            <a:t>上述两种算法都未考虑网络状态的历史信息</a:t>
          </a:r>
          <a:endParaRPr lang="zh-CN" sz="1800" dirty="0"/>
        </a:p>
      </dgm:t>
    </dgm:pt>
    <dgm:pt modelId="{94720799-3C7B-403E-A1A4-F35CACFCA522}" type="parTrans" cxnId="{409738D1-4D42-44E5-8024-3D74BCE239EB}">
      <dgm:prSet/>
      <dgm:spPr/>
      <dgm:t>
        <a:bodyPr/>
        <a:lstStyle/>
        <a:p>
          <a:endParaRPr lang="zh-CN" altLang="en-US"/>
        </a:p>
      </dgm:t>
    </dgm:pt>
    <dgm:pt modelId="{5D5BAA58-1A8C-4EBF-AEC0-075BA3647F94}" type="sibTrans" cxnId="{409738D1-4D42-44E5-8024-3D74BCE239EB}">
      <dgm:prSet/>
      <dgm:spPr/>
      <dgm:t>
        <a:bodyPr/>
        <a:lstStyle/>
        <a:p>
          <a:endParaRPr lang="zh-CN" altLang="en-US"/>
        </a:p>
      </dgm:t>
    </dgm:pt>
    <dgm:pt modelId="{C7B110AC-82C3-4746-8C7C-411A99ED6002}" type="pres">
      <dgm:prSet presAssocID="{1868C61A-3977-4E8A-A9AA-2E612383FB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4B5479-4C67-46DF-B54D-8A7BC2671E3D}" type="pres">
      <dgm:prSet presAssocID="{5239BA0C-64B1-4114-924E-E1A11C2F4270}" presName="parentText" presStyleLbl="node1" presStyleIdx="0" presStyleCnt="2" custLinFactNeighborY="-557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4115F-05E2-4B20-B8DD-DC1314396A4D}" type="pres">
      <dgm:prSet presAssocID="{5239BA0C-64B1-4114-924E-E1A11C2F4270}" presName="childText" presStyleLbl="revTx" presStyleIdx="0" presStyleCnt="2" custLinFactNeighborY="-17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4217E1-10E5-47E5-B458-EE318365C097}" type="pres">
      <dgm:prSet presAssocID="{B954CBCC-42AF-49BE-8E75-F6CF9BBA1ED0}" presName="parentText" presStyleLbl="node1" presStyleIdx="1" presStyleCnt="2" custLinFactNeighborY="54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E862C-5CE8-40D2-9E7A-330DAAF9B2A9}" type="pres">
      <dgm:prSet presAssocID="{B954CBCC-42AF-49BE-8E75-F6CF9BBA1ED0}" presName="childText" presStyleLbl="revTx" presStyleIdx="1" presStyleCnt="2" custLinFactNeighborY="246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C7EF50-774E-4DA4-8B20-8A866133EAD8}" type="presOf" srcId="{5433A0AB-E06D-4D94-86D9-1B19C7D8EF84}" destId="{DADE862C-5CE8-40D2-9E7A-330DAAF9B2A9}" srcOrd="0" destOrd="0" presId="urn:microsoft.com/office/officeart/2005/8/layout/vList2"/>
    <dgm:cxn modelId="{75D255DF-2928-497C-B101-0E545210D59A}" srcId="{B954CBCC-42AF-49BE-8E75-F6CF9BBA1ED0}" destId="{5433A0AB-E06D-4D94-86D9-1B19C7D8EF84}" srcOrd="0" destOrd="0" parTransId="{EC2F0E64-74A0-468A-930F-8901604D1521}" sibTransId="{A44EADE3-4027-4C8B-A2B8-EBC929C1F595}"/>
    <dgm:cxn modelId="{1AAB69FB-1AF2-45BA-AA02-769DF3A01EA9}" srcId="{5239BA0C-64B1-4114-924E-E1A11C2F4270}" destId="{037766A7-5981-4B79-89BD-CBAD8F5C1A00}" srcOrd="0" destOrd="0" parTransId="{6AA9DFC9-A5EA-4030-8DB6-7FB77B728F16}" sibTransId="{57C615D6-A651-4529-AB30-A2770D387A17}"/>
    <dgm:cxn modelId="{85F1E07C-203E-4A95-9398-E96E3ED93F56}" type="presOf" srcId="{5239BA0C-64B1-4114-924E-E1A11C2F4270}" destId="{6C4B5479-4C67-46DF-B54D-8A7BC2671E3D}" srcOrd="0" destOrd="0" presId="urn:microsoft.com/office/officeart/2005/8/layout/vList2"/>
    <dgm:cxn modelId="{19A44728-9E3F-47F1-8467-157D688937E8}" type="presOf" srcId="{51944AB9-4364-4229-BE84-0A2714347BFD}" destId="{DADE862C-5CE8-40D2-9E7A-330DAAF9B2A9}" srcOrd="0" destOrd="2" presId="urn:microsoft.com/office/officeart/2005/8/layout/vList2"/>
    <dgm:cxn modelId="{FA235CA4-61C8-48D3-9DE9-610D97575AB7}" type="presOf" srcId="{B6E21394-0F6B-45C4-B411-7E90A73485DD}" destId="{DADE862C-5CE8-40D2-9E7A-330DAAF9B2A9}" srcOrd="0" destOrd="1" presId="urn:microsoft.com/office/officeart/2005/8/layout/vList2"/>
    <dgm:cxn modelId="{02ADECF2-DF4C-44D8-8450-A8CC432E8201}" srcId="{1868C61A-3977-4E8A-A9AA-2E612383FB3B}" destId="{5239BA0C-64B1-4114-924E-E1A11C2F4270}" srcOrd="0" destOrd="0" parTransId="{60F7D339-11CF-449C-9240-5B7E7BE6ED5A}" sibTransId="{5EF1A4DC-8DED-4F18-B8A4-2EF30B5BCECB}"/>
    <dgm:cxn modelId="{409738D1-4D42-44E5-8024-3D74BCE239EB}" srcId="{B954CBCC-42AF-49BE-8E75-F6CF9BBA1ED0}" destId="{51944AB9-4364-4229-BE84-0A2714347BFD}" srcOrd="2" destOrd="0" parTransId="{94720799-3C7B-403E-A1A4-F35CACFCA522}" sibTransId="{5D5BAA58-1A8C-4EBF-AEC0-075BA3647F94}"/>
    <dgm:cxn modelId="{1FFD4626-CA1F-4C34-B11C-660B5586D2E5}" srcId="{1868C61A-3977-4E8A-A9AA-2E612383FB3B}" destId="{B954CBCC-42AF-49BE-8E75-F6CF9BBA1ED0}" srcOrd="1" destOrd="0" parTransId="{998B2DDB-CDED-4D41-A312-D3912D8F33EA}" sibTransId="{DCB044D3-4BE9-4640-B423-65183DE3D4DB}"/>
    <dgm:cxn modelId="{014A5CAB-339A-459C-969A-1A8A9A1C9CB5}" type="presOf" srcId="{037766A7-5981-4B79-89BD-CBAD8F5C1A00}" destId="{AC94115F-05E2-4B20-B8DD-DC1314396A4D}" srcOrd="0" destOrd="0" presId="urn:microsoft.com/office/officeart/2005/8/layout/vList2"/>
    <dgm:cxn modelId="{F0754DF8-D529-485F-B499-7746765627C9}" srcId="{B954CBCC-42AF-49BE-8E75-F6CF9BBA1ED0}" destId="{B6E21394-0F6B-45C4-B411-7E90A73485DD}" srcOrd="1" destOrd="0" parTransId="{42E48387-7142-4D7B-9E2F-7DCE787AE01C}" sibTransId="{F21F52E4-8F33-4B9D-A437-768C805824F6}"/>
    <dgm:cxn modelId="{25392600-9C8B-42FB-8C76-B084850A001E}" type="presOf" srcId="{B954CBCC-42AF-49BE-8E75-F6CF9BBA1ED0}" destId="{C14217E1-10E5-47E5-B458-EE318365C097}" srcOrd="0" destOrd="0" presId="urn:microsoft.com/office/officeart/2005/8/layout/vList2"/>
    <dgm:cxn modelId="{D497C7ED-478A-4039-9914-3CAD4AEFC4C9}" type="presOf" srcId="{1868C61A-3977-4E8A-A9AA-2E612383FB3B}" destId="{C7B110AC-82C3-4746-8C7C-411A99ED6002}" srcOrd="0" destOrd="0" presId="urn:microsoft.com/office/officeart/2005/8/layout/vList2"/>
    <dgm:cxn modelId="{A5B4BD26-2776-4DC9-A76A-790314F8246A}" type="presParOf" srcId="{C7B110AC-82C3-4746-8C7C-411A99ED6002}" destId="{6C4B5479-4C67-46DF-B54D-8A7BC2671E3D}" srcOrd="0" destOrd="0" presId="urn:microsoft.com/office/officeart/2005/8/layout/vList2"/>
    <dgm:cxn modelId="{A1EBCEE8-AE0F-442A-B8B6-F33CEC210518}" type="presParOf" srcId="{C7B110AC-82C3-4746-8C7C-411A99ED6002}" destId="{AC94115F-05E2-4B20-B8DD-DC1314396A4D}" srcOrd="1" destOrd="0" presId="urn:microsoft.com/office/officeart/2005/8/layout/vList2"/>
    <dgm:cxn modelId="{3FCEF942-1570-4264-9DD8-FF442A700FA0}" type="presParOf" srcId="{C7B110AC-82C3-4746-8C7C-411A99ED6002}" destId="{C14217E1-10E5-47E5-B458-EE318365C097}" srcOrd="2" destOrd="0" presId="urn:microsoft.com/office/officeart/2005/8/layout/vList2"/>
    <dgm:cxn modelId="{CB90F8B7-7203-4814-863C-085EA4132646}" type="presParOf" srcId="{C7B110AC-82C3-4746-8C7C-411A99ED6002}" destId="{DADE862C-5CE8-40D2-9E7A-330DAAF9B2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6AB5B-6468-47CA-8981-E97132B9671B}" type="doc">
      <dgm:prSet loTypeId="urn:microsoft.com/office/officeart/2005/8/layout/hierarchy3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F2AFA7-F353-42D0-A43B-1DB8BCEDC66B}">
      <dgm:prSet custT="1"/>
      <dgm:spPr/>
      <dgm:t>
        <a:bodyPr/>
        <a:lstStyle/>
        <a:p>
          <a:pPr rtl="0"/>
          <a:r>
            <a:rPr lang="x-none" sz="2000" b="1" baseline="0" dirty="0" smtClean="0"/>
            <a:t>蚁群优化（Ant Colony Optimization, ACO）</a:t>
          </a:r>
          <a:endParaRPr lang="zh-CN" sz="2000" b="1" dirty="0"/>
        </a:p>
      </dgm:t>
    </dgm:pt>
    <dgm:pt modelId="{A03AC7B3-D181-4EF9-86B0-B5B54528D6E6}" type="parTrans" cxnId="{0F5E06DE-75CD-48F8-ABD0-18AB6DE471DE}">
      <dgm:prSet/>
      <dgm:spPr/>
      <dgm:t>
        <a:bodyPr/>
        <a:lstStyle/>
        <a:p>
          <a:endParaRPr lang="zh-CN" altLang="en-US"/>
        </a:p>
      </dgm:t>
    </dgm:pt>
    <dgm:pt modelId="{156DF1FF-027E-4424-8584-EB09DE094A71}" type="sibTrans" cxnId="{0F5E06DE-75CD-48F8-ABD0-18AB6DE471DE}">
      <dgm:prSet/>
      <dgm:spPr/>
      <dgm:t>
        <a:bodyPr/>
        <a:lstStyle/>
        <a:p>
          <a:endParaRPr lang="zh-CN" altLang="en-US"/>
        </a:p>
      </dgm:t>
    </dgm:pt>
    <dgm:pt modelId="{D7814324-CF29-4C0C-B483-2592DE69528E}">
      <dgm:prSet custT="1"/>
      <dgm:spPr/>
      <dgm:t>
        <a:bodyPr/>
        <a:lstStyle/>
        <a:p>
          <a:pPr rtl="0"/>
          <a:r>
            <a:rPr lang="x-none" sz="2000" baseline="0" dirty="0" smtClean="0"/>
            <a:t>源自自然界中的蚁群觅食行为</a:t>
          </a:r>
          <a:endParaRPr lang="zh-CN" sz="2000" dirty="0"/>
        </a:p>
      </dgm:t>
    </dgm:pt>
    <dgm:pt modelId="{24B0CB96-B24E-4E35-9421-066088378DB2}" type="parTrans" cxnId="{0CF48841-5B62-4B35-BA01-CEA68E40E782}">
      <dgm:prSet/>
      <dgm:spPr/>
      <dgm:t>
        <a:bodyPr/>
        <a:lstStyle/>
        <a:p>
          <a:endParaRPr lang="zh-CN" altLang="en-US"/>
        </a:p>
      </dgm:t>
    </dgm:pt>
    <dgm:pt modelId="{B1C8C6A3-7CDE-4FE6-9A07-E7965480A54E}" type="sibTrans" cxnId="{0CF48841-5B62-4B35-BA01-CEA68E40E782}">
      <dgm:prSet/>
      <dgm:spPr/>
      <dgm:t>
        <a:bodyPr/>
        <a:lstStyle/>
        <a:p>
          <a:endParaRPr lang="zh-CN" altLang="en-US"/>
        </a:p>
      </dgm:t>
    </dgm:pt>
    <dgm:pt modelId="{A188B88C-16B6-44AA-A680-7EBD4EE348C5}">
      <dgm:prSet custT="1"/>
      <dgm:spPr/>
      <dgm:t>
        <a:bodyPr/>
        <a:lstStyle/>
        <a:p>
          <a:pPr rtl="0"/>
          <a:r>
            <a:rPr lang="x-none" sz="2000" baseline="0" dirty="0" smtClean="0"/>
            <a:t>模拟基于信息素的信息交换与反馈机制</a:t>
          </a:r>
          <a:endParaRPr lang="zh-CN" sz="2000" dirty="0"/>
        </a:p>
      </dgm:t>
    </dgm:pt>
    <dgm:pt modelId="{FDCE00E9-A154-4C41-9CBC-BE8D31D5AC57}" type="parTrans" cxnId="{6FCE2121-B615-47B7-A0D3-5829DE0A3029}">
      <dgm:prSet/>
      <dgm:spPr/>
      <dgm:t>
        <a:bodyPr/>
        <a:lstStyle/>
        <a:p>
          <a:endParaRPr lang="zh-CN" altLang="en-US"/>
        </a:p>
      </dgm:t>
    </dgm:pt>
    <dgm:pt modelId="{FCB27D24-4770-41FF-944A-9AB102F58346}" type="sibTrans" cxnId="{6FCE2121-B615-47B7-A0D3-5829DE0A3029}">
      <dgm:prSet/>
      <dgm:spPr/>
      <dgm:t>
        <a:bodyPr/>
        <a:lstStyle/>
        <a:p>
          <a:endParaRPr lang="zh-CN" altLang="en-US"/>
        </a:p>
      </dgm:t>
    </dgm:pt>
    <dgm:pt modelId="{AC9FD86A-43F0-4565-8861-E53FBA07EEF5}">
      <dgm:prSet custT="1"/>
      <dgm:spPr/>
      <dgm:t>
        <a:bodyPr/>
        <a:lstStyle/>
        <a:p>
          <a:pPr rtl="0"/>
          <a:r>
            <a:rPr lang="x-none" sz="2000" baseline="0" dirty="0" smtClean="0"/>
            <a:t>算法呈现出并行与分布特性</a:t>
          </a:r>
          <a:endParaRPr lang="zh-CN" sz="2000" dirty="0"/>
        </a:p>
      </dgm:t>
    </dgm:pt>
    <dgm:pt modelId="{9F06AA4A-D3D5-4639-B042-A25239B1DE35}" type="parTrans" cxnId="{45A10683-2E76-4472-A66F-00A82F51CFF2}">
      <dgm:prSet/>
      <dgm:spPr/>
      <dgm:t>
        <a:bodyPr/>
        <a:lstStyle/>
        <a:p>
          <a:endParaRPr lang="zh-CN" altLang="en-US"/>
        </a:p>
      </dgm:t>
    </dgm:pt>
    <dgm:pt modelId="{737DB2E4-F630-4630-B378-CDD645518639}" type="sibTrans" cxnId="{45A10683-2E76-4472-A66F-00A82F51CFF2}">
      <dgm:prSet/>
      <dgm:spPr/>
      <dgm:t>
        <a:bodyPr/>
        <a:lstStyle/>
        <a:p>
          <a:endParaRPr lang="zh-CN" altLang="en-US"/>
        </a:p>
      </dgm:t>
    </dgm:pt>
    <dgm:pt modelId="{7488860B-392C-4A54-B425-BD821D02C90C}" type="pres">
      <dgm:prSet presAssocID="{CA26AB5B-6468-47CA-8981-E97132B967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CAF903-2FF5-436A-B5CC-76EA4C80C31D}" type="pres">
      <dgm:prSet presAssocID="{35F2AFA7-F353-42D0-A43B-1DB8BCEDC66B}" presName="root" presStyleCnt="0"/>
      <dgm:spPr/>
    </dgm:pt>
    <dgm:pt modelId="{FD9B6B53-ECCA-49F3-A272-9134B4B07827}" type="pres">
      <dgm:prSet presAssocID="{35F2AFA7-F353-42D0-A43B-1DB8BCEDC66B}" presName="rootComposite" presStyleCnt="0"/>
      <dgm:spPr/>
    </dgm:pt>
    <dgm:pt modelId="{7AAEB3B3-4768-476D-9432-C92F5A0CEDAA}" type="pres">
      <dgm:prSet presAssocID="{35F2AFA7-F353-42D0-A43B-1DB8BCEDC66B}" presName="rootText" presStyleLbl="node1" presStyleIdx="0" presStyleCnt="1" custScaleX="249232" custScaleY="171550"/>
      <dgm:spPr/>
      <dgm:t>
        <a:bodyPr/>
        <a:lstStyle/>
        <a:p>
          <a:endParaRPr lang="zh-CN" altLang="en-US"/>
        </a:p>
      </dgm:t>
    </dgm:pt>
    <dgm:pt modelId="{8AEA7EE4-3C41-40EC-BB88-B10EA4C1E090}" type="pres">
      <dgm:prSet presAssocID="{35F2AFA7-F353-42D0-A43B-1DB8BCEDC66B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B03FD04-133E-47DD-94BE-ABBE34A709BF}" type="pres">
      <dgm:prSet presAssocID="{35F2AFA7-F353-42D0-A43B-1DB8BCEDC66B}" presName="childShape" presStyleCnt="0"/>
      <dgm:spPr/>
    </dgm:pt>
    <dgm:pt modelId="{98B4C8FB-CF1C-4ED1-B053-2E10E66B8A63}" type="pres">
      <dgm:prSet presAssocID="{24B0CB96-B24E-4E35-9421-066088378DB2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3F90284C-56DE-445D-88C4-47E1A48DC88F}" type="pres">
      <dgm:prSet presAssocID="{D7814324-CF29-4C0C-B483-2592DE69528E}" presName="childText" presStyleLbl="bgAcc1" presStyleIdx="0" presStyleCnt="3" custScaleX="250078" custScaleY="1400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F7B54-0015-4ED6-94F3-8006D1CC5EC6}" type="pres">
      <dgm:prSet presAssocID="{FDCE00E9-A154-4C41-9CBC-BE8D31D5AC57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2AAF6108-72DD-4502-AE21-9EE6B0522CA8}" type="pres">
      <dgm:prSet presAssocID="{A188B88C-16B6-44AA-A680-7EBD4EE348C5}" presName="childText" presStyleLbl="bgAcc1" presStyleIdx="1" presStyleCnt="3" custScaleX="248455" custScaleY="1373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CE1F91-17F4-45CD-9044-8049480D39C1}" type="pres">
      <dgm:prSet presAssocID="{9F06AA4A-D3D5-4639-B042-A25239B1DE35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1601CC9A-7191-4F52-BF07-1D4CD72FA661}" type="pres">
      <dgm:prSet presAssocID="{AC9FD86A-43F0-4565-8861-E53FBA07EEF5}" presName="childText" presStyleLbl="bgAcc1" presStyleIdx="2" presStyleCnt="3" custScaleX="249137" custScaleY="141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BE76A8-18C3-4C91-9F61-4FA51C027E13}" type="presOf" srcId="{9F06AA4A-D3D5-4639-B042-A25239B1DE35}" destId="{27CE1F91-17F4-45CD-9044-8049480D39C1}" srcOrd="0" destOrd="0" presId="urn:microsoft.com/office/officeart/2005/8/layout/hierarchy3"/>
    <dgm:cxn modelId="{2EB3EFE2-F5AE-40DD-9D00-99A6342837B8}" type="presOf" srcId="{FDCE00E9-A154-4C41-9CBC-BE8D31D5AC57}" destId="{9E9F7B54-0015-4ED6-94F3-8006D1CC5EC6}" srcOrd="0" destOrd="0" presId="urn:microsoft.com/office/officeart/2005/8/layout/hierarchy3"/>
    <dgm:cxn modelId="{3A2744F4-6556-4D11-B70E-7D513A5CF15B}" type="presOf" srcId="{AC9FD86A-43F0-4565-8861-E53FBA07EEF5}" destId="{1601CC9A-7191-4F52-BF07-1D4CD72FA661}" srcOrd="0" destOrd="0" presId="urn:microsoft.com/office/officeart/2005/8/layout/hierarchy3"/>
    <dgm:cxn modelId="{C6D12DD2-AFD0-4337-BAED-AB29BBD1D328}" type="presOf" srcId="{CA26AB5B-6468-47CA-8981-E97132B9671B}" destId="{7488860B-392C-4A54-B425-BD821D02C90C}" srcOrd="0" destOrd="0" presId="urn:microsoft.com/office/officeart/2005/8/layout/hierarchy3"/>
    <dgm:cxn modelId="{E7489317-8F99-4EBD-8140-8E674B5E9DA2}" type="presOf" srcId="{35F2AFA7-F353-42D0-A43B-1DB8BCEDC66B}" destId="{8AEA7EE4-3C41-40EC-BB88-B10EA4C1E090}" srcOrd="1" destOrd="0" presId="urn:microsoft.com/office/officeart/2005/8/layout/hierarchy3"/>
    <dgm:cxn modelId="{38C7D15D-0A64-4FA1-AC32-5003BEE59129}" type="presOf" srcId="{24B0CB96-B24E-4E35-9421-066088378DB2}" destId="{98B4C8FB-CF1C-4ED1-B053-2E10E66B8A63}" srcOrd="0" destOrd="0" presId="urn:microsoft.com/office/officeart/2005/8/layout/hierarchy3"/>
    <dgm:cxn modelId="{0CF48841-5B62-4B35-BA01-CEA68E40E782}" srcId="{35F2AFA7-F353-42D0-A43B-1DB8BCEDC66B}" destId="{D7814324-CF29-4C0C-B483-2592DE69528E}" srcOrd="0" destOrd="0" parTransId="{24B0CB96-B24E-4E35-9421-066088378DB2}" sibTransId="{B1C8C6A3-7CDE-4FE6-9A07-E7965480A54E}"/>
    <dgm:cxn modelId="{087C1092-BC90-48E1-A25C-BD0251278E2E}" type="presOf" srcId="{A188B88C-16B6-44AA-A680-7EBD4EE348C5}" destId="{2AAF6108-72DD-4502-AE21-9EE6B0522CA8}" srcOrd="0" destOrd="0" presId="urn:microsoft.com/office/officeart/2005/8/layout/hierarchy3"/>
    <dgm:cxn modelId="{C7E3A105-C37A-4F2C-8C96-C6CBA998CC9B}" type="presOf" srcId="{D7814324-CF29-4C0C-B483-2592DE69528E}" destId="{3F90284C-56DE-445D-88C4-47E1A48DC88F}" srcOrd="0" destOrd="0" presId="urn:microsoft.com/office/officeart/2005/8/layout/hierarchy3"/>
    <dgm:cxn modelId="{6FCE2121-B615-47B7-A0D3-5829DE0A3029}" srcId="{35F2AFA7-F353-42D0-A43B-1DB8BCEDC66B}" destId="{A188B88C-16B6-44AA-A680-7EBD4EE348C5}" srcOrd="1" destOrd="0" parTransId="{FDCE00E9-A154-4C41-9CBC-BE8D31D5AC57}" sibTransId="{FCB27D24-4770-41FF-944A-9AB102F58346}"/>
    <dgm:cxn modelId="{F54B709C-1553-4148-8E45-2A09D1A20DA4}" type="presOf" srcId="{35F2AFA7-F353-42D0-A43B-1DB8BCEDC66B}" destId="{7AAEB3B3-4768-476D-9432-C92F5A0CEDAA}" srcOrd="0" destOrd="0" presId="urn:microsoft.com/office/officeart/2005/8/layout/hierarchy3"/>
    <dgm:cxn modelId="{0F5E06DE-75CD-48F8-ABD0-18AB6DE471DE}" srcId="{CA26AB5B-6468-47CA-8981-E97132B9671B}" destId="{35F2AFA7-F353-42D0-A43B-1DB8BCEDC66B}" srcOrd="0" destOrd="0" parTransId="{A03AC7B3-D181-4EF9-86B0-B5B54528D6E6}" sibTransId="{156DF1FF-027E-4424-8584-EB09DE094A71}"/>
    <dgm:cxn modelId="{45A10683-2E76-4472-A66F-00A82F51CFF2}" srcId="{35F2AFA7-F353-42D0-A43B-1DB8BCEDC66B}" destId="{AC9FD86A-43F0-4565-8861-E53FBA07EEF5}" srcOrd="2" destOrd="0" parTransId="{9F06AA4A-D3D5-4639-B042-A25239B1DE35}" sibTransId="{737DB2E4-F630-4630-B378-CDD645518639}"/>
    <dgm:cxn modelId="{6E10A346-4567-426B-AD6F-440B60B8D2BD}" type="presParOf" srcId="{7488860B-392C-4A54-B425-BD821D02C90C}" destId="{CFCAF903-2FF5-436A-B5CC-76EA4C80C31D}" srcOrd="0" destOrd="0" presId="urn:microsoft.com/office/officeart/2005/8/layout/hierarchy3"/>
    <dgm:cxn modelId="{14EEC98F-9469-48DC-9235-B641566F0B12}" type="presParOf" srcId="{CFCAF903-2FF5-436A-B5CC-76EA4C80C31D}" destId="{FD9B6B53-ECCA-49F3-A272-9134B4B07827}" srcOrd="0" destOrd="0" presId="urn:microsoft.com/office/officeart/2005/8/layout/hierarchy3"/>
    <dgm:cxn modelId="{397E0399-B891-4EFF-81EC-85F607EBCEB2}" type="presParOf" srcId="{FD9B6B53-ECCA-49F3-A272-9134B4B07827}" destId="{7AAEB3B3-4768-476D-9432-C92F5A0CEDAA}" srcOrd="0" destOrd="0" presId="urn:microsoft.com/office/officeart/2005/8/layout/hierarchy3"/>
    <dgm:cxn modelId="{C737C5F1-CDE9-4BF1-9E66-7E2A0B57DC99}" type="presParOf" srcId="{FD9B6B53-ECCA-49F3-A272-9134B4B07827}" destId="{8AEA7EE4-3C41-40EC-BB88-B10EA4C1E090}" srcOrd="1" destOrd="0" presId="urn:microsoft.com/office/officeart/2005/8/layout/hierarchy3"/>
    <dgm:cxn modelId="{CE70C508-2754-4F42-A877-02AA85308A85}" type="presParOf" srcId="{CFCAF903-2FF5-436A-B5CC-76EA4C80C31D}" destId="{DB03FD04-133E-47DD-94BE-ABBE34A709BF}" srcOrd="1" destOrd="0" presId="urn:microsoft.com/office/officeart/2005/8/layout/hierarchy3"/>
    <dgm:cxn modelId="{545D183F-BEBF-4A19-A6A6-B331838BD025}" type="presParOf" srcId="{DB03FD04-133E-47DD-94BE-ABBE34A709BF}" destId="{98B4C8FB-CF1C-4ED1-B053-2E10E66B8A63}" srcOrd="0" destOrd="0" presId="urn:microsoft.com/office/officeart/2005/8/layout/hierarchy3"/>
    <dgm:cxn modelId="{45A1AEA5-2697-4E1A-9950-7C0A11B6FECD}" type="presParOf" srcId="{DB03FD04-133E-47DD-94BE-ABBE34A709BF}" destId="{3F90284C-56DE-445D-88C4-47E1A48DC88F}" srcOrd="1" destOrd="0" presId="urn:microsoft.com/office/officeart/2005/8/layout/hierarchy3"/>
    <dgm:cxn modelId="{E73FD66E-154B-4481-B97E-843939460B64}" type="presParOf" srcId="{DB03FD04-133E-47DD-94BE-ABBE34A709BF}" destId="{9E9F7B54-0015-4ED6-94F3-8006D1CC5EC6}" srcOrd="2" destOrd="0" presId="urn:microsoft.com/office/officeart/2005/8/layout/hierarchy3"/>
    <dgm:cxn modelId="{201AC1A0-6E88-4270-901E-D66F512D9116}" type="presParOf" srcId="{DB03FD04-133E-47DD-94BE-ABBE34A709BF}" destId="{2AAF6108-72DD-4502-AE21-9EE6B0522CA8}" srcOrd="3" destOrd="0" presId="urn:microsoft.com/office/officeart/2005/8/layout/hierarchy3"/>
    <dgm:cxn modelId="{43BF3EB1-E3F3-4B3D-AAEF-BCE0EC52B45E}" type="presParOf" srcId="{DB03FD04-133E-47DD-94BE-ABBE34A709BF}" destId="{27CE1F91-17F4-45CD-9044-8049480D39C1}" srcOrd="4" destOrd="0" presId="urn:microsoft.com/office/officeart/2005/8/layout/hierarchy3"/>
    <dgm:cxn modelId="{D477F38B-C860-4A8C-BCB9-00945248E392}" type="presParOf" srcId="{DB03FD04-133E-47DD-94BE-ABBE34A709BF}" destId="{1601CC9A-7191-4F52-BF07-1D4CD72FA6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698AFD-8A16-4CF8-A7E4-FB67DA2201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56A15-0CB5-471C-A11C-6C1063375360}">
      <dgm:prSet/>
      <dgm:spPr/>
      <dgm:t>
        <a:bodyPr/>
        <a:lstStyle/>
        <a:p>
          <a:pPr rtl="0"/>
          <a:r>
            <a:rPr lang="x-none" baseline="0" dirty="0" smtClean="0"/>
            <a:t>基本思想</a:t>
          </a:r>
          <a:endParaRPr lang="zh-CN" dirty="0"/>
        </a:p>
      </dgm:t>
    </dgm:pt>
    <dgm:pt modelId="{8B87415F-1769-4572-886B-96AD49A68A50}" type="parTrans" cxnId="{E7F05EF9-EF3F-4EF0-8052-57FE86C4CD82}">
      <dgm:prSet/>
      <dgm:spPr/>
      <dgm:t>
        <a:bodyPr/>
        <a:lstStyle/>
        <a:p>
          <a:endParaRPr lang="zh-CN" altLang="en-US"/>
        </a:p>
      </dgm:t>
    </dgm:pt>
    <dgm:pt modelId="{3AE36EB0-352E-4266-8F3E-825BD0284A0D}" type="sibTrans" cxnId="{E7F05EF9-EF3F-4EF0-8052-57FE86C4CD82}">
      <dgm:prSet/>
      <dgm:spPr/>
      <dgm:t>
        <a:bodyPr/>
        <a:lstStyle/>
        <a:p>
          <a:endParaRPr lang="zh-CN" altLang="en-US"/>
        </a:p>
      </dgm:t>
    </dgm:pt>
    <dgm:pt modelId="{A3BCF8D7-35B5-43FE-BB18-C6DDDB891F36}">
      <dgm:prSet custT="1"/>
      <dgm:spPr/>
      <dgm:t>
        <a:bodyPr/>
        <a:lstStyle/>
        <a:p>
          <a:pPr rtl="0"/>
          <a:r>
            <a:rPr lang="x-none" sz="1800" baseline="0" dirty="0" smtClean="0"/>
            <a:t>用信息素来表达网络状态的历史信息</a:t>
          </a:r>
          <a:endParaRPr lang="zh-CN" sz="1800" dirty="0"/>
        </a:p>
      </dgm:t>
    </dgm:pt>
    <dgm:pt modelId="{F5FA4FF7-D38D-4C74-BBD8-DF5267872F98}" type="parTrans" cxnId="{6298B42D-21C1-4AE9-8F8B-19C4CBFA8C12}">
      <dgm:prSet/>
      <dgm:spPr/>
      <dgm:t>
        <a:bodyPr/>
        <a:lstStyle/>
        <a:p>
          <a:endParaRPr lang="zh-CN" altLang="en-US"/>
        </a:p>
      </dgm:t>
    </dgm:pt>
    <dgm:pt modelId="{1782D546-0E0F-4764-A847-7E774E3D739B}" type="sibTrans" cxnId="{6298B42D-21C1-4AE9-8F8B-19C4CBFA8C12}">
      <dgm:prSet/>
      <dgm:spPr/>
      <dgm:t>
        <a:bodyPr/>
        <a:lstStyle/>
        <a:p>
          <a:endParaRPr lang="zh-CN" altLang="en-US"/>
        </a:p>
      </dgm:t>
    </dgm:pt>
    <dgm:pt modelId="{E5DA5C85-53BD-4E5E-A532-48A1AD12BC12}">
      <dgm:prSet custT="1"/>
      <dgm:spPr/>
      <dgm:t>
        <a:bodyPr/>
        <a:lstStyle/>
        <a:p>
          <a:pPr rtl="0"/>
          <a:r>
            <a:rPr lang="x-none" sz="1800" baseline="0" dirty="0" smtClean="0"/>
            <a:t>根据网络状态的历史信息和当前信息进行路由选择</a:t>
          </a:r>
          <a:endParaRPr lang="zh-CN" sz="1800" dirty="0"/>
        </a:p>
      </dgm:t>
    </dgm:pt>
    <dgm:pt modelId="{3D81976E-E44F-4551-984E-E449E9427CCC}" type="parTrans" cxnId="{51DE1F45-DBB1-4E4B-B18E-FC57BEEF9108}">
      <dgm:prSet/>
      <dgm:spPr/>
      <dgm:t>
        <a:bodyPr/>
        <a:lstStyle/>
        <a:p>
          <a:endParaRPr lang="zh-CN" altLang="en-US"/>
        </a:p>
      </dgm:t>
    </dgm:pt>
    <dgm:pt modelId="{55447488-DEA8-4748-93FB-D19D59A2FD79}" type="sibTrans" cxnId="{51DE1F45-DBB1-4E4B-B18E-FC57BEEF9108}">
      <dgm:prSet/>
      <dgm:spPr/>
      <dgm:t>
        <a:bodyPr/>
        <a:lstStyle/>
        <a:p>
          <a:endParaRPr lang="zh-CN" altLang="en-US"/>
        </a:p>
      </dgm:t>
    </dgm:pt>
    <dgm:pt modelId="{F72ED3CF-9808-4609-A873-6E0EE27031B4}">
      <dgm:prSet/>
      <dgm:spPr/>
      <dgm:t>
        <a:bodyPr/>
        <a:lstStyle/>
        <a:p>
          <a:pPr rtl="0"/>
          <a:r>
            <a:rPr lang="x-none" baseline="0" dirty="0" smtClean="0"/>
            <a:t>具体实现</a:t>
          </a:r>
          <a:endParaRPr lang="zh-CN" dirty="0"/>
        </a:p>
      </dgm:t>
    </dgm:pt>
    <dgm:pt modelId="{62DE26CF-6C42-4984-8B7F-B6BF1206A0C5}" type="parTrans" cxnId="{F96B980E-7267-4F28-BF0A-B1290CB59F86}">
      <dgm:prSet/>
      <dgm:spPr/>
      <dgm:t>
        <a:bodyPr/>
        <a:lstStyle/>
        <a:p>
          <a:endParaRPr lang="zh-CN" altLang="en-US"/>
        </a:p>
      </dgm:t>
    </dgm:pt>
    <dgm:pt modelId="{8C4C71B7-D20E-4B16-BBE1-A5A216FD5FB1}" type="sibTrans" cxnId="{F96B980E-7267-4F28-BF0A-B1290CB59F86}">
      <dgm:prSet/>
      <dgm:spPr/>
      <dgm:t>
        <a:bodyPr/>
        <a:lstStyle/>
        <a:p>
          <a:endParaRPr lang="zh-CN" altLang="en-US"/>
        </a:p>
      </dgm:t>
    </dgm:pt>
    <dgm:pt modelId="{0D3B2BDA-F157-4D87-BCC1-7BB404FA324B}">
      <dgm:prSet/>
      <dgm:spPr/>
      <dgm:t>
        <a:bodyPr/>
        <a:lstStyle/>
        <a:p>
          <a:pPr rtl="0"/>
          <a:r>
            <a:rPr lang="x-none" baseline="0" dirty="0" smtClean="0"/>
            <a:t>新增两种消息包：正向</a:t>
          </a:r>
          <a:r>
            <a:rPr lang="zh-CN" baseline="0" dirty="0" smtClean="0"/>
            <a:t>（</a:t>
          </a:r>
          <a:r>
            <a:rPr lang="en-US" baseline="0" dirty="0" smtClean="0"/>
            <a:t>forward</a:t>
          </a:r>
          <a:r>
            <a:rPr lang="zh-CN" baseline="0" dirty="0" smtClean="0"/>
            <a:t>）</a:t>
          </a:r>
          <a:r>
            <a:rPr lang="x-none" baseline="0" dirty="0" smtClean="0"/>
            <a:t>蚂蚁包和逆向</a:t>
          </a:r>
          <a:r>
            <a:rPr lang="zh-CN" baseline="0" dirty="0" smtClean="0"/>
            <a:t>（</a:t>
          </a:r>
          <a:r>
            <a:rPr lang="en-US" baseline="0" dirty="0" smtClean="0"/>
            <a:t>backward</a:t>
          </a:r>
          <a:r>
            <a:rPr lang="zh-CN" baseline="0" dirty="0" smtClean="0"/>
            <a:t>）</a:t>
          </a:r>
          <a:r>
            <a:rPr lang="x-none" baseline="0" dirty="0" smtClean="0"/>
            <a:t>蚂蚁包</a:t>
          </a:r>
          <a:endParaRPr lang="zh-CN" dirty="0"/>
        </a:p>
      </dgm:t>
    </dgm:pt>
    <dgm:pt modelId="{1E45B49E-5967-4B2C-95D2-1F51BBE79BA9}" type="parTrans" cxnId="{4F7B2A57-E80D-4C5F-BFCF-7883FC94FCB7}">
      <dgm:prSet/>
      <dgm:spPr/>
      <dgm:t>
        <a:bodyPr/>
        <a:lstStyle/>
        <a:p>
          <a:endParaRPr lang="zh-CN" altLang="en-US"/>
        </a:p>
      </dgm:t>
    </dgm:pt>
    <dgm:pt modelId="{BE8BC0A5-9BE2-474A-B087-7CCBC40F2809}" type="sibTrans" cxnId="{4F7B2A57-E80D-4C5F-BFCF-7883FC94FCB7}">
      <dgm:prSet/>
      <dgm:spPr/>
      <dgm:t>
        <a:bodyPr/>
        <a:lstStyle/>
        <a:p>
          <a:endParaRPr lang="zh-CN" altLang="en-US"/>
        </a:p>
      </dgm:t>
    </dgm:pt>
    <dgm:pt modelId="{94953050-47A4-484A-AEE5-C315D09D0DB7}">
      <dgm:prSet/>
      <dgm:spPr/>
      <dgm:t>
        <a:bodyPr/>
        <a:lstStyle/>
        <a:p>
          <a:pPr rtl="0"/>
          <a:r>
            <a:rPr lang="x-none" baseline="0" dirty="0" smtClean="0"/>
            <a:t>采用了基于信息素的路由表结构</a:t>
          </a:r>
          <a:endParaRPr lang="zh-CN" dirty="0"/>
        </a:p>
      </dgm:t>
    </dgm:pt>
    <dgm:pt modelId="{E2944AE1-82A2-498B-9018-DCD39E456B59}" type="parTrans" cxnId="{98453545-66D9-48CD-A357-D22F78CB0144}">
      <dgm:prSet/>
      <dgm:spPr/>
      <dgm:t>
        <a:bodyPr/>
        <a:lstStyle/>
        <a:p>
          <a:endParaRPr lang="zh-CN" altLang="en-US"/>
        </a:p>
      </dgm:t>
    </dgm:pt>
    <dgm:pt modelId="{BE359159-80B0-41FE-A89D-6530AB88BEAA}" type="sibTrans" cxnId="{98453545-66D9-48CD-A357-D22F78CB0144}">
      <dgm:prSet/>
      <dgm:spPr/>
      <dgm:t>
        <a:bodyPr/>
        <a:lstStyle/>
        <a:p>
          <a:endParaRPr lang="zh-CN" altLang="en-US"/>
        </a:p>
      </dgm:t>
    </dgm:pt>
    <dgm:pt modelId="{7E443E67-5033-436C-B5E4-66946834B098}">
      <dgm:prSet/>
      <dgm:spPr/>
      <dgm:t>
        <a:bodyPr/>
        <a:lstStyle/>
        <a:p>
          <a:pPr rtl="0"/>
          <a:r>
            <a:rPr lang="x-none" baseline="0" dirty="0" smtClean="0"/>
            <a:t>采用了结合了信息素浓度和邻居结点缓冲水平的路由选择机制</a:t>
          </a:r>
          <a:endParaRPr lang="zh-CN" dirty="0"/>
        </a:p>
      </dgm:t>
    </dgm:pt>
    <dgm:pt modelId="{A4A14C55-02A7-4D61-8200-5C0188425640}" type="parTrans" cxnId="{F628DB9F-C38F-4FC5-B62D-C1C5B30E1947}">
      <dgm:prSet/>
      <dgm:spPr/>
      <dgm:t>
        <a:bodyPr/>
        <a:lstStyle/>
        <a:p>
          <a:endParaRPr lang="zh-CN" altLang="en-US"/>
        </a:p>
      </dgm:t>
    </dgm:pt>
    <dgm:pt modelId="{A2A4B209-F45D-4474-9E06-B42E147CCAAB}" type="sibTrans" cxnId="{F628DB9F-C38F-4FC5-B62D-C1C5B30E1947}">
      <dgm:prSet/>
      <dgm:spPr/>
      <dgm:t>
        <a:bodyPr/>
        <a:lstStyle/>
        <a:p>
          <a:endParaRPr lang="zh-CN" altLang="en-US"/>
        </a:p>
      </dgm:t>
    </dgm:pt>
    <dgm:pt modelId="{AF5D2036-B7D9-42D4-A30D-88270B42F4C5}">
      <dgm:prSet/>
      <dgm:spPr/>
      <dgm:t>
        <a:bodyPr/>
        <a:lstStyle/>
        <a:p>
          <a:pPr rtl="0"/>
          <a:r>
            <a:rPr lang="x-none" baseline="0" dirty="0" smtClean="0"/>
            <a:t>正向蚂蚁包和</a:t>
          </a:r>
          <a:r>
            <a:rPr lang="zh-CN" altLang="en-US" baseline="0" dirty="0" smtClean="0"/>
            <a:t>普通</a:t>
          </a:r>
          <a:r>
            <a:rPr lang="x-none" baseline="0" dirty="0" smtClean="0"/>
            <a:t>包采用路由表进行路由，正向蚂蚁包到达目的结点后转换为逆向蚂蚁包，并在原路返回的过程中更新所经结点</a:t>
          </a:r>
          <a:r>
            <a:rPr lang="zh-CN" altLang="en-US" baseline="0" dirty="0" smtClean="0"/>
            <a:t>信息</a:t>
          </a:r>
          <a:r>
            <a:rPr lang="x-none" baseline="0" dirty="0" smtClean="0"/>
            <a:t>表中的浓度</a:t>
          </a:r>
          <a:endParaRPr lang="zh-CN" dirty="0"/>
        </a:p>
      </dgm:t>
    </dgm:pt>
    <dgm:pt modelId="{C9260015-E5EC-4CB9-B0C5-82408D716376}" type="parTrans" cxnId="{9C3CF7F0-376A-4249-8397-086EB87E63F3}">
      <dgm:prSet/>
      <dgm:spPr/>
      <dgm:t>
        <a:bodyPr/>
        <a:lstStyle/>
        <a:p>
          <a:endParaRPr lang="zh-CN" altLang="en-US"/>
        </a:p>
      </dgm:t>
    </dgm:pt>
    <dgm:pt modelId="{A9A0DF49-0859-47E7-AA78-8D5188B6BD8C}" type="sibTrans" cxnId="{9C3CF7F0-376A-4249-8397-086EB87E63F3}">
      <dgm:prSet/>
      <dgm:spPr/>
      <dgm:t>
        <a:bodyPr/>
        <a:lstStyle/>
        <a:p>
          <a:endParaRPr lang="zh-CN" altLang="en-US"/>
        </a:p>
      </dgm:t>
    </dgm:pt>
    <dgm:pt modelId="{C9736346-6ABF-4002-882C-DA04D95CC08C}" type="pres">
      <dgm:prSet presAssocID="{32698AFD-8A16-4CF8-A7E4-FB67DA2201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2A746A-3AA3-4D7A-B19F-02F4EB475293}" type="pres">
      <dgm:prSet presAssocID="{10556A15-0CB5-471C-A11C-6C1063375360}" presName="parentText" presStyleLbl="node1" presStyleIdx="0" presStyleCnt="2" custLinFactNeighborY="-201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D9562B-9FAD-44BE-981D-61BA135B328B}" type="pres">
      <dgm:prSet presAssocID="{10556A15-0CB5-471C-A11C-6C1063375360}" presName="childText" presStyleLbl="revTx" presStyleIdx="0" presStyleCnt="2" custLinFactNeighborY="-162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903EE-AAAC-4544-BAFC-822DAA1B24EC}" type="pres">
      <dgm:prSet presAssocID="{F72ED3CF-9808-4609-A873-6E0EE27031B4}" presName="parentText" presStyleLbl="node1" presStyleIdx="1" presStyleCnt="2" custLinFactNeighborY="-24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37975-350B-4B72-A3F3-2E51A79F14A1}" type="pres">
      <dgm:prSet presAssocID="{F72ED3CF-9808-4609-A873-6E0EE27031B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3CF7F0-376A-4249-8397-086EB87E63F3}" srcId="{F72ED3CF-9808-4609-A873-6E0EE27031B4}" destId="{AF5D2036-B7D9-42D4-A30D-88270B42F4C5}" srcOrd="3" destOrd="0" parTransId="{C9260015-E5EC-4CB9-B0C5-82408D716376}" sibTransId="{A9A0DF49-0859-47E7-AA78-8D5188B6BD8C}"/>
    <dgm:cxn modelId="{0603B97A-C9F8-4AA5-8351-F86D567C8846}" type="presOf" srcId="{F72ED3CF-9808-4609-A873-6E0EE27031B4}" destId="{116903EE-AAAC-4544-BAFC-822DAA1B24EC}" srcOrd="0" destOrd="0" presId="urn:microsoft.com/office/officeart/2005/8/layout/vList2"/>
    <dgm:cxn modelId="{6298B42D-21C1-4AE9-8F8B-19C4CBFA8C12}" srcId="{10556A15-0CB5-471C-A11C-6C1063375360}" destId="{A3BCF8D7-35B5-43FE-BB18-C6DDDB891F36}" srcOrd="0" destOrd="0" parTransId="{F5FA4FF7-D38D-4C74-BBD8-DF5267872F98}" sibTransId="{1782D546-0E0F-4764-A847-7E774E3D739B}"/>
    <dgm:cxn modelId="{F96B980E-7267-4F28-BF0A-B1290CB59F86}" srcId="{32698AFD-8A16-4CF8-A7E4-FB67DA220159}" destId="{F72ED3CF-9808-4609-A873-6E0EE27031B4}" srcOrd="1" destOrd="0" parTransId="{62DE26CF-6C42-4984-8B7F-B6BF1206A0C5}" sibTransId="{8C4C71B7-D20E-4B16-BBE1-A5A216FD5FB1}"/>
    <dgm:cxn modelId="{B36F542E-04F0-4BAD-91AB-7899F57F2CF1}" type="presOf" srcId="{AF5D2036-B7D9-42D4-A30D-88270B42F4C5}" destId="{41337975-350B-4B72-A3F3-2E51A79F14A1}" srcOrd="0" destOrd="3" presId="urn:microsoft.com/office/officeart/2005/8/layout/vList2"/>
    <dgm:cxn modelId="{51DE1F45-DBB1-4E4B-B18E-FC57BEEF9108}" srcId="{10556A15-0CB5-471C-A11C-6C1063375360}" destId="{E5DA5C85-53BD-4E5E-A532-48A1AD12BC12}" srcOrd="1" destOrd="0" parTransId="{3D81976E-E44F-4551-984E-E449E9427CCC}" sibTransId="{55447488-DEA8-4748-93FB-D19D59A2FD79}"/>
    <dgm:cxn modelId="{4F7B2A57-E80D-4C5F-BFCF-7883FC94FCB7}" srcId="{F72ED3CF-9808-4609-A873-6E0EE27031B4}" destId="{0D3B2BDA-F157-4D87-BCC1-7BB404FA324B}" srcOrd="0" destOrd="0" parTransId="{1E45B49E-5967-4B2C-95D2-1F51BBE79BA9}" sibTransId="{BE8BC0A5-9BE2-474A-B087-7CCBC40F2809}"/>
    <dgm:cxn modelId="{6DBC8914-0CFA-471C-8E2D-066115D3B125}" type="presOf" srcId="{10556A15-0CB5-471C-A11C-6C1063375360}" destId="{8D2A746A-3AA3-4D7A-B19F-02F4EB475293}" srcOrd="0" destOrd="0" presId="urn:microsoft.com/office/officeart/2005/8/layout/vList2"/>
    <dgm:cxn modelId="{BEE207FE-0591-4FF9-B0AC-201901E2A2BA}" type="presOf" srcId="{E5DA5C85-53BD-4E5E-A532-48A1AD12BC12}" destId="{10D9562B-9FAD-44BE-981D-61BA135B328B}" srcOrd="0" destOrd="1" presId="urn:microsoft.com/office/officeart/2005/8/layout/vList2"/>
    <dgm:cxn modelId="{98453545-66D9-48CD-A357-D22F78CB0144}" srcId="{F72ED3CF-9808-4609-A873-6E0EE27031B4}" destId="{94953050-47A4-484A-AEE5-C315D09D0DB7}" srcOrd="1" destOrd="0" parTransId="{E2944AE1-82A2-498B-9018-DCD39E456B59}" sibTransId="{BE359159-80B0-41FE-A89D-6530AB88BEAA}"/>
    <dgm:cxn modelId="{E7F05EF9-EF3F-4EF0-8052-57FE86C4CD82}" srcId="{32698AFD-8A16-4CF8-A7E4-FB67DA220159}" destId="{10556A15-0CB5-471C-A11C-6C1063375360}" srcOrd="0" destOrd="0" parTransId="{8B87415F-1769-4572-886B-96AD49A68A50}" sibTransId="{3AE36EB0-352E-4266-8F3E-825BD0284A0D}"/>
    <dgm:cxn modelId="{14E52195-5761-4C2E-8833-09C5BF3DA2F7}" type="presOf" srcId="{A3BCF8D7-35B5-43FE-BB18-C6DDDB891F36}" destId="{10D9562B-9FAD-44BE-981D-61BA135B328B}" srcOrd="0" destOrd="0" presId="urn:microsoft.com/office/officeart/2005/8/layout/vList2"/>
    <dgm:cxn modelId="{3D3E5C00-F850-4335-8973-21B6D4687809}" type="presOf" srcId="{32698AFD-8A16-4CF8-A7E4-FB67DA220159}" destId="{C9736346-6ABF-4002-882C-DA04D95CC08C}" srcOrd="0" destOrd="0" presId="urn:microsoft.com/office/officeart/2005/8/layout/vList2"/>
    <dgm:cxn modelId="{F4D882FB-42A2-4451-AFB0-E4283867FADE}" type="presOf" srcId="{94953050-47A4-484A-AEE5-C315D09D0DB7}" destId="{41337975-350B-4B72-A3F3-2E51A79F14A1}" srcOrd="0" destOrd="1" presId="urn:microsoft.com/office/officeart/2005/8/layout/vList2"/>
    <dgm:cxn modelId="{1B0DC48A-950B-45D1-A1D3-684F397244D2}" type="presOf" srcId="{0D3B2BDA-F157-4D87-BCC1-7BB404FA324B}" destId="{41337975-350B-4B72-A3F3-2E51A79F14A1}" srcOrd="0" destOrd="0" presId="urn:microsoft.com/office/officeart/2005/8/layout/vList2"/>
    <dgm:cxn modelId="{F628DB9F-C38F-4FC5-B62D-C1C5B30E1947}" srcId="{F72ED3CF-9808-4609-A873-6E0EE27031B4}" destId="{7E443E67-5033-436C-B5E4-66946834B098}" srcOrd="2" destOrd="0" parTransId="{A4A14C55-02A7-4D61-8200-5C0188425640}" sibTransId="{A2A4B209-F45D-4474-9E06-B42E147CCAAB}"/>
    <dgm:cxn modelId="{179D0BFB-33E2-4DF1-B1AA-91BD4FC1E72F}" type="presOf" srcId="{7E443E67-5033-436C-B5E4-66946834B098}" destId="{41337975-350B-4B72-A3F3-2E51A79F14A1}" srcOrd="0" destOrd="2" presId="urn:microsoft.com/office/officeart/2005/8/layout/vList2"/>
    <dgm:cxn modelId="{5A27F346-655E-4451-8FA5-6272240FF987}" type="presParOf" srcId="{C9736346-6ABF-4002-882C-DA04D95CC08C}" destId="{8D2A746A-3AA3-4D7A-B19F-02F4EB475293}" srcOrd="0" destOrd="0" presId="urn:microsoft.com/office/officeart/2005/8/layout/vList2"/>
    <dgm:cxn modelId="{E5DA27B5-53B4-43B5-B660-D4E536176AE3}" type="presParOf" srcId="{C9736346-6ABF-4002-882C-DA04D95CC08C}" destId="{10D9562B-9FAD-44BE-981D-61BA135B328B}" srcOrd="1" destOrd="0" presId="urn:microsoft.com/office/officeart/2005/8/layout/vList2"/>
    <dgm:cxn modelId="{9AB0E253-2761-440A-81D3-8D3C47EED0B6}" type="presParOf" srcId="{C9736346-6ABF-4002-882C-DA04D95CC08C}" destId="{116903EE-AAAC-4544-BAFC-822DAA1B24EC}" srcOrd="2" destOrd="0" presId="urn:microsoft.com/office/officeart/2005/8/layout/vList2"/>
    <dgm:cxn modelId="{A8941028-EFB5-4EBA-946D-66D8392A80C1}" type="presParOf" srcId="{C9736346-6ABF-4002-882C-DA04D95CC08C}" destId="{41337975-350B-4B72-A3F3-2E51A79F14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C3E0B5-1EE4-48A6-BB11-0781C0CFE1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605D66-BC46-4FA4-9987-6ACA9A87C879}">
      <dgm:prSet custT="1"/>
      <dgm:spPr/>
      <dgm:t>
        <a:bodyPr/>
        <a:lstStyle/>
        <a:p>
          <a:pPr rtl="0"/>
          <a:r>
            <a:rPr lang="x-none" sz="2400" baseline="0" dirty="0" smtClean="0"/>
            <a:t>工作总结</a:t>
          </a:r>
          <a:endParaRPr lang="zh-CN" sz="2400" dirty="0"/>
        </a:p>
      </dgm:t>
    </dgm:pt>
    <dgm:pt modelId="{D49F5628-7F46-4BD2-8B39-2E188B8114BB}" type="parTrans" cxnId="{45319D42-B40C-46F6-9BAC-503815C15C3E}">
      <dgm:prSet/>
      <dgm:spPr/>
      <dgm:t>
        <a:bodyPr/>
        <a:lstStyle/>
        <a:p>
          <a:endParaRPr lang="zh-CN" altLang="en-US"/>
        </a:p>
      </dgm:t>
    </dgm:pt>
    <dgm:pt modelId="{121201FF-9D32-426D-A105-5B8C78DA40DA}" type="sibTrans" cxnId="{45319D42-B40C-46F6-9BAC-503815C15C3E}">
      <dgm:prSet/>
      <dgm:spPr/>
      <dgm:t>
        <a:bodyPr/>
        <a:lstStyle/>
        <a:p>
          <a:endParaRPr lang="zh-CN" altLang="en-US"/>
        </a:p>
      </dgm:t>
    </dgm:pt>
    <dgm:pt modelId="{2ED476F9-AD47-491B-A472-B1E9AE832330}">
      <dgm:prSet custT="1"/>
      <dgm:spPr/>
      <dgm:t>
        <a:bodyPr/>
        <a:lstStyle/>
        <a:p>
          <a:pPr rtl="0"/>
          <a:r>
            <a:rPr lang="x-none" sz="1800" baseline="0" dirty="0" smtClean="0"/>
            <a:t>前期工作</a:t>
          </a:r>
          <a:endParaRPr lang="zh-CN" sz="1800" dirty="0"/>
        </a:p>
      </dgm:t>
    </dgm:pt>
    <dgm:pt modelId="{1F2C7DF2-4594-45F9-BAAC-05B6F496DAF3}" type="parTrans" cxnId="{90E1CBE8-2B76-4E33-956E-53A66D8F5FAA}">
      <dgm:prSet/>
      <dgm:spPr/>
      <dgm:t>
        <a:bodyPr/>
        <a:lstStyle/>
        <a:p>
          <a:endParaRPr lang="zh-CN" altLang="en-US"/>
        </a:p>
      </dgm:t>
    </dgm:pt>
    <dgm:pt modelId="{B3228E87-8078-45D6-84D7-82BBA0765A1C}" type="sibTrans" cxnId="{90E1CBE8-2B76-4E33-956E-53A66D8F5FAA}">
      <dgm:prSet/>
      <dgm:spPr/>
      <dgm:t>
        <a:bodyPr/>
        <a:lstStyle/>
        <a:p>
          <a:endParaRPr lang="zh-CN" altLang="en-US"/>
        </a:p>
      </dgm:t>
    </dgm:pt>
    <dgm:pt modelId="{C63B787D-ED21-4E94-BBDE-85CF37067947}">
      <dgm:prSet custT="1"/>
      <dgm:spPr/>
      <dgm:t>
        <a:bodyPr/>
        <a:lstStyle/>
        <a:p>
          <a:pPr rtl="0"/>
          <a:r>
            <a:rPr lang="x-none" sz="1800" baseline="0" dirty="0" smtClean="0"/>
            <a:t>NoC、ACO和FPGA文献阅读</a:t>
          </a:r>
          <a:endParaRPr lang="zh-CN" sz="1800" dirty="0"/>
        </a:p>
      </dgm:t>
    </dgm:pt>
    <dgm:pt modelId="{43FDCD68-030A-4050-A27F-980F16D67ACD}" type="parTrans" cxnId="{E823E7D6-5A7D-4308-868C-8189A3D43A02}">
      <dgm:prSet/>
      <dgm:spPr/>
      <dgm:t>
        <a:bodyPr/>
        <a:lstStyle/>
        <a:p>
          <a:endParaRPr lang="zh-CN" altLang="en-US"/>
        </a:p>
      </dgm:t>
    </dgm:pt>
    <dgm:pt modelId="{499E9F11-20C3-42F1-9E02-195F8DC985AA}" type="sibTrans" cxnId="{E823E7D6-5A7D-4308-868C-8189A3D43A02}">
      <dgm:prSet/>
      <dgm:spPr/>
      <dgm:t>
        <a:bodyPr/>
        <a:lstStyle/>
        <a:p>
          <a:endParaRPr lang="zh-CN" altLang="en-US"/>
        </a:p>
      </dgm:t>
    </dgm:pt>
    <dgm:pt modelId="{C0427BA9-36A1-4E0A-9BAF-F3B9708257AA}">
      <dgm:prSet custT="1"/>
      <dgm:spPr/>
      <dgm:t>
        <a:bodyPr/>
        <a:lstStyle/>
        <a:p>
          <a:pPr rtl="0"/>
          <a:r>
            <a:rPr lang="x-none" sz="1800" baseline="0" dirty="0" smtClean="0"/>
            <a:t>基于MOJO开发板的FPGA编程练习</a:t>
          </a:r>
          <a:endParaRPr lang="zh-CN" sz="1800" dirty="0"/>
        </a:p>
      </dgm:t>
    </dgm:pt>
    <dgm:pt modelId="{008C4E77-36C3-4B38-9BB9-15F00EB06F89}" type="parTrans" cxnId="{4AD26CE4-47EA-46A1-A22F-F081D29F9C50}">
      <dgm:prSet/>
      <dgm:spPr/>
      <dgm:t>
        <a:bodyPr/>
        <a:lstStyle/>
        <a:p>
          <a:endParaRPr lang="zh-CN" altLang="en-US"/>
        </a:p>
      </dgm:t>
    </dgm:pt>
    <dgm:pt modelId="{FA4693C6-C50C-447F-A5C5-4423B3F80FE2}" type="sibTrans" cxnId="{4AD26CE4-47EA-46A1-A22F-F081D29F9C50}">
      <dgm:prSet/>
      <dgm:spPr/>
      <dgm:t>
        <a:bodyPr/>
        <a:lstStyle/>
        <a:p>
          <a:endParaRPr lang="zh-CN" altLang="en-US"/>
        </a:p>
      </dgm:t>
    </dgm:pt>
    <dgm:pt modelId="{988AB54C-DA55-4C7C-91F7-1C3FCFA2508E}">
      <dgm:prSet custT="1"/>
      <dgm:spPr/>
      <dgm:t>
        <a:bodyPr/>
        <a:lstStyle/>
        <a:p>
          <a:pPr rtl="0"/>
          <a:r>
            <a:rPr lang="x-none" sz="1800" baseline="0" dirty="0" smtClean="0"/>
            <a:t>核心工作</a:t>
          </a:r>
          <a:endParaRPr lang="zh-CN" sz="1800" dirty="0"/>
        </a:p>
      </dgm:t>
    </dgm:pt>
    <dgm:pt modelId="{061760D2-AD20-4213-BCC7-2CD905523A55}" type="parTrans" cxnId="{285C2BE4-A3B3-4B1B-A381-DBD4D2A265B7}">
      <dgm:prSet/>
      <dgm:spPr/>
      <dgm:t>
        <a:bodyPr/>
        <a:lstStyle/>
        <a:p>
          <a:endParaRPr lang="zh-CN" altLang="en-US"/>
        </a:p>
      </dgm:t>
    </dgm:pt>
    <dgm:pt modelId="{638EFE22-B7BE-4CD2-9024-235B09BF349A}" type="sibTrans" cxnId="{285C2BE4-A3B3-4B1B-A381-DBD4D2A265B7}">
      <dgm:prSet/>
      <dgm:spPr/>
      <dgm:t>
        <a:bodyPr/>
        <a:lstStyle/>
        <a:p>
          <a:endParaRPr lang="zh-CN" altLang="en-US"/>
        </a:p>
      </dgm:t>
    </dgm:pt>
    <dgm:pt modelId="{7D43E0E3-E88C-4761-BBCD-D98850E3A812}">
      <dgm:prSet custT="1"/>
      <dgm:spPr/>
      <dgm:t>
        <a:bodyPr/>
        <a:lstStyle/>
        <a:p>
          <a:pPr rtl="0"/>
          <a:r>
            <a:rPr lang="x-none" sz="1800" baseline="0" dirty="0" smtClean="0"/>
            <a:t>Odd Even路由算法的FPGA设计、实现与仿真</a:t>
          </a:r>
          <a:endParaRPr lang="zh-CN" sz="1800" dirty="0"/>
        </a:p>
      </dgm:t>
    </dgm:pt>
    <dgm:pt modelId="{E720FE42-9AC8-401D-A43C-165868F1BBFE}" type="parTrans" cxnId="{BB046EB9-21BA-4E77-9986-46488B1EF724}">
      <dgm:prSet/>
      <dgm:spPr/>
      <dgm:t>
        <a:bodyPr/>
        <a:lstStyle/>
        <a:p>
          <a:endParaRPr lang="zh-CN" altLang="en-US"/>
        </a:p>
      </dgm:t>
    </dgm:pt>
    <dgm:pt modelId="{F3E01FC6-4F14-4C62-A61C-E11B82F7C868}" type="sibTrans" cxnId="{BB046EB9-21BA-4E77-9986-46488B1EF724}">
      <dgm:prSet/>
      <dgm:spPr/>
      <dgm:t>
        <a:bodyPr/>
        <a:lstStyle/>
        <a:p>
          <a:endParaRPr lang="zh-CN" altLang="en-US"/>
        </a:p>
      </dgm:t>
    </dgm:pt>
    <dgm:pt modelId="{DD7473CA-4D57-4FD4-9102-489D526F4499}">
      <dgm:prSet custT="1"/>
      <dgm:spPr/>
      <dgm:t>
        <a:bodyPr/>
        <a:lstStyle/>
        <a:p>
          <a:pPr rtl="0"/>
          <a:r>
            <a:rPr lang="x-none" sz="1800" baseline="0" dirty="0" smtClean="0"/>
            <a:t>ACO选择算法的FPGA设计与实现与仿真</a:t>
          </a:r>
          <a:endParaRPr lang="zh-CN" sz="1800" dirty="0"/>
        </a:p>
      </dgm:t>
    </dgm:pt>
    <dgm:pt modelId="{2A2EFE10-F4B3-455E-9138-4B63C468B9A8}" type="parTrans" cxnId="{0265CA85-6A0D-4DA7-BC36-490AFA79B84F}">
      <dgm:prSet/>
      <dgm:spPr/>
      <dgm:t>
        <a:bodyPr/>
        <a:lstStyle/>
        <a:p>
          <a:endParaRPr lang="zh-CN" altLang="en-US"/>
        </a:p>
      </dgm:t>
    </dgm:pt>
    <dgm:pt modelId="{6733E9B2-A5DC-4EEA-BBB6-AFFDEEF8679B}" type="sibTrans" cxnId="{0265CA85-6A0D-4DA7-BC36-490AFA79B84F}">
      <dgm:prSet/>
      <dgm:spPr/>
      <dgm:t>
        <a:bodyPr/>
        <a:lstStyle/>
        <a:p>
          <a:endParaRPr lang="zh-CN" altLang="en-US"/>
        </a:p>
      </dgm:t>
    </dgm:pt>
    <dgm:pt modelId="{8C831EA9-3D64-4B04-AC04-227214CC59D3}">
      <dgm:prSet custT="1"/>
      <dgm:spPr/>
      <dgm:t>
        <a:bodyPr/>
        <a:lstStyle/>
        <a:p>
          <a:pPr rtl="0"/>
          <a:r>
            <a:rPr lang="x-none" sz="2400" baseline="0" dirty="0" smtClean="0"/>
            <a:t>不足与可改进之处</a:t>
          </a:r>
          <a:endParaRPr lang="zh-CN" sz="2400" dirty="0"/>
        </a:p>
      </dgm:t>
    </dgm:pt>
    <dgm:pt modelId="{A3BC30CD-B1B3-437C-A41E-950D81098574}" type="parTrans" cxnId="{BFEC4B6B-ADE5-4C6A-8AB8-51FB349677EC}">
      <dgm:prSet/>
      <dgm:spPr/>
      <dgm:t>
        <a:bodyPr/>
        <a:lstStyle/>
        <a:p>
          <a:endParaRPr lang="zh-CN" altLang="en-US"/>
        </a:p>
      </dgm:t>
    </dgm:pt>
    <dgm:pt modelId="{F4922C68-B0D8-4C8F-B126-4814D0B88373}" type="sibTrans" cxnId="{BFEC4B6B-ADE5-4C6A-8AB8-51FB349677EC}">
      <dgm:prSet/>
      <dgm:spPr/>
      <dgm:t>
        <a:bodyPr/>
        <a:lstStyle/>
        <a:p>
          <a:endParaRPr lang="zh-CN" altLang="en-US"/>
        </a:p>
      </dgm:t>
    </dgm:pt>
    <dgm:pt modelId="{DDF6184D-ABBE-4BFF-9DCE-151BC068E587}">
      <dgm:prSet custT="1"/>
      <dgm:spPr/>
      <dgm:t>
        <a:bodyPr/>
        <a:lstStyle/>
        <a:p>
          <a:pPr rtl="0"/>
          <a:r>
            <a:rPr lang="x-none" sz="1800" baseline="0" dirty="0" smtClean="0"/>
            <a:t>扩大结点数、完善路由器架构、优化ACO选择算法</a:t>
          </a:r>
          <a:endParaRPr lang="zh-CN" sz="1800" dirty="0"/>
        </a:p>
      </dgm:t>
    </dgm:pt>
    <dgm:pt modelId="{65B1F95A-452D-4351-A157-35411F5B3EDB}" type="parTrans" cxnId="{58268C79-0A4D-4986-A2D0-65A83621A3E0}">
      <dgm:prSet/>
      <dgm:spPr/>
      <dgm:t>
        <a:bodyPr/>
        <a:lstStyle/>
        <a:p>
          <a:endParaRPr lang="zh-CN" altLang="en-US"/>
        </a:p>
      </dgm:t>
    </dgm:pt>
    <dgm:pt modelId="{9A04AAA0-9295-4CC6-88EF-71D416247E47}" type="sibTrans" cxnId="{58268C79-0A4D-4986-A2D0-65A83621A3E0}">
      <dgm:prSet/>
      <dgm:spPr/>
      <dgm:t>
        <a:bodyPr/>
        <a:lstStyle/>
        <a:p>
          <a:endParaRPr lang="zh-CN" altLang="en-US"/>
        </a:p>
      </dgm:t>
    </dgm:pt>
    <dgm:pt modelId="{14D6576F-9C91-45A7-B0A6-E073F0EC1DFC}" type="pres">
      <dgm:prSet presAssocID="{BDC3E0B5-1EE4-48A6-BB11-0781C0CFE1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98CBA3-C0F8-4C94-8943-454EDD314B7D}" type="pres">
      <dgm:prSet presAssocID="{23605D66-BC46-4FA4-9987-6ACA9A87C8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CD375-29CE-4D2F-8516-4A94FCCF2A6E}" type="pres">
      <dgm:prSet presAssocID="{23605D66-BC46-4FA4-9987-6ACA9A87C8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589E8-27B5-4C1E-8955-2515A50F5C17}" type="pres">
      <dgm:prSet presAssocID="{8C831EA9-3D64-4B04-AC04-227214CC59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4CE40-A9C4-4A84-A02D-292B3CD64005}" type="pres">
      <dgm:prSet presAssocID="{8C831EA9-3D64-4B04-AC04-227214CC59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C51566-3FC7-4814-8753-A0EDB85A72EB}" type="presOf" srcId="{BDC3E0B5-1EE4-48A6-BB11-0781C0CFE134}" destId="{14D6576F-9C91-45A7-B0A6-E073F0EC1DFC}" srcOrd="0" destOrd="0" presId="urn:microsoft.com/office/officeart/2005/8/layout/vList2"/>
    <dgm:cxn modelId="{4AD26CE4-47EA-46A1-A22F-F081D29F9C50}" srcId="{2ED476F9-AD47-491B-A472-B1E9AE832330}" destId="{C0427BA9-36A1-4E0A-9BAF-F3B9708257AA}" srcOrd="1" destOrd="0" parTransId="{008C4E77-36C3-4B38-9BB9-15F00EB06F89}" sibTransId="{FA4693C6-C50C-447F-A5C5-4423B3F80FE2}"/>
    <dgm:cxn modelId="{90E1CBE8-2B76-4E33-956E-53A66D8F5FAA}" srcId="{23605D66-BC46-4FA4-9987-6ACA9A87C879}" destId="{2ED476F9-AD47-491B-A472-B1E9AE832330}" srcOrd="0" destOrd="0" parTransId="{1F2C7DF2-4594-45F9-BAAC-05B6F496DAF3}" sibTransId="{B3228E87-8078-45D6-84D7-82BBA0765A1C}"/>
    <dgm:cxn modelId="{A87E1A7F-D29D-45EE-B10B-866AE86D970E}" type="presOf" srcId="{988AB54C-DA55-4C7C-91F7-1C3FCFA2508E}" destId="{5B8CD375-29CE-4D2F-8516-4A94FCCF2A6E}" srcOrd="0" destOrd="3" presId="urn:microsoft.com/office/officeart/2005/8/layout/vList2"/>
    <dgm:cxn modelId="{F655E623-C413-47F8-8EF4-7C559EC4981E}" type="presOf" srcId="{C63B787D-ED21-4E94-BBDE-85CF37067947}" destId="{5B8CD375-29CE-4D2F-8516-4A94FCCF2A6E}" srcOrd="0" destOrd="1" presId="urn:microsoft.com/office/officeart/2005/8/layout/vList2"/>
    <dgm:cxn modelId="{CDE6B0B6-0FF0-45CC-85E0-8A5769B6C819}" type="presOf" srcId="{8C831EA9-3D64-4B04-AC04-227214CC59D3}" destId="{313589E8-27B5-4C1E-8955-2515A50F5C17}" srcOrd="0" destOrd="0" presId="urn:microsoft.com/office/officeart/2005/8/layout/vList2"/>
    <dgm:cxn modelId="{E823E7D6-5A7D-4308-868C-8189A3D43A02}" srcId="{2ED476F9-AD47-491B-A472-B1E9AE832330}" destId="{C63B787D-ED21-4E94-BBDE-85CF37067947}" srcOrd="0" destOrd="0" parTransId="{43FDCD68-030A-4050-A27F-980F16D67ACD}" sibTransId="{499E9F11-20C3-42F1-9E02-195F8DC985AA}"/>
    <dgm:cxn modelId="{285C2BE4-A3B3-4B1B-A381-DBD4D2A265B7}" srcId="{23605D66-BC46-4FA4-9987-6ACA9A87C879}" destId="{988AB54C-DA55-4C7C-91F7-1C3FCFA2508E}" srcOrd="1" destOrd="0" parTransId="{061760D2-AD20-4213-BCC7-2CD905523A55}" sibTransId="{638EFE22-B7BE-4CD2-9024-235B09BF349A}"/>
    <dgm:cxn modelId="{BFEC4B6B-ADE5-4C6A-8AB8-51FB349677EC}" srcId="{BDC3E0B5-1EE4-48A6-BB11-0781C0CFE134}" destId="{8C831EA9-3D64-4B04-AC04-227214CC59D3}" srcOrd="1" destOrd="0" parTransId="{A3BC30CD-B1B3-437C-A41E-950D81098574}" sibTransId="{F4922C68-B0D8-4C8F-B126-4814D0B88373}"/>
    <dgm:cxn modelId="{02AE4E62-2407-45C1-8B69-C82E0F3A407A}" type="presOf" srcId="{C0427BA9-36A1-4E0A-9BAF-F3B9708257AA}" destId="{5B8CD375-29CE-4D2F-8516-4A94FCCF2A6E}" srcOrd="0" destOrd="2" presId="urn:microsoft.com/office/officeart/2005/8/layout/vList2"/>
    <dgm:cxn modelId="{58268C79-0A4D-4986-A2D0-65A83621A3E0}" srcId="{8C831EA9-3D64-4B04-AC04-227214CC59D3}" destId="{DDF6184D-ABBE-4BFF-9DCE-151BC068E587}" srcOrd="0" destOrd="0" parTransId="{65B1F95A-452D-4351-A157-35411F5B3EDB}" sibTransId="{9A04AAA0-9295-4CC6-88EF-71D416247E47}"/>
    <dgm:cxn modelId="{BAA794EB-F800-4376-A4CA-A1716B8A66B1}" type="presOf" srcId="{DDF6184D-ABBE-4BFF-9DCE-151BC068E587}" destId="{4B94CE40-A9C4-4A84-A02D-292B3CD64005}" srcOrd="0" destOrd="0" presId="urn:microsoft.com/office/officeart/2005/8/layout/vList2"/>
    <dgm:cxn modelId="{113951B9-2768-4A51-8897-7785990287A2}" type="presOf" srcId="{DD7473CA-4D57-4FD4-9102-489D526F4499}" destId="{5B8CD375-29CE-4D2F-8516-4A94FCCF2A6E}" srcOrd="0" destOrd="5" presId="urn:microsoft.com/office/officeart/2005/8/layout/vList2"/>
    <dgm:cxn modelId="{0265CA85-6A0D-4DA7-BC36-490AFA79B84F}" srcId="{988AB54C-DA55-4C7C-91F7-1C3FCFA2508E}" destId="{DD7473CA-4D57-4FD4-9102-489D526F4499}" srcOrd="1" destOrd="0" parTransId="{2A2EFE10-F4B3-455E-9138-4B63C468B9A8}" sibTransId="{6733E9B2-A5DC-4EEA-BBB6-AFFDEEF8679B}"/>
    <dgm:cxn modelId="{5C877D04-7DCB-4584-B54F-DFB1AE079050}" type="presOf" srcId="{23605D66-BC46-4FA4-9987-6ACA9A87C879}" destId="{BB98CBA3-C0F8-4C94-8943-454EDD314B7D}" srcOrd="0" destOrd="0" presId="urn:microsoft.com/office/officeart/2005/8/layout/vList2"/>
    <dgm:cxn modelId="{BB046EB9-21BA-4E77-9986-46488B1EF724}" srcId="{988AB54C-DA55-4C7C-91F7-1C3FCFA2508E}" destId="{7D43E0E3-E88C-4761-BBCD-D98850E3A812}" srcOrd="0" destOrd="0" parTransId="{E720FE42-9AC8-401D-A43C-165868F1BBFE}" sibTransId="{F3E01FC6-4F14-4C62-A61C-E11B82F7C868}"/>
    <dgm:cxn modelId="{204DCBB2-A108-4B11-ADCD-9D50836E501E}" type="presOf" srcId="{7D43E0E3-E88C-4761-BBCD-D98850E3A812}" destId="{5B8CD375-29CE-4D2F-8516-4A94FCCF2A6E}" srcOrd="0" destOrd="4" presId="urn:microsoft.com/office/officeart/2005/8/layout/vList2"/>
    <dgm:cxn modelId="{45319D42-B40C-46F6-9BAC-503815C15C3E}" srcId="{BDC3E0B5-1EE4-48A6-BB11-0781C0CFE134}" destId="{23605D66-BC46-4FA4-9987-6ACA9A87C879}" srcOrd="0" destOrd="0" parTransId="{D49F5628-7F46-4BD2-8B39-2E188B8114BB}" sibTransId="{121201FF-9D32-426D-A105-5B8C78DA40DA}"/>
    <dgm:cxn modelId="{93CD830F-4C89-4D6D-A66E-6F125ACE6749}" type="presOf" srcId="{2ED476F9-AD47-491B-A472-B1E9AE832330}" destId="{5B8CD375-29CE-4D2F-8516-4A94FCCF2A6E}" srcOrd="0" destOrd="0" presId="urn:microsoft.com/office/officeart/2005/8/layout/vList2"/>
    <dgm:cxn modelId="{FCD2B909-BED9-4186-9562-8D0E0E63BF19}" type="presParOf" srcId="{14D6576F-9C91-45A7-B0A6-E073F0EC1DFC}" destId="{BB98CBA3-C0F8-4C94-8943-454EDD314B7D}" srcOrd="0" destOrd="0" presId="urn:microsoft.com/office/officeart/2005/8/layout/vList2"/>
    <dgm:cxn modelId="{ADC868F0-F4C2-4682-9505-E64A36501FF0}" type="presParOf" srcId="{14D6576F-9C91-45A7-B0A6-E073F0EC1DFC}" destId="{5B8CD375-29CE-4D2F-8516-4A94FCCF2A6E}" srcOrd="1" destOrd="0" presId="urn:microsoft.com/office/officeart/2005/8/layout/vList2"/>
    <dgm:cxn modelId="{3287BE3A-00C7-460C-9259-ABC9C923CC9E}" type="presParOf" srcId="{14D6576F-9C91-45A7-B0A6-E073F0EC1DFC}" destId="{313589E8-27B5-4C1E-8955-2515A50F5C17}" srcOrd="2" destOrd="0" presId="urn:microsoft.com/office/officeart/2005/8/layout/vList2"/>
    <dgm:cxn modelId="{9BD1065F-E44A-4B75-8903-EA32D42CB60E}" type="presParOf" srcId="{14D6576F-9C91-45A7-B0A6-E073F0EC1DFC}" destId="{4B94CE40-A9C4-4A84-A02D-292B3CD640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1AC43-1D71-4A49-8FC6-A4D80750B520}">
      <dsp:nvSpPr>
        <dsp:cNvPr id="0" name=""/>
        <dsp:cNvSpPr/>
      </dsp:nvSpPr>
      <dsp:spPr>
        <a:xfrm>
          <a:off x="0" y="61826"/>
          <a:ext cx="6858010" cy="2263950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300" kern="1200" dirty="0" smtClean="0">
              <a:solidFill>
                <a:schemeClr val="bg1"/>
              </a:solidFill>
            </a:rPr>
            <a:t>基于FPGA的片上网络自适应路由算法的设计与实现</a:t>
          </a:r>
          <a:endParaRPr lang="zh-CN" sz="4300" kern="1200" dirty="0">
            <a:solidFill>
              <a:schemeClr val="bg1"/>
            </a:solidFill>
          </a:endParaRPr>
        </a:p>
      </dsp:txBody>
      <dsp:txXfrm>
        <a:off x="110517" y="172343"/>
        <a:ext cx="6636976" cy="2042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16658-46DB-4EDE-AC8E-89C0A3E6F8B5}">
      <dsp:nvSpPr>
        <dsp:cNvPr id="0" name=""/>
        <dsp:cNvSpPr/>
      </dsp:nvSpPr>
      <dsp:spPr>
        <a:xfrm>
          <a:off x="625914" y="0"/>
          <a:ext cx="7093702" cy="5458515"/>
        </a:xfrm>
        <a:prstGeom prst="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6EC23-9194-453D-A9C5-B5AB8E0A4787}">
      <dsp:nvSpPr>
        <dsp:cNvPr id="0" name=""/>
        <dsp:cNvSpPr/>
      </dsp:nvSpPr>
      <dsp:spPr>
        <a:xfrm>
          <a:off x="4611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背景</a:t>
          </a:r>
          <a:endParaRPr lang="zh-CN" sz="2400" kern="1200">
            <a:solidFill>
              <a:schemeClr val="bg1"/>
            </a:solidFill>
          </a:endParaRPr>
        </a:p>
      </dsp:txBody>
      <dsp:txXfrm>
        <a:off x="52790" y="1685733"/>
        <a:ext cx="890592" cy="2087048"/>
      </dsp:txXfrm>
    </dsp:sp>
    <dsp:sp modelId="{E39A28E3-7720-49E9-976E-740C1E56E31C}">
      <dsp:nvSpPr>
        <dsp:cNvPr id="0" name=""/>
        <dsp:cNvSpPr/>
      </dsp:nvSpPr>
      <dsp:spPr>
        <a:xfrm>
          <a:off x="1054519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相关工作</a:t>
          </a:r>
          <a:endParaRPr lang="zh-CN" sz="2400" kern="1200">
            <a:solidFill>
              <a:schemeClr val="bg1"/>
            </a:solidFill>
          </a:endParaRPr>
        </a:p>
      </dsp:txBody>
      <dsp:txXfrm>
        <a:off x="1102698" y="1685733"/>
        <a:ext cx="890592" cy="2087048"/>
      </dsp:txXfrm>
    </dsp:sp>
    <dsp:sp modelId="{0EB48231-A276-4C07-A910-064707E78A43}">
      <dsp:nvSpPr>
        <dsp:cNvPr id="0" name=""/>
        <dsp:cNvSpPr/>
      </dsp:nvSpPr>
      <dsp:spPr>
        <a:xfrm>
          <a:off x="2104428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我的工作</a:t>
          </a:r>
          <a:endParaRPr lang="zh-CN" sz="2400" kern="1200">
            <a:solidFill>
              <a:schemeClr val="bg1"/>
            </a:solidFill>
          </a:endParaRPr>
        </a:p>
      </dsp:txBody>
      <dsp:txXfrm>
        <a:off x="2152607" y="1685733"/>
        <a:ext cx="890592" cy="2087048"/>
      </dsp:txXfrm>
    </dsp:sp>
    <dsp:sp modelId="{24230863-83F0-4C97-B5BB-267F7DAF275E}">
      <dsp:nvSpPr>
        <dsp:cNvPr id="0" name=""/>
        <dsp:cNvSpPr/>
      </dsp:nvSpPr>
      <dsp:spPr>
        <a:xfrm>
          <a:off x="3154336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实验环境</a:t>
          </a:r>
          <a:endParaRPr lang="zh-CN" sz="2400" kern="1200">
            <a:solidFill>
              <a:schemeClr val="bg1"/>
            </a:solidFill>
          </a:endParaRPr>
        </a:p>
      </dsp:txBody>
      <dsp:txXfrm>
        <a:off x="3202515" y="1685733"/>
        <a:ext cx="890592" cy="2087048"/>
      </dsp:txXfrm>
    </dsp:sp>
    <dsp:sp modelId="{1586D44E-B826-4CBB-95FD-4DA7C2196FF1}">
      <dsp:nvSpPr>
        <dsp:cNvPr id="0" name=""/>
        <dsp:cNvSpPr/>
      </dsp:nvSpPr>
      <dsp:spPr>
        <a:xfrm>
          <a:off x="4204245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实验配置</a:t>
          </a:r>
          <a:endParaRPr lang="zh-CN" sz="2400" kern="1200">
            <a:solidFill>
              <a:schemeClr val="bg1"/>
            </a:solidFill>
          </a:endParaRPr>
        </a:p>
      </dsp:txBody>
      <dsp:txXfrm>
        <a:off x="4252424" y="1685733"/>
        <a:ext cx="890592" cy="2087048"/>
      </dsp:txXfrm>
    </dsp:sp>
    <dsp:sp modelId="{481CB259-B9C2-415A-A0D0-7C6E84E60606}">
      <dsp:nvSpPr>
        <dsp:cNvPr id="0" name=""/>
        <dsp:cNvSpPr/>
      </dsp:nvSpPr>
      <dsp:spPr>
        <a:xfrm>
          <a:off x="5254153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主要性能指标</a:t>
          </a:r>
          <a:endParaRPr lang="zh-CN" sz="2400" kern="1200">
            <a:solidFill>
              <a:schemeClr val="bg1"/>
            </a:solidFill>
          </a:endParaRPr>
        </a:p>
      </dsp:txBody>
      <dsp:txXfrm>
        <a:off x="5302332" y="1685733"/>
        <a:ext cx="890592" cy="2087048"/>
      </dsp:txXfrm>
    </dsp:sp>
    <dsp:sp modelId="{64811041-AC7A-40E7-81AC-E588F715E5E8}">
      <dsp:nvSpPr>
        <dsp:cNvPr id="0" name=""/>
        <dsp:cNvSpPr/>
      </dsp:nvSpPr>
      <dsp:spPr>
        <a:xfrm>
          <a:off x="6304062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实验结果与分析</a:t>
          </a:r>
          <a:endParaRPr lang="zh-CN" sz="2400" kern="1200">
            <a:solidFill>
              <a:schemeClr val="bg1"/>
            </a:solidFill>
          </a:endParaRPr>
        </a:p>
      </dsp:txBody>
      <dsp:txXfrm>
        <a:off x="6352241" y="1685733"/>
        <a:ext cx="890592" cy="2087048"/>
      </dsp:txXfrm>
    </dsp:sp>
    <dsp:sp modelId="{09FB29AC-7DE3-4964-BDD3-086873B88512}">
      <dsp:nvSpPr>
        <dsp:cNvPr id="0" name=""/>
        <dsp:cNvSpPr/>
      </dsp:nvSpPr>
      <dsp:spPr>
        <a:xfrm>
          <a:off x="7353970" y="1637554"/>
          <a:ext cx="986950" cy="218340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solidFill>
                <a:schemeClr val="bg1"/>
              </a:solidFill>
            </a:rPr>
            <a:t>结束语</a:t>
          </a:r>
          <a:endParaRPr lang="zh-CN" sz="2400" kern="1200">
            <a:solidFill>
              <a:schemeClr val="bg1"/>
            </a:solidFill>
          </a:endParaRPr>
        </a:p>
      </dsp:txBody>
      <dsp:txXfrm>
        <a:off x="7402149" y="1685733"/>
        <a:ext cx="890592" cy="2087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B5479-4C67-46DF-B54D-8A7BC2671E3D}">
      <dsp:nvSpPr>
        <dsp:cNvPr id="0" name=""/>
        <dsp:cNvSpPr/>
      </dsp:nvSpPr>
      <dsp:spPr>
        <a:xfrm>
          <a:off x="0" y="161358"/>
          <a:ext cx="7772870" cy="690153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200" kern="1200" baseline="0" dirty="0" smtClean="0"/>
            <a:t>路由算法：从所有输出端口列表中选出可用的输出端口列表</a:t>
          </a:r>
          <a:endParaRPr lang="zh-CN" sz="2200" kern="1200" dirty="0"/>
        </a:p>
      </dsp:txBody>
      <dsp:txXfrm>
        <a:off x="33690" y="195048"/>
        <a:ext cx="7705490" cy="622773"/>
      </dsp:txXfrm>
    </dsp:sp>
    <dsp:sp modelId="{AC94115F-05E2-4B20-B8DD-DC1314396A4D}">
      <dsp:nvSpPr>
        <dsp:cNvPr id="0" name=""/>
        <dsp:cNvSpPr/>
      </dsp:nvSpPr>
      <dsp:spPr>
        <a:xfrm>
          <a:off x="0" y="962345"/>
          <a:ext cx="7772870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8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Odd Even Turn Model（奇偶转弯）路由算法</a:t>
          </a:r>
          <a:endParaRPr lang="zh-CN" sz="1800" kern="1200" dirty="0"/>
        </a:p>
      </dsp:txBody>
      <dsp:txXfrm>
        <a:off x="0" y="962345"/>
        <a:ext cx="7772870" cy="409860"/>
      </dsp:txXfrm>
    </dsp:sp>
    <dsp:sp modelId="{C14217E1-10E5-47E5-B458-EE318365C097}">
      <dsp:nvSpPr>
        <dsp:cNvPr id="0" name=""/>
        <dsp:cNvSpPr/>
      </dsp:nvSpPr>
      <dsp:spPr>
        <a:xfrm>
          <a:off x="0" y="1559102"/>
          <a:ext cx="7772870" cy="690153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200" kern="1200" baseline="0" dirty="0" smtClean="0"/>
            <a:t>选择算法：从可用的输出端口列表中选出最合适的输出端口</a:t>
          </a:r>
          <a:endParaRPr lang="zh-CN" sz="2200" kern="1200" dirty="0"/>
        </a:p>
      </dsp:txBody>
      <dsp:txXfrm>
        <a:off x="33690" y="1592792"/>
        <a:ext cx="7705490" cy="622773"/>
      </dsp:txXfrm>
    </dsp:sp>
    <dsp:sp modelId="{DADE862C-5CE8-40D2-9E7A-330DAAF9B2A9}">
      <dsp:nvSpPr>
        <dsp:cNvPr id="0" name=""/>
        <dsp:cNvSpPr/>
      </dsp:nvSpPr>
      <dsp:spPr>
        <a:xfrm>
          <a:off x="0" y="2349780"/>
          <a:ext cx="7772870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8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Buffer Level （缓</a:t>
          </a:r>
          <a:r>
            <a:rPr lang="zh-CN" sz="1800" kern="1200" baseline="0" dirty="0" smtClean="0"/>
            <a:t>冲</a:t>
          </a:r>
          <a:r>
            <a:rPr lang="x-none" sz="1800" kern="1200" baseline="0" dirty="0" smtClean="0"/>
            <a:t>水平）选择算法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Neighbor on Path （NoP，路径邻居）选择算法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上述两种算法都未考虑网络状态的历史信息</a:t>
          </a:r>
          <a:endParaRPr lang="zh-CN" sz="1800" kern="1200" dirty="0"/>
        </a:p>
      </dsp:txBody>
      <dsp:txXfrm>
        <a:off x="0" y="2349780"/>
        <a:ext cx="7772870" cy="1275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EB3B3-4768-476D-9432-C92F5A0CEDAA}">
      <dsp:nvSpPr>
        <dsp:cNvPr id="0" name=""/>
        <dsp:cNvSpPr/>
      </dsp:nvSpPr>
      <dsp:spPr>
        <a:xfrm>
          <a:off x="987" y="95116"/>
          <a:ext cx="3232289" cy="1112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b="1" kern="1200" baseline="0" dirty="0" smtClean="0"/>
            <a:t>蚁群优化（Ant Colony Optimization, ACO）</a:t>
          </a:r>
          <a:endParaRPr lang="zh-CN" sz="2000" b="1" kern="1200" dirty="0"/>
        </a:p>
      </dsp:txBody>
      <dsp:txXfrm>
        <a:off x="33569" y="127698"/>
        <a:ext cx="3167125" cy="1047251"/>
      </dsp:txXfrm>
    </dsp:sp>
    <dsp:sp modelId="{98B4C8FB-CF1C-4ED1-B053-2E10E66B8A63}">
      <dsp:nvSpPr>
        <dsp:cNvPr id="0" name=""/>
        <dsp:cNvSpPr/>
      </dsp:nvSpPr>
      <dsp:spPr>
        <a:xfrm>
          <a:off x="324216" y="1207532"/>
          <a:ext cx="323228" cy="616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299"/>
              </a:lnTo>
              <a:lnTo>
                <a:pt x="323228" y="6162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0284C-56DE-445D-88C4-47E1A48DC88F}">
      <dsp:nvSpPr>
        <dsp:cNvPr id="0" name=""/>
        <dsp:cNvSpPr/>
      </dsp:nvSpPr>
      <dsp:spPr>
        <a:xfrm>
          <a:off x="647445" y="1369644"/>
          <a:ext cx="2594608" cy="908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kern="1200" baseline="0" dirty="0" smtClean="0"/>
            <a:t>源自自然界中的蚁群觅食行为</a:t>
          </a:r>
          <a:endParaRPr lang="zh-CN" sz="2000" kern="1200" dirty="0"/>
        </a:p>
      </dsp:txBody>
      <dsp:txXfrm>
        <a:off x="674050" y="1396249"/>
        <a:ext cx="2541398" cy="855164"/>
      </dsp:txXfrm>
    </dsp:sp>
    <dsp:sp modelId="{9E9F7B54-0015-4ED6-94F3-8006D1CC5EC6}">
      <dsp:nvSpPr>
        <dsp:cNvPr id="0" name=""/>
        <dsp:cNvSpPr/>
      </dsp:nvSpPr>
      <dsp:spPr>
        <a:xfrm>
          <a:off x="324216" y="1207532"/>
          <a:ext cx="323228" cy="1678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048"/>
              </a:lnTo>
              <a:lnTo>
                <a:pt x="323228" y="16780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6108-72DD-4502-AE21-9EE6B0522CA8}">
      <dsp:nvSpPr>
        <dsp:cNvPr id="0" name=""/>
        <dsp:cNvSpPr/>
      </dsp:nvSpPr>
      <dsp:spPr>
        <a:xfrm>
          <a:off x="647445" y="2440131"/>
          <a:ext cx="2577769" cy="89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kern="1200" baseline="0" dirty="0" smtClean="0"/>
            <a:t>模拟基于信息素的信息交换与反馈机制</a:t>
          </a:r>
          <a:endParaRPr lang="zh-CN" sz="2000" kern="1200" dirty="0"/>
        </a:p>
      </dsp:txBody>
      <dsp:txXfrm>
        <a:off x="673539" y="2466225"/>
        <a:ext cx="2525581" cy="838710"/>
      </dsp:txXfrm>
    </dsp:sp>
    <dsp:sp modelId="{27CE1F91-17F4-45CD-9044-8049480D39C1}">
      <dsp:nvSpPr>
        <dsp:cNvPr id="0" name=""/>
        <dsp:cNvSpPr/>
      </dsp:nvSpPr>
      <dsp:spPr>
        <a:xfrm>
          <a:off x="324216" y="1207532"/>
          <a:ext cx="323228" cy="2744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87"/>
              </a:lnTo>
              <a:lnTo>
                <a:pt x="323228" y="27447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1CC9A-7191-4F52-BF07-1D4CD72FA661}">
      <dsp:nvSpPr>
        <dsp:cNvPr id="0" name=""/>
        <dsp:cNvSpPr/>
      </dsp:nvSpPr>
      <dsp:spPr>
        <a:xfrm>
          <a:off x="647445" y="3493143"/>
          <a:ext cx="2584845" cy="918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kern="1200" baseline="0" dirty="0" smtClean="0"/>
            <a:t>算法呈现出并行与分布特性</a:t>
          </a:r>
          <a:endParaRPr lang="zh-CN" sz="2000" kern="1200" dirty="0"/>
        </a:p>
      </dsp:txBody>
      <dsp:txXfrm>
        <a:off x="674343" y="3520041"/>
        <a:ext cx="2531049" cy="86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A746A-3AA3-4D7A-B19F-02F4EB475293}">
      <dsp:nvSpPr>
        <dsp:cNvPr id="0" name=""/>
        <dsp:cNvSpPr/>
      </dsp:nvSpPr>
      <dsp:spPr>
        <a:xfrm>
          <a:off x="0" y="18892"/>
          <a:ext cx="7993449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300" kern="1200" baseline="0" dirty="0" smtClean="0"/>
            <a:t>基本思想</a:t>
          </a:r>
          <a:endParaRPr lang="zh-CN" sz="2300" kern="1200" dirty="0"/>
        </a:p>
      </dsp:txBody>
      <dsp:txXfrm>
        <a:off x="35222" y="54114"/>
        <a:ext cx="7923005" cy="651080"/>
      </dsp:txXfrm>
    </dsp:sp>
    <dsp:sp modelId="{10D9562B-9FAD-44BE-981D-61BA135B328B}">
      <dsp:nvSpPr>
        <dsp:cNvPr id="0" name=""/>
        <dsp:cNvSpPr/>
      </dsp:nvSpPr>
      <dsp:spPr>
        <a:xfrm>
          <a:off x="0" y="790757"/>
          <a:ext cx="7993449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92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用信息素来表达网络状态的历史信息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根据网络状态的历史信息和当前信息进行路由选择</a:t>
          </a:r>
          <a:endParaRPr lang="zh-CN" sz="1800" kern="1200" dirty="0"/>
        </a:p>
      </dsp:txBody>
      <dsp:txXfrm>
        <a:off x="0" y="790757"/>
        <a:ext cx="7993449" cy="833175"/>
      </dsp:txXfrm>
    </dsp:sp>
    <dsp:sp modelId="{116903EE-AAAC-4544-BAFC-822DAA1B24EC}">
      <dsp:nvSpPr>
        <dsp:cNvPr id="0" name=""/>
        <dsp:cNvSpPr/>
      </dsp:nvSpPr>
      <dsp:spPr>
        <a:xfrm>
          <a:off x="0" y="1689839"/>
          <a:ext cx="7993449" cy="72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300" kern="1200" baseline="0" dirty="0" smtClean="0"/>
            <a:t>具体实现</a:t>
          </a:r>
          <a:endParaRPr lang="zh-CN" sz="2300" kern="1200" dirty="0"/>
        </a:p>
      </dsp:txBody>
      <dsp:txXfrm>
        <a:off x="35222" y="1725061"/>
        <a:ext cx="7923005" cy="651080"/>
      </dsp:txXfrm>
    </dsp:sp>
    <dsp:sp modelId="{41337975-350B-4B72-A3F3-2E51A79F14A1}">
      <dsp:nvSpPr>
        <dsp:cNvPr id="0" name=""/>
        <dsp:cNvSpPr/>
      </dsp:nvSpPr>
      <dsp:spPr>
        <a:xfrm>
          <a:off x="0" y="2462834"/>
          <a:ext cx="7993449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新增两种消息包：正向</a:t>
          </a:r>
          <a:r>
            <a:rPr lang="zh-CN" sz="1800" kern="1200" baseline="0" dirty="0" smtClean="0"/>
            <a:t>（</a:t>
          </a:r>
          <a:r>
            <a:rPr lang="en-US" sz="1800" kern="1200" baseline="0" dirty="0" smtClean="0"/>
            <a:t>forward</a:t>
          </a:r>
          <a:r>
            <a:rPr lang="zh-CN" sz="1800" kern="1200" baseline="0" dirty="0" smtClean="0"/>
            <a:t>）</a:t>
          </a:r>
          <a:r>
            <a:rPr lang="x-none" sz="1800" kern="1200" baseline="0" dirty="0" smtClean="0"/>
            <a:t>蚂蚁包和逆向</a:t>
          </a:r>
          <a:r>
            <a:rPr lang="zh-CN" sz="1800" kern="1200" baseline="0" dirty="0" smtClean="0"/>
            <a:t>（</a:t>
          </a:r>
          <a:r>
            <a:rPr lang="en-US" sz="1800" kern="1200" baseline="0" dirty="0" smtClean="0"/>
            <a:t>backward</a:t>
          </a:r>
          <a:r>
            <a:rPr lang="zh-CN" sz="1800" kern="1200" baseline="0" dirty="0" smtClean="0"/>
            <a:t>）</a:t>
          </a:r>
          <a:r>
            <a:rPr lang="x-none" sz="1800" kern="1200" baseline="0" dirty="0" smtClean="0"/>
            <a:t>蚂蚁包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采用了基于信息素的路由表结构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采用了结合了信息素浓度和邻居结点缓冲水平的路由选择机制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正向蚂蚁包和</a:t>
          </a:r>
          <a:r>
            <a:rPr lang="zh-CN" altLang="en-US" sz="1800" kern="1200" baseline="0" dirty="0" smtClean="0"/>
            <a:t>普通</a:t>
          </a:r>
          <a:r>
            <a:rPr lang="x-none" sz="1800" kern="1200" baseline="0" dirty="0" smtClean="0"/>
            <a:t>包采用路由表进行路由，正向蚂蚁包到达目的结点后转换为逆向蚂蚁包，并在原路返回的过程中更新所经结点</a:t>
          </a:r>
          <a:r>
            <a:rPr lang="zh-CN" altLang="en-US" sz="1800" kern="1200" baseline="0" dirty="0" smtClean="0"/>
            <a:t>信息</a:t>
          </a:r>
          <a:r>
            <a:rPr lang="x-none" sz="1800" kern="1200" baseline="0" dirty="0" smtClean="0"/>
            <a:t>表中的浓度</a:t>
          </a:r>
          <a:endParaRPr lang="zh-CN" sz="1800" kern="1200" dirty="0"/>
        </a:p>
      </dsp:txBody>
      <dsp:txXfrm>
        <a:off x="0" y="2462834"/>
        <a:ext cx="7993449" cy="2094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8CBA3-C0F8-4C94-8943-454EDD314B7D}">
      <dsp:nvSpPr>
        <dsp:cNvPr id="0" name=""/>
        <dsp:cNvSpPr/>
      </dsp:nvSpPr>
      <dsp:spPr>
        <a:xfrm>
          <a:off x="0" y="10294"/>
          <a:ext cx="7772870" cy="726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baseline="0" dirty="0" smtClean="0"/>
            <a:t>工作总结</a:t>
          </a:r>
          <a:endParaRPr lang="zh-CN" sz="2400" kern="1200" dirty="0"/>
        </a:p>
      </dsp:txBody>
      <dsp:txXfrm>
        <a:off x="35468" y="45762"/>
        <a:ext cx="7701934" cy="655634"/>
      </dsp:txXfrm>
    </dsp:sp>
    <dsp:sp modelId="{5B8CD375-29CE-4D2F-8516-4A94FCCF2A6E}">
      <dsp:nvSpPr>
        <dsp:cNvPr id="0" name=""/>
        <dsp:cNvSpPr/>
      </dsp:nvSpPr>
      <dsp:spPr>
        <a:xfrm>
          <a:off x="0" y="736865"/>
          <a:ext cx="7772870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8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前期工作</a:t>
          </a:r>
          <a:endParaRPr lang="zh-CN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NoC、ACO和FPGA文献阅读</a:t>
          </a:r>
          <a:endParaRPr lang="zh-CN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基于MOJO开发板的FPGA编程练习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核心工作</a:t>
          </a:r>
          <a:endParaRPr lang="zh-CN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Odd Even路由算法的FPGA设计、实现与仿真</a:t>
          </a:r>
          <a:endParaRPr lang="zh-CN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ACO选择算法的FPGA设计与实现与仿真</a:t>
          </a:r>
          <a:endParaRPr lang="zh-CN" sz="1800" kern="1200" dirty="0"/>
        </a:p>
      </dsp:txBody>
      <dsp:txXfrm>
        <a:off x="0" y="736865"/>
        <a:ext cx="7772870" cy="2570939"/>
      </dsp:txXfrm>
    </dsp:sp>
    <dsp:sp modelId="{313589E8-27B5-4C1E-8955-2515A50F5C17}">
      <dsp:nvSpPr>
        <dsp:cNvPr id="0" name=""/>
        <dsp:cNvSpPr/>
      </dsp:nvSpPr>
      <dsp:spPr>
        <a:xfrm>
          <a:off x="0" y="3307805"/>
          <a:ext cx="7772870" cy="726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baseline="0" dirty="0" smtClean="0"/>
            <a:t>不足与可改进之处</a:t>
          </a:r>
          <a:endParaRPr lang="zh-CN" sz="2400" kern="1200" dirty="0"/>
        </a:p>
      </dsp:txBody>
      <dsp:txXfrm>
        <a:off x="35468" y="3343273"/>
        <a:ext cx="7701934" cy="655634"/>
      </dsp:txXfrm>
    </dsp:sp>
    <dsp:sp modelId="{4B94CE40-A9C4-4A84-A02D-292B3CD64005}">
      <dsp:nvSpPr>
        <dsp:cNvPr id="0" name=""/>
        <dsp:cNvSpPr/>
      </dsp:nvSpPr>
      <dsp:spPr>
        <a:xfrm>
          <a:off x="0" y="4034375"/>
          <a:ext cx="777287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89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x-none" sz="1800" kern="1200" baseline="0" dirty="0" smtClean="0"/>
            <a:t>扩大结点数、完善路由器架构、优化ACO选择算法</a:t>
          </a:r>
          <a:endParaRPr lang="zh-CN" sz="1800" kern="1200" dirty="0"/>
        </a:p>
      </dsp:txBody>
      <dsp:txXfrm>
        <a:off x="0" y="4034375"/>
        <a:ext cx="777287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7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9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915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533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90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6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233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020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871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8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7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36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10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41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346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5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48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75665722"/>
              </p:ext>
            </p:extLst>
          </p:nvPr>
        </p:nvGraphicFramePr>
        <p:xfrm>
          <a:off x="1143002" y="1122365"/>
          <a:ext cx="6858010" cy="238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980865"/>
            <a:ext cx="6858010" cy="1655764"/>
          </a:xfrm>
        </p:spPr>
        <p:txBody>
          <a:bodyPr/>
          <a:lstStyle/>
          <a:p>
            <a:r>
              <a:rPr lang="x-none" altLang="en-US" dirty="0">
                <a:solidFill>
                  <a:schemeClr val="tx1"/>
                </a:solidFill>
              </a:rPr>
              <a:t>学生：</a:t>
            </a:r>
            <a:r>
              <a:rPr lang="x-none" altLang="en-US" dirty="0" smtClean="0">
                <a:solidFill>
                  <a:schemeClr val="tx1"/>
                </a:solidFill>
              </a:rPr>
              <a:t>江岑倩</a:t>
            </a:r>
          </a:p>
          <a:p>
            <a:r>
              <a:rPr lang="x-none" altLang="en-US" dirty="0" smtClean="0">
                <a:solidFill>
                  <a:schemeClr val="tx1"/>
                </a:solidFill>
              </a:rPr>
              <a:t>指导教师：蔡旻</a:t>
            </a:r>
            <a:endParaRPr lang="x-none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184470"/>
            <a:ext cx="51206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北京工业大学 计算机学院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502" y="5599695"/>
            <a:ext cx="40291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本科生毕业设计答辩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路由器架构（原）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5" y="2427098"/>
            <a:ext cx="8518771" cy="406577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 smtClean="0"/>
              <a:t>基于FPGA的片上网络自适应路由算法的设计与实现</a:t>
            </a:r>
            <a:r>
              <a:rPr lang="en-US" dirty="0" smtClean="0"/>
              <a:t> - </a:t>
            </a:r>
            <a:r>
              <a:rPr lang="en-US" dirty="0" err="1" smtClean="0"/>
              <a:t>江岑倩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路由器架构</a:t>
            </a:r>
            <a:r>
              <a:rPr lang="zh-CN" altLang="en-US" dirty="0" smtClean="0"/>
              <a:t>（现）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 smtClean="0"/>
              <a:t>基于FPGA的片上网络自适应路由算法的设计与实现</a:t>
            </a:r>
            <a:r>
              <a:rPr lang="en-US" dirty="0" smtClean="0"/>
              <a:t> - </a:t>
            </a:r>
            <a:r>
              <a:rPr lang="en-US" dirty="0" err="1" smtClean="0"/>
              <a:t>江岑倩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9" y="2435547"/>
            <a:ext cx="8518771" cy="40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sz="4400" dirty="0"/>
              <a:t>实验环境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x-none" altLang="en-US" sz="2400" dirty="0"/>
              <a:t>开发环境：Altera Quartus Prime </a:t>
            </a:r>
            <a:r>
              <a:rPr lang="x-none" altLang="en-US" sz="2400" dirty="0" smtClean="0"/>
              <a:t>15.1</a:t>
            </a:r>
            <a:endParaRPr lang="en-US" altLang="en-US" sz="2400" dirty="0" smtClean="0"/>
          </a:p>
          <a:p>
            <a:endParaRPr lang="x-none" altLang="en-US" sz="800" dirty="0"/>
          </a:p>
          <a:p>
            <a:r>
              <a:rPr lang="x-none" altLang="en-US" sz="2400" dirty="0"/>
              <a:t>硬件描述语言：</a:t>
            </a:r>
            <a:r>
              <a:rPr lang="x-none" altLang="en-US" sz="2400" dirty="0" smtClean="0"/>
              <a:t>SystemVerilog</a:t>
            </a:r>
            <a:endParaRPr lang="en-US" altLang="en-US" sz="2400" dirty="0" smtClean="0"/>
          </a:p>
          <a:p>
            <a:endParaRPr lang="x-none" altLang="en-US" sz="800" dirty="0"/>
          </a:p>
          <a:p>
            <a:r>
              <a:rPr lang="x-none" altLang="en-US" sz="2400" dirty="0"/>
              <a:t>开发流程：FPGA设计收入-&gt;仿真-&gt;输出实验结果-&gt;实验结果统计</a:t>
            </a:r>
          </a:p>
          <a:p>
            <a:pPr lvl="1"/>
            <a:r>
              <a:rPr lang="x-none" altLang="en-US" sz="2000" dirty="0"/>
              <a:t>采用Testbench对单个结点和整个网络进行测试</a:t>
            </a:r>
          </a:p>
          <a:p>
            <a:pPr lvl="1"/>
            <a:r>
              <a:rPr lang="x-none" altLang="en-US" sz="2000" dirty="0"/>
              <a:t>采用$display</a:t>
            </a:r>
            <a:r>
              <a:rPr lang="x-none" altLang="en-US" sz="2000" dirty="0" smtClean="0"/>
              <a:t>语句输出片上网络的性能指标</a:t>
            </a:r>
            <a:endParaRPr lang="x-none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/>
              <a:t>基于FPGA的片上网络自适应路由算法的设计与实现 - 江岑倩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296791"/>
            <a:ext cx="7773338" cy="1596177"/>
          </a:xfrm>
        </p:spPr>
        <p:txBody>
          <a:bodyPr/>
          <a:lstStyle/>
          <a:p>
            <a:r>
              <a:rPr lang="x-none" altLang="en-US" sz="4400" dirty="0"/>
              <a:t>实验配置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64632"/>
            <a:ext cx="7772870" cy="4118645"/>
          </a:xfrm>
        </p:spPr>
        <p:txBody>
          <a:bodyPr>
            <a:normAutofit fontScale="97500"/>
          </a:bodyPr>
          <a:lstStyle/>
          <a:p>
            <a:r>
              <a:rPr lang="x-none" altLang="en-US" dirty="0">
                <a:sym typeface="+mn-ea"/>
              </a:rPr>
              <a:t>网格</a:t>
            </a:r>
            <a:r>
              <a:rPr lang="x-none" altLang="en-US" dirty="0"/>
              <a:t>（</a:t>
            </a:r>
            <a:r>
              <a:rPr lang="x-none" altLang="en-US" dirty="0">
                <a:sym typeface="+mn-ea"/>
              </a:rPr>
              <a:t>Mesh</a:t>
            </a:r>
            <a:r>
              <a:rPr lang="x-none" altLang="en-US" dirty="0"/>
              <a:t>）拓扑结构，4x4=16个结点；缓冲长度：4 packets</a:t>
            </a:r>
          </a:p>
          <a:p>
            <a:pPr lvl="0"/>
            <a:r>
              <a:rPr lang="x-none" altLang="en-US" dirty="0"/>
              <a:t>三种Synthetic Traffics：Uniform，Transpose和Hotspot</a:t>
            </a:r>
          </a:p>
          <a:p>
            <a:pPr lvl="0"/>
            <a:r>
              <a:rPr lang="x-none" altLang="en-US" dirty="0"/>
              <a:t>包注入率（Packet Injection Rate）：0.01～0.6 packets/node/cycle</a:t>
            </a:r>
          </a:p>
          <a:p>
            <a:pPr lvl="0"/>
            <a:r>
              <a:rPr lang="x-none" altLang="en-US" dirty="0"/>
              <a:t>Max cycles</a:t>
            </a:r>
          </a:p>
          <a:p>
            <a:pPr lvl="1"/>
            <a:r>
              <a:rPr lang="x-none" altLang="en-US" dirty="0"/>
              <a:t>Warmup: 1000, Measure: 10000, No Measure: 3000, Drain: 3000</a:t>
            </a:r>
          </a:p>
          <a:p>
            <a:pPr lvl="0"/>
            <a:r>
              <a:rPr lang="x-none" altLang="en-US" dirty="0"/>
              <a:t>ACO路由选择算法</a:t>
            </a:r>
          </a:p>
          <a:p>
            <a:pPr lvl="1"/>
            <a:r>
              <a:rPr lang="x-none" altLang="en-US" dirty="0"/>
              <a:t>路由选择因子alpha=0；激励因子rf=1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432937"/>
            <a:ext cx="7773338" cy="1596177"/>
          </a:xfrm>
        </p:spPr>
        <p:txBody>
          <a:bodyPr>
            <a:normAutofit/>
          </a:bodyPr>
          <a:lstStyle/>
          <a:p>
            <a:r>
              <a:rPr lang="x-none" altLang="en-US" sz="4400" dirty="0">
                <a:sym typeface="+mn-ea"/>
              </a:rPr>
              <a:t>主要性能指标</a:t>
            </a:r>
            <a:endParaRPr lang="x-none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10778"/>
            <a:ext cx="7772870" cy="1769091"/>
          </a:xfrm>
        </p:spPr>
        <p:txBody>
          <a:bodyPr>
            <a:noAutofit/>
          </a:bodyPr>
          <a:lstStyle/>
          <a:p>
            <a:r>
              <a:rPr lang="x-none" altLang="en-US" sz="2400" dirty="0" smtClean="0"/>
              <a:t>吞吐率（Throughput）= #Packets transmitted/node/cycle</a:t>
            </a:r>
          </a:p>
          <a:p>
            <a:pPr lvl="0"/>
            <a:r>
              <a:rPr lang="x-none" altLang="en-US" sz="2400" dirty="0" smtClean="0"/>
              <a:t>平均包延</a:t>
            </a:r>
            <a:r>
              <a:rPr lang="zh-CN" altLang="en-US" sz="2400" dirty="0" smtClean="0"/>
              <a:t>时</a:t>
            </a:r>
            <a:r>
              <a:rPr lang="x-none" altLang="en-US" sz="2400" dirty="0" smtClean="0"/>
              <a:t>（Average Packet Delay）</a:t>
            </a:r>
            <a:endParaRPr lang="x-none" alt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4802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14503"/>
              </p:ext>
            </p:extLst>
          </p:nvPr>
        </p:nvGraphicFramePr>
        <p:xfrm>
          <a:off x="685330" y="5023167"/>
          <a:ext cx="8016240" cy="12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670">
                  <a:extLst>
                    <a:ext uri="{9D8B030D-6E8A-4147-A177-3AD203B41FA5}">
                      <a16:colId xmlns:a16="http://schemas.microsoft.com/office/drawing/2014/main" val="224994297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973801627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3989172905"/>
                    </a:ext>
                  </a:extLst>
                </a:gridCol>
              </a:tblGrid>
              <a:tr h="424180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Logic [7:0]</a:t>
                      </a:r>
                      <a:endParaRPr lang="en-US" altLang="zh-CN" sz="1400" b="0" u="none" dirty="0"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id</a:t>
                      </a:r>
                      <a:endParaRPr lang="en-US" altLang="zh-CN" sz="1400" b="0" u="none"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仿真时记录消息包的</a:t>
                      </a:r>
                      <a:r>
                        <a:rPr lang="en-US" altLang="zh-CN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id</a:t>
                      </a:r>
                      <a:r>
                        <a:rPr lang="zh-CN" altLang="en-US" sz="1400">
                          <a:latin typeface="宋体" charset="0"/>
                          <a:ea typeface="宋体" charset="0"/>
                          <a:cs typeface="宋体" charset="0"/>
                          <a:sym typeface="+mn-ea"/>
                        </a:rPr>
                        <a:t>号</a:t>
                      </a:r>
                      <a:endParaRPr lang="zh-CN" altLang="en-US" sz="1400" b="0" u="none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57202"/>
                  </a:ext>
                </a:extLst>
              </a:tr>
              <a:tr h="42354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宋体" charset="0"/>
                          <a:ea typeface="宋体" charset="0"/>
                          <a:cs typeface="宋体" charset="0"/>
                        </a:rPr>
                        <a:t>logic</a:t>
                      </a: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measure</a:t>
                      </a: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charset="0"/>
                          <a:ea typeface="宋体" charset="0"/>
                          <a:cs typeface="宋体" charset="0"/>
                        </a:rPr>
                        <a:t>仿真时记录测试状态</a:t>
                      </a:r>
                    </a:p>
                  </a:txBody>
                  <a:tcPr marL="107950" marR="68580" marT="71755" marB="36195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58045"/>
                  </a:ext>
                </a:extLst>
              </a:tr>
              <a:tr h="423545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宋体" charset="0"/>
                          <a:ea typeface="宋体" charset="0"/>
                          <a:cs typeface="宋体" charset="0"/>
                        </a:rPr>
                        <a:t>logic [`TIME_STAMP_SIZE-1:0]</a:t>
                      </a: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宋体" charset="0"/>
                          <a:ea typeface="宋体" charset="0"/>
                          <a:cs typeface="宋体" charset="0"/>
                        </a:rPr>
                        <a:t>timestamp</a:t>
                      </a:r>
                    </a:p>
                  </a:txBody>
                  <a:tcPr marL="107950" marR="68580" marT="71755" marB="361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charset="0"/>
                          <a:ea typeface="宋体" charset="0"/>
                          <a:cs typeface="宋体" charset="0"/>
                        </a:rPr>
                        <a:t>仿真时记录数据包进入网络时的时间</a:t>
                      </a:r>
                    </a:p>
                  </a:txBody>
                  <a:tcPr marL="107950" marR="68580" marT="71755" marB="36195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6455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49165"/>
              </p:ext>
            </p:extLst>
          </p:nvPr>
        </p:nvGraphicFramePr>
        <p:xfrm>
          <a:off x="685330" y="4658314"/>
          <a:ext cx="8016240" cy="36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670">
                  <a:extLst>
                    <a:ext uri="{9D8B030D-6E8A-4147-A177-3AD203B41FA5}">
                      <a16:colId xmlns:a16="http://schemas.microsoft.com/office/drawing/2014/main" val="9534590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4266857604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081450558"/>
                    </a:ext>
                  </a:extLst>
                </a:gridCol>
              </a:tblGrid>
              <a:tr h="364853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类型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名称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描述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2235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772" y="413083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消息包结构体中用来帮助测试的字段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51" y="12534"/>
            <a:ext cx="7773338" cy="804410"/>
          </a:xfrm>
        </p:spPr>
        <p:txBody>
          <a:bodyPr/>
          <a:lstStyle/>
          <a:p>
            <a:r>
              <a:rPr lang="x-none" altLang="en-US" dirty="0"/>
              <a:t>实验结果分析：</a:t>
            </a:r>
            <a:r>
              <a:rPr lang="x-none" altLang="en-US" dirty="0">
                <a:sym typeface="+mn-ea"/>
              </a:rPr>
              <a:t>吞吐率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8765" y="4210911"/>
            <a:ext cx="2249905" cy="1854927"/>
          </a:xfrm>
        </p:spPr>
        <p:txBody>
          <a:bodyPr>
            <a:noAutofit/>
          </a:bodyPr>
          <a:lstStyle/>
          <a:p>
            <a:r>
              <a:rPr lang="x-none" altLang="en-US" dirty="0" smtClean="0"/>
              <a:t>结论</a:t>
            </a:r>
            <a:r>
              <a:rPr lang="zh-CN" altLang="en-US" dirty="0" smtClean="0"/>
              <a:t>：</a:t>
            </a:r>
            <a:r>
              <a:rPr lang="zh-CN" altLang="en-US" dirty="0">
                <a:effectLst/>
              </a:rPr>
              <a:t>在消息包注入率</a:t>
            </a:r>
            <a:r>
              <a:rPr lang="zh-CN" altLang="en-US" dirty="0" smtClean="0">
                <a:effectLst/>
              </a:rPr>
              <a:t>较低时，平衡。</a:t>
            </a:r>
            <a:r>
              <a:rPr lang="zh-CN" altLang="en-US" dirty="0">
                <a:effectLst/>
              </a:rPr>
              <a:t>在消息包注入率</a:t>
            </a:r>
            <a:r>
              <a:rPr lang="zh-CN" altLang="en-US" dirty="0" smtClean="0">
                <a:effectLst/>
              </a:rPr>
              <a:t>较高时，时好时坏。</a:t>
            </a:r>
            <a:endParaRPr lang="x-non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6829"/>
            <a:ext cx="5004665" cy="365125"/>
          </a:xfrm>
        </p:spPr>
        <p:txBody>
          <a:bodyPr/>
          <a:lstStyle/>
          <a:p>
            <a:r>
              <a:rPr lang="en-US"/>
              <a:t>基于FPGA的片上网络自适应路由算法的设计与实现 - 江岑倩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C:\Users\Owner\AppData\Local\Temp\ksohtml\wps846C.tm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8751" y="890553"/>
            <a:ext cx="405865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Temp\ksohtml\wps43B6.tm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8237" y="890553"/>
            <a:ext cx="404043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Owner\AppData\Local\Temp\ksohtml\wps8EBB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1" y="3765216"/>
            <a:ext cx="5753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0"/>
            <a:ext cx="7773338" cy="883200"/>
          </a:xfrm>
        </p:spPr>
        <p:txBody>
          <a:bodyPr/>
          <a:lstStyle/>
          <a:p>
            <a:r>
              <a:rPr lang="x-none" altLang="en-US" dirty="0"/>
              <a:t>实验结果分析：平均包时延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28657" y="3920743"/>
            <a:ext cx="2366703" cy="2534194"/>
          </a:xfrm>
        </p:spPr>
        <p:txBody>
          <a:bodyPr>
            <a:normAutofit fontScale="77500" lnSpcReduction="20000"/>
          </a:bodyPr>
          <a:lstStyle/>
          <a:p>
            <a:r>
              <a:rPr lang="x-none" altLang="en-US" sz="2300" dirty="0" smtClean="0">
                <a:sym typeface="+mn-ea"/>
              </a:rPr>
              <a:t>结论</a:t>
            </a:r>
            <a:r>
              <a:rPr lang="zh-CN" altLang="en-US" sz="2300" dirty="0" smtClean="0">
                <a:sym typeface="+mn-ea"/>
              </a:rPr>
              <a:t>：</a:t>
            </a:r>
            <a:endParaRPr lang="en-US" altLang="zh-CN" sz="2300" dirty="0" smtClean="0">
              <a:sym typeface="+mn-ea"/>
            </a:endParaRPr>
          </a:p>
          <a:p>
            <a:r>
              <a:rPr lang="en-US" altLang="zh-CN" sz="2300" dirty="0" smtClean="0">
                <a:sym typeface="+mn-ea"/>
              </a:rPr>
              <a:t>uniform</a:t>
            </a:r>
            <a:r>
              <a:rPr lang="zh-CN" altLang="en-US" sz="2300" dirty="0" smtClean="0">
                <a:sym typeface="+mn-ea"/>
              </a:rPr>
              <a:t>：少许的差距。</a:t>
            </a:r>
            <a:endParaRPr lang="en-US" altLang="zh-CN" sz="2300" dirty="0" smtClean="0">
              <a:sym typeface="+mn-ea"/>
            </a:endParaRPr>
          </a:p>
          <a:p>
            <a:r>
              <a:rPr lang="en-US" altLang="zh-CN" sz="2300" dirty="0" smtClean="0">
                <a:sym typeface="+mn-ea"/>
              </a:rPr>
              <a:t>Transpose</a:t>
            </a:r>
            <a:r>
              <a:rPr lang="zh-CN" altLang="en-US" sz="2300" dirty="0" smtClean="0">
                <a:sym typeface="+mn-ea"/>
              </a:rPr>
              <a:t>：表现得较差。</a:t>
            </a:r>
            <a:endParaRPr lang="en-US" altLang="zh-CN" sz="2300" dirty="0" smtClean="0">
              <a:sym typeface="+mn-ea"/>
            </a:endParaRPr>
          </a:p>
          <a:p>
            <a:r>
              <a:rPr lang="en-US" altLang="zh-CN" sz="2300" dirty="0" smtClean="0">
                <a:sym typeface="+mn-ea"/>
              </a:rPr>
              <a:t>Hotspot</a:t>
            </a:r>
            <a:r>
              <a:rPr lang="zh-CN" altLang="en-US" sz="2300" dirty="0" smtClean="0">
                <a:sym typeface="+mn-ea"/>
              </a:rPr>
              <a:t>：会出现些优势。</a:t>
            </a:r>
            <a:endParaRPr lang="x-non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 dirty="0"/>
          </a:p>
        </p:txBody>
      </p:sp>
      <p:pic>
        <p:nvPicPr>
          <p:cNvPr id="3074" name="Picture 2" descr="C:\Users\Owner\AppData\Local\Temp\ksohtml\wps3C0A.tm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032" y="935040"/>
            <a:ext cx="401029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AppData\Local\Temp\ksohtml\wpsC2F6.tm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6329" y="935040"/>
            <a:ext cx="40233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Owner\AppData\Local\Temp\ksohtml\wps37C8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" y="3713958"/>
            <a:ext cx="57626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32501" y="365126"/>
            <a:ext cx="7879010" cy="1325565"/>
          </a:xfrm>
          <a:custGeom>
            <a:avLst/>
            <a:gdLst>
              <a:gd name="connsiteX0" fmla="*/ 0 w 7879010"/>
              <a:gd name="connsiteY0" fmla="*/ 132557 h 1325565"/>
              <a:gd name="connsiteX1" fmla="*/ 132557 w 7879010"/>
              <a:gd name="connsiteY1" fmla="*/ 0 h 1325565"/>
              <a:gd name="connsiteX2" fmla="*/ 7746454 w 7879010"/>
              <a:gd name="connsiteY2" fmla="*/ 0 h 1325565"/>
              <a:gd name="connsiteX3" fmla="*/ 7879011 w 7879010"/>
              <a:gd name="connsiteY3" fmla="*/ 132557 h 1325565"/>
              <a:gd name="connsiteX4" fmla="*/ 7879010 w 7879010"/>
              <a:gd name="connsiteY4" fmla="*/ 1193009 h 1325565"/>
              <a:gd name="connsiteX5" fmla="*/ 7746453 w 7879010"/>
              <a:gd name="connsiteY5" fmla="*/ 1325566 h 1325565"/>
              <a:gd name="connsiteX6" fmla="*/ 132557 w 7879010"/>
              <a:gd name="connsiteY6" fmla="*/ 1325565 h 1325565"/>
              <a:gd name="connsiteX7" fmla="*/ 0 w 7879010"/>
              <a:gd name="connsiteY7" fmla="*/ 1193008 h 1325565"/>
              <a:gd name="connsiteX8" fmla="*/ 0 w 7879010"/>
              <a:gd name="connsiteY8" fmla="*/ 132557 h 132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9010" h="1325565">
                <a:moveTo>
                  <a:pt x="0" y="132557"/>
                </a:moveTo>
                <a:cubicBezTo>
                  <a:pt x="0" y="59348"/>
                  <a:pt x="59348" y="0"/>
                  <a:pt x="132557" y="0"/>
                </a:cubicBezTo>
                <a:lnTo>
                  <a:pt x="7746454" y="0"/>
                </a:lnTo>
                <a:cubicBezTo>
                  <a:pt x="7819663" y="0"/>
                  <a:pt x="7879011" y="59348"/>
                  <a:pt x="7879011" y="132557"/>
                </a:cubicBezTo>
                <a:cubicBezTo>
                  <a:pt x="7879011" y="486041"/>
                  <a:pt x="7879010" y="839525"/>
                  <a:pt x="7879010" y="1193009"/>
                </a:cubicBezTo>
                <a:cubicBezTo>
                  <a:pt x="7879010" y="1266218"/>
                  <a:pt x="7819662" y="1325566"/>
                  <a:pt x="7746453" y="1325566"/>
                </a:cubicBezTo>
                <a:lnTo>
                  <a:pt x="132557" y="1325565"/>
                </a:lnTo>
                <a:cubicBezTo>
                  <a:pt x="59348" y="1325565"/>
                  <a:pt x="0" y="1266217"/>
                  <a:pt x="0" y="1193008"/>
                </a:cubicBezTo>
                <a:lnTo>
                  <a:pt x="0" y="132557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6464" tIns="206464" rIns="206464" bIns="206464" numCol="1" spcCol="1270" anchor="ctr" anchorCtr="0">
            <a:noAutofit/>
          </a:bodyPr>
          <a:lstStyle/>
          <a:p>
            <a:pPr lvl="0" algn="ctr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5400" kern="1200" dirty="0" smtClean="0">
                <a:solidFill>
                  <a:schemeClr val="tx1"/>
                </a:solidFill>
              </a:rPr>
              <a:t>结束语</a:t>
            </a:r>
            <a:endParaRPr lang="zh-CN" sz="5400" kern="12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3" name="内容占位符 2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7594978"/>
              </p:ext>
            </p:extLst>
          </p:nvPr>
        </p:nvGraphicFramePr>
        <p:xfrm>
          <a:off x="685330" y="1572126"/>
          <a:ext cx="7772870" cy="449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302939"/>
            <a:ext cx="7773338" cy="1596177"/>
          </a:xfrm>
        </p:spPr>
        <p:txBody>
          <a:bodyPr>
            <a:normAutofit/>
          </a:bodyPr>
          <a:lstStyle/>
          <a:p>
            <a:r>
              <a:rPr lang="x-none" altLang="en-US" sz="7200" b="1" dirty="0"/>
              <a:t>谢谢！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1740"/>
            <a:ext cx="5004665" cy="365125"/>
          </a:xfrm>
        </p:spPr>
        <p:txBody>
          <a:bodyPr/>
          <a:lstStyle/>
          <a:p>
            <a:r>
              <a:rPr lang="en-US"/>
              <a:t>基于FPGA的片上网络自适应路由算法的设计与实现 - 江岑倩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77" y="391885"/>
            <a:ext cx="7886712" cy="1547000"/>
          </a:xfrm>
        </p:spPr>
        <p:txBody>
          <a:bodyPr/>
          <a:lstStyle/>
          <a:p>
            <a:r>
              <a:rPr lang="en-US" altLang="en-US" dirty="0" smtClean="0"/>
              <a:t>  </a:t>
            </a:r>
            <a:r>
              <a:rPr lang="x-none" altLang="en-US" sz="6000" dirty="0" smtClean="0"/>
              <a:t>目录</a:t>
            </a:r>
            <a:endParaRPr lang="x-none" altLang="en-US" sz="60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9989298"/>
              </p:ext>
            </p:extLst>
          </p:nvPr>
        </p:nvGraphicFramePr>
        <p:xfrm>
          <a:off x="380456" y="1399485"/>
          <a:ext cx="8345532" cy="545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dirty="0"/>
              <a:t>背景</a:t>
            </a:r>
            <a:r>
              <a:rPr lang="x-none" altLang="en-US" dirty="0" smtClean="0"/>
              <a:t>：片上网络</a:t>
            </a:r>
            <a:endParaRPr lang="x-none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85800" y="2209480"/>
            <a:ext cx="7772870" cy="3424107"/>
          </a:xfrm>
        </p:spPr>
        <p:txBody>
          <a:bodyPr/>
          <a:lstStyle/>
          <a:p>
            <a:pPr lvl="0" rtl="0"/>
            <a:r>
              <a:rPr lang="x-none" sz="2000" dirty="0" smtClean="0"/>
              <a:t>多核芯片上集成的核心数越来越多</a:t>
            </a:r>
            <a:endParaRPr lang="zh-CN" sz="2000" dirty="0"/>
          </a:p>
          <a:p>
            <a:pPr lvl="0" rtl="0"/>
            <a:r>
              <a:rPr lang="x-none" sz="2000" dirty="0" smtClean="0"/>
              <a:t>片上网络</a:t>
            </a:r>
            <a:endParaRPr lang="zh-CN" sz="2000" dirty="0"/>
          </a:p>
          <a:p>
            <a:pPr lvl="1" rtl="0"/>
            <a:r>
              <a:rPr lang="x-none" sz="1600" dirty="0" smtClean="0"/>
              <a:t>比传统的总线互连可扩展性更好、功耗更低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67594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05" y="3385588"/>
            <a:ext cx="6130469" cy="3264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dirty="0"/>
              <a:t>背景</a:t>
            </a:r>
            <a:r>
              <a:rPr lang="x-none" altLang="en-US" dirty="0" smtClean="0"/>
              <a:t>：路由算法</a:t>
            </a:r>
            <a:endParaRPr lang="x-non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rtl="0"/>
            <a:r>
              <a:rPr lang="x-none" sz="2000" dirty="0" smtClean="0"/>
              <a:t>每个核心上运行的应用其数据访问特征不一样</a:t>
            </a:r>
            <a:endParaRPr lang="zh-CN" sz="2000" dirty="0" smtClean="0"/>
          </a:p>
          <a:p>
            <a:pPr lvl="1" rtl="0"/>
            <a:r>
              <a:rPr lang="x-none" sz="1600" dirty="0" smtClean="0"/>
              <a:t>数据密集型 vs. 计算密集型</a:t>
            </a:r>
            <a:endParaRPr lang="zh-CN" sz="1600" dirty="0" smtClean="0"/>
          </a:p>
          <a:p>
            <a:pPr lvl="0" rtl="0"/>
            <a:r>
              <a:rPr lang="x-none" sz="2000" dirty="0" smtClean="0"/>
              <a:t>自适应路由算法</a:t>
            </a:r>
            <a:endParaRPr lang="zh-CN" sz="2000" dirty="0" smtClean="0"/>
          </a:p>
          <a:p>
            <a:pPr lvl="1" rtl="0"/>
            <a:r>
              <a:rPr lang="x-none" sz="1600" dirty="0" smtClean="0"/>
              <a:t>比确定性路由算法更能适应不均匀的片上网络流量分布</a:t>
            </a:r>
            <a:endParaRPr lang="zh-CN" sz="1600" dirty="0"/>
          </a:p>
        </p:txBody>
      </p:sp>
    </p:spTree>
    <p:extLst>
      <p:ext uri="{BB962C8B-B14F-4D97-AF65-F5344CB8AC3E}">
        <p14:creationId xmlns:p14="http://schemas.microsoft.com/office/powerpoint/2010/main" val="8682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相关工作：自适应路由算法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03914647"/>
              </p:ext>
            </p:extLst>
          </p:nvPr>
        </p:nvGraphicFramePr>
        <p:xfrm>
          <a:off x="685330" y="1946367"/>
          <a:ext cx="7772870" cy="384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05009"/>
            <a:ext cx="7773338" cy="1596177"/>
          </a:xfrm>
        </p:spPr>
        <p:txBody>
          <a:bodyPr/>
          <a:lstStyle/>
          <a:p>
            <a:r>
              <a:rPr lang="x-none" altLang="en-US" dirty="0">
                <a:sym typeface="+mn-ea"/>
              </a:rPr>
              <a:t>相关工作：蚁群优化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2099427"/>
              </p:ext>
            </p:extLst>
          </p:nvPr>
        </p:nvGraphicFramePr>
        <p:xfrm>
          <a:off x="0" y="1515291"/>
          <a:ext cx="3243041" cy="450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/>
              <a:t>基于FPGA的片上网络自适应路由算法的设计与实现 - 江岑倩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1805584"/>
            <a:ext cx="5626659" cy="3651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49051" y="56525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非对称“双桥”实验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72386"/>
            <a:ext cx="7773338" cy="1413615"/>
          </a:xfrm>
        </p:spPr>
        <p:txBody>
          <a:bodyPr/>
          <a:lstStyle/>
          <a:p>
            <a:r>
              <a:rPr lang="x-none" altLang="en-US" dirty="0">
                <a:sym typeface="+mn-ea"/>
              </a:rPr>
              <a:t>相关工作： AntNet </a:t>
            </a:r>
            <a:r>
              <a:rPr lang="x-none" altLang="en-US" dirty="0" smtClean="0">
                <a:sym typeface="+mn-ea"/>
              </a:rPr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1456547"/>
            <a:ext cx="7772870" cy="1622545"/>
          </a:xfrm>
        </p:spPr>
        <p:txBody>
          <a:bodyPr>
            <a:normAutofit/>
          </a:bodyPr>
          <a:lstStyle/>
          <a:p>
            <a:r>
              <a:rPr lang="x-none" altLang="en-US" sz="2400" dirty="0" smtClean="0">
                <a:sym typeface="+mn-ea"/>
              </a:rPr>
              <a:t>基于蚁群优化的自适应路由选择算法</a:t>
            </a:r>
            <a:endParaRPr lang="en-US" altLang="en-US" sz="2400" dirty="0" smtClean="0">
              <a:sym typeface="+mn-ea"/>
            </a:endParaRPr>
          </a:p>
          <a:p>
            <a:r>
              <a:rPr lang="x-none" altLang="en-US" sz="2400" dirty="0" smtClean="0">
                <a:sym typeface="+mn-ea"/>
              </a:rPr>
              <a:t>基本思想：结合了基于信息素的路由表设计以及基于缓冲水平的本地模型</a:t>
            </a:r>
            <a:endParaRPr lang="x-none" altLang="en-US" sz="2400" dirty="0" smtClean="0"/>
          </a:p>
          <a:p>
            <a:pPr lvl="1"/>
            <a:endParaRPr lang="x-none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/>
              <a:t>基于FPGA的片上网络自适应路由算法的设计与实现 - 江岑倩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sp>
        <p:nvSpPr>
          <p:cNvPr id="11" name="文本框 1"/>
          <p:cNvSpPr txBox="1"/>
          <p:nvPr/>
        </p:nvSpPr>
        <p:spPr>
          <a:xfrm>
            <a:off x="685332" y="3098838"/>
            <a:ext cx="275663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宋体" charset="0"/>
              </a:rPr>
              <a:t>选择概率</a:t>
            </a:r>
            <a:r>
              <a:rPr lang="zh-CN" altLang="en-US" sz="2400" b="1" dirty="0" smtClean="0">
                <a:solidFill>
                  <a:schemeClr val="tx1"/>
                </a:solidFill>
                <a:ea typeface="宋体" charset="0"/>
              </a:rPr>
              <a:t>计算</a:t>
            </a:r>
            <a:endParaRPr lang="zh-CN" altLang="en-US" sz="2400" b="1" dirty="0">
              <a:solidFill>
                <a:schemeClr val="tx1"/>
              </a:solidFill>
              <a:ea typeface="宋体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5" y="3606999"/>
            <a:ext cx="3314286" cy="9333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矩形 9"/>
          <p:cNvSpPr/>
          <p:nvPr/>
        </p:nvSpPr>
        <p:spPr>
          <a:xfrm>
            <a:off x="4571767" y="3180488"/>
            <a:ext cx="4357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）为表中（</a:t>
            </a:r>
            <a:r>
              <a:rPr lang="en-US" altLang="zh-CN" dirty="0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）位置的信息素浓度</a:t>
            </a:r>
            <a:r>
              <a:rPr lang="zh-CN" altLang="en-US" dirty="0" smtClean="0">
                <a:latin typeface="宋体" panose="02010600030101010101" pitchFamily="2" charset="-122"/>
              </a:rPr>
              <a:t>值；</a:t>
            </a:r>
            <a:r>
              <a:rPr lang="en-US" altLang="zh-CN" dirty="0" smtClean="0">
                <a:latin typeface="宋体" panose="02010600030101010101" pitchFamily="2" charset="-122"/>
              </a:rPr>
              <a:t>Li</a:t>
            </a:r>
            <a:r>
              <a:rPr lang="zh-CN" altLang="en-US" dirty="0">
                <a:latin typeface="宋体" panose="02010600030101010101" pitchFamily="2" charset="-122"/>
              </a:rPr>
              <a:t>代表了邻居结点的缓冲</a:t>
            </a:r>
            <a:r>
              <a:rPr lang="zh-CN" altLang="en-US" dirty="0" smtClean="0">
                <a:latin typeface="宋体" panose="02010600030101010101" pitchFamily="2" charset="-122"/>
              </a:rPr>
              <a:t>水平；</a:t>
            </a:r>
            <a:r>
              <a:rPr lang="en-US" altLang="zh-CN" dirty="0" smtClean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为当前结点的邻居结点</a:t>
            </a:r>
            <a:r>
              <a:rPr lang="zh-CN" altLang="en-US" dirty="0" smtClean="0">
                <a:latin typeface="宋体" panose="02010600030101010101" pitchFamily="2" charset="-122"/>
              </a:rPr>
              <a:t>数；</a:t>
            </a:r>
            <a:r>
              <a:rPr lang="en-US" altLang="zh-CN" dirty="0" smtClean="0">
                <a:latin typeface="宋体" panose="02010600030101010101" pitchFamily="2" charset="-122"/>
              </a:rPr>
              <a:t>alpha</a:t>
            </a:r>
            <a:r>
              <a:rPr lang="zh-CN" altLang="en-US" dirty="0">
                <a:latin typeface="宋体" panose="02010600030101010101" pitchFamily="2" charset="-122"/>
              </a:rPr>
              <a:t>为路由选择</a:t>
            </a:r>
            <a:r>
              <a:rPr lang="zh-CN" altLang="en-US" dirty="0" smtClean="0">
                <a:latin typeface="宋体" panose="02010600030101010101" pitchFamily="2" charset="-122"/>
              </a:rPr>
              <a:t>因子；</a:t>
            </a:r>
            <a:r>
              <a:rPr lang="en-US" altLang="zh-CN" dirty="0" smtClean="0">
                <a:latin typeface="宋体" panose="02010600030101010101" pitchFamily="2" charset="-122"/>
              </a:rPr>
              <a:t>P’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）即为发往目的地结点</a:t>
            </a: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的消息</a:t>
            </a:r>
            <a:r>
              <a:rPr lang="zh-CN" altLang="en-US" dirty="0" smtClean="0">
                <a:latin typeface="宋体" panose="02010600030101010101" pitchFamily="2" charset="-122"/>
              </a:rPr>
              <a:t>包、会</a:t>
            </a:r>
            <a:r>
              <a:rPr lang="zh-CN" altLang="en-US" dirty="0">
                <a:latin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输出端口输出</a:t>
            </a:r>
            <a:r>
              <a:rPr lang="zh-CN" altLang="en-US" dirty="0" smtClean="0">
                <a:latin typeface="宋体" panose="02010600030101010101" pitchFamily="2" charset="-122"/>
              </a:rPr>
              <a:t>概率。</a:t>
            </a:r>
            <a:endParaRPr lang="zh-CN" altLang="en-US" dirty="0"/>
          </a:p>
        </p:txBody>
      </p:sp>
      <p:sp>
        <p:nvSpPr>
          <p:cNvPr id="14" name="文本框 6"/>
          <p:cNvSpPr txBox="1"/>
          <p:nvPr/>
        </p:nvSpPr>
        <p:spPr>
          <a:xfrm>
            <a:off x="685332" y="4938854"/>
            <a:ext cx="30105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 u="none" dirty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信息素浓度的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更新</a:t>
            </a:r>
            <a:endParaRPr lang="zh-CN" altLang="en-US" sz="2400" b="1" u="none" dirty="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1767" y="5036393"/>
            <a:ext cx="413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P(</a:t>
            </a:r>
            <a:r>
              <a:rPr lang="en-US" altLang="zh-CN" dirty="0" err="1" smtClean="0">
                <a:latin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为信息素表浓度值，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为激励</a:t>
            </a:r>
            <a:r>
              <a:rPr lang="zh-CN" altLang="en-US" dirty="0" smtClean="0">
                <a:latin typeface="宋体" panose="02010600030101010101" pitchFamily="2" charset="-122"/>
              </a:rPr>
              <a:t>因子。</a:t>
            </a:r>
            <a:endParaRPr lang="zh-CN" altLang="en-US" dirty="0"/>
          </a:p>
        </p:txBody>
      </p:sp>
      <p:pic>
        <p:nvPicPr>
          <p:cNvPr id="1032" name="Picture 8" descr="C:\Users\Owner\AppData\Local\Temp\ksohtml\wpsA967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5" y="5508599"/>
            <a:ext cx="3456975" cy="44659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4" name="Picture 10" descr="C:\Users\Owner\AppData\Local\Temp\ksohtml\wps1998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5" y="5996301"/>
            <a:ext cx="2855049" cy="48449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0" name="文本框 9"/>
          <p:cNvSpPr txBox="1"/>
          <p:nvPr/>
        </p:nvSpPr>
        <p:spPr>
          <a:xfrm>
            <a:off x="4571767" y="5542791"/>
            <a:ext cx="36988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，结点在蚂蚁包的memory中时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4571767" y="6040427"/>
            <a:ext cx="38646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，结点不在蚂蚁包的memory中时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02891"/>
            <a:ext cx="7773338" cy="1596177"/>
          </a:xfrm>
        </p:spPr>
        <p:txBody>
          <a:bodyPr>
            <a:normAutofit/>
          </a:bodyPr>
          <a:lstStyle/>
          <a:p>
            <a:r>
              <a:rPr lang="x-none" altLang="en-US" dirty="0">
                <a:sym typeface="+mn-ea"/>
              </a:rPr>
              <a:t>我的工作：基于蚁群优化的自适应路由选择算法的FPGA设计与实现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8304350"/>
              </p:ext>
            </p:extLst>
          </p:nvPr>
        </p:nvGraphicFramePr>
        <p:xfrm>
          <a:off x="685329" y="1748590"/>
          <a:ext cx="7993449" cy="474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04665" cy="365125"/>
          </a:xfrm>
        </p:spPr>
        <p:txBody>
          <a:bodyPr/>
          <a:lstStyle/>
          <a:p>
            <a:r>
              <a:rPr lang="en-US" dirty="0" err="1"/>
              <a:t>基于FPGA的片上网络自适应路由算法的设计与实现</a:t>
            </a:r>
            <a:r>
              <a:rPr lang="en-US" dirty="0"/>
              <a:t> - </a:t>
            </a:r>
            <a:r>
              <a:rPr lang="en-US" dirty="0" err="1"/>
              <a:t>江岑倩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8809365"/>
              </p:ext>
            </p:extLst>
          </p:nvPr>
        </p:nvGraphicFramePr>
        <p:xfrm>
          <a:off x="685330" y="420246"/>
          <a:ext cx="8016240" cy="3342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08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类型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名称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描述</a:t>
                      </a:r>
                      <a:endParaRPr lang="zh-CN" altLang="en-US" sz="1400" b="0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38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logic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ant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标记消息包的类型。</a:t>
                      </a:r>
                      <a:endParaRPr lang="zh-CN" altLang="en-US" sz="1400" u="none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1: ant packet; 0: normal packet</a:t>
                      </a:r>
                      <a:endParaRPr lang="zh-CN" altLang="en-US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08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 dirty="0"/>
                        <a:t>logic [$clog2(`X_NODES)-1:0]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src</a:t>
                      </a:r>
                      <a:r>
                        <a:rPr lang="en-US" altLang="zh-CN" sz="1400">
                          <a:sym typeface="+mn-ea"/>
                        </a:rPr>
                        <a:t>_x,src_y</a:t>
                      </a:r>
                      <a:endParaRPr lang="en-US" altLang="zh-CN" sz="1400" b="0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该消息的源</a:t>
                      </a:r>
                      <a:r>
                        <a:rPr lang="zh-CN" altLang="en-US" sz="1400" u="none" dirty="0" smtClean="0"/>
                        <a:t>结点坐标</a:t>
                      </a:r>
                      <a:endParaRPr lang="zh-CN" altLang="en-US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80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 dirty="0"/>
                        <a:t>logic [$clog2(`X_NODES)-1:0]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 dirty="0" err="1"/>
                        <a:t>dest_x,dest_y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/>
                        <a:t>该消息的目的地结点坐标</a:t>
                      </a:r>
                      <a:endParaRPr lang="zh-CN" altLang="en-US" sz="1400" b="0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993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 dirty="0"/>
                        <a:t>logic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backward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标记蚂蚁包的类型（仅为蚂蚁包时有效）。</a:t>
                      </a:r>
                      <a:r>
                        <a:rPr lang="en-US" altLang="zh-CN" sz="1400" dirty="0">
                          <a:sym typeface="+mn-ea"/>
                        </a:rPr>
                        <a:t>1: backward packet; 0: forward packet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27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logic [$clog2(`NODES)-1:0]</a:t>
                      </a:r>
                      <a:endParaRPr lang="en-US" altLang="zh-CN" sz="1400" b="0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 err="1">
                          <a:sym typeface="+mn-ea"/>
                        </a:rPr>
                        <a:t>num_memories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  <a:sym typeface="+mn-ea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sym typeface="+mn-ea"/>
                        </a:rPr>
                        <a:t>memory</a:t>
                      </a:r>
                      <a:r>
                        <a:rPr lang="zh-CN" altLang="en-US" sz="1400" dirty="0">
                          <a:sym typeface="+mn-ea"/>
                        </a:rPr>
                        <a:t>中记录的路径的结点数目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（仅为蚂蚁包时有效）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007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u="none"/>
                        <a:t>logic [0:`NODES-1][$clog2(`X_NODES)-1:0]</a:t>
                      </a:r>
                      <a:endParaRPr lang="en-US" altLang="zh-CN" sz="1400" b="0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400" dirty="0" err="1">
                          <a:sym typeface="+mn-ea"/>
                        </a:rPr>
                        <a:t>memory_</a:t>
                      </a:r>
                      <a:r>
                        <a:rPr lang="en-US" altLang="zh-CN" sz="1400" u="none" dirty="0" err="1"/>
                        <a:t>x,</a:t>
                      </a:r>
                      <a:r>
                        <a:rPr lang="en-US" altLang="zh-CN" sz="1400" dirty="0" err="1">
                          <a:sym typeface="+mn-ea"/>
                        </a:rPr>
                        <a:t>memory_y</a:t>
                      </a:r>
                      <a:endParaRPr lang="en-US" altLang="zh-CN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u="none" dirty="0"/>
                        <a:t>蚂蚁包走过的路径队列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（仅为蚂蚁包时有效）</a:t>
                      </a:r>
                      <a:endParaRPr lang="zh-CN" altLang="en-US" sz="1400" b="0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107950" marR="68580" marT="71755" marB="3619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574887"/>
            <a:ext cx="5004665" cy="365125"/>
          </a:xfrm>
        </p:spPr>
        <p:txBody>
          <a:bodyPr/>
          <a:lstStyle/>
          <a:p>
            <a:r>
              <a:rPr lang="en-US" dirty="0" err="1" smtClean="0"/>
              <a:t>基于FPGA的片上网络自适应路由算法的设计与实现</a:t>
            </a:r>
            <a:r>
              <a:rPr lang="en-US" dirty="0" smtClean="0"/>
              <a:t> - </a:t>
            </a:r>
            <a:r>
              <a:rPr lang="en-US" dirty="0" err="1" smtClean="0"/>
              <a:t>江岑倩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5790"/>
              </p:ext>
            </p:extLst>
          </p:nvPr>
        </p:nvGraphicFramePr>
        <p:xfrm>
          <a:off x="685330" y="4161273"/>
          <a:ext cx="8016240" cy="2412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3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Destination\Neighbor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 dirty="0"/>
                        <a:t>北</a:t>
                      </a:r>
                      <a:endParaRPr lang="zh-CN" altLang="en-US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 dirty="0"/>
                        <a:t>东</a:t>
                      </a:r>
                      <a:endParaRPr lang="zh-CN" altLang="en-US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 dirty="0"/>
                        <a:t>南</a:t>
                      </a:r>
                      <a:endParaRPr lang="zh-CN" altLang="en-US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 dirty="0"/>
                        <a:t>西</a:t>
                      </a:r>
                      <a:endParaRPr lang="zh-CN" altLang="en-US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59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0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 smtClean="0"/>
                        <a:t> 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59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1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 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 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93">
                <a:tc gridSpan="5"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          </a:t>
                      </a:r>
                      <a:r>
                        <a:rPr lang="en-US" altLang="zh-CN" sz="1600" u="none" dirty="0" smtClean="0"/>
                        <a:t>        :</a:t>
                      </a:r>
                      <a:endParaRPr lang="en-US" altLang="zh-CN" sz="1600" u="none" dirty="0"/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3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 smtClean="0">
                          <a:solidFill>
                            <a:schemeClr val="bg1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        </a:t>
                      </a:r>
                      <a:r>
                        <a:rPr lang="en-US" altLang="zh-CN" sz="1600" b="1" u="none" baseline="0" dirty="0" smtClean="0">
                          <a:solidFill>
                            <a:schemeClr val="tx1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lang="en-US" altLang="zh-CN" sz="1600" b="1" u="none" dirty="0" smtClean="0">
                          <a:solidFill>
                            <a:schemeClr val="tx1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d</a:t>
                      </a:r>
                      <a:endParaRPr lang="en-US" altLang="zh-CN" sz="1600" b="1" u="none" dirty="0">
                        <a:solidFill>
                          <a:schemeClr val="tx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u="none" dirty="0" smtClean="0"/>
                        <a:t>    </a:t>
                      </a:r>
                      <a:r>
                        <a:rPr lang="en-US" altLang="zh-CN" sz="1800" u="none" dirty="0" err="1" smtClean="0"/>
                        <a:t>ph</a:t>
                      </a:r>
                      <a:r>
                        <a:rPr lang="en-US" altLang="zh-CN" sz="1800" u="none" dirty="0" smtClean="0"/>
                        <a:t>[d][</a:t>
                      </a:r>
                      <a:r>
                        <a:rPr lang="zh-CN" altLang="en-US" sz="1800" u="none" dirty="0" smtClean="0"/>
                        <a:t>北</a:t>
                      </a:r>
                      <a:r>
                        <a:rPr lang="en-US" altLang="zh-CN" sz="1800" u="none" dirty="0" smtClean="0"/>
                        <a:t>]</a:t>
                      </a:r>
                      <a:endParaRPr lang="zh-CN" altLang="en-US" dirty="0"/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/>
                        <a:t>     </a:t>
                      </a:r>
                      <a:r>
                        <a:rPr lang="en-US" altLang="zh-CN" sz="1800" u="none" dirty="0" err="1" smtClean="0"/>
                        <a:t>ph</a:t>
                      </a:r>
                      <a:r>
                        <a:rPr lang="en-US" altLang="zh-CN" sz="1800" u="none" dirty="0" smtClean="0"/>
                        <a:t>[d][</a:t>
                      </a:r>
                      <a:r>
                        <a:rPr lang="zh-CN" altLang="en-US" sz="1800" u="none" dirty="0" smtClean="0"/>
                        <a:t>东</a:t>
                      </a:r>
                      <a:r>
                        <a:rPr lang="en-US" altLang="zh-CN" sz="1800" u="none" dirty="0" smtClean="0"/>
                        <a:t>]</a:t>
                      </a:r>
                      <a:endParaRPr lang="zh-CN" altLang="en-US" dirty="0" smtClean="0"/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/>
                        <a:t>     </a:t>
                      </a:r>
                      <a:r>
                        <a:rPr lang="en-US" altLang="zh-CN" sz="1800" u="none" dirty="0" err="1" smtClean="0"/>
                        <a:t>ph</a:t>
                      </a:r>
                      <a:r>
                        <a:rPr lang="en-US" altLang="zh-CN" sz="1800" u="none" dirty="0" smtClean="0"/>
                        <a:t>[d][</a:t>
                      </a:r>
                      <a:r>
                        <a:rPr lang="zh-CN" altLang="en-US" sz="1800" u="none" dirty="0" smtClean="0"/>
                        <a:t>南</a:t>
                      </a:r>
                      <a:r>
                        <a:rPr lang="en-US" altLang="zh-CN" sz="1800" u="none" dirty="0" smtClean="0"/>
                        <a:t>]</a:t>
                      </a:r>
                      <a:endParaRPr lang="zh-CN" altLang="en-US" dirty="0" smtClean="0"/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dirty="0" smtClean="0"/>
                        <a:t>    </a:t>
                      </a:r>
                      <a:r>
                        <a:rPr lang="en-US" altLang="zh-CN" sz="1800" u="none" dirty="0" err="1" smtClean="0"/>
                        <a:t>ph</a:t>
                      </a:r>
                      <a:r>
                        <a:rPr lang="en-US" altLang="zh-CN" sz="1800" u="none" dirty="0" smtClean="0"/>
                        <a:t>[d][</a:t>
                      </a:r>
                      <a:r>
                        <a:rPr lang="zh-CN" altLang="en-US" sz="1800" u="none" dirty="0" smtClean="0"/>
                        <a:t>西</a:t>
                      </a:r>
                      <a:r>
                        <a:rPr lang="en-US" altLang="zh-CN" sz="1800" u="none" dirty="0" smtClean="0"/>
                        <a:t>]</a:t>
                      </a:r>
                      <a:endParaRPr lang="zh-CN" altLang="en-US" dirty="0" smtClean="0"/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06465"/>
                  </a:ext>
                </a:extLst>
              </a:tr>
              <a:tr h="255693">
                <a:tc gridSpan="5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b="1" u="none" dirty="0" smtClean="0">
                          <a:solidFill>
                            <a:schemeClr val="bg1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         </a:t>
                      </a:r>
                      <a:r>
                        <a:rPr lang="en-US" altLang="zh-CN" sz="1600" u="none" dirty="0" smtClean="0"/>
                        <a:t> :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09008"/>
                  </a:ext>
                </a:extLst>
              </a:tr>
              <a:tr h="256859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/>
                        <a:t>结点数</a:t>
                      </a:r>
                      <a:r>
                        <a:rPr lang="en-US" altLang="zh-CN" sz="1600" u="none"/>
                        <a:t>-2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 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859"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600" u="none" dirty="0"/>
                        <a:t>结点数</a:t>
                      </a:r>
                      <a:r>
                        <a:rPr lang="en-US" altLang="zh-CN" sz="1600" u="none" dirty="0"/>
                        <a:t>-1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 dirty="0"/>
                        <a:t> </a:t>
                      </a:r>
                      <a:endParaRPr lang="en-US" altLang="zh-CN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1600" u="none"/>
                        <a:t> </a:t>
                      </a:r>
                      <a:endParaRPr lang="en-US" altLang="zh-CN" sz="1600" b="1" u="none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endParaRPr lang="zh-CN" altLang="en-US" sz="1600" b="1" u="none" dirty="0">
                        <a:solidFill>
                          <a:schemeClr val="bg1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68580" marT="17779" marB="17779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87171" y="3775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信息素表结构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902587" y="577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消息包结构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13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772</TotalTime>
  <Words>767</Words>
  <Application>Microsoft Office PowerPoint</Application>
  <PresentationFormat>全屏显示(4:3)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Tw Cen MT</vt:lpstr>
      <vt:lpstr>水滴</vt:lpstr>
      <vt:lpstr>PowerPoint 演示文稿</vt:lpstr>
      <vt:lpstr>  目录</vt:lpstr>
      <vt:lpstr>背景：片上网络</vt:lpstr>
      <vt:lpstr>背景：路由算法</vt:lpstr>
      <vt:lpstr>相关工作：自适应路由算法</vt:lpstr>
      <vt:lpstr>相关工作：蚁群优化</vt:lpstr>
      <vt:lpstr>相关工作： AntNet 算法</vt:lpstr>
      <vt:lpstr>我的工作：基于蚁群优化的自适应路由选择算法的FPGA设计与实现</vt:lpstr>
      <vt:lpstr>PowerPoint 演示文稿</vt:lpstr>
      <vt:lpstr>路由器架构（原）</vt:lpstr>
      <vt:lpstr>路由器架构（现）</vt:lpstr>
      <vt:lpstr>实验环境</vt:lpstr>
      <vt:lpstr>实验配置</vt:lpstr>
      <vt:lpstr>主要性能指标</vt:lpstr>
      <vt:lpstr>实验结果分析：吞吐率</vt:lpstr>
      <vt:lpstr>实验结果分析：平均包时延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基于FPGA的片上网络自适应路由算法的设计与实现</dc:title>
  <dc:creator>itecgo</dc:creator>
  <cp:lastModifiedBy>JCQ</cp:lastModifiedBy>
  <cp:revision>79</cp:revision>
  <dcterms:created xsi:type="dcterms:W3CDTF">2016-06-05T06:28:47Z</dcterms:created>
  <dcterms:modified xsi:type="dcterms:W3CDTF">2016-06-06T02:48:10Z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