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3"/>
    <p:sldId id="257" r:id="rId4"/>
    <p:sldId id="267" r:id="rId5"/>
    <p:sldId id="268" r:id="rId6"/>
    <p:sldId id="295" r:id="rId7"/>
    <p:sldId id="296" r:id="rId8"/>
    <p:sldId id="298" r:id="rId9"/>
    <p:sldId id="299" r:id="rId10"/>
    <p:sldId id="300" r:id="rId11"/>
    <p:sldId id="301" r:id="rId12"/>
    <p:sldId id="302" r:id="rId13"/>
    <p:sldId id="303" r:id="rId14"/>
    <p:sldId id="304" r:id="rId15"/>
    <p:sldId id="305" r:id="rId16"/>
    <p:sldId id="306" r:id="rId17"/>
    <p:sldId id="280" r:id="rId18"/>
    <p:sldId id="307" r:id="rId19"/>
    <p:sldId id="308" r:id="rId20"/>
    <p:sldId id="309" r:id="rId21"/>
    <p:sldId id="310" r:id="rId22"/>
    <p:sldId id="311" r:id="rId23"/>
    <p:sldId id="312" r:id="rId24"/>
    <p:sldId id="264"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729A"/>
    <a:srgbClr val="008BBC"/>
    <a:srgbClr val="595959"/>
    <a:srgbClr val="00A4DE"/>
    <a:srgbClr val="009AD0"/>
    <a:srgbClr val="0DC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66" d="100"/>
          <a:sy n="66" d="100"/>
        </p:scale>
        <p:origin x="2196" y="966"/>
      </p:cViewPr>
      <p:guideLst>
        <p:guide orient="horz" pos="1494"/>
        <p:guide pos="28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1122365"/>
            <a:ext cx="6858010" cy="2387603"/>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2" y="3602043"/>
            <a:ext cx="6858010" cy="165576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85" y="365126"/>
            <a:ext cx="1971678" cy="581184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1" y="365126"/>
            <a:ext cx="5800734" cy="5811846"/>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12" cy="2852741"/>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70"/>
            <a:ext cx="7886712" cy="1500189"/>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1" y="1825628"/>
            <a:ext cx="3886206" cy="435134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7" y="1825628"/>
            <a:ext cx="3886206" cy="435134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365126"/>
            <a:ext cx="7886712" cy="132556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5"/>
            <a:ext cx="3868346"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9"/>
            <a:ext cx="3868346" cy="368459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7" y="1681165"/>
            <a:ext cx="388739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7" y="2505079"/>
            <a:ext cx="3887397" cy="368459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7" y="987426"/>
            <a:ext cx="4629157" cy="487363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2" y="2057403"/>
            <a:ext cx="2949182" cy="38115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457201"/>
            <a:ext cx="2949182" cy="1600202"/>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7" y="987426"/>
            <a:ext cx="4629157" cy="487363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2" y="2057403"/>
            <a:ext cx="2949182" cy="381159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3D706CC-B5DC-44E5-9110-A733A711181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F85E1-D6B0-4173-9990-F23EB47C785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1" y="365126"/>
            <a:ext cx="7886712" cy="132556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1" y="1825628"/>
            <a:ext cx="7886712" cy="435134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1" y="6356359"/>
            <a:ext cx="2057403"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03D706CC-B5DC-44E5-9110-A733A711181F}" type="datetimeFigureOut">
              <a:rPr lang="zh-CN" altLang="en-US" smtClean="0"/>
            </a:fld>
            <a:endParaRPr lang="zh-CN" altLang="en-US"/>
          </a:p>
        </p:txBody>
      </p:sp>
      <p:sp>
        <p:nvSpPr>
          <p:cNvPr id="5" name="页脚占位符 4"/>
          <p:cNvSpPr>
            <a:spLocks noGrp="1"/>
          </p:cNvSpPr>
          <p:nvPr>
            <p:ph type="ftr" sz="quarter" idx="3"/>
          </p:nvPr>
        </p:nvSpPr>
        <p:spPr>
          <a:xfrm>
            <a:off x="3028955" y="6356359"/>
            <a:ext cx="3086105"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60" y="6356359"/>
            <a:ext cx="2057403"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6AFF85E1-D6B0-4173-9990-F23EB47C785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stretch>
            <a:fillRect/>
          </a:stretch>
        </p:blipFill>
        <p:spPr>
          <a:xfrm>
            <a:off x="0" y="856052"/>
            <a:ext cx="9146146" cy="5144707"/>
          </a:xfrm>
          <a:prstGeom prst="rect">
            <a:avLst/>
          </a:prstGeom>
        </p:spPr>
      </p:pic>
      <p:grpSp>
        <p:nvGrpSpPr>
          <p:cNvPr id="14" name="组合 13"/>
          <p:cNvGrpSpPr/>
          <p:nvPr/>
        </p:nvGrpSpPr>
        <p:grpSpPr>
          <a:xfrm>
            <a:off x="3578183" y="1091678"/>
            <a:ext cx="1987647" cy="1987647"/>
            <a:chOff x="4770903" y="970428"/>
            <a:chExt cx="2650192" cy="2650192"/>
          </a:xfrm>
        </p:grpSpPr>
        <p:sp>
          <p:nvSpPr>
            <p:cNvPr id="2" name="椭圆 1"/>
            <p:cNvSpPr/>
            <p:nvPr/>
          </p:nvSpPr>
          <p:spPr>
            <a:xfrm>
              <a:off x="4962524" y="1162048"/>
              <a:ext cx="2266952" cy="22669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Freeform 142"/>
            <p:cNvSpPr>
              <a:spLocks noChangeAspect="1" noEditPoints="1"/>
            </p:cNvSpPr>
            <p:nvPr/>
          </p:nvSpPr>
          <p:spPr bwMode="auto">
            <a:xfrm>
              <a:off x="5297861" y="1737843"/>
              <a:ext cx="1596276" cy="1115360"/>
            </a:xfrm>
            <a:custGeom>
              <a:avLst/>
              <a:gdLst/>
              <a:ahLst/>
              <a:cxnLst>
                <a:cxn ang="0">
                  <a:pos x="255" y="42"/>
                </a:cxn>
                <a:cxn ang="0">
                  <a:pos x="140" y="2"/>
                </a:cxn>
                <a:cxn ang="0">
                  <a:pos x="127" y="2"/>
                </a:cxn>
                <a:cxn ang="0">
                  <a:pos x="11" y="42"/>
                </a:cxn>
                <a:cxn ang="0">
                  <a:pos x="11" y="51"/>
                </a:cxn>
                <a:cxn ang="0">
                  <a:pos x="38" y="61"/>
                </a:cxn>
                <a:cxn ang="0">
                  <a:pos x="25" y="99"/>
                </a:cxn>
                <a:cxn ang="0">
                  <a:pos x="17" y="111"/>
                </a:cxn>
                <a:cxn ang="0">
                  <a:pos x="24" y="122"/>
                </a:cxn>
                <a:cxn ang="0">
                  <a:pos x="0" y="173"/>
                </a:cxn>
                <a:cxn ang="0">
                  <a:pos x="19" y="184"/>
                </a:cxn>
                <a:cxn ang="0">
                  <a:pos x="37" y="121"/>
                </a:cxn>
                <a:cxn ang="0">
                  <a:pos x="42" y="111"/>
                </a:cxn>
                <a:cxn ang="0">
                  <a:pos x="36" y="100"/>
                </a:cxn>
                <a:cxn ang="0">
                  <a:pos x="50" y="66"/>
                </a:cxn>
                <a:cxn ang="0">
                  <a:pos x="51" y="65"/>
                </a:cxn>
                <a:cxn ang="0">
                  <a:pos x="131" y="33"/>
                </a:cxn>
                <a:cxn ang="0">
                  <a:pos x="138" y="36"/>
                </a:cxn>
                <a:cxn ang="0">
                  <a:pos x="138" y="36"/>
                </a:cxn>
                <a:cxn ang="0">
                  <a:pos x="135" y="44"/>
                </a:cxn>
                <a:cxn ang="0">
                  <a:pos x="68" y="71"/>
                </a:cxn>
                <a:cxn ang="0">
                  <a:pos x="128" y="91"/>
                </a:cxn>
                <a:cxn ang="0">
                  <a:pos x="141" y="91"/>
                </a:cxn>
                <a:cxn ang="0">
                  <a:pos x="256" y="52"/>
                </a:cxn>
                <a:cxn ang="0">
                  <a:pos x="255" y="42"/>
                </a:cxn>
                <a:cxn ang="0">
                  <a:pos x="255" y="42"/>
                </a:cxn>
                <a:cxn ang="0">
                  <a:pos x="128" y="106"/>
                </a:cxn>
                <a:cxn ang="0">
                  <a:pos x="55" y="82"/>
                </a:cxn>
                <a:cxn ang="0">
                  <a:pos x="55" y="100"/>
                </a:cxn>
                <a:cxn ang="0">
                  <a:pos x="61" y="114"/>
                </a:cxn>
                <a:cxn ang="0">
                  <a:pos x="56" y="127"/>
                </a:cxn>
                <a:cxn ang="0">
                  <a:pos x="61" y="134"/>
                </a:cxn>
                <a:cxn ang="0">
                  <a:pos x="209" y="131"/>
                </a:cxn>
                <a:cxn ang="0">
                  <a:pos x="215" y="121"/>
                </a:cxn>
                <a:cxn ang="0">
                  <a:pos x="215" y="81"/>
                </a:cxn>
                <a:cxn ang="0">
                  <a:pos x="141" y="106"/>
                </a:cxn>
                <a:cxn ang="0">
                  <a:pos x="128" y="106"/>
                </a:cxn>
                <a:cxn ang="0">
                  <a:pos x="128" y="106"/>
                </a:cxn>
                <a:cxn ang="0">
                  <a:pos x="128" y="106"/>
                </a:cxn>
                <a:cxn ang="0">
                  <a:pos x="128" y="106"/>
                </a:cxn>
              </a:cxnLst>
              <a:rect l="0" t="0" r="r" b="b"/>
              <a:pathLst>
                <a:path w="263" h="184">
                  <a:moveTo>
                    <a:pt x="255" y="42"/>
                  </a:moveTo>
                  <a:cubicBezTo>
                    <a:pt x="140" y="2"/>
                    <a:pt x="140" y="2"/>
                    <a:pt x="140" y="2"/>
                  </a:cubicBezTo>
                  <a:cubicBezTo>
                    <a:pt x="133" y="0"/>
                    <a:pt x="134" y="0"/>
                    <a:pt x="127" y="2"/>
                  </a:cubicBezTo>
                  <a:cubicBezTo>
                    <a:pt x="11" y="42"/>
                    <a:pt x="11" y="42"/>
                    <a:pt x="11" y="42"/>
                  </a:cubicBezTo>
                  <a:cubicBezTo>
                    <a:pt x="3" y="44"/>
                    <a:pt x="3" y="49"/>
                    <a:pt x="11" y="51"/>
                  </a:cubicBezTo>
                  <a:cubicBezTo>
                    <a:pt x="38" y="61"/>
                    <a:pt x="38" y="61"/>
                    <a:pt x="38" y="61"/>
                  </a:cubicBezTo>
                  <a:cubicBezTo>
                    <a:pt x="26" y="73"/>
                    <a:pt x="25" y="85"/>
                    <a:pt x="25" y="99"/>
                  </a:cubicBezTo>
                  <a:cubicBezTo>
                    <a:pt x="20" y="101"/>
                    <a:pt x="17" y="106"/>
                    <a:pt x="17" y="111"/>
                  </a:cubicBezTo>
                  <a:cubicBezTo>
                    <a:pt x="17" y="116"/>
                    <a:pt x="20" y="120"/>
                    <a:pt x="24" y="122"/>
                  </a:cubicBezTo>
                  <a:cubicBezTo>
                    <a:pt x="22" y="137"/>
                    <a:pt x="16" y="153"/>
                    <a:pt x="0" y="173"/>
                  </a:cubicBezTo>
                  <a:cubicBezTo>
                    <a:pt x="8" y="179"/>
                    <a:pt x="12" y="181"/>
                    <a:pt x="19" y="184"/>
                  </a:cubicBezTo>
                  <a:cubicBezTo>
                    <a:pt x="42" y="174"/>
                    <a:pt x="39" y="147"/>
                    <a:pt x="37" y="121"/>
                  </a:cubicBezTo>
                  <a:cubicBezTo>
                    <a:pt x="40" y="119"/>
                    <a:pt x="42" y="115"/>
                    <a:pt x="42" y="111"/>
                  </a:cubicBezTo>
                  <a:cubicBezTo>
                    <a:pt x="42" y="106"/>
                    <a:pt x="40" y="102"/>
                    <a:pt x="36" y="100"/>
                  </a:cubicBezTo>
                  <a:cubicBezTo>
                    <a:pt x="37" y="86"/>
                    <a:pt x="40" y="74"/>
                    <a:pt x="50" y="66"/>
                  </a:cubicBezTo>
                  <a:cubicBezTo>
                    <a:pt x="50" y="65"/>
                    <a:pt x="51" y="65"/>
                    <a:pt x="51" y="65"/>
                  </a:cubicBezTo>
                  <a:cubicBezTo>
                    <a:pt x="131" y="33"/>
                    <a:pt x="131" y="33"/>
                    <a:pt x="131" y="33"/>
                  </a:cubicBezTo>
                  <a:cubicBezTo>
                    <a:pt x="134" y="32"/>
                    <a:pt x="137" y="33"/>
                    <a:pt x="138" y="36"/>
                  </a:cubicBezTo>
                  <a:cubicBezTo>
                    <a:pt x="138" y="36"/>
                    <a:pt x="138" y="36"/>
                    <a:pt x="138" y="36"/>
                  </a:cubicBezTo>
                  <a:cubicBezTo>
                    <a:pt x="139" y="39"/>
                    <a:pt x="138" y="43"/>
                    <a:pt x="135" y="44"/>
                  </a:cubicBezTo>
                  <a:cubicBezTo>
                    <a:pt x="68" y="71"/>
                    <a:pt x="68" y="71"/>
                    <a:pt x="68" y="71"/>
                  </a:cubicBezTo>
                  <a:cubicBezTo>
                    <a:pt x="128" y="91"/>
                    <a:pt x="128" y="91"/>
                    <a:pt x="128" y="91"/>
                  </a:cubicBezTo>
                  <a:cubicBezTo>
                    <a:pt x="135" y="94"/>
                    <a:pt x="134" y="94"/>
                    <a:pt x="141" y="91"/>
                  </a:cubicBezTo>
                  <a:cubicBezTo>
                    <a:pt x="256" y="52"/>
                    <a:pt x="256" y="52"/>
                    <a:pt x="256" y="52"/>
                  </a:cubicBezTo>
                  <a:cubicBezTo>
                    <a:pt x="263" y="49"/>
                    <a:pt x="263" y="45"/>
                    <a:pt x="255" y="42"/>
                  </a:cubicBezTo>
                  <a:cubicBezTo>
                    <a:pt x="255" y="42"/>
                    <a:pt x="255" y="42"/>
                    <a:pt x="255" y="42"/>
                  </a:cubicBezTo>
                  <a:close/>
                  <a:moveTo>
                    <a:pt x="128" y="106"/>
                  </a:moveTo>
                  <a:cubicBezTo>
                    <a:pt x="55" y="82"/>
                    <a:pt x="55" y="82"/>
                    <a:pt x="55" y="82"/>
                  </a:cubicBezTo>
                  <a:cubicBezTo>
                    <a:pt x="55" y="100"/>
                    <a:pt x="55" y="100"/>
                    <a:pt x="55" y="100"/>
                  </a:cubicBezTo>
                  <a:cubicBezTo>
                    <a:pt x="59" y="104"/>
                    <a:pt x="61" y="109"/>
                    <a:pt x="61" y="114"/>
                  </a:cubicBezTo>
                  <a:cubicBezTo>
                    <a:pt x="61" y="119"/>
                    <a:pt x="59" y="124"/>
                    <a:pt x="56" y="127"/>
                  </a:cubicBezTo>
                  <a:cubicBezTo>
                    <a:pt x="57" y="130"/>
                    <a:pt x="59" y="133"/>
                    <a:pt x="61" y="134"/>
                  </a:cubicBezTo>
                  <a:cubicBezTo>
                    <a:pt x="104" y="157"/>
                    <a:pt x="162" y="157"/>
                    <a:pt x="209" y="131"/>
                  </a:cubicBezTo>
                  <a:cubicBezTo>
                    <a:pt x="213" y="129"/>
                    <a:pt x="215" y="125"/>
                    <a:pt x="215" y="121"/>
                  </a:cubicBezTo>
                  <a:cubicBezTo>
                    <a:pt x="215" y="81"/>
                    <a:pt x="215" y="81"/>
                    <a:pt x="215" y="81"/>
                  </a:cubicBezTo>
                  <a:cubicBezTo>
                    <a:pt x="141" y="106"/>
                    <a:pt x="141" y="106"/>
                    <a:pt x="141" y="106"/>
                  </a:cubicBezTo>
                  <a:cubicBezTo>
                    <a:pt x="133" y="109"/>
                    <a:pt x="135" y="109"/>
                    <a:pt x="128" y="106"/>
                  </a:cubicBezTo>
                  <a:cubicBezTo>
                    <a:pt x="128" y="106"/>
                    <a:pt x="128" y="106"/>
                    <a:pt x="128" y="106"/>
                  </a:cubicBezTo>
                  <a:close/>
                  <a:moveTo>
                    <a:pt x="128" y="106"/>
                  </a:moveTo>
                  <a:cubicBezTo>
                    <a:pt x="128" y="106"/>
                    <a:pt x="128" y="106"/>
                    <a:pt x="128" y="106"/>
                  </a:cubicBezTo>
                </a:path>
              </a:pathLst>
            </a:custGeom>
            <a:solidFill>
              <a:schemeClr val="bg1"/>
            </a:solidFill>
            <a:ln w="9525">
              <a:noFill/>
              <a:round/>
            </a:ln>
          </p:spPr>
          <p:txBody>
            <a:bodyPr/>
            <a:lstStyle/>
            <a:p>
              <a:pPr>
                <a:buFont typeface="Arial" charset="0"/>
                <a:buNone/>
                <a:defRPr/>
              </a:pPr>
              <a:endParaRPr lang="zh-CN" altLang="en-US" sz="1350">
                <a:latin typeface="Arial" charset="0"/>
              </a:endParaRPr>
            </a:p>
          </p:txBody>
        </p:sp>
        <p:sp>
          <p:nvSpPr>
            <p:cNvPr id="4" name="椭圆 3"/>
            <p:cNvSpPr/>
            <p:nvPr/>
          </p:nvSpPr>
          <p:spPr>
            <a:xfrm>
              <a:off x="4770903" y="970428"/>
              <a:ext cx="2650192" cy="265019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文本框 5"/>
          <p:cNvSpPr txBox="1"/>
          <p:nvPr/>
        </p:nvSpPr>
        <p:spPr>
          <a:xfrm>
            <a:off x="1238250" y="3335912"/>
            <a:ext cx="6667511" cy="1965960"/>
          </a:xfrm>
          <a:prstGeom prst="rect">
            <a:avLst/>
          </a:prstGeom>
          <a:noFill/>
        </p:spPr>
        <p:txBody>
          <a:bodyPr wrap="square" rtlCol="0">
            <a:spAutoFit/>
          </a:bodyPr>
          <a:lstStyle/>
          <a:p>
            <a:pPr algn="ctr">
              <a:lnSpc>
                <a:spcPct val="150000"/>
              </a:lnSpc>
            </a:pPr>
            <a:r>
              <a:rPr sz="4050" dirty="0" smtClean="0">
                <a:solidFill>
                  <a:srgbClr val="00B0F0"/>
                </a:solidFill>
                <a:latin typeface="Nokia Font YanTi" panose="020B0503020204020204" pitchFamily="34" charset="2"/>
                <a:ea typeface="Nokia Font YanTi" panose="020B0503020204020204" pitchFamily="34" charset="2"/>
              </a:rPr>
              <a:t>基于FPGA的片上网络自适应路由算法的设计与实现</a:t>
            </a:r>
            <a:endParaRPr sz="4050" dirty="0" smtClean="0">
              <a:solidFill>
                <a:srgbClr val="00B0F0"/>
              </a:solidFill>
              <a:latin typeface="Nokia Font YanTi" panose="020B0503020204020204" pitchFamily="34" charset="2"/>
              <a:ea typeface="Nokia Font YanTi" panose="020B0503020204020204" pitchFamily="34" charset="2"/>
            </a:endParaRPr>
          </a:p>
        </p:txBody>
      </p:sp>
      <p:sp>
        <p:nvSpPr>
          <p:cNvPr id="11" name="矩形 10"/>
          <p:cNvSpPr/>
          <p:nvPr/>
        </p:nvSpPr>
        <p:spPr>
          <a:xfrm>
            <a:off x="2047878" y="322333"/>
            <a:ext cx="5079215" cy="271145"/>
          </a:xfrm>
          <a:prstGeom prst="rect">
            <a:avLst/>
          </a:prstGeom>
          <a:noFill/>
        </p:spPr>
        <p:txBody>
          <a:bodyPr wrap="square" rtlCol="0">
            <a:spAutoFit/>
          </a:bodyPr>
          <a:lstStyle/>
          <a:p>
            <a:pPr algn="dist"/>
            <a:r>
              <a:rPr lang="x-none" sz="1050" dirty="0" smtClean="0">
                <a:solidFill>
                  <a:srgbClr val="00B0F0"/>
                </a:solidFill>
                <a:latin typeface="Mongolian Baiti" panose="03000500000000000000" pitchFamily="66" charset="0"/>
                <a:ea typeface="方正兰亭粗黑简体" panose="02000000000000000000" pitchFamily="2" charset="-122"/>
                <a:cs typeface="Mongolian Baiti" panose="03000500000000000000" pitchFamily="66" charset="0"/>
              </a:rPr>
              <a:t>北京工业大学计算机学院本科毕业设计答辩</a:t>
            </a:r>
            <a:endParaRPr lang="x-none" sz="1050" dirty="0">
              <a:solidFill>
                <a:srgbClr val="00B0F0"/>
              </a:solidFill>
              <a:latin typeface="Mongolian Baiti" panose="03000500000000000000" pitchFamily="66" charset="0"/>
              <a:ea typeface="方正兰亭粗黑简体" panose="02000000000000000000" pitchFamily="2" charset="-122"/>
              <a:cs typeface="Mongolian Baiti" panose="03000500000000000000" pitchFamily="66" charset="0"/>
            </a:endParaRPr>
          </a:p>
        </p:txBody>
      </p:sp>
      <p:sp>
        <p:nvSpPr>
          <p:cNvPr id="12" name="矩形 11"/>
          <p:cNvSpPr/>
          <p:nvPr/>
        </p:nvSpPr>
        <p:spPr>
          <a:xfrm>
            <a:off x="3034036" y="5837373"/>
            <a:ext cx="3075940" cy="335915"/>
          </a:xfrm>
          <a:prstGeom prst="rect">
            <a:avLst/>
          </a:prstGeom>
        </p:spPr>
        <p:txBody>
          <a:bodyPr wrap="none">
            <a:spAutoFit/>
          </a:bodyPr>
          <a:lstStyle/>
          <a:p>
            <a:pPr lvl="0" algn="ctr"/>
            <a:r>
              <a:rPr lang="zh-CN" altLang="en-US" sz="1500" dirty="0">
                <a:solidFill>
                  <a:srgbClr val="00B0F0"/>
                </a:solidFill>
                <a:latin typeface="Nokia Font YanTi" panose="020B0503020204020204" pitchFamily="34" charset="2"/>
                <a:ea typeface="Nokia Font YanTi" panose="020B0503020204020204" pitchFamily="34" charset="2"/>
              </a:rPr>
              <a:t>答辩人：江岑倩    指导老师：蔡旻</a:t>
            </a:r>
            <a:endParaRPr lang="zh-CN" altLang="en-US" sz="1500" dirty="0">
              <a:solidFill>
                <a:srgbClr val="00B0F0"/>
              </a:solidFill>
              <a:latin typeface="Nokia Font YanTi" panose="020B0503020204020204" pitchFamily="34" charset="2"/>
              <a:ea typeface="Nokia Font YanTi" panose="020B0503020204020204" pitchFamily="34" charset="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983230" cy="483235"/>
          </a:xfrm>
          <a:prstGeom prst="rect">
            <a:avLst/>
          </a:prstGeom>
        </p:spPr>
        <p:txBody>
          <a:bodyPr wrap="none">
            <a:spAutoFit/>
          </a:bodyPr>
          <a:p>
            <a:pPr marL="514350" indent="-514350" algn="l">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信息素表结构</a:t>
            </a:r>
            <a:endParaRPr lang="x-none" sz="2400" spc="600" dirty="0" smtClean="0">
              <a:solidFill>
                <a:prstClr val="white"/>
              </a:solidFill>
              <a:latin typeface="Nokia Font YanTi" panose="020B0503020204020204" pitchFamily="34" charset="2"/>
              <a:ea typeface="Nokia Font YanTi" panose="020B0503020204020204" pitchFamily="34" charset="2"/>
            </a:endParaRPr>
          </a:p>
        </p:txBody>
      </p:sp>
      <p:graphicFrame>
        <p:nvGraphicFramePr>
          <p:cNvPr id="9" name="内容占位符 8"/>
          <p:cNvGraphicFramePr>
            <a:graphicFrameLocks noGrp="1"/>
          </p:cNvGraphicFramePr>
          <p:nvPr>
            <p:ph idx="1"/>
          </p:nvPr>
        </p:nvGraphicFramePr>
        <p:xfrm>
          <a:off x="292735" y="2552065"/>
          <a:ext cx="8182610" cy="3243580"/>
        </p:xfrm>
        <a:graphic>
          <a:graphicData uri="http://schemas.openxmlformats.org/drawingml/2006/table">
            <a:tbl>
              <a:tblPr firstRow="1" bandRow="1">
                <a:tableStyleId>{5940675A-B579-460E-94D1-54222C63F5DA}</a:tableStyleId>
              </a:tblPr>
              <a:tblGrid>
                <a:gridCol w="2448560"/>
                <a:gridCol w="1506220"/>
                <a:gridCol w="1492885"/>
                <a:gridCol w="1479550"/>
                <a:gridCol w="1255395"/>
              </a:tblGrid>
              <a:tr h="426713">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x-none" altLang="en-US" sz="1800" u="none" dirty="0">
                          <a:solidFill>
                            <a:schemeClr val="bg1"/>
                          </a:solidFill>
                          <a:latin typeface="微软雅黑" pitchFamily="34" charset="-122"/>
                          <a:ea typeface="微软雅黑" pitchFamily="34" charset="-122"/>
                        </a:rPr>
                        <a:t>目的结点</a:t>
                      </a:r>
                      <a:r>
                        <a:rPr lang="en-US" altLang="zh-CN" sz="1800" u="none" dirty="0">
                          <a:solidFill>
                            <a:schemeClr val="bg1"/>
                          </a:solidFill>
                          <a:latin typeface="微软雅黑" pitchFamily="34" charset="-122"/>
                          <a:ea typeface="微软雅黑" pitchFamily="34" charset="-122"/>
                        </a:rPr>
                        <a:t>\</a:t>
                      </a:r>
                      <a:r>
                        <a:rPr lang="x-none" altLang="en-US" sz="1800" u="none" dirty="0">
                          <a:solidFill>
                            <a:schemeClr val="bg1"/>
                          </a:solidFill>
                          <a:latin typeface="微软雅黑" pitchFamily="34" charset="-122"/>
                          <a:ea typeface="微软雅黑" pitchFamily="34" charset="-122"/>
                        </a:rPr>
                        <a:t>输出端口</a:t>
                      </a:r>
                      <a:endParaRPr lang="x-none"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u="none" dirty="0">
                          <a:solidFill>
                            <a:schemeClr val="bg1"/>
                          </a:solidFill>
                          <a:latin typeface="微软雅黑" pitchFamily="34" charset="-122"/>
                          <a:ea typeface="微软雅黑" pitchFamily="34" charset="-122"/>
                        </a:rPr>
                        <a:t>北</a:t>
                      </a:r>
                      <a:endParaRPr lang="zh-CN"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u="none" dirty="0">
                          <a:solidFill>
                            <a:schemeClr val="bg1"/>
                          </a:solidFill>
                          <a:latin typeface="微软雅黑" pitchFamily="34" charset="-122"/>
                          <a:ea typeface="微软雅黑" pitchFamily="34" charset="-122"/>
                        </a:rPr>
                        <a:t>东</a:t>
                      </a:r>
                      <a:endParaRPr lang="zh-CN"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u="none" dirty="0">
                          <a:solidFill>
                            <a:schemeClr val="bg1"/>
                          </a:solidFill>
                          <a:latin typeface="微软雅黑" pitchFamily="34" charset="-122"/>
                          <a:ea typeface="微软雅黑" pitchFamily="34" charset="-122"/>
                        </a:rPr>
                        <a:t>南</a:t>
                      </a:r>
                      <a:endParaRPr lang="zh-CN"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u="none" dirty="0">
                          <a:solidFill>
                            <a:schemeClr val="bg1"/>
                          </a:solidFill>
                          <a:latin typeface="微软雅黑" pitchFamily="34" charset="-122"/>
                          <a:ea typeface="微软雅黑" pitchFamily="34" charset="-122"/>
                        </a:rPr>
                        <a:t>西</a:t>
                      </a:r>
                      <a:endParaRPr lang="zh-CN"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solidFill>
                      <a:srgbClr val="00B0F0"/>
                    </a:solidFill>
                  </a:tcPr>
                </a:tc>
              </a:tr>
              <a:tr h="256859">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a:latin typeface="微软雅黑" pitchFamily="34" charset="-122"/>
                          <a:ea typeface="微软雅黑" pitchFamily="34" charset="-122"/>
                        </a:rPr>
                        <a:t>0</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smtClean="0">
                          <a:latin typeface="微软雅黑" pitchFamily="34" charset="-122"/>
                          <a:ea typeface="微软雅黑" pitchFamily="34" charset="-122"/>
                        </a:rPr>
                        <a:t> </a:t>
                      </a:r>
                      <a:endParaRPr lang="en-US" altLang="zh-CN" sz="1800" b="1" u="none" dirty="0" smtClean="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r>
              <a:tr h="256859">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1</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a:latin typeface="微软雅黑" pitchFamily="34" charset="-122"/>
                          <a:ea typeface="微软雅黑" pitchFamily="34" charset="-122"/>
                        </a:rPr>
                        <a:t> </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a:latin typeface="微软雅黑" pitchFamily="34" charset="-122"/>
                          <a:ea typeface="微软雅黑" pitchFamily="34" charset="-122"/>
                        </a:rPr>
                        <a:t> </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r>
              <a:tr h="255693">
                <a:tc gridSpan="5">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smtClean="0">
                          <a:latin typeface="微软雅黑" pitchFamily="34" charset="-122"/>
                          <a:ea typeface="微软雅黑" pitchFamily="34" charset="-122"/>
                        </a:rPr>
                        <a:t>:</a:t>
                      </a:r>
                      <a:endParaRPr lang="en-US" altLang="zh-CN" sz="1800" u="none" dirty="0" smtClean="0">
                        <a:latin typeface="微软雅黑" pitchFamily="34" charset="-122"/>
                        <a:ea typeface="微软雅黑" pitchFamily="34" charset="-122"/>
                      </a:endParaRPr>
                    </a:p>
                  </a:txBody>
                  <a:tcPr marL="0" marR="68580" marT="17779" marB="17779" anchor="ctr">
                    <a:no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230037">
                <a:tc>
                  <a:txBody>
                    <a:bodyPr/>
                    <a:lstStyle/>
                    <a:p>
                      <a:pPr marL="0" indent="0" algn="ctr">
                        <a:buNone/>
                      </a:pPr>
                      <a:r>
                        <a:rPr lang="en-US" altLang="zh-CN" sz="1800" b="1" u="none" dirty="0" smtClean="0">
                          <a:solidFill>
                            <a:schemeClr val="tx1"/>
                          </a:solidFill>
                          <a:latin typeface="微软雅黑" pitchFamily="34" charset="-122"/>
                          <a:ea typeface="微软雅黑" pitchFamily="34" charset="-122"/>
                          <a:cs typeface="宋体" pitchFamily="2" charset="-122"/>
                        </a:rPr>
                        <a:t>d</a:t>
                      </a:r>
                      <a:endParaRPr lang="en-US" altLang="zh-CN" sz="1800" b="1" u="none" dirty="0" smtClean="0">
                        <a:solidFill>
                          <a:schemeClr val="tx1"/>
                        </a:solidFill>
                        <a:latin typeface="微软雅黑" pitchFamily="34" charset="-122"/>
                        <a:ea typeface="微软雅黑" pitchFamily="34" charset="-122"/>
                        <a:cs typeface="宋体" pitchFamily="2" charset="-122"/>
                      </a:endParaRPr>
                    </a:p>
                  </a:txBody>
                  <a:tcPr marL="0" marR="68580" marT="17779" marB="17779" anchor="ctr">
                    <a:noFill/>
                  </a:tcPr>
                </a:tc>
                <a:tc>
                  <a:txBody>
                    <a:bodyPr/>
                    <a:lstStyle/>
                    <a:p>
                      <a:pPr algn="ctr"/>
                      <a:r>
                        <a:rPr lang="en-US" altLang="zh-CN" sz="2000" u="none" dirty="0" smtClean="0">
                          <a:latin typeface="微软雅黑" pitchFamily="34" charset="-122"/>
                          <a:ea typeface="微软雅黑" pitchFamily="34" charset="-122"/>
                        </a:rPr>
                        <a:t>    </a:t>
                      </a:r>
                      <a:r>
                        <a:rPr lang="en-US" altLang="zh-CN" sz="2000" u="none" dirty="0" err="1" smtClean="0">
                          <a:latin typeface="微软雅黑" pitchFamily="34" charset="-122"/>
                          <a:ea typeface="微软雅黑" pitchFamily="34" charset="-122"/>
                        </a:rPr>
                        <a:t>ph</a:t>
                      </a:r>
                      <a:r>
                        <a:rPr lang="en-US" altLang="zh-CN" sz="2000" u="none" dirty="0" smtClean="0">
                          <a:latin typeface="微软雅黑" pitchFamily="34" charset="-122"/>
                          <a:ea typeface="微软雅黑" pitchFamily="34" charset="-122"/>
                        </a:rPr>
                        <a:t>[d][</a:t>
                      </a:r>
                      <a:r>
                        <a:rPr lang="zh-CN" altLang="en-US" sz="2000" u="none" dirty="0" smtClean="0">
                          <a:latin typeface="微软雅黑" pitchFamily="34" charset="-122"/>
                          <a:ea typeface="微软雅黑" pitchFamily="34" charset="-122"/>
                        </a:rPr>
                        <a:t>北</a:t>
                      </a:r>
                      <a:r>
                        <a:rPr lang="en-US" altLang="zh-CN" sz="2000" u="none" dirty="0" smtClean="0">
                          <a:latin typeface="微软雅黑" pitchFamily="34" charset="-122"/>
                          <a:ea typeface="微软雅黑" pitchFamily="34" charset="-122"/>
                        </a:rPr>
                        <a:t>]</a:t>
                      </a:r>
                      <a:endParaRPr lang="en-US" altLang="zh-CN" sz="2000" u="none" dirty="0" smtClean="0">
                        <a:latin typeface="微软雅黑" pitchFamily="34" charset="-122"/>
                        <a:ea typeface="微软雅黑" pitchFamily="34" charset="-122"/>
                      </a:endParaRPr>
                    </a:p>
                  </a:txBody>
                  <a:tcPr marL="0" marR="68580" marT="17779" marB="17779"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u="none" dirty="0" smtClean="0">
                          <a:latin typeface="微软雅黑" pitchFamily="34" charset="-122"/>
                          <a:ea typeface="微软雅黑" pitchFamily="34" charset="-122"/>
                        </a:rPr>
                        <a:t>     </a:t>
                      </a:r>
                      <a:r>
                        <a:rPr lang="en-US" altLang="zh-CN" sz="2000" u="none" dirty="0" err="1" smtClean="0">
                          <a:latin typeface="微软雅黑" pitchFamily="34" charset="-122"/>
                          <a:ea typeface="微软雅黑" pitchFamily="34" charset="-122"/>
                        </a:rPr>
                        <a:t>ph</a:t>
                      </a:r>
                      <a:r>
                        <a:rPr lang="en-US" altLang="zh-CN" sz="2000" u="none" dirty="0" smtClean="0">
                          <a:latin typeface="微软雅黑" pitchFamily="34" charset="-122"/>
                          <a:ea typeface="微软雅黑" pitchFamily="34" charset="-122"/>
                        </a:rPr>
                        <a:t>[d][</a:t>
                      </a:r>
                      <a:r>
                        <a:rPr lang="zh-CN" altLang="en-US" sz="2000" u="none" dirty="0" smtClean="0">
                          <a:latin typeface="微软雅黑" pitchFamily="34" charset="-122"/>
                          <a:ea typeface="微软雅黑" pitchFamily="34" charset="-122"/>
                        </a:rPr>
                        <a:t>东</a:t>
                      </a:r>
                      <a:r>
                        <a:rPr lang="en-US" altLang="zh-CN" sz="2000" u="none" dirty="0" smtClean="0">
                          <a:latin typeface="微软雅黑" pitchFamily="34" charset="-122"/>
                          <a:ea typeface="微软雅黑" pitchFamily="34" charset="-122"/>
                        </a:rPr>
                        <a:t>]</a:t>
                      </a:r>
                      <a:endParaRPr lang="en-US" altLang="zh-CN" sz="2000" u="none" dirty="0" smtClean="0">
                        <a:latin typeface="微软雅黑" pitchFamily="34" charset="-122"/>
                        <a:ea typeface="微软雅黑" pitchFamily="34" charset="-122"/>
                      </a:endParaRPr>
                    </a:p>
                  </a:txBody>
                  <a:tcPr marL="0" marR="68580" marT="17779" marB="17779" anchor="ctr">
                    <a:noFill/>
                  </a:tcPr>
                </a:tc>
                <a:tc>
                  <a:txBody>
                    <a:bodyPr/>
                    <a:lstStyle/>
                    <a:p>
                      <a:pPr marL="0" marR="0" algn="ctr" defTabSz="914400" rtl="0" eaLnBrk="1" fontAlgn="auto" latinLnBrk="0" hangingPunct="1">
                        <a:lnSpc>
                          <a:spcPct val="100000"/>
                        </a:lnSpc>
                        <a:spcBef>
                          <a:spcPts val="0"/>
                        </a:spcBef>
                        <a:spcAft>
                          <a:spcPts val="0"/>
                        </a:spcAft>
                        <a:buClrTx/>
                        <a:buSzTx/>
                        <a:buFontTx/>
                        <a:buNone/>
                        <a:defRPr/>
                      </a:pPr>
                      <a:r>
                        <a:rPr lang="en-US" altLang="zh-CN" sz="2000" u="none" dirty="0" smtClean="0">
                          <a:latin typeface="微软雅黑" pitchFamily="34" charset="-122"/>
                          <a:ea typeface="微软雅黑" pitchFamily="34" charset="-122"/>
                        </a:rPr>
                        <a:t>     ph[d][南]</a:t>
                      </a:r>
                      <a:endParaRPr lang="en-US" altLang="zh-CN" sz="2000" u="none" dirty="0" smtClean="0">
                        <a:latin typeface="微软雅黑" pitchFamily="34" charset="-122"/>
                        <a:ea typeface="微软雅黑" pitchFamily="34" charset="-122"/>
                      </a:endParaRPr>
                    </a:p>
                  </a:txBody>
                  <a:tcPr marL="0" marR="68580" marT="17779" marB="17779" anchor="ctr">
                    <a:noFill/>
                  </a:tcPr>
                </a:tc>
                <a:tc>
                  <a:txBody>
                    <a:bodyPr/>
                    <a:lstStyle/>
                    <a:p>
                      <a:pPr marL="0" marR="0" algn="ctr" defTabSz="914400" rtl="0" eaLnBrk="1" fontAlgn="auto" latinLnBrk="0" hangingPunct="1">
                        <a:lnSpc>
                          <a:spcPct val="100000"/>
                        </a:lnSpc>
                        <a:spcBef>
                          <a:spcPts val="0"/>
                        </a:spcBef>
                        <a:spcAft>
                          <a:spcPts val="0"/>
                        </a:spcAft>
                        <a:buClrTx/>
                        <a:buSzTx/>
                        <a:buFontTx/>
                        <a:buNone/>
                        <a:defRPr/>
                      </a:pPr>
                      <a:r>
                        <a:rPr lang="en-US" altLang="zh-CN" sz="2000" u="none" dirty="0" smtClean="0">
                          <a:latin typeface="微软雅黑" pitchFamily="34" charset="-122"/>
                          <a:ea typeface="微软雅黑" pitchFamily="34" charset="-122"/>
                        </a:rPr>
                        <a:t>  ph[d][西]</a:t>
                      </a:r>
                      <a:endParaRPr lang="en-US" altLang="zh-CN" sz="2000" u="none" dirty="0" smtClean="0">
                        <a:latin typeface="微软雅黑" pitchFamily="34" charset="-122"/>
                        <a:ea typeface="微软雅黑" pitchFamily="34" charset="-122"/>
                      </a:endParaRPr>
                    </a:p>
                  </a:txBody>
                  <a:tcPr marL="0" marR="68580" marT="17779" marB="17779" anchor="ctr">
                    <a:noFill/>
                  </a:tcPr>
                </a:tc>
              </a:tr>
              <a:tr h="328930">
                <a:tc gridSpan="5">
                  <a:txBody>
                    <a:bodyPr/>
                    <a:lstStyle/>
                    <a:p>
                      <a:pPr marL="0" indent="0" algn="ctr">
                        <a:buNone/>
                      </a:pPr>
                      <a:r>
                        <a:rPr lang="en-US" altLang="zh-CN" sz="1800" u="none" dirty="0" smtClean="0">
                          <a:latin typeface="微软雅黑" pitchFamily="34" charset="-122"/>
                          <a:ea typeface="微软雅黑" pitchFamily="34" charset="-122"/>
                        </a:rPr>
                        <a:t>:</a:t>
                      </a:r>
                      <a:endParaRPr lang="en-US" altLang="zh-CN" sz="1800" b="1" u="none" dirty="0" smtClean="0">
                        <a:solidFill>
                          <a:schemeClr val="bg1"/>
                        </a:solidFill>
                        <a:latin typeface="微软雅黑" pitchFamily="34" charset="-122"/>
                        <a:ea typeface="微软雅黑" pitchFamily="34" charset="-122"/>
                        <a:cs typeface="宋体" pitchFamily="2" charset="-122"/>
                      </a:endParaRPr>
                    </a:p>
                  </a:txBody>
                  <a:tcPr marL="0" marR="68580" marT="17779" marB="17779" anchor="ctr">
                    <a:noFill/>
                  </a:tcPr>
                </a:tc>
                <a:tc hMerge="1">
                  <a:tcPr/>
                </a:tc>
                <a:tc hMerge="1">
                  <a:tcPr/>
                </a:tc>
                <a:tc hMerge="1">
                  <a:tcPr/>
                </a:tc>
                <a:tc hMerge="1">
                  <a:tcPr/>
                </a:tc>
              </a:tr>
              <a:tr h="256859">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zh-CN" altLang="en-US" sz="1800" u="none">
                          <a:latin typeface="微软雅黑" pitchFamily="34" charset="-122"/>
                          <a:ea typeface="微软雅黑" pitchFamily="34" charset="-122"/>
                        </a:rPr>
                        <a:t>结点数</a:t>
                      </a:r>
                      <a:r>
                        <a:rPr lang="en-US" altLang="zh-CN" sz="1800" u="none">
                          <a:latin typeface="微软雅黑" pitchFamily="34" charset="-122"/>
                          <a:ea typeface="微软雅黑" pitchFamily="34" charset="-122"/>
                        </a:rPr>
                        <a:t>-2</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a:latin typeface="微软雅黑" pitchFamily="34" charset="-122"/>
                          <a:ea typeface="微软雅黑" pitchFamily="34" charset="-122"/>
                        </a:rPr>
                        <a:t> </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r>
              <a:tr h="279400">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zh-CN" altLang="en-US" sz="1800" u="none" dirty="0">
                          <a:latin typeface="微软雅黑" pitchFamily="34" charset="-122"/>
                          <a:ea typeface="微软雅黑" pitchFamily="34" charset="-122"/>
                        </a:rPr>
                        <a:t>结点数</a:t>
                      </a:r>
                      <a:r>
                        <a:rPr lang="en-US" altLang="zh-CN" sz="1800" u="none" dirty="0">
                          <a:latin typeface="微软雅黑" pitchFamily="34" charset="-122"/>
                          <a:ea typeface="微软雅黑" pitchFamily="34" charset="-122"/>
                        </a:rPr>
                        <a:t>-1</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dirty="0">
                          <a:latin typeface="微软雅黑" pitchFamily="34" charset="-122"/>
                          <a:ea typeface="微软雅黑" pitchFamily="34" charset="-122"/>
                        </a:rPr>
                        <a:t> </a:t>
                      </a:r>
                      <a:endParaRPr lang="en-US" altLang="zh-CN"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r>
                        <a:rPr lang="en-US" altLang="zh-CN" sz="1800" u="none">
                          <a:latin typeface="微软雅黑" pitchFamily="34" charset="-122"/>
                          <a:ea typeface="微软雅黑" pitchFamily="34" charset="-122"/>
                        </a:rPr>
                        <a:t> </a:t>
                      </a:r>
                      <a:endParaRPr lang="en-US" altLang="zh-CN" sz="1800" b="1" u="none">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ctr">
                        <a:buNone/>
                      </a:pPr>
                      <a:endParaRPr lang="zh-CN" altLang="en-US" sz="1800" b="1" u="none" dirty="0">
                        <a:solidFill>
                          <a:schemeClr val="bg1"/>
                        </a:solidFill>
                        <a:latin typeface="微软雅黑" pitchFamily="34" charset="-122"/>
                        <a:ea typeface="微软雅黑" pitchFamily="34" charset="-122"/>
                        <a:cs typeface="宋体" pitchFamily="2" charset="-122"/>
                      </a:endParaRPr>
                    </a:p>
                  </a:txBody>
                  <a:tcPr marL="0" marR="68580" marT="17779" marB="17779" anchor="ctr" anchorCtr="1">
                    <a:noFill/>
                  </a:tcPr>
                </a:tc>
              </a:tr>
            </a:tbl>
          </a:graphicData>
        </a:graphic>
      </p:graphicFrame>
      <p:sp>
        <p:nvSpPr>
          <p:cNvPr id="15" name="灯片编号占位符 14"/>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602230" cy="483235"/>
          </a:xfrm>
          <a:prstGeom prst="rect">
            <a:avLst/>
          </a:prstGeom>
        </p:spPr>
        <p:txBody>
          <a:bodyPr wrap="none">
            <a:spAutoFit/>
          </a:bodyPr>
          <a:p>
            <a:pPr marL="514350" indent="-514350" algn="l">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路由器架构</a:t>
            </a:r>
            <a:endParaRPr lang="x-none" sz="2400" spc="600" dirty="0" smtClean="0">
              <a:solidFill>
                <a:prstClr val="white"/>
              </a:solidFill>
              <a:latin typeface="Nokia Font YanTi" panose="020B0503020204020204" pitchFamily="34" charset="2"/>
              <a:ea typeface="Nokia Font YanTi" panose="020B0503020204020204" pitchFamily="34" charset="2"/>
            </a:endParaRPr>
          </a:p>
        </p:txBody>
      </p:sp>
      <p:sp>
        <p:nvSpPr>
          <p:cNvPr id="15" name="灯片编号占位符 14"/>
          <p:cNvSpPr>
            <a:spLocks noGrp="1"/>
          </p:cNvSpPr>
          <p:nvPr>
            <p:ph type="sldNum" sz="quarter" idx="12"/>
          </p:nvPr>
        </p:nvSpPr>
        <p:spPr/>
        <p:txBody>
          <a:bodyPr/>
          <a:p>
            <a:fld id="{6AFF85E1-D6B0-4173-9990-F23EB47C785F}" type="slidenum">
              <a:rPr lang="zh-CN" altLang="en-US" smtClean="0"/>
            </a:fld>
            <a:endParaRPr lang="zh-CN" altLang="en-US"/>
          </a:p>
        </p:txBody>
      </p:sp>
      <p:pic>
        <p:nvPicPr>
          <p:cNvPr id="10" name="内容占位符 9"/>
          <p:cNvPicPr>
            <a:picLocks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420" y="2334260"/>
            <a:ext cx="7503160" cy="3573780"/>
          </a:xfrm>
          <a:prstGeom prst="rect">
            <a:avLst/>
          </a:prstGeom>
          <a:ln>
            <a:solidFill>
              <a:schemeClr val="bg2"/>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221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实验环境</a:t>
            </a:r>
            <a:endParaRPr lang="x-none" sz="1350"/>
          </a:p>
        </p:txBody>
      </p:sp>
      <p:sp>
        <p:nvSpPr>
          <p:cNvPr id="19" name="文本框 18"/>
          <p:cNvSpPr txBox="1"/>
          <p:nvPr/>
        </p:nvSpPr>
        <p:spPr>
          <a:xfrm>
            <a:off x="510540" y="2097405"/>
            <a:ext cx="7920355" cy="2013585"/>
          </a:xfrm>
          <a:prstGeom prst="rect">
            <a:avLst/>
          </a:prstGeom>
          <a:noFill/>
        </p:spPr>
        <p:txBody>
          <a:bodyPr wrap="square" rtlCol="0">
            <a:spAutoFit/>
          </a:bodyPr>
          <a:p>
            <a:pPr indent="0">
              <a:buNone/>
            </a:pPr>
            <a:r>
              <a:rPr lang="x-none" altLang="en-US" b="1" dirty="0">
                <a:sym typeface="+mn-ea"/>
              </a:rPr>
              <a:t>开发环境</a:t>
            </a:r>
            <a:r>
              <a:rPr lang="x-none" altLang="en-US" dirty="0">
                <a:sym typeface="+mn-ea"/>
              </a:rPr>
              <a:t>：Altera Quartus Prime </a:t>
            </a:r>
            <a:r>
              <a:rPr lang="x-none" altLang="en-US" dirty="0" smtClean="0">
                <a:sym typeface="+mn-ea"/>
              </a:rPr>
              <a:t>15.1</a:t>
            </a:r>
            <a:endParaRPr lang="en-US" altLang="en-US" dirty="0" smtClean="0"/>
          </a:p>
          <a:p>
            <a:pPr indent="0">
              <a:buNone/>
            </a:pPr>
            <a:endParaRPr lang="x-none" altLang="en-US" dirty="0"/>
          </a:p>
          <a:p>
            <a:pPr indent="0">
              <a:buNone/>
            </a:pPr>
            <a:r>
              <a:rPr lang="x-none" altLang="en-US" b="1" dirty="0">
                <a:sym typeface="+mn-ea"/>
              </a:rPr>
              <a:t>硬件描述语言</a:t>
            </a:r>
            <a:r>
              <a:rPr lang="x-none" altLang="en-US" dirty="0">
                <a:sym typeface="+mn-ea"/>
              </a:rPr>
              <a:t>：</a:t>
            </a:r>
            <a:r>
              <a:rPr lang="x-none" altLang="en-US" dirty="0" smtClean="0">
                <a:sym typeface="+mn-ea"/>
              </a:rPr>
              <a:t>SystemVerilog</a:t>
            </a:r>
            <a:endParaRPr lang="en-US" altLang="en-US" dirty="0" smtClean="0"/>
          </a:p>
          <a:p>
            <a:pPr indent="0">
              <a:buNone/>
            </a:pPr>
            <a:endParaRPr lang="x-none" altLang="en-US" dirty="0"/>
          </a:p>
          <a:p>
            <a:pPr indent="0">
              <a:buNone/>
            </a:pPr>
            <a:r>
              <a:rPr lang="x-none" altLang="en-US" b="1" dirty="0">
                <a:sym typeface="+mn-ea"/>
              </a:rPr>
              <a:t>开发流程</a:t>
            </a:r>
            <a:r>
              <a:rPr lang="x-none" altLang="en-US" dirty="0">
                <a:sym typeface="+mn-ea"/>
              </a:rPr>
              <a:t>：FPGA设计收入-&gt;仿真-&gt;输出实验结果-&gt;实验结果统计</a:t>
            </a:r>
            <a:endParaRPr lang="x-none" altLang="en-US" dirty="0"/>
          </a:p>
          <a:p>
            <a:pPr marL="285750" lvl="0" indent="-285750">
              <a:buFont typeface="Arial" charset="0"/>
              <a:buChar char="•"/>
            </a:pPr>
            <a:r>
              <a:rPr lang="x-none" altLang="en-US" dirty="0">
                <a:sym typeface="+mn-ea"/>
              </a:rPr>
              <a:t>利用testbench对单个结点和整个网络进行测试</a:t>
            </a:r>
            <a:endParaRPr lang="x-none" altLang="en-US" dirty="0"/>
          </a:p>
          <a:p>
            <a:pPr marL="285750" lvl="0" indent="-285750">
              <a:buFont typeface="Arial" charset="0"/>
              <a:buChar char="•"/>
            </a:pPr>
            <a:r>
              <a:rPr lang="x-none" altLang="en-US" dirty="0">
                <a:sym typeface="+mn-ea"/>
              </a:rPr>
              <a:t>使用$fdisplay</a:t>
            </a:r>
            <a:r>
              <a:rPr lang="x-none" altLang="en-US" dirty="0" smtClean="0">
                <a:sym typeface="+mn-ea"/>
              </a:rPr>
              <a:t>语句将片上网络及所测算法的性能指标结果输出到文件中</a:t>
            </a:r>
            <a:endParaRPr lang="x-none" altLang="en-US" dirty="0" smtClean="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221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实验配置</a:t>
            </a:r>
            <a:endParaRPr lang="x-none" sz="1350"/>
          </a:p>
        </p:txBody>
      </p:sp>
      <p:sp>
        <p:nvSpPr>
          <p:cNvPr id="19" name="文本框 18"/>
          <p:cNvSpPr txBox="1"/>
          <p:nvPr/>
        </p:nvSpPr>
        <p:spPr>
          <a:xfrm>
            <a:off x="510540" y="2097405"/>
            <a:ext cx="7920355" cy="3659505"/>
          </a:xfrm>
          <a:prstGeom prst="rect">
            <a:avLst/>
          </a:prstGeom>
          <a:noFill/>
        </p:spPr>
        <p:txBody>
          <a:bodyPr wrap="square" rtlCol="0">
            <a:spAutoFit/>
          </a:bodyPr>
          <a:p>
            <a:pPr indent="0">
              <a:buNone/>
            </a:pPr>
            <a:r>
              <a:rPr lang="x-none" altLang="en-US" b="1" dirty="0">
                <a:sym typeface="+mn-ea"/>
              </a:rPr>
              <a:t>拓扑</a:t>
            </a:r>
            <a:r>
              <a:rPr lang="x-none" altLang="en-US" dirty="0">
                <a:sym typeface="+mn-ea"/>
              </a:rPr>
              <a:t>：网格</a:t>
            </a:r>
            <a:r>
              <a:rPr lang="x-none" altLang="en-US" dirty="0">
                <a:sym typeface="+mn-ea"/>
              </a:rPr>
              <a:t>（</a:t>
            </a:r>
            <a:r>
              <a:rPr lang="x-none" altLang="en-US" dirty="0">
                <a:sym typeface="+mn-ea"/>
              </a:rPr>
              <a:t>Mesh</a:t>
            </a:r>
            <a:r>
              <a:rPr lang="x-none" altLang="en-US" dirty="0">
                <a:sym typeface="+mn-ea"/>
              </a:rPr>
              <a:t>）拓扑结构，4x4=16个结点</a:t>
            </a:r>
            <a:endParaRPr lang="x-none" altLang="en-US" dirty="0">
              <a:sym typeface="+mn-ea"/>
            </a:endParaRPr>
          </a:p>
          <a:p>
            <a:pPr indent="0">
              <a:buNone/>
            </a:pPr>
            <a:endParaRPr lang="x-none" altLang="en-US" dirty="0">
              <a:sym typeface="+mn-ea"/>
            </a:endParaRPr>
          </a:p>
          <a:p>
            <a:pPr indent="0">
              <a:buNone/>
            </a:pPr>
            <a:r>
              <a:rPr lang="x-none" altLang="en-US" b="1" dirty="0">
                <a:sym typeface="+mn-ea"/>
              </a:rPr>
              <a:t>缓冲长度</a:t>
            </a:r>
            <a:r>
              <a:rPr lang="x-none" altLang="en-US" dirty="0">
                <a:sym typeface="+mn-ea"/>
              </a:rPr>
              <a:t>：4 (单位：包)</a:t>
            </a:r>
            <a:endParaRPr lang="x-none" altLang="en-US" dirty="0"/>
          </a:p>
          <a:p>
            <a:pPr lvl="0"/>
            <a:endParaRPr lang="x-none" altLang="en-US" dirty="0">
              <a:sym typeface="+mn-ea"/>
            </a:endParaRPr>
          </a:p>
          <a:p>
            <a:pPr lvl="0"/>
            <a:r>
              <a:rPr lang="x-none" altLang="en-US" b="1" dirty="0">
                <a:sym typeface="+mn-ea"/>
              </a:rPr>
              <a:t>Synthetic Traffic</a:t>
            </a:r>
            <a:r>
              <a:rPr lang="x-none" altLang="en-US" dirty="0">
                <a:sym typeface="+mn-ea"/>
              </a:rPr>
              <a:t>：Uniform，Transpose和Hotspot</a:t>
            </a:r>
            <a:endParaRPr lang="x-none" altLang="en-US" dirty="0"/>
          </a:p>
          <a:p>
            <a:pPr lvl="0"/>
            <a:endParaRPr lang="x-none" altLang="en-US" dirty="0">
              <a:sym typeface="+mn-ea"/>
            </a:endParaRPr>
          </a:p>
          <a:p>
            <a:pPr lvl="0"/>
            <a:r>
              <a:rPr lang="x-none" altLang="en-US" b="1" dirty="0">
                <a:sym typeface="+mn-ea"/>
              </a:rPr>
              <a:t>包注入率</a:t>
            </a:r>
            <a:r>
              <a:rPr lang="x-none" altLang="en-US" dirty="0">
                <a:sym typeface="+mn-ea"/>
              </a:rPr>
              <a:t>（Packet Injection Rate）：0.01～0.6(单位：包/结点/时钟周期)</a:t>
            </a:r>
            <a:endParaRPr lang="x-none" altLang="en-US" dirty="0"/>
          </a:p>
          <a:p>
            <a:pPr lvl="0"/>
            <a:endParaRPr lang="x-none" altLang="en-US" dirty="0">
              <a:sym typeface="+mn-ea"/>
            </a:endParaRPr>
          </a:p>
          <a:p>
            <a:pPr lvl="0"/>
            <a:r>
              <a:rPr lang="x-none" altLang="en-US" b="1" dirty="0">
                <a:sym typeface="+mn-ea"/>
              </a:rPr>
              <a:t>模拟的</a:t>
            </a:r>
            <a:r>
              <a:rPr lang="x-none" altLang="en-US" b="1" dirty="0">
                <a:sym typeface="+mn-ea"/>
              </a:rPr>
              <a:t>最大</a:t>
            </a:r>
            <a:r>
              <a:rPr lang="x-none" altLang="en-US" b="1" dirty="0">
                <a:sym typeface="+mn-ea"/>
              </a:rPr>
              <a:t>时钟周期数</a:t>
            </a:r>
            <a:r>
              <a:rPr lang="x-none" altLang="en-US" dirty="0">
                <a:sym typeface="+mn-ea"/>
              </a:rPr>
              <a:t>(Max Cycles)：</a:t>
            </a:r>
            <a:endParaRPr lang="x-none" altLang="en-US" dirty="0">
              <a:sym typeface="+mn-ea"/>
            </a:endParaRPr>
          </a:p>
          <a:p>
            <a:pPr lvl="0"/>
            <a:r>
              <a:rPr lang="x-none" altLang="en-US" dirty="0">
                <a:sym typeface="+mn-ea"/>
              </a:rPr>
              <a:t>预热: 1000, 详细模拟: 10000, 准备排空: 3000, 排空: 3000</a:t>
            </a:r>
            <a:endParaRPr lang="x-none" altLang="en-US" dirty="0"/>
          </a:p>
          <a:p>
            <a:pPr lvl="0"/>
            <a:endParaRPr lang="x-none" altLang="en-US" dirty="0">
              <a:sym typeface="+mn-ea"/>
            </a:endParaRPr>
          </a:p>
          <a:p>
            <a:pPr lvl="0"/>
            <a:r>
              <a:rPr lang="x-none" altLang="en-US" b="1" dirty="0">
                <a:sym typeface="+mn-ea"/>
              </a:rPr>
              <a:t>ACO路由选择算法的参数：</a:t>
            </a:r>
            <a:endParaRPr lang="x-none" altLang="en-US" b="1" dirty="0">
              <a:sym typeface="+mn-ea"/>
            </a:endParaRPr>
          </a:p>
          <a:p>
            <a:pPr lvl="0"/>
            <a:r>
              <a:rPr lang="x-none" altLang="en-US" dirty="0">
                <a:sym typeface="+mn-ea"/>
              </a:rPr>
              <a:t>选择因子alpha=0(暂未考虑缓冲水平)；激励因子rf=1（采用n位计数器实现）</a:t>
            </a:r>
            <a:endParaRPr lang="x-none" altLang="en-US" dirty="0" smtClean="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221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性能指标</a:t>
            </a:r>
            <a:endParaRPr lang="x-none" sz="1350"/>
          </a:p>
        </p:txBody>
      </p:sp>
      <p:sp>
        <p:nvSpPr>
          <p:cNvPr id="19" name="文本框 18"/>
          <p:cNvSpPr txBox="1"/>
          <p:nvPr/>
        </p:nvSpPr>
        <p:spPr>
          <a:xfrm>
            <a:off x="510540" y="2097405"/>
            <a:ext cx="7920355" cy="1739265"/>
          </a:xfrm>
          <a:prstGeom prst="rect">
            <a:avLst/>
          </a:prstGeom>
          <a:noFill/>
        </p:spPr>
        <p:txBody>
          <a:bodyPr wrap="square" rtlCol="0">
            <a:spAutoFit/>
          </a:bodyPr>
          <a:p>
            <a:pPr indent="0">
              <a:buNone/>
            </a:pPr>
            <a:r>
              <a:rPr lang="x-none" altLang="en-US" b="1" dirty="0" smtClean="0">
                <a:sym typeface="+mn-ea"/>
              </a:rPr>
              <a:t>吞吐率</a:t>
            </a:r>
            <a:r>
              <a:rPr lang="x-none" altLang="en-US" dirty="0" smtClean="0">
                <a:sym typeface="+mn-ea"/>
              </a:rPr>
              <a:t>（Throughput）= #完成传输的包数量/结点/时钟周期</a:t>
            </a:r>
            <a:endParaRPr lang="x-none" altLang="en-US" dirty="0" smtClean="0"/>
          </a:p>
          <a:p>
            <a:pPr lvl="0"/>
            <a:endParaRPr lang="x-none" altLang="en-US" dirty="0" smtClean="0">
              <a:sym typeface="+mn-ea"/>
            </a:endParaRPr>
          </a:p>
          <a:p>
            <a:pPr lvl="0"/>
            <a:r>
              <a:rPr lang="x-none" altLang="en-US" b="1" dirty="0" smtClean="0">
                <a:sym typeface="+mn-ea"/>
              </a:rPr>
              <a:t>平均包延</a:t>
            </a:r>
            <a:r>
              <a:rPr lang="zh-CN" altLang="en-US" b="1" dirty="0" smtClean="0">
                <a:sym typeface="+mn-ea"/>
              </a:rPr>
              <a:t>时</a:t>
            </a:r>
            <a:r>
              <a:rPr lang="x-none" altLang="en-US" dirty="0" smtClean="0">
                <a:sym typeface="+mn-ea"/>
              </a:rPr>
              <a:t>（Average Packet Delay）</a:t>
            </a:r>
            <a:endParaRPr lang="x-none" altLang="en-US" dirty="0" smtClean="0">
              <a:sym typeface="+mn-ea"/>
            </a:endParaRPr>
          </a:p>
          <a:p>
            <a:pPr lvl="0"/>
            <a:endParaRPr lang="x-none" altLang="en-US" dirty="0" smtClean="0">
              <a:sym typeface="+mn-ea"/>
            </a:endParaRPr>
          </a:p>
          <a:p>
            <a:pPr lvl="0"/>
            <a:endParaRPr lang="x-none" altLang="en-US" dirty="0" smtClean="0">
              <a:sym typeface="+mn-ea"/>
            </a:endParaRPr>
          </a:p>
          <a:p>
            <a:pPr lvl="0"/>
            <a:r>
              <a:rPr lang="x-none" altLang="en-US" b="1" dirty="0" smtClean="0">
                <a:sym typeface="+mn-ea"/>
              </a:rPr>
              <a:t>消息包结构体中用来辅助测试的字段</a:t>
            </a:r>
            <a:r>
              <a:rPr lang="x-none" altLang="en-US" dirty="0" smtClean="0">
                <a:sym typeface="+mn-ea"/>
              </a:rPr>
              <a:t>：</a:t>
            </a:r>
            <a:endParaRPr lang="x-none" altLang="en-US" dirty="0" smtClean="0">
              <a:sym typeface="+mn-ea"/>
            </a:endParaRPr>
          </a:p>
        </p:txBody>
      </p:sp>
      <p:graphicFrame>
        <p:nvGraphicFramePr>
          <p:cNvPr id="9" name="内容占位符 8"/>
          <p:cNvGraphicFramePr>
            <a:graphicFrameLocks noGrp="1"/>
          </p:cNvGraphicFramePr>
          <p:nvPr>
            <p:ph idx="1"/>
          </p:nvPr>
        </p:nvGraphicFramePr>
        <p:xfrm>
          <a:off x="534036" y="4044318"/>
          <a:ext cx="7886700" cy="1806575"/>
        </p:xfrm>
        <a:graphic>
          <a:graphicData uri="http://schemas.openxmlformats.org/drawingml/2006/table">
            <a:tbl>
              <a:tblPr firstRow="1" bandRow="1">
                <a:tableStyleId>{5940675A-B579-460E-94D1-54222C63F5DA}</a:tableStyleId>
              </a:tblPr>
              <a:tblGrid>
                <a:gridCol w="2649855"/>
                <a:gridCol w="1668145"/>
                <a:gridCol w="3568700"/>
              </a:tblGrid>
              <a:tr h="424180">
                <a:tc>
                  <a:txBody>
                    <a:bodyPr/>
                    <a:p>
                      <a:pPr marL="0" indent="0" algn="l">
                        <a:buNone/>
                      </a:pPr>
                      <a:r>
                        <a:rPr lang="zh-CN" altLang="en-US" sz="1800" u="none" dirty="0">
                          <a:solidFill>
                            <a:schemeClr val="bg1"/>
                          </a:solidFill>
                          <a:latin typeface="微软雅黑" pitchFamily="34" charset="-122"/>
                          <a:ea typeface="微软雅黑" pitchFamily="34" charset="-122"/>
                        </a:rPr>
                        <a:t>类型</a:t>
                      </a:r>
                      <a:endParaRPr lang="zh-CN" altLang="en-US" sz="18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B0F0"/>
                    </a:solidFill>
                  </a:tcPr>
                </a:tc>
                <a:tc>
                  <a:txBody>
                    <a:bodyPr/>
                    <a:p>
                      <a:pPr marL="0" indent="0" algn="l">
                        <a:buNone/>
                      </a:pPr>
                      <a:r>
                        <a:rPr lang="zh-CN" altLang="en-US" sz="1800" u="none" dirty="0">
                          <a:solidFill>
                            <a:schemeClr val="bg1"/>
                          </a:solidFill>
                          <a:latin typeface="微软雅黑" pitchFamily="34" charset="-122"/>
                          <a:ea typeface="微软雅黑" pitchFamily="34" charset="-122"/>
                        </a:rPr>
                        <a:t>名称</a:t>
                      </a:r>
                      <a:endParaRPr lang="zh-CN" altLang="en-US" sz="18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B0F0"/>
                    </a:solidFill>
                  </a:tcPr>
                </a:tc>
                <a:tc>
                  <a:txBody>
                    <a:bodyPr/>
                    <a:p>
                      <a:pPr marL="0" indent="0" algn="l">
                        <a:buNone/>
                      </a:pPr>
                      <a:r>
                        <a:rPr lang="zh-CN" altLang="en-US" sz="1800" u="none" dirty="0">
                          <a:solidFill>
                            <a:schemeClr val="bg1"/>
                          </a:solidFill>
                          <a:latin typeface="微软雅黑" pitchFamily="34" charset="-122"/>
                          <a:ea typeface="微软雅黑" pitchFamily="34" charset="-122"/>
                        </a:rPr>
                        <a:t>描述</a:t>
                      </a:r>
                      <a:endParaRPr lang="zh-CN" altLang="en-US" sz="18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00B0F0"/>
                    </a:solidFill>
                  </a:tcPr>
                </a:tc>
              </a:tr>
              <a:tr h="424180">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dirty="0">
                          <a:latin typeface="微软雅黑" pitchFamily="34" charset="-122"/>
                          <a:ea typeface="微软雅黑" pitchFamily="34" charset="-122"/>
                          <a:cs typeface="宋体" pitchFamily="2" charset="-122"/>
                          <a:sym typeface="+mn-ea"/>
                        </a:rPr>
                        <a:t>Logic [7:0]</a:t>
                      </a:r>
                      <a:endParaRPr lang="en-US" altLang="zh-CN" sz="1800" b="0" u="none" dirty="0">
                        <a:latin typeface="微软雅黑" pitchFamily="34" charset="-122"/>
                        <a:ea typeface="微软雅黑" pitchFamily="34" charset="-122"/>
                        <a:cs typeface="宋体" pitchFamily="2" charset="-122"/>
                        <a:sym typeface="+mn-ea"/>
                      </a:endParaRPr>
                    </a:p>
                  </a:txBody>
                  <a:tcPr marL="107950" marR="68580" marT="7175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a:latin typeface="微软雅黑" pitchFamily="34" charset="-122"/>
                          <a:ea typeface="微软雅黑" pitchFamily="34" charset="-122"/>
                          <a:cs typeface="宋体" pitchFamily="2" charset="-122"/>
                          <a:sym typeface="+mn-ea"/>
                        </a:rPr>
                        <a:t>id</a:t>
                      </a:r>
                      <a:endParaRPr lang="en-US" altLang="zh-CN" sz="1800" b="0" u="none">
                        <a:latin typeface="微软雅黑" pitchFamily="34" charset="-122"/>
                        <a:ea typeface="微软雅黑" pitchFamily="34" charset="-122"/>
                        <a:cs typeface="宋体" pitchFamily="2" charset="-122"/>
                        <a:sym typeface="+mn-ea"/>
                      </a:endParaRPr>
                    </a:p>
                  </a:txBody>
                  <a:tcPr marL="107950" marR="68580" marT="71755" marB="36195"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a:latin typeface="微软雅黑" pitchFamily="34" charset="-122"/>
                          <a:ea typeface="微软雅黑" pitchFamily="34" charset="-122"/>
                          <a:cs typeface="宋体" pitchFamily="2" charset="-122"/>
                          <a:sym typeface="+mn-ea"/>
                        </a:rPr>
                        <a:t>仿真时记录消息包的</a:t>
                      </a:r>
                      <a:r>
                        <a:rPr lang="en-US" altLang="zh-CN" sz="1800">
                          <a:latin typeface="微软雅黑" pitchFamily="34" charset="-122"/>
                          <a:ea typeface="微软雅黑" pitchFamily="34" charset="-122"/>
                          <a:cs typeface="宋体" pitchFamily="2" charset="-122"/>
                          <a:sym typeface="+mn-ea"/>
                        </a:rPr>
                        <a:t>id</a:t>
                      </a:r>
                      <a:r>
                        <a:rPr lang="zh-CN" altLang="en-US" sz="1800">
                          <a:latin typeface="微软雅黑" pitchFamily="34" charset="-122"/>
                          <a:ea typeface="微软雅黑" pitchFamily="34" charset="-122"/>
                          <a:cs typeface="宋体" pitchFamily="2" charset="-122"/>
                          <a:sym typeface="+mn-ea"/>
                        </a:rPr>
                        <a:t>号</a:t>
                      </a:r>
                      <a:endParaRPr lang="zh-CN" altLang="en-US" sz="1800" b="0" u="none">
                        <a:latin typeface="微软雅黑" pitchFamily="34" charset="-122"/>
                        <a:ea typeface="微软雅黑" pitchFamily="34" charset="-122"/>
                        <a:cs typeface="宋体" pitchFamily="2" charset="-122"/>
                        <a:sym typeface="+mn-ea"/>
                      </a:endParaRPr>
                    </a:p>
                  </a:txBody>
                  <a:tcPr marL="107950" marR="68580" marT="71755" marB="36195"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545">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b="0" u="none" dirty="0">
                          <a:latin typeface="微软雅黑" pitchFamily="34" charset="-122"/>
                          <a:ea typeface="微软雅黑" pitchFamily="34" charset="-122"/>
                          <a:cs typeface="宋体" pitchFamily="2" charset="-122"/>
                        </a:rPr>
                        <a:t>logic</a:t>
                      </a:r>
                      <a:endParaRPr lang="en-US" altLang="zh-CN" sz="1800" b="0" u="none" dirty="0">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b="0" u="none">
                          <a:latin typeface="微软雅黑" pitchFamily="34" charset="-122"/>
                          <a:ea typeface="微软雅黑" pitchFamily="34" charset="-122"/>
                          <a:cs typeface="宋体" pitchFamily="2" charset="-122"/>
                        </a:rPr>
                        <a:t>measure</a:t>
                      </a:r>
                      <a:endParaRPr lang="en-US" altLang="zh-CN" sz="1800" b="0" u="none">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b="0" u="none">
                          <a:latin typeface="微软雅黑" pitchFamily="34" charset="-122"/>
                          <a:ea typeface="微软雅黑" pitchFamily="34" charset="-122"/>
                          <a:cs typeface="宋体" pitchFamily="2" charset="-122"/>
                        </a:rPr>
                        <a:t>仿真时记录测试状态</a:t>
                      </a:r>
                      <a:endParaRPr lang="zh-CN" altLang="en-US" sz="1800" b="0" u="none">
                        <a:latin typeface="微软雅黑" pitchFamily="34" charset="-122"/>
                        <a:ea typeface="微软雅黑" pitchFamily="34" charset="-122"/>
                        <a:cs typeface="宋体" pitchFamily="2" charset="-122"/>
                      </a:endParaRPr>
                    </a:p>
                  </a:txBody>
                  <a:tcPr marL="107950" marR="68580" marT="71755" marB="36195"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3545">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b="0" u="none" dirty="0">
                          <a:latin typeface="微软雅黑" pitchFamily="34" charset="-122"/>
                          <a:ea typeface="微软雅黑" pitchFamily="34" charset="-122"/>
                          <a:cs typeface="宋体" pitchFamily="2" charset="-122"/>
                        </a:rPr>
                        <a:t>logic [`TIME_STAMP_SIZE-1:0]</a:t>
                      </a:r>
                      <a:endParaRPr lang="en-US" altLang="zh-CN" sz="1800" b="0" u="none" dirty="0">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800" b="0" u="none" dirty="0">
                          <a:latin typeface="微软雅黑" pitchFamily="34" charset="-122"/>
                          <a:ea typeface="微软雅黑" pitchFamily="34" charset="-122"/>
                          <a:cs typeface="宋体" pitchFamily="2" charset="-122"/>
                        </a:rPr>
                        <a:t>timestamp</a:t>
                      </a:r>
                      <a:endParaRPr lang="en-US" altLang="zh-CN" sz="1800" b="0" u="none" dirty="0">
                        <a:latin typeface="微软雅黑" pitchFamily="34" charset="-122"/>
                        <a:ea typeface="微软雅黑" pitchFamily="34" charset="-122"/>
                        <a:cs typeface="宋体" pitchFamily="2" charset="-122"/>
                      </a:endParaRPr>
                    </a:p>
                  </a:txBody>
                  <a:tcPr marL="107950" marR="68580" marT="71755" marB="36195" anchor="ctr">
                    <a:lnL w="12700" cap="flat" cmpd="sng">
                      <a:solidFill>
                        <a:schemeClr val="tx1"/>
                      </a:solidFill>
                      <a:prstDash val="solid"/>
                      <a:headEnd type="none" w="med" len="med"/>
                      <a:tailEnd type="none" w="med" len="med"/>
                    </a:lnL>
                    <a:lnR w="12700" cap="flat">
                      <a:solidFill>
                        <a:schemeClr val="tx1"/>
                      </a:solidFill>
                      <a:prstDash val="soli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800" b="0" u="none" dirty="0">
                          <a:latin typeface="微软雅黑" pitchFamily="34" charset="-122"/>
                          <a:ea typeface="微软雅黑" pitchFamily="34" charset="-122"/>
                          <a:cs typeface="宋体" pitchFamily="2" charset="-122"/>
                        </a:rPr>
                        <a:t>仿真时记录数据包进入网络时的时间</a:t>
                      </a:r>
                      <a:endParaRPr lang="zh-CN" altLang="en-US" sz="1800" b="0" u="none" dirty="0">
                        <a:latin typeface="微软雅黑" pitchFamily="34" charset="-122"/>
                        <a:ea typeface="微软雅黑" pitchFamily="34" charset="-122"/>
                        <a:cs typeface="宋体" pitchFamily="2" charset="-122"/>
                      </a:endParaRPr>
                    </a:p>
                  </a:txBody>
                  <a:tcPr marL="107950" marR="68580" marT="71755" marB="36195" anchor="ctr">
                    <a:lnL w="12700" cap="flat">
                      <a:solidFill>
                        <a:schemeClr val="tx1"/>
                      </a:solidFill>
                      <a:prstDash val="soli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221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实验环境</a:t>
            </a:r>
            <a:endParaRPr lang="x-none" sz="1350"/>
          </a:p>
        </p:txBody>
      </p:sp>
      <p:sp>
        <p:nvSpPr>
          <p:cNvPr id="19" name="文本框 18"/>
          <p:cNvSpPr txBox="1"/>
          <p:nvPr/>
        </p:nvSpPr>
        <p:spPr>
          <a:xfrm>
            <a:off x="510540" y="2097405"/>
            <a:ext cx="7920355" cy="2013585"/>
          </a:xfrm>
          <a:prstGeom prst="rect">
            <a:avLst/>
          </a:prstGeom>
          <a:noFill/>
        </p:spPr>
        <p:txBody>
          <a:bodyPr wrap="square" rtlCol="0">
            <a:spAutoFit/>
          </a:bodyPr>
          <a:p>
            <a:pPr indent="0">
              <a:buNone/>
            </a:pPr>
            <a:r>
              <a:rPr lang="x-none" altLang="en-US" b="1" dirty="0">
                <a:sym typeface="+mn-ea"/>
              </a:rPr>
              <a:t>开发环境</a:t>
            </a:r>
            <a:r>
              <a:rPr lang="x-none" altLang="en-US" dirty="0">
                <a:sym typeface="+mn-ea"/>
              </a:rPr>
              <a:t>：Altera Quartus Prime </a:t>
            </a:r>
            <a:r>
              <a:rPr lang="x-none" altLang="en-US" dirty="0" smtClean="0">
                <a:sym typeface="+mn-ea"/>
              </a:rPr>
              <a:t>15.1</a:t>
            </a:r>
            <a:endParaRPr lang="en-US" altLang="en-US" dirty="0" smtClean="0"/>
          </a:p>
          <a:p>
            <a:pPr indent="0">
              <a:buNone/>
            </a:pPr>
            <a:endParaRPr lang="x-none" altLang="en-US" dirty="0"/>
          </a:p>
          <a:p>
            <a:pPr indent="0">
              <a:buNone/>
            </a:pPr>
            <a:r>
              <a:rPr lang="x-none" altLang="en-US" b="1" dirty="0">
                <a:sym typeface="+mn-ea"/>
              </a:rPr>
              <a:t>硬件描述语言</a:t>
            </a:r>
            <a:r>
              <a:rPr lang="x-none" altLang="en-US" dirty="0">
                <a:sym typeface="+mn-ea"/>
              </a:rPr>
              <a:t>：</a:t>
            </a:r>
            <a:r>
              <a:rPr lang="x-none" altLang="en-US" dirty="0" smtClean="0">
                <a:sym typeface="+mn-ea"/>
              </a:rPr>
              <a:t>SystemVerilog</a:t>
            </a:r>
            <a:endParaRPr lang="en-US" altLang="en-US" dirty="0" smtClean="0"/>
          </a:p>
          <a:p>
            <a:pPr indent="0">
              <a:buNone/>
            </a:pPr>
            <a:endParaRPr lang="x-none" altLang="en-US" dirty="0"/>
          </a:p>
          <a:p>
            <a:pPr indent="0">
              <a:buNone/>
            </a:pPr>
            <a:r>
              <a:rPr lang="x-none" altLang="en-US" b="1" dirty="0">
                <a:sym typeface="+mn-ea"/>
              </a:rPr>
              <a:t>开发流程</a:t>
            </a:r>
            <a:r>
              <a:rPr lang="x-none" altLang="en-US" dirty="0">
                <a:sym typeface="+mn-ea"/>
              </a:rPr>
              <a:t>：FPGA设计收入-&gt;仿真-&gt;输出实验结果-&gt;实验结果统计</a:t>
            </a:r>
            <a:endParaRPr lang="x-none" altLang="en-US" dirty="0"/>
          </a:p>
          <a:p>
            <a:pPr marL="285750" lvl="0" indent="-285750">
              <a:buFont typeface="Arial" charset="0"/>
              <a:buChar char="•"/>
            </a:pPr>
            <a:r>
              <a:rPr lang="x-none" altLang="en-US" dirty="0">
                <a:sym typeface="+mn-ea"/>
              </a:rPr>
              <a:t>利用testbench对单个结点和整个网络进行测试</a:t>
            </a:r>
            <a:endParaRPr lang="x-none" altLang="en-US" dirty="0"/>
          </a:p>
          <a:p>
            <a:pPr marL="285750" lvl="0" indent="-285750">
              <a:buFont typeface="Arial" charset="0"/>
              <a:buChar char="•"/>
            </a:pPr>
            <a:r>
              <a:rPr lang="x-none" altLang="en-US" dirty="0">
                <a:sym typeface="+mn-ea"/>
              </a:rPr>
              <a:t>使用$fdisplay</a:t>
            </a:r>
            <a:r>
              <a:rPr lang="x-none" altLang="en-US" dirty="0" smtClean="0">
                <a:sym typeface="+mn-ea"/>
              </a:rPr>
              <a:t>语句将片上网络及所测算法的性能指标结果输出到文件中</a:t>
            </a:r>
            <a:endParaRPr lang="x-none" altLang="en-US" dirty="0" smtClean="0">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实验结果：吞吐率</a:t>
            </a:r>
            <a:endParaRPr lang="zh-CN" altLang="en-US"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pic>
        <p:nvPicPr>
          <p:cNvPr id="-2147482607" name="图片 21" descr="t_uniform_normal_throughput.pdf"/>
          <p:cNvPicPr>
            <a:picLocks noChangeAspect="1"/>
          </p:cNvPicPr>
          <p:nvPr>
            <p:ph idx="1"/>
          </p:nvPr>
        </p:nvPicPr>
        <p:blipFill>
          <a:blip r:embed="rId2"/>
          <a:stretch>
            <a:fillRect/>
          </a:stretch>
        </p:blipFill>
        <p:spPr>
          <a:xfrm>
            <a:off x="628650" y="1854835"/>
            <a:ext cx="7886700" cy="3996690"/>
          </a:xfrm>
          <a:prstGeom prst="rect">
            <a:avLst/>
          </a:prstGeom>
          <a:noFill/>
          <a:ln w="9525">
            <a:solidFill>
              <a:schemeClr val="bg2"/>
            </a:solidFill>
          </a:ln>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708660" y="6055995"/>
            <a:ext cx="7726680" cy="502920"/>
          </a:xfrm>
          <a:prstGeom prst="rect">
            <a:avLst/>
          </a:prstGeom>
          <a:noFill/>
        </p:spPr>
        <p:txBody>
          <a:bodyPr wrap="none" rtlCol="0" anchor="t">
            <a:spAutoFit/>
          </a:bodyPr>
          <a:p>
            <a:pPr algn="just" eaLnBrk="1" hangingPunct="1">
              <a:lnSpc>
                <a:spcPct val="150000"/>
              </a:lnSpc>
            </a:pP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较低时，</a:t>
            </a:r>
            <a:r>
              <a:rPr lang="x-none" altLang="zh-CN" dirty="0" smtClean="0">
                <a:latin typeface="微软雅黑" pitchFamily="34" charset="-122"/>
                <a:ea typeface="微软雅黑" pitchFamily="34" charset="-122"/>
                <a:sym typeface="+mn-ea"/>
              </a:rPr>
              <a:t>差别不明显</a:t>
            </a:r>
            <a:r>
              <a:rPr lang="zh-CN" altLang="en-US" dirty="0" smtClean="0">
                <a:latin typeface="微软雅黑" pitchFamily="34" charset="-122"/>
                <a:ea typeface="微软雅黑" pitchFamily="34" charset="-122"/>
                <a:sym typeface="+mn-ea"/>
              </a:rPr>
              <a:t>。</a:t>
            </a: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较高时，时好时坏。</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027680" cy="384810"/>
          </a:xfrm>
          <a:prstGeom prst="rect">
            <a:avLst/>
          </a:prstGeom>
          <a:noFill/>
        </p:spPr>
        <p:txBody>
          <a:bodyPr wrap="none" rtlCol="0" anchor="t">
            <a:spAutoFit/>
          </a:bodyPr>
          <a:p>
            <a:r>
              <a:rPr lang="x-none" altLang="zh-CN" dirty="0">
                <a:solidFill>
                  <a:schemeClr val="bg1"/>
                </a:solidFill>
                <a:latin typeface="微软雅黑" pitchFamily="34" charset="-122"/>
                <a:ea typeface="微软雅黑" pitchFamily="34" charset="-122"/>
                <a:sym typeface="+mn-ea"/>
              </a:rPr>
              <a:t>(a) </a:t>
            </a:r>
            <a:r>
              <a:rPr lang="zh-CN" altLang="en-US" dirty="0">
                <a:solidFill>
                  <a:schemeClr val="bg1"/>
                </a:solidFill>
                <a:latin typeface="微软雅黑" pitchFamily="34" charset="-122"/>
                <a:ea typeface="微软雅黑" pitchFamily="34" charset="-122"/>
                <a:sym typeface="+mn-ea"/>
              </a:rPr>
              <a:t>Uniform输入下的吞吐率</a:t>
            </a:r>
            <a:endParaRPr lang="zh-CN" altLang="en-US" dirty="0">
              <a:solidFill>
                <a:schemeClr val="bg1"/>
              </a:solidFill>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实验结果：吞吐率</a:t>
            </a:r>
            <a:endParaRPr lang="zh-CN" altLang="en-US"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708660" y="6055995"/>
            <a:ext cx="7726680" cy="502920"/>
          </a:xfrm>
          <a:prstGeom prst="rect">
            <a:avLst/>
          </a:prstGeom>
          <a:noFill/>
        </p:spPr>
        <p:txBody>
          <a:bodyPr wrap="none" rtlCol="0" anchor="t">
            <a:spAutoFit/>
          </a:bodyPr>
          <a:p>
            <a:pPr algn="just" eaLnBrk="1" hangingPunct="1">
              <a:lnSpc>
                <a:spcPct val="150000"/>
              </a:lnSpc>
            </a:pP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较低时，</a:t>
            </a:r>
            <a:r>
              <a:rPr lang="x-none" altLang="zh-CN" dirty="0" smtClean="0">
                <a:latin typeface="微软雅黑" pitchFamily="34" charset="-122"/>
                <a:ea typeface="微软雅黑" pitchFamily="34" charset="-122"/>
                <a:sym typeface="+mn-ea"/>
              </a:rPr>
              <a:t>差别不明显</a:t>
            </a:r>
            <a:r>
              <a:rPr lang="zh-CN" altLang="en-US" dirty="0" smtClean="0">
                <a:latin typeface="微软雅黑" pitchFamily="34" charset="-122"/>
                <a:ea typeface="微软雅黑" pitchFamily="34" charset="-122"/>
                <a:sym typeface="+mn-ea"/>
              </a:rPr>
              <a:t>。</a:t>
            </a: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较高时，时好时坏。</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246120" cy="384810"/>
          </a:xfrm>
          <a:prstGeom prst="rect">
            <a:avLst/>
          </a:prstGeom>
          <a:noFill/>
        </p:spPr>
        <p:txBody>
          <a:bodyPr wrap="none" rtlCol="0" anchor="t">
            <a:spAutoFit/>
          </a:bodyPr>
          <a:p>
            <a:r>
              <a:rPr lang="x-none" altLang="zh-CN" dirty="0">
                <a:solidFill>
                  <a:schemeClr val="bg1"/>
                </a:solidFill>
                <a:latin typeface="微软雅黑" pitchFamily="34" charset="-122"/>
                <a:ea typeface="微软雅黑" pitchFamily="34" charset="-122"/>
                <a:sym typeface="+mn-ea"/>
              </a:rPr>
              <a:t>(b) Transpose</a:t>
            </a:r>
            <a:r>
              <a:rPr lang="zh-CN" altLang="en-US" dirty="0">
                <a:solidFill>
                  <a:schemeClr val="bg1"/>
                </a:solidFill>
                <a:latin typeface="微软雅黑" pitchFamily="34" charset="-122"/>
                <a:ea typeface="微软雅黑" pitchFamily="34" charset="-122"/>
                <a:sym typeface="+mn-ea"/>
              </a:rPr>
              <a:t>输入下的吞吐率</a:t>
            </a:r>
            <a:endParaRPr lang="zh-CN" altLang="en-US" dirty="0">
              <a:solidFill>
                <a:schemeClr val="bg1"/>
              </a:solidFill>
              <a:latin typeface="微软雅黑" pitchFamily="34" charset="-122"/>
              <a:ea typeface="微软雅黑" pitchFamily="34" charset="-122"/>
              <a:sym typeface="+mn-ea"/>
            </a:endParaRPr>
          </a:p>
        </p:txBody>
      </p:sp>
      <p:pic>
        <p:nvPicPr>
          <p:cNvPr id="-2147482606" name="图片 22" descr="t_transpose_normal_throughput.pdf"/>
          <p:cNvPicPr>
            <a:picLocks noChangeAspect="1"/>
          </p:cNvPicPr>
          <p:nvPr>
            <p:ph idx="1"/>
          </p:nvPr>
        </p:nvPicPr>
        <p:blipFill>
          <a:blip r:embed="rId2"/>
          <a:stretch>
            <a:fillRect/>
          </a:stretch>
        </p:blipFill>
        <p:spPr>
          <a:xfrm>
            <a:off x="628650" y="2002790"/>
            <a:ext cx="7886700" cy="3996690"/>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实验结果：吞吐率</a:t>
            </a:r>
            <a:endParaRPr lang="zh-CN" altLang="en-US"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708660" y="6055995"/>
            <a:ext cx="7726680" cy="502920"/>
          </a:xfrm>
          <a:prstGeom prst="rect">
            <a:avLst/>
          </a:prstGeom>
          <a:noFill/>
        </p:spPr>
        <p:txBody>
          <a:bodyPr wrap="none" rtlCol="0" anchor="t">
            <a:spAutoFit/>
          </a:bodyPr>
          <a:p>
            <a:pPr algn="just" eaLnBrk="1" hangingPunct="1">
              <a:lnSpc>
                <a:spcPct val="150000"/>
              </a:lnSpc>
            </a:pP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较低时，</a:t>
            </a:r>
            <a:r>
              <a:rPr lang="x-none" altLang="zh-CN" dirty="0" smtClean="0">
                <a:latin typeface="微软雅黑" pitchFamily="34" charset="-122"/>
                <a:ea typeface="微软雅黑" pitchFamily="34" charset="-122"/>
                <a:sym typeface="+mn-ea"/>
              </a:rPr>
              <a:t>差别不明显</a:t>
            </a:r>
            <a:r>
              <a:rPr lang="zh-CN" altLang="en-US" dirty="0" smtClean="0">
                <a:latin typeface="微软雅黑" pitchFamily="34" charset="-122"/>
                <a:ea typeface="微软雅黑" pitchFamily="34" charset="-122"/>
                <a:sym typeface="+mn-ea"/>
              </a:rPr>
              <a:t>。</a:t>
            </a:r>
            <a:r>
              <a:rPr lang="zh-CN" altLang="en-US" dirty="0">
                <a:latin typeface="微软雅黑" pitchFamily="34" charset="-122"/>
                <a:ea typeface="微软雅黑" pitchFamily="34" charset="-122"/>
                <a:sym typeface="+mn-ea"/>
              </a:rPr>
              <a:t>在消息包注入率</a:t>
            </a:r>
            <a:r>
              <a:rPr lang="zh-CN" altLang="en-US" dirty="0" smtClean="0">
                <a:latin typeface="微软雅黑" pitchFamily="34" charset="-122"/>
                <a:ea typeface="微软雅黑" pitchFamily="34" charset="-122"/>
                <a:sym typeface="+mn-ea"/>
              </a:rPr>
              <a:t>较高时，</a:t>
            </a:r>
            <a:r>
              <a:rPr lang="x-none" altLang="zh-CN" dirty="0" smtClean="0">
                <a:latin typeface="微软雅黑" pitchFamily="34" charset="-122"/>
                <a:ea typeface="微软雅黑" pitchFamily="34" charset="-122"/>
                <a:sym typeface="+mn-ea"/>
              </a:rPr>
              <a:t>表现较差</a:t>
            </a:r>
            <a:r>
              <a:rPr lang="zh-CN" altLang="en-US" dirty="0" smtClean="0">
                <a:latin typeface="微软雅黑" pitchFamily="34" charset="-122"/>
                <a:ea typeface="微软雅黑" pitchFamily="34" charset="-122"/>
                <a:sym typeface="+mn-ea"/>
              </a:rPr>
              <a:t>。</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007995" cy="384810"/>
          </a:xfrm>
          <a:prstGeom prst="rect">
            <a:avLst/>
          </a:prstGeom>
          <a:noFill/>
        </p:spPr>
        <p:txBody>
          <a:bodyPr wrap="none" rtlCol="0" anchor="t">
            <a:spAutoFit/>
          </a:bodyPr>
          <a:p>
            <a:r>
              <a:rPr lang="x-none" altLang="zh-CN" dirty="0">
                <a:solidFill>
                  <a:schemeClr val="bg1"/>
                </a:solidFill>
                <a:latin typeface="微软雅黑" pitchFamily="34" charset="-122"/>
                <a:ea typeface="微软雅黑" pitchFamily="34" charset="-122"/>
                <a:sym typeface="+mn-ea"/>
              </a:rPr>
              <a:t>(c) Hotspot</a:t>
            </a:r>
            <a:r>
              <a:rPr lang="zh-CN" altLang="en-US" dirty="0">
                <a:solidFill>
                  <a:schemeClr val="bg1"/>
                </a:solidFill>
                <a:latin typeface="微软雅黑" pitchFamily="34" charset="-122"/>
                <a:ea typeface="微软雅黑" pitchFamily="34" charset="-122"/>
                <a:sym typeface="+mn-ea"/>
              </a:rPr>
              <a:t>输入下的吞吐率</a:t>
            </a:r>
            <a:endParaRPr lang="zh-CN" altLang="en-US" dirty="0">
              <a:solidFill>
                <a:schemeClr val="bg1"/>
              </a:solidFill>
              <a:latin typeface="微软雅黑" pitchFamily="34" charset="-122"/>
              <a:ea typeface="微软雅黑" pitchFamily="34" charset="-122"/>
              <a:sym typeface="+mn-ea"/>
            </a:endParaRPr>
          </a:p>
        </p:txBody>
      </p:sp>
      <p:pic>
        <p:nvPicPr>
          <p:cNvPr id="-2147482605" name="图片 23" descr="t_hotspot_normal_throughput.pdf"/>
          <p:cNvPicPr>
            <a:picLocks noChangeAspect="1"/>
          </p:cNvPicPr>
          <p:nvPr>
            <p:ph idx="1"/>
          </p:nvPr>
        </p:nvPicPr>
        <p:blipFill>
          <a:blip r:embed="rId2"/>
          <a:stretch>
            <a:fillRect/>
          </a:stretch>
        </p:blipFill>
        <p:spPr>
          <a:xfrm>
            <a:off x="628650" y="2002790"/>
            <a:ext cx="7886700" cy="3996690"/>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a:t>
            </a:r>
            <a:r>
              <a:rPr lang="x-none" altLang="zh-CN" sz="2400" spc="600" dirty="0">
                <a:solidFill>
                  <a:prstClr val="white"/>
                </a:solidFill>
                <a:latin typeface="Nokia Font YanTi" panose="020B0503020204020204" pitchFamily="34" charset="2"/>
                <a:ea typeface="Nokia Font YanTi" panose="020B0503020204020204" pitchFamily="34" charset="2"/>
              </a:rPr>
              <a:t>包时延</a:t>
            </a:r>
            <a:endParaRPr lang="x-none" altLang="zh-CN"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2238693" y="6055995"/>
            <a:ext cx="4666615" cy="502920"/>
          </a:xfrm>
          <a:prstGeom prst="rect">
            <a:avLst/>
          </a:prstGeom>
          <a:noFill/>
        </p:spPr>
        <p:txBody>
          <a:bodyPr wrap="none" rtlCol="0" anchor="t">
            <a:spAutoFit/>
          </a:bodyPr>
          <a:p>
            <a:pPr algn="just" eaLnBrk="1" hangingPunct="1">
              <a:lnSpc>
                <a:spcPct val="150000"/>
              </a:lnSpc>
            </a:pPr>
            <a:r>
              <a:rPr lang="x-none" altLang="zh-CN" dirty="0">
                <a:latin typeface="微软雅黑" pitchFamily="34" charset="-122"/>
                <a:ea typeface="微软雅黑" pitchFamily="34" charset="-122"/>
                <a:sym typeface="+mn-ea"/>
              </a:rPr>
              <a:t>与Buffer Level算法相比，存在</a:t>
            </a:r>
            <a:r>
              <a:rPr lang="zh-CN" altLang="en-US" dirty="0">
                <a:latin typeface="微软雅黑" pitchFamily="34" charset="-122"/>
                <a:ea typeface="微软雅黑" pitchFamily="34" charset="-122"/>
                <a:sym typeface="+mn-ea"/>
              </a:rPr>
              <a:t>少许的差距</a:t>
            </a:r>
            <a:r>
              <a:rPr lang="zh-CN" altLang="en-US" dirty="0" smtClean="0">
                <a:latin typeface="微软雅黑" pitchFamily="34" charset="-122"/>
                <a:ea typeface="微软雅黑" pitchFamily="34" charset="-122"/>
                <a:sym typeface="+mn-ea"/>
              </a:rPr>
              <a:t>。</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484880" cy="659130"/>
          </a:xfrm>
          <a:prstGeom prst="rect">
            <a:avLst/>
          </a:prstGeom>
          <a:noFill/>
        </p:spPr>
        <p:txBody>
          <a:bodyPr wrap="none" rtlCol="0" anchor="t">
            <a:spAutoFit/>
          </a:bodyPr>
          <a:p>
            <a:pPr algn="l"/>
            <a:r>
              <a:rPr lang="x-none" altLang="zh-CN" dirty="0">
                <a:solidFill>
                  <a:schemeClr val="bg1"/>
                </a:solidFill>
                <a:latin typeface="微软雅黑" pitchFamily="34" charset="-122"/>
                <a:ea typeface="微软雅黑" pitchFamily="34" charset="-122"/>
                <a:sym typeface="+mn-ea"/>
              </a:rPr>
              <a:t>(a) </a:t>
            </a:r>
            <a:r>
              <a:rPr lang="zh-CN" altLang="en-US" dirty="0">
                <a:solidFill>
                  <a:schemeClr val="bg1"/>
                </a:solidFill>
                <a:latin typeface="微软雅黑" pitchFamily="34" charset="-122"/>
                <a:ea typeface="微软雅黑" pitchFamily="34" charset="-122"/>
                <a:sym typeface="+mn-ea"/>
              </a:rPr>
              <a:t>Uniform输入下</a:t>
            </a:r>
            <a:r>
              <a:rPr lang="zh-CN" altLang="en-US" dirty="0">
                <a:solidFill>
                  <a:schemeClr val="bg1"/>
                </a:solidFill>
                <a:latin typeface="微软雅黑" pitchFamily="34" charset="-122"/>
                <a:ea typeface="微软雅黑" pitchFamily="34" charset="-122"/>
                <a:sym typeface="+mn-ea"/>
              </a:rPr>
              <a:t>的</a:t>
            </a:r>
            <a:r>
              <a:rPr lang="x-none" altLang="zh-CN" dirty="0">
                <a:solidFill>
                  <a:schemeClr val="bg1"/>
                </a:solidFill>
                <a:latin typeface="微软雅黑" pitchFamily="34" charset="-122"/>
                <a:ea typeface="微软雅黑" pitchFamily="34" charset="-122"/>
                <a:sym typeface="+mn-ea"/>
              </a:rPr>
              <a:t>平均包时延</a:t>
            </a:r>
            <a:endParaRPr lang="x-none" altLang="zh-CN" dirty="0">
              <a:solidFill>
                <a:schemeClr val="bg1"/>
              </a:solidFill>
              <a:latin typeface="微软雅黑" pitchFamily="34" charset="-122"/>
              <a:ea typeface="微软雅黑" pitchFamily="34" charset="-122"/>
              <a:sym typeface="+mn-ea"/>
            </a:endParaRPr>
          </a:p>
          <a:p>
            <a:endParaRPr lang="zh-CN" altLang="en-US" dirty="0">
              <a:solidFill>
                <a:schemeClr val="bg1"/>
              </a:solidFill>
              <a:latin typeface="微软雅黑" pitchFamily="34" charset="-122"/>
              <a:ea typeface="微软雅黑" pitchFamily="34" charset="-122"/>
              <a:sym typeface="+mn-ea"/>
            </a:endParaRPr>
          </a:p>
        </p:txBody>
      </p:sp>
      <p:pic>
        <p:nvPicPr>
          <p:cNvPr id="-2147482604" name="图片 28" descr="t_uniform_normal_average_packet_delay.pdf"/>
          <p:cNvPicPr>
            <a:picLocks noChangeAspect="1"/>
          </p:cNvPicPr>
          <p:nvPr>
            <p:ph idx="1"/>
          </p:nvPr>
        </p:nvPicPr>
        <p:blipFill>
          <a:blip r:embed="rId2"/>
          <a:stretch>
            <a:fillRect/>
          </a:stretch>
        </p:blipFill>
        <p:spPr>
          <a:xfrm>
            <a:off x="628650" y="1967230"/>
            <a:ext cx="7886700" cy="4067175"/>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梯形 32"/>
          <p:cNvSpPr/>
          <p:nvPr/>
        </p:nvSpPr>
        <p:spPr>
          <a:xfrm rot="5400000">
            <a:off x="3467104" y="340520"/>
            <a:ext cx="4872047" cy="6176975"/>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 name="矩形 5"/>
          <p:cNvSpPr/>
          <p:nvPr/>
        </p:nvSpPr>
        <p:spPr>
          <a:xfrm>
            <a:off x="1" y="857251"/>
            <a:ext cx="2607473" cy="51435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705261" y="2124666"/>
            <a:ext cx="1196952" cy="2799080"/>
          </a:xfrm>
          <a:prstGeom prst="rect">
            <a:avLst/>
          </a:prstGeom>
          <a:noFill/>
        </p:spPr>
        <p:txBody>
          <a:bodyPr wrap="square" rtlCol="0">
            <a:spAutoFit/>
          </a:bodyPr>
          <a:lstStyle/>
          <a:p>
            <a:pPr algn="ctr"/>
            <a:r>
              <a:rPr lang="zh-CN" altLang="en-US" sz="8625" dirty="0" smtClean="0">
                <a:solidFill>
                  <a:schemeClr val="bg1"/>
                </a:solidFill>
                <a:latin typeface="文鼎习字体" panose="020B0602010101010101" pitchFamily="33" charset="-122"/>
                <a:ea typeface="文鼎习字体" panose="020B0602010101010101" pitchFamily="33" charset="-122"/>
              </a:rPr>
              <a:t>目录</a:t>
            </a:r>
            <a:endParaRPr lang="zh-CN" altLang="en-US" sz="8625" dirty="0">
              <a:solidFill>
                <a:schemeClr val="bg1"/>
              </a:solidFill>
              <a:latin typeface="文鼎习字体" panose="020B0602010101010101" pitchFamily="33" charset="-122"/>
              <a:ea typeface="文鼎习字体" panose="020B0602010101010101" pitchFamily="33" charset="-122"/>
            </a:endParaRPr>
          </a:p>
        </p:txBody>
      </p:sp>
      <p:sp>
        <p:nvSpPr>
          <p:cNvPr id="9" name="梯形 8"/>
          <p:cNvSpPr/>
          <p:nvPr/>
        </p:nvSpPr>
        <p:spPr>
          <a:xfrm rot="5400000">
            <a:off x="139304" y="3325421"/>
            <a:ext cx="5143508" cy="207168"/>
          </a:xfrm>
          <a:prstGeom prst="trapezoid">
            <a:avLst>
              <a:gd name="adj" fmla="val 66379"/>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9" name="组合 18"/>
          <p:cNvGrpSpPr/>
          <p:nvPr/>
        </p:nvGrpSpPr>
        <p:grpSpPr>
          <a:xfrm>
            <a:off x="3355023" y="2436424"/>
            <a:ext cx="5368367" cy="2789661"/>
            <a:chOff x="4500788" y="2105561"/>
            <a:chExt cx="7269749" cy="3719542"/>
          </a:xfrm>
          <a:noFill/>
        </p:grpSpPr>
        <p:sp>
          <p:nvSpPr>
            <p:cNvPr id="13" name="矩形 12"/>
            <p:cNvSpPr/>
            <p:nvPr/>
          </p:nvSpPr>
          <p:spPr>
            <a:xfrm>
              <a:off x="4500788" y="2105561"/>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7048497" y="2105561"/>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nvSpPr>
          <p:spPr>
            <a:xfrm>
              <a:off x="9596206" y="2105561"/>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4500788" y="4624953"/>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nvSpPr>
          <p:spPr>
            <a:xfrm>
              <a:off x="7048497" y="4624953"/>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矩形 17"/>
            <p:cNvSpPr/>
            <p:nvPr/>
          </p:nvSpPr>
          <p:spPr>
            <a:xfrm>
              <a:off x="9596206" y="4624953"/>
              <a:ext cx="2174331" cy="120015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0" name="文本框 19"/>
          <p:cNvSpPr txBox="1"/>
          <p:nvPr/>
        </p:nvSpPr>
        <p:spPr>
          <a:xfrm>
            <a:off x="3519903" y="2126452"/>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1</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1" name="文本框 20"/>
          <p:cNvSpPr txBox="1"/>
          <p:nvPr/>
        </p:nvSpPr>
        <p:spPr>
          <a:xfrm>
            <a:off x="3519903" y="4037430"/>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4</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2" name="文本框 21"/>
          <p:cNvSpPr txBox="1"/>
          <p:nvPr/>
        </p:nvSpPr>
        <p:spPr>
          <a:xfrm>
            <a:off x="5382444" y="2126452"/>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2</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3" name="文本框 22"/>
          <p:cNvSpPr txBox="1"/>
          <p:nvPr/>
        </p:nvSpPr>
        <p:spPr>
          <a:xfrm>
            <a:off x="5382444" y="4037430"/>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5</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4" name="文本框 23"/>
          <p:cNvSpPr txBox="1"/>
          <p:nvPr/>
        </p:nvSpPr>
        <p:spPr>
          <a:xfrm>
            <a:off x="7244985" y="2126452"/>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3</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5" name="文本框 24"/>
          <p:cNvSpPr txBox="1"/>
          <p:nvPr/>
        </p:nvSpPr>
        <p:spPr>
          <a:xfrm>
            <a:off x="7244985" y="4037430"/>
            <a:ext cx="596884" cy="598170"/>
          </a:xfrm>
          <a:prstGeom prst="rect">
            <a:avLst/>
          </a:prstGeom>
          <a:solidFill>
            <a:srgbClr val="00A4DE"/>
          </a:solidFill>
        </p:spPr>
        <p:txBody>
          <a:bodyPr wrap="square" rtlCol="0">
            <a:spAutoFit/>
          </a:bodyPr>
          <a:lstStyle/>
          <a:p>
            <a:pPr algn="ctr"/>
            <a:r>
              <a:rPr lang="en-US" altLang="zh-CN" sz="3300" dirty="0" smtClean="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rPr>
              <a:t>6</a:t>
            </a:r>
            <a:endParaRPr lang="zh-CN" altLang="en-US" sz="3300" dirty="0">
              <a:solidFill>
                <a:schemeClr val="bg1"/>
              </a:solidFill>
              <a:latin typeface="方正大标宋简体" panose="02010601030101010101" pitchFamily="2" charset="-122"/>
              <a:ea typeface="方正大标宋简体" panose="02010601030101010101" pitchFamily="2" charset="-122"/>
              <a:cs typeface="Mongolian Baiti" panose="03000500000000000000" pitchFamily="66" charset="0"/>
            </a:endParaRPr>
          </a:p>
        </p:txBody>
      </p:sp>
      <p:sp>
        <p:nvSpPr>
          <p:cNvPr id="26" name="文本框 25"/>
          <p:cNvSpPr txBox="1"/>
          <p:nvPr/>
        </p:nvSpPr>
        <p:spPr>
          <a:xfrm>
            <a:off x="3559983" y="2713356"/>
            <a:ext cx="1400680" cy="384810"/>
          </a:xfrm>
          <a:prstGeom prst="rect">
            <a:avLst/>
          </a:prstGeom>
          <a:noFill/>
        </p:spPr>
        <p:txBody>
          <a:bodyPr wrap="square" rtlCol="0">
            <a:spAutoFit/>
          </a:bodyPr>
          <a:lstStyle/>
          <a:p>
            <a:r>
              <a:rPr lang="x-none" altLang="zh-CN" dirty="0" smtClean="0">
                <a:solidFill>
                  <a:schemeClr val="bg1"/>
                </a:solidFill>
                <a:latin typeface="Nokia Font YanTi" panose="020B0503020204020204" pitchFamily="34" charset="2"/>
                <a:ea typeface="Nokia Font YanTi" panose="020B0503020204020204" pitchFamily="34" charset="2"/>
              </a:rPr>
              <a:t>选题背景</a:t>
            </a:r>
            <a:endParaRPr lang="x-none" altLang="zh-CN" dirty="0" smtClean="0">
              <a:solidFill>
                <a:schemeClr val="bg1"/>
              </a:solidFill>
              <a:latin typeface="Nokia Font YanTi" panose="020B0503020204020204" pitchFamily="34" charset="2"/>
              <a:ea typeface="Nokia Font YanTi" panose="020B0503020204020204" pitchFamily="34" charset="2"/>
            </a:endParaRPr>
          </a:p>
        </p:txBody>
      </p:sp>
      <p:sp>
        <p:nvSpPr>
          <p:cNvPr id="27" name="文本框 26"/>
          <p:cNvSpPr txBox="1"/>
          <p:nvPr/>
        </p:nvSpPr>
        <p:spPr>
          <a:xfrm>
            <a:off x="3559983" y="4668670"/>
            <a:ext cx="1400680" cy="384810"/>
          </a:xfrm>
          <a:prstGeom prst="rect">
            <a:avLst/>
          </a:prstGeom>
          <a:noFill/>
        </p:spPr>
        <p:txBody>
          <a:bodyPr wrap="square" rtlCol="0">
            <a:spAutoFit/>
          </a:bodyPr>
          <a:lstStyle/>
          <a:p>
            <a:r>
              <a:rPr lang="x-none" altLang="zh-CN" dirty="0">
                <a:solidFill>
                  <a:schemeClr val="bg1"/>
                </a:solidFill>
                <a:latin typeface="Nokia Font YanTi" panose="020B0503020204020204" pitchFamily="34" charset="2"/>
                <a:ea typeface="Nokia Font YanTi" panose="020B0503020204020204" pitchFamily="34" charset="2"/>
              </a:rPr>
              <a:t>我的工作</a:t>
            </a:r>
            <a:endParaRPr lang="x-none" altLang="zh-CN" dirty="0">
              <a:solidFill>
                <a:schemeClr val="bg1"/>
              </a:solidFill>
              <a:latin typeface="Nokia Font YanTi" panose="020B0503020204020204" pitchFamily="34" charset="2"/>
              <a:ea typeface="Nokia Font YanTi" panose="020B0503020204020204" pitchFamily="34" charset="2"/>
            </a:endParaRPr>
          </a:p>
        </p:txBody>
      </p:sp>
      <p:sp>
        <p:nvSpPr>
          <p:cNvPr id="28" name="文本框 27"/>
          <p:cNvSpPr txBox="1"/>
          <p:nvPr/>
        </p:nvSpPr>
        <p:spPr>
          <a:xfrm>
            <a:off x="5444071" y="2713356"/>
            <a:ext cx="1400680" cy="384810"/>
          </a:xfrm>
          <a:prstGeom prst="rect">
            <a:avLst/>
          </a:prstGeom>
          <a:noFill/>
        </p:spPr>
        <p:txBody>
          <a:bodyPr wrap="square" rtlCol="0">
            <a:spAutoFit/>
          </a:bodyPr>
          <a:lstStyle/>
          <a:p>
            <a:r>
              <a:rPr lang="x-none" dirty="0">
                <a:solidFill>
                  <a:schemeClr val="bg1"/>
                </a:solidFill>
                <a:latin typeface="Nokia Font YanTi" panose="020B0503020204020204" pitchFamily="34" charset="2"/>
                <a:ea typeface="Nokia Font YanTi" panose="020B0503020204020204" pitchFamily="34" charset="2"/>
              </a:rPr>
              <a:t>研究意义</a:t>
            </a:r>
            <a:endParaRPr lang="x-none" dirty="0">
              <a:solidFill>
                <a:schemeClr val="bg1"/>
              </a:solidFill>
              <a:latin typeface="Nokia Font YanTi" panose="020B0503020204020204" pitchFamily="34" charset="2"/>
              <a:ea typeface="Nokia Font YanTi" panose="020B0503020204020204" pitchFamily="34" charset="2"/>
            </a:endParaRPr>
          </a:p>
        </p:txBody>
      </p:sp>
      <p:sp>
        <p:nvSpPr>
          <p:cNvPr id="29" name="文本框 28"/>
          <p:cNvSpPr txBox="1"/>
          <p:nvPr/>
        </p:nvSpPr>
        <p:spPr>
          <a:xfrm>
            <a:off x="5444071" y="4668670"/>
            <a:ext cx="1400680" cy="384810"/>
          </a:xfrm>
          <a:prstGeom prst="rect">
            <a:avLst/>
          </a:prstGeom>
          <a:noFill/>
        </p:spPr>
        <p:txBody>
          <a:bodyPr wrap="square" rtlCol="0">
            <a:spAutoFit/>
          </a:bodyPr>
          <a:lstStyle/>
          <a:p>
            <a:r>
              <a:rPr lang="x-none" dirty="0">
                <a:solidFill>
                  <a:schemeClr val="bg1"/>
                </a:solidFill>
                <a:latin typeface="Nokia Font YanTi" panose="020B0503020204020204" pitchFamily="34" charset="2"/>
                <a:ea typeface="Nokia Font YanTi" panose="020B0503020204020204" pitchFamily="34" charset="2"/>
              </a:rPr>
              <a:t>实验与结果</a:t>
            </a:r>
            <a:endParaRPr lang="x-none" sz="1350"/>
          </a:p>
        </p:txBody>
      </p:sp>
      <p:sp>
        <p:nvSpPr>
          <p:cNvPr id="30" name="文本框 29"/>
          <p:cNvSpPr txBox="1"/>
          <p:nvPr/>
        </p:nvSpPr>
        <p:spPr>
          <a:xfrm>
            <a:off x="7322710" y="2724116"/>
            <a:ext cx="1400680" cy="384810"/>
          </a:xfrm>
          <a:prstGeom prst="rect">
            <a:avLst/>
          </a:prstGeom>
          <a:noFill/>
        </p:spPr>
        <p:txBody>
          <a:bodyPr wrap="square" rtlCol="0">
            <a:spAutoFit/>
          </a:bodyPr>
          <a:lstStyle/>
          <a:p>
            <a:r>
              <a:rPr lang="x-none" dirty="0">
                <a:solidFill>
                  <a:schemeClr val="bg1"/>
                </a:solidFill>
                <a:latin typeface="Nokia Font YanTi" panose="020B0503020204020204" pitchFamily="34" charset="2"/>
                <a:ea typeface="Nokia Font YanTi" panose="020B0503020204020204" pitchFamily="34" charset="2"/>
              </a:rPr>
              <a:t>相关工作</a:t>
            </a:r>
            <a:endParaRPr lang="x-none" dirty="0">
              <a:solidFill>
                <a:schemeClr val="bg1"/>
              </a:solidFill>
              <a:latin typeface="Nokia Font YanTi" panose="020B0503020204020204" pitchFamily="34" charset="2"/>
              <a:ea typeface="Nokia Font YanTi" panose="020B0503020204020204" pitchFamily="34" charset="2"/>
            </a:endParaRPr>
          </a:p>
        </p:txBody>
      </p:sp>
      <p:sp>
        <p:nvSpPr>
          <p:cNvPr id="31" name="文本框 30"/>
          <p:cNvSpPr txBox="1"/>
          <p:nvPr/>
        </p:nvSpPr>
        <p:spPr>
          <a:xfrm>
            <a:off x="7322710" y="4668670"/>
            <a:ext cx="1400680" cy="384810"/>
          </a:xfrm>
          <a:prstGeom prst="rect">
            <a:avLst/>
          </a:prstGeom>
          <a:noFill/>
        </p:spPr>
        <p:txBody>
          <a:bodyPr wrap="square" rtlCol="0">
            <a:spAutoFit/>
          </a:bodyPr>
          <a:lstStyle/>
          <a:p>
            <a:r>
              <a:rPr lang="x-none" dirty="0">
                <a:solidFill>
                  <a:schemeClr val="bg1"/>
                </a:solidFill>
                <a:latin typeface="Nokia Font YanTi" panose="020B0503020204020204" pitchFamily="34" charset="2"/>
                <a:ea typeface="Nokia Font YanTi" panose="020B0503020204020204" pitchFamily="34" charset="2"/>
              </a:rPr>
              <a:t>结束语</a:t>
            </a:r>
            <a:endParaRPr lang="x-none" sz="1350"/>
          </a:p>
        </p:txBody>
      </p:sp>
      <p:sp>
        <p:nvSpPr>
          <p:cNvPr id="32" name="文本框 31"/>
          <p:cNvSpPr txBox="1"/>
          <p:nvPr/>
        </p:nvSpPr>
        <p:spPr>
          <a:xfrm>
            <a:off x="4840674" y="1377741"/>
            <a:ext cx="2607473" cy="487045"/>
          </a:xfrm>
          <a:prstGeom prst="rect">
            <a:avLst/>
          </a:prstGeom>
          <a:noFill/>
        </p:spPr>
        <p:txBody>
          <a:bodyPr wrap="square" rtlCol="0">
            <a:spAutoFit/>
          </a:bodyPr>
          <a:lstStyle/>
          <a:p>
            <a:pPr algn="ctr"/>
            <a:r>
              <a:rPr lang="en-US" altLang="zh-CN" sz="2400" dirty="0" smtClean="0">
                <a:solidFill>
                  <a:schemeClr val="bg1"/>
                </a:solidFill>
                <a:latin typeface="Mongolian Baiti" panose="03000500000000000000" pitchFamily="66" charset="0"/>
                <a:ea typeface="方正兰亭粗黑简体" panose="02000000000000000000" pitchFamily="2" charset="-122"/>
                <a:cs typeface="Mongolian Baiti" panose="03000500000000000000" pitchFamily="66" charset="0"/>
              </a:rPr>
              <a:t>CONTENCTS</a:t>
            </a:r>
            <a:endParaRPr lang="zh-CN" altLang="en-US" sz="2400" dirty="0">
              <a:solidFill>
                <a:schemeClr val="bg1"/>
              </a:solidFill>
              <a:latin typeface="Mongolian Baiti" panose="03000500000000000000" pitchFamily="66" charset="0"/>
              <a:ea typeface="方正兰亭粗黑简体" panose="02000000000000000000" pitchFamily="2" charset="-122"/>
              <a:cs typeface="Mongolian Baiti" panose="03000500000000000000"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a:t>
            </a:r>
            <a:r>
              <a:rPr lang="x-none" altLang="zh-CN" sz="2400" spc="600" dirty="0">
                <a:solidFill>
                  <a:prstClr val="white"/>
                </a:solidFill>
                <a:latin typeface="Nokia Font YanTi" panose="020B0503020204020204" pitchFamily="34" charset="2"/>
                <a:ea typeface="Nokia Font YanTi" panose="020B0503020204020204" pitchFamily="34" charset="2"/>
                <a:sym typeface="+mn-ea"/>
              </a:rPr>
              <a:t>包时延</a:t>
            </a:r>
            <a:endParaRPr lang="zh-CN" altLang="en-US"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2467293" y="6055995"/>
            <a:ext cx="4209415" cy="502920"/>
          </a:xfrm>
          <a:prstGeom prst="rect">
            <a:avLst/>
          </a:prstGeom>
          <a:noFill/>
        </p:spPr>
        <p:txBody>
          <a:bodyPr wrap="none" rtlCol="0" anchor="t">
            <a:spAutoFit/>
          </a:bodyPr>
          <a:p>
            <a:pPr algn="just" eaLnBrk="1" hangingPunct="1">
              <a:lnSpc>
                <a:spcPct val="150000"/>
              </a:lnSpc>
            </a:pPr>
            <a:r>
              <a:rPr lang="x-none" altLang="zh-CN" dirty="0">
                <a:latin typeface="微软雅黑" pitchFamily="34" charset="-122"/>
                <a:ea typeface="微软雅黑" pitchFamily="34" charset="-122"/>
                <a:sym typeface="+mn-ea"/>
              </a:rPr>
              <a:t>与Buffer Level算法相比，</a:t>
            </a:r>
            <a:r>
              <a:rPr lang="zh-CN" altLang="en-US" dirty="0">
                <a:latin typeface="微软雅黑" pitchFamily="34" charset="-122"/>
                <a:ea typeface="微软雅黑" pitchFamily="34" charset="-122"/>
                <a:sym typeface="+mn-ea"/>
              </a:rPr>
              <a:t>表现得较差。</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703320" cy="384810"/>
          </a:xfrm>
          <a:prstGeom prst="rect">
            <a:avLst/>
          </a:prstGeom>
          <a:noFill/>
        </p:spPr>
        <p:txBody>
          <a:bodyPr wrap="none" rtlCol="0" anchor="t">
            <a:spAutoFit/>
          </a:bodyPr>
          <a:p>
            <a:r>
              <a:rPr lang="x-none" altLang="zh-CN" dirty="0">
                <a:solidFill>
                  <a:schemeClr val="bg1"/>
                </a:solidFill>
                <a:latin typeface="微软雅黑" pitchFamily="34" charset="-122"/>
                <a:ea typeface="微软雅黑" pitchFamily="34" charset="-122"/>
                <a:sym typeface="+mn-ea"/>
              </a:rPr>
              <a:t>(b) Transpose</a:t>
            </a:r>
            <a:r>
              <a:rPr lang="zh-CN" altLang="en-US" dirty="0">
                <a:solidFill>
                  <a:schemeClr val="bg1"/>
                </a:solidFill>
                <a:latin typeface="微软雅黑" pitchFamily="34" charset="-122"/>
                <a:ea typeface="微软雅黑" pitchFamily="34" charset="-122"/>
                <a:sym typeface="+mn-ea"/>
              </a:rPr>
              <a:t>输入下的</a:t>
            </a:r>
            <a:r>
              <a:rPr lang="x-none" altLang="zh-CN" dirty="0">
                <a:solidFill>
                  <a:schemeClr val="bg1"/>
                </a:solidFill>
                <a:latin typeface="微软雅黑" pitchFamily="34" charset="-122"/>
                <a:ea typeface="微软雅黑" pitchFamily="34" charset="-122"/>
                <a:sym typeface="+mn-ea"/>
              </a:rPr>
              <a:t>平均包时延</a:t>
            </a:r>
            <a:endParaRPr lang="x-none" altLang="zh-CN" dirty="0">
              <a:solidFill>
                <a:schemeClr val="bg1"/>
              </a:solidFill>
              <a:latin typeface="微软雅黑" pitchFamily="34" charset="-122"/>
              <a:ea typeface="微软雅黑" pitchFamily="34" charset="-122"/>
              <a:sym typeface="+mn-ea"/>
            </a:endParaRPr>
          </a:p>
        </p:txBody>
      </p:sp>
      <p:pic>
        <p:nvPicPr>
          <p:cNvPr id="-2147482603" name="图片 25" descr="t_transpose_normal_average_packet_delay.pdf"/>
          <p:cNvPicPr>
            <a:picLocks noChangeAspect="1"/>
          </p:cNvPicPr>
          <p:nvPr>
            <p:ph idx="1"/>
          </p:nvPr>
        </p:nvPicPr>
        <p:blipFill>
          <a:blip r:embed="rId2"/>
          <a:stretch>
            <a:fillRect/>
          </a:stretch>
        </p:blipFill>
        <p:spPr>
          <a:xfrm>
            <a:off x="628650" y="1967230"/>
            <a:ext cx="7886700" cy="4067175"/>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0" y="1182293"/>
            <a:ext cx="9144015" cy="559591"/>
            <a:chOff x="-2259106" y="0"/>
            <a:chExt cx="12192002" cy="6858000"/>
          </a:xfrm>
        </p:grpSpPr>
        <p:sp>
          <p:nvSpPr>
            <p:cNvPr id="9" name="梯形 8"/>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531146" y="1233272"/>
            <a:ext cx="3745230" cy="483235"/>
          </a:xfrm>
          <a:prstGeom prst="rect">
            <a:avLst/>
          </a:prstGeom>
        </p:spPr>
        <p:txBody>
          <a:bodyPr wrap="none">
            <a:spAutoFit/>
          </a:bodyPr>
          <a:lstStyle/>
          <a:p>
            <a:pPr marL="514350" indent="-514350" algn="l">
              <a:buFont typeface="Wingdings" panose="05000000000000000000" charset="2"/>
              <a:buChar char="ü"/>
            </a:pPr>
            <a:r>
              <a:rPr lang="zh-CN" altLang="en-US" sz="2400" spc="600" dirty="0">
                <a:solidFill>
                  <a:prstClr val="white"/>
                </a:solidFill>
                <a:latin typeface="Nokia Font YanTi" panose="020B0503020204020204" pitchFamily="34" charset="2"/>
                <a:ea typeface="Nokia Font YanTi" panose="020B0503020204020204" pitchFamily="34" charset="2"/>
              </a:rPr>
              <a:t>实验结果：</a:t>
            </a:r>
            <a:r>
              <a:rPr lang="x-none" altLang="zh-CN" sz="2400" spc="600" dirty="0">
                <a:solidFill>
                  <a:prstClr val="white"/>
                </a:solidFill>
                <a:latin typeface="Nokia Font YanTi" panose="020B0503020204020204" pitchFamily="34" charset="2"/>
                <a:ea typeface="Nokia Font YanTi" panose="020B0503020204020204" pitchFamily="34" charset="2"/>
                <a:sym typeface="+mn-ea"/>
              </a:rPr>
              <a:t>包时延</a:t>
            </a:r>
            <a:endParaRPr lang="zh-CN" altLang="en-US" sz="2400" spc="600" dirty="0">
              <a:solidFill>
                <a:prstClr val="white"/>
              </a:solidFill>
              <a:latin typeface="Nokia Font YanTi" panose="020B0503020204020204" pitchFamily="34" charset="2"/>
              <a:ea typeface="Nokia Font YanTi" panose="020B0503020204020204" pitchFamily="34" charset="2"/>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6" name="文本框 5"/>
          <p:cNvSpPr txBox="1"/>
          <p:nvPr/>
        </p:nvSpPr>
        <p:spPr>
          <a:xfrm>
            <a:off x="2238693" y="6055995"/>
            <a:ext cx="4666615" cy="502920"/>
          </a:xfrm>
          <a:prstGeom prst="rect">
            <a:avLst/>
          </a:prstGeom>
          <a:noFill/>
        </p:spPr>
        <p:txBody>
          <a:bodyPr wrap="none" rtlCol="0" anchor="t">
            <a:spAutoFit/>
          </a:bodyPr>
          <a:p>
            <a:pPr algn="just" eaLnBrk="1" hangingPunct="1">
              <a:lnSpc>
                <a:spcPct val="150000"/>
              </a:lnSpc>
            </a:pPr>
            <a:r>
              <a:rPr lang="x-none" altLang="zh-CN" dirty="0">
                <a:latin typeface="微软雅黑" pitchFamily="34" charset="-122"/>
                <a:ea typeface="微软雅黑" pitchFamily="34" charset="-122"/>
                <a:sym typeface="+mn-ea"/>
              </a:rPr>
              <a:t>与Buffer Level算法相比，表现</a:t>
            </a:r>
            <a:r>
              <a:rPr lang="x-none" altLang="zh-CN" dirty="0">
                <a:latin typeface="微软雅黑" pitchFamily="34" charset="-122"/>
                <a:ea typeface="微软雅黑" pitchFamily="34" charset="-122"/>
                <a:sym typeface="+mn-ea"/>
              </a:rPr>
              <a:t>出一些</a:t>
            </a:r>
            <a:r>
              <a:rPr lang="zh-CN" altLang="en-US" dirty="0">
                <a:latin typeface="微软雅黑" pitchFamily="34" charset="-122"/>
                <a:ea typeface="微软雅黑" pitchFamily="34" charset="-122"/>
                <a:sym typeface="+mn-ea"/>
              </a:rPr>
              <a:t>优势</a:t>
            </a:r>
            <a:r>
              <a:rPr lang="zh-CN" altLang="en-US" dirty="0" smtClean="0">
                <a:latin typeface="微软雅黑" pitchFamily="34" charset="-122"/>
                <a:ea typeface="微软雅黑" pitchFamily="34" charset="-122"/>
                <a:sym typeface="+mn-ea"/>
              </a:rPr>
              <a:t>。</a:t>
            </a:r>
            <a:endParaRPr lang="zh-CN" altLang="en-US">
              <a:latin typeface="微软雅黑" pitchFamily="34" charset="-122"/>
              <a:ea typeface="微软雅黑" pitchFamily="34" charset="-122"/>
            </a:endParaRPr>
          </a:p>
        </p:txBody>
      </p:sp>
      <p:sp>
        <p:nvSpPr>
          <p:cNvPr id="8" name="文本框 7"/>
          <p:cNvSpPr txBox="1"/>
          <p:nvPr/>
        </p:nvSpPr>
        <p:spPr>
          <a:xfrm>
            <a:off x="5424805" y="1296670"/>
            <a:ext cx="3465195" cy="659130"/>
          </a:xfrm>
          <a:prstGeom prst="rect">
            <a:avLst/>
          </a:prstGeom>
          <a:noFill/>
        </p:spPr>
        <p:txBody>
          <a:bodyPr wrap="none" rtlCol="0" anchor="t">
            <a:spAutoFit/>
          </a:bodyPr>
          <a:p>
            <a:pPr algn="l"/>
            <a:r>
              <a:rPr lang="x-none" altLang="zh-CN" dirty="0">
                <a:solidFill>
                  <a:schemeClr val="bg1"/>
                </a:solidFill>
                <a:latin typeface="微软雅黑" pitchFamily="34" charset="-122"/>
                <a:ea typeface="微软雅黑" pitchFamily="34" charset="-122"/>
                <a:sym typeface="+mn-ea"/>
              </a:rPr>
              <a:t>(c) Hotspot</a:t>
            </a:r>
            <a:r>
              <a:rPr lang="zh-CN" altLang="en-US" dirty="0">
                <a:solidFill>
                  <a:schemeClr val="bg1"/>
                </a:solidFill>
                <a:latin typeface="微软雅黑" pitchFamily="34" charset="-122"/>
                <a:ea typeface="微软雅黑" pitchFamily="34" charset="-122"/>
                <a:sym typeface="+mn-ea"/>
              </a:rPr>
              <a:t>输入下</a:t>
            </a:r>
            <a:r>
              <a:rPr lang="zh-CN" altLang="en-US" dirty="0">
                <a:solidFill>
                  <a:schemeClr val="bg1"/>
                </a:solidFill>
                <a:latin typeface="微软雅黑" pitchFamily="34" charset="-122"/>
                <a:ea typeface="微软雅黑" pitchFamily="34" charset="-122"/>
                <a:sym typeface="+mn-ea"/>
              </a:rPr>
              <a:t>的</a:t>
            </a:r>
            <a:r>
              <a:rPr lang="x-none" altLang="zh-CN" dirty="0">
                <a:solidFill>
                  <a:schemeClr val="bg1"/>
                </a:solidFill>
                <a:latin typeface="微软雅黑" pitchFamily="34" charset="-122"/>
                <a:ea typeface="微软雅黑" pitchFamily="34" charset="-122"/>
                <a:sym typeface="+mn-ea"/>
              </a:rPr>
              <a:t>平均包时延</a:t>
            </a:r>
            <a:endParaRPr lang="x-none" altLang="zh-CN" dirty="0">
              <a:solidFill>
                <a:schemeClr val="bg1"/>
              </a:solidFill>
              <a:latin typeface="微软雅黑" pitchFamily="34" charset="-122"/>
              <a:ea typeface="微软雅黑" pitchFamily="34" charset="-122"/>
              <a:sym typeface="+mn-ea"/>
            </a:endParaRPr>
          </a:p>
          <a:p>
            <a:endParaRPr lang="zh-CN" altLang="en-US" dirty="0">
              <a:solidFill>
                <a:schemeClr val="bg1"/>
              </a:solidFill>
              <a:latin typeface="微软雅黑" pitchFamily="34" charset="-122"/>
              <a:ea typeface="微软雅黑" pitchFamily="34" charset="-122"/>
              <a:sym typeface="+mn-ea"/>
            </a:endParaRPr>
          </a:p>
        </p:txBody>
      </p:sp>
      <p:pic>
        <p:nvPicPr>
          <p:cNvPr id="-2147482602" name="图片 27" descr="t_hotspot_normal_average_packet_delay.pdf"/>
          <p:cNvPicPr>
            <a:picLocks noChangeAspect="1"/>
          </p:cNvPicPr>
          <p:nvPr>
            <p:ph idx="1"/>
          </p:nvPr>
        </p:nvPicPr>
        <p:blipFill>
          <a:blip r:embed="rId2"/>
          <a:stretch>
            <a:fillRect/>
          </a:stretch>
        </p:blipFill>
        <p:spPr>
          <a:xfrm>
            <a:off x="628650" y="1967230"/>
            <a:ext cx="7886700" cy="406717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1840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结束语</a:t>
            </a:r>
            <a:endParaRPr lang="x-none" sz="1350"/>
          </a:p>
        </p:txBody>
      </p:sp>
      <p:sp>
        <p:nvSpPr>
          <p:cNvPr id="19" name="文本框 18"/>
          <p:cNvSpPr txBox="1"/>
          <p:nvPr/>
        </p:nvSpPr>
        <p:spPr>
          <a:xfrm>
            <a:off x="510540" y="2097405"/>
            <a:ext cx="7920355" cy="4112895"/>
          </a:xfrm>
          <a:prstGeom prst="rect">
            <a:avLst/>
          </a:prstGeom>
          <a:noFill/>
        </p:spPr>
        <p:txBody>
          <a:bodyPr wrap="square" rtlCol="0">
            <a:spAutoFit/>
          </a:bodyPr>
          <a:p>
            <a:pPr indent="0">
              <a:buNone/>
            </a:pPr>
            <a:r>
              <a:rPr lang="zh-CN" altLang="en-US" b="1" dirty="0">
                <a:latin typeface="微软雅黑" pitchFamily="34" charset="-122"/>
                <a:ea typeface="微软雅黑" pitchFamily="34" charset="-122"/>
                <a:sym typeface="+mn-ea"/>
              </a:rPr>
              <a:t>FPGA仿真实验结果</a:t>
            </a:r>
            <a:r>
              <a:rPr lang="x-none" b="1" dirty="0" smtClean="0">
                <a:latin typeface="微软雅黑" pitchFamily="34" charset="-122"/>
                <a:ea typeface="微软雅黑" pitchFamily="34" charset="-122"/>
                <a:sym typeface="+mn-ea"/>
              </a:rPr>
              <a:t>小结</a:t>
            </a:r>
            <a:r>
              <a:rPr lang="x-none" dirty="0" smtClean="0">
                <a:latin typeface="微软雅黑" pitchFamily="34" charset="-122"/>
                <a:ea typeface="微软雅黑" pitchFamily="34" charset="-122"/>
                <a:sym typeface="+mn-ea"/>
              </a:rPr>
              <a:t>：</a:t>
            </a:r>
            <a:endParaRPr lang="x-none" dirty="0" smtClean="0">
              <a:latin typeface="微软雅黑" pitchFamily="34" charset="-122"/>
              <a:ea typeface="微软雅黑" pitchFamily="34" charset="-122"/>
              <a:sym typeface="+mn-ea"/>
            </a:endParaRPr>
          </a:p>
          <a:p>
            <a:pPr indent="0">
              <a:buNone/>
            </a:pPr>
            <a:r>
              <a:rPr lang="zh-CN" altLang="en-US" dirty="0">
                <a:latin typeface="微软雅黑" pitchFamily="34" charset="-122"/>
                <a:ea typeface="微软雅黑" pitchFamily="34" charset="-122"/>
                <a:sym typeface="+mn-ea"/>
              </a:rPr>
              <a:t>相较于Buffer Level选择算法，文中实现的ACO选择算法在Uniform、Transpose、Hotspot三种输入模式下</a:t>
            </a:r>
            <a:r>
              <a:rPr lang="x-none" altLang="zh-CN" dirty="0">
                <a:latin typeface="微软雅黑" pitchFamily="34" charset="-122"/>
                <a:ea typeface="微软雅黑" pitchFamily="34" charset="-122"/>
                <a:sym typeface="+mn-ea"/>
              </a:rPr>
              <a:t>：</a:t>
            </a:r>
            <a:endParaRPr lang="zh-CN" altLang="en-US" dirty="0">
              <a:latin typeface="微软雅黑" pitchFamily="34" charset="-122"/>
              <a:ea typeface="微软雅黑" pitchFamily="34" charset="-122"/>
              <a:sym typeface="+mn-ea"/>
            </a:endParaRPr>
          </a:p>
          <a:p>
            <a:pPr marL="285750" indent="-285750">
              <a:buFont typeface="Arial" charset="0"/>
              <a:buChar char="•"/>
            </a:pPr>
            <a:r>
              <a:rPr lang="zh-CN" altLang="en-US" dirty="0">
                <a:latin typeface="微软雅黑" pitchFamily="34" charset="-122"/>
                <a:ea typeface="微软雅黑" pitchFamily="34" charset="-122"/>
                <a:sym typeface="+mn-ea"/>
              </a:rPr>
              <a:t>能达到的吞吐率最大提升幅度为+23.81%（PIR=0.5）、+16.69%（PIR=0.5）和-0.96%（PIR=0.01）</a:t>
            </a:r>
            <a:r>
              <a:rPr lang="x-none" altLang="zh-CN" dirty="0">
                <a:latin typeface="微软雅黑" pitchFamily="34" charset="-122"/>
                <a:ea typeface="微软雅黑" pitchFamily="34" charset="-122"/>
                <a:sym typeface="+mn-ea"/>
              </a:rPr>
              <a:t>；</a:t>
            </a:r>
            <a:endParaRPr lang="x-none" altLang="zh-CN" dirty="0">
              <a:latin typeface="微软雅黑" pitchFamily="34" charset="-122"/>
              <a:ea typeface="微软雅黑" pitchFamily="34" charset="-122"/>
              <a:sym typeface="+mn-ea"/>
            </a:endParaRPr>
          </a:p>
          <a:p>
            <a:pPr marL="285750" indent="-285750">
              <a:buFont typeface="Arial" charset="0"/>
              <a:buChar char="•"/>
            </a:pPr>
            <a:r>
              <a:rPr lang="zh-CN" altLang="en-US" dirty="0">
                <a:latin typeface="微软雅黑" pitchFamily="34" charset="-122"/>
                <a:ea typeface="微软雅黑" pitchFamily="34" charset="-122"/>
                <a:sym typeface="+mn-ea"/>
              </a:rPr>
              <a:t>能达到的平均包时延最大降低幅度为+3.90%（PIR=0.2）、+9.73%（PIR=0.01）和+7.18%（PIR=0.6）。</a:t>
            </a:r>
            <a:endParaRPr lang="zh-CN" altLang="en-US" dirty="0">
              <a:latin typeface="微软雅黑" pitchFamily="34" charset="-122"/>
              <a:ea typeface="微软雅黑" pitchFamily="34" charset="-122"/>
              <a:sym typeface="+mn-ea"/>
            </a:endParaRPr>
          </a:p>
          <a:p>
            <a:pPr indent="0">
              <a:buNone/>
            </a:pPr>
            <a:endParaRPr lang="x-none" dirty="0" smtClean="0">
              <a:latin typeface="微软雅黑" pitchFamily="34" charset="-122"/>
              <a:ea typeface="微软雅黑" pitchFamily="34" charset="-122"/>
              <a:sym typeface="+mn-ea"/>
            </a:endParaRPr>
          </a:p>
          <a:p>
            <a:pPr indent="0">
              <a:buNone/>
            </a:pPr>
            <a:r>
              <a:rPr lang="x-none" b="1" dirty="0" smtClean="0">
                <a:latin typeface="微软雅黑" pitchFamily="34" charset="-122"/>
                <a:ea typeface="微软雅黑" pitchFamily="34" charset="-122"/>
                <a:sym typeface="+mn-ea"/>
              </a:rPr>
              <a:t>工作中不足之处与可能的改进</a:t>
            </a:r>
            <a:r>
              <a:rPr lang="x-none" dirty="0" smtClean="0">
                <a:latin typeface="微软雅黑" pitchFamily="34" charset="-122"/>
                <a:ea typeface="微软雅黑" pitchFamily="34" charset="-122"/>
                <a:sym typeface="+mn-ea"/>
              </a:rPr>
              <a:t>：</a:t>
            </a:r>
            <a:endParaRPr lang="x-none" dirty="0" smtClean="0">
              <a:latin typeface="微软雅黑" pitchFamily="34" charset="-122"/>
              <a:ea typeface="微软雅黑" pitchFamily="34" charset="-122"/>
              <a:sym typeface="+mn-ea"/>
            </a:endParaRPr>
          </a:p>
          <a:p>
            <a:pPr marL="285750" lvl="0" indent="-285750" eaLnBrk="1" hangingPunct="1">
              <a:lnSpc>
                <a:spcPct val="80000"/>
              </a:lnSpc>
              <a:buFont typeface="Arial" charset="0"/>
              <a:buChar char="•"/>
            </a:pPr>
            <a:r>
              <a:rPr lang="zh-CN" altLang="en-US" dirty="0">
                <a:latin typeface="微软雅黑" pitchFamily="34" charset="-122"/>
                <a:ea typeface="微软雅黑" pitchFamily="34" charset="-122"/>
                <a:sym typeface="+mn-ea"/>
              </a:rPr>
              <a:t>实验中采用的是基于4x4 Mesh拓扑</a:t>
            </a:r>
            <a:r>
              <a:rPr lang="x-none" altLang="zh-CN" dirty="0">
                <a:latin typeface="微软雅黑" pitchFamily="34" charset="-122"/>
                <a:ea typeface="微软雅黑" pitchFamily="34" charset="-122"/>
                <a:sym typeface="+mn-ea"/>
              </a:rPr>
              <a:t>结构</a:t>
            </a:r>
            <a:r>
              <a:rPr lang="zh-CN" altLang="en-US" dirty="0">
                <a:latin typeface="微软雅黑" pitchFamily="34" charset="-122"/>
                <a:ea typeface="微软雅黑" pitchFamily="34" charset="-122"/>
                <a:sym typeface="+mn-ea"/>
              </a:rPr>
              <a:t>，结点数偏少，可能导致了几种路由算法性能表现</a:t>
            </a:r>
            <a:r>
              <a:rPr lang="x-none" altLang="zh-CN" dirty="0">
                <a:latin typeface="微软雅黑" pitchFamily="34" charset="-122"/>
                <a:ea typeface="微软雅黑" pitchFamily="34" charset="-122"/>
                <a:sym typeface="+mn-ea"/>
              </a:rPr>
              <a:t>差距不大</a:t>
            </a:r>
            <a:r>
              <a:rPr lang="zh-CN" altLang="en-US" dirty="0">
                <a:latin typeface="微软雅黑" pitchFamily="34" charset="-122"/>
                <a:ea typeface="微软雅黑" pitchFamily="34" charset="-122"/>
                <a:sym typeface="+mn-ea"/>
              </a:rPr>
              <a:t>；</a:t>
            </a:r>
            <a:endParaRPr lang="zh-CN" altLang="en-US" dirty="0">
              <a:latin typeface="微软雅黑" pitchFamily="34" charset="-122"/>
              <a:ea typeface="微软雅黑" pitchFamily="34" charset="-122"/>
            </a:endParaRPr>
          </a:p>
          <a:p>
            <a:pPr marL="285750" lvl="0" indent="-285750" eaLnBrk="1" hangingPunct="1">
              <a:lnSpc>
                <a:spcPct val="80000"/>
              </a:lnSpc>
              <a:buFont typeface="Arial" charset="0"/>
              <a:buChar char="•"/>
            </a:pPr>
            <a:r>
              <a:rPr lang="x-none" altLang="zh-CN" dirty="0">
                <a:latin typeface="微软雅黑" pitchFamily="34" charset="-122"/>
                <a:ea typeface="微软雅黑" pitchFamily="34" charset="-122"/>
                <a:sym typeface="+mn-ea"/>
              </a:rPr>
              <a:t>在FPGA中</a:t>
            </a:r>
            <a:r>
              <a:rPr lang="zh-CN" altLang="en-US" dirty="0">
                <a:latin typeface="微软雅黑" pitchFamily="34" charset="-122"/>
                <a:ea typeface="微软雅黑" pitchFamily="34" charset="-122"/>
                <a:sym typeface="+mn-ea"/>
              </a:rPr>
              <a:t>实现的NoC架构不是很完善，比如没有考虑链路传输时延等；</a:t>
            </a:r>
            <a:endParaRPr lang="zh-CN" altLang="en-US" dirty="0">
              <a:latin typeface="微软雅黑" pitchFamily="34" charset="-122"/>
              <a:ea typeface="微软雅黑" pitchFamily="34" charset="-122"/>
            </a:endParaRPr>
          </a:p>
          <a:p>
            <a:pPr marL="285750" lvl="0" indent="-285750" eaLnBrk="1" hangingPunct="1">
              <a:lnSpc>
                <a:spcPct val="80000"/>
              </a:lnSpc>
              <a:buFont typeface="Arial" charset="0"/>
              <a:buChar char="•"/>
            </a:pPr>
            <a:r>
              <a:rPr lang="x-none" altLang="zh-CN" dirty="0">
                <a:latin typeface="微软雅黑" pitchFamily="34" charset="-122"/>
                <a:ea typeface="微软雅黑" pitchFamily="34" charset="-122"/>
                <a:sym typeface="+mn-ea"/>
              </a:rPr>
              <a:t>没有</a:t>
            </a:r>
            <a:r>
              <a:rPr lang="zh-CN" altLang="en-US" dirty="0">
                <a:latin typeface="微软雅黑" pitchFamily="34" charset="-122"/>
                <a:ea typeface="微软雅黑" pitchFamily="34" charset="-122"/>
                <a:sym typeface="+mn-ea"/>
              </a:rPr>
              <a:t>根据信息素表浓度值进行概率选择，而是直接选择最大值对应的下一跳结点，在进行选择时也未多加入网络当前状态的考虑</a:t>
            </a:r>
            <a:endParaRPr lang="zh-CN" altLang="en-US" dirty="0">
              <a:latin typeface="微软雅黑" pitchFamily="34" charset="-122"/>
              <a:ea typeface="微软雅黑" pitchFamily="34" charset="-122"/>
              <a:sym typeface="+mn-ea"/>
            </a:endParaRPr>
          </a:p>
          <a:p>
            <a:pPr marL="285750" lvl="0" indent="-285750" eaLnBrk="1" hangingPunct="1">
              <a:lnSpc>
                <a:spcPct val="80000"/>
              </a:lnSpc>
              <a:buFont typeface="Arial" charset="0"/>
              <a:buChar char="•"/>
            </a:pPr>
            <a:r>
              <a:rPr lang="zh-CN" altLang="en-US" dirty="0">
                <a:latin typeface="微软雅黑" pitchFamily="34" charset="-122"/>
                <a:ea typeface="微软雅黑" pitchFamily="34" charset="-122"/>
                <a:sym typeface="+mn-ea"/>
              </a:rPr>
              <a:t>蚂蚁包与数据包的结合、蚂蚁包的注入率问题以及每一个参数的设置都会影响到实验结果。</a:t>
            </a:r>
            <a:endParaRPr lang="x-none" dirty="0" smtClean="0">
              <a:latin typeface="微软雅黑" pitchFamily="34" charset="-122"/>
              <a:ea typeface="微软雅黑" pitchFamily="3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044225" y="201450"/>
            <a:ext cx="5110173" cy="5110173"/>
            <a:chOff x="4770903" y="970428"/>
            <a:chExt cx="2650192" cy="2650192"/>
          </a:xfrm>
        </p:grpSpPr>
        <p:sp>
          <p:nvSpPr>
            <p:cNvPr id="2" name="椭圆 1"/>
            <p:cNvSpPr/>
            <p:nvPr/>
          </p:nvSpPr>
          <p:spPr>
            <a:xfrm>
              <a:off x="4962524" y="1162048"/>
              <a:ext cx="2266952" cy="22669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 name="Freeform 142"/>
            <p:cNvSpPr>
              <a:spLocks noChangeAspect="1" noEditPoints="1"/>
            </p:cNvSpPr>
            <p:nvPr/>
          </p:nvSpPr>
          <p:spPr bwMode="auto">
            <a:xfrm>
              <a:off x="5655461" y="1875230"/>
              <a:ext cx="922571" cy="644625"/>
            </a:xfrm>
            <a:custGeom>
              <a:avLst/>
              <a:gdLst/>
              <a:ahLst/>
              <a:cxnLst>
                <a:cxn ang="0">
                  <a:pos x="255" y="42"/>
                </a:cxn>
                <a:cxn ang="0">
                  <a:pos x="140" y="2"/>
                </a:cxn>
                <a:cxn ang="0">
                  <a:pos x="127" y="2"/>
                </a:cxn>
                <a:cxn ang="0">
                  <a:pos x="11" y="42"/>
                </a:cxn>
                <a:cxn ang="0">
                  <a:pos x="11" y="51"/>
                </a:cxn>
                <a:cxn ang="0">
                  <a:pos x="38" y="61"/>
                </a:cxn>
                <a:cxn ang="0">
                  <a:pos x="25" y="99"/>
                </a:cxn>
                <a:cxn ang="0">
                  <a:pos x="17" y="111"/>
                </a:cxn>
                <a:cxn ang="0">
                  <a:pos x="24" y="122"/>
                </a:cxn>
                <a:cxn ang="0">
                  <a:pos x="0" y="173"/>
                </a:cxn>
                <a:cxn ang="0">
                  <a:pos x="19" y="184"/>
                </a:cxn>
                <a:cxn ang="0">
                  <a:pos x="37" y="121"/>
                </a:cxn>
                <a:cxn ang="0">
                  <a:pos x="42" y="111"/>
                </a:cxn>
                <a:cxn ang="0">
                  <a:pos x="36" y="100"/>
                </a:cxn>
                <a:cxn ang="0">
                  <a:pos x="50" y="66"/>
                </a:cxn>
                <a:cxn ang="0">
                  <a:pos x="51" y="65"/>
                </a:cxn>
                <a:cxn ang="0">
                  <a:pos x="131" y="33"/>
                </a:cxn>
                <a:cxn ang="0">
                  <a:pos x="138" y="36"/>
                </a:cxn>
                <a:cxn ang="0">
                  <a:pos x="138" y="36"/>
                </a:cxn>
                <a:cxn ang="0">
                  <a:pos x="135" y="44"/>
                </a:cxn>
                <a:cxn ang="0">
                  <a:pos x="68" y="71"/>
                </a:cxn>
                <a:cxn ang="0">
                  <a:pos x="128" y="91"/>
                </a:cxn>
                <a:cxn ang="0">
                  <a:pos x="141" y="91"/>
                </a:cxn>
                <a:cxn ang="0">
                  <a:pos x="256" y="52"/>
                </a:cxn>
                <a:cxn ang="0">
                  <a:pos x="255" y="42"/>
                </a:cxn>
                <a:cxn ang="0">
                  <a:pos x="255" y="42"/>
                </a:cxn>
                <a:cxn ang="0">
                  <a:pos x="128" y="106"/>
                </a:cxn>
                <a:cxn ang="0">
                  <a:pos x="55" y="82"/>
                </a:cxn>
                <a:cxn ang="0">
                  <a:pos x="55" y="100"/>
                </a:cxn>
                <a:cxn ang="0">
                  <a:pos x="61" y="114"/>
                </a:cxn>
                <a:cxn ang="0">
                  <a:pos x="56" y="127"/>
                </a:cxn>
                <a:cxn ang="0">
                  <a:pos x="61" y="134"/>
                </a:cxn>
                <a:cxn ang="0">
                  <a:pos x="209" y="131"/>
                </a:cxn>
                <a:cxn ang="0">
                  <a:pos x="215" y="121"/>
                </a:cxn>
                <a:cxn ang="0">
                  <a:pos x="215" y="81"/>
                </a:cxn>
                <a:cxn ang="0">
                  <a:pos x="141" y="106"/>
                </a:cxn>
                <a:cxn ang="0">
                  <a:pos x="128" y="106"/>
                </a:cxn>
                <a:cxn ang="0">
                  <a:pos x="128" y="106"/>
                </a:cxn>
                <a:cxn ang="0">
                  <a:pos x="128" y="106"/>
                </a:cxn>
                <a:cxn ang="0">
                  <a:pos x="128" y="106"/>
                </a:cxn>
              </a:cxnLst>
              <a:rect l="0" t="0" r="r" b="b"/>
              <a:pathLst>
                <a:path w="263" h="184">
                  <a:moveTo>
                    <a:pt x="255" y="42"/>
                  </a:moveTo>
                  <a:cubicBezTo>
                    <a:pt x="140" y="2"/>
                    <a:pt x="140" y="2"/>
                    <a:pt x="140" y="2"/>
                  </a:cubicBezTo>
                  <a:cubicBezTo>
                    <a:pt x="133" y="0"/>
                    <a:pt x="134" y="0"/>
                    <a:pt x="127" y="2"/>
                  </a:cubicBezTo>
                  <a:cubicBezTo>
                    <a:pt x="11" y="42"/>
                    <a:pt x="11" y="42"/>
                    <a:pt x="11" y="42"/>
                  </a:cubicBezTo>
                  <a:cubicBezTo>
                    <a:pt x="3" y="44"/>
                    <a:pt x="3" y="49"/>
                    <a:pt x="11" y="51"/>
                  </a:cubicBezTo>
                  <a:cubicBezTo>
                    <a:pt x="38" y="61"/>
                    <a:pt x="38" y="61"/>
                    <a:pt x="38" y="61"/>
                  </a:cubicBezTo>
                  <a:cubicBezTo>
                    <a:pt x="26" y="73"/>
                    <a:pt x="25" y="85"/>
                    <a:pt x="25" y="99"/>
                  </a:cubicBezTo>
                  <a:cubicBezTo>
                    <a:pt x="20" y="101"/>
                    <a:pt x="17" y="106"/>
                    <a:pt x="17" y="111"/>
                  </a:cubicBezTo>
                  <a:cubicBezTo>
                    <a:pt x="17" y="116"/>
                    <a:pt x="20" y="120"/>
                    <a:pt x="24" y="122"/>
                  </a:cubicBezTo>
                  <a:cubicBezTo>
                    <a:pt x="22" y="137"/>
                    <a:pt x="16" y="153"/>
                    <a:pt x="0" y="173"/>
                  </a:cubicBezTo>
                  <a:cubicBezTo>
                    <a:pt x="8" y="179"/>
                    <a:pt x="12" y="181"/>
                    <a:pt x="19" y="184"/>
                  </a:cubicBezTo>
                  <a:cubicBezTo>
                    <a:pt x="42" y="174"/>
                    <a:pt x="39" y="147"/>
                    <a:pt x="37" y="121"/>
                  </a:cubicBezTo>
                  <a:cubicBezTo>
                    <a:pt x="40" y="119"/>
                    <a:pt x="42" y="115"/>
                    <a:pt x="42" y="111"/>
                  </a:cubicBezTo>
                  <a:cubicBezTo>
                    <a:pt x="42" y="106"/>
                    <a:pt x="40" y="102"/>
                    <a:pt x="36" y="100"/>
                  </a:cubicBezTo>
                  <a:cubicBezTo>
                    <a:pt x="37" y="86"/>
                    <a:pt x="40" y="74"/>
                    <a:pt x="50" y="66"/>
                  </a:cubicBezTo>
                  <a:cubicBezTo>
                    <a:pt x="50" y="65"/>
                    <a:pt x="51" y="65"/>
                    <a:pt x="51" y="65"/>
                  </a:cubicBezTo>
                  <a:cubicBezTo>
                    <a:pt x="131" y="33"/>
                    <a:pt x="131" y="33"/>
                    <a:pt x="131" y="33"/>
                  </a:cubicBezTo>
                  <a:cubicBezTo>
                    <a:pt x="134" y="32"/>
                    <a:pt x="137" y="33"/>
                    <a:pt x="138" y="36"/>
                  </a:cubicBezTo>
                  <a:cubicBezTo>
                    <a:pt x="138" y="36"/>
                    <a:pt x="138" y="36"/>
                    <a:pt x="138" y="36"/>
                  </a:cubicBezTo>
                  <a:cubicBezTo>
                    <a:pt x="139" y="39"/>
                    <a:pt x="138" y="43"/>
                    <a:pt x="135" y="44"/>
                  </a:cubicBezTo>
                  <a:cubicBezTo>
                    <a:pt x="68" y="71"/>
                    <a:pt x="68" y="71"/>
                    <a:pt x="68" y="71"/>
                  </a:cubicBezTo>
                  <a:cubicBezTo>
                    <a:pt x="128" y="91"/>
                    <a:pt x="128" y="91"/>
                    <a:pt x="128" y="91"/>
                  </a:cubicBezTo>
                  <a:cubicBezTo>
                    <a:pt x="135" y="94"/>
                    <a:pt x="134" y="94"/>
                    <a:pt x="141" y="91"/>
                  </a:cubicBezTo>
                  <a:cubicBezTo>
                    <a:pt x="256" y="52"/>
                    <a:pt x="256" y="52"/>
                    <a:pt x="256" y="52"/>
                  </a:cubicBezTo>
                  <a:cubicBezTo>
                    <a:pt x="263" y="49"/>
                    <a:pt x="263" y="45"/>
                    <a:pt x="255" y="42"/>
                  </a:cubicBezTo>
                  <a:cubicBezTo>
                    <a:pt x="255" y="42"/>
                    <a:pt x="255" y="42"/>
                    <a:pt x="255" y="42"/>
                  </a:cubicBezTo>
                  <a:close/>
                  <a:moveTo>
                    <a:pt x="128" y="106"/>
                  </a:moveTo>
                  <a:cubicBezTo>
                    <a:pt x="55" y="82"/>
                    <a:pt x="55" y="82"/>
                    <a:pt x="55" y="82"/>
                  </a:cubicBezTo>
                  <a:cubicBezTo>
                    <a:pt x="55" y="100"/>
                    <a:pt x="55" y="100"/>
                    <a:pt x="55" y="100"/>
                  </a:cubicBezTo>
                  <a:cubicBezTo>
                    <a:pt x="59" y="104"/>
                    <a:pt x="61" y="109"/>
                    <a:pt x="61" y="114"/>
                  </a:cubicBezTo>
                  <a:cubicBezTo>
                    <a:pt x="61" y="119"/>
                    <a:pt x="59" y="124"/>
                    <a:pt x="56" y="127"/>
                  </a:cubicBezTo>
                  <a:cubicBezTo>
                    <a:pt x="57" y="130"/>
                    <a:pt x="59" y="133"/>
                    <a:pt x="61" y="134"/>
                  </a:cubicBezTo>
                  <a:cubicBezTo>
                    <a:pt x="104" y="157"/>
                    <a:pt x="162" y="157"/>
                    <a:pt x="209" y="131"/>
                  </a:cubicBezTo>
                  <a:cubicBezTo>
                    <a:pt x="213" y="129"/>
                    <a:pt x="215" y="125"/>
                    <a:pt x="215" y="121"/>
                  </a:cubicBezTo>
                  <a:cubicBezTo>
                    <a:pt x="215" y="81"/>
                    <a:pt x="215" y="81"/>
                    <a:pt x="215" y="81"/>
                  </a:cubicBezTo>
                  <a:cubicBezTo>
                    <a:pt x="141" y="106"/>
                    <a:pt x="141" y="106"/>
                    <a:pt x="141" y="106"/>
                  </a:cubicBezTo>
                  <a:cubicBezTo>
                    <a:pt x="133" y="109"/>
                    <a:pt x="135" y="109"/>
                    <a:pt x="128" y="106"/>
                  </a:cubicBezTo>
                  <a:cubicBezTo>
                    <a:pt x="128" y="106"/>
                    <a:pt x="128" y="106"/>
                    <a:pt x="128" y="106"/>
                  </a:cubicBezTo>
                  <a:close/>
                  <a:moveTo>
                    <a:pt x="128" y="106"/>
                  </a:moveTo>
                  <a:cubicBezTo>
                    <a:pt x="128" y="106"/>
                    <a:pt x="128" y="106"/>
                    <a:pt x="128" y="106"/>
                  </a:cubicBezTo>
                </a:path>
              </a:pathLst>
            </a:custGeom>
            <a:solidFill>
              <a:schemeClr val="bg1"/>
            </a:solidFill>
            <a:ln w="9525">
              <a:noFill/>
              <a:round/>
            </a:ln>
          </p:spPr>
          <p:txBody>
            <a:bodyPr/>
            <a:lstStyle/>
            <a:p>
              <a:pPr>
                <a:buFont typeface="Arial" charset="0"/>
                <a:buNone/>
                <a:defRPr/>
              </a:pPr>
              <a:endParaRPr lang="zh-CN" altLang="en-US" sz="1350">
                <a:solidFill>
                  <a:prstClr val="black"/>
                </a:solidFill>
                <a:latin typeface="Arial" charset="0"/>
              </a:endParaRPr>
            </a:p>
          </p:txBody>
        </p:sp>
        <p:sp>
          <p:nvSpPr>
            <p:cNvPr id="4" name="椭圆 3"/>
            <p:cNvSpPr/>
            <p:nvPr/>
          </p:nvSpPr>
          <p:spPr>
            <a:xfrm>
              <a:off x="4770903" y="970428"/>
              <a:ext cx="2650192" cy="2650192"/>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6" name="文本框 5"/>
          <p:cNvSpPr txBox="1"/>
          <p:nvPr/>
        </p:nvSpPr>
        <p:spPr>
          <a:xfrm>
            <a:off x="1238250" y="5277885"/>
            <a:ext cx="6667511" cy="1234440"/>
          </a:xfrm>
          <a:prstGeom prst="rect">
            <a:avLst/>
          </a:prstGeom>
          <a:noFill/>
        </p:spPr>
        <p:txBody>
          <a:bodyPr wrap="square" rtlCol="0">
            <a:spAutoFit/>
          </a:bodyPr>
          <a:lstStyle/>
          <a:p>
            <a:pPr algn="ctr">
              <a:lnSpc>
                <a:spcPct val="150000"/>
              </a:lnSpc>
            </a:pPr>
            <a:r>
              <a:rPr lang="zh-CN" altLang="en-US" sz="4950" dirty="0" smtClean="0">
                <a:solidFill>
                  <a:srgbClr val="00B0F0"/>
                </a:solidFill>
                <a:latin typeface="Nokia Font YanTi" panose="020B0503020204020204" pitchFamily="34" charset="2"/>
                <a:ea typeface="Nokia Font YanTi" panose="020B0503020204020204" pitchFamily="34" charset="2"/>
              </a:rPr>
              <a:t>谢谢各位老师批评指正</a:t>
            </a:r>
            <a:endParaRPr lang="en-US" altLang="zh-CN" sz="4950" dirty="0" smtClean="0">
              <a:solidFill>
                <a:srgbClr val="00B0F0"/>
              </a:solidFill>
              <a:latin typeface="Nokia Font YanTi" panose="020B0503020204020204" pitchFamily="34" charset="2"/>
              <a:ea typeface="Nokia Font YanTi" panose="020B0503020204020204" pitchFamily="34" charset="2"/>
            </a:endParaRPr>
          </a:p>
        </p:txBody>
      </p:sp>
      <p:sp>
        <p:nvSpPr>
          <p:cNvPr id="11" name="矩形 10"/>
          <p:cNvSpPr/>
          <p:nvPr/>
        </p:nvSpPr>
        <p:spPr>
          <a:xfrm>
            <a:off x="1685588" y="6487575"/>
            <a:ext cx="5803795" cy="303530"/>
          </a:xfrm>
          <a:prstGeom prst="rect">
            <a:avLst/>
          </a:prstGeom>
          <a:noFill/>
        </p:spPr>
        <p:txBody>
          <a:bodyPr wrap="square" rtlCol="0">
            <a:spAutoFit/>
          </a:bodyPr>
          <a:lstStyle/>
          <a:p>
            <a:pPr algn="dist"/>
            <a:r>
              <a:rPr lang="x-none" sz="1300" dirty="0" smtClean="0">
                <a:solidFill>
                  <a:srgbClr val="00B0F0"/>
                </a:solidFill>
                <a:latin typeface="Mongolian Baiti" panose="03000500000000000000" pitchFamily="66" charset="0"/>
                <a:ea typeface="方正兰亭粗黑简体" panose="02000000000000000000" pitchFamily="2" charset="-122"/>
                <a:cs typeface="Mongolian Baiti" panose="03000500000000000000" pitchFamily="66" charset="0"/>
                <a:sym typeface="+mn-ea"/>
              </a:rPr>
              <a:t>北京工业大学计算机学院本科毕业设计答辩</a:t>
            </a:r>
            <a:endParaRPr lang="zh-CN" altLang="en-US" sz="1350" dirty="0">
              <a:solidFill>
                <a:srgbClr val="00B0F0"/>
              </a:solidFill>
              <a:latin typeface="Mongolian Baiti" panose="03000500000000000000" pitchFamily="66" charset="0"/>
              <a:ea typeface="方正兰亭粗黑简体" panose="02000000000000000000" pitchFamily="2" charset="-122"/>
              <a:cs typeface="Mongolian Baiti" panose="03000500000000000000"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67"/>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1" y="1182293"/>
            <a:ext cx="9144011" cy="559591"/>
            <a:chOff x="1" y="0"/>
            <a:chExt cx="12191997" cy="6858000"/>
          </a:xfrm>
        </p:grpSpPr>
        <p:sp>
          <p:nvSpPr>
            <p:cNvPr id="9" name="梯形 8"/>
            <p:cNvSpPr/>
            <p:nvPr/>
          </p:nvSpPr>
          <p:spPr>
            <a:xfrm rot="5400000">
              <a:off x="5812868" y="-790562"/>
              <a:ext cx="4319110" cy="8439151"/>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1" y="0"/>
              <a:ext cx="347662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176597" y="1233272"/>
            <a:ext cx="2221230" cy="483235"/>
          </a:xfrm>
          <a:prstGeom prst="rect">
            <a:avLst/>
          </a:prstGeom>
        </p:spPr>
        <p:txBody>
          <a:bodyPr wrap="none">
            <a:spAutoFit/>
          </a:bodyPr>
          <a:lstStyle/>
          <a:p>
            <a:pPr marL="514350" indent="-514350">
              <a:buFont typeface="Wingdings" panose="05000000000000000000" charset="2"/>
              <a:buChar char="ü"/>
            </a:pPr>
            <a:r>
              <a:rPr lang="zh-CN" altLang="en-US" sz="2400" spc="600" dirty="0" smtClean="0">
                <a:solidFill>
                  <a:prstClr val="white"/>
                </a:solidFill>
                <a:latin typeface="Nokia Font YanTi" panose="020B0503020204020204" pitchFamily="34" charset="2"/>
                <a:ea typeface="Nokia Font YanTi" panose="020B0503020204020204" pitchFamily="34" charset="2"/>
              </a:rPr>
              <a:t>选题</a:t>
            </a:r>
            <a:r>
              <a:rPr lang="zh-CN" altLang="en-US" sz="2400" spc="600" dirty="0">
                <a:solidFill>
                  <a:prstClr val="white"/>
                </a:solidFill>
                <a:latin typeface="Nokia Font YanTi" panose="020B0503020204020204" pitchFamily="34" charset="2"/>
                <a:ea typeface="Nokia Font YanTi" panose="020B0503020204020204" pitchFamily="34" charset="2"/>
              </a:rPr>
              <a:t>背景</a:t>
            </a:r>
            <a:endParaRPr sz="1350"/>
          </a:p>
        </p:txBody>
      </p:sp>
      <p:sp>
        <p:nvSpPr>
          <p:cNvPr id="22" name="文本框 27"/>
          <p:cNvSpPr txBox="1">
            <a:spLocks noChangeArrowheads="1"/>
          </p:cNvSpPr>
          <p:nvPr/>
        </p:nvSpPr>
        <p:spPr bwMode="auto">
          <a:xfrm>
            <a:off x="1270635" y="2043430"/>
            <a:ext cx="315277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sz="2000">
                <a:solidFill>
                  <a:schemeClr val="tx1">
                    <a:lumMod val="85000"/>
                    <a:lumOff val="15000"/>
                  </a:schemeClr>
                </a:solidFill>
                <a:latin typeface="微软雅黑" pitchFamily="34" charset="-122"/>
                <a:ea typeface="微软雅黑" pitchFamily="34" charset="-122"/>
                <a:sym typeface="+mn-ea"/>
              </a:rPr>
              <a:t>片上网络自适应路由算法</a:t>
            </a:r>
            <a:endParaRPr lang="x-none" altLang="en-US" sz="2000" dirty="0">
              <a:solidFill>
                <a:schemeClr val="tx1">
                  <a:lumMod val="85000"/>
                  <a:lumOff val="15000"/>
                </a:schemeClr>
              </a:solidFill>
              <a:latin typeface="微软雅黑" pitchFamily="34" charset="-122"/>
              <a:ea typeface="微软雅黑" pitchFamily="34" charset="-122"/>
              <a:sym typeface="+mn-ea"/>
            </a:endParaRPr>
          </a:p>
        </p:txBody>
      </p:sp>
      <p:sp>
        <p:nvSpPr>
          <p:cNvPr id="23" name="矩形 7"/>
          <p:cNvSpPr>
            <a:spLocks noChangeArrowheads="1"/>
          </p:cNvSpPr>
          <p:nvPr/>
        </p:nvSpPr>
        <p:spPr bwMode="auto">
          <a:xfrm>
            <a:off x="1254125" y="2382520"/>
            <a:ext cx="6845935"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altLang="en-US" sz="1600"/>
              <a:t>多核芯片上不同核心运行不同类型的应用：数据密集型 vs. 计算密集型</a:t>
            </a:r>
            <a:endParaRPr lang="x-none" altLang="en-US" sz="1600"/>
          </a:p>
          <a:p>
            <a:pPr algn="just" eaLnBrk="1" hangingPunct="1">
              <a:lnSpc>
                <a:spcPct val="150000"/>
              </a:lnSpc>
            </a:pPr>
            <a:r>
              <a:rPr lang="x-none" altLang="en-US" sz="1600"/>
              <a:t>自适应路由算法比确定性路由算法更能适应不均匀的片上网络流量分布</a:t>
            </a:r>
            <a:endParaRPr lang="x-none" altLang="en-US" sz="1600" dirty="0">
              <a:solidFill>
                <a:schemeClr val="tx1">
                  <a:lumMod val="85000"/>
                  <a:lumOff val="15000"/>
                </a:schemeClr>
              </a:solidFill>
              <a:latin typeface="微软雅黑" pitchFamily="34" charset="-122"/>
              <a:ea typeface="微软雅黑" pitchFamily="34" charset="-122"/>
            </a:endParaRPr>
          </a:p>
        </p:txBody>
      </p:sp>
      <p:grpSp>
        <p:nvGrpSpPr>
          <p:cNvPr id="43" name="组合 42"/>
          <p:cNvGrpSpPr/>
          <p:nvPr/>
        </p:nvGrpSpPr>
        <p:grpSpPr>
          <a:xfrm>
            <a:off x="621036" y="2030618"/>
            <a:ext cx="366713" cy="367904"/>
            <a:chOff x="5337175" y="1507337"/>
            <a:chExt cx="488950" cy="490538"/>
          </a:xfrm>
        </p:grpSpPr>
        <p:sp>
          <p:nvSpPr>
            <p:cNvPr id="19"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42"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56" name="文本框 27"/>
          <p:cNvSpPr txBox="1">
            <a:spLocks noChangeArrowheads="1"/>
          </p:cNvSpPr>
          <p:nvPr/>
        </p:nvSpPr>
        <p:spPr bwMode="auto">
          <a:xfrm>
            <a:off x="1270635" y="3508375"/>
            <a:ext cx="315277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altLang="en-US" sz="2000">
                <a:latin typeface="微软雅黑" pitchFamily="34" charset="-122"/>
                <a:ea typeface="微软雅黑" pitchFamily="34" charset="-122"/>
                <a:sym typeface="+mn-ea"/>
              </a:rPr>
              <a:t>蚁群优化（ ACO）</a:t>
            </a:r>
            <a:endParaRPr lang="x-none" altLang="en-US" sz="2000">
              <a:latin typeface="微软雅黑" pitchFamily="34" charset="-122"/>
              <a:ea typeface="微软雅黑" pitchFamily="34" charset="-122"/>
              <a:sym typeface="+mn-ea"/>
            </a:endParaRPr>
          </a:p>
        </p:txBody>
      </p:sp>
      <p:sp>
        <p:nvSpPr>
          <p:cNvPr id="57" name="矩形 7"/>
          <p:cNvSpPr>
            <a:spLocks noChangeArrowheads="1"/>
          </p:cNvSpPr>
          <p:nvPr/>
        </p:nvSpPr>
        <p:spPr bwMode="auto">
          <a:xfrm>
            <a:off x="1254125" y="3847465"/>
            <a:ext cx="6845935"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altLang="en-US" sz="1600"/>
              <a:t>源自自然界中的蚁群觅食行为，模拟基于信息素的信息交换与反馈机制</a:t>
            </a:r>
            <a:endParaRPr lang="x-none" altLang="en-US" sz="1600"/>
          </a:p>
          <a:p>
            <a:pPr algn="just" eaLnBrk="1" hangingPunct="1">
              <a:lnSpc>
                <a:spcPct val="150000"/>
              </a:lnSpc>
            </a:pPr>
            <a:r>
              <a:rPr lang="x-none" altLang="en-US" sz="1600"/>
              <a:t>算法呈现出并行与分布特性</a:t>
            </a:r>
            <a:endParaRPr lang="x-none" altLang="en-US" sz="1600"/>
          </a:p>
        </p:txBody>
      </p:sp>
      <p:grpSp>
        <p:nvGrpSpPr>
          <p:cNvPr id="58" name="组合 57"/>
          <p:cNvGrpSpPr/>
          <p:nvPr/>
        </p:nvGrpSpPr>
        <p:grpSpPr>
          <a:xfrm>
            <a:off x="621036" y="3495557"/>
            <a:ext cx="366713" cy="367904"/>
            <a:chOff x="5337175" y="1507337"/>
            <a:chExt cx="488950" cy="490538"/>
          </a:xfrm>
        </p:grpSpPr>
        <p:sp>
          <p:nvSpPr>
            <p:cNvPr id="59"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60"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62" name="文本框 27"/>
          <p:cNvSpPr txBox="1">
            <a:spLocks noChangeArrowheads="1"/>
          </p:cNvSpPr>
          <p:nvPr/>
        </p:nvSpPr>
        <p:spPr bwMode="auto">
          <a:xfrm>
            <a:off x="1270635" y="4957445"/>
            <a:ext cx="315277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sz="2000" dirty="0">
                <a:solidFill>
                  <a:schemeClr val="tx1">
                    <a:lumMod val="85000"/>
                    <a:lumOff val="15000"/>
                  </a:schemeClr>
                </a:solidFill>
                <a:latin typeface="微软雅黑" pitchFamily="34" charset="-122"/>
                <a:ea typeface="微软雅黑" pitchFamily="34" charset="-122"/>
              </a:rPr>
              <a:t>FPGA</a:t>
            </a:r>
            <a:endParaRPr lang="x-none" sz="2000" dirty="0">
              <a:solidFill>
                <a:schemeClr val="tx1">
                  <a:lumMod val="85000"/>
                  <a:lumOff val="15000"/>
                </a:schemeClr>
              </a:solidFill>
              <a:latin typeface="微软雅黑" pitchFamily="34" charset="-122"/>
              <a:ea typeface="微软雅黑" pitchFamily="34" charset="-122"/>
            </a:endParaRPr>
          </a:p>
        </p:txBody>
      </p:sp>
      <p:sp>
        <p:nvSpPr>
          <p:cNvPr id="63" name="矩形 7"/>
          <p:cNvSpPr>
            <a:spLocks noChangeArrowheads="1"/>
          </p:cNvSpPr>
          <p:nvPr/>
        </p:nvSpPr>
        <p:spPr bwMode="auto">
          <a:xfrm>
            <a:off x="1254125" y="5297170"/>
            <a:ext cx="68459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sz="1600"/>
              <a:t>半定制、效率高、功耗低、是多核体系结构模拟的主要加速技术之一</a:t>
            </a:r>
            <a:endParaRPr lang="x-none" sz="1600"/>
          </a:p>
        </p:txBody>
      </p:sp>
      <p:grpSp>
        <p:nvGrpSpPr>
          <p:cNvPr id="64" name="组合 63"/>
          <p:cNvGrpSpPr/>
          <p:nvPr/>
        </p:nvGrpSpPr>
        <p:grpSpPr>
          <a:xfrm>
            <a:off x="621036" y="4945132"/>
            <a:ext cx="366713" cy="367904"/>
            <a:chOff x="5337175" y="1507337"/>
            <a:chExt cx="488950" cy="490538"/>
          </a:xfrm>
        </p:grpSpPr>
        <p:sp>
          <p:nvSpPr>
            <p:cNvPr id="65"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66"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1" y="1182293"/>
            <a:ext cx="9144011" cy="559591"/>
            <a:chOff x="1" y="0"/>
            <a:chExt cx="12191997" cy="6858000"/>
          </a:xfrm>
        </p:grpSpPr>
        <p:sp>
          <p:nvSpPr>
            <p:cNvPr id="9" name="梯形 8"/>
            <p:cNvSpPr/>
            <p:nvPr/>
          </p:nvSpPr>
          <p:spPr>
            <a:xfrm rot="5400000">
              <a:off x="5812868" y="-790562"/>
              <a:ext cx="4319110" cy="8439151"/>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1" y="0"/>
              <a:ext cx="347662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
        <p:nvSpPr>
          <p:cNvPr id="13" name="矩形 12"/>
          <p:cNvSpPr/>
          <p:nvPr/>
        </p:nvSpPr>
        <p:spPr>
          <a:xfrm>
            <a:off x="176597" y="1233272"/>
            <a:ext cx="2221230" cy="483235"/>
          </a:xfrm>
          <a:prstGeom prst="rect">
            <a:avLst/>
          </a:prstGeom>
        </p:spPr>
        <p:txBody>
          <a:bodyPr wrap="none">
            <a:spAutoFit/>
          </a:bodyPr>
          <a:lstStyle/>
          <a:p>
            <a:pPr marL="514350" indent="-514350">
              <a:buFont typeface="Wingdings" panose="05000000000000000000" charset="2"/>
              <a:buChar char="ü"/>
            </a:pPr>
            <a:r>
              <a:rPr lang="zh-CN" altLang="en-US" sz="2400" spc="600" dirty="0" smtClean="0">
                <a:solidFill>
                  <a:prstClr val="white"/>
                </a:solidFill>
                <a:latin typeface="Nokia Font YanTi" panose="020B0503020204020204" pitchFamily="34" charset="2"/>
                <a:ea typeface="Nokia Font YanTi" panose="020B0503020204020204" pitchFamily="34" charset="2"/>
              </a:rPr>
              <a:t>研究</a:t>
            </a:r>
            <a:r>
              <a:rPr lang="zh-CN" altLang="en-US" sz="2400" spc="600" dirty="0">
                <a:solidFill>
                  <a:prstClr val="white"/>
                </a:solidFill>
                <a:latin typeface="Nokia Font YanTi" panose="020B0503020204020204" pitchFamily="34" charset="2"/>
                <a:ea typeface="Nokia Font YanTi" panose="020B0503020204020204" pitchFamily="34" charset="2"/>
              </a:rPr>
              <a:t>意义</a:t>
            </a:r>
            <a:endParaRPr sz="1350"/>
          </a:p>
        </p:txBody>
      </p:sp>
      <p:sp>
        <p:nvSpPr>
          <p:cNvPr id="15" name="矩形 37"/>
          <p:cNvSpPr>
            <a:spLocks noChangeArrowheads="1"/>
          </p:cNvSpPr>
          <p:nvPr/>
        </p:nvSpPr>
        <p:spPr bwMode="auto">
          <a:xfrm>
            <a:off x="610792" y="2101678"/>
            <a:ext cx="7922431" cy="3549036"/>
          </a:xfrm>
          <a:prstGeom prst="rect">
            <a:avLst/>
          </a:prstGeom>
          <a:solidFill>
            <a:schemeClr val="bg1"/>
          </a:solidFill>
          <a:ln w="9525" cmpd="sng">
            <a:solidFill>
              <a:srgbClr val="000000"/>
            </a:solidFill>
            <a:miter lim="800000"/>
          </a:ln>
        </p:spPr>
        <p:txBody>
          <a:bodyPr anchor="ct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ctr" eaLnBrk="1" hangingPunct="1"/>
            <a:endParaRPr lang="zh-CN" altLang="en-US" sz="1350">
              <a:solidFill>
                <a:srgbClr val="FFFFFF"/>
              </a:solidFill>
              <a:latin typeface="微软雅黑" pitchFamily="34" charset="-122"/>
              <a:ea typeface="微软雅黑" pitchFamily="34" charset="-122"/>
              <a:sym typeface="微软雅黑" pitchFamily="34" charset="-122"/>
            </a:endParaRPr>
          </a:p>
        </p:txBody>
      </p:sp>
      <p:sp>
        <p:nvSpPr>
          <p:cNvPr id="26" name="矩形 7"/>
          <p:cNvSpPr>
            <a:spLocks noChangeArrowheads="1"/>
          </p:cNvSpPr>
          <p:nvPr/>
        </p:nvSpPr>
        <p:spPr bwMode="auto">
          <a:xfrm>
            <a:off x="1035965" y="2518185"/>
            <a:ext cx="7036485"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a:lnSpc>
                <a:spcPct val="150000"/>
              </a:lnSpc>
            </a:pPr>
            <a:r>
              <a:rPr lang="x-none" sz="1600" dirty="0">
                <a:solidFill>
                  <a:schemeClr val="tx1">
                    <a:lumMod val="85000"/>
                    <a:lumOff val="15000"/>
                  </a:schemeClr>
                </a:solidFill>
                <a:latin typeface="微软雅黑" pitchFamily="34" charset="-122"/>
                <a:ea typeface="微软雅黑" pitchFamily="34" charset="-122"/>
              </a:rPr>
              <a:t>研究</a:t>
            </a:r>
            <a:r>
              <a:rPr sz="1600" dirty="0">
                <a:solidFill>
                  <a:schemeClr val="tx1">
                    <a:lumMod val="85000"/>
                    <a:lumOff val="15000"/>
                  </a:schemeClr>
                </a:solidFill>
                <a:latin typeface="微软雅黑" pitchFamily="34" charset="-122"/>
                <a:ea typeface="微软雅黑" pitchFamily="34" charset="-122"/>
              </a:rPr>
              <a:t>片上网络自适应路由算法能有效改善片上网络的性能与功耗</a:t>
            </a:r>
            <a:r>
              <a:rPr lang="x-none" sz="1600" dirty="0">
                <a:solidFill>
                  <a:schemeClr val="tx1">
                    <a:lumMod val="85000"/>
                    <a:lumOff val="15000"/>
                  </a:schemeClr>
                </a:solidFill>
                <a:latin typeface="微软雅黑" pitchFamily="34" charset="-122"/>
                <a:ea typeface="微软雅黑" pitchFamily="34" charset="-122"/>
              </a:rPr>
              <a:t>，</a:t>
            </a:r>
            <a:r>
              <a:rPr sz="1600" dirty="0">
                <a:solidFill>
                  <a:schemeClr val="tx1">
                    <a:lumMod val="85000"/>
                    <a:lumOff val="15000"/>
                  </a:schemeClr>
                </a:solidFill>
                <a:latin typeface="微软雅黑" pitchFamily="34" charset="-122"/>
                <a:ea typeface="微软雅黑" pitchFamily="34" charset="-122"/>
              </a:rPr>
              <a:t>从而提高</a:t>
            </a:r>
            <a:endParaRPr sz="1600" dirty="0">
              <a:solidFill>
                <a:schemeClr val="tx1">
                  <a:lumMod val="85000"/>
                  <a:lumOff val="15000"/>
                </a:schemeClr>
              </a:solidFill>
              <a:latin typeface="微软雅黑" pitchFamily="34" charset="-122"/>
              <a:ea typeface="微软雅黑" pitchFamily="34" charset="-122"/>
            </a:endParaRPr>
          </a:p>
          <a:p>
            <a:pPr algn="just">
              <a:lnSpc>
                <a:spcPct val="150000"/>
              </a:lnSpc>
            </a:pPr>
            <a:r>
              <a:rPr sz="1600" dirty="0">
                <a:solidFill>
                  <a:schemeClr val="tx1">
                    <a:lumMod val="85000"/>
                    <a:lumOff val="15000"/>
                  </a:schemeClr>
                </a:solidFill>
                <a:latin typeface="微软雅黑" pitchFamily="34" charset="-122"/>
                <a:ea typeface="微软雅黑" pitchFamily="34" charset="-122"/>
              </a:rPr>
              <a:t>多核架构的整体运行效率。FPGA 作为一种高效能的硬件仿真方法</a:t>
            </a:r>
            <a:r>
              <a:rPr lang="x-none" sz="1600" dirty="0">
                <a:solidFill>
                  <a:schemeClr val="tx1">
                    <a:lumMod val="85000"/>
                    <a:lumOff val="15000"/>
                  </a:schemeClr>
                </a:solidFill>
                <a:latin typeface="微软雅黑" pitchFamily="34" charset="-122"/>
                <a:ea typeface="微软雅黑" pitchFamily="34" charset="-122"/>
              </a:rPr>
              <a:t>，</a:t>
            </a:r>
            <a:r>
              <a:rPr sz="1600" dirty="0">
                <a:solidFill>
                  <a:schemeClr val="tx1">
                    <a:lumMod val="85000"/>
                    <a:lumOff val="15000"/>
                  </a:schemeClr>
                </a:solidFill>
                <a:latin typeface="微软雅黑" pitchFamily="34" charset="-122"/>
                <a:ea typeface="微软雅黑" pitchFamily="34" charset="-122"/>
              </a:rPr>
              <a:t>能对大规模片上网络的性能与功耗进行仿真。据此</a:t>
            </a:r>
            <a:r>
              <a:rPr lang="x-none" sz="1600" dirty="0">
                <a:solidFill>
                  <a:schemeClr val="tx1">
                    <a:lumMod val="85000"/>
                    <a:lumOff val="15000"/>
                  </a:schemeClr>
                </a:solidFill>
                <a:latin typeface="微软雅黑" pitchFamily="34" charset="-122"/>
                <a:ea typeface="微软雅黑" pitchFamily="34" charset="-122"/>
              </a:rPr>
              <a:t>，</a:t>
            </a:r>
            <a:r>
              <a:rPr sz="1600" dirty="0">
                <a:solidFill>
                  <a:schemeClr val="tx1">
                    <a:lumMod val="85000"/>
                    <a:lumOff val="15000"/>
                  </a:schemeClr>
                </a:solidFill>
                <a:latin typeface="微软雅黑" pitchFamily="34" charset="-122"/>
                <a:ea typeface="微软雅黑" pitchFamily="34" charset="-122"/>
              </a:rPr>
              <a:t>本课题基于蚁群优化(Ant Colony Optimization, ACO)思想</a:t>
            </a:r>
            <a:r>
              <a:rPr lang="x-none" sz="1600" dirty="0">
                <a:solidFill>
                  <a:schemeClr val="tx1">
                    <a:lumMod val="85000"/>
                    <a:lumOff val="15000"/>
                  </a:schemeClr>
                </a:solidFill>
                <a:latin typeface="微软雅黑" pitchFamily="34" charset="-122"/>
                <a:ea typeface="微软雅黑" pitchFamily="34" charset="-122"/>
              </a:rPr>
              <a:t>，</a:t>
            </a:r>
            <a:r>
              <a:rPr sz="1600" dirty="0">
                <a:solidFill>
                  <a:schemeClr val="tx1">
                    <a:lumMod val="85000"/>
                    <a:lumOff val="15000"/>
                  </a:schemeClr>
                </a:solidFill>
                <a:latin typeface="微软雅黑" pitchFamily="34" charset="-122"/>
                <a:ea typeface="微软雅黑" pitchFamily="34" charset="-122"/>
              </a:rPr>
              <a:t>采用适合于 FPGA 实现的信息素表的更新方法和蚂蚁包的路由选择方法</a:t>
            </a:r>
            <a:r>
              <a:rPr lang="x-none" sz="1600" dirty="0">
                <a:solidFill>
                  <a:schemeClr val="tx1">
                    <a:lumMod val="85000"/>
                    <a:lumOff val="15000"/>
                  </a:schemeClr>
                </a:solidFill>
                <a:latin typeface="微软雅黑" pitchFamily="34" charset="-122"/>
                <a:ea typeface="微软雅黑" pitchFamily="34" charset="-122"/>
              </a:rPr>
              <a:t>，</a:t>
            </a:r>
            <a:r>
              <a:rPr sz="1600" dirty="0">
                <a:solidFill>
                  <a:schemeClr val="tx1">
                    <a:lumMod val="85000"/>
                    <a:lumOff val="15000"/>
                  </a:schemeClr>
                </a:solidFill>
                <a:latin typeface="微软雅黑" pitchFamily="34" charset="-122"/>
                <a:ea typeface="微软雅黑" pitchFamily="34" charset="-122"/>
              </a:rPr>
              <a:t>来设计应用于 NoC 的自适应路由选择算法。</a:t>
            </a:r>
            <a:r>
              <a:rPr lang="x-none" sz="1600" dirty="0">
                <a:solidFill>
                  <a:schemeClr val="tx1">
                    <a:lumMod val="85000"/>
                    <a:lumOff val="15000"/>
                  </a:schemeClr>
                </a:solidFill>
                <a:latin typeface="微软雅黑" pitchFamily="34" charset="-122"/>
                <a:ea typeface="微软雅黑" pitchFamily="34" charset="-122"/>
              </a:rPr>
              <a:t>本课题工作为蚁群优化思想的实际应用以及 NoC 路由算法的 FPGA 实现提供了重要的参考价值。</a:t>
            </a:r>
            <a:endParaRPr lang="x-none" sz="1600" dirty="0">
              <a:solidFill>
                <a:schemeClr val="tx1">
                  <a:lumMod val="85000"/>
                  <a:lumOff val="15000"/>
                </a:schemeClr>
              </a:solidFill>
              <a:latin typeface="微软雅黑" pitchFamily="34" charset="-122"/>
              <a:ea typeface="微软雅黑" pitchFamily="34" charset="-122"/>
            </a:endParaRPr>
          </a:p>
          <a:p>
            <a:pPr algn="just" eaLnBrk="1" hangingPunct="1">
              <a:lnSpc>
                <a:spcPct val="150000"/>
              </a:lnSpc>
            </a:pPr>
            <a:endParaRPr lang="zh-CN" altLang="en-US" sz="1600" dirty="0">
              <a:solidFill>
                <a:schemeClr val="tx1">
                  <a:lumMod val="85000"/>
                  <a:lumOff val="15000"/>
                </a:schemeClr>
              </a:solidFill>
              <a:latin typeface="微软雅黑" pitchFamily="34" charset="-122"/>
              <a:ea typeface="微软雅黑" pitchFamily="34" charset="-122"/>
            </a:endParaRPr>
          </a:p>
        </p:txBody>
      </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67"/>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1" y="1182293"/>
            <a:ext cx="9144011" cy="559591"/>
            <a:chOff x="1" y="0"/>
            <a:chExt cx="12191997" cy="6858000"/>
          </a:xfrm>
        </p:grpSpPr>
        <p:sp>
          <p:nvSpPr>
            <p:cNvPr id="9" name="梯形 8"/>
            <p:cNvSpPr/>
            <p:nvPr/>
          </p:nvSpPr>
          <p:spPr>
            <a:xfrm rot="5400000">
              <a:off x="5812868" y="-790562"/>
              <a:ext cx="4319110" cy="8439151"/>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1" y="0"/>
              <a:ext cx="347662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176597" y="1233272"/>
            <a:ext cx="2221230" cy="483235"/>
          </a:xfrm>
          <a:prstGeom prst="rect">
            <a:avLst/>
          </a:prstGeom>
        </p:spPr>
        <p:txBody>
          <a:bodyPr wrap="none">
            <a:spAutoFit/>
          </a:bodyPr>
          <a:lstStyle/>
          <a:p>
            <a:pPr marL="514350" indent="-514350">
              <a:buFont typeface="Wingdings" panose="05000000000000000000" charset="2"/>
              <a:buChar char="ü"/>
            </a:pPr>
            <a:r>
              <a:rPr lang="x-none" altLang="zh-CN" sz="2400" spc="600" dirty="0" smtClean="0">
                <a:solidFill>
                  <a:prstClr val="white"/>
                </a:solidFill>
                <a:latin typeface="Nokia Font YanTi" panose="020B0503020204020204" pitchFamily="34" charset="2"/>
                <a:ea typeface="Nokia Font YanTi" panose="020B0503020204020204" pitchFamily="34" charset="2"/>
              </a:rPr>
              <a:t>相关工作</a:t>
            </a:r>
            <a:endParaRPr lang="x-none" altLang="zh-CN" sz="1350"/>
          </a:p>
        </p:txBody>
      </p:sp>
      <p:sp>
        <p:nvSpPr>
          <p:cNvPr id="22" name="文本框 27"/>
          <p:cNvSpPr txBox="1">
            <a:spLocks noChangeArrowheads="1"/>
          </p:cNvSpPr>
          <p:nvPr/>
        </p:nvSpPr>
        <p:spPr bwMode="auto">
          <a:xfrm>
            <a:off x="1270635" y="2043430"/>
            <a:ext cx="315277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sz="2000">
                <a:solidFill>
                  <a:schemeClr val="tx1">
                    <a:lumMod val="85000"/>
                    <a:lumOff val="15000"/>
                  </a:schemeClr>
                </a:solidFill>
                <a:latin typeface="微软雅黑" pitchFamily="34" charset="-122"/>
                <a:ea typeface="微软雅黑" pitchFamily="34" charset="-122"/>
                <a:sym typeface="+mn-ea"/>
              </a:rPr>
              <a:t>自适应路由算法</a:t>
            </a:r>
            <a:endParaRPr lang="x-none" sz="2000">
              <a:solidFill>
                <a:schemeClr val="tx1">
                  <a:lumMod val="85000"/>
                  <a:lumOff val="15000"/>
                </a:schemeClr>
              </a:solidFill>
              <a:latin typeface="微软雅黑" pitchFamily="34" charset="-122"/>
              <a:ea typeface="微软雅黑" pitchFamily="34" charset="-122"/>
              <a:sym typeface="+mn-ea"/>
            </a:endParaRPr>
          </a:p>
        </p:txBody>
      </p:sp>
      <p:sp>
        <p:nvSpPr>
          <p:cNvPr id="23" name="矩形 7"/>
          <p:cNvSpPr>
            <a:spLocks noChangeArrowheads="1"/>
          </p:cNvSpPr>
          <p:nvPr/>
        </p:nvSpPr>
        <p:spPr bwMode="auto">
          <a:xfrm>
            <a:off x="1254125" y="2382520"/>
            <a:ext cx="6845935"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altLang="en-US" sz="1600"/>
              <a:t>用途：从所有输出端口列表中选出可用的输出端口列表</a:t>
            </a:r>
            <a:endParaRPr lang="x-none" altLang="en-US" sz="1600"/>
          </a:p>
          <a:p>
            <a:pPr algn="just" eaLnBrk="1" hangingPunct="1">
              <a:lnSpc>
                <a:spcPct val="150000"/>
              </a:lnSpc>
            </a:pPr>
            <a:r>
              <a:rPr lang="x-none" altLang="en-US" sz="1600">
                <a:sym typeface="+mn-ea"/>
              </a:rPr>
              <a:t>如Odd Even Turn Model（奇偶转弯）路由算法</a:t>
            </a:r>
            <a:endParaRPr lang="x-none" altLang="en-US" sz="1600"/>
          </a:p>
        </p:txBody>
      </p:sp>
      <p:grpSp>
        <p:nvGrpSpPr>
          <p:cNvPr id="43" name="组合 42"/>
          <p:cNvGrpSpPr/>
          <p:nvPr/>
        </p:nvGrpSpPr>
        <p:grpSpPr>
          <a:xfrm>
            <a:off x="621036" y="2030618"/>
            <a:ext cx="366713" cy="367904"/>
            <a:chOff x="5337175" y="1507337"/>
            <a:chExt cx="488950" cy="490538"/>
          </a:xfrm>
        </p:grpSpPr>
        <p:sp>
          <p:nvSpPr>
            <p:cNvPr id="19"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42"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56" name="文本框 27"/>
          <p:cNvSpPr txBox="1">
            <a:spLocks noChangeArrowheads="1"/>
          </p:cNvSpPr>
          <p:nvPr/>
        </p:nvSpPr>
        <p:spPr bwMode="auto">
          <a:xfrm>
            <a:off x="1270635" y="3508375"/>
            <a:ext cx="315277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altLang="en-US" sz="2000">
                <a:latin typeface="微软雅黑" pitchFamily="34" charset="-122"/>
                <a:ea typeface="微软雅黑" pitchFamily="34" charset="-122"/>
                <a:sym typeface="+mn-ea"/>
              </a:rPr>
              <a:t>选择算法</a:t>
            </a:r>
            <a:endParaRPr lang="x-none" altLang="en-US" sz="2000">
              <a:latin typeface="微软雅黑" pitchFamily="34" charset="-122"/>
              <a:ea typeface="微软雅黑" pitchFamily="34" charset="-122"/>
              <a:sym typeface="+mn-ea"/>
            </a:endParaRPr>
          </a:p>
        </p:txBody>
      </p:sp>
      <p:sp>
        <p:nvSpPr>
          <p:cNvPr id="57" name="矩形 7"/>
          <p:cNvSpPr>
            <a:spLocks noChangeArrowheads="1"/>
          </p:cNvSpPr>
          <p:nvPr/>
        </p:nvSpPr>
        <p:spPr bwMode="auto">
          <a:xfrm>
            <a:off x="1254125" y="3847465"/>
            <a:ext cx="6845935"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altLang="en-US" sz="1600"/>
              <a:t>用途：</a:t>
            </a:r>
            <a:r>
              <a:rPr lang="x-none" altLang="en-US" sz="1600">
                <a:sym typeface="+mn-ea"/>
              </a:rPr>
              <a:t>从可用的输出端口列表中选出最合适的输出端口</a:t>
            </a:r>
            <a:endParaRPr lang="x-none" altLang="en-US" sz="1600">
              <a:sym typeface="+mn-ea"/>
            </a:endParaRPr>
          </a:p>
          <a:p>
            <a:pPr algn="just" eaLnBrk="1" hangingPunct="1">
              <a:lnSpc>
                <a:spcPct val="150000"/>
              </a:lnSpc>
            </a:pPr>
            <a:r>
              <a:rPr lang="x-none" altLang="en-US" sz="1600"/>
              <a:t>如Buffer Level （缓存水平）和Neighbor on Path （NoP，路径邻居）算法</a:t>
            </a:r>
            <a:endParaRPr lang="x-none" altLang="en-US" sz="1600"/>
          </a:p>
        </p:txBody>
      </p:sp>
      <p:grpSp>
        <p:nvGrpSpPr>
          <p:cNvPr id="58" name="组合 57"/>
          <p:cNvGrpSpPr/>
          <p:nvPr/>
        </p:nvGrpSpPr>
        <p:grpSpPr>
          <a:xfrm>
            <a:off x="621036" y="3495557"/>
            <a:ext cx="366713" cy="367904"/>
            <a:chOff x="5337175" y="1507337"/>
            <a:chExt cx="488950" cy="490538"/>
          </a:xfrm>
        </p:grpSpPr>
        <p:sp>
          <p:nvSpPr>
            <p:cNvPr id="59"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60"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62" name="文本框 27"/>
          <p:cNvSpPr txBox="1">
            <a:spLocks noChangeArrowheads="1"/>
          </p:cNvSpPr>
          <p:nvPr/>
        </p:nvSpPr>
        <p:spPr bwMode="auto">
          <a:xfrm>
            <a:off x="1271270" y="4957445"/>
            <a:ext cx="6715760"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sz="2000" dirty="0">
                <a:solidFill>
                  <a:schemeClr val="tx1">
                    <a:lumMod val="85000"/>
                    <a:lumOff val="15000"/>
                  </a:schemeClr>
                </a:solidFill>
                <a:latin typeface="微软雅黑" pitchFamily="34" charset="-122"/>
                <a:ea typeface="微软雅黑" pitchFamily="34" charset="-122"/>
              </a:rPr>
              <a:t>基于蚁群优化的自适应路由选择算法</a:t>
            </a:r>
            <a:endParaRPr lang="x-none" sz="2000" dirty="0">
              <a:solidFill>
                <a:schemeClr val="tx1">
                  <a:lumMod val="85000"/>
                  <a:lumOff val="15000"/>
                </a:schemeClr>
              </a:solidFill>
              <a:latin typeface="微软雅黑" pitchFamily="34" charset="-122"/>
              <a:ea typeface="微软雅黑" pitchFamily="34" charset="-122"/>
            </a:endParaRPr>
          </a:p>
        </p:txBody>
      </p:sp>
      <p:sp>
        <p:nvSpPr>
          <p:cNvPr id="63" name="矩形 7"/>
          <p:cNvSpPr>
            <a:spLocks noChangeArrowheads="1"/>
          </p:cNvSpPr>
          <p:nvPr/>
        </p:nvSpPr>
        <p:spPr bwMode="auto">
          <a:xfrm>
            <a:off x="1254125" y="5297170"/>
            <a:ext cx="6845935"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sz="1600"/>
              <a:t>基本思想：结合了基于信息素的路由表设计以及基于缓冲水平的本地模型</a:t>
            </a:r>
            <a:endParaRPr lang="x-none" sz="1600"/>
          </a:p>
          <a:p>
            <a:pPr algn="just" eaLnBrk="1" hangingPunct="1">
              <a:lnSpc>
                <a:spcPct val="150000"/>
              </a:lnSpc>
            </a:pPr>
            <a:r>
              <a:rPr lang="x-none" sz="1600"/>
              <a:t>如AntNet</a:t>
            </a:r>
            <a:endParaRPr lang="x-none" sz="1600"/>
          </a:p>
        </p:txBody>
      </p:sp>
      <p:grpSp>
        <p:nvGrpSpPr>
          <p:cNvPr id="64" name="组合 63"/>
          <p:cNvGrpSpPr/>
          <p:nvPr/>
        </p:nvGrpSpPr>
        <p:grpSpPr>
          <a:xfrm>
            <a:off x="621036" y="4945132"/>
            <a:ext cx="366713" cy="367904"/>
            <a:chOff x="5337175" y="1507337"/>
            <a:chExt cx="488950" cy="490538"/>
          </a:xfrm>
        </p:grpSpPr>
        <p:sp>
          <p:nvSpPr>
            <p:cNvPr id="65"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66"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图片 67"/>
          <p:cNvPicPr>
            <a:picLocks noChangeAspect="1"/>
          </p:cNvPicPr>
          <p:nvPr/>
        </p:nvPicPr>
        <p:blipFill>
          <a:blip r:embed="rId1"/>
          <a:stretch>
            <a:fillRect/>
          </a:stretch>
        </p:blipFill>
        <p:spPr>
          <a:xfrm>
            <a:off x="0" y="856052"/>
            <a:ext cx="9144014" cy="5143508"/>
          </a:xfrm>
          <a:prstGeom prst="rect">
            <a:avLst/>
          </a:prstGeom>
        </p:spPr>
      </p:pic>
      <p:grpSp>
        <p:nvGrpSpPr>
          <p:cNvPr id="12" name="组合 11"/>
          <p:cNvGrpSpPr/>
          <p:nvPr/>
        </p:nvGrpSpPr>
        <p:grpSpPr>
          <a:xfrm>
            <a:off x="1" y="1182293"/>
            <a:ext cx="9144011" cy="559591"/>
            <a:chOff x="1" y="0"/>
            <a:chExt cx="12191997" cy="6858000"/>
          </a:xfrm>
        </p:grpSpPr>
        <p:sp>
          <p:nvSpPr>
            <p:cNvPr id="9" name="梯形 8"/>
            <p:cNvSpPr/>
            <p:nvPr/>
          </p:nvSpPr>
          <p:spPr>
            <a:xfrm rot="5400000">
              <a:off x="5812868" y="-790562"/>
              <a:ext cx="4319110" cy="8439151"/>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0" name="矩形 9"/>
            <p:cNvSpPr/>
            <p:nvPr/>
          </p:nvSpPr>
          <p:spPr>
            <a:xfrm>
              <a:off x="1" y="0"/>
              <a:ext cx="3476626"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矩形 12"/>
          <p:cNvSpPr/>
          <p:nvPr/>
        </p:nvSpPr>
        <p:spPr>
          <a:xfrm>
            <a:off x="176597" y="1233272"/>
            <a:ext cx="2221230" cy="483235"/>
          </a:xfrm>
          <a:prstGeom prst="rect">
            <a:avLst/>
          </a:prstGeom>
        </p:spPr>
        <p:txBody>
          <a:bodyPr wrap="none">
            <a:spAutoFit/>
          </a:bodyPr>
          <a:lstStyle/>
          <a:p>
            <a:pPr marL="514350" indent="-514350">
              <a:buFont typeface="Wingdings" panose="05000000000000000000" charset="2"/>
              <a:buChar char="ü"/>
            </a:pPr>
            <a:r>
              <a:rPr lang="x-none" altLang="zh-CN" sz="2400" spc="600" dirty="0" smtClean="0">
                <a:solidFill>
                  <a:prstClr val="white"/>
                </a:solidFill>
                <a:latin typeface="Nokia Font YanTi" panose="020B0503020204020204" pitchFamily="34" charset="2"/>
                <a:ea typeface="Nokia Font YanTi" panose="020B0503020204020204" pitchFamily="34" charset="2"/>
              </a:rPr>
              <a:t>我的工作</a:t>
            </a:r>
            <a:endParaRPr lang="x-none" altLang="zh-CN" sz="1350"/>
          </a:p>
        </p:txBody>
      </p:sp>
      <p:sp>
        <p:nvSpPr>
          <p:cNvPr id="56" name="文本框 27"/>
          <p:cNvSpPr txBox="1">
            <a:spLocks noChangeArrowheads="1"/>
          </p:cNvSpPr>
          <p:nvPr/>
        </p:nvSpPr>
        <p:spPr bwMode="auto">
          <a:xfrm>
            <a:off x="1271905" y="2041525"/>
            <a:ext cx="6405245" cy="41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eaLnBrk="1" hangingPunct="1"/>
            <a:r>
              <a:rPr lang="x-none" altLang="en-US" sz="2000">
                <a:latin typeface="微软雅黑" pitchFamily="34" charset="-122"/>
                <a:ea typeface="微软雅黑" pitchFamily="34" charset="-122"/>
                <a:sym typeface="+mn-ea"/>
              </a:rPr>
              <a:t>主要工作：AntNet算法的FPGA设计与实现</a:t>
            </a:r>
            <a:endParaRPr lang="x-none" altLang="en-US" sz="2000">
              <a:latin typeface="微软雅黑" pitchFamily="34" charset="-122"/>
              <a:ea typeface="微软雅黑" pitchFamily="34" charset="-122"/>
              <a:sym typeface="+mn-ea"/>
            </a:endParaRPr>
          </a:p>
        </p:txBody>
      </p:sp>
      <p:sp>
        <p:nvSpPr>
          <p:cNvPr id="57" name="矩形 7"/>
          <p:cNvSpPr>
            <a:spLocks noChangeArrowheads="1"/>
          </p:cNvSpPr>
          <p:nvPr/>
        </p:nvSpPr>
        <p:spPr bwMode="auto">
          <a:xfrm>
            <a:off x="1254125" y="2433955"/>
            <a:ext cx="6845935"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itchFamily="2" charset="-122"/>
              </a:defRPr>
            </a:lvl1pPr>
            <a:lvl2pPr marL="742950" indent="-285750">
              <a:defRPr>
                <a:solidFill>
                  <a:schemeClr val="tx1"/>
                </a:solidFill>
                <a:latin typeface="Calibri" panose="020F0502020204030204" pitchFamily="34" charset="0"/>
                <a:ea typeface="宋体" pitchFamily="2" charset="-122"/>
              </a:defRPr>
            </a:lvl2pPr>
            <a:lvl3pPr marL="1143000" indent="-228600">
              <a:defRPr>
                <a:solidFill>
                  <a:schemeClr val="tx1"/>
                </a:solidFill>
                <a:latin typeface="Calibri" panose="020F0502020204030204" pitchFamily="34" charset="0"/>
                <a:ea typeface="宋体" pitchFamily="2" charset="-122"/>
              </a:defRPr>
            </a:lvl3pPr>
            <a:lvl4pPr marL="1600200" indent="-228600">
              <a:defRPr>
                <a:solidFill>
                  <a:schemeClr val="tx1"/>
                </a:solidFill>
                <a:latin typeface="Calibri" panose="020F0502020204030204" pitchFamily="34" charset="0"/>
                <a:ea typeface="宋体" pitchFamily="2" charset="-122"/>
              </a:defRPr>
            </a:lvl4pPr>
            <a:lvl5pPr marL="2057400" indent="-228600">
              <a:defRPr>
                <a:solidFill>
                  <a:schemeClr val="tx1"/>
                </a:solidFill>
                <a:latin typeface="Calibri" panose="020F0502020204030204" pitchFamily="34" charset="0"/>
                <a:ea typeface="宋体" pitchFamily="2" charset="-122"/>
              </a:defRPr>
            </a:lvl5pPr>
            <a:lvl6pPr marL="25146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6pPr>
            <a:lvl7pPr marL="29718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7pPr>
            <a:lvl8pPr marL="34290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8pPr>
            <a:lvl9pPr marL="3886200" indent="-228600" fontAlgn="base">
              <a:spcBef>
                <a:spcPct val="0"/>
              </a:spcBef>
              <a:spcAft>
                <a:spcPct val="0"/>
              </a:spcAft>
              <a:buFont typeface="Arial" charset="0"/>
              <a:defRPr>
                <a:solidFill>
                  <a:schemeClr val="tx1"/>
                </a:solidFill>
                <a:latin typeface="Calibri" panose="020F0502020204030204" pitchFamily="34" charset="0"/>
                <a:ea typeface="宋体" pitchFamily="2" charset="-122"/>
              </a:defRPr>
            </a:lvl9pPr>
          </a:lstStyle>
          <a:p>
            <a:pPr algn="just" eaLnBrk="1" hangingPunct="1">
              <a:lnSpc>
                <a:spcPct val="150000"/>
              </a:lnSpc>
            </a:pPr>
            <a:r>
              <a:rPr lang="x-none" altLang="en-US" b="1">
                <a:sym typeface="+mn-ea"/>
              </a:rPr>
              <a:t>基本思想</a:t>
            </a:r>
            <a:r>
              <a:rPr lang="x-none" altLang="en-US">
                <a:sym typeface="+mn-ea"/>
              </a:rPr>
              <a:t>：用信息素来表达网络状态的历史信息；根据网络状态的历史信息和当前信息进行路由选择</a:t>
            </a:r>
            <a:endParaRPr lang="x-none" altLang="en-US">
              <a:sym typeface="+mn-ea"/>
            </a:endParaRPr>
          </a:p>
          <a:p>
            <a:pPr algn="just" eaLnBrk="1" hangingPunct="1">
              <a:lnSpc>
                <a:spcPct val="150000"/>
              </a:lnSpc>
            </a:pPr>
            <a:endParaRPr lang="x-none" altLang="en-US" b="1">
              <a:sym typeface="+mn-ea"/>
            </a:endParaRPr>
          </a:p>
          <a:p>
            <a:pPr algn="just" eaLnBrk="1" hangingPunct="1">
              <a:lnSpc>
                <a:spcPct val="150000"/>
              </a:lnSpc>
            </a:pPr>
            <a:r>
              <a:rPr lang="x-none" altLang="en-US" b="1">
                <a:sym typeface="+mn-ea"/>
              </a:rPr>
              <a:t>工作基础</a:t>
            </a:r>
            <a:r>
              <a:rPr lang="x-none" altLang="en-US">
                <a:sym typeface="+mn-ea"/>
              </a:rPr>
              <a:t>：Odd-Even路由算法</a:t>
            </a:r>
            <a:endParaRPr lang="x-none" altLang="en-US">
              <a:sym typeface="+mn-ea"/>
            </a:endParaRPr>
          </a:p>
          <a:p>
            <a:pPr algn="just" eaLnBrk="1" hangingPunct="1">
              <a:lnSpc>
                <a:spcPct val="150000"/>
              </a:lnSpc>
            </a:pPr>
            <a:r>
              <a:rPr lang="x-none" altLang="en-US" b="1"/>
              <a:t>具体实现</a:t>
            </a:r>
            <a:r>
              <a:rPr lang="x-none" altLang="en-US"/>
              <a:t>：新增两种消息包：正向蚂蚁包和逆向蚂蚁包；采用了基于信息素的路由表结构；采用了结合了信息素浓度和邻居结点缓冲水平的路由选择机制；正向蚂蚁包和数据包采用路由表进行路由，正向蚂蚁包到达目的结点后转换为逆向蚂蚁包，并在原路返回的过程中更新所经结点路由表中的信息素浓度</a:t>
            </a:r>
            <a:endParaRPr lang="x-none" altLang="en-US"/>
          </a:p>
        </p:txBody>
      </p:sp>
      <p:grpSp>
        <p:nvGrpSpPr>
          <p:cNvPr id="58" name="组合 57"/>
          <p:cNvGrpSpPr/>
          <p:nvPr/>
        </p:nvGrpSpPr>
        <p:grpSpPr>
          <a:xfrm>
            <a:off x="621036" y="2028707"/>
            <a:ext cx="366713" cy="367904"/>
            <a:chOff x="5337175" y="1507337"/>
            <a:chExt cx="488950" cy="490538"/>
          </a:xfrm>
        </p:grpSpPr>
        <p:sp>
          <p:nvSpPr>
            <p:cNvPr id="59" name="Oval 7"/>
            <p:cNvSpPr>
              <a:spLocks noChangeAspect="1" noChangeArrowheads="1"/>
            </p:cNvSpPr>
            <p:nvPr/>
          </p:nvSpPr>
          <p:spPr bwMode="auto">
            <a:xfrm>
              <a:off x="5337175" y="1507337"/>
              <a:ext cx="488950" cy="490538"/>
            </a:xfrm>
            <a:prstGeom prst="ellipse">
              <a:avLst/>
            </a:prstGeom>
            <a:solidFill>
              <a:srgbClr val="00A4DE"/>
            </a:solidFill>
            <a:ln>
              <a:noFill/>
            </a:ln>
          </p:spPr>
          <p:txBody>
            <a:bodyPr wrap="none" lIns="81153" tIns="42291" rIns="81153" bIns="42291" anchor="ctr"/>
            <a:lstStyle>
              <a:lvl1pPr>
                <a:lnSpc>
                  <a:spcPct val="90000"/>
                </a:lnSpc>
                <a:spcBef>
                  <a:spcPts val="1000"/>
                </a:spcBef>
                <a:buChar char="•"/>
                <a:defRPr sz="2800">
                  <a:solidFill>
                    <a:schemeClr val="tx1"/>
                  </a:solidFill>
                  <a:latin typeface="Calibri" panose="020F0502020204030204" pitchFamily="34" charset="0"/>
                  <a:ea typeface="宋体"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宋体"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宋体"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宋体"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宋体" pitchFamily="2"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panose="020F0502020204030204" pitchFamily="34" charset="0"/>
                  <a:ea typeface="宋体" pitchFamily="2" charset="-122"/>
                </a:defRPr>
              </a:lvl9pPr>
            </a:lstStyle>
            <a:p>
              <a:pPr algn="ctr" eaLnBrk="1" hangingPunct="1">
                <a:lnSpc>
                  <a:spcPct val="100000"/>
                </a:lnSpc>
                <a:spcBef>
                  <a:spcPct val="0"/>
                </a:spcBef>
                <a:buFont typeface="Arial" charset="0"/>
                <a:buNone/>
              </a:pPr>
              <a:endParaRPr lang="zh-CN" altLang="zh-CN" sz="3900">
                <a:solidFill>
                  <a:schemeClr val="tx1">
                    <a:lumMod val="85000"/>
                    <a:lumOff val="15000"/>
                  </a:schemeClr>
                </a:solidFill>
                <a:latin typeface="Impact" pitchFamily="34" charset="0"/>
              </a:endParaRPr>
            </a:p>
          </p:txBody>
        </p:sp>
        <p:sp>
          <p:nvSpPr>
            <p:cNvPr id="60" name="KSO_Shape"/>
            <p:cNvSpPr/>
            <p:nvPr/>
          </p:nvSpPr>
          <p:spPr bwMode="auto">
            <a:xfrm>
              <a:off x="5432075" y="1614499"/>
              <a:ext cx="299150" cy="276214"/>
            </a:xfrm>
            <a:custGeom>
              <a:avLst/>
              <a:gdLst>
                <a:gd name="T0" fmla="*/ 2147483646 w 4477"/>
                <a:gd name="T1" fmla="*/ 2147483646 h 4133"/>
                <a:gd name="T2" fmla="*/ 2147483646 w 4477"/>
                <a:gd name="T3" fmla="*/ 1386867173 h 4133"/>
                <a:gd name="T4" fmla="*/ 2147483646 w 4477"/>
                <a:gd name="T5" fmla="*/ 385250906 h 4133"/>
                <a:gd name="T6" fmla="*/ 2147483646 w 4477"/>
                <a:gd name="T7" fmla="*/ 0 h 4133"/>
                <a:gd name="T8" fmla="*/ 2147483646 w 4477"/>
                <a:gd name="T9" fmla="*/ 231114454 h 4133"/>
                <a:gd name="T10" fmla="*/ 2147483646 w 4477"/>
                <a:gd name="T11" fmla="*/ 1001616267 h 4133"/>
                <a:gd name="T12" fmla="*/ 2147483646 w 4477"/>
                <a:gd name="T13" fmla="*/ 2147483646 h 4133"/>
                <a:gd name="T14" fmla="*/ 2147483646 w 4477"/>
                <a:gd name="T15" fmla="*/ 2147483646 h 4133"/>
                <a:gd name="T16" fmla="*/ 2147483646 w 4477"/>
                <a:gd name="T17" fmla="*/ 2147483646 h 4133"/>
                <a:gd name="T18" fmla="*/ 2147483646 w 4477"/>
                <a:gd name="T19" fmla="*/ 2147483646 h 4133"/>
                <a:gd name="T20" fmla="*/ 2147483646 w 4477"/>
                <a:gd name="T21" fmla="*/ 2147483646 h 4133"/>
                <a:gd name="T22" fmla="*/ 2147483646 w 4477"/>
                <a:gd name="T23" fmla="*/ 2147483646 h 4133"/>
                <a:gd name="T24" fmla="*/ 2147483646 w 4477"/>
                <a:gd name="T25" fmla="*/ 2147483646 h 4133"/>
                <a:gd name="T26" fmla="*/ 2147483646 w 4477"/>
                <a:gd name="T27" fmla="*/ 2147483646 h 4133"/>
                <a:gd name="T28" fmla="*/ 2147483646 w 4477"/>
                <a:gd name="T29" fmla="*/ 2147483646 h 4133"/>
                <a:gd name="T30" fmla="*/ 2147483646 w 4477"/>
                <a:gd name="T31" fmla="*/ 2147483646 h 4133"/>
                <a:gd name="T32" fmla="*/ 2147483646 w 4477"/>
                <a:gd name="T33" fmla="*/ 2147483646 h 4133"/>
                <a:gd name="T34" fmla="*/ 2147483646 w 4477"/>
                <a:gd name="T35" fmla="*/ 2147483646 h 4133"/>
                <a:gd name="T36" fmla="*/ 2147483646 w 4477"/>
                <a:gd name="T37" fmla="*/ 2147483646 h 4133"/>
                <a:gd name="T38" fmla="*/ 2147483646 w 4477"/>
                <a:gd name="T39" fmla="*/ 2147483646 h 4133"/>
                <a:gd name="T40" fmla="*/ 2147483646 w 4477"/>
                <a:gd name="T41" fmla="*/ 2147483646 h 4133"/>
                <a:gd name="T42" fmla="*/ 2147483646 w 4477"/>
                <a:gd name="T43" fmla="*/ 2147483646 h 4133"/>
                <a:gd name="T44" fmla="*/ 2147483646 w 4477"/>
                <a:gd name="T45" fmla="*/ 2147483646 h 4133"/>
                <a:gd name="T46" fmla="*/ 2147483646 w 4477"/>
                <a:gd name="T47" fmla="*/ 2147483646 h 4133"/>
                <a:gd name="T48" fmla="*/ 2147483646 w 4477"/>
                <a:gd name="T49" fmla="*/ 2147483646 h 4133"/>
                <a:gd name="T50" fmla="*/ 2147483646 w 4477"/>
                <a:gd name="T51" fmla="*/ 2147483646 h 4133"/>
                <a:gd name="T52" fmla="*/ 2147483646 w 4477"/>
                <a:gd name="T53" fmla="*/ 2147483646 h 4133"/>
                <a:gd name="T54" fmla="*/ 2147483646 w 4477"/>
                <a:gd name="T55" fmla="*/ 2147483646 h 4133"/>
                <a:gd name="T56" fmla="*/ 2147483646 w 4477"/>
                <a:gd name="T57" fmla="*/ 2147483646 h 4133"/>
                <a:gd name="T58" fmla="*/ 2147483646 w 4477"/>
                <a:gd name="T59" fmla="*/ 2147483646 h 4133"/>
                <a:gd name="T60" fmla="*/ 2147483646 w 4477"/>
                <a:gd name="T61" fmla="*/ 2147483646 h 4133"/>
                <a:gd name="T62" fmla="*/ 2147483646 w 4477"/>
                <a:gd name="T63" fmla="*/ 2147483646 h 4133"/>
                <a:gd name="T64" fmla="*/ 2147483646 w 4477"/>
                <a:gd name="T65" fmla="*/ 2147483646 h 4133"/>
                <a:gd name="T66" fmla="*/ 0 w 4477"/>
                <a:gd name="T67" fmla="*/ 2147483646 h 4133"/>
                <a:gd name="T68" fmla="*/ 2147483646 w 4477"/>
                <a:gd name="T69" fmla="*/ 2147483646 h 4133"/>
                <a:gd name="T70" fmla="*/ 2147483646 w 4477"/>
                <a:gd name="T71" fmla="*/ 2147483646 h 4133"/>
                <a:gd name="T72" fmla="*/ 2147483646 w 4477"/>
                <a:gd name="T73" fmla="*/ 2147483646 h 4133"/>
                <a:gd name="T74" fmla="*/ 2147483646 w 4477"/>
                <a:gd name="T75" fmla="*/ 2147483646 h 4133"/>
                <a:gd name="T76" fmla="*/ 2147483646 w 4477"/>
                <a:gd name="T77" fmla="*/ 2147483646 h 4133"/>
                <a:gd name="T78" fmla="*/ 2147483646 w 4477"/>
                <a:gd name="T79" fmla="*/ 2147483646 h 4133"/>
                <a:gd name="T80" fmla="*/ 2147483646 w 4477"/>
                <a:gd name="T81" fmla="*/ 2147483646 h 4133"/>
                <a:gd name="T82" fmla="*/ 2147483646 w 4477"/>
                <a:gd name="T83" fmla="*/ 2147483646 h 4133"/>
                <a:gd name="T84" fmla="*/ 2147483646 w 4477"/>
                <a:gd name="T85" fmla="*/ 2147483646 h 4133"/>
                <a:gd name="T86" fmla="*/ 2147483646 w 4477"/>
                <a:gd name="T87" fmla="*/ 2147483646 h 4133"/>
                <a:gd name="T88" fmla="*/ 2147483646 w 4477"/>
                <a:gd name="T89" fmla="*/ 2147483646 h 4133"/>
                <a:gd name="T90" fmla="*/ 2147483646 w 4477"/>
                <a:gd name="T91" fmla="*/ 2147483646 h 4133"/>
                <a:gd name="T92" fmla="*/ 2147483646 w 4477"/>
                <a:gd name="T93" fmla="*/ 2147483646 h 4133"/>
                <a:gd name="T94" fmla="*/ 2147483646 w 4477"/>
                <a:gd name="T95" fmla="*/ 2147483646 h 4133"/>
                <a:gd name="T96" fmla="*/ 2147483646 w 4477"/>
                <a:gd name="T97" fmla="*/ 2147483646 h 4133"/>
                <a:gd name="T98" fmla="*/ 2147483646 w 4477"/>
                <a:gd name="T99" fmla="*/ 2147483646 h 4133"/>
                <a:gd name="T100" fmla="*/ 2147483646 w 4477"/>
                <a:gd name="T101" fmla="*/ 2147483646 h 4133"/>
                <a:gd name="T102" fmla="*/ 2147483646 w 4477"/>
                <a:gd name="T103" fmla="*/ 2147483646 h 4133"/>
                <a:gd name="T104" fmla="*/ 2147483646 w 4477"/>
                <a:gd name="T105" fmla="*/ 2147483646 h 4133"/>
                <a:gd name="T106" fmla="*/ 2147483646 w 4477"/>
                <a:gd name="T107" fmla="*/ 2147483646 h 41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77" h="4133">
                  <a:moveTo>
                    <a:pt x="3646" y="48"/>
                  </a:moveTo>
                  <a:lnTo>
                    <a:pt x="3646" y="48"/>
                  </a:lnTo>
                  <a:lnTo>
                    <a:pt x="3623" y="39"/>
                  </a:lnTo>
                  <a:lnTo>
                    <a:pt x="3600" y="31"/>
                  </a:lnTo>
                  <a:lnTo>
                    <a:pt x="3578" y="24"/>
                  </a:lnTo>
                  <a:lnTo>
                    <a:pt x="3557" y="18"/>
                  </a:lnTo>
                  <a:lnTo>
                    <a:pt x="3536" y="13"/>
                  </a:lnTo>
                  <a:lnTo>
                    <a:pt x="3515" y="8"/>
                  </a:lnTo>
                  <a:lnTo>
                    <a:pt x="3494" y="5"/>
                  </a:lnTo>
                  <a:lnTo>
                    <a:pt x="3473" y="3"/>
                  </a:lnTo>
                  <a:lnTo>
                    <a:pt x="3454" y="1"/>
                  </a:lnTo>
                  <a:lnTo>
                    <a:pt x="3434" y="0"/>
                  </a:lnTo>
                  <a:lnTo>
                    <a:pt x="3415" y="0"/>
                  </a:lnTo>
                  <a:lnTo>
                    <a:pt x="3395" y="1"/>
                  </a:lnTo>
                  <a:lnTo>
                    <a:pt x="3376" y="3"/>
                  </a:lnTo>
                  <a:lnTo>
                    <a:pt x="3358" y="5"/>
                  </a:lnTo>
                  <a:lnTo>
                    <a:pt x="3339" y="9"/>
                  </a:lnTo>
                  <a:lnTo>
                    <a:pt x="3321" y="13"/>
                  </a:lnTo>
                  <a:lnTo>
                    <a:pt x="3303" y="18"/>
                  </a:lnTo>
                  <a:lnTo>
                    <a:pt x="3285" y="23"/>
                  </a:lnTo>
                  <a:lnTo>
                    <a:pt x="3268" y="30"/>
                  </a:lnTo>
                  <a:lnTo>
                    <a:pt x="3251" y="37"/>
                  </a:lnTo>
                  <a:lnTo>
                    <a:pt x="3235" y="45"/>
                  </a:lnTo>
                  <a:lnTo>
                    <a:pt x="3219" y="54"/>
                  </a:lnTo>
                  <a:lnTo>
                    <a:pt x="3201" y="63"/>
                  </a:lnTo>
                  <a:lnTo>
                    <a:pt x="3186" y="74"/>
                  </a:lnTo>
                  <a:lnTo>
                    <a:pt x="3170" y="85"/>
                  </a:lnTo>
                  <a:lnTo>
                    <a:pt x="3155" y="96"/>
                  </a:lnTo>
                  <a:lnTo>
                    <a:pt x="3139" y="108"/>
                  </a:lnTo>
                  <a:lnTo>
                    <a:pt x="3124" y="121"/>
                  </a:lnTo>
                  <a:lnTo>
                    <a:pt x="3110" y="134"/>
                  </a:lnTo>
                  <a:lnTo>
                    <a:pt x="3094" y="149"/>
                  </a:lnTo>
                  <a:lnTo>
                    <a:pt x="3066" y="179"/>
                  </a:lnTo>
                  <a:lnTo>
                    <a:pt x="3079" y="337"/>
                  </a:lnTo>
                  <a:lnTo>
                    <a:pt x="3094" y="494"/>
                  </a:lnTo>
                  <a:lnTo>
                    <a:pt x="3112" y="649"/>
                  </a:lnTo>
                  <a:lnTo>
                    <a:pt x="3131" y="802"/>
                  </a:lnTo>
                  <a:lnTo>
                    <a:pt x="3151" y="954"/>
                  </a:lnTo>
                  <a:lnTo>
                    <a:pt x="3174" y="1104"/>
                  </a:lnTo>
                  <a:lnTo>
                    <a:pt x="3198" y="1252"/>
                  </a:lnTo>
                  <a:lnTo>
                    <a:pt x="3226" y="1398"/>
                  </a:lnTo>
                  <a:lnTo>
                    <a:pt x="3254" y="1543"/>
                  </a:lnTo>
                  <a:lnTo>
                    <a:pt x="3284" y="1686"/>
                  </a:lnTo>
                  <a:lnTo>
                    <a:pt x="3318" y="1827"/>
                  </a:lnTo>
                  <a:lnTo>
                    <a:pt x="3352" y="1967"/>
                  </a:lnTo>
                  <a:lnTo>
                    <a:pt x="3388" y="2104"/>
                  </a:lnTo>
                  <a:lnTo>
                    <a:pt x="3407" y="2172"/>
                  </a:lnTo>
                  <a:lnTo>
                    <a:pt x="3427" y="2240"/>
                  </a:lnTo>
                  <a:lnTo>
                    <a:pt x="3447" y="2307"/>
                  </a:lnTo>
                  <a:lnTo>
                    <a:pt x="3468" y="2374"/>
                  </a:lnTo>
                  <a:lnTo>
                    <a:pt x="3488" y="2441"/>
                  </a:lnTo>
                  <a:lnTo>
                    <a:pt x="3510" y="2506"/>
                  </a:lnTo>
                  <a:lnTo>
                    <a:pt x="4267" y="2335"/>
                  </a:lnTo>
                  <a:lnTo>
                    <a:pt x="4258" y="2257"/>
                  </a:lnTo>
                  <a:lnTo>
                    <a:pt x="4249" y="2179"/>
                  </a:lnTo>
                  <a:lnTo>
                    <a:pt x="4238" y="2102"/>
                  </a:lnTo>
                  <a:lnTo>
                    <a:pt x="4227" y="2026"/>
                  </a:lnTo>
                  <a:lnTo>
                    <a:pt x="4214" y="1950"/>
                  </a:lnTo>
                  <a:lnTo>
                    <a:pt x="4202" y="1874"/>
                  </a:lnTo>
                  <a:lnTo>
                    <a:pt x="4189" y="1798"/>
                  </a:lnTo>
                  <a:lnTo>
                    <a:pt x="4175" y="1724"/>
                  </a:lnTo>
                  <a:lnTo>
                    <a:pt x="4161" y="1649"/>
                  </a:lnTo>
                  <a:lnTo>
                    <a:pt x="4146" y="1574"/>
                  </a:lnTo>
                  <a:lnTo>
                    <a:pt x="4130" y="1500"/>
                  </a:lnTo>
                  <a:lnTo>
                    <a:pt x="4113" y="1428"/>
                  </a:lnTo>
                  <a:lnTo>
                    <a:pt x="4096" y="1354"/>
                  </a:lnTo>
                  <a:lnTo>
                    <a:pt x="4078" y="1282"/>
                  </a:lnTo>
                  <a:lnTo>
                    <a:pt x="4060" y="1210"/>
                  </a:lnTo>
                  <a:lnTo>
                    <a:pt x="4041" y="1138"/>
                  </a:lnTo>
                  <a:lnTo>
                    <a:pt x="4020" y="1067"/>
                  </a:lnTo>
                  <a:lnTo>
                    <a:pt x="4000" y="995"/>
                  </a:lnTo>
                  <a:lnTo>
                    <a:pt x="3979" y="926"/>
                  </a:lnTo>
                  <a:lnTo>
                    <a:pt x="3957" y="855"/>
                  </a:lnTo>
                  <a:lnTo>
                    <a:pt x="3935" y="785"/>
                  </a:lnTo>
                  <a:lnTo>
                    <a:pt x="3911" y="717"/>
                  </a:lnTo>
                  <a:lnTo>
                    <a:pt x="3888" y="648"/>
                  </a:lnTo>
                  <a:lnTo>
                    <a:pt x="3863" y="579"/>
                  </a:lnTo>
                  <a:lnTo>
                    <a:pt x="3839" y="512"/>
                  </a:lnTo>
                  <a:lnTo>
                    <a:pt x="3812" y="444"/>
                  </a:lnTo>
                  <a:lnTo>
                    <a:pt x="3786" y="377"/>
                  </a:lnTo>
                  <a:lnTo>
                    <a:pt x="3759" y="310"/>
                  </a:lnTo>
                  <a:lnTo>
                    <a:pt x="3732" y="244"/>
                  </a:lnTo>
                  <a:lnTo>
                    <a:pt x="3703" y="179"/>
                  </a:lnTo>
                  <a:lnTo>
                    <a:pt x="3675" y="113"/>
                  </a:lnTo>
                  <a:lnTo>
                    <a:pt x="3646" y="48"/>
                  </a:lnTo>
                  <a:close/>
                  <a:moveTo>
                    <a:pt x="831" y="2804"/>
                  </a:moveTo>
                  <a:lnTo>
                    <a:pt x="2810" y="2804"/>
                  </a:lnTo>
                  <a:lnTo>
                    <a:pt x="2810" y="2949"/>
                  </a:lnTo>
                  <a:lnTo>
                    <a:pt x="831" y="2949"/>
                  </a:lnTo>
                  <a:lnTo>
                    <a:pt x="831" y="2804"/>
                  </a:lnTo>
                  <a:close/>
                  <a:moveTo>
                    <a:pt x="3516" y="3370"/>
                  </a:moveTo>
                  <a:lnTo>
                    <a:pt x="3637" y="3750"/>
                  </a:lnTo>
                  <a:lnTo>
                    <a:pt x="190" y="3750"/>
                  </a:lnTo>
                  <a:lnTo>
                    <a:pt x="0" y="3750"/>
                  </a:lnTo>
                  <a:lnTo>
                    <a:pt x="0" y="3559"/>
                  </a:lnTo>
                  <a:lnTo>
                    <a:pt x="0" y="1320"/>
                  </a:lnTo>
                  <a:lnTo>
                    <a:pt x="0" y="1240"/>
                  </a:lnTo>
                  <a:lnTo>
                    <a:pt x="59" y="1183"/>
                  </a:lnTo>
                  <a:lnTo>
                    <a:pt x="764" y="503"/>
                  </a:lnTo>
                  <a:lnTo>
                    <a:pt x="819" y="449"/>
                  </a:lnTo>
                  <a:lnTo>
                    <a:pt x="895" y="449"/>
                  </a:lnTo>
                  <a:lnTo>
                    <a:pt x="2831" y="449"/>
                  </a:lnTo>
                  <a:lnTo>
                    <a:pt x="2840" y="545"/>
                  </a:lnTo>
                  <a:lnTo>
                    <a:pt x="2849" y="640"/>
                  </a:lnTo>
                  <a:lnTo>
                    <a:pt x="2859" y="735"/>
                  </a:lnTo>
                  <a:lnTo>
                    <a:pt x="2870" y="829"/>
                  </a:lnTo>
                  <a:lnTo>
                    <a:pt x="1084" y="829"/>
                  </a:lnTo>
                  <a:lnTo>
                    <a:pt x="1138" y="1419"/>
                  </a:lnTo>
                  <a:lnTo>
                    <a:pt x="1148" y="1526"/>
                  </a:lnTo>
                  <a:lnTo>
                    <a:pt x="1040" y="1522"/>
                  </a:lnTo>
                  <a:lnTo>
                    <a:pt x="380" y="1497"/>
                  </a:lnTo>
                  <a:lnTo>
                    <a:pt x="380" y="3370"/>
                  </a:lnTo>
                  <a:lnTo>
                    <a:pt x="3516" y="3370"/>
                  </a:lnTo>
                  <a:close/>
                  <a:moveTo>
                    <a:pt x="472" y="1312"/>
                  </a:moveTo>
                  <a:lnTo>
                    <a:pt x="939" y="1329"/>
                  </a:lnTo>
                  <a:lnTo>
                    <a:pt x="900" y="898"/>
                  </a:lnTo>
                  <a:lnTo>
                    <a:pt x="472" y="1312"/>
                  </a:lnTo>
                  <a:close/>
                  <a:moveTo>
                    <a:pt x="2810" y="2206"/>
                  </a:moveTo>
                  <a:lnTo>
                    <a:pt x="831" y="2206"/>
                  </a:lnTo>
                  <a:lnTo>
                    <a:pt x="831" y="2351"/>
                  </a:lnTo>
                  <a:lnTo>
                    <a:pt x="2810" y="2351"/>
                  </a:lnTo>
                  <a:lnTo>
                    <a:pt x="2810" y="2206"/>
                  </a:lnTo>
                  <a:close/>
                  <a:moveTo>
                    <a:pt x="2810" y="1666"/>
                  </a:moveTo>
                  <a:lnTo>
                    <a:pt x="1621" y="1666"/>
                  </a:lnTo>
                  <a:lnTo>
                    <a:pt x="1621" y="1810"/>
                  </a:lnTo>
                  <a:lnTo>
                    <a:pt x="2810" y="1810"/>
                  </a:lnTo>
                  <a:lnTo>
                    <a:pt x="2810" y="1666"/>
                  </a:lnTo>
                  <a:close/>
                  <a:moveTo>
                    <a:pt x="2810" y="1112"/>
                  </a:moveTo>
                  <a:lnTo>
                    <a:pt x="1621" y="1112"/>
                  </a:lnTo>
                  <a:lnTo>
                    <a:pt x="1621" y="1256"/>
                  </a:lnTo>
                  <a:lnTo>
                    <a:pt x="2810" y="1256"/>
                  </a:lnTo>
                  <a:lnTo>
                    <a:pt x="2810" y="1112"/>
                  </a:lnTo>
                  <a:close/>
                  <a:moveTo>
                    <a:pt x="4318" y="3463"/>
                  </a:moveTo>
                  <a:lnTo>
                    <a:pt x="4002" y="3540"/>
                  </a:lnTo>
                  <a:lnTo>
                    <a:pt x="4007" y="3867"/>
                  </a:lnTo>
                  <a:lnTo>
                    <a:pt x="4237" y="4133"/>
                  </a:lnTo>
                  <a:lnTo>
                    <a:pt x="4387" y="4100"/>
                  </a:lnTo>
                  <a:lnTo>
                    <a:pt x="4477" y="3751"/>
                  </a:lnTo>
                  <a:lnTo>
                    <a:pt x="4318" y="3463"/>
                  </a:lnTo>
                  <a:close/>
                  <a:moveTo>
                    <a:pt x="4272" y="2491"/>
                  </a:moveTo>
                  <a:lnTo>
                    <a:pt x="4272" y="2491"/>
                  </a:lnTo>
                  <a:lnTo>
                    <a:pt x="4388" y="3367"/>
                  </a:lnTo>
                  <a:lnTo>
                    <a:pt x="3870" y="3485"/>
                  </a:lnTo>
                  <a:lnTo>
                    <a:pt x="3583" y="2648"/>
                  </a:lnTo>
                  <a:lnTo>
                    <a:pt x="4272" y="249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itchFamily="2" charset="-122"/>
                  <a:cs typeface="+mn-cs"/>
                </a:defRPr>
              </a:lvl9pPr>
            </a:lstStyle>
            <a:p>
              <a:pPr algn="ctr">
                <a:defRPr/>
              </a:pPr>
              <a:endParaRPr lang="zh-CN" altLang="en-US" sz="1350">
                <a:solidFill>
                  <a:srgbClr val="FFFFFF"/>
                </a:solidFill>
              </a:endParaRPr>
            </a:p>
          </p:txBody>
        </p:sp>
      </p:grpSp>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372872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AntNet算法原理</a:t>
            </a:r>
            <a:endParaRPr lang="x-none" sz="1350"/>
          </a:p>
        </p:txBody>
      </p:sp>
      <p:sp>
        <p:nvSpPr>
          <p:cNvPr id="19" name="文本框 18"/>
          <p:cNvSpPr txBox="1"/>
          <p:nvPr/>
        </p:nvSpPr>
        <p:spPr>
          <a:xfrm>
            <a:off x="510540" y="2097405"/>
            <a:ext cx="7920355" cy="4480560"/>
          </a:xfrm>
          <a:prstGeom prst="rect">
            <a:avLst/>
          </a:prstGeom>
          <a:noFill/>
        </p:spPr>
        <p:txBody>
          <a:bodyPr wrap="square" rtlCol="0">
            <a:spAutoFit/>
          </a:bodyPr>
          <a:p>
            <a:pPr indent="0">
              <a:buNone/>
            </a:pPr>
            <a:r>
              <a:rPr lang="x-none" altLang="en-US" dirty="0" smtClean="0">
                <a:sym typeface="+mn-ea"/>
              </a:rPr>
              <a:t>是一种基于蚁群优化的自适应路由选择算法</a:t>
            </a:r>
            <a:endParaRPr lang="x-none" altLang="en-US" dirty="0" smtClean="0">
              <a:sym typeface="+mn-ea"/>
            </a:endParaRPr>
          </a:p>
          <a:p>
            <a:pPr indent="0">
              <a:buNone/>
            </a:pPr>
            <a:r>
              <a:rPr lang="x-none" altLang="en-US" b="1" dirty="0" smtClean="0">
                <a:sym typeface="+mn-ea"/>
              </a:rPr>
              <a:t>基本思想</a:t>
            </a:r>
            <a:r>
              <a:rPr lang="x-none" altLang="en-US" dirty="0" smtClean="0">
                <a:sym typeface="+mn-ea"/>
              </a:rPr>
              <a:t>：结合了基于信息素的路由表设计以及基于缓冲水平的本地模型</a:t>
            </a:r>
            <a:endParaRPr lang="x-none" altLang="en-US" dirty="0" smtClean="0">
              <a:sym typeface="+mn-ea"/>
            </a:endParaRPr>
          </a:p>
          <a:p>
            <a:pPr marL="285750" indent="-285750">
              <a:buFont typeface="Arial" charset="0"/>
              <a:buChar char="•"/>
            </a:pPr>
            <a:endParaRPr lang="x-none" altLang="zh-CN"/>
          </a:p>
          <a:p>
            <a:pPr indent="0">
              <a:buNone/>
            </a:pPr>
            <a:r>
              <a:rPr lang="x-none" altLang="zh-CN" b="1"/>
              <a:t>选择概率的计算:</a:t>
            </a:r>
            <a:endParaRPr lang="x-none" altLang="zh-CN" b="1"/>
          </a:p>
          <a:p>
            <a:pPr marL="285750" indent="-285750">
              <a:buFont typeface="Arial" charset="0"/>
              <a:buChar char="•"/>
            </a:pPr>
            <a:endParaRPr lang="x-none" altLang="zh-CN"/>
          </a:p>
          <a:p>
            <a:pPr marL="285750" indent="-285750">
              <a:buFont typeface="Arial" charset="0"/>
              <a:buChar char="•"/>
            </a:pPr>
            <a:endParaRPr lang="x-none" altLang="zh-CN"/>
          </a:p>
          <a:p>
            <a:pPr indent="0">
              <a:buNone/>
            </a:pPr>
            <a:r>
              <a:rPr lang="en-US" altLang="zh-CN" dirty="0">
                <a:latin typeface="宋体" pitchFamily="2" charset="-122"/>
                <a:sym typeface="+mn-ea"/>
              </a:rPr>
              <a:t>P</a:t>
            </a:r>
            <a:r>
              <a:rPr lang="zh-CN" altLang="en-US" dirty="0" smtClean="0">
                <a:latin typeface="宋体" pitchFamily="2" charset="-122"/>
                <a:sym typeface="+mn-ea"/>
              </a:rPr>
              <a:t>（</a:t>
            </a:r>
            <a:r>
              <a:rPr lang="en-US" altLang="zh-CN" dirty="0">
                <a:latin typeface="宋体" pitchFamily="2" charset="-122"/>
                <a:sym typeface="+mn-ea"/>
              </a:rPr>
              <a:t>j</a:t>
            </a:r>
            <a:r>
              <a:rPr lang="zh-CN" altLang="en-US" dirty="0">
                <a:latin typeface="宋体" pitchFamily="2" charset="-122"/>
                <a:sym typeface="+mn-ea"/>
              </a:rPr>
              <a:t>，</a:t>
            </a:r>
            <a:r>
              <a:rPr lang="en-US" altLang="zh-CN" dirty="0">
                <a:latin typeface="宋体" pitchFamily="2" charset="-122"/>
                <a:sym typeface="+mn-ea"/>
              </a:rPr>
              <a:t>d</a:t>
            </a:r>
            <a:r>
              <a:rPr lang="zh-CN" altLang="en-US" dirty="0">
                <a:latin typeface="宋体" pitchFamily="2" charset="-122"/>
                <a:sym typeface="+mn-ea"/>
              </a:rPr>
              <a:t>）为表中（</a:t>
            </a:r>
            <a:r>
              <a:rPr lang="en-US" altLang="zh-CN" dirty="0">
                <a:latin typeface="宋体" pitchFamily="2" charset="-122"/>
                <a:sym typeface="+mn-ea"/>
              </a:rPr>
              <a:t>j</a:t>
            </a:r>
            <a:r>
              <a:rPr lang="zh-CN" altLang="en-US" dirty="0">
                <a:latin typeface="宋体" pitchFamily="2" charset="-122"/>
                <a:sym typeface="+mn-ea"/>
              </a:rPr>
              <a:t>，</a:t>
            </a:r>
            <a:r>
              <a:rPr lang="en-US" altLang="zh-CN" dirty="0">
                <a:latin typeface="宋体" pitchFamily="2" charset="-122"/>
                <a:sym typeface="+mn-ea"/>
              </a:rPr>
              <a:t>d</a:t>
            </a:r>
            <a:r>
              <a:rPr lang="zh-CN" altLang="en-US" dirty="0">
                <a:latin typeface="宋体" pitchFamily="2" charset="-122"/>
                <a:sym typeface="+mn-ea"/>
              </a:rPr>
              <a:t>）位置的信息素浓度</a:t>
            </a:r>
            <a:r>
              <a:rPr lang="zh-CN" altLang="en-US" dirty="0" smtClean="0">
                <a:latin typeface="宋体" pitchFamily="2" charset="-122"/>
                <a:sym typeface="+mn-ea"/>
              </a:rPr>
              <a:t>值；</a:t>
            </a:r>
            <a:r>
              <a:rPr lang="en-US" altLang="zh-CN" dirty="0" smtClean="0">
                <a:latin typeface="宋体" pitchFamily="2" charset="-122"/>
                <a:sym typeface="+mn-ea"/>
              </a:rPr>
              <a:t>Li</a:t>
            </a:r>
            <a:r>
              <a:rPr lang="zh-CN" altLang="en-US" dirty="0">
                <a:latin typeface="宋体" pitchFamily="2" charset="-122"/>
                <a:sym typeface="+mn-ea"/>
              </a:rPr>
              <a:t>代表了邻居结点的缓冲</a:t>
            </a:r>
            <a:r>
              <a:rPr lang="zh-CN" altLang="en-US" dirty="0" smtClean="0">
                <a:latin typeface="宋体" pitchFamily="2" charset="-122"/>
                <a:sym typeface="+mn-ea"/>
              </a:rPr>
              <a:t>水平；</a:t>
            </a:r>
            <a:r>
              <a:rPr lang="en-US" altLang="zh-CN" dirty="0" smtClean="0">
                <a:latin typeface="宋体" pitchFamily="2" charset="-122"/>
                <a:sym typeface="+mn-ea"/>
              </a:rPr>
              <a:t>N</a:t>
            </a:r>
            <a:r>
              <a:rPr lang="zh-CN" altLang="en-US" dirty="0">
                <a:latin typeface="宋体" pitchFamily="2" charset="-122"/>
                <a:sym typeface="+mn-ea"/>
              </a:rPr>
              <a:t>为当前结点的邻居结点</a:t>
            </a:r>
            <a:r>
              <a:rPr lang="zh-CN" altLang="en-US" dirty="0" smtClean="0">
                <a:latin typeface="宋体" pitchFamily="2" charset="-122"/>
                <a:sym typeface="+mn-ea"/>
              </a:rPr>
              <a:t>数；</a:t>
            </a:r>
            <a:r>
              <a:rPr lang="en-US" altLang="zh-CN" dirty="0" smtClean="0">
                <a:latin typeface="宋体" pitchFamily="2" charset="-122"/>
                <a:sym typeface="+mn-ea"/>
              </a:rPr>
              <a:t>alpha</a:t>
            </a:r>
            <a:r>
              <a:rPr lang="zh-CN" altLang="en-US" dirty="0">
                <a:latin typeface="宋体" pitchFamily="2" charset="-122"/>
                <a:sym typeface="+mn-ea"/>
              </a:rPr>
              <a:t>为路由选择</a:t>
            </a:r>
            <a:r>
              <a:rPr lang="zh-CN" altLang="en-US" dirty="0" smtClean="0">
                <a:latin typeface="宋体" pitchFamily="2" charset="-122"/>
                <a:sym typeface="+mn-ea"/>
              </a:rPr>
              <a:t>因子；</a:t>
            </a:r>
            <a:r>
              <a:rPr lang="en-US" altLang="zh-CN" dirty="0" smtClean="0">
                <a:latin typeface="宋体" pitchFamily="2" charset="-122"/>
                <a:sym typeface="+mn-ea"/>
              </a:rPr>
              <a:t>P’</a:t>
            </a:r>
            <a:r>
              <a:rPr lang="zh-CN" altLang="en-US" dirty="0" smtClean="0">
                <a:latin typeface="宋体" pitchFamily="2" charset="-122"/>
                <a:sym typeface="+mn-ea"/>
              </a:rPr>
              <a:t>（</a:t>
            </a:r>
            <a:r>
              <a:rPr lang="en-US" altLang="zh-CN" dirty="0">
                <a:latin typeface="宋体" pitchFamily="2" charset="-122"/>
                <a:sym typeface="+mn-ea"/>
              </a:rPr>
              <a:t>j</a:t>
            </a:r>
            <a:r>
              <a:rPr lang="zh-CN" altLang="en-US" dirty="0">
                <a:latin typeface="宋体" pitchFamily="2" charset="-122"/>
                <a:sym typeface="+mn-ea"/>
              </a:rPr>
              <a:t>，</a:t>
            </a:r>
            <a:r>
              <a:rPr lang="en-US" altLang="zh-CN" dirty="0">
                <a:latin typeface="宋体" pitchFamily="2" charset="-122"/>
                <a:sym typeface="+mn-ea"/>
              </a:rPr>
              <a:t>d</a:t>
            </a:r>
            <a:r>
              <a:rPr lang="zh-CN" altLang="en-US" dirty="0">
                <a:latin typeface="宋体" pitchFamily="2" charset="-122"/>
                <a:sym typeface="+mn-ea"/>
              </a:rPr>
              <a:t>）即为发往目的地结点</a:t>
            </a:r>
            <a:r>
              <a:rPr lang="en-US" altLang="zh-CN" dirty="0">
                <a:latin typeface="宋体" pitchFamily="2" charset="-122"/>
                <a:sym typeface="+mn-ea"/>
              </a:rPr>
              <a:t>d</a:t>
            </a:r>
            <a:r>
              <a:rPr lang="zh-CN" altLang="en-US" dirty="0">
                <a:latin typeface="宋体" pitchFamily="2" charset="-122"/>
                <a:sym typeface="+mn-ea"/>
              </a:rPr>
              <a:t>的消息</a:t>
            </a:r>
            <a:r>
              <a:rPr lang="zh-CN" altLang="en-US" dirty="0" smtClean="0">
                <a:latin typeface="宋体" pitchFamily="2" charset="-122"/>
                <a:sym typeface="+mn-ea"/>
              </a:rPr>
              <a:t>包、会</a:t>
            </a:r>
            <a:r>
              <a:rPr lang="zh-CN" altLang="en-US" dirty="0">
                <a:latin typeface="宋体" pitchFamily="2" charset="-122"/>
                <a:sym typeface="+mn-ea"/>
              </a:rPr>
              <a:t>从</a:t>
            </a:r>
            <a:r>
              <a:rPr lang="en-US" altLang="zh-CN" dirty="0">
                <a:latin typeface="宋体" pitchFamily="2" charset="-122"/>
                <a:sym typeface="+mn-ea"/>
              </a:rPr>
              <a:t>j</a:t>
            </a:r>
            <a:r>
              <a:rPr lang="zh-CN" altLang="en-US" dirty="0">
                <a:latin typeface="宋体" pitchFamily="2" charset="-122"/>
                <a:sym typeface="+mn-ea"/>
              </a:rPr>
              <a:t>输出端口输出</a:t>
            </a:r>
            <a:r>
              <a:rPr lang="zh-CN" altLang="en-US" dirty="0" smtClean="0">
                <a:latin typeface="宋体" pitchFamily="2" charset="-122"/>
                <a:sym typeface="+mn-ea"/>
              </a:rPr>
              <a:t>概率。</a:t>
            </a:r>
            <a:endParaRPr lang="zh-CN" altLang="en-US" dirty="0"/>
          </a:p>
          <a:p>
            <a:pPr marL="285750" indent="-285750">
              <a:buFont typeface="Arial" charset="0"/>
              <a:buChar char="•"/>
            </a:pPr>
            <a:endParaRPr lang="x-none" altLang="zh-CN"/>
          </a:p>
          <a:p>
            <a:pPr indent="0">
              <a:buNone/>
            </a:pPr>
            <a:r>
              <a:rPr lang="x-none" altLang="zh-CN" b="1"/>
              <a:t>信息素浓度的更新</a:t>
            </a:r>
            <a:r>
              <a:rPr lang="x-none" altLang="zh-CN" b="1">
                <a:sym typeface="+mn-ea"/>
              </a:rPr>
              <a:t>:</a:t>
            </a:r>
            <a:endParaRPr lang="x-none" altLang="zh-CN" b="1"/>
          </a:p>
          <a:p>
            <a:pPr indent="0">
              <a:buNone/>
            </a:pPr>
            <a:r>
              <a:rPr lang="x-none" altLang="zh-CN" dirty="0">
                <a:sym typeface="+mn-ea"/>
              </a:rPr>
              <a:t>情形1：</a:t>
            </a:r>
            <a:r>
              <a:rPr lang="zh-CN" altLang="en-US" dirty="0">
                <a:sym typeface="+mn-ea"/>
              </a:rPr>
              <a:t>结点在蚂蚁包的memory中时</a:t>
            </a:r>
            <a:r>
              <a:rPr lang="x-none" altLang="zh-CN" dirty="0">
                <a:sym typeface="+mn-ea"/>
              </a:rPr>
              <a:t>，</a:t>
            </a:r>
            <a:endParaRPr lang="x-none" altLang="zh-CN" dirty="0">
              <a:sym typeface="+mn-ea"/>
            </a:endParaRPr>
          </a:p>
          <a:p>
            <a:pPr indent="0">
              <a:buNone/>
            </a:pPr>
            <a:endParaRPr lang="zh-CN" altLang="en-US" dirty="0">
              <a:sym typeface="+mn-ea"/>
            </a:endParaRPr>
          </a:p>
          <a:p>
            <a:pPr indent="0">
              <a:buNone/>
            </a:pPr>
            <a:r>
              <a:rPr lang="x-none" altLang="zh-CN" dirty="0">
                <a:sym typeface="+mn-ea"/>
              </a:rPr>
              <a:t>情形2：</a:t>
            </a:r>
            <a:r>
              <a:rPr lang="zh-CN" altLang="en-US" dirty="0">
                <a:sym typeface="+mn-ea"/>
              </a:rPr>
              <a:t>结点不在蚂蚁包的memory中时</a:t>
            </a:r>
            <a:r>
              <a:rPr lang="x-none" altLang="zh-CN" dirty="0">
                <a:sym typeface="+mn-ea"/>
              </a:rPr>
              <a:t>，</a:t>
            </a:r>
            <a:endParaRPr lang="x-none" altLang="zh-CN" dirty="0">
              <a:sym typeface="+mn-ea"/>
            </a:endParaRPr>
          </a:p>
          <a:p>
            <a:pPr indent="0">
              <a:buNone/>
            </a:pPr>
            <a:endParaRPr lang="x-none" altLang="zh-CN"/>
          </a:p>
          <a:p>
            <a:pPr indent="0">
              <a:buNone/>
            </a:pPr>
            <a:r>
              <a:rPr lang="en-US" altLang="zh-CN" dirty="0" smtClean="0">
                <a:latin typeface="宋体" pitchFamily="2" charset="-122"/>
                <a:sym typeface="+mn-ea"/>
              </a:rPr>
              <a:t>P(</a:t>
            </a:r>
            <a:r>
              <a:rPr lang="en-US" altLang="zh-CN" dirty="0" err="1" smtClean="0">
                <a:latin typeface="宋体" pitchFamily="2" charset="-122"/>
                <a:sym typeface="+mn-ea"/>
              </a:rPr>
              <a:t>i</a:t>
            </a:r>
            <a:r>
              <a:rPr lang="en-US" altLang="zh-CN" dirty="0" smtClean="0">
                <a:latin typeface="宋体" pitchFamily="2" charset="-122"/>
                <a:sym typeface="+mn-ea"/>
              </a:rPr>
              <a:t>)</a:t>
            </a:r>
            <a:r>
              <a:rPr lang="zh-CN" altLang="en-US" dirty="0" smtClean="0">
                <a:latin typeface="宋体" pitchFamily="2" charset="-122"/>
                <a:sym typeface="+mn-ea"/>
              </a:rPr>
              <a:t>为信息素表浓度值，</a:t>
            </a:r>
            <a:r>
              <a:rPr lang="en-US" altLang="zh-CN" dirty="0" smtClean="0">
                <a:latin typeface="宋体" pitchFamily="2" charset="-122"/>
                <a:sym typeface="+mn-ea"/>
              </a:rPr>
              <a:t>r</a:t>
            </a:r>
            <a:r>
              <a:rPr lang="zh-CN" altLang="en-US" dirty="0">
                <a:latin typeface="宋体" pitchFamily="2" charset="-122"/>
                <a:sym typeface="+mn-ea"/>
              </a:rPr>
              <a:t>为激励</a:t>
            </a:r>
            <a:r>
              <a:rPr lang="zh-CN" altLang="en-US" dirty="0" smtClean="0">
                <a:latin typeface="宋体" pitchFamily="2" charset="-122"/>
                <a:sym typeface="+mn-ea"/>
              </a:rPr>
              <a:t>因子。</a:t>
            </a:r>
            <a:endParaRPr lang="x-none" altLang="zh-CN"/>
          </a:p>
        </p:txBody>
      </p:sp>
      <p:pic>
        <p:nvPicPr>
          <p:cNvPr id="20" name="内容占位符 19"/>
          <p:cNvPicPr>
            <a:picLocks noChangeAspect="1"/>
          </p:cNvPicPr>
          <p:nvPr>
            <p:ph idx="1"/>
          </p:nvPr>
        </p:nvPicPr>
        <p:blipFill>
          <a:blip r:embed="rId2"/>
          <a:stretch>
            <a:fillRect/>
          </a:stretch>
        </p:blipFill>
        <p:spPr>
          <a:xfrm>
            <a:off x="2402205" y="2807970"/>
            <a:ext cx="2481580" cy="699135"/>
          </a:xfrm>
          <a:prstGeom prst="rect">
            <a:avLst/>
          </a:prstGeom>
          <a:ln>
            <a:solidFill>
              <a:schemeClr val="bg2"/>
            </a:solidFill>
          </a:ln>
        </p:spPr>
      </p:pic>
      <p:pic>
        <p:nvPicPr>
          <p:cNvPr id="1032" name="Picture 8" descr="C:\Users\Owner\AppData\Local\Temp\ksohtml\wpsA967.t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5700" y="5133975"/>
            <a:ext cx="2449195" cy="316230"/>
          </a:xfrm>
          <a:prstGeom prst="rect">
            <a:avLst/>
          </a:prstGeom>
          <a:ln>
            <a:solidFill>
              <a:schemeClr val="bg2"/>
            </a:solidFill>
          </a:ln>
        </p:spPr>
      </p:pic>
      <p:pic>
        <p:nvPicPr>
          <p:cNvPr id="1034" name="Picture 10" descr="C:\Users\Owner\AppData\Local\Temp\ksohtml\wps1998.tm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095" y="5682615"/>
            <a:ext cx="1902460" cy="321945"/>
          </a:xfrm>
          <a:prstGeom prst="rect">
            <a:avLst/>
          </a:prstGeom>
          <a:ln>
            <a:solidFill>
              <a:schemeClr val="bg2"/>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sp>
        <p:nvSpPr>
          <p:cNvPr id="3" name="灯片编号占位符 2"/>
          <p:cNvSpPr>
            <a:spLocks noGrp="1"/>
          </p:cNvSpPr>
          <p:nvPr>
            <p:ph type="sldNum" sz="quarter" idx="12"/>
          </p:nvPr>
        </p:nvSpPr>
        <p:spPr/>
        <p:txBody>
          <a:bodyPr/>
          <a:p>
            <a:fld id="{6AFF85E1-D6B0-4173-9990-F23EB47C785F}" type="slidenum">
              <a:rPr lang="zh-CN" altLang="en-US" smtClean="0"/>
            </a:fld>
            <a:endParaRPr lang="zh-CN" altLang="en-US"/>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3695065"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FPGA设计与实现</a:t>
            </a:r>
            <a:endParaRPr lang="x-none" sz="1350"/>
          </a:p>
        </p:txBody>
      </p:sp>
      <p:sp>
        <p:nvSpPr>
          <p:cNvPr id="19" name="文本框 18"/>
          <p:cNvSpPr txBox="1"/>
          <p:nvPr/>
        </p:nvSpPr>
        <p:spPr>
          <a:xfrm>
            <a:off x="510540" y="2097405"/>
            <a:ext cx="7920355" cy="4208145"/>
          </a:xfrm>
          <a:prstGeom prst="rect">
            <a:avLst/>
          </a:prstGeom>
          <a:noFill/>
        </p:spPr>
        <p:txBody>
          <a:bodyPr wrap="square" rtlCol="0">
            <a:spAutoFit/>
          </a:bodyPr>
          <a:p>
            <a:pPr indent="0">
              <a:buNone/>
            </a:pPr>
            <a:r>
              <a:rPr lang="x-none" altLang="en-US" dirty="0" smtClean="0">
                <a:sym typeface="+mn-ea"/>
              </a:rPr>
              <a:t>在已有的NoC FPGA实现代码基础上（已实现了XY路由算法）：</a:t>
            </a:r>
            <a:endParaRPr lang="x-none" altLang="en-US" dirty="0" smtClean="0">
              <a:sym typeface="+mn-ea"/>
            </a:endParaRPr>
          </a:p>
          <a:p>
            <a:pPr indent="0">
              <a:buNone/>
            </a:pPr>
            <a:endParaRPr lang="x-none" altLang="en-US" dirty="0" smtClean="0">
              <a:sym typeface="+mn-ea"/>
            </a:endParaRPr>
          </a:p>
          <a:p>
            <a:pPr indent="0">
              <a:buNone/>
            </a:pPr>
            <a:r>
              <a:rPr lang="x-none" altLang="en-US" dirty="0" smtClean="0">
                <a:sym typeface="+mn-ea"/>
              </a:rPr>
              <a:t>实现了</a:t>
            </a:r>
            <a:r>
              <a:rPr lang="x-none" altLang="en-US" b="1" dirty="0" smtClean="0">
                <a:sym typeface="+mn-ea"/>
              </a:rPr>
              <a:t>奇偶转弯路由算法</a:t>
            </a:r>
            <a:endParaRPr lang="x-none" altLang="en-US" b="1" dirty="0" smtClean="0">
              <a:sym typeface="+mn-ea"/>
            </a:endParaRPr>
          </a:p>
          <a:p>
            <a:pPr indent="0">
              <a:buNone/>
            </a:pPr>
            <a:r>
              <a:rPr lang="x-none" altLang="en-US" dirty="0" smtClean="0">
                <a:sym typeface="+mn-ea"/>
              </a:rPr>
              <a:t>实现了</a:t>
            </a:r>
            <a:r>
              <a:rPr lang="x-none" altLang="en-US" b="1" dirty="0" smtClean="0">
                <a:sym typeface="+mn-ea"/>
              </a:rPr>
              <a:t>三种</a:t>
            </a:r>
            <a:r>
              <a:rPr lang="x-none" altLang="en-US" b="1" dirty="0">
                <a:sym typeface="+mn-ea"/>
              </a:rPr>
              <a:t>Synthetic Traffic</a:t>
            </a:r>
            <a:r>
              <a:rPr lang="x-none" altLang="en-US" dirty="0">
                <a:sym typeface="+mn-ea"/>
              </a:rPr>
              <a:t>：Uniform，Transpose和Hotspot</a:t>
            </a:r>
            <a:endParaRPr lang="x-none" altLang="en-US" b="1" dirty="0" smtClean="0">
              <a:sym typeface="+mn-ea"/>
            </a:endParaRPr>
          </a:p>
          <a:p>
            <a:pPr indent="0">
              <a:buNone/>
            </a:pPr>
            <a:endParaRPr lang="x-none" altLang="en-US" dirty="0" smtClean="0">
              <a:sym typeface="+mn-ea"/>
            </a:endParaRPr>
          </a:p>
          <a:p>
            <a:pPr indent="0">
              <a:buNone/>
            </a:pPr>
            <a:r>
              <a:rPr lang="x-none" altLang="en-US" dirty="0" smtClean="0">
                <a:sym typeface="+mn-ea"/>
              </a:rPr>
              <a:t>新增两种消息包：</a:t>
            </a:r>
            <a:r>
              <a:rPr lang="x-none" altLang="en-US" b="1" dirty="0" smtClean="0">
                <a:sym typeface="+mn-ea"/>
              </a:rPr>
              <a:t>正向蚂蚁包和逆向蚂蚁包</a:t>
            </a:r>
            <a:endParaRPr lang="x-none" altLang="en-US" b="1" dirty="0" smtClean="0">
              <a:sym typeface="+mn-ea"/>
            </a:endParaRPr>
          </a:p>
          <a:p>
            <a:pPr indent="0">
              <a:buNone/>
            </a:pPr>
            <a:endParaRPr lang="x-none" altLang="en-US" dirty="0" smtClean="0">
              <a:sym typeface="+mn-ea"/>
            </a:endParaRPr>
          </a:p>
          <a:p>
            <a:pPr indent="0">
              <a:buNone/>
            </a:pPr>
            <a:r>
              <a:rPr lang="x-none" altLang="en-US" dirty="0" smtClean="0">
                <a:sym typeface="+mn-ea"/>
              </a:rPr>
              <a:t>采用了</a:t>
            </a:r>
            <a:r>
              <a:rPr lang="x-none" altLang="en-US" b="1" dirty="0" smtClean="0">
                <a:sym typeface="+mn-ea"/>
              </a:rPr>
              <a:t>基于信息素的路由表结构</a:t>
            </a:r>
            <a:endParaRPr lang="x-none" altLang="en-US" b="1" dirty="0" smtClean="0">
              <a:sym typeface="+mn-ea"/>
            </a:endParaRPr>
          </a:p>
          <a:p>
            <a:pPr indent="0">
              <a:buNone/>
            </a:pPr>
            <a:endParaRPr lang="x-none" altLang="en-US" dirty="0" smtClean="0">
              <a:sym typeface="+mn-ea"/>
            </a:endParaRPr>
          </a:p>
          <a:p>
            <a:pPr indent="0">
              <a:buNone/>
            </a:pPr>
            <a:r>
              <a:rPr lang="x-none" altLang="en-US" dirty="0" smtClean="0">
                <a:sym typeface="+mn-ea"/>
              </a:rPr>
              <a:t>采用了</a:t>
            </a:r>
            <a:r>
              <a:rPr lang="x-none" altLang="en-US" b="1" dirty="0" smtClean="0">
                <a:sym typeface="+mn-ea"/>
              </a:rPr>
              <a:t>结合了信息素浓度和邻居结点缓冲水平的路由选择机制</a:t>
            </a:r>
            <a:endParaRPr lang="x-none" altLang="en-US" b="1" dirty="0" smtClean="0">
              <a:sym typeface="+mn-ea"/>
            </a:endParaRPr>
          </a:p>
          <a:p>
            <a:pPr indent="0">
              <a:buNone/>
            </a:pPr>
            <a:endParaRPr lang="x-none" altLang="en-US" dirty="0" smtClean="0">
              <a:sym typeface="+mn-ea"/>
            </a:endParaRPr>
          </a:p>
          <a:p>
            <a:pPr indent="0">
              <a:buNone/>
            </a:pPr>
            <a:r>
              <a:rPr lang="x-none" altLang="en-US" b="1" dirty="0" smtClean="0">
                <a:sym typeface="+mn-ea"/>
              </a:rPr>
              <a:t>对蚂蚁包的处理</a:t>
            </a:r>
            <a:r>
              <a:rPr lang="x-none" altLang="en-US" dirty="0" smtClean="0">
                <a:sym typeface="+mn-ea"/>
              </a:rPr>
              <a:t>：</a:t>
            </a:r>
            <a:endParaRPr lang="x-none" altLang="en-US" dirty="0" smtClean="0">
              <a:sym typeface="+mn-ea"/>
            </a:endParaRPr>
          </a:p>
          <a:p>
            <a:pPr marL="285750" indent="-285750">
              <a:buFont typeface="Arial" charset="0"/>
              <a:buChar char="•"/>
            </a:pPr>
            <a:r>
              <a:rPr lang="x-none" altLang="en-US" dirty="0" smtClean="0">
                <a:sym typeface="+mn-ea"/>
              </a:rPr>
              <a:t>正向蚂蚁包和数据包采用路由表进行路由</a:t>
            </a:r>
            <a:endParaRPr lang="x-none" altLang="en-US" dirty="0" smtClean="0">
              <a:sym typeface="+mn-ea"/>
            </a:endParaRPr>
          </a:p>
          <a:p>
            <a:pPr marL="285750" indent="-285750">
              <a:buFont typeface="Arial" charset="0"/>
              <a:buChar char="•"/>
            </a:pPr>
            <a:r>
              <a:rPr lang="x-none" altLang="en-US" dirty="0" smtClean="0">
                <a:sym typeface="+mn-ea"/>
              </a:rPr>
              <a:t>正向蚂蚁包到达目的结点后转换为逆向蚂蚁包，并在原路返回的过程中更新所经结点路由表中的信息素浓度</a:t>
            </a:r>
            <a:endParaRPr lang="x-none" altLang="en-US" dirty="0" smtClean="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856052"/>
            <a:ext cx="9144014" cy="5143508"/>
          </a:xfrm>
          <a:prstGeom prst="rect">
            <a:avLst/>
          </a:prstGeom>
        </p:spPr>
      </p:pic>
      <p:sp>
        <p:nvSpPr>
          <p:cNvPr id="2" name="文本框 1"/>
          <p:cNvSpPr txBox="1"/>
          <p:nvPr/>
        </p:nvSpPr>
        <p:spPr>
          <a:xfrm>
            <a:off x="1038543" y="189865"/>
            <a:ext cx="7066915" cy="483235"/>
          </a:xfrm>
          <a:prstGeom prst="rect">
            <a:avLst/>
          </a:prstGeom>
          <a:noFill/>
        </p:spPr>
        <p:txBody>
          <a:bodyPr wrap="none" rtlCol="0" anchor="t">
            <a:spAutoFit/>
          </a:bodyPr>
          <a:p>
            <a:r>
              <a:rPr sz="2400" dirty="0" smtClean="0">
                <a:solidFill>
                  <a:srgbClr val="00B0F0"/>
                </a:solidFill>
                <a:latin typeface="Nokia Font YanTi" panose="020B0503020204020204" pitchFamily="34" charset="2"/>
                <a:ea typeface="Nokia Font YanTi" panose="020B0503020204020204" pitchFamily="34" charset="2"/>
                <a:sym typeface="+mn-ea"/>
              </a:rPr>
              <a:t>基于FPGA的片上网络自适应路由算法的设计与实现</a:t>
            </a:r>
            <a:endParaRPr lang="zh-CN" altLang="en-US" sz="2400" dirty="0" smtClean="0">
              <a:solidFill>
                <a:srgbClr val="00B0F0"/>
              </a:solidFill>
              <a:latin typeface="Nokia Font YanTi" panose="020B0503020204020204" pitchFamily="34" charset="2"/>
              <a:ea typeface="Nokia Font YanTi" panose="020B0503020204020204" pitchFamily="34" charset="2"/>
              <a:sym typeface="+mn-ea"/>
            </a:endParaRPr>
          </a:p>
        </p:txBody>
      </p:sp>
      <p:grpSp>
        <p:nvGrpSpPr>
          <p:cNvPr id="5" name="组合 4"/>
          <p:cNvGrpSpPr/>
          <p:nvPr/>
        </p:nvGrpSpPr>
        <p:grpSpPr>
          <a:xfrm>
            <a:off x="0" y="1182293"/>
            <a:ext cx="9144015" cy="559591"/>
            <a:chOff x="-2259106" y="0"/>
            <a:chExt cx="12192002" cy="6858000"/>
          </a:xfrm>
        </p:grpSpPr>
        <p:sp>
          <p:nvSpPr>
            <p:cNvPr id="6" name="梯形 5"/>
            <p:cNvSpPr/>
            <p:nvPr/>
          </p:nvSpPr>
          <p:spPr>
            <a:xfrm rot="5400000">
              <a:off x="4683317" y="338994"/>
              <a:ext cx="4319110" cy="6180048"/>
            </a:xfrm>
            <a:prstGeom prst="trapezoid">
              <a:avLst>
                <a:gd name="adj" fmla="val 0"/>
              </a:avLst>
            </a:prstGeom>
            <a:solidFill>
              <a:srgbClr val="00A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7" name="矩形 6"/>
            <p:cNvSpPr/>
            <p:nvPr/>
          </p:nvSpPr>
          <p:spPr>
            <a:xfrm>
              <a:off x="-2259106" y="0"/>
              <a:ext cx="5735733"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sp>
          <p:nvSpPr>
            <p:cNvPr id="8" name="梯形 7"/>
            <p:cNvSpPr/>
            <p:nvPr/>
          </p:nvSpPr>
          <p:spPr>
            <a:xfrm rot="5400000">
              <a:off x="185738" y="3290888"/>
              <a:ext cx="6858000" cy="276224"/>
            </a:xfrm>
            <a:prstGeom prst="trapezoid">
              <a:avLst>
                <a:gd name="adj" fmla="val 50287"/>
              </a:avLst>
            </a:prstGeom>
            <a:solidFill>
              <a:srgbClr val="008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prstClr val="white"/>
                </a:solidFill>
              </a:endParaRPr>
            </a:p>
          </p:txBody>
        </p:sp>
      </p:grpSp>
      <p:sp>
        <p:nvSpPr>
          <p:cNvPr id="14" name="矩形 13"/>
          <p:cNvSpPr/>
          <p:nvPr/>
        </p:nvSpPr>
        <p:spPr>
          <a:xfrm>
            <a:off x="176597" y="1233272"/>
            <a:ext cx="2602230" cy="483235"/>
          </a:xfrm>
          <a:prstGeom prst="rect">
            <a:avLst/>
          </a:prstGeom>
        </p:spPr>
        <p:txBody>
          <a:bodyPr wrap="none">
            <a:spAutoFit/>
          </a:bodyPr>
          <a:p>
            <a:pPr marL="514350" indent="-514350">
              <a:buFont typeface="Wingdings" panose="05000000000000000000" charset="2"/>
              <a:buChar char="ü"/>
            </a:pPr>
            <a:r>
              <a:rPr lang="x-none" sz="2400" spc="600" dirty="0" smtClean="0">
                <a:solidFill>
                  <a:prstClr val="white"/>
                </a:solidFill>
                <a:latin typeface="Nokia Font YanTi" panose="020B0503020204020204" pitchFamily="34" charset="2"/>
                <a:ea typeface="Nokia Font YanTi" panose="020B0503020204020204" pitchFamily="34" charset="2"/>
              </a:rPr>
              <a:t>消息包结构</a:t>
            </a:r>
            <a:endParaRPr lang="x-none" sz="1350"/>
          </a:p>
        </p:txBody>
      </p:sp>
      <p:sp>
        <p:nvSpPr>
          <p:cNvPr id="19" name="文本框 18"/>
          <p:cNvSpPr txBox="1"/>
          <p:nvPr/>
        </p:nvSpPr>
        <p:spPr>
          <a:xfrm>
            <a:off x="510540" y="2097405"/>
            <a:ext cx="7920355" cy="365760"/>
          </a:xfrm>
          <a:prstGeom prst="rect">
            <a:avLst/>
          </a:prstGeom>
          <a:noFill/>
        </p:spPr>
        <p:txBody>
          <a:bodyPr wrap="square" rtlCol="0">
            <a:spAutoFit/>
          </a:bodyPr>
          <a:p>
            <a:pPr indent="0">
              <a:buNone/>
            </a:pPr>
            <a:endParaRPr lang="x-none" altLang="en-US" dirty="0" smtClean="0">
              <a:sym typeface="+mn-ea"/>
            </a:endParaRPr>
          </a:p>
        </p:txBody>
      </p:sp>
      <p:graphicFrame>
        <p:nvGraphicFramePr>
          <p:cNvPr id="10" name="内容占位符 9"/>
          <p:cNvGraphicFramePr>
            <a:graphicFrameLocks noGrp="1"/>
          </p:cNvGraphicFramePr>
          <p:nvPr>
            <p:ph sz="quarter" idx="13"/>
          </p:nvPr>
        </p:nvGraphicFramePr>
        <p:xfrm>
          <a:off x="323215" y="2049145"/>
          <a:ext cx="8580755" cy="3810635"/>
        </p:xfrm>
        <a:graphic>
          <a:graphicData uri="http://schemas.openxmlformats.org/drawingml/2006/table">
            <a:tbl>
              <a:tblPr firstRow="1" bandRow="1">
                <a:tableStyleId>{5940675A-B579-460E-94D1-54222C63F5DA}</a:tableStyleId>
              </a:tblPr>
              <a:tblGrid>
                <a:gridCol w="3165475"/>
                <a:gridCol w="1532890"/>
                <a:gridCol w="3882390"/>
              </a:tblGrid>
              <a:tr h="368935">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dirty="0">
                          <a:solidFill>
                            <a:schemeClr val="bg1"/>
                          </a:solidFill>
                          <a:latin typeface="微软雅黑" pitchFamily="34" charset="-122"/>
                          <a:ea typeface="微软雅黑" pitchFamily="34" charset="-122"/>
                        </a:rPr>
                        <a:t>类型</a:t>
                      </a:r>
                      <a:endParaRPr lang="zh-CN" altLang="en-US"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dirty="0">
                          <a:solidFill>
                            <a:schemeClr val="bg1"/>
                          </a:solidFill>
                          <a:latin typeface="微软雅黑" pitchFamily="34" charset="-122"/>
                          <a:ea typeface="微软雅黑" pitchFamily="34" charset="-122"/>
                        </a:rPr>
                        <a:t>名称</a:t>
                      </a:r>
                      <a:endParaRPr lang="zh-CN" altLang="en-US"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solidFill>
                      <a:srgbClr val="00B0F0"/>
                    </a:solid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dirty="0">
                          <a:solidFill>
                            <a:schemeClr val="bg1"/>
                          </a:solidFill>
                          <a:latin typeface="微软雅黑" pitchFamily="34" charset="-122"/>
                          <a:ea typeface="微软雅黑" pitchFamily="34" charset="-122"/>
                        </a:rPr>
                        <a:t>描述</a:t>
                      </a:r>
                      <a:endParaRPr lang="zh-CN" altLang="en-US"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solidFill>
                      <a:srgbClr val="00B0F0"/>
                    </a:solidFill>
                  </a:tcPr>
                </a:tc>
              </a:tr>
              <a:tr h="534638">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a:latin typeface="微软雅黑" pitchFamily="34" charset="-122"/>
                          <a:ea typeface="微软雅黑" pitchFamily="34" charset="-122"/>
                          <a:sym typeface="+mn-ea"/>
                        </a:rPr>
                        <a:t>logic</a:t>
                      </a:r>
                      <a:endParaRPr lang="en-US" altLang="zh-CN"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a:latin typeface="微软雅黑" pitchFamily="34" charset="-122"/>
                          <a:ea typeface="微软雅黑" pitchFamily="34" charset="-122"/>
                          <a:sym typeface="+mn-ea"/>
                        </a:rPr>
                        <a:t>ant</a:t>
                      </a:r>
                      <a:endParaRPr lang="en-US" altLang="zh-CN"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dirty="0">
                          <a:latin typeface="微软雅黑" pitchFamily="34" charset="-122"/>
                          <a:ea typeface="微软雅黑" pitchFamily="34" charset="-122"/>
                          <a:sym typeface="+mn-ea"/>
                        </a:rPr>
                        <a:t>标记消息包的类型</a:t>
                      </a:r>
                      <a:endParaRPr lang="zh-CN" altLang="en-US" sz="1800" u="none" dirty="0">
                        <a:latin typeface="微软雅黑" pitchFamily="34" charset="-122"/>
                        <a:ea typeface="微软雅黑" pitchFamily="34" charset="-122"/>
                        <a:sym typeface="+mn-ea"/>
                      </a:endParaRPr>
                    </a:p>
                    <a:p>
                      <a:pPr marL="0" indent="0" algn="l">
                        <a:buNone/>
                      </a:pPr>
                      <a:r>
                        <a:rPr lang="en-US" altLang="zh-CN" sz="1600" dirty="0">
                          <a:latin typeface="微软雅黑" pitchFamily="34" charset="-122"/>
                          <a:ea typeface="微软雅黑" pitchFamily="34" charset="-122"/>
                          <a:sym typeface="+mn-ea"/>
                        </a:rPr>
                        <a:t>1: ant packet; 0: normal packet</a:t>
                      </a:r>
                      <a:endParaRPr lang="en-US" altLang="zh-CN"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r>
              <a:tr h="331108">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dirty="0">
                          <a:latin typeface="微软雅黑" pitchFamily="34" charset="-122"/>
                          <a:ea typeface="微软雅黑" pitchFamily="34" charset="-122"/>
                        </a:rPr>
                        <a:t>logic [$clog2(`X_NODES)-1:0]</a:t>
                      </a:r>
                      <a:endParaRPr lang="en-US" altLang="zh-CN"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a:latin typeface="微软雅黑" pitchFamily="34" charset="-122"/>
                          <a:ea typeface="微软雅黑" pitchFamily="34" charset="-122"/>
                        </a:rPr>
                        <a:t>src</a:t>
                      </a:r>
                      <a:r>
                        <a:rPr lang="en-US" altLang="zh-CN" sz="1600">
                          <a:latin typeface="微软雅黑" pitchFamily="34" charset="-122"/>
                          <a:ea typeface="微软雅黑" pitchFamily="34" charset="-122"/>
                          <a:sym typeface="+mn-ea"/>
                        </a:rPr>
                        <a:t>_x</a:t>
                      </a:r>
                      <a:r>
                        <a:rPr lang="x-none" altLang="en-US" sz="1600">
                          <a:latin typeface="微软雅黑" pitchFamily="34" charset="-122"/>
                          <a:ea typeface="微软雅黑" pitchFamily="34" charset="-122"/>
                          <a:sym typeface="+mn-ea"/>
                        </a:rPr>
                        <a:t>(</a:t>
                      </a:r>
                      <a:r>
                        <a:rPr lang="en-US" altLang="zh-CN" sz="1600">
                          <a:latin typeface="微软雅黑" pitchFamily="34" charset="-122"/>
                          <a:ea typeface="微软雅黑" pitchFamily="34" charset="-122"/>
                          <a:sym typeface="+mn-ea"/>
                        </a:rPr>
                        <a:t>y</a:t>
                      </a:r>
                      <a:r>
                        <a:rPr lang="x-none" altLang="en-US" sz="1600">
                          <a:latin typeface="微软雅黑" pitchFamily="34" charset="-122"/>
                          <a:ea typeface="微软雅黑" pitchFamily="34" charset="-122"/>
                          <a:sym typeface="+mn-ea"/>
                        </a:rPr>
                        <a:t>)</a:t>
                      </a:r>
                      <a:endParaRPr lang="x-none" altLang="en-US" sz="1600" b="0" u="none">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dirty="0">
                          <a:latin typeface="微软雅黑" pitchFamily="34" charset="-122"/>
                          <a:ea typeface="微软雅黑" pitchFamily="34" charset="-122"/>
                        </a:rPr>
                        <a:t>该消息的源</a:t>
                      </a:r>
                      <a:r>
                        <a:rPr lang="zh-CN" altLang="en-US" sz="1600" u="none" dirty="0" smtClean="0">
                          <a:latin typeface="微软雅黑" pitchFamily="34" charset="-122"/>
                          <a:ea typeface="微软雅黑" pitchFamily="34" charset="-122"/>
                        </a:rPr>
                        <a:t>结点坐标</a:t>
                      </a:r>
                      <a:endParaRPr lang="zh-CN" altLang="en-US" sz="1600" b="0" u="none" dirty="0" smtClean="0">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r>
              <a:tr h="321180">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dirty="0">
                          <a:latin typeface="微软雅黑" pitchFamily="34" charset="-122"/>
                          <a:ea typeface="微软雅黑" pitchFamily="34" charset="-122"/>
                        </a:rPr>
                        <a:t>logic [$clog2(`X_NODES)-1:0]</a:t>
                      </a:r>
                      <a:endParaRPr lang="en-US" altLang="zh-CN"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dirty="0" err="1">
                          <a:latin typeface="微软雅黑" pitchFamily="34" charset="-122"/>
                          <a:ea typeface="微软雅黑" pitchFamily="34" charset="-122"/>
                        </a:rPr>
                        <a:t>dest_x</a:t>
                      </a:r>
                      <a:r>
                        <a:rPr lang="x-none" altLang="en-US" sz="1600" u="none" dirty="0" err="1">
                          <a:latin typeface="微软雅黑" pitchFamily="34" charset="-122"/>
                          <a:ea typeface="微软雅黑" pitchFamily="34" charset="-122"/>
                        </a:rPr>
                        <a:t>(</a:t>
                      </a:r>
                      <a:r>
                        <a:rPr lang="en-US" altLang="zh-CN" sz="1600" u="none" dirty="0" err="1">
                          <a:latin typeface="微软雅黑" pitchFamily="34" charset="-122"/>
                          <a:ea typeface="微软雅黑" pitchFamily="34" charset="-122"/>
                        </a:rPr>
                        <a:t>y</a:t>
                      </a:r>
                      <a:r>
                        <a:rPr lang="x-none" altLang="en-US" sz="1600" u="none" dirty="0" err="1">
                          <a:latin typeface="微软雅黑" pitchFamily="34" charset="-122"/>
                          <a:ea typeface="微软雅黑" pitchFamily="34" charset="-122"/>
                        </a:rPr>
                        <a:t>)</a:t>
                      </a:r>
                      <a:endParaRPr lang="x-none" altLang="en-US" sz="1600" b="0" u="none" dirty="0" err="1">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a:latin typeface="微软雅黑" pitchFamily="34" charset="-122"/>
                          <a:ea typeface="微软雅黑" pitchFamily="34" charset="-122"/>
                        </a:rPr>
                        <a:t>该消息的目的地结点坐标</a:t>
                      </a:r>
                      <a:endParaRPr lang="zh-CN" altLang="en-US" sz="1600" b="0" u="none">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r>
              <a:tr h="623993">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dirty="0">
                          <a:latin typeface="微软雅黑" pitchFamily="34" charset="-122"/>
                          <a:ea typeface="微软雅黑" pitchFamily="34" charset="-122"/>
                        </a:rPr>
                        <a:t>logic</a:t>
                      </a:r>
                      <a:endParaRPr lang="en-US" altLang="zh-CN" sz="1600" b="0" u="none" dirty="0">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a:latin typeface="微软雅黑" pitchFamily="34" charset="-122"/>
                          <a:ea typeface="微软雅黑" pitchFamily="34" charset="-122"/>
                          <a:sym typeface="+mn-ea"/>
                        </a:rPr>
                        <a:t>backward</a:t>
                      </a:r>
                      <a:endParaRPr lang="en-US" altLang="zh-CN"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dirty="0">
                          <a:latin typeface="微软雅黑" pitchFamily="34" charset="-122"/>
                          <a:ea typeface="微软雅黑" pitchFamily="34" charset="-122"/>
                          <a:sym typeface="+mn-ea"/>
                        </a:rPr>
                        <a:t>标记蚂蚁包的类型（仅为蚂蚁包时有效）</a:t>
                      </a:r>
                      <a:r>
                        <a:rPr lang="en-US" altLang="zh-CN" sz="1600" dirty="0">
                          <a:latin typeface="微软雅黑" pitchFamily="34" charset="-122"/>
                          <a:ea typeface="微软雅黑" pitchFamily="34" charset="-122"/>
                          <a:sym typeface="+mn-ea"/>
                        </a:rPr>
                        <a:t>1: backward packet; 0: forward packet</a:t>
                      </a:r>
                      <a:endParaRPr lang="en-US" altLang="zh-CN"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r>
              <a:tr h="577827">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a:latin typeface="微软雅黑" pitchFamily="34" charset="-122"/>
                          <a:ea typeface="微软雅黑" pitchFamily="34" charset="-122"/>
                          <a:sym typeface="+mn-ea"/>
                        </a:rPr>
                        <a:t>logic [$clog2(`NODES)-1:0]</a:t>
                      </a:r>
                      <a:endParaRPr lang="en-US" altLang="zh-CN" sz="1600" b="0" u="none">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err="1">
                          <a:latin typeface="微软雅黑" pitchFamily="34" charset="-122"/>
                          <a:ea typeface="微软雅黑" pitchFamily="34" charset="-122"/>
                          <a:sym typeface="+mn-ea"/>
                        </a:rPr>
                        <a:t>num_memories</a:t>
                      </a:r>
                      <a:endParaRPr lang="en-US" altLang="zh-CN" sz="1600" b="0" u="none" dirty="0" err="1">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a:latin typeface="微软雅黑" pitchFamily="34" charset="-122"/>
                          <a:ea typeface="微软雅黑" pitchFamily="34" charset="-122"/>
                          <a:sym typeface="+mn-ea"/>
                        </a:rPr>
                        <a:t>memory</a:t>
                      </a:r>
                      <a:r>
                        <a:rPr lang="zh-CN" altLang="en-US" sz="1600" dirty="0">
                          <a:latin typeface="微软雅黑" pitchFamily="34" charset="-122"/>
                          <a:ea typeface="微软雅黑" pitchFamily="34" charset="-122"/>
                          <a:sym typeface="+mn-ea"/>
                        </a:rPr>
                        <a:t>中记录的路径的结点数目</a:t>
                      </a:r>
                      <a:endParaRPr lang="zh-CN" altLang="en-US" sz="1600" dirty="0">
                        <a:latin typeface="微软雅黑" pitchFamily="34" charset="-122"/>
                        <a:ea typeface="微软雅黑" pitchFamily="34" charset="-122"/>
                        <a:sym typeface="+mn-ea"/>
                      </a:endParaRPr>
                    </a:p>
                    <a:p>
                      <a:pPr marL="0" indent="0" algn="l">
                        <a:buNone/>
                      </a:pPr>
                      <a:r>
                        <a:rPr lang="zh-CN" altLang="en-US" sz="1600" dirty="0">
                          <a:latin typeface="微软雅黑" pitchFamily="34" charset="-122"/>
                          <a:ea typeface="微软雅黑" pitchFamily="34" charset="-122"/>
                          <a:sym typeface="+mn-ea"/>
                        </a:rPr>
                        <a:t>（仅为蚂蚁包时有效）</a:t>
                      </a:r>
                      <a:endParaRPr lang="zh-CN" altLang="en-US"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r>
              <a:tr h="622007">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u="none">
                          <a:latin typeface="微软雅黑" pitchFamily="34" charset="-122"/>
                          <a:ea typeface="微软雅黑" pitchFamily="34" charset="-122"/>
                        </a:rPr>
                        <a:t>logic [0:`NODES-1][$clog2(`X_NODES)-1:0]</a:t>
                      </a:r>
                      <a:endParaRPr lang="en-US" altLang="zh-CN" sz="1600" b="0" u="none">
                        <a:solidFill>
                          <a:schemeClr val="bg1"/>
                        </a:solidFill>
                        <a:latin typeface="微软雅黑" pitchFamily="34" charset="-122"/>
                        <a:ea typeface="微软雅黑" pitchFamily="34" charset="-122"/>
                        <a:cs typeface="宋体" pitchFamily="2" charset="-122"/>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en-US" altLang="zh-CN" sz="1600" dirty="0" err="1">
                          <a:latin typeface="微软雅黑" pitchFamily="34" charset="-122"/>
                          <a:ea typeface="微软雅黑" pitchFamily="34" charset="-122"/>
                          <a:sym typeface="+mn-ea"/>
                        </a:rPr>
                        <a:t>memory_</a:t>
                      </a:r>
                      <a:r>
                        <a:rPr lang="en-US" altLang="zh-CN" sz="1600" u="none" dirty="0" err="1">
                          <a:latin typeface="微软雅黑" pitchFamily="34" charset="-122"/>
                          <a:ea typeface="微软雅黑" pitchFamily="34" charset="-122"/>
                        </a:rPr>
                        <a:t>x</a:t>
                      </a:r>
                      <a:r>
                        <a:rPr lang="x-none" altLang="en-US" sz="1600" u="none" dirty="0" err="1">
                          <a:latin typeface="微软雅黑" pitchFamily="34" charset="-122"/>
                          <a:ea typeface="微软雅黑" pitchFamily="34" charset="-122"/>
                        </a:rPr>
                        <a:t>(y)</a:t>
                      </a:r>
                      <a:endParaRPr lang="en-US" altLang="zh-CN" sz="1600" b="0" u="none" dirty="0" err="1">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c>
                  <a:txBody>
                    <a:bodyPr/>
                    <a:lstStyle>
                      <a:lvl1pPr marL="0" lvl="0" indent="0" algn="ctr" defTabSz="914400" eaLnBrk="0" fontAlgn="base" latinLnBrk="0" hangingPunct="0">
                        <a:lnSpc>
                          <a:spcPct val="100000"/>
                        </a:lnSpc>
                        <a:spcBef>
                          <a:spcPct val="0"/>
                        </a:spcBef>
                        <a:spcAft>
                          <a:spcPct val="0"/>
                        </a:spcAft>
                        <a:buNone/>
                        <a:defRPr sz="14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None/>
                        <a:defRPr sz="1400" b="0" i="0" u="none" kern="1200" baseline="0">
                          <a:solidFill>
                            <a:schemeClr val="tx1"/>
                          </a:solidFill>
                          <a:latin typeface="+mn-lt"/>
                          <a:ea typeface="+mn-ea"/>
                          <a:cs typeface="+mn-cs"/>
                        </a:defRPr>
                      </a:lvl9pPr>
                    </a:lstStyle>
                    <a:p>
                      <a:pPr marL="0" indent="0" algn="l">
                        <a:buNone/>
                      </a:pPr>
                      <a:r>
                        <a:rPr lang="zh-CN" altLang="en-US" sz="1600" u="none" dirty="0">
                          <a:latin typeface="微软雅黑" pitchFamily="34" charset="-122"/>
                          <a:ea typeface="微软雅黑" pitchFamily="34" charset="-122"/>
                        </a:rPr>
                        <a:t>蚂蚁包走过的路径队列</a:t>
                      </a:r>
                      <a:endParaRPr lang="zh-CN" altLang="en-US" sz="1600" u="none" dirty="0">
                        <a:latin typeface="微软雅黑" pitchFamily="34" charset="-122"/>
                        <a:ea typeface="微软雅黑" pitchFamily="34" charset="-122"/>
                      </a:endParaRPr>
                    </a:p>
                    <a:p>
                      <a:pPr marL="0" indent="0" algn="l">
                        <a:buNone/>
                      </a:pPr>
                      <a:r>
                        <a:rPr lang="zh-CN" altLang="en-US" sz="1600" dirty="0">
                          <a:latin typeface="微软雅黑" pitchFamily="34" charset="-122"/>
                          <a:ea typeface="微软雅黑" pitchFamily="34" charset="-122"/>
                          <a:sym typeface="+mn-ea"/>
                        </a:rPr>
                        <a:t>（仅为蚂蚁包时有效）</a:t>
                      </a:r>
                      <a:endParaRPr lang="zh-CN" altLang="en-US" sz="1600" b="0" u="none" dirty="0">
                        <a:solidFill>
                          <a:schemeClr val="bg1"/>
                        </a:solidFill>
                        <a:latin typeface="微软雅黑" pitchFamily="34" charset="-122"/>
                        <a:ea typeface="微软雅黑" pitchFamily="34" charset="-122"/>
                        <a:cs typeface="宋体" pitchFamily="2" charset="-122"/>
                        <a:sym typeface="+mn-ea"/>
                      </a:endParaRPr>
                    </a:p>
                  </a:txBody>
                  <a:tcPr marL="107950" marR="68580" marT="71755" marB="36195" anchor="ctr">
                    <a:noFill/>
                  </a:tcPr>
                </a:tc>
              </a:tr>
            </a:tbl>
          </a:graphicData>
        </a:graphic>
      </p:graphicFrame>
      <p:sp>
        <p:nvSpPr>
          <p:cNvPr id="12" name="灯片编号占位符 11"/>
          <p:cNvSpPr>
            <a:spLocks noGrp="1"/>
          </p:cNvSpPr>
          <p:nvPr>
            <p:ph type="sldNum" sz="quarter" idx="12"/>
          </p:nvPr>
        </p:nvSpPr>
        <p:spPr/>
        <p:txBody>
          <a:bodyPr/>
          <a:p>
            <a:fld id="{6AFF85E1-D6B0-4173-9990-F23EB47C785F}"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3876</Words>
  <Application>Kingsoft Office WPP</Application>
  <PresentationFormat>宽屏</PresentationFormat>
  <Paragraphs>449</Paragraphs>
  <Slides>23</Slides>
  <Notes>0</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itecgo</cp:lastModifiedBy>
  <cp:revision>74</cp:revision>
  <dcterms:created xsi:type="dcterms:W3CDTF">2016-06-06T05:55:14Z</dcterms:created>
  <dcterms:modified xsi:type="dcterms:W3CDTF">2016-06-06T05:55:14Z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2052-10.1.0.5503</vt:lpwstr>
  </property>
</Properties>
</file>