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289" r:id="rId2"/>
    <p:sldId id="279" r:id="rId3"/>
    <p:sldId id="290" r:id="rId4"/>
    <p:sldId id="291" r:id="rId5"/>
    <p:sldId id="292" r:id="rId6"/>
    <p:sldId id="278" r:id="rId7"/>
    <p:sldId id="295" r:id="rId8"/>
    <p:sldId id="296" r:id="rId9"/>
    <p:sldId id="294" r:id="rId10"/>
    <p:sldId id="297" r:id="rId11"/>
    <p:sldId id="298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4BE1C-3AC4-41BB-BF47-828FCFE2F84F}" v="1" dt="2018-12-27T03:27:28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6397" autoAdjust="0"/>
  </p:normalViewPr>
  <p:slideViewPr>
    <p:cSldViewPr>
      <p:cViewPr varScale="1">
        <p:scale>
          <a:sx n="75" d="100"/>
          <a:sy n="75" d="100"/>
        </p:scale>
        <p:origin x="197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Lu" userId="e777667a1319840a" providerId="LiveId" clId="{8234BE1C-3AC4-41BB-BF47-828FCFE2F84F}"/>
    <pc:docChg chg="modSld">
      <pc:chgData name="Bo Lu" userId="e777667a1319840a" providerId="LiveId" clId="{8234BE1C-3AC4-41BB-BF47-828FCFE2F84F}" dt="2018-12-27T03:27:28.083" v="0" actId="14826"/>
      <pc:docMkLst>
        <pc:docMk/>
      </pc:docMkLst>
      <pc:sldChg chg="modSp">
        <pc:chgData name="Bo Lu" userId="e777667a1319840a" providerId="LiveId" clId="{8234BE1C-3AC4-41BB-BF47-828FCFE2F84F}" dt="2018-12-27T03:27:28.083" v="0" actId="14826"/>
        <pc:sldMkLst>
          <pc:docMk/>
          <pc:sldMk cId="2043408546" sldId="290"/>
        </pc:sldMkLst>
        <pc:picChg chg="mod">
          <ac:chgData name="Bo Lu" userId="e777667a1319840a" providerId="LiveId" clId="{8234BE1C-3AC4-41BB-BF47-828FCFE2F84F}" dt="2018-12-27T03:27:28.083" v="0" actId="14826"/>
          <ac:picMkLst>
            <pc:docMk/>
            <pc:sldMk cId="2043408546" sldId="290"/>
            <ac:picMk id="10" creationId="{44DA115A-AAAB-43B1-9866-50E3DFF683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6A2C-73A8-45DD-9685-5E860F55AD0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5A14C-E6A0-4A70-8EF1-7EC93CD8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8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E3ABC-BDD3-48BB-BA7F-27CE1413CD0A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410A4-7E8F-42CA-AF51-A42BC93E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410A4-7E8F-42CA-AF51-A42BC93EE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410A4-7E8F-42CA-AF51-A42BC93EE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410A4-7E8F-42CA-AF51-A42BC93EE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288690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4123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375611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37440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75521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9638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2512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696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21496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3782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221381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TU3C-2</a:t>
            </a:r>
          </a:p>
        </p:txBody>
      </p:sp>
    </p:spTree>
    <p:extLst>
      <p:ext uri="{BB962C8B-B14F-4D97-AF65-F5344CB8AC3E}">
        <p14:creationId xmlns:p14="http://schemas.microsoft.com/office/powerpoint/2010/main" val="163099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location inner.jpg"/>
            <p:cNvPicPr>
              <a:picLocks noChangeAspect="1"/>
            </p:cNvPicPr>
            <p:nvPr userDrawn="1"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00" b="90000" l="1900" r="99300">
                          <a14:foregroundMark x1="99333" y1="622" x2="99333" y2="622"/>
                          <a14:foregroundMark x1="5100" y1="756" x2="5100" y2="756"/>
                          <a14:foregroundMark x1="1933" y1="3200" x2="1933" y2="3200"/>
                          <a14:foregroundMark x1="10300" y1="5511" x2="10300" y2="5511"/>
                          <a14:foregroundMark x1="22200" y1="400" x2="22200" y2="400"/>
                          <a14:foregroundMark x1="22200" y1="1022" x2="22200" y2="10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 descr="location inner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00" b="90000" l="1900" r="99300">
                          <a14:foregroundMark x1="99333" y1="622" x2="99333" y2="622"/>
                          <a14:foregroundMark x1="5100" y1="756" x2="5100" y2="756"/>
                          <a14:foregroundMark x1="1933" y1="3200" x2="1933" y2="3200"/>
                          <a14:foregroundMark x1="10300" y1="5511" x2="10300" y2="5511"/>
                          <a14:foregroundMark x1="22200" y1="400" x2="22200" y2="400"/>
                          <a14:foregroundMark x1="22200" y1="1022" x2="22200" y2="1022"/>
                        </a14:backgroundRemoval>
                      </a14:imgEffect>
                    </a14:imgLayer>
                  </a14:imgProps>
                </a:ext>
              </a:extLst>
            </a:blip>
            <a:srcRect r="63439" b="92264"/>
            <a:stretch/>
          </p:blipFill>
          <p:spPr>
            <a:xfrm>
              <a:off x="5800846" y="415"/>
              <a:ext cx="3343154" cy="530503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671388" y="6401359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CB99FC1-9AB2-4FF8-B6FF-6354316A80D6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143001"/>
            <a:ext cx="7772400" cy="192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Traffic Sign detection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3293633"/>
            <a:ext cx="7772400" cy="22689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卢博</a:t>
            </a:r>
            <a:endParaRPr lang="en-CA" dirty="0"/>
          </a:p>
          <a:p>
            <a:pPr marL="0" indent="0" algn="ctr">
              <a:buNone/>
            </a:pPr>
            <a:r>
              <a:rPr lang="en-US" altLang="zh-CN" dirty="0"/>
              <a:t>11849159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40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5187"/>
          </a:xfrm>
        </p:spPr>
        <p:txBody>
          <a:bodyPr/>
          <a:lstStyle/>
          <a:p>
            <a:r>
              <a:rPr lang="en-US" altLang="zh-CN" dirty="0"/>
              <a:t>Project-summary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4A9715-9563-4C32-B051-DB63EED21E4F}"/>
              </a:ext>
            </a:extLst>
          </p:cNvPr>
          <p:cNvSpPr txBox="1"/>
          <p:nvPr/>
        </p:nvSpPr>
        <p:spPr>
          <a:xfrm>
            <a:off x="685800" y="1259261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The sliding window’s size ?</a:t>
            </a:r>
          </a:p>
          <a:p>
            <a:r>
              <a:rPr lang="en-US" altLang="zh-CN" sz="2000" dirty="0"/>
              <a:t>In different images</a:t>
            </a:r>
            <a:r>
              <a:rPr lang="zh-CN" altLang="en-US" sz="2000" dirty="0"/>
              <a:t>：</a:t>
            </a:r>
            <a:r>
              <a:rPr lang="en-US" altLang="zh-CN" sz="2000" dirty="0"/>
              <a:t>1023×728</a:t>
            </a:r>
            <a:r>
              <a:rPr lang="en-US" altLang="zh-CN" sz="2000"/>
              <a:t>, 427×640</a:t>
            </a:r>
            <a:endParaRPr lang="en-US" altLang="zh-CN" sz="2000" dirty="0"/>
          </a:p>
          <a:p>
            <a:r>
              <a:rPr lang="en-US" altLang="zh-CN" sz="2000" dirty="0"/>
              <a:t>The signs have different pixel sizes, how to design the window’s size.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Wrong detection. </a:t>
            </a:r>
          </a:p>
          <a:p>
            <a:r>
              <a:rPr lang="en-US" altLang="zh-CN" sz="2000" dirty="0"/>
              <a:t>Both My SVM and </a:t>
            </a:r>
            <a:r>
              <a:rPr lang="en-US" altLang="zh-CN" sz="2000" dirty="0" err="1"/>
              <a:t>Matlab</a:t>
            </a:r>
            <a:r>
              <a:rPr lang="en-US" altLang="zh-CN" sz="2000" dirty="0"/>
              <a:t> SVM have wrong detection.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3C2CE5-CD05-45FE-950B-334003C8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" y="3152188"/>
            <a:ext cx="4304281" cy="35534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538054-1778-42D1-A8D2-BC0150C8D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04" y="3198253"/>
            <a:ext cx="4155696" cy="34307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4C22CAA-EACF-45DC-8300-DEED9B3DD0DB}"/>
              </a:ext>
            </a:extLst>
          </p:cNvPr>
          <p:cNvSpPr txBox="1"/>
          <p:nvPr/>
        </p:nvSpPr>
        <p:spPr>
          <a:xfrm>
            <a:off x="1619059" y="594310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 SVM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DCD563-3A6D-4104-B9FB-5BC44192E8E2}"/>
              </a:ext>
            </a:extLst>
          </p:cNvPr>
          <p:cNvSpPr txBox="1"/>
          <p:nvPr/>
        </p:nvSpPr>
        <p:spPr>
          <a:xfrm>
            <a:off x="5943600" y="5943109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80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5187"/>
          </a:xfrm>
        </p:spPr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05BE2-DCC9-47DF-AF3E-E7034099035B}"/>
              </a:ext>
            </a:extLst>
          </p:cNvPr>
          <p:cNvSpPr txBox="1"/>
          <p:nvPr/>
        </p:nvSpPr>
        <p:spPr>
          <a:xfrm>
            <a:off x="457200" y="1259261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Zhao J D , Bai Z M , Chen H B . Research on Road Traffic Sign Recognition Based on Video Image[C]// International Conference on Intelligent Computation Technology &amp; Automation. 2017.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Garrido M Á G, Sotelo M Á, </a:t>
            </a:r>
            <a:r>
              <a:rPr lang="en-US" altLang="zh-CN" sz="2000" dirty="0" err="1"/>
              <a:t>Martíngorostiza</a:t>
            </a:r>
            <a:r>
              <a:rPr lang="en-US" altLang="zh-CN" sz="2000" dirty="0"/>
              <a:t> E. Traffic sign detection in static images using </a:t>
            </a:r>
            <a:r>
              <a:rPr lang="en-US" altLang="zh-CN" sz="2000" dirty="0" err="1"/>
              <a:t>Matlab</a:t>
            </a:r>
            <a:r>
              <a:rPr lang="en-US" altLang="zh-CN" sz="2000" dirty="0"/>
              <a:t>[C]// Emerging Technologies &amp; Factory Automation, </a:t>
            </a:r>
            <a:r>
              <a:rPr lang="en-US" altLang="zh-CN" sz="2000" dirty="0" err="1"/>
              <a:t>Etfa</a:t>
            </a:r>
            <a:r>
              <a:rPr lang="en-US" altLang="zh-CN" sz="2000" dirty="0"/>
              <a:t> 03 IEEE Conference. 2003.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2000" dirty="0"/>
              <a:t>凸优化</a:t>
            </a:r>
            <a:r>
              <a:rPr lang="en-US" altLang="zh-CN" sz="2000" dirty="0"/>
              <a:t>-</a:t>
            </a:r>
            <a:r>
              <a:rPr lang="zh-CN" altLang="en-US" sz="2000" dirty="0"/>
              <a:t>对偶问题</a:t>
            </a:r>
            <a:r>
              <a:rPr lang="en-US" altLang="zh-CN" sz="2000" dirty="0"/>
              <a:t> http://www.hanlongfei.com/convex/2015/11/05/duality/</a:t>
            </a:r>
          </a:p>
        </p:txBody>
      </p:sp>
    </p:spTree>
    <p:extLst>
      <p:ext uri="{BB962C8B-B14F-4D97-AF65-F5344CB8AC3E}">
        <p14:creationId xmlns:p14="http://schemas.microsoft.com/office/powerpoint/2010/main" val="58747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Gantt Chart </a:t>
            </a:r>
            <a:br>
              <a:rPr lang="en-US" altLang="zh-CN" dirty="0"/>
            </a:br>
            <a:br>
              <a:rPr lang="zh-CN" altLang="en-US" dirty="0"/>
            </a:b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094"/>
            <a:ext cx="9144000" cy="28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5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HOG+SVM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HOG: Extract features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SVM: Classifier(Optimize here)</a:t>
            </a:r>
          </a:p>
        </p:txBody>
      </p:sp>
    </p:spTree>
    <p:extLst>
      <p:ext uri="{BB962C8B-B14F-4D97-AF65-F5344CB8AC3E}">
        <p14:creationId xmlns:p14="http://schemas.microsoft.com/office/powerpoint/2010/main" val="254740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HOG: </a:t>
            </a:r>
            <a:r>
              <a:rPr lang="en-US" sz="2000" dirty="0">
                <a:sym typeface="Wingdings" panose="05000000000000000000" pitchFamily="2" charset="2"/>
              </a:rPr>
              <a:t>(Histogram of Oriented Gradient)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Divide image into small connected areas, which we call cell. A gradient or edge direction histogram of each pixel in the cell is then acquired. These histograms can be combined to form a feature descriptor.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6" y="2667000"/>
            <a:ext cx="3746947" cy="2378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87" y="2667000"/>
            <a:ext cx="3746946" cy="23781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7680" y="292996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Cell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31714" y="292996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1" y="4917139"/>
            <a:ext cx="2926110" cy="13923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DA115A-AAAB-43B1-9866-50E3DFF68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23" y="4916368"/>
            <a:ext cx="1911076" cy="14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08743" y="5497024"/>
                <a:ext cx="2324034" cy="742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altLang="zh-CN" sz="20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zh-CN" altLang="en-US" sz="2000" dirty="0"/>
                  <a:t>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43" y="5497024"/>
                <a:ext cx="2324034" cy="742383"/>
              </a:xfrm>
              <a:prstGeom prst="rect">
                <a:avLst/>
              </a:prstGeom>
              <a:blipFill>
                <a:blip r:embed="rId2"/>
                <a:stretch>
                  <a:fillRect l="-6824" t="-3279" r="-577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245"/>
            <a:ext cx="4541521" cy="3262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790351" y="2057400"/>
                <a:ext cx="3715825" cy="75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nor/>
                      </m:rPr>
                      <a:rPr lang="zh-CN" altLang="en-US" sz="2000" dirty="0"/>
                      <m:t>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51" y="2057400"/>
                <a:ext cx="3715825" cy="755784"/>
              </a:xfrm>
              <a:prstGeom prst="rect">
                <a:avLst/>
              </a:prstGeom>
              <a:blipFill>
                <a:blip r:embed="rId4"/>
                <a:stretch>
                  <a:fillRect l="-2463" t="-21138" r="-2463" b="-95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790351" y="3133929"/>
                <a:ext cx="2736455" cy="904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→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𝑤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→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51" y="3133929"/>
                <a:ext cx="2736455" cy="904671"/>
              </a:xfrm>
              <a:prstGeom prst="rect">
                <a:avLst/>
              </a:prstGeom>
              <a:blipFill>
                <a:blip r:embed="rId5"/>
                <a:stretch>
                  <a:fillRect l="-223" t="-1342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84771" y="5452716"/>
                <a:ext cx="36154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So we need to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will be solved. 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771" y="5452716"/>
                <a:ext cx="3615413" cy="707886"/>
              </a:xfrm>
              <a:prstGeom prst="rect">
                <a:avLst/>
              </a:prstGeom>
              <a:blipFill>
                <a:blip r:embed="rId6"/>
                <a:stretch>
                  <a:fillRect l="-1684" t="-4274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72C618-36CB-4821-8D0B-883E89A90F68}"/>
                  </a:ext>
                </a:extLst>
              </p:cNvPr>
              <p:cNvSpPr txBox="1"/>
              <p:nvPr/>
            </p:nvSpPr>
            <p:spPr>
              <a:xfrm>
                <a:off x="4786070" y="4372746"/>
                <a:ext cx="3429850" cy="742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rgbClr val="FF0000"/>
                        </a:solidFill>
                      </a:rPr>
                      <m:t>≥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rgbClr val="FF0000"/>
                        </a:solidFill>
                      </a:rPr>
                      <m:t> 0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72C618-36CB-4821-8D0B-883E89A9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70" y="4372746"/>
                <a:ext cx="3429850" cy="742383"/>
              </a:xfrm>
              <a:prstGeom prst="rect">
                <a:avLst/>
              </a:prstGeom>
              <a:blipFill>
                <a:blip r:embed="rId7"/>
                <a:stretch>
                  <a:fillRect l="-4440" r="-178" b="-2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6B8B762C-3A98-47F2-9931-4A5A675BCF64}"/>
              </a:ext>
            </a:extLst>
          </p:cNvPr>
          <p:cNvSpPr/>
          <p:nvPr/>
        </p:nvSpPr>
        <p:spPr>
          <a:xfrm>
            <a:off x="7772400" y="2990601"/>
            <a:ext cx="457200" cy="590799"/>
          </a:xfrm>
          <a:prstGeom prst="bent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HOG+SVM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57200" y="1676400"/>
                <a:ext cx="8229600" cy="4114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HOG: Extract features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image: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}, donate the image to be 1 or -1;</a:t>
                </a:r>
              </a:p>
              <a:p>
                <a:pPr marL="0" indent="0">
                  <a:buNone/>
                </a:pPr>
                <a:r>
                  <a:rPr lang="en-US" sz="2000" dirty="0"/>
                  <a:t>……</a:t>
                </a:r>
              </a:p>
              <a:p>
                <a:pPr marL="0" indent="0">
                  <a:buNone/>
                </a:pPr>
                <a:r>
                  <a:rPr lang="en-US" sz="2000" dirty="0"/>
                  <a:t>Samples: we get a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, −1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𝑛𝑙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, −1 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SVM: Classifier</a:t>
                </a:r>
              </a:p>
              <a:p>
                <a:pPr marL="0" indent="0">
                  <a:buNone/>
                </a:pPr>
                <a:r>
                  <a:rPr lang="en-US" sz="2000" dirty="0"/>
                  <a:t>Put the multidimensional matrix into SVM, we get the </a:t>
                </a:r>
                <a:r>
                  <a:rPr lang="en-US" sz="2000" i="1" dirty="0"/>
                  <a:t>support vector, alpha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rho.</a:t>
                </a:r>
              </a:p>
              <a:p>
                <a:pPr marL="0" indent="0">
                  <a:buNone/>
                </a:pPr>
                <a:r>
                  <a:rPr lang="en-US" sz="2000" dirty="0"/>
                  <a:t>Classifier = [</a:t>
                </a:r>
                <a:r>
                  <a:rPr lang="en-US" altLang="zh-CN" sz="2000" i="1" dirty="0"/>
                  <a:t>alpha* support vector, rho</a:t>
                </a:r>
                <a:r>
                  <a:rPr lang="en-US" altLang="zh-CN" sz="2000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114800"/>
              </a:xfrm>
              <a:prstGeom prst="rect">
                <a:avLst/>
              </a:prstGeom>
              <a:blipFill>
                <a:blip r:embed="rId2"/>
                <a:stretch>
                  <a:fillRect l="-741" t="-741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9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5187"/>
          </a:xfrm>
        </p:spPr>
        <p:txBody>
          <a:bodyPr/>
          <a:lstStyle/>
          <a:p>
            <a:r>
              <a:rPr lang="en-US" altLang="zh-CN" dirty="0"/>
              <a:t>Project-train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267034-CDB0-433C-B8BF-C87944ACF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03" y="1255239"/>
            <a:ext cx="3190194" cy="23949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F6AFE6-DC4C-4D2A-9735-0871F289F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34613"/>
            <a:ext cx="3360754" cy="25229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94548D4-C0B0-4632-84A2-40BE9CEFB7F4}"/>
              </a:ext>
            </a:extLst>
          </p:cNvPr>
          <p:cNvSpPr txBox="1"/>
          <p:nvPr/>
        </p:nvSpPr>
        <p:spPr>
          <a:xfrm>
            <a:off x="914400" y="3276600"/>
            <a:ext cx="348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Positive samples(1980): Mark as +1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50860B-206B-487B-ABC6-781D8FE82046}"/>
              </a:ext>
            </a:extLst>
          </p:cNvPr>
          <p:cNvSpPr txBox="1"/>
          <p:nvPr/>
        </p:nvSpPr>
        <p:spPr>
          <a:xfrm>
            <a:off x="4615893" y="3276600"/>
            <a:ext cx="353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Negative samples(1980): Mark as 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80032F-7C5A-47D7-BE2E-6CA79517283D}"/>
                  </a:ext>
                </a:extLst>
              </p:cNvPr>
              <p:cNvSpPr txBox="1"/>
              <p:nvPr/>
            </p:nvSpPr>
            <p:spPr>
              <a:xfrm>
                <a:off x="685800" y="3621461"/>
                <a:ext cx="7772400" cy="3007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Use HOG extract features:</a:t>
                </a:r>
              </a:p>
              <a:p>
                <a:r>
                  <a:rPr lang="en-US" altLang="zh-CN" sz="2000" dirty="0"/>
                  <a:t>For these 8 images, resize these images to 64×64,  each cell have 9 feature, each block have 4 cell. If the sliding window moves every 8 pixels, then we get 7×7 windows. The number of the features is 9×4×7×7=1764.</a:t>
                </a:r>
              </a:p>
              <a:p>
                <a:r>
                  <a:rPr lang="en-US" altLang="zh-CN" dirty="0"/>
                  <a:t>                            pos feature                                                   neg feature</a:t>
                </a:r>
              </a:p>
              <a:p>
                <a:r>
                  <a:rPr lang="en-US" altLang="zh-CN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8,1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8,2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8,1764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80032F-7C5A-47D7-BE2E-6CA79517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21461"/>
                <a:ext cx="7772400" cy="3007939"/>
              </a:xfrm>
              <a:prstGeom prst="rect">
                <a:avLst/>
              </a:prstGeom>
              <a:blipFill>
                <a:blip r:embed="rId4"/>
                <a:stretch>
                  <a:fillRect l="-863" t="-1012" r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05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5187"/>
          </a:xfrm>
        </p:spPr>
        <p:txBody>
          <a:bodyPr/>
          <a:lstStyle/>
          <a:p>
            <a:r>
              <a:rPr lang="en-US" altLang="zh-CN" dirty="0"/>
              <a:t>Project-train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47E95C-B134-4E97-8A64-5C34D46DAE43}"/>
                  </a:ext>
                </a:extLst>
              </p:cNvPr>
              <p:cNvSpPr txBox="1"/>
              <p:nvPr/>
            </p:nvSpPr>
            <p:spPr>
              <a:xfrm>
                <a:off x="685800" y="1259261"/>
                <a:ext cx="7772400" cy="208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Mix these features and split it into 2 parts: train set and test set</a:t>
                </a:r>
              </a:p>
              <a:p>
                <a:r>
                  <a:rPr lang="en-US" altLang="zh-CN" sz="2000" dirty="0"/>
                  <a:t>                             train set                                                   test set</a:t>
                </a:r>
                <a:endParaRPr lang="en-US" altLang="zh-CN" dirty="0"/>
              </a:p>
              <a:p>
                <a:r>
                  <a:rPr lang="en-US" altLang="zh-CN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8,1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8,2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8,1764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47E95C-B134-4E97-8A64-5C34D46DA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59261"/>
                <a:ext cx="7772400" cy="2084610"/>
              </a:xfrm>
              <a:prstGeom prst="rect">
                <a:avLst/>
              </a:prstGeom>
              <a:blipFill>
                <a:blip r:embed="rId2"/>
                <a:stretch>
                  <a:fillRect l="-863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2F605-59BD-4406-B78A-169F660EB8B1}"/>
                  </a:ext>
                </a:extLst>
              </p:cNvPr>
              <p:cNvSpPr txBox="1"/>
              <p:nvPr/>
            </p:nvSpPr>
            <p:spPr>
              <a:xfrm>
                <a:off x="816293" y="3143817"/>
                <a:ext cx="3338543" cy="742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/>
                        </a:solidFill>
                      </a:rPr>
                      <m:t>≥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</a:rPr>
                      <m:t> 0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2F605-59BD-4406-B78A-169F660E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3" y="3143817"/>
                <a:ext cx="3338543" cy="742383"/>
              </a:xfrm>
              <a:prstGeom prst="rect">
                <a:avLst/>
              </a:prstGeom>
              <a:blipFill>
                <a:blip r:embed="rId3"/>
                <a:stretch>
                  <a:fillRect l="-4745" r="-127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063E3FF7-59FA-4906-996F-30E15562876F}"/>
              </a:ext>
            </a:extLst>
          </p:cNvPr>
          <p:cNvSpPr/>
          <p:nvPr/>
        </p:nvSpPr>
        <p:spPr>
          <a:xfrm>
            <a:off x="4219254" y="3351285"/>
            <a:ext cx="703277" cy="327447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A15F9C-D519-480D-BECB-8A03E31A3DE3}"/>
                  </a:ext>
                </a:extLst>
              </p:cNvPr>
              <p:cNvSpPr txBox="1"/>
              <p:nvPr/>
            </p:nvSpPr>
            <p:spPr>
              <a:xfrm>
                <a:off x="5122877" y="3143816"/>
                <a:ext cx="3291350" cy="742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/>
                        </a:solidFill>
                      </a:rPr>
                      <m:t>≥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</a:rPr>
                      <m:t> 0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A15F9C-D519-480D-BECB-8A03E31A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77" y="3143816"/>
                <a:ext cx="3291350" cy="742383"/>
              </a:xfrm>
              <a:prstGeom prst="rect">
                <a:avLst/>
              </a:prstGeom>
              <a:blipFill>
                <a:blip r:embed="rId4"/>
                <a:stretch>
                  <a:fillRect l="-4630" r="-741" b="-20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D3DB7E4-6A4E-4673-B652-D2EC97BDFBED}"/>
                  </a:ext>
                </a:extLst>
              </p:cNvPr>
              <p:cNvSpPr/>
              <p:nvPr/>
            </p:nvSpPr>
            <p:spPr>
              <a:xfrm>
                <a:off x="685800" y="4029670"/>
                <a:ext cx="8424037" cy="2247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Quadratic Problem: </a:t>
                </a:r>
                <a:r>
                  <a:rPr lang="pt-BR" altLang="zh-CN" sz="2000" i="1" dirty="0"/>
                  <a:t>quadprog </a:t>
                </a:r>
                <a:r>
                  <a:rPr lang="pt-BR" altLang="zh-CN" sz="2000" dirty="0"/>
                  <a:t>function. Then</a:t>
                </a:r>
              </a:p>
              <a:p>
                <a:r>
                  <a:rPr lang="pt-BR" altLang="zh-CN" sz="2000" dirty="0"/>
                  <a:t> </a:t>
                </a: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𝑤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: Only the value of support vector can be used here. We donate the image to </a:t>
                </a:r>
              </a:p>
              <a:p>
                <a:r>
                  <a:rPr lang="en-US" altLang="zh-CN" sz="2000" dirty="0"/>
                  <a:t>+1 or -1, but not all the true value of image equal to +1 or -1.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D3DB7E4-6A4E-4673-B652-D2EC97BD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29670"/>
                <a:ext cx="8424037" cy="2247731"/>
              </a:xfrm>
              <a:prstGeom prst="rect">
                <a:avLst/>
              </a:prstGeom>
              <a:blipFill>
                <a:blip r:embed="rId5"/>
                <a:stretch>
                  <a:fillRect l="-797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5187"/>
          </a:xfrm>
        </p:spPr>
        <p:txBody>
          <a:bodyPr/>
          <a:lstStyle/>
          <a:p>
            <a:r>
              <a:rPr lang="en-US" altLang="zh-CN" dirty="0"/>
              <a:t>Project-test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EE2691-83B3-4934-B200-2929F49AA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7" y="2645876"/>
            <a:ext cx="8260406" cy="19376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D05BE2-DCC9-47DF-AF3E-E7034099035B}"/>
              </a:ext>
            </a:extLst>
          </p:cNvPr>
          <p:cNvSpPr txBox="1"/>
          <p:nvPr/>
        </p:nvSpPr>
        <p:spPr>
          <a:xfrm>
            <a:off x="685800" y="1259261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 the</a:t>
            </a:r>
            <a:r>
              <a:rPr lang="zh-CN" altLang="en-US" sz="2000" dirty="0"/>
              <a:t> </a:t>
            </a:r>
            <a:r>
              <a:rPr lang="en-US" altLang="zh-CN" sz="2000" dirty="0"/>
              <a:t>test set to get the accuracy of this model. The scale of this model is too small,  so the accuracy is high.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E4FB89-EBAA-4A00-86CC-0ED8E0F94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" y="5169932"/>
            <a:ext cx="8636926" cy="514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0D63EC-59C5-42A1-8C55-014566146F39}"/>
              </a:ext>
            </a:extLst>
          </p:cNvPr>
          <p:cNvSpPr txBox="1"/>
          <p:nvPr/>
        </p:nvSpPr>
        <p:spPr>
          <a:xfrm>
            <a:off x="4086129" y="221184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 SVM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71E003-7E2D-46D3-A2B3-69540B4368A5}"/>
              </a:ext>
            </a:extLst>
          </p:cNvPr>
          <p:cNvSpPr txBox="1"/>
          <p:nvPr/>
        </p:nvSpPr>
        <p:spPr>
          <a:xfrm>
            <a:off x="3902841" y="4800600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4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5187"/>
          </a:xfrm>
        </p:spPr>
        <p:txBody>
          <a:bodyPr/>
          <a:lstStyle/>
          <a:p>
            <a:r>
              <a:rPr lang="en-US" altLang="zh-CN" dirty="0"/>
              <a:t>Project-predict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99E334-E66C-43AB-B25D-C5D95AFB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2" y="1219200"/>
            <a:ext cx="4335694" cy="28377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A8457B-0C4F-427F-9A0D-7305C3F6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06" y="1219199"/>
            <a:ext cx="4335694" cy="28377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C7D4D6-BB05-41C9-AEDC-48F5FD3709DF}"/>
              </a:ext>
            </a:extLst>
          </p:cNvPr>
          <p:cNvSpPr txBox="1"/>
          <p:nvPr/>
        </p:nvSpPr>
        <p:spPr>
          <a:xfrm>
            <a:off x="1992352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 SVM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909522-14AB-4438-B6FC-AC13C40C1FC0}"/>
              </a:ext>
            </a:extLst>
          </p:cNvPr>
          <p:cNvSpPr txBox="1"/>
          <p:nvPr/>
        </p:nvSpPr>
        <p:spPr>
          <a:xfrm>
            <a:off x="5925995" y="6488668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338A3F-1B48-454E-B9E4-200833BA62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3" y="3657600"/>
            <a:ext cx="2438400" cy="28946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DB7C9D-7540-4192-8585-23B201FA76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79" y="3689894"/>
            <a:ext cx="2438400" cy="28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6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615</Words>
  <Application>Microsoft Office PowerPoint</Application>
  <PresentationFormat>全屏显示(4:3)</PresentationFormat>
  <Paragraphs>83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PowerPoint 演示文稿</vt:lpstr>
      <vt:lpstr>HOG+SVM</vt:lpstr>
      <vt:lpstr>HOG</vt:lpstr>
      <vt:lpstr>SVM</vt:lpstr>
      <vt:lpstr>HOG+SVM</vt:lpstr>
      <vt:lpstr>Project-train</vt:lpstr>
      <vt:lpstr>Project-train</vt:lpstr>
      <vt:lpstr>Project-test</vt:lpstr>
      <vt:lpstr>Project-predict</vt:lpstr>
      <vt:lpstr>Project-summary</vt:lpstr>
      <vt:lpstr>Reference</vt:lpstr>
      <vt:lpstr>  Gantt Chart   </vt:lpstr>
    </vt:vector>
  </TitlesOfParts>
  <Company>RFMD,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Ngo</dc:creator>
  <cp:lastModifiedBy>Bo Lu</cp:lastModifiedBy>
  <cp:revision>85</cp:revision>
  <dcterms:created xsi:type="dcterms:W3CDTF">2015-02-09T18:42:55Z</dcterms:created>
  <dcterms:modified xsi:type="dcterms:W3CDTF">2018-12-27T03:27:38Z</dcterms:modified>
</cp:coreProperties>
</file>