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4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401" r:id="rId12"/>
    <p:sldId id="402" r:id="rId13"/>
    <p:sldId id="404" r:id="rId14"/>
    <p:sldId id="403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407" r:id="rId24"/>
    <p:sldId id="273" r:id="rId25"/>
    <p:sldId id="274" r:id="rId26"/>
    <p:sldId id="275" r:id="rId27"/>
    <p:sldId id="281" r:id="rId28"/>
    <p:sldId id="282" r:id="rId29"/>
    <p:sldId id="283" r:id="rId30"/>
    <p:sldId id="284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411" r:id="rId74"/>
    <p:sldId id="331" r:id="rId75"/>
    <p:sldId id="332" r:id="rId76"/>
    <p:sldId id="333" r:id="rId77"/>
    <p:sldId id="334" r:id="rId78"/>
    <p:sldId id="335" r:id="rId79"/>
    <p:sldId id="344" r:id="rId80"/>
    <p:sldId id="409" r:id="rId81"/>
    <p:sldId id="408" r:id="rId82"/>
    <p:sldId id="410" r:id="rId83"/>
    <p:sldId id="336" r:id="rId84"/>
    <p:sldId id="337" r:id="rId85"/>
    <p:sldId id="338" r:id="rId86"/>
    <p:sldId id="339" r:id="rId87"/>
    <p:sldId id="412" r:id="rId88"/>
    <p:sldId id="340" r:id="rId89"/>
    <p:sldId id="341" r:id="rId90"/>
    <p:sldId id="342" r:id="rId91"/>
    <p:sldId id="405" r:id="rId92"/>
    <p:sldId id="406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423" r:id="rId107"/>
    <p:sldId id="413" r:id="rId108"/>
    <p:sldId id="359" r:id="rId109"/>
    <p:sldId id="360" r:id="rId110"/>
    <p:sldId id="414" r:id="rId111"/>
    <p:sldId id="362" r:id="rId112"/>
    <p:sldId id="363" r:id="rId113"/>
    <p:sldId id="364" r:id="rId114"/>
    <p:sldId id="365" r:id="rId115"/>
    <p:sldId id="366" r:id="rId116"/>
    <p:sldId id="415" r:id="rId117"/>
    <p:sldId id="416" r:id="rId118"/>
    <p:sldId id="417" r:id="rId119"/>
    <p:sldId id="418" r:id="rId120"/>
    <p:sldId id="371" r:id="rId121"/>
    <p:sldId id="374" r:id="rId122"/>
    <p:sldId id="375" r:id="rId123"/>
    <p:sldId id="419" r:id="rId124"/>
    <p:sldId id="382" r:id="rId125"/>
    <p:sldId id="383" r:id="rId126"/>
    <p:sldId id="420" r:id="rId127"/>
    <p:sldId id="421" r:id="rId128"/>
    <p:sldId id="422" r:id="rId129"/>
    <p:sldId id="387" r:id="rId130"/>
    <p:sldId id="388" r:id="rId131"/>
    <p:sldId id="389" r:id="rId132"/>
    <p:sldId id="390" r:id="rId133"/>
    <p:sldId id="424" r:id="rId134"/>
    <p:sldId id="391" r:id="rId135"/>
    <p:sldId id="392" r:id="rId136"/>
    <p:sldId id="393" r:id="rId137"/>
    <p:sldId id="394" r:id="rId138"/>
    <p:sldId id="395" r:id="rId139"/>
    <p:sldId id="396" r:id="rId140"/>
    <p:sldId id="397" r:id="rId141"/>
    <p:sldId id="398" r:id="rId142"/>
    <p:sldId id="399" r:id="rId143"/>
    <p:sldId id="400" r:id="rId14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6"/>
      <p:bold r:id="rId147"/>
      <p:italic r:id="rId148"/>
      <p:boldItalic r:id="rId149"/>
    </p:embeddedFont>
    <p:embeddedFont>
      <p:font typeface="Helvetica Neue" panose="02000503000000020004" pitchFamily="2" charset="0"/>
      <p:regular r:id="rId150"/>
      <p:bold r:id="rId151"/>
      <p:italic r:id="rId152"/>
      <p:boldItalic r:id="rId153"/>
    </p:embeddedFont>
    <p:embeddedFont>
      <p:font typeface="Malgun Gothic" panose="020B0503020000020004" pitchFamily="34" charset="-127"/>
      <p:regular r:id="rId154"/>
      <p:bold r:id="rId155"/>
    </p:embeddedFont>
    <p:embeddedFont>
      <p:font typeface="Teko" pitchFamily="2" charset="0"/>
      <p:regular r:id="rId156"/>
      <p:bold r:id="rId1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1677"/>
  </p:normalViewPr>
  <p:slideViewPr>
    <p:cSldViewPr snapToGrid="0">
      <p:cViewPr varScale="1">
        <p:scale>
          <a:sx n="107" d="100"/>
          <a:sy n="107" d="100"/>
        </p:scale>
        <p:origin x="17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viewProps" Target="viewProps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font" Target="fonts/font4.fntdata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theme" Target="theme/theme1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font" Target="fonts/font5.fntdata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notesMaster" Target="notesMasters/notesMaster1.xml"/><Relationship Id="rId16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font" Target="fonts/font6.fntdata"/><Relationship Id="rId156" Type="http://schemas.openxmlformats.org/officeDocument/2006/relationships/font" Target="fonts/font11.fntdata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font" Target="fonts/font1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font" Target="fonts/font12.fntdata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font" Target="fonts/font7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font" Target="fonts/font2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font" Target="fonts/font8.fntdata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font" Target="fonts/font9.fntdata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a990e0b44_6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29a990e0b44_6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2000" dirty="0"/>
          </a:p>
        </p:txBody>
      </p:sp>
      <p:sp>
        <p:nvSpPr>
          <p:cNvPr id="98" name="Google Shape;98;g29a990e0b44_6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9a990e0b44_6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g29a990e0b44_6_1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dirty="0">
              <a:solidFill>
                <a:srgbClr val="3F3F3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dirty="0">
              <a:solidFill>
                <a:srgbClr val="3F3F3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dirty="0"/>
          </a:p>
        </p:txBody>
      </p:sp>
      <p:sp>
        <p:nvSpPr>
          <p:cNvPr id="376" name="Google Shape;376;g29a990e0b44_6_1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061498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g29b6c2f48c7_19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5" name="Google Shape;1505;g29b6c2f48c7_19_1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6" name="Google Shape;1506;g29b6c2f48c7_19_1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29b6c2f48c7_19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0" name="Google Shape;1520;g29b6c2f48c7_19_2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1" name="Google Shape;1521;g29b6c2f48c7_19_2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29b6c2f48c7_19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5" name="Google Shape;1535;g29b6c2f48c7_19_2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6" name="Google Shape;1536;g29b6c2f48c7_19_2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29b6c2f48c7_19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0" name="Google Shape;1550;g29b6c2f48c7_19_2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1" name="Google Shape;1551;g29b6c2f48c7_19_2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2615be54874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5" name="Google Shape;1565;g2615be54874_0_2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6" name="Google Shape;1566;g2615be54874_0_2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2615be54874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5" name="Google Shape;1565;g2615be54874_0_2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6" name="Google Shape;1566;g2615be54874_0_2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396974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2615f157244_2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9" name="Google Shape;1579;g2615f157244_22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0" name="Google Shape;1580;g2615f157244_22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286020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2615f157244_22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4" name="Google Shape;1594;g2615f157244_22_1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5" name="Google Shape;1595;g2615f157244_22_1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2615f157244_22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1" name="Google Shape;1611;g2615f157244_22_2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2" name="Google Shape;1612;g2615f157244_22_2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g2615f157244_2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8" name="Google Shape;1628;g2615f157244_22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9" name="Google Shape;1629;g2615f157244_22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033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9b6c2f48c7_19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g29b6c2f48c7_19_3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dirty="0">
              <a:solidFill>
                <a:srgbClr val="3F3F3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dirty="0">
              <a:solidFill>
                <a:srgbClr val="3F3F3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dirty="0"/>
          </a:p>
        </p:txBody>
      </p:sp>
      <p:sp>
        <p:nvSpPr>
          <p:cNvPr id="390" name="Google Shape;390;g29b6c2f48c7_19_3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011037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g2615f157244_22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4" name="Google Shape;1644;g2615f157244_22_2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3000" dirty="0"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5" name="Google Shape;1645;g2615f157244_22_2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g29b6c2f48c7_5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8" name="Google Shape;1658;g29b6c2f48c7_5_2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9" name="Google Shape;1659;g29b6c2f48c7_5_2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g29b6c2f48c7_5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2" name="Google Shape;1672;g29b6c2f48c7_5_2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3" name="Google Shape;1673;g29b6c2f48c7_5_2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29b6c2f48c7_5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6" name="Google Shape;1686;g29b6c2f48c7_5_2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7" name="Google Shape;1687;g29b6c2f48c7_5_2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29b6c2f48c7_5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0" name="Google Shape;1700;g29b6c2f48c7_5_3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1" name="Google Shape;1701;g29b6c2f48c7_5_3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2615f157244_22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4" name="Google Shape;1714;g2615f157244_22_1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5" name="Google Shape;1715;g2615f157244_22_1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489835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g2615f157244_22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0" name="Google Shape;1730;g2615f157244_22_2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1" name="Google Shape;1731;g2615f157244_22_2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094512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2615f157244_2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6" name="Google Shape;1746;g2615f157244_22_2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7" name="Google Shape;1747;g2615f157244_22_2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5341475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2615f157244_2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6" name="Google Shape;1746;g2615f157244_22_2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7" name="Google Shape;1747;g2615f157244_22_2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8107600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g2615f157244_22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9" name="Google Shape;1779;g2615f157244_22_3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0" name="Google Shape;1780;g2615f157244_22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9b6c2f48c7_19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g29b6c2f48c7_19_3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3F3F3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dirty="0">
              <a:solidFill>
                <a:srgbClr val="3F3F3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dirty="0"/>
          </a:p>
        </p:txBody>
      </p:sp>
      <p:sp>
        <p:nvSpPr>
          <p:cNvPr id="404" name="Google Shape;404;g29b6c2f48c7_19_3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2071015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g2615f157244_22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9" name="Google Shape;1829;g2615f157244_22_3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0" name="Google Shape;1830;g2615f157244_22_3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g29b6c2f48c7_5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4" name="Google Shape;1844;g29b6c2f48c7_5_3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dirty="0">
              <a:solidFill>
                <a:schemeClr val="dk1"/>
              </a:solidFill>
            </a:endParaRPr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5" name="Google Shape;1845;g29b6c2f48c7_5_3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2615f157244_2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9" name="Google Shape;1859;g2615f157244_22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1860" name="Google Shape;1860;g2615f157244_22_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7667931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g2615f157244_22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5" name="Google Shape;1945;g2615f157244_22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6" name="Google Shape;1946;g2615f157244_22_1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29b6c2f48c7_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0" name="Google Shape;1960;g29b6c2f48c7_7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1" name="Google Shape;1961;g29b6c2f48c7_7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29b6c2f48c7_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0" name="Google Shape;1960;g29b6c2f48c7_7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1" name="Google Shape;1961;g29b6c2f48c7_7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4850132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29b6c2f48c7_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0" name="Google Shape;1960;g29b6c2f48c7_7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1" name="Google Shape;1961;g29b6c2f48c7_7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876339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29b6c2f48c7_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0" name="Google Shape;1960;g29b6c2f48c7_7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1" name="Google Shape;1961;g29b6c2f48c7_7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7585468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g2615f157244_2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6" name="Google Shape;2036;g2615f157244_22_1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7" name="Google Shape;2037;g2615f157244_22_1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g29b6c2f48c7_7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1" name="Google Shape;2051;g29b6c2f48c7_7_1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2" name="Google Shape;2052;g29b6c2f48c7_7_1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9b6c2f48c7_19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7" name="Google Shape;417;g29b6c2f48c7_19_3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dirty="0"/>
          </a:p>
        </p:txBody>
      </p:sp>
      <p:sp>
        <p:nvSpPr>
          <p:cNvPr id="418" name="Google Shape;418;g29b6c2f48c7_19_3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562677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g29b6c2f48c7_7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6" name="Google Shape;2066;g29b6c2f48c7_7_2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7" name="Google Shape;2067;g29b6c2f48c7_7_2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g29b6c2f48c7_7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1" name="Google Shape;2081;g29b6c2f48c7_7_2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2" name="Google Shape;2082;g29b6c2f48c7_7_2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2615be54874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5" name="Google Shape;1565;g2615be54874_0_2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6" name="Google Shape;1566;g2615be54874_0_2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107646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g2615f157244_2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6" name="Google Shape;2096;g2615f157244_22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7" name="Google Shape;2097;g2615f157244_22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g29b6c2f48c7_7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0" name="Google Shape;2110;g29b6c2f48c7_7_2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1" name="Google Shape;2111;g29b6c2f48c7_7_2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g29b6c2f48c7_7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4" name="Google Shape;2124;g29b6c2f48c7_7_2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5" name="Google Shape;2125;g29b6c2f48c7_7_2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g29b6c2f48c7_7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8" name="Google Shape;2138;g29b6c2f48c7_7_2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9" name="Google Shape;2139;g29b6c2f48c7_7_2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g29b6c2f48c7_7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2" name="Google Shape;2152;g29b6c2f48c7_7_3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3" name="Google Shape;2153;g29b6c2f48c7_7_3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g29b6c2f48c7_7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6" name="Google Shape;2166;g29b6c2f48c7_7_2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7" name="Google Shape;2167;g29b6c2f48c7_7_2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g29b6c2f48c7_7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0" name="Google Shape;2180;g29b6c2f48c7_7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1" name="Google Shape;2181;g29b6c2f48c7_7_3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9a990e0b44_6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29a990e0b44_6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dirty="0"/>
          </a:p>
        </p:txBody>
      </p:sp>
      <p:sp>
        <p:nvSpPr>
          <p:cNvPr id="222" name="Google Shape;222;g29a990e0b44_6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g29b6c2f48c7_7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4" name="Google Shape;2194;g29b6c2f48c7_7_3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5" name="Google Shape;2195;g29b6c2f48c7_7_3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g29b6c2f48c7_7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8" name="Google Shape;2208;g29b6c2f48c7_7_3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9" name="Google Shape;2209;g29b6c2f48c7_7_3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29a990e0b44_6_4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22" name="Google Shape;2222;g29a990e0b44_6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615be54874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2615be54874_0_4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dirty="0">
              <a:solidFill>
                <a:srgbClr val="3F3F3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3F3F3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6" name="Google Shape;236;g2615be54874_0_4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615be54874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2615be54874_0_4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3F3F3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0" name="Google Shape;250;g2615be54874_0_4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615be54874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2615be54874_0_4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dirty="0">
              <a:solidFill>
                <a:srgbClr val="3F3F3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4" name="Google Shape;264;g2615be54874_0_4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615be54874_0_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g2615be54874_0_5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 dirty="0"/>
          </a:p>
        </p:txBody>
      </p:sp>
      <p:sp>
        <p:nvSpPr>
          <p:cNvPr id="278" name="Google Shape;278;g2615be54874_0_5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615be54874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g2615be54874_0_4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/>
          </a:p>
        </p:txBody>
      </p:sp>
      <p:sp>
        <p:nvSpPr>
          <p:cNvPr id="292" name="Google Shape;292;g2615be54874_0_4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a990e0b44_6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29a990e0b44_6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10" name="Google Shape;110;g29a990e0b44_6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615be54874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2615be54874_0_5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/>
          </a:p>
        </p:txBody>
      </p:sp>
      <p:sp>
        <p:nvSpPr>
          <p:cNvPr id="306" name="Google Shape;306;g2615be54874_0_5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615be54874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g2615be54874_0_5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/>
          </a:p>
        </p:txBody>
      </p:sp>
      <p:sp>
        <p:nvSpPr>
          <p:cNvPr id="320" name="Google Shape;320;g2615be54874_0_5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615be54874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g2615be54874_0_5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/>
          </a:p>
        </p:txBody>
      </p:sp>
      <p:sp>
        <p:nvSpPr>
          <p:cNvPr id="320" name="Google Shape;320;g2615be54874_0_5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5183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615be54874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g2615be54874_0_5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/>
          </a:p>
        </p:txBody>
      </p:sp>
      <p:sp>
        <p:nvSpPr>
          <p:cNvPr id="334" name="Google Shape;334;g2615be54874_0_5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615be54874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g2615be54874_0_5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 dirty="0"/>
          </a:p>
        </p:txBody>
      </p:sp>
      <p:sp>
        <p:nvSpPr>
          <p:cNvPr id="348" name="Google Shape;348;g2615be54874_0_5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615be54874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g2615be54874_0_5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/>
          </a:p>
        </p:txBody>
      </p:sp>
      <p:sp>
        <p:nvSpPr>
          <p:cNvPr id="362" name="Google Shape;362;g2615be54874_0_5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615be54874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g2615be54874_0_6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46" name="Google Shape;446;g2615be54874_0_6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615be54874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g2615be54874_0_6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60" name="Google Shape;460;g2615be54874_0_6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615be54874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g2615be54874_0_6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3F3F3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4" name="Google Shape;474;g2615be54874_0_6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615be54874_0_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7" name="Google Shape;487;g2615be54874_0_6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3F3F3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8" name="Google Shape;488;g2615be54874_0_6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a990e0b44_6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29a990e0b44_6_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dirty="0"/>
          </a:p>
        </p:txBody>
      </p:sp>
      <p:sp>
        <p:nvSpPr>
          <p:cNvPr id="124" name="Google Shape;124;g29a990e0b44_6_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9a990e0b44_6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3" name="Google Shape;543;g29a990e0b44_6_1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g29a990e0b44_6_1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615be54874_0_7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7" name="Google Shape;557;g2615be54874_0_7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g2615be54874_0_7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615be54874_0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1" name="Google Shape;571;g2615be54874_0_6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g2615be54874_0_6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615be54874_0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5" name="Google Shape;585;g2615be54874_0_7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g2615be54874_0_7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615be54874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9" name="Google Shape;599;g2615be54874_0_7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g2615be54874_0_7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615be54874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3" name="Google Shape;613;g2615be54874_0_7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g2615be54874_0_7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615be54874_0_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7" name="Google Shape;627;g2615be54874_0_8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g2615be54874_0_8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615be54874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g2615be54874_0_8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g2615be54874_0_8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9a990e0b44_6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5" name="Google Shape;655;g29a990e0b44_6_1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g29a990e0b44_6_1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615be54874_0_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0" name="Google Shape;670;g2615be54874_0_8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g2615be54874_0_8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15be54874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2615be54874_0_3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</p:txBody>
      </p:sp>
      <p:sp>
        <p:nvSpPr>
          <p:cNvPr id="138" name="Google Shape;138;g2615be54874_0_3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615be54874_0_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5" name="Google Shape;685;g2615be54874_0_8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g2615be54874_0_8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2615be54874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0" name="Google Shape;700;g2615be54874_0_9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g2615be54874_0_9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615be54874_0_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5" name="Google Shape;715;g2615be54874_0_9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g2615be54874_0_9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615be54874_0_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0" name="Google Shape;730;g2615be54874_0_8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g2615be54874_0_8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2615be54874_0_9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5" name="Google Shape;745;g2615be54874_0_9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g2615be54874_0_9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29a990e0b44_6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0" name="Google Shape;760;g29a990e0b44_6_1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g29a990e0b44_6_1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2615be54874_0_9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4" name="Google Shape;774;g2615be54874_0_9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g2615be54874_0_9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2615be54874_0_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8" name="Google Shape;788;g2615be54874_0_9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g2615be54874_0_9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2615be54874_0_10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2" name="Google Shape;802;g2615be54874_0_10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g2615be54874_0_10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2615be54874_0_1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6" name="Google Shape;816;g2615be54874_0_10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g2615be54874_0_10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15be54874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2615be54874_0_3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3F3F3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g2615be54874_0_3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29a990e0b44_6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0" name="Google Shape;830;g29a990e0b44_6_1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g29a990e0b44_6_1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2615be54874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4" name="Google Shape;844;g2615be54874_0_10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g2615be54874_0_10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615be54874_0_10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8" name="Google Shape;858;g2615be54874_0_10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g2615be54874_0_10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2615be54874_0_1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2" name="Google Shape;872;g2615be54874_0_10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 dirty="0"/>
          </a:p>
        </p:txBody>
      </p:sp>
      <p:sp>
        <p:nvSpPr>
          <p:cNvPr id="873" name="Google Shape;873;g2615be54874_0_10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2615be54874_0_1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6" name="Google Shape;886;g2615be54874_0_1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g2615be54874_0_11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29b6c2f48c7_19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0" name="Google Shape;900;g29b6c2f48c7_19_2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g29b6c2f48c7_19_2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615be54874_0_1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4" name="Google Shape;914;g2615be54874_0_11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 dirty="0"/>
          </a:p>
        </p:txBody>
      </p:sp>
      <p:sp>
        <p:nvSpPr>
          <p:cNvPr id="915" name="Google Shape;915;g2615be54874_0_11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2615be54874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8" name="Google Shape;928;g2615be54874_0_1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g2615be54874_0_1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29b6c2f48c7_5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2" name="Google Shape;942;g29b6c2f48c7_5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g29b6c2f48c7_5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29b6c2f48c7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6" name="Google Shape;956;g29b6c2f48c7_5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g29b6c2f48c7_5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15be54874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2615be54874_0_3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</p:txBody>
      </p:sp>
      <p:sp>
        <p:nvSpPr>
          <p:cNvPr id="166" name="Google Shape;166;g2615be54874_0_3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2615be5487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0" name="Google Shape;970;g2615be54874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g2615be54874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2615be5487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2" name="Google Shape;1002;g2615be54874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g2615be54874_0_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29b6c2f48c7_5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9" name="Google Shape;1019;g29b6c2f48c7_5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" name="Google Shape;1020;g29b6c2f48c7_5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2615be5487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6" name="Google Shape;1036;g2615be54874_0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g2615be54874_0_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29b6c2f48c7_5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3" name="Google Shape;1053;g29b6c2f48c7_5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g29b6c2f48c7_5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2615be5487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0" name="Google Shape;1070;g2615be54874_0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g2615be54874_0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2615be5487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4" name="Google Shape;1084;g2615be54874_0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/>
          </a:p>
        </p:txBody>
      </p:sp>
      <p:sp>
        <p:nvSpPr>
          <p:cNvPr id="1085" name="Google Shape;1085;g2615be54874_0_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29b6c2f48c7_5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1" name="Google Shape;1101;g29b6c2f48c7_5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 dirty="0"/>
          </a:p>
        </p:txBody>
      </p:sp>
      <p:sp>
        <p:nvSpPr>
          <p:cNvPr id="1102" name="Google Shape;1102;g29b6c2f48c7_5_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29b6c2f48c7_5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8" name="Google Shape;1118;g29b6c2f48c7_5_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3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9" name="Google Shape;1119;g29b6c2f48c7_5_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2615be5487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5" name="Google Shape;1135;g2615be54874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g2615be54874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15be54874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2615be54874_0_3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dirty="0">
              <a:solidFill>
                <a:srgbClr val="3F3F3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dirty="0">
              <a:solidFill>
                <a:srgbClr val="3F3F3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0" name="Google Shape;180;g2615be54874_0_3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29b6c2f48c7_5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2" name="Google Shape;1152;g29b6c2f48c7_5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g29b6c2f48c7_5_1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2615be54874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9" name="Google Shape;1169;g2615be54874_0_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Google Shape;1170;g2615be54874_0_1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2615f157244_2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3" name="Google Shape;1183;g2615f157244_2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/>
          </a:p>
        </p:txBody>
      </p:sp>
      <p:sp>
        <p:nvSpPr>
          <p:cNvPr id="1184" name="Google Shape;1184;g2615f157244_2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770535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2615f157244_2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3" name="Google Shape;1183;g2615f157244_2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/>
          </a:p>
        </p:txBody>
      </p:sp>
      <p:sp>
        <p:nvSpPr>
          <p:cNvPr id="1184" name="Google Shape;1184;g2615f157244_2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29b6c2f48c7_5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7" name="Google Shape;1197;g29b6c2f48c7_5_1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8" name="Google Shape;1198;g29b6c2f48c7_5_1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29b6c2f48c7_5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1" name="Google Shape;1211;g29b6c2f48c7_5_1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2" name="Google Shape;1212;g29b6c2f48c7_5_1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29b6c2f48c7_5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6" name="Google Shape;1226;g29b6c2f48c7_5_2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7" name="Google Shape;1227;g29b6c2f48c7_5_2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2615be54874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1" name="Google Shape;1241;g2615be54874_0_1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lang="en-US"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2" name="Google Shape;1242;g2615be54874_0_1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2615be54874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1" name="Google Shape;1371;g2615be54874_0_2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2" name="Google Shape;1372;g2615be54874_0_2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2615be54874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1" name="Google Shape;1371;g2615be54874_0_2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2" name="Google Shape;1372;g2615be54874_0_2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0032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b6c2f48c7_19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29b6c2f48c7_19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3F3F3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4" name="Google Shape;194;g29b6c2f48c7_19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2615be54874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1" name="Google Shape;1371;g2615be54874_0_2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2" name="Google Shape;1372;g2615be54874_0_2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210805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2615be54874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1" name="Google Shape;1371;g2615be54874_0_2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2" name="Google Shape;1372;g2615be54874_0_2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990862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29b6c2f48c7_19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5" name="Google Shape;1255;g29b6c2f48c7_19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6" name="Google Shape;1256;g29b6c2f48c7_19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29b6c2f48c7_19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0" name="Google Shape;1270;g29b6c2f48c7_19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1" name="Google Shape;1271;g29b6c2f48c7_19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2615be54874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5" name="Google Shape;1285;g2615be54874_0_1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6" name="Google Shape;1286;g2615be54874_0_1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2615be54874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0" name="Google Shape;1300;g2615be54874_0_2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1" name="Google Shape;1301;g2615be54874_0_2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2615be54874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0" name="Google Shape;1300;g2615be54874_0_2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1" name="Google Shape;1301;g2615be54874_0_2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021407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29b6c2f48c7_5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5" name="Google Shape;1315;g29b6c2f48c7_5_2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6" name="Google Shape;1316;g29b6c2f48c7_5_2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29b6c2f48c7_19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9" name="Google Shape;1329;g29b6c2f48c7_19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0" name="Google Shape;1330;g29b6c2f48c7_19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29b6c2f48c7_19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3" name="Google Shape;1343;g29b6c2f48c7_19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4" name="Google Shape;1344;g29b6c2f48c7_19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9b6c2f48c7_19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29b6c2f48c7_19_2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dirty="0">
              <a:solidFill>
                <a:srgbClr val="3F3F3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" name="Google Shape;208;g29b6c2f48c7_19_2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29b6c2f48c7_19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3" name="Google Shape;1343;g29b6c2f48c7_19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4" name="Google Shape;1344;g29b6c2f48c7_19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215299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29b6c2f48c7_19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3" name="Google Shape;1343;g29b6c2f48c7_19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4" name="Google Shape;1344;g29b6c2f48c7_19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964564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2615be54874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5" name="Google Shape;1385;g2615be54874_0_2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6" name="Google Shape;1386;g2615be54874_0_2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29b6c2f48c7_19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0" name="Google Shape;1400;g29b6c2f48c7_19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1" name="Google Shape;1401;g29b6c2f48c7_19_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29b6c2f48c7_19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5" name="Google Shape;1415;g29b6c2f48c7_19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6" name="Google Shape;1416;g29b6c2f48c7_19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29b6c2f48c7_19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g29b6c2f48c7_19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1" name="Google Shape;1431;g29b6c2f48c7_19_1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29b6c2f48c7_19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5" name="Google Shape;1445;g29b6c2f48c7_19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6" name="Google Shape;1446;g29b6c2f48c7_19_1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2615be54874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0" name="Google Shape;1460;g2615be54874_0_3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1" name="Google Shape;1461;g2615be54874_0_3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2615be5487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5" name="Google Shape;1475;g2615be54874_0_3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6" name="Google Shape;1476;g2615be54874_0_3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29b6c2f48c7_19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0" name="Google Shape;1490;g29b6c2f48c7_19_1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1" name="Google Shape;1491;g29b6c2f48c7_19_1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jpg"/><Relationship Id="rId4" Type="http://schemas.openxmlformats.org/officeDocument/2006/relationships/image" Target="../media/image2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jpg"/><Relationship Id="rId4" Type="http://schemas.openxmlformats.org/officeDocument/2006/relationships/image" Target="../media/image2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jpg"/><Relationship Id="rId4" Type="http://schemas.openxmlformats.org/officeDocument/2006/relationships/image" Target="../media/image2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jpg"/><Relationship Id="rId4" Type="http://schemas.openxmlformats.org/officeDocument/2006/relationships/image" Target="../media/image2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jp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jpg"/><Relationship Id="rId4" Type="http://schemas.openxmlformats.org/officeDocument/2006/relationships/image" Target="../media/image2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jpg"/><Relationship Id="rId4" Type="http://schemas.openxmlformats.org/officeDocument/2006/relationships/image" Target="../media/image2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jpg"/><Relationship Id="rId4" Type="http://schemas.openxmlformats.org/officeDocument/2006/relationships/image" Target="../media/image2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623100" y="1432329"/>
            <a:ext cx="8439000" cy="1823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3800" b="0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SelectFuzz: Efficient Directed Fuzzing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3800" b="0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with Selective Path Exploration</a:t>
            </a:r>
            <a:endParaRPr sz="3800" b="0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endParaRPr sz="3800" b="0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02" name="Google Shape;102;p25"/>
          <p:cNvSpPr txBox="1"/>
          <p:nvPr/>
        </p:nvSpPr>
        <p:spPr>
          <a:xfrm>
            <a:off x="3513625" y="3740634"/>
            <a:ext cx="2732100" cy="306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20225398 Xiyana Figuera </a:t>
            </a:r>
            <a:endParaRPr sz="1400" b="0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03" name="Google Shape;103;p25"/>
          <p:cNvSpPr txBox="1"/>
          <p:nvPr/>
        </p:nvSpPr>
        <p:spPr>
          <a:xfrm>
            <a:off x="3617575" y="2578475"/>
            <a:ext cx="25242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0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Advanced Computer Security</a:t>
            </a:r>
            <a:endParaRPr sz="2000" b="0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0" i="0" u="none" strike="noStrike" cap="none">
                <a:solidFill>
                  <a:srgbClr val="FF9900"/>
                </a:solidFill>
                <a:latin typeface="Teko"/>
                <a:ea typeface="Teko"/>
                <a:cs typeface="Teko"/>
                <a:sym typeface="Teko"/>
              </a:rPr>
              <a:t>Nov 21, 2023</a:t>
            </a:r>
            <a:endParaRPr sz="1500" b="0" i="0" u="none" strike="noStrike" cap="none">
              <a:solidFill>
                <a:srgbClr val="FF9900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04" name="Google Shape;10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25"/>
          <p:cNvCxnSpPr/>
          <p:nvPr/>
        </p:nvCxnSpPr>
        <p:spPr>
          <a:xfrm>
            <a:off x="992279" y="2571752"/>
            <a:ext cx="7774800" cy="0"/>
          </a:xfrm>
          <a:prstGeom prst="straightConnector1">
            <a:avLst/>
          </a:prstGeom>
          <a:noFill/>
          <a:ln w="25400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6" name="Google Shape;106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02"/>
    </mc:Choice>
    <mc:Fallback>
      <p:transition spd="slow" advTm="290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5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1" name="Google Shape;381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5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83" name="Google Shape;383;p45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4" name="Google Shape;384;p45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  <p:sp>
        <p:nvSpPr>
          <p:cNvPr id="385" name="Google Shape;385;p45"/>
          <p:cNvSpPr txBox="1"/>
          <p:nvPr/>
        </p:nvSpPr>
        <p:spPr>
          <a:xfrm>
            <a:off x="868974" y="109500"/>
            <a:ext cx="69759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Motivation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86" name="Google Shape;386;p45"/>
          <p:cNvSpPr txBox="1"/>
          <p:nvPr/>
        </p:nvSpPr>
        <p:spPr>
          <a:xfrm>
            <a:off x="868974" y="739975"/>
            <a:ext cx="7530121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affects fuzzer efficiency?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02650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8" name="Google Shape;1508;p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9" name="Google Shape;1509;p1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0" name="Google Shape;1510;p122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1" name="Google Shape;1511;p1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2" name="Google Shape;1512;p122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13" name="Google Shape;1513;p122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4" name="Google Shape;1514;p122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100</a:t>
            </a:fld>
            <a:endParaRPr/>
          </a:p>
        </p:txBody>
      </p:sp>
      <p:sp>
        <p:nvSpPr>
          <p:cNvPr id="1515" name="Google Shape;1515;p122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SelectFuzz: </a:t>
            </a: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Distance metric example (S2)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16" name="Google Shape;1516;p122"/>
          <p:cNvSpPr txBox="1"/>
          <p:nvPr/>
        </p:nvSpPr>
        <p:spPr>
          <a:xfrm>
            <a:off x="868975" y="739975"/>
            <a:ext cx="44169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" sz="1600" baseline="-25000"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= ( P</a:t>
            </a:r>
            <a:r>
              <a:rPr lang="es" sz="1600" baseline="-250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+ P</a:t>
            </a:r>
            <a:r>
              <a:rPr lang="es" sz="1600" baseline="-25000">
                <a:latin typeface="Calibri"/>
                <a:ea typeface="Calibri"/>
                <a:cs typeface="Calibri"/>
                <a:sym typeface="Calibri"/>
              </a:rPr>
              <a:t>j 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) / 2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" sz="16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= 0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" sz="16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= ( P</a:t>
            </a:r>
            <a:r>
              <a:rPr lang="es" sz="1600" baseline="-250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" sz="16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 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) / 2</a:t>
            </a:r>
            <a:r>
              <a:rPr lang="es" sz="1600"/>
              <a:t>  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7" name="Google Shape;1517;p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8275" y="1070100"/>
            <a:ext cx="3243915" cy="3595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3" name="Google Shape;1523;p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4" name="Google Shape;1524;p1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5" name="Google Shape;1525;p123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6" name="Google Shape;1526;p1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7" name="Google Shape;1527;p123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28" name="Google Shape;1528;p123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29" name="Google Shape;1529;p123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101</a:t>
            </a:fld>
            <a:endParaRPr/>
          </a:p>
        </p:txBody>
      </p:sp>
      <p:sp>
        <p:nvSpPr>
          <p:cNvPr id="1530" name="Google Shape;1530;p123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SelectFuzz: </a:t>
            </a: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Distance metric example (S2)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31" name="Google Shape;1531;p123"/>
          <p:cNvSpPr txBox="1"/>
          <p:nvPr/>
        </p:nvSpPr>
        <p:spPr>
          <a:xfrm>
            <a:off x="868975" y="739975"/>
            <a:ext cx="44169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" sz="1600" baseline="-25000"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= ( P</a:t>
            </a:r>
            <a:r>
              <a:rPr lang="es" sz="1600" baseline="-250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+ P</a:t>
            </a:r>
            <a:r>
              <a:rPr lang="es" sz="1600" baseline="-25000">
                <a:latin typeface="Calibri"/>
                <a:ea typeface="Calibri"/>
                <a:cs typeface="Calibri"/>
                <a:sym typeface="Calibri"/>
              </a:rPr>
              <a:t>j 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) / 2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" sz="16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= 0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" sz="16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= ( P</a:t>
            </a:r>
            <a:r>
              <a:rPr lang="es" sz="1600" baseline="-250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" sz="16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 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) / 2  = ( 1 + 0 ) /2 = 1/2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2" name="Google Shape;1532;p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8275" y="1070100"/>
            <a:ext cx="3243915" cy="3595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8" name="Google Shape;1538;p1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9" name="Google Shape;1539;p1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0" name="Google Shape;1540;p124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1" name="Google Shape;1541;p1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2" name="Google Shape;1542;p124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43" name="Google Shape;1543;p124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44" name="Google Shape;1544;p124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102</a:t>
            </a:fld>
            <a:endParaRPr/>
          </a:p>
        </p:txBody>
      </p:sp>
      <p:sp>
        <p:nvSpPr>
          <p:cNvPr id="1545" name="Google Shape;1545;p124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SelectFuzz: </a:t>
            </a: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Distance metric example (S2)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46" name="Google Shape;1546;p124"/>
          <p:cNvSpPr txBox="1"/>
          <p:nvPr/>
        </p:nvSpPr>
        <p:spPr>
          <a:xfrm>
            <a:off x="868975" y="739975"/>
            <a:ext cx="44169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" sz="1600" baseline="-25000"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= ( P</a:t>
            </a:r>
            <a:r>
              <a:rPr lang="es" sz="1600" baseline="-250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+ P</a:t>
            </a:r>
            <a:r>
              <a:rPr lang="es" sz="1600" baseline="-25000">
                <a:latin typeface="Calibri"/>
                <a:ea typeface="Calibri"/>
                <a:cs typeface="Calibri"/>
                <a:sym typeface="Calibri"/>
              </a:rPr>
              <a:t>j 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) / 2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" sz="16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= 0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" sz="16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= ( P</a:t>
            </a:r>
            <a:r>
              <a:rPr lang="es" sz="1600" baseline="-250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" sz="16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 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) / 2  = ( 1 + 0 ) /2 = 1/2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" sz="16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= ( ½ + 0 ) / 2 = 1/4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7" name="Google Shape;1547;p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8275" y="1070100"/>
            <a:ext cx="3243915" cy="3595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3" name="Google Shape;1553;p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4" name="Google Shape;1554;p1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5" name="Google Shape;1555;p125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6" name="Google Shape;1556;p1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7" name="Google Shape;1557;p125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58" name="Google Shape;1558;p125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59" name="Google Shape;1559;p125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103</a:t>
            </a:fld>
            <a:endParaRPr/>
          </a:p>
        </p:txBody>
      </p:sp>
      <p:sp>
        <p:nvSpPr>
          <p:cNvPr id="1560" name="Google Shape;1560;p125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SelectFuzz: </a:t>
            </a: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Distance metric example (S2)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61" name="Google Shape;1561;p125"/>
          <p:cNvSpPr txBox="1"/>
          <p:nvPr/>
        </p:nvSpPr>
        <p:spPr>
          <a:xfrm>
            <a:off x="868975" y="739975"/>
            <a:ext cx="44169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" sz="1600" baseline="-25000"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= ( P</a:t>
            </a:r>
            <a:r>
              <a:rPr lang="es" sz="1600" baseline="-250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+ P</a:t>
            </a:r>
            <a:r>
              <a:rPr lang="es" sz="1600" baseline="-25000">
                <a:latin typeface="Calibri"/>
                <a:ea typeface="Calibri"/>
                <a:cs typeface="Calibri"/>
                <a:sym typeface="Calibri"/>
              </a:rPr>
              <a:t>j 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) / 2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" sz="16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= 0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" sz="16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= ( P</a:t>
            </a:r>
            <a:r>
              <a:rPr lang="es" sz="1600" baseline="-250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" sz="16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 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) / 2  = ( 1 + 0 ) /2 = 1/2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" sz="16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= ( ½ + 0 ) / 2 = 1/4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s" sz="1600" baseline="-25000">
                <a:latin typeface="Calibri"/>
                <a:ea typeface="Calibri"/>
                <a:cs typeface="Calibri"/>
                <a:sym typeface="Calibri"/>
              </a:rPr>
              <a:t>bb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(g, T) = 1 / ( ¼ ) =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2" name="Google Shape;1562;p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8275" y="1070100"/>
            <a:ext cx="3243915" cy="3595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8" name="Google Shape;1568;p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9" name="Google Shape;1569;p1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126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1" name="Google Shape;1571;p1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2" name="Google Shape;1572;p126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73" name="Google Shape;1573;p126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74" name="Google Shape;1574;p126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104</a:t>
            </a:fld>
            <a:endParaRPr/>
          </a:p>
        </p:txBody>
      </p:sp>
      <p:sp>
        <p:nvSpPr>
          <p:cNvPr id="1575" name="Google Shape;1575;p126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SelectFuzz: </a:t>
            </a: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Distance metric example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76" name="Google Shape;1576;p126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AFLGo would priorize S2 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    d(a, T) = 3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S2    d(g, T) = 2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Selectfuzz allocates more energy to S1 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    d</a:t>
            </a:r>
            <a:r>
              <a:rPr lang="e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bb</a:t>
            </a:r>
            <a:r>
              <a:rPr lang="e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(a, T) = 2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S2    d</a:t>
            </a:r>
            <a:r>
              <a:rPr lang="e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bb</a:t>
            </a: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(g, T) = 4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8" name="Google Shape;1568;p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9" name="Google Shape;1569;p1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126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1" name="Google Shape;1571;p1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2" name="Google Shape;1572;p126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73" name="Google Shape;1573;p126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74" name="Google Shape;1574;p126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105</a:t>
            </a:fld>
            <a:endParaRPr/>
          </a:p>
        </p:txBody>
      </p:sp>
      <p:sp>
        <p:nvSpPr>
          <p:cNvPr id="1575" name="Google Shape;1575;p126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 dirty="0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</a:t>
            </a:r>
            <a:endParaRPr sz="2400" b="1" i="0" u="none" strike="noStrike" cap="none" dirty="0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76" name="Google Shape;1576;p126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576;p126">
            <a:extLst>
              <a:ext uri="{FF2B5EF4-FFF2-40B4-BE49-F238E27FC236}">
                <a16:creationId xmlns:a16="http://schemas.microsoft.com/office/drawing/2014/main" id="{D24D14AD-819B-8861-4C6D-523A7B9391E0}"/>
              </a:ext>
            </a:extLst>
          </p:cNvPr>
          <p:cNvSpPr txBox="1"/>
          <p:nvPr/>
        </p:nvSpPr>
        <p:spPr>
          <a:xfrm>
            <a:off x="1021374" y="8923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" sz="2800" b="1" dirty="0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i="0" u="none" strike="noStrike" cap="none" dirty="0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Experiments</a:t>
            </a:r>
            <a:endParaRPr sz="4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 descr="A computer security system with a shield and key&#10;&#10;Description automatically generated with medium confidence">
            <a:extLst>
              <a:ext uri="{FF2B5EF4-FFF2-40B4-BE49-F238E27FC236}">
                <a16:creationId xmlns:a16="http://schemas.microsoft.com/office/drawing/2014/main" id="{23FE31C5-4D13-090E-6595-ED27DDFD19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1393" y="2011545"/>
            <a:ext cx="3011899" cy="301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684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2" name="Google Shape;1582;p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3" name="Google Shape;1583;p1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4" name="Google Shape;1584;p127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5" name="Google Shape;1585;p1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6" name="Google Shape;1586;p127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87" name="Google Shape;1587;p127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88" name="Google Shape;1588;p127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106</a:t>
            </a:fld>
            <a:endParaRPr/>
          </a:p>
        </p:txBody>
      </p:sp>
      <p:sp>
        <p:nvSpPr>
          <p:cNvPr id="1589" name="Google Shape;1589;p127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Evaluation: Triggering known vulnerabilities 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90" name="Google Shape;1590;p127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latin typeface="Calibri"/>
                <a:ea typeface="Calibri"/>
                <a:cs typeface="Calibri"/>
                <a:sym typeface="Calibri"/>
              </a:rPr>
              <a:t>Settings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Experiment 5 times 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Time budget of 120 hours</a:t>
            </a:r>
            <a:r>
              <a:rPr lang="es" sz="16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oogle Shape;1591;p127">
            <a:extLst>
              <a:ext uri="{FF2B5EF4-FFF2-40B4-BE49-F238E27FC236}">
                <a16:creationId xmlns:a16="http://schemas.microsoft.com/office/drawing/2014/main" id="{1D9CB9F9-5AF9-7825-2134-EEEF3C6893BF}"/>
              </a:ext>
            </a:extLst>
          </p:cNvPr>
          <p:cNvPicPr preferRelativeResize="0"/>
          <p:nvPr/>
        </p:nvPicPr>
        <p:blipFill>
          <a:blip r:embed="rId5"/>
          <a:srcRect/>
          <a:stretch/>
        </p:blipFill>
        <p:spPr>
          <a:xfrm>
            <a:off x="1039365" y="2330402"/>
            <a:ext cx="7398338" cy="2360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285731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591;p127">
            <a:extLst>
              <a:ext uri="{FF2B5EF4-FFF2-40B4-BE49-F238E27FC236}">
                <a16:creationId xmlns:a16="http://schemas.microsoft.com/office/drawing/2014/main" id="{85AF29AF-8500-FC88-3510-1220CC7FC6DE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1039365" y="2330402"/>
            <a:ext cx="7398338" cy="2360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7" name="Google Shape;1597;p1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8" name="Google Shape;1598;p1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9" name="Google Shape;1599;p128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0" name="Google Shape;1600;p1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1" name="Google Shape;1601;p128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02" name="Google Shape;1602;p128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03" name="Google Shape;1603;p128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107</a:t>
            </a:fld>
            <a:endParaRPr/>
          </a:p>
        </p:txBody>
      </p:sp>
      <p:sp>
        <p:nvSpPr>
          <p:cNvPr id="1604" name="Google Shape;1604;p128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Evaluation: Triggering known vulnerabilities 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605" name="Google Shape;1605;p128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latin typeface="Calibri"/>
                <a:ea typeface="Calibri"/>
                <a:cs typeface="Calibri"/>
                <a:sym typeface="Calibri"/>
              </a:rPr>
              <a:t>SelectFuzz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Success 16 out of 18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Failed 2 out of 18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7" name="Google Shape;1607;p128"/>
          <p:cNvSpPr/>
          <p:nvPr/>
        </p:nvSpPr>
        <p:spPr>
          <a:xfrm>
            <a:off x="1066325" y="3315601"/>
            <a:ext cx="7332600" cy="104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128"/>
          <p:cNvSpPr/>
          <p:nvPr/>
        </p:nvSpPr>
        <p:spPr>
          <a:xfrm>
            <a:off x="1085739" y="4473452"/>
            <a:ext cx="7332600" cy="104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624;p129">
            <a:extLst>
              <a:ext uri="{FF2B5EF4-FFF2-40B4-BE49-F238E27FC236}">
                <a16:creationId xmlns:a16="http://schemas.microsoft.com/office/drawing/2014/main" id="{770B538C-D639-6AED-E38D-AB0504A0DC87}"/>
              </a:ext>
            </a:extLst>
          </p:cNvPr>
          <p:cNvSpPr/>
          <p:nvPr/>
        </p:nvSpPr>
        <p:spPr>
          <a:xfrm>
            <a:off x="5461825" y="2387575"/>
            <a:ext cx="623100" cy="2219634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591;p127">
            <a:extLst>
              <a:ext uri="{FF2B5EF4-FFF2-40B4-BE49-F238E27FC236}">
                <a16:creationId xmlns:a16="http://schemas.microsoft.com/office/drawing/2014/main" id="{0E7BCD38-C8F4-B517-D0A8-703255C8B1A4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1039365" y="2330402"/>
            <a:ext cx="7398338" cy="2360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4" name="Google Shape;1614;p1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5" name="Google Shape;1615;p1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6" name="Google Shape;1616;p129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7" name="Google Shape;1617;p1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8" name="Google Shape;1618;p129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19" name="Google Shape;1619;p129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20" name="Google Shape;1620;p129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108</a:t>
            </a:fld>
            <a:endParaRPr/>
          </a:p>
        </p:txBody>
      </p:sp>
      <p:sp>
        <p:nvSpPr>
          <p:cNvPr id="1621" name="Google Shape;1621;p129"/>
          <p:cNvSpPr txBox="1"/>
          <p:nvPr/>
        </p:nvSpPr>
        <p:spPr>
          <a:xfrm>
            <a:off x="868974" y="109500"/>
            <a:ext cx="69759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Evaluation: Triggering known vulnerabilities</a:t>
            </a:r>
            <a:endParaRPr sz="2400" b="1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622" name="Google Shape;1622;p129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SelectFuzz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 16 out of 18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Failed 2 out of 18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4" name="Google Shape;1624;p129"/>
          <p:cNvSpPr/>
          <p:nvPr/>
        </p:nvSpPr>
        <p:spPr>
          <a:xfrm>
            <a:off x="7302500" y="2387575"/>
            <a:ext cx="623100" cy="2219634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5" name="Google Shape;1625;p129"/>
          <p:cNvSpPr txBox="1"/>
          <p:nvPr/>
        </p:nvSpPr>
        <p:spPr>
          <a:xfrm>
            <a:off x="5327200" y="906225"/>
            <a:ext cx="28224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C78D8"/>
                </a:solidFill>
              </a:rPr>
              <a:t>Up to 46.41x speedup by selectfuzz</a:t>
            </a:r>
            <a:endParaRPr sz="1600">
              <a:solidFill>
                <a:srgbClr val="3C78D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591;p127">
            <a:extLst>
              <a:ext uri="{FF2B5EF4-FFF2-40B4-BE49-F238E27FC236}">
                <a16:creationId xmlns:a16="http://schemas.microsoft.com/office/drawing/2014/main" id="{D01C4063-8749-9E3D-79C6-256C49A0B5DF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1039365" y="2330402"/>
            <a:ext cx="7398338" cy="2360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1" name="Google Shape;1631;p1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2" name="Google Shape;1632;p1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3" name="Google Shape;1633;p130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4" name="Google Shape;1634;p1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5" name="Google Shape;1635;p130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36" name="Google Shape;1636;p130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37" name="Google Shape;1637;p130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109</a:t>
            </a:fld>
            <a:endParaRPr/>
          </a:p>
        </p:txBody>
      </p:sp>
      <p:sp>
        <p:nvSpPr>
          <p:cNvPr id="1638" name="Google Shape;1638;p130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Evaluation: Triggering known vulnerabilities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639" name="Google Shape;1639;p130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AFLGo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 9 out of 18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Failed 9 out of 18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1" name="Google Shape;1641;p130"/>
          <p:cNvSpPr/>
          <p:nvPr/>
        </p:nvSpPr>
        <p:spPr>
          <a:xfrm>
            <a:off x="5016500" y="2387575"/>
            <a:ext cx="469800" cy="2219634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016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6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6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97" name="Google Shape;397;p46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8" name="Google Shape;398;p46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  <p:sp>
        <p:nvSpPr>
          <p:cNvPr id="399" name="Google Shape;399;p46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Motivation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400" name="Google Shape;400;p46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affects fuzzer efficiency?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Fuzzer efficiency = Right allocation of its energy</a:t>
            </a:r>
            <a:endParaRPr sz="1600" b="0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59644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7" name="Google Shape;1647;p1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8" name="Google Shape;1648;p1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9" name="Google Shape;1649;p131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0" name="Google Shape;1650;p1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1" name="Google Shape;1651;p131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52" name="Google Shape;1652;p131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3" name="Google Shape;1653;p131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110</a:t>
            </a:fld>
            <a:endParaRPr/>
          </a:p>
        </p:txBody>
      </p:sp>
      <p:sp>
        <p:nvSpPr>
          <p:cNvPr id="1654" name="Google Shape;1654;p131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Evaluation: Triggering known vulnerabilities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655" name="Google Shape;1655;p131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latin typeface="Calibri"/>
                <a:ea typeface="Calibri"/>
                <a:cs typeface="Calibri"/>
                <a:sym typeface="Calibri"/>
              </a:rPr>
              <a:t>Beacon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Not open source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Seed corpus   </a:t>
            </a:r>
            <a:r>
              <a:rPr lang="es" sz="1600"/>
              <a:t>     </a:t>
            </a:r>
            <a:endParaRPr sz="16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1" name="Google Shape;1661;p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2" name="Google Shape;1662;p1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3" name="Google Shape;1663;p132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4" name="Google Shape;1664;p1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5" name="Google Shape;1665;p132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66" name="Google Shape;1666;p132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67" name="Google Shape;1667;p132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111</a:t>
            </a:fld>
            <a:endParaRPr/>
          </a:p>
        </p:txBody>
      </p:sp>
      <p:sp>
        <p:nvSpPr>
          <p:cNvPr id="1668" name="Google Shape;1668;p132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Evaluation: Triggering known vulnerabilities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669" name="Google Shape;1669;p132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latin typeface="Calibri"/>
                <a:ea typeface="Calibri"/>
                <a:cs typeface="Calibri"/>
                <a:sym typeface="Calibri"/>
              </a:rPr>
              <a:t>Beacon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Not open source  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 sz="16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Used binary in Docker image (Beacon+AFL)</a:t>
            </a:r>
            <a:endParaRPr sz="16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Seed corpus  </a:t>
            </a:r>
            <a:r>
              <a:rPr lang="es" sz="1600"/>
              <a:t>      </a:t>
            </a:r>
            <a:endParaRPr sz="16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5" name="Google Shape;1675;p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6" name="Google Shape;1676;p1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7" name="Google Shape;1677;p133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8" name="Google Shape;1678;p1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9" name="Google Shape;1679;p133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80" name="Google Shape;1680;p133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81" name="Google Shape;1681;p133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112</a:t>
            </a:fld>
            <a:endParaRPr/>
          </a:p>
        </p:txBody>
      </p:sp>
      <p:sp>
        <p:nvSpPr>
          <p:cNvPr id="1682" name="Google Shape;1682;p133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Evaluation: Triggering known vulnerabilities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683" name="Google Shape;1683;p133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latin typeface="Calibri"/>
                <a:ea typeface="Calibri"/>
                <a:cs typeface="Calibri"/>
                <a:sym typeface="Calibri"/>
              </a:rPr>
              <a:t>Beacon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Not open source  </a:t>
            </a:r>
            <a:r>
              <a:rPr lang="es" sz="16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→ Used binary in Docker image (Beacon+AFL)</a:t>
            </a:r>
            <a:endParaRPr sz="16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Seed corpus        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 sz="16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Unavailable</a:t>
            </a:r>
            <a:endParaRPr sz="16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" name="Google Shape;1689;p1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0" name="Google Shape;1690;p1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1" name="Google Shape;1691;p134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2" name="Google Shape;1692;p1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3" name="Google Shape;1693;p134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94" name="Google Shape;1694;p134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95" name="Google Shape;1695;p134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113</a:t>
            </a:fld>
            <a:endParaRPr/>
          </a:p>
        </p:txBody>
      </p:sp>
      <p:sp>
        <p:nvSpPr>
          <p:cNvPr id="1696" name="Google Shape;1696;p134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Evaluation: Triggering known vulnerabilities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697" name="Google Shape;1697;p134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latin typeface="Calibri"/>
                <a:ea typeface="Calibri"/>
                <a:cs typeface="Calibri"/>
                <a:sym typeface="Calibri"/>
              </a:rPr>
              <a:t>Beacon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Not open source  </a:t>
            </a:r>
            <a:r>
              <a:rPr lang="es" sz="16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→ Used binary in Docker image (Beacon+AFL)</a:t>
            </a:r>
            <a:endParaRPr sz="16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Seed corpus        </a:t>
            </a:r>
            <a:r>
              <a:rPr lang="es" sz="16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→ Unavailable</a:t>
            </a:r>
            <a:endParaRPr sz="16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es" sz="16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Reuse reported results</a:t>
            </a:r>
            <a:endParaRPr sz="16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3" name="Google Shape;1703;p1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4" name="Google Shape;1704;p1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5" name="Google Shape;1705;p135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6" name="Google Shape;1706;p1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7" name="Google Shape;1707;p135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08" name="Google Shape;1708;p135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9" name="Google Shape;1709;p135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114</a:t>
            </a:fld>
            <a:endParaRPr/>
          </a:p>
        </p:txBody>
      </p:sp>
      <p:sp>
        <p:nvSpPr>
          <p:cNvPr id="1710" name="Google Shape;1710;p135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Evaluation: Triggering known vulnerabilities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711" name="Google Shape;1711;p135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latin typeface="Calibri"/>
                <a:ea typeface="Calibri"/>
                <a:cs typeface="Calibri"/>
                <a:sym typeface="Calibri"/>
              </a:rPr>
              <a:t>Beacon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Not open source  </a:t>
            </a:r>
            <a:r>
              <a:rPr lang="es" sz="16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→ Used binary in Docker image (Beacon+AFL)</a:t>
            </a:r>
            <a:endParaRPr sz="16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Seed corpus        </a:t>
            </a:r>
            <a:r>
              <a:rPr lang="es" sz="16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→ Unavailable</a:t>
            </a:r>
            <a:endParaRPr sz="16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Reuse reported results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es" sz="16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Could not compare Beacon+AFLGo</a:t>
            </a:r>
            <a:endParaRPr sz="16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591;p127">
            <a:extLst>
              <a:ext uri="{FF2B5EF4-FFF2-40B4-BE49-F238E27FC236}">
                <a16:creationId xmlns:a16="http://schemas.microsoft.com/office/drawing/2014/main" id="{59EB33BC-8CD3-3DF1-461A-F87E3BF0F9B0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1039365" y="2330402"/>
            <a:ext cx="7398338" cy="2360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7" name="Google Shape;1717;p1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8" name="Google Shape;1718;p1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9" name="Google Shape;1719;p136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0" name="Google Shape;1720;p1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136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22" name="Google Shape;1722;p136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23" name="Google Shape;1723;p136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115</a:t>
            </a:fld>
            <a:endParaRPr/>
          </a:p>
        </p:txBody>
      </p:sp>
      <p:sp>
        <p:nvSpPr>
          <p:cNvPr id="1724" name="Google Shape;1724;p136"/>
          <p:cNvSpPr txBox="1"/>
          <p:nvPr/>
        </p:nvSpPr>
        <p:spPr>
          <a:xfrm>
            <a:off x="868974" y="109500"/>
            <a:ext cx="69759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Evaluation: Triggering known vulnerabilities</a:t>
            </a:r>
            <a:endParaRPr sz="2400" b="1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725" name="Google Shape;1725;p136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latin typeface="Calibri"/>
                <a:ea typeface="Calibri"/>
                <a:cs typeface="Calibri"/>
                <a:sym typeface="Calibri"/>
              </a:rPr>
              <a:t>Beacon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than Beacon in 4 out of 10 (even with no pruning)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in cases where SelectFuzz executed unreachable code 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7" name="Google Shape;1727;p136"/>
          <p:cNvSpPr/>
          <p:nvPr/>
        </p:nvSpPr>
        <p:spPr>
          <a:xfrm>
            <a:off x="6108700" y="2387575"/>
            <a:ext cx="469800" cy="2219634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66359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591;p127">
            <a:extLst>
              <a:ext uri="{FF2B5EF4-FFF2-40B4-BE49-F238E27FC236}">
                <a16:creationId xmlns:a16="http://schemas.microsoft.com/office/drawing/2014/main" id="{E9B8BFF9-F660-D1B3-4DD3-BB76E5DF1083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1039365" y="2330402"/>
            <a:ext cx="7398338" cy="23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3" name="Google Shape;1733;p1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4" name="Google Shape;1734;p1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5" name="Google Shape;1735;p137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6" name="Google Shape;1736;p1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7" name="Google Shape;1737;p137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38" name="Google Shape;1738;p137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39" name="Google Shape;1739;p137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116</a:t>
            </a:fld>
            <a:endParaRPr/>
          </a:p>
        </p:txBody>
      </p:sp>
      <p:sp>
        <p:nvSpPr>
          <p:cNvPr id="1740" name="Google Shape;1740;p137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Evaluation: Triggering known vulnerabilities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741" name="Google Shape;1741;p137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latin typeface="Calibri"/>
                <a:ea typeface="Calibri"/>
                <a:cs typeface="Calibri"/>
                <a:sym typeface="Calibri"/>
              </a:rPr>
              <a:t>Beacon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selection and path pruning could improve efficiency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SelectFuzz has less overhead  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3" name="Google Shape;1743;p137"/>
          <p:cNvSpPr/>
          <p:nvPr/>
        </p:nvSpPr>
        <p:spPr>
          <a:xfrm>
            <a:off x="7929175" y="2387575"/>
            <a:ext cx="469800" cy="2219634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25387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591;p127">
            <a:extLst>
              <a:ext uri="{FF2B5EF4-FFF2-40B4-BE49-F238E27FC236}">
                <a16:creationId xmlns:a16="http://schemas.microsoft.com/office/drawing/2014/main" id="{8EBD5DB4-5AE4-ADE1-D603-AA4A434EA14D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1039365" y="2330402"/>
            <a:ext cx="7398338" cy="2360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9" name="Google Shape;1749;p1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1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1" name="Google Shape;1751;p138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2" name="Google Shape;1752;p1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3" name="Google Shape;1753;p138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54" name="Google Shape;1754;p138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5" name="Google Shape;1755;p138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117</a:t>
            </a:fld>
            <a:endParaRPr/>
          </a:p>
        </p:txBody>
      </p:sp>
      <p:sp>
        <p:nvSpPr>
          <p:cNvPr id="1756" name="Google Shape;1756;p138"/>
          <p:cNvSpPr txBox="1"/>
          <p:nvPr/>
        </p:nvSpPr>
        <p:spPr>
          <a:xfrm>
            <a:off x="868974" y="109500"/>
            <a:ext cx="69759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Evaluation: Triggering known vulnerabilities</a:t>
            </a:r>
            <a:endParaRPr sz="2400" b="1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757" name="Google Shape;1757;p138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Beacon + Selectfuzz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Outperformed Beacon* in all cases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5.23x speedup 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9" name="Google Shape;1759;p138"/>
          <p:cNvSpPr/>
          <p:nvPr/>
        </p:nvSpPr>
        <p:spPr>
          <a:xfrm>
            <a:off x="6621075" y="2387575"/>
            <a:ext cx="623100" cy="2219634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62663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591;p127">
            <a:extLst>
              <a:ext uri="{FF2B5EF4-FFF2-40B4-BE49-F238E27FC236}">
                <a16:creationId xmlns:a16="http://schemas.microsoft.com/office/drawing/2014/main" id="{8EBD5DB4-5AE4-ADE1-D603-AA4A434EA14D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1039365" y="2330402"/>
            <a:ext cx="7398338" cy="2360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9" name="Google Shape;1749;p1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1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1" name="Google Shape;1751;p138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2" name="Google Shape;1752;p1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3" name="Google Shape;1753;p138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54" name="Google Shape;1754;p138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5" name="Google Shape;1755;p138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118</a:t>
            </a:fld>
            <a:endParaRPr/>
          </a:p>
        </p:txBody>
      </p:sp>
      <p:sp>
        <p:nvSpPr>
          <p:cNvPr id="1756" name="Google Shape;1756;p138"/>
          <p:cNvSpPr txBox="1"/>
          <p:nvPr/>
        </p:nvSpPr>
        <p:spPr>
          <a:xfrm>
            <a:off x="868974" y="109500"/>
            <a:ext cx="69759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Evaluation: Triggering known vulnerabilities</a:t>
            </a:r>
            <a:endParaRPr sz="2400" b="1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757" name="Google Shape;1757;p138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Beacon + Selectfuzz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Outperformed Beacon* in all cases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5.23x speedup 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9" name="Google Shape;1759;p138"/>
          <p:cNvSpPr/>
          <p:nvPr/>
        </p:nvSpPr>
        <p:spPr>
          <a:xfrm>
            <a:off x="6621075" y="2387575"/>
            <a:ext cx="623100" cy="2219634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776;p139">
            <a:extLst>
              <a:ext uri="{FF2B5EF4-FFF2-40B4-BE49-F238E27FC236}">
                <a16:creationId xmlns:a16="http://schemas.microsoft.com/office/drawing/2014/main" id="{90CB8C62-F302-3A13-00AD-3169E78F91B6}"/>
              </a:ext>
            </a:extLst>
          </p:cNvPr>
          <p:cNvSpPr txBox="1"/>
          <p:nvPr/>
        </p:nvSpPr>
        <p:spPr>
          <a:xfrm>
            <a:off x="5211975" y="649075"/>
            <a:ext cx="25227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Path pruning and selective path exploration are complementary</a:t>
            </a:r>
            <a:endParaRPr sz="1600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289647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2" name="Google Shape;1782;p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3" name="Google Shape;1783;p1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4" name="Google Shape;1784;p140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5" name="Google Shape;1785;p1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6" name="Google Shape;1786;p140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7" name="Google Shape;1787;p140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88" name="Google Shape;1788;p140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119</a:t>
            </a:fld>
            <a:endParaRPr/>
          </a:p>
        </p:txBody>
      </p:sp>
      <p:sp>
        <p:nvSpPr>
          <p:cNvPr id="1789" name="Google Shape;1789;p140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Evaluation: Ablation study 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790" name="Google Shape;1790;p140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latin typeface="Calibri"/>
                <a:ea typeface="Calibri"/>
                <a:cs typeface="Calibri"/>
                <a:sym typeface="Calibri"/>
              </a:rPr>
              <a:t>AFLGo+distance metric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Improved AFLGo by 39% 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1" name="Google Shape;1791;p1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588" y="2361300"/>
            <a:ext cx="7822425" cy="23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47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" name="Google Shape;409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7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1" name="Google Shape;411;p47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2" name="Google Shape;412;p47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  <p:sp>
        <p:nvSpPr>
          <p:cNvPr id="413" name="Google Shape;413;p47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Motivation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414" name="Google Shape;414;p47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affects fuzzer efficiency?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Fuzzer efficiency = Right allocation of its energy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should we allocate this energy?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956120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2" name="Google Shape;1832;p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3" name="Google Shape;1833;p1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4" name="Google Shape;1834;p143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5" name="Google Shape;1835;p1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p143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37" name="Google Shape;1837;p143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38" name="Google Shape;1838;p143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120</a:t>
            </a:fld>
            <a:endParaRPr/>
          </a:p>
        </p:txBody>
      </p:sp>
      <p:sp>
        <p:nvSpPr>
          <p:cNvPr id="1839" name="Google Shape;1839;p143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Evaluation: Ablation study 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840" name="Google Shape;1840;p143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latin typeface="Calibri"/>
                <a:ea typeface="Calibri"/>
                <a:cs typeface="Calibri"/>
                <a:sym typeface="Calibri"/>
              </a:rPr>
              <a:t>AFLGo+Selective path exploration with AFLGo distance metric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6.68x Speedup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1" name="Google Shape;1841;p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588" y="2361300"/>
            <a:ext cx="7822425" cy="23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7" name="Google Shape;1847;p1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8" name="Google Shape;1848;p1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9" name="Google Shape;1849;p144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0" name="Google Shape;1850;p1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1" name="Google Shape;1851;p144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52" name="Google Shape;1852;p144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3" name="Google Shape;1853;p144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121</a:t>
            </a:fld>
            <a:endParaRPr/>
          </a:p>
        </p:txBody>
      </p:sp>
      <p:sp>
        <p:nvSpPr>
          <p:cNvPr id="1854" name="Google Shape;1854;p144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Evaluation: Ablation study 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855" name="Google Shape;1855;p144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latin typeface="Calibri"/>
                <a:ea typeface="Calibri"/>
                <a:cs typeface="Calibri"/>
                <a:sym typeface="Calibri"/>
              </a:rPr>
              <a:t>AFLGo+Selective path exploration with AFLGo distance metric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6.68x Speedup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" sz="1600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SelectFuzz outperformed it in 17 out of 18</a:t>
            </a:r>
            <a:endParaRPr sz="1600" dirty="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6" name="Google Shape;1856;p1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588" y="2361300"/>
            <a:ext cx="7822425" cy="23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591;p127">
            <a:extLst>
              <a:ext uri="{FF2B5EF4-FFF2-40B4-BE49-F238E27FC236}">
                <a16:creationId xmlns:a16="http://schemas.microsoft.com/office/drawing/2014/main" id="{6636050F-8C65-7815-F055-B35B1462EB04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1039365" y="2330402"/>
            <a:ext cx="7398338" cy="2360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p1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3" name="Google Shape;1863;p1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4" name="Google Shape;1864;p145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5" name="Google Shape;1865;p1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6" name="Google Shape;1866;p145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67" name="Google Shape;1867;p145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68" name="Google Shape;1868;p145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122</a:t>
            </a:fld>
            <a:endParaRPr/>
          </a:p>
        </p:txBody>
      </p:sp>
      <p:sp>
        <p:nvSpPr>
          <p:cNvPr id="1869" name="Google Shape;1869;p145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Evaluation: Factors that affect performance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870" name="Google Shape;1870;p145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Introduces </a:t>
            </a:r>
            <a:r>
              <a:rPr lang="e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Instrumentation </a:t>
            </a: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overhead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Identified 1.96% of BB or 12.33% of Reachable BB as relevant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Significantly less than AFLGo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2" name="Google Shape;1872;p145"/>
          <p:cNvSpPr/>
          <p:nvPr/>
        </p:nvSpPr>
        <p:spPr>
          <a:xfrm>
            <a:off x="4638900" y="2387575"/>
            <a:ext cx="469800" cy="2219634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977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8" name="Google Shape;1948;p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9" name="Google Shape;1949;p1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p151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1" name="Google Shape;1951;p1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2" name="Google Shape;1952;p151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53" name="Google Shape;1953;p151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54" name="Google Shape;1954;p151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123</a:t>
            </a:fld>
            <a:endParaRPr/>
          </a:p>
        </p:txBody>
      </p:sp>
      <p:sp>
        <p:nvSpPr>
          <p:cNvPr id="1955" name="Google Shape;1955;p151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Evaluation: Performance on Benchmarks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956" name="Google Shape;1956;p151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latin typeface="Calibri"/>
                <a:ea typeface="Calibri"/>
                <a:cs typeface="Calibri"/>
                <a:sym typeface="Calibri"/>
              </a:rPr>
              <a:t>Settings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On Google Fuzzer Test Suit (GFTS) 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Assess different techniques (e.g path pruning, byte-level taint tracking, SPE)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5 times 24 hour budget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7" name="Google Shape;1957;p151"/>
          <p:cNvPicPr preferRelativeResize="0"/>
          <p:nvPr/>
        </p:nvPicPr>
        <p:blipFill>
          <a:blip r:embed="rId5"/>
          <a:srcRect/>
          <a:stretch/>
        </p:blipFill>
        <p:spPr>
          <a:xfrm>
            <a:off x="1157164" y="2478339"/>
            <a:ext cx="6992412" cy="2193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957;p151">
            <a:extLst>
              <a:ext uri="{FF2B5EF4-FFF2-40B4-BE49-F238E27FC236}">
                <a16:creationId xmlns:a16="http://schemas.microsoft.com/office/drawing/2014/main" id="{30B36EF0-581E-EE27-0BE4-16C1F9E8C451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1157164" y="2478339"/>
            <a:ext cx="6992412" cy="2193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3" name="Google Shape;1963;p1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4" name="Google Shape;1964;p1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p152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6" name="Google Shape;1966;p1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7" name="Google Shape;1967;p152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68" name="Google Shape;1968;p152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69" name="Google Shape;1969;p152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124</a:t>
            </a:fld>
            <a:endParaRPr/>
          </a:p>
        </p:txBody>
      </p:sp>
      <p:sp>
        <p:nvSpPr>
          <p:cNvPr id="1970" name="Google Shape;1970;p152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Evaluation: Performance on Benchmarks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971" name="Google Shape;1971;p152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latin typeface="Calibri"/>
                <a:ea typeface="Calibri"/>
                <a:cs typeface="Calibri"/>
                <a:sym typeface="Calibri"/>
              </a:rPr>
              <a:t>SelectFuzz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Best at libarchive 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3" name="Google Shape;1973;p152"/>
          <p:cNvSpPr/>
          <p:nvPr/>
        </p:nvSpPr>
        <p:spPr>
          <a:xfrm>
            <a:off x="1285179" y="3526971"/>
            <a:ext cx="6701657" cy="1187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4" name="Google Shape;1974;p152"/>
          <p:cNvSpPr txBox="1"/>
          <p:nvPr/>
        </p:nvSpPr>
        <p:spPr>
          <a:xfrm>
            <a:off x="7276321" y="2540575"/>
            <a:ext cx="380100" cy="20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975" name="Google Shape;1975;p152"/>
          <p:cNvSpPr/>
          <p:nvPr/>
        </p:nvSpPr>
        <p:spPr>
          <a:xfrm>
            <a:off x="7341316" y="2540575"/>
            <a:ext cx="351600" cy="2040300"/>
          </a:xfrm>
          <a:prstGeom prst="rect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957;p151">
            <a:extLst>
              <a:ext uri="{FF2B5EF4-FFF2-40B4-BE49-F238E27FC236}">
                <a16:creationId xmlns:a16="http://schemas.microsoft.com/office/drawing/2014/main" id="{30B36EF0-581E-EE27-0BE4-16C1F9E8C451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1157164" y="2478339"/>
            <a:ext cx="6992412" cy="2193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3" name="Google Shape;1963;p1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4" name="Google Shape;1964;p1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p152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6" name="Google Shape;1966;p1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7" name="Google Shape;1967;p152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68" name="Google Shape;1968;p152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69" name="Google Shape;1969;p152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125</a:t>
            </a:fld>
            <a:endParaRPr/>
          </a:p>
        </p:txBody>
      </p:sp>
      <p:sp>
        <p:nvSpPr>
          <p:cNvPr id="1970" name="Google Shape;1970;p152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Evaluation: Performance on Benchmarks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971" name="Google Shape;1971;p152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latin typeface="Calibri"/>
                <a:ea typeface="Calibri"/>
                <a:cs typeface="Calibri"/>
                <a:sym typeface="Calibri"/>
              </a:rPr>
              <a:t>SelectFuzz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Best at libarchive </a:t>
            </a: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s" sz="1600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AFLGo, Beacon and AFLChun failed</a:t>
            </a: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3" name="Google Shape;1973;p152"/>
          <p:cNvSpPr/>
          <p:nvPr/>
        </p:nvSpPr>
        <p:spPr>
          <a:xfrm>
            <a:off x="1285179" y="3526971"/>
            <a:ext cx="6701657" cy="1187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4" name="Google Shape;1974;p152"/>
          <p:cNvSpPr txBox="1"/>
          <p:nvPr/>
        </p:nvSpPr>
        <p:spPr>
          <a:xfrm>
            <a:off x="7276321" y="2540575"/>
            <a:ext cx="380100" cy="20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3" name="Google Shape;1993;p153">
            <a:extLst>
              <a:ext uri="{FF2B5EF4-FFF2-40B4-BE49-F238E27FC236}">
                <a16:creationId xmlns:a16="http://schemas.microsoft.com/office/drawing/2014/main" id="{8A221413-C37D-4BAD-70D8-ABC3E7F05DC8}"/>
              </a:ext>
            </a:extLst>
          </p:cNvPr>
          <p:cNvSpPr/>
          <p:nvPr/>
        </p:nvSpPr>
        <p:spPr>
          <a:xfrm>
            <a:off x="3589348" y="2522577"/>
            <a:ext cx="380100" cy="2058298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993;p153">
            <a:extLst>
              <a:ext uri="{FF2B5EF4-FFF2-40B4-BE49-F238E27FC236}">
                <a16:creationId xmlns:a16="http://schemas.microsoft.com/office/drawing/2014/main" id="{CE4292CA-1D37-FEC2-16A0-412468BA9C4E}"/>
              </a:ext>
            </a:extLst>
          </p:cNvPr>
          <p:cNvSpPr/>
          <p:nvPr/>
        </p:nvSpPr>
        <p:spPr>
          <a:xfrm>
            <a:off x="4321048" y="2522577"/>
            <a:ext cx="380100" cy="2058298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993;p153">
            <a:extLst>
              <a:ext uri="{FF2B5EF4-FFF2-40B4-BE49-F238E27FC236}">
                <a16:creationId xmlns:a16="http://schemas.microsoft.com/office/drawing/2014/main" id="{18D96621-6EDA-4BB9-C857-66180EEC6E94}"/>
              </a:ext>
            </a:extLst>
          </p:cNvPr>
          <p:cNvSpPr/>
          <p:nvPr/>
        </p:nvSpPr>
        <p:spPr>
          <a:xfrm>
            <a:off x="6544621" y="2522577"/>
            <a:ext cx="380100" cy="2058297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02313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957;p151">
            <a:extLst>
              <a:ext uri="{FF2B5EF4-FFF2-40B4-BE49-F238E27FC236}">
                <a16:creationId xmlns:a16="http://schemas.microsoft.com/office/drawing/2014/main" id="{30B36EF0-581E-EE27-0BE4-16C1F9E8C451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1157164" y="2478339"/>
            <a:ext cx="6992412" cy="2193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3" name="Google Shape;1963;p1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4" name="Google Shape;1964;p1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p152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6" name="Google Shape;1966;p1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7" name="Google Shape;1967;p152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68" name="Google Shape;1968;p152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69" name="Google Shape;1969;p152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126</a:t>
            </a:fld>
            <a:endParaRPr/>
          </a:p>
        </p:txBody>
      </p:sp>
      <p:sp>
        <p:nvSpPr>
          <p:cNvPr id="1970" name="Google Shape;1970;p152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Evaluation: Performance on Benchmarks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971" name="Google Shape;1971;p152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latin typeface="Calibri"/>
                <a:ea typeface="Calibri"/>
                <a:cs typeface="Calibri"/>
                <a:sym typeface="Calibri"/>
              </a:rPr>
              <a:t>SelectFuzz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Best at libarchive </a:t>
            </a:r>
            <a:r>
              <a:rPr lang="es" sz="1600" dirty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→ AFLGo, Beacon and AFLChun failed</a:t>
            </a:r>
          </a:p>
          <a:p>
            <a:pPr marL="457200" indent="-330200">
              <a:buSzPts val="1600"/>
              <a:buFont typeface="Calibri"/>
              <a:buChar char="●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Statistically significant results for most cases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4" name="Google Shape;1974;p152"/>
          <p:cNvSpPr txBox="1"/>
          <p:nvPr/>
        </p:nvSpPr>
        <p:spPr>
          <a:xfrm>
            <a:off x="7276321" y="2540575"/>
            <a:ext cx="380100" cy="20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" name="Google Shape;2012;p154">
            <a:extLst>
              <a:ext uri="{FF2B5EF4-FFF2-40B4-BE49-F238E27FC236}">
                <a16:creationId xmlns:a16="http://schemas.microsoft.com/office/drawing/2014/main" id="{6DCAD272-8BDB-0C70-5614-E47D7DCD7CCE}"/>
              </a:ext>
            </a:extLst>
          </p:cNvPr>
          <p:cNvSpPr/>
          <p:nvPr/>
        </p:nvSpPr>
        <p:spPr>
          <a:xfrm>
            <a:off x="7669074" y="2518499"/>
            <a:ext cx="351600" cy="2062375"/>
          </a:xfrm>
          <a:prstGeom prst="rect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71612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957;p151">
            <a:extLst>
              <a:ext uri="{FF2B5EF4-FFF2-40B4-BE49-F238E27FC236}">
                <a16:creationId xmlns:a16="http://schemas.microsoft.com/office/drawing/2014/main" id="{30B36EF0-581E-EE27-0BE4-16C1F9E8C451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1157164" y="2478339"/>
            <a:ext cx="6992412" cy="2193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3" name="Google Shape;1963;p1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4" name="Google Shape;1964;p1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p152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6" name="Google Shape;1966;p1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7" name="Google Shape;1967;p152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68" name="Google Shape;1968;p152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69" name="Google Shape;1969;p152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127</a:t>
            </a:fld>
            <a:endParaRPr/>
          </a:p>
        </p:txBody>
      </p:sp>
      <p:sp>
        <p:nvSpPr>
          <p:cNvPr id="1970" name="Google Shape;1970;p152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Evaluation: Performance on Benchmarks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971" name="Google Shape;1971;p152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latin typeface="Calibri"/>
                <a:ea typeface="Calibri"/>
                <a:cs typeface="Calibri"/>
                <a:sym typeface="Calibri"/>
              </a:rPr>
              <a:t>SelectFuzz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Best at libarchive </a:t>
            </a:r>
            <a:r>
              <a:rPr lang="es" sz="1600" dirty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→ AFLGo, Beacon and AFLChun failed</a:t>
            </a:r>
          </a:p>
          <a:p>
            <a:pPr marL="457200" indent="-330200">
              <a:buSzPts val="1600"/>
              <a:buFont typeface="Calibri"/>
              <a:buChar char="●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Statistically significant results for most cases</a:t>
            </a:r>
          </a:p>
          <a:p>
            <a:pPr marL="457200" indent="-330200">
              <a:buSzPts val="1600"/>
              <a:buFont typeface="Calibri"/>
              <a:buChar char="●"/>
            </a:pPr>
            <a:r>
              <a:rPr lang="en-US" sz="1600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Not so good at generating high quality constraints </a:t>
            </a:r>
          </a:p>
          <a:p>
            <a:pPr marL="457200" indent="-330200">
              <a:buSzPts val="1600"/>
              <a:buFont typeface="Calibri"/>
              <a:buChar char="●"/>
            </a:pP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4" name="Google Shape;1974;p152"/>
          <p:cNvSpPr txBox="1"/>
          <p:nvPr/>
        </p:nvSpPr>
        <p:spPr>
          <a:xfrm>
            <a:off x="7276321" y="2540575"/>
            <a:ext cx="380100" cy="20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3" name="Google Shape;2029;p155">
            <a:extLst>
              <a:ext uri="{FF2B5EF4-FFF2-40B4-BE49-F238E27FC236}">
                <a16:creationId xmlns:a16="http://schemas.microsoft.com/office/drawing/2014/main" id="{DA2DFA37-2365-D5A8-FC23-D75C107A11DF}"/>
              </a:ext>
            </a:extLst>
          </p:cNvPr>
          <p:cNvSpPr/>
          <p:nvPr/>
        </p:nvSpPr>
        <p:spPr>
          <a:xfrm>
            <a:off x="1219798" y="2828420"/>
            <a:ext cx="6800876" cy="199787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030;p155">
            <a:extLst>
              <a:ext uri="{FF2B5EF4-FFF2-40B4-BE49-F238E27FC236}">
                <a16:creationId xmlns:a16="http://schemas.microsoft.com/office/drawing/2014/main" id="{AB9F1643-80EC-05DD-BDBB-6D0D3407C496}"/>
              </a:ext>
            </a:extLst>
          </p:cNvPr>
          <p:cNvSpPr/>
          <p:nvPr/>
        </p:nvSpPr>
        <p:spPr>
          <a:xfrm>
            <a:off x="1219798" y="3150867"/>
            <a:ext cx="6800876" cy="2880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031;p155">
            <a:extLst>
              <a:ext uri="{FF2B5EF4-FFF2-40B4-BE49-F238E27FC236}">
                <a16:creationId xmlns:a16="http://schemas.microsoft.com/office/drawing/2014/main" id="{DE904983-1FCC-B36D-C1E5-432EAF5F98C4}"/>
              </a:ext>
            </a:extLst>
          </p:cNvPr>
          <p:cNvSpPr/>
          <p:nvPr/>
        </p:nvSpPr>
        <p:spPr>
          <a:xfrm>
            <a:off x="1219797" y="3739870"/>
            <a:ext cx="6800875" cy="199787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032;p155">
            <a:extLst>
              <a:ext uri="{FF2B5EF4-FFF2-40B4-BE49-F238E27FC236}">
                <a16:creationId xmlns:a16="http://schemas.microsoft.com/office/drawing/2014/main" id="{FF7DBBEC-C63C-7EFB-2C4A-CB65DBEB78F8}"/>
              </a:ext>
            </a:extLst>
          </p:cNvPr>
          <p:cNvSpPr/>
          <p:nvPr/>
        </p:nvSpPr>
        <p:spPr>
          <a:xfrm>
            <a:off x="1219797" y="4069342"/>
            <a:ext cx="6800874" cy="81188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033;p155">
            <a:extLst>
              <a:ext uri="{FF2B5EF4-FFF2-40B4-BE49-F238E27FC236}">
                <a16:creationId xmlns:a16="http://schemas.microsoft.com/office/drawing/2014/main" id="{D6F4B581-08EF-8362-AC78-9B05BFC16E81}"/>
              </a:ext>
            </a:extLst>
          </p:cNvPr>
          <p:cNvSpPr/>
          <p:nvPr/>
        </p:nvSpPr>
        <p:spPr>
          <a:xfrm>
            <a:off x="1219796" y="4358003"/>
            <a:ext cx="6800873" cy="81188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49045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9" name="Google Shape;2039;p1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0" name="Google Shape;2040;p1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1" name="Google Shape;2041;p156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2" name="Google Shape;2042;p1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3" name="Google Shape;2043;p156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44" name="Google Shape;2044;p156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45" name="Google Shape;2045;p156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128</a:t>
            </a:fld>
            <a:endParaRPr/>
          </a:p>
        </p:txBody>
      </p:sp>
      <p:sp>
        <p:nvSpPr>
          <p:cNvPr id="2046" name="Google Shape;2046;p156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Evaluation: New vulnerabilities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047" name="Google Shape;2047;p156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Applications evaluated in recent works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8" name="Google Shape;2048;p156"/>
          <p:cNvPicPr preferRelativeResize="0"/>
          <p:nvPr/>
        </p:nvPicPr>
        <p:blipFill>
          <a:blip r:embed="rId5"/>
          <a:srcRect/>
          <a:stretch/>
        </p:blipFill>
        <p:spPr>
          <a:xfrm>
            <a:off x="2738249" y="2369966"/>
            <a:ext cx="3888950" cy="2084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Google Shape;2054;p1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5" name="Google Shape;2055;p1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6" name="Google Shape;2056;p157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7" name="Google Shape;2057;p1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8" name="Google Shape;2058;p157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59" name="Google Shape;2059;p157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60" name="Google Shape;2060;p157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129</a:t>
            </a:fld>
            <a:endParaRPr/>
          </a:p>
        </p:txBody>
      </p:sp>
      <p:sp>
        <p:nvSpPr>
          <p:cNvPr id="2061" name="Google Shape;2061;p157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Evaluation: New vulnerabilities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062" name="Google Shape;2062;p157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Applications evaluated in recent works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es" sz="16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14 new vulnerabilities with a time budget of 72 hours </a:t>
            </a:r>
            <a:endParaRPr sz="16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oogle Shape;2048;p156">
            <a:extLst>
              <a:ext uri="{FF2B5EF4-FFF2-40B4-BE49-F238E27FC236}">
                <a16:creationId xmlns:a16="http://schemas.microsoft.com/office/drawing/2014/main" id="{BA505F2D-FFE2-E0CA-6382-6AA5477F7AE1}"/>
              </a:ext>
            </a:extLst>
          </p:cNvPr>
          <p:cNvPicPr preferRelativeResize="0"/>
          <p:nvPr/>
        </p:nvPicPr>
        <p:blipFill>
          <a:blip r:embed="rId5"/>
          <a:srcRect/>
          <a:stretch/>
        </p:blipFill>
        <p:spPr>
          <a:xfrm>
            <a:off x="2738249" y="2369966"/>
            <a:ext cx="3888950" cy="2084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48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3" name="Google Shape;423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8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25" name="Google Shape;425;p48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6" name="Google Shape;426;p48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13</a:t>
            </a:fld>
            <a:endParaRPr/>
          </a:p>
        </p:txBody>
      </p:sp>
      <p:sp>
        <p:nvSpPr>
          <p:cNvPr id="427" name="Google Shape;427;p48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Motivation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428" name="Google Shape;428;p48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affects fuzzer efficiency?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Fuzzer efficiency = Right allocation of its energy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should we allocate this energy?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Code does not help in triggering vulnerabilities = Irrelevant code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981367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9" name="Google Shape;2069;p1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0" name="Google Shape;2070;p1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p158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2" name="Google Shape;2072;p1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3" name="Google Shape;2073;p158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74" name="Google Shape;2074;p158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75" name="Google Shape;2075;p158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130</a:t>
            </a:fld>
            <a:endParaRPr/>
          </a:p>
        </p:txBody>
      </p:sp>
      <p:sp>
        <p:nvSpPr>
          <p:cNvPr id="2076" name="Google Shape;2076;p158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Evaluation: New vulnerabilities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077" name="Google Shape;2077;p158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Applications evaluated in recent works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 new vulnerabilities with a time budget of 72 hours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Heap overflow, segmentation fault, memory leak</a:t>
            </a:r>
            <a:endParaRPr sz="16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oogle Shape;2048;p156">
            <a:extLst>
              <a:ext uri="{FF2B5EF4-FFF2-40B4-BE49-F238E27FC236}">
                <a16:creationId xmlns:a16="http://schemas.microsoft.com/office/drawing/2014/main" id="{F5B315A6-EDA0-69FF-A935-433208DA8F7A}"/>
              </a:ext>
            </a:extLst>
          </p:cNvPr>
          <p:cNvPicPr preferRelativeResize="0"/>
          <p:nvPr/>
        </p:nvPicPr>
        <p:blipFill>
          <a:blip r:embed="rId5"/>
          <a:srcRect/>
          <a:stretch/>
        </p:blipFill>
        <p:spPr>
          <a:xfrm>
            <a:off x="2738249" y="2369966"/>
            <a:ext cx="3888950" cy="2084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4" name="Google Shape;2084;p1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5" name="Google Shape;2085;p1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6" name="Google Shape;2086;p159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7" name="Google Shape;2087;p1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8" name="Google Shape;2088;p159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89" name="Google Shape;2089;p159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90" name="Google Shape;2090;p159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131</a:t>
            </a:fld>
            <a:endParaRPr/>
          </a:p>
        </p:txBody>
      </p:sp>
      <p:sp>
        <p:nvSpPr>
          <p:cNvPr id="2091" name="Google Shape;2091;p159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Evaluation: New vulnerabilities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092" name="Google Shape;2092;p159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Applications evaluated in recent works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 new vulnerabilities with a time budget of 72 hours 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Heap overflow, segmentation fault, memory leak</a:t>
            </a:r>
            <a:endParaRPr sz="1600" dirty="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Complex software (e.g popple and libjpeg)</a:t>
            </a:r>
            <a:endParaRPr sz="1600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oogle Shape;2048;p156">
            <a:extLst>
              <a:ext uri="{FF2B5EF4-FFF2-40B4-BE49-F238E27FC236}">
                <a16:creationId xmlns:a16="http://schemas.microsoft.com/office/drawing/2014/main" id="{EF2AA477-A23A-5A39-68B6-1D671A527D9F}"/>
              </a:ext>
            </a:extLst>
          </p:cNvPr>
          <p:cNvPicPr preferRelativeResize="0"/>
          <p:nvPr/>
        </p:nvPicPr>
        <p:blipFill>
          <a:blip r:embed="rId5"/>
          <a:srcRect/>
          <a:stretch/>
        </p:blipFill>
        <p:spPr>
          <a:xfrm>
            <a:off x="2738249" y="2369966"/>
            <a:ext cx="3888950" cy="2084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8" name="Google Shape;1568;p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9" name="Google Shape;1569;p1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126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1" name="Google Shape;1571;p1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2" name="Google Shape;1572;p126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73" name="Google Shape;1573;p126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74" name="Google Shape;1574;p126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132</a:t>
            </a:fld>
            <a:endParaRPr/>
          </a:p>
        </p:txBody>
      </p:sp>
      <p:sp>
        <p:nvSpPr>
          <p:cNvPr id="1575" name="Google Shape;1575;p126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 dirty="0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</a:t>
            </a:r>
            <a:endParaRPr sz="2400" b="1" i="0" u="none" strike="noStrike" cap="none" dirty="0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76" name="Google Shape;1576;p126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576;p126">
            <a:extLst>
              <a:ext uri="{FF2B5EF4-FFF2-40B4-BE49-F238E27FC236}">
                <a16:creationId xmlns:a16="http://schemas.microsoft.com/office/drawing/2014/main" id="{D24D14AD-819B-8861-4C6D-523A7B9391E0}"/>
              </a:ext>
            </a:extLst>
          </p:cNvPr>
          <p:cNvSpPr txBox="1"/>
          <p:nvPr/>
        </p:nvSpPr>
        <p:spPr>
          <a:xfrm>
            <a:off x="1021374" y="8923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" sz="2800" b="1" dirty="0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i="0" u="none" strike="noStrike" cap="none" dirty="0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Limitations</a:t>
            </a:r>
            <a:endParaRPr sz="4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 descr="A robot with a computer monitor&#10;&#10;Description automatically generated">
            <a:extLst>
              <a:ext uri="{FF2B5EF4-FFF2-40B4-BE49-F238E27FC236}">
                <a16:creationId xmlns:a16="http://schemas.microsoft.com/office/drawing/2014/main" id="{3C861B7D-F890-0363-B1F6-E9A37B784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3004" y="2236506"/>
            <a:ext cx="3778132" cy="222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3677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9" name="Google Shape;2099;p1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0" name="Google Shape;2100;p1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1" name="Google Shape;2101;p160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2" name="Google Shape;2102;p1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3" name="Google Shape;2103;p160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04" name="Google Shape;2104;p160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05" name="Google Shape;2105;p160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133</a:t>
            </a:fld>
            <a:endParaRPr/>
          </a:p>
        </p:txBody>
      </p:sp>
      <p:sp>
        <p:nvSpPr>
          <p:cNvPr id="2106" name="Google Shape;2106;p160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dirty="0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Limitations: False positives </a:t>
            </a:r>
            <a:endParaRPr sz="2400" b="1" i="0" u="none" strike="noStrike" cap="none" dirty="0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107" name="Google Shape;2107;p160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Overestimation of relevant code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Overapproximates call relationships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Conservative alias analysis in data-flow analysis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All variables are considered critical when identifying data-dependent code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3" name="Google Shape;2113;p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4" name="Google Shape;2114;p1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5" name="Google Shape;2115;p161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6" name="Google Shape;2116;p1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7" name="Google Shape;2117;p161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18" name="Google Shape;2118;p161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19" name="Google Shape;2119;p161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134</a:t>
            </a:fld>
            <a:endParaRPr/>
          </a:p>
        </p:txBody>
      </p:sp>
      <p:sp>
        <p:nvSpPr>
          <p:cNvPr id="2120" name="Google Shape;2120;p161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dirty="0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Limitations: False positives </a:t>
            </a:r>
            <a:endParaRPr sz="2400" b="1" i="0" u="none" strike="noStrike" cap="none" dirty="0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121" name="Google Shape;2121;p161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Overestimation of relevant code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Overapproximates call relationships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Conservative alias analysis in data-flow analysis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All variables are considered critical when identifying data-dependent code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Calibri"/>
              <a:buChar char="★"/>
            </a:pPr>
            <a:r>
              <a:rPr lang="es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Not solved 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7" name="Google Shape;2127;p1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8" name="Google Shape;2128;p1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9" name="Google Shape;2129;p162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0" name="Google Shape;2130;p1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1" name="Google Shape;2131;p162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32" name="Google Shape;2132;p162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33" name="Google Shape;2133;p162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135</a:t>
            </a:fld>
            <a:endParaRPr/>
          </a:p>
        </p:txBody>
      </p:sp>
      <p:sp>
        <p:nvSpPr>
          <p:cNvPr id="2134" name="Google Shape;2134;p162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dirty="0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Limitations: False positives </a:t>
            </a:r>
            <a:endParaRPr sz="2400" b="1" i="0" u="none" strike="noStrike" cap="none" dirty="0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135" name="Google Shape;2135;p162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Overestimation of relevant code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Overapproximates call relationships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Conservative alias analysis in data-flow analysis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All variables are considered critical when identifying data-dependent code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Calibri"/>
              <a:buChar char="★"/>
            </a:pPr>
            <a:r>
              <a:rPr lang="es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Not solved 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★"/>
            </a:pPr>
            <a:r>
              <a:rPr lang="es" sz="16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Already excludes a large portion of the code </a:t>
            </a:r>
            <a:endParaRPr sz="16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1" name="Google Shape;2141;p1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2" name="Google Shape;2142;p1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3" name="Google Shape;2143;p163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4" name="Google Shape;2144;p1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5" name="Google Shape;2145;p163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46" name="Google Shape;2146;p163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47" name="Google Shape;2147;p163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136</a:t>
            </a:fld>
            <a:endParaRPr/>
          </a:p>
        </p:txBody>
      </p:sp>
      <p:sp>
        <p:nvSpPr>
          <p:cNvPr id="2148" name="Google Shape;2148;p163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dirty="0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Limitations: False positives </a:t>
            </a:r>
            <a:endParaRPr sz="2400" b="1" i="0" u="none" strike="noStrike" cap="none" dirty="0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149" name="Google Shape;2149;p163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Overestimation of relevant code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Overapproximates call relationships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Conservative alias analysis in data-flow analysis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All variables are considered critical when identifying data-dependent code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★"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solved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★"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excludes a large portion of the code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es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Static analysis techniques could help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5" name="Google Shape;2155;p1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6" name="Google Shape;2156;p1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7" name="Google Shape;2157;p164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8" name="Google Shape;2158;p1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9" name="Google Shape;2159;p164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60" name="Google Shape;2160;p164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61" name="Google Shape;2161;p164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137</a:t>
            </a:fld>
            <a:endParaRPr/>
          </a:p>
        </p:txBody>
      </p:sp>
      <p:sp>
        <p:nvSpPr>
          <p:cNvPr id="2162" name="Google Shape;2162;p164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dirty="0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Limitations: Complex path Constraints</a:t>
            </a:r>
            <a:endParaRPr sz="2400" b="1" i="0" u="none" strike="noStrike" cap="none" dirty="0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163" name="Google Shape;2163;p164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Random mutation is not effective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Common challenge in fuzzing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9" name="Google Shape;2169;p1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0" name="Google Shape;2170;p1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1" name="Google Shape;2171;p165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2" name="Google Shape;2172;p1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3" name="Google Shape;2173;p165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74" name="Google Shape;2174;p165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75" name="Google Shape;2175;p165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138</a:t>
            </a:fld>
            <a:endParaRPr/>
          </a:p>
        </p:txBody>
      </p:sp>
      <p:sp>
        <p:nvSpPr>
          <p:cNvPr id="2176" name="Google Shape;2176;p165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dirty="0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Limitations: Complex path Constraints</a:t>
            </a:r>
            <a:endParaRPr sz="2400" b="1" i="0" u="none" strike="noStrike" cap="none" dirty="0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177" name="Google Shape;2177;p165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Random mutation is not effective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Common challenge in fuzzing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es" sz="1600" b="1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Integrating techniques such as symbolic execution can help</a:t>
            </a:r>
            <a:endParaRPr sz="1600" b="1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3" name="Google Shape;2183;p1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4" name="Google Shape;2184;p1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5" name="Google Shape;2185;p166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6" name="Google Shape;2186;p1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7" name="Google Shape;2187;p166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88" name="Google Shape;2188;p166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89" name="Google Shape;2189;p166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139</a:t>
            </a:fld>
            <a:endParaRPr/>
          </a:p>
        </p:txBody>
      </p:sp>
      <p:sp>
        <p:nvSpPr>
          <p:cNvPr id="2190" name="Google Shape;2190;p166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dirty="0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Limitations: Identifying vulnerable paths</a:t>
            </a:r>
            <a:endParaRPr sz="2400" b="1" i="0" u="none" strike="noStrike" cap="none" dirty="0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191" name="Google Shape;2191;p166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Attempts to explore all reachable paths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Common challenge in fuzzing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4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4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9" name="Google Shape;229;p34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0" name="Google Shape;230;p34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14</a:t>
            </a:fld>
            <a:endParaRPr/>
          </a:p>
        </p:txBody>
      </p:sp>
      <p:sp>
        <p:nvSpPr>
          <p:cNvPr id="231" name="Google Shape;231;p34"/>
          <p:cNvSpPr txBox="1"/>
          <p:nvPr/>
        </p:nvSpPr>
        <p:spPr>
          <a:xfrm>
            <a:off x="868974" y="109500"/>
            <a:ext cx="69759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Background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32" name="Google Shape;232;p34"/>
          <p:cNvSpPr txBox="1"/>
          <p:nvPr/>
        </p:nvSpPr>
        <p:spPr>
          <a:xfrm>
            <a:off x="868974" y="739975"/>
            <a:ext cx="7530121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 directions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diagram of a computer hardware flow&#10;&#10;Description automatically generated with medium confidence">
            <a:extLst>
              <a:ext uri="{FF2B5EF4-FFF2-40B4-BE49-F238E27FC236}">
                <a16:creationId xmlns:a16="http://schemas.microsoft.com/office/drawing/2014/main" id="{C896729E-EB65-F4C3-A938-AE7B86E7F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644" y="3214802"/>
            <a:ext cx="3480982" cy="1392394"/>
          </a:xfrm>
          <a:prstGeom prst="rect">
            <a:avLst/>
          </a:prstGeom>
        </p:spPr>
      </p:pic>
      <p:pic>
        <p:nvPicPr>
          <p:cNvPr id="4" name="Picture 3" descr="A yellow figure holding a magnifying glass&#10;&#10;Description automatically generated">
            <a:extLst>
              <a:ext uri="{FF2B5EF4-FFF2-40B4-BE49-F238E27FC236}">
                <a16:creationId xmlns:a16="http://schemas.microsoft.com/office/drawing/2014/main" id="{F106318D-0C05-F84C-0ED5-670C1975A5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7500" y="2801099"/>
            <a:ext cx="2488294" cy="1866221"/>
          </a:xfrm>
          <a:prstGeom prst="rect">
            <a:avLst/>
          </a:prstGeom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7" name="Google Shape;2197;p1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8" name="Google Shape;2198;p1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9" name="Google Shape;2199;p167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0" name="Google Shape;2200;p1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1" name="Google Shape;2201;p167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02" name="Google Shape;2202;p167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03" name="Google Shape;2203;p167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140</a:t>
            </a:fld>
            <a:endParaRPr/>
          </a:p>
        </p:txBody>
      </p:sp>
      <p:sp>
        <p:nvSpPr>
          <p:cNvPr id="2204" name="Google Shape;2204;p167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dirty="0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Limitations: Identifying vulnerable paths</a:t>
            </a:r>
            <a:endParaRPr sz="2400" b="1" i="0" u="none" strike="noStrike" cap="none" dirty="0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205" name="Google Shape;2205;p167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Attempts to explore all reachable paths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Common challenge in fuzzing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Calibri"/>
              <a:buChar char="★"/>
            </a:pPr>
            <a:r>
              <a:rPr lang="es" sz="1600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Not all reachable paths are vulnerable 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1" name="Google Shape;2211;p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2" name="Google Shape;2212;p1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3" name="Google Shape;2213;p168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4" name="Google Shape;2214;p1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5" name="Google Shape;2215;p168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16" name="Google Shape;2216;p168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17" name="Google Shape;2217;p168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141</a:t>
            </a:fld>
            <a:endParaRPr/>
          </a:p>
        </p:txBody>
      </p:sp>
      <p:sp>
        <p:nvSpPr>
          <p:cNvPr id="2218" name="Google Shape;2218;p168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dirty="0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Limitations: Identifying vulnerable paths</a:t>
            </a:r>
            <a:endParaRPr sz="2400" b="1" i="0" u="none" strike="noStrike" cap="none" dirty="0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219" name="Google Shape;2219;p168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Attempts to explore all reachable paths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Common challenge in fuzzing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Calibri"/>
              <a:buChar char="★"/>
            </a:pPr>
            <a:r>
              <a:rPr lang="es" sz="1600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Not all reachable paths are vulnerable 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es" sz="1600" b="1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Including addition vulnerability information such as crash dump can help</a:t>
            </a:r>
            <a:endParaRPr sz="1600" b="1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86F"/>
        </a:solidFill>
        <a:effectLst/>
      </p:bgPr>
    </p:bg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169"/>
          <p:cNvSpPr txBox="1"/>
          <p:nvPr/>
        </p:nvSpPr>
        <p:spPr>
          <a:xfrm>
            <a:off x="2167425" y="2340402"/>
            <a:ext cx="4809300" cy="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s" sz="3400" b="1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Thank You</a:t>
            </a:r>
            <a:endParaRPr sz="3400" b="1" i="0" u="none" strike="noStrike" cap="none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cxnSp>
        <p:nvCxnSpPr>
          <p:cNvPr id="2225" name="Google Shape;2225;p169"/>
          <p:cNvCxnSpPr/>
          <p:nvPr/>
        </p:nvCxnSpPr>
        <p:spPr>
          <a:xfrm>
            <a:off x="3703613" y="2780971"/>
            <a:ext cx="5440500" cy="0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26" name="Google Shape;2226;p169"/>
          <p:cNvCxnSpPr/>
          <p:nvPr/>
        </p:nvCxnSpPr>
        <p:spPr>
          <a:xfrm>
            <a:off x="0" y="2384379"/>
            <a:ext cx="5430300" cy="0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5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5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3" name="Google Shape;243;p35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4" name="Google Shape;244;p35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15</a:t>
            </a:fld>
            <a:endParaRPr/>
          </a:p>
        </p:txBody>
      </p:sp>
      <p:sp>
        <p:nvSpPr>
          <p:cNvPr id="245" name="Google Shape;245;p35"/>
          <p:cNvSpPr txBox="1"/>
          <p:nvPr/>
        </p:nvSpPr>
        <p:spPr>
          <a:xfrm>
            <a:off x="868974" y="109500"/>
            <a:ext cx="69759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Background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 directions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s" sz="16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igh-quality inputs (e.g., leveraging symbolic executions)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i="0" u="none" strike="noStrike" cap="none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 descr="A diagram of a computer hardware flow&#10;&#10;Description automatically generated with medium confidence">
            <a:extLst>
              <a:ext uri="{FF2B5EF4-FFF2-40B4-BE49-F238E27FC236}">
                <a16:creationId xmlns:a16="http://schemas.microsoft.com/office/drawing/2014/main" id="{23248A20-336D-4336-634E-C70916568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644" y="3214802"/>
            <a:ext cx="3480982" cy="1392394"/>
          </a:xfrm>
          <a:prstGeom prst="rect">
            <a:avLst/>
          </a:prstGeom>
        </p:spPr>
      </p:pic>
      <p:pic>
        <p:nvPicPr>
          <p:cNvPr id="4" name="Picture 3" descr="A yellow figure holding a magnifying glass&#10;&#10;Description automatically generated">
            <a:extLst>
              <a:ext uri="{FF2B5EF4-FFF2-40B4-BE49-F238E27FC236}">
                <a16:creationId xmlns:a16="http://schemas.microsoft.com/office/drawing/2014/main" id="{4C76DB71-3926-DD11-64BB-C52246E49D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7500" y="2801099"/>
            <a:ext cx="2488294" cy="186622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6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6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7" name="Google Shape;257;p36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8" name="Google Shape;258;p36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16</a:t>
            </a:fld>
            <a:endParaRPr/>
          </a:p>
        </p:txBody>
      </p:sp>
      <p:sp>
        <p:nvSpPr>
          <p:cNvPr id="259" name="Google Shape;259;p36"/>
          <p:cNvSpPr txBox="1"/>
          <p:nvPr/>
        </p:nvSpPr>
        <p:spPr>
          <a:xfrm>
            <a:off x="868974" y="109500"/>
            <a:ext cx="69759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Background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60" name="Google Shape;260;p36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 directions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s" sz="16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igh-quality inputs (e.g., leveraging symbolic executions)</a:t>
            </a:r>
            <a:endParaRPr lang="es" sz="1600" dirty="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endParaRPr lang="es" sz="16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s" sz="16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nputs of interest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 descr="A yellow figure holding a magnifying glass&#10;&#10;Description automatically generated">
            <a:extLst>
              <a:ext uri="{FF2B5EF4-FFF2-40B4-BE49-F238E27FC236}">
                <a16:creationId xmlns:a16="http://schemas.microsoft.com/office/drawing/2014/main" id="{721533AE-A712-32F7-9196-F64209E8EA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7500" y="2801099"/>
            <a:ext cx="2488294" cy="1866221"/>
          </a:xfrm>
          <a:prstGeom prst="rect">
            <a:avLst/>
          </a:prstGeom>
        </p:spPr>
      </p:pic>
      <p:pic>
        <p:nvPicPr>
          <p:cNvPr id="5" name="Picture 4" descr="A diagram of a computer hardware flow&#10;&#10;Description automatically generated with medium confidence">
            <a:extLst>
              <a:ext uri="{FF2B5EF4-FFF2-40B4-BE49-F238E27FC236}">
                <a16:creationId xmlns:a16="http://schemas.microsoft.com/office/drawing/2014/main" id="{3A52F720-405C-14E8-4352-4AEE8B6ED6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0644" y="3214802"/>
            <a:ext cx="3480982" cy="139239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7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7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1" name="Google Shape;271;p37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2" name="Google Shape;272;p37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17</a:t>
            </a:fld>
            <a:endParaRPr/>
          </a:p>
        </p:txBody>
      </p:sp>
      <p:sp>
        <p:nvSpPr>
          <p:cNvPr id="273" name="Google Shape;273;p37"/>
          <p:cNvSpPr txBox="1"/>
          <p:nvPr/>
        </p:nvSpPr>
        <p:spPr>
          <a:xfrm>
            <a:off x="868974" y="109500"/>
            <a:ext cx="69759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Background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74" name="Google Shape;274;p37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 directions</a:t>
            </a:r>
            <a:endParaRPr lang="en-US"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igh-quality inputs (e.g., leveraging symbolic executions)</a:t>
            </a:r>
            <a:endParaRPr lang="en-US" sz="1600" dirty="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endParaRPr lang="es" sz="16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s" sz="16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nputs of interest </a:t>
            </a: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←</a:t>
            </a: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 sz="1600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SelectFuzz</a:t>
            </a:r>
            <a:endParaRPr sz="1600" dirty="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 descr="A diagram of a computer hardware flow&#10;&#10;Description automatically generated with medium confidence">
            <a:extLst>
              <a:ext uri="{FF2B5EF4-FFF2-40B4-BE49-F238E27FC236}">
                <a16:creationId xmlns:a16="http://schemas.microsoft.com/office/drawing/2014/main" id="{D2FBC9F6-600D-442E-2F10-D518F2A79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644" y="3214802"/>
            <a:ext cx="3480982" cy="1392394"/>
          </a:xfrm>
          <a:prstGeom prst="rect">
            <a:avLst/>
          </a:prstGeom>
        </p:spPr>
      </p:pic>
      <p:pic>
        <p:nvPicPr>
          <p:cNvPr id="6" name="Picture 5" descr="A yellow figure holding a magnifying glass&#10;&#10;Description automatically generated">
            <a:extLst>
              <a:ext uri="{FF2B5EF4-FFF2-40B4-BE49-F238E27FC236}">
                <a16:creationId xmlns:a16="http://schemas.microsoft.com/office/drawing/2014/main" id="{AF9B00CA-A402-BFA3-5165-167EB8CA54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7500" y="2801099"/>
            <a:ext cx="2488294" cy="186622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8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5" name="Google Shape;285;p38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6" name="Google Shape;286;p38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18</a:t>
            </a:fld>
            <a:endParaRPr/>
          </a:p>
        </p:txBody>
      </p:sp>
      <p:sp>
        <p:nvSpPr>
          <p:cNvPr id="287" name="Google Shape;287;p38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Background: Identify the inputs of interest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88" name="Google Shape;288;p38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Distance-based Input Prioritization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 Reachability Analysis</a:t>
            </a:r>
            <a:endParaRPr sz="1600" dirty="0"/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9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9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9" name="Google Shape;299;p39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0" name="Google Shape;300;p39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19</a:t>
            </a:fld>
            <a:endParaRPr/>
          </a:p>
        </p:txBody>
      </p:sp>
      <p:sp>
        <p:nvSpPr>
          <p:cNvPr id="301" name="Google Shape;301;p39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Background: Identify the inputs of interest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02" name="Google Shape;302;p39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Distance-based Input Prioritization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Distance metrics  (e.g </a:t>
            </a: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AFLGo)  </a:t>
            </a:r>
            <a:endParaRPr sz="1600"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 Reachability Analysis</a:t>
            </a:r>
            <a:endParaRPr sz="1600" dirty="0"/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6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6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7" name="Google Shape;117;p26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" name="Google Shape;118;p26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sp>
        <p:nvSpPr>
          <p:cNvPr id="119" name="Google Shape;119;p26"/>
          <p:cNvSpPr txBox="1"/>
          <p:nvPr/>
        </p:nvSpPr>
        <p:spPr>
          <a:xfrm>
            <a:off x="868974" y="109500"/>
            <a:ext cx="69759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Contents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20" name="Google Shape;120;p26"/>
          <p:cNvSpPr txBox="1"/>
          <p:nvPr/>
        </p:nvSpPr>
        <p:spPr>
          <a:xfrm>
            <a:off x="881100" y="680475"/>
            <a:ext cx="7763400" cy="29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❖"/>
            </a:pPr>
            <a:r>
              <a:rPr lang="es" sz="2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and Motivation</a:t>
            </a:r>
            <a:endParaRPr sz="20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❖"/>
            </a:pPr>
            <a:r>
              <a:rPr lang="es" sz="2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 Challenges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❖"/>
            </a:pPr>
            <a:r>
              <a:rPr lang="es" sz="2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SelectFuzz</a:t>
            </a:r>
            <a:endParaRPr sz="20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❖"/>
            </a:pPr>
            <a:r>
              <a:rPr lang="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❖"/>
            </a:pPr>
            <a:r>
              <a:rPr lang="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Limitations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person standing at a desk with a robot&#10;&#10;Description automatically generated">
            <a:extLst>
              <a:ext uri="{FF2B5EF4-FFF2-40B4-BE49-F238E27FC236}">
                <a16:creationId xmlns:a16="http://schemas.microsoft.com/office/drawing/2014/main" id="{CDD5938C-F4B0-32FE-B34C-DC3C6013D9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800" y="1827720"/>
            <a:ext cx="3993610" cy="298956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0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0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3" name="Google Shape;313;p40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4" name="Google Shape;314;p40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20</a:t>
            </a:fld>
            <a:endParaRPr/>
          </a:p>
        </p:txBody>
      </p:sp>
      <p:sp>
        <p:nvSpPr>
          <p:cNvPr id="315" name="Google Shape;315;p40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Background: Identify the inputs of interest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16" name="Google Shape;316;p40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Distance-based Input Prioritization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Distance metrics  (e.g </a:t>
            </a: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AFLGo)  →     </a:t>
            </a:r>
            <a:r>
              <a:rPr lang="es" sz="1600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Smaller distances</a:t>
            </a:r>
            <a:endParaRPr sz="1600" dirty="0">
              <a:solidFill>
                <a:srgbClr val="1155CC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 Reachability Analysis</a:t>
            </a:r>
            <a:endParaRPr sz="1600" dirty="0"/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1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1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7" name="Google Shape;327;p41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8" name="Google Shape;328;p41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21</a:t>
            </a:fld>
            <a:endParaRPr/>
          </a:p>
        </p:txBody>
      </p:sp>
      <p:sp>
        <p:nvSpPr>
          <p:cNvPr id="329" name="Google Shape;329;p41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Background: Identify the inputs of interest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30" name="Google Shape;330;p41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Distance-based Input Prioritization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Distance metrics  (e.g </a:t>
            </a: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AFLGo)  </a:t>
            </a:r>
            <a:r>
              <a:rPr lang="es" sz="1600" dirty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→     Smaller distances</a:t>
            </a:r>
            <a:endParaRPr sz="1600" dirty="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much improvement over AFLGo  (e.g Windranger 44%)</a:t>
            </a:r>
            <a:endParaRPr sz="1600" dirty="0">
              <a:solidFill>
                <a:schemeClr val="dk1"/>
              </a:solidFill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Effectiveness not guaranteed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vulnerabilities are hidden deeply in the longer paths</a:t>
            </a:r>
          </a:p>
          <a:p>
            <a:pPr marL="342900" indent="-317500"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energy to irrelevant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 Reachability Analysis</a:t>
            </a:r>
            <a:endParaRPr lang="en-US" sz="1600" dirty="0"/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1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1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7" name="Google Shape;327;p41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8" name="Google Shape;328;p41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22</a:t>
            </a:fld>
            <a:endParaRPr/>
          </a:p>
        </p:txBody>
      </p:sp>
      <p:sp>
        <p:nvSpPr>
          <p:cNvPr id="329" name="Google Shape;329;p41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Background: Identify the inputs of interest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30" name="Google Shape;330;p41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Distance-based Input Prioritization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Distance metrics  (e.g </a:t>
            </a: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AFLGo)  </a:t>
            </a:r>
            <a:r>
              <a:rPr lang="es" sz="1600" dirty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→     Smaller distances</a:t>
            </a:r>
            <a:endParaRPr sz="1600" dirty="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much improvement over AFLGo  (e.g Windranger 44%)</a:t>
            </a:r>
            <a:endParaRPr sz="1600" dirty="0">
              <a:solidFill>
                <a:schemeClr val="dk1"/>
              </a:solidFill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Effectiveness not guaranteed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vulnerabilities are hidden deeply in the longer paths</a:t>
            </a:r>
          </a:p>
          <a:p>
            <a:pPr marL="342900" indent="-317500"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energy to irrelevant →</a:t>
            </a:r>
            <a:r>
              <a:rPr lang="en-US" sz="1600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Total irrelevant &gt;&gt;&gt; total relevant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 Reachability Analysis</a:t>
            </a:r>
            <a:endParaRPr sz="1600" dirty="0"/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72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2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2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1" name="Google Shape;341;p42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2" name="Google Shape;342;p42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23</a:t>
            </a:fld>
            <a:endParaRPr/>
          </a:p>
        </p:txBody>
      </p:sp>
      <p:sp>
        <p:nvSpPr>
          <p:cNvPr id="343" name="Google Shape;343;p42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Background: Identify the inputs of interest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44" name="Google Shape;344;p42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Distance-based Input Prioritization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Distance metrics  (e.g </a:t>
            </a: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AFLGo)  </a:t>
            </a:r>
            <a:r>
              <a:rPr lang="es" sz="1600" dirty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→     Smaller distances</a:t>
            </a:r>
            <a:endParaRPr sz="1600" dirty="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much improvement over AFLGo  (e.g Windranger 44%)</a:t>
            </a:r>
            <a:endParaRPr sz="1600" dirty="0">
              <a:solidFill>
                <a:schemeClr val="dk1"/>
              </a:solidFill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Effectiveness not guaranteed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vulnerabilities are hidden deeply in the longer paths</a:t>
            </a:r>
          </a:p>
          <a:p>
            <a:pPr marL="342900" indent="-317500"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energy to irrelevant </a:t>
            </a:r>
            <a:r>
              <a:rPr lang="en-US" sz="1600" dirty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600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Total irrelevant &gt;&gt;&gt; total relevant</a:t>
            </a:r>
            <a:endParaRPr sz="1600" dirty="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 Reachability Analysis</a:t>
            </a:r>
            <a:endParaRPr sz="1600" dirty="0"/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Identifying the unreachable inputs</a:t>
            </a:r>
            <a:endParaRPr sz="16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3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3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5" name="Google Shape;355;p43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6" name="Google Shape;356;p43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24</a:t>
            </a:fld>
            <a:endParaRPr/>
          </a:p>
        </p:txBody>
      </p:sp>
      <p:sp>
        <p:nvSpPr>
          <p:cNvPr id="357" name="Google Shape;357;p43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Background: Identify the inputs of interest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58" name="Google Shape;358;p43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Distance-based Input Prioritization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Distance metrics  (e.g </a:t>
            </a: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AFLGo)  </a:t>
            </a:r>
            <a:r>
              <a:rPr lang="es" sz="1600" dirty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→     Smaller distances</a:t>
            </a:r>
            <a:endParaRPr sz="1600" dirty="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much improvement over AFLGo  (e.g Windranger 44%)</a:t>
            </a:r>
            <a:endParaRPr sz="1600" dirty="0">
              <a:solidFill>
                <a:schemeClr val="dk1"/>
              </a:solidFill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Effectiveness not guaranteed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vulnerabilities are hidden deeply in the longer paths</a:t>
            </a:r>
          </a:p>
          <a:p>
            <a:pPr marL="342900" indent="-317500"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energy to irrelevant </a:t>
            </a:r>
            <a:r>
              <a:rPr lang="en-US" sz="1600" dirty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→ Total irrelevant &gt;&gt;&gt; total relevant</a:t>
            </a:r>
            <a:endParaRPr sz="1600" dirty="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 Reachability Analysis</a:t>
            </a:r>
            <a:endParaRPr sz="1600" dirty="0"/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Identifying the unreachable inputs</a:t>
            </a:r>
            <a:endParaRPr sz="1600" dirty="0">
              <a:solidFill>
                <a:schemeClr val="dk1"/>
              </a:solidFill>
            </a:endParaRPr>
          </a:p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Still Energy waste</a:t>
            </a:r>
            <a:endParaRPr sz="16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4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4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9" name="Google Shape;369;p44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0" name="Google Shape;370;p44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25</a:t>
            </a:fld>
            <a:endParaRPr/>
          </a:p>
        </p:txBody>
      </p:sp>
      <p:sp>
        <p:nvSpPr>
          <p:cNvPr id="371" name="Google Shape;371;p44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Background: Identify the inputs of interest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72" name="Google Shape;372;p44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Distance-based Input Prioritization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Distance metrics  (e.g </a:t>
            </a: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AFLGo)  </a:t>
            </a:r>
            <a:r>
              <a:rPr lang="es" sz="1600" dirty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→     Smaller distances</a:t>
            </a:r>
            <a:endParaRPr sz="1600" dirty="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much improvement over AFLGo  (e.g Windranger 44%)</a:t>
            </a:r>
            <a:endParaRPr sz="1600" dirty="0">
              <a:solidFill>
                <a:schemeClr val="dk1"/>
              </a:solidFill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Effectiveness not guaranteed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vulnerabilities are hidden deeply in the longer paths</a:t>
            </a: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energy to irrelevant </a:t>
            </a:r>
            <a:r>
              <a:rPr lang="es" sz="1600" dirty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→ Total irrelevant &gt;&gt;&gt; total relevant</a:t>
            </a:r>
            <a:endParaRPr sz="1600" dirty="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 Reachability Analysis</a:t>
            </a:r>
            <a:endParaRPr sz="1600" dirty="0"/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Identifying the unreachable inputs</a:t>
            </a:r>
            <a:endParaRPr sz="1600" dirty="0">
              <a:solidFill>
                <a:schemeClr val="dk1"/>
              </a:solidFill>
            </a:endParaRPr>
          </a:p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Still Energy waste →</a:t>
            </a:r>
            <a:r>
              <a:rPr lang="es" sz="1600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 sz="1600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Reachable yet irrelevant</a:t>
            </a: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50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1" name="Google Shape;451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50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53" name="Google Shape;453;p50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4" name="Google Shape;454;p50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26</a:t>
            </a:fld>
            <a:endParaRPr/>
          </a:p>
        </p:txBody>
      </p:sp>
      <p:sp>
        <p:nvSpPr>
          <p:cNvPr id="455" name="Google Shape;455;p50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Motivation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456" name="Google Shape;456;p50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Beacon (SOTA)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Path pruning method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irrelevant inputs </a:t>
            </a:r>
            <a:endParaRPr sz="1600" dirty="0">
              <a:solidFill>
                <a:srgbClr val="3C78D8"/>
              </a:solidFill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Terminates execution of unreachable paths</a:t>
            </a:r>
            <a:endParaRPr sz="1600" dirty="0"/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51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5" name="Google Shape;465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51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7" name="Google Shape;467;p51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8" name="Google Shape;468;p51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27</a:t>
            </a:fld>
            <a:endParaRPr/>
          </a:p>
        </p:txBody>
      </p:sp>
      <p:sp>
        <p:nvSpPr>
          <p:cNvPr id="469" name="Google Shape;469;p51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Motivation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470" name="Google Shape;470;p51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Beacon (SOTA)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Path pruning method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irrelevant inputs →</a:t>
            </a:r>
            <a:r>
              <a:rPr lang="es" sz="1600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Decreases</a:t>
            </a:r>
            <a:endParaRPr sz="1600" dirty="0">
              <a:solidFill>
                <a:srgbClr val="3C78D8"/>
              </a:solidFill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Terminates execution of unreachable paths</a:t>
            </a:r>
            <a:endParaRPr sz="1600" dirty="0"/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52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9" name="Google Shape;479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52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81" name="Google Shape;481;p52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2" name="Google Shape;482;p52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28</a:t>
            </a:fld>
            <a:endParaRPr/>
          </a:p>
        </p:txBody>
      </p:sp>
      <p:sp>
        <p:nvSpPr>
          <p:cNvPr id="483" name="Google Shape;483;p52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Motivation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484" name="Google Shape;484;p52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Beacon (SOTA)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Path pruning method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irrelevant inputs </a:t>
            </a:r>
            <a:r>
              <a:rPr lang="es" sz="1600" dirty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→ Decreases</a:t>
            </a:r>
            <a:endParaRPr sz="1600" dirty="0">
              <a:solidFill>
                <a:srgbClr val="B7B7B7"/>
              </a:solidFill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Terminates execution of unreachable paths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Large proportion (i.e., 87.67%) of reachable code in real-world programs is actually irrelevant</a:t>
            </a:r>
            <a:endParaRPr sz="1600" dirty="0">
              <a:solidFill>
                <a:schemeClr val="accen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Google Shape;490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53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3" name="Google Shape;493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53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95" name="Google Shape;495;p53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6" name="Google Shape;496;p53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29</a:t>
            </a:fld>
            <a:endParaRPr/>
          </a:p>
        </p:txBody>
      </p:sp>
      <p:sp>
        <p:nvSpPr>
          <p:cNvPr id="497" name="Google Shape;497;p53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Motivation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498" name="Google Shape;498;p53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Beacon (SOTA)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Path pruning method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irrelevant inputs </a:t>
            </a:r>
            <a:r>
              <a:rPr lang="es" sz="1600" dirty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→ Decreases</a:t>
            </a:r>
            <a:endParaRPr sz="1600" dirty="0">
              <a:solidFill>
                <a:srgbClr val="B7B7B7"/>
              </a:solidFill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Terminates execution of unreachable paths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600" dirty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Large proportion (i.e., 87.67%) of reachable code in real-world programs is actually irrelevant</a:t>
            </a:r>
            <a:endParaRPr sz="1600" dirty="0">
              <a:solidFill>
                <a:srgbClr val="B7B7B7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600"/>
              <a:buFont typeface="Calibri"/>
              <a:buChar char="➔"/>
            </a:pPr>
            <a:r>
              <a:rPr lang="es" sz="1600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Wastes much energy on reachable </a:t>
            </a:r>
            <a:r>
              <a:rPr lang="es" sz="1600" i="1" u="sng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irrelevant</a:t>
            </a:r>
            <a:r>
              <a:rPr lang="es" sz="1600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code</a:t>
            </a:r>
            <a:endParaRPr sz="1600" dirty="0">
              <a:solidFill>
                <a:srgbClr val="1155CC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7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7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1" name="Google Shape;131;p27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  <p:sp>
        <p:nvSpPr>
          <p:cNvPr id="133" name="Google Shape;133;p27"/>
          <p:cNvSpPr txBox="1"/>
          <p:nvPr/>
        </p:nvSpPr>
        <p:spPr>
          <a:xfrm>
            <a:off x="868974" y="109500"/>
            <a:ext cx="69759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Background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34" name="Google Shape;134;p27"/>
          <p:cNvSpPr txBox="1"/>
          <p:nvPr/>
        </p:nvSpPr>
        <p:spPr>
          <a:xfrm>
            <a:off x="868974" y="739975"/>
            <a:ext cx="7530121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16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General coverage-guided fuzzers </a:t>
            </a:r>
            <a:endParaRPr sz="16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16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Directed fuzzers </a:t>
            </a:r>
            <a:endParaRPr sz="16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>
              <a:solidFill>
                <a:srgbClr val="3C78D8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57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9" name="Google Shape;549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57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51" name="Google Shape;551;p57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52" name="Google Shape;552;p57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30</a:t>
            </a:fld>
            <a:endParaRPr/>
          </a:p>
        </p:txBody>
      </p:sp>
      <p:sp>
        <p:nvSpPr>
          <p:cNvPr id="553" name="Google Shape;553;p57"/>
          <p:cNvSpPr txBox="1"/>
          <p:nvPr/>
        </p:nvSpPr>
        <p:spPr>
          <a:xfrm>
            <a:off x="868974" y="109500"/>
            <a:ext cx="6975900" cy="807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Challenges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54" name="Google Shape;554;p57"/>
          <p:cNvSpPr txBox="1"/>
          <p:nvPr/>
        </p:nvSpPr>
        <p:spPr>
          <a:xfrm>
            <a:off x="868974" y="739975"/>
            <a:ext cx="7530121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precisely identify the relevant code a directed fuzzer should explore?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exclude the irrelevant code from directed fuzzing?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Google Shape;560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58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3" name="Google Shape;563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58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65" name="Google Shape;565;p58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6" name="Google Shape;566;p58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31</a:t>
            </a:fld>
            <a:endParaRPr/>
          </a:p>
        </p:txBody>
      </p:sp>
      <p:sp>
        <p:nvSpPr>
          <p:cNvPr id="567" name="Google Shape;567;p58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Challenges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68" name="Google Shape;568;p58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precisely identify the relevant code a directed fuzzer should explore?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No formal definition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Not trivial 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misled to explore irrelevant code </a:t>
            </a:r>
            <a:endParaRPr sz="1600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exclude the irrelevant code from directed fuzzing?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Google Shape;574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59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7" name="Google Shape;577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59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79" name="Google Shape;579;p59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0" name="Google Shape;580;p59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32</a:t>
            </a:fld>
            <a:endParaRPr/>
          </a:p>
        </p:txBody>
      </p:sp>
      <p:sp>
        <p:nvSpPr>
          <p:cNvPr id="581" name="Google Shape;581;p59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Challenges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82" name="Google Shape;582;p59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precisely identify the relevant code a directed fuzzer should explore?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No formal definition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Not trivial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misled to explore irrelevant code </a:t>
            </a: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s" sz="1600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low efficiency</a:t>
            </a:r>
            <a:endParaRPr sz="1600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exclude the irrelevant code from directed fuzzing?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60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1" name="Google Shape;591;p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60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93" name="Google Shape;593;p60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4" name="Google Shape;594;p60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33</a:t>
            </a:fld>
            <a:endParaRPr/>
          </a:p>
        </p:txBody>
      </p:sp>
      <p:sp>
        <p:nvSpPr>
          <p:cNvPr id="595" name="Google Shape;595;p60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Challenges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96" name="Google Shape;596;p60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precisely identify the relevant code a directed fuzzer should explore?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No formal definition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Not trivial 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misled to explore irrelevant code </a:t>
            </a:r>
            <a:r>
              <a:rPr lang="es" sz="1600" dirty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→ low efficiency</a:t>
            </a:r>
            <a:endParaRPr sz="1600" dirty="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exclude the irrelevant code from directed fuzzing?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Early termination 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61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5" name="Google Shape;605;p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61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07" name="Google Shape;607;p61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08" name="Google Shape;608;p61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34</a:t>
            </a:fld>
            <a:endParaRPr/>
          </a:p>
        </p:txBody>
      </p:sp>
      <p:sp>
        <p:nvSpPr>
          <p:cNvPr id="609" name="Google Shape;609;p61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Challenges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10" name="Google Shape;610;p61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precisely identify the relevant code a directed fuzzer should explore?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No formal definition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Not trivial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misled to explore irrelevant code </a:t>
            </a:r>
            <a:r>
              <a:rPr lang="es" sz="1600" dirty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→ low efficiency</a:t>
            </a:r>
            <a:endParaRPr sz="1600" dirty="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exclude the irrelevant code from directed fuzzing?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Early termination </a:t>
            </a: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s" sz="1600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waste energy in reachable irrelevant code</a:t>
            </a:r>
            <a:endParaRPr sz="1600" dirty="0"/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616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62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9" name="Google Shape;619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62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21" name="Google Shape;621;p62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2" name="Google Shape;622;p62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35</a:t>
            </a:fld>
            <a:endParaRPr/>
          </a:p>
        </p:txBody>
      </p:sp>
      <p:sp>
        <p:nvSpPr>
          <p:cNvPr id="623" name="Google Shape;623;p62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Challenges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24" name="Google Shape;624;p62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precisely identify the relevant code a directed fuzzer should explore?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No formal definition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Not trivial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misled to explore irrelevant code </a:t>
            </a:r>
            <a:r>
              <a:rPr lang="es" sz="1600" dirty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→ low efficiency</a:t>
            </a:r>
            <a:endParaRPr sz="1600" dirty="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exclude the irrelevant code from directed fuzzing?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Early termination </a:t>
            </a:r>
            <a:r>
              <a:rPr lang="es" sz="1600" dirty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→ waste energy in reachable irrelevant code</a:t>
            </a:r>
            <a:endParaRPr sz="1600" dirty="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irrelevant code (e.g Software debloating) 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0" name="Google Shape;630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63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3" name="Google Shape;633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63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35" name="Google Shape;635;p63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36" name="Google Shape;636;p63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36</a:t>
            </a:fld>
            <a:endParaRPr/>
          </a:p>
        </p:txBody>
      </p:sp>
      <p:sp>
        <p:nvSpPr>
          <p:cNvPr id="637" name="Google Shape;637;p63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Challenges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38" name="Google Shape;638;p63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precisely identify the relevant code a directed fuzzer should explore?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No formal definition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Not trivial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misled to explore irrelevant code </a:t>
            </a:r>
            <a:r>
              <a:rPr lang="es" sz="1600" dirty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→ low efficiency</a:t>
            </a:r>
            <a:endParaRPr sz="1600" dirty="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exclude the irrelevant code from directed fuzzing?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Early termination </a:t>
            </a:r>
            <a:r>
              <a:rPr lang="es" sz="1600" dirty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→ waste energy in reachable irrelevant code</a:t>
            </a:r>
            <a:endParaRPr sz="1600" dirty="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irrelevant code (e.g Software debloating) 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Runtime errors</a:t>
            </a:r>
            <a:endParaRPr sz="1600" dirty="0">
              <a:solidFill>
                <a:srgbClr val="CC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4" name="Google Shape;644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64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7" name="Google Shape;647;p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64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49" name="Google Shape;649;p64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50" name="Google Shape;650;p64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37</a:t>
            </a:fld>
            <a:endParaRPr/>
          </a:p>
        </p:txBody>
      </p:sp>
      <p:sp>
        <p:nvSpPr>
          <p:cNvPr id="651" name="Google Shape;651;p64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Challenges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52" name="Google Shape;652;p64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precisely identify the relevant code a directed fuzzer should explore?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No formal definition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Not trivial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misled to explore irrelevant code </a:t>
            </a:r>
            <a:r>
              <a:rPr lang="es" sz="1600" dirty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→ low efficiency</a:t>
            </a:r>
            <a:endParaRPr sz="1600" dirty="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exclude the irrelevant code from directed fuzzing?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Early termination </a:t>
            </a:r>
            <a:r>
              <a:rPr lang="es" sz="1600" dirty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→ waste energy in reachable irrelevant code</a:t>
            </a:r>
            <a:endParaRPr sz="1600" dirty="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irrelevant code (e.g Software debloating) 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Runtime errors</a:t>
            </a:r>
            <a:endParaRPr lang="en-US" sz="1600" dirty="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lang="en-KR" sz="1600" dirty="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Inputs might not apply to the original program</a:t>
            </a:r>
            <a:endParaRPr lang="en-US" sz="1600" dirty="0">
              <a:solidFill>
                <a:srgbClr val="CC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KR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8" name="Google Shape;658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65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1" name="Google Shape;661;p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65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63" name="Google Shape;663;p65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64" name="Google Shape;664;p65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38</a:t>
            </a:fld>
            <a:endParaRPr/>
          </a:p>
        </p:txBody>
      </p:sp>
      <p:sp>
        <p:nvSpPr>
          <p:cNvPr id="665" name="Google Shape;665;p65"/>
          <p:cNvSpPr txBox="1"/>
          <p:nvPr/>
        </p:nvSpPr>
        <p:spPr>
          <a:xfrm>
            <a:off x="868974" y="109500"/>
            <a:ext cx="69759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66" name="Google Shape;666;p65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Directed fuzzer </a:t>
            </a:r>
            <a:endParaRPr sz="1600"/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Statically identifies relevant code with respect to the targets.</a:t>
            </a:r>
            <a:endParaRPr sz="1600"/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Improved input prioritization mechanism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7" name="Google Shape;667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1878" y="2154900"/>
            <a:ext cx="5581025" cy="24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3" name="Google Shape;673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66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6" name="Google Shape;676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66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78" name="Google Shape;678;p66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9" name="Google Shape;679;p66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39</a:t>
            </a:fld>
            <a:endParaRPr/>
          </a:p>
        </p:txBody>
      </p:sp>
      <p:sp>
        <p:nvSpPr>
          <p:cNvPr id="680" name="Google Shape;680;p66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81" name="Google Shape;681;p66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Directed fuzzer </a:t>
            </a:r>
            <a:endParaRPr sz="1600"/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Statically identifies relevant code with respect to the targets.</a:t>
            </a:r>
            <a:endParaRPr sz="1600"/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Improved input prioritization mechanism </a:t>
            </a:r>
            <a:r>
              <a:rPr lang="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 sz="1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new distance metric</a:t>
            </a:r>
            <a:endParaRPr sz="1600">
              <a:solidFill>
                <a:schemeClr val="accen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2" name="Google Shape;682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1878" y="2154900"/>
            <a:ext cx="5581025" cy="24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8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8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5" name="Google Shape;145;p28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28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  <p:sp>
        <p:nvSpPr>
          <p:cNvPr id="147" name="Google Shape;147;p28"/>
          <p:cNvSpPr txBox="1"/>
          <p:nvPr/>
        </p:nvSpPr>
        <p:spPr>
          <a:xfrm>
            <a:off x="868974" y="109500"/>
            <a:ext cx="69759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Background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48" name="Google Shape;148;p28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coverage-guided fuzzers → </a:t>
            </a:r>
            <a:r>
              <a:rPr lang="es" sz="16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All code</a:t>
            </a:r>
            <a:r>
              <a:rPr lang="es" sz="160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i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16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Directed fuzzers </a:t>
            </a:r>
            <a:endParaRPr sz="16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>
              <a:solidFill>
                <a:srgbClr val="3C78D8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8" name="Google Shape;688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67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1" name="Google Shape;691;p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67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93" name="Google Shape;693;p67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4" name="Google Shape;694;p67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40</a:t>
            </a:fld>
            <a:endParaRPr/>
          </a:p>
        </p:txBody>
      </p:sp>
      <p:sp>
        <p:nvSpPr>
          <p:cNvPr id="695" name="Google Shape;695;p67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96" name="Google Shape;696;p67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Distance metric</a:t>
            </a:r>
            <a:endParaRPr sz="16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 works </a:t>
            </a:r>
            <a:endParaRPr sz="16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SelectFuzz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7" name="Google Shape;697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1878" y="2154900"/>
            <a:ext cx="5581025" cy="24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3" name="Google Shape;703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68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6" name="Google Shape;706;p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68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08" name="Google Shape;708;p68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9" name="Google Shape;709;p68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41</a:t>
            </a:fld>
            <a:endParaRPr/>
          </a:p>
        </p:txBody>
      </p:sp>
      <p:sp>
        <p:nvSpPr>
          <p:cNvPr id="710" name="Google Shape;710;p68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711" name="Google Shape;711;p68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Distance metric</a:t>
            </a:r>
            <a:endParaRPr sz="16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 works → </a:t>
            </a:r>
            <a:r>
              <a:rPr lang="es" sz="16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shortest paths </a:t>
            </a:r>
            <a:endParaRPr sz="16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SelectFuzz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2" name="Google Shape;712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1878" y="2154900"/>
            <a:ext cx="5581025" cy="24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" name="Google Shape;718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69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1" name="Google Shape;721;p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69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23" name="Google Shape;723;p69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24" name="Google Shape;724;p69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42</a:t>
            </a:fld>
            <a:endParaRPr/>
          </a:p>
        </p:txBody>
      </p:sp>
      <p:sp>
        <p:nvSpPr>
          <p:cNvPr id="725" name="Google Shape;725;p69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726" name="Google Shape;726;p69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Distance metric</a:t>
            </a:r>
            <a:endParaRPr sz="16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 works </a:t>
            </a:r>
            <a:r>
              <a:rPr lang="es" sz="16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→ shortest paths </a:t>
            </a:r>
            <a:endParaRPr sz="16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SelectFuzz  → </a:t>
            </a:r>
            <a:r>
              <a:rPr lang="es" sz="16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more likely Inputs</a:t>
            </a:r>
            <a:endParaRPr sz="1600" b="0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7" name="Google Shape;727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1878" y="2154900"/>
            <a:ext cx="5581025" cy="24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" name="Google Shape;733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70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6" name="Google Shape;736;p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70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38" name="Google Shape;738;p70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9" name="Google Shape;739;p70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43</a:t>
            </a:fld>
            <a:endParaRPr/>
          </a:p>
        </p:txBody>
      </p:sp>
      <p:sp>
        <p:nvSpPr>
          <p:cNvPr id="740" name="Google Shape;740;p70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741" name="Google Shape;741;p70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Selective path exploration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Applies coverage and distance instrumentations to only the relevant code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</a:t>
            </a:r>
            <a:endParaRPr sz="1600">
              <a:solidFill>
                <a:srgbClr val="3C78D8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2" name="Google Shape;742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1878" y="2154900"/>
            <a:ext cx="5581025" cy="24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71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1" name="Google Shape;751;p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71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53" name="Google Shape;753;p71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4" name="Google Shape;754;p71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44</a:t>
            </a:fld>
            <a:endParaRPr/>
          </a:p>
        </p:txBody>
      </p:sp>
      <p:sp>
        <p:nvSpPr>
          <p:cNvPr id="755" name="Google Shape;755;p71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756" name="Google Shape;756;p71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Selective path exploration</a:t>
            </a: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Applies coverage and distance instrumentations to only the relevant code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Instruments only the relevant code</a:t>
            </a:r>
            <a:endParaRPr sz="1600" dirty="0">
              <a:solidFill>
                <a:srgbClr val="3C78D8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7" name="Google Shape;757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1878" y="2154900"/>
            <a:ext cx="5581025" cy="24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3" name="Google Shape;763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p72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6" name="Google Shape;766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72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68" name="Google Shape;768;p72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9" name="Google Shape;769;p72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45</a:t>
            </a:fld>
            <a:endParaRPr/>
          </a:p>
        </p:txBody>
      </p:sp>
      <p:sp>
        <p:nvSpPr>
          <p:cNvPr id="770" name="Google Shape;770;p72"/>
          <p:cNvSpPr txBox="1"/>
          <p:nvPr/>
        </p:nvSpPr>
        <p:spPr>
          <a:xfrm>
            <a:off x="868974" y="109500"/>
            <a:ext cx="6975900" cy="807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771" name="Google Shape;771;p72"/>
          <p:cNvSpPr txBox="1"/>
          <p:nvPr/>
        </p:nvSpPr>
        <p:spPr>
          <a:xfrm>
            <a:off x="868974" y="739975"/>
            <a:ext cx="7530121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precisely identify the relevant code a directed fuzzer should explore?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7" name="Google Shape;777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73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0" name="Google Shape;780;p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73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82" name="Google Shape;782;p73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3" name="Google Shape;783;p73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46</a:t>
            </a:fld>
            <a:endParaRPr/>
          </a:p>
        </p:txBody>
      </p:sp>
      <p:sp>
        <p:nvSpPr>
          <p:cNvPr id="784" name="Google Shape;784;p73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785" name="Google Shape;785;p73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precisely identify the relevant code a directed fuzzer should explore?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Arial"/>
              <a:buChar char="➔"/>
            </a:pPr>
            <a:r>
              <a:rPr lang="es" sz="1600" b="0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Control-flow and data-flow conditions</a:t>
            </a:r>
            <a:endParaRPr sz="1600">
              <a:solidFill>
                <a:srgbClr val="3C78D8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1" name="Google Shape;791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p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74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4" name="Google Shape;794;p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74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96" name="Google Shape;796;p74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97" name="Google Shape;797;p74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47</a:t>
            </a:fld>
            <a:endParaRPr/>
          </a:p>
        </p:txBody>
      </p:sp>
      <p:sp>
        <p:nvSpPr>
          <p:cNvPr id="798" name="Google Shape;798;p74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799" name="Google Shape;799;p74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precisely identify the relevant code a directed fuzzer should explore?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➔"/>
            </a:pPr>
            <a:r>
              <a:rPr lang="e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Control-flow and data-flow conditions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Path-divergent code </a:t>
            </a:r>
            <a:r>
              <a:rPr lang="e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(control-dependent, Exploration)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Data-dependent code (</a:t>
            </a:r>
            <a:r>
              <a:rPr lang="e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exploitation)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5" name="Google Shape;805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75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8" name="Google Shape;808;p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75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10" name="Google Shape;810;p75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11" name="Google Shape;811;p75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48</a:t>
            </a:fld>
            <a:endParaRPr/>
          </a:p>
        </p:txBody>
      </p:sp>
      <p:sp>
        <p:nvSpPr>
          <p:cNvPr id="812" name="Google Shape;812;p75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813" name="Google Shape;813;p75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precisely identify the relevant code a directed fuzzer should explore?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➔"/>
            </a:pPr>
            <a:r>
              <a:rPr lang="e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Control-flow and data-flow conditions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Path-divergent code </a:t>
            </a:r>
            <a:r>
              <a:rPr lang="e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(control-dependent, Exploration)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s" sz="1600" b="0" i="0" u="none" strike="noStrike" cap="non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Important feedback for efficiently reaching the target code</a:t>
            </a:r>
            <a:r>
              <a:rPr lang="e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Data-dependent code (</a:t>
            </a:r>
            <a:r>
              <a:rPr lang="e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exploitation)</a:t>
            </a:r>
            <a:endParaRPr sz="16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" name="Google Shape;819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" name="Google Shape;820;p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76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2" name="Google Shape;822;p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76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24" name="Google Shape;824;p76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25" name="Google Shape;825;p76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49</a:t>
            </a:fld>
            <a:endParaRPr/>
          </a:p>
        </p:txBody>
      </p:sp>
      <p:sp>
        <p:nvSpPr>
          <p:cNvPr id="826" name="Google Shape;826;p76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827" name="Google Shape;827;p76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precisely identify the relevant code a directed fuzzer should explore?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➔"/>
            </a:pPr>
            <a:r>
              <a:rPr lang="e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Control-flow and data-flow conditions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Path-divergent code </a:t>
            </a:r>
            <a:r>
              <a:rPr lang="e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(control-dependent, Exploration)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Important feedback for efficiently reaching the target code 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Data-dependent code (</a:t>
            </a:r>
            <a:r>
              <a:rPr lang="e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exploitation)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" sz="1600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Influences the value of critical variables in the target code</a:t>
            </a:r>
            <a:endParaRPr sz="1600" dirty="0">
              <a:solidFill>
                <a:srgbClr val="3C78D8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9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9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9" name="Google Shape;159;p29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0" name="Google Shape;160;p29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  <p:sp>
        <p:nvSpPr>
          <p:cNvPr id="161" name="Google Shape;161;p29"/>
          <p:cNvSpPr txBox="1"/>
          <p:nvPr/>
        </p:nvSpPr>
        <p:spPr>
          <a:xfrm>
            <a:off x="868974" y="109500"/>
            <a:ext cx="69759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Background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62" name="Google Shape;162;p29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coverage-guided fuzzers </a:t>
            </a:r>
            <a:r>
              <a:rPr lang="es" sz="16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→ All code</a:t>
            </a:r>
            <a:r>
              <a:rPr lang="es" sz="16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16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Directed fuzzers 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s" sz="16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Specific code location</a:t>
            </a:r>
            <a:endParaRPr sz="16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>
              <a:solidFill>
                <a:srgbClr val="3C78D8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3" name="Google Shape;833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Google Shape;834;p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p77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6" name="Google Shape;836;p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77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38" name="Google Shape;838;p77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39" name="Google Shape;839;p77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50</a:t>
            </a:fld>
            <a:endParaRPr/>
          </a:p>
        </p:txBody>
      </p:sp>
      <p:sp>
        <p:nvSpPr>
          <p:cNvPr id="840" name="Google Shape;840;p77"/>
          <p:cNvSpPr txBox="1"/>
          <p:nvPr/>
        </p:nvSpPr>
        <p:spPr>
          <a:xfrm>
            <a:off x="868974" y="109500"/>
            <a:ext cx="6975900" cy="807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841" name="Google Shape;841;p77"/>
          <p:cNvSpPr txBox="1"/>
          <p:nvPr/>
        </p:nvSpPr>
        <p:spPr>
          <a:xfrm>
            <a:off x="868974" y="739975"/>
            <a:ext cx="7530121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exclude the irrelevant code from directed fuzzing?</a:t>
            </a: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7" name="Google Shape;847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78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0" name="Google Shape;850;p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78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52" name="Google Shape;852;p78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53" name="Google Shape;853;p78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51</a:t>
            </a:fld>
            <a:endParaRPr/>
          </a:p>
        </p:txBody>
      </p:sp>
      <p:sp>
        <p:nvSpPr>
          <p:cNvPr id="854" name="Google Shape;854;p78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855" name="Google Shape;855;p78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exclude the irrelevant code from directed fuzzing?</a:t>
            </a: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➔"/>
            </a:pPr>
            <a:r>
              <a:rPr lang="es" sz="16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Selectively instrument only relevant code  </a:t>
            </a:r>
            <a:endParaRPr sz="16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1" name="Google Shape;861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2" name="Google Shape;862;p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Google Shape;863;p79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4" name="Google Shape;864;p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79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66" name="Google Shape;866;p79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67" name="Google Shape;867;p79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52</a:t>
            </a:fld>
            <a:endParaRPr/>
          </a:p>
        </p:txBody>
      </p:sp>
      <p:sp>
        <p:nvSpPr>
          <p:cNvPr id="868" name="Google Shape;868;p79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869" name="Google Shape;869;p79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exclude the irrelevant code from directed fuzzing?</a:t>
            </a:r>
            <a:endParaRPr sz="16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Selectively instrument only relevant code  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</a:t>
            </a: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lang="es" sz="1600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Execution of numerous irrelevant code</a:t>
            </a: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5" name="Google Shape;875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Google Shape;877;p80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8" name="Google Shape;878;p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80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80" name="Google Shape;880;p80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81" name="Google Shape;881;p80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53</a:t>
            </a:fld>
            <a:endParaRPr/>
          </a:p>
        </p:txBody>
      </p:sp>
      <p:sp>
        <p:nvSpPr>
          <p:cNvPr id="882" name="Google Shape;882;p80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883" name="Google Shape;883;p80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exclude the irrelevant code from directed fuzzing?</a:t>
            </a: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Selectively instrument only relevant code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Execution of numerous irrelevant code  </a:t>
            </a:r>
            <a:endParaRPr sz="16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" sz="16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Feedback only from relevant code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9" name="Google Shape;889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0" name="Google Shape;890;p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p81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2" name="Google Shape;892;p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81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94" name="Google Shape;894;p81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95" name="Google Shape;895;p81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54</a:t>
            </a:fld>
            <a:endParaRPr/>
          </a:p>
        </p:txBody>
      </p:sp>
      <p:sp>
        <p:nvSpPr>
          <p:cNvPr id="896" name="Google Shape;896;p81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897" name="Google Shape;897;p81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exclude the irrelevant code from directed fuzzing?</a:t>
            </a: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Selectively instrument only relevant code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Execution of numerous irrelevant code  </a:t>
            </a:r>
            <a:endParaRPr sz="16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Feedback only from relevant code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" sz="16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 sz="16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feedback  </a:t>
            </a:r>
            <a:endParaRPr sz="16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3" name="Google Shape;903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82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6" name="Google Shape;906;p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p82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08" name="Google Shape;908;p82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09" name="Google Shape;909;p82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55</a:t>
            </a:fld>
            <a:endParaRPr/>
          </a:p>
        </p:txBody>
      </p:sp>
      <p:sp>
        <p:nvSpPr>
          <p:cNvPr id="910" name="Google Shape;910;p82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911" name="Google Shape;911;p82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exclude the irrelevant code from directed fuzzing?</a:t>
            </a: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Selectively instrument only relevant code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Execution of numerous irrelevant code  </a:t>
            </a:r>
            <a:endParaRPr sz="16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Feedback only from relevant code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feedback </a:t>
            </a:r>
            <a:r>
              <a:rPr lang="es" sz="16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" sz="16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No favour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7" name="Google Shape;917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p83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0" name="Google Shape;920;p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921" name="Google Shape;921;p83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22" name="Google Shape;922;p83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3" name="Google Shape;923;p83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56</a:t>
            </a:fld>
            <a:endParaRPr/>
          </a:p>
        </p:txBody>
      </p:sp>
      <p:sp>
        <p:nvSpPr>
          <p:cNvPr id="924" name="Google Shape;924;p83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925" name="Google Shape;925;p83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exclude the irrelevant code from directed fuzzing?</a:t>
            </a: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Selectively instrument only relevant code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Execution of numerous irrelevant code  </a:t>
            </a:r>
            <a:endParaRPr sz="16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Feedback only from relevant code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feedback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favour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energy allocated to relevant code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Avoids potential runtime errors (e.g in debloating-based)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Avoids runtime instrumentation overhead   → AFLbased incur over 30%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" name="Google Shape;931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Google Shape;932;p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84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4" name="Google Shape;934;p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84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36" name="Google Shape;936;p84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7" name="Google Shape;937;p84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57</a:t>
            </a:fld>
            <a:endParaRPr/>
          </a:p>
        </p:txBody>
      </p:sp>
      <p:sp>
        <p:nvSpPr>
          <p:cNvPr id="938" name="Google Shape;938;p84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939" name="Google Shape;939;p84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latin typeface="Calibri"/>
                <a:ea typeface="Calibri"/>
                <a:cs typeface="Calibri"/>
                <a:sym typeface="Calibri"/>
              </a:rPr>
              <a:t>Selective path exploration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Inter-procedural control-flow and data-flow analysis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Identification and instrumentation of only relevant code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5" name="Google Shape;945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p85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8" name="Google Shape;948;p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85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50" name="Google Shape;950;p85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51" name="Google Shape;951;p85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58</a:t>
            </a:fld>
            <a:endParaRPr/>
          </a:p>
        </p:txBody>
      </p:sp>
      <p:sp>
        <p:nvSpPr>
          <p:cNvPr id="952" name="Google Shape;952;p85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953" name="Google Shape;953;p85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latin typeface="Calibri"/>
                <a:ea typeface="Calibri"/>
                <a:cs typeface="Calibri"/>
                <a:sym typeface="Calibri"/>
              </a:rPr>
              <a:t>Selective path exploration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Inter-procedural control-flow and data-flow analysis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Identification and instrumentation of only relevant code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Assigns mutation energy based 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Runtime 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Relevant code coverage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Input distance feedback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9" name="Google Shape;959;p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0" name="Google Shape;960;p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p86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2" name="Google Shape;962;p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963" name="Google Shape;963;p86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64" name="Google Shape;964;p86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5" name="Google Shape;965;p86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59</a:t>
            </a:fld>
            <a:endParaRPr/>
          </a:p>
        </p:txBody>
      </p:sp>
      <p:sp>
        <p:nvSpPr>
          <p:cNvPr id="966" name="Google Shape;966;p86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967" name="Google Shape;967;p86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latin typeface="Calibri"/>
                <a:ea typeface="Calibri"/>
                <a:cs typeface="Calibri"/>
                <a:sym typeface="Calibri"/>
              </a:rPr>
              <a:t>Selective path exploration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Inter-procedural control-flow and data-flow analysis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Identification and instrumentation of only relevant code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Assigns mutation energy based 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Runtime  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s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high-quality runtime feedback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Relevant code coverage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Input distance feedback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0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0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3" name="Google Shape;173;p30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4" name="Google Shape;174;p30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  <p:sp>
        <p:nvSpPr>
          <p:cNvPr id="175" name="Google Shape;175;p30"/>
          <p:cNvSpPr txBox="1"/>
          <p:nvPr/>
        </p:nvSpPr>
        <p:spPr>
          <a:xfrm>
            <a:off x="868974" y="109500"/>
            <a:ext cx="69759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Background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16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General coverage-guided fuzzers </a:t>
            </a:r>
            <a:r>
              <a:rPr lang="es" sz="1600" i="0" u="none" strike="noStrike" cap="none" dirty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→ All code</a:t>
            </a:r>
            <a:endParaRPr sz="1600" dirty="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16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Directed fuzzers </a:t>
            </a:r>
            <a:r>
              <a:rPr lang="es" sz="1600" i="0" u="none" strike="noStrike" cap="none" dirty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→ Specific code location</a:t>
            </a:r>
            <a:endParaRPr sz="1600" dirty="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Existing directed fuzzers 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s" sz="16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Built upon AFL 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" sz="16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ath exploration strategy </a:t>
            </a:r>
            <a:endParaRPr sz="1600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3" name="Google Shape;973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Google Shape;975;p87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6" name="Google Shape;976;p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p87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78" name="Google Shape;978;p87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9" name="Google Shape;979;p87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60</a:t>
            </a:fld>
            <a:endParaRPr/>
          </a:p>
        </p:txBody>
      </p:sp>
      <p:sp>
        <p:nvSpPr>
          <p:cNvPr id="980" name="Google Shape;980;p87"/>
          <p:cNvSpPr txBox="1"/>
          <p:nvPr/>
        </p:nvSpPr>
        <p:spPr>
          <a:xfrm>
            <a:off x="868974" y="109500"/>
            <a:ext cx="69759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SelectFuzz:</a:t>
            </a: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 Relevant code conditions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981" name="Google Shape;981;p87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2" name="Google Shape;982;p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7826" y="1464825"/>
            <a:ext cx="3782328" cy="289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" name="Google Shape;983;p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0150" y="1303900"/>
            <a:ext cx="2120475" cy="305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5" name="Google Shape;1005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6" name="Google Shape;1006;p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7" name="Google Shape;1007;p89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8" name="Google Shape;1008;p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Google Shape;1009;p89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10" name="Google Shape;1010;p89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1" name="Google Shape;1011;p89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61</a:t>
            </a:fld>
            <a:endParaRPr/>
          </a:p>
        </p:txBody>
      </p:sp>
      <p:sp>
        <p:nvSpPr>
          <p:cNvPr id="1012" name="Google Shape;1012;p89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SelectFuzz:</a:t>
            </a: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 Relevant code conditions</a:t>
            </a:r>
            <a:endParaRPr sz="2400" b="1" i="1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013" name="Google Shape;1013;p89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Any path reaches  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4" name="Google Shape;1014;p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7826" y="1464825"/>
            <a:ext cx="3782328" cy="289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5" name="Google Shape;1015;p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0150" y="1303900"/>
            <a:ext cx="2120475" cy="3058424"/>
          </a:xfrm>
          <a:prstGeom prst="rect">
            <a:avLst/>
          </a:prstGeom>
          <a:noFill/>
          <a:ln>
            <a:noFill/>
          </a:ln>
        </p:spPr>
      </p:pic>
      <p:sp>
        <p:nvSpPr>
          <p:cNvPr id="1016" name="Google Shape;1016;p89"/>
          <p:cNvSpPr/>
          <p:nvPr/>
        </p:nvSpPr>
        <p:spPr>
          <a:xfrm>
            <a:off x="1011825" y="1560425"/>
            <a:ext cx="3727800" cy="1143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2" name="Google Shape;1022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3" name="Google Shape;1023;p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4" name="Google Shape;1024;p90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5" name="Google Shape;1025;p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6" name="Google Shape;1026;p90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27" name="Google Shape;1027;p90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8" name="Google Shape;1028;p90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62</a:t>
            </a:fld>
            <a:endParaRPr/>
          </a:p>
        </p:txBody>
      </p:sp>
      <p:sp>
        <p:nvSpPr>
          <p:cNvPr id="1029" name="Google Shape;1029;p90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SelectFuzz:</a:t>
            </a: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 Relevant code conditions</a:t>
            </a:r>
            <a:endParaRPr sz="2400" b="1" i="1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030" name="Google Shape;1030;p90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Any path reaches → </a:t>
            </a:r>
            <a:r>
              <a:rPr lang="es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Irrelevant code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1" name="Google Shape;1031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7826" y="1464825"/>
            <a:ext cx="3782328" cy="289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Google Shape;1032;p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0150" y="1303900"/>
            <a:ext cx="2120475" cy="3058424"/>
          </a:xfrm>
          <a:prstGeom prst="rect">
            <a:avLst/>
          </a:prstGeom>
          <a:noFill/>
          <a:ln>
            <a:noFill/>
          </a:ln>
        </p:spPr>
      </p:pic>
      <p:sp>
        <p:nvSpPr>
          <p:cNvPr id="1033" name="Google Shape;1033;p90"/>
          <p:cNvSpPr/>
          <p:nvPr/>
        </p:nvSpPr>
        <p:spPr>
          <a:xfrm>
            <a:off x="1011825" y="1560425"/>
            <a:ext cx="3727800" cy="1143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Google Shape;1039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0" name="Google Shape;1040;p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1" name="Google Shape;1041;p91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2" name="Google Shape;1042;p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3" name="Google Shape;1043;p91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44" name="Google Shape;1044;p91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5" name="Google Shape;1045;p91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63</a:t>
            </a:fld>
            <a:endParaRPr/>
          </a:p>
        </p:txBody>
      </p:sp>
      <p:sp>
        <p:nvSpPr>
          <p:cNvPr id="1046" name="Google Shape;1046;p91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SelectFuzz:</a:t>
            </a: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 Relevant code conditions</a:t>
            </a:r>
            <a:endParaRPr sz="2400" b="1" i="1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047" name="Google Shape;1047;p91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Determines if execution can reach  </a:t>
            </a: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8" name="Google Shape;1048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7826" y="1464825"/>
            <a:ext cx="3782328" cy="289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9" name="Google Shape;1049;p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0150" y="1303900"/>
            <a:ext cx="2120475" cy="305842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" name="Google Shape;1050;p91"/>
          <p:cNvSpPr/>
          <p:nvPr/>
        </p:nvSpPr>
        <p:spPr>
          <a:xfrm>
            <a:off x="977825" y="3074900"/>
            <a:ext cx="3756900" cy="255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Google Shape;1056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Google Shape;1057;p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92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9" name="Google Shape;1059;p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0" name="Google Shape;1060;p92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61" name="Google Shape;1061;p92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62" name="Google Shape;1062;p92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64</a:t>
            </a:fld>
            <a:endParaRPr/>
          </a:p>
        </p:txBody>
      </p:sp>
      <p:sp>
        <p:nvSpPr>
          <p:cNvPr id="1063" name="Google Shape;1063;p92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SelectFuzz:</a:t>
            </a: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 Relevant code conditions</a:t>
            </a:r>
            <a:endParaRPr sz="2400" b="1" i="1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064" name="Google Shape;1064;p92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Determines if execution can reach  → </a:t>
            </a:r>
            <a:r>
              <a:rPr lang="es" sz="16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Relevant code</a:t>
            </a:r>
            <a:endParaRPr sz="16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5" name="Google Shape;1065;p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7826" y="1464825"/>
            <a:ext cx="3782328" cy="289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6" name="Google Shape;1066;p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0150" y="1303900"/>
            <a:ext cx="2120475" cy="3058424"/>
          </a:xfrm>
          <a:prstGeom prst="rect">
            <a:avLst/>
          </a:prstGeom>
          <a:noFill/>
          <a:ln>
            <a:noFill/>
          </a:ln>
        </p:spPr>
      </p:pic>
      <p:sp>
        <p:nvSpPr>
          <p:cNvPr id="1067" name="Google Shape;1067;p92"/>
          <p:cNvSpPr/>
          <p:nvPr/>
        </p:nvSpPr>
        <p:spPr>
          <a:xfrm>
            <a:off x="977825" y="3074900"/>
            <a:ext cx="3756900" cy="255600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Google Shape;1073;p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4" name="Google Shape;1074;p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5" name="Google Shape;1075;p93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6" name="Google Shape;1076;p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7" name="Google Shape;1077;p93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78" name="Google Shape;1078;p93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9" name="Google Shape;1079;p93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65</a:t>
            </a:fld>
            <a:endParaRPr/>
          </a:p>
        </p:txBody>
      </p:sp>
      <p:sp>
        <p:nvSpPr>
          <p:cNvPr id="1080" name="Google Shape;1080;p93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081" name="Google Shape;1081;p93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precisely identify the relevant code a directed fuzzer should explore?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Control-flow and data-flow conditions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Path-divergent code </a:t>
            </a:r>
            <a:r>
              <a:rPr lang="e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(control-dependent, Exploration)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Important feedback for efficiently reaching the target code</a:t>
            </a: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In the last intersection block of a reachable path and unreachable path</a:t>
            </a:r>
            <a:endParaRPr sz="1600" dirty="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Data-dependent code (</a:t>
            </a:r>
            <a:r>
              <a:rPr lang="e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exploitation)</a:t>
            </a:r>
            <a:endParaRPr sz="1600" dirty="0"/>
          </a:p>
          <a:p>
            <a:pPr marL="342900" indent="-317500"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Influences the value of critical variables in the target code</a:t>
            </a:r>
            <a:endParaRPr lang="en-US" sz="1600" dirty="0">
              <a:solidFill>
                <a:schemeClr val="tx1"/>
              </a:solidFill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endParaRPr lang="en-US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7" name="Google Shape;1087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8" name="Google Shape;1088;p9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9" name="Google Shape;1089;p94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0" name="Google Shape;1090;p9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1" name="Google Shape;1091;p94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92" name="Google Shape;1092;p94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93" name="Google Shape;1093;p94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66</a:t>
            </a:fld>
            <a:endParaRPr/>
          </a:p>
        </p:txBody>
      </p:sp>
      <p:sp>
        <p:nvSpPr>
          <p:cNvPr id="1094" name="Google Shape;1094;p94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SelectFuzz:</a:t>
            </a: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 Relevant code conditions</a:t>
            </a:r>
            <a:endParaRPr sz="2400" b="1" i="1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095" name="Google Shape;1095;p94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Indirectly affects path divergent code 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6" name="Google Shape;1096;p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7826" y="1464825"/>
            <a:ext cx="3782328" cy="289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7" name="Google Shape;1097;p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0150" y="1303900"/>
            <a:ext cx="2120475" cy="3058424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p94"/>
          <p:cNvSpPr/>
          <p:nvPr/>
        </p:nvSpPr>
        <p:spPr>
          <a:xfrm>
            <a:off x="977825" y="2708200"/>
            <a:ext cx="3756900" cy="360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4" name="Google Shape;1104;p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5" name="Google Shape;1105;p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6" name="Google Shape;1106;p95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7" name="Google Shape;1107;p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8" name="Google Shape;1108;p95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09" name="Google Shape;1109;p95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10" name="Google Shape;1110;p95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67</a:t>
            </a:fld>
            <a:endParaRPr/>
          </a:p>
        </p:txBody>
      </p:sp>
      <p:sp>
        <p:nvSpPr>
          <p:cNvPr id="1111" name="Google Shape;1111;p95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SelectFuzz:</a:t>
            </a: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 Relevant code conditions</a:t>
            </a:r>
            <a:endParaRPr sz="2400" b="1" i="1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112" name="Google Shape;1112;p95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Indirectly affects path divergent code → </a:t>
            </a:r>
            <a:r>
              <a:rPr lang="es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Irrelevant code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3" name="Google Shape;1113;p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7826" y="1464825"/>
            <a:ext cx="3782328" cy="289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4" name="Google Shape;1114;p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0150" y="1303900"/>
            <a:ext cx="2120475" cy="3058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95"/>
          <p:cNvSpPr/>
          <p:nvPr/>
        </p:nvSpPr>
        <p:spPr>
          <a:xfrm>
            <a:off x="977825" y="2708200"/>
            <a:ext cx="3756900" cy="360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2" name="Google Shape;1122;p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3" name="Google Shape;1123;p96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4" name="Google Shape;1124;p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5" name="Google Shape;1125;p96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26" name="Google Shape;1126;p96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7" name="Google Shape;1127;p96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68</a:t>
            </a:fld>
            <a:endParaRPr/>
          </a:p>
        </p:txBody>
      </p:sp>
      <p:sp>
        <p:nvSpPr>
          <p:cNvPr id="1128" name="Google Shape;1128;p96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SelectFuzz:</a:t>
            </a: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 Relevant code conditions</a:t>
            </a:r>
            <a:endParaRPr sz="2400" b="1" i="1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129" name="Google Shape;1129;p96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Indirectly affects path divergent code </a:t>
            </a:r>
            <a:r>
              <a:rPr lang="es" sz="1600" dirty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→ Irrelevant code</a:t>
            </a:r>
            <a:endParaRPr sz="1600" dirty="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" sz="1600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visited anyway</a:t>
            </a:r>
            <a:endParaRPr sz="1600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0" name="Google Shape;1130;p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7826" y="1464825"/>
            <a:ext cx="3782328" cy="289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1" name="Google Shape;1131;p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0150" y="1303900"/>
            <a:ext cx="2120475" cy="3058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2" name="Google Shape;1132;p96"/>
          <p:cNvSpPr/>
          <p:nvPr/>
        </p:nvSpPr>
        <p:spPr>
          <a:xfrm>
            <a:off x="977825" y="2708200"/>
            <a:ext cx="3756900" cy="360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8" name="Google Shape;1138;p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9" name="Google Shape;1139;p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0" name="Google Shape;1140;p97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1" name="Google Shape;1141;p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2" name="Google Shape;1142;p97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43" name="Google Shape;1143;p97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4" name="Google Shape;1144;p97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69</a:t>
            </a:fld>
            <a:endParaRPr/>
          </a:p>
        </p:txBody>
      </p:sp>
      <p:sp>
        <p:nvSpPr>
          <p:cNvPr id="1145" name="Google Shape;1145;p97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SelectFuzz:</a:t>
            </a: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 Relevant code conditions</a:t>
            </a:r>
            <a:endParaRPr sz="2400" b="1" i="1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146" name="Google Shape;1146;p97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Execution helps exploit vulnerability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7" name="Google Shape;1147;p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7826" y="1464825"/>
            <a:ext cx="3782328" cy="289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8" name="Google Shape;1148;p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0150" y="1303900"/>
            <a:ext cx="2120475" cy="3058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9" name="Google Shape;1149;p97"/>
          <p:cNvSpPr/>
          <p:nvPr/>
        </p:nvSpPr>
        <p:spPr>
          <a:xfrm>
            <a:off x="939725" y="1950950"/>
            <a:ext cx="3782400" cy="11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1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7" name="Google Shape;187;p31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8" name="Google Shape;188;p31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  <p:sp>
        <p:nvSpPr>
          <p:cNvPr id="189" name="Google Shape;189;p31"/>
          <p:cNvSpPr txBox="1"/>
          <p:nvPr/>
        </p:nvSpPr>
        <p:spPr>
          <a:xfrm>
            <a:off x="868974" y="109500"/>
            <a:ext cx="69759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Background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90" name="Google Shape;190;p31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16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General coverage-guided fuzzers </a:t>
            </a:r>
            <a:r>
              <a:rPr lang="es" sz="1600" i="0" u="none" strike="noStrike" cap="none" dirty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→ All code</a:t>
            </a:r>
            <a:endParaRPr sz="1600" dirty="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16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Directed fuzzers </a:t>
            </a:r>
            <a:r>
              <a:rPr lang="es" sz="1600" i="0" u="none" strike="noStrike" cap="none" dirty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→ Specific code location</a:t>
            </a:r>
            <a:endParaRPr sz="1600" dirty="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Existing directed fuzzers </a:t>
            </a:r>
            <a:r>
              <a:rPr lang="es" sz="16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s" sz="16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Built upon AFL 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" sz="16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ath exploration strategy </a:t>
            </a:r>
            <a:r>
              <a:rPr lang="es" sz="16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s" sz="16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 sz="1600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s" sz="1600" i="0" u="none" strike="noStrike" cap="none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avours new coverage</a:t>
            </a:r>
            <a:endParaRPr sz="1600" dirty="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5" name="Google Shape;1155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6" name="Google Shape;1156;p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7" name="Google Shape;1157;p98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8" name="Google Shape;1158;p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9" name="Google Shape;1159;p98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60" name="Google Shape;1160;p98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61" name="Google Shape;1161;p98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70</a:t>
            </a:fld>
            <a:endParaRPr/>
          </a:p>
        </p:txBody>
      </p:sp>
      <p:sp>
        <p:nvSpPr>
          <p:cNvPr id="1162" name="Google Shape;1162;p98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SelectFuzz:</a:t>
            </a: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 Relevant code conditions</a:t>
            </a:r>
            <a:endParaRPr sz="2400" b="1" i="1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163" name="Google Shape;1163;p98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Execution helps exploit vulnerability → </a:t>
            </a:r>
            <a:r>
              <a:rPr lang="es" sz="1600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data-flow</a:t>
            </a: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4" name="Google Shape;1164;p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7826" y="1464825"/>
            <a:ext cx="3782328" cy="289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5" name="Google Shape;1165;p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0150" y="1303900"/>
            <a:ext cx="2120475" cy="3058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6" name="Google Shape;1166;p98"/>
          <p:cNvSpPr/>
          <p:nvPr/>
        </p:nvSpPr>
        <p:spPr>
          <a:xfrm>
            <a:off x="939725" y="1950950"/>
            <a:ext cx="3782400" cy="117600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2" name="Google Shape;1172;p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3" name="Google Shape;1173;p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4" name="Google Shape;1174;p99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5" name="Google Shape;1175;p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6" name="Google Shape;1176;p99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77" name="Google Shape;1177;p99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8" name="Google Shape;1178;p99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71</a:t>
            </a:fld>
            <a:endParaRPr/>
          </a:p>
        </p:txBody>
      </p:sp>
      <p:sp>
        <p:nvSpPr>
          <p:cNvPr id="1179" name="Google Shape;1179;p99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180" name="Google Shape;1180;p99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precisely identify the relevant code a directed fuzzer should explore?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Control-flow and data-flow conditions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Path-divergent code </a:t>
            </a:r>
            <a:r>
              <a:rPr lang="e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(control-dependent, Exploration)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Important feedback for efficiently reaching the target code 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last intersection block of a reachable path and unreachable path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Data-dependent code (</a:t>
            </a:r>
            <a:r>
              <a:rPr lang="e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exploitation)</a:t>
            </a:r>
            <a:endParaRPr sz="1600" dirty="0"/>
          </a:p>
          <a:p>
            <a:pPr marL="342900" indent="-317500"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Influences the value of critical variables in the target code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Might be Irrelevant for control-flow but can trigger vulnerabilities</a:t>
            </a:r>
            <a:endParaRPr sz="1600" dirty="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6" name="Google Shape;1186;p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7" name="Google Shape;1187;p1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8" name="Google Shape;1188;p100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9" name="Google Shape;1189;p1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0" name="Google Shape;1190;p100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1" name="Google Shape;1191;p100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92" name="Google Shape;1192;p100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72</a:t>
            </a:fld>
            <a:endParaRPr/>
          </a:p>
        </p:txBody>
      </p:sp>
      <p:sp>
        <p:nvSpPr>
          <p:cNvPr id="1193" name="Google Shape;1193;p100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SelectFuzz: Selective path</a:t>
            </a: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 exploration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194" name="Google Shape;1194;p100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Instrumentation strategy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Prioritization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>
              <a:lnSpc>
                <a:spcPct val="150000"/>
              </a:lnSpc>
              <a:buSzPts val="2000"/>
            </a:pPr>
            <a:r>
              <a:rPr lang="en-US" sz="16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Power 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Scheduling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92642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6" name="Google Shape;1186;p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7" name="Google Shape;1187;p1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8" name="Google Shape;1188;p100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9" name="Google Shape;1189;p1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0" name="Google Shape;1190;p100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1" name="Google Shape;1191;p100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92" name="Google Shape;1192;p100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73</a:t>
            </a:fld>
            <a:endParaRPr/>
          </a:p>
        </p:txBody>
      </p:sp>
      <p:sp>
        <p:nvSpPr>
          <p:cNvPr id="1193" name="Google Shape;1193;p100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SelectFuzz: Selective path</a:t>
            </a: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 exploration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194" name="Google Shape;1194;p100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Instrumentation strategy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Prioritization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 that cover new paths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 that increase the hit count</a:t>
            </a:r>
            <a:endParaRPr sz="16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>
              <a:lnSpc>
                <a:spcPct val="150000"/>
              </a:lnSpc>
              <a:buSzPts val="2000"/>
            </a:pPr>
            <a:r>
              <a:rPr lang="en-US" sz="16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Power 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Scheduling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0" name="Google Shape;1200;p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1" name="Google Shape;1201;p1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2" name="Google Shape;1202;p101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3" name="Google Shape;1203;p1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4" name="Google Shape;1204;p101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05" name="Google Shape;1205;p101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06" name="Google Shape;1206;p101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74</a:t>
            </a:fld>
            <a:endParaRPr/>
          </a:p>
        </p:txBody>
      </p:sp>
      <p:sp>
        <p:nvSpPr>
          <p:cNvPr id="1207" name="Google Shape;1207;p101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SelectFuzz:</a:t>
            </a: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 Selective path exploration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208" name="Google Shape;1208;p101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Instrumentation strategy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Prioritization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 that cover new paths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 that increase the hit count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not always find relevant inputs</a:t>
            </a:r>
            <a:endParaRPr sz="16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>
              <a:lnSpc>
                <a:spcPct val="150000"/>
              </a:lnSpc>
              <a:buSzPts val="2000"/>
            </a:pPr>
            <a:r>
              <a:rPr lang="en-US" sz="16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Power 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4" name="Google Shape;1214;p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5" name="Google Shape;1215;p1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6" name="Google Shape;1216;p102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7" name="Google Shape;1217;p1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8" name="Google Shape;1218;p102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19" name="Google Shape;1219;p102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20" name="Google Shape;1220;p102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75</a:t>
            </a:fld>
            <a:endParaRPr/>
          </a:p>
        </p:txBody>
      </p:sp>
      <p:sp>
        <p:nvSpPr>
          <p:cNvPr id="1221" name="Google Shape;1221;p102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SelectFuzz:</a:t>
            </a: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 Selective path exploration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222" name="Google Shape;1222;p102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Instrumentation strategy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Prioritization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 that cover new paths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 that increase the hit count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not always find relevant inputs                       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>
              <a:lnSpc>
                <a:spcPct val="150000"/>
              </a:lnSpc>
              <a:buSzPts val="2000"/>
            </a:pPr>
            <a:r>
              <a:rPr lang="en-US" sz="16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Power 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3" name="Google Shape;1223;p102"/>
          <p:cNvSpPr txBox="1"/>
          <p:nvPr/>
        </p:nvSpPr>
        <p:spPr>
          <a:xfrm>
            <a:off x="4959800" y="2008400"/>
            <a:ext cx="35514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Mutate irrelevant inputs with smaller input distances</a:t>
            </a:r>
            <a:endParaRPr sz="16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" name="Google Shape;1229;p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" name="Google Shape;1230;p1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1" name="Google Shape;1231;p103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2" name="Google Shape;1232;p1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3" name="Google Shape;1233;p103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34" name="Google Shape;1234;p103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35" name="Google Shape;1235;p103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76</a:t>
            </a:fld>
            <a:endParaRPr/>
          </a:p>
        </p:txBody>
      </p:sp>
      <p:sp>
        <p:nvSpPr>
          <p:cNvPr id="1236" name="Google Shape;1236;p103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SelectFuzz:</a:t>
            </a: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 Selective path exploration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237" name="Google Shape;1237;p103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Instrumentation strategy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Prioritization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 that cover new paths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 that increase the hit count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not always find relevant inputs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Power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Scheduling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Annealing-based power scheduling (AFLGo) 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instrumented code is not included when computing input distance which might affect the power scheduling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8" name="Google Shape;1238;p103"/>
          <p:cNvSpPr txBox="1"/>
          <p:nvPr/>
        </p:nvSpPr>
        <p:spPr>
          <a:xfrm>
            <a:off x="4959800" y="2008400"/>
            <a:ext cx="35514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Mutate irrelevant inputs with smaller input distances</a:t>
            </a:r>
            <a:endParaRPr sz="16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4" name="Google Shape;1244;p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5" name="Google Shape;1245;p1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6" name="Google Shape;1246;p104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7" name="Google Shape;1247;p1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8" name="Google Shape;1248;p104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49" name="Google Shape;1249;p104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50" name="Google Shape;1250;p104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77</a:t>
            </a:fld>
            <a:endParaRPr/>
          </a:p>
        </p:txBody>
      </p:sp>
      <p:sp>
        <p:nvSpPr>
          <p:cNvPr id="1251" name="Google Shape;1251;p104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SelectFuzz: D</a:t>
            </a: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istance metric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252" name="Google Shape;1252;p104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latin typeface="Calibri"/>
                <a:ea typeface="Calibri"/>
                <a:cs typeface="Calibri"/>
                <a:sym typeface="Calibri"/>
              </a:rPr>
              <a:t>Distance metric 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Inter-procedural block distances- including other functions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Probability of reaching target code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latin typeface="Calibri"/>
                <a:ea typeface="Calibri"/>
                <a:cs typeface="Calibri"/>
                <a:sym typeface="Calibri"/>
              </a:rPr>
              <a:t>Advantages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All possible paths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Cross-function distance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4" name="Google Shape;1374;p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5" name="Google Shape;1375;p1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6" name="Google Shape;1376;p113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7" name="Google Shape;1377;p1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8" name="Google Shape;1378;p113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79" name="Google Shape;1379;p113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80" name="Google Shape;1380;p113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78</a:t>
            </a:fld>
            <a:endParaRPr/>
          </a:p>
        </p:txBody>
      </p:sp>
      <p:sp>
        <p:nvSpPr>
          <p:cNvPr id="1381" name="Google Shape;1381;p113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SelectFuzz: </a:t>
            </a: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Distance metric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382" name="Google Shape;1382;p113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latin typeface="Calibri"/>
                <a:ea typeface="Calibri"/>
                <a:cs typeface="Calibri"/>
                <a:sym typeface="Calibri"/>
              </a:rPr>
              <a:t>Input distance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 works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SelectFuzz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endParaRPr lang="es"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4" name="Google Shape;1374;p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5" name="Google Shape;1375;p1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6" name="Google Shape;1376;p113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7" name="Google Shape;1377;p1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8" name="Google Shape;1378;p113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79" name="Google Shape;1379;p113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80" name="Google Shape;1380;p113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79</a:t>
            </a:fld>
            <a:endParaRPr/>
          </a:p>
        </p:txBody>
      </p:sp>
      <p:sp>
        <p:nvSpPr>
          <p:cNvPr id="1381" name="Google Shape;1381;p113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SelectFuzz: </a:t>
            </a: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Distance metric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382" name="Google Shape;1382;p113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latin typeface="Calibri"/>
                <a:ea typeface="Calibri"/>
                <a:cs typeface="Calibri"/>
                <a:sym typeface="Calibri"/>
              </a:rPr>
              <a:t>Input distance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 works </a:t>
            </a: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s" sz="1600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Average block distance </a:t>
            </a:r>
            <a:endParaRPr lang="e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SelectFuzz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endParaRPr lang="es"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196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2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2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1" name="Google Shape;201;p32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2" name="Google Shape;202;p32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  <p:sp>
        <p:nvSpPr>
          <p:cNvPr id="203" name="Google Shape;203;p32"/>
          <p:cNvSpPr txBox="1"/>
          <p:nvPr/>
        </p:nvSpPr>
        <p:spPr>
          <a:xfrm>
            <a:off x="868974" y="109500"/>
            <a:ext cx="69759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Background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04" name="Google Shape;204;p32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16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General coverage-guided fuzzers </a:t>
            </a:r>
            <a:r>
              <a:rPr lang="es" sz="1600" i="0" u="none" strike="noStrike" cap="none" dirty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→ All code</a:t>
            </a:r>
            <a:endParaRPr sz="1600" dirty="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16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Directed fuzzers </a:t>
            </a:r>
            <a:r>
              <a:rPr lang="es" sz="1600" i="0" u="none" strike="noStrike" cap="none" dirty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→ Specific code location</a:t>
            </a:r>
            <a:endParaRPr sz="1600" dirty="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1600" b="1" dirty="0">
                <a:latin typeface="Calibri"/>
                <a:ea typeface="Calibri"/>
                <a:cs typeface="Calibri"/>
                <a:sym typeface="Calibri"/>
              </a:rPr>
              <a:t>Existing directed fuzzers 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s" sz="16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Built upon AFL 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" sz="16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ath exploration strategy </a:t>
            </a:r>
            <a:r>
              <a:rPr lang="es" sz="1600" i="0" u="none" strike="noStrike" cap="none" dirty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s" sz="1600" dirty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s" sz="1600" i="0" u="none" strike="noStrike" cap="none" dirty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avours new coverage</a:t>
            </a:r>
            <a:endParaRPr sz="1600" dirty="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s" sz="16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Executions of most </a:t>
            </a: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(e.g 65.1%)</a:t>
            </a:r>
            <a:r>
              <a:rPr lang="es" sz="16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fuzzing inputs do not help reach the targets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4" name="Google Shape;1374;p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5" name="Google Shape;1375;p1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6" name="Google Shape;1376;p113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7" name="Google Shape;1377;p1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8" name="Google Shape;1378;p113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79" name="Google Shape;1379;p113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80" name="Google Shape;1380;p113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80</a:t>
            </a:fld>
            <a:endParaRPr/>
          </a:p>
        </p:txBody>
      </p:sp>
      <p:sp>
        <p:nvSpPr>
          <p:cNvPr id="1381" name="Google Shape;1381;p113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SelectFuzz: </a:t>
            </a: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Distance metric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382" name="Google Shape;1382;p113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latin typeface="Calibri"/>
                <a:ea typeface="Calibri"/>
                <a:cs typeface="Calibri"/>
                <a:sym typeface="Calibri"/>
              </a:rPr>
              <a:t>Input distance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 works </a:t>
            </a:r>
            <a:r>
              <a:rPr lang="es" sz="1600" dirty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→ Average block distance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SelectFuzz </a:t>
            </a: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s" sz="1600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Shortest block distance 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984407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4" name="Google Shape;1374;p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5" name="Google Shape;1375;p1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6" name="Google Shape;1376;p113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7" name="Google Shape;1377;p1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8" name="Google Shape;1378;p113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79" name="Google Shape;1379;p113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80" name="Google Shape;1380;p113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81</a:t>
            </a:fld>
            <a:endParaRPr/>
          </a:p>
        </p:txBody>
      </p:sp>
      <p:sp>
        <p:nvSpPr>
          <p:cNvPr id="1381" name="Google Shape;1381;p113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SelectFuzz: </a:t>
            </a: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Distance metric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382" name="Google Shape;1382;p113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latin typeface="Calibri"/>
                <a:ea typeface="Calibri"/>
                <a:cs typeface="Calibri"/>
                <a:sym typeface="Calibri"/>
              </a:rPr>
              <a:t>Input distance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 works </a:t>
            </a:r>
            <a:r>
              <a:rPr lang="es" sz="1600" dirty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→ Average block distance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SelectFuzz </a:t>
            </a:r>
            <a:r>
              <a:rPr lang="es" sz="1600" dirty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→ Shortest block distance </a:t>
            </a:r>
            <a:endParaRPr sz="1600" dirty="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endParaRPr lang="es"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How close the execution is to the target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521962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8" name="Google Shape;1258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9" name="Google Shape;1259;p1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0" name="Google Shape;1260;p105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1" name="Google Shape;1261;p1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2" name="Google Shape;1262;p105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63" name="Google Shape;1263;p105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64" name="Google Shape;1264;p105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82</a:t>
            </a:fld>
            <a:endParaRPr/>
          </a:p>
        </p:txBody>
      </p:sp>
      <p:sp>
        <p:nvSpPr>
          <p:cNvPr id="1265" name="Google Shape;1265;p105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 dirty="0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SelectFuzz: Block distance</a:t>
            </a:r>
            <a:endParaRPr sz="2400" b="1" i="0" u="none" strike="noStrike" cap="none" dirty="0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266" name="Google Shape;1266;p105"/>
          <p:cNvSpPr txBox="1"/>
          <p:nvPr/>
        </p:nvSpPr>
        <p:spPr>
          <a:xfrm>
            <a:off x="868975" y="739975"/>
            <a:ext cx="47931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Reaching probability P</a:t>
            </a:r>
            <a:r>
              <a:rPr lang="es" sz="1600" baseline="-25000"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of a basic block b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BB: Basic Block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T: Target location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latin typeface="Calibri"/>
                <a:ea typeface="Calibri"/>
                <a:cs typeface="Calibri"/>
                <a:sym typeface="Calibri"/>
              </a:rPr>
              <a:t>Labels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0: Initial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1: Distance is being computed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2: Distance has been computed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7" name="Google Shape;1267;p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5450" y="1038225"/>
            <a:ext cx="3136924" cy="356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4" name="Google Shape;1274;p1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5" name="Google Shape;1275;p106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6" name="Google Shape;1276;p1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7" name="Google Shape;1277;p106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78" name="Google Shape;1278;p106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79" name="Google Shape;1279;p106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83</a:t>
            </a:fld>
            <a:endParaRPr/>
          </a:p>
        </p:txBody>
      </p:sp>
      <p:sp>
        <p:nvSpPr>
          <p:cNvPr id="1280" name="Google Shape;1280;p106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 dirty="0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SelectFuzz: Block distance</a:t>
            </a:r>
            <a:endParaRPr sz="2400" b="1" i="0" u="none" strike="noStrike" cap="none" dirty="0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281" name="Google Shape;1281;p106"/>
          <p:cNvSpPr txBox="1"/>
          <p:nvPr/>
        </p:nvSpPr>
        <p:spPr>
          <a:xfrm>
            <a:off x="868975" y="739975"/>
            <a:ext cx="47931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latin typeface="Calibri"/>
                <a:ea typeface="Calibri"/>
                <a:cs typeface="Calibri"/>
                <a:sym typeface="Calibri"/>
              </a:rPr>
              <a:t>BB in T 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Probability set to 100%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2" name="Google Shape;1282;p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5450" y="1038225"/>
            <a:ext cx="3136924" cy="356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8" name="Google Shape;1288;p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9" name="Google Shape;1289;p1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0" name="Google Shape;1290;p107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1" name="Google Shape;1291;p1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2" name="Google Shape;1292;p107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93" name="Google Shape;1293;p107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94" name="Google Shape;1294;p107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84</a:t>
            </a:fld>
            <a:endParaRPr/>
          </a:p>
        </p:txBody>
      </p:sp>
      <p:sp>
        <p:nvSpPr>
          <p:cNvPr id="1295" name="Google Shape;1295;p107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 dirty="0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SelectFuzz: Block distance</a:t>
            </a:r>
            <a:endParaRPr sz="2400" b="1" i="0" u="none" strike="noStrike" cap="none" dirty="0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296" name="Google Shape;1296;p107"/>
          <p:cNvSpPr txBox="1"/>
          <p:nvPr/>
        </p:nvSpPr>
        <p:spPr>
          <a:xfrm>
            <a:off x="868975" y="739975"/>
            <a:ext cx="47931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latin typeface="Calibri"/>
                <a:ea typeface="Calibri"/>
                <a:cs typeface="Calibri"/>
                <a:sym typeface="Calibri"/>
              </a:rPr>
              <a:t>BB in T 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Probability set to 100%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latin typeface="Calibri"/>
                <a:ea typeface="Calibri"/>
                <a:cs typeface="Calibri"/>
                <a:sym typeface="Calibri"/>
              </a:rPr>
              <a:t>BB not in 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Recursion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 of reaching prob. of all its successor blocks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7" name="Google Shape;1297;p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5450" y="1038225"/>
            <a:ext cx="3136924" cy="356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3" name="Google Shape;1303;p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4" name="Google Shape;1304;p1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5" name="Google Shape;1305;p108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6" name="Google Shape;1306;p1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7" name="Google Shape;1307;p108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08" name="Google Shape;1308;p108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09" name="Google Shape;1309;p108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85</a:t>
            </a:fld>
            <a:endParaRPr/>
          </a:p>
        </p:txBody>
      </p:sp>
      <p:sp>
        <p:nvSpPr>
          <p:cNvPr id="1310" name="Google Shape;1310;p108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 dirty="0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SelectFuzz: Block distance</a:t>
            </a:r>
            <a:endParaRPr sz="2400" b="1" i="0" u="none" strike="noStrike" cap="none" dirty="0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311" name="Google Shape;1311;p108"/>
          <p:cNvSpPr txBox="1"/>
          <p:nvPr/>
        </p:nvSpPr>
        <p:spPr>
          <a:xfrm>
            <a:off x="881100" y="748150"/>
            <a:ext cx="47931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latin typeface="Calibri"/>
                <a:ea typeface="Calibri"/>
                <a:cs typeface="Calibri"/>
                <a:sym typeface="Calibri"/>
              </a:rPr>
              <a:t>Block Distance: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"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Inverse of the computed probability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"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"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"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2" name="Google Shape;1312;p108"/>
          <p:cNvPicPr preferRelativeResize="0"/>
          <p:nvPr/>
        </p:nvPicPr>
        <p:blipFill>
          <a:blip r:embed="rId5"/>
          <a:srcRect/>
          <a:stretch/>
        </p:blipFill>
        <p:spPr>
          <a:xfrm>
            <a:off x="5674200" y="1655293"/>
            <a:ext cx="2143099" cy="1832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3" name="Google Shape;1303;p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4" name="Google Shape;1304;p1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5" name="Google Shape;1305;p108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6" name="Google Shape;1306;p1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7" name="Google Shape;1307;p108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08" name="Google Shape;1308;p108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09" name="Google Shape;1309;p108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86</a:t>
            </a:fld>
            <a:endParaRPr/>
          </a:p>
        </p:txBody>
      </p:sp>
      <p:sp>
        <p:nvSpPr>
          <p:cNvPr id="1310" name="Google Shape;1310;p108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 dirty="0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SelectFuzz: Block distance</a:t>
            </a:r>
            <a:endParaRPr sz="2400" b="1" i="0" u="none" strike="noStrike" cap="none" dirty="0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311" name="Google Shape;1311;p108"/>
          <p:cNvSpPr txBox="1"/>
          <p:nvPr/>
        </p:nvSpPr>
        <p:spPr>
          <a:xfrm>
            <a:off x="881100" y="748150"/>
            <a:ext cx="47931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latin typeface="Calibri"/>
                <a:ea typeface="Calibri"/>
                <a:cs typeface="Calibri"/>
                <a:sym typeface="Calibri"/>
              </a:rPr>
              <a:t>Block Distance: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"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Inverse of the computed probability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"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"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"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Smaller probability </a:t>
            </a: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s" sz="1600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Bigger Distance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2" name="Google Shape;1312;p108"/>
          <p:cNvPicPr preferRelativeResize="0"/>
          <p:nvPr/>
        </p:nvPicPr>
        <p:blipFill>
          <a:blip r:embed="rId5"/>
          <a:srcRect/>
          <a:stretch/>
        </p:blipFill>
        <p:spPr>
          <a:xfrm>
            <a:off x="5674200" y="1655293"/>
            <a:ext cx="2143099" cy="18329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833093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8" name="Google Shape;1318;p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9" name="Google Shape;1319;p1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0" name="Google Shape;1320;p109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1" name="Google Shape;1321;p1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2" name="Google Shape;1322;p109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23" name="Google Shape;1323;p109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24" name="Google Shape;1324;p109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87</a:t>
            </a:fld>
            <a:endParaRPr/>
          </a:p>
        </p:txBody>
      </p:sp>
      <p:sp>
        <p:nvSpPr>
          <p:cNvPr id="1325" name="Google Shape;1325;p109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 dirty="0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SelectFuzz: </a:t>
            </a:r>
            <a:r>
              <a:rPr lang="es" sz="2400" b="1" dirty="0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Distance metric</a:t>
            </a:r>
            <a:endParaRPr sz="2400" b="1" i="0" u="none" strike="noStrike" cap="none" dirty="0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326" name="Google Shape;1326;p109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latin typeface="Calibri"/>
                <a:ea typeface="Calibri"/>
                <a:cs typeface="Calibri"/>
                <a:sym typeface="Calibri"/>
              </a:rPr>
              <a:t>Considerations on conditional expression complexity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Depend on logical expressions and corresponding inputs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Not considered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2" name="Google Shape;1332;p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" name="Google Shape;1333;p1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4" name="Google Shape;1334;p110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5" name="Google Shape;1335;p1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6" name="Google Shape;1336;p110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37" name="Google Shape;1337;p110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38" name="Google Shape;1338;p110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88</a:t>
            </a:fld>
            <a:endParaRPr/>
          </a:p>
        </p:txBody>
      </p:sp>
      <p:sp>
        <p:nvSpPr>
          <p:cNvPr id="1339" name="Google Shape;1339;p110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SelectFuzz: </a:t>
            </a: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Distance metric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340" name="Google Shape;1340;p110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latin typeface="Calibri"/>
                <a:ea typeface="Calibri"/>
                <a:cs typeface="Calibri"/>
                <a:sym typeface="Calibri"/>
              </a:rPr>
              <a:t>Considerations on conditional expression complexity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Depend on logical expressions and corresponding inputs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Not considered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➔"/>
            </a:pPr>
            <a:r>
              <a:rPr lang="es" sz="16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Unroll loop bodies (e.g Treat as if statements)</a:t>
            </a:r>
            <a:endParaRPr sz="16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6" name="Google Shape;1346;p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7" name="Google Shape;1347;p1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8" name="Google Shape;1348;p111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9" name="Google Shape;1349;p1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0" name="Google Shape;1350;p111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51" name="Google Shape;1351;p111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52" name="Google Shape;1352;p111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89</a:t>
            </a:fld>
            <a:endParaRPr/>
          </a:p>
        </p:txBody>
      </p:sp>
      <p:sp>
        <p:nvSpPr>
          <p:cNvPr id="1353" name="Google Shape;1353;p111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SelectFuzz: </a:t>
            </a: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Distance metric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354" name="Google Shape;1354;p111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latin typeface="Calibri"/>
                <a:ea typeface="Calibri"/>
                <a:cs typeface="Calibri"/>
                <a:sym typeface="Calibri"/>
              </a:rPr>
              <a:t>Considerations on conditional expression complexity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Depend on logical expressions and corresponding inputs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Not considered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➔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Unroll loop bodies (e.g Treat as if statements)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Symbolic execution could help (future work)</a:t>
            </a:r>
            <a:endParaRPr sz="1600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endParaRPr lang="en-US"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3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3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5" name="Google Shape;215;p33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6" name="Google Shape;216;p33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  <p:sp>
        <p:nvSpPr>
          <p:cNvPr id="217" name="Google Shape;217;p33"/>
          <p:cNvSpPr txBox="1"/>
          <p:nvPr/>
        </p:nvSpPr>
        <p:spPr>
          <a:xfrm>
            <a:off x="868974" y="109500"/>
            <a:ext cx="69759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Background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18" name="Google Shape;218;p33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16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General coverage-guided fuzzers </a:t>
            </a:r>
            <a:r>
              <a:rPr lang="es" sz="1600" i="0" u="none" strike="noStrike" cap="none" dirty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→ All code</a:t>
            </a:r>
            <a:endParaRPr sz="1600" dirty="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16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Directed fuzzers </a:t>
            </a:r>
            <a:r>
              <a:rPr lang="es" sz="1600" i="0" u="none" strike="noStrike" cap="none" dirty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→ Specific code location</a:t>
            </a:r>
            <a:endParaRPr sz="1600" dirty="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Existing directed fuzzers 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s" sz="16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Built upon AFL 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" sz="16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ath exploration strategy </a:t>
            </a:r>
            <a:r>
              <a:rPr lang="es" sz="1600" i="0" u="none" strike="noStrike" cap="none" dirty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s" sz="1600" dirty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s" sz="1600" i="0" u="none" strike="noStrike" cap="none" dirty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avours new coverage</a:t>
            </a:r>
            <a:endParaRPr sz="1600" dirty="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Executions of most (e.g 65.1%) fuzzing inputs do not help reach the targets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s" sz="16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attempt to distinguish irrelevant inputs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6" name="Google Shape;1346;p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7" name="Google Shape;1347;p1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8" name="Google Shape;1348;p111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9" name="Google Shape;1349;p1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0" name="Google Shape;1350;p111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51" name="Google Shape;1351;p111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52" name="Google Shape;1352;p111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90</a:t>
            </a:fld>
            <a:endParaRPr/>
          </a:p>
        </p:txBody>
      </p:sp>
      <p:sp>
        <p:nvSpPr>
          <p:cNvPr id="1353" name="Google Shape;1353;p111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SelectFuzz: </a:t>
            </a: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Distance metric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354" name="Google Shape;1354;p111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latin typeface="Calibri"/>
                <a:ea typeface="Calibri"/>
                <a:cs typeface="Calibri"/>
                <a:sym typeface="Calibri"/>
              </a:rPr>
              <a:t>Considerations on conditional expression complexity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Depend on logical expressions and corresponding inputs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Not considered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➔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Unroll loop bodies (e.g Treat as if statements)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Symbolic execution could help (future work)</a:t>
            </a:r>
            <a:endParaRPr sz="1600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Cross-function block distances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ICFG </a:t>
            </a:r>
          </a:p>
          <a:p>
            <a:pPr marL="457200" indent="-330200">
              <a:buSzPts val="1600"/>
              <a:buFont typeface="Calibri"/>
              <a:buChar char="●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False positives 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endParaRPr lang="en-US"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619534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6" name="Google Shape;1346;p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7" name="Google Shape;1347;p1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8" name="Google Shape;1348;p111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9" name="Google Shape;1349;p1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0" name="Google Shape;1350;p111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51" name="Google Shape;1351;p111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52" name="Google Shape;1352;p111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91</a:t>
            </a:fld>
            <a:endParaRPr/>
          </a:p>
        </p:txBody>
      </p:sp>
      <p:sp>
        <p:nvSpPr>
          <p:cNvPr id="1353" name="Google Shape;1353;p111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SelectFuzz: </a:t>
            </a: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Distance metric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354" name="Google Shape;1354;p111"/>
          <p:cNvSpPr txBox="1"/>
          <p:nvPr/>
        </p:nvSpPr>
        <p:spPr>
          <a:xfrm>
            <a:off x="868974" y="739975"/>
            <a:ext cx="75300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latin typeface="Calibri"/>
                <a:ea typeface="Calibri"/>
                <a:cs typeface="Calibri"/>
                <a:sym typeface="Calibri"/>
              </a:rPr>
              <a:t>Considerations on conditional expression complexity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Depend on logical expressions and corresponding inputs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Not considered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➔"/>
            </a:pP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Unroll loop bodies (e.g Treat as if statements)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Symbolic execution could help (future work)</a:t>
            </a:r>
            <a:endParaRPr sz="1600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Cross-function block distances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ICFG </a:t>
            </a:r>
          </a:p>
          <a:p>
            <a:pPr marL="457200" indent="-330200">
              <a:buSzPts val="1600"/>
              <a:buFont typeface="Calibri"/>
              <a:buChar char="●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False positives </a:t>
            </a:r>
            <a:r>
              <a:rPr lang="es" sz="1600" dirty="0"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s" sz="1600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distance is bigger</a:t>
            </a:r>
            <a:endParaRPr lang="en-US"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endParaRPr lang="en-US"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1336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8" name="Google Shape;1388;p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9" name="Google Shape;1389;p1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0" name="Google Shape;1390;p114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1" name="Google Shape;1391;p1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2" name="Google Shape;1392;p114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93" name="Google Shape;1393;p114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94" name="Google Shape;1394;p114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92</a:t>
            </a:fld>
            <a:endParaRPr/>
          </a:p>
        </p:txBody>
      </p:sp>
      <p:sp>
        <p:nvSpPr>
          <p:cNvPr id="1395" name="Google Shape;1395;p114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SelectFuzz: </a:t>
            </a: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Distance metric example (S1)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396" name="Google Shape;1396;p114"/>
          <p:cNvSpPr txBox="1"/>
          <p:nvPr/>
        </p:nvSpPr>
        <p:spPr>
          <a:xfrm>
            <a:off x="868975" y="739975"/>
            <a:ext cx="44169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Avg of reaching prob. of all its successor blocks</a:t>
            </a:r>
            <a:endParaRPr sz="16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" sz="1600" baseline="-250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= ( P</a:t>
            </a:r>
            <a:r>
              <a:rPr lang="es" sz="1600" baseline="-250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+ P</a:t>
            </a:r>
            <a:r>
              <a:rPr lang="es" sz="1600" baseline="-25000"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) /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7" name="Google Shape;1397;p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7847" y="1109550"/>
            <a:ext cx="3439350" cy="307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3" name="Google Shape;1403;p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4" name="Google Shape;1404;p1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5" name="Google Shape;1405;p115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6" name="Google Shape;1406;p1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7" name="Google Shape;1407;p115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08" name="Google Shape;1408;p115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09" name="Google Shape;1409;p115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93</a:t>
            </a:fld>
            <a:endParaRPr/>
          </a:p>
        </p:txBody>
      </p:sp>
      <p:sp>
        <p:nvSpPr>
          <p:cNvPr id="1410" name="Google Shape;1410;p115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SelectFuzz: </a:t>
            </a: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Distance metric example (S1)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411" name="Google Shape;1411;p115"/>
          <p:cNvSpPr txBox="1"/>
          <p:nvPr/>
        </p:nvSpPr>
        <p:spPr>
          <a:xfrm>
            <a:off x="868975" y="739975"/>
            <a:ext cx="44169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Avg of reaching prob. of all its successor blocks</a:t>
            </a:r>
            <a:endParaRPr sz="16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" sz="1600" baseline="-250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= ( P</a:t>
            </a:r>
            <a:r>
              <a:rPr lang="es" sz="1600" baseline="-250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+ P</a:t>
            </a:r>
            <a:r>
              <a:rPr lang="es" sz="1600" baseline="-25000"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) /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" sz="16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= 0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2" name="Google Shape;1412;p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7847" y="1109550"/>
            <a:ext cx="3439350" cy="307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1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9" name="Google Shape;1419;p1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0" name="Google Shape;1420;p116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1" name="Google Shape;1421;p1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2" name="Google Shape;1422;p116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23" name="Google Shape;1423;p116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24" name="Google Shape;1424;p116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94</a:t>
            </a:fld>
            <a:endParaRPr/>
          </a:p>
        </p:txBody>
      </p:sp>
      <p:sp>
        <p:nvSpPr>
          <p:cNvPr id="1425" name="Google Shape;1425;p116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SelectFuzz: </a:t>
            </a: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Distance metric example (S1)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426" name="Google Shape;1426;p116"/>
          <p:cNvSpPr txBox="1"/>
          <p:nvPr/>
        </p:nvSpPr>
        <p:spPr>
          <a:xfrm>
            <a:off x="868975" y="739975"/>
            <a:ext cx="44169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Avg of reaching prob. of all its successor blocks</a:t>
            </a:r>
            <a:endParaRPr sz="16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" sz="1600" baseline="-250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= ( P</a:t>
            </a:r>
            <a:r>
              <a:rPr lang="es" sz="1600" baseline="-250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+ P</a:t>
            </a:r>
            <a:r>
              <a:rPr lang="es" sz="1600" baseline="-25000"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) /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" sz="16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= 0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" sz="16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= ( 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" sz="16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" sz="16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) / 2 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7" name="Google Shape;1427;p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7847" y="1109550"/>
            <a:ext cx="3439350" cy="307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" name="Google Shape;1433;p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" name="Google Shape;1434;p1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5" name="Google Shape;1435;p117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6" name="Google Shape;1436;p1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7" name="Google Shape;1437;p117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38" name="Google Shape;1438;p117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39" name="Google Shape;1439;p117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95</a:t>
            </a:fld>
            <a:endParaRPr/>
          </a:p>
        </p:txBody>
      </p:sp>
      <p:sp>
        <p:nvSpPr>
          <p:cNvPr id="1440" name="Google Shape;1440;p117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SelectFuzz: </a:t>
            </a: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Distance metric example (S1)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441" name="Google Shape;1441;p117"/>
          <p:cNvSpPr txBox="1"/>
          <p:nvPr/>
        </p:nvSpPr>
        <p:spPr>
          <a:xfrm>
            <a:off x="868975" y="739975"/>
            <a:ext cx="44169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Avg of reaching prob. of all its successor blocks</a:t>
            </a:r>
            <a:endParaRPr sz="16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" sz="1600" baseline="-250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= ( P</a:t>
            </a:r>
            <a:r>
              <a:rPr lang="es" sz="1600" baseline="-250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+ P</a:t>
            </a:r>
            <a:r>
              <a:rPr lang="es" sz="1600" baseline="-25000"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) /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" sz="16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= 0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" sz="16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= ( 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" sz="16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" sz="16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) / 2  = ( 1+1 ) / 2 =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2" name="Google Shape;1442;p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7847" y="1109550"/>
            <a:ext cx="3439350" cy="307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8" name="Google Shape;1448;p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9" name="Google Shape;1449;p1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0" name="Google Shape;1450;p118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1" name="Google Shape;1451;p1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2" name="Google Shape;1452;p118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53" name="Google Shape;1453;p118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4" name="Google Shape;1454;p118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96</a:t>
            </a:fld>
            <a:endParaRPr/>
          </a:p>
        </p:txBody>
      </p:sp>
      <p:sp>
        <p:nvSpPr>
          <p:cNvPr id="1455" name="Google Shape;1455;p118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SelectFuzz: </a:t>
            </a: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Distance metric example (S1)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456" name="Google Shape;1456;p118"/>
          <p:cNvSpPr txBox="1"/>
          <p:nvPr/>
        </p:nvSpPr>
        <p:spPr>
          <a:xfrm>
            <a:off x="868975" y="739975"/>
            <a:ext cx="44169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Avg of reaching prob. of all its successor blocks</a:t>
            </a:r>
            <a:endParaRPr sz="16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" sz="1600" baseline="-250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= ( P</a:t>
            </a:r>
            <a:r>
              <a:rPr lang="es" sz="1600" baseline="-250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+ P</a:t>
            </a:r>
            <a:r>
              <a:rPr lang="es" sz="1600" baseline="-25000"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) /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" sz="16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= 0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" sz="16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= ( 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" sz="16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" sz="16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) / 2  = ( 1+1 ) / 2 =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" sz="16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= ( 1 + 0 ) / 2 = 1/2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7" name="Google Shape;1457;p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7847" y="1109550"/>
            <a:ext cx="3439350" cy="307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3" name="Google Shape;1463;p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4" name="Google Shape;1464;p1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5" name="Google Shape;1465;p119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6" name="Google Shape;1466;p1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7" name="Google Shape;1467;p119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68" name="Google Shape;1468;p119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9" name="Google Shape;1469;p119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97</a:t>
            </a:fld>
            <a:endParaRPr/>
          </a:p>
        </p:txBody>
      </p:sp>
      <p:sp>
        <p:nvSpPr>
          <p:cNvPr id="1470" name="Google Shape;1470;p119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SelectFuzz: </a:t>
            </a: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Distance metric example (S1)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471" name="Google Shape;1471;p119"/>
          <p:cNvSpPr txBox="1"/>
          <p:nvPr/>
        </p:nvSpPr>
        <p:spPr>
          <a:xfrm>
            <a:off x="868975" y="739975"/>
            <a:ext cx="44169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Distance is the inverse of Probability</a:t>
            </a:r>
            <a:endParaRPr sz="16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" sz="1600" baseline="-250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=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1/2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s" sz="1600" baseline="-25000">
                <a:latin typeface="Calibri"/>
                <a:ea typeface="Calibri"/>
                <a:cs typeface="Calibri"/>
                <a:sym typeface="Calibri"/>
              </a:rPr>
              <a:t>bb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(a, T) = 1 / (½) =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2" name="Google Shape;1472;p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7847" y="1109550"/>
            <a:ext cx="3439350" cy="307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8" name="Google Shape;1478;p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9" name="Google Shape;1479;p1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120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1" name="Google Shape;1481;p1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2" name="Google Shape;1482;p120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83" name="Google Shape;1483;p120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84" name="Google Shape;1484;p120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98</a:t>
            </a:fld>
            <a:endParaRPr/>
          </a:p>
        </p:txBody>
      </p:sp>
      <p:sp>
        <p:nvSpPr>
          <p:cNvPr id="1485" name="Google Shape;1485;p120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SelectFuzz: </a:t>
            </a: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Distance metric example (S2)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486" name="Google Shape;1486;p120"/>
          <p:cNvSpPr txBox="1"/>
          <p:nvPr/>
        </p:nvSpPr>
        <p:spPr>
          <a:xfrm>
            <a:off x="868975" y="739975"/>
            <a:ext cx="44169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" sz="1600" baseline="-25000"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= ( P</a:t>
            </a:r>
            <a:r>
              <a:rPr lang="es" sz="1600" baseline="-250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+ P</a:t>
            </a:r>
            <a:r>
              <a:rPr lang="es" sz="1600" baseline="-25000">
                <a:latin typeface="Calibri"/>
                <a:ea typeface="Calibri"/>
                <a:cs typeface="Calibri"/>
                <a:sym typeface="Calibri"/>
              </a:rPr>
              <a:t>j 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) / 2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7" name="Google Shape;1487;p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8275" y="1070100"/>
            <a:ext cx="3243915" cy="3595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3" name="Google Shape;1493;p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9576" y="217798"/>
            <a:ext cx="785400" cy="2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4" name="Google Shape;1494;p1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5" y="4509600"/>
            <a:ext cx="5310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5" name="Google Shape;1495;p121"/>
          <p:cNvSpPr/>
          <p:nvPr/>
        </p:nvSpPr>
        <p:spPr>
          <a:xfrm>
            <a:off x="0" y="125"/>
            <a:ext cx="623100" cy="51435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6" name="Google Shape;1496;p1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9" y="4565901"/>
            <a:ext cx="536575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7" name="Google Shape;1497;p121"/>
          <p:cNvSpPr/>
          <p:nvPr/>
        </p:nvSpPr>
        <p:spPr>
          <a:xfrm>
            <a:off x="760625" y="163094"/>
            <a:ext cx="56700" cy="327300"/>
          </a:xfrm>
          <a:prstGeom prst="rect">
            <a:avLst/>
          </a:prstGeom>
          <a:solidFill>
            <a:srgbClr val="2648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98" name="Google Shape;1498;p121"/>
          <p:cNvCxnSpPr/>
          <p:nvPr/>
        </p:nvCxnSpPr>
        <p:spPr>
          <a:xfrm rot="10800000">
            <a:off x="881100" y="4909450"/>
            <a:ext cx="7985400" cy="0"/>
          </a:xfrm>
          <a:prstGeom prst="straightConnector1">
            <a:avLst/>
          </a:prstGeom>
          <a:noFill/>
          <a:ln w="9525" cap="flat" cmpd="sng">
            <a:solidFill>
              <a:srgbClr val="2648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99" name="Google Shape;1499;p121"/>
          <p:cNvSpPr txBox="1">
            <a:spLocks noGrp="1"/>
          </p:cNvSpPr>
          <p:nvPr>
            <p:ph type="sldNum" idx="12"/>
          </p:nvPr>
        </p:nvSpPr>
        <p:spPr>
          <a:xfrm>
            <a:off x="8399096" y="4818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99</a:t>
            </a:fld>
            <a:endParaRPr/>
          </a:p>
        </p:txBody>
      </p:sp>
      <p:sp>
        <p:nvSpPr>
          <p:cNvPr id="1500" name="Google Shape;1500;p121"/>
          <p:cNvSpPr txBox="1"/>
          <p:nvPr/>
        </p:nvSpPr>
        <p:spPr>
          <a:xfrm>
            <a:off x="868974" y="109500"/>
            <a:ext cx="6975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SelectFuzz: </a:t>
            </a:r>
            <a:r>
              <a:rPr lang="es" sz="2400" b="1">
                <a:solidFill>
                  <a:srgbClr val="26486F"/>
                </a:solidFill>
                <a:latin typeface="Teko"/>
                <a:ea typeface="Teko"/>
                <a:cs typeface="Teko"/>
                <a:sym typeface="Teko"/>
              </a:rPr>
              <a:t>Distance metric example (S2)</a:t>
            </a: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26486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01" name="Google Shape;1501;p121"/>
          <p:cNvSpPr txBox="1"/>
          <p:nvPr/>
        </p:nvSpPr>
        <p:spPr>
          <a:xfrm>
            <a:off x="868975" y="739975"/>
            <a:ext cx="4416900" cy="3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" sz="1600" baseline="-25000"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= ( P</a:t>
            </a:r>
            <a:r>
              <a:rPr lang="es" sz="1600" baseline="-250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+ P</a:t>
            </a:r>
            <a:r>
              <a:rPr lang="es" sz="1600" baseline="-25000">
                <a:latin typeface="Calibri"/>
                <a:ea typeface="Calibri"/>
                <a:cs typeface="Calibri"/>
                <a:sym typeface="Calibri"/>
              </a:rPr>
              <a:t>j 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) / 2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" sz="16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= 0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2" name="Google Shape;1502;p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8275" y="1070100"/>
            <a:ext cx="3243915" cy="3595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4044</Words>
  <Application>Microsoft Macintosh PowerPoint</Application>
  <PresentationFormat>On-screen Show (16:9)</PresentationFormat>
  <Paragraphs>1748</Paragraphs>
  <Slides>142</Slides>
  <Notes>142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142</vt:i4>
      </vt:variant>
    </vt:vector>
  </HeadingPairs>
  <TitlesOfParts>
    <vt:vector size="149" baseType="lpstr">
      <vt:lpstr>Calibri</vt:lpstr>
      <vt:lpstr>Arial</vt:lpstr>
      <vt:lpstr>Helvetica Neue</vt:lpstr>
      <vt:lpstr>Teko</vt:lpstr>
      <vt:lpstr>Malgun Gothic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(대학원생) Xiyana Veroska Figuera Michal (컴퓨터공학과)</cp:lastModifiedBy>
  <cp:revision>5</cp:revision>
  <dcterms:modified xsi:type="dcterms:W3CDTF">2023-11-20T13:30:28Z</dcterms:modified>
</cp:coreProperties>
</file>