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0425" cy="43200638"/>
  <p:notesSz cx="9926638" cy="14355763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44513" indent="-873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090613" indent="-1762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36713" indent="-2651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182813" indent="-3540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" userDrawn="1">
          <p15:clr>
            <a:srgbClr val="A4A3A4"/>
          </p15:clr>
        </p15:guide>
        <p15:guide id="3" orient="horz" pos="13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DCB"/>
    <a:srgbClr val="54AAF0"/>
    <a:srgbClr val="7DC3F8"/>
    <a:srgbClr val="0095D8"/>
    <a:srgbClr val="00A9F1"/>
    <a:srgbClr val="0432FF"/>
    <a:srgbClr val="FFD9D9"/>
    <a:srgbClr val="DFDFDF"/>
    <a:srgbClr val="FF9300"/>
    <a:srgbClr val="E2A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0"/>
    <p:restoredTop sz="94592"/>
  </p:normalViewPr>
  <p:slideViewPr>
    <p:cSldViewPr>
      <p:cViewPr>
        <p:scale>
          <a:sx n="26" d="100"/>
          <a:sy n="26" d="100"/>
        </p:scale>
        <p:origin x="4040" y="-104"/>
      </p:cViewPr>
      <p:guideLst>
        <p:guide pos="1360"/>
        <p:guide orient="horz" pos="136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9FF3-B692-714F-BB39-DA3C9167A6CF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1793875"/>
            <a:ext cx="3230562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6908800"/>
            <a:ext cx="7942262" cy="5653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E0F1-8A6B-3C48-B16C-09CB70FCD5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3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E0F1-8A6B-3C48-B16C-09CB70FCD59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95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160577" y="13421151"/>
            <a:ext cx="24479273" cy="925918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4319339" y="24480362"/>
            <a:ext cx="20161749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550474" indent="0" algn="ctr">
              <a:buNone/>
              <a:defRPr/>
            </a:lvl2pPr>
            <a:lvl3pPr marL="1100948" indent="0" algn="ctr">
              <a:buNone/>
              <a:defRPr/>
            </a:lvl3pPr>
            <a:lvl4pPr marL="1651422" indent="0" algn="ctr">
              <a:buNone/>
              <a:defRPr/>
            </a:lvl4pPr>
            <a:lvl5pPr marL="2201895" indent="0" algn="ctr">
              <a:buNone/>
              <a:defRPr/>
            </a:lvl5pPr>
            <a:lvl6pPr marL="2752370" indent="0" algn="ctr">
              <a:buNone/>
              <a:defRPr/>
            </a:lvl6pPr>
            <a:lvl7pPr marL="3302843" indent="0" algn="ctr">
              <a:buNone/>
              <a:defRPr/>
            </a:lvl7pPr>
            <a:lvl8pPr marL="3853317" indent="0" algn="ctr">
              <a:buNone/>
              <a:defRPr/>
            </a:lvl8pPr>
            <a:lvl9pPr marL="4403791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0CA272-60F9-A74E-9C32-3ACC9E348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101489-8E07-0A40-B1B3-D17981389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400B79-80F6-524C-8EF9-61E8B0884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3A152-B074-2541-BBF5-3690D46CD573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806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274498-61FA-6544-989C-6BE6AB8FF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488C67-5CDF-C947-93DF-1823B055C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FAE68-CE81-7842-B7E7-AA10ABACE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2A940-0E50-A54E-9ED1-1A4EEF65743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65884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20880127" y="1729550"/>
            <a:ext cx="6479915" cy="36861497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440384" y="1729550"/>
            <a:ext cx="19265590" cy="3686149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CCADC4-57AF-064A-A382-770348F4A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05857-9748-C643-A960-652C338F1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872661-1B8F-5040-AE76-5E2A9F1DD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A2D1E-9752-8F4C-B63A-D9EDBEF236BE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3834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BB553-6E92-FE4C-AAF3-890959B99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8D012-9D9F-D846-B984-30A6FA944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7BF474-46FB-2040-B83B-09F8BC25C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FB323-09D5-E145-9549-66C9D57931F0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5233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74865" y="27760410"/>
            <a:ext cx="24481087" cy="8581080"/>
          </a:xfrm>
        </p:spPr>
        <p:txBody>
          <a:bodyPr anchor="t"/>
          <a:lstStyle>
            <a:lvl1pPr algn="l">
              <a:defRPr sz="484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274865" y="18310749"/>
            <a:ext cx="24481087" cy="9449663"/>
          </a:xfrm>
        </p:spPr>
        <p:txBody>
          <a:bodyPr anchor="b"/>
          <a:lstStyle>
            <a:lvl1pPr marL="0" indent="0">
              <a:buNone/>
              <a:defRPr sz="2420"/>
            </a:lvl1pPr>
            <a:lvl2pPr marL="550474" indent="0">
              <a:buNone/>
              <a:defRPr sz="2117"/>
            </a:lvl2pPr>
            <a:lvl3pPr marL="1100948" indent="0">
              <a:buNone/>
              <a:defRPr sz="1916"/>
            </a:lvl3pPr>
            <a:lvl4pPr marL="1651422" indent="0">
              <a:buNone/>
              <a:defRPr sz="1714"/>
            </a:lvl4pPr>
            <a:lvl5pPr marL="2201895" indent="0">
              <a:buNone/>
              <a:defRPr sz="1714"/>
            </a:lvl5pPr>
            <a:lvl6pPr marL="2752370" indent="0">
              <a:buNone/>
              <a:defRPr sz="1714"/>
            </a:lvl6pPr>
            <a:lvl7pPr marL="3302843" indent="0">
              <a:buNone/>
              <a:defRPr sz="1714"/>
            </a:lvl7pPr>
            <a:lvl8pPr marL="3853317" indent="0">
              <a:buNone/>
              <a:defRPr sz="1714"/>
            </a:lvl8pPr>
            <a:lvl9pPr marL="4403791" indent="0">
              <a:buNone/>
              <a:defRPr sz="171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176CA-413F-E141-9323-349928E1D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1AA8E3-690D-9B47-895D-E59773183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5488C-B479-3E4C-AEB1-FC82ADEF8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88D34-1394-524D-B14B-95AB0B658F8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3467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40384" y="10080149"/>
            <a:ext cx="12872752" cy="28510897"/>
          </a:xfrm>
        </p:spPr>
        <p:txBody>
          <a:bodyPr/>
          <a:lstStyle>
            <a:lvl1pPr>
              <a:defRPr sz="3327"/>
            </a:lvl1pPr>
            <a:lvl2pPr>
              <a:defRPr sz="2924"/>
            </a:lvl2pPr>
            <a:lvl3pPr>
              <a:defRPr sz="2420"/>
            </a:lvl3pPr>
            <a:lvl4pPr>
              <a:defRPr sz="2117"/>
            </a:lvl4pPr>
            <a:lvl5pPr>
              <a:defRPr sz="2117"/>
            </a:lvl5pPr>
            <a:lvl6pPr>
              <a:defRPr sz="2117"/>
            </a:lvl6pPr>
            <a:lvl7pPr>
              <a:defRPr sz="2117"/>
            </a:lvl7pPr>
            <a:lvl8pPr>
              <a:defRPr sz="2117"/>
            </a:lvl8pPr>
            <a:lvl9pPr>
              <a:defRPr sz="2117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4487289" y="10080149"/>
            <a:ext cx="12872752" cy="28510897"/>
          </a:xfrm>
        </p:spPr>
        <p:txBody>
          <a:bodyPr/>
          <a:lstStyle>
            <a:lvl1pPr>
              <a:defRPr sz="3327"/>
            </a:lvl1pPr>
            <a:lvl2pPr>
              <a:defRPr sz="2924"/>
            </a:lvl2pPr>
            <a:lvl3pPr>
              <a:defRPr sz="2420"/>
            </a:lvl3pPr>
            <a:lvl4pPr>
              <a:defRPr sz="2117"/>
            </a:lvl4pPr>
            <a:lvl5pPr>
              <a:defRPr sz="2117"/>
            </a:lvl5pPr>
            <a:lvl6pPr>
              <a:defRPr sz="2117"/>
            </a:lvl6pPr>
            <a:lvl7pPr>
              <a:defRPr sz="2117"/>
            </a:lvl7pPr>
            <a:lvl8pPr>
              <a:defRPr sz="2117"/>
            </a:lvl8pPr>
            <a:lvl9pPr>
              <a:defRPr sz="2117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1218A-F7C4-5947-ADA4-AFFDBF08D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67FE1-88AE-C442-9D32-1C800397A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D196D-2111-D74F-9271-51FA5748B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37AC4-3009-0C42-BA98-E378F15AA365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9620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440385" y="9670620"/>
            <a:ext cx="12723997" cy="4030536"/>
          </a:xfrm>
        </p:spPr>
        <p:txBody>
          <a:bodyPr anchor="b"/>
          <a:lstStyle>
            <a:lvl1pPr marL="0" indent="0">
              <a:buNone/>
              <a:defRPr sz="2924" b="1"/>
            </a:lvl1pPr>
            <a:lvl2pPr marL="550474" indent="0">
              <a:buNone/>
              <a:defRPr sz="2420" b="1"/>
            </a:lvl2pPr>
            <a:lvl3pPr marL="1100948" indent="0">
              <a:buNone/>
              <a:defRPr sz="2117" b="1"/>
            </a:lvl3pPr>
            <a:lvl4pPr marL="1651422" indent="0">
              <a:buNone/>
              <a:defRPr sz="1916" b="1"/>
            </a:lvl4pPr>
            <a:lvl5pPr marL="2201895" indent="0">
              <a:buNone/>
              <a:defRPr sz="1916" b="1"/>
            </a:lvl5pPr>
            <a:lvl6pPr marL="2752370" indent="0">
              <a:buNone/>
              <a:defRPr sz="1916" b="1"/>
            </a:lvl6pPr>
            <a:lvl7pPr marL="3302843" indent="0">
              <a:buNone/>
              <a:defRPr sz="1916" b="1"/>
            </a:lvl7pPr>
            <a:lvl8pPr marL="3853317" indent="0">
              <a:buNone/>
              <a:defRPr sz="1916" b="1"/>
            </a:lvl8pPr>
            <a:lvl9pPr marL="4403791" indent="0">
              <a:buNone/>
              <a:defRPr sz="1916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440385" y="13701155"/>
            <a:ext cx="12723997" cy="24889891"/>
          </a:xfrm>
        </p:spPr>
        <p:txBody>
          <a:bodyPr/>
          <a:lstStyle>
            <a:lvl1pPr>
              <a:defRPr sz="2924"/>
            </a:lvl1pPr>
            <a:lvl2pPr>
              <a:defRPr sz="2420"/>
            </a:lvl2pPr>
            <a:lvl3pPr>
              <a:defRPr sz="2117"/>
            </a:lvl3pPr>
            <a:lvl4pPr>
              <a:defRPr sz="1916"/>
            </a:lvl4pPr>
            <a:lvl5pPr>
              <a:defRPr sz="1916"/>
            </a:lvl5pPr>
            <a:lvl6pPr>
              <a:defRPr sz="1916"/>
            </a:lvl6pPr>
            <a:lvl7pPr>
              <a:defRPr sz="1916"/>
            </a:lvl7pPr>
            <a:lvl8pPr>
              <a:defRPr sz="1916"/>
            </a:lvl8pPr>
            <a:lvl9pPr>
              <a:defRPr sz="1916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14630602" y="9670620"/>
            <a:ext cx="12729439" cy="4030536"/>
          </a:xfrm>
        </p:spPr>
        <p:txBody>
          <a:bodyPr anchor="b"/>
          <a:lstStyle>
            <a:lvl1pPr marL="0" indent="0">
              <a:buNone/>
              <a:defRPr sz="2924" b="1"/>
            </a:lvl1pPr>
            <a:lvl2pPr marL="550474" indent="0">
              <a:buNone/>
              <a:defRPr sz="2420" b="1"/>
            </a:lvl2pPr>
            <a:lvl3pPr marL="1100948" indent="0">
              <a:buNone/>
              <a:defRPr sz="2117" b="1"/>
            </a:lvl3pPr>
            <a:lvl4pPr marL="1651422" indent="0">
              <a:buNone/>
              <a:defRPr sz="1916" b="1"/>
            </a:lvl4pPr>
            <a:lvl5pPr marL="2201895" indent="0">
              <a:buNone/>
              <a:defRPr sz="1916" b="1"/>
            </a:lvl5pPr>
            <a:lvl6pPr marL="2752370" indent="0">
              <a:buNone/>
              <a:defRPr sz="1916" b="1"/>
            </a:lvl6pPr>
            <a:lvl7pPr marL="3302843" indent="0">
              <a:buNone/>
              <a:defRPr sz="1916" b="1"/>
            </a:lvl7pPr>
            <a:lvl8pPr marL="3853317" indent="0">
              <a:buNone/>
              <a:defRPr sz="1916" b="1"/>
            </a:lvl8pPr>
            <a:lvl9pPr marL="4403791" indent="0">
              <a:buNone/>
              <a:defRPr sz="1916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14630602" y="13701155"/>
            <a:ext cx="12729439" cy="24889891"/>
          </a:xfrm>
        </p:spPr>
        <p:txBody>
          <a:bodyPr/>
          <a:lstStyle>
            <a:lvl1pPr>
              <a:defRPr sz="2924"/>
            </a:lvl1pPr>
            <a:lvl2pPr>
              <a:defRPr sz="2420"/>
            </a:lvl2pPr>
            <a:lvl3pPr>
              <a:defRPr sz="2117"/>
            </a:lvl3pPr>
            <a:lvl4pPr>
              <a:defRPr sz="1916"/>
            </a:lvl4pPr>
            <a:lvl5pPr>
              <a:defRPr sz="1916"/>
            </a:lvl5pPr>
            <a:lvl6pPr>
              <a:defRPr sz="1916"/>
            </a:lvl6pPr>
            <a:lvl7pPr>
              <a:defRPr sz="1916"/>
            </a:lvl7pPr>
            <a:lvl8pPr>
              <a:defRPr sz="1916"/>
            </a:lvl8pPr>
            <a:lvl9pPr>
              <a:defRPr sz="1916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F36773-C073-F94E-819F-483AA35B8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BA48C7-B98F-2349-8489-22F9F10F7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6D3C07-D8C9-AB4E-8072-7E8C2D41D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94C0B-4A7D-B24B-BDEB-3ACA8D5EFE72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51774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77B926-ABA1-E144-9DD0-7B7C92703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28218D-A8FB-1740-B9AF-CB52542EA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926FF2-A5D7-314C-A7DF-23E9FD546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55C66-ED99-8243-8FBE-DDD60A67D6CC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4045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F797A8-8AD8-4D4A-9FE5-4CED835EB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733019-E7A9-C346-86DC-9FA77BBB27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1B9234-B3DC-DF4E-9B3F-D2C763D84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DBAEC-132B-4E45-8920-DF44F8B0E817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72628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40385" y="1720027"/>
            <a:ext cx="9474970" cy="7320107"/>
          </a:xfrm>
        </p:spPr>
        <p:txBody>
          <a:bodyPr anchor="b"/>
          <a:lstStyle>
            <a:lvl1pPr algn="l">
              <a:defRPr sz="242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260032" y="1720027"/>
            <a:ext cx="16100010" cy="36871020"/>
          </a:xfrm>
        </p:spPr>
        <p:txBody>
          <a:bodyPr/>
          <a:lstStyle>
            <a:lvl1pPr>
              <a:defRPr sz="3832"/>
            </a:lvl1pPr>
            <a:lvl2pPr>
              <a:defRPr sz="3327"/>
            </a:lvl2pPr>
            <a:lvl3pPr>
              <a:defRPr sz="2924"/>
            </a:lvl3pPr>
            <a:lvl4pPr>
              <a:defRPr sz="2420"/>
            </a:lvl4pPr>
            <a:lvl5pPr>
              <a:defRPr sz="2420"/>
            </a:lvl5pPr>
            <a:lvl6pPr>
              <a:defRPr sz="2420"/>
            </a:lvl6pPr>
            <a:lvl7pPr>
              <a:defRPr sz="2420"/>
            </a:lvl7pPr>
            <a:lvl8pPr>
              <a:defRPr sz="2420"/>
            </a:lvl8pPr>
            <a:lvl9pPr>
              <a:defRPr sz="242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40385" y="9040135"/>
            <a:ext cx="9474970" cy="29550912"/>
          </a:xfrm>
        </p:spPr>
        <p:txBody>
          <a:bodyPr/>
          <a:lstStyle>
            <a:lvl1pPr marL="0" indent="0">
              <a:buNone/>
              <a:defRPr sz="1714"/>
            </a:lvl1pPr>
            <a:lvl2pPr marL="550474" indent="0">
              <a:buNone/>
              <a:defRPr sz="1412"/>
            </a:lvl2pPr>
            <a:lvl3pPr marL="1100948" indent="0">
              <a:buNone/>
              <a:defRPr sz="1210"/>
            </a:lvl3pPr>
            <a:lvl4pPr marL="1651422" indent="0">
              <a:buNone/>
              <a:defRPr sz="1109"/>
            </a:lvl4pPr>
            <a:lvl5pPr marL="2201895" indent="0">
              <a:buNone/>
              <a:defRPr sz="1109"/>
            </a:lvl5pPr>
            <a:lvl6pPr marL="2752370" indent="0">
              <a:buNone/>
              <a:defRPr sz="1109"/>
            </a:lvl6pPr>
            <a:lvl7pPr marL="3302843" indent="0">
              <a:buNone/>
              <a:defRPr sz="1109"/>
            </a:lvl7pPr>
            <a:lvl8pPr marL="3853317" indent="0">
              <a:buNone/>
              <a:defRPr sz="1109"/>
            </a:lvl8pPr>
            <a:lvl9pPr marL="4403791" indent="0">
              <a:buNone/>
              <a:defRPr sz="1109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8B577-52AC-8F43-A635-359016253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89CEA-1F4E-F345-AEE0-97C0CF2B2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09BA5-0513-E64C-8C11-9F221F152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70CDF-2194-2447-8D33-9CAA3983E56D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53139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45435" y="30240447"/>
            <a:ext cx="17279167" cy="3569576"/>
          </a:xfrm>
        </p:spPr>
        <p:txBody>
          <a:bodyPr anchor="b"/>
          <a:lstStyle>
            <a:lvl1pPr algn="l">
              <a:defRPr sz="242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645435" y="3861011"/>
            <a:ext cx="17279167" cy="25920383"/>
          </a:xfrm>
        </p:spPr>
        <p:txBody>
          <a:bodyPr/>
          <a:lstStyle>
            <a:lvl1pPr marL="0" indent="0">
              <a:buNone/>
              <a:defRPr sz="3832"/>
            </a:lvl1pPr>
            <a:lvl2pPr marL="550474" indent="0">
              <a:buNone/>
              <a:defRPr sz="3327"/>
            </a:lvl2pPr>
            <a:lvl3pPr marL="1100948" indent="0">
              <a:buNone/>
              <a:defRPr sz="2924"/>
            </a:lvl3pPr>
            <a:lvl4pPr marL="1651422" indent="0">
              <a:buNone/>
              <a:defRPr sz="2420"/>
            </a:lvl4pPr>
            <a:lvl5pPr marL="2201895" indent="0">
              <a:buNone/>
              <a:defRPr sz="2420"/>
            </a:lvl5pPr>
            <a:lvl6pPr marL="2752370" indent="0">
              <a:buNone/>
              <a:defRPr sz="2420"/>
            </a:lvl6pPr>
            <a:lvl7pPr marL="3302843" indent="0">
              <a:buNone/>
              <a:defRPr sz="2420"/>
            </a:lvl7pPr>
            <a:lvl8pPr marL="3853317" indent="0">
              <a:buNone/>
              <a:defRPr sz="2420"/>
            </a:lvl8pPr>
            <a:lvl9pPr marL="4403791" indent="0">
              <a:buNone/>
              <a:defRPr sz="242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5645435" y="33810023"/>
            <a:ext cx="17279167" cy="5070552"/>
          </a:xfrm>
        </p:spPr>
        <p:txBody>
          <a:bodyPr/>
          <a:lstStyle>
            <a:lvl1pPr marL="0" indent="0">
              <a:buNone/>
              <a:defRPr sz="1714"/>
            </a:lvl1pPr>
            <a:lvl2pPr marL="550474" indent="0">
              <a:buNone/>
              <a:defRPr sz="1412"/>
            </a:lvl2pPr>
            <a:lvl3pPr marL="1100948" indent="0">
              <a:buNone/>
              <a:defRPr sz="1210"/>
            </a:lvl3pPr>
            <a:lvl4pPr marL="1651422" indent="0">
              <a:buNone/>
              <a:defRPr sz="1109"/>
            </a:lvl4pPr>
            <a:lvl5pPr marL="2201895" indent="0">
              <a:buNone/>
              <a:defRPr sz="1109"/>
            </a:lvl5pPr>
            <a:lvl6pPr marL="2752370" indent="0">
              <a:buNone/>
              <a:defRPr sz="1109"/>
            </a:lvl6pPr>
            <a:lvl7pPr marL="3302843" indent="0">
              <a:buNone/>
              <a:defRPr sz="1109"/>
            </a:lvl7pPr>
            <a:lvl8pPr marL="3853317" indent="0">
              <a:buNone/>
              <a:defRPr sz="1109"/>
            </a:lvl8pPr>
            <a:lvl9pPr marL="4403791" indent="0">
              <a:buNone/>
              <a:defRPr sz="1109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C22BF-50DB-8844-ABB6-19F578829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DF2DF-5F78-B140-BB68-4AA9E26C3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91B3F-6F01-264E-A82D-1102521BC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28A9F-1638-D942-B771-F933070313F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8742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F178D9-9205-2C45-B631-44832E269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0702" y="1730332"/>
            <a:ext cx="25919021" cy="719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6" tIns="208823" rIns="417646" bIns="2088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/>
              <a:t>Klicka här för att ändra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0FB3D1-CD9A-5D4F-8169-DACB417FE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702" y="10079456"/>
            <a:ext cx="25919021" cy="2851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/>
              <a:t>Klicka här för att ändra format på bakgrundstexten</a:t>
            </a:r>
          </a:p>
          <a:p>
            <a:pPr lvl="1"/>
            <a:r>
              <a:rPr lang="sv-SE" altLang="sv-SE"/>
              <a:t>Nivå två</a:t>
            </a:r>
          </a:p>
          <a:p>
            <a:pPr lvl="2"/>
            <a:r>
              <a:rPr lang="sv-SE" altLang="sv-SE"/>
              <a:t>Nivå tre</a:t>
            </a:r>
          </a:p>
          <a:p>
            <a:pPr lvl="3"/>
            <a:r>
              <a:rPr lang="sv-SE" altLang="sv-SE"/>
              <a:t>Nivå fyra</a:t>
            </a:r>
          </a:p>
          <a:p>
            <a:pPr lvl="4"/>
            <a:r>
              <a:rPr lang="sv-SE" altLang="sv-SE"/>
              <a:t>Nivå fem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055F16-198A-D440-B6AD-1F216A6C9C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0702" y="39341409"/>
            <a:ext cx="6719746" cy="29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53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648EEB-3CE6-E34B-8A1E-E62FE84966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0007" y="39341409"/>
            <a:ext cx="9120411" cy="29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53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8B4EF4-0A4F-5546-AE31-B4CD1F2B2C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39978" y="39341409"/>
            <a:ext cx="6719746" cy="29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53"/>
            </a:lvl1pPr>
          </a:lstStyle>
          <a:p>
            <a:fld id="{3F028C3C-97F7-F943-B602-B816D6CADC1B}" type="slidenum">
              <a:rPr lang="sv-SE" altLang="sv-SE"/>
              <a:pPr/>
              <a:t>‹#›</a:t>
            </a:fld>
            <a:endParaRPr lang="sv-SE" altLang="sv-SE"/>
          </a:p>
        </p:txBody>
      </p:sp>
      <p:pic>
        <p:nvPicPr>
          <p:cNvPr id="1031" name="图片 11">
            <a:extLst>
              <a:ext uri="{FF2B5EF4-FFF2-40B4-BE49-F238E27FC236}">
                <a16:creationId xmlns:a16="http://schemas.microsoft.com/office/drawing/2014/main" id="{C3D72A5B-C475-D14E-9717-606F15CD0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261" y="37936015"/>
            <a:ext cx="9948853" cy="52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09779" rtl="0" eaLnBrk="0" fontAlgn="base" hangingPunct="0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209779" rtl="0" eaLnBrk="0" fontAlgn="base" hangingPunct="0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209779" rtl="0" eaLnBrk="0" fontAlgn="base" hangingPunct="0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209779" rtl="0" eaLnBrk="0" fontAlgn="base" hangingPunct="0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209779" rtl="0" eaLnBrk="0" fontAlgn="base" hangingPunct="0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550474" algn="ctr" defTabSz="4210743" rtl="0" fontAlgn="base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</a:defRPr>
      </a:lvl6pPr>
      <a:lvl7pPr marL="1100948" algn="ctr" defTabSz="4210743" rtl="0" fontAlgn="base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</a:defRPr>
      </a:lvl7pPr>
      <a:lvl8pPr marL="1651422" algn="ctr" defTabSz="4210743" rtl="0" fontAlgn="base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</a:defRPr>
      </a:lvl8pPr>
      <a:lvl9pPr marL="2201895" algn="ctr" defTabSz="4210743" rtl="0" fontAlgn="base">
        <a:spcBef>
          <a:spcPct val="0"/>
        </a:spcBef>
        <a:spcAft>
          <a:spcPct val="0"/>
        </a:spcAft>
        <a:defRPr sz="20267">
          <a:solidFill>
            <a:schemeClr val="tx2"/>
          </a:solidFill>
          <a:latin typeface="Arial" charset="0"/>
        </a:defRPr>
      </a:lvl9pPr>
    </p:titleStyle>
    <p:bodyStyle>
      <a:lvl1pPr marL="1578267" indent="-1578267" algn="l" defTabSz="4209779" rtl="0" eaLnBrk="0" fontAlgn="base" hangingPunct="0">
        <a:spcBef>
          <a:spcPct val="20000"/>
        </a:spcBef>
        <a:spcAft>
          <a:spcPct val="0"/>
        </a:spcAft>
        <a:buChar char="•"/>
        <a:defRPr sz="1472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420646" indent="-1314156" algn="l" defTabSz="4209779" rtl="0" eaLnBrk="0" fontAlgn="base" hangingPunct="0">
        <a:spcBef>
          <a:spcPct val="20000"/>
        </a:spcBef>
        <a:spcAft>
          <a:spcPct val="0"/>
        </a:spcAft>
        <a:buChar char="–"/>
        <a:defRPr sz="12906">
          <a:solidFill>
            <a:schemeClr val="tx1"/>
          </a:solidFill>
          <a:latin typeface="+mn-lt"/>
          <a:ea typeface="ＭＳ Ｐゴシック" charset="0"/>
        </a:defRPr>
      </a:lvl2pPr>
      <a:lvl3pPr marL="5263024" indent="-1051645" algn="l" defTabSz="4209779" rtl="0" eaLnBrk="0" fontAlgn="base" hangingPunct="0">
        <a:spcBef>
          <a:spcPct val="20000"/>
        </a:spcBef>
        <a:spcAft>
          <a:spcPct val="0"/>
        </a:spcAft>
        <a:buChar char="•"/>
        <a:defRPr sz="11091">
          <a:solidFill>
            <a:schemeClr val="tx1"/>
          </a:solidFill>
          <a:latin typeface="+mn-lt"/>
          <a:ea typeface="ＭＳ Ｐゴシック" charset="0"/>
        </a:defRPr>
      </a:lvl3pPr>
      <a:lvl4pPr marL="7369513" indent="-1051645" algn="l" defTabSz="4209779" rtl="0" eaLnBrk="0" fontAlgn="base" hangingPunct="0">
        <a:spcBef>
          <a:spcPct val="20000"/>
        </a:spcBef>
        <a:spcAft>
          <a:spcPct val="0"/>
        </a:spcAft>
        <a:buChar char="–"/>
        <a:defRPr sz="9276">
          <a:solidFill>
            <a:schemeClr val="tx1"/>
          </a:solidFill>
          <a:latin typeface="+mn-lt"/>
          <a:ea typeface="ＭＳ Ｐゴシック" charset="0"/>
        </a:defRPr>
      </a:lvl4pPr>
      <a:lvl5pPr marL="9474403" indent="-1051645" algn="l" defTabSz="4209779" rtl="0" eaLnBrk="0" fontAlgn="base" hangingPunct="0">
        <a:spcBef>
          <a:spcPct val="20000"/>
        </a:spcBef>
        <a:spcAft>
          <a:spcPct val="0"/>
        </a:spcAft>
        <a:buChar char="»"/>
        <a:defRPr sz="9276">
          <a:solidFill>
            <a:schemeClr val="tx1"/>
          </a:solidFill>
          <a:latin typeface="+mn-lt"/>
          <a:ea typeface="ＭＳ Ｐゴシック" charset="0"/>
        </a:defRPr>
      </a:lvl5pPr>
      <a:lvl6pPr marL="10025124" indent="-1053164" algn="l" defTabSz="4210743" rtl="0" fontAlgn="base">
        <a:spcBef>
          <a:spcPct val="20000"/>
        </a:spcBef>
        <a:spcAft>
          <a:spcPct val="0"/>
        </a:spcAft>
        <a:buChar char="»"/>
        <a:defRPr sz="9276">
          <a:solidFill>
            <a:schemeClr val="tx1"/>
          </a:solidFill>
          <a:latin typeface="+mn-lt"/>
        </a:defRPr>
      </a:lvl6pPr>
      <a:lvl7pPr marL="10575597" indent="-1053164" algn="l" defTabSz="4210743" rtl="0" fontAlgn="base">
        <a:spcBef>
          <a:spcPct val="20000"/>
        </a:spcBef>
        <a:spcAft>
          <a:spcPct val="0"/>
        </a:spcAft>
        <a:buChar char="»"/>
        <a:defRPr sz="9276">
          <a:solidFill>
            <a:schemeClr val="tx1"/>
          </a:solidFill>
          <a:latin typeface="+mn-lt"/>
        </a:defRPr>
      </a:lvl7pPr>
      <a:lvl8pPr marL="11126071" indent="-1053164" algn="l" defTabSz="4210743" rtl="0" fontAlgn="base">
        <a:spcBef>
          <a:spcPct val="20000"/>
        </a:spcBef>
        <a:spcAft>
          <a:spcPct val="0"/>
        </a:spcAft>
        <a:buChar char="»"/>
        <a:defRPr sz="9276">
          <a:solidFill>
            <a:schemeClr val="tx1"/>
          </a:solidFill>
          <a:latin typeface="+mn-lt"/>
        </a:defRPr>
      </a:lvl8pPr>
      <a:lvl9pPr marL="11676545" indent="-1053164" algn="l" defTabSz="4210743" rtl="0" fontAlgn="base">
        <a:spcBef>
          <a:spcPct val="20000"/>
        </a:spcBef>
        <a:spcAft>
          <a:spcPct val="0"/>
        </a:spcAft>
        <a:buChar char="»"/>
        <a:defRPr sz="9276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50474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100948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3pPr>
      <a:lvl4pPr marL="1651422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4pPr>
      <a:lvl5pPr marL="2201895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5pPr>
      <a:lvl6pPr marL="2752370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302843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3853317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403791" algn="l" defTabSz="1100948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47846B8A-4DAB-0147-A8EA-0FC2F71FFF4F}"/>
              </a:ext>
            </a:extLst>
          </p:cNvPr>
          <p:cNvSpPr/>
          <p:nvPr/>
        </p:nvSpPr>
        <p:spPr bwMode="auto">
          <a:xfrm>
            <a:off x="15073943" y="38377967"/>
            <a:ext cx="13726482" cy="41295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9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900" b="0" i="0" u="none" strike="noStrike" cap="none" normalizeH="0" baseline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85009418-624A-0E48-B533-39DAD549D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6" y="4822455"/>
            <a:ext cx="27579064" cy="35665028"/>
          </a:xfrm>
          <a:prstGeom prst="rect">
            <a:avLst/>
          </a:prstGeom>
          <a:solidFill>
            <a:schemeClr val="accent3">
              <a:lumMod val="75000"/>
              <a:alpha val="23922"/>
            </a:schemeClr>
          </a:solidFill>
          <a:ln w="9525">
            <a:noFill/>
            <a:round/>
            <a:headEnd/>
            <a:tailEnd/>
          </a:ln>
        </p:spPr>
        <p:txBody>
          <a:bodyPr/>
          <a:lstStyle>
            <a:lvl1pPr defTabSz="349726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49726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49726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4972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4972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sv-SE" sz="6957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000ED-712E-F74D-8E5B-8DE637F4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06935" y="16218482"/>
            <a:ext cx="13373229" cy="62883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526290" eaLnBrk="1" hangingPunct="1">
              <a:defRPr/>
            </a:pPr>
            <a:endParaRPr lang="en-GB" sz="6957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C8412E3B-9229-2346-A341-96E80D44C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646"/>
            <a:ext cx="28800425" cy="6576750"/>
          </a:xfrm>
          <a:prstGeom prst="rect">
            <a:avLst/>
          </a:prstGeom>
          <a:solidFill>
            <a:srgbClr val="4D9DCB">
              <a:alpha val="92000"/>
            </a:srgbClr>
          </a:solidFill>
          <a:ln w="9525">
            <a:solidFill>
              <a:srgbClr val="4D9DCB"/>
            </a:solidFill>
            <a:round/>
            <a:headEnd/>
            <a:tailEnd/>
          </a:ln>
        </p:spPr>
        <p:txBody>
          <a:bodyPr/>
          <a:lstStyle>
            <a:lvl1pPr defTabSz="349726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49726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49726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4972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4972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sv-SE" sz="6957" dirty="0">
              <a:highlight>
                <a:srgbClr val="D9D9D9"/>
              </a:highlight>
            </a:endParaRPr>
          </a:p>
        </p:txBody>
      </p:sp>
      <p:sp>
        <p:nvSpPr>
          <p:cNvPr id="13320" name="Text Box 6">
            <a:extLst>
              <a:ext uri="{FF2B5EF4-FFF2-40B4-BE49-F238E27FC236}">
                <a16:creationId xmlns:a16="http://schemas.microsoft.com/office/drawing/2014/main" id="{54A48B69-E0E1-B145-BF37-E47DA2351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9" y="4052129"/>
            <a:ext cx="28800425" cy="22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2672" tIns="86525" rIns="432672" bIns="216336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sv-SE" sz="3600" dirty="0">
                <a:solidFill>
                  <a:schemeClr val="bg1"/>
                </a:solidFill>
                <a:cs typeface="Arial" panose="020B0604020202020204" pitchFamily="34" charset="0"/>
              </a:rPr>
              <a:t>Authors: </a:t>
            </a:r>
            <a:r>
              <a:rPr lang="en-GB" altLang="sv-SE" sz="3600" dirty="0" err="1">
                <a:solidFill>
                  <a:schemeClr val="bg1"/>
                </a:solidFill>
                <a:cs typeface="Arial" panose="020B0604020202020204" pitchFamily="34" charset="0"/>
              </a:rPr>
              <a:t>Xiya</a:t>
            </a:r>
            <a:r>
              <a:rPr lang="en-GB" altLang="sv-SE" sz="3600" dirty="0">
                <a:solidFill>
                  <a:schemeClr val="bg1"/>
                </a:solidFill>
                <a:cs typeface="Arial" panose="020B0604020202020204" pitchFamily="34" charset="0"/>
              </a:rPr>
              <a:t> Song</a:t>
            </a:r>
            <a:r>
              <a:rPr lang="en-US" altLang="zh-CN" sz="36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GB" altLang="sv-SE" sz="3600" dirty="0">
                <a:solidFill>
                  <a:schemeClr val="bg1"/>
                </a:solidFill>
                <a:cs typeface="Arial" panose="020B0604020202020204" pitchFamily="34" charset="0"/>
              </a:rPr>
              <a:t>, Cheng Zhang</a:t>
            </a:r>
            <a:r>
              <a:rPr lang="en-US" altLang="zh-CN" sz="36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GB" altLang="sv-SE" sz="3600" dirty="0">
                <a:solidFill>
                  <a:schemeClr val="bg1"/>
                </a:solidFill>
                <a:cs typeface="Arial" panose="020B0604020202020204" pitchFamily="34" charset="0"/>
              </a:rPr>
              <a:t>, Han </a:t>
            </a:r>
            <a:r>
              <a:rPr lang="en-GB" altLang="sv-SE" sz="3600" dirty="0" err="1">
                <a:solidFill>
                  <a:schemeClr val="bg1"/>
                </a:solidFill>
                <a:cs typeface="Arial" panose="020B0604020202020204" pitchFamily="34" charset="0"/>
              </a:rPr>
              <a:t>Jin</a:t>
            </a:r>
            <a:r>
              <a:rPr lang="en-US" altLang="zh-CN" sz="36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GB" altLang="sv-SE" sz="3600" dirty="0">
                <a:solidFill>
                  <a:schemeClr val="bg1"/>
                </a:solidFill>
                <a:cs typeface="Arial" panose="020B0604020202020204" pitchFamily="34" charset="0"/>
              </a:rPr>
              <a:t>, Adil </a:t>
            </a:r>
            <a:r>
              <a:rPr lang="en-GB" altLang="sv-SE" sz="3600" dirty="0" err="1">
                <a:solidFill>
                  <a:schemeClr val="bg1"/>
                </a:solidFill>
                <a:cs typeface="Arial" panose="020B0604020202020204" pitchFamily="34" charset="0"/>
              </a:rPr>
              <a:t>Mardinoglu</a:t>
            </a:r>
            <a:r>
              <a:rPr lang="en-US" altLang="zh-CN" sz="3600" baseline="30000" dirty="0">
                <a:solidFill>
                  <a:schemeClr val="bg1"/>
                </a:solidFill>
                <a:cs typeface="Arial" panose="020B0604020202020204" pitchFamily="34" charset="0"/>
              </a:rPr>
              <a:t>1,2</a:t>
            </a:r>
          </a:p>
          <a:p>
            <a:pPr algn="ctr" eaLnBrk="1" hangingPunct="1">
              <a:buFontTx/>
              <a:buNone/>
            </a:pPr>
            <a:endParaRPr lang="en-US" altLang="zh-CN" sz="3200" baseline="30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8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zh-CN" altLang="en-US" sz="2800" baseline="30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GB" altLang="zh-CN" sz="2800" dirty="0">
                <a:solidFill>
                  <a:schemeClr val="bg1"/>
                </a:solidFill>
              </a:rPr>
              <a:t>Science for Life Laboratory, KTH Royal Institute of Technology, SE-17165 Stockholm, Sweden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xiyas@kth.se</a:t>
            </a:r>
            <a:endParaRPr lang="en-GB" altLang="zh-CN" sz="2800" dirty="0">
              <a:solidFill>
                <a:schemeClr val="bg1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altLang="zh-CN" sz="28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baseline="30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GB" altLang="zh-CN" sz="2800" dirty="0">
                <a:solidFill>
                  <a:schemeClr val="bg1"/>
                </a:solidFill>
              </a:rPr>
              <a:t>Centre for Host-Microbiome Interactions, Faculty of Dentistry, Oral &amp; Craniofacial Sciences, King’s College London, London SE1 9RT, </a:t>
            </a:r>
            <a:r>
              <a:rPr lang="en-GB" altLang="zh-CN" sz="2800" dirty="0" err="1">
                <a:solidFill>
                  <a:schemeClr val="bg1"/>
                </a:solidFill>
              </a:rPr>
              <a:t>UK,adilm@kth.se</a:t>
            </a:r>
            <a:endParaRPr lang="en-GB" altLang="sv-SE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381A1AC-3BE3-EA4B-9A52-C498B210B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722" y="1294483"/>
            <a:ext cx="26177767" cy="38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2672" tIns="86525" rIns="432672" bIns="216336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GB" altLang="zh-CN" sz="7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Identification of survival associated </a:t>
            </a:r>
            <a:r>
              <a:rPr lang="en-GB" altLang="zh-CN" sz="72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eQTLs</a:t>
            </a:r>
            <a:r>
              <a:rPr lang="en-GB" altLang="zh-CN" sz="7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in clear cell renal cell carcinoma</a:t>
            </a:r>
            <a:endParaRPr kumimoji="1" lang="zh-CN" altLang="en-US" sz="7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sv-SE" sz="867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4F054-DD3C-D34C-83B8-EFC6D3C94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4764788" y="7551198"/>
            <a:ext cx="13028701" cy="257051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526290" eaLnBrk="1" hangingPunct="1">
              <a:defRPr/>
            </a:pPr>
            <a:endParaRPr lang="en-GB" sz="6957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D0A2A12-CDED-094C-8781-1B41F96E2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6" b="3905"/>
          <a:stretch/>
        </p:blipFill>
        <p:spPr>
          <a:xfrm>
            <a:off x="16692342" y="7990807"/>
            <a:ext cx="8725093" cy="5041106"/>
          </a:xfrm>
          <a:prstGeom prst="rect">
            <a:avLst/>
          </a:prstGeom>
          <a:effectLst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2AF3E75-85EB-8043-ABDC-BAEB55A5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5502" y="21926289"/>
            <a:ext cx="2683462" cy="269528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DC7AC10-B158-F64F-9F5B-4E33446B9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4419" y="21956038"/>
            <a:ext cx="2624225" cy="263579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E4A8AB3-87E1-6144-A21D-BEE65B7D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1228" y="21915623"/>
            <a:ext cx="2694080" cy="270595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CDB524-195D-6F41-9C86-8077565B448B}"/>
              </a:ext>
            </a:extLst>
          </p:cNvPr>
          <p:cNvGrpSpPr/>
          <p:nvPr/>
        </p:nvGrpSpPr>
        <p:grpSpPr>
          <a:xfrm>
            <a:off x="1006935" y="7037131"/>
            <a:ext cx="13460541" cy="8220122"/>
            <a:chOff x="564160" y="5583587"/>
            <a:chExt cx="12146016" cy="72447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B5C249-9028-4748-9DF1-E281B7832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64160" y="6036656"/>
              <a:ext cx="12146016" cy="679167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3526290" eaLnBrk="1" hangingPunct="1">
                <a:defRPr/>
              </a:pPr>
              <a:endParaRPr lang="en-GB" sz="6957" dirty="0">
                <a:ln>
                  <a:solidFill>
                    <a:schemeClr val="bg1"/>
                  </a:solidFill>
                </a:ln>
                <a:latin typeface="Arial" charset="0"/>
                <a:ea typeface="+mn-ea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1B673F0-9D39-5746-9859-167BE208895F}"/>
                </a:ext>
              </a:extLst>
            </p:cNvPr>
            <p:cNvGrpSpPr/>
            <p:nvPr/>
          </p:nvGrpSpPr>
          <p:grpSpPr>
            <a:xfrm>
              <a:off x="3829106" y="5583587"/>
              <a:ext cx="5713324" cy="1539894"/>
              <a:chOff x="806380" y="7534281"/>
              <a:chExt cx="5713324" cy="1297619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B0B1ACB-0495-A241-86D0-E818828F13B0}"/>
                  </a:ext>
                </a:extLst>
              </p:cNvPr>
              <p:cNvSpPr/>
              <p:nvPr/>
            </p:nvSpPr>
            <p:spPr bwMode="auto">
              <a:xfrm>
                <a:off x="806380" y="7534281"/>
                <a:ext cx="5713324" cy="802093"/>
              </a:xfrm>
              <a:prstGeom prst="rect">
                <a:avLst/>
              </a:prstGeom>
              <a:solidFill>
                <a:srgbClr val="4D9DCB">
                  <a:alpha val="92000"/>
                </a:srgbClr>
              </a:solidFill>
              <a:ln w="9525" cap="flat" cmpd="sng" algn="ctr">
                <a:solidFill>
                  <a:srgbClr val="4D9D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49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6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A0183515-F3F3-8643-887A-6BCE29AD9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690" y="7664781"/>
                <a:ext cx="5250072" cy="1167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32253" tIns="43262" rIns="432253" bIns="86447">
                <a:spAutoFit/>
              </a:bodyPr>
              <a:lstStyle>
                <a:lvl1pPr defTabSz="841375">
                  <a:spcBef>
                    <a:spcPct val="20000"/>
                  </a:spcBef>
                  <a:buChar char="•"/>
                  <a:defRPr sz="14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841375">
                  <a:spcBef>
                    <a:spcPct val="20000"/>
                  </a:spcBef>
                  <a:buChar char="–"/>
                  <a:defRPr sz="1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841375">
                  <a:spcBef>
                    <a:spcPct val="20000"/>
                  </a:spcBef>
                  <a:buChar char="•"/>
                  <a:defRPr sz="1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841375">
                  <a:spcBef>
                    <a:spcPct val="20000"/>
                  </a:spcBef>
                  <a:buChar char="–"/>
                  <a:defRPr sz="9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841375">
                  <a:spcBef>
                    <a:spcPct val="20000"/>
                  </a:spcBef>
                  <a:buChar char="»"/>
                  <a:defRPr sz="9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sv-SE" sz="44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Introduction</a:t>
                </a:r>
                <a:endParaRPr lang="en-GB" altLang="sv-SE" sz="4134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buFontTx/>
                  <a:buNone/>
                </a:pPr>
                <a:endParaRPr lang="en-GB" altLang="sv-SE" sz="4134" dirty="0"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3F5EF2C-95EA-1343-8560-E4C4B00B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139" y="16725536"/>
            <a:ext cx="3600629" cy="3086254"/>
          </a:xfrm>
          <a:prstGeom prst="rect">
            <a:avLst/>
          </a:prstGeom>
        </p:spPr>
      </p:pic>
      <p:sp>
        <p:nvSpPr>
          <p:cNvPr id="68" name="Rectangle 35">
            <a:extLst>
              <a:ext uri="{FF2B5EF4-FFF2-40B4-BE49-F238E27FC236}">
                <a16:creationId xmlns:a16="http://schemas.microsoft.com/office/drawing/2014/main" id="{4B386769-B325-4549-9C31-C12EAED95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4764787" y="33955055"/>
            <a:ext cx="13028703" cy="6106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526290" eaLnBrk="1" hangingPunct="1">
              <a:defRPr/>
            </a:pPr>
            <a:endParaRPr lang="en-GB" sz="6957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97BCD24C-CFA0-1940-90F9-2DBB1C972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637" y="27335255"/>
            <a:ext cx="5252711" cy="4202168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AE1346B1-CBBA-5540-B0A7-32A1DF12B1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006" y="27432967"/>
            <a:ext cx="5918974" cy="3960217"/>
          </a:xfrm>
          <a:prstGeom prst="rect">
            <a:avLst/>
          </a:prstGeom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54DD8572-BE4F-F54C-A655-E172EC9D52F7}"/>
              </a:ext>
            </a:extLst>
          </p:cNvPr>
          <p:cNvSpPr txBox="1"/>
          <p:nvPr/>
        </p:nvSpPr>
        <p:spPr>
          <a:xfrm>
            <a:off x="1683762" y="8881158"/>
            <a:ext cx="12434340" cy="523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kumimoji="1" lang="en-GB" altLang="zh-CN" sz="3200" dirty="0"/>
              <a:t>Clear cell renal cell carcinoma (</a:t>
            </a:r>
            <a:r>
              <a:rPr kumimoji="1" lang="en-GB" altLang="zh-CN" sz="3200" dirty="0" err="1"/>
              <a:t>ccRCC</a:t>
            </a:r>
            <a:r>
              <a:rPr kumimoji="1" lang="en-GB" altLang="zh-CN" sz="3200" dirty="0"/>
              <a:t>) is one of the most common and aggressive kidney cancer subtypes. The </a:t>
            </a:r>
            <a:r>
              <a:rPr kumimoji="1" lang="en-GB" altLang="zh-CN" sz="3200" dirty="0" err="1"/>
              <a:t>eQTL</a:t>
            </a:r>
            <a:r>
              <a:rPr kumimoji="1" lang="en-GB" altLang="zh-CN" sz="3200" dirty="0"/>
              <a:t> analysis allows identifying risk SNPs with interpreting potential mechanisms through </a:t>
            </a:r>
            <a:r>
              <a:rPr kumimoji="1" lang="en-GB" altLang="zh-CN" sz="3200" dirty="0" err="1"/>
              <a:t>eGenes</a:t>
            </a:r>
            <a:r>
              <a:rPr kumimoji="1" lang="en-GB" altLang="zh-CN" sz="3200" dirty="0"/>
              <a:t>. In order to systematically identify potential risk SNPs and genes in </a:t>
            </a:r>
            <a:r>
              <a:rPr kumimoji="1" lang="en-GB" altLang="zh-CN" sz="3200" dirty="0" err="1"/>
              <a:t>ccRCC</a:t>
            </a:r>
            <a:r>
              <a:rPr kumimoji="1" lang="en-GB" altLang="zh-CN" sz="3200" dirty="0"/>
              <a:t>, </a:t>
            </a:r>
            <a:r>
              <a:rPr kumimoji="1" lang="en-GB" altLang="zh-CN" sz="3200" dirty="0" err="1"/>
              <a:t>eQTL</a:t>
            </a:r>
            <a:r>
              <a:rPr kumimoji="1" lang="en-GB" altLang="zh-CN" sz="3200" dirty="0"/>
              <a:t> mapping analysis was applied to a Japanese </a:t>
            </a:r>
            <a:r>
              <a:rPr kumimoji="1" lang="en-GB" altLang="zh-CN" sz="3200" dirty="0" err="1"/>
              <a:t>ccRCC</a:t>
            </a:r>
            <a:r>
              <a:rPr kumimoji="1" lang="en-GB" altLang="zh-CN" sz="3200" dirty="0"/>
              <a:t> cohort (n=100). Then, several downstream analyses were applied to find survival associated </a:t>
            </a:r>
            <a:r>
              <a:rPr kumimoji="1" lang="en-GB" altLang="zh-CN" sz="3200" dirty="0" err="1"/>
              <a:t>eGenes</a:t>
            </a:r>
            <a:r>
              <a:rPr kumimoji="1" lang="en-GB" altLang="zh-CN" sz="3200" dirty="0"/>
              <a:t> and </a:t>
            </a:r>
            <a:r>
              <a:rPr kumimoji="1" lang="en-GB" altLang="zh-CN" sz="3200" dirty="0" err="1"/>
              <a:t>eQTLs</a:t>
            </a:r>
            <a:r>
              <a:rPr kumimoji="1" lang="en-GB" altLang="zh-CN" sz="3200" dirty="0"/>
              <a:t>. Finally, we tried to build a model using limited numbers of </a:t>
            </a:r>
            <a:r>
              <a:rPr kumimoji="1" lang="en-GB" altLang="zh-CN" sz="3200" dirty="0" err="1"/>
              <a:t>eQTLs</a:t>
            </a:r>
            <a:r>
              <a:rPr kumimoji="1" lang="en-GB" altLang="zh-CN" sz="3200" dirty="0"/>
              <a:t> as features to predict patients' survival.</a:t>
            </a:r>
            <a:endParaRPr kumimoji="1" lang="zh-CN" altLang="en-US" sz="3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2A9070D-8FDE-214E-B9AB-75736FFC3D02}"/>
              </a:ext>
            </a:extLst>
          </p:cNvPr>
          <p:cNvSpPr txBox="1"/>
          <p:nvPr/>
        </p:nvSpPr>
        <p:spPr>
          <a:xfrm>
            <a:off x="1615722" y="17806069"/>
            <a:ext cx="12493642" cy="350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3200" dirty="0"/>
              <a:t>To identify </a:t>
            </a:r>
            <a:r>
              <a:rPr kumimoji="1" lang="en-US" altLang="zh-CN" sz="3200" dirty="0" err="1"/>
              <a:t>eQTLs</a:t>
            </a:r>
            <a:r>
              <a:rPr kumimoji="1" lang="en-US" altLang="zh-CN" sz="3200" dirty="0"/>
              <a:t> and </a:t>
            </a:r>
            <a:r>
              <a:rPr kumimoji="1" lang="en-US" altLang="zh-CN" sz="3200" dirty="0" err="1"/>
              <a:t>eGenes</a:t>
            </a:r>
            <a:r>
              <a:rPr kumimoji="1" lang="en-US" altLang="zh-CN" sz="3200" dirty="0"/>
              <a:t> specific to the Japanese </a:t>
            </a:r>
            <a:r>
              <a:rPr kumimoji="1" lang="en-US" altLang="zh-CN" sz="3200" dirty="0" err="1"/>
              <a:t>ccRCC</a:t>
            </a:r>
            <a:r>
              <a:rPr kumimoji="1" lang="en-US" altLang="zh-CN" sz="3200" dirty="0"/>
              <a:t> cohort, and compare them with the </a:t>
            </a:r>
            <a:r>
              <a:rPr kumimoji="1" lang="en-US" altLang="zh-CN" sz="3200" dirty="0" err="1"/>
              <a:t>GTEx</a:t>
            </a:r>
            <a:r>
              <a:rPr kumimoji="1" lang="en-US" altLang="zh-CN" sz="3200" dirty="0"/>
              <a:t> kidney </a:t>
            </a:r>
            <a:r>
              <a:rPr kumimoji="1" lang="en-US" altLang="zh-CN" sz="3200" dirty="0" err="1"/>
              <a:t>eQTL</a:t>
            </a:r>
            <a:r>
              <a:rPr kumimoji="1" lang="en-US" altLang="zh-CN" sz="3200" dirty="0"/>
              <a:t> database.</a:t>
            </a:r>
          </a:p>
          <a:p>
            <a:pPr marL="457200" indent="-457200" algn="just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3200" dirty="0"/>
              <a:t>Identify survival-associated </a:t>
            </a:r>
            <a:r>
              <a:rPr kumimoji="1" lang="en-US" altLang="zh-CN" sz="3200" dirty="0" err="1"/>
              <a:t>eQTLs</a:t>
            </a:r>
            <a:r>
              <a:rPr kumimoji="1" lang="en-US" altLang="zh-CN" sz="3200" dirty="0"/>
              <a:t> and </a:t>
            </a:r>
            <a:r>
              <a:rPr kumimoji="1" lang="en-US" altLang="zh-CN" sz="3200" dirty="0" err="1"/>
              <a:t>eGenes</a:t>
            </a:r>
            <a:r>
              <a:rPr kumimoji="1" lang="en-US" altLang="zh-CN" sz="3200" dirty="0"/>
              <a:t>, combine with WGCNA to find key prognostic </a:t>
            </a:r>
            <a:r>
              <a:rPr kumimoji="1" lang="en-US" altLang="zh-CN" sz="3200" dirty="0" err="1"/>
              <a:t>eGenes</a:t>
            </a:r>
            <a:r>
              <a:rPr kumimoji="1" lang="en-US" altLang="zh-CN" sz="3200" dirty="0"/>
              <a:t>.</a:t>
            </a:r>
          </a:p>
          <a:p>
            <a:pPr marL="457200"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3200" dirty="0"/>
              <a:t>Build a model capable of predicting a patient's survival based on a limited number of survival-associated </a:t>
            </a:r>
            <a:r>
              <a:rPr kumimoji="1" lang="en-US" altLang="zh-CN" sz="3200" dirty="0" err="1"/>
              <a:t>eQTLs</a:t>
            </a:r>
            <a:r>
              <a:rPr kumimoji="1" lang="en-US" altLang="zh-CN" sz="3200" dirty="0"/>
              <a:t>.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4FF9CD2-7589-9840-AE02-22231F956F69}"/>
              </a:ext>
            </a:extLst>
          </p:cNvPr>
          <p:cNvSpPr txBox="1"/>
          <p:nvPr/>
        </p:nvSpPr>
        <p:spPr>
          <a:xfrm>
            <a:off x="15143371" y="34938357"/>
            <a:ext cx="12362296" cy="51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3200" dirty="0"/>
              <a:t>We have constructed an </a:t>
            </a:r>
            <a:r>
              <a:rPr kumimoji="1" lang="en-US" altLang="zh-CN" sz="3200" dirty="0" err="1"/>
              <a:t>eQTL</a:t>
            </a:r>
            <a:r>
              <a:rPr kumimoji="1" lang="en-US" altLang="zh-CN" sz="3200" dirty="0"/>
              <a:t> database for the Japanese </a:t>
            </a:r>
            <a:r>
              <a:rPr kumimoji="1" lang="en-US" altLang="zh-CN" sz="3200" dirty="0" err="1"/>
              <a:t>ccRCC</a:t>
            </a:r>
            <a:r>
              <a:rPr kumimoji="1" lang="en-US" altLang="zh-CN" sz="3200" dirty="0"/>
              <a:t> cohort, providing cancer-specific and Asia-specific </a:t>
            </a:r>
            <a:r>
              <a:rPr kumimoji="1" lang="en-US" altLang="zh-CN" sz="3200" dirty="0" err="1"/>
              <a:t>eQTLs</a:t>
            </a:r>
            <a:r>
              <a:rPr kumimoji="1" lang="en-US" altLang="zh-CN" sz="3200" dirty="0"/>
              <a:t> and </a:t>
            </a:r>
            <a:r>
              <a:rPr kumimoji="1" lang="en-US" altLang="zh-CN" sz="3200" dirty="0" err="1"/>
              <a:t>eGenes</a:t>
            </a:r>
            <a:r>
              <a:rPr kumimoji="1" lang="en-US" altLang="zh-CN" sz="3200" dirty="0"/>
              <a:t>.</a:t>
            </a:r>
          </a:p>
          <a:p>
            <a:pPr marL="457200"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3200" dirty="0"/>
              <a:t>We examined the correlations between </a:t>
            </a:r>
            <a:r>
              <a:rPr kumimoji="1" lang="en-US" altLang="zh-CN" sz="3200" dirty="0" err="1"/>
              <a:t>eQTLs</a:t>
            </a:r>
            <a:r>
              <a:rPr kumimoji="1" lang="en-US" altLang="zh-CN" sz="3200" dirty="0"/>
              <a:t> and </a:t>
            </a:r>
            <a:r>
              <a:rPr kumimoji="1" lang="en-US" altLang="zh-CN" sz="3200" dirty="0" err="1"/>
              <a:t>eGenes</a:t>
            </a:r>
            <a:r>
              <a:rPr kumimoji="1" lang="en-US" altLang="zh-CN" sz="3200" dirty="0"/>
              <a:t> with patients' survival.</a:t>
            </a:r>
          </a:p>
          <a:p>
            <a:pPr marL="457200"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3200" dirty="0"/>
              <a:t>We built predictive models using </a:t>
            </a:r>
            <a:r>
              <a:rPr kumimoji="1" lang="en-US" altLang="zh-CN" sz="3200" dirty="0" err="1"/>
              <a:t>eQTLs</a:t>
            </a:r>
            <a:r>
              <a:rPr kumimoji="1" lang="en-US" altLang="zh-CN" sz="3200" dirty="0"/>
              <a:t> with dynamic feature selection and the learner ranger shows the highest mean C-Index (&gt;0.7).</a:t>
            </a:r>
          </a:p>
          <a:p>
            <a:pPr marL="457200" indent="-457200">
              <a:buFont typeface="Wingdings" pitchFamily="2" charset="2"/>
              <a:buChar char="l"/>
            </a:pPr>
            <a:endParaRPr kumimoji="1" lang="en-US" altLang="zh-CN" sz="3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F6A3A08-8F9C-6943-B82E-3DE3A59A94B9}"/>
              </a:ext>
            </a:extLst>
          </p:cNvPr>
          <p:cNvSpPr txBox="1"/>
          <p:nvPr/>
        </p:nvSpPr>
        <p:spPr>
          <a:xfrm>
            <a:off x="15143371" y="12958293"/>
            <a:ext cx="12362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GB" altLang="zh-CN" sz="2500" dirty="0"/>
              <a:t>The Manhattan plot shows all the genes tested with their top-variants (</a:t>
            </a:r>
            <a:r>
              <a:rPr kumimoji="1" lang="en-GB" altLang="zh-CN" sz="2500" dirty="0" err="1"/>
              <a:t>labeled</a:t>
            </a:r>
            <a:r>
              <a:rPr kumimoji="1" lang="en-GB" altLang="zh-CN" sz="2500" dirty="0"/>
              <a:t> with the top 10 </a:t>
            </a:r>
            <a:r>
              <a:rPr kumimoji="1" lang="en-GB" altLang="zh-CN" sz="2500" dirty="0" err="1"/>
              <a:t>eGenes</a:t>
            </a:r>
            <a:r>
              <a:rPr kumimoji="1" lang="en-GB" altLang="zh-CN" sz="2500" dirty="0"/>
              <a:t>). </a:t>
            </a:r>
            <a:endParaRPr kumimoji="1" lang="zh-CN" altLang="en-US" sz="2500" dirty="0"/>
          </a:p>
        </p:txBody>
      </p:sp>
      <p:pic>
        <p:nvPicPr>
          <p:cNvPr id="13470" name="Picture 158" descr="KTH Royal Institute of Technology - Wikipedia">
            <a:extLst>
              <a:ext uri="{FF2B5EF4-FFF2-40B4-BE49-F238E27FC236}">
                <a16:creationId xmlns:a16="http://schemas.microsoft.com/office/drawing/2014/main" id="{6A25E937-A618-3445-83A8-5E2F2723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880" y="40500383"/>
            <a:ext cx="2697716" cy="26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2" name="Picture 160" descr="Science for Life Laboratory, SciLifeLab - The SNP&amp;SEQ Technology Platform -  Uppsala University, Sweden">
            <a:extLst>
              <a:ext uri="{FF2B5EF4-FFF2-40B4-BE49-F238E27FC236}">
                <a16:creationId xmlns:a16="http://schemas.microsoft.com/office/drawing/2014/main" id="{87472B57-4A00-AB47-AED3-A245573E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787" y="41102350"/>
            <a:ext cx="6513345" cy="141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FB0CA3F3-4167-3F4A-AC73-3DEBC3AFFE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63" y="13881801"/>
            <a:ext cx="4673176" cy="3115450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7EBD7E21-C114-C145-BAB7-8FE1902E237D}"/>
              </a:ext>
            </a:extLst>
          </p:cNvPr>
          <p:cNvSpPr txBox="1"/>
          <p:nvPr/>
        </p:nvSpPr>
        <p:spPr>
          <a:xfrm>
            <a:off x="15503478" y="14092323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4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2390CA6-ABDE-3A43-8CB7-C2AE623F45E7}"/>
              </a:ext>
            </a:extLst>
          </p:cNvPr>
          <p:cNvSpPr txBox="1"/>
          <p:nvPr/>
        </p:nvSpPr>
        <p:spPr>
          <a:xfrm>
            <a:off x="21768174" y="13969532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4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6F70844-6B38-4949-902A-710F8150EBF8}"/>
              </a:ext>
            </a:extLst>
          </p:cNvPr>
          <p:cNvSpPr txBox="1"/>
          <p:nvPr/>
        </p:nvSpPr>
        <p:spPr>
          <a:xfrm>
            <a:off x="15143372" y="19558056"/>
            <a:ext cx="1236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GB" altLang="zh-CN" sz="2500" dirty="0">
                <a:latin typeface="+mn-lt"/>
              </a:rPr>
              <a:t>The box plot shows strong correlation between top 4 </a:t>
            </a:r>
            <a:r>
              <a:rPr kumimoji="1" lang="en-GB" altLang="zh-CN" sz="2500" dirty="0" err="1">
                <a:latin typeface="+mn-lt"/>
              </a:rPr>
              <a:t>eGenes</a:t>
            </a:r>
            <a:r>
              <a:rPr kumimoji="1" lang="en-GB" altLang="zh-CN" sz="2500" dirty="0">
                <a:latin typeface="+mn-lt"/>
              </a:rPr>
              <a:t> and top </a:t>
            </a:r>
            <a:r>
              <a:rPr kumimoji="1" lang="en-GB" altLang="zh-CN" sz="2500" dirty="0" err="1">
                <a:latin typeface="+mn-lt"/>
              </a:rPr>
              <a:t>eQTLs</a:t>
            </a:r>
            <a:r>
              <a:rPr kumimoji="1" lang="en-GB" altLang="zh-CN" sz="2500" dirty="0">
                <a:latin typeface="+mn-lt"/>
              </a:rPr>
              <a:t> (A), and the distance distribution of top </a:t>
            </a:r>
            <a:r>
              <a:rPr kumimoji="1" lang="en-GB" altLang="zh-CN" sz="2500" dirty="0" err="1">
                <a:latin typeface="+mn-lt"/>
              </a:rPr>
              <a:t>eQTLs</a:t>
            </a:r>
            <a:r>
              <a:rPr kumimoji="1" lang="en-GB" altLang="zh-CN" sz="2500" dirty="0">
                <a:latin typeface="+mn-lt"/>
              </a:rPr>
              <a:t> with </a:t>
            </a:r>
            <a:r>
              <a:rPr kumimoji="1" lang="en-GB" altLang="zh-CN" sz="2500" dirty="0" err="1">
                <a:latin typeface="+mn-lt"/>
              </a:rPr>
              <a:t>eGenes</a:t>
            </a:r>
            <a:r>
              <a:rPr kumimoji="1" lang="en-GB" altLang="zh-CN" sz="2500" dirty="0">
                <a:latin typeface="+mn-lt"/>
              </a:rPr>
              <a:t> (B) shows that most of the top </a:t>
            </a:r>
            <a:r>
              <a:rPr kumimoji="1" lang="en-GB" altLang="zh-CN" sz="2500" dirty="0" err="1">
                <a:latin typeface="+mn-lt"/>
              </a:rPr>
              <a:t>eQTLs</a:t>
            </a:r>
            <a:r>
              <a:rPr kumimoji="1" lang="en-GB" altLang="zh-CN" sz="2500" dirty="0">
                <a:latin typeface="+mn-lt"/>
              </a:rPr>
              <a:t> are close to the TSS. The Venn diagram (C) shows the relationships between JP </a:t>
            </a:r>
            <a:r>
              <a:rPr kumimoji="1" lang="en-GB" altLang="zh-CN" sz="2500" dirty="0" err="1">
                <a:latin typeface="+mn-lt"/>
              </a:rPr>
              <a:t>eGenes</a:t>
            </a:r>
            <a:r>
              <a:rPr kumimoji="1" lang="en-GB" altLang="zh-CN" sz="2500" dirty="0">
                <a:latin typeface="+mn-lt"/>
              </a:rPr>
              <a:t>, </a:t>
            </a:r>
            <a:r>
              <a:rPr kumimoji="1" lang="en-GB" altLang="zh-CN" sz="2500" dirty="0" err="1">
                <a:latin typeface="+mn-lt"/>
              </a:rPr>
              <a:t>GTEx</a:t>
            </a:r>
            <a:r>
              <a:rPr kumimoji="1" lang="en-GB" altLang="zh-CN" sz="2500" dirty="0">
                <a:latin typeface="+mn-lt"/>
              </a:rPr>
              <a:t> kidney </a:t>
            </a:r>
            <a:r>
              <a:rPr kumimoji="1" lang="en-GB" altLang="zh-CN" sz="2500" dirty="0" err="1">
                <a:latin typeface="+mn-lt"/>
              </a:rPr>
              <a:t>eGenes</a:t>
            </a:r>
            <a:r>
              <a:rPr kumimoji="1" lang="en-GB" altLang="zh-CN" sz="2500" dirty="0">
                <a:latin typeface="+mn-lt"/>
              </a:rPr>
              <a:t>, and the results of survival analysis for JP </a:t>
            </a:r>
            <a:r>
              <a:rPr kumimoji="1" lang="en-GB" altLang="zh-CN" sz="2500" dirty="0" err="1">
                <a:latin typeface="+mn-lt"/>
              </a:rPr>
              <a:t>eGenes</a:t>
            </a:r>
            <a:r>
              <a:rPr kumimoji="1" lang="en-GB" altLang="zh-CN" sz="2500" dirty="0">
                <a:latin typeface="+mn-lt"/>
              </a:rPr>
              <a:t>.</a:t>
            </a:r>
            <a:endParaRPr kumimoji="1" lang="zh-CN" altLang="en-US" sz="2500" dirty="0">
              <a:latin typeface="+mn-lt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05C9286-A71C-C14E-A04C-7B40FF680EA7}"/>
              </a:ext>
            </a:extLst>
          </p:cNvPr>
          <p:cNvSpPr txBox="1"/>
          <p:nvPr/>
        </p:nvSpPr>
        <p:spPr>
          <a:xfrm>
            <a:off x="15161545" y="24834380"/>
            <a:ext cx="123622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GB" altLang="zh-CN" sz="2500" dirty="0">
                <a:latin typeface="+mj-lt"/>
              </a:rPr>
              <a:t>EPHX2, one of the five key prognostic </a:t>
            </a:r>
            <a:r>
              <a:rPr kumimoji="1" lang="en-GB" altLang="zh-CN" sz="2500" dirty="0" err="1">
                <a:latin typeface="+mj-lt"/>
              </a:rPr>
              <a:t>eGenes</a:t>
            </a:r>
            <a:r>
              <a:rPr kumimoji="1" lang="en-GB" altLang="zh-CN" sz="2500" dirty="0">
                <a:latin typeface="+mj-lt"/>
              </a:rPr>
              <a:t>. KM plots of JP (A) and TCGA (B) </a:t>
            </a:r>
            <a:r>
              <a:rPr kumimoji="1" lang="en-GB" altLang="zh-CN" sz="2500" dirty="0" err="1">
                <a:latin typeface="+mj-lt"/>
              </a:rPr>
              <a:t>ccRCC</a:t>
            </a:r>
            <a:r>
              <a:rPr kumimoji="1" lang="en-GB" altLang="zh-CN" sz="2500" dirty="0">
                <a:latin typeface="+mj-lt"/>
              </a:rPr>
              <a:t> cohorts show significant survival associations. Through EPHX2's top </a:t>
            </a:r>
            <a:r>
              <a:rPr kumimoji="1" lang="en-GB" altLang="zh-CN" sz="2500" dirty="0" err="1">
                <a:latin typeface="+mj-lt"/>
              </a:rPr>
              <a:t>eQTL</a:t>
            </a:r>
            <a:r>
              <a:rPr kumimoji="1" lang="en-GB" altLang="zh-CN" sz="2500" dirty="0">
                <a:latin typeface="+mj-lt"/>
              </a:rPr>
              <a:t>, rs1042064 is not significant as a single variable for survival (C), but the genotypes of rs1042064 are associated with EPHX2 expression level (D).</a:t>
            </a:r>
          </a:p>
          <a:p>
            <a:pPr algn="just"/>
            <a:endParaRPr kumimoji="1" lang="zh-CN" altLang="en-US" sz="2500" b="1" dirty="0">
              <a:latin typeface="+mj-lt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117094E-A8CA-144B-AC9D-787113E70304}"/>
              </a:ext>
            </a:extLst>
          </p:cNvPr>
          <p:cNvSpPr txBox="1"/>
          <p:nvPr/>
        </p:nvSpPr>
        <p:spPr>
          <a:xfrm>
            <a:off x="15143371" y="31458430"/>
            <a:ext cx="123804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GB" altLang="zh-CN" sz="2500" dirty="0">
                <a:latin typeface="+mn-lt"/>
              </a:rPr>
              <a:t>In the comparison of CV C-Index and predicted C-Index for 5 learners, there is a decrease of around 0.1 (A). From 100 sampling repeats of 5 learners, learner rangers have the highest average performance of around 0.7 (B).</a:t>
            </a:r>
            <a:endParaRPr kumimoji="1" lang="zh-CN" altLang="en-US" sz="2500" dirty="0">
              <a:latin typeface="+mn-lt"/>
            </a:endParaRPr>
          </a:p>
        </p:txBody>
      </p:sp>
      <p:pic>
        <p:nvPicPr>
          <p:cNvPr id="13446" name="图片 13445">
            <a:extLst>
              <a:ext uri="{FF2B5EF4-FFF2-40B4-BE49-F238E27FC236}">
                <a16:creationId xmlns:a16="http://schemas.microsoft.com/office/drawing/2014/main" id="{FD1E7BC4-10E7-1E41-9323-60781EC27D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735" y="22162793"/>
            <a:ext cx="2570893" cy="2203623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FF4B93CE-87FF-6B42-B0A4-1A4022C2ABB5}"/>
              </a:ext>
            </a:extLst>
          </p:cNvPr>
          <p:cNvSpPr txBox="1"/>
          <p:nvPr/>
        </p:nvSpPr>
        <p:spPr>
          <a:xfrm>
            <a:off x="15503478" y="21797179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4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9536722-F212-7E4F-A67F-4E725C811EDE}"/>
              </a:ext>
            </a:extLst>
          </p:cNvPr>
          <p:cNvSpPr txBox="1"/>
          <p:nvPr/>
        </p:nvSpPr>
        <p:spPr>
          <a:xfrm>
            <a:off x="18239782" y="21725171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4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08FD946-8624-C547-BCAD-A06EDDFE5AD0}"/>
              </a:ext>
            </a:extLst>
          </p:cNvPr>
          <p:cNvSpPr txBox="1"/>
          <p:nvPr/>
        </p:nvSpPr>
        <p:spPr>
          <a:xfrm>
            <a:off x="21192110" y="21661876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</a:t>
            </a:r>
            <a:endParaRPr kumimoji="1" lang="zh-CN" altLang="en-US" sz="24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0180D6C-3B48-F44D-8E99-160A1DC54CDA}"/>
              </a:ext>
            </a:extLst>
          </p:cNvPr>
          <p:cNvSpPr txBox="1"/>
          <p:nvPr/>
        </p:nvSpPr>
        <p:spPr>
          <a:xfrm>
            <a:off x="24144438" y="21672327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</a:t>
            </a:r>
            <a:endParaRPr kumimoji="1" lang="zh-CN" altLang="en-US" sz="24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97D4111-8A05-974E-893C-39A02F57AA76}"/>
              </a:ext>
            </a:extLst>
          </p:cNvPr>
          <p:cNvSpPr/>
          <p:nvPr/>
        </p:nvSpPr>
        <p:spPr bwMode="auto">
          <a:xfrm>
            <a:off x="18085777" y="6982695"/>
            <a:ext cx="6762074" cy="1080000"/>
          </a:xfrm>
          <a:prstGeom prst="rect">
            <a:avLst/>
          </a:prstGeom>
          <a:solidFill>
            <a:srgbClr val="4D9DCB">
              <a:alpha val="9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9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5" name="Text Box 8">
            <a:extLst>
              <a:ext uri="{FF2B5EF4-FFF2-40B4-BE49-F238E27FC236}">
                <a16:creationId xmlns:a16="http://schemas.microsoft.com/office/drawing/2014/main" id="{929E1A1B-AA6A-114A-9E08-56AD1E097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5714" y="7139391"/>
            <a:ext cx="4961562" cy="15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2253" tIns="43262" rIns="432253" bIns="86447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sv-SE" sz="4400" b="1" dirty="0">
                <a:solidFill>
                  <a:schemeClr val="bg1"/>
                </a:solidFill>
                <a:cs typeface="Arial" panose="020B0604020202020204" pitchFamily="34" charset="0"/>
              </a:rPr>
              <a:t>Results</a:t>
            </a:r>
            <a:endParaRPr lang="en-GB" altLang="sv-SE" sz="4134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sv-SE" sz="4134" dirty="0">
              <a:cs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036A945-881D-5C46-88D3-BE22A38C4C4B}"/>
              </a:ext>
            </a:extLst>
          </p:cNvPr>
          <p:cNvSpPr/>
          <p:nvPr/>
        </p:nvSpPr>
        <p:spPr bwMode="auto">
          <a:xfrm>
            <a:off x="4625237" y="15659658"/>
            <a:ext cx="6693830" cy="1080000"/>
          </a:xfrm>
          <a:prstGeom prst="rect">
            <a:avLst/>
          </a:prstGeom>
          <a:solidFill>
            <a:srgbClr val="4D9DCB">
              <a:alpha val="9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9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6" name="Text Box 8">
            <a:extLst>
              <a:ext uri="{FF2B5EF4-FFF2-40B4-BE49-F238E27FC236}">
                <a16:creationId xmlns:a16="http://schemas.microsoft.com/office/drawing/2014/main" id="{1A4D43AA-E175-1142-9AAC-4F7999D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228" y="15780348"/>
            <a:ext cx="4775780" cy="157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2253" tIns="43262" rIns="432253" bIns="86447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sv-SE" sz="4400" b="1" dirty="0">
                <a:solidFill>
                  <a:schemeClr val="bg1"/>
                </a:solidFill>
                <a:cs typeface="Arial" panose="020B0604020202020204" pitchFamily="34" charset="0"/>
              </a:rPr>
              <a:t>Aims</a:t>
            </a:r>
            <a:endParaRPr lang="en-GB" altLang="sv-SE" sz="4134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sv-SE" sz="4134" dirty="0">
              <a:cs typeface="Arial" panose="020B0604020202020204" pitchFamily="34" charset="0"/>
            </a:endParaRPr>
          </a:p>
        </p:txBody>
      </p:sp>
      <p:sp>
        <p:nvSpPr>
          <p:cNvPr id="170" name="Rectangle 36">
            <a:extLst>
              <a:ext uri="{FF2B5EF4-FFF2-40B4-BE49-F238E27FC236}">
                <a16:creationId xmlns:a16="http://schemas.microsoft.com/office/drawing/2014/main" id="{58F1B1B0-E60F-B34E-AE6A-0CCCEFD7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06935" y="23659352"/>
            <a:ext cx="13348215" cy="164017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526290" eaLnBrk="1" hangingPunct="1">
              <a:defRPr/>
            </a:pPr>
            <a:endParaRPr lang="en-GB" sz="6957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A645B4-277A-B449-B6E9-0DA3AF9EFC5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t="3738" r="26313" b="33884"/>
          <a:stretch/>
        </p:blipFill>
        <p:spPr>
          <a:xfrm>
            <a:off x="1006935" y="23975613"/>
            <a:ext cx="13249358" cy="16085475"/>
          </a:xfrm>
          <a:prstGeom prst="rect">
            <a:avLst/>
          </a:prstGeom>
        </p:spPr>
      </p:pic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1B54CB11-D75B-AA48-9C90-5A1B1F95DEE2}"/>
              </a:ext>
            </a:extLst>
          </p:cNvPr>
          <p:cNvGrpSpPr/>
          <p:nvPr/>
        </p:nvGrpSpPr>
        <p:grpSpPr>
          <a:xfrm>
            <a:off x="4625236" y="22888490"/>
            <a:ext cx="6707508" cy="1733086"/>
            <a:chOff x="5967377" y="20380600"/>
            <a:chExt cx="5415971" cy="1733086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1A13DF7C-CDC4-4441-870E-1D0DD7C5266C}"/>
                </a:ext>
              </a:extLst>
            </p:cNvPr>
            <p:cNvSpPr/>
            <p:nvPr/>
          </p:nvSpPr>
          <p:spPr bwMode="auto">
            <a:xfrm>
              <a:off x="5983348" y="20380600"/>
              <a:ext cx="5400000" cy="1080000"/>
            </a:xfrm>
            <a:prstGeom prst="rect">
              <a:avLst/>
            </a:prstGeom>
            <a:solidFill>
              <a:srgbClr val="4D9DCB">
                <a:alpha val="9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49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Text Box 8">
              <a:extLst>
                <a:ext uri="{FF2B5EF4-FFF2-40B4-BE49-F238E27FC236}">
                  <a16:creationId xmlns:a16="http://schemas.microsoft.com/office/drawing/2014/main" id="{E1CF1914-C918-8F41-8ACF-DF8E13FD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7377" y="20542188"/>
              <a:ext cx="5400000" cy="157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32253" tIns="43262" rIns="432253" bIns="86447">
              <a:spAutoFit/>
            </a:bodyPr>
            <a:lstStyle>
              <a:lvl1pPr defTabSz="841375"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41375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41375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41375">
                <a:spcBef>
                  <a:spcPct val="20000"/>
                </a:spcBef>
                <a:buChar char="–"/>
                <a:defRPr sz="9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41375">
                <a:spcBef>
                  <a:spcPct val="20000"/>
                </a:spcBef>
                <a:buChar char="»"/>
                <a:defRPr sz="9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sv-SE" sz="4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Methodology</a:t>
              </a:r>
              <a:endParaRPr lang="en-GB" altLang="sv-SE" sz="4134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endParaRPr lang="en-GB" altLang="sv-SE" sz="4134" dirty="0">
                <a:cs typeface="Arial" panose="020B0604020202020204" pitchFamily="34" charset="0"/>
              </a:endParaRPr>
            </a:p>
          </p:txBody>
        </p:sp>
      </p:grpSp>
      <p:pic>
        <p:nvPicPr>
          <p:cNvPr id="13450" name="图片 13449">
            <a:extLst>
              <a:ext uri="{FF2B5EF4-FFF2-40B4-BE49-F238E27FC236}">
                <a16:creationId xmlns:a16="http://schemas.microsoft.com/office/drawing/2014/main" id="{23BC3DE7-1891-9A4C-AF33-CD9A06E2A3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816" y="14756931"/>
            <a:ext cx="5956164" cy="4467124"/>
          </a:xfrm>
          <a:prstGeom prst="rect">
            <a:avLst/>
          </a:prstGeom>
        </p:spPr>
      </p:pic>
      <p:sp>
        <p:nvSpPr>
          <p:cNvPr id="180" name="文本框 179">
            <a:extLst>
              <a:ext uri="{FF2B5EF4-FFF2-40B4-BE49-F238E27FC236}">
                <a16:creationId xmlns:a16="http://schemas.microsoft.com/office/drawing/2014/main" id="{1F320C52-B32A-EC41-9563-87C58834FA41}"/>
              </a:ext>
            </a:extLst>
          </p:cNvPr>
          <p:cNvSpPr txBox="1"/>
          <p:nvPr/>
        </p:nvSpPr>
        <p:spPr>
          <a:xfrm>
            <a:off x="21768174" y="16610052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</a:t>
            </a:r>
            <a:endParaRPr kumimoji="1" lang="zh-CN" altLang="en-US" sz="2400" dirty="0"/>
          </a:p>
        </p:txBody>
      </p:sp>
      <p:pic>
        <p:nvPicPr>
          <p:cNvPr id="13452" name="图片 13451">
            <a:extLst>
              <a:ext uri="{FF2B5EF4-FFF2-40B4-BE49-F238E27FC236}">
                <a16:creationId xmlns:a16="http://schemas.microsoft.com/office/drawing/2014/main" id="{AB45A71A-F9DA-6B4D-96AB-8394A869B7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0" y="40247867"/>
            <a:ext cx="4865997" cy="3243998"/>
          </a:xfrm>
          <a:prstGeom prst="rect">
            <a:avLst/>
          </a:prstGeom>
        </p:spPr>
      </p:pic>
      <p:pic>
        <p:nvPicPr>
          <p:cNvPr id="13453" name="图片 13452">
            <a:extLst>
              <a:ext uri="{FF2B5EF4-FFF2-40B4-BE49-F238E27FC236}">
                <a16:creationId xmlns:a16="http://schemas.microsoft.com/office/drawing/2014/main" id="{C48A01CF-7CB4-2D44-84C6-B7C58F51223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5546"/>
          <a:stretch/>
        </p:blipFill>
        <p:spPr>
          <a:xfrm>
            <a:off x="6623348" y="41002098"/>
            <a:ext cx="8405078" cy="1735535"/>
          </a:xfrm>
          <a:prstGeom prst="rect">
            <a:avLst/>
          </a:prstGeom>
        </p:spPr>
      </p:pic>
      <p:sp>
        <p:nvSpPr>
          <p:cNvPr id="184" name="文本框 183">
            <a:extLst>
              <a:ext uri="{FF2B5EF4-FFF2-40B4-BE49-F238E27FC236}">
                <a16:creationId xmlns:a16="http://schemas.microsoft.com/office/drawing/2014/main" id="{BC5DBEA8-C965-4B45-B588-1CEEBB967228}"/>
              </a:ext>
            </a:extLst>
          </p:cNvPr>
          <p:cNvSpPr txBox="1"/>
          <p:nvPr/>
        </p:nvSpPr>
        <p:spPr>
          <a:xfrm>
            <a:off x="15431470" y="27058647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9E6E79A-9086-4A49-93C9-71A986A588EF}"/>
              </a:ext>
            </a:extLst>
          </p:cNvPr>
          <p:cNvSpPr txBox="1"/>
          <p:nvPr/>
        </p:nvSpPr>
        <p:spPr>
          <a:xfrm>
            <a:off x="21984198" y="27058647"/>
            <a:ext cx="62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400" dirty="0"/>
          </a:p>
        </p:txBody>
      </p:sp>
      <p:sp>
        <p:nvSpPr>
          <p:cNvPr id="2" name="矩形 163">
            <a:extLst>
              <a:ext uri="{FF2B5EF4-FFF2-40B4-BE49-F238E27FC236}">
                <a16:creationId xmlns:a16="http://schemas.microsoft.com/office/drawing/2014/main" id="{8AD6BFA1-F5AE-3EC4-94E6-17B96576A8AF}"/>
              </a:ext>
            </a:extLst>
          </p:cNvPr>
          <p:cNvSpPr/>
          <p:nvPr/>
        </p:nvSpPr>
        <p:spPr bwMode="auto">
          <a:xfrm>
            <a:off x="17956655" y="33614805"/>
            <a:ext cx="6762074" cy="1080000"/>
          </a:xfrm>
          <a:prstGeom prst="rect">
            <a:avLst/>
          </a:prstGeom>
          <a:solidFill>
            <a:srgbClr val="4D9DCB">
              <a:alpha val="9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9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0A948120-7709-1C62-7647-1493FEDA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6592" y="33771501"/>
            <a:ext cx="4961562" cy="216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2253" tIns="43262" rIns="432253" bIns="86447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sv-SE" sz="4134" b="1" dirty="0">
                <a:solidFill>
                  <a:schemeClr val="bg1"/>
                </a:solidFill>
                <a:cs typeface="Arial" panose="020B0604020202020204" pitchFamily="34" charset="0"/>
              </a:rPr>
              <a:t>Conclusions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sv-SE" sz="4134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sv-SE" sz="4134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Standardformgiv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8250</TotalTime>
  <Words>495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Arial</vt:lpstr>
      <vt:lpstr>Wingdings</vt:lpstr>
      <vt:lpstr>Standardformgivning</vt:lpstr>
      <vt:lpstr>PowerPoint Presentation</vt:lpstr>
    </vt:vector>
  </TitlesOfParts>
  <Manager/>
  <Company>Karolinska Institutet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Postermall</dc:title>
  <dc:subject/>
  <dc:creator/>
  <cp:keywords/>
  <dc:description/>
  <cp:lastModifiedBy>Xiya Song</cp:lastModifiedBy>
  <cp:revision>59</cp:revision>
  <dcterms:created xsi:type="dcterms:W3CDTF">2007-06-07T08:01:14Z</dcterms:created>
  <dcterms:modified xsi:type="dcterms:W3CDTF">2023-08-23T09:18:55Z</dcterms:modified>
  <cp:category/>
</cp:coreProperties>
</file>