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5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  <p:sldId id="289" r:id="rId5"/>
    <p:sldId id="291" r:id="rId6"/>
    <p:sldId id="293" r:id="rId7"/>
    <p:sldId id="376" r:id="rId8"/>
    <p:sldId id="294" r:id="rId9"/>
    <p:sldId id="295" r:id="rId10"/>
    <p:sldId id="320" r:id="rId11"/>
    <p:sldId id="321" r:id="rId12"/>
    <p:sldId id="377" r:id="rId13"/>
    <p:sldId id="325" r:id="rId14"/>
    <p:sldId id="326" r:id="rId15"/>
    <p:sldId id="327" r:id="rId16"/>
    <p:sldId id="329" r:id="rId17"/>
    <p:sldId id="378" r:id="rId18"/>
    <p:sldId id="322" r:id="rId19"/>
    <p:sldId id="323" r:id="rId20"/>
    <p:sldId id="324" r:id="rId21"/>
    <p:sldId id="379" r:id="rId22"/>
    <p:sldId id="348" r:id="rId23"/>
    <p:sldId id="362" r:id="rId24"/>
    <p:sldId id="380" r:id="rId25"/>
    <p:sldId id="271" r:id="rId26"/>
    <p:sldId id="331" r:id="rId27"/>
    <p:sldId id="332" r:id="rId28"/>
    <p:sldId id="333" r:id="rId29"/>
    <p:sldId id="334" r:id="rId30"/>
    <p:sldId id="381" r:id="rId31"/>
    <p:sldId id="330" r:id="rId32"/>
    <p:sldId id="336" r:id="rId33"/>
    <p:sldId id="337" r:id="rId34"/>
    <p:sldId id="338" r:id="rId35"/>
    <p:sldId id="339" r:id="rId36"/>
    <p:sldId id="341" r:id="rId37"/>
    <p:sldId id="340" r:id="rId38"/>
  </p:sldIdLst>
  <p:sldSz cx="12192000" cy="6858000"/>
  <p:notesSz cx="6858000" cy="9144000"/>
  <p:custDataLst>
    <p:tags r:id="rId42"/>
  </p:custDataLst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9pPr>
  </p:defaultTextStyle>
  <p:extLst>
    <p:ext uri="{521415D9-36F7-43E2-AB2F-B90AF26B5E84}">
      <p14:sectionLst xmlns:p14="http://schemas.microsoft.com/office/powerpoint/2010/main">
        <p14:section name="目录" id="{BD92C25E-2594-4697-A935-72DF18359DA2}">
          <p14:sldIdLst>
            <p14:sldId id="288"/>
            <p14:sldId id="289"/>
            <p14:sldId id="291"/>
            <p14:sldId id="293"/>
            <p14:sldId id="376"/>
            <p14:sldId id="294"/>
            <p14:sldId id="295"/>
            <p14:sldId id="320"/>
            <p14:sldId id="321"/>
          </p14:sldIdLst>
        </p14:section>
        <p14:section name="进程管理" id="{305292F7-EDCB-4883-91BE-449333CC56D1}">
          <p14:sldIdLst>
            <p14:sldId id="377"/>
            <p14:sldId id="325"/>
            <p14:sldId id="326"/>
            <p14:sldId id="327"/>
            <p14:sldId id="329"/>
          </p14:sldIdLst>
        </p14:section>
        <p14:section name="内存管理" id="{fc96f5ef-1164-415d-94dc-e76dca1c6a13}">
          <p14:sldIdLst>
            <p14:sldId id="378"/>
            <p14:sldId id="322"/>
            <p14:sldId id="323"/>
            <p14:sldId id="324"/>
          </p14:sldIdLst>
        </p14:section>
        <p14:section name="IPC" id="{cfde8a75-13a4-4305-8097-c50025c2adf8}">
          <p14:sldIdLst>
            <p14:sldId id="379"/>
            <p14:sldId id="348"/>
            <p14:sldId id="362"/>
          </p14:sldIdLst>
        </p14:section>
        <p14:section name="文件系统" id="{717DEB8B-8117-4702-8A02-C1DE54C2485D}">
          <p14:sldIdLst>
            <p14:sldId id="380"/>
            <p14:sldId id="271"/>
            <p14:sldId id="331"/>
            <p14:sldId id="332"/>
            <p14:sldId id="333"/>
            <p14:sldId id="334"/>
          </p14:sldIdLst>
        </p14:section>
        <p14:section name="设备驱动" id="{C2834036-A707-4BCE-BB23-4003A60A1F91}">
          <p14:sldIdLst>
            <p14:sldId id="381"/>
            <p14:sldId id="330"/>
          </p14:sldIdLst>
        </p14:section>
        <p14:section name="适配BusyBox" id="{E03F65F0-99F2-493D-B833-F2BA97BEFA08}">
          <p14:sldIdLst>
            <p14:sldId id="336"/>
            <p14:sldId id="337"/>
            <p14:sldId id="338"/>
          </p14:sldIdLst>
        </p14:section>
        <p14:section name="运行成果" id="{DD0BE3B6-AF7F-46E4-9204-7FF718D67415}">
          <p14:sldIdLst>
            <p14:sldId id="339"/>
            <p14:sldId id="341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91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F0F9"/>
    <a:srgbClr val="FBFBFF"/>
    <a:srgbClr val="F7F7FF"/>
    <a:srgbClr val="FFFFFF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1" autoAdjust="0"/>
    <p:restoredTop sz="88228" autoAdjust="0"/>
  </p:normalViewPr>
  <p:slideViewPr>
    <p:cSldViewPr snapToGrid="0" showGuides="1">
      <p:cViewPr varScale="1">
        <p:scale>
          <a:sx n="93" d="100"/>
          <a:sy n="93" d="100"/>
        </p:scale>
        <p:origin x="96" y="234"/>
      </p:cViewPr>
      <p:guideLst>
        <p:guide orient="horz" pos="209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39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40467-AF85-4670-91CA-AFC5510BC387}" type="datetimeFigureOut">
              <a:rPr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80371-0E0D-40AE-B8A7-570AA62BD4E6}" type="slidenum">
              <a:rPr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2110E-3493-3246-A804-42F338807E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 idx="2147483647" hasCustomPrompt="1"/>
          </p:nvPr>
        </p:nvSpPr>
        <p:spPr>
          <a:xfrm>
            <a:off x="571500" y="2658731"/>
            <a:ext cx="4608954" cy="1006429"/>
          </a:xfrm>
        </p:spPr>
        <p:txBody>
          <a:bodyPr wrap="none" anchor="t">
            <a:spAutoFit/>
          </a:bodyPr>
          <a:lstStyle>
            <a:lvl1pPr algn="l">
              <a:defRPr sz="6600" b="1" i="0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主标题样式</a:t>
            </a:r>
            <a:endParaRPr kumimoji="1"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71500" y="3908901"/>
            <a:ext cx="2377574" cy="313932"/>
          </a:xfrm>
        </p:spPr>
        <p:txBody>
          <a:bodyPr vert="horz" wrap="none" lIns="91440" tIns="45720" rIns="91440" bIns="45720" rtlCol="0">
            <a:spAutoFit/>
          </a:bodyPr>
          <a:lstStyle>
            <a:lvl1pPr>
              <a:defRPr kumimoji="1" lang="zh-CN" altLang="en-US" sz="1600" spc="300" dirty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kumimoji="1" lang="zh-CN" altLang="en-US" dirty="0"/>
              <a:t>点击编辑副标题样式</a:t>
            </a:r>
            <a:endParaRPr kumimoji="1" lang="zh-CN" altLang="en-US" dirty="0"/>
          </a:p>
        </p:txBody>
      </p:sp>
      <p:sp>
        <p:nvSpPr>
          <p:cNvPr id="5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849635"/>
            <a:ext cx="3454792" cy="757130"/>
          </a:xfrm>
        </p:spPr>
        <p:txBody>
          <a:bodyPr wrap="none" anchor="b">
            <a:spAutoFit/>
          </a:bodyPr>
          <a:lstStyle>
            <a:lvl1pPr marL="0" indent="0">
              <a:buNone/>
              <a:defRPr sz="4800" b="0" i="0" spc="3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kumimoji="1" lang="zh-CN" altLang="en-US" dirty="0"/>
              <a:t>主标题样式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idx="2147483647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281522-3AB1-3541-90AB-7A631F5C75F8}" type="datetimeFigureOut">
              <a:rPr/>
            </a:fld>
            <a:endParaRPr kumimoji="1"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9F402A-E1A9-C741-9EEF-1CF72A8557FF}" type="slidenum">
              <a:rPr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281522-3AB1-3541-90AB-7A631F5C75F8}" type="datetimeFigureOut">
              <a:rPr/>
            </a:fld>
            <a:endParaRPr kumimoji="1" lang="zh-CN" altLang="en-US" dirty="0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9F402A-E1A9-C741-9EEF-1CF72A8557FF}" type="slidenum">
              <a:rPr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1"/>
        </a:gradFill>
        <a:effectLst/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flipH="1">
            <a:off x="0" y="-1"/>
            <a:ext cx="12192000" cy="6858000"/>
          </a:xfrm>
          <a:prstGeom prst="rect">
            <a:avLst/>
          </a:prstGeom>
        </p:spPr>
      </p:pic>
      <p:sp>
        <p:nvSpPr>
          <p:cNvPr id="19" name="矩形 6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chemeClr val="bg1"/>
              </a:gs>
              <a:gs pos="7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281522-3AB1-3541-90AB-7A631F5C75F8}" type="datetimeFigureOut">
              <a:rPr/>
            </a:fld>
            <a:endParaRPr kumimoji="1" lang="zh-CN" altLang="en-US" dirty="0"/>
          </a:p>
        </p:txBody>
      </p:sp>
      <p:sp>
        <p:nvSpPr>
          <p:cNvPr id="2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9F402A-E1A9-C741-9EEF-1CF72A8557FF}" type="slidenum">
              <a:rPr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281522-3AB1-3541-90AB-7A631F5C75F8}" type="datetimeFigureOut">
              <a:rPr/>
            </a:fld>
            <a:endParaRPr kumimoji="1" lang="zh-CN" altLang="en-US" dirty="0"/>
          </a:p>
        </p:txBody>
      </p:sp>
      <p:sp>
        <p:nvSpPr>
          <p:cNvPr id="2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9F402A-E1A9-C741-9EEF-1CF72A8557FF}" type="slidenum">
              <a:rPr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底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8950-B778-354B-9DD9-533C0A0C7F06}" type="datetimeFigureOut">
              <a:rPr/>
            </a:fld>
            <a:endParaRPr kumimoji="1" lang="zh-CN" altLang="en-US"/>
          </a:p>
        </p:txBody>
      </p:sp>
      <p:sp>
        <p:nvSpPr>
          <p:cNvPr id="3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5F5A-ED15-1745-BDEC-B6FFB76270A8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028F-78EF-0A4A-B01A-F85F7DED785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60CF-90A6-5049-B823-468CE42D93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 idx="2147483647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281522-3AB1-3541-90AB-7A631F5C75F8}" type="datetimeFigureOut">
              <a:rPr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19F402A-E1A9-C741-9EEF-1CF72A8557FF}" type="slidenum">
              <a:rPr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5.svg"/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18.jpe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4.png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8.xml"/><Relationship Id="rId15" Type="http://schemas.openxmlformats.org/officeDocument/2006/relationships/image" Target="../media/image9.svg"/><Relationship Id="rId14" Type="http://schemas.openxmlformats.org/officeDocument/2006/relationships/image" Target="../media/image8.png"/><Relationship Id="rId13" Type="http://schemas.openxmlformats.org/officeDocument/2006/relationships/tags" Target="../tags/tag7.xml"/><Relationship Id="rId12" Type="http://schemas.openxmlformats.org/officeDocument/2006/relationships/image" Target="../media/image7.svg"/><Relationship Id="rId11" Type="http://schemas.openxmlformats.org/officeDocument/2006/relationships/image" Target="../media/image6.png"/><Relationship Id="rId10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21.jpe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22.jpe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23.jpe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24.jpe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25.jpe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../media/image4.png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27.xml"/><Relationship Id="rId12" Type="http://schemas.openxmlformats.org/officeDocument/2006/relationships/image" Target="../media/image8.png"/><Relationship Id="rId11" Type="http://schemas.openxmlformats.org/officeDocument/2006/relationships/tags" Target="../tags/tag26.xml"/><Relationship Id="rId10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tags" Target="../tags/tag28.xml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tags" Target="../tags/tag29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4.png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37.xml"/><Relationship Id="rId12" Type="http://schemas.openxmlformats.org/officeDocument/2006/relationships/image" Target="../media/image8.png"/><Relationship Id="rId11" Type="http://schemas.openxmlformats.org/officeDocument/2006/relationships/tags" Target="../tags/tag36.xml"/><Relationship Id="rId10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9.jpeg"/><Relationship Id="rId3" Type="http://schemas.openxmlformats.org/officeDocument/2006/relationships/image" Target="../media/image6.png"/><Relationship Id="rId2" Type="http://schemas.openxmlformats.org/officeDocument/2006/relationships/tags" Target="../tags/tag38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4.png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3.png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19.xml"/><Relationship Id="rId15" Type="http://schemas.openxmlformats.org/officeDocument/2006/relationships/image" Target="../media/image9.svg"/><Relationship Id="rId14" Type="http://schemas.openxmlformats.org/officeDocument/2006/relationships/image" Target="../media/image8.png"/><Relationship Id="rId13" Type="http://schemas.openxmlformats.org/officeDocument/2006/relationships/tags" Target="../tags/tag18.xml"/><Relationship Id="rId12" Type="http://schemas.openxmlformats.org/officeDocument/2006/relationships/image" Target="../media/image7.svg"/><Relationship Id="rId11" Type="http://schemas.openxmlformats.org/officeDocument/2006/relationships/image" Target="../media/image6.png"/><Relationship Id="rId10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microsoft.com/office/2007/relationships/hdphoto" Target="../media/image12.wdp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22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2246C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49250" y="247651"/>
            <a:ext cx="11677650" cy="6362699"/>
          </a:xfrm>
          <a:prstGeom prst="roundRect">
            <a:avLst>
              <a:gd name="adj" fmla="val 4755"/>
            </a:avLst>
          </a:prstGeom>
          <a:solidFill>
            <a:schemeClr val="bg1"/>
          </a:solidFill>
          <a:ln w="22225">
            <a:solidFill>
              <a:srgbClr val="022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2246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510540"/>
            <a:ext cx="3597275" cy="7721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52365" y="4311015"/>
            <a:ext cx="2729230" cy="469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汇报人：林洲毅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40555" y="3796030"/>
            <a:ext cx="399478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指导老师：陈莉君  王亚刚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3129930" y="2918706"/>
            <a:ext cx="6372830" cy="510294"/>
          </a:xfrm>
        </p:spPr>
        <p:txBody>
          <a:bodyPr wrap="none">
            <a:no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solidFill>
                  <a:schemeClr val="tx1">
                    <a:alpha val="100000"/>
                  </a:schemeClr>
                </a:solidFill>
              </a:rPr>
              <a:t>——</a:t>
            </a: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支持</a:t>
            </a:r>
            <a:r>
              <a:rPr lang="en-US" sz="2400">
                <a:solidFill>
                  <a:schemeClr val="tx1">
                    <a:alpha val="100000"/>
                  </a:schemeClr>
                </a:solidFill>
              </a:rPr>
              <a:t> LoongArch </a:t>
            </a:r>
            <a:r>
              <a:rPr lang="zh-CN" altLang="en-US" sz="2400">
                <a:solidFill>
                  <a:schemeClr val="tx1">
                    <a:alpha val="100000"/>
                  </a:schemeClr>
                </a:solidFill>
              </a:rPr>
              <a:t>架构</a:t>
            </a: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的</a:t>
            </a:r>
            <a:r>
              <a:rPr lang="en-US" sz="2400">
                <a:solidFill>
                  <a:schemeClr val="tx1">
                    <a:alpha val="100000"/>
                  </a:schemeClr>
                </a:solidFill>
              </a:rPr>
              <a:t>64</a:t>
            </a: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位操作系统</a:t>
            </a:r>
            <a:endParaRPr lang="zh-CN"/>
          </a:p>
        </p:txBody>
      </p:sp>
      <p:sp>
        <p:nvSpPr>
          <p:cNvPr id="4" name="标题 1"/>
          <p:cNvSpPr>
            <a:spLocks noGrp="1"/>
          </p:cNvSpPr>
          <p:nvPr>
            <p:ph type="ctrTitle" idx="2147483647"/>
          </p:nvPr>
        </p:nvSpPr>
        <p:spPr>
          <a:xfrm>
            <a:off x="4011868" y="1814018"/>
            <a:ext cx="4608954" cy="1006429"/>
          </a:xfrm>
        </p:spPr>
        <p:txBody>
          <a:bodyPr wrap="none">
            <a:noAutofit/>
          </a:bodyPr>
          <a:p>
            <a:pPr algn="ctr"/>
            <a:r>
              <a:rPr lang="en-US" b="1"/>
              <a:t>xkernel</a:t>
            </a:r>
            <a:endParaRPr lang="en-US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405" y="370205"/>
            <a:ext cx="887730" cy="887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78070" y="4845050"/>
            <a:ext cx="311912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队员：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林洲毅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尉琳馨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赵方圆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171555" y="6529070"/>
            <a:ext cx="406400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/>
        </p:nvSpPr>
        <p:spPr>
          <a:xfrm>
            <a:off x="692785" y="67310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28165" y="1758315"/>
            <a:ext cx="8535670" cy="40690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96235" y="342900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IPC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95600" y="4751705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进程管理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293995" y="3429000"/>
            <a:ext cx="1484630" cy="727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中断管理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811135" y="342900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文件系统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811135" y="477139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设备驱动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93995" y="477139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内存管理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95600" y="2137410"/>
            <a:ext cx="6400165" cy="747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系统调用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 bwMode="auto">
          <a:xfrm>
            <a:off x="9556897" y="6425513"/>
            <a:ext cx="226287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eaLnBrk="1" hangingPunct="1">
              <a:defRPr/>
            </a:pP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  <p:sp>
        <p:nvSpPr>
          <p:cNvPr id="32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2.2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进程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管理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3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302895" y="1101725"/>
            <a:ext cx="4394200" cy="60833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1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rgbClr val="18181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进程的创建</a:t>
            </a:r>
            <a:endParaRPr lang="zh-CN" altLang="en-US" sz="2000">
              <a:solidFill>
                <a:srgbClr val="18181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: 圆角 67"/>
          <p:cNvSpPr/>
          <p:nvPr/>
        </p:nvSpPr>
        <p:spPr>
          <a:xfrm>
            <a:off x="3699802" y="4582585"/>
            <a:ext cx="2010884" cy="138429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r>
              <a:rPr lang="zh-CN" sz="2000">
                <a:solidFill>
                  <a:srgbClr val="18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将父进程的资源复制到子进程中</a:t>
            </a:r>
            <a:endParaRPr lang="zh-CN" sz="2000">
              <a:solidFill>
                <a:srgbClr val="181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5" descr="文档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5505" y="2544210"/>
            <a:ext cx="914400" cy="914400"/>
          </a:xfrm>
          <a:prstGeom prst="rect">
            <a:avLst/>
          </a:prstGeom>
        </p:spPr>
      </p:pic>
      <p:pic>
        <p:nvPicPr>
          <p:cNvPr id="11" name="图形 19" descr="文档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2119" y="3028308"/>
            <a:ext cx="914400" cy="914400"/>
          </a:xfrm>
          <a:prstGeom prst="rect">
            <a:avLst/>
          </a:prstGeom>
        </p:spPr>
      </p:pic>
      <p:sp>
        <p:nvSpPr>
          <p:cNvPr id="12" name="矩形: 圆角 22"/>
          <p:cNvSpPr/>
          <p:nvPr/>
        </p:nvSpPr>
        <p:spPr>
          <a:xfrm>
            <a:off x="621038" y="4582585"/>
            <a:ext cx="2010884" cy="138429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r>
              <a:rPr 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为子进程分配</a:t>
            </a:r>
            <a:r>
              <a:rPr 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task_struct</a:t>
            </a:r>
            <a:endParaRPr 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右 7"/>
          <p:cNvSpPr/>
          <p:nvPr/>
        </p:nvSpPr>
        <p:spPr>
          <a:xfrm>
            <a:off x="2806700" y="5090584"/>
            <a:ext cx="711200" cy="3683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箭头: 右 24"/>
          <p:cNvSpPr/>
          <p:nvPr/>
        </p:nvSpPr>
        <p:spPr>
          <a:xfrm>
            <a:off x="5908976" y="5090584"/>
            <a:ext cx="711200" cy="3683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: 圆角 27"/>
          <p:cNvSpPr/>
          <p:nvPr/>
        </p:nvSpPr>
        <p:spPr>
          <a:xfrm>
            <a:off x="6818466" y="4475163"/>
            <a:ext cx="2010884" cy="138429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r>
              <a:rPr 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构建子进程的内核栈与中断栈</a:t>
            </a:r>
            <a:endParaRPr 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33"/>
          <p:cNvSpPr/>
          <p:nvPr/>
        </p:nvSpPr>
        <p:spPr>
          <a:xfrm>
            <a:off x="9937130" y="4518676"/>
            <a:ext cx="2010884" cy="138429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r>
              <a:rPr lang="zh-CN" sz="2000">
                <a:solidFill>
                  <a:srgbClr val="18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sz="2000">
                <a:solidFill>
                  <a:srgbClr val="18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task_struct</a:t>
            </a:r>
            <a:r>
              <a:rPr lang="zh-CN" sz="2000">
                <a:solidFill>
                  <a:srgbClr val="18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加入队列等调度</a:t>
            </a:r>
            <a:endParaRPr lang="zh-CN" sz="2000">
              <a:solidFill>
                <a:srgbClr val="181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右 34"/>
          <p:cNvSpPr/>
          <p:nvPr/>
        </p:nvSpPr>
        <p:spPr>
          <a:xfrm>
            <a:off x="9027640" y="5090584"/>
            <a:ext cx="711200" cy="3683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6"/>
          <p:cNvSpPr/>
          <p:nvPr/>
        </p:nvSpPr>
        <p:spPr>
          <a:xfrm>
            <a:off x="10333521" y="3381925"/>
            <a:ext cx="400692" cy="30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41"/>
          <p:cNvSpPr/>
          <p:nvPr/>
        </p:nvSpPr>
        <p:spPr>
          <a:xfrm>
            <a:off x="10734213" y="3381925"/>
            <a:ext cx="400692" cy="30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42"/>
          <p:cNvSpPr/>
          <p:nvPr/>
        </p:nvSpPr>
        <p:spPr>
          <a:xfrm>
            <a:off x="11134905" y="3381925"/>
            <a:ext cx="400692" cy="30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43"/>
          <p:cNvSpPr/>
          <p:nvPr/>
        </p:nvSpPr>
        <p:spPr>
          <a:xfrm>
            <a:off x="11535597" y="3381925"/>
            <a:ext cx="400692" cy="3072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箭头: 上弧形 20"/>
          <p:cNvSpPr/>
          <p:nvPr/>
        </p:nvSpPr>
        <p:spPr>
          <a:xfrm rot="1982699">
            <a:off x="4598551" y="2450181"/>
            <a:ext cx="858614" cy="357003"/>
          </a:xfrm>
          <a:prstGeom prst="curvedDownArrow">
            <a:avLst>
              <a:gd name="adj1" fmla="val 14784"/>
              <a:gd name="adj2" fmla="val 43162"/>
              <a:gd name="adj3" fmla="val 3405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>
              <a:solidFill>
                <a:schemeClr val="tx1">
                  <a:alpha val="100000"/>
                </a:schemeClr>
              </a:solidFill>
            </a:endParaRPr>
          </a:p>
        </p:txBody>
      </p:sp>
      <p:sp>
        <p:nvSpPr>
          <p:cNvPr id="23" name="矩形 45"/>
          <p:cNvSpPr/>
          <p:nvPr/>
        </p:nvSpPr>
        <p:spPr>
          <a:xfrm>
            <a:off x="9794240" y="2705100"/>
            <a:ext cx="568325" cy="3073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endParaRPr lang="zh-CN" sz="120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箭头: 上 23"/>
          <p:cNvSpPr/>
          <p:nvPr/>
        </p:nvSpPr>
        <p:spPr>
          <a:xfrm rot="10800000">
            <a:off x="9944642" y="3113170"/>
            <a:ext cx="267128" cy="53751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11"/>
          <p:cNvSpPr/>
          <p:nvPr/>
        </p:nvSpPr>
        <p:spPr>
          <a:xfrm>
            <a:off x="7109854" y="2570323"/>
            <a:ext cx="1428109" cy="5137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>
                    <a:lumMod val="75000"/>
                    <a:alpha val="100000"/>
                  </a:schemeClr>
                </a:solidFill>
              </a:rPr>
              <a:t>intr_stack</a:t>
            </a:r>
            <a:endParaRPr lang="en-US">
              <a:solidFill>
                <a:schemeClr val="accent1">
                  <a:lumMod val="75000"/>
                  <a:alpha val="100000"/>
                </a:schemeClr>
              </a:solidFill>
            </a:endParaRPr>
          </a:p>
        </p:txBody>
      </p:sp>
      <p:sp>
        <p:nvSpPr>
          <p:cNvPr id="26" name="矩形 36"/>
          <p:cNvSpPr/>
          <p:nvPr/>
        </p:nvSpPr>
        <p:spPr>
          <a:xfrm>
            <a:off x="7109853" y="3084031"/>
            <a:ext cx="1428109" cy="5137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矩形 37"/>
          <p:cNvSpPr/>
          <p:nvPr/>
        </p:nvSpPr>
        <p:spPr>
          <a:xfrm>
            <a:off x="7109853" y="3571857"/>
            <a:ext cx="1428109" cy="5137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accent1">
                    <a:lumMod val="75000"/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thread_stack</a:t>
            </a:r>
            <a:endParaRPr lang="en-US" sz="1600">
              <a:solidFill>
                <a:schemeClr val="accent1">
                  <a:lumMod val="75000"/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163394" y="2931160"/>
            <a:ext cx="2018030" cy="45085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r>
              <a:rPr lang="en-US">
                <a:solidFill>
                  <a:schemeClr val="accent1">
                    <a:lumMod val="75000"/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thread_ready_list</a:t>
            </a:r>
            <a:endParaRPr lang="en-US">
              <a:solidFill>
                <a:schemeClr val="accent1">
                  <a:lumMod val="75000"/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11"/>
          <p:cNvSpPr/>
          <p:nvPr/>
        </p:nvSpPr>
        <p:spPr>
          <a:xfrm>
            <a:off x="913516" y="2544210"/>
            <a:ext cx="1428109" cy="5137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>
                    <a:lumMod val="75000"/>
                    <a:alpha val="100000"/>
                  </a:schemeClr>
                </a:solidFill>
              </a:rPr>
              <a:t>...</a:t>
            </a:r>
            <a:endParaRPr lang="en-US">
              <a:solidFill>
                <a:schemeClr val="accent1">
                  <a:lumMod val="75000"/>
                  <a:alpha val="100000"/>
                </a:schemeClr>
              </a:solidFill>
            </a:endParaRPr>
          </a:p>
        </p:txBody>
      </p:sp>
      <p:sp>
        <p:nvSpPr>
          <p:cNvPr id="8" name="矩形 36"/>
          <p:cNvSpPr/>
          <p:nvPr/>
        </p:nvSpPr>
        <p:spPr>
          <a:xfrm>
            <a:off x="913515" y="3057918"/>
            <a:ext cx="1428109" cy="5137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1">
                    <a:lumMod val="75000"/>
                    <a:alpha val="100000"/>
                  </a:schemeClr>
                </a:solidFill>
              </a:rPr>
              <a:t>self_kstack</a:t>
            </a:r>
            <a:endParaRPr lang="en-US">
              <a:solidFill>
                <a:schemeClr val="accent1">
                  <a:lumMod val="75000"/>
                  <a:alpha val="100000"/>
                </a:schemeClr>
              </a:solidFill>
            </a:endParaRPr>
          </a:p>
        </p:txBody>
      </p:sp>
      <p:sp>
        <p:nvSpPr>
          <p:cNvPr id="9" name="矩形 37"/>
          <p:cNvSpPr/>
          <p:nvPr/>
        </p:nvSpPr>
        <p:spPr>
          <a:xfrm>
            <a:off x="913515" y="3545744"/>
            <a:ext cx="1428109" cy="5137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accent1">
                  <a:lumMod val="75000"/>
                  <a:alpha val="10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81955" y="2119473"/>
            <a:ext cx="1346200" cy="45085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task_struct</a:t>
            </a: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  <p:sp>
        <p:nvSpPr>
          <p:cNvPr id="32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2.2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进程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管理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3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2369" y="1187133"/>
            <a:ext cx="7827261" cy="4971151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/>
        </p:nvCxnSpPr>
        <p:spPr>
          <a:xfrm>
            <a:off x="8804911" y="637032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 bwMode="auto">
          <a:xfrm>
            <a:off x="9556897" y="6477583"/>
            <a:ext cx="226287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eaLnBrk="1" hangingPunct="1">
              <a:defRPr/>
            </a:pP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66065"/>
            <a:ext cx="887730" cy="88773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0" y="885191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/>
        </p:nvSpPr>
        <p:spPr>
          <a:xfrm>
            <a:off x="692785" y="215900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2.2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进程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管理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3" name="标题 1"/>
          <p:cNvSpPr>
            <a:spLocks noGrp="1"/>
          </p:cNvSpPr>
          <p:nvPr/>
        </p:nvSpPr>
        <p:spPr>
          <a:xfrm>
            <a:off x="4077970" y="358140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pic>
        <p:nvPicPr>
          <p:cNvPr id="38" name="图片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240" y="1089848"/>
            <a:ext cx="5074721" cy="5100565"/>
          </a:xfrm>
          <a:prstGeom prst="rect">
            <a:avLst/>
          </a:prstGeom>
        </p:spPr>
      </p:pic>
      <p:sp>
        <p:nvSpPr>
          <p:cNvPr id="41" name="文本框 12"/>
          <p:cNvSpPr txBox="1"/>
          <p:nvPr/>
        </p:nvSpPr>
        <p:spPr>
          <a:xfrm>
            <a:off x="1733550" y="2268220"/>
            <a:ext cx="3018790" cy="711821"/>
          </a:xfrm>
          <a:prstGeom prst="roundRect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6350">
            <a:prstDash val="solid"/>
          </a:ln>
        </p:spPr>
        <p:txBody>
          <a:bodyPr wrap="square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224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基于时间片</a:t>
            </a:r>
            <a:endParaRPr sz="2400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13"/>
          <p:cNvSpPr txBox="1"/>
          <p:nvPr/>
        </p:nvSpPr>
        <p:spPr>
          <a:xfrm>
            <a:off x="1733550" y="4799330"/>
            <a:ext cx="3018790" cy="711821"/>
          </a:xfrm>
          <a:prstGeom prst="roundRect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6350">
            <a:prstDash val="solid"/>
          </a:ln>
        </p:spPr>
        <p:txBody>
          <a:bodyPr wrap="square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224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轮转调度</a:t>
            </a:r>
            <a:endParaRPr sz="2400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2"/>
          <p:cNvSpPr txBox="1"/>
          <p:nvPr/>
        </p:nvSpPr>
        <p:spPr>
          <a:xfrm>
            <a:off x="1733550" y="3533775"/>
            <a:ext cx="3018790" cy="711821"/>
          </a:xfrm>
          <a:prstGeom prst="roundRect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6350">
            <a:prstDash val="solid"/>
          </a:ln>
        </p:spPr>
        <p:txBody>
          <a:bodyPr wrap="square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224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先入先出</a:t>
            </a:r>
            <a:endParaRPr sz="2400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01405" y="634873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/>
        </p:nvCxnSpPr>
        <p:spPr>
          <a:xfrm>
            <a:off x="8804911" y="637032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66065"/>
            <a:ext cx="887730" cy="88773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0" y="885191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/>
        </p:nvSpPr>
        <p:spPr>
          <a:xfrm>
            <a:off x="692785" y="215900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2.2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进程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管理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3" name="标题 1"/>
          <p:cNvSpPr>
            <a:spLocks noGrp="1"/>
          </p:cNvSpPr>
          <p:nvPr/>
        </p:nvSpPr>
        <p:spPr>
          <a:xfrm>
            <a:off x="4077970" y="358140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42" name="文本框 13"/>
          <p:cNvSpPr txBox="1"/>
          <p:nvPr/>
        </p:nvSpPr>
        <p:spPr>
          <a:xfrm>
            <a:off x="1733550" y="4587240"/>
            <a:ext cx="3018790" cy="711821"/>
          </a:xfrm>
          <a:prstGeom prst="roundRect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6350">
            <a:prstDash val="solid"/>
          </a:ln>
        </p:spPr>
        <p:txBody>
          <a:bodyPr wrap="square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信号量</a:t>
            </a:r>
            <a:endParaRPr 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2"/>
          <p:cNvSpPr txBox="1"/>
          <p:nvPr/>
        </p:nvSpPr>
        <p:spPr>
          <a:xfrm>
            <a:off x="1733550" y="2268220"/>
            <a:ext cx="3018790" cy="711821"/>
          </a:xfrm>
          <a:prstGeom prst="roundRect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6350">
            <a:prstDash val="solid"/>
          </a:ln>
        </p:spPr>
        <p:txBody>
          <a:bodyPr wrap="square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  <a:endParaRPr 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12860" y="3429000"/>
            <a:ext cx="2050415" cy="7473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181818"/>
                </a:solidFill>
              </a:rPr>
              <a:t>共享资源</a:t>
            </a:r>
            <a:endParaRPr lang="zh-CN" altLang="en-US">
              <a:solidFill>
                <a:srgbClr val="181818"/>
              </a:solidFill>
            </a:endParaRPr>
          </a:p>
        </p:txBody>
      </p:sp>
      <p:sp>
        <p:nvSpPr>
          <p:cNvPr id="4" name="下箭头 3"/>
          <p:cNvSpPr/>
          <p:nvPr/>
        </p:nvSpPr>
        <p:spPr>
          <a:xfrm rot="18060000">
            <a:off x="7722870" y="1633855"/>
            <a:ext cx="497205" cy="18973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89570" y="1776730"/>
            <a:ext cx="16192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加锁</a:t>
            </a:r>
            <a:endParaRPr lang="zh-CN" altLang="en-US" sz="2000"/>
          </a:p>
        </p:txBody>
      </p:sp>
      <p:sp>
        <p:nvSpPr>
          <p:cNvPr id="7" name="下箭头 6"/>
          <p:cNvSpPr/>
          <p:nvPr/>
        </p:nvSpPr>
        <p:spPr>
          <a:xfrm rot="14820000">
            <a:off x="7614285" y="3971925"/>
            <a:ext cx="497205" cy="189738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116570" y="5088890"/>
            <a:ext cx="16192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解锁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8701405" y="637032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171555" y="6529070"/>
            <a:ext cx="406400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/>
        </p:nvSpPr>
        <p:spPr>
          <a:xfrm>
            <a:off x="692785" y="67310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28165" y="1758315"/>
            <a:ext cx="8535670" cy="40690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96235" y="342900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IPC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95600" y="4751705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进程管理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293995" y="3429000"/>
            <a:ext cx="1484630" cy="727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effectLst/>
              </a:rPr>
              <a:t>中断管理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811135" y="342900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文件系统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811135" y="477139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设备驱动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93995" y="477139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内存管理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95600" y="2137410"/>
            <a:ext cx="6400165" cy="747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系统调用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 bwMode="auto">
          <a:xfrm>
            <a:off x="9556897" y="6425513"/>
            <a:ext cx="226287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eaLnBrk="1" hangingPunct="1">
              <a:defRPr/>
            </a:pP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2.3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内存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管理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3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pic>
        <p:nvPicPr>
          <p:cNvPr id="281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915" y="1136015"/>
            <a:ext cx="5995035" cy="5040630"/>
          </a:xfrm>
          <a:prstGeom prst="rect">
            <a:avLst/>
          </a:prstGeom>
        </p:spPr>
      </p:pic>
      <p:sp>
        <p:nvSpPr>
          <p:cNvPr id="283" name="文本框 1"/>
          <p:cNvSpPr txBox="1"/>
          <p:nvPr/>
        </p:nvSpPr>
        <p:spPr>
          <a:xfrm>
            <a:off x="1708150" y="1914525"/>
            <a:ext cx="3018790" cy="720090"/>
          </a:xfrm>
          <a:prstGeom prst="roundRect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6350">
            <a:prstDash val="solid"/>
          </a:ln>
        </p:spPr>
        <p:txBody>
          <a:bodyPr wrap="square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224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支持NUMA架构</a:t>
            </a:r>
            <a:endParaRPr lang="zh-CN" altLang="zh-CN" sz="2400" dirty="0">
              <a:solidFill>
                <a:srgbClr val="02246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4" name="文本框 2"/>
          <p:cNvSpPr txBox="1"/>
          <p:nvPr/>
        </p:nvSpPr>
        <p:spPr>
          <a:xfrm>
            <a:off x="1708150" y="4552315"/>
            <a:ext cx="3018790" cy="730250"/>
          </a:xfrm>
          <a:prstGeom prst="roundRect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6350">
            <a:prstDash val="solid"/>
          </a:ln>
        </p:spPr>
        <p:txBody>
          <a:bodyPr wrap="square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224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伙伴系统</a:t>
            </a:r>
            <a:endParaRPr sz="2400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文本框 3"/>
          <p:cNvSpPr txBox="1"/>
          <p:nvPr/>
        </p:nvSpPr>
        <p:spPr>
          <a:xfrm>
            <a:off x="1708150" y="3233420"/>
            <a:ext cx="3663315" cy="720090"/>
          </a:xfrm>
          <a:prstGeom prst="roundRect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6350">
            <a:prstDash val="solid"/>
          </a:ln>
        </p:spPr>
        <p:txBody>
          <a:bodyPr wrap="square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224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分区域的内存管理</a:t>
            </a:r>
            <a:endParaRPr sz="2400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形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298450"/>
            <a:ext cx="568960" cy="5689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 bwMode="auto">
          <a:xfrm>
            <a:off x="9556897" y="6425513"/>
            <a:ext cx="226287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eaLnBrk="1" hangingPunct="1">
              <a:defRPr/>
            </a:pP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2.3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内存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管理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3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pic>
        <p:nvPicPr>
          <p:cNvPr id="287" name="图片 49"/>
          <p:cNvPicPr>
            <a:picLocks noChangeAspect="1"/>
          </p:cNvPicPr>
          <p:nvPr/>
        </p:nvPicPr>
        <p:blipFill rotWithShape="1">
          <a:blip r:embed="rId2"/>
          <a:srcRect b="37663"/>
          <a:stretch>
            <a:fillRect/>
          </a:stretch>
        </p:blipFill>
        <p:spPr>
          <a:xfrm>
            <a:off x="364490" y="2902585"/>
            <a:ext cx="11588115" cy="2833370"/>
          </a:xfrm>
          <a:prstGeom prst="rect">
            <a:avLst/>
          </a:prstGeom>
          <a:noFill/>
        </p:spPr>
      </p:pic>
      <p:sp>
        <p:nvSpPr>
          <p:cNvPr id="3" name="燕尾形 2"/>
          <p:cNvSpPr/>
          <p:nvPr/>
        </p:nvSpPr>
        <p:spPr>
          <a:xfrm>
            <a:off x="364490" y="1564005"/>
            <a:ext cx="4394200" cy="60833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1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rgbClr val="18181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分页式的虚拟内存管理</a:t>
            </a:r>
            <a:endParaRPr lang="zh-CN" altLang="en-US" sz="2000">
              <a:solidFill>
                <a:srgbClr val="18181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1" name="直接连接符 10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2.3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内存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管理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pic>
        <p:nvPicPr>
          <p:cNvPr id="291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775" y="1063776"/>
            <a:ext cx="8079008" cy="5078058"/>
          </a:xfrm>
          <a:prstGeom prst="rect">
            <a:avLst/>
          </a:prstGeom>
        </p:spPr>
      </p:pic>
      <p:sp>
        <p:nvSpPr>
          <p:cNvPr id="18" name="燕尾形 17"/>
          <p:cNvSpPr/>
          <p:nvPr/>
        </p:nvSpPr>
        <p:spPr>
          <a:xfrm>
            <a:off x="364490" y="4906010"/>
            <a:ext cx="4394200" cy="60833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1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rgbClr val="18181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分段式的虚拟内存管理</a:t>
            </a:r>
            <a:endParaRPr lang="zh-CN" altLang="en-US" sz="2000">
              <a:solidFill>
                <a:srgbClr val="18181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形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171555" y="6529070"/>
            <a:ext cx="406400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/>
        </p:nvSpPr>
        <p:spPr>
          <a:xfrm>
            <a:off x="692785" y="67310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165" y="1758315"/>
            <a:ext cx="8535670" cy="40690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896235" y="342900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95600" y="4751705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effectLst/>
              </a:rPr>
              <a:t>进程管理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93995" y="342900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中断管理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811135" y="342900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文件系统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811135" y="477139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设备驱动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293995" y="477139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内存管理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895600" y="2137410"/>
            <a:ext cx="6400165" cy="747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系统调用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22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2246C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49250" y="247651"/>
            <a:ext cx="11677650" cy="6362699"/>
          </a:xfrm>
          <a:prstGeom prst="roundRect">
            <a:avLst>
              <a:gd name="adj" fmla="val 4755"/>
            </a:avLst>
          </a:prstGeom>
          <a:solidFill>
            <a:schemeClr val="bg1"/>
          </a:solidFill>
          <a:ln w="22225">
            <a:solidFill>
              <a:srgbClr val="022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2246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510540"/>
            <a:ext cx="3597275" cy="772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405" y="370205"/>
            <a:ext cx="887730" cy="887730"/>
          </a:xfrm>
          <a:prstGeom prst="rect">
            <a:avLst/>
          </a:prstGeom>
        </p:spPr>
      </p:pic>
      <p:sp>
        <p:nvSpPr>
          <p:cNvPr id="129" name="文本框 74"/>
          <p:cNvSpPr txBox="1"/>
          <p:nvPr>
            <p:custDataLst>
              <p:tags r:id="rId3"/>
            </p:custDataLst>
          </p:nvPr>
        </p:nvSpPr>
        <p:spPr>
          <a:xfrm>
            <a:off x="4039363" y="3418232"/>
            <a:ext cx="5187950" cy="721295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spAutoFit/>
          </a:bodyPr>
          <a:p>
            <a:pPr algn="ctr"/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内核模块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75"/>
          <p:cNvSpPr txBox="1"/>
          <p:nvPr>
            <p:custDataLst>
              <p:tags r:id="rId4"/>
            </p:custDataLst>
          </p:nvPr>
        </p:nvSpPr>
        <p:spPr>
          <a:xfrm>
            <a:off x="4019678" y="4522378"/>
            <a:ext cx="5187950" cy="723900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spAutoFit/>
          </a:bodyPr>
          <a:p>
            <a:pPr algn="ctr"/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busybox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适配</a:t>
            </a:r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76"/>
          <p:cNvSpPr txBox="1"/>
          <p:nvPr>
            <p:custDataLst>
              <p:tags r:id="rId5"/>
            </p:custDataLst>
          </p:nvPr>
        </p:nvSpPr>
        <p:spPr>
          <a:xfrm>
            <a:off x="4019678" y="2314087"/>
            <a:ext cx="5187950" cy="721295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</a:t>
            </a:r>
            <a:r>
              <a:rPr 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架构设计</a:t>
            </a:r>
            <a:endParaRPr 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2" name="文本框 77"/>
          <p:cNvSpPr txBox="1"/>
          <p:nvPr>
            <p:custDataLst>
              <p:tags r:id="rId6"/>
            </p:custDataLst>
          </p:nvPr>
        </p:nvSpPr>
        <p:spPr>
          <a:xfrm>
            <a:off x="4039363" y="5564284"/>
            <a:ext cx="5187950" cy="723900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spAutoFit/>
          </a:bodyPr>
          <a:p>
            <a:pPr algn="ctr"/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运行成果展示</a:t>
            </a:r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4" name="图形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6692" y="3393748"/>
            <a:ext cx="685800" cy="685800"/>
          </a:xfrm>
          <a:prstGeom prst="rect">
            <a:avLst/>
          </a:prstGeom>
        </p:spPr>
      </p:pic>
      <p:pic>
        <p:nvPicPr>
          <p:cNvPr id="135" name="图形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87007" y="4510136"/>
            <a:ext cx="685800" cy="685800"/>
          </a:xfrm>
          <a:prstGeom prst="rect">
            <a:avLst/>
          </a:prstGeom>
        </p:spPr>
      </p:pic>
      <p:pic>
        <p:nvPicPr>
          <p:cNvPr id="136" name="图形 2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06692" y="5582572"/>
            <a:ext cx="685800" cy="685800"/>
          </a:xfrm>
          <a:prstGeom prst="rect">
            <a:avLst/>
          </a:prstGeom>
        </p:spPr>
      </p:pic>
      <p:sp>
        <p:nvSpPr>
          <p:cNvPr id="137" name="圆角矩形 2"/>
          <p:cNvSpPr/>
          <p:nvPr/>
        </p:nvSpPr>
        <p:spPr>
          <a:xfrm>
            <a:off x="4757420" y="1264285"/>
            <a:ext cx="3712210" cy="669290"/>
          </a:xfrm>
          <a:prstGeom prst="roundRect">
            <a:avLst/>
          </a:prstGeom>
          <a:gradFill>
            <a:gsLst>
              <a:gs pos="4000">
                <a:schemeClr val="bg1">
                  <a:alpha val="10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sz="3200">
                <a:solidFill>
                  <a:schemeClr val="tx1">
                    <a:alpha val="100000"/>
                  </a:schemeClr>
                </a:solidFill>
              </a:rPr>
              <a:t>目</a:t>
            </a:r>
            <a:r>
              <a:rPr lang="zh-CN" sz="3200">
                <a:solidFill>
                  <a:schemeClr val="tx1">
                    <a:alpha val="100000"/>
                  </a:schemeClr>
                </a:solidFill>
              </a:rPr>
              <a:t> 录</a:t>
            </a:r>
            <a:endParaRPr lang="zh-CN" sz="3200">
              <a:solidFill>
                <a:schemeClr val="tx1">
                  <a:alpha val="100000"/>
                </a:schemeClr>
              </a:solidFill>
            </a:endParaRPr>
          </a:p>
        </p:txBody>
      </p:sp>
      <p:pic>
        <p:nvPicPr>
          <p:cNvPr id="12" name="图形 1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6692" y="2361873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1" name="直接连接符 10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2.4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——IPC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415290" y="1198880"/>
            <a:ext cx="3162300" cy="60833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1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rgbClr val="18181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管道</a:t>
            </a:r>
            <a:endParaRPr lang="zh-CN" altLang="en-US" sz="2000">
              <a:solidFill>
                <a:srgbClr val="18181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矩形: 圆角 93"/>
          <p:cNvSpPr/>
          <p:nvPr/>
        </p:nvSpPr>
        <p:spPr>
          <a:xfrm>
            <a:off x="2507726" y="5351580"/>
            <a:ext cx="1494855" cy="69103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r>
              <a:rPr lang="zh-CN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sz="1805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94"/>
          <p:cNvSpPr/>
          <p:nvPr/>
        </p:nvSpPr>
        <p:spPr>
          <a:xfrm>
            <a:off x="7862646" y="5351580"/>
            <a:ext cx="1494865" cy="69103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r>
              <a:rPr lang="zh-CN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sz="1805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箭头: 右 100"/>
          <p:cNvSpPr/>
          <p:nvPr/>
        </p:nvSpPr>
        <p:spPr>
          <a:xfrm>
            <a:off x="4283549" y="5356819"/>
            <a:ext cx="3298118" cy="240815"/>
          </a:xfrm>
          <a:prstGeom prst="rightArrow">
            <a:avLst/>
          </a:prstGeom>
          <a:solidFill>
            <a:schemeClr val="accent1"/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箭头: 右 101"/>
          <p:cNvSpPr/>
          <p:nvPr/>
        </p:nvSpPr>
        <p:spPr>
          <a:xfrm rot="10800000">
            <a:off x="4234147" y="5712807"/>
            <a:ext cx="3256243" cy="272230"/>
          </a:xfrm>
          <a:prstGeom prst="rightArrow">
            <a:avLst/>
          </a:prstGeom>
          <a:solidFill>
            <a:schemeClr val="accent1"/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102"/>
          <p:cNvSpPr txBox="1"/>
          <p:nvPr/>
        </p:nvSpPr>
        <p:spPr>
          <a:xfrm>
            <a:off x="5479807" y="4790199"/>
            <a:ext cx="844550" cy="45085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r>
              <a:rPr lang="en-US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pip[0]</a:t>
            </a:r>
            <a:endParaRPr sz="1805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103"/>
          <p:cNvSpPr txBox="1"/>
          <p:nvPr/>
        </p:nvSpPr>
        <p:spPr>
          <a:xfrm>
            <a:off x="5480638" y="5831585"/>
            <a:ext cx="844550" cy="45085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r>
              <a:rPr lang="en-US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pip[1]</a:t>
            </a:r>
            <a:endParaRPr sz="1805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4" name="文本框 2"/>
          <p:cNvSpPr txBox="1"/>
          <p:nvPr/>
        </p:nvSpPr>
        <p:spPr>
          <a:xfrm>
            <a:off x="1374775" y="2433320"/>
            <a:ext cx="3018790" cy="730250"/>
          </a:xfrm>
          <a:prstGeom prst="roundRect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6350">
            <a:prstDash val="solid"/>
          </a:ln>
        </p:spPr>
        <p:txBody>
          <a:bodyPr wrap="square">
            <a:no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半双工通信</a:t>
            </a:r>
            <a:endParaRPr sz="2400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4775" y="3789045"/>
            <a:ext cx="3018790" cy="730250"/>
          </a:xfrm>
          <a:prstGeom prst="roundRect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 w="6350">
            <a:prstDash val="solid"/>
          </a:ln>
        </p:spPr>
        <p:txBody>
          <a:bodyPr wrap="square">
            <a:no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环形缓冲区</a:t>
            </a:r>
            <a:endParaRPr sz="2400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6131" y="1429501"/>
            <a:ext cx="5213729" cy="3209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形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1" name="直接连接符 10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9556897" y="6425513"/>
            <a:ext cx="226287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2.4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——IPC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415290" y="1279525"/>
            <a:ext cx="3162300" cy="60833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1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rgbClr val="18181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信号</a:t>
            </a:r>
            <a:endParaRPr lang="zh-CN" altLang="en-US" sz="2000">
              <a:solidFill>
                <a:srgbClr val="18181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矩形: 圆角 107"/>
          <p:cNvSpPr/>
          <p:nvPr/>
        </p:nvSpPr>
        <p:spPr>
          <a:xfrm>
            <a:off x="968567" y="5332465"/>
            <a:ext cx="1797145" cy="31410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600">
              <a:solidFill>
                <a:schemeClr val="accent2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108"/>
          <p:cNvSpPr/>
          <p:nvPr/>
        </p:nvSpPr>
        <p:spPr>
          <a:xfrm>
            <a:off x="963676" y="5714570"/>
            <a:ext cx="1797145" cy="31410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600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109"/>
          <p:cNvSpPr/>
          <p:nvPr/>
        </p:nvSpPr>
        <p:spPr>
          <a:xfrm>
            <a:off x="964122" y="4598098"/>
            <a:ext cx="1797145" cy="314105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600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110"/>
          <p:cNvSpPr/>
          <p:nvPr/>
        </p:nvSpPr>
        <p:spPr>
          <a:xfrm>
            <a:off x="968567" y="4950359"/>
            <a:ext cx="1797145" cy="314105"/>
          </a:xfrm>
          <a:prstGeom prst="roundRect">
            <a:avLst/>
          </a:prstGeom>
          <a:solidFill>
            <a:schemeClr val="accent4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r>
              <a:rPr lang="zh-CN" sz="160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用户栈</a:t>
            </a:r>
            <a:endParaRPr lang="zh-CN" sz="160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111"/>
          <p:cNvSpPr/>
          <p:nvPr/>
        </p:nvSpPr>
        <p:spPr>
          <a:xfrm>
            <a:off x="3640001" y="5336066"/>
            <a:ext cx="1797145" cy="31410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r>
              <a:rPr lang="en-US" sz="160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ucontext</a:t>
            </a:r>
            <a:endParaRPr sz="1600">
              <a:solidFill>
                <a:schemeClr val="accent2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112"/>
          <p:cNvSpPr/>
          <p:nvPr/>
        </p:nvSpPr>
        <p:spPr>
          <a:xfrm>
            <a:off x="3640001" y="5714569"/>
            <a:ext cx="1797145" cy="31410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600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113"/>
          <p:cNvSpPr/>
          <p:nvPr/>
        </p:nvSpPr>
        <p:spPr>
          <a:xfrm>
            <a:off x="3640001" y="4579062"/>
            <a:ext cx="1797145" cy="314105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600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114"/>
          <p:cNvSpPr/>
          <p:nvPr/>
        </p:nvSpPr>
        <p:spPr>
          <a:xfrm>
            <a:off x="3640001" y="4957564"/>
            <a:ext cx="1797145" cy="314105"/>
          </a:xfrm>
          <a:prstGeom prst="roundRect">
            <a:avLst/>
          </a:prstGeom>
          <a:solidFill>
            <a:schemeClr val="accent4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r>
              <a:rPr lang="zh-CN" sz="160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用户栈</a:t>
            </a:r>
            <a:endParaRPr lang="zh-CN" sz="160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115"/>
          <p:cNvSpPr/>
          <p:nvPr/>
        </p:nvSpPr>
        <p:spPr>
          <a:xfrm>
            <a:off x="6508851" y="5336066"/>
            <a:ext cx="1797145" cy="31410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r>
              <a:rPr lang="en-US" sz="160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ucontext</a:t>
            </a:r>
            <a:endParaRPr sz="1600">
              <a:solidFill>
                <a:schemeClr val="accent2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: 圆角 116"/>
          <p:cNvSpPr/>
          <p:nvPr/>
        </p:nvSpPr>
        <p:spPr>
          <a:xfrm>
            <a:off x="6508842" y="5714568"/>
            <a:ext cx="1797145" cy="31410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r>
              <a:rPr lang="zh-CN" sz="160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信号处理函数</a:t>
            </a:r>
            <a:endParaRPr sz="1600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117"/>
          <p:cNvSpPr/>
          <p:nvPr/>
        </p:nvSpPr>
        <p:spPr>
          <a:xfrm>
            <a:off x="6508851" y="4579062"/>
            <a:ext cx="1797145" cy="314105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600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118"/>
          <p:cNvSpPr/>
          <p:nvPr/>
        </p:nvSpPr>
        <p:spPr>
          <a:xfrm>
            <a:off x="6508851" y="4957564"/>
            <a:ext cx="1797145" cy="314105"/>
          </a:xfrm>
          <a:prstGeom prst="roundRect">
            <a:avLst/>
          </a:prstGeom>
          <a:solidFill>
            <a:schemeClr val="accent4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r>
              <a:rPr lang="zh-CN" sz="160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用户栈</a:t>
            </a:r>
            <a:endParaRPr lang="zh-CN" sz="160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119"/>
          <p:cNvSpPr/>
          <p:nvPr/>
        </p:nvSpPr>
        <p:spPr>
          <a:xfrm>
            <a:off x="9377692" y="5332463"/>
            <a:ext cx="1797145" cy="31410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r>
              <a:rPr lang="zh-CN" sz="160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原有执行流</a:t>
            </a:r>
            <a:endParaRPr sz="1600">
              <a:solidFill>
                <a:schemeClr val="accent2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: 圆角 120"/>
          <p:cNvSpPr/>
          <p:nvPr/>
        </p:nvSpPr>
        <p:spPr>
          <a:xfrm>
            <a:off x="9377692" y="5714567"/>
            <a:ext cx="1797145" cy="31410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600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: 圆角 121"/>
          <p:cNvSpPr/>
          <p:nvPr/>
        </p:nvSpPr>
        <p:spPr>
          <a:xfrm>
            <a:off x="9377692" y="4568253"/>
            <a:ext cx="1797145" cy="314105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600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122"/>
          <p:cNvSpPr/>
          <p:nvPr/>
        </p:nvSpPr>
        <p:spPr>
          <a:xfrm>
            <a:off x="9377692" y="4950358"/>
            <a:ext cx="1797145" cy="314105"/>
          </a:xfrm>
          <a:prstGeom prst="roundRect">
            <a:avLst/>
          </a:prstGeom>
          <a:solidFill>
            <a:schemeClr val="accent4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r>
              <a:rPr lang="zh-CN" sz="1600">
                <a:solidFill>
                  <a:schemeClr val="tx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用户栈</a:t>
            </a:r>
            <a:endParaRPr lang="zh-CN" sz="1600"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126"/>
          <p:cNvSpPr/>
          <p:nvPr/>
        </p:nvSpPr>
        <p:spPr>
          <a:xfrm>
            <a:off x="973704" y="3531221"/>
            <a:ext cx="1746250" cy="50165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>
            <a:spAutoFit/>
          </a:bodyPr>
          <a:p>
            <a:pPr algn="ctr"/>
            <a:r>
              <a: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check_signals</a:t>
            </a: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: 圆角 127"/>
          <p:cNvSpPr/>
          <p:nvPr/>
        </p:nvSpPr>
        <p:spPr>
          <a:xfrm>
            <a:off x="7625923" y="3530920"/>
            <a:ext cx="1574800" cy="50165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>
            <a:spAutoFit/>
          </a:bodyPr>
          <a:p>
            <a:pPr algn="ctr"/>
            <a:r>
              <a: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sys_sigretun</a:t>
            </a: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128"/>
          <p:cNvSpPr/>
          <p:nvPr/>
        </p:nvSpPr>
        <p:spPr>
          <a:xfrm>
            <a:off x="5474535" y="2257400"/>
            <a:ext cx="1841500" cy="50165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>
            <a:spAutoFit/>
          </a:bodyPr>
          <a:p>
            <a:pPr algn="ctr"/>
            <a:r>
              <a: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sigreturn_code</a:t>
            </a: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: 圆角 129"/>
          <p:cNvSpPr/>
          <p:nvPr/>
        </p:nvSpPr>
        <p:spPr>
          <a:xfrm>
            <a:off x="3058468" y="2250966"/>
            <a:ext cx="1600200" cy="50165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>
            <a:spAutoFit/>
          </a:bodyPr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信号处理函数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: 圆角 130"/>
          <p:cNvSpPr/>
          <p:nvPr/>
        </p:nvSpPr>
        <p:spPr>
          <a:xfrm>
            <a:off x="9199821" y="2286760"/>
            <a:ext cx="1377950" cy="50165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>
            <a:spAutoFit/>
          </a:bodyPr>
          <a:p>
            <a:pPr algn="ctr"/>
            <a:r>
              <a:rPr 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原有执行流</a:t>
            </a:r>
            <a:endParaRPr 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箭头: 右 131"/>
          <p:cNvSpPr/>
          <p:nvPr/>
        </p:nvSpPr>
        <p:spPr>
          <a:xfrm>
            <a:off x="274320" y="2865755"/>
            <a:ext cx="11485880" cy="665480"/>
          </a:xfrm>
          <a:prstGeom prst="rightArrow">
            <a:avLst>
              <a:gd name="adj1" fmla="val 50000"/>
              <a:gd name="adj2" fmla="val 94670"/>
            </a:avLst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0"/>
          </a:gra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133"/>
          <p:cNvSpPr txBox="1"/>
          <p:nvPr/>
        </p:nvSpPr>
        <p:spPr>
          <a:xfrm>
            <a:off x="736002" y="2260755"/>
            <a:ext cx="1098550" cy="45085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r>
              <a:rPr lang="zh-CN" sz="1805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用户空间</a:t>
            </a:r>
            <a:endParaRPr lang="zh-CN" sz="1805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134"/>
          <p:cNvSpPr txBox="1"/>
          <p:nvPr/>
        </p:nvSpPr>
        <p:spPr>
          <a:xfrm>
            <a:off x="10436448" y="3703581"/>
            <a:ext cx="1098550" cy="45085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r>
              <a:rPr lang="zh-CN" sz="1805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内核空间</a:t>
            </a:r>
            <a:endParaRPr lang="zh-CN" sz="1805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箭头: 右 7"/>
          <p:cNvSpPr/>
          <p:nvPr/>
        </p:nvSpPr>
        <p:spPr>
          <a:xfrm>
            <a:off x="2846705" y="5090584"/>
            <a:ext cx="711200" cy="3683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箭头: 右 7"/>
          <p:cNvSpPr/>
          <p:nvPr/>
        </p:nvSpPr>
        <p:spPr>
          <a:xfrm>
            <a:off x="5617210" y="5090584"/>
            <a:ext cx="711200" cy="3683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箭头: 右 7"/>
          <p:cNvSpPr/>
          <p:nvPr/>
        </p:nvSpPr>
        <p:spPr>
          <a:xfrm>
            <a:off x="8486140" y="5090584"/>
            <a:ext cx="711200" cy="3683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171555" y="6529070"/>
            <a:ext cx="406400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/>
        </p:nvSpPr>
        <p:spPr>
          <a:xfrm>
            <a:off x="692785" y="67310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165" y="1758315"/>
            <a:ext cx="8535670" cy="40690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896235" y="342900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</a:t>
            </a:r>
            <a:endParaRPr lang="en-US" altLang="zh-CN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95600" y="4751705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effectLst/>
              </a:rPr>
              <a:t>进程管理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93995" y="342900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中断管理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811135" y="342900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accent1"/>
                </a:solidFill>
              </a:rPr>
              <a:t>文件系统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811135" y="477139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设备驱动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293995" y="477139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内存管理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895600" y="2137410"/>
            <a:ext cx="6400165" cy="747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系统调用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rgbClr val="FFFFFF"/>
            </a:gs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 bwMode="auto">
          <a:xfrm>
            <a:off x="9556897" y="6425513"/>
            <a:ext cx="226287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2.5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文件系统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692785" y="2214880"/>
            <a:ext cx="4394200" cy="60833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1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分层设计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303510" y="751840"/>
            <a:ext cx="406400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99" name="图片 1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818" y="1902242"/>
            <a:ext cx="4203697" cy="3822699"/>
          </a:xfrm>
          <a:prstGeom prst="rect">
            <a:avLst/>
          </a:prstGeom>
        </p:spPr>
      </p:pic>
      <p:sp>
        <p:nvSpPr>
          <p:cNvPr id="41" name="燕尾形 40"/>
          <p:cNvSpPr/>
          <p:nvPr/>
        </p:nvSpPr>
        <p:spPr>
          <a:xfrm>
            <a:off x="689610" y="3509645"/>
            <a:ext cx="4394200" cy="60833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1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sz="2000" dirty="0">
                <a:solidFill>
                  <a:schemeClr val="tx1"/>
                </a:solidFill>
                <a:sym typeface="+mn-ea"/>
              </a:rPr>
              <a:t>低耦合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2" name="燕尾形 41"/>
          <p:cNvSpPr/>
          <p:nvPr/>
        </p:nvSpPr>
        <p:spPr>
          <a:xfrm>
            <a:off x="689610" y="4804410"/>
            <a:ext cx="4394200" cy="60833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1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可扩展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形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000">
              <a:srgbClr val="FFFFFF"/>
            </a:gs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2.5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文件系统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303510" y="751840"/>
            <a:ext cx="406400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05" name="图片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18" y="2186584"/>
            <a:ext cx="9755633" cy="3886928"/>
          </a:xfrm>
          <a:prstGeom prst="rect">
            <a:avLst/>
          </a:prstGeom>
        </p:spPr>
      </p:pic>
      <p:sp>
        <p:nvSpPr>
          <p:cNvPr id="10" name="燕尾形 9"/>
          <p:cNvSpPr/>
          <p:nvPr/>
        </p:nvSpPr>
        <p:spPr>
          <a:xfrm>
            <a:off x="210820" y="1303020"/>
            <a:ext cx="4394200" cy="60833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1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各层间的处理流程：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形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2.5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文件系统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303510" y="751840"/>
            <a:ext cx="406400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燕尾形 9"/>
          <p:cNvSpPr/>
          <p:nvPr/>
        </p:nvSpPr>
        <p:spPr>
          <a:xfrm>
            <a:off x="500380" y="2512695"/>
            <a:ext cx="4394200" cy="60833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1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采取面向对象的设计思想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0" name="矩形: 圆角 155"/>
          <p:cNvSpPr/>
          <p:nvPr/>
        </p:nvSpPr>
        <p:spPr>
          <a:xfrm>
            <a:off x="5602404" y="1979039"/>
            <a:ext cx="1758994" cy="82715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Segoe UI" panose="020B0502040204020203"/>
                <a:ea typeface="默认字体"/>
                <a:cs typeface="Segoe UI" panose="020B0502040204020203"/>
              </a:rPr>
              <a:t>FileSystem</a:t>
            </a:r>
            <a:endParaRPr sz="2400">
              <a:solidFill>
                <a:schemeClr val="accent1">
                  <a:alpha val="100000"/>
                </a:schemeClr>
              </a:solidFill>
              <a:latin typeface="Segoe UI" panose="020B0502040204020203"/>
              <a:ea typeface="默认字体"/>
              <a:cs typeface="Segoe UI" panose="020B0502040204020203"/>
            </a:endParaRPr>
          </a:p>
        </p:txBody>
      </p:sp>
      <p:sp>
        <p:nvSpPr>
          <p:cNvPr id="111" name="矩形: 圆角 156"/>
          <p:cNvSpPr/>
          <p:nvPr/>
        </p:nvSpPr>
        <p:spPr>
          <a:xfrm>
            <a:off x="9874250" y="1979295"/>
            <a:ext cx="1884680" cy="82740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Segoe UI" panose="020B0502040204020203"/>
                <a:ea typeface="默认字体"/>
                <a:cs typeface="Segoe UI" panose="020B0502040204020203"/>
              </a:rPr>
              <a:t>SuperBlock</a:t>
            </a:r>
            <a:endParaRPr sz="2400">
              <a:solidFill>
                <a:schemeClr val="accent1">
                  <a:alpha val="100000"/>
                </a:schemeClr>
              </a:solidFill>
              <a:latin typeface="Segoe UI" panose="020B0502040204020203"/>
              <a:ea typeface="默认字体"/>
              <a:cs typeface="Segoe UI" panose="020B0502040204020203"/>
            </a:endParaRPr>
          </a:p>
        </p:txBody>
      </p:sp>
      <p:sp>
        <p:nvSpPr>
          <p:cNvPr id="112" name="矩形: 圆角 157"/>
          <p:cNvSpPr/>
          <p:nvPr/>
        </p:nvSpPr>
        <p:spPr>
          <a:xfrm>
            <a:off x="9829316" y="4570970"/>
            <a:ext cx="1758994" cy="82715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Segoe UI" panose="020B0502040204020203"/>
                <a:ea typeface="默认字体"/>
                <a:cs typeface="Segoe UI" panose="020B0502040204020203"/>
              </a:rPr>
              <a:t>vfsmount</a:t>
            </a:r>
            <a:endParaRPr sz="2400">
              <a:solidFill>
                <a:schemeClr val="accent1">
                  <a:alpha val="100000"/>
                </a:schemeClr>
              </a:solidFill>
              <a:latin typeface="Segoe UI" panose="020B0502040204020203"/>
              <a:ea typeface="默认字体"/>
              <a:cs typeface="Segoe UI" panose="020B0502040204020203"/>
            </a:endParaRPr>
          </a:p>
        </p:txBody>
      </p:sp>
      <p:sp>
        <p:nvSpPr>
          <p:cNvPr id="113" name="矩形: 圆角 158"/>
          <p:cNvSpPr/>
          <p:nvPr/>
        </p:nvSpPr>
        <p:spPr>
          <a:xfrm>
            <a:off x="5557462" y="4570970"/>
            <a:ext cx="1758994" cy="82715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Segoe UI" panose="020B0502040204020203"/>
                <a:ea typeface="默认字体"/>
                <a:cs typeface="Segoe UI" panose="020B0502040204020203"/>
              </a:rPr>
              <a:t>Dirent</a:t>
            </a:r>
            <a:endParaRPr sz="2400">
              <a:solidFill>
                <a:schemeClr val="accent1">
                  <a:alpha val="100000"/>
                </a:schemeClr>
              </a:solidFill>
              <a:latin typeface="Segoe UI" panose="020B0502040204020203"/>
              <a:ea typeface="默认字体"/>
              <a:cs typeface="Segoe UI" panose="020B0502040204020203"/>
            </a:endParaRPr>
          </a:p>
        </p:txBody>
      </p:sp>
      <p:sp>
        <p:nvSpPr>
          <p:cNvPr id="114" name="箭头: 右 160"/>
          <p:cNvSpPr/>
          <p:nvPr/>
        </p:nvSpPr>
        <p:spPr>
          <a:xfrm>
            <a:off x="7436867" y="4649485"/>
            <a:ext cx="2272038" cy="335051"/>
          </a:xfrm>
          <a:prstGeom prst="rightArrow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0"/>
          </a:gra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箭头: 右 161"/>
          <p:cNvSpPr/>
          <p:nvPr/>
        </p:nvSpPr>
        <p:spPr>
          <a:xfrm rot="5400000">
            <a:off x="5878034" y="3531232"/>
            <a:ext cx="1452902" cy="335051"/>
          </a:xfrm>
          <a:prstGeom prst="rightArrow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0"/>
          </a:gra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62"/>
          <p:cNvSpPr txBox="1"/>
          <p:nvPr/>
        </p:nvSpPr>
        <p:spPr>
          <a:xfrm>
            <a:off x="6867429" y="3276930"/>
            <a:ext cx="990600" cy="73025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>
            <a:lvl1pPr>
              <a:defRPr sz="1805">
                <a:latin typeface="+mn-ea"/>
                <a:ea typeface="+mn-ea"/>
              </a:defRPr>
            </a:lvl1pPr>
          </a:lstStyle>
          <a:p>
            <a:r>
              <a:rPr lang="en-US" sz="1600">
                <a:solidFill>
                  <a:schemeClr val="tx1"/>
                </a:solidFill>
              </a:rPr>
              <a:t>root</a:t>
            </a:r>
            <a:endParaRPr sz="1600">
              <a:solidFill>
                <a:schemeClr val="tx1"/>
              </a:solidFill>
            </a:endParaRPr>
          </a:p>
          <a:p>
            <a:r>
              <a:rPr lang="zh-CN" sz="1600">
                <a:solidFill>
                  <a:schemeClr val="tx1"/>
                </a:solidFill>
              </a:rPr>
              <a:t>目录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117" name="箭头: 右 163"/>
          <p:cNvSpPr/>
          <p:nvPr/>
        </p:nvSpPr>
        <p:spPr>
          <a:xfrm rot="16200000">
            <a:off x="5494286" y="3531231"/>
            <a:ext cx="1452901" cy="335051"/>
          </a:xfrm>
          <a:prstGeom prst="rightArrow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0"/>
          </a:gra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64"/>
          <p:cNvSpPr txBox="1"/>
          <p:nvPr/>
        </p:nvSpPr>
        <p:spPr>
          <a:xfrm>
            <a:off x="5347514" y="3224705"/>
            <a:ext cx="762000" cy="450850"/>
          </a:xfrm>
          <a:ln w="6350">
            <a:prstDash val="solid"/>
          </a:ln>
        </p:spPr>
        <p:txBody>
          <a:bodyPr wrap="square">
            <a:spAutoFit/>
          </a:bodyPr>
          <a:lstStyle>
            <a:lvl1pPr>
              <a:defRPr sz="1805">
                <a:latin typeface="+mn-ea"/>
                <a:ea typeface="+mn-ea"/>
              </a:defRPr>
            </a:lvl1pPr>
          </a:lstStyle>
          <a:p>
            <a:endParaRPr dirty="0"/>
          </a:p>
        </p:txBody>
      </p:sp>
      <p:sp>
        <p:nvSpPr>
          <p:cNvPr id="119" name="文本框 165"/>
          <p:cNvSpPr txBox="1"/>
          <p:nvPr/>
        </p:nvSpPr>
        <p:spPr>
          <a:xfrm>
            <a:off x="7365153" y="4267348"/>
            <a:ext cx="2463800" cy="4064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lstStyle>
            <a:lvl1pPr>
              <a:defRPr sz="1805">
                <a:latin typeface="+mn-ea"/>
                <a:ea typeface="+mn-ea"/>
              </a:defRPr>
            </a:lvl1pPr>
          </a:lstStyle>
          <a:p>
            <a:r>
              <a:rPr lang="zh-CN" sz="1600">
                <a:solidFill>
                  <a:schemeClr val="tx1"/>
                </a:solidFill>
              </a:rPr>
              <a:t>挂载于</a:t>
            </a:r>
            <a:r>
              <a:rPr lang="en-US" sz="1600">
                <a:solidFill>
                  <a:schemeClr val="tx1"/>
                </a:solidFill>
              </a:rPr>
              <a:t>dir</a:t>
            </a:r>
            <a:r>
              <a:rPr lang="zh-CN" sz="1600">
                <a:solidFill>
                  <a:schemeClr val="tx1"/>
                </a:solidFill>
              </a:rPr>
              <a:t>下的挂载点信息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120" name="箭头: 右 166"/>
          <p:cNvSpPr/>
          <p:nvPr/>
        </p:nvSpPr>
        <p:spPr>
          <a:xfrm rot="10800000">
            <a:off x="7436867" y="5063064"/>
            <a:ext cx="2272038" cy="335051"/>
          </a:xfrm>
          <a:prstGeom prst="rightArrow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0"/>
          </a:gra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67"/>
          <p:cNvSpPr txBox="1"/>
          <p:nvPr/>
        </p:nvSpPr>
        <p:spPr>
          <a:xfrm>
            <a:off x="7171203" y="5373614"/>
            <a:ext cx="2825750" cy="4064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lstStyle>
            <a:lvl1pPr>
              <a:defRPr sz="1805">
                <a:latin typeface="+mn-ea"/>
                <a:ea typeface="+mn-ea"/>
              </a:defRPr>
            </a:lvl1pPr>
          </a:lstStyle>
          <a:p>
            <a:r>
              <a:rPr lang="zh-CN" sz="1600">
                <a:solidFill>
                  <a:schemeClr val="tx1"/>
                </a:solidFill>
              </a:rPr>
              <a:t>挂载点目录与被挂载的根目录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122" name="箭头: 右 168"/>
          <p:cNvSpPr/>
          <p:nvPr/>
        </p:nvSpPr>
        <p:spPr>
          <a:xfrm>
            <a:off x="7481809" y="2225089"/>
            <a:ext cx="2272038" cy="335051"/>
          </a:xfrm>
          <a:prstGeom prst="rightArrow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0"/>
          </a:gra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69"/>
          <p:cNvSpPr txBox="1"/>
          <p:nvPr/>
        </p:nvSpPr>
        <p:spPr>
          <a:xfrm>
            <a:off x="7602165" y="1807218"/>
            <a:ext cx="1809750" cy="4064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lstStyle>
            <a:lvl1pPr>
              <a:defRPr sz="1805">
                <a:latin typeface="+mn-ea"/>
                <a:ea typeface="+mn-ea"/>
              </a:defRPr>
            </a:lvl1pPr>
          </a:lstStyle>
          <a:p>
            <a:r>
              <a:rPr lang="zh-CN" sz="1600">
                <a:solidFill>
                  <a:schemeClr val="tx1"/>
                </a:solidFill>
              </a:rPr>
              <a:t>文件系统的超级块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126" name="文本框 11"/>
          <p:cNvSpPr txBox="1"/>
          <p:nvPr/>
        </p:nvSpPr>
        <p:spPr>
          <a:xfrm>
            <a:off x="5020142" y="3252320"/>
            <a:ext cx="1104900" cy="7239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>
            <a:lvl1pPr>
              <a:defRPr sz="1805">
                <a:latin typeface="+mn-ea"/>
                <a:ea typeface="+mn-ea"/>
              </a:defRPr>
            </a:lvl1pPr>
          </a:lstStyle>
          <a:p>
            <a:r>
              <a:rPr lang="en-US" sz="1600">
                <a:solidFill>
                  <a:schemeClr val="tx1"/>
                </a:solidFill>
              </a:rPr>
              <a:t>dir</a:t>
            </a:r>
            <a:r>
              <a:rPr lang="zh-CN" sz="1600">
                <a:solidFill>
                  <a:schemeClr val="tx1"/>
                </a:solidFill>
              </a:rPr>
              <a:t>所在的文件系统</a:t>
            </a:r>
            <a:endParaRPr lang="zh-CN" sz="160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500380" y="4267200"/>
            <a:ext cx="4394200" cy="60833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1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采用通用文件系统模型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 bwMode="auto">
          <a:xfrm>
            <a:off x="9556897" y="6425513"/>
            <a:ext cx="226287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2.5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文件系统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303510" y="751840"/>
            <a:ext cx="406400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9" name="文本框 173"/>
          <p:cNvSpPr txBox="1"/>
          <p:nvPr/>
        </p:nvSpPr>
        <p:spPr>
          <a:xfrm>
            <a:off x="567644" y="3648286"/>
            <a:ext cx="1625600" cy="50165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en-US"/>
              <a:t>ext4</a:t>
            </a:r>
            <a:r>
              <a:rPr lang="zh-CN" altLang="en-US"/>
              <a:t>文件系统</a:t>
            </a:r>
            <a:endParaRPr lang="zh-CN" altLang="en-US"/>
          </a:p>
        </p:txBody>
      </p:sp>
      <p:sp>
        <p:nvSpPr>
          <p:cNvPr id="140" name="文本框 174"/>
          <p:cNvSpPr txBox="1"/>
          <p:nvPr/>
        </p:nvSpPr>
        <p:spPr>
          <a:xfrm>
            <a:off x="567633" y="1574910"/>
            <a:ext cx="1739900" cy="50165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txBody>
          <a:bodyPr wrap="square">
            <a:spAutoFit/>
          </a:bodyPr>
          <a:lstStyle>
            <a:lvl1pPr>
              <a:defRPr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Fat32</a:t>
            </a:r>
            <a:r>
              <a:rPr lang="zh-CN" altLang="en-US" dirty="0"/>
              <a:t>文件系统</a:t>
            </a:r>
            <a:endParaRPr dirty="0"/>
          </a:p>
        </p:txBody>
      </p:sp>
      <p:sp>
        <p:nvSpPr>
          <p:cNvPr id="141" name="文本框 176"/>
          <p:cNvSpPr txBox="1"/>
          <p:nvPr/>
        </p:nvSpPr>
        <p:spPr>
          <a:xfrm>
            <a:off x="567574" y="2149241"/>
            <a:ext cx="4711700" cy="11684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>
            <a:lvl1pPr>
              <a:defRPr sz="1805">
                <a:latin typeface="+mn-ea"/>
                <a:ea typeface="+mn-ea"/>
              </a:defRPr>
            </a:lvl1pPr>
          </a:lstStyle>
          <a:p>
            <a:r>
              <a:rPr lang="en-US"/>
              <a:t>Fat32 </a:t>
            </a:r>
            <a:r>
              <a:rPr lang="zh-CN"/>
              <a:t>文件系统中实现了对于 </a:t>
            </a:r>
            <a:r>
              <a:rPr lang="en-US"/>
              <a:t>Fat32 </a:t>
            </a:r>
            <a:r>
              <a:rPr lang="zh-CN"/>
              <a:t>文件系统中</a:t>
            </a:r>
            <a:r>
              <a:rPr lang="zh-CN">
                <a:solidFill>
                  <a:schemeClr val="accent1">
                    <a:alpha val="100000"/>
                  </a:schemeClr>
                </a:solidFill>
              </a:rPr>
              <a:t>原生结构 </a:t>
            </a:r>
            <a:r>
              <a:rPr lang="en-US"/>
              <a:t>FAT32 Directory </a:t>
            </a:r>
            <a:r>
              <a:rPr lang="zh-CN"/>
              <a:t>与</a:t>
            </a:r>
            <a:r>
              <a:rPr lang="zh-CN">
                <a:solidFill>
                  <a:schemeClr val="accent1">
                    <a:alpha val="100000"/>
                  </a:schemeClr>
                </a:solidFill>
              </a:rPr>
              <a:t>文件所在簇</a:t>
            </a:r>
            <a:r>
              <a:rPr lang="zh-CN"/>
              <a:t>信息的管理。为 </a:t>
            </a:r>
            <a:r>
              <a:rPr lang="en-US"/>
              <a:t>VFS </a:t>
            </a:r>
            <a:r>
              <a:rPr lang="zh-CN"/>
              <a:t>层提供多种功能。</a:t>
            </a:r>
            <a:endParaRPr lang="zh-CN"/>
          </a:p>
        </p:txBody>
      </p:sp>
      <p:sp>
        <p:nvSpPr>
          <p:cNvPr id="142" name="文本框 177"/>
          <p:cNvSpPr txBox="1"/>
          <p:nvPr/>
        </p:nvSpPr>
        <p:spPr>
          <a:xfrm>
            <a:off x="567574" y="4337583"/>
            <a:ext cx="4521200" cy="153035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>
            <a:lvl1pPr>
              <a:defRPr sz="1805">
                <a:latin typeface="+mn-ea"/>
                <a:ea typeface="+mn-ea"/>
              </a:defRPr>
            </a:lvl1pPr>
          </a:lstStyle>
          <a:p>
            <a:r>
              <a:rPr lang="en-US"/>
              <a:t>ext4 </a:t>
            </a:r>
            <a:r>
              <a:rPr lang="zh-CN"/>
              <a:t>文件系统中实现了对于</a:t>
            </a:r>
            <a:r>
              <a:rPr lang="en-US"/>
              <a:t>ext4</a:t>
            </a:r>
            <a:r>
              <a:rPr lang="zh-CN"/>
              <a:t>文件系统中</a:t>
            </a:r>
            <a:r>
              <a:rPr lang="zh-CN">
                <a:solidFill>
                  <a:schemeClr val="accent1">
                    <a:alpha val="100000"/>
                  </a:schemeClr>
                </a:solidFill>
              </a:rPr>
              <a:t>原生结构</a:t>
            </a:r>
            <a:r>
              <a:rPr lang="en-US">
                <a:solidFill>
                  <a:schemeClr val="accent1">
                    <a:alpha val="100000"/>
                  </a:schemeClr>
                </a:solidFill>
              </a:rPr>
              <a:t> </a:t>
            </a:r>
            <a:r>
              <a:rPr lang="en-US"/>
              <a:t>inode</a:t>
            </a:r>
            <a:r>
              <a:rPr lang="zh-CN"/>
              <a:t>、</a:t>
            </a:r>
            <a:r>
              <a:rPr lang="en-US"/>
              <a:t>dentry</a:t>
            </a:r>
            <a:r>
              <a:rPr lang="zh-CN"/>
              <a:t>、</a:t>
            </a:r>
            <a:r>
              <a:rPr lang="en-US"/>
              <a:t>block </a:t>
            </a:r>
            <a:r>
              <a:rPr lang="zh-CN"/>
              <a:t>的管理，向</a:t>
            </a:r>
            <a:r>
              <a:rPr lang="en-US"/>
              <a:t> VFS </a:t>
            </a:r>
            <a:r>
              <a:rPr lang="zh-CN"/>
              <a:t>层中提供了</a:t>
            </a:r>
            <a:r>
              <a:rPr lang="zh-CN">
                <a:solidFill>
                  <a:schemeClr val="accent1">
                    <a:alpha val="100000"/>
                  </a:schemeClr>
                </a:solidFill>
              </a:rPr>
              <a:t>读写</a:t>
            </a:r>
            <a:r>
              <a:rPr lang="zh-CN"/>
              <a:t>等最基本的文件系统功能。</a:t>
            </a:r>
            <a:endParaRPr lang="zh-CN"/>
          </a:p>
        </p:txBody>
      </p:sp>
      <p:sp>
        <p:nvSpPr>
          <p:cNvPr id="143" name="箭头: 右 178"/>
          <p:cNvSpPr/>
          <p:nvPr/>
        </p:nvSpPr>
        <p:spPr>
          <a:xfrm>
            <a:off x="5747279" y="2638609"/>
            <a:ext cx="1193605" cy="335051"/>
          </a:xfrm>
          <a:prstGeom prst="rightArrow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0"/>
          </a:gra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80"/>
          <p:cNvSpPr txBox="1"/>
          <p:nvPr/>
        </p:nvSpPr>
        <p:spPr>
          <a:xfrm>
            <a:off x="6023415" y="2355287"/>
            <a:ext cx="647700" cy="4064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>
            <a:lvl1pPr>
              <a:defRPr sz="16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注册</a:t>
            </a:r>
            <a:endParaRPr dirty="0"/>
          </a:p>
        </p:txBody>
      </p:sp>
      <p:pic>
        <p:nvPicPr>
          <p:cNvPr id="14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9870" y="2241696"/>
            <a:ext cx="4354680" cy="3038148"/>
          </a:xfrm>
          <a:prstGeom prst="rect">
            <a:avLst/>
          </a:prstGeom>
        </p:spPr>
      </p:pic>
      <p:sp>
        <p:nvSpPr>
          <p:cNvPr id="148" name="箭头: 右 8"/>
          <p:cNvSpPr/>
          <p:nvPr/>
        </p:nvSpPr>
        <p:spPr>
          <a:xfrm>
            <a:off x="5706536" y="4742956"/>
            <a:ext cx="1193605" cy="335051"/>
          </a:xfrm>
          <a:prstGeom prst="rightArrow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0"/>
          </a:gra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文本框 9"/>
          <p:cNvSpPr txBox="1"/>
          <p:nvPr/>
        </p:nvSpPr>
        <p:spPr>
          <a:xfrm>
            <a:off x="5982672" y="4459634"/>
            <a:ext cx="647700" cy="4064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>
            <a:lvl1pPr>
              <a:defRPr sz="16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形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2.5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文件系统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303510" y="751840"/>
            <a:ext cx="406400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52" name="图片 188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32389"/>
          <a:stretch>
            <a:fillRect/>
          </a:stretch>
        </p:blipFill>
        <p:spPr>
          <a:xfrm>
            <a:off x="5580336" y="2284555"/>
            <a:ext cx="6531476" cy="2951048"/>
          </a:xfrm>
          <a:prstGeom prst="rect">
            <a:avLst/>
          </a:prstGeom>
        </p:spPr>
      </p:pic>
      <p:sp>
        <p:nvSpPr>
          <p:cNvPr id="11" name="燕尾形 10"/>
          <p:cNvSpPr/>
          <p:nvPr/>
        </p:nvSpPr>
        <p:spPr>
          <a:xfrm>
            <a:off x="365760" y="2482850"/>
            <a:ext cx="4394200" cy="60833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1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以块为单位管理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365760" y="4284980"/>
            <a:ext cx="4394200" cy="60833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51000">
                <a:schemeClr val="accent3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采用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LRU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换出策略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形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171555" y="6529070"/>
            <a:ext cx="406400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/>
        </p:nvSpPr>
        <p:spPr>
          <a:xfrm>
            <a:off x="692785" y="67310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28165" y="1758315"/>
            <a:ext cx="8535670" cy="40690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896235" y="342900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IPC</a:t>
            </a:r>
            <a:endParaRPr lang="en-US" altLang="zh-CN" sz="24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95600" y="4751705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effectLst/>
              </a:rPr>
              <a:t>进程管理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93995" y="342900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中断管理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811135" y="342900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文件系统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811135" y="477139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accent1"/>
                </a:solidFill>
              </a:rPr>
              <a:t>设备驱动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293995" y="477139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内存管理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895600" y="2137410"/>
            <a:ext cx="6400165" cy="747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系统调用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1" name="直接连接符 10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9556897" y="6425513"/>
            <a:ext cx="226287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2.6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设备驱动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58" name="文本框 193"/>
          <p:cNvSpPr txBox="1"/>
          <p:nvPr/>
        </p:nvSpPr>
        <p:spPr>
          <a:xfrm>
            <a:off x="9040192" y="2429100"/>
            <a:ext cx="1251646" cy="54425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2000"/>
              <a:t>磁盘驱动</a:t>
            </a:r>
            <a:endParaRPr lang="zh-CN" altLang="en-US" sz="2000"/>
          </a:p>
        </p:txBody>
      </p:sp>
      <p:sp>
        <p:nvSpPr>
          <p:cNvPr id="159" name="文本框 194"/>
          <p:cNvSpPr txBox="1"/>
          <p:nvPr/>
        </p:nvSpPr>
        <p:spPr>
          <a:xfrm>
            <a:off x="1707827" y="2429100"/>
            <a:ext cx="1646616" cy="54425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txBody>
          <a:bodyPr wrap="none">
            <a:spAutoFit/>
          </a:bodyPr>
          <a:lstStyle>
            <a:lvl1pPr>
              <a:defRPr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en-US" sz="2000"/>
              <a:t>pci</a:t>
            </a:r>
            <a:r>
              <a:rPr lang="en-US" sz="2000" dirty="0"/>
              <a:t> </a:t>
            </a:r>
            <a:r>
              <a:rPr lang="zh-CN" altLang="en-US" sz="2000" dirty="0"/>
              <a:t>总线驱动</a:t>
            </a:r>
            <a:endParaRPr sz="2000" dirty="0"/>
          </a:p>
        </p:txBody>
      </p:sp>
      <p:sp>
        <p:nvSpPr>
          <p:cNvPr id="160" name="文本框 195"/>
          <p:cNvSpPr txBox="1"/>
          <p:nvPr/>
        </p:nvSpPr>
        <p:spPr>
          <a:xfrm>
            <a:off x="1194740" y="3319523"/>
            <a:ext cx="2673350" cy="116205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>
            <a:lvl1pPr>
              <a:defRPr sz="1805">
                <a:latin typeface="+mn-ea"/>
                <a:ea typeface="+mn-ea"/>
              </a:defRPr>
            </a:lvl1pPr>
          </a:lstStyle>
          <a:p>
            <a:r>
              <a:rPr lang="zh-CN"/>
              <a:t>在</a:t>
            </a:r>
            <a:r>
              <a:rPr lang="en-US"/>
              <a:t> </a:t>
            </a:r>
            <a:r>
              <a:rPr lang="en-US"/>
              <a:t>pci</a:t>
            </a:r>
            <a:r>
              <a:rPr lang="en-US"/>
              <a:t> </a:t>
            </a:r>
            <a:r>
              <a:rPr lang="zh-CN"/>
              <a:t>总线驱动程序中实现对普通</a:t>
            </a:r>
            <a:r>
              <a:rPr lang="en-US"/>
              <a:t> </a:t>
            </a:r>
            <a:r>
              <a:rPr lang="en-US"/>
              <a:t>pci</a:t>
            </a:r>
            <a:r>
              <a:rPr lang="en-US"/>
              <a:t> </a:t>
            </a:r>
            <a:r>
              <a:rPr lang="zh-CN"/>
              <a:t>设备的</a:t>
            </a:r>
            <a:r>
              <a:rPr lang="zh-CN" b="1">
                <a:solidFill>
                  <a:schemeClr val="accent1">
                    <a:alpha val="100000"/>
                  </a:schemeClr>
                </a:solidFill>
              </a:rPr>
              <a:t>探测</a:t>
            </a:r>
            <a:r>
              <a:rPr lang="zh-CN"/>
              <a:t>与配置信息</a:t>
            </a:r>
            <a:r>
              <a:rPr lang="zh-CN" b="1">
                <a:solidFill>
                  <a:schemeClr val="accent1">
                    <a:alpha val="100000"/>
                  </a:schemeClr>
                </a:solidFill>
              </a:rPr>
              <a:t>解析</a:t>
            </a:r>
            <a:r>
              <a:rPr lang="zh-CN"/>
              <a:t>。</a:t>
            </a:r>
            <a:endParaRPr lang="zh-CN"/>
          </a:p>
        </p:txBody>
      </p:sp>
      <p:sp>
        <p:nvSpPr>
          <p:cNvPr id="161" name="文本框 196"/>
          <p:cNvSpPr txBox="1"/>
          <p:nvPr/>
        </p:nvSpPr>
        <p:spPr>
          <a:xfrm>
            <a:off x="8329623" y="3319529"/>
            <a:ext cx="2673350" cy="116205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>
            <a:lvl1pPr>
              <a:defRPr sz="1805">
                <a:latin typeface="+mn-ea"/>
                <a:ea typeface="+mn-ea"/>
              </a:defRPr>
            </a:lvl1pPr>
          </a:lstStyle>
          <a:p>
            <a:r>
              <a:rPr lang="zh-CN"/>
              <a:t>在磁盘驱动程序中通过</a:t>
            </a:r>
            <a:r>
              <a:rPr lang="en-US"/>
              <a:t> </a:t>
            </a:r>
            <a:r>
              <a:rPr lang="en-US">
                <a:solidFill>
                  <a:schemeClr val="accent1">
                    <a:alpha val="100000"/>
                  </a:schemeClr>
                </a:solidFill>
              </a:rPr>
              <a:t>DMA</a:t>
            </a:r>
            <a:r>
              <a:rPr lang="en-US"/>
              <a:t> </a:t>
            </a:r>
            <a:r>
              <a:rPr lang="zh-CN"/>
              <a:t>的方式对磁盘内容的</a:t>
            </a:r>
            <a:r>
              <a:rPr lang="zh-CN" b="1">
                <a:solidFill>
                  <a:schemeClr val="accent1">
                    <a:alpha val="100000"/>
                  </a:schemeClr>
                </a:solidFill>
              </a:rPr>
              <a:t>读写</a:t>
            </a:r>
            <a:r>
              <a:rPr lang="zh-CN"/>
              <a:t>。</a:t>
            </a:r>
            <a:endParaRPr lang="zh-CN"/>
          </a:p>
        </p:txBody>
      </p:sp>
      <p:sp>
        <p:nvSpPr>
          <p:cNvPr id="162" name="箭头: 右 197"/>
          <p:cNvSpPr/>
          <p:nvPr/>
        </p:nvSpPr>
        <p:spPr>
          <a:xfrm>
            <a:off x="4277099" y="3392143"/>
            <a:ext cx="3643638" cy="860680"/>
          </a:xfrm>
          <a:prstGeom prst="rightArrow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0" scaled="0"/>
          </a:gra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文本框 198"/>
          <p:cNvSpPr txBox="1"/>
          <p:nvPr/>
        </p:nvSpPr>
        <p:spPr>
          <a:xfrm>
            <a:off x="5185501" y="3182438"/>
            <a:ext cx="1574800" cy="45085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>
            <a:lvl1pPr>
              <a:defRPr sz="1805">
                <a:latin typeface="+mn-ea"/>
                <a:ea typeface="+mn-ea"/>
              </a:defRPr>
            </a:lvl1pPr>
          </a:lstStyle>
          <a:p>
            <a:r>
              <a:rPr lang="zh-CN">
                <a:solidFill>
                  <a:schemeClr val="accent1">
                    <a:alpha val="100000"/>
                  </a:schemeClr>
                </a:solidFill>
              </a:rPr>
              <a:t>提供配置信息</a:t>
            </a:r>
            <a:endParaRPr>
              <a:solidFill>
                <a:schemeClr val="accent1">
                  <a:alpha val="10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1028066"/>
            <a:ext cx="42271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7" name="图形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6560" y="459105"/>
            <a:ext cx="568960" cy="568960"/>
          </a:xfrm>
          <a:prstGeom prst="rect">
            <a:avLst/>
          </a:prstGeom>
        </p:spPr>
      </p:pic>
      <p:sp>
        <p:nvSpPr>
          <p:cNvPr id="278" name="标题 1"/>
          <p:cNvSpPr>
            <a:spLocks noGrp="1"/>
          </p:cNvSpPr>
          <p:nvPr>
            <p:ph type="title" idx="2147483647"/>
          </p:nvPr>
        </p:nvSpPr>
        <p:spPr>
          <a:xfrm>
            <a:off x="1047750" y="213995"/>
            <a:ext cx="3740150" cy="814070"/>
          </a:xfrm>
        </p:spPr>
        <p:txBody>
          <a:bodyPr wrap="none">
            <a:no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1 内核架构设计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405" y="370205"/>
            <a:ext cx="887730" cy="887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1257935"/>
            <a:ext cx="5904865" cy="4623435"/>
          </a:xfrm>
          <a:prstGeom prst="rect">
            <a:avLst/>
          </a:prstGeom>
        </p:spPr>
      </p:pic>
      <p:sp>
        <p:nvSpPr>
          <p:cNvPr id="131" name="文本框 76"/>
          <p:cNvSpPr txBox="1"/>
          <p:nvPr>
            <p:custDataLst>
              <p:tags r:id="rId5"/>
            </p:custDataLst>
          </p:nvPr>
        </p:nvSpPr>
        <p:spPr>
          <a:xfrm>
            <a:off x="441960" y="2132330"/>
            <a:ext cx="3785235" cy="612775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p>
            <a:pPr marL="285750" indent="-285750" algn="ctr"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224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宏内核设计方案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76"/>
          <p:cNvSpPr txBox="1"/>
          <p:nvPr>
            <p:custDataLst>
              <p:tags r:id="rId6"/>
            </p:custDataLst>
          </p:nvPr>
        </p:nvSpPr>
        <p:spPr>
          <a:xfrm>
            <a:off x="441960" y="3313430"/>
            <a:ext cx="3785235" cy="612775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p>
            <a:pPr marL="285750" indent="-285750" algn="ctr">
              <a:buClrTx/>
              <a:buSzTx/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0224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K</a:t>
            </a:r>
            <a:r>
              <a:rPr lang="en-US" altLang="zh-CN" sz="2400" dirty="0">
                <a:solidFill>
                  <a:srgbClr val="0224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build </a:t>
            </a:r>
            <a:r>
              <a:rPr lang="zh-CN" altLang="zh-CN" sz="2400" dirty="0">
                <a:solidFill>
                  <a:srgbClr val="0224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编译框架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76"/>
          <p:cNvSpPr txBox="1"/>
          <p:nvPr>
            <p:custDataLst>
              <p:tags r:id="rId7"/>
            </p:custDataLst>
          </p:nvPr>
        </p:nvSpPr>
        <p:spPr>
          <a:xfrm>
            <a:off x="441960" y="4577715"/>
            <a:ext cx="3785235" cy="612775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p>
            <a:pPr marL="285750" indent="-285750" algn="ctr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224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支持多架构多平台</a:t>
            </a:r>
            <a:endParaRPr 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22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2246C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49250" y="247651"/>
            <a:ext cx="11677650" cy="6362699"/>
          </a:xfrm>
          <a:prstGeom prst="roundRect">
            <a:avLst>
              <a:gd name="adj" fmla="val 4755"/>
            </a:avLst>
          </a:prstGeom>
          <a:solidFill>
            <a:schemeClr val="bg1"/>
          </a:solidFill>
          <a:ln w="22225">
            <a:solidFill>
              <a:srgbClr val="022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rgbClr val="02246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510540"/>
            <a:ext cx="3597275" cy="772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405" y="370205"/>
            <a:ext cx="887730" cy="887730"/>
          </a:xfrm>
          <a:prstGeom prst="rect">
            <a:avLst/>
          </a:prstGeom>
        </p:spPr>
      </p:pic>
      <p:sp>
        <p:nvSpPr>
          <p:cNvPr id="129" name="文本框 74"/>
          <p:cNvSpPr txBox="1"/>
          <p:nvPr>
            <p:custDataLst>
              <p:tags r:id="rId3"/>
            </p:custDataLst>
          </p:nvPr>
        </p:nvSpPr>
        <p:spPr>
          <a:xfrm>
            <a:off x="4039363" y="3418232"/>
            <a:ext cx="5187950" cy="721295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spAutoFit/>
          </a:bodyPr>
          <a:p>
            <a:pPr algn="ctr"/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内核模块</a:t>
            </a:r>
            <a:r>
              <a:rPr 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75"/>
          <p:cNvSpPr txBox="1"/>
          <p:nvPr>
            <p:custDataLst>
              <p:tags r:id="rId4"/>
            </p:custDataLst>
          </p:nvPr>
        </p:nvSpPr>
        <p:spPr>
          <a:xfrm>
            <a:off x="4019678" y="4522378"/>
            <a:ext cx="5187950" cy="723900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spAutoFit/>
          </a:bodyPr>
          <a:p>
            <a:pPr algn="ctr"/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busybox</a:t>
            </a:r>
            <a:r>
              <a:rPr 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适配</a:t>
            </a:r>
            <a:endParaRPr 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76"/>
          <p:cNvSpPr txBox="1"/>
          <p:nvPr>
            <p:custDataLst>
              <p:tags r:id="rId5"/>
            </p:custDataLst>
          </p:nvPr>
        </p:nvSpPr>
        <p:spPr>
          <a:xfrm>
            <a:off x="4019678" y="2314087"/>
            <a:ext cx="5187950" cy="721295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spAutoFit/>
          </a:bodyPr>
          <a:p>
            <a:pPr algn="ctr"/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</a:t>
            </a:r>
            <a:endParaRPr 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2" name="文本框 77"/>
          <p:cNvSpPr txBox="1"/>
          <p:nvPr>
            <p:custDataLst>
              <p:tags r:id="rId6"/>
            </p:custDataLst>
          </p:nvPr>
        </p:nvSpPr>
        <p:spPr>
          <a:xfrm>
            <a:off x="4039363" y="5564284"/>
            <a:ext cx="5187950" cy="723900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spAutoFit/>
          </a:bodyPr>
          <a:p>
            <a:pPr algn="ctr"/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运行成果展示</a:t>
            </a:r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4" name="图形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06692" y="3393748"/>
            <a:ext cx="685800" cy="685800"/>
          </a:xfrm>
          <a:prstGeom prst="rect">
            <a:avLst/>
          </a:prstGeom>
        </p:spPr>
      </p:pic>
      <p:pic>
        <p:nvPicPr>
          <p:cNvPr id="135" name="图形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87007" y="4510136"/>
            <a:ext cx="685800" cy="685800"/>
          </a:xfrm>
          <a:prstGeom prst="rect">
            <a:avLst/>
          </a:prstGeom>
        </p:spPr>
      </p:pic>
      <p:pic>
        <p:nvPicPr>
          <p:cNvPr id="136" name="图形 2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806692" y="5582572"/>
            <a:ext cx="685800" cy="685800"/>
          </a:xfrm>
          <a:prstGeom prst="rect">
            <a:avLst/>
          </a:prstGeom>
        </p:spPr>
      </p:pic>
      <p:sp>
        <p:nvSpPr>
          <p:cNvPr id="137" name="圆角矩形 2"/>
          <p:cNvSpPr/>
          <p:nvPr/>
        </p:nvSpPr>
        <p:spPr>
          <a:xfrm>
            <a:off x="4757420" y="1264285"/>
            <a:ext cx="3712210" cy="669290"/>
          </a:xfrm>
          <a:prstGeom prst="roundRect">
            <a:avLst/>
          </a:prstGeom>
          <a:gradFill>
            <a:gsLst>
              <a:gs pos="4000">
                <a:schemeClr val="bg1"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  <a:gs pos="100000">
                <a:schemeClr val="bg1">
                  <a:lumMod val="95000"/>
                  <a:alpha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sz="3200">
                <a:solidFill>
                  <a:schemeClr val="tx1">
                    <a:alpha val="100000"/>
                  </a:schemeClr>
                </a:solidFill>
              </a:rPr>
              <a:t>目</a:t>
            </a:r>
            <a:r>
              <a:rPr lang="zh-CN" sz="3200">
                <a:solidFill>
                  <a:schemeClr val="tx1">
                    <a:alpha val="100000"/>
                  </a:schemeClr>
                </a:solidFill>
              </a:rPr>
              <a:t> 录</a:t>
            </a:r>
            <a:endParaRPr lang="zh-CN" sz="3200">
              <a:solidFill>
                <a:schemeClr val="tx1">
                  <a:alpha val="100000"/>
                </a:schemeClr>
              </a:solidFill>
            </a:endParaRPr>
          </a:p>
        </p:txBody>
      </p:sp>
      <p:pic>
        <p:nvPicPr>
          <p:cNvPr id="12" name="图形 1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06692" y="2361873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1" name="直接连接符 10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9556897" y="6425513"/>
            <a:ext cx="226287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3.1 busybox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适配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适配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glibc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2" name="文本框 207"/>
          <p:cNvSpPr txBox="1"/>
          <p:nvPr/>
        </p:nvSpPr>
        <p:spPr>
          <a:xfrm>
            <a:off x="691038" y="1341413"/>
            <a:ext cx="5702300" cy="45085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>
            <a:lvl1pPr>
              <a:defRPr sz="1805">
                <a:latin typeface="+mn-ea"/>
                <a:ea typeface="+mn-ea"/>
              </a:defRPr>
            </a:lvl1pPr>
          </a:lstStyle>
          <a:p>
            <a:r>
              <a:rPr lang="zh-CN"/>
              <a:t>对于</a:t>
            </a:r>
            <a:r>
              <a:rPr lang="en-US"/>
              <a:t> </a:t>
            </a:r>
            <a:r>
              <a:rPr lang="en-US"/>
              <a:t>gilbc</a:t>
            </a:r>
            <a:r>
              <a:rPr lang="en-US"/>
              <a:t> </a:t>
            </a:r>
            <a:r>
              <a:rPr lang="zh-CN"/>
              <a:t>的适配，主要是针对</a:t>
            </a:r>
            <a:r>
              <a:rPr lang="zh-CN" b="1">
                <a:solidFill>
                  <a:schemeClr val="accent1">
                    <a:alpha val="100000"/>
                  </a:schemeClr>
                </a:solidFill>
              </a:rPr>
              <a:t>用户程序的参数传递</a:t>
            </a:r>
            <a:r>
              <a:rPr lang="zh-CN"/>
              <a:t>。</a:t>
            </a:r>
            <a:endParaRPr lang="zh-CN"/>
          </a:p>
        </p:txBody>
      </p:sp>
      <p:pic>
        <p:nvPicPr>
          <p:cNvPr id="3" name="图片 208"/>
          <p:cNvPicPr>
            <a:picLocks noChangeAspect="1"/>
          </p:cNvPicPr>
          <p:nvPr/>
        </p:nvPicPr>
        <p:blipFill rotWithShape="1">
          <a:blip r:embed="rId2"/>
          <a:srcRect l="-9710" t="-13101" r="16175" b="-13101"/>
          <a:stretch>
            <a:fillRect/>
          </a:stretch>
        </p:blipFill>
        <p:spPr>
          <a:xfrm>
            <a:off x="1411748" y="5090383"/>
            <a:ext cx="4074652" cy="1042441"/>
          </a:xfrm>
          <a:prstGeom prst="roundRect">
            <a:avLst>
              <a:gd name="adj" fmla="val 13074"/>
            </a:avLst>
          </a:prstGeom>
          <a:solidFill>
            <a:srgbClr val="181818"/>
          </a:solidFill>
          <a:ln w="0"/>
        </p:spPr>
      </p:pic>
      <p:sp>
        <p:nvSpPr>
          <p:cNvPr id="4" name="文本框 209"/>
          <p:cNvSpPr txBox="1"/>
          <p:nvPr/>
        </p:nvSpPr>
        <p:spPr>
          <a:xfrm>
            <a:off x="691038" y="1859026"/>
            <a:ext cx="5219700" cy="8128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>
            <a:lvl1pPr>
              <a:defRPr sz="1805">
                <a:latin typeface="+mn-ea"/>
                <a:ea typeface="+mn-ea"/>
              </a:defRPr>
            </a:lvl1pPr>
          </a:lstStyle>
          <a:p>
            <a:r>
              <a:rPr lang="zh-CN"/>
              <a:t>考虑到</a:t>
            </a:r>
            <a:r>
              <a:rPr lang="en-US"/>
              <a:t> </a:t>
            </a:r>
            <a:r>
              <a:rPr lang="en-US"/>
              <a:t>busybox</a:t>
            </a:r>
            <a:r>
              <a:rPr lang="en-US"/>
              <a:t> </a:t>
            </a:r>
            <a:r>
              <a:rPr lang="zh-CN"/>
              <a:t>的</a:t>
            </a:r>
            <a:r>
              <a:rPr lang="zh-CN">
                <a:solidFill>
                  <a:schemeClr val="accent1">
                    <a:alpha val="100000"/>
                  </a:schemeClr>
                </a:solidFill>
              </a:rPr>
              <a:t>复杂性</a:t>
            </a:r>
            <a:r>
              <a:rPr lang="zh-CN"/>
              <a:t>，我们选择对最简单的“</a:t>
            </a:r>
            <a:r>
              <a:rPr lang="en-US"/>
              <a:t>hello-world</a:t>
            </a:r>
            <a:r>
              <a:rPr lang="zh-CN"/>
              <a:t>”程序进行</a:t>
            </a:r>
            <a:r>
              <a:rPr lang="zh-CN" b="1">
                <a:solidFill>
                  <a:schemeClr val="accent1">
                    <a:alpha val="100000"/>
                  </a:schemeClr>
                </a:solidFill>
              </a:rPr>
              <a:t>适配</a:t>
            </a:r>
            <a:r>
              <a:rPr lang="zh-CN"/>
              <a:t>。</a:t>
            </a:r>
            <a:endParaRPr b="1">
              <a:solidFill>
                <a:schemeClr val="accent1">
                  <a:alpha val="100000"/>
                </a:schemeClr>
              </a:solidFill>
            </a:endParaRPr>
          </a:p>
        </p:txBody>
      </p:sp>
      <p:sp>
        <p:nvSpPr>
          <p:cNvPr id="5" name="文本框 210"/>
          <p:cNvSpPr txBox="1"/>
          <p:nvPr/>
        </p:nvSpPr>
        <p:spPr>
          <a:xfrm>
            <a:off x="691038" y="4523715"/>
            <a:ext cx="1803400" cy="45085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>
            <a:lvl1pPr>
              <a:defRPr sz="1805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运行结果如下：</a:t>
            </a:r>
            <a:endParaRPr dirty="0"/>
          </a:p>
        </p:txBody>
      </p:sp>
      <p:pic>
        <p:nvPicPr>
          <p:cNvPr id="6" name="图片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1482123"/>
            <a:ext cx="4388109" cy="4281338"/>
          </a:xfrm>
          <a:prstGeom prst="rect">
            <a:avLst/>
          </a:prstGeom>
        </p:spPr>
      </p:pic>
      <p:pic>
        <p:nvPicPr>
          <p:cNvPr id="7" name="图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0514" y="2710363"/>
            <a:ext cx="3259547" cy="1686659"/>
          </a:xfrm>
          <a:prstGeom prst="rect">
            <a:avLst/>
          </a:prstGeom>
        </p:spPr>
      </p:pic>
      <p:pic>
        <p:nvPicPr>
          <p:cNvPr id="135" name="图形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0832" y="213726"/>
            <a:ext cx="685800" cy="685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1" name="直接连接符 10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3.2 busybox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适配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适配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命令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pic>
        <p:nvPicPr>
          <p:cNvPr id="135" name="图形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0832" y="213726"/>
            <a:ext cx="685800" cy="685800"/>
          </a:xfrm>
          <a:prstGeom prst="rect">
            <a:avLst/>
          </a:prstGeom>
        </p:spPr>
      </p:pic>
      <p:sp>
        <p:nvSpPr>
          <p:cNvPr id="259" name="文本框 216"/>
          <p:cNvSpPr txBox="1"/>
          <p:nvPr/>
        </p:nvSpPr>
        <p:spPr>
          <a:xfrm>
            <a:off x="904800" y="2634578"/>
            <a:ext cx="5721350" cy="18796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>
            <a:lvl1pPr>
              <a:defRPr sz="1805">
                <a:latin typeface="+mn-ea"/>
                <a:ea typeface="+mn-ea"/>
              </a:defRPr>
            </a:lvl1pPr>
          </a:lstStyle>
          <a:p>
            <a:r>
              <a:rPr lang="zh-CN"/>
              <a:t>对于</a:t>
            </a:r>
            <a:r>
              <a:rPr lang="en-US"/>
              <a:t> </a:t>
            </a:r>
            <a:r>
              <a:rPr lang="en-US"/>
              <a:t>busybox</a:t>
            </a:r>
            <a:r>
              <a:rPr lang="en-US"/>
              <a:t> </a:t>
            </a:r>
            <a:r>
              <a:rPr lang="zh-CN"/>
              <a:t>的适配主要是针对 </a:t>
            </a:r>
            <a:r>
              <a:rPr lang="en-US"/>
              <a:t>busybox</a:t>
            </a:r>
            <a:r>
              <a:rPr lang="en-US"/>
              <a:t> </a:t>
            </a:r>
            <a:r>
              <a:rPr lang="zh-CN"/>
              <a:t>中</a:t>
            </a:r>
            <a:r>
              <a:rPr lang="zh-CN">
                <a:solidFill>
                  <a:schemeClr val="accent1">
                    <a:alpha val="100000"/>
                  </a:schemeClr>
                </a:solidFill>
              </a:rPr>
              <a:t>支持的 </a:t>
            </a:r>
            <a:r>
              <a:rPr lang="en-US">
                <a:solidFill>
                  <a:schemeClr val="accent1">
                    <a:alpha val="100000"/>
                  </a:schemeClr>
                </a:solidFill>
              </a:rPr>
              <a:t>shell </a:t>
            </a:r>
            <a:r>
              <a:rPr lang="zh-CN">
                <a:solidFill>
                  <a:schemeClr val="accent1">
                    <a:alpha val="100000"/>
                  </a:schemeClr>
                </a:solidFill>
              </a:rPr>
              <a:t>命令</a:t>
            </a:r>
            <a:r>
              <a:rPr lang="zh-CN"/>
              <a:t>所需的</a:t>
            </a:r>
            <a:r>
              <a:rPr lang="zh-CN" b="1">
                <a:solidFill>
                  <a:schemeClr val="accent1">
                    <a:alpha val="100000"/>
                  </a:schemeClr>
                </a:solidFill>
              </a:rPr>
              <a:t>系统调用</a:t>
            </a:r>
            <a:r>
              <a:rPr lang="zh-CN"/>
              <a:t>的适配。</a:t>
            </a:r>
            <a:endParaRPr lang="zh-CN"/>
          </a:p>
          <a:p>
            <a:endParaRPr lang="en-US"/>
          </a:p>
          <a:p>
            <a:r>
              <a:rPr lang="zh-CN"/>
              <a:t>截至</a:t>
            </a:r>
            <a:r>
              <a:rPr lang="en-US"/>
              <a:t>2024</a:t>
            </a:r>
            <a:r>
              <a:rPr lang="zh-CN"/>
              <a:t>年</a:t>
            </a:r>
            <a:r>
              <a:rPr lang="en-US"/>
              <a:t>8</a:t>
            </a:r>
            <a:r>
              <a:rPr lang="zh-CN"/>
              <a:t>月</a:t>
            </a:r>
            <a:r>
              <a:rPr lang="en-US"/>
              <a:t>15</a:t>
            </a:r>
            <a:r>
              <a:rPr lang="zh-CN"/>
              <a:t>日，新增的系统调用有</a:t>
            </a:r>
            <a:r>
              <a:rPr lang="en-US"/>
              <a:t> </a:t>
            </a:r>
            <a:r>
              <a:rPr lang="en-US"/>
              <a:t>ppoll</a:t>
            </a:r>
            <a:r>
              <a:rPr lang="zh-CN"/>
              <a:t>、</a:t>
            </a:r>
            <a:r>
              <a:rPr lang="en-US"/>
              <a:t>fcntl</a:t>
            </a:r>
            <a:r>
              <a:rPr lang="zh-CN"/>
              <a:t>、</a:t>
            </a:r>
            <a:r>
              <a:rPr lang="en-US"/>
              <a:t>kill</a:t>
            </a:r>
            <a:r>
              <a:rPr lang="zh-CN"/>
              <a:t>、</a:t>
            </a:r>
            <a:r>
              <a:rPr lang="en-US"/>
              <a:t>rt_sigaction</a:t>
            </a:r>
            <a:r>
              <a:rPr lang="en-US"/>
              <a:t> </a:t>
            </a:r>
            <a:r>
              <a:rPr lang="zh-CN"/>
              <a:t>等。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8462645" y="2663190"/>
            <a:ext cx="2681605" cy="17538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22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2246C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49250" y="247651"/>
            <a:ext cx="11677650" cy="6362699"/>
          </a:xfrm>
          <a:prstGeom prst="roundRect">
            <a:avLst>
              <a:gd name="adj" fmla="val 4755"/>
            </a:avLst>
          </a:prstGeom>
          <a:solidFill>
            <a:schemeClr val="bg1"/>
          </a:solidFill>
          <a:ln w="22225">
            <a:solidFill>
              <a:srgbClr val="022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510540"/>
            <a:ext cx="3597275" cy="772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405" y="370205"/>
            <a:ext cx="887730" cy="887730"/>
          </a:xfrm>
          <a:prstGeom prst="rect">
            <a:avLst/>
          </a:prstGeom>
        </p:spPr>
      </p:pic>
      <p:sp>
        <p:nvSpPr>
          <p:cNvPr id="129" name="文本框 74"/>
          <p:cNvSpPr txBox="1"/>
          <p:nvPr>
            <p:custDataLst>
              <p:tags r:id="rId3"/>
            </p:custDataLst>
          </p:nvPr>
        </p:nvSpPr>
        <p:spPr>
          <a:xfrm>
            <a:off x="4039363" y="3418232"/>
            <a:ext cx="5187950" cy="721295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spAutoFit/>
          </a:bodyPr>
          <a:p>
            <a:pPr algn="ctr"/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内核模块</a:t>
            </a:r>
            <a:r>
              <a:rPr 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75"/>
          <p:cNvSpPr txBox="1"/>
          <p:nvPr>
            <p:custDataLst>
              <p:tags r:id="rId4"/>
            </p:custDataLst>
          </p:nvPr>
        </p:nvSpPr>
        <p:spPr>
          <a:xfrm>
            <a:off x="4019678" y="4522378"/>
            <a:ext cx="5187950" cy="723900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spAutoFit/>
          </a:bodyPr>
          <a:p>
            <a:pPr algn="ctr"/>
            <a:r>
              <a:rPr lang="en-US" sz="28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 busybox</a:t>
            </a:r>
            <a:r>
              <a:rPr lang="zh-CN" sz="28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适配</a:t>
            </a:r>
            <a:endParaRPr lang="zh-CN" sz="28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76"/>
          <p:cNvSpPr txBox="1"/>
          <p:nvPr>
            <p:custDataLst>
              <p:tags r:id="rId5"/>
            </p:custDataLst>
          </p:nvPr>
        </p:nvSpPr>
        <p:spPr>
          <a:xfrm>
            <a:off x="4019678" y="2314087"/>
            <a:ext cx="5187950" cy="721295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spAutoFit/>
          </a:bodyPr>
          <a:p>
            <a:pPr algn="ctr"/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</a:t>
            </a:r>
            <a:endParaRPr 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2" name="文本框 77"/>
          <p:cNvSpPr txBox="1"/>
          <p:nvPr>
            <p:custDataLst>
              <p:tags r:id="rId6"/>
            </p:custDataLst>
          </p:nvPr>
        </p:nvSpPr>
        <p:spPr>
          <a:xfrm>
            <a:off x="4039363" y="5564284"/>
            <a:ext cx="5187950" cy="723900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spAutoFit/>
          </a:bodyPr>
          <a:p>
            <a:pPr algn="ctr"/>
            <a:r>
              <a:rPr lang="en-US"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运行成果展示</a:t>
            </a:r>
            <a:endParaRPr lang="zh-CN" sz="28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4" name="图形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06692" y="3393748"/>
            <a:ext cx="685800" cy="685800"/>
          </a:xfrm>
          <a:prstGeom prst="rect">
            <a:avLst/>
          </a:prstGeom>
        </p:spPr>
      </p:pic>
      <p:pic>
        <p:nvPicPr>
          <p:cNvPr id="135" name="图形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87007" y="4510136"/>
            <a:ext cx="685800" cy="685800"/>
          </a:xfrm>
          <a:prstGeom prst="rect">
            <a:avLst/>
          </a:prstGeom>
        </p:spPr>
      </p:pic>
      <p:pic>
        <p:nvPicPr>
          <p:cNvPr id="136" name="图形 2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806692" y="5582572"/>
            <a:ext cx="685800" cy="685800"/>
          </a:xfrm>
          <a:prstGeom prst="rect">
            <a:avLst/>
          </a:prstGeom>
        </p:spPr>
      </p:pic>
      <p:sp>
        <p:nvSpPr>
          <p:cNvPr id="137" name="圆角矩形 2"/>
          <p:cNvSpPr/>
          <p:nvPr/>
        </p:nvSpPr>
        <p:spPr>
          <a:xfrm>
            <a:off x="4757420" y="1264285"/>
            <a:ext cx="3712210" cy="669290"/>
          </a:xfrm>
          <a:prstGeom prst="roundRect">
            <a:avLst/>
          </a:prstGeom>
          <a:gradFill>
            <a:gsLst>
              <a:gs pos="4000">
                <a:schemeClr val="bg1"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  <a:gs pos="100000">
                <a:schemeClr val="bg1">
                  <a:lumMod val="95000"/>
                  <a:alpha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sz="3200">
                <a:solidFill>
                  <a:schemeClr val="tx1">
                    <a:alpha val="100000"/>
                  </a:schemeClr>
                </a:solidFill>
              </a:rPr>
              <a:t>目</a:t>
            </a:r>
            <a:r>
              <a:rPr lang="zh-CN" sz="3200">
                <a:solidFill>
                  <a:schemeClr val="tx1">
                    <a:alpha val="100000"/>
                  </a:schemeClr>
                </a:solidFill>
              </a:rPr>
              <a:t> 录</a:t>
            </a:r>
            <a:endParaRPr lang="zh-CN" sz="3200">
              <a:solidFill>
                <a:schemeClr val="tx1">
                  <a:alpha val="100000"/>
                </a:schemeClr>
              </a:solidFill>
            </a:endParaRPr>
          </a:p>
        </p:txBody>
      </p:sp>
      <p:pic>
        <p:nvPicPr>
          <p:cNvPr id="12" name="图形 1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06692" y="2361873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" name="直接连接符 10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9556897" y="6425513"/>
            <a:ext cx="226287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4.1 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运行成果展示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初赛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pic>
        <p:nvPicPr>
          <p:cNvPr id="135" name="图形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0832" y="213726"/>
            <a:ext cx="685800" cy="685800"/>
          </a:xfrm>
          <a:prstGeom prst="rect">
            <a:avLst/>
          </a:prstGeom>
        </p:spPr>
      </p:pic>
      <p:pic>
        <p:nvPicPr>
          <p:cNvPr id="268" name="图片 222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FDFDF"/>
              </a:clrFrom>
              <a:clrTo>
                <a:srgbClr val="DFDFDF">
                  <a:alpha val="0"/>
                </a:srgbClr>
              </a:clrTo>
            </a:clrChange>
          </a:blip>
          <a:srcRect l="-5063" t="-4334" r="1020" b="-1449"/>
          <a:stretch>
            <a:fillRect/>
          </a:stretch>
        </p:blipFill>
        <p:spPr>
          <a:xfrm>
            <a:off x="3634833" y="2095384"/>
            <a:ext cx="4922334" cy="3174548"/>
          </a:xfrm>
          <a:prstGeom prst="roundRect">
            <a:avLst>
              <a:gd name="adj" fmla="val 6998"/>
            </a:avLst>
          </a:prstGeom>
          <a:solidFill>
            <a:srgbClr val="FFFFFF"/>
          </a:solidFill>
          <a:effectLst>
            <a:outerShdw blurRad="609600" dist="50800" dir="54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22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2246C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49250" y="247651"/>
            <a:ext cx="11677650" cy="6362699"/>
          </a:xfrm>
          <a:prstGeom prst="roundRect">
            <a:avLst>
              <a:gd name="adj" fmla="val 4755"/>
            </a:avLst>
          </a:prstGeom>
          <a:solidFill>
            <a:schemeClr val="bg1"/>
          </a:solidFill>
          <a:ln w="22225">
            <a:solidFill>
              <a:srgbClr val="022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7200" dirty="0">
                <a:solidFill>
                  <a:srgbClr val="02246C"/>
                </a:solidFill>
              </a:rPr>
              <a:t>感</a:t>
            </a:r>
            <a:r>
              <a:rPr lang="en-US" altLang="zh-CN" sz="7200" dirty="0">
                <a:solidFill>
                  <a:srgbClr val="02246C"/>
                </a:solidFill>
              </a:rPr>
              <a:t> </a:t>
            </a:r>
            <a:r>
              <a:rPr lang="zh-CN" altLang="en-US" sz="7200" dirty="0">
                <a:solidFill>
                  <a:srgbClr val="02246C"/>
                </a:solidFill>
              </a:rPr>
              <a:t>谢</a:t>
            </a:r>
            <a:r>
              <a:rPr lang="en-US" altLang="zh-CN" sz="7200" dirty="0">
                <a:solidFill>
                  <a:srgbClr val="02246C"/>
                </a:solidFill>
              </a:rPr>
              <a:t> </a:t>
            </a:r>
            <a:r>
              <a:rPr lang="zh-CN" altLang="en-US" sz="7200" dirty="0">
                <a:solidFill>
                  <a:srgbClr val="02246C"/>
                </a:solidFill>
              </a:rPr>
              <a:t>观</a:t>
            </a:r>
            <a:r>
              <a:rPr lang="en-US" altLang="zh-CN" sz="7200" dirty="0">
                <a:solidFill>
                  <a:srgbClr val="02246C"/>
                </a:solidFill>
              </a:rPr>
              <a:t> </a:t>
            </a:r>
            <a:r>
              <a:rPr lang="zh-CN" altLang="en-US" sz="7200" dirty="0">
                <a:solidFill>
                  <a:srgbClr val="02246C"/>
                </a:solidFill>
              </a:rPr>
              <a:t>看</a:t>
            </a:r>
            <a:endParaRPr lang="zh-CN" altLang="en-US" sz="7200" dirty="0">
              <a:solidFill>
                <a:srgbClr val="02246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510540"/>
            <a:ext cx="3597275" cy="772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405" y="370205"/>
            <a:ext cx="887730" cy="8877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47440" y="4855210"/>
            <a:ext cx="5080635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重启之我是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loader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224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2246C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49250" y="247651"/>
            <a:ext cx="11677650" cy="6362699"/>
          </a:xfrm>
          <a:prstGeom prst="roundRect">
            <a:avLst>
              <a:gd name="adj" fmla="val 4755"/>
            </a:avLst>
          </a:prstGeom>
          <a:solidFill>
            <a:schemeClr val="bg1"/>
          </a:solidFill>
          <a:ln w="22225">
            <a:solidFill>
              <a:srgbClr val="022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2246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510540"/>
            <a:ext cx="3597275" cy="772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405" y="370205"/>
            <a:ext cx="887730" cy="887730"/>
          </a:xfrm>
          <a:prstGeom prst="rect">
            <a:avLst/>
          </a:prstGeom>
        </p:spPr>
      </p:pic>
      <p:sp>
        <p:nvSpPr>
          <p:cNvPr id="129" name="文本框 74"/>
          <p:cNvSpPr txBox="1"/>
          <p:nvPr>
            <p:custDataLst>
              <p:tags r:id="rId3"/>
            </p:custDataLst>
          </p:nvPr>
        </p:nvSpPr>
        <p:spPr>
          <a:xfrm>
            <a:off x="4039363" y="3418232"/>
            <a:ext cx="5187950" cy="721295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内核模块</a:t>
            </a:r>
            <a:r>
              <a:rPr 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75"/>
          <p:cNvSpPr txBox="1"/>
          <p:nvPr>
            <p:custDataLst>
              <p:tags r:id="rId4"/>
            </p:custDataLst>
          </p:nvPr>
        </p:nvSpPr>
        <p:spPr>
          <a:xfrm>
            <a:off x="4019678" y="4522378"/>
            <a:ext cx="5187950" cy="723900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spAutoFit/>
          </a:bodyPr>
          <a:p>
            <a:pPr algn="ctr"/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busybox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适配</a:t>
            </a:r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文本框 76"/>
          <p:cNvSpPr txBox="1"/>
          <p:nvPr>
            <p:custDataLst>
              <p:tags r:id="rId5"/>
            </p:custDataLst>
          </p:nvPr>
        </p:nvSpPr>
        <p:spPr>
          <a:xfrm>
            <a:off x="4019678" y="2314087"/>
            <a:ext cx="5187950" cy="721295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spAutoFit/>
          </a:bodyPr>
          <a:p>
            <a:pPr algn="ctr"/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内核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</a:t>
            </a:r>
            <a:endParaRPr lang="zh-CN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2" name="文本框 77"/>
          <p:cNvSpPr txBox="1"/>
          <p:nvPr>
            <p:custDataLst>
              <p:tags r:id="rId6"/>
            </p:custDataLst>
          </p:nvPr>
        </p:nvSpPr>
        <p:spPr>
          <a:xfrm>
            <a:off x="4039363" y="5564284"/>
            <a:ext cx="5187950" cy="723900"/>
          </a:xfrm>
          <a:prstGeom prst="roundRect">
            <a:avLst/>
          </a:prstGeom>
          <a:gradFill>
            <a:gsLst>
              <a:gs pos="0">
                <a:schemeClr val="bg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0" scaled="0"/>
          </a:gradFill>
          <a:ln w="12700">
            <a:prstDash val="solid"/>
            <a:miter lim="800000"/>
          </a:ln>
        </p:spPr>
        <p:txBody>
          <a:bodyPr wrap="square">
            <a:spAutoFit/>
          </a:bodyPr>
          <a:p>
            <a:pPr algn="ctr"/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运行成果展示</a:t>
            </a:r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4" name="图形 1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6692" y="3393748"/>
            <a:ext cx="685800" cy="685800"/>
          </a:xfrm>
          <a:prstGeom prst="rect">
            <a:avLst/>
          </a:prstGeom>
        </p:spPr>
      </p:pic>
      <p:pic>
        <p:nvPicPr>
          <p:cNvPr id="135" name="图形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87007" y="4510136"/>
            <a:ext cx="685800" cy="685800"/>
          </a:xfrm>
          <a:prstGeom prst="rect">
            <a:avLst/>
          </a:prstGeom>
        </p:spPr>
      </p:pic>
      <p:pic>
        <p:nvPicPr>
          <p:cNvPr id="136" name="图形 2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06692" y="5582572"/>
            <a:ext cx="685800" cy="685800"/>
          </a:xfrm>
          <a:prstGeom prst="rect">
            <a:avLst/>
          </a:prstGeom>
        </p:spPr>
      </p:pic>
      <p:sp>
        <p:nvSpPr>
          <p:cNvPr id="137" name="圆角矩形 2"/>
          <p:cNvSpPr/>
          <p:nvPr/>
        </p:nvSpPr>
        <p:spPr>
          <a:xfrm>
            <a:off x="4757420" y="1264285"/>
            <a:ext cx="3712210" cy="669290"/>
          </a:xfrm>
          <a:prstGeom prst="roundRect">
            <a:avLst/>
          </a:prstGeom>
          <a:gradFill>
            <a:gsLst>
              <a:gs pos="4000">
                <a:schemeClr val="bg1"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  <a:gs pos="100000">
                <a:schemeClr val="bg1">
                  <a:lumMod val="95000"/>
                  <a:alpha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sz="3200">
                <a:solidFill>
                  <a:schemeClr val="tx1">
                    <a:alpha val="100000"/>
                  </a:schemeClr>
                </a:solidFill>
              </a:rPr>
              <a:t>目</a:t>
            </a:r>
            <a:r>
              <a:rPr lang="zh-CN" sz="3200">
                <a:solidFill>
                  <a:schemeClr val="tx1">
                    <a:alpha val="100000"/>
                  </a:schemeClr>
                </a:solidFill>
              </a:rPr>
              <a:t> 录</a:t>
            </a:r>
            <a:endParaRPr lang="zh-CN" sz="3200">
              <a:solidFill>
                <a:schemeClr val="tx1">
                  <a:alpha val="100000"/>
                </a:schemeClr>
              </a:solidFill>
            </a:endParaRPr>
          </a:p>
        </p:txBody>
      </p:sp>
      <p:pic>
        <p:nvPicPr>
          <p:cNvPr id="12" name="图形 1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06692" y="2361873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171555" y="6529070"/>
            <a:ext cx="406400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形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/>
        </p:nvSpPr>
        <p:spPr>
          <a:xfrm>
            <a:off x="692785" y="67310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28165" y="1758315"/>
            <a:ext cx="8535670" cy="40690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96235" y="342900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IPC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95600" y="4751705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进程管理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293995" y="3429000"/>
            <a:ext cx="1484630" cy="727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中断管理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811135" y="342900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文件系统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811135" y="477139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设备驱动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93995" y="4771390"/>
            <a:ext cx="1484630" cy="727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内存管理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95600" y="2137410"/>
            <a:ext cx="6400165" cy="747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</a:rPr>
              <a:t>系统调用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 bwMode="auto">
          <a:xfrm>
            <a:off x="9556897" y="6425513"/>
            <a:ext cx="226287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eaLnBrk="1" hangingPunct="1">
              <a:defRPr/>
            </a:pP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pic>
        <p:nvPicPr>
          <p:cNvPr id="176" name="图片 24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7818" y="1537327"/>
            <a:ext cx="6154182" cy="4345466"/>
          </a:xfrm>
          <a:prstGeom prst="rect">
            <a:avLst/>
          </a:prstGeom>
        </p:spPr>
      </p:pic>
      <p:sp>
        <p:nvSpPr>
          <p:cNvPr id="178" name="文本框 6"/>
          <p:cNvSpPr txBox="1"/>
          <p:nvPr/>
        </p:nvSpPr>
        <p:spPr>
          <a:xfrm>
            <a:off x="1599085" y="1537327"/>
            <a:ext cx="2518804" cy="500774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0"/>
          </a:gradFill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224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异常处理程序入口地址</a:t>
            </a:r>
            <a:endParaRPr lang="zh-CN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文本框 9"/>
          <p:cNvSpPr txBox="1"/>
          <p:nvPr/>
        </p:nvSpPr>
        <p:spPr>
          <a:xfrm>
            <a:off x="1480268" y="3946788"/>
            <a:ext cx="2815493" cy="49964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0"/>
          </a:gradFill>
        </p:spPr>
        <p:txBody>
          <a:bodyPr wrap="none">
            <a:spAutoFit/>
          </a:bodyPr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zh-CN" dirty="0">
                <a:solidFill>
                  <a:srgbClr val="0224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kernel-travel 存储其方式</a:t>
            </a:r>
            <a:endParaRPr lang="zh-CN">
              <a:solidFill>
                <a:schemeClr val="accent1">
                  <a:alpha val="100000"/>
                </a:schemeClr>
              </a:solidFill>
            </a:endParaRPr>
          </a:p>
        </p:txBody>
      </p:sp>
      <p:sp>
        <p:nvSpPr>
          <p:cNvPr id="181" name="文本框 11"/>
          <p:cNvSpPr txBox="1"/>
          <p:nvPr/>
        </p:nvSpPr>
        <p:spPr>
          <a:xfrm>
            <a:off x="1346552" y="4813470"/>
            <a:ext cx="3244850" cy="806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使用占据一页物理内存的数组 </a:t>
            </a:r>
            <a:r>
              <a:rPr lang="en-US" altLang="zh-CN" dirty="0" err="1"/>
              <a:t>exception_handlers</a:t>
            </a:r>
            <a:endParaRPr lang="zh-CN" altLang="en-US" dirty="0"/>
          </a:p>
        </p:txBody>
      </p:sp>
      <p:sp>
        <p:nvSpPr>
          <p:cNvPr id="182" name="文本框 13"/>
          <p:cNvSpPr txBox="1"/>
          <p:nvPr/>
        </p:nvSpPr>
        <p:spPr>
          <a:xfrm>
            <a:off x="1248375" y="2444321"/>
            <a:ext cx="3244850" cy="806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采用“入口页号与页内偏移进行按位逻辑或”的计算方式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形 3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idx="2147483647"/>
          </p:nvPr>
        </p:nvSpPr>
        <p:spPr>
          <a:xfrm>
            <a:off x="692785" y="67310"/>
            <a:ext cx="3740150" cy="814070"/>
          </a:xfrm>
        </p:spPr>
        <p:txBody>
          <a:bodyPr wrap="none">
            <a:no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2.1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中断管理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sp>
        <p:nvSpPr>
          <p:cNvPr id="219" name="矩形: 圆角 269"/>
          <p:cNvSpPr/>
          <p:nvPr/>
        </p:nvSpPr>
        <p:spPr>
          <a:xfrm>
            <a:off x="1471387" y="4017322"/>
            <a:ext cx="1727587" cy="7119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syscall_handler</a:t>
            </a:r>
            <a:endParaRPr sz="1600">
              <a:solidFill>
                <a:schemeClr val="accent1">
                  <a:alpha val="100000"/>
                </a:schemeClr>
              </a:solidFill>
            </a:endParaRPr>
          </a:p>
        </p:txBody>
      </p:sp>
      <p:sp>
        <p:nvSpPr>
          <p:cNvPr id="220" name="矩形: 圆角 270"/>
          <p:cNvSpPr/>
          <p:nvPr/>
        </p:nvSpPr>
        <p:spPr>
          <a:xfrm>
            <a:off x="5336912" y="4017322"/>
            <a:ext cx="1727587" cy="711976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do_syscall</a:t>
            </a:r>
            <a:endParaRPr sz="1600">
              <a:solidFill>
                <a:schemeClr val="accent1">
                  <a:alpha val="100000"/>
                </a:schemeClr>
              </a:solidFill>
            </a:endParaRPr>
          </a:p>
        </p:txBody>
      </p:sp>
      <p:grpSp>
        <p:nvGrpSpPr>
          <p:cNvPr id="221" name="组合 3"/>
          <p:cNvGrpSpPr/>
          <p:nvPr/>
        </p:nvGrpSpPr>
        <p:grpSpPr>
          <a:xfrm>
            <a:off x="9202435" y="3218780"/>
            <a:ext cx="1518179" cy="1963620"/>
            <a:chOff x="8996695" y="3892515"/>
            <a:chExt cx="1518179" cy="1963620"/>
          </a:xfrm>
        </p:grpSpPr>
        <p:sp>
          <p:nvSpPr>
            <p:cNvPr id="222" name="矩形: 圆角 271"/>
            <p:cNvSpPr/>
            <p:nvPr/>
          </p:nvSpPr>
          <p:spPr>
            <a:xfrm>
              <a:off x="8996695" y="5447795"/>
              <a:ext cx="1518178" cy="40834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olid"/>
              <a:miter lim="800000"/>
            </a:ln>
          </p:spPr>
          <p:txBody>
            <a:bodyPr anchor="ctr"/>
            <a:lstStyle/>
            <a:p>
              <a:pPr algn="ctr"/>
              <a:r>
                <a:rPr lang="en-US" sz="1600">
                  <a:solidFill>
                    <a:schemeClr val="accent1">
                      <a:alpha val="100000"/>
                    </a:schemeClr>
                  </a:solidFill>
                </a:rPr>
                <a:t>...</a:t>
              </a:r>
              <a:endParaRPr sz="1600">
                <a:solidFill>
                  <a:schemeClr val="accent1">
                    <a:alpha val="100000"/>
                  </a:schemeClr>
                </a:solidFill>
              </a:endParaRPr>
            </a:p>
          </p:txBody>
        </p:sp>
        <p:sp>
          <p:nvSpPr>
            <p:cNvPr id="223" name="矩形: 圆角 272"/>
            <p:cNvSpPr/>
            <p:nvPr/>
          </p:nvSpPr>
          <p:spPr>
            <a:xfrm>
              <a:off x="8996696" y="4920341"/>
              <a:ext cx="1518178" cy="40834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olid"/>
              <a:miter lim="800000"/>
            </a:ln>
          </p:spPr>
          <p:txBody>
            <a:bodyPr anchor="ctr"/>
            <a:lstStyle/>
            <a:p>
              <a:pPr algn="ctr"/>
              <a:r>
                <a:rPr lang="en-US" sz="1600">
                  <a:solidFill>
                    <a:schemeClr val="accent1">
                      <a:alpha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sys_getpid</a:t>
              </a:r>
              <a:endParaRPr sz="1600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矩形: 圆角 273"/>
            <p:cNvSpPr/>
            <p:nvPr/>
          </p:nvSpPr>
          <p:spPr>
            <a:xfrm>
              <a:off x="8996696" y="4392887"/>
              <a:ext cx="1518178" cy="408340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olid"/>
              <a:miter lim="800000"/>
            </a:ln>
          </p:spPr>
          <p:txBody>
            <a:bodyPr anchor="ctr"/>
            <a:lstStyle/>
            <a:p>
              <a:pPr algn="ctr"/>
              <a:r>
                <a:rPr lang="en-US" sz="1600">
                  <a:solidFill>
                    <a:schemeClr val="accent1">
                      <a:alpha val="100000"/>
                    </a:schemeClr>
                  </a:solidFill>
                </a:rPr>
                <a:t>...</a:t>
              </a:r>
              <a:endParaRPr sz="1600">
                <a:solidFill>
                  <a:schemeClr val="accent1">
                    <a:alpha val="100000"/>
                  </a:schemeClr>
                </a:solidFill>
              </a:endParaRPr>
            </a:p>
          </p:txBody>
        </p:sp>
        <p:sp>
          <p:nvSpPr>
            <p:cNvPr id="225" name="文本框 274"/>
            <p:cNvSpPr txBox="1"/>
            <p:nvPr/>
          </p:nvSpPr>
          <p:spPr>
            <a:xfrm>
              <a:off x="9059119" y="3892515"/>
              <a:ext cx="1409700" cy="4064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dirty="0" err="1"/>
                <a:t>syscall_table</a:t>
              </a:r>
              <a:endParaRPr dirty="0"/>
            </a:p>
          </p:txBody>
        </p:sp>
      </p:grpSp>
      <p:sp>
        <p:nvSpPr>
          <p:cNvPr id="226" name="文本框 277"/>
          <p:cNvSpPr txBox="1"/>
          <p:nvPr/>
        </p:nvSpPr>
        <p:spPr>
          <a:xfrm>
            <a:off x="1677127" y="1900544"/>
            <a:ext cx="8528050" cy="814705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224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当用户程序发起系统调用时，会通过数组</a:t>
            </a:r>
            <a:r>
              <a:rPr lang="en-US" sz="1805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exception_handlers</a:t>
            </a:r>
            <a:r>
              <a:rPr lang="en-US" sz="1805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rgbClr val="0224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找到系统调用入口程序</a:t>
            </a:r>
            <a:r>
              <a:rPr lang="en-US" sz="1805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syscall_handler</a:t>
            </a:r>
            <a:r>
              <a:rPr lang="en-US" sz="1805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rgbClr val="0224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并进入真正的系统调用处理程序</a:t>
            </a:r>
            <a:r>
              <a:rPr lang="en-US" sz="1805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do_syscall</a:t>
            </a:r>
            <a:r>
              <a:rPr lang="en-US" sz="1805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805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80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71555" y="6529070"/>
            <a:ext cx="406400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形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  <p:sp>
        <p:nvSpPr>
          <p:cNvPr id="15" name="标题 1"/>
          <p:cNvSpPr>
            <a:spLocks noGrp="1"/>
          </p:cNvSpPr>
          <p:nvPr>
            <p:ph type="title" idx="2147483647"/>
          </p:nvPr>
        </p:nvSpPr>
        <p:spPr>
          <a:xfrm>
            <a:off x="692785" y="67310"/>
            <a:ext cx="3740150" cy="814070"/>
          </a:xfrm>
        </p:spPr>
        <p:txBody>
          <a:bodyPr wrap="none">
            <a:no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2.1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中断管理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46" name="箭头: V 形 260"/>
          <p:cNvSpPr/>
          <p:nvPr/>
        </p:nvSpPr>
        <p:spPr>
          <a:xfrm>
            <a:off x="3834765" y="4247515"/>
            <a:ext cx="866775" cy="325755"/>
          </a:xfrm>
          <a:prstGeom prst="rightArrow">
            <a:avLst/>
          </a:prstGeom>
          <a:gradFill>
            <a:gsLst>
              <a:gs pos="0">
                <a:schemeClr val="accent1">
                  <a:lumMod val="25000"/>
                  <a:lumOff val="75000"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lumMod val="85000"/>
                  <a:alpha val="100000"/>
                </a:schemeClr>
              </a:gs>
            </a:gsLst>
            <a:lin ang="5400000" scaled="1"/>
          </a:gra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600"/>
          </a:p>
        </p:txBody>
      </p:sp>
      <p:sp>
        <p:nvSpPr>
          <p:cNvPr id="18" name="箭头: V 形 260"/>
          <p:cNvSpPr/>
          <p:nvPr/>
        </p:nvSpPr>
        <p:spPr>
          <a:xfrm>
            <a:off x="7700010" y="4247515"/>
            <a:ext cx="866775" cy="325755"/>
          </a:xfrm>
          <a:prstGeom prst="rightArrow">
            <a:avLst/>
          </a:prstGeom>
          <a:gradFill>
            <a:gsLst>
              <a:gs pos="0">
                <a:schemeClr val="accent1">
                  <a:lumMod val="25000"/>
                  <a:lumOff val="75000"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lumMod val="85000"/>
                  <a:alpha val="100000"/>
                </a:schemeClr>
              </a:gs>
            </a:gsLst>
            <a:lin ang="5400000" scaled="1"/>
          </a:gra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600"/>
          </a:p>
        </p:txBody>
      </p:sp>
      <p:sp>
        <p:nvSpPr>
          <p:cNvPr id="4" name="文本框 3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形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  <p:sp>
        <p:nvSpPr>
          <p:cNvPr id="32" name="标题 1"/>
          <p:cNvSpPr>
            <a:spLocks noGrp="1"/>
          </p:cNvSpPr>
          <p:nvPr>
            <p:ph type="title" idx="2147483647"/>
          </p:nvPr>
        </p:nvSpPr>
        <p:spPr>
          <a:xfrm>
            <a:off x="692785" y="213995"/>
            <a:ext cx="3740150" cy="814070"/>
          </a:xfrm>
        </p:spPr>
        <p:txBody>
          <a:bodyPr wrap="none">
            <a:no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2.1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中断管理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3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6" name="矩形: 圆角 247"/>
          <p:cNvSpPr/>
          <p:nvPr/>
        </p:nvSpPr>
        <p:spPr>
          <a:xfrm>
            <a:off x="392565" y="3670929"/>
            <a:ext cx="1447800" cy="45085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txBody>
          <a:bodyPr wrap="none">
            <a:spAutoFit/>
          </a:bodyPr>
          <a:lstStyle/>
          <a:p>
            <a:r>
              <a:rPr lang="zh-CN" sz="1600">
                <a:solidFill>
                  <a:srgbClr val="181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设备发出中断</a:t>
            </a:r>
            <a:endParaRPr lang="zh-CN" sz="1600">
              <a:solidFill>
                <a:srgbClr val="181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248"/>
          <p:cNvSpPr/>
          <p:nvPr/>
        </p:nvSpPr>
        <p:spPr>
          <a:xfrm>
            <a:off x="8774606" y="3705318"/>
            <a:ext cx="1000096" cy="49209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>
                    <a:alpha val="100000"/>
                  </a:schemeClr>
                </a:solidFill>
                <a:latin typeface="Segoe UI" panose="020B0502040204020203"/>
                <a:ea typeface="默认字体"/>
                <a:cs typeface="Segoe UI" panose="020B0502040204020203"/>
              </a:rPr>
              <a:t>do_irq</a:t>
            </a:r>
            <a:endParaRPr sz="1600">
              <a:solidFill>
                <a:schemeClr val="accent1">
                  <a:alpha val="100000"/>
                </a:schemeClr>
              </a:solidFill>
              <a:latin typeface="Segoe UI" panose="020B0502040204020203"/>
              <a:ea typeface="默认字体"/>
              <a:cs typeface="Segoe UI" panose="020B0502040204020203"/>
            </a:endParaRPr>
          </a:p>
        </p:txBody>
      </p:sp>
      <p:sp>
        <p:nvSpPr>
          <p:cNvPr id="38" name="矩形: 圆角 249"/>
          <p:cNvSpPr/>
          <p:nvPr/>
        </p:nvSpPr>
        <p:spPr>
          <a:xfrm>
            <a:off x="6615367" y="3664678"/>
            <a:ext cx="1477623" cy="49209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>
                    <a:alpha val="100000"/>
                  </a:schemeClr>
                </a:solidFill>
                <a:latin typeface="Segoe UI" panose="020B0502040204020203"/>
                <a:ea typeface="默认字体"/>
                <a:cs typeface="Segoe UI" panose="020B0502040204020203"/>
              </a:rPr>
              <a:t>hwirq_to_virq</a:t>
            </a:r>
            <a:r>
              <a:rPr lang="en-US" sz="1600">
                <a:solidFill>
                  <a:schemeClr val="accent1">
                    <a:alpha val="100000"/>
                  </a:schemeClr>
                </a:solidFill>
                <a:latin typeface="Segoe UI" panose="020B0502040204020203"/>
                <a:ea typeface="默认字体"/>
                <a:cs typeface="Segoe UI" panose="020B0502040204020203"/>
              </a:rPr>
              <a:t> </a:t>
            </a:r>
            <a:endParaRPr sz="1600">
              <a:solidFill>
                <a:schemeClr val="accent1">
                  <a:alpha val="100000"/>
                </a:schemeClr>
              </a:solidFill>
              <a:latin typeface="Segoe UI" panose="020B0502040204020203"/>
              <a:ea typeface="默认字体"/>
              <a:cs typeface="Segoe UI" panose="020B0502040204020203"/>
            </a:endParaRPr>
          </a:p>
        </p:txBody>
      </p:sp>
      <p:sp>
        <p:nvSpPr>
          <p:cNvPr id="39" name="矩形: 圆角 250"/>
          <p:cNvSpPr/>
          <p:nvPr/>
        </p:nvSpPr>
        <p:spPr>
          <a:xfrm>
            <a:off x="4863805" y="3664042"/>
            <a:ext cx="1000096" cy="49209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>
                    <a:alpha val="100000"/>
                  </a:schemeClr>
                </a:solidFill>
                <a:latin typeface="Segoe UI" panose="020B0502040204020203"/>
                <a:ea typeface="默认字体"/>
                <a:cs typeface="Segoe UI" panose="020B0502040204020203"/>
              </a:rPr>
              <a:t>do_vint</a:t>
            </a:r>
            <a:endParaRPr sz="1600">
              <a:solidFill>
                <a:schemeClr val="accent1">
                  <a:alpha val="100000"/>
                </a:schemeClr>
              </a:solidFill>
              <a:latin typeface="Segoe UI" panose="020B0502040204020203"/>
              <a:ea typeface="默认字体"/>
              <a:cs typeface="Segoe UI" panose="020B0502040204020203"/>
            </a:endParaRPr>
          </a:p>
        </p:txBody>
      </p:sp>
      <p:grpSp>
        <p:nvGrpSpPr>
          <p:cNvPr id="40" name="组合 3"/>
          <p:cNvGrpSpPr/>
          <p:nvPr/>
        </p:nvGrpSpPr>
        <p:grpSpPr>
          <a:xfrm rot="0">
            <a:off x="2543373" y="2880274"/>
            <a:ext cx="1808480" cy="1538205"/>
            <a:chOff x="1937655" y="4443550"/>
            <a:chExt cx="1808480" cy="1538205"/>
          </a:xfrm>
        </p:grpSpPr>
        <p:sp>
          <p:nvSpPr>
            <p:cNvPr id="41" name="文本框 255"/>
            <p:cNvSpPr txBox="1"/>
            <p:nvPr/>
          </p:nvSpPr>
          <p:spPr>
            <a:xfrm>
              <a:off x="1937655" y="4443550"/>
              <a:ext cx="1808480" cy="4108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r>
                <a:rPr lang="zh-CN" altLang="zh-CN" sz="1600" dirty="0">
                  <a:solidFill>
                    <a:srgbClr val="02246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中断处理程序入口</a:t>
              </a:r>
              <a:endParaRPr sz="1600" dirty="0"/>
            </a:p>
          </p:txBody>
        </p:sp>
        <p:sp>
          <p:nvSpPr>
            <p:cNvPr id="43" name="矩形: 圆角 257"/>
            <p:cNvSpPr/>
            <p:nvPr/>
          </p:nvSpPr>
          <p:spPr>
            <a:xfrm>
              <a:off x="2145524" y="5646713"/>
              <a:ext cx="1266895" cy="335042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accent1">
                    <a:alpha val="100000"/>
                  </a:schemeClr>
                </a:solidFill>
              </a:endParaRPr>
            </a:p>
          </p:txBody>
        </p:sp>
        <p:sp>
          <p:nvSpPr>
            <p:cNvPr id="44" name="矩形: 圆角 258"/>
            <p:cNvSpPr/>
            <p:nvPr/>
          </p:nvSpPr>
          <p:spPr>
            <a:xfrm>
              <a:off x="2145524" y="4895069"/>
              <a:ext cx="1266895" cy="335042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olid"/>
              <a:miter lim="800000"/>
            </a:ln>
          </p:spPr>
          <p:txBody>
            <a:bodyPr anchor="ctr"/>
            <a:lstStyle/>
            <a:p>
              <a:pPr algn="ctr"/>
              <a:r>
                <a:rPr lang="en-US" sz="1400" b="1">
                  <a:solidFill>
                    <a:schemeClr val="accent1">
                      <a:alpha val="100000"/>
                    </a:schemeClr>
                  </a:solidFill>
                  <a:latin typeface="Segoe UI" panose="020B0502040204020203"/>
                  <a:ea typeface="默认字体"/>
                  <a:cs typeface="Segoe UI" panose="020B0502040204020203"/>
                </a:rPr>
                <a:t>vector_table</a:t>
              </a:r>
              <a:endParaRPr sz="1400" b="1">
                <a:solidFill>
                  <a:schemeClr val="accent1">
                    <a:alpha val="100000"/>
                  </a:schemeClr>
                </a:solidFill>
                <a:latin typeface="Segoe UI" panose="020B0502040204020203"/>
                <a:ea typeface="默认字体"/>
                <a:cs typeface="Segoe UI" panose="020B0502040204020203"/>
              </a:endParaRPr>
            </a:p>
          </p:txBody>
        </p:sp>
        <p:sp>
          <p:nvSpPr>
            <p:cNvPr id="45" name="矩形: 圆角 259"/>
            <p:cNvSpPr/>
            <p:nvPr/>
          </p:nvSpPr>
          <p:spPr>
            <a:xfrm>
              <a:off x="2145524" y="5270891"/>
              <a:ext cx="1266895" cy="335042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accent1">
                    <a:alpha val="100000"/>
                  </a:schemeClr>
                </a:solidFill>
              </a:endParaRPr>
            </a:p>
          </p:txBody>
        </p:sp>
      </p:grpSp>
      <p:sp>
        <p:nvSpPr>
          <p:cNvPr id="46" name="箭头: V 形 260"/>
          <p:cNvSpPr/>
          <p:nvPr/>
        </p:nvSpPr>
        <p:spPr>
          <a:xfrm>
            <a:off x="2044710" y="3755777"/>
            <a:ext cx="498475" cy="325755"/>
          </a:xfrm>
          <a:prstGeom prst="rightArrow">
            <a:avLst/>
          </a:prstGeom>
          <a:gradFill>
            <a:gsLst>
              <a:gs pos="0">
                <a:schemeClr val="accent1">
                  <a:lumMod val="25000"/>
                  <a:lumOff val="75000"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lumMod val="85000"/>
                  <a:alpha val="100000"/>
                </a:schemeClr>
              </a:gs>
            </a:gsLst>
            <a:lin ang="5400000" scaled="1"/>
          </a:gra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endParaRPr sz="1600"/>
          </a:p>
        </p:txBody>
      </p:sp>
      <p:grpSp>
        <p:nvGrpSpPr>
          <p:cNvPr id="47" name="组合 5"/>
          <p:cNvGrpSpPr/>
          <p:nvPr/>
        </p:nvGrpSpPr>
        <p:grpSpPr>
          <a:xfrm rot="0">
            <a:off x="10493149" y="2883449"/>
            <a:ext cx="1661795" cy="1542459"/>
            <a:chOff x="10500699" y="4288034"/>
            <a:chExt cx="1661795" cy="1542459"/>
          </a:xfrm>
        </p:grpSpPr>
        <p:sp>
          <p:nvSpPr>
            <p:cNvPr id="49" name="矩形: 圆角 252"/>
            <p:cNvSpPr/>
            <p:nvPr/>
          </p:nvSpPr>
          <p:spPr>
            <a:xfrm>
              <a:off x="10720352" y="5495451"/>
              <a:ext cx="1266895" cy="335042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accent1">
                    <a:alpha val="100000"/>
                  </a:schemeClr>
                </a:solidFill>
              </a:endParaRPr>
            </a:p>
          </p:txBody>
        </p:sp>
        <p:sp>
          <p:nvSpPr>
            <p:cNvPr id="50" name="矩形: 圆角 253"/>
            <p:cNvSpPr/>
            <p:nvPr/>
          </p:nvSpPr>
          <p:spPr>
            <a:xfrm>
              <a:off x="10720352" y="4740941"/>
              <a:ext cx="1266895" cy="335042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olid"/>
              <a:miter lim="800000"/>
            </a:ln>
          </p:spPr>
          <p:txBody>
            <a:bodyPr anchor="ctr"/>
            <a:lstStyle/>
            <a:p>
              <a:pPr algn="ctr"/>
              <a:r>
                <a:rPr lang="en-US" sz="1600">
                  <a:solidFill>
                    <a:schemeClr val="accent1">
                      <a:alpha val="100000"/>
                    </a:schemeClr>
                  </a:solidFill>
                  <a:latin typeface="Segoe UI" panose="020B0502040204020203"/>
                  <a:ea typeface="默认字体"/>
                  <a:cs typeface="Segoe UI" panose="020B0502040204020203"/>
                </a:rPr>
                <a:t>intr_table</a:t>
              </a:r>
              <a:endParaRPr sz="1600">
                <a:solidFill>
                  <a:schemeClr val="accent1">
                    <a:alpha val="100000"/>
                  </a:schemeClr>
                </a:solidFill>
                <a:latin typeface="Segoe UI" panose="020B0502040204020203"/>
                <a:ea typeface="默认字体"/>
                <a:cs typeface="Segoe UI" panose="020B0502040204020203"/>
              </a:endParaRPr>
            </a:p>
          </p:txBody>
        </p:sp>
        <p:sp>
          <p:nvSpPr>
            <p:cNvPr id="51" name="矩形: 圆角 254"/>
            <p:cNvSpPr/>
            <p:nvPr/>
          </p:nvSpPr>
          <p:spPr>
            <a:xfrm>
              <a:off x="10720352" y="5118196"/>
              <a:ext cx="1266895" cy="335042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2700">
              <a:noFill/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 sz="1600">
                <a:solidFill>
                  <a:schemeClr val="accent1">
                    <a:alpha val="100000"/>
                  </a:schemeClr>
                </a:solidFill>
              </a:endParaRPr>
            </a:p>
          </p:txBody>
        </p:sp>
        <p:sp>
          <p:nvSpPr>
            <p:cNvPr id="52" name="文本框 265"/>
            <p:cNvSpPr txBox="1"/>
            <p:nvPr/>
          </p:nvSpPr>
          <p:spPr>
            <a:xfrm>
              <a:off x="10500699" y="4288034"/>
              <a:ext cx="1661795" cy="4108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accent1"/>
                  </a:solidFill>
                  <a:latin typeface="+mn-ea"/>
                  <a:ea typeface="+mn-ea"/>
                </a:defRPr>
              </a:lvl1pPr>
            </a:lstStyle>
            <a:p>
              <a:pPr algn="ctr"/>
              <a:r>
                <a:rPr lang="zh-CN" altLang="en-US" sz="1600" dirty="0">
                  <a:solidFill>
                    <a:srgbClr val="181818"/>
                  </a:solidFill>
                </a:rPr>
                <a:t>中断处理函数</a:t>
              </a:r>
              <a:endParaRPr lang="zh-CN" altLang="en-US" sz="1600" dirty="0">
                <a:solidFill>
                  <a:srgbClr val="181818"/>
                </a:solidFill>
              </a:endParaRPr>
            </a:p>
          </p:txBody>
        </p:sp>
      </p:grpSp>
      <p:sp>
        <p:nvSpPr>
          <p:cNvPr id="53" name="箭头: V 形 260"/>
          <p:cNvSpPr/>
          <p:nvPr/>
        </p:nvSpPr>
        <p:spPr>
          <a:xfrm>
            <a:off x="4226570" y="3767208"/>
            <a:ext cx="498475" cy="325755"/>
          </a:xfrm>
          <a:prstGeom prst="rightArrow">
            <a:avLst/>
          </a:prstGeom>
          <a:gradFill>
            <a:gsLst>
              <a:gs pos="0">
                <a:schemeClr val="accent1">
                  <a:lumMod val="25000"/>
                  <a:lumOff val="75000"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lumMod val="85000"/>
                  <a:alpha val="100000"/>
                </a:schemeClr>
              </a:gs>
            </a:gsLst>
            <a:lin ang="5400000" scaled="1"/>
          </a:gra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endParaRPr sz="1600"/>
          </a:p>
        </p:txBody>
      </p:sp>
      <p:sp>
        <p:nvSpPr>
          <p:cNvPr id="54" name="箭头: V 形 260"/>
          <p:cNvSpPr/>
          <p:nvPr/>
        </p:nvSpPr>
        <p:spPr>
          <a:xfrm>
            <a:off x="6025525" y="3781813"/>
            <a:ext cx="498475" cy="325755"/>
          </a:xfrm>
          <a:prstGeom prst="rightArrow">
            <a:avLst/>
          </a:prstGeom>
          <a:gradFill>
            <a:gsLst>
              <a:gs pos="0">
                <a:schemeClr val="accent1">
                  <a:lumMod val="25000"/>
                  <a:lumOff val="75000"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lumMod val="85000"/>
                  <a:alpha val="100000"/>
                </a:schemeClr>
              </a:gs>
            </a:gsLst>
            <a:lin ang="5400000" scaled="1"/>
          </a:gra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endParaRPr sz="1600"/>
          </a:p>
        </p:txBody>
      </p:sp>
      <p:sp>
        <p:nvSpPr>
          <p:cNvPr id="55" name="箭头: V 形 260"/>
          <p:cNvSpPr/>
          <p:nvPr/>
        </p:nvSpPr>
        <p:spPr>
          <a:xfrm>
            <a:off x="8184525" y="3781813"/>
            <a:ext cx="498475" cy="325755"/>
          </a:xfrm>
          <a:prstGeom prst="rightArrow">
            <a:avLst/>
          </a:prstGeom>
          <a:gradFill>
            <a:gsLst>
              <a:gs pos="0">
                <a:schemeClr val="accent1">
                  <a:lumMod val="25000"/>
                  <a:lumOff val="75000"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lumMod val="85000"/>
                  <a:alpha val="100000"/>
                </a:schemeClr>
              </a:gs>
            </a:gsLst>
            <a:lin ang="5400000" scaled="1"/>
          </a:gra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endParaRPr sz="1600"/>
          </a:p>
        </p:txBody>
      </p:sp>
      <p:sp>
        <p:nvSpPr>
          <p:cNvPr id="56" name="箭头: V 形 260"/>
          <p:cNvSpPr/>
          <p:nvPr/>
        </p:nvSpPr>
        <p:spPr>
          <a:xfrm>
            <a:off x="9994910" y="3791973"/>
            <a:ext cx="498475" cy="325755"/>
          </a:xfrm>
          <a:prstGeom prst="rightArrow">
            <a:avLst/>
          </a:prstGeom>
          <a:gradFill>
            <a:gsLst>
              <a:gs pos="0">
                <a:schemeClr val="accent1">
                  <a:lumMod val="25000"/>
                  <a:lumOff val="75000"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lumMod val="85000"/>
                  <a:alpha val="100000"/>
                </a:schemeClr>
              </a:gs>
            </a:gsLst>
            <a:lin ang="5400000" scaled="1"/>
          </a:gra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endParaRPr sz="1600"/>
          </a:p>
        </p:txBody>
      </p:sp>
      <p:sp>
        <p:nvSpPr>
          <p:cNvPr id="57" name="文本框 12"/>
          <p:cNvSpPr txBox="1"/>
          <p:nvPr/>
        </p:nvSpPr>
        <p:spPr>
          <a:xfrm>
            <a:off x="768531" y="5061483"/>
            <a:ext cx="1605280" cy="4108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16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effectLst/>
              </a:rPr>
              <a:t>硬中断处理函数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58" name="文本框 13"/>
          <p:cNvSpPr txBox="1"/>
          <p:nvPr/>
        </p:nvSpPr>
        <p:spPr>
          <a:xfrm>
            <a:off x="9893384" y="4998337"/>
            <a:ext cx="1605280" cy="41084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16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dirty="0">
                <a:solidFill>
                  <a:schemeClr val="tx1"/>
                </a:solidFill>
                <a:effectLst/>
              </a:rPr>
              <a:t>软中断处理函数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59" name="矩形: 圆角 19"/>
          <p:cNvSpPr/>
          <p:nvPr/>
        </p:nvSpPr>
        <p:spPr>
          <a:xfrm>
            <a:off x="349802" y="5471493"/>
            <a:ext cx="2449276" cy="50173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intr_table[</a:t>
            </a:r>
            <a:r>
              <a:rPr lang="en-US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virq](regs)</a:t>
            </a:r>
            <a:endParaRPr sz="1805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: 圆角 20"/>
          <p:cNvSpPr/>
          <p:nvPr/>
        </p:nvSpPr>
        <p:spPr>
          <a:xfrm>
            <a:off x="7169820" y="5458202"/>
            <a:ext cx="1337391" cy="50173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do_softirq</a:t>
            </a:r>
            <a:endParaRPr sz="1805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21"/>
          <p:cNvSpPr/>
          <p:nvPr/>
        </p:nvSpPr>
        <p:spPr>
          <a:xfrm>
            <a:off x="9461145" y="5458202"/>
            <a:ext cx="2523571" cy="50173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softirq_vec[nr].action</a:t>
            </a:r>
            <a:endParaRPr sz="1805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: 圆角 22"/>
          <p:cNvSpPr/>
          <p:nvPr/>
        </p:nvSpPr>
        <p:spPr>
          <a:xfrm>
            <a:off x="3654169" y="5473975"/>
            <a:ext cx="2601676" cy="50173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softirq_active</a:t>
            </a:r>
            <a:r>
              <a:rPr lang="zh-CN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是否置位</a:t>
            </a:r>
            <a:endParaRPr sz="1805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6" name="箭头: V 形 260"/>
          <p:cNvSpPr/>
          <p:nvPr/>
        </p:nvSpPr>
        <p:spPr>
          <a:xfrm>
            <a:off x="2957840" y="5597912"/>
            <a:ext cx="498475" cy="325755"/>
          </a:xfrm>
          <a:prstGeom prst="rightArrow">
            <a:avLst/>
          </a:prstGeom>
          <a:gradFill>
            <a:gsLst>
              <a:gs pos="0">
                <a:schemeClr val="accent1">
                  <a:lumMod val="25000"/>
                  <a:lumOff val="75000"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lumMod val="85000"/>
                  <a:alpha val="100000"/>
                </a:schemeClr>
              </a:gs>
            </a:gsLst>
            <a:lin ang="5400000" scaled="1"/>
          </a:gra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600"/>
          </a:p>
        </p:txBody>
      </p:sp>
      <p:sp>
        <p:nvSpPr>
          <p:cNvPr id="67" name="箭头: V 形 260"/>
          <p:cNvSpPr/>
          <p:nvPr/>
        </p:nvSpPr>
        <p:spPr>
          <a:xfrm>
            <a:off x="6461770" y="5597912"/>
            <a:ext cx="498475" cy="325755"/>
          </a:xfrm>
          <a:prstGeom prst="rightArrow">
            <a:avLst/>
          </a:prstGeom>
          <a:gradFill>
            <a:gsLst>
              <a:gs pos="0">
                <a:schemeClr val="accent1">
                  <a:lumMod val="25000"/>
                  <a:lumOff val="75000"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lumMod val="85000"/>
                  <a:alpha val="100000"/>
                </a:schemeClr>
              </a:gs>
            </a:gsLst>
            <a:lin ang="5400000" scaled="1"/>
          </a:gra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endParaRPr sz="1600"/>
          </a:p>
        </p:txBody>
      </p:sp>
      <p:sp>
        <p:nvSpPr>
          <p:cNvPr id="68" name="箭头: V 形 260"/>
          <p:cNvSpPr/>
          <p:nvPr/>
        </p:nvSpPr>
        <p:spPr>
          <a:xfrm>
            <a:off x="8755390" y="5597912"/>
            <a:ext cx="498475" cy="325755"/>
          </a:xfrm>
          <a:prstGeom prst="rightArrow">
            <a:avLst/>
          </a:prstGeom>
          <a:gradFill>
            <a:gsLst>
              <a:gs pos="0">
                <a:schemeClr val="accent1">
                  <a:lumMod val="25000"/>
                  <a:lumOff val="75000"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lumMod val="85000"/>
                  <a:alpha val="100000"/>
                </a:schemeClr>
              </a:gs>
            </a:gsLst>
            <a:lin ang="5400000" scaled="1"/>
          </a:gradFill>
          <a:ln w="12700">
            <a:noFill/>
            <a:prstDash val="solid"/>
            <a:miter lim="800000"/>
          </a:ln>
        </p:spPr>
        <p:txBody>
          <a:bodyPr anchor="ctr"/>
          <a:lstStyle/>
          <a:p>
            <a:pPr algn="ctr"/>
            <a:endParaRPr sz="1600"/>
          </a:p>
        </p:txBody>
      </p:sp>
      <p:sp>
        <p:nvSpPr>
          <p:cNvPr id="70" name="燕尾形 69"/>
          <p:cNvSpPr/>
          <p:nvPr/>
        </p:nvSpPr>
        <p:spPr>
          <a:xfrm>
            <a:off x="1885315" y="1680845"/>
            <a:ext cx="2781300" cy="54737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向量化的中断处理</a:t>
            </a:r>
            <a:endParaRPr lang="zh-CN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/>
            <a:endParaRPr lang="zh-CN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燕尾形 70"/>
          <p:cNvSpPr/>
          <p:nvPr/>
        </p:nvSpPr>
        <p:spPr>
          <a:xfrm>
            <a:off x="4884420" y="1716405"/>
            <a:ext cx="2781300" cy="54737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sz="2000">
                <a:solidFill>
                  <a:srgbClr val="18181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上下半部</a:t>
            </a:r>
            <a:r>
              <a:rPr lang="zh-CN" sz="2000">
                <a:solidFill>
                  <a:srgbClr val="181818"/>
                </a:solidFill>
                <a:sym typeface="+mn-ea"/>
              </a:rPr>
              <a:t>机制</a:t>
            </a:r>
            <a:endParaRPr lang="zh-CN" sz="2000">
              <a:solidFill>
                <a:srgbClr val="181818"/>
              </a:solidFill>
            </a:endParaRPr>
          </a:p>
          <a:p>
            <a:pPr algn="ctr"/>
            <a:endParaRPr lang="zh-CN" altLang="zh-CN" sz="2000" dirty="0">
              <a:solidFill>
                <a:srgbClr val="18181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燕尾形 71"/>
          <p:cNvSpPr/>
          <p:nvPr/>
        </p:nvSpPr>
        <p:spPr>
          <a:xfrm>
            <a:off x="7883525" y="1675765"/>
            <a:ext cx="2781300" cy="547370"/>
          </a:xfrm>
          <a:prstGeom prst="chevron">
            <a:avLst/>
          </a:prstGeom>
          <a:gradFill>
            <a:gsLst>
              <a:gs pos="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sz="2000">
                <a:solidFill>
                  <a:srgbClr val="181818"/>
                </a:solidFill>
                <a:sym typeface="+mn-ea"/>
              </a:rPr>
              <a:t>软中断</a:t>
            </a:r>
            <a:endParaRPr lang="zh-CN" sz="2000">
              <a:solidFill>
                <a:srgbClr val="181818"/>
              </a:solidFill>
            </a:endParaRPr>
          </a:p>
          <a:p>
            <a:pPr algn="ctr"/>
            <a:endParaRPr lang="zh-CN" altLang="zh-CN" sz="2000" dirty="0">
              <a:solidFill>
                <a:srgbClr val="18181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5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/>
        </p:nvCxnSpPr>
        <p:spPr>
          <a:xfrm>
            <a:off x="8804911" y="6318251"/>
            <a:ext cx="3384000" cy="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 bwMode="auto">
          <a:xfrm>
            <a:off x="9556897" y="6425513"/>
            <a:ext cx="226287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eaLnBrk="1" hangingPunct="1">
              <a:defRPr/>
            </a:pPr>
            <a:endParaRPr lang="en-US" altLang="zh-CN" sz="14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160" y="213995"/>
            <a:ext cx="887730" cy="88773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0" y="883286"/>
            <a:ext cx="5992495" cy="3810"/>
          </a:xfrm>
          <a:prstGeom prst="line">
            <a:avLst/>
          </a:prstGeom>
          <a:ln w="22225" cmpd="sng">
            <a:solidFill>
              <a:srgbClr val="0029B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形 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25" y="294005"/>
            <a:ext cx="568960" cy="568960"/>
          </a:xfrm>
          <a:prstGeom prst="rect">
            <a:avLst/>
          </a:prstGeom>
        </p:spPr>
      </p:pic>
      <p:sp>
        <p:nvSpPr>
          <p:cNvPr id="32" name="标题 1"/>
          <p:cNvSpPr>
            <a:spLocks noGrp="1"/>
          </p:cNvSpPr>
          <p:nvPr/>
        </p:nvSpPr>
        <p:spPr>
          <a:xfrm>
            <a:off x="692785" y="213995"/>
            <a:ext cx="3740150" cy="81407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2.1 内核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模块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——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中断管理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3" name="标题 1"/>
          <p:cNvSpPr>
            <a:spLocks noGrp="1"/>
          </p:cNvSpPr>
          <p:nvPr/>
        </p:nvSpPr>
        <p:spPr>
          <a:xfrm>
            <a:off x="4077970" y="356235"/>
            <a:ext cx="1948180" cy="501015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232" name="矩形: 圆角 281"/>
          <p:cNvSpPr/>
          <p:nvPr/>
        </p:nvSpPr>
        <p:spPr>
          <a:xfrm>
            <a:off x="3913531" y="5256799"/>
            <a:ext cx="1574800" cy="50165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重填例外</a:t>
            </a:r>
            <a:endParaRPr sz="1805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矩形: 圆角 283"/>
          <p:cNvSpPr/>
          <p:nvPr/>
        </p:nvSpPr>
        <p:spPr>
          <a:xfrm>
            <a:off x="6773924" y="5256799"/>
            <a:ext cx="1676400" cy="50165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</a:t>
            </a:r>
            <a:r>
              <a:rPr lang="en-US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号异常</a:t>
            </a:r>
            <a:endParaRPr sz="1805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矩形: 圆角 284"/>
          <p:cNvSpPr/>
          <p:nvPr/>
        </p:nvSpPr>
        <p:spPr>
          <a:xfrm>
            <a:off x="9782945" y="5256799"/>
            <a:ext cx="1428750" cy="50165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tlb_handler</a:t>
            </a:r>
            <a:endParaRPr sz="1805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" name="矩形: 圆角 286"/>
          <p:cNvSpPr/>
          <p:nvPr/>
        </p:nvSpPr>
        <p:spPr>
          <a:xfrm>
            <a:off x="693501" y="5256799"/>
            <a:ext cx="1803400" cy="50165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noFill/>
            <a:prstDash val="solid"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zh-CN" sz="1805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未命中</a:t>
            </a:r>
            <a:endParaRPr sz="1805">
              <a:solidFill>
                <a:schemeClr val="accent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文本框 288"/>
          <p:cNvSpPr txBox="1"/>
          <p:nvPr/>
        </p:nvSpPr>
        <p:spPr>
          <a:xfrm>
            <a:off x="1269197" y="2561659"/>
            <a:ext cx="3454400" cy="117602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>
            <a:lvl1pPr>
              <a:defRPr sz="1805">
                <a:latin typeface="+mn-ea"/>
                <a:ea typeface="+mn-ea"/>
              </a:defRPr>
            </a:lvl1pPr>
          </a:lstStyle>
          <a:p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当发生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TLB </a:t>
            </a:r>
            <a:r>
              <a:rPr lang="zh-CN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缓存未命中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时，在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Loongarch 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中默认采用</a:t>
            </a:r>
            <a:r>
              <a:rPr lang="zh-CN" b="1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软件进行 </a:t>
            </a:r>
            <a:r>
              <a:rPr lang="en-US" b="1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TLB </a:t>
            </a:r>
            <a:r>
              <a:rPr lang="zh-CN" b="1">
                <a:solidFill>
                  <a:schemeClr val="accent1">
                    <a:alpha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重填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的处理。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38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53904" y="1382518"/>
            <a:ext cx="4199456" cy="3314077"/>
          </a:xfrm>
          <a:prstGeom prst="rect">
            <a:avLst/>
          </a:prstGeom>
        </p:spPr>
      </p:pic>
      <p:sp>
        <p:nvSpPr>
          <p:cNvPr id="2" name="箭头: V 形 260"/>
          <p:cNvSpPr/>
          <p:nvPr/>
        </p:nvSpPr>
        <p:spPr>
          <a:xfrm>
            <a:off x="2771775" y="5351145"/>
            <a:ext cx="866775" cy="325755"/>
          </a:xfrm>
          <a:prstGeom prst="rightArrow">
            <a:avLst/>
          </a:prstGeom>
          <a:gradFill>
            <a:gsLst>
              <a:gs pos="0">
                <a:schemeClr val="accent1">
                  <a:lumMod val="25000"/>
                  <a:lumOff val="75000"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lumMod val="85000"/>
                  <a:alpha val="100000"/>
                </a:schemeClr>
              </a:gs>
            </a:gsLst>
            <a:lin ang="5400000" scaled="1"/>
          </a:gra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600"/>
          </a:p>
        </p:txBody>
      </p:sp>
      <p:sp>
        <p:nvSpPr>
          <p:cNvPr id="3" name="箭头: V 形 260"/>
          <p:cNvSpPr/>
          <p:nvPr/>
        </p:nvSpPr>
        <p:spPr>
          <a:xfrm>
            <a:off x="5672455" y="5351145"/>
            <a:ext cx="866775" cy="325755"/>
          </a:xfrm>
          <a:prstGeom prst="rightArrow">
            <a:avLst/>
          </a:prstGeom>
          <a:gradFill>
            <a:gsLst>
              <a:gs pos="0">
                <a:schemeClr val="accent1">
                  <a:lumMod val="25000"/>
                  <a:lumOff val="75000"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lumMod val="85000"/>
                  <a:alpha val="100000"/>
                </a:schemeClr>
              </a:gs>
            </a:gsLst>
            <a:lin ang="5400000" scaled="1"/>
          </a:gra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600"/>
          </a:p>
        </p:txBody>
      </p:sp>
      <p:sp>
        <p:nvSpPr>
          <p:cNvPr id="4" name="箭头: V 形 260"/>
          <p:cNvSpPr/>
          <p:nvPr/>
        </p:nvSpPr>
        <p:spPr>
          <a:xfrm>
            <a:off x="8682990" y="5344795"/>
            <a:ext cx="866775" cy="325755"/>
          </a:xfrm>
          <a:prstGeom prst="rightArrow">
            <a:avLst/>
          </a:prstGeom>
          <a:gradFill>
            <a:gsLst>
              <a:gs pos="0">
                <a:schemeClr val="accent1">
                  <a:lumMod val="25000"/>
                  <a:lumOff val="75000"/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accent1">
                  <a:lumMod val="85000"/>
                  <a:alpha val="100000"/>
                </a:schemeClr>
              </a:gs>
            </a:gsLst>
            <a:lin ang="5400000" scaled="1"/>
          </a:gradFill>
          <a:ln w="12700">
            <a:noFill/>
            <a:prstDash val="solid"/>
            <a:miter lim="800000"/>
          </a:ln>
        </p:spPr>
        <p:txBody>
          <a:bodyPr anchor="ctr"/>
          <a:p>
            <a:pPr algn="ctr"/>
            <a:endParaRPr sz="1600"/>
          </a:p>
        </p:txBody>
      </p:sp>
      <p:sp>
        <p:nvSpPr>
          <p:cNvPr id="6" name="文本框 5"/>
          <p:cNvSpPr txBox="1"/>
          <p:nvPr/>
        </p:nvSpPr>
        <p:spPr>
          <a:xfrm>
            <a:off x="8701405" y="6318250"/>
            <a:ext cx="359029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10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11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12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13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14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15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16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17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18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19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2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20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21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22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23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24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25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26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27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28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29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3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30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31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32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33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34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35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36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37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38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39.xml><?xml version="1.0" encoding="utf-8"?>
<p:tagLst xmlns:p="http://schemas.openxmlformats.org/presentationml/2006/main">
  <p:tag name="commondata" val="eyJoZGlkIjoiZTBkODQ3NTFmZjMyNGNkMDE1MTY4MzFmNjZhZTc2NjUifQ=="/>
</p:tagLst>
</file>

<file path=ppt/tags/tag4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5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6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7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8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ags/tag9.xml><?xml version="1.0" encoding="utf-8"?>
<p:tagLst xmlns:p="http://schemas.openxmlformats.org/presentationml/2006/main">
  <p:tag name="KSO_WM_DIAGRAM_VIRTUALLY_FRAME" val="{&quot;height&quot;:374.72102362204726,&quot;left&quot;:298.04779527559054,&quot;top&quot;:120.41157480314959,&quot;width&quot;:428.512283464567}"/>
</p:tagLst>
</file>

<file path=ppt/theme/theme1.xml><?xml version="1.0" encoding="utf-8"?>
<a:theme xmlns:a="http://schemas.openxmlformats.org/drawingml/2006/main" name="Office 主题​​">
  <a:themeElements>
    <a:clrScheme name="template_ppt_simple_geometry_blue">
      <a:dk1>
        <a:srgbClr val="000000"/>
      </a:dk1>
      <a:lt1>
        <a:srgbClr val="FFFFFF"/>
      </a:lt1>
      <a:dk2>
        <a:srgbClr val="262C32"/>
      </a:dk2>
      <a:lt2>
        <a:srgbClr val="EAF3FF"/>
      </a:lt2>
      <a:accent1>
        <a:srgbClr val="1D6EFC"/>
      </a:accent1>
      <a:accent2>
        <a:srgbClr val="7FADFE"/>
      </a:accent2>
      <a:accent3>
        <a:srgbClr val="4186FF"/>
      </a:accent3>
      <a:accent4>
        <a:srgbClr val="1555DB"/>
      </a:accent4>
      <a:accent5>
        <a:srgbClr val="3BBEFE"/>
      </a:accent5>
      <a:accent6>
        <a:srgbClr val="536DFE"/>
      </a:accent6>
      <a:hlink>
        <a:srgbClr val="175CEB"/>
      </a:hlink>
      <a:folHlink>
        <a:srgbClr val="81868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2326</Words>
  <Application>WPS 演示</Application>
  <PresentationFormat/>
  <Paragraphs>495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宋体</vt:lpstr>
      <vt:lpstr>Wingdings</vt:lpstr>
      <vt:lpstr>默认字体</vt:lpstr>
      <vt:lpstr>Segoe Print</vt:lpstr>
      <vt:lpstr>微软雅黑</vt:lpstr>
      <vt:lpstr>微软雅黑 Light</vt:lpstr>
      <vt:lpstr>Microsoft YaHei Bold</vt:lpstr>
      <vt:lpstr>Segoe UI</vt:lpstr>
      <vt:lpstr>Arial Unicode MS</vt:lpstr>
      <vt:lpstr>等线</vt:lpstr>
      <vt:lpstr>黑体</vt:lpstr>
      <vt:lpstr>Office 主题​​</vt:lpstr>
      <vt:lpstr>xkernel</vt:lpstr>
      <vt:lpstr>PowerPoint 演示文稿</vt:lpstr>
      <vt:lpstr>1 内核架构设计</vt:lpstr>
      <vt:lpstr>PowerPoint 演示文稿</vt:lpstr>
      <vt:lpstr>PowerPoint 演示文稿</vt:lpstr>
      <vt:lpstr>2.1 内核模块设计——中断管理</vt:lpstr>
      <vt:lpstr>2.1 内核模块设计——中断管理</vt:lpstr>
      <vt:lpstr>2.1 内核模块设计——中断管理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xkernel</dc:title>
  <dc:creator/>
  <cp:lastModifiedBy>夏日清荷</cp:lastModifiedBy>
  <cp:revision>29</cp:revision>
  <dcterms:created xsi:type="dcterms:W3CDTF">2024-08-15T15:20:00Z</dcterms:created>
  <dcterms:modified xsi:type="dcterms:W3CDTF">2024-08-16T06:39:22Z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9F26254FCF7346CBA768644B5D27FA31_12</vt:lpwstr>
  </property>
  <property fmtid="{D5CDD505-2E9C-101B-9397-08002B2CF9AE}" pid="3" name="KSOProductBuildVer">
    <vt:lpwstr>2052-12.1.0.17133</vt:lpwstr>
  </property>
</Properties>
</file>