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282" r:id="rId2"/>
    <p:sldId id="283" r:id="rId3"/>
    <p:sldId id="257" r:id="rId4"/>
    <p:sldId id="269" r:id="rId5"/>
    <p:sldId id="272" r:id="rId6"/>
    <p:sldId id="264" r:id="rId7"/>
    <p:sldId id="265" r:id="rId8"/>
    <p:sldId id="273" r:id="rId9"/>
    <p:sldId id="274" r:id="rId10"/>
    <p:sldId id="275" r:id="rId11"/>
    <p:sldId id="276" r:id="rId12"/>
    <p:sldId id="277" r:id="rId13"/>
    <p:sldId id="267" r:id="rId14"/>
    <p:sldId id="284" r:id="rId15"/>
    <p:sldId id="263" r:id="rId16"/>
  </p:sldIdLst>
  <p:sldSz cx="9144000" cy="6858000" type="screen4x3"/>
  <p:notesSz cx="6858000" cy="9144000"/>
  <p:custDataLst>
    <p:tags r:id="rId18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74" autoAdjust="0"/>
  </p:normalViewPr>
  <p:slideViewPr>
    <p:cSldViewPr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2024/3/17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9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9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9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5" name="Rectangle 44"/>
          <p:cNvSpPr/>
          <p:nvPr/>
        </p:nvSpPr>
        <p:spPr>
          <a:xfrm>
            <a:off x="363160" y="402268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3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9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4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9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4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4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8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8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7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6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3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3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90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9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3/17/24</a:t>
            </a:fld>
            <a:endParaRPr kumimoji="0" lang="zh-CN" altLang="en-US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9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altLang="en-US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9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 smtClean="0">
                <a:solidFill>
                  <a:schemeClr val="tx2"/>
                </a:solidFill>
              </a:rPr>
              <a:t>‹#›</a:t>
            </a:fld>
            <a:endParaRPr kumimoji="0" lang="zh-CN" alt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1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Bootstrap</a:t>
            </a:r>
            <a:r>
              <a:rPr lang="zh-CN" altLang="en-US" dirty="0"/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>
              <a:lnSpc>
                <a:spcPct val="114000"/>
              </a:lnSpc>
            </a:pPr>
            <a:r>
              <a:rPr lang="en-US" altLang="zh-CN" dirty="0"/>
              <a:t>Bootstrap</a:t>
            </a:r>
            <a:r>
              <a:rPr altLang="en-US" dirty="0"/>
              <a:t>是一个前端</a:t>
            </a:r>
            <a:r>
              <a:rPr lang="en-US" altLang="zh-CN" dirty="0"/>
              <a:t>CSS</a:t>
            </a:r>
            <a:r>
              <a:rPr altLang="en-US" dirty="0"/>
              <a:t>框架</a:t>
            </a:r>
          </a:p>
          <a:p>
            <a:pPr>
              <a:lnSpc>
                <a:spcPct val="114000"/>
              </a:lnSpc>
            </a:pPr>
            <a:r>
              <a:rPr lang="en-US" altLang="zh-CN" dirty="0"/>
              <a:t>Bootstrap</a:t>
            </a:r>
            <a:r>
              <a:rPr altLang="en-US" dirty="0"/>
              <a:t>版本简介</a:t>
            </a:r>
          </a:p>
          <a:p>
            <a:pPr>
              <a:lnSpc>
                <a:spcPct val="114000"/>
              </a:lnSpc>
            </a:pPr>
            <a:r>
              <a:rPr lang="en-US" altLang="zh-CN" dirty="0">
                <a:sym typeface="+mn-ea"/>
              </a:rPr>
              <a:t>Bootstrap</a:t>
            </a:r>
            <a:r>
              <a:rPr altLang="en-US" dirty="0">
                <a:sym typeface="+mn-ea"/>
              </a:rPr>
              <a:t>的特点</a:t>
            </a:r>
            <a:endParaRPr altLang="en-US" dirty="0"/>
          </a:p>
          <a:p>
            <a:pPr>
              <a:lnSpc>
                <a:spcPct val="114000"/>
              </a:lnSpc>
            </a:pPr>
            <a:r>
              <a:rPr altLang="en-US" dirty="0"/>
              <a:t>在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网页中引入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Bootstrap</a:t>
            </a:r>
          </a:p>
          <a:p>
            <a:pPr>
              <a:lnSpc>
                <a:spcPct val="114000"/>
              </a:lnSpc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Bootstrap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的常用样式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标题类</a:t>
            </a:r>
            <a:endParaRPr lang="en-US" altLang="zh-CN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文本类</a:t>
            </a:r>
            <a:endParaRPr altLang="en-US" dirty="0"/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列表类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图片类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表格类</a:t>
            </a:r>
          </a:p>
          <a:p>
            <a:pPr>
              <a:lnSpc>
                <a:spcPct val="114000"/>
              </a:lnSpc>
            </a:pPr>
            <a:r>
              <a:rPr altLang="en-US" dirty="0">
                <a:sym typeface="+mn-ea"/>
              </a:rPr>
              <a:t>图标库</a:t>
            </a:r>
            <a:r>
              <a:rPr lang="en-US" altLang="zh-CN" dirty="0">
                <a:sym typeface="+mn-ea"/>
              </a:rPr>
              <a:t>Icons</a:t>
            </a:r>
            <a:endParaRPr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>
                <a:sym typeface="+mn-ea"/>
              </a:rPr>
              <a:t>章</a:t>
            </a:r>
            <a:r>
              <a:rPr lang="en-US" dirty="0"/>
              <a:t>  </a:t>
            </a:r>
            <a:r>
              <a:rPr lang="en-US" altLang="zh-CN" dirty="0">
                <a:sym typeface="+mn-ea"/>
              </a:rPr>
              <a:t>Bootstrap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Bootstrap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的常用样式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图片类</a:t>
            </a:r>
          </a:p>
          <a:p>
            <a:pPr lvl="2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响应式图片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&lt;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img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src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="1.jpg" class="</a:t>
            </a:r>
            <a:r>
              <a:rPr lang="en-US" altLang="zh-CN" b="1" dirty="0" err="1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img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-fluid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"&gt;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img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-fluid {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   max-width: 100%;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   height: auto;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pPr lvl="2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缩略图样式</a:t>
            </a:r>
          </a:p>
          <a:p>
            <a:pPr lvl="4"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&lt;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img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src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="1.jpg" class="</a:t>
            </a:r>
            <a:r>
              <a:rPr lang="en-US" altLang="zh-CN" b="1" dirty="0" err="1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img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-thumbnail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"&gt;</a:t>
            </a:r>
          </a:p>
          <a:p>
            <a:pPr lvl="4">
              <a:lnSpc>
                <a:spcPct val="114000"/>
              </a:lnSpc>
              <a:buNone/>
            </a:pP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>
                <a:sym typeface="+mn-ea"/>
              </a:rPr>
              <a:t>章</a:t>
            </a:r>
            <a:r>
              <a:rPr lang="en-US" dirty="0"/>
              <a:t>  </a:t>
            </a:r>
            <a:r>
              <a:rPr lang="en-US" altLang="zh-CN" dirty="0">
                <a:sym typeface="+mn-ea"/>
              </a:rPr>
              <a:t>Bootstrap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Bootstrap</a:t>
            </a:r>
            <a:r>
              <a:rPr lang="zh-CN" altLang="en-US" dirty="0"/>
              <a:t>的常用样式</a:t>
            </a:r>
            <a:r>
              <a:rPr lang="en-US" altLang="zh-CN" dirty="0"/>
              <a:t>——</a:t>
            </a:r>
            <a:r>
              <a:rPr lang="zh-CN" altLang="en-US" dirty="0"/>
              <a:t>表格类</a:t>
            </a:r>
          </a:p>
          <a:p>
            <a:pPr lvl="2"/>
            <a:r>
              <a:rPr lang="zh-CN" altLang="en-US" dirty="0"/>
              <a:t>基础表格样式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&lt;table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...&lt;/table&gt;</a:t>
            </a:r>
          </a:p>
          <a:p>
            <a:pPr lvl="4">
              <a:lnSpc>
                <a:spcPct val="114000"/>
              </a:lnSpc>
              <a:buNone/>
            </a:pP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zh-CN" altLang="en-US"/>
              <a:t>斑马纹效果</a:t>
            </a:r>
            <a:endParaRPr lang="zh-CN" altLang="en-US" dirty="0"/>
          </a:p>
          <a:p>
            <a:pPr lvl="4">
              <a:lnSpc>
                <a:spcPct val="114000"/>
              </a:lnSpc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&lt;table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table table-striped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...&lt;/table&gt;</a:t>
            </a:r>
          </a:p>
          <a:p>
            <a:pPr lvl="4">
              <a:lnSpc>
                <a:spcPct val="114000"/>
              </a:lnSpc>
              <a:buNone/>
            </a:pP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zh-CN" altLang="en-US" dirty="0"/>
              <a:t>增加边框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&lt;table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table table-striped </a:t>
            </a:r>
            <a:r>
              <a:rPr lang="en-US" altLang="zh-CN" sz="14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table-bordered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...&lt;/table&gt;</a:t>
            </a: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lvl="4">
              <a:lnSpc>
                <a:spcPct val="114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>
                <a:sym typeface="+mn-ea"/>
              </a:rPr>
              <a:t>章</a:t>
            </a:r>
            <a:r>
              <a:rPr lang="en-US" dirty="0"/>
              <a:t>  </a:t>
            </a:r>
            <a:r>
              <a:rPr lang="en-US" altLang="zh-CN" dirty="0">
                <a:sym typeface="+mn-ea"/>
              </a:rPr>
              <a:t>Bootstrap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Bootstrap</a:t>
            </a:r>
            <a:r>
              <a:rPr lang="zh-CN" altLang="en-US" dirty="0"/>
              <a:t>的常用样式</a:t>
            </a:r>
            <a:r>
              <a:rPr lang="en-US" altLang="zh-CN" dirty="0"/>
              <a:t>——</a:t>
            </a:r>
            <a:r>
              <a:rPr lang="zh-CN" altLang="en-US" dirty="0"/>
              <a:t>表格类</a:t>
            </a:r>
          </a:p>
          <a:p>
            <a:pPr lvl="2"/>
            <a:r>
              <a:rPr lang="zh-CN" altLang="en-US" dirty="0"/>
              <a:t>响应式表格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&lt;div class="</a:t>
            </a:r>
            <a:r>
              <a:rPr lang="en-US" altLang="zh-CN" sz="1600" b="1" dirty="0">
                <a:solidFill>
                  <a:srgbClr val="24292E"/>
                </a:solidFill>
                <a:latin typeface="Consolas" panose="020B0609020204030204" pitchFamily="49" charset="0"/>
              </a:rPr>
              <a:t>table-responsive</a:t>
            </a: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"&gt;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  &lt;table class="table table-striped table-bordered"&gt;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  &lt;/table&gt;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>
                <a:sym typeface="+mn-ea"/>
              </a:rPr>
              <a:t>Bootstrap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zh-CN" altLang="en-US" dirty="0"/>
              <a:t>图标库</a:t>
            </a:r>
            <a:r>
              <a:rPr lang="en-US" altLang="zh-CN" dirty="0"/>
              <a:t>Icons</a:t>
            </a:r>
          </a:p>
          <a:p>
            <a:pPr lvl="2">
              <a:lnSpc>
                <a:spcPct val="114000"/>
              </a:lnSpc>
            </a:pPr>
            <a:r>
              <a:rPr lang="zh-CN" altLang="en-US" dirty="0"/>
              <a:t>基础用法</a:t>
            </a:r>
          </a:p>
          <a:p>
            <a:pPr lvl="3">
              <a:buNone/>
            </a:pP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class="bi-chat-dots"&gt;&lt;/</a:t>
            </a:r>
            <a:r>
              <a:rPr lang="en-US" altLang="zh-CN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>
              <a:lnSpc>
                <a:spcPct val="114000"/>
              </a:lnSpc>
            </a:pPr>
            <a:r>
              <a:rPr lang="zh-CN" altLang="en-US" dirty="0"/>
              <a:t>设置颜色</a:t>
            </a:r>
          </a:p>
          <a:p>
            <a:pPr lvl="3">
              <a:buNone/>
            </a:pP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class="bi-chat-dots-fill text-primary"&gt;&lt;/</a:t>
            </a:r>
            <a:r>
              <a:rPr lang="en-US" altLang="zh-CN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>
              <a:lnSpc>
                <a:spcPct val="114000"/>
              </a:lnSpc>
            </a:pPr>
            <a:r>
              <a:rPr lang="zh-CN" altLang="en-US" dirty="0"/>
              <a:t>基础用法</a:t>
            </a:r>
          </a:p>
          <a:p>
            <a:pPr lvl="3">
              <a:buNone/>
            </a:pP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class="bi-chat-dots-fill fs-2"&gt;&lt;/</a:t>
            </a:r>
            <a:r>
              <a:rPr lang="en-US" altLang="zh-CN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>
              <a:lnSpc>
                <a:spcPct val="114000"/>
              </a:lnSpc>
            </a:pPr>
            <a:r>
              <a:rPr lang="zh-CN" altLang="en-US" dirty="0"/>
              <a:t>带图标的按钮</a:t>
            </a:r>
          </a:p>
          <a:p>
            <a:pPr lvl="3">
              <a:buNone/>
            </a:pP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&lt;button class="</a:t>
            </a:r>
            <a:r>
              <a:rPr lang="en-US" altLang="zh-CN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-primary"&gt;</a:t>
            </a:r>
          </a:p>
          <a:p>
            <a:pPr lvl="3">
              <a:buNone/>
            </a:pP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zh-CN" alt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按钮 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class="bi-chat-dots-fill"&gt;&lt;/</a:t>
            </a:r>
            <a:r>
              <a:rPr lang="en-US" altLang="zh-CN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3">
              <a:buNone/>
            </a:pPr>
            <a:r>
              <a:rPr lang="en-US" altLang="zh-CN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pPr lvl="3">
              <a:buNone/>
            </a:pPr>
            <a:endParaRPr lang="en-US" altLang="zh-CN" sz="1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lvl="3">
              <a:buNone/>
            </a:pPr>
            <a:endParaRPr lang="en-US" altLang="zh-CN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162940"/>
            <a:ext cx="3419872" cy="2231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Bootstrap</a:t>
            </a:r>
            <a:r>
              <a:rPr lang="zh-CN" altLang="en-US" dirty="0"/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>
              <a:lnSpc>
                <a:spcPct val="114000"/>
              </a:lnSpc>
            </a:pPr>
            <a:r>
              <a:rPr lang="en-US" altLang="zh-CN" dirty="0"/>
              <a:t>Bootstrap</a:t>
            </a:r>
            <a:r>
              <a:rPr altLang="en-US" dirty="0"/>
              <a:t>是一个前端</a:t>
            </a:r>
            <a:r>
              <a:rPr lang="en-US" altLang="zh-CN" dirty="0"/>
              <a:t>CSS</a:t>
            </a:r>
            <a:r>
              <a:rPr altLang="en-US" dirty="0"/>
              <a:t>框架</a:t>
            </a:r>
          </a:p>
          <a:p>
            <a:pPr>
              <a:lnSpc>
                <a:spcPct val="114000"/>
              </a:lnSpc>
            </a:pPr>
            <a:r>
              <a:rPr lang="en-US" altLang="zh-CN" dirty="0"/>
              <a:t>Bootstrap</a:t>
            </a:r>
            <a:r>
              <a:rPr altLang="en-US" dirty="0"/>
              <a:t>版本简介</a:t>
            </a:r>
          </a:p>
          <a:p>
            <a:pPr>
              <a:lnSpc>
                <a:spcPct val="114000"/>
              </a:lnSpc>
            </a:pPr>
            <a:r>
              <a:rPr lang="en-US" altLang="zh-CN" dirty="0">
                <a:sym typeface="+mn-ea"/>
              </a:rPr>
              <a:t>Bootstrap</a:t>
            </a:r>
            <a:r>
              <a:rPr altLang="en-US" dirty="0">
                <a:sym typeface="+mn-ea"/>
              </a:rPr>
              <a:t>的特点</a:t>
            </a:r>
            <a:endParaRPr altLang="en-US" dirty="0"/>
          </a:p>
          <a:p>
            <a:pPr>
              <a:lnSpc>
                <a:spcPct val="114000"/>
              </a:lnSpc>
            </a:pPr>
            <a:r>
              <a:rPr altLang="en-US" dirty="0"/>
              <a:t>在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网页中引入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Bootstrap</a:t>
            </a:r>
          </a:p>
          <a:p>
            <a:pPr>
              <a:lnSpc>
                <a:spcPct val="114000"/>
              </a:lnSpc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Bootstrap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的常用样式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标题类</a:t>
            </a:r>
            <a:endParaRPr lang="en-US" altLang="zh-CN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文本类</a:t>
            </a:r>
            <a:endParaRPr altLang="en-US" dirty="0"/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列表类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图片类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表格类</a:t>
            </a:r>
          </a:p>
          <a:p>
            <a:pPr>
              <a:lnSpc>
                <a:spcPct val="114000"/>
              </a:lnSpc>
            </a:pPr>
            <a:r>
              <a:rPr altLang="en-US" dirty="0">
                <a:sym typeface="+mn-ea"/>
              </a:rPr>
              <a:t>图标库</a:t>
            </a:r>
            <a:r>
              <a:rPr lang="en-US" altLang="zh-CN" dirty="0">
                <a:sym typeface="+mn-ea"/>
              </a:rPr>
              <a:t>Icons</a:t>
            </a:r>
            <a:endParaRPr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12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原子化与</a:t>
            </a:r>
            <a:r>
              <a:rPr altLang="en-US" dirty="0"/>
              <a:t>工具类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Bootstrap</a:t>
            </a:r>
            <a:r>
              <a:rPr lang="zh-CN" altLang="en-US" dirty="0"/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图片 3" descr="202104251045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30" y="1913255"/>
            <a:ext cx="3569970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Bootstrap</a:t>
            </a:r>
            <a:r>
              <a:rPr lang="zh-CN" altLang="en-US" dirty="0"/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Bootstrap</a:t>
            </a:r>
            <a:r>
              <a:rPr lang="zh-CN" altLang="en-US" dirty="0"/>
              <a:t>是一个前端</a:t>
            </a:r>
            <a:r>
              <a:rPr lang="en-US" altLang="zh-CN" dirty="0"/>
              <a:t>CSS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dirty="0"/>
              <a:t>包含了基本的元素样式重置、页面排版、图标库、栅格布局、表单样式、工具类、组件库等代码块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dirty="0"/>
              <a:t>快速构建移动优先的响应式页面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dirty="0"/>
              <a:t>简化</a:t>
            </a:r>
            <a:r>
              <a:rPr lang="en-US" altLang="zh-CN" dirty="0"/>
              <a:t>Web</a:t>
            </a:r>
            <a:r>
              <a:rPr lang="zh-CN" altLang="en-US" dirty="0"/>
              <a:t>前端开发的工作，提高效率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860" y="4365104"/>
            <a:ext cx="2173740" cy="1833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Bootstrap</a:t>
            </a:r>
            <a:r>
              <a:rPr lang="zh-CN" altLang="en-US" dirty="0"/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Bootstrap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版本简介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首个版本于</a:t>
            </a: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2011.8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发布，由</a:t>
            </a: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Twitter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公司的两位设计师主导开发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v2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可选的响应式布局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v3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默认为“移动设备优先”的方式响应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v4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迁移到</a:t>
            </a: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sass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、</a:t>
            </a: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flexbox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，引入工具类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v5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删除对旧浏览器的支持，不依赖</a:t>
            </a: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jQuery</a:t>
            </a:r>
          </a:p>
          <a:p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Bootstrap</a:t>
            </a:r>
            <a:r>
              <a:rPr lang="zh-CN" altLang="en-US" dirty="0"/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Bootstrap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的特点</a:t>
            </a:r>
          </a:p>
          <a:p>
            <a:pPr lvl="3">
              <a:buNone/>
            </a:pP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1. </a:t>
            </a:r>
            <a:r>
              <a:rPr lang="zh-CN" altLang="en-US" sz="2400" dirty="0">
                <a:latin typeface="Calibri" panose="020F0502020204030204" charset="0"/>
                <a:cs typeface="Calibri" panose="020F0502020204030204" charset="0"/>
              </a:rPr>
              <a:t>响应式设计</a:t>
            </a:r>
          </a:p>
          <a:p>
            <a:pPr lvl="3">
              <a:buNone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2. </a:t>
            </a:r>
            <a:r>
              <a:rPr lang="zh-CN" altLang="en-US" sz="2400" dirty="0">
                <a:latin typeface="Calibri" panose="020F0502020204030204" charset="0"/>
                <a:cs typeface="Calibri" panose="020F0502020204030204" charset="0"/>
              </a:rPr>
              <a:t>工具类优先</a:t>
            </a:r>
            <a:endParaRPr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 lvl="3">
              <a:buNone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3. </a:t>
            </a:r>
            <a:r>
              <a:rPr lang="zh-CN" altLang="en-US" sz="2400" dirty="0">
                <a:latin typeface="Calibri" panose="020F0502020204030204" charset="0"/>
                <a:cs typeface="Calibri" panose="020F0502020204030204" charset="0"/>
              </a:rPr>
              <a:t>丰富的组件</a:t>
            </a:r>
            <a:endParaRPr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 lvl="3">
              <a:buNone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4. </a:t>
            </a:r>
            <a:r>
              <a:rPr lang="zh-CN" altLang="en-US" sz="2400" dirty="0">
                <a:latin typeface="Calibri" panose="020F0502020204030204" charset="0"/>
                <a:cs typeface="Calibri" panose="020F0502020204030204" charset="0"/>
              </a:rPr>
              <a:t>学习曲线平缓</a:t>
            </a:r>
            <a:endParaRPr 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 lvl="3">
              <a:buNone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5. 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CSS</a:t>
            </a:r>
            <a:r>
              <a:rPr lang="zh-CN" altLang="en-US" sz="2400" dirty="0">
                <a:latin typeface="Calibri" panose="020F0502020204030204" charset="0"/>
                <a:cs typeface="Calibri" panose="020F0502020204030204" charset="0"/>
              </a:rPr>
              <a:t>预编译</a:t>
            </a:r>
            <a:endParaRPr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 lvl="3">
              <a:buNone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6.</a:t>
            </a:r>
            <a:r>
              <a:rPr lang="zh-CN" altLang="en-US" sz="2400" dirty="0">
                <a:latin typeface="Calibri" panose="020F0502020204030204" charset="0"/>
                <a:cs typeface="Calibri" panose="020F0502020204030204" charset="0"/>
              </a:rPr>
              <a:t>易与其他框架结合使用</a:t>
            </a:r>
            <a:endParaRPr 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Bootstrap</a:t>
            </a:r>
            <a:r>
              <a:rPr lang="zh-CN" altLang="en-US" dirty="0"/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zh-CN" altLang="en-US" sz="6300" dirty="0">
                <a:latin typeface="Calibri" panose="020F0502020204030204" charset="0"/>
                <a:cs typeface="Calibri" panose="020F0502020204030204" charset="0"/>
              </a:rPr>
              <a:t>在网页中引入</a:t>
            </a:r>
            <a:r>
              <a:rPr lang="en-US" altLang="zh-CN" sz="6300" dirty="0">
                <a:latin typeface="Calibri" panose="020F0502020204030204" charset="0"/>
                <a:cs typeface="Calibri" panose="020F0502020204030204" charset="0"/>
              </a:rPr>
              <a:t>Bootstrap</a:t>
            </a:r>
            <a:endParaRPr lang="zh-CN" altLang="en-US" sz="6300" dirty="0">
              <a:latin typeface="Calibri" panose="020F0502020204030204" charset="0"/>
              <a:cs typeface="Calibri" panose="020F0502020204030204" charset="0"/>
            </a:endParaRPr>
          </a:p>
          <a:p>
            <a:pPr marL="768350" lvl="2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&lt;!doctype html&gt; &lt;!– </a:t>
            </a:r>
            <a:r>
              <a:rPr lang="en-US" altLang="zh-CN" sz="3500" dirty="0">
                <a:latin typeface="Calibri" panose="020F0502020204030204" charset="0"/>
                <a:cs typeface="Calibri" panose="020F0502020204030204" charset="0"/>
              </a:rPr>
              <a:t>html5</a:t>
            </a:r>
            <a:r>
              <a:rPr lang="zh-CN" altLang="en-US" sz="3500" dirty="0">
                <a:latin typeface="Calibri" panose="020F0502020204030204" charset="0"/>
                <a:cs typeface="Calibri" panose="020F0502020204030204" charset="0"/>
              </a:rPr>
              <a:t>声明</a:t>
            </a:r>
            <a:r>
              <a:rPr lang="en-US" altLang="zh-CN" sz="3500" dirty="0">
                <a:latin typeface="Calibri" panose="020F0502020204030204" charset="0"/>
                <a:cs typeface="Calibri" panose="020F0502020204030204" charset="0"/>
              </a:rPr>
              <a:t>--&gt;</a:t>
            </a:r>
            <a:endParaRPr lang="en-US" altLang="en-US" sz="3500" dirty="0">
              <a:latin typeface="Calibri" panose="020F0502020204030204" charset="0"/>
              <a:cs typeface="Calibri" panose="020F0502020204030204" charset="0"/>
            </a:endParaRPr>
          </a:p>
          <a:p>
            <a:pPr marL="768350" lvl="2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&lt;html lang="</a:t>
            </a:r>
            <a:r>
              <a:rPr lang="en-US" altLang="en-US" sz="3500" dirty="0" err="1">
                <a:latin typeface="Calibri" panose="020F0502020204030204" charset="0"/>
                <a:cs typeface="Calibri" panose="020F0502020204030204" charset="0"/>
              </a:rPr>
              <a:t>zh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-CN"&gt;</a:t>
            </a:r>
          </a:p>
          <a:p>
            <a:pPr marL="768350" lvl="2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&lt;head&gt;</a:t>
            </a:r>
          </a:p>
          <a:p>
            <a:pPr marL="1033145" lvl="3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  &lt;!-- </a:t>
            </a:r>
            <a:r>
              <a:rPr lang="zh-CN" altLang="en-US" sz="3500" dirty="0">
                <a:latin typeface="Calibri" panose="020F0502020204030204" charset="0"/>
                <a:cs typeface="Calibri" panose="020F0502020204030204" charset="0"/>
              </a:rPr>
              <a:t>必须的 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meta </a:t>
            </a:r>
            <a:r>
              <a:rPr lang="zh-CN" altLang="en-US" sz="3500" dirty="0">
                <a:latin typeface="Calibri" panose="020F0502020204030204" charset="0"/>
                <a:cs typeface="Calibri" panose="020F0502020204030204" charset="0"/>
              </a:rPr>
              <a:t>标签 </a:t>
            </a:r>
            <a:r>
              <a:rPr lang="en-US" altLang="zh-CN" sz="3500" dirty="0">
                <a:latin typeface="Calibri" panose="020F0502020204030204" charset="0"/>
                <a:cs typeface="Calibri" panose="020F0502020204030204" charset="0"/>
              </a:rPr>
              <a:t>--&gt;</a:t>
            </a:r>
          </a:p>
          <a:p>
            <a:pPr marL="1033145" lvl="3" indent="0">
              <a:buNone/>
            </a:pPr>
            <a:r>
              <a:rPr lang="en-US" altLang="zh-CN" sz="3500" dirty="0">
                <a:latin typeface="Calibri" panose="020F0502020204030204" charset="0"/>
                <a:cs typeface="Calibri" panose="020F0502020204030204" charset="0"/>
              </a:rPr>
              <a:t>  &lt;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meta charset="utf-8"&gt;</a:t>
            </a:r>
          </a:p>
          <a:p>
            <a:pPr marL="1033145" lvl="3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  &lt;meta name="viewport" content="width=device-width, initial-scale=1"&gt;</a:t>
            </a:r>
          </a:p>
          <a:p>
            <a:pPr marL="1033145" lvl="3" indent="0">
              <a:buNone/>
            </a:pPr>
            <a:endParaRPr lang="en-US" altLang="en-US" sz="3500" dirty="0"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  &lt;!-- Bootstrap </a:t>
            </a:r>
            <a:r>
              <a:rPr lang="zh-CN" altLang="en-US" sz="3500" dirty="0">
                <a:latin typeface="Calibri" panose="020F0502020204030204" charset="0"/>
                <a:cs typeface="Calibri" panose="020F0502020204030204" charset="0"/>
              </a:rPr>
              <a:t>的 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CSS </a:t>
            </a:r>
            <a:r>
              <a:rPr lang="zh-CN" altLang="en-US" sz="3500" dirty="0">
                <a:latin typeface="Calibri" panose="020F0502020204030204" charset="0"/>
                <a:cs typeface="Calibri" panose="020F0502020204030204" charset="0"/>
              </a:rPr>
              <a:t>文件 </a:t>
            </a:r>
            <a:r>
              <a:rPr lang="en-US" altLang="zh-CN" sz="3500" dirty="0">
                <a:latin typeface="Calibri" panose="020F0502020204030204" charset="0"/>
                <a:cs typeface="Calibri" panose="020F0502020204030204" charset="0"/>
              </a:rPr>
              <a:t>--&gt;</a:t>
            </a:r>
          </a:p>
          <a:p>
            <a:pPr marL="1033145" lvl="3" indent="0">
              <a:buNone/>
            </a:pPr>
            <a:r>
              <a:rPr lang="en-US" altLang="zh-CN" sz="3500" dirty="0">
                <a:latin typeface="Calibri" panose="020F0502020204030204" charset="0"/>
                <a:cs typeface="Calibri" panose="020F0502020204030204" charset="0"/>
              </a:rPr>
              <a:t>  &lt;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link </a:t>
            </a:r>
            <a:r>
              <a:rPr lang="en-US" altLang="en-US" sz="3500" dirty="0" err="1">
                <a:latin typeface="Calibri" panose="020F0502020204030204" charset="0"/>
                <a:cs typeface="Calibri" panose="020F0502020204030204" charset="0"/>
              </a:rPr>
              <a:t>rel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="stylesheet" </a:t>
            </a:r>
            <a:r>
              <a:rPr lang="en-US" altLang="en-US" sz="3500" dirty="0" err="1">
                <a:latin typeface="Calibri" panose="020F0502020204030204" charset="0"/>
                <a:cs typeface="Calibri" panose="020F0502020204030204" charset="0"/>
              </a:rPr>
              <a:t>href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="../</a:t>
            </a:r>
            <a:r>
              <a:rPr lang="en-US" altLang="en-US" sz="3500" dirty="0" err="1">
                <a:latin typeface="Calibri" panose="020F0502020204030204" charset="0"/>
                <a:cs typeface="Calibri" panose="020F0502020204030204" charset="0"/>
              </a:rPr>
              <a:t>dist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/</a:t>
            </a:r>
            <a:r>
              <a:rPr lang="en-US" altLang="en-US" sz="3500" dirty="0" err="1">
                <a:latin typeface="Calibri" panose="020F0502020204030204" charset="0"/>
                <a:cs typeface="Calibri" panose="020F0502020204030204" charset="0"/>
              </a:rPr>
              <a:t>css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/bootstrap.min.css"&gt;</a:t>
            </a:r>
          </a:p>
          <a:p>
            <a:pPr marL="1033145" lvl="3" indent="0">
              <a:buNone/>
            </a:pPr>
            <a:endParaRPr lang="en-US" altLang="en-US" sz="3500" dirty="0"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  &lt;title&gt;Hello, Bootstrap!&lt;/title&gt;</a:t>
            </a:r>
          </a:p>
          <a:p>
            <a:pPr marL="768350" lvl="2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&lt;/head&gt;</a:t>
            </a:r>
          </a:p>
          <a:p>
            <a:pPr marL="768350" lvl="2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&lt;body&gt;</a:t>
            </a:r>
          </a:p>
          <a:p>
            <a:pPr marL="1033145" lvl="3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  &lt;h1&gt;Hello, Bootstrap!&lt;/h1&gt;</a:t>
            </a:r>
          </a:p>
          <a:p>
            <a:pPr marL="1033145" lvl="3" indent="0">
              <a:buNone/>
            </a:pPr>
            <a:endParaRPr lang="en-US" altLang="en-US" sz="3500" dirty="0"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  &lt;!-- Bootstrap </a:t>
            </a:r>
            <a:r>
              <a:rPr lang="zh-CN" altLang="en-US" sz="3500" dirty="0">
                <a:latin typeface="Calibri" panose="020F0502020204030204" charset="0"/>
                <a:cs typeface="Calibri" panose="020F0502020204030204" charset="0"/>
              </a:rPr>
              <a:t>所需的 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JS </a:t>
            </a:r>
            <a:r>
              <a:rPr lang="zh-CN" altLang="en-US" sz="3500" dirty="0">
                <a:latin typeface="Calibri" panose="020F0502020204030204" charset="0"/>
                <a:cs typeface="Calibri" panose="020F0502020204030204" charset="0"/>
              </a:rPr>
              <a:t>文件 </a:t>
            </a:r>
            <a:r>
              <a:rPr lang="en-US" altLang="zh-CN" sz="3500" dirty="0">
                <a:latin typeface="Calibri" panose="020F0502020204030204" charset="0"/>
                <a:cs typeface="Calibri" panose="020F0502020204030204" charset="0"/>
              </a:rPr>
              <a:t>--&gt;</a:t>
            </a:r>
          </a:p>
          <a:p>
            <a:pPr marL="1033145" lvl="3" indent="0">
              <a:buNone/>
            </a:pPr>
            <a:r>
              <a:rPr lang="en-US" altLang="zh-CN" sz="3500" dirty="0">
                <a:latin typeface="Calibri" panose="020F0502020204030204" charset="0"/>
                <a:cs typeface="Calibri" panose="020F0502020204030204" charset="0"/>
              </a:rPr>
              <a:t>  &lt;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script </a:t>
            </a:r>
            <a:r>
              <a:rPr lang="en-US" altLang="en-US" sz="3500" dirty="0" err="1">
                <a:latin typeface="Calibri" panose="020F0502020204030204" charset="0"/>
                <a:cs typeface="Calibri" panose="020F0502020204030204" charset="0"/>
              </a:rPr>
              <a:t>src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="../</a:t>
            </a:r>
            <a:r>
              <a:rPr lang="en-US" altLang="en-US" sz="3500" dirty="0" err="1">
                <a:latin typeface="Calibri" panose="020F0502020204030204" charset="0"/>
                <a:cs typeface="Calibri" panose="020F0502020204030204" charset="0"/>
              </a:rPr>
              <a:t>dist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/</a:t>
            </a:r>
            <a:r>
              <a:rPr lang="en-US" altLang="en-US" sz="3500" dirty="0" err="1">
                <a:latin typeface="Calibri" panose="020F0502020204030204" charset="0"/>
                <a:cs typeface="Calibri" panose="020F0502020204030204" charset="0"/>
              </a:rPr>
              <a:t>js</a:t>
            </a: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/bootstrap.bundle.min.js"&gt;&lt;/script&gt;</a:t>
            </a:r>
          </a:p>
          <a:p>
            <a:pPr marL="768350" lvl="2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&lt;/body&gt;</a:t>
            </a:r>
          </a:p>
          <a:p>
            <a:pPr marL="768350" lvl="2" indent="0">
              <a:buNone/>
            </a:pPr>
            <a:r>
              <a:rPr lang="en-US" altLang="en-US" sz="3500" dirty="0">
                <a:latin typeface="Calibri" panose="020F0502020204030204" charset="0"/>
                <a:cs typeface="Calibri" panose="020F0502020204030204" charset="0"/>
              </a:rPr>
              <a:t>&lt;/html&gt;</a:t>
            </a:r>
            <a:endParaRPr altLang="en-US" sz="350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>
                <a:sym typeface="+mn-ea"/>
              </a:rPr>
              <a:t>Bootstrap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Bootstrap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的常用样式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标题类</a:t>
            </a:r>
          </a:p>
          <a:p>
            <a:pPr lvl="2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常规标题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h1~h6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4">
              <a:buNone/>
            </a:pP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&lt;h1&gt;h1 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一级标题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&lt;/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h1&gt;</a:t>
            </a:r>
          </a:p>
          <a:p>
            <a:pPr lvl="4">
              <a:buNone/>
            </a:pP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&lt;h2&gt;h2 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二级标题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&lt;/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h2&gt;</a:t>
            </a:r>
          </a:p>
          <a:p>
            <a:pPr lvl="2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副标题 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small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4">
              <a:lnSpc>
                <a:spcPct val="114000"/>
              </a:lnSpc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&lt;h2&gt; 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二级标题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lvl="4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small class="text-muted"&gt;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副标题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&lt;/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small&gt;&lt;/h2&gt;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突出标题 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display1~display6</a:t>
            </a:r>
          </a:p>
          <a:p>
            <a:pPr marL="1271270" lvl="4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&lt;h1 class="</a:t>
            </a:r>
            <a:r>
              <a:rPr lang="en-US" altLang="zh-CN" b="1" dirty="0">
                <a:latin typeface="Calibri" panose="020F0502020204030204" charset="0"/>
                <a:cs typeface="Calibri" panose="020F0502020204030204" charset="0"/>
              </a:rPr>
              <a:t>display-1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"&gt;Display 1&lt;/h1&gt;</a:t>
            </a:r>
          </a:p>
          <a:p>
            <a:pPr marL="1271270" lvl="4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&lt;h1 class="</a:t>
            </a:r>
            <a:r>
              <a:rPr lang="en-US" altLang="zh-CN" b="1" dirty="0">
                <a:latin typeface="Calibri" panose="020F0502020204030204" charset="0"/>
                <a:cs typeface="Calibri" panose="020F0502020204030204" charset="0"/>
              </a:rPr>
              <a:t>display-2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"&gt;Display 2&lt;/h1&gt;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>
                <a:sym typeface="+mn-ea"/>
              </a:rPr>
              <a:t>章</a:t>
            </a:r>
            <a:r>
              <a:rPr lang="en-US" dirty="0"/>
              <a:t>  </a:t>
            </a:r>
            <a:r>
              <a:rPr lang="en-US" altLang="zh-CN" dirty="0">
                <a:sym typeface="+mn-ea"/>
              </a:rPr>
              <a:t>Bootstrap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Bootstrap</a:t>
            </a:r>
            <a:r>
              <a:rPr lang="zh-CN" altLang="en-US" dirty="0"/>
              <a:t>的常用样式</a:t>
            </a:r>
            <a:r>
              <a:rPr lang="en-US" altLang="zh-CN" dirty="0"/>
              <a:t>——</a:t>
            </a:r>
            <a:r>
              <a:rPr lang="zh-CN" altLang="en-US" dirty="0"/>
              <a:t>文本类</a:t>
            </a:r>
          </a:p>
          <a:p>
            <a:pPr lvl="2"/>
            <a:r>
              <a:rPr lang="zh-CN" altLang="en-US" dirty="0"/>
              <a:t>突出段落 </a:t>
            </a:r>
            <a:r>
              <a:rPr lang="en-US" altLang="zh-CN" dirty="0"/>
              <a:t>lead</a:t>
            </a:r>
            <a:endParaRPr lang="zh-CN" altLang="en-US" dirty="0"/>
          </a:p>
          <a:p>
            <a:pPr lvl="4">
              <a:buNone/>
            </a:pPr>
            <a:r>
              <a:rPr lang="en-US" altLang="en-US" dirty="0"/>
              <a:t>&lt;</a:t>
            </a:r>
            <a:r>
              <a:rPr lang="en-US" altLang="zh-CN" dirty="0"/>
              <a:t>p class="</a:t>
            </a:r>
            <a:r>
              <a:rPr lang="en-US" altLang="zh-CN" b="1" dirty="0"/>
              <a:t>lead</a:t>
            </a:r>
            <a:r>
              <a:rPr lang="en-US" altLang="zh-CN" dirty="0"/>
              <a:t>"&gt; </a:t>
            </a:r>
            <a:r>
              <a:rPr lang="zh-CN" altLang="en-US" dirty="0"/>
              <a:t>从常规段落中脱颖而出</a:t>
            </a:r>
            <a:r>
              <a:rPr lang="en-US" altLang="zh-CN" dirty="0"/>
              <a:t>&lt;/p</a:t>
            </a:r>
            <a:r>
              <a:rPr lang="en-US" altLang="en-US" dirty="0"/>
              <a:t>&gt;</a:t>
            </a:r>
          </a:p>
          <a:p>
            <a:pPr lvl="2"/>
            <a:r>
              <a:rPr lang="zh-CN" altLang="en-US" dirty="0"/>
              <a:t>内联文本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dirty="0"/>
              <a:t>&lt;del&gt;&lt;/del&gt;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dirty="0"/>
              <a:t>&lt;u&gt;&lt;/u&gt;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dirty="0"/>
              <a:t>&lt;strong&gt;&lt;/strong&gt;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&gt;&lt;/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abbr</a:t>
            </a:r>
            <a:r>
              <a:rPr lang="en-US" altLang="zh-CN" dirty="0"/>
              <a:t>&gt;&lt;/</a:t>
            </a:r>
            <a:r>
              <a:rPr lang="en-US" altLang="zh-CN" dirty="0" err="1"/>
              <a:t>abbr</a:t>
            </a:r>
            <a:r>
              <a:rPr lang="en-US" altLang="zh-CN" dirty="0"/>
              <a:t>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dirty="0"/>
              <a:t>&lt;blockquote&gt;&lt;/ blockquote &gt;</a:t>
            </a:r>
          </a:p>
          <a:p>
            <a:pPr lvl="4">
              <a:lnSpc>
                <a:spcPct val="114000"/>
              </a:lnSpc>
              <a:buNone/>
            </a:pPr>
            <a:endParaRPr lang="en-US" altLang="zh-CN" dirty="0"/>
          </a:p>
          <a:p>
            <a:pPr lvl="4">
              <a:lnSpc>
                <a:spcPct val="114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11</a:t>
            </a:r>
            <a:r>
              <a:rPr altLang="en-US" dirty="0">
                <a:sym typeface="+mn-ea"/>
              </a:rPr>
              <a:t>章</a:t>
            </a:r>
            <a:r>
              <a:rPr lang="en-US" dirty="0"/>
              <a:t>  </a:t>
            </a:r>
            <a:r>
              <a:rPr lang="en-US" altLang="zh-CN" dirty="0">
                <a:sym typeface="+mn-ea"/>
              </a:rPr>
              <a:t>Bootstrap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Bootstrap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的常用样式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列表类</a:t>
            </a:r>
          </a:p>
          <a:p>
            <a:pPr lvl="2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移除默认样式</a:t>
            </a:r>
          </a:p>
          <a:p>
            <a:pPr lvl="4">
              <a:buNone/>
            </a:pPr>
            <a:r>
              <a:rPr lang="it-IT" altLang="en-US" dirty="0">
                <a:latin typeface="Calibri" panose="020F0502020204030204" charset="0"/>
                <a:cs typeface="Calibri" panose="020F0502020204030204" charset="0"/>
              </a:rPr>
              <a:t>&lt;ul class="</a:t>
            </a:r>
            <a:r>
              <a:rPr lang="it-IT" altLang="en-US" b="1" dirty="0">
                <a:latin typeface="Calibri" panose="020F0502020204030204" charset="0"/>
                <a:cs typeface="Calibri" panose="020F0502020204030204" charset="0"/>
              </a:rPr>
              <a:t>list-unstyled</a:t>
            </a:r>
            <a:r>
              <a:rPr lang="it-IT" altLang="en-US" dirty="0">
                <a:latin typeface="Calibri" panose="020F0502020204030204" charset="0"/>
                <a:cs typeface="Calibri" panose="020F0502020204030204" charset="0"/>
              </a:rPr>
              <a:t>"&gt;</a:t>
            </a:r>
          </a:p>
          <a:p>
            <a:pPr lvl="4">
              <a:buNone/>
            </a:pPr>
            <a:r>
              <a:rPr lang="it-IT" altLang="en-US" dirty="0">
                <a:latin typeface="Calibri" panose="020F0502020204030204" charset="0"/>
                <a:cs typeface="Calibri" panose="020F0502020204030204" charset="0"/>
              </a:rPr>
              <a:t>  &lt;li&gt;HTML5&lt;/li&gt;</a:t>
            </a:r>
          </a:p>
          <a:p>
            <a:pPr lvl="4">
              <a:buNone/>
            </a:pPr>
            <a:r>
              <a:rPr lang="it-IT" altLang="en-US" dirty="0">
                <a:latin typeface="Calibri" panose="020F0502020204030204" charset="0"/>
                <a:cs typeface="Calibri" panose="020F0502020204030204" charset="0"/>
              </a:rPr>
              <a:t>  &lt;li&gt;CSS3&lt;/li&gt;</a:t>
            </a:r>
          </a:p>
          <a:p>
            <a:pPr lvl="4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&lt;/ul&gt;</a:t>
            </a:r>
          </a:p>
          <a:p>
            <a:pPr lvl="4">
              <a:buNone/>
            </a:pPr>
            <a:endParaRPr lang="it-IT"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内联列表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&lt;ul class="</a:t>
            </a:r>
            <a:r>
              <a:rPr lang="en-US" altLang="zh-CN" b="1" dirty="0">
                <a:latin typeface="Calibri" panose="020F0502020204030204" charset="0"/>
                <a:cs typeface="Calibri" panose="020F0502020204030204" charset="0"/>
              </a:rPr>
              <a:t>list-inline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"&gt;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  &lt;li class="</a:t>
            </a:r>
            <a:r>
              <a:rPr lang="en-US" altLang="zh-CN" b="1" dirty="0">
                <a:latin typeface="Calibri" panose="020F0502020204030204" charset="0"/>
                <a:cs typeface="Calibri" panose="020F0502020204030204" charset="0"/>
              </a:rPr>
              <a:t>list-inline-item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"&gt;Bootstrap&lt;/li&gt;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  &lt;li class="</a:t>
            </a:r>
            <a:r>
              <a:rPr lang="en-US" altLang="zh-CN" b="1" dirty="0">
                <a:latin typeface="Calibri" panose="020F0502020204030204" charset="0"/>
                <a:cs typeface="Calibri" panose="020F0502020204030204" charset="0"/>
              </a:rPr>
              <a:t>list-inline-item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"&gt;Tailwind&lt;/li&gt;</a:t>
            </a:r>
          </a:p>
          <a:p>
            <a:pPr lvl="4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&lt;/ul&gt;</a:t>
            </a:r>
          </a:p>
          <a:p>
            <a:pPr lvl="4">
              <a:lnSpc>
                <a:spcPct val="114000"/>
              </a:lnSpc>
              <a:buNone/>
            </a:pP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811</Words>
  <Application>Microsoft Macintosh PowerPoint</Application>
  <PresentationFormat>全屏显示(4:3)</PresentationFormat>
  <Paragraphs>159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华文细黑</vt:lpstr>
      <vt:lpstr>Calibri</vt:lpstr>
      <vt:lpstr>Consolas</vt:lpstr>
      <vt:lpstr>Corbel</vt:lpstr>
      <vt:lpstr>Wingdings</vt:lpstr>
      <vt:lpstr>Wingdings 2</vt:lpstr>
      <vt:lpstr>Wingdings 3</vt:lpstr>
      <vt:lpstr>IntroducingPowerPoint2007</vt:lpstr>
      <vt:lpstr>第11章  Bootstrap基础</vt:lpstr>
      <vt:lpstr>第11章  Bootstrap基础</vt:lpstr>
      <vt:lpstr>第11章  Bootstrap基础</vt:lpstr>
      <vt:lpstr>第11章  Bootstrap基础</vt:lpstr>
      <vt:lpstr>第11章  Bootstrap基础</vt:lpstr>
      <vt:lpstr>第11章  Bootstrap基础</vt:lpstr>
      <vt:lpstr>第11章  Bootstrap基础</vt:lpstr>
      <vt:lpstr>第11章  Bootstrap基础</vt:lpstr>
      <vt:lpstr>第11章  Bootstrap基础</vt:lpstr>
      <vt:lpstr>第11章  Bootstrap基础</vt:lpstr>
      <vt:lpstr>第11章  Bootstrap基础</vt:lpstr>
      <vt:lpstr>第11章  Bootstrap基础</vt:lpstr>
      <vt:lpstr>第11章  Bootstrap基础</vt:lpstr>
      <vt:lpstr>第11章  Bootstrap基础</vt:lpstr>
      <vt:lpstr>请看第12章——   CSS原子化与工具类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Aiden. 宣</cp:lastModifiedBy>
  <cp:revision>16</cp:revision>
  <dcterms:created xsi:type="dcterms:W3CDTF">2021-07-04T10:15:00Z</dcterms:created>
  <dcterms:modified xsi:type="dcterms:W3CDTF">2024-03-17T09:04:17Z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4350C5104A63401CBD27D56C294B827D</vt:lpwstr>
  </property>
  <property fmtid="{D5CDD505-2E9C-101B-9397-08002B2CF9AE}" pid="5" name="KSOProductBuildVer">
    <vt:lpwstr>2052-11.1.0.11691</vt:lpwstr>
  </property>
</Properties>
</file>