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sldIdLst>
    <p:sldId id="293" r:id="rId2"/>
    <p:sldId id="294" r:id="rId3"/>
    <p:sldId id="257" r:id="rId4"/>
    <p:sldId id="269" r:id="rId5"/>
    <p:sldId id="272" r:id="rId6"/>
    <p:sldId id="278" r:id="rId7"/>
    <p:sldId id="279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5" r:id="rId21"/>
    <p:sldId id="263" r:id="rId22"/>
  </p:sldIdLst>
  <p:sldSz cx="9144000" cy="6858000" type="screen4x3"/>
  <p:notesSz cx="6858000" cy="9144000"/>
  <p:custDataLst>
    <p:tags r:id="rId24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4" autoAdjust="0"/>
  </p:normalViewPr>
  <p:slideViewPr>
    <p:cSldViewPr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 alt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9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9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45" name="Rectangle 44"/>
          <p:cNvSpPr/>
          <p:nvPr/>
        </p:nvSpPr>
        <p:spPr>
          <a:xfrm>
            <a:off x="363160" y="402268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3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9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4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9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4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4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8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8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3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3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0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 alt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9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3/17/24</a:t>
            </a:fld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9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altLang="en-US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9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 smtClean="0">
                <a:solidFill>
                  <a:schemeClr val="tx2"/>
                </a:solidFill>
              </a:rPr>
              <a:t>‹#›</a:t>
            </a:fld>
            <a:endParaRPr kumimoji="0" lang="zh-CN" alt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1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12</a:t>
            </a:r>
            <a:r>
              <a:rPr altLang="en-US" dirty="0">
                <a:sym typeface="+mn-ea"/>
              </a:rPr>
              <a:t>章  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原子化与工具类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组件 </a:t>
            </a:r>
            <a:r>
              <a:rPr lang="en-US" altLang="zh-CN" sz="4400" dirty="0">
                <a:sym typeface="+mn-ea"/>
              </a:rPr>
              <a:t>vs </a:t>
            </a:r>
            <a:r>
              <a:rPr altLang="en-US" sz="4400" dirty="0">
                <a:sym typeface="+mn-ea"/>
              </a:rPr>
              <a:t>原子化</a:t>
            </a:r>
            <a:endParaRPr lang="zh-CN" altLang="en-US" sz="4400" dirty="0"/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原子化与工具类的优势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工具类的使用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工具类的规则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响应式工具类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颜色工具类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尺寸工具类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——font-size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尺寸工具类</a:t>
            </a:r>
            <a:r>
              <a:rPr lang="en-US" altLang="zh-CN" sz="4400" dirty="0">
                <a:sym typeface="+mn-ea"/>
              </a:rPr>
              <a:t>——padding</a:t>
            </a:r>
            <a:r>
              <a:rPr altLang="en-US" sz="4400" dirty="0">
                <a:sym typeface="+mn-ea"/>
              </a:rPr>
              <a:t>和</a:t>
            </a:r>
            <a:r>
              <a:rPr lang="en-US" altLang="zh-CN" sz="4400" dirty="0">
                <a:sym typeface="+mn-ea"/>
              </a:rPr>
              <a:t>margin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尺寸工具类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——width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和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height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布局工具类</a:t>
            </a:r>
            <a:r>
              <a:rPr lang="en-US" altLang="zh-CN" sz="4400" dirty="0">
                <a:sym typeface="+mn-ea"/>
              </a:rPr>
              <a:t>——display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布局工具类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——flexbox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运用工具类制作导航栏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其他工具类</a:t>
            </a:r>
            <a:r>
              <a:rPr lang="en-US" altLang="zh-CN" sz="4400" dirty="0">
                <a:sym typeface="+mn-ea"/>
              </a:rPr>
              <a:t>——</a:t>
            </a:r>
            <a:r>
              <a:rPr altLang="en-US" sz="4400" dirty="0">
                <a:sym typeface="+mn-ea"/>
              </a:rPr>
              <a:t>文本工具类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其他工具类</a:t>
            </a:r>
            <a:r>
              <a:rPr lang="en-US" altLang="zh-CN" sz="4400" dirty="0">
                <a:sym typeface="+mn-ea"/>
              </a:rPr>
              <a:t>——</a:t>
            </a:r>
            <a:r>
              <a:rPr altLang="en-US" sz="4400" dirty="0">
                <a:sym typeface="+mn-ea"/>
              </a:rPr>
              <a:t>浮动和定位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其他工具类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边框、圆角、阴影</a:t>
            </a:r>
          </a:p>
          <a:p>
            <a:pPr marL="525780" indent="-457200">
              <a:lnSpc>
                <a:spcPct val="114000"/>
              </a:lnSpc>
            </a:pP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DEMO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（</a:t>
            </a:r>
            <a:r>
              <a:rPr altLang="en-US" sz="4400" dirty="0">
                <a:sym typeface="+mn-ea"/>
              </a:rPr>
              <a:t>创建嵌套的留言组件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endParaRPr lang="zh-CN" altLang="en-US" sz="4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尺寸工具类</a:t>
            </a:r>
            <a:r>
              <a:rPr lang="en-US" altLang="zh-CN" dirty="0"/>
              <a:t>——padding</a:t>
            </a:r>
            <a:r>
              <a:rPr lang="zh-CN" altLang="en-US" dirty="0"/>
              <a:t>和</a:t>
            </a:r>
            <a:r>
              <a:rPr lang="en-US" altLang="zh-CN" dirty="0"/>
              <a:t>margin</a:t>
            </a:r>
          </a:p>
          <a:p>
            <a:pPr>
              <a:lnSpc>
                <a:spcPct val="114000"/>
              </a:lnSpc>
            </a:pPr>
            <a:endParaRPr lang="en-US" altLang="zh-CN" sz="2000" dirty="0"/>
          </a:p>
          <a:p>
            <a:pPr>
              <a:lnSpc>
                <a:spcPct val="114000"/>
              </a:lnSpc>
            </a:pPr>
            <a:endParaRPr lang="en-US" altLang="zh-CN" sz="1000" dirty="0"/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altLang="zh-C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sides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}-{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altLang="zh-C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sides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}-{breakpoint}-{</a:t>
            </a:r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768350" lvl="2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4466" y="236107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p, 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padding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m, 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margin</a:t>
            </a:r>
            <a:endParaRPr lang="zh-CN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4198150"/>
            <a:ext cx="517144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margin-top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或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padding-top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b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margin-bottom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或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padding-bottom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start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的缩写，表示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margin-left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或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padding-left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end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的缩写，表示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margin-right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或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padding-right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，同时设置*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-left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和*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-right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y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，同时设置*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-top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和*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-bottom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无，用于在元素的四周设置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margin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或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padding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25552" y="4198150"/>
            <a:ext cx="362555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0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，表示消除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margin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或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.25rem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.5rem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1rem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4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1.5rem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5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3rem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auto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，表示 </a:t>
            </a:r>
            <a:r>
              <a:rPr lang="en-US" altLang="zh-CN" b="0" i="0" dirty="0" err="1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margin:auto</a:t>
            </a:r>
            <a:endParaRPr lang="en-US" altLang="zh-CN" b="0" i="0" dirty="0">
              <a:solidFill>
                <a:srgbClr val="C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尺寸工具类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——width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和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height</a:t>
            </a:r>
          </a:p>
          <a:p>
            <a:pPr lvl="2">
              <a:lnSpc>
                <a:spcPct val="114000"/>
              </a:lnSpc>
            </a:pPr>
            <a:r>
              <a:rPr lang="en-US" altLang="zh-CN" sz="2800" dirty="0">
                <a:latin typeface="Calibri" panose="020F0502020204030204" charset="0"/>
                <a:cs typeface="Calibri" panose="020F0502020204030204" charset="0"/>
              </a:rPr>
              <a:t>.w-{value}</a:t>
            </a:r>
            <a:r>
              <a:rPr lang="zh-CN" altLang="en-US" sz="2800" dirty="0">
                <a:latin typeface="Calibri" panose="020F0502020204030204" charset="0"/>
                <a:cs typeface="Calibri" panose="020F0502020204030204" charset="0"/>
              </a:rPr>
              <a:t>和</a:t>
            </a:r>
            <a:r>
              <a:rPr lang="en-US" altLang="zh-CN" sz="2800" dirty="0">
                <a:latin typeface="Calibri" panose="020F0502020204030204" charset="0"/>
                <a:cs typeface="Calibri" panose="020F0502020204030204" charset="0"/>
              </a:rPr>
              <a:t>.h-{value}</a:t>
            </a:r>
          </a:p>
          <a:p>
            <a:pPr lvl="2">
              <a:lnSpc>
                <a:spcPct val="114000"/>
              </a:lnSpc>
            </a:pP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.w-25 { width: 25%!important; }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.w-50 { width: 50%!important; }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.w-75 { width: 75%!important; }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.w-100 { width: 100%!important; }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.w-auto { width: auto!important; }</a:t>
            </a: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.mw-100 {  max-width: 100%!important;}</a:t>
            </a: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.mh-100 {  max-height: 100%!important;}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布局工具类</a:t>
            </a:r>
            <a:r>
              <a:rPr lang="en-US" altLang="zh-CN" dirty="0"/>
              <a:t>——display</a:t>
            </a:r>
          </a:p>
          <a:p>
            <a:pPr>
              <a:lnSpc>
                <a:spcPct val="114000"/>
              </a:lnSpc>
            </a:pPr>
            <a:endParaRPr lang="zh-CN" altLang="en-US" dirty="0"/>
          </a:p>
          <a:p>
            <a:pPr marL="768350" lvl="2" indent="0">
              <a:buNone/>
            </a:pPr>
            <a:r>
              <a:rPr lang="pt-BR" altLang="zh-CN" dirty="0"/>
              <a:t>.d-{</a:t>
            </a:r>
            <a:r>
              <a:rPr lang="pt-BR" altLang="zh-CN" dirty="0">
                <a:solidFill>
                  <a:srgbClr val="C00000"/>
                </a:solidFill>
              </a:rPr>
              <a:t>value</a:t>
            </a:r>
            <a:r>
              <a:rPr lang="pt-BR" altLang="zh-CN" dirty="0"/>
              <a:t>}</a:t>
            </a:r>
          </a:p>
          <a:p>
            <a:pPr marL="768350" lvl="2" indent="0">
              <a:buNone/>
            </a:pPr>
            <a:r>
              <a:rPr lang="pt-BR" altLang="zh-CN" dirty="0"/>
              <a:t>.d-{breakpoint}-{</a:t>
            </a:r>
            <a:r>
              <a:rPr lang="pt-BR" altLang="zh-CN" dirty="0">
                <a:solidFill>
                  <a:srgbClr val="C00000"/>
                </a:solidFill>
              </a:rPr>
              <a:t>value</a:t>
            </a: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220072" y="2780731"/>
            <a:ext cx="21659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inline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inline-block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布局工具类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——flexbox</a:t>
            </a: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设为弹性盒子布局（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display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.d-{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flex|inline-flex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设置布局方向（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flex-direction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.flex-{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row|row-reverse|column|column-reverse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设置对齐方式（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justify-content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和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align-items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.justify-content-{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start|end|center|between|around|evenly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.align-items-{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start|end|center|baseline|stretch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设置弹性（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flex-grow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和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flex-shrink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.flex-{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grow|shrink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}-{0|1}</a:t>
            </a: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设置间距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.g-{0|1|2|3|4|5}</a:t>
            </a: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设置顺序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.order-{0|1|2|3|4|5|first|last}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运用工具类制作导航栏（</a:t>
            </a:r>
            <a:r>
              <a:rPr lang="en-US" altLang="zh-CN" dirty="0"/>
              <a:t>nav-pc.html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00376"/>
            <a:ext cx="3044783" cy="2684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98" y="5229028"/>
            <a:ext cx="5924004" cy="1152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其他工具类</a:t>
            </a:r>
            <a:r>
              <a:rPr lang="en-US" altLang="zh-CN" dirty="0"/>
              <a:t>——</a:t>
            </a:r>
            <a:r>
              <a:rPr lang="zh-CN" altLang="en-US" dirty="0"/>
              <a:t>文本工具类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2564904"/>
          <a:ext cx="8208912" cy="3479582"/>
        </p:xfrm>
        <a:graphic>
          <a:graphicData uri="http://schemas.openxmlformats.org/drawingml/2006/table">
            <a:tbl>
              <a:tblPr/>
              <a:tblGrid>
                <a:gridCol w="340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69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CSS</a:t>
                      </a:r>
                      <a:r>
                        <a:rPr lang="zh-CN" altLang="en-US" sz="1600" b="1">
                          <a:effectLst/>
                        </a:rPr>
                        <a:t>属性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>
                          <a:effectLst/>
                        </a:rPr>
                        <a:t>工具类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2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text-align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.text-{start|center|end}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6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text-wrap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.text-{wrap|nowrap}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text-decoration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.text-decoration-{none|underline|line-through}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3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text-transform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.text-{lowercase|uppercase|capitalize}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2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word-wrap</a:t>
                      </a:r>
                      <a:r>
                        <a:rPr lang="zh-CN" altLang="en-US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word-break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.text-break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3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font-weight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.fw-{normal|light|lighter|bold|bolder}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6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font-style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en-US" sz="1600" dirty="0" err="1">
                          <a:effectLst/>
                        </a:rPr>
                        <a:t>fst</a:t>
                      </a:r>
                      <a:r>
                        <a:rPr lang="en-US" sz="1600" dirty="0">
                          <a:effectLst/>
                        </a:rPr>
                        <a:t>-{</a:t>
                      </a:r>
                      <a:r>
                        <a:rPr lang="en-US" sz="1600" dirty="0" err="1">
                          <a:effectLst/>
                        </a:rPr>
                        <a:t>normal|italic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</a:p>
                  </a:txBody>
                  <a:tcPr marL="75503" marR="75503" marT="34848" marB="348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其他工具类</a:t>
            </a:r>
            <a:r>
              <a:rPr lang="en-US" altLang="zh-CN" dirty="0"/>
              <a:t>——</a:t>
            </a:r>
            <a:r>
              <a:rPr lang="zh-CN" altLang="en-US" dirty="0"/>
              <a:t>浮动和定位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.float-{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start|end|none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.float-{breakpoint}-{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start|end|none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</a:rPr>
              <a:t>清除浮动</a:t>
            </a: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768350" lvl="2" indent="0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.position-{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static|relative|absolute|fixed|sticky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3">
              <a:lnSpc>
                <a:spcPct val="114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其他工具类</a:t>
            </a:r>
            <a:r>
              <a:rPr lang="en-US" altLang="zh-CN" dirty="0"/>
              <a:t>——</a:t>
            </a:r>
            <a:r>
              <a:rPr lang="zh-CN" altLang="en-US" dirty="0"/>
              <a:t>浮动和定位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.float-{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start|end|none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.float-{breakpoint}-{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start|end|none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768350" lvl="2" indent="0"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</a:rPr>
              <a:t>清除浮动</a:t>
            </a:r>
            <a:endParaRPr lang="en-US" altLang="zh-CN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768350" lvl="2" indent="0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.position-{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static|relative|absolute|fixed|sticky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3">
              <a:lnSpc>
                <a:spcPct val="114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其他工具类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边框、圆角、阴影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边框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.border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，所有边框设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为 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1px solid #dee2e6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.border-{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top|end|bottom|start</a:t>
            </a: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}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，设置单个边框</a:t>
            </a:r>
            <a:endParaRPr lang="en-US" altLang="zh-CN" b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.border-{color}</a:t>
            </a:r>
            <a:r>
              <a:rPr lang="zh-CN" altLang="en-US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，设置边框颜色</a:t>
            </a:r>
            <a:endParaRPr lang="en-US" altLang="zh-CN" b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圆角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.rounded-{size}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.rounded-{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top|end|bottom|start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 lvl="2"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阴影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.shadow</a:t>
            </a:r>
          </a:p>
          <a:p>
            <a:pPr marL="1033145" lvl="3" indent="0">
              <a:lnSpc>
                <a:spcPct val="114000"/>
              </a:lnSpc>
              <a:buNone/>
            </a:pPr>
            <a:r>
              <a:rPr lang="en-US" altLang="zh-CN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.shadow-{</a:t>
            </a:r>
            <a:r>
              <a:rPr lang="en-US" altLang="zh-CN" b="0" dirty="0" err="1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none|sm|lg</a:t>
            </a:r>
            <a:r>
              <a:rPr lang="en-US" altLang="zh-CN" dirty="0">
                <a:solidFill>
                  <a:srgbClr val="24292E"/>
                </a:solidFill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zh-CN" b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4000"/>
              </a:lnSpc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1033145" lvl="3" indent="0">
              <a:lnSpc>
                <a:spcPct val="114000"/>
              </a:lnSpc>
              <a:buNone/>
            </a:pPr>
            <a:endParaRPr lang="en-US" altLang="zh-CN" b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645024"/>
            <a:ext cx="3456384" cy="26728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/>
              <a:t>动手练习：创建嵌套的留言组件</a:t>
            </a:r>
            <a:r>
              <a:rPr lang="en-US" altLang="zh-CN" sz="2400" dirty="0"/>
              <a:t>(</a:t>
            </a:r>
            <a:r>
              <a:rPr lang="en-US" altLang="zh-CN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media-3.html</a:t>
            </a:r>
            <a:r>
              <a:rPr lang="en-US" altLang="zh-CN" sz="2400" dirty="0"/>
              <a:t>)</a:t>
            </a:r>
          </a:p>
          <a:p>
            <a:pPr marL="1033145" lvl="3" indent="0">
              <a:lnSpc>
                <a:spcPct val="114000"/>
              </a:lnSpc>
              <a:buNone/>
            </a:pPr>
            <a:endParaRPr lang="en-US" altLang="zh-CN" b="0" dirty="0">
              <a:solidFill>
                <a:srgbClr val="24292E"/>
              </a:solidFill>
              <a:effectLst/>
            </a:endParaRPr>
          </a:p>
          <a:p>
            <a:pPr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58" y="2420888"/>
            <a:ext cx="4757283" cy="380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图片 3" descr="202104251045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45" y="1844675"/>
            <a:ext cx="2912110" cy="44329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12</a:t>
            </a:r>
            <a:r>
              <a:rPr altLang="en-US" dirty="0">
                <a:sym typeface="+mn-ea"/>
              </a:rPr>
              <a:t>章  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原子化与工具类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组件 </a:t>
            </a:r>
            <a:r>
              <a:rPr lang="en-US" altLang="zh-CN" sz="4400" dirty="0">
                <a:sym typeface="+mn-ea"/>
              </a:rPr>
              <a:t>vs </a:t>
            </a:r>
            <a:r>
              <a:rPr altLang="en-US" sz="4400" dirty="0">
                <a:sym typeface="+mn-ea"/>
              </a:rPr>
              <a:t>原子化</a:t>
            </a:r>
            <a:endParaRPr lang="zh-CN" altLang="en-US" sz="4400" dirty="0"/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原子化与工具类的优势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工具类的使用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工具类的规则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响应式工具类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颜色工具类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尺寸工具类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——font-size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尺寸工具类</a:t>
            </a:r>
            <a:r>
              <a:rPr lang="en-US" altLang="zh-CN" sz="4400" dirty="0">
                <a:sym typeface="+mn-ea"/>
              </a:rPr>
              <a:t>——padding</a:t>
            </a:r>
            <a:r>
              <a:rPr altLang="en-US" sz="4400" dirty="0">
                <a:sym typeface="+mn-ea"/>
              </a:rPr>
              <a:t>和</a:t>
            </a:r>
            <a:r>
              <a:rPr lang="en-US" altLang="zh-CN" sz="4400" dirty="0">
                <a:sym typeface="+mn-ea"/>
              </a:rPr>
              <a:t>margin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尺寸工具类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——width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和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height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布局工具类</a:t>
            </a:r>
            <a:r>
              <a:rPr lang="en-US" altLang="zh-CN" sz="4400" dirty="0">
                <a:sym typeface="+mn-ea"/>
              </a:rPr>
              <a:t>——display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布局工具类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——flexbox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运用工具类制作导航栏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其他工具类</a:t>
            </a:r>
            <a:r>
              <a:rPr lang="en-US" altLang="zh-CN" sz="4400" dirty="0">
                <a:sym typeface="+mn-ea"/>
              </a:rPr>
              <a:t>——</a:t>
            </a:r>
            <a:r>
              <a:rPr altLang="en-US" sz="4400" dirty="0">
                <a:sym typeface="+mn-ea"/>
              </a:rPr>
              <a:t>文本工具类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sym typeface="+mn-ea"/>
              </a:rPr>
              <a:t>其他工具类</a:t>
            </a:r>
            <a:r>
              <a:rPr lang="en-US" altLang="zh-CN" sz="4400" dirty="0">
                <a:sym typeface="+mn-ea"/>
              </a:rPr>
              <a:t>——</a:t>
            </a:r>
            <a:r>
              <a:rPr altLang="en-US" sz="4400" dirty="0">
                <a:sym typeface="+mn-ea"/>
              </a:rPr>
              <a:t>浮动和定位</a:t>
            </a:r>
          </a:p>
          <a:p>
            <a:pPr marL="525780" indent="-457200">
              <a:lnSpc>
                <a:spcPct val="114000"/>
              </a:lnSpc>
            </a:pP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其他工具类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——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边框、圆角、阴影</a:t>
            </a:r>
          </a:p>
          <a:p>
            <a:pPr marL="525780" indent="-457200">
              <a:lnSpc>
                <a:spcPct val="114000"/>
              </a:lnSpc>
            </a:pP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DEMO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（</a:t>
            </a:r>
            <a:r>
              <a:rPr altLang="en-US" sz="4400" dirty="0">
                <a:sym typeface="+mn-ea"/>
              </a:rPr>
              <a:t>创建嵌套的留言组件</a:t>
            </a:r>
            <a:r>
              <a:rPr altLang="en-US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endParaRPr lang="zh-CN" altLang="en-US" sz="4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13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dirty="0"/>
              <a:t>Bootstrap的栅格布局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lnSpc>
                <a:spcPct val="114000"/>
              </a:lnSpc>
            </a:pPr>
            <a:r>
              <a:rPr lang="zh-CN" altLang="en-US" dirty="0"/>
              <a:t>组件 </a:t>
            </a:r>
            <a:r>
              <a:rPr lang="en-US" altLang="zh-CN" dirty="0"/>
              <a:t>vs </a:t>
            </a:r>
            <a:r>
              <a:rPr lang="zh-CN" altLang="en-US" dirty="0"/>
              <a:t>原子化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98" y="2778646"/>
            <a:ext cx="3905250" cy="2895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92896"/>
            <a:ext cx="30861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原子化与工具类的优势</a:t>
            </a:r>
            <a:endParaRPr lang="en-US" altLang="zh-CN" dirty="0"/>
          </a:p>
          <a:p>
            <a:pPr lvl="2"/>
            <a:r>
              <a:rPr lang="zh-CN" altLang="en-US" sz="2200" dirty="0">
                <a:cs typeface="Arial" panose="020B0604020202020204" pitchFamily="34" charset="0"/>
              </a:rPr>
              <a:t>解决类命名的困难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1271270" lvl="4" indent="0"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组件往往需要语义化命名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271270" lvl="4" indent="0"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lvl="2"/>
            <a:r>
              <a:rPr lang="zh-CN" altLang="en-US" sz="2200" dirty="0"/>
              <a:t>便于响应式设计</a:t>
            </a:r>
            <a:endParaRPr lang="en-US" altLang="zh-CN" sz="2200" dirty="0"/>
          </a:p>
          <a:p>
            <a:pPr marL="1271270" lvl="4" indent="0">
              <a:buNone/>
            </a:pPr>
            <a:r>
              <a:rPr lang="zh-CN" altLang="en-US" sz="1800" dirty="0"/>
              <a:t>可以直接运用响应式工具类</a:t>
            </a:r>
            <a:endParaRPr lang="en-US" altLang="zh-CN" sz="1800" dirty="0"/>
          </a:p>
          <a:p>
            <a:pPr lvl="4"/>
            <a:endParaRPr lang="en-US" altLang="zh-CN" sz="1800" dirty="0"/>
          </a:p>
          <a:p>
            <a:pPr lvl="2"/>
            <a:r>
              <a:rPr lang="en-US" altLang="zh-CN" sz="2200" dirty="0"/>
              <a:t>CSS</a:t>
            </a:r>
            <a:r>
              <a:rPr lang="zh-CN" altLang="en-US" sz="2200" dirty="0"/>
              <a:t>文件小</a:t>
            </a:r>
            <a:endParaRPr lang="en-US" altLang="zh-CN" sz="2200" dirty="0"/>
          </a:p>
          <a:p>
            <a:pPr marL="1271270" lvl="4" indent="0">
              <a:buNone/>
            </a:pPr>
            <a:r>
              <a:rPr lang="zh-CN" altLang="en-US" sz="1800" dirty="0"/>
              <a:t>工具类是全局共用的，几乎不用添加自定义的</a:t>
            </a:r>
            <a:r>
              <a:rPr lang="en-US" altLang="zh-CN" sz="1800" dirty="0"/>
              <a:t>CSS</a:t>
            </a:r>
            <a:r>
              <a:rPr lang="zh-CN" altLang="en-US" sz="1800" dirty="0"/>
              <a:t>类</a:t>
            </a:r>
            <a:endParaRPr lang="en-US" altLang="zh-CN" sz="1800" dirty="0"/>
          </a:p>
          <a:p>
            <a:pPr marL="1271270" lvl="4" indent="0">
              <a:buNone/>
            </a:pPr>
            <a:endParaRPr lang="en-US" altLang="zh-CN" sz="1800" dirty="0"/>
          </a:p>
          <a:p>
            <a:pPr lvl="2"/>
            <a:r>
              <a:rPr lang="zh-CN" altLang="en-US" sz="2200" dirty="0"/>
              <a:t>维护更容易</a:t>
            </a:r>
            <a:endParaRPr lang="en-US" altLang="zh-CN" sz="2200" dirty="0"/>
          </a:p>
          <a:p>
            <a:pPr marL="1271270" lvl="4" indent="0">
              <a:buNone/>
            </a:pPr>
            <a:r>
              <a:rPr lang="zh-CN" altLang="en-US" sz="1800" dirty="0"/>
              <a:t>修改局部的</a:t>
            </a:r>
            <a:r>
              <a:rPr lang="en-US" altLang="zh-CN" sz="1800" dirty="0"/>
              <a:t>HTML</a:t>
            </a:r>
            <a:r>
              <a:rPr lang="zh-CN" altLang="en-US" sz="1800" dirty="0"/>
              <a:t>，增加或删除工具类，不影响其他代码</a:t>
            </a:r>
            <a:endParaRPr lang="en-US" altLang="zh-CN" sz="1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工具类的使用（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card.html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&lt;div class="rounded-top border w-25 position-relative"&gt;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 &lt;</a:t>
            </a:r>
            <a:r>
              <a:rPr lang="en-US" altLang="zh-CN" sz="1800" dirty="0" err="1"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800" dirty="0" err="1">
                <a:latin typeface="Calibri" panose="020F0502020204030204" charset="0"/>
                <a:cs typeface="Calibri" panose="020F0502020204030204" charset="0"/>
              </a:rPr>
              <a:t>src</a:t>
            </a: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="images/1.jpg" class="</a:t>
            </a:r>
            <a:r>
              <a:rPr lang="en-US" altLang="zh-CN" sz="1800" dirty="0" err="1"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-fluid rounded-top" alt="..."&gt;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 &lt;div class="p-3"&gt;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   &lt;a </a:t>
            </a:r>
            <a:r>
              <a:rPr lang="en-US" altLang="zh-CN" sz="1800" dirty="0" err="1">
                <a:latin typeface="Calibri" panose="020F0502020204030204" charset="0"/>
                <a:cs typeface="Calibri" panose="020F0502020204030204" charset="0"/>
              </a:rPr>
              <a:t>href</a:t>
            </a: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="#" class="fs-5 text-dark d-block mb-3 text-decoration-none stretched-link"&gt;</a:t>
            </a:r>
            <a:r>
              <a:rPr lang="zh-CN" altLang="en-US" sz="1800" dirty="0">
                <a:latin typeface="Calibri" panose="020F0502020204030204" charset="0"/>
                <a:cs typeface="Calibri" panose="020F0502020204030204" charset="0"/>
              </a:rPr>
              <a:t>户外风景摄影课程</a:t>
            </a: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&lt;/a&gt;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   &lt;div class="d-flex justify-content-between align-items-baseline"&gt;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     &lt;span class="text-danger"&gt;</a:t>
            </a:r>
            <a:r>
              <a:rPr lang="zh-CN" altLang="en-US" sz="1800" dirty="0">
                <a:latin typeface="Calibri" panose="020F0502020204030204" charset="0"/>
                <a:cs typeface="Calibri" panose="020F0502020204030204" charset="0"/>
              </a:rPr>
              <a:t>￥</a:t>
            </a: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99.00&lt;/span&gt;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     &lt;small class="text-secondary"&gt;39</a:t>
            </a:r>
            <a:r>
              <a:rPr lang="zh-CN" altLang="en-US" sz="1800" dirty="0">
                <a:latin typeface="Calibri" panose="020F0502020204030204" charset="0"/>
                <a:cs typeface="Calibri" panose="020F0502020204030204" charset="0"/>
              </a:rPr>
              <a:t>人学过</a:t>
            </a: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&lt;/small&gt;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    &lt;/div&gt;</a:t>
            </a:r>
          </a:p>
          <a:p>
            <a:pPr marL="654050" lvl="2" indent="0">
              <a:lnSpc>
                <a:spcPct val="114000"/>
              </a:lnSpc>
              <a:buNone/>
            </a:pPr>
            <a:r>
              <a:rPr lang="en-US" altLang="zh-CN" sz="1800" dirty="0">
                <a:latin typeface="Calibri" panose="020F0502020204030204" charset="0"/>
                <a:cs typeface="Calibri" panose="020F0502020204030204" charset="0"/>
              </a:rPr>
              <a:t>&lt;/div&gt;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工具类的规则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一个</a:t>
            </a: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CSS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样式类只做一件事，通常只包含一个属性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endParaRPr lang="en-US" altLang="zh-CN" sz="2200" b="0" dirty="0">
              <a:solidFill>
                <a:srgbClr val="24292E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r>
              <a:rPr lang="en-US" altLang="zh-CN" sz="3200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.{</a:t>
            </a:r>
            <a:r>
              <a:rPr lang="zh-CN" altLang="en-US" sz="3200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属性缩写</a:t>
            </a:r>
            <a:r>
              <a:rPr lang="en-US" altLang="zh-CN" sz="3200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}-{</a:t>
            </a:r>
            <a:r>
              <a:rPr lang="zh-CN" altLang="en-US" sz="3200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值</a:t>
            </a:r>
            <a:r>
              <a:rPr lang="en-US" altLang="zh-CN" sz="3200" b="0" dirty="0">
                <a:solidFill>
                  <a:srgbClr val="24292E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pPr marL="1271270" lvl="4" indent="0">
              <a:buNone/>
            </a:pPr>
            <a:endParaRPr lang="en-US" altLang="zh-CN" sz="1800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.p-0   {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padding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0  }</a:t>
            </a: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.pt-1  {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padding-top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0.25rem }</a:t>
            </a: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.pb-2 { padding-bottom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0.5rem  }</a:t>
            </a: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.m-3   {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margin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：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1rem  }</a:t>
            </a: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.d-flex   { display: flex }</a:t>
            </a:r>
          </a:p>
          <a:p>
            <a:pPr marL="768350" lvl="2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fw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-bold  { font-weight: bold }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响应式工具类</a:t>
            </a:r>
            <a:endParaRPr lang="en-US" altLang="zh-CN" sz="2400" dirty="0"/>
          </a:p>
          <a:p>
            <a:endParaRPr lang="en-US" altLang="zh-CN" sz="2200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768350" lvl="2" indent="0">
              <a:buNone/>
            </a:pPr>
            <a:r>
              <a:rPr lang="en-US" altLang="zh-CN" sz="3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.{</a:t>
            </a:r>
            <a:r>
              <a:rPr lang="zh-CN" altLang="en-US" sz="3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属性缩写</a:t>
            </a:r>
            <a:r>
              <a:rPr lang="en-US" altLang="zh-CN" sz="3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}-{</a:t>
            </a:r>
            <a:r>
              <a:rPr lang="zh-CN" altLang="en-US" sz="3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断点</a:t>
            </a:r>
            <a:r>
              <a:rPr lang="en-US" altLang="zh-CN" sz="3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}-{</a:t>
            </a:r>
            <a:r>
              <a:rPr lang="zh-CN" altLang="en-US" sz="3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值</a:t>
            </a:r>
            <a:r>
              <a:rPr lang="en-US" altLang="zh-CN" sz="3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271270" lvl="4" indent="0">
              <a:buNone/>
            </a:pPr>
            <a:endParaRPr lang="en-US" altLang="zh-CN" sz="3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&lt;div class="p-1 p-md-2 p-xl-4"&gt;</a:t>
            </a:r>
          </a:p>
          <a:p>
            <a:pPr marL="18288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……</a:t>
            </a:r>
          </a:p>
          <a:p>
            <a:pPr marL="18288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&lt;div&gt;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51909"/>
            <a:ext cx="4140200" cy="20701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004048" y="335699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颜色工具类</a:t>
            </a:r>
          </a:p>
          <a:p>
            <a:pPr marL="768350" lvl="2" indent="0">
              <a:buNone/>
            </a:pPr>
            <a:r>
              <a:rPr lang="en-US" altLang="zh-CN" dirty="0"/>
              <a:t>.text-{color}   /* </a:t>
            </a:r>
            <a:r>
              <a:rPr lang="zh-CN" altLang="en-US" dirty="0"/>
              <a:t>设置文本颜色 *</a:t>
            </a:r>
            <a:r>
              <a:rPr lang="en-US" altLang="zh-CN" dirty="0"/>
              <a:t>/</a:t>
            </a:r>
          </a:p>
          <a:p>
            <a:pPr marL="768350" lvl="2" indent="0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bg</a:t>
            </a:r>
            <a:r>
              <a:rPr lang="en-US" altLang="zh-CN" dirty="0"/>
              <a:t>-{color}     /* </a:t>
            </a:r>
            <a:r>
              <a:rPr lang="zh-CN" altLang="en-US" dirty="0"/>
              <a:t>设置背景颜色 *</a:t>
            </a:r>
            <a:r>
              <a:rPr lang="en-US" altLang="zh-CN" dirty="0"/>
              <a:t>/</a:t>
            </a:r>
          </a:p>
          <a:p>
            <a:pPr marL="768350" lvl="2" indent="0">
              <a:buNone/>
            </a:pPr>
            <a:r>
              <a:rPr lang="en-US" altLang="zh-CN" dirty="0"/>
              <a:t>.link-{color}   /* </a:t>
            </a:r>
            <a:r>
              <a:rPr lang="zh-CN" altLang="en-US" dirty="0"/>
              <a:t>设置链接颜色 *</a:t>
            </a:r>
            <a:r>
              <a:rPr lang="en-US" altLang="zh-CN" dirty="0"/>
              <a:t>/</a:t>
            </a:r>
            <a:endParaRPr lang="en-US" altLang="zh-CN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4">
              <a:lnSpc>
                <a:spcPct val="114000"/>
              </a:lnSpc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15" y="3717032"/>
            <a:ext cx="6019238" cy="2567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 </a:t>
            </a:r>
            <a:r>
              <a:rPr lang="en-US" altLang="zh-CN" dirty="0"/>
              <a:t>CSS</a:t>
            </a:r>
            <a:r>
              <a:rPr lang="zh-CN" altLang="en-US" dirty="0"/>
              <a:t>原子化与工具类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尺寸工具类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——font-size</a:t>
            </a:r>
          </a:p>
          <a:p>
            <a:pPr>
              <a:lnSpc>
                <a:spcPct val="114000"/>
              </a:lnSpc>
            </a:pP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.fs-1     /* 2.5rem   */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.fs-2     /* 2rem     */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.fs-3     /* 1.75rem  */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.fs-4     /* 1.5rem   */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.fs-5     /* 1.25rem  */</a:t>
            </a:r>
          </a:p>
          <a:p>
            <a:pPr marL="768350" lvl="2" indent="0">
              <a:buNone/>
            </a:pPr>
            <a:r>
              <a:rPr lang="pt-BR" altLang="zh-CN" dirty="0">
                <a:latin typeface="Calibri" panose="020F0502020204030204" charset="0"/>
                <a:cs typeface="Calibri" panose="020F0502020204030204" charset="0"/>
              </a:rPr>
              <a:t>.fs-6     /* 1rem     */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1246</Words>
  <Application>Microsoft Macintosh PowerPoint</Application>
  <PresentationFormat>全屏显示(4:3)</PresentationFormat>
  <Paragraphs>227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华文细黑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IntroducingPowerPoint2007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第12章  CSS原子化与工具类</vt:lpstr>
      <vt:lpstr>请看第13章——   Bootstrap的栅格布局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7</cp:revision>
  <dcterms:created xsi:type="dcterms:W3CDTF">2021-07-04T10:16:00Z</dcterms:created>
  <dcterms:modified xsi:type="dcterms:W3CDTF">2024-03-17T09:04:24Z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C6D6C74E0ED040F496BDD1E9463993BD</vt:lpwstr>
  </property>
  <property fmtid="{D5CDD505-2E9C-101B-9397-08002B2CF9AE}" pid="5" name="KSOProductBuildVer">
    <vt:lpwstr>2052-11.1.0.11691</vt:lpwstr>
  </property>
</Properties>
</file>