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306" r:id="rId2"/>
    <p:sldId id="307" r:id="rId3"/>
    <p:sldId id="257" r:id="rId4"/>
    <p:sldId id="291" r:id="rId5"/>
    <p:sldId id="269" r:id="rId6"/>
    <p:sldId id="272" r:id="rId7"/>
    <p:sldId id="27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8" r:id="rId19"/>
    <p:sldId id="263" r:id="rId20"/>
  </p:sldIdLst>
  <p:sldSz cx="9144000" cy="6858000" type="screen4x3"/>
  <p:notesSz cx="6858000" cy="9144000"/>
  <p:custDataLst>
    <p:tags r:id="rId22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4245" autoAdjust="0"/>
  </p:normalViewPr>
  <p:slideViewPr>
    <p:cSldViewPr>
      <p:cViewPr varScale="1">
        <p:scale>
          <a:sx n="79" d="100"/>
          <a:sy n="79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断点名称可以选择“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md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lg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xl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xxl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这几个中的一个，注意以下几点：</a:t>
            </a:r>
          </a:p>
          <a:p>
            <a:b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举例来说，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col-lg-3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表示这一列在大号以及更大的的设备上占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份中的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份。</a:t>
            </a:r>
          </a:p>
          <a:p>
            <a:r>
              <a:rPr lang="zh-CN" alt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对一行中的各个列，可以同时使用多个设置，例如“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col-6 col-md-4 col-lg-3”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，表示从移动设备开始，最小号设备上这个布局列占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份中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份（即一行可以放下两个这样的布局列），然后到中号设备时，变为占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份（即一行可以放下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个这样布局列），再增大到大号设备时，变为占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份，即一行可以放下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个这样的布局列。</a:t>
            </a:r>
          </a:p>
          <a:p>
            <a:r>
              <a:rPr lang="zh-CN" alt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如果没有选择任何一个断点名称，例如设置为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col-6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，表示从手机开始的所有设备上占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份，直到被指定断点的设定改变。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5" name="Rectangle 44"/>
          <p:cNvSpPr/>
          <p:nvPr/>
        </p:nvSpPr>
        <p:spPr>
          <a:xfrm>
            <a:off x="363160" y="402268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3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9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4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4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4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8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8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3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3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0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3/17/24</a:t>
            </a:fld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 smtClean="0">
                <a:solidFill>
                  <a:schemeClr val="tx2"/>
                </a:solidFill>
              </a:rPr>
              <a:t>‹#›</a:t>
            </a:fld>
            <a:endParaRPr kumimoji="0" lang="zh-CN" alt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1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25780" indent="-457200">
              <a:lnSpc>
                <a:spcPct val="114000"/>
              </a:lnSpc>
            </a:pPr>
            <a:r>
              <a:rPr altLang="en-US" sz="1600" dirty="0"/>
              <a:t>栅格布局理念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/>
              <a:t>上手案例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屏幕分辨率</a:t>
            </a:r>
            <a:r>
              <a:rPr lang="en-US" altLang="zh-CN" sz="1600" dirty="0">
                <a:sym typeface="+mn-ea"/>
              </a:rPr>
              <a:t>——</a:t>
            </a:r>
            <a:r>
              <a:rPr altLang="en-US" sz="1600" dirty="0">
                <a:sym typeface="+mn-ea"/>
              </a:rPr>
              <a:t>高分屏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响应式断点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常规用法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常规用法举例产品列表页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设置行间距和列间距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边框对齐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高级用法</a:t>
            </a:r>
            <a:r>
              <a:rPr lang="en-US" altLang="zh-CN" sz="1600" dirty="0">
                <a:sym typeface="+mn-ea"/>
              </a:rPr>
              <a:t>——</a:t>
            </a:r>
            <a:r>
              <a:rPr altLang="en-US" sz="1600" dirty="0">
                <a:sym typeface="+mn-ea"/>
              </a:rPr>
              <a:t>栅格嵌套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385" dirty="0">
                <a:latin typeface="Calibri" panose="020F0502020204030204" charset="0"/>
                <a:cs typeface="Calibri" panose="020F0502020204030204" charset="0"/>
                <a:sym typeface="+mn-ea"/>
              </a:rPr>
              <a:t>流式布局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列宽设定（</a:t>
            </a:r>
            <a:r>
              <a:rPr altLang="en-US" sz="1600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整行等宽列、</a:t>
            </a:r>
            <a:r>
              <a:rPr altLang="en-US" sz="1600" dirty="0">
                <a:solidFill>
                  <a:srgbClr val="24292E"/>
                </a:solidFill>
                <a:latin typeface="-apple-system"/>
                <a:sym typeface="+mn-ea"/>
              </a:rPr>
              <a:t>部分等宽列和自动宽度列</a:t>
            </a: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列的偏移（偏移类和工具类）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边框对齐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24292E"/>
                </a:solidFill>
                <a:effectLst/>
              </a:rPr>
              <a:t>列间隔以</a:t>
            </a:r>
            <a:r>
              <a:rPr lang="en-US" altLang="zh-CN" b="0" i="0" dirty="0">
                <a:solidFill>
                  <a:srgbClr val="24292E"/>
                </a:solidFill>
                <a:effectLst/>
              </a:rPr>
              <a:t>padding</a:t>
            </a:r>
            <a:r>
              <a:rPr lang="zh-CN" altLang="en-US" b="0" i="0" dirty="0">
                <a:solidFill>
                  <a:srgbClr val="24292E"/>
                </a:solidFill>
                <a:effectLst/>
              </a:rPr>
              <a:t>方式分布在卡片两边</a:t>
            </a:r>
            <a:endParaRPr lang="en-US" altLang="zh-CN" b="0" i="0" dirty="0">
              <a:solidFill>
                <a:srgbClr val="24292E"/>
              </a:solidFill>
              <a:effectLst/>
            </a:endParaRPr>
          </a:p>
          <a:p>
            <a:pPr lvl="2"/>
            <a:r>
              <a:rPr lang="zh-CN" altLang="en-US" b="0" i="0" dirty="0">
                <a:solidFill>
                  <a:srgbClr val="24292E"/>
                </a:solidFill>
                <a:effectLst/>
              </a:rPr>
              <a:t>行间隔以</a:t>
            </a:r>
            <a:r>
              <a:rPr lang="en-US" altLang="zh-CN" b="0" i="0" dirty="0">
                <a:solidFill>
                  <a:srgbClr val="24292E"/>
                </a:solidFill>
                <a:effectLst/>
              </a:rPr>
              <a:t>margin</a:t>
            </a:r>
            <a:r>
              <a:rPr lang="zh-CN" altLang="en-US" b="0" i="0" dirty="0">
                <a:solidFill>
                  <a:srgbClr val="24292E"/>
                </a:solidFill>
                <a:effectLst/>
              </a:rPr>
              <a:t>方式出现在卡片的上侧</a:t>
            </a:r>
            <a:endParaRPr lang="en-US" altLang="zh-CN" b="0" i="0" dirty="0">
              <a:solidFill>
                <a:srgbClr val="24292E"/>
              </a:solidFill>
              <a:effectLst/>
            </a:endParaRPr>
          </a:p>
          <a:p>
            <a:pPr lvl="2"/>
            <a:r>
              <a:rPr lang="zh-CN" altLang="en-US" dirty="0"/>
              <a:t>设置边框需要嵌套一层</a:t>
            </a:r>
            <a:r>
              <a:rPr lang="en-US" altLang="zh-CN" dirty="0"/>
              <a:t>div</a:t>
            </a:r>
          </a:p>
          <a:p>
            <a:pPr marL="68580" indent="0">
              <a:buNone/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sz="2000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58" y="3789040"/>
            <a:ext cx="5723116" cy="12193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0" y="5074440"/>
            <a:ext cx="5448772" cy="1150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高级用法</a:t>
            </a:r>
            <a:r>
              <a:rPr lang="en-US" altLang="zh-CN" dirty="0"/>
              <a:t>——</a:t>
            </a:r>
            <a:r>
              <a:rPr lang="zh-CN" altLang="en-US" dirty="0"/>
              <a:t>栅格嵌套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5" y="2423607"/>
            <a:ext cx="3670489" cy="22988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41" y="1756742"/>
            <a:ext cx="2717940" cy="4343623"/>
          </a:xfrm>
          <a:prstGeom prst="rect">
            <a:avLst/>
          </a:prstGeom>
        </p:spPr>
      </p:pic>
      <p:cxnSp>
        <p:nvCxnSpPr>
          <p:cNvPr id="13" name="直接箭头连接符 12"/>
          <p:cNvCxnSpPr>
            <a:endCxn id="9" idx="3"/>
          </p:cNvCxnSpPr>
          <p:nvPr/>
        </p:nvCxnSpPr>
        <p:spPr>
          <a:xfrm flipH="1">
            <a:off x="4279324" y="3573016"/>
            <a:ext cx="1697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5024001"/>
            <a:ext cx="4930616" cy="10763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高级用法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流式布局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.container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，默认容器</a:t>
            </a:r>
            <a:endParaRPr lang="en-US" altLang="zh-CN" dirty="0">
              <a:solidFill>
                <a:srgbClr val="24292E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在不同的设备上，都会有一个自动预设的最大宽度。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.container-fluid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，流式容器</a:t>
            </a:r>
            <a:endParaRPr lang="en-US" altLang="zh-CN" b="0" i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不考虑任何断点，在所有设备上都是从左往右一直顶到浏览器窗口的左右两端。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.container-{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断点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}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，响应式容器</a:t>
            </a:r>
            <a:endParaRPr lang="en-US" altLang="zh-CN" b="0" i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上两种容器的结合，也就是指定一个断点，小于该断点时按照流式容器处理，大于或等于指定断点以后，按照默认容器处理。</a:t>
            </a:r>
          </a:p>
          <a:p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高级用法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列宽设定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整行等宽列 （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col</a:t>
            </a: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6952"/>
            <a:ext cx="3200564" cy="2514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2377"/>
            <a:ext cx="4114800" cy="21638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高级用法</a:t>
            </a:r>
            <a:r>
              <a:rPr lang="en-US" altLang="zh-CN" dirty="0"/>
              <a:t>——</a:t>
            </a:r>
            <a:r>
              <a:rPr lang="zh-CN" altLang="en-US" dirty="0"/>
              <a:t>列宽设定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部分等宽列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5" y="2996950"/>
            <a:ext cx="3959915" cy="25709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53" y="3267176"/>
            <a:ext cx="3861247" cy="2030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高级用法</a:t>
            </a:r>
            <a:r>
              <a:rPr lang="en-US" altLang="zh-CN" dirty="0"/>
              <a:t>——</a:t>
            </a:r>
            <a:r>
              <a:rPr lang="zh-CN" altLang="en-US" dirty="0"/>
              <a:t>列宽设定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自动宽度列（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.col-{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断点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}-auto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）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907704" y="2889435"/>
            <a:ext cx="5544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"container </a:t>
            </a:r>
            <a:r>
              <a:rPr lang="en-US" altLang="zh-CN" sz="1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"col col-lg-2"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&gt;Left&lt;/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"col 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col-md-auto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自动宽度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"col col-lg-2"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&gt;Right&lt;/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23162"/>
            <a:ext cx="7344816" cy="16413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高级用法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列的偏移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偏移类（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.offset-{</a:t>
            </a: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断点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}-{</a:t>
            </a: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偏移量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}</a:t>
            </a: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7704" y="2951946"/>
            <a:ext cx="532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"col-md-4"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"col-md-4 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offset-md-4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altLang="zh-CN" sz="1400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4150314"/>
            <a:ext cx="7380312" cy="2077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高级用法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列的偏移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工具类（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.mx-auto, .</a:t>
            </a:r>
            <a:r>
              <a:rPr lang="en-US" altLang="zh-CN" dirty="0" err="1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ms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-auto, .me-auto</a:t>
            </a:r>
            <a:r>
              <a:rPr lang="zh-CN" altLang="en-US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1680" y="2874008"/>
            <a:ext cx="6750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col-md-4</a:t>
            </a:r>
            <a:r>
              <a:rPr lang="it-IT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</a:rPr>
              <a:t>..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col-md-4 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-auto</a:t>
            </a:r>
            <a:r>
              <a:rPr lang="it-IT" altLang="zh-C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</a:rPr>
              <a:t>..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it-IT" altLang="zh-CN" b="0" dirty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65104"/>
            <a:ext cx="6765946" cy="18796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25780" indent="-457200">
              <a:lnSpc>
                <a:spcPct val="114000"/>
              </a:lnSpc>
            </a:pPr>
            <a:r>
              <a:rPr altLang="en-US" sz="1600" dirty="0"/>
              <a:t>栅格布局理念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/>
              <a:t>上手案例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屏幕分辨率</a:t>
            </a:r>
            <a:r>
              <a:rPr lang="en-US" altLang="zh-CN" sz="1600" dirty="0">
                <a:sym typeface="+mn-ea"/>
              </a:rPr>
              <a:t>——</a:t>
            </a:r>
            <a:r>
              <a:rPr altLang="en-US" sz="1600" dirty="0">
                <a:sym typeface="+mn-ea"/>
              </a:rPr>
              <a:t>高分屏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响应式断点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常规用法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常规用法举例产品列表页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设置行间距和列间距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边框对齐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1600" dirty="0">
                <a:sym typeface="+mn-ea"/>
              </a:rPr>
              <a:t>高级用法</a:t>
            </a:r>
            <a:r>
              <a:rPr lang="en-US" altLang="zh-CN" sz="1600" dirty="0">
                <a:sym typeface="+mn-ea"/>
              </a:rPr>
              <a:t>——</a:t>
            </a:r>
            <a:r>
              <a:rPr altLang="en-US" sz="1600" dirty="0">
                <a:sym typeface="+mn-ea"/>
              </a:rPr>
              <a:t>栅格嵌套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385" dirty="0">
                <a:latin typeface="Calibri" panose="020F0502020204030204" charset="0"/>
                <a:cs typeface="Calibri" panose="020F0502020204030204" charset="0"/>
                <a:sym typeface="+mn-ea"/>
              </a:rPr>
              <a:t>流式布局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列宽设定（</a:t>
            </a:r>
            <a:r>
              <a:rPr altLang="en-US" sz="1600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整行等宽列、</a:t>
            </a:r>
            <a:r>
              <a:rPr altLang="en-US" sz="1600" dirty="0">
                <a:solidFill>
                  <a:srgbClr val="24292E"/>
                </a:solidFill>
                <a:latin typeface="-apple-system"/>
                <a:sym typeface="+mn-ea"/>
              </a:rPr>
              <a:t>部分等宽列和自动宽度列</a:t>
            </a: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pPr marL="982980" lvl="1" indent="-457200">
              <a:lnSpc>
                <a:spcPct val="114000"/>
              </a:lnSpc>
            </a:pPr>
            <a:r>
              <a:rPr alt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列的偏移（偏移类和工具类）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14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bootstrap</a:t>
            </a:r>
            <a:r>
              <a:rPr altLang="en-US" dirty="0"/>
              <a:t>表单样式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 descr="20210425104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1783715"/>
            <a:ext cx="5041265" cy="4479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栅格布局理念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2" y="2529553"/>
            <a:ext cx="2161413" cy="3080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529552"/>
            <a:ext cx="5630714" cy="30800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上手案例</a:t>
            </a:r>
            <a:endParaRPr lang="en-US" altLang="zh-CN" dirty="0"/>
          </a:p>
          <a:p>
            <a:pPr marL="68580" indent="0">
              <a:lnSpc>
                <a:spcPct val="114000"/>
              </a:lnSpc>
              <a:buNone/>
            </a:pPr>
            <a:r>
              <a:rPr lang="en-US" altLang="zh-CN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hands-on-5.html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6752"/>
            <a:ext cx="4909995" cy="49550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屏幕分辨率</a:t>
            </a:r>
            <a:r>
              <a:rPr lang="en-US" altLang="zh-CN" dirty="0"/>
              <a:t>——</a:t>
            </a:r>
            <a:r>
              <a:rPr lang="zh-CN" altLang="en-US" dirty="0"/>
              <a:t>高分屏</a:t>
            </a:r>
            <a:endParaRPr lang="en-US" altLang="zh-CN" dirty="0"/>
          </a:p>
          <a:p>
            <a:pPr lvl="2"/>
            <a:r>
              <a:rPr lang="zh-CN" altLang="en-US" sz="2200" dirty="0">
                <a:cs typeface="Arial" panose="020B0604020202020204" pitchFamily="34" charset="0"/>
              </a:rPr>
              <a:t>物理分辨率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1271270" lvl="4" indent="0"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由设备上的物理像素决定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271270" lvl="4" indent="0"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lvl="2"/>
            <a:r>
              <a:rPr lang="zh-CN" altLang="en-US" sz="2200" dirty="0"/>
              <a:t>逻辑分辨率</a:t>
            </a:r>
            <a:endParaRPr lang="en-US" altLang="zh-CN" sz="2200" dirty="0"/>
          </a:p>
          <a:p>
            <a:pPr marL="1271270" lvl="4" indent="0">
              <a:buNone/>
            </a:pPr>
            <a:r>
              <a:rPr lang="zh-CN" altLang="en-US" sz="1800" dirty="0"/>
              <a:t>将若干物理像素合起来</a:t>
            </a:r>
            <a:endParaRPr lang="en-US" altLang="zh-CN" sz="1800" dirty="0"/>
          </a:p>
          <a:p>
            <a:pPr marL="1271270" lvl="4" indent="0">
              <a:buNone/>
            </a:pPr>
            <a:r>
              <a:rPr lang="zh-CN" altLang="en-US" sz="1800" dirty="0"/>
              <a:t>当作一个像素看待</a:t>
            </a:r>
            <a:endParaRPr lang="en-US" altLang="zh-CN" sz="1800" dirty="0"/>
          </a:p>
          <a:p>
            <a:pPr lvl="4"/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49" y="2859543"/>
            <a:ext cx="4172449" cy="34960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响应式断点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94610" y="2843530"/>
          <a:ext cx="4411980" cy="2453640"/>
        </p:xfrm>
        <a:graphic>
          <a:graphicData uri="http://schemas.openxmlformats.org/drawingml/2006/table">
            <a:tbl>
              <a:tblPr/>
              <a:tblGrid>
                <a:gridCol w="147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断点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CSS</a:t>
                      </a:r>
                      <a:r>
                        <a:rPr lang="zh-CN" altLang="en-US" b="1">
                          <a:effectLst/>
                        </a:rPr>
                        <a:t>类中缀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宽度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特小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&lt;576px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小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≥768px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大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lg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特大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xl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≥1200px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超大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xxl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≥1400px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常规用法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sz="2000" dirty="0"/>
              <a:t> &lt;div class="</a:t>
            </a:r>
            <a:r>
              <a:rPr lang="en-US" altLang="zh-CN" sz="2000" b="1" dirty="0"/>
              <a:t>container</a:t>
            </a:r>
            <a:r>
              <a:rPr lang="en-US" altLang="zh-CN" sz="2000" dirty="0"/>
              <a:t>"&gt;</a:t>
            </a:r>
          </a:p>
          <a:p>
            <a:pPr marL="768350" lvl="2" indent="0">
              <a:buNone/>
            </a:pPr>
            <a:r>
              <a:rPr lang="en-US" altLang="zh-CN" sz="2000" dirty="0"/>
              <a:t>    &lt;div class="</a:t>
            </a:r>
            <a:r>
              <a:rPr lang="en-US" altLang="zh-CN" sz="2000" b="1" dirty="0"/>
              <a:t>row</a:t>
            </a:r>
            <a:r>
              <a:rPr lang="en-US" altLang="zh-CN" sz="2000" dirty="0"/>
              <a:t> "&gt;</a:t>
            </a:r>
          </a:p>
          <a:p>
            <a:pPr marL="768350" lvl="2" indent="0">
              <a:buNone/>
            </a:pPr>
            <a:r>
              <a:rPr lang="en-US" altLang="zh-CN" sz="2000" dirty="0"/>
              <a:t>      &lt;div class="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col-{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断点名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}-{12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份中占所占份数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dirty="0"/>
              <a:t>"&gt;&lt;/div&gt;</a:t>
            </a:r>
          </a:p>
          <a:p>
            <a:pPr marL="768350" lvl="2" indent="0">
              <a:buNone/>
            </a:pPr>
            <a:r>
              <a:rPr lang="en-US" altLang="zh-CN" sz="2000" dirty="0"/>
              <a:t>    &lt;/div&gt;</a:t>
            </a:r>
          </a:p>
          <a:p>
            <a:pPr marL="768350" lvl="2" indent="0">
              <a:buNone/>
            </a:pPr>
            <a:r>
              <a:rPr lang="en-US" altLang="zh-CN" sz="2000" dirty="0"/>
              <a:t> &lt;/div&gt;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常规用法举例产品列表页（</a:t>
            </a:r>
            <a:r>
              <a:rPr lang="en-US" altLang="zh-CN" dirty="0"/>
              <a:t>layout-1.html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68350" lvl="2" indent="0">
              <a:buNone/>
            </a:pP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"col-6 col-md-4 col-lg-3 col-xl-2"</a:t>
            </a:r>
          </a:p>
          <a:p>
            <a:pPr lvl="2"/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sz="2000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03" y="3420182"/>
            <a:ext cx="6402794" cy="2935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 Bootstrap</a:t>
            </a:r>
            <a:r>
              <a:rPr lang="zh-CN" altLang="en-US" dirty="0"/>
              <a:t>的栅格布局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设置行间距和列间距</a:t>
            </a:r>
            <a:endParaRPr lang="en-US" altLang="zh-CN" dirty="0"/>
          </a:p>
          <a:p>
            <a:pPr marL="768350" lvl="2" indent="0">
              <a:buNone/>
            </a:pP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768350" lvl="2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</a:rPr>
              <a:t>“</a:t>
            </a:r>
            <a:r>
              <a:rPr lang="en-US" altLang="zh-CN" b="0" i="0" dirty="0" err="1">
                <a:solidFill>
                  <a:srgbClr val="24292E"/>
                </a:solidFill>
                <a:effectLst/>
              </a:rPr>
              <a:t>gx</a:t>
            </a:r>
            <a:r>
              <a:rPr lang="en-US" altLang="zh-CN" b="0" i="0" dirty="0">
                <a:solidFill>
                  <a:srgbClr val="24292E"/>
                </a:solidFill>
                <a:effectLst/>
              </a:rPr>
              <a:t>-*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i="0" dirty="0">
                <a:solidFill>
                  <a:srgbClr val="24292E"/>
                </a:solidFill>
                <a:effectLst/>
              </a:rPr>
              <a:t>设置水平间距。</a:t>
            </a:r>
          </a:p>
          <a:p>
            <a:pPr marL="768350" lvl="2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</a:rPr>
              <a:t>“</a:t>
            </a:r>
            <a:r>
              <a:rPr lang="en-US" altLang="zh-CN" b="0" i="0" dirty="0" err="1">
                <a:solidFill>
                  <a:srgbClr val="24292E"/>
                </a:solidFill>
                <a:effectLst/>
              </a:rPr>
              <a:t>gy</a:t>
            </a:r>
            <a:r>
              <a:rPr lang="en-US" altLang="zh-CN" b="0" i="0" dirty="0">
                <a:solidFill>
                  <a:srgbClr val="24292E"/>
                </a:solidFill>
                <a:effectLst/>
              </a:rPr>
              <a:t>-*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i="0" dirty="0">
                <a:solidFill>
                  <a:srgbClr val="24292E"/>
                </a:solidFill>
                <a:effectLst/>
              </a:rPr>
              <a:t>设置垂直间距。</a:t>
            </a:r>
          </a:p>
          <a:p>
            <a:pPr marL="768350" lvl="2" indent="0">
              <a:buNone/>
            </a:pPr>
            <a:r>
              <a:rPr lang="zh-CN" altLang="en-US" b="0" i="0" dirty="0">
                <a:solidFill>
                  <a:srgbClr val="24292E"/>
                </a:solidFill>
                <a:effectLst/>
              </a:rPr>
              <a:t>“</a:t>
            </a:r>
            <a:r>
              <a:rPr lang="en-US" altLang="zh-CN" b="0" i="0" dirty="0">
                <a:solidFill>
                  <a:srgbClr val="24292E"/>
                </a:solidFill>
                <a:effectLst/>
              </a:rPr>
              <a:t>g-*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b="0" i="0" dirty="0">
                <a:solidFill>
                  <a:srgbClr val="24292E"/>
                </a:solidFill>
                <a:effectLst/>
              </a:rPr>
              <a:t>同时设置相同的水平间距和垂直间距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。</a:t>
            </a:r>
          </a:p>
          <a:p>
            <a:pPr marL="768350" lvl="2" indent="0">
              <a:buNone/>
            </a:pPr>
            <a:endParaRPr lang="en-US" altLang="zh-CN" dirty="0"/>
          </a:p>
          <a:p>
            <a:pPr marL="768350" lvl="2" indent="0">
              <a:buNone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</a:rPr>
              <a:t>例如：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class="row g-5"</a:t>
            </a:r>
          </a:p>
          <a:p>
            <a:pPr marL="768350" lvl="2" indent="0">
              <a:buNone/>
            </a:pPr>
            <a:endParaRPr lang="en-US" altLang="zh-CN" dirty="0"/>
          </a:p>
          <a:p>
            <a:pPr marL="68580" indent="0">
              <a:buNone/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sz="2000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909</Words>
  <Application>Microsoft Macintosh PowerPoint</Application>
  <PresentationFormat>全屏显示(4:3)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-apple-system</vt:lpstr>
      <vt:lpstr>华文细黑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IntroducingPowerPoint2007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第13章  Bootstrap的栅格布局</vt:lpstr>
      <vt:lpstr>请看第14章——   bootstrap表单样式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10</cp:revision>
  <dcterms:created xsi:type="dcterms:W3CDTF">2021-07-04T10:28:00Z</dcterms:created>
  <dcterms:modified xsi:type="dcterms:W3CDTF">2024-03-17T09:04:32Z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AEAE27E7326A467FA8DE0CE677BEB64F</vt:lpwstr>
  </property>
  <property fmtid="{D5CDD505-2E9C-101B-9397-08002B2CF9AE}" pid="5" name="KSOProductBuildVer">
    <vt:lpwstr>2052-11.1.0.11691</vt:lpwstr>
  </property>
</Properties>
</file>