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sldIdLst>
    <p:sldId id="280" r:id="rId2"/>
    <p:sldId id="281" r:id="rId3"/>
    <p:sldId id="257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2" r:id="rId19"/>
    <p:sldId id="263" r:id="rId20"/>
  </p:sldIdLst>
  <p:sldSz cx="9144000" cy="6858000" type="screen4x3"/>
  <p:notesSz cx="6858000" cy="9144000"/>
  <p:custDataLst>
    <p:tags r:id="rId22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74245" autoAdjust="0"/>
  </p:normalViewPr>
  <p:slideViewPr>
    <p:cSldViewPr>
      <p:cViewPr varScale="1">
        <p:scale>
          <a:sx n="79" d="100"/>
          <a:sy n="79" d="100"/>
        </p:scale>
        <p:origin x="26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2024/3/17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9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9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9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5" name="Rectangle 44"/>
          <p:cNvSpPr/>
          <p:nvPr/>
        </p:nvSpPr>
        <p:spPr>
          <a:xfrm>
            <a:off x="363160" y="402268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3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9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4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9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4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4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8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8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7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6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3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3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90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9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3/17/24</a:t>
            </a:fld>
            <a:endParaRPr kumimoji="0" lang="zh-CN" altLang="en-US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9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altLang="en-US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9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 smtClean="0">
                <a:solidFill>
                  <a:schemeClr val="tx2"/>
                </a:solidFill>
              </a:rPr>
              <a:t>‹#›</a:t>
            </a:fld>
            <a:endParaRPr kumimoji="0" lang="zh-CN" alt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1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pPr marL="196850" lvl="0" indent="-457200">
              <a:lnSpc>
                <a:spcPct val="114000"/>
              </a:lnSpc>
            </a:pPr>
            <a:r>
              <a:rPr altLang="en-US" dirty="0"/>
              <a:t>表单控件样式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cs typeface="Arial" panose="020B0604020202020204" pitchFamily="34" charset="0"/>
                <a:sym typeface="+mn-ea"/>
              </a:rPr>
              <a:t>输入框（常规用法）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cs typeface="Arial" panose="020B0604020202020204" pitchFamily="34" charset="0"/>
                <a:sym typeface="+mn-ea"/>
              </a:rPr>
              <a:t>输入框（不同状态）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cs typeface="Arial" panose="020B0604020202020204" pitchFamily="34" charset="0"/>
                <a:sym typeface="+mn-ea"/>
              </a:rPr>
              <a:t>输入框（大小）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cs typeface="Arial" panose="020B0604020202020204" pitchFamily="34" charset="0"/>
                <a:sym typeface="+mn-ea"/>
              </a:rPr>
              <a:t>选择框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cs typeface="Arial" panose="020B0604020202020204" pitchFamily="34" charset="0"/>
                <a:sym typeface="+mn-ea"/>
              </a:rPr>
              <a:t>单选框与复选框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——</a:t>
            </a:r>
            <a:r>
              <a:rPr altLang="en-US" dirty="0">
                <a:cs typeface="Arial" panose="020B0604020202020204" pitchFamily="34" charset="0"/>
                <a:sym typeface="+mn-ea"/>
              </a:rPr>
              <a:t>设置开关样式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sym typeface="+mn-ea"/>
              </a:rPr>
              <a:t>行内布局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cs typeface="Arial" panose="020B0604020202020204" pitchFamily="34" charset="0"/>
                <a:sym typeface="+mn-ea"/>
              </a:rPr>
              <a:t>滑动输入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cs typeface="Arial" panose="020B0604020202020204" pitchFamily="34" charset="0"/>
                <a:sym typeface="+mn-ea"/>
              </a:rPr>
              <a:t>输入组</a:t>
            </a:r>
            <a:endParaRPr altLang="en-US" dirty="0"/>
          </a:p>
          <a:p>
            <a:pPr marL="196850" lvl="0" indent="-457200">
              <a:lnSpc>
                <a:spcPct val="114000"/>
              </a:lnSpc>
            </a:pPr>
            <a:r>
              <a:rPr altLang="en-US" dirty="0">
                <a:sym typeface="+mn-ea"/>
              </a:rPr>
              <a:t>表单布局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sym typeface="+mn-ea"/>
              </a:rPr>
              <a:t>内联表单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sym typeface="+mn-ea"/>
              </a:rPr>
              <a:t>水平表单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sym typeface="+mn-ea"/>
              </a:rPr>
              <a:t>复制表单</a:t>
            </a:r>
          </a:p>
          <a:p>
            <a:pPr marL="196850" lvl="0" indent="-457200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表单验证样式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利用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HTML5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的表单验证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sym typeface="+mn-ea"/>
              </a:rPr>
              <a:t>利用第三方表单验证插件</a:t>
            </a:r>
            <a:endParaRPr lang="en-US" altLang="zh-CN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表单控件样式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滑动输入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68580" indent="0">
              <a:buNone/>
            </a:pPr>
            <a:endParaRPr lang="en-US" altLang="zh-CN" sz="2200" dirty="0"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&lt;input type="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form-range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min="0" max="5" step="1"&gt;</a:t>
            </a: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31366"/>
            <a:ext cx="4690864" cy="2357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表单控件样式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输入组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input-group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mb-3"&gt;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&lt;input type="text" class="form-control"&gt;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&lt;button class="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-primary" type="button"&gt;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搜索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zh-CN" sz="105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840826"/>
            <a:ext cx="4829291" cy="25147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表单控件样式</a:t>
            </a:r>
            <a:r>
              <a:rPr lang="en-US" altLang="zh-CN" dirty="0"/>
              <a:t>——</a:t>
            </a:r>
            <a:r>
              <a:rPr lang="zh-CN" altLang="en-US" dirty="0"/>
              <a:t>使用总结</a:t>
            </a:r>
            <a:endParaRPr lang="en-US" altLang="zh-CN" dirty="0"/>
          </a:p>
          <a:p>
            <a:pPr marL="68580" indent="0">
              <a:buNone/>
            </a:pPr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2211" y="2492896"/>
          <a:ext cx="6796778" cy="3645403"/>
        </p:xfrm>
        <a:graphic>
          <a:graphicData uri="http://schemas.openxmlformats.org/drawingml/2006/table">
            <a:tbl>
              <a:tblPr/>
              <a:tblGrid>
                <a:gridCol w="3398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effectLst/>
                        </a:rPr>
                        <a:t>控件类型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  <a:latin typeface="+mn-lt"/>
                        </a:rPr>
                        <a:t>Bootstrap</a:t>
                      </a:r>
                      <a:r>
                        <a:rPr lang="zh-CN" altLang="en-US" sz="1600" b="1" dirty="0">
                          <a:effectLst/>
                        </a:rPr>
                        <a:t>类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0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text/file/color</a:t>
                      </a:r>
                      <a:r>
                        <a:rPr lang="zh-CN" altLang="en-US" sz="1600" dirty="0">
                          <a:effectLst/>
                        </a:rPr>
                        <a:t>等类型的</a:t>
                      </a:r>
                      <a:r>
                        <a:rPr lang="en-US" sz="1600" dirty="0" err="1">
                          <a:effectLst/>
                        </a:rPr>
                        <a:t>input、textarea</a:t>
                      </a:r>
                      <a:endParaRPr lang="en-US" sz="1600" dirty="0">
                        <a:effectLst/>
                      </a:endParaRP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.form-control, .form-control-{</a:t>
                      </a:r>
                      <a:r>
                        <a:rPr lang="en-US" sz="1600" dirty="0" err="1">
                          <a:effectLst/>
                        </a:rPr>
                        <a:t>sm|lg</a:t>
                      </a:r>
                      <a:r>
                        <a:rPr lang="en-US" sz="1600" dirty="0">
                          <a:effectLst/>
                        </a:rPr>
                        <a:t>}, .form-control-color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6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select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.form-select, .form-select-{sm|lg}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4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radio、checkbox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div.form-check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input.form-check-input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label.form-check-label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.form-switch, form-check-inline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72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range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.form-range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004"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输入组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.input-group, input-group-text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72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label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.form-label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722"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提示文字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.form-text</a:t>
                      </a:r>
                    </a:p>
                  </a:txBody>
                  <a:tcPr marL="40203" marR="40203" marT="18555" marB="1855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表单布局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内联表单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3">
              <a:lnSpc>
                <a:spcPct val="114000"/>
              </a:lnSpc>
            </a:pP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输入框和按钮都在一行中，例如网站页头中的搜索表单。</a:t>
            </a:r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水平表单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3">
              <a:lnSpc>
                <a:spcPct val="114000"/>
              </a:lnSpc>
            </a:pP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输入项少，每个输入项占满一行，一个一个从上往下排列，例如网站常用的登录注册表单。</a:t>
            </a:r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复制表单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3">
              <a:lnSpc>
                <a:spcPct val="114000"/>
              </a:lnSpc>
            </a:pP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输入项非常多，通常创建复杂对象时需要使用，例如某教务系统录入个人信息表单。</a:t>
            </a:r>
          </a:p>
          <a:p>
            <a:pPr lvl="3">
              <a:lnSpc>
                <a:spcPct val="114000"/>
              </a:lnSpc>
            </a:pPr>
            <a:endParaRPr lang="en-US" altLang="zh-CN" sz="2000" dirty="0"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都使用</a:t>
            </a:r>
            <a:r>
              <a:rPr lang="zh-CN" altLang="en-US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栅格系统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来布局</a:t>
            </a:r>
            <a:endParaRPr lang="en-US" altLang="zh-CN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表单布局</a:t>
            </a:r>
            <a:r>
              <a:rPr lang="en-US" altLang="zh-CN" dirty="0"/>
              <a:t>——</a:t>
            </a:r>
            <a:r>
              <a:rPr lang="zh-CN" altLang="en-US" dirty="0"/>
              <a:t>内联表单</a:t>
            </a:r>
            <a:endParaRPr lang="en-US" altLang="zh-CN" dirty="0"/>
          </a:p>
          <a:p>
            <a:pPr marL="768350" lvl="2" indent="0">
              <a:lnSpc>
                <a:spcPct val="114000"/>
              </a:lnSpc>
              <a:buNone/>
            </a:pPr>
            <a:endParaRPr lang="en-US" altLang="zh-CN" sz="2200" dirty="0">
              <a:cs typeface="Arial" panose="020B0604020202020204" pitchFamily="34" charset="0"/>
            </a:endParaRP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10341" y="2420888"/>
            <a:ext cx="50405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&lt;form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g-3 align-items-center"&gt;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col-auto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&lt;input&gt;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col-auto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&lt;input&gt;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col-auto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&lt;button&gt;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&lt;/form&gt;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745569"/>
            <a:ext cx="6613934" cy="15759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表单布局</a:t>
            </a:r>
            <a:r>
              <a:rPr lang="en-US" altLang="zh-CN" dirty="0"/>
              <a:t>——</a:t>
            </a:r>
            <a:r>
              <a:rPr lang="zh-CN" altLang="en-US" dirty="0"/>
              <a:t>水平表单</a:t>
            </a:r>
            <a:endParaRPr lang="en-US" altLang="zh-CN" dirty="0"/>
          </a:p>
          <a:p>
            <a:pPr marL="768350" lvl="2" indent="0">
              <a:lnSpc>
                <a:spcPct val="114000"/>
              </a:lnSpc>
              <a:buNone/>
            </a:pPr>
            <a:endParaRPr lang="en-US" altLang="zh-CN" sz="2200" dirty="0">
              <a:cs typeface="Arial" panose="020B0604020202020204" pitchFamily="34" charset="0"/>
            </a:endParaRP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10340" y="2420888"/>
            <a:ext cx="791013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&lt;form&gt;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mb-3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&lt;label for="name"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col-sm-2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col-form-label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用户名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&lt;/label&gt;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col-sm-10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&lt;input type="text" class="form-control" id="name"&gt;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mb-3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...</a:t>
            </a:r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&lt;/form&gt;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72" y="3771207"/>
            <a:ext cx="5129701" cy="26513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表单验证样式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marL="1111250" lvl="2" indent="-457200"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利用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HTML5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的表单验证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marL="768350" lvl="2" indent="0">
              <a:lnSpc>
                <a:spcPct val="114000"/>
              </a:lnSpc>
              <a:buNone/>
            </a:pPr>
            <a:endParaRPr lang="en-US" altLang="zh-CN" sz="22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2062" y="2760609"/>
            <a:ext cx="75608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&lt;form class="row g-3" </a:t>
            </a:r>
            <a:r>
              <a:rPr lang="en-US" altLang="zh-CN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novalidate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&lt;div class="col-6"&gt;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&lt;label for="phone" class="form-label"&gt;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手机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&lt;/label&gt;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&lt;input type="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 pattern="^1[0-9]{10}$"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class="form-control" id="phone"&gt;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&lt;div class="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invalid-feedback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请输入手机号码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&lt;/form&gt;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304340"/>
            <a:ext cx="3975866" cy="25887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表单验证样式</a:t>
            </a:r>
            <a:endParaRPr lang="en-US" altLang="zh-CN" dirty="0"/>
          </a:p>
          <a:p>
            <a:pPr marL="1111250" lvl="2" indent="-457200">
              <a:lnSpc>
                <a:spcPct val="114000"/>
              </a:lnSpc>
            </a:pPr>
            <a:r>
              <a:rPr lang="zh-CN" altLang="en-US" dirty="0"/>
              <a:t>利用第三方表单验证插件</a:t>
            </a:r>
            <a:endParaRPr lang="en-US" altLang="zh-CN" dirty="0"/>
          </a:p>
          <a:p>
            <a:pPr marL="768350" lvl="2" indent="0">
              <a:lnSpc>
                <a:spcPct val="114000"/>
              </a:lnSpc>
              <a:buNone/>
            </a:pPr>
            <a:endParaRPr lang="en-US" altLang="zh-CN" sz="2200" dirty="0">
              <a:cs typeface="Arial" panose="020B0604020202020204" pitchFamily="34" charset="0"/>
            </a:endParaRP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672062" y="2760609"/>
            <a:ext cx="82924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&lt;form class="row g-3"&gt;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&lt;div class="col-6"&gt;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&lt;label for="phone" class="form-label"&gt;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手机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&lt;/label&gt;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&lt;input type="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 class="form-control 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is-invalid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id="phone"&gt;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&lt;div class="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invalid-feedback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请输入手机号码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&lt;div class="col-6"&gt;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&lt;label for="username" class="form-label"&gt;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用户名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&lt;/label&gt;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&lt;div class="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input-group has-validation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&lt;span class="input-group-text"&gt;@&lt;/span&gt;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&lt;input class="form-control 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is-valid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id="username" value="Tom"&gt;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&lt;div class="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invalid-feedback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请输入用户名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pPr marL="196850" lvl="0" indent="-457200">
              <a:lnSpc>
                <a:spcPct val="114000"/>
              </a:lnSpc>
            </a:pPr>
            <a:r>
              <a:rPr altLang="en-US" dirty="0"/>
              <a:t>表单控件样式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cs typeface="Arial" panose="020B0604020202020204" pitchFamily="34" charset="0"/>
                <a:sym typeface="+mn-ea"/>
              </a:rPr>
              <a:t>输入框（常规用法）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cs typeface="Arial" panose="020B0604020202020204" pitchFamily="34" charset="0"/>
                <a:sym typeface="+mn-ea"/>
              </a:rPr>
              <a:t>输入框（不同状态）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cs typeface="Arial" panose="020B0604020202020204" pitchFamily="34" charset="0"/>
                <a:sym typeface="+mn-ea"/>
              </a:rPr>
              <a:t>输入框（大小）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cs typeface="Arial" panose="020B0604020202020204" pitchFamily="34" charset="0"/>
                <a:sym typeface="+mn-ea"/>
              </a:rPr>
              <a:t>选择框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cs typeface="Arial" panose="020B0604020202020204" pitchFamily="34" charset="0"/>
                <a:sym typeface="+mn-ea"/>
              </a:rPr>
              <a:t>单选框与复选框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——</a:t>
            </a:r>
            <a:r>
              <a:rPr altLang="en-US" dirty="0">
                <a:cs typeface="Arial" panose="020B0604020202020204" pitchFamily="34" charset="0"/>
                <a:sym typeface="+mn-ea"/>
              </a:rPr>
              <a:t>设置开关样式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sym typeface="+mn-ea"/>
              </a:rPr>
              <a:t>行内布局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cs typeface="Arial" panose="020B0604020202020204" pitchFamily="34" charset="0"/>
                <a:sym typeface="+mn-ea"/>
              </a:rPr>
              <a:t>滑动输入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cs typeface="Arial" panose="020B0604020202020204" pitchFamily="34" charset="0"/>
                <a:sym typeface="+mn-ea"/>
              </a:rPr>
              <a:t>输入组</a:t>
            </a:r>
            <a:endParaRPr altLang="en-US" dirty="0"/>
          </a:p>
          <a:p>
            <a:pPr marL="196850" lvl="0" indent="-457200">
              <a:lnSpc>
                <a:spcPct val="114000"/>
              </a:lnSpc>
            </a:pPr>
            <a:r>
              <a:rPr altLang="en-US" dirty="0">
                <a:sym typeface="+mn-ea"/>
              </a:rPr>
              <a:t>表单布局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sym typeface="+mn-ea"/>
              </a:rPr>
              <a:t>内联表单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sym typeface="+mn-ea"/>
              </a:rPr>
              <a:t>水平表单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sym typeface="+mn-ea"/>
              </a:rPr>
              <a:t>复制表单</a:t>
            </a:r>
          </a:p>
          <a:p>
            <a:pPr marL="196850" lvl="0" indent="-457200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表单验证样式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利用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HTML5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的表单验证</a:t>
            </a:r>
          </a:p>
          <a:p>
            <a:pPr marL="654050" lvl="1" indent="-457200">
              <a:lnSpc>
                <a:spcPct val="114000"/>
              </a:lnSpc>
            </a:pPr>
            <a:r>
              <a:rPr altLang="en-US" dirty="0">
                <a:sym typeface="+mn-ea"/>
              </a:rPr>
              <a:t>利用第三方表单验证插件</a:t>
            </a:r>
            <a:endParaRPr lang="en-US" altLang="zh-CN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请看第</a:t>
            </a:r>
            <a:r>
              <a:rPr lang="en-US" altLang="zh-CN" dirty="0"/>
              <a:t>15</a:t>
            </a:r>
            <a:r>
              <a:rPr altLang="en-US" dirty="0"/>
              <a:t>章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dirty="0"/>
              <a:t>Bootstrap的组件库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4" name="图片 3" descr="202104251044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30" y="1856105"/>
            <a:ext cx="5149850" cy="4427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表单控件样式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输入框</a:t>
            </a:r>
            <a:r>
              <a:rPr lang="en-US" altLang="zh-CN" sz="2200" dirty="0">
                <a:cs typeface="Arial" panose="020B0604020202020204" pitchFamily="34" charset="0"/>
              </a:rPr>
              <a:t>——</a:t>
            </a:r>
            <a:r>
              <a:rPr lang="zh-CN" altLang="en-US" sz="2200" dirty="0">
                <a:cs typeface="Arial" panose="020B0604020202020204" pitchFamily="34" charset="0"/>
              </a:rPr>
              <a:t>常规用法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US" altLang="zh-CN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&lt;div class="mb-3"&gt;</a:t>
            </a:r>
          </a:p>
          <a:p>
            <a:pPr marL="68580" indent="0">
              <a:buNone/>
            </a:pPr>
            <a:r>
              <a:rPr lang="en-US" altLang="zh-CN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&lt;label for="email" class="</a:t>
            </a:r>
            <a:r>
              <a:rPr lang="en-US" altLang="zh-CN" sz="12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lang="en-US" altLang="zh-CN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zh-CN" alt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邮箱</a:t>
            </a:r>
            <a:r>
              <a:rPr lang="en-US" altLang="zh-CN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&lt;/label&gt;</a:t>
            </a:r>
          </a:p>
          <a:p>
            <a:pPr marL="68580" indent="0">
              <a:buNone/>
            </a:pPr>
            <a:r>
              <a:rPr lang="en-US" altLang="zh-CN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&lt;input type="email" class="</a:t>
            </a:r>
            <a:r>
              <a:rPr lang="en-US" altLang="zh-CN" sz="12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altLang="zh-CN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id="email" placeholder="name@example.com"&gt;</a:t>
            </a:r>
          </a:p>
          <a:p>
            <a:pPr marL="68580" indent="0">
              <a:buNone/>
            </a:pPr>
            <a:r>
              <a:rPr lang="en-US" altLang="zh-CN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&lt;div class="</a:t>
            </a:r>
            <a:r>
              <a:rPr lang="en-US" altLang="zh-CN" sz="12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form-text</a:t>
            </a:r>
            <a:r>
              <a:rPr lang="en-US" altLang="zh-CN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zh-CN" alt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您的邮箱不会被公开。</a:t>
            </a:r>
            <a:r>
              <a:rPr lang="en-US" altLang="zh-CN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pPr marL="68580" indent="0">
              <a:buNone/>
            </a:pPr>
            <a:r>
              <a:rPr lang="en-US" altLang="zh-CN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&lt;/div&gt;</a:t>
            </a: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03" y="4065057"/>
            <a:ext cx="3563888" cy="27929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表单控件样式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输入框</a:t>
            </a:r>
            <a:r>
              <a:rPr lang="en-US" altLang="zh-CN" sz="2200" dirty="0">
                <a:cs typeface="Arial" panose="020B0604020202020204" pitchFamily="34" charset="0"/>
              </a:rPr>
              <a:t>——</a:t>
            </a:r>
            <a:r>
              <a:rPr lang="zh-CN" altLang="en-US" sz="2200" dirty="0">
                <a:cs typeface="Arial" panose="020B0604020202020204" pitchFamily="34" charset="0"/>
              </a:rPr>
              <a:t>不同状态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&lt;input type="email" class="form-control" id="email1" 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&lt;input type="email" class="form-control" id="email2" </a:t>
            </a:r>
            <a:r>
              <a:rPr lang="en-US" altLang="zh-CN" sz="1600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&lt;input type="email"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form-control-plaintext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id="email3" 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39" y="4005064"/>
            <a:ext cx="3677163" cy="2700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表单控件样式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输入框</a:t>
            </a:r>
            <a:r>
              <a:rPr lang="en-US" altLang="zh-CN" sz="2200" dirty="0">
                <a:cs typeface="Arial" panose="020B0604020202020204" pitchFamily="34" charset="0"/>
              </a:rPr>
              <a:t>——</a:t>
            </a:r>
            <a:r>
              <a:rPr lang="zh-CN" altLang="en-US" sz="2200" dirty="0">
                <a:cs typeface="Arial" panose="020B0604020202020204" pitchFamily="34" charset="0"/>
              </a:rPr>
              <a:t>大小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&lt;input type="email"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form-control-</a:t>
            </a:r>
            <a:r>
              <a:rPr lang="en-US" altLang="zh-CN" sz="1600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id="email1"&gt;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&lt;input type="email"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id="email2"&gt;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&lt;input type="email"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form-control-lg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id="email3"&gt;</a:t>
            </a: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70" y="4365104"/>
            <a:ext cx="7398130" cy="14796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表单控件样式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选择框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US" altLang="zh-CN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&lt;label for="single" class="form-label"&gt;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申请的职位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&lt;/label&gt;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&lt;select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form-select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id="single"&gt;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&lt;option selected&gt;--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请选择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--&lt;/option&gt;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&lt;/select&gt;</a:t>
            </a: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876996"/>
            <a:ext cx="4253228" cy="2903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表单控件样式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单选框与复选框</a:t>
            </a:r>
            <a:r>
              <a:rPr lang="en-US" altLang="zh-CN" sz="2200" dirty="0">
                <a:cs typeface="Arial" panose="020B0604020202020204" pitchFamily="34" charset="0"/>
              </a:rPr>
              <a:t>——</a:t>
            </a:r>
            <a:r>
              <a:rPr lang="zh-CN" altLang="en-US" sz="2200" dirty="0">
                <a:cs typeface="Arial" panose="020B0604020202020204" pitchFamily="34" charset="0"/>
              </a:rPr>
              <a:t>常规用法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form-check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&lt;input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form-check-input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type="checkbox" id="checkbox"&gt;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&lt;label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form-check-label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for="checkbox"&gt;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Default checkbox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&lt;/label&gt;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914020"/>
            <a:ext cx="5431899" cy="2441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表单控件样式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单选框与复选框</a:t>
            </a:r>
            <a:r>
              <a:rPr lang="en-US" altLang="zh-CN" sz="2200" dirty="0">
                <a:cs typeface="Arial" panose="020B0604020202020204" pitchFamily="34" charset="0"/>
              </a:rPr>
              <a:t>——</a:t>
            </a:r>
            <a:r>
              <a:rPr lang="zh-CN" altLang="en-US" sz="2200" dirty="0">
                <a:cs typeface="Arial" panose="020B0604020202020204" pitchFamily="34" charset="0"/>
              </a:rPr>
              <a:t>设置开关样式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form-check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form-switch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&lt;input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form-check-input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type="checkbox" id="checked"&gt;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&lt;label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form-check-label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for="checked"&gt;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新消息通知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&lt;/label&gt;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8064" y="4725145"/>
            <a:ext cx="2212607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的表单样式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表单控件样式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单选框与复选框</a:t>
            </a:r>
            <a:r>
              <a:rPr lang="en-US" altLang="zh-CN" sz="2200" dirty="0">
                <a:cs typeface="Arial" panose="020B0604020202020204" pitchFamily="34" charset="0"/>
              </a:rPr>
              <a:t>——</a:t>
            </a:r>
            <a:r>
              <a:rPr lang="zh-CN" altLang="en-US" sz="2200" dirty="0">
                <a:cs typeface="Arial" panose="020B0604020202020204" pitchFamily="34" charset="0"/>
              </a:rPr>
              <a:t>行内布局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form-check 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form-check-inline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&lt;input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form-check-input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type="checkbox"&gt;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&lt;label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form-check-label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for="inline1"&gt;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足球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&lt;/label&gt;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60" y="5085184"/>
            <a:ext cx="2908449" cy="55882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1207</Words>
  <Application>Microsoft Macintosh PowerPoint</Application>
  <PresentationFormat>全屏显示(4:3)</PresentationFormat>
  <Paragraphs>221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华文细黑</vt:lpstr>
      <vt:lpstr>Calibri</vt:lpstr>
      <vt:lpstr>Consolas</vt:lpstr>
      <vt:lpstr>Corbel</vt:lpstr>
      <vt:lpstr>Wingdings</vt:lpstr>
      <vt:lpstr>Wingdings 2</vt:lpstr>
      <vt:lpstr>Wingdings 3</vt:lpstr>
      <vt:lpstr>IntroducingPowerPoint2007</vt:lpstr>
      <vt:lpstr>第14章  Bootstrap的表单样式</vt:lpstr>
      <vt:lpstr>第14章  Bootstrap的表单样式</vt:lpstr>
      <vt:lpstr>第14章  Bootstrap的表单样式</vt:lpstr>
      <vt:lpstr>第14章  Bootstrap的表单样式</vt:lpstr>
      <vt:lpstr>第14章  Bootstrap的表单样式</vt:lpstr>
      <vt:lpstr>第14章  Bootstrap的表单样式</vt:lpstr>
      <vt:lpstr>第14章  Bootstrap的表单样式</vt:lpstr>
      <vt:lpstr>第14章  Bootstrap的表单样式</vt:lpstr>
      <vt:lpstr>第14章  Bootstrap的表单样式</vt:lpstr>
      <vt:lpstr>第14章  Bootstrap的表单样式</vt:lpstr>
      <vt:lpstr>第14章  Bootstrap的表单样式</vt:lpstr>
      <vt:lpstr>第14章  Bootstrap的表单样式</vt:lpstr>
      <vt:lpstr>第14章  Bootstrap的表单样式</vt:lpstr>
      <vt:lpstr>第14章  Bootstrap的表单样式</vt:lpstr>
      <vt:lpstr>第14章  Bootstrap的表单样式</vt:lpstr>
      <vt:lpstr>第14章  Bootstrap的表单样式</vt:lpstr>
      <vt:lpstr>第14章  Bootstrap的表单样式</vt:lpstr>
      <vt:lpstr>第14章  Bootstrap的表单样式</vt:lpstr>
      <vt:lpstr>请看第15章——   Bootstrap的组件库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Aiden. 宣</cp:lastModifiedBy>
  <cp:revision>9</cp:revision>
  <dcterms:created xsi:type="dcterms:W3CDTF">2021-07-04T10:29:00Z</dcterms:created>
  <dcterms:modified xsi:type="dcterms:W3CDTF">2024-03-17T09:04:39Z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259F6A1960214B71B6B1C803109EB4A7</vt:lpwstr>
  </property>
  <property fmtid="{D5CDD505-2E9C-101B-9397-08002B2CF9AE}" pid="5" name="KSOProductBuildVer">
    <vt:lpwstr>2052-11.1.0.11691</vt:lpwstr>
  </property>
</Properties>
</file>