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92" r:id="rId2"/>
    <p:sldId id="257" r:id="rId3"/>
    <p:sldId id="264" r:id="rId4"/>
    <p:sldId id="278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3" r:id="rId18"/>
    <p:sldId id="263" r:id="rId19"/>
  </p:sldIdLst>
  <p:sldSz cx="9144000" cy="6858000" type="screen4x3"/>
  <p:notesSz cx="6858000" cy="9144000"/>
  <p:custDataLst>
    <p:tags r:id="rId21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74225" autoAdjust="0"/>
  </p:normalViewPr>
  <p:slideViewPr>
    <p:cSldViewPr>
      <p:cViewPr varScale="1">
        <p:scale>
          <a:sx n="90" d="100"/>
          <a:sy n="90" d="100"/>
        </p:scale>
        <p:origin x="2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5" name="Rectangle 44"/>
          <p:cNvSpPr/>
          <p:nvPr/>
        </p:nvSpPr>
        <p:spPr>
          <a:xfrm>
            <a:off x="363160" y="402268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3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9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4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4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4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8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8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3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3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0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3/19/24</a:t>
            </a:fld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 smtClean="0">
                <a:solidFill>
                  <a:schemeClr val="tx2"/>
                </a:solidFill>
              </a:rPr>
              <a:t>‹#›</a:t>
            </a:fld>
            <a:endParaRPr kumimoji="0" lang="zh-CN" alt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1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altLang="en-US" sz="3000">
                <a:sym typeface="+mn-ea"/>
              </a:rPr>
              <a:t>按钮组件</a:t>
            </a:r>
            <a:endParaRPr altLang="en-US" sz="3000"/>
          </a:p>
          <a:p>
            <a:r>
              <a:rPr altLang="en-US" sz="3000" dirty="0">
                <a:sym typeface="+mn-ea"/>
              </a:rPr>
              <a:t>提示与反馈类组件</a:t>
            </a:r>
            <a:endParaRPr lang="en-US" altLang="zh-CN" sz="3000" dirty="0">
              <a:sym typeface="+mn-ea"/>
            </a:endParaRPr>
          </a:p>
          <a:p>
            <a:pPr lvl="1"/>
            <a:r>
              <a:rPr altLang="en-US" sz="3000" dirty="0">
                <a:sym typeface="+mn-ea"/>
              </a:rPr>
              <a:t>警告框（</a:t>
            </a:r>
            <a:r>
              <a:rPr lang="en-US" altLang="zh-CN" sz="3000" dirty="0">
                <a:sym typeface="+mn-ea"/>
              </a:rPr>
              <a:t>alert</a:t>
            </a:r>
            <a:r>
              <a:rPr altLang="en-US" sz="3000" dirty="0"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加载中（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spinner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加载中（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spinner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轻量提示（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toast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sym typeface="+mn-ea"/>
              </a:rPr>
              <a:t>模态框（</a:t>
            </a:r>
            <a:r>
              <a:rPr lang="en-US" altLang="zh-CN" sz="3000" dirty="0">
                <a:sym typeface="+mn-ea"/>
              </a:rPr>
              <a:t>modal</a:t>
            </a:r>
            <a:r>
              <a:rPr altLang="en-US" sz="3000" dirty="0">
                <a:sym typeface="+mn-ea"/>
              </a:rPr>
              <a:t>）</a:t>
            </a:r>
          </a:p>
          <a:p>
            <a:r>
              <a:rPr altLang="en-US" sz="3000" dirty="0">
                <a:sym typeface="+mn-ea"/>
              </a:rPr>
              <a:t>导航栏组件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endParaRPr altLang="en-US" sz="3000" dirty="0">
              <a:sym typeface="+mn-ea"/>
            </a:endParaRP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移动端折叠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下拉菜单</a:t>
            </a:r>
            <a:endParaRPr altLang="en-US" sz="3000" dirty="0">
              <a:sym typeface="+mn-ea"/>
            </a:endParaRPr>
          </a:p>
          <a:p>
            <a:r>
              <a:rPr altLang="en-US" sz="3000">
                <a:sym typeface="+mn-ea"/>
              </a:rPr>
              <a:t>卡片组件</a:t>
            </a:r>
            <a:endParaRPr altLang="en-US" sz="3000"/>
          </a:p>
          <a:p>
            <a:r>
              <a:rPr altLang="en-US" sz="3000" dirty="0">
                <a:sym typeface="+mn-ea"/>
              </a:rPr>
              <a:t>轮播图组件（</a:t>
            </a:r>
            <a:r>
              <a:rPr lang="en-US" altLang="zh-CN" sz="3000" dirty="0">
                <a:sym typeface="+mn-ea"/>
              </a:rPr>
              <a:t>carousel</a:t>
            </a:r>
            <a:r>
              <a:rPr altLang="en-US" sz="3000" dirty="0">
                <a:sym typeface="+mn-ea"/>
              </a:rPr>
              <a:t>）</a:t>
            </a:r>
            <a:endParaRPr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模态框（</a:t>
            </a:r>
            <a:r>
              <a:rPr lang="en-US" altLang="zh-CN" sz="2200" dirty="0">
                <a:cs typeface="Arial" panose="020B0604020202020204" pitchFamily="34" charset="0"/>
              </a:rPr>
              <a:t>modal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dirty="0">
                <a:cs typeface="Arial" panose="020B0604020202020204" pitchFamily="34" charset="0"/>
              </a:rPr>
              <a:t>通过</a:t>
            </a:r>
            <a:r>
              <a:rPr lang="en-US" altLang="zh-CN" dirty="0">
                <a:cs typeface="Arial" panose="020B0604020202020204" pitchFamily="34" charset="0"/>
              </a:rPr>
              <a:t>JavaScript</a:t>
            </a:r>
            <a:r>
              <a:rPr lang="zh-CN" altLang="en-US" dirty="0">
                <a:cs typeface="Arial" panose="020B0604020202020204" pitchFamily="34" charset="0"/>
              </a:rPr>
              <a:t>触发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573016"/>
            <a:ext cx="8784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fade"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id="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="-1"&gt;...&lt;/div&gt;</a:t>
            </a:r>
          </a:p>
          <a:p>
            <a:endParaRPr lang="en-US" altLang="zh-CN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modelEl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new 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bootstrap.Modal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modelEl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backdrop: 'static' 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点击背景时模态框不会消失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delModal.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隐藏 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hide()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模态框（</a:t>
            </a:r>
            <a:r>
              <a:rPr lang="en-US" altLang="zh-CN" sz="2200" dirty="0">
                <a:cs typeface="Arial" panose="020B0604020202020204" pitchFamily="34" charset="0"/>
              </a:rPr>
              <a:t>modal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dirty="0">
                <a:cs typeface="Arial" panose="020B0604020202020204" pitchFamily="34" charset="0"/>
              </a:rPr>
              <a:t>和</a:t>
            </a:r>
            <a:r>
              <a:rPr lang="en-US" altLang="zh-CN" dirty="0">
                <a:cs typeface="Arial" panose="020B0604020202020204" pitchFamily="34" charset="0"/>
              </a:rPr>
              <a:t>jQuery</a:t>
            </a:r>
            <a:r>
              <a:rPr lang="zh-CN" altLang="en-US" dirty="0">
                <a:cs typeface="Arial" panose="020B0604020202020204" pitchFamily="34" charset="0"/>
              </a:rPr>
              <a:t>结合使用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03648" y="3645024"/>
            <a:ext cx="87849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$(function() {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$('#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').click(function() {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$('#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').modal({ backdrop: 'static' }) //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options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.modal('show'); //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方法</a:t>
            </a:r>
          </a:p>
          <a:p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})</a:t>
            </a:r>
          </a:p>
          <a:p>
            <a:endParaRPr lang="en-US" altLang="zh-CN" sz="1600" b="1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导航栏组件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基础导航栏（</a:t>
            </a:r>
            <a:r>
              <a:rPr lang="en-US" altLang="zh-CN" sz="2200" dirty="0">
                <a:cs typeface="Arial" panose="020B0604020202020204" pitchFamily="34" charset="0"/>
              </a:rPr>
              <a:t>navbar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2780928"/>
            <a:ext cx="84249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&lt;nav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navbar navbar-expand-md navbar-light 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class="container-fluid"&gt;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&lt;a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navbar-brand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="#"&gt;Blog&lt;/a&gt;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&lt;ul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navbar-nav me-auto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&lt;li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nav-item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&lt;a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active"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首页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</a:rPr>
              <a:t>	 ...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&lt;/ul&gt;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56" y="5059426"/>
            <a:ext cx="5868144" cy="1279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导航栏组件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基础导航栏（</a:t>
            </a:r>
            <a:r>
              <a:rPr lang="en-US" altLang="zh-CN" sz="2200" dirty="0">
                <a:cs typeface="Arial" panose="020B0604020202020204" pitchFamily="34" charset="0"/>
              </a:rPr>
              <a:t>navbar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移动端折叠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2780928"/>
            <a:ext cx="96308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&lt;nav class="navbar navbar-expand-md navbar-light 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-light"&gt;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class="container-fluid"&gt;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&lt;a class="navbar-brand" 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="#"&gt;Blog&lt;/a&gt;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&lt;button class="navbar-toggler" data-bs-toggle="collapse“</a:t>
            </a:r>
          </a:p>
          <a:p>
            <a:r>
              <a:rPr lang="en-US" altLang="zh-CN" b="1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data-bs-target="#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navContent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&lt;span class="navbar-toggler-icon"&gt;&lt;/span&gt;</a:t>
            </a:r>
          </a:p>
          <a:p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&lt;/button&gt;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 class="collapse navbar-collapse" id="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navContent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&lt;ul class="navbar-nav me-auto"&gt;</a:t>
            </a:r>
          </a:p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</a:rPr>
              <a:t>	 ...</a:t>
            </a:r>
            <a:endParaRPr lang="en-US" altLang="zh-CN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&lt;/ul&gt;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168100"/>
            <a:ext cx="2743134" cy="19829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导航栏组件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基础导航栏（</a:t>
            </a:r>
            <a:r>
              <a:rPr lang="en-US" altLang="zh-CN" sz="2200" dirty="0">
                <a:cs typeface="Arial" panose="020B0604020202020204" pitchFamily="34" charset="0"/>
              </a:rPr>
              <a:t>navbar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r>
              <a:rPr lang="en-US" altLang="zh-CN" sz="2200" dirty="0">
                <a:cs typeface="Arial" panose="020B0604020202020204" pitchFamily="34" charset="0"/>
              </a:rPr>
              <a:t>——</a:t>
            </a:r>
            <a:r>
              <a:rPr lang="zh-CN" altLang="en-US" sz="2200" dirty="0">
                <a:cs typeface="Arial" panose="020B0604020202020204" pitchFamily="34" charset="0"/>
              </a:rPr>
              <a:t>下拉菜单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2780928"/>
            <a:ext cx="8712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&lt;li class="nav-item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&lt;a class="nav-link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 id="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navbarDropdown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data-bs-toggle="dropdown"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日志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&lt;ul 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dropdown-menu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aria-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labelledby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navbarDropdown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&lt;li&gt;&lt;a 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zh-CN" altLang="en-US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前端技术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&lt;/a&gt;&lt;/li&gt;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&lt;li&gt;&lt;a class="dropdown-item" 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zh-CN" altLang="en-US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工具箱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&lt;/a&gt;&lt;/li&gt;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&lt;li&gt;&lt;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dropdown-divider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"&gt;&lt;/li&gt;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&lt;li&gt;&lt;a class="dropdown-item" </a:t>
            </a:r>
            <a:r>
              <a:rPr lang="en-US" altLang="zh-CN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zh-CN" altLang="en-US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生活点滴</a:t>
            </a:r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&lt;/a&gt;&lt;/li&gt;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&lt;/ul&gt;</a:t>
            </a:r>
          </a:p>
          <a:p>
            <a:r>
              <a:rPr lang="en-US" altLang="zh-CN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&lt;/li&gt;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085184"/>
            <a:ext cx="4541676" cy="1680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卡片组件（</a:t>
            </a:r>
            <a:r>
              <a:rPr lang="en-US" altLang="zh-CN" dirty="0"/>
              <a:t>card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一组相关的图片、标题和段落文字</a:t>
            </a:r>
          </a:p>
          <a:p>
            <a:pPr lvl="2">
              <a:lnSpc>
                <a:spcPct val="114000"/>
              </a:lnSpc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2780928"/>
            <a:ext cx="87129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style="width: 20rem;"&gt;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="images/card.jpg"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card-</a:t>
            </a:r>
            <a:r>
              <a:rPr lang="en-US" altLang="zh-CN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-top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alt="..."&gt;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card-body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&lt;h5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"&gt;...&lt;/h5&gt;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&lt;p class="</a:t>
            </a:r>
            <a:r>
              <a:rPr lang="en-US" altLang="zh-CN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"&gt;...&lt;/p&gt;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&lt;a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="#" class="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-outline-primary 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参与学习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51" y="3501008"/>
            <a:ext cx="3026509" cy="3258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轮播图组件（</a:t>
            </a:r>
            <a:r>
              <a:rPr lang="en-US" altLang="zh-CN" dirty="0"/>
              <a:t>carousel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25780" indent="-457200">
              <a:lnSpc>
                <a:spcPct val="114000"/>
              </a:lnSpc>
            </a:pP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一组图片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指示器</a:t>
            </a:r>
            <a:endParaRPr lang="en-US" altLang="zh-CN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切换按钮</a:t>
            </a:r>
          </a:p>
          <a:p>
            <a:pPr lvl="2">
              <a:lnSpc>
                <a:spcPct val="114000"/>
              </a:lnSpc>
            </a:pPr>
            <a:endParaRPr lang="en-US" altLang="zh-CN" sz="2200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endParaRPr lang="en-US" altLang="zh-CN" sz="2200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carousel.html</a:t>
            </a:r>
          </a:p>
          <a:p>
            <a:pPr lvl="2">
              <a:lnSpc>
                <a:spcPct val="114000"/>
              </a:lnSpc>
            </a:pPr>
            <a:endParaRPr lang="zh-CN" altLang="en-US" sz="2200" dirty="0"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08920"/>
            <a:ext cx="5513030" cy="35088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altLang="en-US" sz="3000">
                <a:sym typeface="+mn-ea"/>
              </a:rPr>
              <a:t>按钮组件</a:t>
            </a:r>
            <a:endParaRPr altLang="en-US" sz="3000"/>
          </a:p>
          <a:p>
            <a:r>
              <a:rPr altLang="en-US" sz="3000" dirty="0">
                <a:sym typeface="+mn-ea"/>
              </a:rPr>
              <a:t>提示与反馈类组件</a:t>
            </a:r>
            <a:endParaRPr lang="en-US" altLang="zh-CN" sz="3000" dirty="0">
              <a:sym typeface="+mn-ea"/>
            </a:endParaRPr>
          </a:p>
          <a:p>
            <a:pPr lvl="1"/>
            <a:r>
              <a:rPr altLang="en-US" sz="3000" dirty="0">
                <a:sym typeface="+mn-ea"/>
              </a:rPr>
              <a:t>警告框（</a:t>
            </a:r>
            <a:r>
              <a:rPr lang="en-US" altLang="zh-CN" sz="3000" dirty="0">
                <a:sym typeface="+mn-ea"/>
              </a:rPr>
              <a:t>alert</a:t>
            </a:r>
            <a:r>
              <a:rPr altLang="en-US" sz="3000" dirty="0"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加载中（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spinner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加载中（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spinner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轻量提示（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toast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</a:p>
          <a:p>
            <a:pPr lvl="1"/>
            <a:r>
              <a:rPr altLang="en-US" sz="3000" dirty="0">
                <a:sym typeface="+mn-ea"/>
              </a:rPr>
              <a:t>模态框（</a:t>
            </a:r>
            <a:r>
              <a:rPr lang="en-US" altLang="zh-CN" sz="3000" dirty="0">
                <a:sym typeface="+mn-ea"/>
              </a:rPr>
              <a:t>modal</a:t>
            </a:r>
            <a:r>
              <a:rPr altLang="en-US" sz="3000" dirty="0">
                <a:sym typeface="+mn-ea"/>
              </a:rPr>
              <a:t>）</a:t>
            </a:r>
          </a:p>
          <a:p>
            <a:r>
              <a:rPr altLang="en-US" sz="3000" dirty="0">
                <a:sym typeface="+mn-ea"/>
              </a:rPr>
              <a:t>导航栏组件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endParaRPr altLang="en-US" sz="3000" dirty="0">
              <a:sym typeface="+mn-ea"/>
            </a:endParaRP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移动端折叠</a:t>
            </a:r>
          </a:p>
          <a:p>
            <a:pPr lvl="1"/>
            <a:r>
              <a:rPr altLang="en-US" sz="3000" dirty="0">
                <a:cs typeface="Arial" panose="020B0604020202020204" pitchFamily="34" charset="0"/>
                <a:sym typeface="+mn-ea"/>
              </a:rPr>
              <a:t>基础导航栏（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navbar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）</a:t>
            </a:r>
            <a:r>
              <a:rPr lang="en-US" altLang="zh-CN" sz="3000" dirty="0">
                <a:cs typeface="Arial" panose="020B0604020202020204" pitchFamily="34" charset="0"/>
                <a:sym typeface="+mn-ea"/>
              </a:rPr>
              <a:t>——</a:t>
            </a:r>
            <a:r>
              <a:rPr altLang="en-US" sz="3000" dirty="0">
                <a:cs typeface="Arial" panose="020B0604020202020204" pitchFamily="34" charset="0"/>
                <a:sym typeface="+mn-ea"/>
              </a:rPr>
              <a:t>下拉菜单</a:t>
            </a:r>
            <a:endParaRPr altLang="en-US" sz="3000" dirty="0">
              <a:sym typeface="+mn-ea"/>
            </a:endParaRPr>
          </a:p>
          <a:p>
            <a:r>
              <a:rPr altLang="en-US" sz="3000">
                <a:sym typeface="+mn-ea"/>
              </a:rPr>
              <a:t>卡片组件</a:t>
            </a:r>
            <a:endParaRPr altLang="en-US" sz="3000"/>
          </a:p>
          <a:p>
            <a:r>
              <a:rPr altLang="en-US" sz="3000" dirty="0">
                <a:sym typeface="+mn-ea"/>
              </a:rPr>
              <a:t>轮播图组件（</a:t>
            </a:r>
            <a:r>
              <a:rPr lang="en-US" altLang="zh-CN" sz="3000" dirty="0">
                <a:sym typeface="+mn-ea"/>
              </a:rPr>
              <a:t>carousel</a:t>
            </a:r>
            <a:r>
              <a:rPr altLang="en-US" sz="3000" dirty="0">
                <a:sym typeface="+mn-ea"/>
              </a:rPr>
              <a:t>）</a:t>
            </a:r>
            <a:endParaRPr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16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altLang="en-US" dirty="0">
                <a:sym typeface="+mn-ea"/>
              </a:rPr>
              <a:t>响应式产品落地页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组件的本质</a:t>
            </a:r>
            <a:r>
              <a:rPr lang="en-US" altLang="zh-CN" dirty="0"/>
              <a:t>——</a:t>
            </a:r>
            <a:r>
              <a:rPr lang="zh-CN" altLang="en-US" dirty="0"/>
              <a:t>可复用的对象</a:t>
            </a:r>
            <a:endParaRPr lang="en-US" altLang="zh-CN" dirty="0"/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77454"/>
            <a:ext cx="3024336" cy="4005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按钮组件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不同颜色 </a:t>
            </a:r>
            <a:r>
              <a:rPr lang="en-US" altLang="zh-CN" sz="2400" dirty="0">
                <a:cs typeface="Arial" panose="020B0604020202020204" pitchFamily="34" charset="0"/>
              </a:rPr>
              <a:t>.</a:t>
            </a:r>
            <a:r>
              <a:rPr lang="en-US" altLang="zh-CN" sz="2400" dirty="0" err="1">
                <a:cs typeface="Arial" panose="020B0604020202020204" pitchFamily="34" charset="0"/>
              </a:rPr>
              <a:t>btn</a:t>
            </a:r>
            <a:r>
              <a:rPr lang="en-US" altLang="zh-CN" sz="2400" dirty="0">
                <a:cs typeface="Arial" panose="020B0604020202020204" pitchFamily="34" charset="0"/>
              </a:rPr>
              <a:t> .</a:t>
            </a:r>
            <a:r>
              <a:rPr lang="en-US" altLang="zh-CN" sz="2400" dirty="0" err="1">
                <a:cs typeface="Arial" panose="020B0604020202020204" pitchFamily="34" charset="0"/>
              </a:rPr>
              <a:t>btn</a:t>
            </a:r>
            <a:r>
              <a:rPr lang="en-US" altLang="zh-CN" sz="2400" dirty="0">
                <a:cs typeface="Arial" panose="020B0604020202020204" pitchFamily="34" charset="0"/>
              </a:rPr>
              <a:t>-{color}</a:t>
            </a:r>
          </a:p>
          <a:p>
            <a:pPr lvl="2">
              <a:lnSpc>
                <a:spcPct val="114000"/>
              </a:lnSpc>
            </a:pPr>
            <a:endParaRPr lang="en-US" altLang="zh-CN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endParaRPr lang="en-US" altLang="zh-CN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dirty="0"/>
              <a:t>不同大小 </a:t>
            </a:r>
            <a:r>
              <a:rPr lang="en-US" altLang="zh-CN" dirty="0"/>
              <a:t>.</a:t>
            </a:r>
            <a:r>
              <a:rPr lang="en-US" altLang="zh-CN" dirty="0" err="1"/>
              <a:t>btn-sm</a:t>
            </a:r>
            <a:r>
              <a:rPr lang="en-US" altLang="zh-CN" dirty="0"/>
              <a:t>, .</a:t>
            </a:r>
            <a:r>
              <a:rPr lang="en-US" altLang="zh-CN" dirty="0" err="1"/>
              <a:t>btn</a:t>
            </a:r>
            <a:r>
              <a:rPr lang="en-US" altLang="zh-CN" dirty="0"/>
              <a:t>-lg</a:t>
            </a:r>
          </a:p>
          <a:p>
            <a:pPr lvl="2">
              <a:lnSpc>
                <a:spcPct val="114000"/>
              </a:lnSpc>
            </a:pPr>
            <a:endParaRPr lang="en-US" altLang="zh-CN" dirty="0"/>
          </a:p>
          <a:p>
            <a:pPr lvl="2">
              <a:lnSpc>
                <a:spcPct val="114000"/>
              </a:lnSpc>
            </a:pP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dirty="0"/>
              <a:t>不同状态 </a:t>
            </a:r>
            <a:r>
              <a:rPr lang="en-US" altLang="zh-CN" dirty="0"/>
              <a:t>.disabled, .active</a:t>
            </a:r>
          </a:p>
          <a:p>
            <a:pPr marL="918845" lvl="3" indent="0">
              <a:lnSpc>
                <a:spcPct val="114000"/>
              </a:lnSpc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52" y="3068960"/>
            <a:ext cx="7236296" cy="5794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44796"/>
            <a:ext cx="4007224" cy="7123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5793572"/>
            <a:ext cx="3056973" cy="593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按钮组件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另一种样式 </a:t>
            </a:r>
            <a:r>
              <a:rPr lang="en-US" altLang="zh-CN" sz="2400" dirty="0">
                <a:cs typeface="Arial" panose="020B0604020202020204" pitchFamily="34" charset="0"/>
              </a:rPr>
              <a:t>.</a:t>
            </a:r>
            <a:r>
              <a:rPr lang="en-US" altLang="zh-CN" sz="2400" dirty="0" err="1">
                <a:cs typeface="Arial" panose="020B0604020202020204" pitchFamily="34" charset="0"/>
              </a:rPr>
              <a:t>btn</a:t>
            </a:r>
            <a:r>
              <a:rPr lang="en-US" altLang="zh-CN" sz="2400" dirty="0">
                <a:cs typeface="Arial" panose="020B0604020202020204" pitchFamily="34" charset="0"/>
              </a:rPr>
              <a:t> .</a:t>
            </a:r>
            <a:r>
              <a:rPr lang="en-US" altLang="zh-CN" sz="2400" dirty="0" err="1">
                <a:cs typeface="Arial" panose="020B0604020202020204" pitchFamily="34" charset="0"/>
              </a:rPr>
              <a:t>btn</a:t>
            </a:r>
            <a:r>
              <a:rPr lang="en-US" altLang="zh-CN" sz="2400" dirty="0">
                <a:cs typeface="Arial" panose="020B0604020202020204" pitchFamily="34" charset="0"/>
              </a:rPr>
              <a:t>-outline-{color}</a:t>
            </a:r>
          </a:p>
          <a:p>
            <a:pPr lvl="2">
              <a:lnSpc>
                <a:spcPct val="114000"/>
              </a:lnSpc>
            </a:pPr>
            <a:endParaRPr lang="en-US" altLang="zh-CN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endParaRPr lang="en-US" altLang="zh-CN" dirty="0">
              <a:cs typeface="Arial" panose="020B0604020202020204" pitchFamily="34" charset="0"/>
            </a:endParaRPr>
          </a:p>
          <a:p>
            <a:pPr marL="918845" lvl="3" indent="0">
              <a:lnSpc>
                <a:spcPct val="114000"/>
              </a:lnSpc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7452320" cy="7062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警告框（</a:t>
            </a:r>
            <a:r>
              <a:rPr lang="en-US" altLang="zh-CN" sz="2200" dirty="0">
                <a:cs typeface="Arial" panose="020B0604020202020204" pitchFamily="34" charset="0"/>
              </a:rPr>
              <a:t>alert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适用于向用户显示警告的信息，通常比较醒目，始终展现，不会自动消失，用户可以点击关闭。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alert alert-warning alert-dismissible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text-center"&gt;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本周六晚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点到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点网站将下线进行维护，请安排好时间处理相关业务。</a:t>
            </a:r>
          </a:p>
          <a:p>
            <a:pPr marL="68580" indent="0">
              <a:buNone/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&lt;button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data-bs-dismiss="alert" 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type="button“</a:t>
            </a:r>
          </a:p>
          <a:p>
            <a:pPr marL="68580" indent="0">
              <a:buNone/>
            </a:pP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class="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-close"&gt;&lt;/button&gt;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52" y="4941168"/>
            <a:ext cx="5436096" cy="1355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加载中（</a:t>
            </a:r>
            <a:r>
              <a:rPr lang="en-US" altLang="zh-CN" sz="2200" dirty="0">
                <a:cs typeface="Arial" panose="020B0604020202020204" pitchFamily="34" charset="0"/>
              </a:rPr>
              <a:t>spinner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2">
              <a:lnSpc>
                <a:spcPct val="114000"/>
              </a:lnSpc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 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spinner-border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role="status"&gt;&lt;/div&gt;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 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spinner-grow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role="status"&gt;&lt;/div&gt;</a:t>
            </a:r>
          </a:p>
          <a:p>
            <a:pPr marL="68580" indent="0">
              <a:buNone/>
            </a:pP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 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spinner-border text-primary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 role="status"&gt;&lt;/div&gt;</a:t>
            </a:r>
          </a:p>
          <a:p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66" y="4653136"/>
            <a:ext cx="4613267" cy="1529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轻量提示（</a:t>
            </a:r>
            <a:r>
              <a:rPr lang="en-US" altLang="zh-CN" sz="2200" dirty="0">
                <a:cs typeface="Arial" panose="020B0604020202020204" pitchFamily="34" charset="0"/>
              </a:rPr>
              <a:t>toast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一种不打断用户操作的提示方式，通常在页面顶部、正中间或右下角等地方给出提示，一段时间后自动消失</a:t>
            </a:r>
          </a:p>
          <a:p>
            <a:pPr lvl="3">
              <a:lnSpc>
                <a:spcPct val="114000"/>
              </a:lnSpc>
            </a:pPr>
            <a:endParaRPr lang="en-US" altLang="zh-CN" sz="2000" dirty="0"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en-US" altLang="zh-CN" sz="9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1111250" lvl="2" indent="-457200">
              <a:lnSpc>
                <a:spcPct val="114000"/>
              </a:lnSpc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3429000"/>
            <a:ext cx="87849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position-fixed bottom-0 end-0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p-3" style="z-index: 5"&gt;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role="alert"&gt;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toast-header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600" dirty="0">
                <a:solidFill>
                  <a:srgbClr val="24292E"/>
                </a:solidFill>
                <a:latin typeface="Consolas" panose="020B0609020204030204" pitchFamily="49" charset="0"/>
              </a:rPr>
              <a:t>...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&lt;button 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data-bs-dismiss="toast"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-close"&gt;&lt;/button&gt;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toast-body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Tom 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发来一条消息。</a:t>
            </a:r>
          </a:p>
          <a:p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4724691"/>
            <a:ext cx="3610744" cy="16937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模态框（</a:t>
            </a:r>
            <a:r>
              <a:rPr lang="en-US" altLang="zh-CN" sz="2200" dirty="0">
                <a:cs typeface="Arial" panose="020B0604020202020204" pitchFamily="34" charset="0"/>
              </a:rPr>
              <a:t>modal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模态对话框会打断用户的操作，往往需要用户点击确认或关闭才会消失。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3308572"/>
            <a:ext cx="87849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fade" id="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="-1"&gt;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&lt;h5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modal-title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id="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delModalLabel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确认删除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&lt;/h5&gt;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&lt;button class="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-close"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data-bs-dismiss="modal"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&gt;&lt;/button&gt;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"&gt;...&lt;/div&gt;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"&gt;...&lt;/div&gt;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&lt;/div&gt;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5" y="4931493"/>
            <a:ext cx="3454155" cy="1909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 </a:t>
            </a:r>
            <a:r>
              <a:rPr lang="en-US" altLang="zh-CN" dirty="0"/>
              <a:t>Bootstrap</a:t>
            </a:r>
            <a:r>
              <a:rPr lang="zh-CN" altLang="en-US" dirty="0"/>
              <a:t>的组件库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提示与反馈类组件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sz="2200" dirty="0">
                <a:cs typeface="Arial" panose="020B0604020202020204" pitchFamily="34" charset="0"/>
              </a:rPr>
              <a:t>模态框（</a:t>
            </a:r>
            <a:r>
              <a:rPr lang="en-US" altLang="zh-CN" sz="2200" dirty="0">
                <a:cs typeface="Arial" panose="020B0604020202020204" pitchFamily="34" charset="0"/>
              </a:rPr>
              <a:t>modal</a:t>
            </a:r>
            <a:r>
              <a:rPr lang="zh-CN" altLang="en-US" sz="2200" dirty="0">
                <a:cs typeface="Arial" panose="020B0604020202020204" pitchFamily="34" charset="0"/>
              </a:rPr>
              <a:t>）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3">
              <a:lnSpc>
                <a:spcPct val="114000"/>
              </a:lnSpc>
            </a:pPr>
            <a:r>
              <a:rPr lang="zh-CN" altLang="en-US" dirty="0">
                <a:cs typeface="Arial" panose="020B0604020202020204" pitchFamily="34" charset="0"/>
              </a:rPr>
              <a:t>通过</a:t>
            </a:r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触发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3308572"/>
            <a:ext cx="87849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&lt;button type="button" class="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-danger"</a:t>
            </a: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data-bs-toggle="modal" data-bs-target="#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&lt;div class="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fade" 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id="</a:t>
            </a:r>
            <a:r>
              <a:rPr lang="en-US" altLang="zh-CN" sz="16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delModal</a:t>
            </a:r>
            <a:r>
              <a:rPr lang="en-US" altLang="zh-CN" sz="16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CN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altLang="zh-CN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="-1"&gt;...&lt;/div&gt;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1272</Words>
  <Application>Microsoft Macintosh PowerPoint</Application>
  <PresentationFormat>全屏显示(4:3)</PresentationFormat>
  <Paragraphs>209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华文细黑</vt:lpstr>
      <vt:lpstr>Calibri</vt:lpstr>
      <vt:lpstr>Consolas</vt:lpstr>
      <vt:lpstr>Corbel</vt:lpstr>
      <vt:lpstr>Wingdings</vt:lpstr>
      <vt:lpstr>Wingdings 2</vt:lpstr>
      <vt:lpstr>Wingdings 3</vt:lpstr>
      <vt:lpstr>IntroducingPowerPoint2007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第15章  Bootstrap的组件库</vt:lpstr>
      <vt:lpstr>请看第16章——   响应式产品落地页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7</cp:revision>
  <dcterms:created xsi:type="dcterms:W3CDTF">2021-07-04T10:30:00Z</dcterms:created>
  <dcterms:modified xsi:type="dcterms:W3CDTF">2024-03-19T01:39:24Z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750AE8B9980249E488302B3B29DB7F08</vt:lpwstr>
  </property>
  <property fmtid="{D5CDD505-2E9C-101B-9397-08002B2CF9AE}" pid="5" name="KSOProductBuildVer">
    <vt:lpwstr>2052-11.1.0.11691</vt:lpwstr>
  </property>
</Properties>
</file>