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6" r:id="rId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8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310" y="4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8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6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023228" y="4780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0313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1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7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9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6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3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3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77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06A94-9126-4BFA-8388-CC742B1DC08E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2334-7009-421A-8F41-DC88324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2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97251" y="1303922"/>
            <a:ext cx="1486202" cy="1569660"/>
            <a:chOff x="3197251" y="1303922"/>
            <a:chExt cx="1486202" cy="1569660"/>
          </a:xfrm>
        </p:grpSpPr>
        <p:sp>
          <p:nvSpPr>
            <p:cNvPr id="6" name="圆角矩形 5"/>
            <p:cNvSpPr/>
            <p:nvPr/>
          </p:nvSpPr>
          <p:spPr>
            <a:xfrm>
              <a:off x="3197251" y="1362572"/>
              <a:ext cx="1486202" cy="1352522"/>
            </a:xfrm>
            <a:prstGeom prst="roundRect">
              <a:avLst/>
            </a:prstGeom>
            <a:solidFill>
              <a:srgbClr val="FFFFFF">
                <a:alpha val="34902"/>
              </a:srgbClr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方正正中黑简体" panose="02000000000000000000" pitchFamily="2" charset="-122"/>
              </a:endParaRPr>
            </a:p>
          </p:txBody>
        </p:sp>
        <p:sp>
          <p:nvSpPr>
            <p:cNvPr id="7" name="TextBox 32"/>
            <p:cNvSpPr txBox="1"/>
            <p:nvPr/>
          </p:nvSpPr>
          <p:spPr>
            <a:xfrm>
              <a:off x="3203621" y="1303922"/>
              <a:ext cx="141577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600" dirty="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15000000" scaled="0"/>
                  </a:gradFill>
                  <a:latin typeface="Agency FB" panose="020B0503020202020204" pitchFamily="34" charset="0"/>
                  <a:ea typeface="方正正中黑简体" panose="02000000000000000000" pitchFamily="2" charset="-122"/>
                </a:rPr>
                <a:t>梯</a:t>
              </a:r>
              <a:endParaRPr lang="zh-CN" altLang="en-US" sz="960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5000000" scaled="0"/>
                </a:gradFill>
                <a:effectLst/>
                <a:latin typeface="Agency FB" panose="020B0503020202020204" pitchFamily="34" charset="0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66142" y="1303922"/>
            <a:ext cx="1486202" cy="1569660"/>
            <a:chOff x="4766142" y="1303922"/>
            <a:chExt cx="1486202" cy="1569660"/>
          </a:xfrm>
        </p:grpSpPr>
        <p:sp>
          <p:nvSpPr>
            <p:cNvPr id="9" name="圆角矩形 8"/>
            <p:cNvSpPr/>
            <p:nvPr/>
          </p:nvSpPr>
          <p:spPr>
            <a:xfrm>
              <a:off x="4766142" y="1362572"/>
              <a:ext cx="1486202" cy="1352522"/>
            </a:xfrm>
            <a:prstGeom prst="roundRect">
              <a:avLst/>
            </a:prstGeom>
            <a:solidFill>
              <a:srgbClr val="FFFFFF">
                <a:alpha val="34902"/>
              </a:srgbClr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方正正中黑简体" panose="02000000000000000000" pitchFamily="2" charset="-122"/>
              </a:endParaRPr>
            </a:p>
          </p:txBody>
        </p:sp>
        <p:sp>
          <p:nvSpPr>
            <p:cNvPr id="10" name="TextBox 35"/>
            <p:cNvSpPr txBox="1"/>
            <p:nvPr/>
          </p:nvSpPr>
          <p:spPr>
            <a:xfrm>
              <a:off x="4801356" y="1303922"/>
              <a:ext cx="141577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600" dirty="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15000000" scaled="0"/>
                  </a:gradFill>
                  <a:latin typeface="Agency FB" panose="020B0503020202020204" pitchFamily="34" charset="0"/>
                  <a:ea typeface="方正正中黑简体" panose="02000000000000000000" pitchFamily="2" charset="-122"/>
                </a:rPr>
                <a:t>实</a:t>
              </a:r>
              <a:endParaRPr lang="zh-CN" altLang="en-US" sz="960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5000000" scaled="0"/>
                </a:gradFill>
                <a:effectLst/>
                <a:latin typeface="Agency FB" panose="020B0503020202020204" pitchFamily="34" charset="0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35002" y="1265442"/>
            <a:ext cx="1486202" cy="1569660"/>
            <a:chOff x="6335002" y="1265442"/>
            <a:chExt cx="1486202" cy="1569660"/>
          </a:xfrm>
        </p:grpSpPr>
        <p:sp>
          <p:nvSpPr>
            <p:cNvPr id="12" name="圆角矩形 11"/>
            <p:cNvSpPr/>
            <p:nvPr/>
          </p:nvSpPr>
          <p:spPr>
            <a:xfrm>
              <a:off x="6335002" y="1362572"/>
              <a:ext cx="1486202" cy="1352522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方正正中黑简体" panose="02000000000000000000" pitchFamily="2" charset="-122"/>
              </a:endParaRPr>
            </a:p>
          </p:txBody>
        </p:sp>
        <p:sp>
          <p:nvSpPr>
            <p:cNvPr id="13" name="TextBox 38"/>
            <p:cNvSpPr txBox="1"/>
            <p:nvPr/>
          </p:nvSpPr>
          <p:spPr>
            <a:xfrm>
              <a:off x="6405431" y="1265442"/>
              <a:ext cx="1415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9600" dirty="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15000000" scaled="0"/>
                  </a:gradFill>
                  <a:latin typeface="Agency FB" panose="020B0503020202020204" pitchFamily="34" charset="0"/>
                  <a:ea typeface="方正正中黑简体" panose="02000000000000000000" pitchFamily="2" charset="-122"/>
                </a:rPr>
                <a:t>例</a:t>
              </a:r>
              <a:endParaRPr lang="zh-CN" altLang="en-US" sz="9600" dirty="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5000000" scaled="0"/>
                </a:gradFill>
                <a:effectLst/>
                <a:latin typeface="Agency FB" panose="020B0503020202020204" pitchFamily="34" charset="0"/>
                <a:ea typeface="方正正中黑简体" panose="020000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19672" y="1314366"/>
            <a:ext cx="1486202" cy="1569660"/>
            <a:chOff x="1619672" y="1314366"/>
            <a:chExt cx="1486202" cy="1569660"/>
          </a:xfrm>
        </p:grpSpPr>
        <p:sp>
          <p:nvSpPr>
            <p:cNvPr id="15" name="圆角矩形 14"/>
            <p:cNvSpPr/>
            <p:nvPr/>
          </p:nvSpPr>
          <p:spPr>
            <a:xfrm>
              <a:off x="1619672" y="1362572"/>
              <a:ext cx="1486202" cy="1352522"/>
            </a:xfrm>
            <a:prstGeom prst="round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方正正中黑简体" panose="02000000000000000000" pitchFamily="2" charset="-122"/>
              </a:endParaRPr>
            </a:p>
          </p:txBody>
        </p:sp>
        <p:sp>
          <p:nvSpPr>
            <p:cNvPr id="16" name="TextBox 41"/>
            <p:cNvSpPr txBox="1"/>
            <p:nvPr/>
          </p:nvSpPr>
          <p:spPr>
            <a:xfrm>
              <a:off x="1763084" y="1314366"/>
              <a:ext cx="12204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600" dirty="0"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15000000" scaled="0"/>
                    <a:tileRect/>
                  </a:gradFill>
                  <a:latin typeface="Agency FB" panose="020B0503020202020204" pitchFamily="34" charset="0"/>
                  <a:ea typeface="方正正中黑简体" panose="02000000000000000000" pitchFamily="2" charset="-122"/>
                </a:rPr>
                <a:t>电</a:t>
              </a:r>
              <a:endParaRPr lang="zh-CN" altLang="en-US" sz="9600" dirty="0"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5000000" scaled="0"/>
                  <a:tileRect/>
                </a:gradFill>
                <a:effectLst/>
                <a:latin typeface="Agency FB" panose="020B0503020202020204" pitchFamily="34" charset="0"/>
                <a:ea typeface="方正正中黑简体" panose="02000000000000000000" pitchFamily="2" charset="-122"/>
              </a:endParaRPr>
            </a:p>
          </p:txBody>
        </p:sp>
      </p:grpSp>
      <p:pic>
        <p:nvPicPr>
          <p:cNvPr id="17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4528" y="1943794"/>
            <a:ext cx="1421791" cy="34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18"/>
          <p:cNvCxnSpPr>
            <a:cxnSpLocks/>
            <a:endCxn id="20" idx="1"/>
          </p:cNvCxnSpPr>
          <p:nvPr/>
        </p:nvCxnSpPr>
        <p:spPr>
          <a:xfrm>
            <a:off x="2205034" y="3791595"/>
            <a:ext cx="83030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035336" y="3365386"/>
            <a:ext cx="2928858" cy="852418"/>
          </a:xfrm>
          <a:prstGeom prst="round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第七组：刘紫藤  张亚文  席玉莲  崔成瑜  高轶凡  刘玉莲  申运婷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964194" y="3791595"/>
            <a:ext cx="90219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6056" y="1943794"/>
            <a:ext cx="1421791" cy="34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5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-6.17284E-7 L -0.84931 -6.17284E-7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246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2" presetClass="exit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7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9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1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" presetID="2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4" dur="25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26" presetClass="emph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0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2" presetClass="entr" presetSubtype="2" fill="hold" nodeType="after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6" presetID="2" presetClass="entr" presetSubtype="4" decel="100000" fill="hold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35" presetClass="path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4.44444E-6 -6.17284E-7 L -0.94618 -6.17284E-7 " pathEditMode="relative" rAng="0" ptsTypes="AA">
                                          <p:cBhvr>
                                            <p:cTn id="6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30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3" dur="7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7" dur="7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1" dur="7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5" dur="7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9" dur="7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3" dur="7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xit" presetSubtype="8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7" dur="7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-6.17284E-7 L -0.84931 -6.17284E-7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246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2" presetClass="exit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7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75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+.1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9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1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2" presetID="2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5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4" dur="25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26" presetClass="emp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8" presetID="26" presetClass="emph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9" dur="5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0" dur="25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2" presetClass="entr" presetSubtype="2" fill="hold" nodeType="after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6" presetID="2" presetClass="entr" presetSubtype="4" decel="100000" fill="hold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35" presetClass="path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Motion origin="layout" path="M -4.44444E-6 -6.17284E-7 L -0.94618 -6.17284E-7 " pathEditMode="relative" rAng="0" ptsTypes="AA">
                                          <p:cBhvr>
                                            <p:cTn id="61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30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3" dur="7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7" dur="7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1" dur="7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5" dur="7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9" dur="7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" presetClass="exit" presetSubtype="8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3" dur="7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6" presetID="2" presetClass="exit" presetSubtype="8" fill="hold" grpId="1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7" dur="7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74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0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5" name="任意多边形 4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7C8E9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7C8E90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37130" y="193290"/>
            <a:ext cx="1969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-3175" y="1164348"/>
            <a:ext cx="39211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1D4C400-A688-40DD-9152-E3FAD8834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2" y="0"/>
            <a:ext cx="74102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3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-342288" y="-99962"/>
            <a:ext cx="684575" cy="638790"/>
            <a:chOff x="-10192639" y="-2912579"/>
            <a:chExt cx="11867819" cy="11075571"/>
          </a:xfrm>
        </p:grpSpPr>
        <p:sp>
          <p:nvSpPr>
            <p:cNvPr id="5" name="任意多边形 4"/>
            <p:cNvSpPr/>
            <p:nvPr/>
          </p:nvSpPr>
          <p:spPr>
            <a:xfrm rot="3600000">
              <a:off x="-9703588" y="-3401630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7C8E90">
                <a:alpha val="7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 rot="3600000">
              <a:off x="-8982883" y="-2495072"/>
              <a:ext cx="10169013" cy="11147114"/>
            </a:xfrm>
            <a:custGeom>
              <a:avLst/>
              <a:gdLst>
                <a:gd name="connsiteX0" fmla="*/ 0 w 4462121"/>
                <a:gd name="connsiteY0" fmla="*/ 7728619 h 9532927"/>
                <a:gd name="connsiteX1" fmla="*/ 4462121 w 4462121"/>
                <a:gd name="connsiteY1" fmla="*/ 0 h 9532927"/>
                <a:gd name="connsiteX2" fmla="*/ 4462121 w 4462121"/>
                <a:gd name="connsiteY2" fmla="*/ 7217229 h 9532927"/>
                <a:gd name="connsiteX3" fmla="*/ 3125153 w 4462121"/>
                <a:gd name="connsiteY3" fmla="*/ 9532927 h 9532927"/>
                <a:gd name="connsiteX4" fmla="*/ 0 w 4462121"/>
                <a:gd name="connsiteY4" fmla="*/ 7728619 h 953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2121" h="9532927">
                  <a:moveTo>
                    <a:pt x="0" y="7728619"/>
                  </a:moveTo>
                  <a:lnTo>
                    <a:pt x="4462121" y="0"/>
                  </a:lnTo>
                  <a:lnTo>
                    <a:pt x="4462121" y="7217229"/>
                  </a:lnTo>
                  <a:lnTo>
                    <a:pt x="3125153" y="9532927"/>
                  </a:lnTo>
                  <a:lnTo>
                    <a:pt x="0" y="7728619"/>
                  </a:lnTo>
                  <a:close/>
                </a:path>
              </a:pathLst>
            </a:custGeom>
            <a:solidFill>
              <a:srgbClr val="7C8E90">
                <a:alpha val="59000"/>
              </a:srgbClr>
            </a:solidFill>
            <a:ln>
              <a:solidFill>
                <a:srgbClr val="FFFD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73065" y="0"/>
            <a:ext cx="5064879" cy="522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if(</a:t>
            </a:r>
            <a:r>
              <a:rPr lang="en-US" altLang="zh-CN" sz="1400" dirty="0" err="1">
                <a:solidFill>
                  <a:schemeClr val="bg1"/>
                </a:solidFill>
              </a:rPr>
              <a:t>i</a:t>
            </a:r>
            <a:r>
              <a:rPr lang="en-US" altLang="zh-CN" sz="1400" dirty="0">
                <a:solidFill>
                  <a:schemeClr val="bg1"/>
                </a:solidFill>
              </a:rPr>
              <a:t>==1)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{while(1)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{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请输入你要去的楼层：</a:t>
            </a:r>
            <a:r>
              <a:rPr lang="en-US" altLang="zh-CN" sz="1400" dirty="0">
                <a:solidFill>
                  <a:schemeClr val="bg1"/>
                </a:solidFill>
              </a:rPr>
              <a:t>\n");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</a:t>
            </a:r>
            <a:r>
              <a:rPr lang="en-US" altLang="zh-CN" sz="1400" dirty="0" err="1">
                <a:solidFill>
                  <a:schemeClr val="bg1"/>
                </a:solidFill>
              </a:rPr>
              <a:t>scanf</a:t>
            </a:r>
            <a:r>
              <a:rPr lang="en-US" altLang="zh-CN" sz="1400" dirty="0">
                <a:solidFill>
                  <a:schemeClr val="bg1"/>
                </a:solidFill>
              </a:rPr>
              <a:t>("%</a:t>
            </a:r>
            <a:r>
              <a:rPr lang="en-US" altLang="zh-CN" sz="1400" dirty="0" err="1">
                <a:solidFill>
                  <a:schemeClr val="bg1"/>
                </a:solidFill>
              </a:rPr>
              <a:t>d",&amp;end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  if(end&gt;=1 &amp;&amp; end&lt;=n)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{ if(end &gt;= set)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 break;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else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此为上行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  <a:r>
              <a:rPr lang="zh-CN" altLang="en-US" sz="1400" dirty="0">
                <a:solidFill>
                  <a:schemeClr val="bg1"/>
                </a:solidFill>
              </a:rPr>
              <a:t>请输入较高层的层数。</a:t>
            </a:r>
            <a:r>
              <a:rPr lang="en-US" altLang="zh-CN" sz="1400" dirty="0">
                <a:solidFill>
                  <a:schemeClr val="bg1"/>
                </a:solidFill>
              </a:rPr>
              <a:t>\n");  }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else 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没有第</a:t>
            </a:r>
            <a:r>
              <a:rPr lang="en-US" altLang="zh-CN" sz="1400" dirty="0">
                <a:solidFill>
                  <a:schemeClr val="bg1"/>
                </a:solidFill>
              </a:rPr>
              <a:t>%d</a:t>
            </a:r>
            <a:r>
              <a:rPr lang="zh-CN" altLang="en-US" sz="1400" dirty="0">
                <a:solidFill>
                  <a:schemeClr val="bg1"/>
                </a:solidFill>
              </a:rPr>
              <a:t>层，请重新输入：</a:t>
            </a:r>
            <a:r>
              <a:rPr lang="en-US" altLang="zh-CN" sz="1400" dirty="0">
                <a:solidFill>
                  <a:schemeClr val="bg1"/>
                </a:solidFill>
              </a:rPr>
              <a:t>\</a:t>
            </a:r>
            <a:r>
              <a:rPr lang="en-US" altLang="zh-CN" sz="1400" dirty="0" err="1">
                <a:solidFill>
                  <a:schemeClr val="bg1"/>
                </a:solidFill>
              </a:rPr>
              <a:t>n",end</a:t>
            </a:r>
            <a:r>
              <a:rPr lang="en-US" altLang="zh-CN" sz="1400" dirty="0">
                <a:solidFill>
                  <a:schemeClr val="bg1"/>
                </a:solidFill>
              </a:rPr>
              <a:t>); }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电梯上行中</a:t>
            </a:r>
            <a:r>
              <a:rPr lang="en-US" altLang="zh-CN" sz="1400" dirty="0">
                <a:solidFill>
                  <a:schemeClr val="bg1"/>
                </a:solidFill>
              </a:rPr>
              <a:t>……\n");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for(</a:t>
            </a:r>
            <a:r>
              <a:rPr lang="en-US" altLang="zh-CN" sz="1400" dirty="0" err="1">
                <a:solidFill>
                  <a:schemeClr val="bg1"/>
                </a:solidFill>
              </a:rPr>
              <a:t>i</a:t>
            </a:r>
            <a:r>
              <a:rPr lang="en-US" altLang="zh-CN" sz="1400" dirty="0">
                <a:solidFill>
                  <a:schemeClr val="bg1"/>
                </a:solidFill>
              </a:rPr>
              <a:t>=</a:t>
            </a:r>
            <a:r>
              <a:rPr lang="en-US" altLang="zh-CN" sz="1400" dirty="0" err="1">
                <a:solidFill>
                  <a:schemeClr val="bg1"/>
                </a:solidFill>
              </a:rPr>
              <a:t>set;i</a:t>
            </a:r>
            <a:r>
              <a:rPr lang="en-US" altLang="zh-CN" sz="1400" dirty="0">
                <a:solidFill>
                  <a:schemeClr val="bg1"/>
                </a:solidFill>
              </a:rPr>
              <a:t>&lt;=</a:t>
            </a:r>
            <a:r>
              <a:rPr lang="en-US" altLang="zh-CN" sz="1400" dirty="0" err="1">
                <a:solidFill>
                  <a:schemeClr val="bg1"/>
                </a:solidFill>
              </a:rPr>
              <a:t>end;i</a:t>
            </a:r>
            <a:r>
              <a:rPr lang="en-US" altLang="zh-CN" sz="1400" dirty="0">
                <a:solidFill>
                  <a:schemeClr val="bg1"/>
                </a:solidFill>
              </a:rPr>
              <a:t>++)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 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现在到了第</a:t>
            </a:r>
            <a:r>
              <a:rPr lang="en-US" altLang="zh-CN" sz="1400" dirty="0">
                <a:solidFill>
                  <a:schemeClr val="bg1"/>
                </a:solidFill>
              </a:rPr>
              <a:t>%d</a:t>
            </a:r>
            <a:r>
              <a:rPr lang="zh-CN" altLang="en-US" sz="1400" dirty="0">
                <a:solidFill>
                  <a:schemeClr val="bg1"/>
                </a:solidFill>
              </a:rPr>
              <a:t>层。</a:t>
            </a:r>
            <a:r>
              <a:rPr lang="en-US" altLang="zh-CN" sz="1400" dirty="0">
                <a:solidFill>
                  <a:schemeClr val="bg1"/>
                </a:solidFill>
              </a:rPr>
              <a:t>\n",</a:t>
            </a:r>
            <a:r>
              <a:rPr lang="en-US" altLang="zh-CN" sz="1400" dirty="0" err="1">
                <a:solidFill>
                  <a:schemeClr val="bg1"/>
                </a:solidFill>
              </a:rPr>
              <a:t>i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第</a:t>
            </a:r>
            <a:r>
              <a:rPr lang="en-US" altLang="zh-CN" sz="1400" dirty="0">
                <a:solidFill>
                  <a:schemeClr val="bg1"/>
                </a:solidFill>
              </a:rPr>
              <a:t>%d</a:t>
            </a:r>
            <a:r>
              <a:rPr lang="zh-CN" altLang="en-US" sz="1400" dirty="0">
                <a:solidFill>
                  <a:schemeClr val="bg1"/>
                </a:solidFill>
              </a:rPr>
              <a:t>层已到！</a:t>
            </a:r>
            <a:r>
              <a:rPr lang="en-US" altLang="zh-CN" sz="1400" dirty="0">
                <a:solidFill>
                  <a:schemeClr val="bg1"/>
                </a:solidFill>
              </a:rPr>
              <a:t>\</a:t>
            </a:r>
            <a:r>
              <a:rPr lang="en-US" altLang="zh-CN" sz="1400" dirty="0" err="1">
                <a:solidFill>
                  <a:schemeClr val="bg1"/>
                </a:solidFill>
              </a:rPr>
              <a:t>n",end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 }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A9CD85-E40E-4608-9F12-8313CECF053D}"/>
              </a:ext>
            </a:extLst>
          </p:cNvPr>
          <p:cNvSpPr txBox="1"/>
          <p:nvPr/>
        </p:nvSpPr>
        <p:spPr>
          <a:xfrm>
            <a:off x="4710022" y="160377"/>
            <a:ext cx="457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if(</a:t>
            </a:r>
            <a:r>
              <a:rPr lang="en-US" altLang="zh-CN" sz="1400" dirty="0" err="1">
                <a:solidFill>
                  <a:schemeClr val="bg1"/>
                </a:solidFill>
              </a:rPr>
              <a:t>i</a:t>
            </a:r>
            <a:r>
              <a:rPr lang="en-US" altLang="zh-CN" sz="1400" dirty="0">
                <a:solidFill>
                  <a:schemeClr val="bg1"/>
                </a:solidFill>
              </a:rPr>
              <a:t>==2)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while(1)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请输入你要去的楼层：</a:t>
            </a:r>
            <a:r>
              <a:rPr lang="en-US" altLang="zh-CN" sz="1400" dirty="0">
                <a:solidFill>
                  <a:schemeClr val="bg1"/>
                </a:solidFill>
              </a:rPr>
              <a:t>\n");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</a:t>
            </a:r>
            <a:r>
              <a:rPr lang="en-US" altLang="zh-CN" sz="1400" dirty="0" err="1">
                <a:solidFill>
                  <a:schemeClr val="bg1"/>
                </a:solidFill>
              </a:rPr>
              <a:t>scanf</a:t>
            </a:r>
            <a:r>
              <a:rPr lang="en-US" altLang="zh-CN" sz="1400" dirty="0">
                <a:solidFill>
                  <a:schemeClr val="bg1"/>
                </a:solidFill>
              </a:rPr>
              <a:t>("%</a:t>
            </a:r>
            <a:r>
              <a:rPr lang="en-US" altLang="zh-CN" sz="1400" dirty="0" err="1">
                <a:solidFill>
                  <a:schemeClr val="bg1"/>
                </a:solidFill>
              </a:rPr>
              <a:t>d",&amp;end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  if(end&gt;=1&amp;&amp;end&lt;=n)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if(end&lt;=set)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 break;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else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 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此为下行</a:t>
            </a:r>
            <a:r>
              <a:rPr lang="en-US" altLang="zh-CN" sz="1400" dirty="0">
                <a:solidFill>
                  <a:schemeClr val="bg1"/>
                </a:solidFill>
              </a:rPr>
              <a:t>,</a:t>
            </a:r>
            <a:r>
              <a:rPr lang="zh-CN" altLang="en-US" sz="1400" dirty="0">
                <a:solidFill>
                  <a:schemeClr val="bg1"/>
                </a:solidFill>
              </a:rPr>
              <a:t>请输入较低层的层数。</a:t>
            </a:r>
            <a:r>
              <a:rPr lang="en-US" altLang="zh-CN" sz="1400" dirty="0">
                <a:solidFill>
                  <a:schemeClr val="bg1"/>
                </a:solidFill>
              </a:rPr>
              <a:t>\n");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}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else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没有第</a:t>
            </a:r>
            <a:r>
              <a:rPr lang="en-US" altLang="zh-CN" sz="1400" dirty="0">
                <a:solidFill>
                  <a:schemeClr val="bg1"/>
                </a:solidFill>
              </a:rPr>
              <a:t>%d</a:t>
            </a:r>
            <a:r>
              <a:rPr lang="zh-CN" altLang="en-US" sz="1400" dirty="0">
                <a:solidFill>
                  <a:schemeClr val="bg1"/>
                </a:solidFill>
              </a:rPr>
              <a:t>层，请重新输入：</a:t>
            </a:r>
            <a:r>
              <a:rPr lang="en-US" altLang="zh-CN" sz="1400" dirty="0">
                <a:solidFill>
                  <a:schemeClr val="bg1"/>
                </a:solidFill>
              </a:rPr>
              <a:t>\</a:t>
            </a:r>
            <a:r>
              <a:rPr lang="en-US" altLang="zh-CN" sz="1400" dirty="0" err="1">
                <a:solidFill>
                  <a:schemeClr val="bg1"/>
                </a:solidFill>
              </a:rPr>
              <a:t>n",end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电梯下行中</a:t>
            </a:r>
            <a:r>
              <a:rPr lang="en-US" altLang="zh-CN" sz="1400" dirty="0">
                <a:solidFill>
                  <a:schemeClr val="bg1"/>
                </a:solidFill>
              </a:rPr>
              <a:t>……\n");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for(</a:t>
            </a:r>
            <a:r>
              <a:rPr lang="en-US" altLang="zh-CN" sz="1400" dirty="0" err="1">
                <a:solidFill>
                  <a:schemeClr val="bg1"/>
                </a:solidFill>
              </a:rPr>
              <a:t>i</a:t>
            </a:r>
            <a:r>
              <a:rPr lang="en-US" altLang="zh-CN" sz="1400" dirty="0">
                <a:solidFill>
                  <a:schemeClr val="bg1"/>
                </a:solidFill>
              </a:rPr>
              <a:t>=</a:t>
            </a:r>
            <a:r>
              <a:rPr lang="en-US" altLang="zh-CN" sz="1400" dirty="0" err="1">
                <a:solidFill>
                  <a:schemeClr val="bg1"/>
                </a:solidFill>
              </a:rPr>
              <a:t>set;i</a:t>
            </a:r>
            <a:r>
              <a:rPr lang="en-US" altLang="zh-CN" sz="1400" dirty="0">
                <a:solidFill>
                  <a:schemeClr val="bg1"/>
                </a:solidFill>
              </a:rPr>
              <a:t>&gt;=</a:t>
            </a:r>
            <a:r>
              <a:rPr lang="en-US" altLang="zh-CN" sz="1400" dirty="0" err="1">
                <a:solidFill>
                  <a:schemeClr val="bg1"/>
                </a:solidFill>
              </a:rPr>
              <a:t>end;i</a:t>
            </a:r>
            <a:r>
              <a:rPr lang="en-US" altLang="zh-CN" sz="1400" dirty="0">
                <a:solidFill>
                  <a:schemeClr val="bg1"/>
                </a:solidFill>
              </a:rPr>
              <a:t>--)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现在到了第</a:t>
            </a:r>
            <a:r>
              <a:rPr lang="en-US" altLang="zh-CN" sz="1400" dirty="0">
                <a:solidFill>
                  <a:schemeClr val="bg1"/>
                </a:solidFill>
              </a:rPr>
              <a:t>%d</a:t>
            </a:r>
            <a:r>
              <a:rPr lang="zh-CN" altLang="en-US" sz="1400" dirty="0">
                <a:solidFill>
                  <a:schemeClr val="bg1"/>
                </a:solidFill>
              </a:rPr>
              <a:t>层。</a:t>
            </a:r>
            <a:r>
              <a:rPr lang="en-US" altLang="zh-CN" sz="1400" dirty="0">
                <a:solidFill>
                  <a:schemeClr val="bg1"/>
                </a:solidFill>
              </a:rPr>
              <a:t>\n",</a:t>
            </a:r>
            <a:r>
              <a:rPr lang="en-US" altLang="zh-CN" sz="1400" dirty="0" err="1">
                <a:solidFill>
                  <a:schemeClr val="bg1"/>
                </a:solidFill>
              </a:rPr>
              <a:t>i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printf</a:t>
            </a:r>
            <a:r>
              <a:rPr lang="en-US" altLang="zh-CN" sz="1400" dirty="0">
                <a:solidFill>
                  <a:schemeClr val="bg1"/>
                </a:solidFill>
              </a:rPr>
              <a:t>("</a:t>
            </a:r>
            <a:r>
              <a:rPr lang="zh-CN" altLang="en-US" sz="1400" dirty="0">
                <a:solidFill>
                  <a:schemeClr val="bg1"/>
                </a:solidFill>
              </a:rPr>
              <a:t>第</a:t>
            </a:r>
            <a:r>
              <a:rPr lang="en-US" altLang="zh-CN" sz="1400" dirty="0">
                <a:solidFill>
                  <a:schemeClr val="bg1"/>
                </a:solidFill>
              </a:rPr>
              <a:t>%d</a:t>
            </a:r>
            <a:r>
              <a:rPr lang="zh-CN" altLang="en-US" sz="1400" dirty="0">
                <a:solidFill>
                  <a:schemeClr val="bg1"/>
                </a:solidFill>
              </a:rPr>
              <a:t>层已到！</a:t>
            </a:r>
            <a:r>
              <a:rPr lang="en-US" altLang="zh-CN" sz="1400" dirty="0">
                <a:solidFill>
                  <a:schemeClr val="bg1"/>
                </a:solidFill>
              </a:rPr>
              <a:t>\</a:t>
            </a:r>
            <a:r>
              <a:rPr lang="en-US" altLang="zh-CN" sz="1400" dirty="0" err="1">
                <a:solidFill>
                  <a:schemeClr val="bg1"/>
                </a:solidFill>
              </a:rPr>
              <a:t>n",end</a:t>
            </a:r>
            <a:r>
              <a:rPr lang="en-US" altLang="zh-CN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}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3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335</Words>
  <Application>Microsoft Office PowerPoint</Application>
  <PresentationFormat>全屏显示(16:9)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第一PPT</dc:creator>
  <cp:keywords>www.1ppt.com</cp:keywords>
  <cp:lastModifiedBy>席 玉莲</cp:lastModifiedBy>
  <cp:revision>16</cp:revision>
  <dcterms:created xsi:type="dcterms:W3CDTF">2016-12-30T11:43:01Z</dcterms:created>
  <dcterms:modified xsi:type="dcterms:W3CDTF">2019-05-22T10:59:59Z</dcterms:modified>
</cp:coreProperties>
</file>