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3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2" r:id="rId3"/>
    <p:sldId id="452" r:id="rId5"/>
    <p:sldId id="404" r:id="rId6"/>
    <p:sldId id="484" r:id="rId7"/>
    <p:sldId id="431" r:id="rId8"/>
    <p:sldId id="437" r:id="rId9"/>
    <p:sldId id="463" r:id="rId10"/>
    <p:sldId id="468" r:id="rId11"/>
    <p:sldId id="444" r:id="rId12"/>
    <p:sldId id="443" r:id="rId13"/>
    <p:sldId id="469" r:id="rId14"/>
    <p:sldId id="470" r:id="rId15"/>
    <p:sldId id="432" r:id="rId16"/>
    <p:sldId id="446" r:id="rId17"/>
    <p:sldId id="448" r:id="rId18"/>
    <p:sldId id="433" r:id="rId19"/>
    <p:sldId id="449" r:id="rId20"/>
    <p:sldId id="476" r:id="rId21"/>
    <p:sldId id="434" r:id="rId22"/>
    <p:sldId id="450" r:id="rId23"/>
    <p:sldId id="477" r:id="rId24"/>
    <p:sldId id="481" r:id="rId25"/>
    <p:sldId id="479" r:id="rId26"/>
    <p:sldId id="480" r:id="rId27"/>
    <p:sldId id="485" r:id="rId28"/>
    <p:sldId id="482" r:id="rId29"/>
    <p:sldId id="483" r:id="rId30"/>
    <p:sldId id="487" r:id="rId31"/>
    <p:sldId id="488" r:id="rId32"/>
    <p:sldId id="397" r:id="rId33"/>
    <p:sldId id="489" r:id="rId34"/>
    <p:sldId id="515" r:id="rId35"/>
    <p:sldId id="398" r:id="rId36"/>
    <p:sldId id="40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A906"/>
    <a:srgbClr val="96B1DE"/>
    <a:srgbClr val="A0B8E1"/>
    <a:srgbClr val="D9D9D9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6408" autoAdjust="0"/>
  </p:normalViewPr>
  <p:slideViewPr>
    <p:cSldViewPr snapToGrid="0">
      <p:cViewPr varScale="1">
        <p:scale>
          <a:sx n="106" d="100"/>
          <a:sy n="106" d="100"/>
        </p:scale>
        <p:origin x="126" y="234"/>
      </p:cViewPr>
      <p:guideLst>
        <p:guide orient="horz" pos="217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obard\Desktop\ppt&#22270;&#3492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obard\Desktop\ppt&#22270;&#3492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Eobard\Desktop\ppt&#22270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1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60" b="1">
                <a:solidFill>
                  <a:schemeClr val="bg1"/>
                </a:solidFill>
              </a:rPr>
              <a:t>lmbench: bw_file_rd open2close</a:t>
            </a:r>
            <a:endParaRPr lang="en-US" sz="2160" b="1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[ppt图表.xlsx]Sheet1!$F$12</c:f>
              <c:strCache>
                <c:ptCount val="1"/>
                <c:pt idx="0">
                  <c:v>task代码行数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[ppt图表.xlsx]Sheet1!$E$26:$E$27</c:f>
              <c:strCache>
                <c:ptCount val="2"/>
                <c:pt idx="0">
                  <c:v>优化后</c:v>
                </c:pt>
                <c:pt idx="1">
                  <c:v>优化前</c:v>
                </c:pt>
              </c:strCache>
            </c:strRef>
          </c:cat>
          <c:val>
            <c:numRef>
              <c:f>[ppt图表.xlsx]Sheet1!$F$26:$F$27</c:f>
              <c:numCache>
                <c:formatCode>General</c:formatCode>
                <c:ptCount val="2"/>
                <c:pt idx="0">
                  <c:v>3.12</c:v>
                </c:pt>
                <c:pt idx="1">
                  <c:v>0.528024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74543115"/>
        <c:axId val="123620520"/>
      </c:barChart>
      <c:catAx>
        <c:axId val="874543115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cap="none" spc="0" normalizeH="0" baseline="0">
                <a:solidFill>
                  <a:schemeClr val="bg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123620520"/>
        <c:crosses val="autoZero"/>
        <c:auto val="1"/>
        <c:lblAlgn val="ctr"/>
        <c:lblOffset val="100"/>
        <c:noMultiLvlLbl val="0"/>
      </c:catAx>
      <c:valAx>
        <c:axId val="123620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800" b="1">
                    <a:solidFill>
                      <a:schemeClr val="bg1"/>
                    </a:solidFill>
                    <a:uFillTx/>
                  </a:rPr>
                  <a:t>单位</a:t>
                </a:r>
                <a:r>
                  <a:rPr lang="zh-CN" altLang="en-US" sz="1800" b="1">
                    <a:solidFill>
                      <a:schemeClr val="bg1"/>
                    </a:solidFill>
                  </a:rPr>
                  <a:t>：</a:t>
                </a:r>
                <a:r>
                  <a:rPr lang="en-US" sz="1800" b="1">
                    <a:solidFill>
                      <a:schemeClr val="bg1"/>
                    </a:solidFill>
                  </a:rPr>
                  <a:t>MB/s （</a:t>
                </a:r>
                <a:r>
                  <a:rPr lang="zh-CN" altLang="en-US" sz="1800" b="1">
                    <a:solidFill>
                      <a:schemeClr val="bg1"/>
                    </a:solidFill>
                  </a:rPr>
                  <a:t>越高越好）</a:t>
                </a:r>
                <a:endParaRPr lang="zh-CN" altLang="en-US" sz="1800" b="1"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cap="none" spc="0" normalizeH="0" baseline="0">
                <a:solidFill>
                  <a:schemeClr val="bg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8745431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16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16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lmbench: Simple syscall</a:t>
            </a:r>
            <a:endParaRPr lang="en-US" sz="216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[ppt图表.xlsx]Sheet1!$F$12</c:f>
              <c:strCache>
                <c:ptCount val="1"/>
                <c:pt idx="0">
                  <c:v>task代码行数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[ppt图表.xlsx]Sheet1!$E$21:$E$22</c:f>
              <c:strCache>
                <c:ptCount val="2"/>
                <c:pt idx="0">
                  <c:v>优化后</c:v>
                </c:pt>
                <c:pt idx="1">
                  <c:v>优化前</c:v>
                </c:pt>
              </c:strCache>
            </c:strRef>
          </c:cat>
          <c:val>
            <c:numRef>
              <c:f>[ppt图表.xlsx]Sheet1!$F$21:$F$22</c:f>
              <c:numCache>
                <c:formatCode>General</c:formatCode>
                <c:ptCount val="2"/>
                <c:pt idx="0">
                  <c:v>2.5412</c:v>
                </c:pt>
                <c:pt idx="1">
                  <c:v>23.2712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74543115"/>
        <c:axId val="123620520"/>
      </c:barChart>
      <c:catAx>
        <c:axId val="874543115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cap="none" spc="0" normalizeH="0" baseline="0">
                <a:solidFill>
                  <a:schemeClr val="bg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等线" panose="02010600030101010101" charset="-122"/>
                <a:cs typeface="+mn-cs"/>
              </a:defRPr>
            </a:pPr>
          </a:p>
        </c:txPr>
        <c:crossAx val="123620520"/>
        <c:crosses val="autoZero"/>
        <c:auto val="1"/>
        <c:lblAlgn val="ctr"/>
        <c:lblOffset val="100"/>
        <c:noMultiLvlLbl val="0"/>
      </c:catAx>
      <c:valAx>
        <c:axId val="123620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8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单位：</a:t>
                </a:r>
                <a:r>
                  <a:rPr lang="en-US" altLang="zh-CN" sz="18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us </a:t>
                </a:r>
                <a:r>
                  <a:rPr lang="zh-CN" altLang="en-US" sz="18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（越低越好）</a:t>
                </a:r>
                <a:endParaRPr lang="zh-CN" altLang="en-US" sz="18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8745431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800">
          <a:solidFill>
            <a:schemeClr val="bg1"/>
          </a:solidFill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88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8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getpid</a:t>
            </a:r>
            <a:r>
              <a:rPr lang="zh-CN" altLang="en-US" sz="2880" b="1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测试耗时</a:t>
            </a:r>
            <a:endParaRPr lang="zh-CN" altLang="en-US" sz="2880" b="1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[ppt图表.xlsx]Sheet1!$F$12</c:f>
              <c:strCache>
                <c:ptCount val="1"/>
                <c:pt idx="0">
                  <c:v>task代码行数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[ppt图表.xlsx]Sheet1!$E$98:$E$99</c:f>
              <c:strCache>
                <c:ptCount val="2"/>
                <c:pt idx="0">
                  <c:v>Xv6</c:v>
                </c:pt>
                <c:pt idx="1">
                  <c:v>UltraOS(优化后)</c:v>
                </c:pt>
              </c:strCache>
            </c:strRef>
          </c:cat>
          <c:val>
            <c:numRef>
              <c:f>[ppt图表.xlsx]Sheet1!$F$98:$F$99</c:f>
              <c:numCache>
                <c:formatCode>General</c:formatCode>
                <c:ptCount val="2"/>
                <c:pt idx="0">
                  <c:v>6.753</c:v>
                </c:pt>
                <c:pt idx="1">
                  <c:v>2.331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74543115"/>
        <c:axId val="123620520"/>
      </c:barChart>
      <c:catAx>
        <c:axId val="874543115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1" i="0" u="none" strike="noStrike" kern="1200" cap="none" spc="0" normalizeH="0" baseline="0">
                <a:solidFill>
                  <a:schemeClr val="bg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等线" panose="02010600030101010101" charset="-122"/>
                <a:cs typeface="+mn-cs"/>
              </a:defRPr>
            </a:pPr>
          </a:p>
        </c:txPr>
        <c:crossAx val="123620520"/>
        <c:crosses val="autoZero"/>
        <c:auto val="1"/>
        <c:lblAlgn val="ctr"/>
        <c:lblOffset val="100"/>
        <c:noMultiLvlLbl val="0"/>
      </c:catAx>
      <c:valAx>
        <c:axId val="123620520"/>
        <c:scaling>
          <c:orientation val="minMax"/>
          <c:min val="0"/>
        </c:scaling>
        <c:delete val="0"/>
        <c:axPos val="b"/>
        <c:majorGridlines>
          <c:spPr>
            <a:ln w="22225" cap="flat" cmpd="sng" algn="ctr">
              <a:solidFill>
                <a:srgbClr val="FAFAFA"/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4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单位：</a:t>
                </a:r>
                <a:r>
                  <a:rPr lang="en-US" altLang="zh-CN" sz="24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us </a:t>
                </a:r>
                <a:r>
                  <a:rPr lang="zh-CN" altLang="en-US" sz="24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（越低越好）</a:t>
                </a:r>
                <a:endParaRPr lang="zh-CN" altLang="en-US" sz="24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8745431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2400">
          <a:solidFill>
            <a:schemeClr val="bg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6467C-7FDA-4557-880E-9C9C7839B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254F-1307-46FD-B1B5-80E17C774F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内核进行带值枚举分成</a:t>
            </a:r>
            <a:r>
              <a:rPr lang="en-US" altLang="zh-CN" dirty="0"/>
              <a:t>Simple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，其中</a:t>
            </a:r>
            <a:r>
              <a:rPr lang="en-US" altLang="zh-CN" dirty="0"/>
              <a:t>asbtract</a:t>
            </a:r>
            <a:r>
              <a:rPr lang="zh-CN" altLang="en-US" dirty="0"/>
              <a:t>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内核进行带值枚举分成</a:t>
            </a:r>
            <a:r>
              <a:rPr lang="en-US" altLang="zh-CN" dirty="0"/>
              <a:t>Simple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，其中</a:t>
            </a:r>
            <a:r>
              <a:rPr lang="en-US" altLang="zh-CN" dirty="0"/>
              <a:t>asbtract</a:t>
            </a:r>
            <a:r>
              <a:rPr lang="zh-CN" altLang="en-US" dirty="0"/>
              <a:t>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内核进行带值枚举分成</a:t>
            </a:r>
            <a:r>
              <a:rPr lang="en-US" altLang="zh-CN" dirty="0"/>
              <a:t>Simple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，其中</a:t>
            </a:r>
            <a:r>
              <a:rPr lang="en-US" altLang="zh-CN" dirty="0"/>
              <a:t>asbtract</a:t>
            </a:r>
            <a:r>
              <a:rPr lang="zh-CN" altLang="en-US" dirty="0"/>
              <a:t>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people talk about operating system, they are likely to talk about the kernel. But building a runnable OS is way beyond this boundary. We need to build hardware abstraction layers(SBI) and user support layers(ABI + </a:t>
            </a:r>
            <a:r>
              <a:rPr lang="en-US" altLang="zh-CN" dirty="0" err="1"/>
              <a:t>unistd</a:t>
            </a:r>
            <a:r>
              <a:rPr lang="en-US" altLang="zh-CN" dirty="0"/>
              <a:t>).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Furthermore, to provide cross-language experience, we support applications build by C, although </a:t>
            </a:r>
            <a:r>
              <a:rPr lang="en-US" altLang="zh-CN" dirty="0" err="1"/>
              <a:t>UltraOS</a:t>
            </a:r>
            <a:r>
              <a:rPr lang="en-US" altLang="zh-CN" dirty="0"/>
              <a:t> is implemented by Rust language. This needs two standard library to support such feature.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内核进行带值枚举分成</a:t>
            </a:r>
            <a:r>
              <a:rPr lang="en-US" altLang="zh-CN" dirty="0"/>
              <a:t>Simple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，其中</a:t>
            </a:r>
            <a:r>
              <a:rPr lang="en-US" altLang="zh-CN" dirty="0"/>
              <a:t>asbtract</a:t>
            </a:r>
            <a:r>
              <a:rPr lang="zh-CN" altLang="en-US" dirty="0"/>
              <a:t>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内核进行带值枚举分成</a:t>
            </a:r>
            <a:r>
              <a:rPr lang="en-US" altLang="zh-CN" dirty="0"/>
              <a:t>Simple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，其中</a:t>
            </a:r>
            <a:r>
              <a:rPr lang="en-US" altLang="zh-CN" dirty="0"/>
              <a:t>asbtract</a:t>
            </a:r>
            <a:r>
              <a:rPr lang="zh-CN" altLang="en-US" dirty="0"/>
              <a:t>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people talk about operating system, they are likely to talk about the kernel. But building a runnable OS is way beyond this boundary. We need to build hardware abstraction layers(SBI) and user support layers(ABI + </a:t>
            </a:r>
            <a:r>
              <a:rPr lang="en-US" altLang="zh-CN" dirty="0" err="1"/>
              <a:t>unistd</a:t>
            </a:r>
            <a:r>
              <a:rPr lang="en-US" altLang="zh-CN" dirty="0"/>
              <a:t>).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Furthermore, to provide cross-language experience, we support applications build by C, although </a:t>
            </a:r>
            <a:r>
              <a:rPr lang="en-US" altLang="zh-CN" dirty="0" err="1"/>
              <a:t>UltraOS</a:t>
            </a:r>
            <a:r>
              <a:rPr lang="en-US" altLang="zh-CN" dirty="0"/>
              <a:t> is implemented by Rust language. This needs two standard library to support such feature.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内核进行带值枚举分成</a:t>
            </a:r>
            <a:r>
              <a:rPr lang="en-US" altLang="zh-CN" dirty="0"/>
              <a:t>Simple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，其中</a:t>
            </a:r>
            <a:r>
              <a:rPr lang="en-US" altLang="zh-CN" dirty="0"/>
              <a:t>asbtract</a:t>
            </a:r>
            <a:r>
              <a:rPr lang="zh-CN" altLang="en-US" dirty="0"/>
              <a:t>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busybox</a:t>
            </a:r>
            <a:r>
              <a:rPr lang="zh-CN" altLang="en-US" dirty="0"/>
              <a:t>的逻辑和场景复杂许多，我们急切的需要一个对照的调试工具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people talk about operating system, they are likely to talk about the kernel. But building a runnable OS is way beyond this boundary. We need to build hardware abstraction layers(SBI) and user support layers(ABI + </a:t>
            </a:r>
            <a:r>
              <a:rPr lang="en-US" altLang="zh-CN" dirty="0" err="1"/>
              <a:t>unistd</a:t>
            </a:r>
            <a:r>
              <a:rPr lang="en-US" altLang="zh-CN" dirty="0"/>
              <a:t>).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Furthermore, to provide cross-language experience, we support applications build by C, although </a:t>
            </a:r>
            <a:r>
              <a:rPr lang="en-US" altLang="zh-CN" dirty="0" err="1"/>
              <a:t>UltraOS</a:t>
            </a:r>
            <a:r>
              <a:rPr lang="en-US" altLang="zh-CN" dirty="0"/>
              <a:t> is implemented by Rust language. This needs two standard library to support such feature.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people talk about operating system, they are likely to talk about the kernel. But building a runnable OS is way beyond this boundary. We need to build hardware abstraction layers(SBI) and user support layers(ABI + </a:t>
            </a:r>
            <a:r>
              <a:rPr lang="en-US" altLang="zh-CN" dirty="0" err="1"/>
              <a:t>unistd</a:t>
            </a:r>
            <a:r>
              <a:rPr lang="en-US" altLang="zh-CN" dirty="0"/>
              <a:t>).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Furthermore, to provide cross-language experience, we support applications build by C, although </a:t>
            </a:r>
            <a:r>
              <a:rPr lang="en-US" altLang="zh-CN" dirty="0" err="1"/>
              <a:t>UltraOS</a:t>
            </a:r>
            <a:r>
              <a:rPr lang="en-US" altLang="zh-CN" dirty="0"/>
              <a:t> is implemented by Rust language. This needs two standard library to support such feature.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从总体上来看，在性能相比最初版本有了比较大的提升。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从总体上来看，在性能相比最初版本有了比较大的提升。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从总体上来看，在性能相比最初版本有了比较大的提升。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从总体上来看，在性能相比最初版本有了比较大的提升。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从总体上来看，在性能相比最初版本有了比较大的提升。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从总体上来看，在性能相比最初版本有了比较大的提升。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从总体上来看，在性能相比最初版本有了比较大的提升。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从总体上来看，在性能相比最初版本有了比较大的提升。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从总体上来看，在性能相比最初版本有了比较大的提升。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从总体上来看，在性能相比最初版本有了比较大的提升。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people talk about operating system, they are likely to talk about the kernel. But building a runnable OS is way beyond this boundary. We need to build hardware abstraction layers(SBI) and user support layers(ABI + </a:t>
            </a:r>
            <a:r>
              <a:rPr lang="en-US" altLang="zh-CN" dirty="0" err="1"/>
              <a:t>unistd</a:t>
            </a:r>
            <a:r>
              <a:rPr lang="en-US" altLang="zh-CN" dirty="0"/>
              <a:t>).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Furthermore, to provide cross-language experience, we support applications build by C, although </a:t>
            </a:r>
            <a:r>
              <a:rPr lang="en-US" altLang="zh-CN" dirty="0" err="1"/>
              <a:t>UltraOS</a:t>
            </a:r>
            <a:r>
              <a:rPr lang="en-US" altLang="zh-CN" dirty="0"/>
              <a:t> is implemented by Rust language. This needs two standard library to support such feature.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CC843DB-359E-4DFD-BAB6-26CEF9A8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CC843DB-359E-4DFD-BAB6-26CEF9A8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CC843DB-359E-4DFD-BAB6-26CEF9A8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CC843DB-359E-4DFD-BAB6-26CEF9A81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people talk about operating system, they are likely to talk about the kernel. But building a runnable OS is way beyond this boundary. We need to build hardware abstraction layers(SBI) and user support layers(ABI + </a:t>
            </a:r>
            <a:r>
              <a:rPr lang="en-US" altLang="zh-CN" dirty="0" err="1"/>
              <a:t>unistd</a:t>
            </a:r>
            <a:r>
              <a:rPr lang="en-US" altLang="zh-CN" dirty="0"/>
              <a:t>).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Furthermore, to provide cross-language experience, we support applications build by C, although </a:t>
            </a:r>
            <a:r>
              <a:rPr lang="en-US" altLang="zh-CN" dirty="0" err="1"/>
              <a:t>UltraOS</a:t>
            </a:r>
            <a:r>
              <a:rPr lang="en-US" altLang="zh-CN" dirty="0"/>
              <a:t> is implemented by Rust language. This needs two standard library to support such feature.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为初赛系统调用做准备之前，我们想着首先应该要将自身的架构打造的非常结实，能够应对今后的要求。同时，我们还必须保证，所有的改动和设计都是支持多核运行的。这一阶段，我们做的是打铁还需自身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内核进行带值枚举分成</a:t>
            </a:r>
            <a:r>
              <a:rPr lang="en-US" altLang="zh-CN" dirty="0"/>
              <a:t>Simple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，其中</a:t>
            </a:r>
            <a:r>
              <a:rPr lang="en-US" altLang="zh-CN" dirty="0"/>
              <a:t>asbtract</a:t>
            </a:r>
            <a:r>
              <a:rPr lang="zh-CN" altLang="en-US" dirty="0"/>
              <a:t>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843DB-359E-4DFD-BAB6-26CEF9A815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内核进行带值枚举分成</a:t>
            </a:r>
            <a:r>
              <a:rPr lang="en-US" altLang="zh-CN" dirty="0"/>
              <a:t>Simple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，其中</a:t>
            </a:r>
            <a:r>
              <a:rPr lang="en-US" altLang="zh-CN" dirty="0"/>
              <a:t>asbtract</a:t>
            </a:r>
            <a:r>
              <a:rPr lang="zh-CN" altLang="en-US" dirty="0"/>
              <a:t>使用了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5406B-7978-4810-A393-A9207E88C7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lab.eduxiji.net/ultrateam/ultraos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0.sv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microsoft.com/office/2007/relationships/media" Target="../media/media1.mp4"/><Relationship Id="rId18" Type="http://schemas.openxmlformats.org/officeDocument/2006/relationships/notesSlide" Target="../notesSlides/notesSlide32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svg"/><Relationship Id="rId12" Type="http://schemas.openxmlformats.org/officeDocument/2006/relationships/image" Target="../media/image25.png"/><Relationship Id="rId11" Type="http://schemas.openxmlformats.org/officeDocument/2006/relationships/image" Target="../media/image24.svg"/><Relationship Id="rId10" Type="http://schemas.openxmlformats.org/officeDocument/2006/relationships/image" Target="../media/image23.png"/><Relationship Id="rId1" Type="http://schemas.openxmlformats.org/officeDocument/2006/relationships/video" Target="../media/media1.mp4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hyperlink" Target="https://gitlab.eduxiji.net/ultrateam/ultraos" TargetMode="Externa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lab.eduxiji.net/ultrateam/ultraos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3576" y="1597558"/>
            <a:ext cx="10444843" cy="848406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Rust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编写的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RISC-V64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多核操作系统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54245" y="4661153"/>
            <a:ext cx="2707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李程浩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多核及进程支持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loancold@foxmail.com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65808" y="6323198"/>
            <a:ext cx="24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哈尔滨工业大学（深圳）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8575" y="4648502"/>
            <a:ext cx="2707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宫浩辰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文件系统和多核支持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1527198893@qq.com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23949" y="4666172"/>
            <a:ext cx="270716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任翔宇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内存管理支持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algn="ctr"/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andre8086@163.com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35373" y="2924775"/>
            <a:ext cx="1164203" cy="163935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93" y="2887243"/>
            <a:ext cx="1302806" cy="16823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171" y="2878624"/>
            <a:ext cx="1212720" cy="1715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71425" y="5902712"/>
            <a:ext cx="27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指导老师：夏文、江仲鸣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413" y="6323198"/>
            <a:ext cx="610391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BFBFBF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https://gitlab.eduxiji.net/ultrateam/ultraos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  <a:hlinkClick r:id="rId5" action="ppaction://hlinkfile">
                <a:extLst>
                  <a:ext uri="{DAF060AB-1E55-43B9-8AAB-6FB025537F2F}">
                    <wpsdc:hlinkClr xmlns:wpsdc="http://www.wps.cn/officeDocument/2017/drawingmlCustomData" val="BFBFBF"/>
                    <wpsdc:folHlinkClr xmlns:wpsdc="http://www.wps.cn/officeDocument/2017/drawingmlCustomData" val="954F72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678184" y="267011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CSCC 2021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2250" y="2476500"/>
            <a:ext cx="1009650" cy="1038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P1</a:t>
            </a:r>
            <a:endParaRPr lang="en-US" altLang="zh-CN" sz="2400" b="1"/>
          </a:p>
        </p:txBody>
      </p:sp>
      <p:sp>
        <p:nvSpPr>
          <p:cNvPr id="5" name="椭圆 4"/>
          <p:cNvSpPr/>
          <p:nvPr/>
        </p:nvSpPr>
        <p:spPr>
          <a:xfrm>
            <a:off x="6435725" y="2476500"/>
            <a:ext cx="1009650" cy="1038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rgbClr val="FFC000"/>
                </a:solidFill>
              </a:rPr>
              <a:t>P1</a:t>
            </a:r>
            <a:endParaRPr lang="en-US" altLang="zh-CN" sz="2400" b="1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5280" y="2680335"/>
            <a:ext cx="1256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Hart 0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47940" y="2693035"/>
            <a:ext cx="1256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Hart 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2205" y="4324350"/>
            <a:ext cx="4848225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1" name="矩形 10"/>
          <p:cNvSpPr/>
          <p:nvPr/>
        </p:nvSpPr>
        <p:spPr>
          <a:xfrm>
            <a:off x="7810500" y="4333875"/>
            <a:ext cx="704850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P2</a:t>
            </a:r>
            <a:endParaRPr lang="en-US" altLang="zh-CN" sz="2400" b="1"/>
          </a:p>
        </p:txBody>
      </p:sp>
      <p:sp>
        <p:nvSpPr>
          <p:cNvPr id="3" name="椭圆 2"/>
          <p:cNvSpPr/>
          <p:nvPr/>
        </p:nvSpPr>
        <p:spPr>
          <a:xfrm>
            <a:off x="3967480" y="2638425"/>
            <a:ext cx="3390900" cy="685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多核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调度逃逸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2250" y="2476500"/>
            <a:ext cx="1009650" cy="1038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rgbClr val="FFC000"/>
                </a:solidFill>
              </a:rPr>
              <a:t>P2</a:t>
            </a:r>
            <a:endParaRPr lang="en-US" altLang="zh-CN" sz="2400" b="1">
              <a:solidFill>
                <a:srgbClr val="FFC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35725" y="2476500"/>
            <a:ext cx="1009650" cy="1038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rgbClr val="FFC000"/>
                </a:solidFill>
              </a:rPr>
              <a:t>P1</a:t>
            </a:r>
            <a:endParaRPr lang="en-US" altLang="zh-CN" sz="2400" b="1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5280" y="2680335"/>
            <a:ext cx="1256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Hart 0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47940" y="2693035"/>
            <a:ext cx="1256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Hart 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2205" y="4324350"/>
            <a:ext cx="4848225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多核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调度逃逸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2250" y="2476500"/>
            <a:ext cx="1009650" cy="1038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P1</a:t>
            </a:r>
            <a:endParaRPr lang="en-US" altLang="zh-CN" sz="2400" b="1"/>
          </a:p>
        </p:txBody>
      </p:sp>
      <p:sp>
        <p:nvSpPr>
          <p:cNvPr id="5" name="椭圆 4"/>
          <p:cNvSpPr/>
          <p:nvPr/>
        </p:nvSpPr>
        <p:spPr>
          <a:xfrm>
            <a:off x="6435725" y="2476500"/>
            <a:ext cx="1009650" cy="1038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P2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2875280" y="2680335"/>
            <a:ext cx="1256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Hart 0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47940" y="2693035"/>
            <a:ext cx="1256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Hart 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2205" y="4324350"/>
            <a:ext cx="4848225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cxnSp>
        <p:nvCxnSpPr>
          <p:cNvPr id="2" name="直接箭头连接符 1"/>
          <p:cNvCxnSpPr>
            <a:stCxn id="4" idx="5"/>
          </p:cNvCxnSpPr>
          <p:nvPr/>
        </p:nvCxnSpPr>
        <p:spPr>
          <a:xfrm>
            <a:off x="4893945" y="3362960"/>
            <a:ext cx="2940050" cy="9232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35953" y="3502056"/>
            <a:ext cx="5484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Hello</a:t>
            </a:r>
            <a:r>
              <a:rPr lang="zh-CN" altLang="en-US" sz="2400" dirty="0">
                <a:solidFill>
                  <a:schemeClr val="bg1"/>
                </a:solidFill>
              </a:rPr>
              <a:t>？有进程吗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/>
          <p:cNvCxnSpPr>
            <a:endCxn id="4" idx="4"/>
          </p:cNvCxnSpPr>
          <p:nvPr/>
        </p:nvCxnSpPr>
        <p:spPr>
          <a:xfrm flipH="1" flipV="1">
            <a:off x="4537075" y="3514725"/>
            <a:ext cx="2563495" cy="80962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30905" y="3752850"/>
            <a:ext cx="2814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没进程我就回啦！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9800000">
            <a:off x="1022985" y="2498725"/>
            <a:ext cx="6245860" cy="2114550"/>
          </a:xfrm>
          <a:prstGeom prst="rect">
            <a:avLst/>
          </a:prstGeom>
          <a:solidFill>
            <a:srgbClr val="96B1DE">
              <a:alpha val="72000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必须至少手握一个进程的资源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28340" y="5631180"/>
            <a:ext cx="627126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其他问题：核心初始无程序，死锁，这只是抽象模型等等等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多核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调度逃逸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77773" y="1540159"/>
            <a:ext cx="101869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</a:rPr>
              <a:t>解决方案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5" grpId="0" bldLvl="0" animBg="1"/>
      <p:bldP spid="15" grpId="1" animBg="1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开发时间线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11815" y="6400800"/>
            <a:ext cx="1315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285240" y="1419225"/>
            <a:ext cx="9525" cy="52292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>
            <a:spLocks noChangeAspect="1"/>
          </p:cNvSpPr>
          <p:nvPr/>
        </p:nvSpPr>
        <p:spPr>
          <a:xfrm flipH="1">
            <a:off x="1237615" y="140970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340100" y="1231265"/>
            <a:ext cx="69202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开始学习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Rust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相关开发知识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 flipH="1">
            <a:off x="1237615" y="212725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3340100" y="1898650"/>
            <a:ext cx="83546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开始编写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。单核、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13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条不规范系统调用、非标准简易文件系统。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3380" y="189865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2021.03.26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 flipH="1">
            <a:off x="1238250" y="274891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1644015" y="252031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2021.05.07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 flipH="1">
            <a:off x="1237615" y="370078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1643380" y="347218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2021.05.31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 flipH="1">
            <a:off x="1238250" y="470027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1644015" y="447167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2021.07.20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 flipH="1">
            <a:off x="1238250" y="571881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文本框 24"/>
          <p:cNvSpPr txBox="1"/>
          <p:nvPr/>
        </p:nvSpPr>
        <p:spPr>
          <a:xfrm>
            <a:off x="1644015" y="549021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2021.08.16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40100" y="251968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两“核”都要抓，两“核”都要硬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FAT32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VFS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，多核运行，构建用户回归测试程序。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40100" y="346583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  <a:sym typeface="+mn-ea"/>
              </a:rPr>
              <a:t>麻雀虽小，五脏俱全。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初赛测试适配，支持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31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40100" y="4480560"/>
            <a:ext cx="88525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不经一番寒彻骨，怎得梅花扑鼻香。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支持现实程序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busybox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，内存使用优化，内置调试工具，支持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46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9465" y="547116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时间就是金钱，效率就是生命。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支持测试程序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lmbench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，性能优化，支持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59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4330" y="1181100"/>
            <a:ext cx="145351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2021.01.18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ea"/>
              </a:rPr>
              <a:t>麻雀虽小，五脏俱全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5" y="2853690"/>
            <a:ext cx="2661285" cy="21412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70" y="1485265"/>
            <a:ext cx="3088005" cy="52165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114165" y="3924300"/>
            <a:ext cx="3408045" cy="571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9955" y="5232400"/>
            <a:ext cx="3204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C000"/>
                </a:solidFill>
                <a:sym typeface="+mn-ea"/>
              </a:rPr>
              <a:t>13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条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系统调用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88865" y="2193290"/>
            <a:ext cx="3204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C000"/>
                </a:solidFill>
                <a:sym typeface="+mn-ea"/>
              </a:rPr>
              <a:t>31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条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系统调用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ea"/>
              </a:rPr>
              <a:t>麻雀虽小，五脏俱全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1250" y="1638935"/>
            <a:ext cx="10664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rdtime</a:t>
            </a:r>
            <a:r>
              <a:rPr lang="zh-CN" altLang="en-US" sz="2400" dirty="0">
                <a:solidFill>
                  <a:schemeClr val="bg1"/>
                </a:solidFill>
              </a:rPr>
              <a:t>指令：</a:t>
            </a:r>
            <a:r>
              <a:rPr lang="en-US" altLang="zh-CN" sz="2400" dirty="0">
                <a:solidFill>
                  <a:schemeClr val="bg1"/>
                </a:solidFill>
              </a:rPr>
              <a:t>k210</a:t>
            </a:r>
            <a:r>
              <a:rPr lang="zh-CN" altLang="en-US" sz="2400" dirty="0">
                <a:solidFill>
                  <a:schemeClr val="bg1"/>
                </a:solidFill>
              </a:rPr>
              <a:t>硬件缺陷</a:t>
            </a:r>
            <a:r>
              <a:rPr lang="en-US" altLang="zh-CN" sz="2400" dirty="0">
                <a:solidFill>
                  <a:schemeClr val="bg1"/>
                </a:solidFill>
              </a:rPr>
              <a:t>+</a:t>
            </a:r>
            <a:r>
              <a:rPr lang="zh-CN" altLang="en-US" sz="2400" dirty="0">
                <a:solidFill>
                  <a:schemeClr val="bg1"/>
                </a:solidFill>
              </a:rPr>
              <a:t>编译器</a:t>
            </a:r>
            <a:r>
              <a:rPr lang="en-US" altLang="zh-CN" sz="2400" dirty="0">
                <a:solidFill>
                  <a:schemeClr val="bg1"/>
                </a:solidFill>
              </a:rPr>
              <a:t>+RustSBI+</a:t>
            </a:r>
            <a:r>
              <a:rPr lang="zh-CN" altLang="en-US" sz="2400" dirty="0">
                <a:solidFill>
                  <a:schemeClr val="bg1"/>
                </a:solidFill>
              </a:rPr>
              <a:t>外部库所一同形成的</a:t>
            </a:r>
            <a:r>
              <a:rPr lang="en-US" altLang="zh-CN" sz="2400" dirty="0">
                <a:solidFill>
                  <a:schemeClr val="bg1"/>
                </a:solidFill>
              </a:rPr>
              <a:t>Bug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535" y="2553335"/>
            <a:ext cx="113544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宋体" panose="02010600040101010101" charset="-122"/>
                <a:ea typeface="华文宋体" panose="02010600040101010101" charset="-122"/>
              </a:rPr>
              <a:t>llvm_asm!("csrrs $0, $1, x0" : "=r"(r) :"i"($csr_number) :: "volatile");</a:t>
            </a:r>
            <a:endParaRPr lang="zh-CN" altLang="en-US" sz="2800" b="1">
              <a:solidFill>
                <a:srgbClr val="FFC000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35" y="3966210"/>
            <a:ext cx="113544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宋体" panose="02010600040101010101" charset="-122"/>
                <a:ea typeface="华文宋体" panose="02010600040101010101" charset="-122"/>
              </a:rPr>
              <a:t>rdtime $0</a:t>
            </a:r>
            <a:endParaRPr lang="zh-CN" altLang="en-US" sz="2800" b="1">
              <a:solidFill>
                <a:srgbClr val="FFC000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3875" y="5372100"/>
            <a:ext cx="113544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宋体" panose="02010600040101010101" charset="-122"/>
                <a:ea typeface="华文宋体" panose="02010600040101010101" charset="-122"/>
              </a:rPr>
              <a:t>asm!("rdtime a0",</a:t>
            </a:r>
            <a:r>
              <a:rPr lang="en-US" altLang="zh-CN" sz="2800" b="1">
                <a:solidFill>
                  <a:srgbClr val="FFC000"/>
                </a:solidFill>
                <a:latin typeface="华文宋体" panose="02010600040101010101" charset="-122"/>
                <a:ea typeface="华文宋体" panose="02010600040101010101" charset="-122"/>
              </a:rPr>
              <a:t> </a:t>
            </a:r>
            <a:r>
              <a:rPr lang="zh-CN" altLang="en-US" sz="2800" b="1">
                <a:solidFill>
                  <a:srgbClr val="FFC000"/>
                </a:solidFill>
                <a:latin typeface="华文宋体" panose="02010600040101010101" charset="-122"/>
                <a:ea typeface="华文宋体" panose="02010600040101010101" charset="-122"/>
              </a:rPr>
              <a:t>inout("a0") time );</a:t>
            </a:r>
            <a:endParaRPr lang="zh-CN" altLang="en-US" sz="2800" b="1">
              <a:solidFill>
                <a:srgbClr val="FFC000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57645" y="3959225"/>
            <a:ext cx="495300" cy="528955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24420" y="3805555"/>
            <a:ext cx="48463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800" dirty="0">
                <a:solidFill>
                  <a:srgbClr val="92D050"/>
                </a:solidFill>
              </a:rPr>
              <a:t>代理</a:t>
            </a:r>
            <a:r>
              <a:rPr sz="2800" dirty="0">
                <a:solidFill>
                  <a:srgbClr val="92D050"/>
                </a:solidFill>
              </a:rPr>
              <a:t>a0</a:t>
            </a:r>
            <a:r>
              <a:rPr lang="en-US" sz="2800" dirty="0">
                <a:solidFill>
                  <a:srgbClr val="92D050"/>
                </a:solidFill>
              </a:rPr>
              <a:t>~</a:t>
            </a:r>
            <a:r>
              <a:rPr sz="2800" dirty="0">
                <a:solidFill>
                  <a:srgbClr val="92D050"/>
                </a:solidFill>
              </a:rPr>
              <a:t>a7</a:t>
            </a:r>
            <a:r>
              <a:rPr lang="en-US" sz="2800" dirty="0">
                <a:solidFill>
                  <a:srgbClr val="92D050"/>
                </a:solidFill>
              </a:rPr>
              <a:t>+</a:t>
            </a:r>
            <a:r>
              <a:rPr sz="2800" dirty="0">
                <a:solidFill>
                  <a:srgbClr val="92D050"/>
                </a:solidFill>
              </a:rPr>
              <a:t>s0</a:t>
            </a:r>
            <a:r>
              <a:rPr lang="en-US" sz="2800" dirty="0">
                <a:solidFill>
                  <a:srgbClr val="92D050"/>
                </a:solidFill>
              </a:rPr>
              <a:t>~</a:t>
            </a:r>
            <a:r>
              <a:rPr sz="2800" dirty="0">
                <a:solidFill>
                  <a:srgbClr val="92D050"/>
                </a:solidFill>
              </a:rPr>
              <a:t>s6</a:t>
            </a:r>
            <a:r>
              <a:rPr lang="zh-CN" sz="2800" dirty="0">
                <a:solidFill>
                  <a:srgbClr val="92D050"/>
                </a:solidFill>
              </a:rPr>
              <a:t>（</a:t>
            </a:r>
            <a:r>
              <a:rPr lang="en-US" altLang="zh-CN" sz="2800" dirty="0">
                <a:solidFill>
                  <a:srgbClr val="92D050"/>
                </a:solidFill>
              </a:rPr>
              <a:t>RustSBI</a:t>
            </a:r>
            <a:r>
              <a:rPr lang="zh-CN" altLang="en-US" sz="2800" dirty="0">
                <a:solidFill>
                  <a:srgbClr val="92D050"/>
                </a:solidFill>
              </a:rPr>
              <a:t>）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43855" y="3959225"/>
            <a:ext cx="1114425" cy="528955"/>
          </a:xfrm>
          <a:prstGeom prst="ellipse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7735" y="3804920"/>
            <a:ext cx="48463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2D050"/>
                </a:solidFill>
              </a:rPr>
              <a:t>不支持（</a:t>
            </a:r>
            <a:r>
              <a:rPr lang="en-US" altLang="zh-CN" sz="2800" dirty="0">
                <a:solidFill>
                  <a:srgbClr val="92D050"/>
                </a:solidFill>
              </a:rPr>
              <a:t>K210</a:t>
            </a:r>
            <a:r>
              <a:rPr lang="zh-CN" altLang="en-US" sz="2800" dirty="0">
                <a:solidFill>
                  <a:srgbClr val="92D050"/>
                </a:solidFill>
              </a:rPr>
              <a:t>）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cxnSp>
        <p:nvCxnSpPr>
          <p:cNvPr id="17" name="直接箭头连接符 16"/>
          <p:cNvCxnSpPr>
            <a:stCxn id="3" idx="2"/>
          </p:cNvCxnSpPr>
          <p:nvPr/>
        </p:nvCxnSpPr>
        <p:spPr>
          <a:xfrm>
            <a:off x="6275070" y="3075305"/>
            <a:ext cx="6350" cy="8013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281420" y="4471035"/>
            <a:ext cx="6350" cy="8013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20368" y="5272689"/>
            <a:ext cx="101869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</a:rPr>
              <a:t>解决方案：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1" grpId="0" bldLvl="0" animBg="1"/>
      <p:bldP spid="11" grpId="1" animBg="1"/>
      <p:bldP spid="14" grpId="0"/>
      <p:bldP spid="14" grpId="1"/>
      <p:bldP spid="15" grpId="0" bldLvl="0" animBg="1"/>
      <p:bldP spid="15" grpId="1" animBg="1"/>
      <p:bldP spid="16" grpId="0"/>
      <p:bldP spid="16" grpId="1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开发时间线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11815" y="6400800"/>
            <a:ext cx="1315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285240" y="1419225"/>
            <a:ext cx="9525" cy="52292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>
            <a:spLocks noChangeAspect="1"/>
          </p:cNvSpPr>
          <p:nvPr/>
        </p:nvSpPr>
        <p:spPr>
          <a:xfrm flipH="1">
            <a:off x="1237615" y="140970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340100" y="1231265"/>
            <a:ext cx="69202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开始学习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Rust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相关开发知识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 flipH="1">
            <a:off x="1237615" y="212725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3340100" y="1898650"/>
            <a:ext cx="83546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开始编写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。单核、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13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条不规范系统调用、非标准简易文件系统。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3380" y="189865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2021.03.26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 flipH="1">
            <a:off x="1238250" y="274891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1644015" y="252031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2021.05.07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 flipH="1">
            <a:off x="1237615" y="370078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1643380" y="347218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2021.05.31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 flipH="1">
            <a:off x="1238250" y="470027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1644015" y="447167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2021.07.20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 flipH="1">
            <a:off x="1238250" y="571881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文本框 24"/>
          <p:cNvSpPr txBox="1"/>
          <p:nvPr/>
        </p:nvSpPr>
        <p:spPr>
          <a:xfrm>
            <a:off x="1644015" y="549021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2021.08.16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40100" y="251968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两“核”都要抓，两“核”都要硬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FAT32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VFS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，多核运行。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40100" y="346583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麻雀虽小，五脏俱全。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初赛测试适配，支持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31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40100" y="4480560"/>
            <a:ext cx="88525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  <a:sym typeface="+mn-ea"/>
              </a:rPr>
              <a:t>不经一番寒彻骨，怎得梅花扑鼻香。</a:t>
            </a:r>
            <a:endParaRPr lang="zh-CN" altLang="en-US" sz="2000" b="1" dirty="0">
              <a:solidFill>
                <a:srgbClr val="FFC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支持现实程序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busybox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，内存使用优化，内置调试工具，支持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46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9465" y="547116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时间就是金钱，效率就是生命。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支持测试程序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lmbench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，性能优化，支持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59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24330" y="1181100"/>
            <a:ext cx="145351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2021.01.18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Busybox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太大，无法加载！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6815" y="1419225"/>
            <a:ext cx="104501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UltraOS</a:t>
            </a:r>
            <a:r>
              <a:rPr lang="zh-CN" altLang="en-US" sz="2000" dirty="0">
                <a:solidFill>
                  <a:schemeClr val="bg1"/>
                </a:solidFill>
              </a:rPr>
              <a:t>将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载入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内核堆</a:t>
            </a:r>
            <a:r>
              <a:rPr lang="zh-CN" altLang="en-US" sz="2000" dirty="0">
                <a:solidFill>
                  <a:schemeClr val="bg1"/>
                </a:solidFill>
              </a:rPr>
              <a:t>，然后解析，导致堆过于庞大，造成可用内存不足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因此，我们设计了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kmmap</a:t>
            </a:r>
            <a:r>
              <a:rPr lang="zh-CN" altLang="en-US" sz="2000" dirty="0">
                <a:solidFill>
                  <a:schemeClr val="bg1"/>
                </a:solidFill>
              </a:rPr>
              <a:t>，直接分配页框存储文件，减少内存占用，并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进一步挖掘了内核的灵活性、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7005" y="4196950"/>
            <a:ext cx="1252855" cy="459105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ELF file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75935" y="2800350"/>
            <a:ext cx="11220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Memory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22" idx="0"/>
          </p:cNvCxnSpPr>
          <p:nvPr/>
        </p:nvCxnSpPr>
        <p:spPr>
          <a:xfrm flipH="1" flipV="1">
            <a:off x="6130575" y="3869925"/>
            <a:ext cx="3175" cy="327025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37455" y="4605020"/>
            <a:ext cx="23120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(2) kmmap + </a:t>
            </a:r>
            <a:r>
              <a:rPr lang="zh-CN" altLang="en-US" sz="2000" dirty="0">
                <a:solidFill>
                  <a:schemeClr val="bg1"/>
                </a:solidFill>
              </a:rPr>
              <a:t>解析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78380" y="2823845"/>
            <a:ext cx="11220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Memory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61515" y="4605020"/>
            <a:ext cx="17557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(1) </a:t>
            </a:r>
            <a:r>
              <a:rPr lang="zh-CN" altLang="en-US" sz="2000" dirty="0">
                <a:solidFill>
                  <a:schemeClr val="bg1"/>
                </a:solidFill>
              </a:rPr>
              <a:t>分配页框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72705" y="3330575"/>
            <a:ext cx="2841625" cy="542290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32495" y="2823845"/>
            <a:ext cx="11220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Memory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15630" y="4605020"/>
            <a:ext cx="17557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(3) </a:t>
            </a:r>
            <a:r>
              <a:rPr lang="zh-CN" altLang="en-US" sz="2000" dirty="0">
                <a:solidFill>
                  <a:schemeClr val="bg1"/>
                </a:solidFill>
              </a:rPr>
              <a:t>回收页框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8590" y="3327634"/>
            <a:ext cx="2841625" cy="545231"/>
            <a:chOff x="1437640" y="4394434"/>
            <a:chExt cx="2841625" cy="545231"/>
          </a:xfrm>
        </p:grpSpPr>
        <p:sp>
          <p:nvSpPr>
            <p:cNvPr id="26" name="矩形 25"/>
            <p:cNvSpPr/>
            <p:nvPr/>
          </p:nvSpPr>
          <p:spPr>
            <a:xfrm>
              <a:off x="1437640" y="4397375"/>
              <a:ext cx="2841625" cy="542290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71215" y="4397375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082826" y="4394434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65986" y="4394434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32927" y="3335672"/>
            <a:ext cx="2841625" cy="545231"/>
            <a:chOff x="1437640" y="4394434"/>
            <a:chExt cx="2841625" cy="545231"/>
          </a:xfrm>
        </p:grpSpPr>
        <p:sp>
          <p:nvSpPr>
            <p:cNvPr id="33" name="矩形 32"/>
            <p:cNvSpPr/>
            <p:nvPr/>
          </p:nvSpPr>
          <p:spPr>
            <a:xfrm>
              <a:off x="1437640" y="4397375"/>
              <a:ext cx="2841625" cy="542290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371215" y="4397375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082826" y="4394434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765986" y="4394434"/>
              <a:ext cx="350520" cy="542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42" name="直接箭头连接符 41"/>
          <p:cNvCxnSpPr/>
          <p:nvPr/>
        </p:nvCxnSpPr>
        <p:spPr>
          <a:xfrm flipH="1" flipV="1">
            <a:off x="5506713" y="3881137"/>
            <a:ext cx="317244" cy="318988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502449" y="3838726"/>
            <a:ext cx="247783" cy="358224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86815" y="5231765"/>
            <a:ext cx="80829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初始进程回收：回收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个初始进程，缩小</a:t>
            </a:r>
            <a:r>
              <a:rPr lang="en-US" altLang="zh-CN" sz="2000" dirty="0">
                <a:solidFill>
                  <a:srgbClr val="FFC000"/>
                </a:solidFill>
                <a:sym typeface="+mn-ea"/>
              </a:rPr>
              <a:t>39.62%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内核大小。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Kmmap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辅助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exec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busybox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启动过程缩小</a:t>
            </a:r>
            <a:r>
              <a:rPr lang="en-US" altLang="zh-CN" sz="2000" dirty="0">
                <a:solidFill>
                  <a:srgbClr val="FFC000"/>
                </a:solidFill>
                <a:sym typeface="+mn-ea"/>
              </a:rPr>
              <a:t>32.6%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的峰值内存占用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构造灵活的调试工具！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7120" y="1857375"/>
            <a:ext cx="2447925" cy="170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458720" y="1969135"/>
            <a:ext cx="22447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>
                <a:solidFill>
                  <a:schemeClr val="bg1"/>
                </a:solidFill>
              </a:rPr>
              <a:t>UltraOS</a:t>
            </a:r>
            <a:endParaRPr lang="en-US" altLang="zh-CN" sz="2200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4510" y="2756535"/>
            <a:ext cx="1638935" cy="713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61615" y="2898775"/>
            <a:ext cx="22447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>
                <a:solidFill>
                  <a:schemeClr val="bg1"/>
                </a:solidFill>
              </a:rPr>
              <a:t>strace</a:t>
            </a:r>
            <a:endParaRPr lang="en-US" altLang="zh-CN" sz="2200" b="1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70" y="2551430"/>
            <a:ext cx="5800725" cy="9239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356485" y="4083685"/>
            <a:ext cx="8214995" cy="904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41620" y="4321175"/>
            <a:ext cx="22447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>
                <a:solidFill>
                  <a:schemeClr val="bg1"/>
                </a:solidFill>
              </a:rPr>
              <a:t>内存</a:t>
            </a:r>
            <a:endParaRPr lang="zh-CN" altLang="en-US" sz="2200" b="1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76170" y="5510530"/>
            <a:ext cx="2428240" cy="121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58720" y="5798820"/>
            <a:ext cx="22447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>
                <a:solidFill>
                  <a:schemeClr val="bg1"/>
                </a:solidFill>
              </a:rPr>
              <a:t>GDB</a:t>
            </a:r>
            <a:endParaRPr lang="en-US" altLang="zh-CN" sz="2200" b="1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6" idx="2"/>
          </p:cNvCxnSpPr>
          <p:nvPr/>
        </p:nvCxnSpPr>
        <p:spPr>
          <a:xfrm>
            <a:off x="3884295" y="3470275"/>
            <a:ext cx="6350" cy="63500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890645" y="4995545"/>
            <a:ext cx="9525" cy="5238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40" y="1419225"/>
            <a:ext cx="7115175" cy="285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340" y="1772285"/>
            <a:ext cx="5810250" cy="2762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340" y="5546725"/>
            <a:ext cx="4562475" cy="762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340" y="6308725"/>
            <a:ext cx="2181225" cy="4476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233545" y="3582670"/>
            <a:ext cx="4892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C000"/>
                </a:solidFill>
              </a:rPr>
              <a:t>获取</a:t>
            </a:r>
            <a:r>
              <a:rPr lang="zh-CN" altLang="en-US" sz="2200">
                <a:solidFill>
                  <a:schemeClr val="bg1"/>
                </a:solidFill>
              </a:rPr>
              <a:t>内存中数据，</a:t>
            </a:r>
            <a:r>
              <a:rPr lang="zh-CN" altLang="en-US" sz="2200">
                <a:solidFill>
                  <a:srgbClr val="FFC000"/>
                </a:solidFill>
              </a:rPr>
              <a:t>判断</a:t>
            </a:r>
            <a:r>
              <a:rPr lang="zh-CN" altLang="en-US" sz="2200">
                <a:solidFill>
                  <a:schemeClr val="bg1"/>
                </a:solidFill>
              </a:rPr>
              <a:t>是否打印</a:t>
            </a:r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33545" y="5034280"/>
            <a:ext cx="48926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C000"/>
                </a:solidFill>
              </a:rPr>
              <a:t>修改</a:t>
            </a:r>
            <a:r>
              <a:rPr lang="zh-CN" altLang="en-US" sz="2200">
                <a:solidFill>
                  <a:schemeClr val="bg1"/>
                </a:solidFill>
              </a:rPr>
              <a:t>内存中数据，</a:t>
            </a:r>
            <a:r>
              <a:rPr lang="zh-CN" altLang="en-US" sz="2200">
                <a:solidFill>
                  <a:srgbClr val="FFC000"/>
                </a:solidFill>
              </a:rPr>
              <a:t>决定</a:t>
            </a:r>
            <a:r>
              <a:rPr lang="zh-CN" altLang="en-US" sz="2200">
                <a:solidFill>
                  <a:schemeClr val="bg1"/>
                </a:solidFill>
              </a:rPr>
              <a:t>是否打印</a:t>
            </a:r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1450" y="1123315"/>
            <a:ext cx="4062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</a:rPr>
              <a:t>混合调试工具：</a:t>
            </a:r>
            <a:r>
              <a:rPr lang="en-US" altLang="zh-CN" sz="2400" b="1" dirty="0">
                <a:solidFill>
                  <a:srgbClr val="FFC000"/>
                </a:solidFill>
              </a:rPr>
              <a:t>Monitor</a:t>
            </a:r>
            <a:endParaRPr lang="en-US" altLang="zh-CN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/>
      <p:bldP spid="9" grpId="1"/>
      <p:bldP spid="12" grpId="1"/>
      <p:bldP spid="14" grpId="0" animBg="1"/>
      <p:bldP spid="14" grpId="1" animBg="1"/>
      <p:bldP spid="15" grpId="0"/>
      <p:bldP spid="15" grpId="1"/>
      <p:bldP spid="24" grpId="0"/>
      <p:bldP spid="24" grpId="1"/>
      <p:bldP spid="25" grpId="0"/>
      <p:bldP spid="2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开发时间线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11815" y="6400800"/>
            <a:ext cx="1315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285240" y="1419225"/>
            <a:ext cx="9525" cy="52292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>
            <a:spLocks noChangeAspect="1"/>
          </p:cNvSpPr>
          <p:nvPr/>
        </p:nvSpPr>
        <p:spPr>
          <a:xfrm flipH="1">
            <a:off x="1237615" y="140970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340100" y="1231265"/>
            <a:ext cx="69202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开始学习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Rust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相关开发知识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 flipH="1">
            <a:off x="1237615" y="212725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3340100" y="1898650"/>
            <a:ext cx="83546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开始编写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。单核、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13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条不规范系统调用、非标准简易文件系统。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3380" y="189865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2021.03.26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 flipH="1">
            <a:off x="1238250" y="274891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1644015" y="252031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2021.05.07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 flipH="1">
            <a:off x="1237615" y="370078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1643380" y="347218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2021.05.31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 flipH="1">
            <a:off x="1238250" y="470027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1644015" y="447167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2021.07.20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 flipH="1">
            <a:off x="1238250" y="571881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文本框 24"/>
          <p:cNvSpPr txBox="1"/>
          <p:nvPr/>
        </p:nvSpPr>
        <p:spPr>
          <a:xfrm>
            <a:off x="1644015" y="549021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2021.08.16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40100" y="251968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两“核”都要抓，两“核”都要硬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FAT32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VFS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，多核运行。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40100" y="346583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麻雀虽小，五脏俱全。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初赛测试适配，支持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31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40100" y="4480560"/>
            <a:ext cx="88525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不经一番寒彻骨，怎得梅花扑鼻香。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支持现实程序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busybox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，内存使用优化，内置调试工具，支持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46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9465" y="547116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  <a:sym typeface="+mn-ea"/>
              </a:rPr>
              <a:t>时间就是金钱，效率就是生命。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支持测试程序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lmbench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，性能优化，支持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59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4330" y="1181100"/>
            <a:ext cx="145351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2021.01.18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UltraOS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完成情况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11815" y="6400800"/>
            <a:ext cx="1315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285240" y="1419225"/>
            <a:ext cx="9525" cy="52292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>
            <a:spLocks noChangeAspect="1"/>
          </p:cNvSpPr>
          <p:nvPr/>
        </p:nvSpPr>
        <p:spPr>
          <a:xfrm flipH="1">
            <a:off x="1237615" y="187007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3340100" y="1641475"/>
            <a:ext cx="83546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初赛开始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3380" y="164147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2021.04.15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 flipH="1">
            <a:off x="1238250" y="274891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1644015" y="252031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2021.05.31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 flipH="1">
            <a:off x="1237615" y="370078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1643380" y="347218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2021.06.20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 flipH="1">
            <a:off x="1238250" y="470027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1644015" y="447167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2021.07.20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 flipH="1">
            <a:off x="1238250" y="571881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文本框 24"/>
          <p:cNvSpPr txBox="1"/>
          <p:nvPr/>
        </p:nvSpPr>
        <p:spPr>
          <a:xfrm>
            <a:off x="1644015" y="549021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2021.08.18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40100" y="2519680"/>
            <a:ext cx="164020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初赛结束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40100" y="3465830"/>
            <a:ext cx="83546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决赛第一阶段开始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40100" y="4480560"/>
            <a:ext cx="885253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决赛进入第二阶段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9465" y="5471160"/>
            <a:ext cx="83546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决赛第二阶段结束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52975" y="2526665"/>
            <a:ext cx="400113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sym typeface="+mn-ea"/>
              </a:rPr>
              <a:t>满分并列第一</a:t>
            </a:r>
            <a:endParaRPr lang="zh-CN" altLang="en-US" sz="2000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75960" y="4468495"/>
            <a:ext cx="39814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sym typeface="+mn-ea"/>
              </a:rPr>
              <a:t>满分并列第一</a:t>
            </a:r>
            <a:endParaRPr lang="zh-CN" altLang="en-US" sz="2000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71845" y="5474970"/>
            <a:ext cx="39814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C000"/>
                </a:solidFill>
                <a:sym typeface="+mn-ea"/>
              </a:rPr>
              <a:t>排名第一</a:t>
            </a:r>
            <a:endParaRPr lang="zh-CN" altLang="en-US" sz="2000" dirty="0">
              <a:solidFill>
                <a:srgbClr val="FFC000"/>
              </a:solidFill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rcRect l="21882"/>
          <a:stretch>
            <a:fillRect/>
          </a:stretch>
        </p:blipFill>
        <p:spPr>
          <a:xfrm>
            <a:off x="7712075" y="691515"/>
            <a:ext cx="4276725" cy="2642235"/>
          </a:xfrm>
          <a:prstGeom prst="rect">
            <a:avLst/>
          </a:prstGeom>
        </p:spPr>
      </p:pic>
      <p:pic>
        <p:nvPicPr>
          <p:cNvPr id="39" name="图片 38"/>
          <p:cNvPicPr/>
          <p:nvPr/>
        </p:nvPicPr>
        <p:blipFill>
          <a:blip r:embed="rId3"/>
          <a:stretch>
            <a:fillRect/>
          </a:stretch>
        </p:blipFill>
        <p:spPr>
          <a:xfrm>
            <a:off x="7712710" y="3453130"/>
            <a:ext cx="4276090" cy="1380490"/>
          </a:xfrm>
          <a:prstGeom prst="rect">
            <a:avLst/>
          </a:prstGeom>
        </p:spPr>
      </p:pic>
      <p:pic>
        <p:nvPicPr>
          <p:cNvPr id="40" name="图片 39"/>
          <p:cNvPicPr/>
          <p:nvPr/>
        </p:nvPicPr>
        <p:blipFill>
          <a:blip r:embed="rId4"/>
          <a:stretch>
            <a:fillRect/>
          </a:stretch>
        </p:blipFill>
        <p:spPr>
          <a:xfrm>
            <a:off x="7713345" y="5003800"/>
            <a:ext cx="4314190" cy="1397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402320" y="1430655"/>
            <a:ext cx="3128010" cy="895985"/>
          </a:xfrm>
          <a:prstGeom prst="rect">
            <a:avLst/>
          </a:prstGeom>
          <a:solidFill>
            <a:srgbClr val="96B1DE">
              <a:alpha val="72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初赛</a:t>
            </a:r>
            <a:endParaRPr lang="zh-CN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02320" y="3414395"/>
            <a:ext cx="3128010" cy="720090"/>
          </a:xfrm>
          <a:prstGeom prst="rect">
            <a:avLst/>
          </a:prstGeom>
          <a:solidFill>
            <a:srgbClr val="96B1DE">
              <a:alpha val="72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决赛功能</a:t>
            </a:r>
            <a:endParaRPr lang="zh-CN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02320" y="4849495"/>
            <a:ext cx="3128010" cy="720090"/>
          </a:xfrm>
          <a:prstGeom prst="rect">
            <a:avLst/>
          </a:prstGeom>
          <a:solidFill>
            <a:srgbClr val="96B1DE">
              <a:alpha val="72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</a:rPr>
              <a:t>决赛性能</a:t>
            </a:r>
            <a:endParaRPr lang="zh-CN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/>
          <p:nvPr/>
        </p:nvGraphicFramePr>
        <p:xfrm>
          <a:off x="1104900" y="3907155"/>
          <a:ext cx="9982835" cy="2633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时间就是金钱，效率就是生命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1104900" y="1452880"/>
          <a:ext cx="9982835" cy="258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82800" y="2499360"/>
            <a:ext cx="320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FFC000"/>
                </a:solidFill>
                <a:sym typeface="+mn-ea"/>
              </a:rPr>
              <a:t>9.5x</a:t>
            </a:r>
            <a:endParaRPr lang="en-US" altLang="zh-CN" sz="3600" b="1">
              <a:solidFill>
                <a:srgbClr val="FFC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20150" y="5028565"/>
            <a:ext cx="320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rgbClr val="FFC000"/>
                </a:solidFill>
                <a:sym typeface="+mn-ea"/>
              </a:rPr>
              <a:t>6x</a:t>
            </a:r>
            <a:endParaRPr lang="en-US" altLang="zh-CN" sz="3600" b="1">
              <a:solidFill>
                <a:srgbClr val="FFC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UltraOS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哪里慢了？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424940" y="1832610"/>
          <a:ext cx="9001125" cy="274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0"/>
                <a:gridCol w="3297555"/>
                <a:gridCol w="2192020"/>
              </a:tblGrid>
              <a:tr h="3022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测试类型(qemu)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变量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06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sys_getppid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kernel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0.45s-0.49s(0.45s)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 vMerge="1">
                  <a:tcPr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kernel+sfence.vma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8.5-9.5s(8.6s)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065">
                <a:tc vMerge="1">
                  <a:tcPr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B w="28575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user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25.1-26.2s(25.2s)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06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trap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*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24.0-24.9s(24.2s)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065">
                <a:tc vMerge="1">
                  <a:tcPr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B w="28575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no sfence.vma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4.38-4.49s(4.40s)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>
                      <a:solidFill>
                        <a:schemeClr val="bg1"/>
                      </a:solidFill>
                      <a:prstDash val="solid"/>
                    </a:lnT>
                    <a:lnB w="28575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1424940" y="4817110"/>
          <a:ext cx="9001125" cy="129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950"/>
                <a:gridCol w="3284855"/>
                <a:gridCol w="2179320"/>
              </a:tblGrid>
              <a:tr h="4305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测试类型(k210)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 cap="flat">
                      <a:solidFill>
                        <a:schemeClr val="bg1"/>
                      </a:solidFill>
                      <a:prstDash val="solid"/>
                    </a:lnT>
                    <a:lnB w="28575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变量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 cap="flat">
                      <a:solidFill>
                        <a:schemeClr val="bg1"/>
                      </a:solidFill>
                      <a:prstDash val="solid"/>
                    </a:lnT>
                    <a:lnB w="28575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</a:t>
                      </a:r>
                      <a:endParaRPr lang="zh-CN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 cap="flat">
                      <a:solidFill>
                        <a:schemeClr val="bg1"/>
                      </a:solidFill>
                      <a:prstDash val="solid"/>
                    </a:lnR>
                    <a:lnT w="28575" cap="flat">
                      <a:solidFill>
                        <a:schemeClr val="bg1"/>
                      </a:solidFill>
                      <a:prstDash val="solid"/>
                    </a:lnT>
                    <a:lnB w="28575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trap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 cap="flat">
                      <a:solidFill>
                        <a:schemeClr val="bg1"/>
                      </a:solidFill>
                      <a:prstDash val="solid"/>
                    </a:lnT>
                    <a:lnB w="28575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*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 cap="flat">
                      <a:solidFill>
                        <a:schemeClr val="bg1"/>
                      </a:solidFill>
                      <a:prstDash val="solid"/>
                    </a:lnT>
                    <a:lnB w="28575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7.12s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 cap="flat">
                      <a:solidFill>
                        <a:schemeClr val="bg1"/>
                      </a:solidFill>
                      <a:prstDash val="solid"/>
                    </a:lnR>
                    <a:lnT w="28575" cap="flat">
                      <a:solidFill>
                        <a:schemeClr val="bg1"/>
                      </a:solidFill>
                      <a:prstDash val="solid"/>
                    </a:lnT>
                    <a:lnB w="28575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530">
                <a:tc vMerge="1">
                  <a:tcPr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B w="28575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no sfence.vma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>
                      <a:solidFill>
                        <a:schemeClr val="bg1"/>
                      </a:solidFill>
                      <a:prstDash val="solid"/>
                    </a:lnR>
                    <a:lnT w="28575" cap="flat">
                      <a:solidFill>
                        <a:schemeClr val="bg1"/>
                      </a:solidFill>
                      <a:prstDash val="solid"/>
                    </a:lnT>
                    <a:lnB w="28575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2.52s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28575">
                      <a:solidFill>
                        <a:schemeClr val="bg1"/>
                      </a:solidFill>
                      <a:prstDash val="solid"/>
                    </a:lnL>
                    <a:lnR w="28575" cap="flat">
                      <a:solidFill>
                        <a:schemeClr val="bg1"/>
                      </a:solidFill>
                      <a:prstDash val="solid"/>
                    </a:lnR>
                    <a:lnT w="28575" cap="flat">
                      <a:solidFill>
                        <a:schemeClr val="bg1"/>
                      </a:solidFill>
                      <a:prstDash val="solid"/>
                    </a:lnT>
                    <a:lnB w="28575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7828280" y="3446145"/>
            <a:ext cx="3390900" cy="1116965"/>
          </a:xfrm>
          <a:prstGeom prst="ellipse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7" name="椭圆 6"/>
          <p:cNvSpPr/>
          <p:nvPr/>
        </p:nvSpPr>
        <p:spPr>
          <a:xfrm>
            <a:off x="7586980" y="5084445"/>
            <a:ext cx="3390900" cy="1116965"/>
          </a:xfrm>
          <a:prstGeom prst="ellipse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7" grpId="0" bldLvl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合并地址空间：共享内核页表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独立用户页表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5415" y="2025650"/>
            <a:ext cx="1116965" cy="1130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合并</a:t>
            </a:r>
            <a:endParaRPr lang="zh-CN" altLang="en-US" sz="2000" b="1"/>
          </a:p>
          <a:p>
            <a:pPr algn="ctr"/>
            <a:r>
              <a:rPr lang="zh-CN" altLang="en-US" sz="2000" b="1"/>
              <a:t>根页表</a:t>
            </a:r>
            <a:endParaRPr lang="zh-CN" altLang="en-US" sz="2000" b="1"/>
          </a:p>
        </p:txBody>
      </p:sp>
      <p:sp>
        <p:nvSpPr>
          <p:cNvPr id="4" name="矩形 3"/>
          <p:cNvSpPr/>
          <p:nvPr/>
        </p:nvSpPr>
        <p:spPr>
          <a:xfrm>
            <a:off x="9276715" y="2025650"/>
            <a:ext cx="1116965" cy="1130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合并</a:t>
            </a:r>
            <a:endParaRPr lang="zh-CN" altLang="en-US" sz="2000" b="1"/>
          </a:p>
          <a:p>
            <a:pPr algn="ctr"/>
            <a:r>
              <a:rPr lang="zh-CN" altLang="en-US" sz="2000" b="1"/>
              <a:t>根页表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4539615" y="1447165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4539615" y="2800350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7" name="矩形 6"/>
          <p:cNvSpPr/>
          <p:nvPr/>
        </p:nvSpPr>
        <p:spPr>
          <a:xfrm>
            <a:off x="7409815" y="1447165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9" name="矩形 8"/>
          <p:cNvSpPr/>
          <p:nvPr/>
        </p:nvSpPr>
        <p:spPr>
          <a:xfrm>
            <a:off x="7409815" y="2800350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10" name="矩形 9"/>
          <p:cNvSpPr/>
          <p:nvPr/>
        </p:nvSpPr>
        <p:spPr>
          <a:xfrm>
            <a:off x="5822315" y="5603875"/>
            <a:ext cx="1116965" cy="11303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内核</a:t>
            </a:r>
            <a:endParaRPr lang="zh-CN" altLang="en-US" sz="2000" b="1"/>
          </a:p>
          <a:p>
            <a:pPr algn="ctr"/>
            <a:r>
              <a:rPr lang="zh-CN" altLang="en-US" sz="2000" b="1"/>
              <a:t>根页表</a:t>
            </a:r>
            <a:endParaRPr lang="zh-CN" altLang="en-US" sz="2000" b="1"/>
          </a:p>
        </p:txBody>
      </p:sp>
      <p:sp>
        <p:nvSpPr>
          <p:cNvPr id="11" name="矩形 10"/>
          <p:cNvSpPr/>
          <p:nvPr/>
        </p:nvSpPr>
        <p:spPr>
          <a:xfrm>
            <a:off x="4971415" y="4153535"/>
            <a:ext cx="1116965" cy="1130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内核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12" name="矩形 11"/>
          <p:cNvSpPr/>
          <p:nvPr/>
        </p:nvSpPr>
        <p:spPr>
          <a:xfrm>
            <a:off x="6698615" y="4153535"/>
            <a:ext cx="1116965" cy="1130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内核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cxnSp>
        <p:nvCxnSpPr>
          <p:cNvPr id="17" name="直接箭头连接符 16"/>
          <p:cNvCxnSpPr>
            <a:stCxn id="10" idx="1"/>
            <a:endCxn id="11" idx="2"/>
          </p:cNvCxnSpPr>
          <p:nvPr/>
        </p:nvCxnSpPr>
        <p:spPr>
          <a:xfrm flipH="1" flipV="1">
            <a:off x="5530215" y="5283835"/>
            <a:ext cx="292100" cy="8851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12" idx="2"/>
          </p:cNvCxnSpPr>
          <p:nvPr/>
        </p:nvCxnSpPr>
        <p:spPr>
          <a:xfrm flipV="1">
            <a:off x="6939280" y="5283835"/>
            <a:ext cx="318135" cy="8851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5" idx="1"/>
          </p:cNvCxnSpPr>
          <p:nvPr/>
        </p:nvCxnSpPr>
        <p:spPr>
          <a:xfrm flipV="1">
            <a:off x="3802380" y="2012315"/>
            <a:ext cx="737235" cy="57848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6" idx="1"/>
          </p:cNvCxnSpPr>
          <p:nvPr/>
        </p:nvCxnSpPr>
        <p:spPr>
          <a:xfrm>
            <a:off x="3802380" y="2590800"/>
            <a:ext cx="737235" cy="7747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1"/>
            <a:endCxn id="7" idx="3"/>
          </p:cNvCxnSpPr>
          <p:nvPr/>
        </p:nvCxnSpPr>
        <p:spPr>
          <a:xfrm flipH="1" flipV="1">
            <a:off x="8526780" y="2012315"/>
            <a:ext cx="749935" cy="57848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9" idx="3"/>
          </p:cNvCxnSpPr>
          <p:nvPr/>
        </p:nvCxnSpPr>
        <p:spPr>
          <a:xfrm flipH="1">
            <a:off x="8526780" y="2571750"/>
            <a:ext cx="749935" cy="7937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2"/>
          </p:cNvCxnSpPr>
          <p:nvPr/>
        </p:nvCxnSpPr>
        <p:spPr>
          <a:xfrm>
            <a:off x="3244215" y="3155950"/>
            <a:ext cx="1638300" cy="1574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802380" y="2590800"/>
            <a:ext cx="3455035" cy="15627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0"/>
          </p:cNvCxnSpPr>
          <p:nvPr/>
        </p:nvCxnSpPr>
        <p:spPr>
          <a:xfrm flipH="1">
            <a:off x="5530215" y="2559050"/>
            <a:ext cx="3733800" cy="159448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12" idx="3"/>
          </p:cNvCxnSpPr>
          <p:nvPr/>
        </p:nvCxnSpPr>
        <p:spPr>
          <a:xfrm flipH="1">
            <a:off x="7815580" y="3155950"/>
            <a:ext cx="2019935" cy="15627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 rot="19800000">
            <a:off x="1022985" y="2498725"/>
            <a:ext cx="6245860" cy="2114550"/>
          </a:xfrm>
          <a:prstGeom prst="rect">
            <a:avLst/>
          </a:prstGeom>
          <a:solidFill>
            <a:srgbClr val="96B1DE">
              <a:alpha val="72000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无额外内存消耗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08315" y="4763770"/>
            <a:ext cx="47936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多核无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TLB Shootdown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：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Kernel Stack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TLB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被动刷新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Kmmap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即用即放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animBg="1"/>
      <p:bldP spid="26" grpId="0"/>
      <p:bldP spid="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合并地址空间：共享内核页表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独立用户页表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5415" y="2025650"/>
            <a:ext cx="1116965" cy="1130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根页表</a:t>
            </a:r>
            <a:endParaRPr lang="zh-CN" altLang="en-US" sz="2000" b="1"/>
          </a:p>
        </p:txBody>
      </p:sp>
      <p:sp>
        <p:nvSpPr>
          <p:cNvPr id="4" name="矩形 3"/>
          <p:cNvSpPr/>
          <p:nvPr/>
        </p:nvSpPr>
        <p:spPr>
          <a:xfrm>
            <a:off x="9276715" y="2025650"/>
            <a:ext cx="1116965" cy="1130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根页表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4539615" y="1447165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4539615" y="2800350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7" name="矩形 6"/>
          <p:cNvSpPr/>
          <p:nvPr/>
        </p:nvSpPr>
        <p:spPr>
          <a:xfrm>
            <a:off x="7409815" y="1447165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9" name="矩形 8"/>
          <p:cNvSpPr/>
          <p:nvPr/>
        </p:nvSpPr>
        <p:spPr>
          <a:xfrm>
            <a:off x="7409815" y="2800350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10" name="矩形 9"/>
          <p:cNvSpPr/>
          <p:nvPr/>
        </p:nvSpPr>
        <p:spPr>
          <a:xfrm>
            <a:off x="5822315" y="5603875"/>
            <a:ext cx="1116965" cy="11303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内核</a:t>
            </a:r>
            <a:endParaRPr lang="zh-CN" altLang="en-US" sz="2000" b="1"/>
          </a:p>
          <a:p>
            <a:pPr algn="ctr"/>
            <a:r>
              <a:rPr lang="zh-CN" altLang="en-US" sz="2000" b="1"/>
              <a:t>根页表</a:t>
            </a:r>
            <a:endParaRPr lang="zh-CN" altLang="en-US" sz="2000" b="1"/>
          </a:p>
        </p:txBody>
      </p:sp>
      <p:sp>
        <p:nvSpPr>
          <p:cNvPr id="11" name="矩形 10"/>
          <p:cNvSpPr/>
          <p:nvPr/>
        </p:nvSpPr>
        <p:spPr>
          <a:xfrm>
            <a:off x="4971415" y="4153535"/>
            <a:ext cx="1116965" cy="1130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内核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12" name="矩形 11"/>
          <p:cNvSpPr/>
          <p:nvPr/>
        </p:nvSpPr>
        <p:spPr>
          <a:xfrm>
            <a:off x="6698615" y="4153535"/>
            <a:ext cx="1116965" cy="1130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内核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cxnSp>
        <p:nvCxnSpPr>
          <p:cNvPr id="17" name="直接箭头连接符 16"/>
          <p:cNvCxnSpPr>
            <a:stCxn id="10" idx="1"/>
            <a:endCxn id="11" idx="2"/>
          </p:cNvCxnSpPr>
          <p:nvPr/>
        </p:nvCxnSpPr>
        <p:spPr>
          <a:xfrm flipH="1" flipV="1">
            <a:off x="5530215" y="5283835"/>
            <a:ext cx="292100" cy="8851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12" idx="2"/>
          </p:cNvCxnSpPr>
          <p:nvPr/>
        </p:nvCxnSpPr>
        <p:spPr>
          <a:xfrm flipV="1">
            <a:off x="6939280" y="5283835"/>
            <a:ext cx="318135" cy="8851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5" idx="1"/>
          </p:cNvCxnSpPr>
          <p:nvPr/>
        </p:nvCxnSpPr>
        <p:spPr>
          <a:xfrm flipV="1">
            <a:off x="3802380" y="2012315"/>
            <a:ext cx="737235" cy="57848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6" idx="1"/>
          </p:cNvCxnSpPr>
          <p:nvPr/>
        </p:nvCxnSpPr>
        <p:spPr>
          <a:xfrm>
            <a:off x="3802380" y="2590800"/>
            <a:ext cx="737235" cy="7747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1"/>
            <a:endCxn id="7" idx="3"/>
          </p:cNvCxnSpPr>
          <p:nvPr/>
        </p:nvCxnSpPr>
        <p:spPr>
          <a:xfrm flipH="1" flipV="1">
            <a:off x="8526780" y="2012315"/>
            <a:ext cx="749935" cy="57848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9" idx="3"/>
          </p:cNvCxnSpPr>
          <p:nvPr/>
        </p:nvCxnSpPr>
        <p:spPr>
          <a:xfrm flipH="1">
            <a:off x="8526780" y="2571750"/>
            <a:ext cx="749935" cy="7937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合并地址空间：共享内核页表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独立用户页表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5415" y="2025650"/>
            <a:ext cx="1116965" cy="1130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根页表</a:t>
            </a:r>
            <a:endParaRPr lang="zh-CN" altLang="en-US" sz="2000" b="1"/>
          </a:p>
        </p:txBody>
      </p:sp>
      <p:sp>
        <p:nvSpPr>
          <p:cNvPr id="4" name="矩形 3"/>
          <p:cNvSpPr/>
          <p:nvPr/>
        </p:nvSpPr>
        <p:spPr>
          <a:xfrm>
            <a:off x="9276715" y="2025650"/>
            <a:ext cx="1116965" cy="1130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根页表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4539615" y="1447165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4539615" y="2800350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7" name="矩形 6"/>
          <p:cNvSpPr/>
          <p:nvPr/>
        </p:nvSpPr>
        <p:spPr>
          <a:xfrm>
            <a:off x="7409815" y="1447165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9" name="矩形 8"/>
          <p:cNvSpPr/>
          <p:nvPr/>
        </p:nvSpPr>
        <p:spPr>
          <a:xfrm>
            <a:off x="7409815" y="2800350"/>
            <a:ext cx="1116965" cy="1130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用户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10" name="矩形 9"/>
          <p:cNvSpPr/>
          <p:nvPr/>
        </p:nvSpPr>
        <p:spPr>
          <a:xfrm>
            <a:off x="5822315" y="5603875"/>
            <a:ext cx="1116965" cy="11303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内核</a:t>
            </a:r>
            <a:endParaRPr lang="zh-CN" altLang="en-US" sz="2000" b="1"/>
          </a:p>
          <a:p>
            <a:pPr algn="ctr"/>
            <a:r>
              <a:rPr lang="zh-CN" altLang="en-US" sz="2000" b="1"/>
              <a:t>根页表</a:t>
            </a:r>
            <a:endParaRPr lang="zh-CN" altLang="en-US" sz="2000" b="1"/>
          </a:p>
        </p:txBody>
      </p:sp>
      <p:sp>
        <p:nvSpPr>
          <p:cNvPr id="11" name="矩形 10"/>
          <p:cNvSpPr/>
          <p:nvPr/>
        </p:nvSpPr>
        <p:spPr>
          <a:xfrm>
            <a:off x="4971415" y="4153535"/>
            <a:ext cx="1116965" cy="1130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内核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sp>
        <p:nvSpPr>
          <p:cNvPr id="12" name="矩形 11"/>
          <p:cNvSpPr/>
          <p:nvPr/>
        </p:nvSpPr>
        <p:spPr>
          <a:xfrm>
            <a:off x="6698615" y="4153535"/>
            <a:ext cx="1116965" cy="1130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内核</a:t>
            </a:r>
            <a:endParaRPr lang="zh-CN" altLang="en-US" sz="2000" b="1"/>
          </a:p>
          <a:p>
            <a:pPr algn="ctr"/>
            <a:r>
              <a:rPr lang="zh-CN" altLang="en-US" sz="2000" b="1"/>
              <a:t>次页表</a:t>
            </a:r>
            <a:endParaRPr lang="zh-CN" altLang="en-US" sz="2000" b="1"/>
          </a:p>
        </p:txBody>
      </p:sp>
      <p:cxnSp>
        <p:nvCxnSpPr>
          <p:cNvPr id="17" name="直接箭头连接符 16"/>
          <p:cNvCxnSpPr>
            <a:stCxn id="10" idx="1"/>
            <a:endCxn id="11" idx="2"/>
          </p:cNvCxnSpPr>
          <p:nvPr/>
        </p:nvCxnSpPr>
        <p:spPr>
          <a:xfrm flipH="1" flipV="1">
            <a:off x="5530215" y="5283835"/>
            <a:ext cx="292100" cy="8851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12" idx="2"/>
          </p:cNvCxnSpPr>
          <p:nvPr/>
        </p:nvCxnSpPr>
        <p:spPr>
          <a:xfrm flipV="1">
            <a:off x="6939280" y="5283835"/>
            <a:ext cx="318135" cy="8851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5" idx="1"/>
          </p:cNvCxnSpPr>
          <p:nvPr/>
        </p:nvCxnSpPr>
        <p:spPr>
          <a:xfrm flipV="1">
            <a:off x="3802380" y="2012315"/>
            <a:ext cx="737235" cy="57848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6" idx="1"/>
          </p:cNvCxnSpPr>
          <p:nvPr/>
        </p:nvCxnSpPr>
        <p:spPr>
          <a:xfrm>
            <a:off x="3802380" y="2590800"/>
            <a:ext cx="737235" cy="7747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1"/>
            <a:endCxn id="7" idx="3"/>
          </p:cNvCxnSpPr>
          <p:nvPr/>
        </p:nvCxnSpPr>
        <p:spPr>
          <a:xfrm flipH="1" flipV="1">
            <a:off x="8526780" y="2012315"/>
            <a:ext cx="749935" cy="57848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9" idx="3"/>
          </p:cNvCxnSpPr>
          <p:nvPr/>
        </p:nvCxnSpPr>
        <p:spPr>
          <a:xfrm flipH="1">
            <a:off x="8526780" y="2571750"/>
            <a:ext cx="749935" cy="79375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2"/>
          </p:cNvCxnSpPr>
          <p:nvPr/>
        </p:nvCxnSpPr>
        <p:spPr>
          <a:xfrm>
            <a:off x="3244215" y="3155950"/>
            <a:ext cx="1638300" cy="1574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802380" y="2590800"/>
            <a:ext cx="3455035" cy="15627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0"/>
          </p:cNvCxnSpPr>
          <p:nvPr/>
        </p:nvCxnSpPr>
        <p:spPr>
          <a:xfrm flipH="1">
            <a:off x="5530215" y="2559050"/>
            <a:ext cx="3733800" cy="159448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12" idx="3"/>
          </p:cNvCxnSpPr>
          <p:nvPr/>
        </p:nvCxnSpPr>
        <p:spPr>
          <a:xfrm flipH="1">
            <a:off x="7815580" y="3155950"/>
            <a:ext cx="2019935" cy="156273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合并地址空间：共享内核页表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独立用户页表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491490" y="1717040"/>
          <a:ext cx="10739120" cy="4305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8987790" y="3879215"/>
            <a:ext cx="3204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rgbClr val="FFC000"/>
                </a:solidFill>
                <a:sym typeface="+mn-ea"/>
              </a:rPr>
              <a:t>3x</a:t>
            </a:r>
            <a:endParaRPr lang="en-US" altLang="zh-CN" sz="4000" b="1">
              <a:solidFill>
                <a:srgbClr val="FFC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内存优化：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CoW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12791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41925" y="3478530"/>
            <a:ext cx="2275840" cy="5327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Arc&lt;FrameTracker&gt;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4283" y="2450851"/>
            <a:ext cx="1704515" cy="292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74283" y="2743814"/>
            <a:ext cx="1704515" cy="292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74283" y="3019581"/>
            <a:ext cx="1704515" cy="292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VirtPageNum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74283" y="3295627"/>
            <a:ext cx="1704515" cy="292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54831" y="4005127"/>
            <a:ext cx="1704515" cy="292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54831" y="4298090"/>
            <a:ext cx="1704515" cy="292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54831" y="4573857"/>
            <a:ext cx="1704515" cy="292405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VirtPageNum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54831" y="4849903"/>
            <a:ext cx="1704515" cy="292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078798" y="3238746"/>
            <a:ext cx="1162974" cy="4225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3"/>
          </p:cNvCxnSpPr>
          <p:nvPr/>
        </p:nvCxnSpPr>
        <p:spPr>
          <a:xfrm flipV="1">
            <a:off x="3059346" y="3863799"/>
            <a:ext cx="2182426" cy="8562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3040" y="2839085"/>
            <a:ext cx="859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pid1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2115" y="4338320"/>
            <a:ext cx="871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pid2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408357" y="1991166"/>
            <a:ext cx="2290438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08357" y="2495750"/>
            <a:ext cx="2290438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408357" y="2977297"/>
            <a:ext cx="2290438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408357" y="3465217"/>
            <a:ext cx="2290438" cy="50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页帧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08357" y="3962844"/>
            <a:ext cx="2290438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08357" y="4440234"/>
            <a:ext cx="2290438" cy="50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13955" y="3505835"/>
            <a:ext cx="1796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页帧号</a:t>
            </a:r>
            <a:endParaRPr kumimoji="0" lang="zh-CN" altLang="en-US" sz="24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7416801" y="3474361"/>
            <a:ext cx="1991556" cy="13229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7416801" y="3984654"/>
            <a:ext cx="1991556" cy="2683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22195" y="1496695"/>
            <a:ext cx="8497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将页帧释放大胆交给</a:t>
            </a:r>
            <a:r>
              <a:rPr lang="en-US" altLang="zh-CN" sz="3200" b="1" dirty="0">
                <a:solidFill>
                  <a:srgbClr val="FFC000"/>
                </a:solidFill>
              </a:rPr>
              <a:t>Rust</a:t>
            </a:r>
            <a:endParaRPr lang="en-US" altLang="zh-CN" sz="3200" b="1" dirty="0">
              <a:solidFill>
                <a:srgbClr val="FFC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82800" y="5100320"/>
            <a:ext cx="8497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性能：可以同时运行</a:t>
            </a:r>
            <a:r>
              <a:rPr lang="en-US" altLang="zh-CN" sz="3200" dirty="0">
                <a:solidFill>
                  <a:schemeClr val="bg1"/>
                </a:solidFill>
              </a:rPr>
              <a:t>32</a:t>
            </a:r>
            <a:r>
              <a:rPr lang="zh-CN" altLang="en-US" sz="3200" dirty="0">
                <a:solidFill>
                  <a:schemeClr val="bg1"/>
                </a:solidFill>
              </a:rPr>
              <a:t>个以上</a:t>
            </a:r>
            <a:r>
              <a:rPr lang="en-US" altLang="zh-CN" sz="3200" dirty="0">
                <a:solidFill>
                  <a:schemeClr val="bg1"/>
                </a:solidFill>
              </a:rPr>
              <a:t>lmbench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至少</a:t>
            </a:r>
            <a:r>
              <a:rPr lang="en-US" altLang="zh-CN" sz="3200" b="1" dirty="0">
                <a:solidFill>
                  <a:srgbClr val="FFC000"/>
                </a:solidFill>
              </a:rPr>
              <a:t>6.4</a:t>
            </a:r>
            <a:r>
              <a:rPr lang="zh-CN" altLang="en-US" sz="3200" b="1" dirty="0">
                <a:solidFill>
                  <a:srgbClr val="FFC000"/>
                </a:solidFill>
              </a:rPr>
              <a:t>倍</a:t>
            </a:r>
            <a:r>
              <a:rPr lang="zh-CN" altLang="en-US" sz="3200" dirty="0">
                <a:solidFill>
                  <a:schemeClr val="bg1"/>
                </a:solidFill>
              </a:rPr>
              <a:t>于以往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内存优化：自定义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Lazy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12791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82800" y="2302510"/>
            <a:ext cx="1328420" cy="2994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82800" y="4092575"/>
            <a:ext cx="1328420" cy="120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栈</a:t>
            </a:r>
            <a:endParaRPr lang="zh-CN" altLang="en-US" sz="3200"/>
          </a:p>
        </p:txBody>
      </p:sp>
      <p:sp>
        <p:nvSpPr>
          <p:cNvPr id="19" name="文本框 18"/>
          <p:cNvSpPr txBox="1"/>
          <p:nvPr/>
        </p:nvSpPr>
        <p:spPr>
          <a:xfrm>
            <a:off x="3411220" y="3826510"/>
            <a:ext cx="2447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4 PAGES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3365" y="2873375"/>
            <a:ext cx="2447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LAZY</a:t>
            </a:r>
            <a:endParaRPr lang="en-US" altLang="zh-CN" sz="2800" b="1">
              <a:solidFill>
                <a:schemeClr val="bg1"/>
              </a:solidFill>
            </a:endParaRPr>
          </a:p>
          <a:p>
            <a:pPr algn="ctr"/>
            <a:r>
              <a:rPr lang="zh-CN" altLang="en-US" sz="2800" b="1">
                <a:solidFill>
                  <a:schemeClr val="bg1"/>
                </a:solidFill>
              </a:rPr>
              <a:t>栈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1220" y="2113280"/>
            <a:ext cx="2447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64 PAGES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3000" y="2302510"/>
            <a:ext cx="1328420" cy="2994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663565" y="2952115"/>
            <a:ext cx="2447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LAZY</a:t>
            </a:r>
            <a:endParaRPr lang="en-US" altLang="zh-CN" sz="2800" b="1">
              <a:solidFill>
                <a:schemeClr val="bg1"/>
              </a:solidFill>
            </a:endParaRPr>
          </a:p>
          <a:p>
            <a:pPr algn="ctr"/>
            <a:r>
              <a:rPr lang="zh-CN" altLang="en-US" sz="2800" b="1">
                <a:solidFill>
                  <a:schemeClr val="bg1"/>
                </a:solidFill>
              </a:rPr>
              <a:t>堆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55100" y="2302510"/>
            <a:ext cx="1328420" cy="2994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495665" y="2952115"/>
            <a:ext cx="2447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LAZY</a:t>
            </a:r>
            <a:endParaRPr lang="en-US" altLang="zh-CN" sz="2800" b="1">
              <a:solidFill>
                <a:schemeClr val="bg1"/>
              </a:solidFill>
            </a:endParaRPr>
          </a:p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MMAP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内存优化：自定义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Lazy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697865" y="1584960"/>
          <a:ext cx="10796270" cy="493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960"/>
                <a:gridCol w="2160905"/>
                <a:gridCol w="642620"/>
                <a:gridCol w="1195070"/>
                <a:gridCol w="1250950"/>
                <a:gridCol w="485140"/>
                <a:gridCol w="937260"/>
                <a:gridCol w="634365"/>
              </a:tblGrid>
              <a:tr h="868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333333"/>
                          </a:solidFill>
                          <a:latin typeface="Helvetica" charset="-122"/>
                        </a:rPr>
                        <a:t>without lazy alloc</a:t>
                      </a: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333333"/>
                          </a:solidFill>
                          <a:latin typeface="Helvetica" charset="-122"/>
                        </a:rPr>
                        <a:t>with lazy alloc</a:t>
                      </a: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333333"/>
                          </a:solidFill>
                          <a:latin typeface="Helvetica" charset="-122"/>
                        </a:rPr>
                        <a:t>Compare</a:t>
                      </a: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333333"/>
                          </a:solidFill>
                          <a:latin typeface="Helvetica" charset="-122"/>
                        </a:rPr>
                        <a:t>test on program</a:t>
                      </a: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before runing program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after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333333"/>
                          </a:solidFill>
                          <a:latin typeface="Helvetica" charset="-122"/>
                        </a:rPr>
                        <a:t>pages consume</a:t>
                      </a: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before runing programafter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after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333333"/>
                          </a:solidFill>
                          <a:latin typeface="Helvetica" charset="-122"/>
                        </a:rPr>
                        <a:t>pages consume</a:t>
                      </a: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333333"/>
                          </a:solidFill>
                          <a:latin typeface="Helvetica" charset="-122"/>
                        </a:rPr>
                        <a:t>improve</a:t>
                      </a:r>
                      <a:endParaRPr lang="en-US" altLang="en-US" sz="1800" b="1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lmbench_all lat_syscall -P 1 null lmbench_all lat_select -n 100 -P 1 file lmbench_all lat_sig -P 1 install lmbench_all lat_sig -P 1 catch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1107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662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445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1232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912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320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Helvetica" charset="-122"/>
                        </a:rPr>
                        <a:t>28.02%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881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lmbench_all lat_proc -P 1 fork lmbench_all lat_proc -P 1 exec lmbench_all lat_proc -P 1 shell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1107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566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541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1232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880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352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Helvetica" charset="-122"/>
                        </a:rPr>
                        <a:t>34.94%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busybox_all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1103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368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735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1279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624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333333"/>
                          </a:solidFill>
                          <a:latin typeface="Helvetica" charset="-122"/>
                        </a:rPr>
                        <a:t>655</a:t>
                      </a:r>
                      <a:endParaRPr lang="en-US" altLang="en-US" sz="1800" b="0">
                        <a:solidFill>
                          <a:srgbClr val="333333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Helvetica" charset="-122"/>
                        </a:rPr>
                        <a:t>10.88%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Helvetica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9" name="椭圆 8"/>
          <p:cNvSpPr/>
          <p:nvPr/>
        </p:nvSpPr>
        <p:spPr>
          <a:xfrm>
            <a:off x="10278745" y="3446780"/>
            <a:ext cx="1790700" cy="3411220"/>
          </a:xfrm>
          <a:prstGeom prst="ellipse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1452" y="313172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还有。。。。但没有时间分享的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开发时间线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11815" y="6400800"/>
            <a:ext cx="1315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285240" y="1419225"/>
            <a:ext cx="9525" cy="52292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>
            <a:spLocks noChangeAspect="1"/>
          </p:cNvSpPr>
          <p:nvPr/>
        </p:nvSpPr>
        <p:spPr>
          <a:xfrm flipH="1">
            <a:off x="1237615" y="140970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340100" y="1231265"/>
            <a:ext cx="69202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开始学习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Rust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相关开发知识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 flipH="1">
            <a:off x="1237615" y="207962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3340100" y="1851025"/>
            <a:ext cx="83546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开始编写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。单核、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13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条不规范系统调用、非标准简易文件系统。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24330" y="1181100"/>
            <a:ext cx="15093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2021.01.18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3380" y="185102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2021.03.26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 flipH="1">
            <a:off x="1238250" y="274891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1644015" y="252031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2021.05.07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 flipH="1">
            <a:off x="1237615" y="370078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1643380" y="347218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2021.05.31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 flipH="1">
            <a:off x="1238250" y="470027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1644015" y="447167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2021.07.20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 flipH="1">
            <a:off x="1238250" y="571881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文本框 24"/>
          <p:cNvSpPr txBox="1"/>
          <p:nvPr/>
        </p:nvSpPr>
        <p:spPr>
          <a:xfrm>
            <a:off x="1644015" y="549021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2021.08.16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40100" y="251968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C000"/>
                </a:solidFill>
                <a:sym typeface="+mn-ea"/>
              </a:rPr>
              <a:t>两“核”都要抓，两“核”都要硬</a:t>
            </a:r>
            <a:r>
              <a:rPr lang="zh-CN" altLang="en-US" sz="2000" b="1" dirty="0">
                <a:solidFill>
                  <a:srgbClr val="FFC000"/>
                </a:solidFill>
                <a:sym typeface="+mn-ea"/>
              </a:rPr>
              <a:t>。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支持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FAT32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VFS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，多核运行。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40100" y="346583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  <a:sym typeface="+mn-ea"/>
              </a:rPr>
              <a:t>麻雀虽小，五脏俱全。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初赛测试适配，支持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31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40100" y="4480560"/>
            <a:ext cx="88525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  <a:sym typeface="+mn-ea"/>
              </a:rPr>
              <a:t>不经一番寒彻骨，怎得梅花扑鼻香。</a:t>
            </a:r>
            <a:endParaRPr lang="zh-CN" altLang="en-US" sz="2000" b="1" dirty="0">
              <a:solidFill>
                <a:srgbClr val="FFC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支持现实程序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busybox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，内存使用优化，内置调试工具，支持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46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9465" y="547116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  <a:sym typeface="+mn-ea"/>
              </a:rPr>
              <a:t>时间就是金钱，效率就是生命。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支持测试程序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lmbench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，性能优化，支持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59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66140" y="165100"/>
          <a:ext cx="10433685" cy="64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05"/>
                <a:gridCol w="3049270"/>
                <a:gridCol w="1090295"/>
                <a:gridCol w="1089025"/>
                <a:gridCol w="1089660"/>
                <a:gridCol w="1093470"/>
                <a:gridCol w="1089660"/>
              </a:tblGrid>
              <a:tr h="100393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等线" panose="02010600030101010101" charset="-122"/>
                          <a:cs typeface="+mn-ea"/>
                          <a:sym typeface="+mn-lt"/>
                        </a:rPr>
                        <a:t>UltraOS</a:t>
                      </a:r>
                      <a:r>
                        <a:rPr lang="zh-CN" altLang="en-US" sz="280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等线" panose="02010600030101010101" charset="-122"/>
                          <a:cs typeface="+mn-ea"/>
                          <a:sym typeface="+mn-lt"/>
                        </a:rPr>
                        <a:t>的更多工作</a:t>
                      </a:r>
                      <a:endParaRPr lang="zh-CN" altLang="en-US" sz="2800" b="1" noProof="0" dirty="0" err="1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/>
                        <a:ea typeface="等线" panose="02010600030101010101" charset="-122"/>
                        <a:cs typeface="+mn-ea"/>
                        <a:sym typeface="+mn-lt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1">
                  <a:tcP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1">
                  <a:tcP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1">
                  <a:tcP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1">
                  <a:tcP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 hMerge="1">
                  <a:tcPr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类别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工作内容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性能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调试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拓展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其他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795">
                <a:tc row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进程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实现信号功能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3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多核死锁问题解决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信号处理过程优化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3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进程浮点上下文维护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内存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用户初始栈构建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3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初始进程回收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解决ELF非对齐问题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文件系统及设备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文件系统缓存优化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S态驱动移植探索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79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用户支持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自定义shell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用户程序回归测试搭建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49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文档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详细开发文档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开发调试过程记录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495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 cap="flat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友好型代码</a:t>
                      </a:r>
                      <a:endParaRPr lang="zh-CN" altLang="en-US" sz="14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✔</a:t>
                      </a:r>
                      <a:endParaRPr lang="en-US" altLang="en-US" sz="1400" b="1" dirty="0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9050">
                      <a:solidFill>
                        <a:schemeClr val="bg1"/>
                      </a:solidFill>
                      <a:prstDash val="solid"/>
                    </a:lnL>
                    <a:lnR w="19050" cap="flat">
                      <a:solidFill>
                        <a:schemeClr val="bg1"/>
                      </a:solidFill>
                      <a:prstDash val="solid"/>
                    </a:lnR>
                    <a:lnT w="19050" cap="flat">
                      <a:solidFill>
                        <a:schemeClr val="bg1"/>
                      </a:solidFill>
                      <a:prstDash val="solid"/>
                    </a:lnT>
                    <a:lnB w="19050" cap="flat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/>
          <p:nvPr/>
        </p:nvSpPr>
        <p:spPr>
          <a:xfrm>
            <a:off x="1620817" y="8499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UltraOS</a:t>
            </a:r>
            <a:r>
              <a:rPr kumimoji="0" lang="zh-CN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未来</a:t>
            </a:r>
            <a:endParaRPr kumimoji="0" lang="zh-CN" altLang="en-US" sz="32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346200" y="570865"/>
          <a:ext cx="9616440" cy="605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275"/>
                <a:gridCol w="3868420"/>
                <a:gridCol w="1193800"/>
                <a:gridCol w="906145"/>
                <a:gridCol w="1193800"/>
              </a:tblGrid>
              <a:tr h="612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功能描述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可行度（越小越好）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难度（越小越好）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紧迫度（越大越紧迫）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内核调试监控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多粒度混合输出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543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软硬件结合性能监控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E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E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543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内核运行情况检测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E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670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多核运行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支持高负荷程序运行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E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E7C"/>
                    </a:solidFill>
                  </a:tcPr>
                </a:tc>
              </a:tr>
              <a:tr h="26543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支持TLB Shootdown处理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6065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调度队列hash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</a:tr>
              <a:tr h="266065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hartid保持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E7C"/>
                    </a:solidFill>
                  </a:tcPr>
                </a:tc>
              </a:tr>
              <a:tr h="26606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文件系统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支持更多文件系统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744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543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支持网络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744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6065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缓存层性能优化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E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7447"/>
                    </a:solidFill>
                  </a:tcPr>
                </a:tc>
              </a:tr>
              <a:tr h="26543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内存管理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支持页换出换出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</a:tr>
              <a:tr h="26670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Lazy Exec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7447"/>
                    </a:solidFill>
                  </a:tcPr>
                </a:tc>
              </a:tr>
              <a:tr h="26606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外部设备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异步I/O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7447"/>
                    </a:solidFill>
                  </a:tcPr>
                </a:tc>
              </a:tr>
              <a:tr h="265430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WIFI模块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543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其他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GUI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744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</a:tr>
              <a:tr h="266065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其他硬件平台兼容性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744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6065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trap from kernel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E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</a:tr>
              <a:tr h="266065">
                <a:tc vMerge="1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Rust异步编程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8B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08E7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600" b="1">
                        <a:solidFill>
                          <a:schemeClr val="bg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210">
            <a:hlinkClick r:id="" action="ppaction://media"/>
          </p:cNvPr>
          <p:cNvPicPr preferRelativeResize="0"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3"/>
          <a:srcRect l="16980" t="12698" r="12245" b="9909"/>
          <a:stretch>
            <a:fillRect/>
          </a:stretch>
        </p:blipFill>
        <p:spPr>
          <a:xfrm>
            <a:off x="7181144" y="2834351"/>
            <a:ext cx="5014238" cy="4110003"/>
          </a:xfrm>
          <a:prstGeom prst="rect">
            <a:avLst/>
          </a:prstGeom>
          <a:noFill/>
          <a:effectLst>
            <a:softEdge rad="825500"/>
          </a:effectLst>
        </p:spPr>
      </p:pic>
      <p:pic>
        <p:nvPicPr>
          <p:cNvPr id="16" name="图片 15" descr="rust-logo-bl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" y="2834005"/>
            <a:ext cx="735330" cy="73533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537210" y="3616960"/>
            <a:ext cx="848360" cy="787400"/>
            <a:chOff x="527" y="5754"/>
            <a:chExt cx="2015" cy="1784"/>
          </a:xfrm>
        </p:grpSpPr>
        <p:pic>
          <p:nvPicPr>
            <p:cNvPr id="19" name="图片 18" descr="bdb4f6aedabfa5113069f0ed231c10c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6" y="5754"/>
              <a:ext cx="1496" cy="1496"/>
            </a:xfrm>
            <a:prstGeom prst="rect">
              <a:avLst/>
            </a:prstGeom>
          </p:spPr>
        </p:pic>
        <p:pic>
          <p:nvPicPr>
            <p:cNvPr id="21" name="图片 20" descr="bdb4f6aedabfa5113069f0ed231c10c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" y="6042"/>
              <a:ext cx="1496" cy="149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27" y="6476"/>
              <a:ext cx="1920" cy="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OS</a:t>
              </a:r>
              <a:endParaRPr lang="en-US" altLang="zh-CN" sz="1600" b="1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23" name="图片 22" descr="303b32313538353137333bbfcdb7f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120" y="4528820"/>
            <a:ext cx="585470" cy="585470"/>
          </a:xfrm>
          <a:prstGeom prst="rect">
            <a:avLst/>
          </a:prstGeom>
        </p:spPr>
      </p:pic>
      <p:pic>
        <p:nvPicPr>
          <p:cNvPr id="24" name="图片 23" descr="303b333633323732333bd0c5bac5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7635" y="2993390"/>
            <a:ext cx="430094" cy="576000"/>
          </a:xfrm>
          <a:prstGeom prst="rect">
            <a:avLst/>
          </a:prstGeom>
        </p:spPr>
      </p:pic>
      <p:pic>
        <p:nvPicPr>
          <p:cNvPr id="26" name="图片 25" descr="343435383234333b333635303130343bd6a9d6eb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98900" y="3989705"/>
            <a:ext cx="356870" cy="356870"/>
          </a:xfrm>
          <a:prstGeom prst="rect">
            <a:avLst/>
          </a:prstGeom>
        </p:spPr>
      </p:pic>
      <p:pic>
        <p:nvPicPr>
          <p:cNvPr id="25" name="图片 24" descr="32313534323638353b32313534323730313bb7c5b4f3beb5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45560" y="3767455"/>
            <a:ext cx="666115" cy="666115"/>
          </a:xfrm>
          <a:prstGeom prst="rect">
            <a:avLst/>
          </a:prstGeom>
        </p:spPr>
      </p:pic>
      <p:pic>
        <p:nvPicPr>
          <p:cNvPr id="28" name="图片 27" descr="lazy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84880" y="4518025"/>
            <a:ext cx="1365250" cy="643255"/>
          </a:xfrm>
          <a:prstGeom prst="rect">
            <a:avLst/>
          </a:prstGeom>
        </p:spPr>
      </p:pic>
      <p:pic>
        <p:nvPicPr>
          <p:cNvPr id="32" name="图片 31" descr="未标题-2"/>
          <p:cNvPicPr>
            <a:picLocks noChangeAspect="1"/>
          </p:cNvPicPr>
          <p:nvPr/>
        </p:nvPicPr>
        <p:blipFill>
          <a:blip r:embed="rId15"/>
          <a:srcRect r="33065" b="-1211"/>
          <a:stretch>
            <a:fillRect/>
          </a:stretch>
        </p:blipFill>
        <p:spPr>
          <a:xfrm>
            <a:off x="3693160" y="5343525"/>
            <a:ext cx="1033145" cy="581660"/>
          </a:xfrm>
          <a:prstGeom prst="rect">
            <a:avLst/>
          </a:prstGeom>
        </p:spPr>
      </p:pic>
      <p:pic>
        <p:nvPicPr>
          <p:cNvPr id="36" name="图片 35" descr="图片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8340" y="5285740"/>
            <a:ext cx="670560" cy="67056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419225" y="3017520"/>
            <a:ext cx="192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Rust</a:t>
            </a:r>
            <a:r>
              <a:rPr lang="zh-CN" altLang="en-US" sz="2000" b="1">
                <a:solidFill>
                  <a:schemeClr val="bg1"/>
                </a:solidFill>
              </a:rPr>
              <a:t>语言开发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75410" y="3834765"/>
            <a:ext cx="192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多核操作系统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02715" y="4666615"/>
            <a:ext cx="192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59</a:t>
            </a:r>
            <a:r>
              <a:rPr lang="zh-CN" altLang="en-US" sz="2000" b="1">
                <a:solidFill>
                  <a:schemeClr val="bg1"/>
                </a:solidFill>
              </a:rPr>
              <a:t>条系统调用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76680" y="5488940"/>
            <a:ext cx="192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虚拟文件系统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24070" y="3030220"/>
            <a:ext cx="192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可靠信号机制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24070" y="3834765"/>
            <a:ext cx="192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混合调试工具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24070" y="4666615"/>
            <a:ext cx="192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延迟分配机制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24070" y="5489575"/>
            <a:ext cx="192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写时分配机制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370" y="593725"/>
            <a:ext cx="8103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err="1">
                <a:solidFill>
                  <a:schemeClr val="bg1"/>
                </a:solidFill>
                <a:latin typeface="Yu Gothic UI Semibold" panose="020B0700000000000000" charset="-128"/>
                <a:ea typeface="Yu Gothic UI Semibold" panose="020B0700000000000000" charset="-128"/>
              </a:rPr>
              <a:t>UltraOS</a:t>
            </a:r>
            <a:r>
              <a:rPr lang="zh-CN" altLang="en-US" sz="8000" b="1" dirty="0">
                <a:solidFill>
                  <a:schemeClr val="bg1"/>
                </a:solidFill>
                <a:latin typeface="Yu Gothic UI Semibold" panose="020B0700000000000000" charset="-128"/>
                <a:ea typeface="Yu Gothic UI Semibold" panose="020B0700000000000000" charset="-128"/>
              </a:rPr>
              <a:t>总结</a:t>
            </a:r>
            <a:endParaRPr lang="zh-CN" altLang="en-US" sz="8000" b="1" dirty="0">
              <a:solidFill>
                <a:schemeClr val="bg1"/>
              </a:solidFill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2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64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3" grpId="0"/>
      <p:bldP spid="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声明、感谢及建议</a:t>
            </a:r>
            <a:endParaRPr kumimoji="0" lang="zh-CN" altLang="en-US" sz="32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kern="1200" cap="none" spc="0" normalizeH="0" baseline="0" noProof="0" dirty="0">
                <a:solidFill>
                  <a:prstClr val="white"/>
                </a:solidFill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b="1" i="0" kern="1200" cap="none" spc="0" normalizeH="0" baseline="0" noProof="0" dirty="0">
              <a:solidFill>
                <a:prstClr val="white"/>
              </a:solidFill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77925" y="1539875"/>
            <a:ext cx="533654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UltraOS</a:t>
            </a:r>
            <a:r>
              <a:rPr lang="zh-CN" altLang="en-US" dirty="0">
                <a:solidFill>
                  <a:schemeClr val="bg1"/>
                </a:solidFill>
              </a:rPr>
              <a:t>开源：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地址：</a:t>
            </a:r>
            <a:r>
              <a:rPr lang="en-US" altLang="zh-CN" noProof="0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等线" panose="02010600030101010101" charset="-122"/>
                <a:sym typeface="+mn-ea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BFBFBF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https://gitlab.eduxiji.net/ultrateam/ultraos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协议：</a:t>
            </a:r>
            <a:endParaRPr lang="zh-CN" alt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UltraOS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GPL3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其他代码按照原样提供，受原版权保护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文档分发：只允许无修改署名原样发布与分发。（CC-BY-NC-ND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大赛建议：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性能测试基准同平台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更标准的硬件平台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提供真实环境程序运行指导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0373" y="1540159"/>
            <a:ext cx="4727727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灵感来源：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黎庚祉 哈尔滨工业大学（深圳）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xv6 MIT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项目基石：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吴一凡：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rCoreTutorialv3 2021.03.26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版本  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洛佳：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RustSBI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2021.03.26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版本 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曾经一同战斗过的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UltraMIPS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成员：刘定邦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指导老师：夏文、江仲鸣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" name="图片 1" descr="by-nc-nd (1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8075" y="4086225"/>
            <a:ext cx="1143000" cy="40005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3905250" y="2647950"/>
            <a:ext cx="2124710" cy="60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3576" y="1597558"/>
            <a:ext cx="10444843" cy="848406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用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Rust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编写的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RISC-V64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多核操作系统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/>
          <p:cNvSpPr txBox="1"/>
          <p:nvPr/>
        </p:nvSpPr>
        <p:spPr>
          <a:xfrm>
            <a:off x="678184" y="267011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CSCC 2021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54245" y="4661153"/>
            <a:ext cx="2707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李程浩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多核及进程支持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loancold@foxmail.com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65808" y="6323198"/>
            <a:ext cx="24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哈尔滨工业大学（深圳）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8575" y="4648502"/>
            <a:ext cx="2707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宫浩辰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文件系统和多核支持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1527198893@qq.com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23949" y="4666172"/>
            <a:ext cx="270716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任翔宇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内存管理支持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algn="ctr"/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andre8086@163.com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35373" y="2924775"/>
            <a:ext cx="1164203" cy="163935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93" y="2887243"/>
            <a:ext cx="1302806" cy="168231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171" y="2878624"/>
            <a:ext cx="1212720" cy="1715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628575" y="5902712"/>
            <a:ext cx="27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指导老师：夏文、江仲鸣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413" y="6323198"/>
            <a:ext cx="610391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BFBFBF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https://gitlab.eduxiji.net/ultrateam/ultraos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  <a:hlinkClick r:id="rId5" action="ppaction://hlinkfile">
                <a:extLst>
                  <a:ext uri="{DAF060AB-1E55-43B9-8AAB-6FB025537F2F}">
                    <wpsdc:hlinkClr xmlns:wpsdc="http://www.wps.cn/officeDocument/2017/drawingmlCustomData" val="BFBFBF"/>
                    <wpsdc:folHlinkClr xmlns:wpsdc="http://www.wps.cn/officeDocument/2017/drawingmlCustomData" val="954F72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开发时间线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11815" y="6400800"/>
            <a:ext cx="1315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285240" y="1419225"/>
            <a:ext cx="9525" cy="52292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>
            <a:spLocks noChangeAspect="1"/>
          </p:cNvSpPr>
          <p:nvPr/>
        </p:nvSpPr>
        <p:spPr>
          <a:xfrm flipH="1">
            <a:off x="1237615" y="140970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340100" y="1231265"/>
            <a:ext cx="69202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开始学习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Rust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相关开发知识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 flipH="1">
            <a:off x="1237615" y="207962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3340100" y="1851025"/>
            <a:ext cx="83546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开始编写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。单核、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13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条不规范系统调用、非标准简易文件系统。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24330" y="1181100"/>
            <a:ext cx="15093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2021.01.18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3380" y="185102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2021.03.26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 flipH="1">
            <a:off x="1238250" y="274891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44015" y="252031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2021.05.07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 flipH="1">
            <a:off x="1237615" y="370078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43380" y="347218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2021.05.31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 flipH="1">
            <a:off x="1238250" y="470027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4015" y="447167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2021.07.20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 flipH="1">
            <a:off x="1238250" y="571881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44015" y="549021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2021.08.16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40100" y="251968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两“核”都要抓，两“核”都要硬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FAT32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VFS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，多核运行。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40100" y="346583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麻雀虽小，五脏俱全。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初赛测试适配，支持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31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40100" y="4480560"/>
            <a:ext cx="88525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不经一番寒彻骨，怎得梅花扑鼻香。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支持现实程序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busybox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，内存使用优化，内置调试工具，支持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46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9465" y="547116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时间就是金钱，效率就是生命。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支持测试程序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lmbench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，性能优化，支持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59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UltraOS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开发时间线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11815" y="6400800"/>
            <a:ext cx="1315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285240" y="1419225"/>
            <a:ext cx="9525" cy="522922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>
            <a:spLocks noChangeAspect="1"/>
          </p:cNvSpPr>
          <p:nvPr/>
        </p:nvSpPr>
        <p:spPr>
          <a:xfrm flipH="1">
            <a:off x="1237615" y="140970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340100" y="1231265"/>
            <a:ext cx="69202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开始学习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Rust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相关开发知识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 flipH="1">
            <a:off x="1237615" y="207962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3340100" y="1851025"/>
            <a:ext cx="83546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开始编写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。单核、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13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条不规范系统调用、非标准简易文件系统。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24330" y="1181100"/>
            <a:ext cx="145351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2021.01.18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3380" y="185102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2021.03.26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 flipH="1">
            <a:off x="1238250" y="2748915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1644015" y="2520315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2021.05.07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 flipH="1">
            <a:off x="1237615" y="370078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1643380" y="347218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2021.05.31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 flipH="1">
            <a:off x="1238250" y="470027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1644015" y="447167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2021.07.20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 flipH="1">
            <a:off x="1238250" y="5718810"/>
            <a:ext cx="95250" cy="95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文本框 24"/>
          <p:cNvSpPr txBox="1"/>
          <p:nvPr/>
        </p:nvSpPr>
        <p:spPr>
          <a:xfrm>
            <a:off x="1644015" y="5490210"/>
            <a:ext cx="169608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2021.08.16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40100" y="251968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C000"/>
                </a:solidFill>
                <a:sym typeface="+mn-ea"/>
              </a:rPr>
              <a:t>两“核”都要抓，两“核”都要硬</a:t>
            </a:r>
            <a:r>
              <a:rPr lang="zh-CN" altLang="en-US" sz="2000" b="1" dirty="0">
                <a:solidFill>
                  <a:srgbClr val="FFC000"/>
                </a:solidFill>
                <a:sym typeface="+mn-ea"/>
              </a:rPr>
              <a:t>。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支持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FAT32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VFS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，多核运行。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40100" y="346583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麻雀虽小，五脏俱全。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初赛测试适配，支持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31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40100" y="4480560"/>
            <a:ext cx="88525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不经一番寒彻骨，怎得梅花扑鼻香。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支持现实程序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busybox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，内存使用优化，内置调试工具，支持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46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9465" y="5471160"/>
            <a:ext cx="83546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时间就是金钱，效率就是生命。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支持测试程序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lmbench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，性能优化，支持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59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sym typeface="+mn-ea"/>
              </a:rPr>
              <a:t>条系统调用。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620817" y="328831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ea"/>
              </a:rPr>
              <a:t>文件和设备抽象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38045" y="1414780"/>
            <a:ext cx="6991985" cy="1379855"/>
          </a:xfrm>
          <a:prstGeom prst="rect">
            <a:avLst/>
          </a:prstGeom>
          <a:solidFill>
            <a:srgbClr val="719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426200" y="2941955"/>
            <a:ext cx="2703830" cy="2700655"/>
          </a:xfrm>
          <a:prstGeom prst="rect">
            <a:avLst/>
          </a:prstGeom>
          <a:solidFill>
            <a:srgbClr val="719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69620" y="2933065"/>
            <a:ext cx="5041900" cy="2702560"/>
          </a:xfrm>
          <a:prstGeom prst="rect">
            <a:avLst/>
          </a:prstGeom>
          <a:solidFill>
            <a:srgbClr val="719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03775" y="1573530"/>
            <a:ext cx="1614805" cy="499110"/>
          </a:xfrm>
          <a:prstGeom prst="rect">
            <a:avLst/>
          </a:prstGeom>
          <a:noFill/>
          <a:ln w="31750">
            <a:solidFill>
              <a:srgbClr val="2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File Class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0160" y="2072640"/>
            <a:ext cx="1898650" cy="528955"/>
          </a:xfrm>
          <a:prstGeom prst="rect">
            <a:avLst/>
          </a:prstGeom>
          <a:noFill/>
          <a:ln w="31750">
            <a:solidFill>
              <a:srgbClr val="A2D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Simple File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21170" y="2072005"/>
            <a:ext cx="1898650" cy="528955"/>
          </a:xfrm>
          <a:prstGeom prst="rect">
            <a:avLst/>
          </a:prstGeom>
          <a:noFill/>
          <a:ln w="31750">
            <a:solidFill>
              <a:srgbClr val="A2D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Abstract File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15" name="直接箭头连接符 14"/>
          <p:cNvCxnSpPr>
            <a:stCxn id="34" idx="0"/>
            <a:endCxn id="5" idx="2"/>
          </p:cNvCxnSpPr>
          <p:nvPr/>
        </p:nvCxnSpPr>
        <p:spPr>
          <a:xfrm flipH="1" flipV="1">
            <a:off x="3499485" y="2601595"/>
            <a:ext cx="635" cy="518160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41" idx="1"/>
          </p:cNvCxnSpPr>
          <p:nvPr/>
        </p:nvCxnSpPr>
        <p:spPr>
          <a:xfrm>
            <a:off x="8719820" y="2336800"/>
            <a:ext cx="824865" cy="635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>
          <a:xfrm flipV="1">
            <a:off x="4448810" y="1823085"/>
            <a:ext cx="354965" cy="514350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442210" y="3119755"/>
            <a:ext cx="2115185" cy="367665"/>
          </a:xfrm>
          <a:prstGeom prst="rect">
            <a:avLst/>
          </a:prstGeom>
          <a:noFill/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vfs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41575" y="3811905"/>
            <a:ext cx="2115185" cy="367665"/>
          </a:xfrm>
          <a:prstGeom prst="rect">
            <a:avLst/>
          </a:prstGeom>
          <a:noFill/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fs manager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41575" y="4504055"/>
            <a:ext cx="2115185" cy="367665"/>
          </a:xfrm>
          <a:prstGeom prst="rect">
            <a:avLst/>
          </a:prstGeom>
          <a:noFill/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disk layout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93825" y="5046345"/>
            <a:ext cx="1621790" cy="370205"/>
          </a:xfrm>
          <a:prstGeom prst="rect">
            <a:avLst/>
          </a:prstGeom>
          <a:noFill/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info cache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01770" y="5046345"/>
            <a:ext cx="1621790" cy="370205"/>
          </a:xfrm>
          <a:prstGeom prst="rect">
            <a:avLst/>
          </a:prstGeom>
          <a:noFill/>
          <a:ln w="317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data cache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20840" y="3119755"/>
            <a:ext cx="2115185" cy="367665"/>
          </a:xfrm>
          <a:prstGeom prst="rect">
            <a:avLst/>
          </a:prstGeom>
          <a:noFill/>
          <a:ln w="317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dev interface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44685" y="1968500"/>
            <a:ext cx="1887220" cy="737870"/>
          </a:xfrm>
          <a:prstGeom prst="rect">
            <a:avLst/>
          </a:prstGeom>
          <a:noFill/>
          <a:ln w="317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memory objects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like pipes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74330" y="5046345"/>
            <a:ext cx="847090" cy="367665"/>
          </a:xfrm>
          <a:prstGeom prst="rect">
            <a:avLst/>
          </a:prstGeom>
          <a:noFill/>
          <a:ln w="317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driver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01715" y="6163310"/>
            <a:ext cx="1644015" cy="367665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block device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57490" y="6163310"/>
            <a:ext cx="1644015" cy="367665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 char device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H="1" flipV="1">
            <a:off x="3500120" y="3487420"/>
            <a:ext cx="5715" cy="314960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3505835" y="4179570"/>
            <a:ext cx="5715" cy="314960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0" idx="0"/>
            <a:endCxn id="6" idx="2"/>
          </p:cNvCxnSpPr>
          <p:nvPr/>
        </p:nvCxnSpPr>
        <p:spPr>
          <a:xfrm flipH="1" flipV="1">
            <a:off x="7770495" y="2600960"/>
            <a:ext cx="8255" cy="518795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6" idx="1"/>
            <a:endCxn id="4" idx="3"/>
          </p:cNvCxnSpPr>
          <p:nvPr/>
        </p:nvCxnSpPr>
        <p:spPr>
          <a:xfrm flipH="1" flipV="1">
            <a:off x="6418580" y="1823085"/>
            <a:ext cx="402590" cy="513715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6" idx="1"/>
            <a:endCxn id="38" idx="0"/>
          </p:cNvCxnSpPr>
          <p:nvPr/>
        </p:nvCxnSpPr>
        <p:spPr>
          <a:xfrm rot="10800000" flipV="1">
            <a:off x="2204720" y="4688205"/>
            <a:ext cx="236855" cy="358140"/>
          </a:xfrm>
          <a:prstGeom prst="bentConnector2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0"/>
            <a:endCxn id="36" idx="3"/>
          </p:cNvCxnSpPr>
          <p:nvPr/>
        </p:nvCxnSpPr>
        <p:spPr>
          <a:xfrm rot="16200000" flipV="1">
            <a:off x="4505643" y="4739323"/>
            <a:ext cx="358140" cy="255905"/>
          </a:xfrm>
          <a:prstGeom prst="bentConnector2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0" idx="1"/>
            <a:endCxn id="39" idx="2"/>
          </p:cNvCxnSpPr>
          <p:nvPr/>
        </p:nvCxnSpPr>
        <p:spPr>
          <a:xfrm rot="10800000" flipV="1">
            <a:off x="4812665" y="3303905"/>
            <a:ext cx="1908175" cy="2112645"/>
          </a:xfrm>
          <a:prstGeom prst="bentConnector4">
            <a:avLst>
              <a:gd name="adj1" fmla="val 28752"/>
              <a:gd name="adj2" fmla="val 122873"/>
            </a:avLst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V="1">
            <a:off x="2204720" y="3307715"/>
            <a:ext cx="4516120" cy="2112645"/>
          </a:xfrm>
          <a:prstGeom prst="bentConnector4">
            <a:avLst>
              <a:gd name="adj1" fmla="val 12078"/>
              <a:gd name="adj2" fmla="val 122693"/>
            </a:avLst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2" idx="0"/>
            <a:endCxn id="40" idx="2"/>
          </p:cNvCxnSpPr>
          <p:nvPr/>
        </p:nvCxnSpPr>
        <p:spPr>
          <a:xfrm flipH="1" flipV="1">
            <a:off x="7778750" y="3487420"/>
            <a:ext cx="619125" cy="1558925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653020" y="1452245"/>
            <a:ext cx="1329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>
                <a:solidFill>
                  <a:schemeClr val="bg1"/>
                </a:solidFill>
              </a:rPr>
              <a:t>Kernel</a:t>
            </a:r>
            <a:endParaRPr lang="en-US" altLang="zh-CN" sz="2200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66775" y="3119755"/>
            <a:ext cx="146685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</a:rPr>
              <a:t>File System</a:t>
            </a:r>
            <a:endParaRPr lang="en-US" altLang="zh-CN" sz="1600" b="1">
              <a:solidFill>
                <a:schemeClr val="bg1"/>
              </a:solidFill>
            </a:endParaRPr>
          </a:p>
          <a:p>
            <a:r>
              <a:rPr lang="en-US" altLang="zh-CN" sz="1600" b="1">
                <a:solidFill>
                  <a:schemeClr val="bg1"/>
                </a:solidFill>
              </a:rPr>
              <a:t>with RwLock</a:t>
            </a:r>
            <a:endParaRPr lang="en-US" altLang="zh-CN" sz="1600" b="1">
              <a:solidFill>
                <a:schemeClr val="bg1"/>
              </a:solidFill>
            </a:endParaRPr>
          </a:p>
          <a:p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57975" y="4064635"/>
            <a:ext cx="25622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</a:rPr>
              <a:t>Device   Manager</a:t>
            </a:r>
            <a:endParaRPr lang="en-US" altLang="zh-CN" sz="2200" b="1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42" idx="2"/>
            <a:endCxn id="44" idx="0"/>
          </p:cNvCxnSpPr>
          <p:nvPr/>
        </p:nvCxnSpPr>
        <p:spPr>
          <a:xfrm>
            <a:off x="8397875" y="5414010"/>
            <a:ext cx="281940" cy="749300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4" idx="2"/>
          </p:cNvCxnSpPr>
          <p:nvPr/>
        </p:nvCxnSpPr>
        <p:spPr>
          <a:xfrm flipH="1">
            <a:off x="6924040" y="5414010"/>
            <a:ext cx="174625" cy="749300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657975" y="5046345"/>
            <a:ext cx="880745" cy="367665"/>
          </a:xfrm>
          <a:prstGeom prst="rect">
            <a:avLst/>
          </a:prstGeom>
          <a:noFill/>
          <a:ln w="317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driver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cxnSp>
        <p:nvCxnSpPr>
          <p:cNvPr id="25" name="直接箭头连接符 24"/>
          <p:cNvCxnSpPr>
            <a:stCxn id="24" idx="0"/>
            <a:endCxn id="40" idx="2"/>
          </p:cNvCxnSpPr>
          <p:nvPr/>
        </p:nvCxnSpPr>
        <p:spPr>
          <a:xfrm flipV="1">
            <a:off x="7098665" y="3487420"/>
            <a:ext cx="680085" cy="1558925"/>
          </a:xfrm>
          <a:prstGeom prst="straightConnector1">
            <a:avLst/>
          </a:prstGeom>
          <a:ln w="31750">
            <a:solidFill>
              <a:srgbClr val="FF8D8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多核支持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77773" y="1734216"/>
            <a:ext cx="548442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文件系统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读写锁：并行读，串行写。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细粒度：外存块为粒度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进程：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核管理器：不需要锁，每个核独享状态。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进程调度器：共有，调度时需要竞争。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初始化：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非对称初始化共有数据（堆、内核页表），对称初始化私有数据（时钟中断，</a:t>
            </a:r>
            <a:r>
              <a:rPr lang="en-US" altLang="zh-CN" sz="2000" dirty="0">
                <a:solidFill>
                  <a:schemeClr val="bg1"/>
                </a:solidFill>
              </a:rPr>
              <a:t>HartID</a:t>
            </a:r>
            <a:r>
              <a:rPr lang="zh-CN" altLang="en-US" sz="2000" dirty="0">
                <a:solidFill>
                  <a:schemeClr val="bg1"/>
                </a:solidFill>
              </a:rPr>
              <a:t>、栈），核间中断唤醒等。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3319" y="1858041"/>
            <a:ext cx="4356264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内存管理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独有：内核栈，初始栈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共有：内核堆，页帧分配器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开发步骤：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先让第二个核能够进入</a:t>
            </a:r>
            <a:r>
              <a:rPr lang="en-US" altLang="zh-CN" sz="2000" dirty="0">
                <a:solidFill>
                  <a:schemeClr val="bg1"/>
                </a:solidFill>
              </a:rPr>
              <a:t>S</a:t>
            </a:r>
            <a:r>
              <a:rPr lang="zh-CN" altLang="en-US" sz="2000" dirty="0">
                <a:solidFill>
                  <a:schemeClr val="bg1"/>
                </a:solidFill>
              </a:rPr>
              <a:t>态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加大锁，能不竞争就不竞争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逐步放开锁，提升性能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额外说明：用户和内核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I/O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缓存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多核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调度逃逸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720" y="6362867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77773" y="1540159"/>
            <a:ext cx="10186913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程序跑飞：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这个死锁的直接结果就是在内核因为</a:t>
            </a:r>
            <a:r>
              <a:rPr lang="en-US" altLang="zh-CN" dirty="0">
                <a:solidFill>
                  <a:schemeClr val="bg1"/>
                </a:solidFill>
              </a:rPr>
              <a:t>ra</a:t>
            </a:r>
            <a:r>
              <a:rPr lang="zh-CN" altLang="en-US" dirty="0">
                <a:solidFill>
                  <a:schemeClr val="bg1"/>
                </a:solidFill>
              </a:rPr>
              <a:t>异常，程序运行在了没有设定的地址范围内。在排查之后，发现间接原因是</a:t>
            </a:r>
            <a:r>
              <a:rPr lang="en-US" altLang="zh-CN" dirty="0" err="1">
                <a:solidFill>
                  <a:srgbClr val="FFC000"/>
                </a:solidFill>
              </a:rPr>
              <a:t>task_cx</a:t>
            </a:r>
            <a:r>
              <a:rPr lang="zh-CN" altLang="en-US" dirty="0">
                <a:solidFill>
                  <a:srgbClr val="FFC000"/>
                </a:solidFill>
              </a:rPr>
              <a:t>被修改</a:t>
            </a:r>
            <a:r>
              <a:rPr lang="zh-CN" altLang="en-US" dirty="0">
                <a:solidFill>
                  <a:schemeClr val="bg1"/>
                </a:solidFill>
              </a:rPr>
              <a:t>了。然后，使用</a:t>
            </a:r>
            <a:r>
              <a:rPr lang="en-US" altLang="zh-CN" dirty="0" err="1">
                <a:solidFill>
                  <a:schemeClr val="bg1"/>
                </a:solidFill>
              </a:rPr>
              <a:t>gdb</a:t>
            </a:r>
            <a:r>
              <a:rPr lang="zh-CN" altLang="en-US" dirty="0">
                <a:solidFill>
                  <a:schemeClr val="bg1"/>
                </a:solidFill>
              </a:rPr>
              <a:t>抓取出现</a:t>
            </a:r>
            <a:r>
              <a:rPr lang="en-US" altLang="zh-CN" dirty="0">
                <a:solidFill>
                  <a:schemeClr val="bg1"/>
                </a:solidFill>
              </a:rPr>
              <a:t>Instruction Page Fault</a:t>
            </a:r>
            <a:r>
              <a:rPr lang="zh-CN" altLang="en-US" dirty="0">
                <a:solidFill>
                  <a:schemeClr val="bg1"/>
                </a:solidFill>
              </a:rPr>
              <a:t>的时刻，也就是进入</a:t>
            </a:r>
            <a:r>
              <a:rPr lang="en-US" altLang="zh-CN" dirty="0" err="1">
                <a:solidFill>
                  <a:schemeClr val="bg1"/>
                </a:solidFill>
              </a:rPr>
              <a:t>trap_from_kernel</a:t>
            </a:r>
            <a:r>
              <a:rPr lang="zh-CN" altLang="en-US" dirty="0">
                <a:solidFill>
                  <a:schemeClr val="bg1"/>
                </a:solidFill>
              </a:rPr>
              <a:t>的时候，发现两个核使用的都是一个内核栈，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最后，我们发现，是切换的时候</a:t>
            </a:r>
            <a:r>
              <a:rPr lang="zh-CN" altLang="en-US" dirty="0">
                <a:solidFill>
                  <a:srgbClr val="FFC000"/>
                </a:solidFill>
              </a:rPr>
              <a:t>锁的控制出现了空隙</a:t>
            </a:r>
            <a:r>
              <a:rPr lang="zh-CN" altLang="en-US" dirty="0">
                <a:solidFill>
                  <a:schemeClr val="bg1"/>
                </a:solidFill>
              </a:rPr>
              <a:t>。在内核进行进程切换的时候，先将当前进程放入空闲进程队列，再从队列中寻找下一个进程，这使得该核在使用该进程栈的同时，却有可能将该进程放手给了另一个核。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因此我们必须强制使得每个核</a:t>
            </a:r>
            <a:r>
              <a:rPr lang="zh-CN" altLang="en-US" dirty="0">
                <a:solidFill>
                  <a:srgbClr val="FFC000"/>
                </a:solidFill>
              </a:rPr>
              <a:t>必须手握至少一个进程的锁</a:t>
            </a:r>
            <a:r>
              <a:rPr lang="zh-CN" altLang="en-US" dirty="0">
                <a:solidFill>
                  <a:schemeClr val="bg1"/>
                </a:solidFill>
              </a:rPr>
              <a:t>，也就是先找到下一个可以切换的进程，再将当前进程放入队列中。但是显然，这会造成死锁，所以我们采用了非常巧妙的方法，那就是：如果当前没有下一个进程，就不进行进程切换，返回原来的进程。这样的让出争抢锁的方式避免了死锁的发生可能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7443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72720" y="6362867"/>
            <a:ext cx="18101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等线" panose="02010600030101010101" charset="-122"/>
                <a:cs typeface="+mn-cs"/>
              </a:rPr>
              <a:t>HITSZ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2250" y="2476500"/>
            <a:ext cx="1009650" cy="1038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P1</a:t>
            </a:r>
            <a:endParaRPr lang="en-US" altLang="zh-CN" sz="2400" b="1"/>
          </a:p>
        </p:txBody>
      </p:sp>
      <p:sp>
        <p:nvSpPr>
          <p:cNvPr id="5" name="椭圆 4"/>
          <p:cNvSpPr/>
          <p:nvPr/>
        </p:nvSpPr>
        <p:spPr>
          <a:xfrm>
            <a:off x="6435725" y="2476500"/>
            <a:ext cx="1009650" cy="1038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P2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2875280" y="2680335"/>
            <a:ext cx="1256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Hart 0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47940" y="2693035"/>
            <a:ext cx="12560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Hart 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2205" y="4324350"/>
            <a:ext cx="4848225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1" name="矩形 10"/>
          <p:cNvSpPr/>
          <p:nvPr/>
        </p:nvSpPr>
        <p:spPr>
          <a:xfrm>
            <a:off x="7810500" y="4333875"/>
            <a:ext cx="704850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P1</a:t>
            </a:r>
            <a:endParaRPr lang="en-US" altLang="zh-CN" sz="2400" b="1"/>
          </a:p>
        </p:txBody>
      </p:sp>
      <p:sp>
        <p:nvSpPr>
          <p:cNvPr id="3" name="矩形 2"/>
          <p:cNvSpPr/>
          <p:nvPr/>
        </p:nvSpPr>
        <p:spPr>
          <a:xfrm>
            <a:off x="7105650" y="4333875"/>
            <a:ext cx="704850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P2</a:t>
            </a:r>
            <a:endParaRPr lang="en-US" altLang="zh-CN" sz="2400" b="1"/>
          </a:p>
        </p:txBody>
      </p:sp>
      <p:sp>
        <p:nvSpPr>
          <p:cNvPr id="30" name="标题 1"/>
          <p:cNvSpPr txBox="1"/>
          <p:nvPr/>
        </p:nvSpPr>
        <p:spPr>
          <a:xfrm>
            <a:off x="1620817" y="328831"/>
            <a:ext cx="8950362" cy="59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多核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调度逃逸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3" grpId="0" bldLvl="0" animBg="1"/>
      <p:bldP spid="3" grpId="1" animBg="1"/>
    </p:bldLst>
  </p:timing>
</p:sld>
</file>

<file path=ppt/tags/tag1.xml><?xml version="1.0" encoding="utf-8"?>
<p:tagLst xmlns:p="http://schemas.openxmlformats.org/presentationml/2006/main">
  <p:tag name="KSO_WM_UNIT_TABLE_BEAUTIFY" val="smartTable{54b32a7d-eae8-4651-8d1f-e170ee88500f}"/>
  <p:tag name="TABLE_ENDDRAG_ORIGIN_RECT" val="708*209"/>
  <p:tag name="TABLE_ENDDRAG_RECT" val="178*216*708*209"/>
</p:tagLst>
</file>

<file path=ppt/tags/tag2.xml><?xml version="1.0" encoding="utf-8"?>
<p:tagLst xmlns:p="http://schemas.openxmlformats.org/presentationml/2006/main">
  <p:tag name="KSO_WM_UNIT_TABLE_BEAUTIFY" val="smartTable{b68e0d5c-a126-4a75-a17a-f7668ef28d55}"/>
  <p:tag name="TABLE_ENDDRAG_ORIGIN_RECT" val="708*101"/>
  <p:tag name="TABLE_ENDDRAG_RECT" val="134*399*708*101"/>
</p:tagLst>
</file>

<file path=ppt/tags/tag3.xml><?xml version="1.0" encoding="utf-8"?>
<p:tagLst xmlns:p="http://schemas.openxmlformats.org/presentationml/2006/main">
  <p:tag name="KSO_WM_UNIT_TABLE_BEAUTIFY" val="smartTable{45b1d1d4-6d70-4d32-bab8-7d0bf2e09d7d}"/>
  <p:tag name="TABLE_ENDDRAG_ORIGIN_RECT" val="850*384"/>
  <p:tag name="TABLE_ENDDRAG_RECT" val="0*155*850*384"/>
</p:tagLst>
</file>

<file path=ppt/tags/tag4.xml><?xml version="1.0" encoding="utf-8"?>
<p:tagLst xmlns:p="http://schemas.openxmlformats.org/presentationml/2006/main">
  <p:tag name="KSO_WM_UNIT_TABLE_BEAUTIFY" val="smartTable{c7e17545-f5d9-4184-9c94-d86e30d4d0a1}"/>
  <p:tag name="TABLE_ENDDRAG_ORIGIN_RECT" val="821*506"/>
  <p:tag name="TABLE_ENDDRAG_RECT" val="68*13*821*506"/>
</p:tagLst>
</file>

<file path=ppt/tags/tag5.xml><?xml version="1.0" encoding="utf-8"?>
<p:tagLst xmlns:p="http://schemas.openxmlformats.org/presentationml/2006/main">
  <p:tag name="KSO_WM_UNIT_TABLE_BEAUTIFY" val="smartTable{97ecb8fe-46f9-433f-a85e-27970690a4da}"/>
  <p:tag name="TABLE_ENDDRAG_ORIGIN_RECT" val="757*444"/>
  <p:tag name="TABLE_ENDDRAG_RECT" val="121*70*757*444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ncezyj2">
      <a:majorFont>
        <a:latin typeface="Arial"/>
        <a:ea typeface="等线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5896</Words>
  <Application>WPS 演示</Application>
  <PresentationFormat>宽屏</PresentationFormat>
  <Paragraphs>1140</Paragraphs>
  <Slides>34</Slides>
  <Notes>34</Notes>
  <HiddenSlides>2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Arial</vt:lpstr>
      <vt:lpstr>等线</vt:lpstr>
      <vt:lpstr>Calibri</vt:lpstr>
      <vt:lpstr>微软雅黑</vt:lpstr>
      <vt:lpstr>Arial Unicode MS</vt:lpstr>
      <vt:lpstr>华文宋体</vt:lpstr>
      <vt:lpstr>Helvetica</vt:lpstr>
      <vt:lpstr>Yu Gothic UI Semibold</vt:lpstr>
      <vt:lpstr>1_Office 主题​​</vt:lpstr>
      <vt:lpstr>UltraOS: 用Rust编写的RISC-V64多核操作系统</vt:lpstr>
      <vt:lpstr>UltraOS完成情况</vt:lpstr>
      <vt:lpstr>UltraOS开发时间线</vt:lpstr>
      <vt:lpstr>UltraOS开发时间线</vt:lpstr>
      <vt:lpstr>UltraOS开发时间线</vt:lpstr>
      <vt:lpstr>文件和设备抽象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UltraOS开发时间线</vt:lpstr>
      <vt:lpstr>麻雀虽小，五脏俱全</vt:lpstr>
      <vt:lpstr>麻雀虽小，五脏俱全</vt:lpstr>
      <vt:lpstr>UltraOS开发时间线</vt:lpstr>
      <vt:lpstr>Busybox太大，无法加载！</vt:lpstr>
      <vt:lpstr>构造灵活的调试工具！</vt:lpstr>
      <vt:lpstr>UltraOS开发时间线</vt:lpstr>
      <vt:lpstr>时间就是金钱，效率就是生命</vt:lpstr>
      <vt:lpstr>UltraOS哪里慢了？</vt:lpstr>
      <vt:lpstr>合并地址空间：共享内核页表+独立用户页表</vt:lpstr>
      <vt:lpstr>合并地址空间：共享内核页表+独立用户页表</vt:lpstr>
      <vt:lpstr>合并地址空间：共享内核页表+独立用户页表</vt:lpstr>
      <vt:lpstr>合并地址空间：共享内核页表+独立用户页表</vt:lpstr>
      <vt:lpstr>内存优化：CoW</vt:lpstr>
      <vt:lpstr>内存优化：自定义Lazy</vt:lpstr>
      <vt:lpstr>内存优化：自定义Lazy</vt:lpstr>
      <vt:lpstr>还有。。。。但没有时间分享的</vt:lpstr>
      <vt:lpstr>PowerPoint 演示文稿</vt:lpstr>
      <vt:lpstr>PowerPoint 演示文稿</vt:lpstr>
      <vt:lpstr>PowerPoint 演示文稿</vt:lpstr>
      <vt:lpstr>PowerPoint 演示文稿</vt:lpstr>
      <vt:lpstr>UltraOS: 用Rust编写的RISC-V64多核操作系统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UltraOS: 用Rust编写的RISC-V64多核操作系统</dc:title>
  <dc:creator/>
  <cp:lastModifiedBy>洛cold</cp:lastModifiedBy>
  <cp:revision>75</cp:revision>
  <dcterms:created xsi:type="dcterms:W3CDTF">2021-08-19T10:59:00Z</dcterms:created>
  <dcterms:modified xsi:type="dcterms:W3CDTF">2024-02-20T11:06:03Z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397D0E190B9C4D4E8A119CF005887344_13</vt:lpwstr>
  </property>
</Properties>
</file>