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9B3AD1-4661-4D83-91C2-07347DC85E1C}">
          <p14:sldIdLst>
            <p14:sldId id="2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59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C0A549-9712-4627-9052-CA9AF268FCF7}"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0A62D-C4C5-4AD1-891E-02E9F5568D18}" type="slidenum">
              <a:rPr lang="en-US" smtClean="0"/>
              <a:t>‹#›</a:t>
            </a:fld>
            <a:endParaRPr lang="en-US"/>
          </a:p>
        </p:txBody>
      </p:sp>
    </p:spTree>
    <p:extLst>
      <p:ext uri="{BB962C8B-B14F-4D97-AF65-F5344CB8AC3E}">
        <p14:creationId xmlns:p14="http://schemas.microsoft.com/office/powerpoint/2010/main" val="203542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C0A549-9712-4627-9052-CA9AF268FCF7}"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0A62D-C4C5-4AD1-891E-02E9F5568D18}" type="slidenum">
              <a:rPr lang="en-US" smtClean="0"/>
              <a:t>‹#›</a:t>
            </a:fld>
            <a:endParaRPr lang="en-US"/>
          </a:p>
        </p:txBody>
      </p:sp>
    </p:spTree>
    <p:extLst>
      <p:ext uri="{BB962C8B-B14F-4D97-AF65-F5344CB8AC3E}">
        <p14:creationId xmlns:p14="http://schemas.microsoft.com/office/powerpoint/2010/main" val="1836776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C0A549-9712-4627-9052-CA9AF268FCF7}"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0A62D-C4C5-4AD1-891E-02E9F5568D18}" type="slidenum">
              <a:rPr lang="en-US" smtClean="0"/>
              <a:t>‹#›</a:t>
            </a:fld>
            <a:endParaRPr lang="en-US"/>
          </a:p>
        </p:txBody>
      </p:sp>
    </p:spTree>
    <p:extLst>
      <p:ext uri="{BB962C8B-B14F-4D97-AF65-F5344CB8AC3E}">
        <p14:creationId xmlns:p14="http://schemas.microsoft.com/office/powerpoint/2010/main" val="2618506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C0A549-9712-4627-9052-CA9AF268FCF7}"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0A62D-C4C5-4AD1-891E-02E9F5568D18}" type="slidenum">
              <a:rPr lang="en-US" smtClean="0"/>
              <a:t>‹#›</a:t>
            </a:fld>
            <a:endParaRPr lang="en-US"/>
          </a:p>
        </p:txBody>
      </p:sp>
    </p:spTree>
    <p:extLst>
      <p:ext uri="{BB962C8B-B14F-4D97-AF65-F5344CB8AC3E}">
        <p14:creationId xmlns:p14="http://schemas.microsoft.com/office/powerpoint/2010/main" val="3993618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C0A549-9712-4627-9052-CA9AF268FCF7}"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0A62D-C4C5-4AD1-891E-02E9F5568D18}" type="slidenum">
              <a:rPr lang="en-US" smtClean="0"/>
              <a:t>‹#›</a:t>
            </a:fld>
            <a:endParaRPr lang="en-US"/>
          </a:p>
        </p:txBody>
      </p:sp>
    </p:spTree>
    <p:extLst>
      <p:ext uri="{BB962C8B-B14F-4D97-AF65-F5344CB8AC3E}">
        <p14:creationId xmlns:p14="http://schemas.microsoft.com/office/powerpoint/2010/main" val="381857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C0A549-9712-4627-9052-CA9AF268FCF7}"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0A62D-C4C5-4AD1-891E-02E9F5568D18}" type="slidenum">
              <a:rPr lang="en-US" smtClean="0"/>
              <a:t>‹#›</a:t>
            </a:fld>
            <a:endParaRPr lang="en-US"/>
          </a:p>
        </p:txBody>
      </p:sp>
    </p:spTree>
    <p:extLst>
      <p:ext uri="{BB962C8B-B14F-4D97-AF65-F5344CB8AC3E}">
        <p14:creationId xmlns:p14="http://schemas.microsoft.com/office/powerpoint/2010/main" val="2838881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C0A549-9712-4627-9052-CA9AF268FCF7}" type="datetimeFigureOut">
              <a:rPr lang="en-US" smtClean="0"/>
              <a:t>5/8/2019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10A62D-C4C5-4AD1-891E-02E9F5568D18}" type="slidenum">
              <a:rPr lang="en-US" smtClean="0"/>
              <a:t>‹#›</a:t>
            </a:fld>
            <a:endParaRPr lang="en-US"/>
          </a:p>
        </p:txBody>
      </p:sp>
    </p:spTree>
    <p:extLst>
      <p:ext uri="{BB962C8B-B14F-4D97-AF65-F5344CB8AC3E}">
        <p14:creationId xmlns:p14="http://schemas.microsoft.com/office/powerpoint/2010/main" val="2234120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C0A549-9712-4627-9052-CA9AF268FCF7}" type="datetimeFigureOut">
              <a:rPr lang="en-US" smtClean="0"/>
              <a:t>5/8/2019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10A62D-C4C5-4AD1-891E-02E9F5568D18}" type="slidenum">
              <a:rPr lang="en-US" smtClean="0"/>
              <a:t>‹#›</a:t>
            </a:fld>
            <a:endParaRPr lang="en-US"/>
          </a:p>
        </p:txBody>
      </p:sp>
    </p:spTree>
    <p:extLst>
      <p:ext uri="{BB962C8B-B14F-4D97-AF65-F5344CB8AC3E}">
        <p14:creationId xmlns:p14="http://schemas.microsoft.com/office/powerpoint/2010/main" val="2790213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C0A549-9712-4627-9052-CA9AF268FCF7}" type="datetimeFigureOut">
              <a:rPr lang="en-US" smtClean="0"/>
              <a:t>5/8/2019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10A62D-C4C5-4AD1-891E-02E9F5568D18}" type="slidenum">
              <a:rPr lang="en-US" smtClean="0"/>
              <a:t>‹#›</a:t>
            </a:fld>
            <a:endParaRPr lang="en-US"/>
          </a:p>
        </p:txBody>
      </p:sp>
    </p:spTree>
    <p:extLst>
      <p:ext uri="{BB962C8B-B14F-4D97-AF65-F5344CB8AC3E}">
        <p14:creationId xmlns:p14="http://schemas.microsoft.com/office/powerpoint/2010/main" val="183216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C0A549-9712-4627-9052-CA9AF268FCF7}"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0A62D-C4C5-4AD1-891E-02E9F5568D18}" type="slidenum">
              <a:rPr lang="en-US" smtClean="0"/>
              <a:t>‹#›</a:t>
            </a:fld>
            <a:endParaRPr lang="en-US"/>
          </a:p>
        </p:txBody>
      </p:sp>
    </p:spTree>
    <p:extLst>
      <p:ext uri="{BB962C8B-B14F-4D97-AF65-F5344CB8AC3E}">
        <p14:creationId xmlns:p14="http://schemas.microsoft.com/office/powerpoint/2010/main" val="2963492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C0A549-9712-4627-9052-CA9AF268FCF7}"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0A62D-C4C5-4AD1-891E-02E9F5568D18}" type="slidenum">
              <a:rPr lang="en-US" smtClean="0"/>
              <a:t>‹#›</a:t>
            </a:fld>
            <a:endParaRPr lang="en-US"/>
          </a:p>
        </p:txBody>
      </p:sp>
    </p:spTree>
    <p:extLst>
      <p:ext uri="{BB962C8B-B14F-4D97-AF65-F5344CB8AC3E}">
        <p14:creationId xmlns:p14="http://schemas.microsoft.com/office/powerpoint/2010/main" val="648113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C0A549-9712-4627-9052-CA9AF268FCF7}" type="datetimeFigureOut">
              <a:rPr lang="en-US" smtClean="0"/>
              <a:t>5/8/2019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10A62D-C4C5-4AD1-891E-02E9F5568D18}" type="slidenum">
              <a:rPr lang="en-US" smtClean="0"/>
              <a:t>‹#›</a:t>
            </a:fld>
            <a:endParaRPr lang="en-US"/>
          </a:p>
        </p:txBody>
      </p:sp>
    </p:spTree>
    <p:extLst>
      <p:ext uri="{BB962C8B-B14F-4D97-AF65-F5344CB8AC3E}">
        <p14:creationId xmlns:p14="http://schemas.microsoft.com/office/powerpoint/2010/main" val="3861104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1425" y="1038481"/>
            <a:ext cx="1385624" cy="2771248"/>
          </a:xfrm>
          <a:prstGeom prst="rect">
            <a:avLst/>
          </a:prstGeom>
        </p:spPr>
      </p:pic>
      <p:sp>
        <p:nvSpPr>
          <p:cNvPr id="4" name="TextBox 3"/>
          <p:cNvSpPr txBox="1"/>
          <p:nvPr/>
        </p:nvSpPr>
        <p:spPr>
          <a:xfrm>
            <a:off x="0" y="0"/>
            <a:ext cx="12192000" cy="523220"/>
          </a:xfrm>
          <a:prstGeom prst="rect">
            <a:avLst/>
          </a:prstGeom>
          <a:solidFill>
            <a:schemeClr val="accent2">
              <a:lumMod val="40000"/>
              <a:lumOff val="60000"/>
            </a:schemeClr>
          </a:solidFill>
        </p:spPr>
        <p:txBody>
          <a:bodyPr wrap="square" rtlCol="0">
            <a:spAutoFit/>
          </a:bodyPr>
          <a:lstStyle/>
          <a:p>
            <a:r>
              <a:rPr lang="en-US" sz="2800" dirty="0" smtClean="0"/>
              <a:t>Notes for the parameter search results of a bent curve</a:t>
            </a:r>
          </a:p>
        </p:txBody>
      </p:sp>
      <p:sp>
        <p:nvSpPr>
          <p:cNvPr id="5" name="TextBox 4"/>
          <p:cNvSpPr txBox="1"/>
          <p:nvPr/>
        </p:nvSpPr>
        <p:spPr>
          <a:xfrm>
            <a:off x="8907" y="499853"/>
            <a:ext cx="12192000" cy="369332"/>
          </a:xfrm>
          <a:prstGeom prst="rect">
            <a:avLst/>
          </a:prstGeom>
          <a:noFill/>
        </p:spPr>
        <p:txBody>
          <a:bodyPr wrap="square" rtlCol="0">
            <a:spAutoFit/>
          </a:bodyPr>
          <a:lstStyle/>
          <a:p>
            <a:r>
              <a:rPr lang="en-US" dirty="0" smtClean="0"/>
              <a:t>A bent curve in 3D</a:t>
            </a:r>
          </a:p>
        </p:txBody>
      </p:sp>
      <p:sp>
        <p:nvSpPr>
          <p:cNvPr id="6" name="TextBox 5"/>
          <p:cNvSpPr txBox="1"/>
          <p:nvPr/>
        </p:nvSpPr>
        <p:spPr>
          <a:xfrm>
            <a:off x="786401" y="999903"/>
            <a:ext cx="968697" cy="369332"/>
          </a:xfrm>
          <a:prstGeom prst="rect">
            <a:avLst/>
          </a:prstGeom>
          <a:noFill/>
        </p:spPr>
        <p:txBody>
          <a:bodyPr wrap="square" rtlCol="0">
            <a:spAutoFit/>
          </a:bodyPr>
          <a:lstStyle/>
          <a:p>
            <a:r>
              <a:rPr lang="en-US" b="1" dirty="0" smtClean="0">
                <a:solidFill>
                  <a:srgbClr val="FFFF00"/>
                </a:solidFill>
              </a:rPr>
              <a:t>Input</a:t>
            </a:r>
            <a:endParaRPr lang="en-US" b="1" dirty="0">
              <a:solidFill>
                <a:srgbClr val="FFFF00"/>
              </a:solidFill>
            </a:endParaRPr>
          </a:p>
        </p:txBody>
      </p:sp>
      <p:sp>
        <p:nvSpPr>
          <p:cNvPr id="40" name="TextBox 39"/>
          <p:cNvSpPr txBox="1"/>
          <p:nvPr/>
        </p:nvSpPr>
        <p:spPr>
          <a:xfrm>
            <a:off x="237566" y="3884366"/>
            <a:ext cx="2958653" cy="738664"/>
          </a:xfrm>
          <a:prstGeom prst="rect">
            <a:avLst/>
          </a:prstGeom>
          <a:noFill/>
        </p:spPr>
        <p:txBody>
          <a:bodyPr wrap="square" rtlCol="0">
            <a:spAutoFit/>
          </a:bodyPr>
          <a:lstStyle/>
          <a:p>
            <a:r>
              <a:rPr lang="en-US" sz="1400" dirty="0" smtClean="0"/>
              <a:t>All the scale bars are 300 nm in the direction indicated by the yellow double sided arrows.</a:t>
            </a:r>
          </a:p>
        </p:txBody>
      </p:sp>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3560" y="1455003"/>
            <a:ext cx="2536552" cy="1718310"/>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83560" y="3393875"/>
            <a:ext cx="2537350" cy="1145900"/>
          </a:xfrm>
          <a:prstGeom prst="rect">
            <a:avLst/>
          </a:prstGeom>
        </p:spPr>
      </p:pic>
      <p:pic>
        <p:nvPicPr>
          <p:cNvPr id="47" name="Picture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6473340" y="1462334"/>
            <a:ext cx="1140653" cy="1710979"/>
          </a:xfrm>
          <a:prstGeom prst="rect">
            <a:avLst/>
          </a:prstGeom>
        </p:spPr>
      </p:pic>
      <p:sp>
        <p:nvSpPr>
          <p:cNvPr id="48" name="Oval 47"/>
          <p:cNvSpPr/>
          <p:nvPr/>
        </p:nvSpPr>
        <p:spPr>
          <a:xfrm>
            <a:off x="5385716" y="1310061"/>
            <a:ext cx="719191" cy="480509"/>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598771" y="1381981"/>
            <a:ext cx="719191" cy="511867"/>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5476748" y="3710891"/>
            <a:ext cx="628160" cy="506757"/>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3812303" y="1109154"/>
            <a:ext cx="1598002" cy="369332"/>
          </a:xfrm>
          <a:prstGeom prst="rect">
            <a:avLst/>
          </a:prstGeom>
          <a:noFill/>
        </p:spPr>
        <p:txBody>
          <a:bodyPr wrap="none" rtlCol="0">
            <a:spAutoFit/>
          </a:bodyPr>
          <a:lstStyle/>
          <a:p>
            <a:r>
              <a:rPr lang="en-US" dirty="0" smtClean="0"/>
              <a:t>Reconstruction</a:t>
            </a:r>
            <a:endParaRPr lang="en-US" dirty="0"/>
          </a:p>
        </p:txBody>
      </p:sp>
      <p:cxnSp>
        <p:nvCxnSpPr>
          <p:cNvPr id="53" name="Straight Arrow Connector 52"/>
          <p:cNvCxnSpPr/>
          <p:nvPr/>
        </p:nvCxnSpPr>
        <p:spPr>
          <a:xfrm>
            <a:off x="5519551" y="2942267"/>
            <a:ext cx="451519" cy="0"/>
          </a:xfrm>
          <a:prstGeom prst="straightConnector1">
            <a:avLst/>
          </a:prstGeom>
          <a:ln>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809237" y="3070489"/>
            <a:ext cx="348701" cy="0"/>
          </a:xfrm>
          <a:prstGeom prst="straightConnector1">
            <a:avLst/>
          </a:prstGeom>
          <a:ln>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5723327" y="4217648"/>
            <a:ext cx="0" cy="305003"/>
          </a:xfrm>
          <a:prstGeom prst="straightConnector1">
            <a:avLst/>
          </a:prstGeom>
          <a:ln>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000575" y="3458305"/>
            <a:ext cx="0" cy="305003"/>
          </a:xfrm>
          <a:prstGeom prst="straightConnector1">
            <a:avLst/>
          </a:prstGeom>
          <a:ln>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483560" y="3280343"/>
            <a:ext cx="2536552"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611304" y="3268151"/>
            <a:ext cx="387389" cy="60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4662972" y="3081700"/>
            <a:ext cx="298480"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x</a:t>
            </a:r>
            <a:endParaRPr lang="en-US" dirty="0">
              <a:latin typeface="Arial" panose="020B0604020202020204" pitchFamily="34" charset="0"/>
              <a:cs typeface="Arial" panose="020B0604020202020204" pitchFamily="34" charset="0"/>
            </a:endParaRPr>
          </a:p>
        </p:txBody>
      </p:sp>
      <p:grpSp>
        <p:nvGrpSpPr>
          <p:cNvPr id="67" name="Group 66"/>
          <p:cNvGrpSpPr/>
          <p:nvPr/>
        </p:nvGrpSpPr>
        <p:grpSpPr>
          <a:xfrm>
            <a:off x="6473340" y="3072366"/>
            <a:ext cx="1140653" cy="369332"/>
            <a:chOff x="6195938" y="3089057"/>
            <a:chExt cx="1848559" cy="369332"/>
          </a:xfrm>
        </p:grpSpPr>
        <p:cxnSp>
          <p:nvCxnSpPr>
            <p:cNvPr id="62" name="Straight Arrow Connector 61"/>
            <p:cNvCxnSpPr/>
            <p:nvPr/>
          </p:nvCxnSpPr>
          <p:spPr>
            <a:xfrm>
              <a:off x="6195938" y="3297034"/>
              <a:ext cx="1848559"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6918019" y="3223882"/>
              <a:ext cx="387389"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6862571" y="3089057"/>
              <a:ext cx="29848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z</a:t>
              </a:r>
              <a:endParaRPr lang="en-US" dirty="0">
                <a:latin typeface="Arial" panose="020B0604020202020204" pitchFamily="34" charset="0"/>
                <a:cs typeface="Arial" panose="020B0604020202020204" pitchFamily="34" charset="0"/>
              </a:endParaRPr>
            </a:p>
          </p:txBody>
        </p:sp>
      </p:grpSp>
      <p:grpSp>
        <p:nvGrpSpPr>
          <p:cNvPr id="78" name="Group 77"/>
          <p:cNvGrpSpPr/>
          <p:nvPr/>
        </p:nvGrpSpPr>
        <p:grpSpPr>
          <a:xfrm>
            <a:off x="6117003" y="1450674"/>
            <a:ext cx="300082" cy="1721770"/>
            <a:chOff x="6157929" y="1468234"/>
            <a:chExt cx="300082" cy="1721770"/>
          </a:xfrm>
        </p:grpSpPr>
        <p:cxnSp>
          <p:nvCxnSpPr>
            <p:cNvPr id="70" name="Straight Arrow Connector 69"/>
            <p:cNvCxnSpPr/>
            <p:nvPr/>
          </p:nvCxnSpPr>
          <p:spPr>
            <a:xfrm>
              <a:off x="6293002" y="1468234"/>
              <a:ext cx="4834" cy="172177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6185161" y="2211053"/>
              <a:ext cx="249438" cy="343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6157929" y="2160499"/>
              <a:ext cx="300082"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y</a:t>
              </a:r>
              <a:endParaRPr lang="en-US" dirty="0">
                <a:latin typeface="Arial" panose="020B0604020202020204" pitchFamily="34" charset="0"/>
                <a:cs typeface="Arial" panose="020B0604020202020204" pitchFamily="34" charset="0"/>
              </a:endParaRPr>
            </a:p>
          </p:txBody>
        </p:sp>
      </p:grpSp>
      <p:grpSp>
        <p:nvGrpSpPr>
          <p:cNvPr id="77" name="Group 76"/>
          <p:cNvGrpSpPr/>
          <p:nvPr/>
        </p:nvGrpSpPr>
        <p:grpSpPr>
          <a:xfrm>
            <a:off x="6098389" y="3390071"/>
            <a:ext cx="300082" cy="1149704"/>
            <a:chOff x="6152602" y="3649782"/>
            <a:chExt cx="300082" cy="1828800"/>
          </a:xfrm>
        </p:grpSpPr>
        <p:cxnSp>
          <p:nvCxnSpPr>
            <p:cNvPr id="73" name="Straight Arrow Connector 72"/>
            <p:cNvCxnSpPr/>
            <p:nvPr/>
          </p:nvCxnSpPr>
          <p:spPr>
            <a:xfrm>
              <a:off x="6297836" y="3649782"/>
              <a:ext cx="0" cy="182880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6189995" y="4392601"/>
              <a:ext cx="249438" cy="343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152602" y="4246722"/>
              <a:ext cx="300082" cy="369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a:t>
              </a:r>
              <a:endParaRPr lang="en-US" dirty="0">
                <a:latin typeface="Arial" panose="020B0604020202020204" pitchFamily="34" charset="0"/>
                <a:cs typeface="Arial" panose="020B0604020202020204" pitchFamily="34" charset="0"/>
              </a:endParaRPr>
            </a:p>
          </p:txBody>
        </p:sp>
      </p:grpSp>
      <p:sp>
        <p:nvSpPr>
          <p:cNvPr id="79" name="TextBox 78"/>
          <p:cNvSpPr txBox="1"/>
          <p:nvPr/>
        </p:nvSpPr>
        <p:spPr>
          <a:xfrm>
            <a:off x="6677818" y="4797011"/>
            <a:ext cx="5306524" cy="2031325"/>
          </a:xfrm>
          <a:prstGeom prst="rect">
            <a:avLst/>
          </a:prstGeom>
          <a:noFill/>
          <a:ln w="19050">
            <a:solidFill>
              <a:srgbClr val="00B050"/>
            </a:solidFill>
          </a:ln>
        </p:spPr>
        <p:txBody>
          <a:bodyPr wrap="square" rtlCol="0">
            <a:spAutoFit/>
          </a:bodyPr>
          <a:lstStyle/>
          <a:p>
            <a:r>
              <a:rPr lang="en-US" dirty="0" smtClean="0"/>
              <a:t>Some artifact due to edge effect (the feature in the observation is outside of the cropped FOV).  Such artifact is expected to be removed when we take surrounding FOVs and stich the result together, which will be the immediate next step. Then we perform a 3D rendering, this experimental demonstration should be settled.</a:t>
            </a:r>
            <a:endParaRPr lang="en-US" dirty="0"/>
          </a:p>
        </p:txBody>
      </p:sp>
      <p:cxnSp>
        <p:nvCxnSpPr>
          <p:cNvPr id="89" name="Elbow Connector 88"/>
          <p:cNvCxnSpPr>
            <a:stCxn id="48" idx="0"/>
          </p:cNvCxnSpPr>
          <p:nvPr/>
        </p:nvCxnSpPr>
        <p:spPr>
          <a:xfrm rot="16200000" flipH="1">
            <a:off x="5334288" y="1721084"/>
            <a:ext cx="3160965" cy="2338918"/>
          </a:xfrm>
          <a:prstGeom prst="bentConnector3">
            <a:avLst>
              <a:gd name="adj1" fmla="val -7232"/>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49" idx="0"/>
          </p:cNvCxnSpPr>
          <p:nvPr/>
        </p:nvCxnSpPr>
        <p:spPr>
          <a:xfrm rot="16200000" flipH="1">
            <a:off x="5896193" y="2444154"/>
            <a:ext cx="3089045" cy="964699"/>
          </a:xfrm>
          <a:prstGeom prst="bentConnector3">
            <a:avLst>
              <a:gd name="adj1" fmla="val -74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Elbow Connector 95"/>
          <p:cNvCxnSpPr>
            <a:stCxn id="50" idx="2"/>
          </p:cNvCxnSpPr>
          <p:nvPr/>
        </p:nvCxnSpPr>
        <p:spPr>
          <a:xfrm rot="10800000" flipH="1" flipV="1">
            <a:off x="5476748" y="3964269"/>
            <a:ext cx="1003254" cy="699613"/>
          </a:xfrm>
          <a:prstGeom prst="bentConnector3">
            <a:avLst>
              <a:gd name="adj1" fmla="val -22786"/>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rot="16200000">
            <a:off x="1368510" y="3230947"/>
            <a:ext cx="894797" cy="369332"/>
          </a:xfrm>
          <a:prstGeom prst="rect">
            <a:avLst/>
          </a:prstGeom>
          <a:noFill/>
        </p:spPr>
        <p:txBody>
          <a:bodyPr wrap="none" rtlCol="0">
            <a:spAutoFit/>
          </a:bodyPr>
          <a:lstStyle/>
          <a:p>
            <a:r>
              <a:rPr lang="en-US" dirty="0" smtClean="0">
                <a:solidFill>
                  <a:srgbClr val="FFFF00"/>
                </a:solidFill>
              </a:rPr>
              <a:t>300 nm</a:t>
            </a:r>
            <a:endParaRPr lang="en-US" dirty="0">
              <a:solidFill>
                <a:srgbClr val="FFFF00"/>
              </a:solidFill>
            </a:endParaRPr>
          </a:p>
        </p:txBody>
      </p:sp>
      <p:sp>
        <p:nvSpPr>
          <p:cNvPr id="106" name="TextBox 105"/>
          <p:cNvSpPr txBox="1"/>
          <p:nvPr/>
        </p:nvSpPr>
        <p:spPr>
          <a:xfrm>
            <a:off x="3535733" y="1480839"/>
            <a:ext cx="417102" cy="369332"/>
          </a:xfrm>
          <a:prstGeom prst="rect">
            <a:avLst/>
          </a:prstGeom>
          <a:noFill/>
        </p:spPr>
        <p:txBody>
          <a:bodyPr wrap="none" rtlCol="0">
            <a:spAutoFit/>
          </a:bodyPr>
          <a:lstStyle/>
          <a:p>
            <a:r>
              <a:rPr lang="en-US" dirty="0" smtClean="0">
                <a:solidFill>
                  <a:srgbClr val="FFFF00"/>
                </a:solidFill>
              </a:rPr>
              <a:t>XY</a:t>
            </a:r>
            <a:endParaRPr lang="en-US" dirty="0">
              <a:solidFill>
                <a:srgbClr val="FFFF00"/>
              </a:solidFill>
            </a:endParaRPr>
          </a:p>
        </p:txBody>
      </p:sp>
      <p:sp>
        <p:nvSpPr>
          <p:cNvPr id="107" name="TextBox 106"/>
          <p:cNvSpPr txBox="1"/>
          <p:nvPr/>
        </p:nvSpPr>
        <p:spPr>
          <a:xfrm>
            <a:off x="7196891" y="2803982"/>
            <a:ext cx="403124" cy="369332"/>
          </a:xfrm>
          <a:prstGeom prst="rect">
            <a:avLst/>
          </a:prstGeom>
          <a:noFill/>
        </p:spPr>
        <p:txBody>
          <a:bodyPr wrap="none" rtlCol="0">
            <a:spAutoFit/>
          </a:bodyPr>
          <a:lstStyle/>
          <a:p>
            <a:r>
              <a:rPr lang="en-US" dirty="0" smtClean="0">
                <a:solidFill>
                  <a:srgbClr val="FFFF00"/>
                </a:solidFill>
              </a:rPr>
              <a:t>YZ</a:t>
            </a:r>
            <a:endParaRPr lang="en-US" dirty="0">
              <a:solidFill>
                <a:srgbClr val="FFFF00"/>
              </a:solidFill>
            </a:endParaRPr>
          </a:p>
        </p:txBody>
      </p:sp>
      <p:sp>
        <p:nvSpPr>
          <p:cNvPr id="108" name="TextBox 107"/>
          <p:cNvSpPr txBox="1"/>
          <p:nvPr/>
        </p:nvSpPr>
        <p:spPr>
          <a:xfrm>
            <a:off x="3464816" y="3432993"/>
            <a:ext cx="412292" cy="369332"/>
          </a:xfrm>
          <a:prstGeom prst="rect">
            <a:avLst/>
          </a:prstGeom>
          <a:noFill/>
        </p:spPr>
        <p:txBody>
          <a:bodyPr wrap="none" rtlCol="0">
            <a:spAutoFit/>
          </a:bodyPr>
          <a:lstStyle/>
          <a:p>
            <a:r>
              <a:rPr lang="en-US" dirty="0">
                <a:solidFill>
                  <a:srgbClr val="FFFF00"/>
                </a:solidFill>
              </a:rPr>
              <a:t>X</a:t>
            </a:r>
            <a:r>
              <a:rPr lang="en-US" dirty="0" smtClean="0">
                <a:solidFill>
                  <a:srgbClr val="FFFF00"/>
                </a:solidFill>
              </a:rPr>
              <a:t>Z</a:t>
            </a:r>
            <a:endParaRPr lang="en-US" dirty="0">
              <a:solidFill>
                <a:srgbClr val="FFFF00"/>
              </a:solidFill>
            </a:endParaRPr>
          </a:p>
        </p:txBody>
      </p:sp>
      <p:sp>
        <p:nvSpPr>
          <p:cNvPr id="109" name="TextBox 108"/>
          <p:cNvSpPr txBox="1"/>
          <p:nvPr/>
        </p:nvSpPr>
        <p:spPr>
          <a:xfrm>
            <a:off x="8334453" y="644333"/>
            <a:ext cx="3581610" cy="1200329"/>
          </a:xfrm>
          <a:prstGeom prst="rect">
            <a:avLst/>
          </a:prstGeom>
          <a:noFill/>
          <a:ln w="28575">
            <a:solidFill>
              <a:srgbClr val="00B050"/>
            </a:solidFill>
          </a:ln>
        </p:spPr>
        <p:txBody>
          <a:bodyPr wrap="square" rtlCol="0">
            <a:spAutoFit/>
          </a:bodyPr>
          <a:lstStyle/>
          <a:p>
            <a:r>
              <a:rPr lang="en-US" dirty="0" smtClean="0"/>
              <a:t>Resolution in the z-direction is worse than that in the x or y direction. This is physically reasonable and is expected.</a:t>
            </a:r>
            <a:endParaRPr lang="en-US" dirty="0"/>
          </a:p>
        </p:txBody>
      </p:sp>
      <p:sp>
        <p:nvSpPr>
          <p:cNvPr id="113" name="TextBox 112"/>
          <p:cNvSpPr txBox="1"/>
          <p:nvPr/>
        </p:nvSpPr>
        <p:spPr>
          <a:xfrm>
            <a:off x="8263370" y="1928089"/>
            <a:ext cx="3646019" cy="646331"/>
          </a:xfrm>
          <a:prstGeom prst="rect">
            <a:avLst/>
          </a:prstGeom>
          <a:noFill/>
          <a:ln w="12700">
            <a:solidFill>
              <a:srgbClr val="FF0000"/>
            </a:solidFill>
          </a:ln>
        </p:spPr>
        <p:txBody>
          <a:bodyPr wrap="square" rtlCol="0">
            <a:spAutoFit/>
          </a:bodyPr>
          <a:lstStyle/>
          <a:p>
            <a:r>
              <a:rPr lang="en-US" dirty="0" smtClean="0">
                <a:solidFill>
                  <a:srgbClr val="FF0000"/>
                </a:solidFill>
              </a:rPr>
              <a:t>Red dashed lines: </a:t>
            </a:r>
            <a:r>
              <a:rPr lang="en-US" dirty="0" smtClean="0"/>
              <a:t>Interesting kink in z-direction. It could be real.</a:t>
            </a:r>
            <a:endParaRPr lang="en-US" dirty="0"/>
          </a:p>
        </p:txBody>
      </p:sp>
      <p:sp>
        <p:nvSpPr>
          <p:cNvPr id="114" name="TextBox 113"/>
          <p:cNvSpPr txBox="1"/>
          <p:nvPr/>
        </p:nvSpPr>
        <p:spPr>
          <a:xfrm>
            <a:off x="8263370" y="2655303"/>
            <a:ext cx="3849861" cy="2092881"/>
          </a:xfrm>
          <a:prstGeom prst="rect">
            <a:avLst/>
          </a:prstGeom>
          <a:noFill/>
          <a:ln w="12700">
            <a:solidFill>
              <a:srgbClr val="FF0000"/>
            </a:solidFill>
          </a:ln>
        </p:spPr>
        <p:txBody>
          <a:bodyPr wrap="square" rtlCol="0">
            <a:spAutoFit/>
          </a:bodyPr>
          <a:lstStyle/>
          <a:p>
            <a:r>
              <a:rPr lang="en-US" dirty="0" smtClean="0">
                <a:solidFill>
                  <a:srgbClr val="FF0000"/>
                </a:solidFill>
              </a:rPr>
              <a:t>red arrows: </a:t>
            </a:r>
            <a:r>
              <a:rPr lang="en-US" sz="1400" dirty="0" smtClean="0"/>
              <a:t>a branch. This curve should be a bundle of multiple actin filaments based on it’s brightness. So this branch could be real. Or it is just an artifact. We don’t know. Maybe it is a branch, given the fact that there is a dimmer (which means more thinner, more flexible..) kink.  (this is just wishful thinking, simulation validation can definitely suggest insights, but let’s wrap up and publish the first peer-reviewed PRIS paper.) </a:t>
            </a:r>
            <a:endParaRPr lang="en-US" sz="1400" dirty="0"/>
          </a:p>
        </p:txBody>
      </p:sp>
      <p:sp>
        <p:nvSpPr>
          <p:cNvPr id="116" name="Right Arrow 115"/>
          <p:cNvSpPr/>
          <p:nvPr/>
        </p:nvSpPr>
        <p:spPr>
          <a:xfrm rot="19571936">
            <a:off x="4322647" y="3841022"/>
            <a:ext cx="238210" cy="8300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ight Arrow 116"/>
          <p:cNvSpPr/>
          <p:nvPr/>
        </p:nvSpPr>
        <p:spPr>
          <a:xfrm rot="19571936">
            <a:off x="7013771" y="2657748"/>
            <a:ext cx="238210" cy="8300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p:cNvSpPr/>
          <p:nvPr/>
        </p:nvSpPr>
        <p:spPr>
          <a:xfrm>
            <a:off x="6823731" y="2211639"/>
            <a:ext cx="359596" cy="318548"/>
          </a:xfrm>
          <a:custGeom>
            <a:avLst/>
            <a:gdLst>
              <a:gd name="connsiteX0" fmla="*/ 359596 w 359596"/>
              <a:gd name="connsiteY0" fmla="*/ 0 h 318548"/>
              <a:gd name="connsiteX1" fmla="*/ 328773 w 359596"/>
              <a:gd name="connsiteY1" fmla="*/ 51371 h 318548"/>
              <a:gd name="connsiteX2" fmla="*/ 287677 w 359596"/>
              <a:gd name="connsiteY2" fmla="*/ 102742 h 318548"/>
              <a:gd name="connsiteX3" fmla="*/ 267129 w 359596"/>
              <a:gd name="connsiteY3" fmla="*/ 164387 h 318548"/>
              <a:gd name="connsiteX4" fmla="*/ 256854 w 359596"/>
              <a:gd name="connsiteY4" fmla="*/ 195209 h 318548"/>
              <a:gd name="connsiteX5" fmla="*/ 226032 w 359596"/>
              <a:gd name="connsiteY5" fmla="*/ 256854 h 318548"/>
              <a:gd name="connsiteX6" fmla="*/ 195209 w 359596"/>
              <a:gd name="connsiteY6" fmla="*/ 267129 h 318548"/>
              <a:gd name="connsiteX7" fmla="*/ 174661 w 359596"/>
              <a:gd name="connsiteY7" fmla="*/ 297951 h 318548"/>
              <a:gd name="connsiteX8" fmla="*/ 143839 w 359596"/>
              <a:gd name="connsiteY8" fmla="*/ 308225 h 318548"/>
              <a:gd name="connsiteX9" fmla="*/ 0 w 359596"/>
              <a:gd name="connsiteY9" fmla="*/ 318499 h 31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9596" h="318548">
                <a:moveTo>
                  <a:pt x="359596" y="0"/>
                </a:moveTo>
                <a:cubicBezTo>
                  <a:pt x="349322" y="17124"/>
                  <a:pt x="340380" y="35121"/>
                  <a:pt x="328773" y="51371"/>
                </a:cubicBezTo>
                <a:cubicBezTo>
                  <a:pt x="303660" y="86530"/>
                  <a:pt x="308288" y="56367"/>
                  <a:pt x="287677" y="102742"/>
                </a:cubicBezTo>
                <a:cubicBezTo>
                  <a:pt x="278880" y="122535"/>
                  <a:pt x="273979" y="143839"/>
                  <a:pt x="267129" y="164387"/>
                </a:cubicBezTo>
                <a:lnTo>
                  <a:pt x="256854" y="195209"/>
                </a:lnTo>
                <a:cubicBezTo>
                  <a:pt x="250085" y="215514"/>
                  <a:pt x="244139" y="242368"/>
                  <a:pt x="226032" y="256854"/>
                </a:cubicBezTo>
                <a:cubicBezTo>
                  <a:pt x="217575" y="263620"/>
                  <a:pt x="205483" y="263704"/>
                  <a:pt x="195209" y="267129"/>
                </a:cubicBezTo>
                <a:cubicBezTo>
                  <a:pt x="188360" y="277403"/>
                  <a:pt x="184303" y="290237"/>
                  <a:pt x="174661" y="297951"/>
                </a:cubicBezTo>
                <a:cubicBezTo>
                  <a:pt x="166204" y="304716"/>
                  <a:pt x="154543" y="306578"/>
                  <a:pt x="143839" y="308225"/>
                </a:cubicBezTo>
                <a:cubicBezTo>
                  <a:pt x="68197" y="319862"/>
                  <a:pt x="59304" y="318499"/>
                  <a:pt x="0" y="318499"/>
                </a:cubicBezTo>
              </a:path>
            </a:pathLst>
          </a:cu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p:cNvSpPr/>
          <p:nvPr/>
        </p:nvSpPr>
        <p:spPr>
          <a:xfrm>
            <a:off x="4569619" y="3871913"/>
            <a:ext cx="697706" cy="402431"/>
          </a:xfrm>
          <a:custGeom>
            <a:avLst/>
            <a:gdLst>
              <a:gd name="connsiteX0" fmla="*/ 697706 w 697706"/>
              <a:gd name="connsiteY0" fmla="*/ 0 h 402431"/>
              <a:gd name="connsiteX1" fmla="*/ 685800 w 697706"/>
              <a:gd name="connsiteY1" fmla="*/ 4762 h 402431"/>
              <a:gd name="connsiteX2" fmla="*/ 678656 w 697706"/>
              <a:gd name="connsiteY2" fmla="*/ 11906 h 402431"/>
              <a:gd name="connsiteX3" fmla="*/ 657225 w 697706"/>
              <a:gd name="connsiteY3" fmla="*/ 23812 h 402431"/>
              <a:gd name="connsiteX4" fmla="*/ 635794 w 697706"/>
              <a:gd name="connsiteY4" fmla="*/ 35718 h 402431"/>
              <a:gd name="connsiteX5" fmla="*/ 621506 w 697706"/>
              <a:gd name="connsiteY5" fmla="*/ 45243 h 402431"/>
              <a:gd name="connsiteX6" fmla="*/ 616744 w 697706"/>
              <a:gd name="connsiteY6" fmla="*/ 52387 h 402431"/>
              <a:gd name="connsiteX7" fmla="*/ 609600 w 697706"/>
              <a:gd name="connsiteY7" fmla="*/ 54768 h 402431"/>
              <a:gd name="connsiteX8" fmla="*/ 600075 w 697706"/>
              <a:gd name="connsiteY8" fmla="*/ 59531 h 402431"/>
              <a:gd name="connsiteX9" fmla="*/ 581025 w 697706"/>
              <a:gd name="connsiteY9" fmla="*/ 71437 h 402431"/>
              <a:gd name="connsiteX10" fmla="*/ 566737 w 697706"/>
              <a:gd name="connsiteY10" fmla="*/ 76200 h 402431"/>
              <a:gd name="connsiteX11" fmla="*/ 557212 w 697706"/>
              <a:gd name="connsiteY11" fmla="*/ 78581 h 402431"/>
              <a:gd name="connsiteX12" fmla="*/ 547687 w 697706"/>
              <a:gd name="connsiteY12" fmla="*/ 83343 h 402431"/>
              <a:gd name="connsiteX13" fmla="*/ 538162 w 697706"/>
              <a:gd name="connsiteY13" fmla="*/ 85725 h 402431"/>
              <a:gd name="connsiteX14" fmla="*/ 528637 w 697706"/>
              <a:gd name="connsiteY14" fmla="*/ 90487 h 402431"/>
              <a:gd name="connsiteX15" fmla="*/ 497681 w 697706"/>
              <a:gd name="connsiteY15" fmla="*/ 92868 h 402431"/>
              <a:gd name="connsiteX16" fmla="*/ 450056 w 697706"/>
              <a:gd name="connsiteY16" fmla="*/ 97631 h 402431"/>
              <a:gd name="connsiteX17" fmla="*/ 414337 w 697706"/>
              <a:gd name="connsiteY17" fmla="*/ 102393 h 402431"/>
              <a:gd name="connsiteX18" fmla="*/ 407194 w 697706"/>
              <a:gd name="connsiteY18" fmla="*/ 104775 h 402431"/>
              <a:gd name="connsiteX19" fmla="*/ 378619 w 697706"/>
              <a:gd name="connsiteY19" fmla="*/ 109537 h 402431"/>
              <a:gd name="connsiteX20" fmla="*/ 359569 w 697706"/>
              <a:gd name="connsiteY20" fmla="*/ 114300 h 402431"/>
              <a:gd name="connsiteX21" fmla="*/ 347662 w 697706"/>
              <a:gd name="connsiteY21" fmla="*/ 116681 h 402431"/>
              <a:gd name="connsiteX22" fmla="*/ 340519 w 697706"/>
              <a:gd name="connsiteY22" fmla="*/ 119062 h 402431"/>
              <a:gd name="connsiteX23" fmla="*/ 330994 w 697706"/>
              <a:gd name="connsiteY23" fmla="*/ 121443 h 402431"/>
              <a:gd name="connsiteX24" fmla="*/ 323850 w 697706"/>
              <a:gd name="connsiteY24" fmla="*/ 126206 h 402431"/>
              <a:gd name="connsiteX25" fmla="*/ 316706 w 697706"/>
              <a:gd name="connsiteY25" fmla="*/ 128587 h 402431"/>
              <a:gd name="connsiteX26" fmla="*/ 311944 w 697706"/>
              <a:gd name="connsiteY26" fmla="*/ 135731 h 402431"/>
              <a:gd name="connsiteX27" fmla="*/ 297656 w 697706"/>
              <a:gd name="connsiteY27" fmla="*/ 145256 h 402431"/>
              <a:gd name="connsiteX28" fmla="*/ 290512 w 697706"/>
              <a:gd name="connsiteY28" fmla="*/ 150018 h 402431"/>
              <a:gd name="connsiteX29" fmla="*/ 285750 w 697706"/>
              <a:gd name="connsiteY29" fmla="*/ 157162 h 402431"/>
              <a:gd name="connsiteX30" fmla="*/ 271462 w 697706"/>
              <a:gd name="connsiteY30" fmla="*/ 173831 h 402431"/>
              <a:gd name="connsiteX31" fmla="*/ 261937 w 697706"/>
              <a:gd name="connsiteY31" fmla="*/ 188118 h 402431"/>
              <a:gd name="connsiteX32" fmla="*/ 257175 w 697706"/>
              <a:gd name="connsiteY32" fmla="*/ 195262 h 402431"/>
              <a:gd name="connsiteX33" fmla="*/ 250031 w 697706"/>
              <a:gd name="connsiteY33" fmla="*/ 204787 h 402431"/>
              <a:gd name="connsiteX34" fmla="*/ 240506 w 697706"/>
              <a:gd name="connsiteY34" fmla="*/ 219075 h 402431"/>
              <a:gd name="connsiteX35" fmla="*/ 238125 w 697706"/>
              <a:gd name="connsiteY35" fmla="*/ 226218 h 402431"/>
              <a:gd name="connsiteX36" fmla="*/ 223837 w 697706"/>
              <a:gd name="connsiteY36" fmla="*/ 240506 h 402431"/>
              <a:gd name="connsiteX37" fmla="*/ 214312 w 697706"/>
              <a:gd name="connsiteY37" fmla="*/ 254793 h 402431"/>
              <a:gd name="connsiteX38" fmla="*/ 197644 w 697706"/>
              <a:gd name="connsiteY38" fmla="*/ 276225 h 402431"/>
              <a:gd name="connsiteX39" fmla="*/ 192881 w 697706"/>
              <a:gd name="connsiteY39" fmla="*/ 283368 h 402431"/>
              <a:gd name="connsiteX40" fmla="*/ 185737 w 697706"/>
              <a:gd name="connsiteY40" fmla="*/ 285750 h 402431"/>
              <a:gd name="connsiteX41" fmla="*/ 178594 w 697706"/>
              <a:gd name="connsiteY41" fmla="*/ 290512 h 402431"/>
              <a:gd name="connsiteX42" fmla="*/ 161925 w 697706"/>
              <a:gd name="connsiteY42" fmla="*/ 311943 h 402431"/>
              <a:gd name="connsiteX43" fmla="*/ 154781 w 697706"/>
              <a:gd name="connsiteY43" fmla="*/ 319087 h 402431"/>
              <a:gd name="connsiteX44" fmla="*/ 147637 w 697706"/>
              <a:gd name="connsiteY44" fmla="*/ 326231 h 402431"/>
              <a:gd name="connsiteX45" fmla="*/ 140494 w 697706"/>
              <a:gd name="connsiteY45" fmla="*/ 330993 h 402431"/>
              <a:gd name="connsiteX46" fmla="*/ 135731 w 697706"/>
              <a:gd name="connsiteY46" fmla="*/ 338137 h 402431"/>
              <a:gd name="connsiteX47" fmla="*/ 130969 w 697706"/>
              <a:gd name="connsiteY47" fmla="*/ 347662 h 402431"/>
              <a:gd name="connsiteX48" fmla="*/ 109537 w 697706"/>
              <a:gd name="connsiteY48" fmla="*/ 359568 h 402431"/>
              <a:gd name="connsiteX49" fmla="*/ 90487 w 697706"/>
              <a:gd name="connsiteY49" fmla="*/ 364331 h 402431"/>
              <a:gd name="connsiteX50" fmla="*/ 66675 w 697706"/>
              <a:gd name="connsiteY50" fmla="*/ 371475 h 402431"/>
              <a:gd name="connsiteX51" fmla="*/ 59531 w 697706"/>
              <a:gd name="connsiteY51" fmla="*/ 373856 h 402431"/>
              <a:gd name="connsiteX52" fmla="*/ 52387 w 697706"/>
              <a:gd name="connsiteY52" fmla="*/ 378618 h 402431"/>
              <a:gd name="connsiteX53" fmla="*/ 33337 w 697706"/>
              <a:gd name="connsiteY53" fmla="*/ 385762 h 402431"/>
              <a:gd name="connsiteX54" fmla="*/ 19050 w 697706"/>
              <a:gd name="connsiteY54" fmla="*/ 390525 h 402431"/>
              <a:gd name="connsiteX55" fmla="*/ 11906 w 697706"/>
              <a:gd name="connsiteY55" fmla="*/ 392906 h 402431"/>
              <a:gd name="connsiteX56" fmla="*/ 4762 w 697706"/>
              <a:gd name="connsiteY56" fmla="*/ 395287 h 402431"/>
              <a:gd name="connsiteX57" fmla="*/ 0 w 697706"/>
              <a:gd name="connsiteY57" fmla="*/ 402431 h 40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97706" h="402431">
                <a:moveTo>
                  <a:pt x="697706" y="0"/>
                </a:moveTo>
                <a:cubicBezTo>
                  <a:pt x="693737" y="1587"/>
                  <a:pt x="689425" y="2497"/>
                  <a:pt x="685800" y="4762"/>
                </a:cubicBezTo>
                <a:cubicBezTo>
                  <a:pt x="682944" y="6547"/>
                  <a:pt x="681314" y="9838"/>
                  <a:pt x="678656" y="11906"/>
                </a:cubicBezTo>
                <a:cubicBezTo>
                  <a:pt x="666374" y="21459"/>
                  <a:pt x="668004" y="20220"/>
                  <a:pt x="657225" y="23812"/>
                </a:cubicBezTo>
                <a:cubicBezTo>
                  <a:pt x="640849" y="34729"/>
                  <a:pt x="648367" y="31527"/>
                  <a:pt x="635794" y="35718"/>
                </a:cubicBezTo>
                <a:cubicBezTo>
                  <a:pt x="631031" y="38893"/>
                  <a:pt x="624681" y="40480"/>
                  <a:pt x="621506" y="45243"/>
                </a:cubicBezTo>
                <a:cubicBezTo>
                  <a:pt x="619919" y="47624"/>
                  <a:pt x="618979" y="50599"/>
                  <a:pt x="616744" y="52387"/>
                </a:cubicBezTo>
                <a:cubicBezTo>
                  <a:pt x="614784" y="53955"/>
                  <a:pt x="611907" y="53779"/>
                  <a:pt x="609600" y="54768"/>
                </a:cubicBezTo>
                <a:cubicBezTo>
                  <a:pt x="606337" y="56166"/>
                  <a:pt x="603085" y="57650"/>
                  <a:pt x="600075" y="59531"/>
                </a:cubicBezTo>
                <a:cubicBezTo>
                  <a:pt x="587336" y="67493"/>
                  <a:pt x="594435" y="66073"/>
                  <a:pt x="581025" y="71437"/>
                </a:cubicBezTo>
                <a:cubicBezTo>
                  <a:pt x="576364" y="73301"/>
                  <a:pt x="571607" y="74983"/>
                  <a:pt x="566737" y="76200"/>
                </a:cubicBezTo>
                <a:cubicBezTo>
                  <a:pt x="563562" y="76994"/>
                  <a:pt x="560276" y="77432"/>
                  <a:pt x="557212" y="78581"/>
                </a:cubicBezTo>
                <a:cubicBezTo>
                  <a:pt x="553888" y="79827"/>
                  <a:pt x="551011" y="82097"/>
                  <a:pt x="547687" y="83343"/>
                </a:cubicBezTo>
                <a:cubicBezTo>
                  <a:pt x="544623" y="84492"/>
                  <a:pt x="541226" y="84576"/>
                  <a:pt x="538162" y="85725"/>
                </a:cubicBezTo>
                <a:cubicBezTo>
                  <a:pt x="534838" y="86971"/>
                  <a:pt x="532133" y="89870"/>
                  <a:pt x="528637" y="90487"/>
                </a:cubicBezTo>
                <a:cubicBezTo>
                  <a:pt x="518445" y="92285"/>
                  <a:pt x="507994" y="92008"/>
                  <a:pt x="497681" y="92868"/>
                </a:cubicBezTo>
                <a:cubicBezTo>
                  <a:pt x="473454" y="94887"/>
                  <a:pt x="472720" y="95113"/>
                  <a:pt x="450056" y="97631"/>
                </a:cubicBezTo>
                <a:cubicBezTo>
                  <a:pt x="426690" y="103472"/>
                  <a:pt x="458084" y="96143"/>
                  <a:pt x="414337" y="102393"/>
                </a:cubicBezTo>
                <a:cubicBezTo>
                  <a:pt x="411852" y="102748"/>
                  <a:pt x="409655" y="104283"/>
                  <a:pt x="407194" y="104775"/>
                </a:cubicBezTo>
                <a:cubicBezTo>
                  <a:pt x="397725" y="106669"/>
                  <a:pt x="387987" y="107195"/>
                  <a:pt x="378619" y="109537"/>
                </a:cubicBezTo>
                <a:cubicBezTo>
                  <a:pt x="372269" y="111125"/>
                  <a:pt x="365987" y="113017"/>
                  <a:pt x="359569" y="114300"/>
                </a:cubicBezTo>
                <a:cubicBezTo>
                  <a:pt x="355600" y="115094"/>
                  <a:pt x="351589" y="115699"/>
                  <a:pt x="347662" y="116681"/>
                </a:cubicBezTo>
                <a:cubicBezTo>
                  <a:pt x="345227" y="117290"/>
                  <a:pt x="342932" y="118373"/>
                  <a:pt x="340519" y="119062"/>
                </a:cubicBezTo>
                <a:cubicBezTo>
                  <a:pt x="337372" y="119961"/>
                  <a:pt x="334169" y="120649"/>
                  <a:pt x="330994" y="121443"/>
                </a:cubicBezTo>
                <a:cubicBezTo>
                  <a:pt x="328613" y="123031"/>
                  <a:pt x="326410" y="124926"/>
                  <a:pt x="323850" y="126206"/>
                </a:cubicBezTo>
                <a:cubicBezTo>
                  <a:pt x="321605" y="127329"/>
                  <a:pt x="318666" y="127019"/>
                  <a:pt x="316706" y="128587"/>
                </a:cubicBezTo>
                <a:cubicBezTo>
                  <a:pt x="314471" y="130375"/>
                  <a:pt x="314098" y="133846"/>
                  <a:pt x="311944" y="135731"/>
                </a:cubicBezTo>
                <a:cubicBezTo>
                  <a:pt x="307636" y="139500"/>
                  <a:pt x="302419" y="142081"/>
                  <a:pt x="297656" y="145256"/>
                </a:cubicBezTo>
                <a:lnTo>
                  <a:pt x="290512" y="150018"/>
                </a:lnTo>
                <a:cubicBezTo>
                  <a:pt x="288925" y="152399"/>
                  <a:pt x="287582" y="154963"/>
                  <a:pt x="285750" y="157162"/>
                </a:cubicBezTo>
                <a:cubicBezTo>
                  <a:pt x="270327" y="175670"/>
                  <a:pt x="287076" y="151527"/>
                  <a:pt x="271462" y="173831"/>
                </a:cubicBezTo>
                <a:cubicBezTo>
                  <a:pt x="268180" y="178520"/>
                  <a:pt x="265112" y="183356"/>
                  <a:pt x="261937" y="188118"/>
                </a:cubicBezTo>
                <a:cubicBezTo>
                  <a:pt x="260350" y="190499"/>
                  <a:pt x="258892" y="192973"/>
                  <a:pt x="257175" y="195262"/>
                </a:cubicBezTo>
                <a:lnTo>
                  <a:pt x="250031" y="204787"/>
                </a:lnTo>
                <a:cubicBezTo>
                  <a:pt x="244370" y="221772"/>
                  <a:pt x="252397" y="201240"/>
                  <a:pt x="240506" y="219075"/>
                </a:cubicBezTo>
                <a:cubicBezTo>
                  <a:pt x="239114" y="221163"/>
                  <a:pt x="239666" y="224237"/>
                  <a:pt x="238125" y="226218"/>
                </a:cubicBezTo>
                <a:cubicBezTo>
                  <a:pt x="233990" y="231535"/>
                  <a:pt x="227573" y="234902"/>
                  <a:pt x="223837" y="240506"/>
                </a:cubicBezTo>
                <a:lnTo>
                  <a:pt x="214312" y="254793"/>
                </a:lnTo>
                <a:cubicBezTo>
                  <a:pt x="207809" y="274306"/>
                  <a:pt x="219053" y="244118"/>
                  <a:pt x="197644" y="276225"/>
                </a:cubicBezTo>
                <a:cubicBezTo>
                  <a:pt x="196056" y="278606"/>
                  <a:pt x="195116" y="281580"/>
                  <a:pt x="192881" y="283368"/>
                </a:cubicBezTo>
                <a:cubicBezTo>
                  <a:pt x="190921" y="284936"/>
                  <a:pt x="187982" y="284627"/>
                  <a:pt x="185737" y="285750"/>
                </a:cubicBezTo>
                <a:cubicBezTo>
                  <a:pt x="183178" y="287030"/>
                  <a:pt x="180975" y="288925"/>
                  <a:pt x="178594" y="290512"/>
                </a:cubicBezTo>
                <a:cubicBezTo>
                  <a:pt x="174082" y="304045"/>
                  <a:pt x="177987" y="295881"/>
                  <a:pt x="161925" y="311943"/>
                </a:cubicBezTo>
                <a:lnTo>
                  <a:pt x="154781" y="319087"/>
                </a:lnTo>
                <a:cubicBezTo>
                  <a:pt x="152400" y="321468"/>
                  <a:pt x="150439" y="324363"/>
                  <a:pt x="147637" y="326231"/>
                </a:cubicBezTo>
                <a:lnTo>
                  <a:pt x="140494" y="330993"/>
                </a:lnTo>
                <a:cubicBezTo>
                  <a:pt x="138906" y="333374"/>
                  <a:pt x="137151" y="335652"/>
                  <a:pt x="135731" y="338137"/>
                </a:cubicBezTo>
                <a:cubicBezTo>
                  <a:pt x="133970" y="341219"/>
                  <a:pt x="133479" y="345152"/>
                  <a:pt x="130969" y="347662"/>
                </a:cubicBezTo>
                <a:cubicBezTo>
                  <a:pt x="124486" y="354145"/>
                  <a:pt x="117773" y="357322"/>
                  <a:pt x="109537" y="359568"/>
                </a:cubicBezTo>
                <a:cubicBezTo>
                  <a:pt x="103222" y="361290"/>
                  <a:pt x="96837" y="362743"/>
                  <a:pt x="90487" y="364331"/>
                </a:cubicBezTo>
                <a:cubicBezTo>
                  <a:pt x="76082" y="367932"/>
                  <a:pt x="84082" y="365672"/>
                  <a:pt x="66675" y="371475"/>
                </a:cubicBezTo>
                <a:cubicBezTo>
                  <a:pt x="64294" y="372269"/>
                  <a:pt x="61620" y="372464"/>
                  <a:pt x="59531" y="373856"/>
                </a:cubicBezTo>
                <a:cubicBezTo>
                  <a:pt x="57150" y="375443"/>
                  <a:pt x="54872" y="377198"/>
                  <a:pt x="52387" y="378618"/>
                </a:cubicBezTo>
                <a:cubicBezTo>
                  <a:pt x="40615" y="385344"/>
                  <a:pt x="45678" y="382059"/>
                  <a:pt x="33337" y="385762"/>
                </a:cubicBezTo>
                <a:cubicBezTo>
                  <a:pt x="28529" y="387205"/>
                  <a:pt x="23812" y="388937"/>
                  <a:pt x="19050" y="390525"/>
                </a:cubicBezTo>
                <a:lnTo>
                  <a:pt x="11906" y="392906"/>
                </a:lnTo>
                <a:lnTo>
                  <a:pt x="4762" y="395287"/>
                </a:lnTo>
                <a:lnTo>
                  <a:pt x="0" y="402431"/>
                </a:lnTo>
              </a:path>
            </a:pathLst>
          </a:cu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a:xfrm>
            <a:off x="4451350" y="2476500"/>
            <a:ext cx="241300" cy="114300"/>
          </a:xfrm>
          <a:custGeom>
            <a:avLst/>
            <a:gdLst>
              <a:gd name="connsiteX0" fmla="*/ 241300 w 241300"/>
              <a:gd name="connsiteY0" fmla="*/ 0 h 114300"/>
              <a:gd name="connsiteX1" fmla="*/ 190500 w 241300"/>
              <a:gd name="connsiteY1" fmla="*/ 31750 h 114300"/>
              <a:gd name="connsiteX2" fmla="*/ 171450 w 241300"/>
              <a:gd name="connsiteY2" fmla="*/ 44450 h 114300"/>
              <a:gd name="connsiteX3" fmla="*/ 114300 w 241300"/>
              <a:gd name="connsiteY3" fmla="*/ 69850 h 114300"/>
              <a:gd name="connsiteX4" fmla="*/ 101600 w 241300"/>
              <a:gd name="connsiteY4" fmla="*/ 88900 h 114300"/>
              <a:gd name="connsiteX5" fmla="*/ 63500 w 241300"/>
              <a:gd name="connsiteY5" fmla="*/ 101600 h 114300"/>
              <a:gd name="connsiteX6" fmla="*/ 44450 w 241300"/>
              <a:gd name="connsiteY6" fmla="*/ 107950 h 114300"/>
              <a:gd name="connsiteX7" fmla="*/ 25400 w 241300"/>
              <a:gd name="connsiteY7" fmla="*/ 114300 h 114300"/>
              <a:gd name="connsiteX8" fmla="*/ 0 w 241300"/>
              <a:gd name="connsiteY8" fmla="*/ 1143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300" h="114300">
                <a:moveTo>
                  <a:pt x="241300" y="0"/>
                </a:moveTo>
                <a:cubicBezTo>
                  <a:pt x="168430" y="58296"/>
                  <a:pt x="240134" y="6933"/>
                  <a:pt x="190500" y="31750"/>
                </a:cubicBezTo>
                <a:cubicBezTo>
                  <a:pt x="183674" y="35163"/>
                  <a:pt x="178424" y="41350"/>
                  <a:pt x="171450" y="44450"/>
                </a:cubicBezTo>
                <a:cubicBezTo>
                  <a:pt x="103440" y="74677"/>
                  <a:pt x="157413" y="41108"/>
                  <a:pt x="114300" y="69850"/>
                </a:cubicBezTo>
                <a:cubicBezTo>
                  <a:pt x="110067" y="76200"/>
                  <a:pt x="108072" y="84855"/>
                  <a:pt x="101600" y="88900"/>
                </a:cubicBezTo>
                <a:cubicBezTo>
                  <a:pt x="90248" y="95995"/>
                  <a:pt x="76200" y="97367"/>
                  <a:pt x="63500" y="101600"/>
                </a:cubicBezTo>
                <a:lnTo>
                  <a:pt x="44450" y="107950"/>
                </a:lnTo>
                <a:cubicBezTo>
                  <a:pt x="38100" y="110067"/>
                  <a:pt x="32093" y="114300"/>
                  <a:pt x="25400" y="114300"/>
                </a:cubicBezTo>
                <a:lnTo>
                  <a:pt x="0" y="114300"/>
                </a:lnTo>
              </a:path>
            </a:pathLst>
          </a:cu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103690" y="869185"/>
            <a:ext cx="2980636" cy="3794698"/>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p:cNvSpPr txBox="1"/>
          <p:nvPr/>
        </p:nvSpPr>
        <p:spPr>
          <a:xfrm>
            <a:off x="134692" y="896640"/>
            <a:ext cx="295108" cy="461665"/>
          </a:xfrm>
          <a:prstGeom prst="rect">
            <a:avLst/>
          </a:prstGeom>
          <a:noFill/>
        </p:spPr>
        <p:txBody>
          <a:bodyPr wrap="square" rtlCol="0">
            <a:spAutoFit/>
          </a:bodyPr>
          <a:lstStyle/>
          <a:p>
            <a:r>
              <a:rPr lang="en-US" sz="2400" b="1" dirty="0" smtClean="0">
                <a:solidFill>
                  <a:srgbClr val="FF0000"/>
                </a:solidFill>
              </a:rPr>
              <a:t>1</a:t>
            </a:r>
            <a:endParaRPr lang="en-US" sz="2400" b="1" dirty="0">
              <a:solidFill>
                <a:srgbClr val="FF0000"/>
              </a:solidFill>
            </a:endParaRPr>
          </a:p>
        </p:txBody>
      </p:sp>
      <p:sp>
        <p:nvSpPr>
          <p:cNvPr id="129" name="TextBox 128"/>
          <p:cNvSpPr txBox="1"/>
          <p:nvPr/>
        </p:nvSpPr>
        <p:spPr>
          <a:xfrm>
            <a:off x="3388179" y="730124"/>
            <a:ext cx="295108" cy="461665"/>
          </a:xfrm>
          <a:prstGeom prst="rect">
            <a:avLst/>
          </a:prstGeom>
          <a:noFill/>
        </p:spPr>
        <p:txBody>
          <a:bodyPr wrap="square" rtlCol="0">
            <a:spAutoFit/>
          </a:bodyPr>
          <a:lstStyle/>
          <a:p>
            <a:r>
              <a:rPr lang="en-US" sz="2400" b="1" dirty="0">
                <a:solidFill>
                  <a:srgbClr val="FF0000"/>
                </a:solidFill>
              </a:rPr>
              <a:t>2</a:t>
            </a:r>
            <a:endParaRPr lang="en-US" sz="2400" b="1" dirty="0">
              <a:solidFill>
                <a:srgbClr val="FF0000"/>
              </a:solidFill>
            </a:endParaRPr>
          </a:p>
        </p:txBody>
      </p:sp>
      <p:sp>
        <p:nvSpPr>
          <p:cNvPr id="130" name="Rectangle 129"/>
          <p:cNvSpPr/>
          <p:nvPr/>
        </p:nvSpPr>
        <p:spPr>
          <a:xfrm>
            <a:off x="90160" y="4746528"/>
            <a:ext cx="6303513" cy="206654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95191" y="4713259"/>
            <a:ext cx="295108" cy="461665"/>
          </a:xfrm>
          <a:prstGeom prst="rect">
            <a:avLst/>
          </a:prstGeom>
          <a:noFill/>
        </p:spPr>
        <p:txBody>
          <a:bodyPr wrap="square" rtlCol="0">
            <a:spAutoFit/>
          </a:bodyPr>
          <a:lstStyle/>
          <a:p>
            <a:r>
              <a:rPr lang="en-US" sz="2400" b="1" dirty="0" smtClean="0">
                <a:solidFill>
                  <a:srgbClr val="FF0000"/>
                </a:solidFill>
              </a:rPr>
              <a:t>3</a:t>
            </a:r>
            <a:endParaRPr lang="en-US" sz="2400" b="1" dirty="0">
              <a:solidFill>
                <a:srgbClr val="FF0000"/>
              </a:solidFill>
            </a:endParaRPr>
          </a:p>
        </p:txBody>
      </p:sp>
      <p:sp>
        <p:nvSpPr>
          <p:cNvPr id="134" name="TextBox 133"/>
          <p:cNvSpPr txBox="1"/>
          <p:nvPr/>
        </p:nvSpPr>
        <p:spPr>
          <a:xfrm>
            <a:off x="541425" y="4756391"/>
            <a:ext cx="6189487" cy="954107"/>
          </a:xfrm>
          <a:prstGeom prst="rect">
            <a:avLst/>
          </a:prstGeom>
          <a:noFill/>
        </p:spPr>
        <p:txBody>
          <a:bodyPr wrap="square" rtlCol="0">
            <a:spAutoFit/>
          </a:bodyPr>
          <a:lstStyle/>
          <a:p>
            <a:r>
              <a:rPr lang="en-US" sz="1400" b="1" dirty="0" smtClean="0">
                <a:solidFill>
                  <a:srgbClr val="FF0000"/>
                </a:solidFill>
              </a:rPr>
              <a:t>Wrap up </a:t>
            </a:r>
            <a:r>
              <a:rPr lang="en-US" sz="1400" dirty="0" smtClean="0"/>
              <a:t>(for the first PRIS journal paper)</a:t>
            </a:r>
            <a:r>
              <a:rPr lang="en-US" sz="1400" b="1" dirty="0" smtClean="0"/>
              <a:t>:   </a:t>
            </a:r>
          </a:p>
          <a:p>
            <a:r>
              <a:rPr lang="en-US" sz="1400" dirty="0"/>
              <a:t>R</a:t>
            </a:r>
            <a:r>
              <a:rPr lang="en-US" sz="1400" dirty="0" smtClean="0"/>
              <a:t>ecovery the following patch with a few (i.e. 6) partially overlapping windows (roughly indicated below) </a:t>
            </a:r>
            <a:r>
              <a:rPr lang="en-US" sz="1400" dirty="0" smtClean="0">
                <a:sym typeface="Wingdings" panose="05000000000000000000" pitchFamily="2" charset="2"/>
              </a:rPr>
              <a:t> </a:t>
            </a:r>
            <a:r>
              <a:rPr lang="en-US" sz="1400" dirty="0" smtClean="0"/>
              <a:t>stich the results together in 3D </a:t>
            </a:r>
            <a:r>
              <a:rPr lang="en-US" sz="1400" dirty="0" smtClean="0">
                <a:sym typeface="Wingdings" panose="05000000000000000000" pitchFamily="2" charset="2"/>
              </a:rPr>
              <a:t></a:t>
            </a:r>
            <a:r>
              <a:rPr lang="en-US" sz="1400" dirty="0" smtClean="0"/>
              <a:t> produce 3D rendering as a SI movie </a:t>
            </a:r>
            <a:r>
              <a:rPr lang="en-US" sz="1400" dirty="0" smtClean="0">
                <a:sym typeface="Wingdings" panose="05000000000000000000" pitchFamily="2" charset="2"/>
              </a:rPr>
              <a:t> make better figures </a:t>
            </a:r>
            <a:r>
              <a:rPr lang="en-US" sz="1400" dirty="0" smtClean="0"/>
              <a:t> DONE.</a:t>
            </a:r>
          </a:p>
        </p:txBody>
      </p:sp>
      <p:pic>
        <p:nvPicPr>
          <p:cNvPr id="136" name="Picture 135"/>
          <p:cNvPicPr>
            <a:picLocks noChangeAspect="1"/>
          </p:cNvPicPr>
          <p:nvPr/>
        </p:nvPicPr>
        <p:blipFill rotWithShape="1">
          <a:blip r:embed="rId6"/>
          <a:srcRect t="31210" b="34318"/>
          <a:stretch/>
        </p:blipFill>
        <p:spPr>
          <a:xfrm>
            <a:off x="621078" y="5822993"/>
            <a:ext cx="5495925" cy="955496"/>
          </a:xfrm>
          <a:prstGeom prst="rect">
            <a:avLst/>
          </a:prstGeom>
        </p:spPr>
      </p:pic>
      <p:sp>
        <p:nvSpPr>
          <p:cNvPr id="137" name="Rectangle 136"/>
          <p:cNvSpPr/>
          <p:nvPr/>
        </p:nvSpPr>
        <p:spPr>
          <a:xfrm>
            <a:off x="1468723" y="6177607"/>
            <a:ext cx="496338" cy="40107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1691348" y="6076976"/>
            <a:ext cx="496338" cy="40107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1884784" y="6000018"/>
            <a:ext cx="496338" cy="40107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2078220" y="5899387"/>
            <a:ext cx="496338" cy="401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4304470" y="6154660"/>
            <a:ext cx="496338" cy="40107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4527095" y="6054029"/>
            <a:ext cx="496338" cy="40107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4720531" y="5977071"/>
            <a:ext cx="496338" cy="40107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4913967" y="5876440"/>
            <a:ext cx="496338" cy="401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0827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TotalTime>
  <Words>285</Words>
  <Application>Microsoft Office PowerPoint</Application>
  <PresentationFormat>Widescreen</PresentationFormat>
  <Paragraphs>22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xiyu yi</dc:creator>
  <cp:lastModifiedBy>xiyu yi</cp:lastModifiedBy>
  <cp:revision>17</cp:revision>
  <dcterms:created xsi:type="dcterms:W3CDTF">2019-05-08T19:16:45Z</dcterms:created>
  <dcterms:modified xsi:type="dcterms:W3CDTF">2019-05-09T01:30:17Z</dcterms:modified>
</cp:coreProperties>
</file>