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B1C-659F-4DE5-961B-65E5BCEE8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6CBCB-29E4-43ED-AF08-F5EF05AC0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E26B-2335-48CF-B7EB-2694112B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5FF3-912E-46B3-B3C2-7B72EA76915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925C-F535-47EE-86FC-D2D2A5BB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079F-5464-4FA2-A664-671DC199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E5D8-924D-447B-87F6-5A8E86B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5EA0-D17B-4D8E-BD55-5874D632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7B0F7-340F-471A-85C3-ED854105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C7962-DB1B-46E1-8C3F-49681C54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5FF3-912E-46B3-B3C2-7B72EA76915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23E5B-81DF-4616-A2EB-CB5CAD66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ED13-779E-4464-841B-F02EEBCD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E5D8-924D-447B-87F6-5A8E86B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6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7F6F1-9144-4EBA-8960-3C4147D8B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3084A-3143-46DC-93D7-2375857BD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C09D-AF83-42AF-AFF0-9F576E1A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5FF3-912E-46B3-B3C2-7B72EA76915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D983-BBC9-4C2E-AB5F-0692A29E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559C-B3ED-4B34-955F-7722933B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E5D8-924D-447B-87F6-5A8E86B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3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5BE8-3CCC-4E07-952B-ACEDC357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637C-F6C7-4420-8C2F-05491CE1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9EB4-8404-4DB8-B152-31DF8B0C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5FF3-912E-46B3-B3C2-7B72EA76915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ECE91-A60B-46C8-8F19-4797B76C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9C1C-1213-4A0E-B246-C963CB2F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E5D8-924D-447B-87F6-5A8E86B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06AB-1EC7-4E8F-803C-51801AB3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3E10C-2643-4A07-9AC0-04C05C2F8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10EE-42C9-4570-BF58-47EBD7CC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5FF3-912E-46B3-B3C2-7B72EA76915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674B-6973-4558-8081-08CBB192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891C-247D-4C63-AEE9-9AD27D12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E5D8-924D-447B-87F6-5A8E86B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0691-AB89-4C09-9E32-E66A1522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DFEF-87AF-4302-938B-B0D112134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51674-F7B6-4732-9180-0B824116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A640-1A3F-4E67-BD0E-FDF84B82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5FF3-912E-46B3-B3C2-7B72EA76915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F5B7A-032D-4368-8648-FF70D5E3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1E342-A524-42C7-8394-8D5529D1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E5D8-924D-447B-87F6-5A8E86B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6433-B7D4-4E6B-ACE5-D8109D46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8B57-27E9-4343-B4F3-D3AA7D07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C295D-3175-4C30-841F-D8D9657D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62F86-7795-4463-8128-97356676B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0F096-B37D-41A4-9F2A-135502C7B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7A742-1E4C-416F-A738-2A431CC1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5FF3-912E-46B3-B3C2-7B72EA76915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95D15-502E-4881-A270-B10DADDC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4CC4D-FEBB-4359-A836-B19F036E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E5D8-924D-447B-87F6-5A8E86B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1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487E-915F-483D-AEDD-70D391C4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5C421-2925-4538-8B86-50391745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5FF3-912E-46B3-B3C2-7B72EA76915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C3EBC-99BC-4AE6-B106-1A5233F8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D6F8B-3039-4158-8918-445F1580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E5D8-924D-447B-87F6-5A8E86B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8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ADA4D-7563-4F02-BCDB-76D03875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5FF3-912E-46B3-B3C2-7B72EA76915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6A830-94AC-40BF-954D-F9589CE7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B7C76-45AC-429F-916B-687AA913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E5D8-924D-447B-87F6-5A8E86B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A129-057C-4B80-A608-0C1F2729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0C06-6CBF-456E-80DB-DE6142138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3F6BE-AD06-4DA0-83C3-94A72870C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50022-DAAE-4075-882F-6E50591D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5FF3-912E-46B3-B3C2-7B72EA76915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35C83-B179-424B-87AA-FD0DFF20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5345A-10FE-4612-9E6F-C3FEEB7F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E5D8-924D-447B-87F6-5A8E86B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CF97-0B25-424C-A232-CB648200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A1E3D-DD7C-4674-9A4B-1AD2AE18A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503C-F1E0-4386-B651-492255D2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8865D-92F4-48DD-A5EC-2CF4C6F9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5FF3-912E-46B3-B3C2-7B72EA76915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4D11D-64BF-4383-9E3A-2DD0531E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45A7E-71B9-42BE-BB61-204650EC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E5D8-924D-447B-87F6-5A8E86B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0DF53-0E42-41EF-9204-D794566B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1914A-E0AC-445E-B63F-2579C9069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5284-FC44-4DDB-9D77-58FBC53BD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F5FF3-912E-46B3-B3C2-7B72EA76915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7AEE-4220-4924-9458-389EBED5C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5FF5-6576-4B31-B602-8D7A1C732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E5D8-924D-447B-87F6-5A8E86B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FF82-CE3B-472A-8655-988E5E18F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PyPRIS</a:t>
            </a:r>
            <a:r>
              <a:rPr lang="en-US" dirty="0"/>
              <a:t> Class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DFA81-6E7F-42BC-8792-91A150A92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02B7C2-F32D-4748-AAD2-A9620B0CF806}"/>
              </a:ext>
            </a:extLst>
          </p:cNvPr>
          <p:cNvSpPr/>
          <p:nvPr/>
        </p:nvSpPr>
        <p:spPr>
          <a:xfrm>
            <a:off x="4062248" y="2575036"/>
            <a:ext cx="2138856" cy="1255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PyPRIS</a:t>
            </a:r>
            <a:endParaRPr lang="en-US" u="sn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94B47F-EF4B-414D-BCEC-696CB0D951AA}"/>
              </a:ext>
            </a:extLst>
          </p:cNvPr>
          <p:cNvSpPr/>
          <p:nvPr/>
        </p:nvSpPr>
        <p:spPr>
          <a:xfrm>
            <a:off x="7375208" y="2606568"/>
            <a:ext cx="2138856" cy="125598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CSSolver</a:t>
            </a:r>
            <a:endParaRPr lang="en-US" u="sn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AF485C-7DDA-4373-B6AF-73EB07C76A42}"/>
              </a:ext>
            </a:extLst>
          </p:cNvPr>
          <p:cNvSpPr/>
          <p:nvPr/>
        </p:nvSpPr>
        <p:spPr>
          <a:xfrm>
            <a:off x="10289628" y="1634360"/>
            <a:ext cx="1513490" cy="94067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Linbreg</a:t>
            </a:r>
            <a:endParaRPr lang="en-US" u="s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D15858-5CAE-44D8-BA3F-AEA37638B105}"/>
              </a:ext>
            </a:extLst>
          </p:cNvPr>
          <p:cNvCxnSpPr>
            <a:endCxn id="4" idx="1"/>
          </p:cNvCxnSpPr>
          <p:nvPr/>
        </p:nvCxnSpPr>
        <p:spPr>
          <a:xfrm>
            <a:off x="2737946" y="3203029"/>
            <a:ext cx="132430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9F6B58-8B32-4198-A319-67DB2A721A67}"/>
              </a:ext>
            </a:extLst>
          </p:cNvPr>
          <p:cNvSpPr/>
          <p:nvPr/>
        </p:nvSpPr>
        <p:spPr>
          <a:xfrm>
            <a:off x="2762447" y="2926030"/>
            <a:ext cx="16875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u="sng" dirty="0">
                <a:solidFill>
                  <a:schemeClr val="accent2"/>
                </a:solidFill>
              </a:rPr>
              <a:t>Blur/Observation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EEBBE7B-BCCC-4B53-AD92-63E67374C534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6772390" y="934322"/>
            <a:ext cx="31532" cy="3312960"/>
          </a:xfrm>
          <a:prstGeom prst="bentConnector3">
            <a:avLst>
              <a:gd name="adj1" fmla="val -724978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7EDB7-1399-4024-BBC2-7FE7918EC7BB}"/>
              </a:ext>
            </a:extLst>
          </p:cNvPr>
          <p:cNvSpPr/>
          <p:nvPr/>
        </p:nvSpPr>
        <p:spPr>
          <a:xfrm>
            <a:off x="6201105" y="1692166"/>
            <a:ext cx="1566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u="sng" dirty="0">
                <a:solidFill>
                  <a:schemeClr val="accent1"/>
                </a:solidFill>
              </a:rPr>
              <a:t>Blur/Observation</a:t>
            </a:r>
          </a:p>
          <a:p>
            <a:r>
              <a:rPr lang="en-US" sz="1200" i="1" u="sng" dirty="0">
                <a:solidFill>
                  <a:schemeClr val="accent1"/>
                </a:solidFill>
              </a:rPr>
              <a:t>Sensing Matrix</a:t>
            </a:r>
          </a:p>
          <a:p>
            <a:r>
              <a:rPr lang="en-US" sz="1200" i="1" u="sng" dirty="0">
                <a:solidFill>
                  <a:schemeClr val="accent1"/>
                </a:solidFill>
              </a:rPr>
              <a:t>Candidate Locations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47957EB-C280-4B19-99FD-FEA08E737767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 flipH="1">
            <a:off x="6772390" y="2190308"/>
            <a:ext cx="31532" cy="3312960"/>
          </a:xfrm>
          <a:prstGeom prst="bentConnector3">
            <a:avLst>
              <a:gd name="adj1" fmla="val -724978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3A48D4-BBBE-43DC-9950-67EBC392A09B}"/>
              </a:ext>
            </a:extLst>
          </p:cNvPr>
          <p:cNvSpPr/>
          <p:nvPr/>
        </p:nvSpPr>
        <p:spPr>
          <a:xfrm>
            <a:off x="5704575" y="4106920"/>
            <a:ext cx="255926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- Preparation for new refinement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- Refine candidates with current </a:t>
            </a:r>
            <a:r>
              <a:rPr lang="en-US" sz="1100" u="sng" dirty="0" err="1">
                <a:solidFill>
                  <a:schemeClr val="tx2"/>
                </a:solidFill>
              </a:rPr>
              <a:t>CSSolver</a:t>
            </a:r>
            <a:endParaRPr lang="en-US" sz="1100" u="sng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accent1"/>
                </a:solidFill>
              </a:rPr>
              <a:t>- Generate new sensing matrix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C692CC-14DE-4334-BFB8-110A0D59747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9514064" y="2104698"/>
            <a:ext cx="775564" cy="1129863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569ECCC-9AC7-44F5-B74D-E575719AE7E4}"/>
              </a:ext>
            </a:extLst>
          </p:cNvPr>
          <p:cNvSpPr/>
          <p:nvPr/>
        </p:nvSpPr>
        <p:spPr>
          <a:xfrm>
            <a:off x="6315430" y="3003729"/>
            <a:ext cx="945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Refinement </a:t>
            </a:r>
          </a:p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Iteration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709C2-D938-4E0D-B61F-1591E6CDE98E}"/>
              </a:ext>
            </a:extLst>
          </p:cNvPr>
          <p:cNvSpPr/>
          <p:nvPr/>
        </p:nvSpPr>
        <p:spPr>
          <a:xfrm>
            <a:off x="9792991" y="2220107"/>
            <a:ext cx="400110" cy="92531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A95B5B5-570C-4099-898B-13F805BA3A4D}"/>
              </a:ext>
            </a:extLst>
          </p:cNvPr>
          <p:cNvSpPr/>
          <p:nvPr/>
        </p:nvSpPr>
        <p:spPr>
          <a:xfrm>
            <a:off x="599090" y="2575036"/>
            <a:ext cx="2138856" cy="12559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ObserveStation</a:t>
            </a:r>
            <a:endParaRPr lang="en-US" u="sng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034964-5D29-41E0-9F1D-4027DC6E5ACA}"/>
              </a:ext>
            </a:extLst>
          </p:cNvPr>
          <p:cNvSpPr/>
          <p:nvPr/>
        </p:nvSpPr>
        <p:spPr>
          <a:xfrm>
            <a:off x="1288832" y="3415862"/>
            <a:ext cx="759372" cy="253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err="1">
                <a:solidFill>
                  <a:schemeClr val="tx1"/>
                </a:solidFill>
              </a:rPr>
              <a:t>SingleObs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82BFE50-3213-4263-9C2D-1E4CAC04C9F2}"/>
              </a:ext>
            </a:extLst>
          </p:cNvPr>
          <p:cNvSpPr/>
          <p:nvPr/>
        </p:nvSpPr>
        <p:spPr>
          <a:xfrm>
            <a:off x="10752086" y="2278118"/>
            <a:ext cx="606970" cy="202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>
                <a:solidFill>
                  <a:schemeClr val="tx1"/>
                </a:solidFill>
              </a:rPr>
              <a:t>Kick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BFE908-9460-4ECD-8128-1EDA5CF6FE96}"/>
              </a:ext>
            </a:extLst>
          </p:cNvPr>
          <p:cNvSpPr/>
          <p:nvPr/>
        </p:nvSpPr>
        <p:spPr>
          <a:xfrm>
            <a:off x="2762447" y="2726730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Sends: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F83B3C-3515-4B68-B0D4-3B976670F852}"/>
              </a:ext>
            </a:extLst>
          </p:cNvPr>
          <p:cNvSpPr/>
          <p:nvPr/>
        </p:nvSpPr>
        <p:spPr>
          <a:xfrm>
            <a:off x="6201104" y="1495860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Sends: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8792B9-54F1-4305-A0B9-0245BC40F449}"/>
              </a:ext>
            </a:extLst>
          </p:cNvPr>
          <p:cNvSpPr/>
          <p:nvPr/>
        </p:nvSpPr>
        <p:spPr>
          <a:xfrm>
            <a:off x="5261403" y="4075388"/>
            <a:ext cx="540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Does:</a:t>
            </a:r>
          </a:p>
        </p:txBody>
      </p:sp>
    </p:spTree>
    <p:extLst>
      <p:ext uri="{BB962C8B-B14F-4D97-AF65-F5344CB8AC3E}">
        <p14:creationId xmlns:p14="http://schemas.microsoft.com/office/powerpoint/2010/main" val="92412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95B811-88C3-42FB-B15C-677B465B1479}"/>
              </a:ext>
            </a:extLst>
          </p:cNvPr>
          <p:cNvSpPr/>
          <p:nvPr/>
        </p:nvSpPr>
        <p:spPr>
          <a:xfrm>
            <a:off x="1101812" y="1143451"/>
            <a:ext cx="2151106" cy="50418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Contains: </a:t>
            </a:r>
          </a:p>
          <a:p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Observer</a:t>
            </a:r>
          </a:p>
          <a:p>
            <a:pPr marL="171450" indent="-171450">
              <a:buFontTx/>
              <a:buChar char="-"/>
            </a:pPr>
            <a:endParaRPr lang="en-US" sz="1400" dirty="0"/>
          </a:p>
          <a:p>
            <a:pPr marL="171450" indent="-171450">
              <a:buFontTx/>
              <a:buChar char="-"/>
            </a:pPr>
            <a:endParaRPr lang="en-US" sz="1400" dirty="0"/>
          </a:p>
          <a:p>
            <a:pPr marL="171450" indent="-171450">
              <a:buFontTx/>
              <a:buChar char="-"/>
            </a:pPr>
            <a:endParaRPr lang="en-US" sz="1400" dirty="0"/>
          </a:p>
          <a:p>
            <a:pPr marL="171450" indent="-171450">
              <a:buFontTx/>
              <a:buChar char="-"/>
            </a:pPr>
            <a:endParaRPr lang="en-US" sz="1400" dirty="0"/>
          </a:p>
          <a:p>
            <a:pPr marL="171450" indent="-171450">
              <a:buFontTx/>
              <a:buChar char="-"/>
            </a:pPr>
            <a:endParaRPr lang="en-US" sz="1400" dirty="0"/>
          </a:p>
          <a:p>
            <a:pPr marL="171450" indent="-171450">
              <a:buFontTx/>
              <a:buChar char="-"/>
            </a:pPr>
            <a:endParaRPr lang="en-US" sz="1400" dirty="0"/>
          </a:p>
          <a:p>
            <a:pPr marL="171450" indent="-171450">
              <a:buFontTx/>
              <a:buChar char="-"/>
            </a:pPr>
            <a:endParaRPr lang="en-US" sz="1400" dirty="0"/>
          </a:p>
          <a:p>
            <a:pPr marL="171450" indent="-171450">
              <a:buFontTx/>
              <a:buChar char="-"/>
            </a:pPr>
            <a:endParaRPr lang="en-US" sz="1400" dirty="0"/>
          </a:p>
          <a:p>
            <a:pPr marL="171450" indent="-171450">
              <a:buFontTx/>
              <a:buChar char="-"/>
            </a:pPr>
            <a:endParaRPr lang="en-US" sz="1400" dirty="0"/>
          </a:p>
          <a:p>
            <a:pPr marL="171450" indent="-171450">
              <a:buFontTx/>
              <a:buChar char="-"/>
            </a:pPr>
            <a:endParaRPr lang="en-US" sz="1400" dirty="0"/>
          </a:p>
          <a:p>
            <a:pPr marL="171450" indent="-171450">
              <a:buFontTx/>
              <a:buChar char="-"/>
            </a:pPr>
            <a:endParaRPr lang="en-US" sz="1400" dirty="0"/>
          </a:p>
          <a:p>
            <a:r>
              <a:rPr lang="en-US" sz="1400" dirty="0"/>
              <a:t>      </a:t>
            </a:r>
          </a:p>
          <a:p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Methods</a:t>
            </a:r>
          </a:p>
          <a:p>
            <a:r>
              <a:rPr lang="en-US" sz="1400" dirty="0"/>
              <a:t>    </a:t>
            </a:r>
            <a:r>
              <a:rPr lang="en-US" sz="1200" dirty="0" err="1"/>
              <a:t>observe_biplane_prep</a:t>
            </a:r>
            <a:endParaRPr lang="en-US" sz="1200" dirty="0"/>
          </a:p>
          <a:p>
            <a:r>
              <a:rPr lang="en-US" sz="1200" dirty="0"/>
              <a:t>     </a:t>
            </a:r>
            <a:r>
              <a:rPr lang="en-US" sz="1200" dirty="0" err="1"/>
              <a:t>observe_biplane</a:t>
            </a:r>
            <a:endParaRPr lang="en-US" sz="1200" dirty="0"/>
          </a:p>
          <a:p>
            <a:endParaRPr lang="en-US" sz="1200" dirty="0"/>
          </a:p>
          <a:p>
            <a:pPr algn="ctr"/>
            <a:endParaRPr lang="en-US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D1B85F-97C0-4907-8B24-C5257E1E814E}"/>
              </a:ext>
            </a:extLst>
          </p:cNvPr>
          <p:cNvSpPr/>
          <p:nvPr/>
        </p:nvSpPr>
        <p:spPr>
          <a:xfrm>
            <a:off x="1101812" y="660608"/>
            <a:ext cx="2138856" cy="11769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ObserveStation</a:t>
            </a:r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720456-1930-45B2-B9E8-5FE9060CE71C}"/>
              </a:ext>
            </a:extLst>
          </p:cNvPr>
          <p:cNvGrpSpPr/>
          <p:nvPr/>
        </p:nvGrpSpPr>
        <p:grpSpPr>
          <a:xfrm>
            <a:off x="1620760" y="2773550"/>
            <a:ext cx="1100959" cy="2246858"/>
            <a:chOff x="2924503" y="3083473"/>
            <a:chExt cx="914401" cy="6007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B6EC13-ACBC-4FB2-8A6F-9F4FD50EC0D7}"/>
                </a:ext>
              </a:extLst>
            </p:cNvPr>
            <p:cNvSpPr/>
            <p:nvPr/>
          </p:nvSpPr>
          <p:spPr>
            <a:xfrm>
              <a:off x="2924503" y="3166542"/>
              <a:ext cx="914401" cy="517688"/>
            </a:xfrm>
            <a:prstGeom prst="round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/>
                <a:t>Contains:</a:t>
              </a:r>
            </a:p>
            <a:p>
              <a:r>
                <a:rPr lang="en-US" sz="900" dirty="0"/>
                <a:t>- </a:t>
              </a:r>
              <a:r>
                <a:rPr lang="en-US" sz="900" dirty="0" err="1"/>
                <a:t>psf</a:t>
              </a:r>
              <a:r>
                <a:rPr lang="en-US" sz="900" dirty="0"/>
                <a:t>(kernel)</a:t>
              </a:r>
            </a:p>
            <a:p>
              <a:r>
                <a:rPr lang="en-US" sz="900" dirty="0"/>
                <a:t>- location</a:t>
              </a:r>
            </a:p>
            <a:p>
              <a:r>
                <a:rPr lang="en-US" sz="900" dirty="0"/>
                <a:t>- </a:t>
              </a:r>
              <a:r>
                <a:rPr lang="en-US" sz="900" dirty="0" err="1"/>
                <a:t>imsize</a:t>
              </a:r>
              <a:endParaRPr lang="en-US" sz="900" dirty="0"/>
            </a:p>
            <a:p>
              <a:r>
                <a:rPr lang="en-US" sz="900" dirty="0"/>
                <a:t>- psfz0</a:t>
              </a:r>
            </a:p>
            <a:p>
              <a:endParaRPr lang="en-US" sz="900" dirty="0"/>
            </a:p>
            <a:p>
              <a:r>
                <a:rPr lang="en-US" sz="900" dirty="0"/>
                <a:t>Modes:</a:t>
              </a:r>
            </a:p>
            <a:p>
              <a:r>
                <a:rPr lang="en-US" sz="900" dirty="0"/>
                <a:t>- debug</a:t>
              </a:r>
            </a:p>
            <a:p>
              <a:r>
                <a:rPr lang="en-US" sz="900" dirty="0"/>
                <a:t>- </a:t>
              </a:r>
              <a:r>
                <a:rPr lang="en-US" sz="900" dirty="0" err="1"/>
                <a:t>edge_paddng</a:t>
              </a:r>
              <a:endParaRPr lang="en-US" sz="900" dirty="0"/>
            </a:p>
            <a:p>
              <a:r>
                <a:rPr lang="en-US" sz="900" dirty="0"/>
                <a:t>- </a:t>
              </a:r>
              <a:r>
                <a:rPr lang="en-US" sz="900" dirty="0" err="1"/>
                <a:t>subpixel_shift</a:t>
              </a:r>
              <a:endParaRPr lang="en-US" sz="900" dirty="0"/>
            </a:p>
            <a:p>
              <a:pPr marL="171450" indent="-171450">
                <a:buFontTx/>
                <a:buChar char="-"/>
              </a:pPr>
              <a:endParaRPr lang="en-US" sz="900" dirty="0"/>
            </a:p>
            <a:p>
              <a:r>
                <a:rPr lang="en-US" sz="900" dirty="0"/>
                <a:t>Method:</a:t>
              </a:r>
            </a:p>
            <a:p>
              <a:r>
                <a:rPr lang="en-US" sz="900" dirty="0"/>
                <a:t>- </a:t>
              </a:r>
              <a:r>
                <a:rPr lang="en-US" sz="900" dirty="0" err="1"/>
                <a:t>single_obs</a:t>
              </a:r>
              <a:endParaRPr lang="en-US" sz="9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5390537-14C2-4969-A6E9-3335CEF0586A}"/>
                </a:ext>
              </a:extLst>
            </p:cNvPr>
            <p:cNvSpPr/>
            <p:nvPr/>
          </p:nvSpPr>
          <p:spPr>
            <a:xfrm>
              <a:off x="2924504" y="3083473"/>
              <a:ext cx="914400" cy="10386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u="sng" dirty="0" err="1">
                  <a:solidFill>
                    <a:schemeClr val="tx1"/>
                  </a:solidFill>
                </a:rPr>
                <a:t>SingleObs</a:t>
              </a:r>
              <a:endParaRPr lang="en-US" sz="1050" u="sn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44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92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PyPRIS Class 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PyPRIS Class Architecture</dc:title>
  <dc:creator>Xingjia Wang</dc:creator>
  <cp:lastModifiedBy>Xingjia Wang</cp:lastModifiedBy>
  <cp:revision>7</cp:revision>
  <dcterms:created xsi:type="dcterms:W3CDTF">2019-04-26T03:38:07Z</dcterms:created>
  <dcterms:modified xsi:type="dcterms:W3CDTF">2019-04-26T04:47:21Z</dcterms:modified>
</cp:coreProperties>
</file>