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878"/>
    <a:srgbClr val="3A3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B860D-4DD2-B05C-F37C-D1DF57849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197E3-C9B1-6E46-A9AF-9A750687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EFBC3-2361-1E59-03FF-9A159012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F1A08-57CE-BEF8-3B48-747CFC8A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7FA51-B77C-DFC3-2ED6-2F042F1D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36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A5492-0470-23A1-F176-8E09EE07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058B19-1FBE-1160-1BFD-3D87DC889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B6B3F-B459-422C-E9B0-D0A9A480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28A1E-B122-6430-3AEA-D781CB481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01460-91DE-E1B6-9CA0-6CFE6F7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8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FB7B0C-B826-6F2C-1252-448C74771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A1222-DCD1-F38A-8F5E-9FE4248A9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058D3-8DD8-BB8D-7DBA-8FF4FB2E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2110-95AD-F7DE-ADB2-592B147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BC3A3-663E-C74F-2391-9D7ABE96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B2D6-0E64-1295-405D-B4E8796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94685-AE5C-12BE-857B-1C9D834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D7F93-21B0-C65D-1568-AA84D50A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0D232-CA67-8686-B2DA-D2F8197E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9463-4F34-B687-E007-175DBBF4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1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0F15A-0582-1975-5A9F-4E4D9DC6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2FE6F-30A4-19A1-0B3A-FAAD054B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4A48B-FF1C-96B7-34BC-8CC76EA5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4A0F9-6450-9C51-80A9-FC74EE34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8699D-2F6E-2C3E-B8F8-14A76813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3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775F9-348E-77F3-6022-F3996EF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D125F-7F49-30A2-5DB2-E45EF5549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BF476-5995-05BD-9DBE-DC822FC2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E0F33-4694-A063-CB22-83D84B9F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23FC7-957E-ABC3-D0C7-00C6D355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65BE4F-027E-C4DC-EE8E-7798A2D7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91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932C9-9399-A38B-FB10-4E697D6B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BC319-21D3-4F7D-F342-E2B72044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4204F7-8152-7822-A4CC-B3DE1EA6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85A7F9-734D-328C-017C-406F9BB4E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DEC3E-7E70-BAAB-F76A-588A4234A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3296D-3192-9EE5-5367-C41E6211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FBAB03-C1C1-225D-DDDA-800AE58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944004-22D4-C1CF-8272-EDB7F384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87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D1FF0-8888-D534-0A7D-6758AF1B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F79B03-DF3A-131B-AF36-F864F23F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ED7607-68E7-BC62-02DB-63263B4F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E4EE3E-F44F-F8A1-F625-CDD3C11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6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F6ED60-59DC-9714-1EE1-70EF99C0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307F4-C29B-0F6B-4790-752BEC92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2C9C1-68F2-FCEE-25CD-EC4E9EAA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EBB47-222E-57B7-8209-A8C6079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E5807-9531-50D0-A8F0-BA5DA6A5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38381-A99D-5267-E103-5E9D60510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A3E06-504F-1EF5-77BB-570E2FB5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62F34-5CB9-4D46-93A7-9026A68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836E4-22BB-5A3B-AD93-0E812A84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62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CDBFE-D6E2-3E66-E472-AF1AA5C4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0CEB3-A55D-272C-34B3-7942CE94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F985E-C806-8EF7-FF65-6D5A4498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4A837-0B18-69C8-5EBB-8FF8CEC1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B6DA7-6D38-0DFE-8DEF-9B7E5B92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D611E-70A8-5491-8FDF-EEB25CE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C7BF6C-C159-FB73-A4C5-52FB9A73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3E5C7-D1DC-FBB4-32E7-423233E8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E6064-03F3-68FB-0362-91E0105A9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0E94F-FCF0-4769-9B95-11CBC3C99FC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CCB4F-7A23-8F60-1639-E65FCE4B3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052D-3C97-A29B-A1FC-84ED134A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C4ED-6BD8-4A61-8438-D29F442C6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6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A494529B-A81B-1AB9-DF1F-1279DF444BAD}"/>
              </a:ext>
            </a:extLst>
          </p:cNvPr>
          <p:cNvSpPr txBox="1"/>
          <p:nvPr/>
        </p:nvSpPr>
        <p:spPr>
          <a:xfrm>
            <a:off x="2173184" y="344384"/>
            <a:ext cx="7202385" cy="6240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D684EA-F85E-8854-D0D8-ECD9C8DEA069}"/>
              </a:ext>
            </a:extLst>
          </p:cNvPr>
          <p:cNvSpPr txBox="1"/>
          <p:nvPr/>
        </p:nvSpPr>
        <p:spPr>
          <a:xfrm>
            <a:off x="2464129" y="4234061"/>
            <a:ext cx="6656120" cy="12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0DF99F-7F5D-9634-E6A2-A1172F575C17}"/>
              </a:ext>
            </a:extLst>
          </p:cNvPr>
          <p:cNvSpPr txBox="1"/>
          <p:nvPr/>
        </p:nvSpPr>
        <p:spPr>
          <a:xfrm>
            <a:off x="2443347" y="2783188"/>
            <a:ext cx="6656120" cy="1257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1CFEA-F6E4-1963-E6D9-350FB941B365}"/>
              </a:ext>
            </a:extLst>
          </p:cNvPr>
          <p:cNvSpPr txBox="1"/>
          <p:nvPr/>
        </p:nvSpPr>
        <p:spPr>
          <a:xfrm>
            <a:off x="2443347" y="1332316"/>
            <a:ext cx="6656120" cy="1257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9FDF7-0609-D37E-EFC6-FEFC106B128D}"/>
              </a:ext>
            </a:extLst>
          </p:cNvPr>
          <p:cNvSpPr txBox="1"/>
          <p:nvPr/>
        </p:nvSpPr>
        <p:spPr>
          <a:xfrm>
            <a:off x="3838699" y="681129"/>
            <a:ext cx="365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统计学习理论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906520-F5FE-49FE-36B8-119C9459B054}"/>
              </a:ext>
            </a:extLst>
          </p:cNvPr>
          <p:cNvSpPr txBox="1"/>
          <p:nvPr/>
        </p:nvSpPr>
        <p:spPr>
          <a:xfrm>
            <a:off x="2648198" y="1647172"/>
            <a:ext cx="2808514" cy="661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基于一致性预测的高超声速飞行器轨迹分类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EA8B2-9F75-59BC-1F89-EF42759688C5}"/>
              </a:ext>
            </a:extLst>
          </p:cNvPr>
          <p:cNvSpPr txBox="1"/>
          <p:nvPr/>
        </p:nvSpPr>
        <p:spPr>
          <a:xfrm>
            <a:off x="5887193" y="1647172"/>
            <a:ext cx="29628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基于蒙德里安一致性预测的无人集群行为分类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2F0C45-AAB9-BD97-4752-A351417E3509}"/>
              </a:ext>
            </a:extLst>
          </p:cNvPr>
          <p:cNvSpPr txBox="1"/>
          <p:nvPr/>
        </p:nvSpPr>
        <p:spPr>
          <a:xfrm>
            <a:off x="4315196" y="3088909"/>
            <a:ext cx="2704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无分布假设鞅检测无人集群分布漂移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65848-491E-31AE-0298-6F5E6685F37F}"/>
              </a:ext>
            </a:extLst>
          </p:cNvPr>
          <p:cNvSpPr txBox="1"/>
          <p:nvPr/>
        </p:nvSpPr>
        <p:spPr>
          <a:xfrm>
            <a:off x="6096000" y="4507424"/>
            <a:ext cx="2704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使用特权信息的无人集群行为分类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16F45A-0C93-EE5D-001A-E08F97E7A2FC}"/>
              </a:ext>
            </a:extLst>
          </p:cNvPr>
          <p:cNvSpPr txBox="1"/>
          <p:nvPr/>
        </p:nvSpPr>
        <p:spPr>
          <a:xfrm>
            <a:off x="2648198" y="4507424"/>
            <a:ext cx="2704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鞅保护方法的集群行为分类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41BECA-0080-E0A5-5866-67F43CC96A04}"/>
              </a:ext>
            </a:extLst>
          </p:cNvPr>
          <p:cNvSpPr txBox="1"/>
          <p:nvPr/>
        </p:nvSpPr>
        <p:spPr>
          <a:xfrm>
            <a:off x="3838699" y="5943002"/>
            <a:ext cx="3657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章 总结和展望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D34D6BC-7FA5-3D64-5944-236CAE02CD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61622" y="541294"/>
            <a:ext cx="596711" cy="16150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C9A9F26-294E-91E0-B66E-6F30C93153C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19714" y="498245"/>
            <a:ext cx="596711" cy="170114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40252FA-B9D4-5692-1645-693DB26DC55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667499" y="1050461"/>
            <a:ext cx="0" cy="2038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98A51E6-09B1-9C38-61E9-34706C74B4B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4447908" y="3287833"/>
            <a:ext cx="772184" cy="16669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7527228-C66A-2030-80B9-D226410320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6171809" y="3230930"/>
            <a:ext cx="772184" cy="17808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C709DEF4-2C63-778B-9ECA-F5C23D9CC7F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4439377" y="4714879"/>
            <a:ext cx="789247" cy="166699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1257388-9B5B-3A0F-4D95-339CFDB6472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6163278" y="4657976"/>
            <a:ext cx="789247" cy="17808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F6583696-5F9B-A5C4-47E4-2A452232C6C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120367" y="1840636"/>
            <a:ext cx="795406" cy="17011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3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>
            <a:extLst>
              <a:ext uri="{FF2B5EF4-FFF2-40B4-BE49-F238E27FC236}">
                <a16:creationId xmlns:a16="http://schemas.microsoft.com/office/drawing/2014/main" id="{6A693437-30BE-A501-C58B-8C69DE09705C}"/>
              </a:ext>
            </a:extLst>
          </p:cNvPr>
          <p:cNvSpPr txBox="1"/>
          <p:nvPr/>
        </p:nvSpPr>
        <p:spPr>
          <a:xfrm>
            <a:off x="1888175" y="71653"/>
            <a:ext cx="8182099" cy="6709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AA016F-937A-B73C-D295-7BC67D251904}"/>
              </a:ext>
            </a:extLst>
          </p:cNvPr>
          <p:cNvSpPr txBox="1"/>
          <p:nvPr/>
        </p:nvSpPr>
        <p:spPr>
          <a:xfrm>
            <a:off x="5019933" y="1988938"/>
            <a:ext cx="4694082" cy="3930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892748F-3A9F-5E64-203C-DD7847994BCC}"/>
              </a:ext>
            </a:extLst>
          </p:cNvPr>
          <p:cNvSpPr txBox="1"/>
          <p:nvPr/>
        </p:nvSpPr>
        <p:spPr>
          <a:xfrm>
            <a:off x="2299093" y="1971457"/>
            <a:ext cx="2597729" cy="3947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F67B83-E3A7-5485-6886-1676DF60B734}"/>
              </a:ext>
            </a:extLst>
          </p:cNvPr>
          <p:cNvSpPr txBox="1"/>
          <p:nvPr/>
        </p:nvSpPr>
        <p:spPr>
          <a:xfrm>
            <a:off x="2592778" y="349913"/>
            <a:ext cx="281445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可信机器学习的研究意义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37EA04-1D5B-C429-FE12-C2E8B0087D5B}"/>
              </a:ext>
            </a:extLst>
          </p:cNvPr>
          <p:cNvSpPr txBox="1"/>
          <p:nvPr/>
        </p:nvSpPr>
        <p:spPr>
          <a:xfrm>
            <a:off x="6210795" y="349913"/>
            <a:ext cx="281445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智慧学习的研究意义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EFB594-DC7A-C6D8-83D4-803084AEA6F9}"/>
              </a:ext>
            </a:extLst>
          </p:cNvPr>
          <p:cNvSpPr txBox="1"/>
          <p:nvPr/>
        </p:nvSpPr>
        <p:spPr>
          <a:xfrm>
            <a:off x="3280575" y="1160331"/>
            <a:ext cx="508559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统计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学习理论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(Statistical Learning Theory)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1B3A8E-1891-42D2-6654-343F300158B9}"/>
              </a:ext>
            </a:extLst>
          </p:cNvPr>
          <p:cNvSpPr txBox="1"/>
          <p:nvPr/>
        </p:nvSpPr>
        <p:spPr>
          <a:xfrm>
            <a:off x="2592777" y="2168219"/>
            <a:ext cx="203266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高超声速飞行器可信机器学习解决方案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23940-F312-2BE3-9E4D-CB7E78864BAD}"/>
              </a:ext>
            </a:extLst>
          </p:cNvPr>
          <p:cNvSpPr txBox="1"/>
          <p:nvPr/>
        </p:nvSpPr>
        <p:spPr>
          <a:xfrm>
            <a:off x="5270665" y="2168219"/>
            <a:ext cx="181616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无人集群可信机器学习解决方案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366AC1-35AF-B08D-C273-C621542BA4F4}"/>
              </a:ext>
            </a:extLst>
          </p:cNvPr>
          <p:cNvSpPr txBox="1"/>
          <p:nvPr/>
        </p:nvSpPr>
        <p:spPr>
          <a:xfrm>
            <a:off x="5270665" y="3188490"/>
            <a:ext cx="1816163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无人集群分布漂移检测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83506E-88E7-0BC2-9576-2DB299955D1F}"/>
              </a:ext>
            </a:extLst>
          </p:cNvPr>
          <p:cNvSpPr txBox="1"/>
          <p:nvPr/>
        </p:nvSpPr>
        <p:spPr>
          <a:xfrm>
            <a:off x="5270665" y="4040123"/>
            <a:ext cx="1816163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无人集群行为鞅保护分类法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C41CFE-3C52-1ABF-3DDB-D9C06C7527CA}"/>
              </a:ext>
            </a:extLst>
          </p:cNvPr>
          <p:cNvSpPr txBox="1"/>
          <p:nvPr/>
        </p:nvSpPr>
        <p:spPr>
          <a:xfrm>
            <a:off x="5270665" y="4883766"/>
            <a:ext cx="181616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无人集群行为使用特权信息学习分类法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A9E9C3-86BE-7ED1-7C7E-AFA14D5F62A8}"/>
              </a:ext>
            </a:extLst>
          </p:cNvPr>
          <p:cNvSpPr txBox="1"/>
          <p:nvPr/>
        </p:nvSpPr>
        <p:spPr>
          <a:xfrm rot="16200000">
            <a:off x="1536039" y="4452877"/>
            <a:ext cx="2400657" cy="24622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高超声速飞行器分类结果不确定量化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2E7746-A9C5-3C8B-CF6B-4886FF622745}"/>
              </a:ext>
            </a:extLst>
          </p:cNvPr>
          <p:cNvSpPr txBox="1"/>
          <p:nvPr/>
        </p:nvSpPr>
        <p:spPr>
          <a:xfrm rot="16200000">
            <a:off x="2516501" y="4499045"/>
            <a:ext cx="2185214" cy="24622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高超声速飞行器集合分类模型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D06BD0C-F74F-DB2B-403D-3E08989FD283}"/>
              </a:ext>
            </a:extLst>
          </p:cNvPr>
          <p:cNvSpPr txBox="1"/>
          <p:nvPr/>
        </p:nvSpPr>
        <p:spPr>
          <a:xfrm rot="16200000">
            <a:off x="3332778" y="4422101"/>
            <a:ext cx="2339102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vert="vert"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高超声速飞行器分类有效性检测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F48EEF-7A41-F6C7-C19B-94E42303079D}"/>
              </a:ext>
            </a:extLst>
          </p:cNvPr>
          <p:cNvSpPr txBox="1"/>
          <p:nvPr/>
        </p:nvSpPr>
        <p:spPr>
          <a:xfrm>
            <a:off x="7554684" y="2091585"/>
            <a:ext cx="2032661" cy="23083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rPr>
              <a:t>无人集群分类结果不确定量化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E371ED-8D1E-B921-4FE0-17D70B2A85A8}"/>
              </a:ext>
            </a:extLst>
          </p:cNvPr>
          <p:cNvSpPr txBox="1"/>
          <p:nvPr/>
        </p:nvSpPr>
        <p:spPr>
          <a:xfrm>
            <a:off x="7554683" y="2461933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无人集群集合分类模型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797DFB7-03EC-E75C-A41F-71E7B5D6DECA}"/>
              </a:ext>
            </a:extLst>
          </p:cNvPr>
          <p:cNvSpPr txBox="1"/>
          <p:nvPr/>
        </p:nvSpPr>
        <p:spPr>
          <a:xfrm>
            <a:off x="7554682" y="2834684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无人集群分类精确有效性检测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1CF157-6429-8422-A239-6DE44215DEE8}"/>
              </a:ext>
            </a:extLst>
          </p:cNvPr>
          <p:cNvSpPr txBox="1"/>
          <p:nvPr/>
        </p:nvSpPr>
        <p:spPr>
          <a:xfrm>
            <a:off x="7554684" y="3355674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无人集群时间随机化建模检测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8CF9C0-D4F0-F296-3EE5-76076F26A29F}"/>
              </a:ext>
            </a:extLst>
          </p:cNvPr>
          <p:cNvSpPr txBox="1"/>
          <p:nvPr/>
        </p:nvSpPr>
        <p:spPr>
          <a:xfrm>
            <a:off x="7554684" y="4209399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考虑时间顺序的无人集群建模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684E71-7BC7-1F87-20EE-68DE4F4F50FD}"/>
              </a:ext>
            </a:extLst>
          </p:cNvPr>
          <p:cNvSpPr txBox="1"/>
          <p:nvPr/>
        </p:nvSpPr>
        <p:spPr>
          <a:xfrm>
            <a:off x="7554686" y="5174484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小样本高精度无人集群建模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58688C-124D-4FA4-F132-B2172FDA899E}"/>
              </a:ext>
            </a:extLst>
          </p:cNvPr>
          <p:cNvSpPr txBox="1"/>
          <p:nvPr/>
        </p:nvSpPr>
        <p:spPr>
          <a:xfrm>
            <a:off x="7554688" y="5503924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无人集群整体描述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LUPI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算法建模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6750D06-0A9A-5CD2-B335-CB992721A8FF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7086828" y="2207001"/>
            <a:ext cx="467856" cy="3767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018C687-BDCC-66A2-7709-FB1A4D31EE10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7086828" y="2583718"/>
            <a:ext cx="467854" cy="3740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BE9CC8-1F8C-2D3B-FC9D-FD9D2978C64E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>
            <a:off x="7086828" y="2583718"/>
            <a:ext cx="467855" cy="1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D66FD50-57B6-B06F-B488-26E15B601743}"/>
              </a:ext>
            </a:extLst>
          </p:cNvPr>
          <p:cNvCxnSpPr>
            <a:stCxn id="20" idx="3"/>
            <a:endCxn id="31" idx="1"/>
          </p:cNvCxnSpPr>
          <p:nvPr/>
        </p:nvCxnSpPr>
        <p:spPr>
          <a:xfrm flipV="1">
            <a:off x="7086828" y="3478785"/>
            <a:ext cx="467856" cy="2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AE0D895-7D2E-D0DC-5E7F-8804A2F9B60D}"/>
              </a:ext>
            </a:extLst>
          </p:cNvPr>
          <p:cNvCxnSpPr>
            <a:stCxn id="21" idx="3"/>
            <a:endCxn id="33" idx="1"/>
          </p:cNvCxnSpPr>
          <p:nvPr/>
        </p:nvCxnSpPr>
        <p:spPr>
          <a:xfrm flipV="1">
            <a:off x="7086828" y="4332510"/>
            <a:ext cx="467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53205E6-36D8-8FFF-C49A-3215BF0758B0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2984516" y="2751068"/>
            <a:ext cx="376444" cy="8727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2533114F-EB44-72AD-62B8-A98F9F64817D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16200000" flipH="1">
            <a:off x="3867497" y="2740827"/>
            <a:ext cx="376445" cy="8932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C8A7635-6E05-D17B-7AD3-6CB280F02A9C}"/>
              </a:ext>
            </a:extLst>
          </p:cNvPr>
          <p:cNvCxnSpPr>
            <a:cxnSpLocks/>
            <a:stCxn id="17" idx="2"/>
            <a:endCxn id="24" idx="3"/>
          </p:cNvCxnSpPr>
          <p:nvPr/>
        </p:nvCxnSpPr>
        <p:spPr>
          <a:xfrm>
            <a:off x="3609108" y="2999216"/>
            <a:ext cx="0" cy="530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BF0F218-9B2F-AF82-9510-E86CFEF49B2F}"/>
              </a:ext>
            </a:extLst>
          </p:cNvPr>
          <p:cNvSpPr txBox="1"/>
          <p:nvPr/>
        </p:nvSpPr>
        <p:spPr>
          <a:xfrm>
            <a:off x="3345890" y="6369790"/>
            <a:ext cx="495496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第八章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总结和展望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1C6BC1A-2949-9636-4687-C2F54E654EC5}"/>
              </a:ext>
            </a:extLst>
          </p:cNvPr>
          <p:cNvSpPr txBox="1"/>
          <p:nvPr/>
        </p:nvSpPr>
        <p:spPr>
          <a:xfrm>
            <a:off x="7554685" y="4826710"/>
            <a:ext cx="2032661" cy="24622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在线无人集群</a:t>
            </a:r>
            <a:r>
              <a:rPr lang="en-US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LUPI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算法建模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3D972483-1181-A61A-3420-3BCBCB0B3288}"/>
              </a:ext>
            </a:extLst>
          </p:cNvPr>
          <p:cNvCxnSpPr>
            <a:stCxn id="22" idx="3"/>
            <a:endCxn id="80" idx="1"/>
          </p:cNvCxnSpPr>
          <p:nvPr/>
        </p:nvCxnSpPr>
        <p:spPr>
          <a:xfrm flipV="1">
            <a:off x="7086828" y="4949821"/>
            <a:ext cx="467857" cy="34944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FC30C34D-CA33-ECE2-BF62-08BB5E45D6BC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7086828" y="5299265"/>
            <a:ext cx="467860" cy="3277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44216FB-3181-C551-62A2-913C416B95B9}"/>
              </a:ext>
            </a:extLst>
          </p:cNvPr>
          <p:cNvCxnSpPr>
            <a:stCxn id="22" idx="3"/>
            <a:endCxn id="35" idx="1"/>
          </p:cNvCxnSpPr>
          <p:nvPr/>
        </p:nvCxnSpPr>
        <p:spPr>
          <a:xfrm flipV="1">
            <a:off x="7086828" y="5297595"/>
            <a:ext cx="467858" cy="1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4785CE3-CF6B-B4C2-9436-FF4D8838A9E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4675755" y="12715"/>
            <a:ext cx="471864" cy="182336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07E0CCE3-58E0-B44B-FCD7-242516808FC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6484764" y="27074"/>
            <a:ext cx="471864" cy="179465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88B7195-BBE4-A3A5-CDAE-4BBF8F48DF9A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3597957" y="1519464"/>
            <a:ext cx="1" cy="451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E0EA39D-3CE8-E206-68D3-BB49C7ECF947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366974" y="1507276"/>
            <a:ext cx="0" cy="481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2B05285-69FA-BC1A-B652-B60BEB8C4350}"/>
              </a:ext>
            </a:extLst>
          </p:cNvPr>
          <p:cNvCxnSpPr>
            <a:cxnSpLocks/>
          </p:cNvCxnSpPr>
          <p:nvPr/>
        </p:nvCxnSpPr>
        <p:spPr>
          <a:xfrm>
            <a:off x="3485997" y="5917996"/>
            <a:ext cx="1" cy="451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C4204495-BE9A-A631-5BE2-C1779FF6E5F8}"/>
              </a:ext>
            </a:extLst>
          </p:cNvPr>
          <p:cNvCxnSpPr>
            <a:cxnSpLocks/>
          </p:cNvCxnSpPr>
          <p:nvPr/>
        </p:nvCxnSpPr>
        <p:spPr>
          <a:xfrm>
            <a:off x="7366974" y="5911505"/>
            <a:ext cx="1" cy="4519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72DFDE3-E0DB-C02E-C795-1E3B1057027C}"/>
              </a:ext>
            </a:extLst>
          </p:cNvPr>
          <p:cNvCxnSpPr>
            <a:stCxn id="80" idx="3"/>
            <a:endCxn id="37" idx="3"/>
          </p:cNvCxnSpPr>
          <p:nvPr/>
        </p:nvCxnSpPr>
        <p:spPr>
          <a:xfrm>
            <a:off x="9587346" y="4949821"/>
            <a:ext cx="3" cy="677214"/>
          </a:xfrm>
          <a:prstGeom prst="bentConnector3">
            <a:avLst>
              <a:gd name="adj1" fmla="val 762010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D11CAD6-14DB-958E-5C89-15CAF844578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587347" y="5297595"/>
            <a:ext cx="239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417F0C61-A961-CD61-A69B-019CCA069E24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H="1">
            <a:off x="6904751" y="2614998"/>
            <a:ext cx="4803093" cy="562100"/>
          </a:xfrm>
          <a:prstGeom prst="bentConnector4">
            <a:avLst>
              <a:gd name="adj1" fmla="val -237"/>
              <a:gd name="adj2" fmla="val 140669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1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B0265BB-FBA3-607C-68D8-292EABC8AA43}"/>
              </a:ext>
            </a:extLst>
          </p:cNvPr>
          <p:cNvSpPr txBox="1"/>
          <p:nvPr/>
        </p:nvSpPr>
        <p:spPr>
          <a:xfrm>
            <a:off x="3008012" y="1225012"/>
            <a:ext cx="6778731" cy="4390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16F1767-5BE1-8E7E-9D9B-8985C80FC0D5}"/>
              </a:ext>
            </a:extLst>
          </p:cNvPr>
          <p:cNvSpPr txBox="1"/>
          <p:nvPr/>
        </p:nvSpPr>
        <p:spPr>
          <a:xfrm>
            <a:off x="7036776" y="4819262"/>
            <a:ext cx="26318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67879D-3635-BA47-337E-4BF7AB551578}"/>
              </a:ext>
            </a:extLst>
          </p:cNvPr>
          <p:cNvSpPr txBox="1"/>
          <p:nvPr/>
        </p:nvSpPr>
        <p:spPr>
          <a:xfrm>
            <a:off x="7036776" y="3704668"/>
            <a:ext cx="26318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73A4CD-00BB-4244-ADFE-8A5F1289901E}"/>
              </a:ext>
            </a:extLst>
          </p:cNvPr>
          <p:cNvSpPr txBox="1"/>
          <p:nvPr/>
        </p:nvSpPr>
        <p:spPr>
          <a:xfrm>
            <a:off x="7042065" y="2493679"/>
            <a:ext cx="26318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461884-0B2D-A6BD-236D-D37750D19FC1}"/>
              </a:ext>
            </a:extLst>
          </p:cNvPr>
          <p:cNvSpPr txBox="1"/>
          <p:nvPr/>
        </p:nvSpPr>
        <p:spPr>
          <a:xfrm>
            <a:off x="6999608" y="1388788"/>
            <a:ext cx="263186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EFB594-DC7A-C6D8-83D4-803084AEA6F9}"/>
              </a:ext>
            </a:extLst>
          </p:cNvPr>
          <p:cNvSpPr txBox="1"/>
          <p:nvPr/>
        </p:nvSpPr>
        <p:spPr>
          <a:xfrm>
            <a:off x="2278842" y="434386"/>
            <a:ext cx="750790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第一章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223940-F312-2BE3-9E4D-CB7E78864BAD}"/>
              </a:ext>
            </a:extLst>
          </p:cNvPr>
          <p:cNvSpPr txBox="1"/>
          <p:nvPr/>
        </p:nvSpPr>
        <p:spPr>
          <a:xfrm>
            <a:off x="3127002" y="1379888"/>
            <a:ext cx="3788229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第三章 基于一致性预测的无人机集群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分类不确定量化研究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D366AC1-35AF-B08D-C273-C621542BA4F4}"/>
              </a:ext>
            </a:extLst>
          </p:cNvPr>
          <p:cNvSpPr txBox="1"/>
          <p:nvPr/>
        </p:nvSpPr>
        <p:spPr>
          <a:xfrm>
            <a:off x="3127003" y="2487322"/>
            <a:ext cx="378822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第四章 无人机集群行为数据的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分布漂移检测方法研究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83506E-88E7-0BC2-9576-2DB299955D1F}"/>
              </a:ext>
            </a:extLst>
          </p:cNvPr>
          <p:cNvSpPr txBox="1"/>
          <p:nvPr/>
        </p:nvSpPr>
        <p:spPr>
          <a:xfrm>
            <a:off x="3121714" y="3705207"/>
            <a:ext cx="378822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第五章 基于鞅保护分布方法的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无人机集群行为分类研究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C41CFE-3C52-1ABF-3DDB-D9C06C7527CA}"/>
              </a:ext>
            </a:extLst>
          </p:cNvPr>
          <p:cNvSpPr txBox="1"/>
          <p:nvPr/>
        </p:nvSpPr>
        <p:spPr>
          <a:xfrm>
            <a:off x="3121714" y="4808286"/>
            <a:ext cx="378822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第六章 使用特权信息学习范式的</a:t>
            </a:r>
            <a:endParaRPr lang="en-US" altLang="zh-CN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无人机集群行为分类研究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F48EEF-7A41-F6C7-C19B-94E42303079D}"/>
              </a:ext>
            </a:extLst>
          </p:cNvPr>
          <p:cNvSpPr txBox="1"/>
          <p:nvPr/>
        </p:nvSpPr>
        <p:spPr>
          <a:xfrm>
            <a:off x="7166368" y="1497124"/>
            <a:ext cx="1106712" cy="369332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  <a:endParaRPr lang="en-US" altLang="zh-CN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E371ED-8D1E-B921-4FE0-17D70B2A85A8}"/>
              </a:ext>
            </a:extLst>
          </p:cNvPr>
          <p:cNvSpPr txBox="1"/>
          <p:nvPr/>
        </p:nvSpPr>
        <p:spPr>
          <a:xfrm>
            <a:off x="8273082" y="1481735"/>
            <a:ext cx="1106712" cy="400110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置信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61CF157-6429-8422-A239-6DE44215DEE8}"/>
              </a:ext>
            </a:extLst>
          </p:cNvPr>
          <p:cNvSpPr txBox="1"/>
          <p:nvPr/>
        </p:nvSpPr>
        <p:spPr>
          <a:xfrm>
            <a:off x="7208827" y="2580929"/>
            <a:ext cx="1106711" cy="400110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分布漂移分析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8CF9C0-D4F0-F296-3EE5-76076F26A29F}"/>
              </a:ext>
            </a:extLst>
          </p:cNvPr>
          <p:cNvSpPr txBox="1"/>
          <p:nvPr/>
        </p:nvSpPr>
        <p:spPr>
          <a:xfrm>
            <a:off x="8310252" y="3793991"/>
            <a:ext cx="1106711" cy="400110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鞅保护分布法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BF0F218-9B2F-AF82-9510-E86CFEF49B2F}"/>
              </a:ext>
            </a:extLst>
          </p:cNvPr>
          <p:cNvSpPr txBox="1"/>
          <p:nvPr/>
        </p:nvSpPr>
        <p:spPr>
          <a:xfrm>
            <a:off x="2278551" y="6067257"/>
            <a:ext cx="7508193" cy="350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第七章 总结与展望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21C6BC1A-2949-9636-4687-C2F54E654EC5}"/>
              </a:ext>
            </a:extLst>
          </p:cNvPr>
          <p:cNvSpPr txBox="1"/>
          <p:nvPr/>
        </p:nvSpPr>
        <p:spPr>
          <a:xfrm>
            <a:off x="7203540" y="4911595"/>
            <a:ext cx="1106711" cy="400110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特权信息学习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E065D4-CF62-E151-6CBC-CF7CE066227B}"/>
              </a:ext>
            </a:extLst>
          </p:cNvPr>
          <p:cNvSpPr txBox="1"/>
          <p:nvPr/>
        </p:nvSpPr>
        <p:spPr>
          <a:xfrm>
            <a:off x="2278551" y="1228605"/>
            <a:ext cx="430887" cy="4400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第二章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机器学习算法一致收敛基础理论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117847-37C5-9D31-BB0C-A1EC8E6F3D26}"/>
              </a:ext>
            </a:extLst>
          </p:cNvPr>
          <p:cNvSpPr txBox="1"/>
          <p:nvPr/>
        </p:nvSpPr>
        <p:spPr>
          <a:xfrm>
            <a:off x="8315541" y="2586012"/>
            <a:ext cx="1106711" cy="400110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鞅序列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检测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33421A-6642-BC60-A837-D04C85B271A6}"/>
              </a:ext>
            </a:extLst>
          </p:cNvPr>
          <p:cNvSpPr txBox="1"/>
          <p:nvPr/>
        </p:nvSpPr>
        <p:spPr>
          <a:xfrm>
            <a:off x="7203539" y="3800153"/>
            <a:ext cx="1106711" cy="400110"/>
          </a:xfrm>
          <a:prstGeom prst="flowChartPreparation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latin typeface="黑体" panose="02010609060101010101" pitchFamily="49" charset="-122"/>
                <a:ea typeface="黑体" panose="02010609060101010101" pitchFamily="49" charset="-122"/>
              </a:rPr>
              <a:t>有序学习</a:t>
            </a:r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建模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6580CB-54A6-CBC1-12A1-4B62720400C0}"/>
              </a:ext>
            </a:extLst>
          </p:cNvPr>
          <p:cNvSpPr txBox="1"/>
          <p:nvPr/>
        </p:nvSpPr>
        <p:spPr>
          <a:xfrm>
            <a:off x="8310251" y="4901429"/>
            <a:ext cx="1106712" cy="400110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整体描</a:t>
            </a:r>
            <a:endParaRPr lang="en-US" altLang="zh-CN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000" dirty="0">
                <a:latin typeface="黑体" panose="02010609060101010101" pitchFamily="49" charset="-122"/>
                <a:ea typeface="黑体" panose="02010609060101010101" pitchFamily="49" charset="-122"/>
              </a:rPr>
              <a:t>述信息</a:t>
            </a: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0EB87308-E5F3-194C-A3BD-7AF1A82E6554}"/>
              </a:ext>
            </a:extLst>
          </p:cNvPr>
          <p:cNvSpPr/>
          <p:nvPr/>
        </p:nvSpPr>
        <p:spPr>
          <a:xfrm>
            <a:off x="2732255" y="3276106"/>
            <a:ext cx="263881" cy="215239"/>
          </a:xfrm>
          <a:prstGeom prst="rightArrow">
            <a:avLst>
              <a:gd name="adj1" fmla="val 50000"/>
              <a:gd name="adj2" fmla="val 46825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3B5BA413-CBBD-76EE-76D9-0E68AD8F91D2}"/>
              </a:ext>
            </a:extLst>
          </p:cNvPr>
          <p:cNvSpPr/>
          <p:nvPr/>
        </p:nvSpPr>
        <p:spPr>
          <a:xfrm>
            <a:off x="5916862" y="829747"/>
            <a:ext cx="231569" cy="33845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80FB0087-0BE8-E434-8959-E252AF3B9867}"/>
              </a:ext>
            </a:extLst>
          </p:cNvPr>
          <p:cNvSpPr/>
          <p:nvPr/>
        </p:nvSpPr>
        <p:spPr>
          <a:xfrm>
            <a:off x="5916861" y="5692069"/>
            <a:ext cx="231569" cy="33845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24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67">
            <a:extLst>
              <a:ext uri="{FF2B5EF4-FFF2-40B4-BE49-F238E27FC236}">
                <a16:creationId xmlns:a16="http://schemas.microsoft.com/office/drawing/2014/main" id="{BEF9FA33-58BD-2CC8-DF3A-551FAC8BA5EB}"/>
              </a:ext>
            </a:extLst>
          </p:cNvPr>
          <p:cNvSpPr txBox="1"/>
          <p:nvPr/>
        </p:nvSpPr>
        <p:spPr>
          <a:xfrm>
            <a:off x="350321" y="3800104"/>
            <a:ext cx="6794978" cy="2312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70D90C-DB31-25EA-B4F0-596DFFB941AE}"/>
              </a:ext>
            </a:extLst>
          </p:cNvPr>
          <p:cNvSpPr txBox="1"/>
          <p:nvPr/>
        </p:nvSpPr>
        <p:spPr>
          <a:xfrm>
            <a:off x="6121730" y="688768"/>
            <a:ext cx="3426031" cy="2386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E82FC5-30A6-AA4F-B93C-83865401FC68}"/>
              </a:ext>
            </a:extLst>
          </p:cNvPr>
          <p:cNvSpPr txBox="1"/>
          <p:nvPr/>
        </p:nvSpPr>
        <p:spPr>
          <a:xfrm>
            <a:off x="6670218" y="1190106"/>
            <a:ext cx="2485655" cy="152894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B57C45-0510-3FAC-70F8-C614789ACED4}"/>
              </a:ext>
            </a:extLst>
          </p:cNvPr>
          <p:cNvSpPr txBox="1"/>
          <p:nvPr/>
        </p:nvSpPr>
        <p:spPr>
          <a:xfrm>
            <a:off x="350321" y="688768"/>
            <a:ext cx="5064826" cy="23869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A00A43-C481-C676-989C-210AAF126ED0}"/>
              </a:ext>
            </a:extLst>
          </p:cNvPr>
          <p:cNvSpPr txBox="1"/>
          <p:nvPr/>
        </p:nvSpPr>
        <p:spPr>
          <a:xfrm>
            <a:off x="546265" y="1353787"/>
            <a:ext cx="22741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无人机集群行为生成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9A03E3-22C7-79F6-2956-9FF9714905E0}"/>
              </a:ext>
            </a:extLst>
          </p:cNvPr>
          <p:cNvSpPr txBox="1"/>
          <p:nvPr/>
        </p:nvSpPr>
        <p:spPr>
          <a:xfrm>
            <a:off x="546265" y="2183081"/>
            <a:ext cx="22741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无人机集群行为标签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F671E103-C719-F859-83C0-4EB06B6126B9}"/>
              </a:ext>
            </a:extLst>
          </p:cNvPr>
          <p:cNvSpPr/>
          <p:nvPr/>
        </p:nvSpPr>
        <p:spPr>
          <a:xfrm>
            <a:off x="3744685" y="1353788"/>
            <a:ext cx="1492332" cy="119862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无人机集群数据集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44EF5D-936A-0105-B7CE-E83607BB7A38}"/>
              </a:ext>
            </a:extLst>
          </p:cNvPr>
          <p:cNvSpPr txBox="1"/>
          <p:nvPr/>
        </p:nvSpPr>
        <p:spPr>
          <a:xfrm>
            <a:off x="2256310" y="754474"/>
            <a:ext cx="112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数据准备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A27B538-A646-CCD2-7DFA-529CF3C36B06}"/>
              </a:ext>
            </a:extLst>
          </p:cNvPr>
          <p:cNvCxnSpPr>
            <a:stCxn id="2" idx="3"/>
            <a:endCxn id="4" idx="2"/>
          </p:cNvCxnSpPr>
          <p:nvPr/>
        </p:nvCxnSpPr>
        <p:spPr>
          <a:xfrm>
            <a:off x="2820389" y="1538453"/>
            <a:ext cx="924296" cy="41464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98CB2DF-90A8-0D6C-BFBF-2D5FD9902064}"/>
              </a:ext>
            </a:extLst>
          </p:cNvPr>
          <p:cNvCxnSpPr/>
          <p:nvPr/>
        </p:nvCxnSpPr>
        <p:spPr>
          <a:xfrm flipV="1">
            <a:off x="2820388" y="1953100"/>
            <a:ext cx="924297" cy="43503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3FA93EE-676B-81F0-0BEF-AA67CB127403}"/>
              </a:ext>
            </a:extLst>
          </p:cNvPr>
          <p:cNvSpPr txBox="1"/>
          <p:nvPr/>
        </p:nvSpPr>
        <p:spPr>
          <a:xfrm>
            <a:off x="6433456" y="754474"/>
            <a:ext cx="280257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任意机器学习底层算法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6F2C56-509B-D99B-FEE1-F3EDBC9F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91" y="1444346"/>
            <a:ext cx="2298310" cy="12647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2D8CEDA-EEA2-7ACB-0CFB-ACDB0B7CB419}"/>
              </a:ext>
            </a:extLst>
          </p:cNvPr>
          <p:cNvSpPr txBox="1"/>
          <p:nvPr/>
        </p:nvSpPr>
        <p:spPr>
          <a:xfrm>
            <a:off x="491624" y="4583485"/>
            <a:ext cx="2274123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计算非一致得分序列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3BC786-34C0-C0D8-2614-7552ED8ABFA8}"/>
              </a:ext>
            </a:extLst>
          </p:cNvPr>
          <p:cNvSpPr txBox="1"/>
          <p:nvPr/>
        </p:nvSpPr>
        <p:spPr>
          <a:xfrm>
            <a:off x="3401049" y="4583485"/>
            <a:ext cx="1604908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值序列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131070-7943-5701-9DF6-1AA667B4D68B}"/>
              </a:ext>
            </a:extLst>
          </p:cNvPr>
          <p:cNvSpPr txBox="1"/>
          <p:nvPr/>
        </p:nvSpPr>
        <p:spPr>
          <a:xfrm>
            <a:off x="5641259" y="4583485"/>
            <a:ext cx="134095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构建鞅序列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7DB220-43E4-138C-F75F-84DB361B33F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37017" y="1953100"/>
            <a:ext cx="1433201" cy="1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378D9511-FB50-C9D1-C9EB-D43D66D3A456}"/>
              </a:ext>
            </a:extLst>
          </p:cNvPr>
          <p:cNvSpPr/>
          <p:nvPr/>
        </p:nvSpPr>
        <p:spPr>
          <a:xfrm>
            <a:off x="7355561" y="4337670"/>
            <a:ext cx="1460665" cy="860961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终值大于阈值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818AAFB-9258-E274-AFF1-E630C6D7B050}"/>
              </a:ext>
            </a:extLst>
          </p:cNvPr>
          <p:cNvSpPr txBox="1"/>
          <p:nvPr/>
        </p:nvSpPr>
        <p:spPr>
          <a:xfrm>
            <a:off x="9189576" y="4583485"/>
            <a:ext cx="162098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发生分布漂移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DA6818D-91BC-E66A-7441-2B22B17C46F4}"/>
              </a:ext>
            </a:extLst>
          </p:cNvPr>
          <p:cNvSpPr txBox="1"/>
          <p:nvPr/>
        </p:nvSpPr>
        <p:spPr>
          <a:xfrm>
            <a:off x="7415417" y="5660780"/>
            <a:ext cx="1340952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无分布漂移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8721E70-8D24-6E7B-E37B-C44A4D98282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765747" y="4768151"/>
            <a:ext cx="635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A1C90FC-7BA2-FB70-4B2F-428FD331C65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5005957" y="4768151"/>
            <a:ext cx="6353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8A07C06-BC0C-0E10-97D8-6DF026EEAC8A}"/>
              </a:ext>
            </a:extLst>
          </p:cNvPr>
          <p:cNvCxnSpPr>
            <a:stCxn id="23" idx="3"/>
            <a:endCxn id="42" idx="1"/>
          </p:cNvCxnSpPr>
          <p:nvPr/>
        </p:nvCxnSpPr>
        <p:spPr>
          <a:xfrm>
            <a:off x="6982211" y="4768151"/>
            <a:ext cx="373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3AF3199-8DE3-A9A3-9EED-A45C166064F6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5400000">
            <a:off x="3838651" y="509090"/>
            <a:ext cx="1864430" cy="628436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79F48E6F-226A-0E6C-E673-24D2D2920662}"/>
              </a:ext>
            </a:extLst>
          </p:cNvPr>
          <p:cNvCxnSpPr>
            <a:stCxn id="43" idx="0"/>
            <a:endCxn id="18" idx="3"/>
          </p:cNvCxnSpPr>
          <p:nvPr/>
        </p:nvCxnSpPr>
        <p:spPr>
          <a:xfrm rot="16200000" flipV="1">
            <a:off x="8263518" y="2846936"/>
            <a:ext cx="2628904" cy="8441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A84E2BA-5FF0-3ECD-BF3C-06FF429B6712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 flipH="1">
            <a:off x="8085893" y="5198631"/>
            <a:ext cx="1" cy="462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B0B7279-A9F4-6D4F-FB8C-481E1C08326F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8816226" y="4768151"/>
            <a:ext cx="3733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97B3948-C071-2C29-922C-B4B82CDEE268}"/>
              </a:ext>
            </a:extLst>
          </p:cNvPr>
          <p:cNvSpPr txBox="1"/>
          <p:nvPr/>
        </p:nvSpPr>
        <p:spPr>
          <a:xfrm>
            <a:off x="8766287" y="4306002"/>
            <a:ext cx="4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59C793B-1381-A4F4-9235-F7869B3E627C}"/>
              </a:ext>
            </a:extLst>
          </p:cNvPr>
          <p:cNvSpPr txBox="1"/>
          <p:nvPr/>
        </p:nvSpPr>
        <p:spPr>
          <a:xfrm>
            <a:off x="8138556" y="5198631"/>
            <a:ext cx="42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3C3D603-8C98-EA38-D2D2-283D2DE2B817}"/>
              </a:ext>
            </a:extLst>
          </p:cNvPr>
          <p:cNvSpPr txBox="1"/>
          <p:nvPr/>
        </p:nvSpPr>
        <p:spPr>
          <a:xfrm>
            <a:off x="10093739" y="2114871"/>
            <a:ext cx="421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重新训练底层算法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A00B21C-3A63-32C3-FF12-66959AE93A88}"/>
              </a:ext>
            </a:extLst>
          </p:cNvPr>
          <p:cNvSpPr txBox="1"/>
          <p:nvPr/>
        </p:nvSpPr>
        <p:spPr>
          <a:xfrm>
            <a:off x="1857001" y="3972092"/>
            <a:ext cx="346660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无分布假设的鞅检测分布漂移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F67DA-2791-EAD5-C8F0-E8BE94363011}"/>
              </a:ext>
            </a:extLst>
          </p:cNvPr>
          <p:cNvSpPr txBox="1"/>
          <p:nvPr/>
        </p:nvSpPr>
        <p:spPr>
          <a:xfrm>
            <a:off x="410840" y="4476997"/>
            <a:ext cx="4731176" cy="1235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82F620-6050-D6F5-DED2-AD55F36F975A}"/>
              </a:ext>
            </a:extLst>
          </p:cNvPr>
          <p:cNvSpPr txBox="1"/>
          <p:nvPr/>
        </p:nvSpPr>
        <p:spPr>
          <a:xfrm>
            <a:off x="885204" y="5198631"/>
            <a:ext cx="3466607" cy="36933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基于一致性预测理论计算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6116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7E3250-AE0C-E335-8D1F-6110270768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E0"/>
              </a:clrFrom>
              <a:clrTo>
                <a:srgbClr val="FFFFE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688"/>
            <a:ext cx="12192000" cy="485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76F91D-46B6-5D19-CF96-95E466730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4" y="1354208"/>
            <a:ext cx="11333408" cy="44691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A791E8-B633-595C-8A0A-03A2A10014EB}"/>
              </a:ext>
            </a:extLst>
          </p:cNvPr>
          <p:cNvSpPr txBox="1"/>
          <p:nvPr/>
        </p:nvSpPr>
        <p:spPr>
          <a:xfrm>
            <a:off x="777834" y="1175657"/>
            <a:ext cx="4779818" cy="486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ECC37C-F337-53C4-E1CD-EB9044A9B1A0}"/>
              </a:ext>
            </a:extLst>
          </p:cNvPr>
          <p:cNvSpPr txBox="1"/>
          <p:nvPr/>
        </p:nvSpPr>
        <p:spPr>
          <a:xfrm>
            <a:off x="1407225" y="1235034"/>
            <a:ext cx="371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无人机集群行为分类输入数据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A25A73-F5F5-CA1D-8021-6E6A7B4DCC2B}"/>
              </a:ext>
            </a:extLst>
          </p:cNvPr>
          <p:cNvSpPr txBox="1"/>
          <p:nvPr/>
        </p:nvSpPr>
        <p:spPr>
          <a:xfrm>
            <a:off x="6452259" y="2000586"/>
            <a:ext cx="1878280" cy="379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E3522D-A2E8-F834-2875-BA262CFF5B4A}"/>
              </a:ext>
            </a:extLst>
          </p:cNvPr>
          <p:cNvSpPr txBox="1"/>
          <p:nvPr/>
        </p:nvSpPr>
        <p:spPr>
          <a:xfrm>
            <a:off x="8564088" y="1277229"/>
            <a:ext cx="1878280" cy="379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17D17-671E-CD34-B3A6-FDA8BD05813B}"/>
              </a:ext>
            </a:extLst>
          </p:cNvPr>
          <p:cNvSpPr txBox="1"/>
          <p:nvPr/>
        </p:nvSpPr>
        <p:spPr>
          <a:xfrm>
            <a:off x="6371110" y="4950662"/>
            <a:ext cx="1959429" cy="3797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654452-2F14-1E73-3EA4-7CB0F4CFA6AE}"/>
              </a:ext>
            </a:extLst>
          </p:cNvPr>
          <p:cNvSpPr txBox="1"/>
          <p:nvPr/>
        </p:nvSpPr>
        <p:spPr>
          <a:xfrm>
            <a:off x="6153396" y="3570007"/>
            <a:ext cx="597727" cy="329899"/>
          </a:xfrm>
          <a:prstGeom prst="rect">
            <a:avLst/>
          </a:prstGeom>
          <a:solidFill>
            <a:srgbClr val="FCD878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6FD921-F2DB-D4B5-57E5-26870579ADAC}"/>
              </a:ext>
            </a:extLst>
          </p:cNvPr>
          <p:cNvSpPr txBox="1"/>
          <p:nvPr/>
        </p:nvSpPr>
        <p:spPr>
          <a:xfrm>
            <a:off x="7456712" y="3514689"/>
            <a:ext cx="784763" cy="379799"/>
          </a:xfrm>
          <a:prstGeom prst="rect">
            <a:avLst/>
          </a:prstGeom>
          <a:solidFill>
            <a:srgbClr val="FCD878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109CDE-B7B9-7F70-EF06-4CBCB1FD20B0}"/>
              </a:ext>
            </a:extLst>
          </p:cNvPr>
          <p:cNvSpPr txBox="1"/>
          <p:nvPr/>
        </p:nvSpPr>
        <p:spPr>
          <a:xfrm>
            <a:off x="7715004" y="1287696"/>
            <a:ext cx="3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无人机集群一致性预测结果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CB668B-7677-ED34-20B9-67124587C4D9}"/>
              </a:ext>
            </a:extLst>
          </p:cNvPr>
          <p:cNvSpPr txBox="1"/>
          <p:nvPr/>
        </p:nvSpPr>
        <p:spPr>
          <a:xfrm>
            <a:off x="7273387" y="2005819"/>
            <a:ext cx="115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集合预测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CB35D-2844-E63C-28DB-9946A7DA5F3F}"/>
              </a:ext>
            </a:extLst>
          </p:cNvPr>
          <p:cNvSpPr txBox="1"/>
          <p:nvPr/>
        </p:nvSpPr>
        <p:spPr>
          <a:xfrm>
            <a:off x="7181109" y="5104561"/>
            <a:ext cx="115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置信预测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43A155-0FF1-AFCD-F4B7-46D817435B24}"/>
              </a:ext>
            </a:extLst>
          </p:cNvPr>
          <p:cNvSpPr txBox="1"/>
          <p:nvPr/>
        </p:nvSpPr>
        <p:spPr>
          <a:xfrm>
            <a:off x="5797090" y="3442977"/>
            <a:ext cx="131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任意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学习算法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4F0EA3-14EA-E023-4C87-EB2D89AA4D5E}"/>
              </a:ext>
            </a:extLst>
          </p:cNvPr>
          <p:cNvSpPr txBox="1"/>
          <p:nvPr/>
        </p:nvSpPr>
        <p:spPr>
          <a:xfrm>
            <a:off x="7273386" y="3442977"/>
            <a:ext cx="115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蒙德里安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b="1" dirty="0">
                <a:latin typeface="黑体" panose="02010609060101010101" pitchFamily="49" charset="-122"/>
                <a:ea typeface="黑体" panose="02010609060101010101" pitchFamily="49" charset="-122"/>
              </a:rPr>
              <a:t>一致性预测</a:t>
            </a:r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88AECD-BD40-F699-5279-5CFC4A4D5B79}"/>
              </a:ext>
            </a:extLst>
          </p:cNvPr>
          <p:cNvSpPr txBox="1"/>
          <p:nvPr/>
        </p:nvSpPr>
        <p:spPr>
          <a:xfrm>
            <a:off x="9205953" y="3858476"/>
            <a:ext cx="597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A49B080-4A49-78A5-8189-ED3733491159}"/>
              </a:ext>
            </a:extLst>
          </p:cNvPr>
          <p:cNvSpPr txBox="1"/>
          <p:nvPr/>
        </p:nvSpPr>
        <p:spPr>
          <a:xfrm>
            <a:off x="9136982" y="3899479"/>
            <a:ext cx="731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置信预测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2AA00A-D319-CDFC-EECD-6FE94CAA82E9}"/>
              </a:ext>
            </a:extLst>
          </p:cNvPr>
          <p:cNvSpPr txBox="1"/>
          <p:nvPr/>
        </p:nvSpPr>
        <p:spPr>
          <a:xfrm>
            <a:off x="9934306" y="3858476"/>
            <a:ext cx="597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6B61F3-1417-7F5D-B948-73870DE0A90E}"/>
              </a:ext>
            </a:extLst>
          </p:cNvPr>
          <p:cNvSpPr txBox="1"/>
          <p:nvPr/>
        </p:nvSpPr>
        <p:spPr>
          <a:xfrm>
            <a:off x="10691316" y="3856911"/>
            <a:ext cx="5971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FC14C1-3EB3-A4F7-CA66-B0FC86C8D88E}"/>
              </a:ext>
            </a:extLst>
          </p:cNvPr>
          <p:cNvSpPr txBox="1"/>
          <p:nvPr/>
        </p:nvSpPr>
        <p:spPr>
          <a:xfrm>
            <a:off x="9948634" y="3887688"/>
            <a:ext cx="597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置信度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E8AC10-B557-959E-0E85-F4AADFDC6C03}"/>
              </a:ext>
            </a:extLst>
          </p:cNvPr>
          <p:cNvSpPr txBox="1"/>
          <p:nvPr/>
        </p:nvSpPr>
        <p:spPr>
          <a:xfrm>
            <a:off x="10579625" y="3877986"/>
            <a:ext cx="690749" cy="25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黑体" panose="02010609060101010101" pitchFamily="49" charset="-122"/>
                <a:ea typeface="黑体" panose="02010609060101010101" pitchFamily="49" charset="-122"/>
              </a:rPr>
              <a:t>可信度</a:t>
            </a:r>
          </a:p>
        </p:txBody>
      </p:sp>
    </p:spTree>
    <p:extLst>
      <p:ext uri="{BB962C8B-B14F-4D97-AF65-F5344CB8AC3E}">
        <p14:creationId xmlns:p14="http://schemas.microsoft.com/office/powerpoint/2010/main" val="129724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504420-3217-9C26-4D05-98D773AA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6" y="1082695"/>
            <a:ext cx="10789808" cy="46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385</Words>
  <Application>Microsoft Office PowerPoint</Application>
  <PresentationFormat>宽屏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</dc:creator>
  <cp:lastModifiedBy>Zepu Xi</cp:lastModifiedBy>
  <cp:revision>34</cp:revision>
  <dcterms:created xsi:type="dcterms:W3CDTF">2023-04-01T04:10:45Z</dcterms:created>
  <dcterms:modified xsi:type="dcterms:W3CDTF">2023-06-25T05:18:28Z</dcterms:modified>
</cp:coreProperties>
</file>