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85791" autoAdjust="0"/>
  </p:normalViewPr>
  <p:slideViewPr>
    <p:cSldViewPr snapToGrid="0">
      <p:cViewPr varScale="1">
        <p:scale>
          <a:sx n="86" d="100"/>
          <a:sy n="86" d="100"/>
        </p:scale>
        <p:origin x="3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5AF20-E335-44F3-8001-E0F6F0C59F6F}" type="datetimeFigureOut">
              <a:rPr lang="zh-CN" altLang="en-US" smtClean="0"/>
              <a:t>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7BD84-2ED7-40B6-B9AE-6516144DBF1C}" type="slidenum">
              <a:rPr lang="zh-CN" altLang="en-US" smtClean="0"/>
              <a:t>‹#›</a:t>
            </a:fld>
            <a:endParaRPr lang="zh-CN" altLang="en-US"/>
          </a:p>
        </p:txBody>
      </p:sp>
    </p:spTree>
    <p:extLst>
      <p:ext uri="{BB962C8B-B14F-4D97-AF65-F5344CB8AC3E}">
        <p14:creationId xmlns:p14="http://schemas.microsoft.com/office/powerpoint/2010/main" val="224692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测绘工程类、地理信息工程类</a:t>
            </a:r>
          </a:p>
        </p:txBody>
      </p:sp>
      <p:sp>
        <p:nvSpPr>
          <p:cNvPr id="4" name="灯片编号占位符 3"/>
          <p:cNvSpPr>
            <a:spLocks noGrp="1"/>
          </p:cNvSpPr>
          <p:nvPr>
            <p:ph type="sldNum" sz="quarter" idx="5"/>
          </p:nvPr>
        </p:nvSpPr>
        <p:spPr/>
        <p:txBody>
          <a:bodyPr/>
          <a:lstStyle/>
          <a:p>
            <a:fld id="{0017BD84-2ED7-40B6-B9AE-6516144DBF1C}" type="slidenum">
              <a:rPr lang="zh-CN" altLang="en-US" smtClean="0"/>
              <a:t>2</a:t>
            </a:fld>
            <a:endParaRPr lang="zh-CN" altLang="en-US"/>
          </a:p>
        </p:txBody>
      </p:sp>
    </p:spTree>
    <p:extLst>
      <p:ext uri="{BB962C8B-B14F-4D97-AF65-F5344CB8AC3E}">
        <p14:creationId xmlns:p14="http://schemas.microsoft.com/office/powerpoint/2010/main" val="1260783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三龙湾一张图系统（前端业务开发、概要</a:t>
            </a:r>
            <a:r>
              <a:rPr lang="en-US" altLang="zh-CN" dirty="0"/>
              <a:t>/</a:t>
            </a:r>
            <a:r>
              <a:rPr lang="zh-CN" altLang="en-US" dirty="0"/>
              <a:t>详细设计书与用户手册、项目测试部署）</a:t>
            </a:r>
            <a:endParaRPr lang="en-US" altLang="zh-CN" dirty="0"/>
          </a:p>
          <a:p>
            <a:r>
              <a:rPr lang="zh-CN" altLang="en-US" dirty="0"/>
              <a:t>三水智慧水务系统（前端业务开发、后台数据库处理、项目测试部署）</a:t>
            </a:r>
            <a:endParaRPr lang="en-US" altLang="zh-CN" dirty="0"/>
          </a:p>
          <a:p>
            <a:endParaRPr lang="en-US" altLang="zh-CN" dirty="0" err="1"/>
          </a:p>
        </p:txBody>
      </p:sp>
      <p:sp>
        <p:nvSpPr>
          <p:cNvPr id="4" name="灯片编号占位符 3"/>
          <p:cNvSpPr>
            <a:spLocks noGrp="1"/>
          </p:cNvSpPr>
          <p:nvPr>
            <p:ph type="sldNum" sz="quarter" idx="5"/>
          </p:nvPr>
        </p:nvSpPr>
        <p:spPr/>
        <p:txBody>
          <a:bodyPr/>
          <a:lstStyle/>
          <a:p>
            <a:fld id="{0017BD84-2ED7-40B6-B9AE-6516144DBF1C}" type="slidenum">
              <a:rPr lang="zh-CN" altLang="en-US" smtClean="0"/>
              <a:t>3</a:t>
            </a:fld>
            <a:endParaRPr lang="zh-CN" altLang="en-US"/>
          </a:p>
        </p:txBody>
      </p:sp>
    </p:spTree>
    <p:extLst>
      <p:ext uri="{BB962C8B-B14F-4D97-AF65-F5344CB8AC3E}">
        <p14:creationId xmlns:p14="http://schemas.microsoft.com/office/powerpoint/2010/main" val="11325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测绘工程类、地理信息工程类</a:t>
            </a:r>
          </a:p>
        </p:txBody>
      </p:sp>
      <p:sp>
        <p:nvSpPr>
          <p:cNvPr id="4" name="灯片编号占位符 3"/>
          <p:cNvSpPr>
            <a:spLocks noGrp="1"/>
          </p:cNvSpPr>
          <p:nvPr>
            <p:ph type="sldNum" sz="quarter" idx="5"/>
          </p:nvPr>
        </p:nvSpPr>
        <p:spPr/>
        <p:txBody>
          <a:bodyPr/>
          <a:lstStyle/>
          <a:p>
            <a:fld id="{0017BD84-2ED7-40B6-B9AE-6516144DBF1C}" type="slidenum">
              <a:rPr lang="zh-CN" altLang="en-US" smtClean="0"/>
              <a:t>4</a:t>
            </a:fld>
            <a:endParaRPr lang="zh-CN" altLang="en-US"/>
          </a:p>
        </p:txBody>
      </p:sp>
    </p:spTree>
    <p:extLst>
      <p:ext uri="{BB962C8B-B14F-4D97-AF65-F5344CB8AC3E}">
        <p14:creationId xmlns:p14="http://schemas.microsoft.com/office/powerpoint/2010/main" val="176295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测绘工程类、地理信息工程类</a:t>
            </a:r>
          </a:p>
        </p:txBody>
      </p:sp>
      <p:sp>
        <p:nvSpPr>
          <p:cNvPr id="4" name="灯片编号占位符 3"/>
          <p:cNvSpPr>
            <a:spLocks noGrp="1"/>
          </p:cNvSpPr>
          <p:nvPr>
            <p:ph type="sldNum" sz="quarter" idx="5"/>
          </p:nvPr>
        </p:nvSpPr>
        <p:spPr/>
        <p:txBody>
          <a:bodyPr/>
          <a:lstStyle/>
          <a:p>
            <a:fld id="{0017BD84-2ED7-40B6-B9AE-6516144DBF1C}" type="slidenum">
              <a:rPr lang="zh-CN" altLang="en-US" smtClean="0"/>
              <a:t>5</a:t>
            </a:fld>
            <a:endParaRPr lang="zh-CN" altLang="en-US"/>
          </a:p>
        </p:txBody>
      </p:sp>
    </p:spTree>
    <p:extLst>
      <p:ext uri="{BB962C8B-B14F-4D97-AF65-F5344CB8AC3E}">
        <p14:creationId xmlns:p14="http://schemas.microsoft.com/office/powerpoint/2010/main" val="38929251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C4670CC-50E1-4FDB-B742-D07082466428}" type="datetimeFigureOut">
              <a:rPr lang="zh-CN" altLang="en-US" smtClean="0"/>
              <a:t>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424676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C4670CC-50E1-4FDB-B742-D07082466428}" type="datetimeFigureOut">
              <a:rPr lang="zh-CN" altLang="en-US" smtClean="0"/>
              <a:t>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241985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C4670CC-50E1-4FDB-B742-D07082466428}" type="datetimeFigureOut">
              <a:rPr lang="zh-CN" altLang="en-US" smtClean="0"/>
              <a:t>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136128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C4670CC-50E1-4FDB-B742-D07082466428}" type="datetimeFigureOut">
              <a:rPr lang="zh-CN" altLang="en-US" smtClean="0"/>
              <a:t>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165531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7C4670CC-50E1-4FDB-B742-D07082466428}" type="datetimeFigureOut">
              <a:rPr lang="zh-CN" altLang="en-US" smtClean="0"/>
              <a:t>4/25</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385562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C4670CC-50E1-4FDB-B742-D07082466428}" type="datetimeFigureOut">
              <a:rPr lang="zh-CN" altLang="en-US" smtClean="0"/>
              <a:t>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21973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C4670CC-50E1-4FDB-B742-D07082466428}" type="datetimeFigureOut">
              <a:rPr lang="zh-CN" altLang="en-US" smtClean="0"/>
              <a:t>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416293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4670CC-50E1-4FDB-B742-D07082466428}" type="datetimeFigureOut">
              <a:rPr lang="zh-CN" altLang="en-US" smtClean="0"/>
              <a:t>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198392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670CC-50E1-4FDB-B742-D07082466428}" type="datetimeFigureOut">
              <a:rPr lang="zh-CN" altLang="en-US" smtClean="0"/>
              <a:t>4/25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388820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C4670CC-50E1-4FDB-B742-D07082466428}" type="datetimeFigureOut">
              <a:rPr lang="zh-CN" altLang="en-US" smtClean="0"/>
              <a:t>4/25</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340157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C4670CC-50E1-4FDB-B742-D07082466428}" type="datetimeFigureOut">
              <a:rPr lang="zh-CN" altLang="en-US" smtClean="0"/>
              <a:t>4/25</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100053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4670CC-50E1-4FDB-B742-D07082466428}" type="datetimeFigureOut">
              <a:rPr lang="zh-CN" altLang="en-US" smtClean="0"/>
              <a:t>4/25</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8B6EF1D1-28E8-4F0E-BF9C-90344A042C8B}" type="slidenum">
              <a:rPr lang="zh-CN" altLang="en-US" smtClean="0"/>
              <a:t>‹#›</a:t>
            </a:fld>
            <a:endParaRPr lang="zh-CN" altLang="en-US"/>
          </a:p>
        </p:txBody>
      </p:sp>
    </p:spTree>
    <p:extLst>
      <p:ext uri="{BB962C8B-B14F-4D97-AF65-F5344CB8AC3E}">
        <p14:creationId xmlns:p14="http://schemas.microsoft.com/office/powerpoint/2010/main" val="3108603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CAFF7-26DA-4B71-834C-8814F8CBC319}"/>
              </a:ext>
            </a:extLst>
          </p:cNvPr>
          <p:cNvSpPr>
            <a:spLocks noGrp="1"/>
          </p:cNvSpPr>
          <p:nvPr>
            <p:ph type="ctrTitle"/>
          </p:nvPr>
        </p:nvSpPr>
        <p:spPr/>
        <p:txBody>
          <a:bodyPr/>
          <a:lstStyle/>
          <a:p>
            <a:r>
              <a:rPr lang="zh-CN" altLang="en-US" dirty="0"/>
              <a:t> 实习汇报</a:t>
            </a:r>
          </a:p>
        </p:txBody>
      </p:sp>
      <p:sp>
        <p:nvSpPr>
          <p:cNvPr id="3" name="副标题 2">
            <a:extLst>
              <a:ext uri="{FF2B5EF4-FFF2-40B4-BE49-F238E27FC236}">
                <a16:creationId xmlns:a16="http://schemas.microsoft.com/office/drawing/2014/main" id="{D5F6479A-7A04-4530-A812-06B7C9FA756D}"/>
              </a:ext>
            </a:extLst>
          </p:cNvPr>
          <p:cNvSpPr>
            <a:spLocks noGrp="1"/>
          </p:cNvSpPr>
          <p:nvPr>
            <p:ph type="subTitle" idx="1"/>
          </p:nvPr>
        </p:nvSpPr>
        <p:spPr/>
        <p:txBody>
          <a:bodyPr/>
          <a:lstStyle/>
          <a:p>
            <a:r>
              <a:rPr lang="zh-CN" altLang="en-US" dirty="0"/>
              <a:t>自 佛山市测绘地理信息研究院 软件工程所 吴希浙</a:t>
            </a:r>
          </a:p>
        </p:txBody>
      </p:sp>
      <p:sp>
        <p:nvSpPr>
          <p:cNvPr id="5" name="文本框 4">
            <a:extLst>
              <a:ext uri="{FF2B5EF4-FFF2-40B4-BE49-F238E27FC236}">
                <a16:creationId xmlns:a16="http://schemas.microsoft.com/office/drawing/2014/main" id="{1D72D16F-34B8-421B-8A9D-8559752D8232}"/>
              </a:ext>
            </a:extLst>
          </p:cNvPr>
          <p:cNvSpPr txBox="1"/>
          <p:nvPr/>
        </p:nvSpPr>
        <p:spPr>
          <a:xfrm>
            <a:off x="7728065" y="1731124"/>
            <a:ext cx="2427317" cy="22365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实习单位概述</a:t>
            </a:r>
            <a:endParaRPr lang="en-US" altLang="zh-CN" sz="2400" dirty="0"/>
          </a:p>
          <a:p>
            <a:pPr marL="285750" indent="-285750">
              <a:lnSpc>
                <a:spcPct val="150000"/>
              </a:lnSpc>
              <a:buFont typeface="Arial" panose="020B0604020202020204" pitchFamily="34" charset="0"/>
              <a:buChar char="•"/>
            </a:pPr>
            <a:r>
              <a:rPr lang="zh-CN" altLang="en-US" sz="2400" dirty="0"/>
              <a:t>实习内容总结</a:t>
            </a:r>
            <a:endParaRPr lang="en-US" altLang="zh-CN" sz="2400" dirty="0"/>
          </a:p>
          <a:p>
            <a:pPr marL="285750" indent="-285750">
              <a:lnSpc>
                <a:spcPct val="150000"/>
              </a:lnSpc>
              <a:buFont typeface="Arial" panose="020B0604020202020204" pitchFamily="34" charset="0"/>
              <a:buChar char="•"/>
            </a:pPr>
            <a:r>
              <a:rPr lang="zh-CN" altLang="en-US" sz="2400" dirty="0"/>
              <a:t>行业调研分析</a:t>
            </a:r>
            <a:endParaRPr lang="en-US" altLang="zh-CN" sz="2400" dirty="0"/>
          </a:p>
          <a:p>
            <a:pPr marL="285750" indent="-285750">
              <a:lnSpc>
                <a:spcPct val="150000"/>
              </a:lnSpc>
              <a:buFont typeface="Arial" panose="020B0604020202020204" pitchFamily="34" charset="0"/>
              <a:buChar char="•"/>
            </a:pPr>
            <a:r>
              <a:rPr lang="zh-CN" altLang="en-US" sz="2400" dirty="0"/>
              <a:t>实习心得体会</a:t>
            </a:r>
          </a:p>
        </p:txBody>
      </p:sp>
    </p:spTree>
    <p:extLst>
      <p:ext uri="{BB962C8B-B14F-4D97-AF65-F5344CB8AC3E}">
        <p14:creationId xmlns:p14="http://schemas.microsoft.com/office/powerpoint/2010/main" val="174895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9ACEB-C48C-466D-8146-6DBA32B41DBE}"/>
              </a:ext>
            </a:extLst>
          </p:cNvPr>
          <p:cNvSpPr>
            <a:spLocks noGrp="1"/>
          </p:cNvSpPr>
          <p:nvPr>
            <p:ph type="title"/>
          </p:nvPr>
        </p:nvSpPr>
        <p:spPr/>
        <p:txBody>
          <a:bodyPr/>
          <a:lstStyle/>
          <a:p>
            <a:r>
              <a:rPr lang="zh-CN" altLang="en-US" dirty="0"/>
              <a:t>实习单位概述</a:t>
            </a:r>
          </a:p>
        </p:txBody>
      </p:sp>
      <p:sp>
        <p:nvSpPr>
          <p:cNvPr id="3" name="内容占位符 2">
            <a:extLst>
              <a:ext uri="{FF2B5EF4-FFF2-40B4-BE49-F238E27FC236}">
                <a16:creationId xmlns:a16="http://schemas.microsoft.com/office/drawing/2014/main" id="{984F5A31-78C5-44E7-804A-2D61445AB078}"/>
              </a:ext>
            </a:extLst>
          </p:cNvPr>
          <p:cNvSpPr>
            <a:spLocks noGrp="1"/>
          </p:cNvSpPr>
          <p:nvPr>
            <p:ph idx="1"/>
          </p:nvPr>
        </p:nvSpPr>
        <p:spPr>
          <a:xfrm>
            <a:off x="1069848" y="2121408"/>
            <a:ext cx="8157279" cy="4050792"/>
          </a:xfrm>
        </p:spPr>
        <p:txBody>
          <a:bodyPr/>
          <a:lstStyle/>
          <a:p>
            <a:r>
              <a:rPr lang="zh-CN" altLang="en-US" dirty="0"/>
              <a:t>佛山市测绘地理信息研究院（佛山市测信院）是佛山市自然资源局直属事业单位</a:t>
            </a:r>
            <a:endParaRPr lang="en-US" altLang="zh-CN" dirty="0"/>
          </a:p>
          <a:p>
            <a:r>
              <a:rPr lang="zh-CN" altLang="en-US" dirty="0"/>
              <a:t>下设总工室</a:t>
            </a:r>
            <a:r>
              <a:rPr lang="en-US" altLang="zh-CN" dirty="0"/>
              <a:t>/</a:t>
            </a:r>
            <a:r>
              <a:rPr lang="zh-CN" altLang="en-US" dirty="0"/>
              <a:t>质量管理部、项目管理部、测绘应用研究所、地理信息研究所、测绘工程所、地下空间所、</a:t>
            </a:r>
            <a:r>
              <a:rPr lang="zh-CN" altLang="en-US" b="1" dirty="0"/>
              <a:t>软件工程所</a:t>
            </a:r>
            <a:r>
              <a:rPr lang="zh-CN" altLang="en-US" dirty="0"/>
              <a:t>、国土规划技术服务所等多个部门</a:t>
            </a:r>
            <a:endParaRPr lang="en-US" altLang="zh-CN" dirty="0"/>
          </a:p>
          <a:p>
            <a:r>
              <a:rPr lang="zh-CN" altLang="en-US" dirty="0"/>
              <a:t>致力于想政府、社会、企业等客户群体提供测绘地理信息收集、信息系统研究管理与维护、</a:t>
            </a:r>
            <a:r>
              <a:rPr lang="zh-CN" altLang="en-US" b="1" dirty="0"/>
              <a:t>地理信息应用开发</a:t>
            </a:r>
            <a:r>
              <a:rPr lang="zh-CN" altLang="en-US" dirty="0"/>
              <a:t>、地图对外与服务等专业的测绘和地理信息服务</a:t>
            </a:r>
            <a:endParaRPr lang="en-US" altLang="zh-CN" dirty="0"/>
          </a:p>
          <a:p>
            <a:endParaRPr lang="zh-CN" altLang="en-US" dirty="0"/>
          </a:p>
        </p:txBody>
      </p:sp>
      <p:sp>
        <p:nvSpPr>
          <p:cNvPr id="6" name="文本框 5">
            <a:extLst>
              <a:ext uri="{FF2B5EF4-FFF2-40B4-BE49-F238E27FC236}">
                <a16:creationId xmlns:a16="http://schemas.microsoft.com/office/drawing/2014/main" id="{D38AD8FA-027C-4E18-A4A0-94E062440820}"/>
              </a:ext>
            </a:extLst>
          </p:cNvPr>
          <p:cNvSpPr txBox="1"/>
          <p:nvPr/>
        </p:nvSpPr>
        <p:spPr>
          <a:xfrm>
            <a:off x="9470691" y="617741"/>
            <a:ext cx="1651461" cy="13431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effectLst>
                  <a:outerShdw blurRad="38100" dist="38100" dir="2700000" algn="tl">
                    <a:srgbClr val="000000">
                      <a:alpha val="43137"/>
                    </a:srgbClr>
                  </a:outerShdw>
                </a:effectLst>
              </a:rPr>
              <a:t>实习单位概述</a:t>
            </a:r>
            <a:endParaRPr lang="en-US" altLang="zh-CN" sz="1400" b="1" dirty="0">
              <a:effectLst>
                <a:outerShdw blurRad="38100" dist="38100" dir="2700000" algn="tl">
                  <a:srgbClr val="000000">
                    <a:alpha val="43137"/>
                  </a:srgbClr>
                </a:outerShdw>
              </a:effectLst>
            </a:endParaRPr>
          </a:p>
          <a:p>
            <a:pPr marL="285750" indent="-285750">
              <a:lnSpc>
                <a:spcPct val="150000"/>
              </a:lnSpc>
              <a:buFont typeface="Arial" panose="020B0604020202020204" pitchFamily="34" charset="0"/>
              <a:buChar char="•"/>
            </a:pPr>
            <a:r>
              <a:rPr lang="zh-CN" altLang="en-US" sz="1400" dirty="0"/>
              <a:t>实习内容总结</a:t>
            </a:r>
            <a:endParaRPr lang="en-US" altLang="zh-CN" sz="1400" dirty="0"/>
          </a:p>
          <a:p>
            <a:pPr marL="285750" indent="-285750">
              <a:lnSpc>
                <a:spcPct val="150000"/>
              </a:lnSpc>
              <a:buFont typeface="Arial" panose="020B0604020202020204" pitchFamily="34" charset="0"/>
              <a:buChar char="•"/>
            </a:pPr>
            <a:r>
              <a:rPr lang="zh-CN" altLang="en-US" sz="1400" dirty="0"/>
              <a:t>行业调研分析</a:t>
            </a:r>
            <a:endParaRPr lang="en-US" altLang="zh-CN" sz="1400" dirty="0"/>
          </a:p>
          <a:p>
            <a:pPr marL="285750" indent="-285750">
              <a:lnSpc>
                <a:spcPct val="150000"/>
              </a:lnSpc>
              <a:buFont typeface="Arial" panose="020B0604020202020204" pitchFamily="34" charset="0"/>
              <a:buChar char="•"/>
            </a:pPr>
            <a:r>
              <a:rPr lang="zh-CN" altLang="en-US" sz="1400" dirty="0"/>
              <a:t>实习心得体会</a:t>
            </a:r>
          </a:p>
        </p:txBody>
      </p:sp>
    </p:spTree>
    <p:extLst>
      <p:ext uri="{BB962C8B-B14F-4D97-AF65-F5344CB8AC3E}">
        <p14:creationId xmlns:p14="http://schemas.microsoft.com/office/powerpoint/2010/main" val="96539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9ACEB-C48C-466D-8146-6DBA32B41DBE}"/>
              </a:ext>
            </a:extLst>
          </p:cNvPr>
          <p:cNvSpPr>
            <a:spLocks noGrp="1"/>
          </p:cNvSpPr>
          <p:nvPr>
            <p:ph type="title"/>
          </p:nvPr>
        </p:nvSpPr>
        <p:spPr/>
        <p:txBody>
          <a:bodyPr/>
          <a:lstStyle/>
          <a:p>
            <a:r>
              <a:rPr lang="zh-CN" altLang="en-US" dirty="0"/>
              <a:t>实习内容总结</a:t>
            </a:r>
          </a:p>
        </p:txBody>
      </p:sp>
      <p:sp>
        <p:nvSpPr>
          <p:cNvPr id="6" name="文本框 5">
            <a:extLst>
              <a:ext uri="{FF2B5EF4-FFF2-40B4-BE49-F238E27FC236}">
                <a16:creationId xmlns:a16="http://schemas.microsoft.com/office/drawing/2014/main" id="{D38AD8FA-027C-4E18-A4A0-94E062440820}"/>
              </a:ext>
            </a:extLst>
          </p:cNvPr>
          <p:cNvSpPr txBox="1"/>
          <p:nvPr/>
        </p:nvSpPr>
        <p:spPr>
          <a:xfrm>
            <a:off x="9470691" y="617741"/>
            <a:ext cx="1651461" cy="13431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实习单位概述</a:t>
            </a:r>
            <a:endParaRPr lang="en-US" altLang="zh-CN" sz="1400" dirty="0"/>
          </a:p>
          <a:p>
            <a:pPr marL="285750" indent="-285750">
              <a:lnSpc>
                <a:spcPct val="150000"/>
              </a:lnSpc>
              <a:buFont typeface="Arial" panose="020B0604020202020204" pitchFamily="34" charset="0"/>
              <a:buChar char="•"/>
            </a:pPr>
            <a:r>
              <a:rPr lang="zh-CN" altLang="en-US" sz="1400" b="1" dirty="0">
                <a:effectLst>
                  <a:outerShdw blurRad="38100" dist="38100" dir="2700000" algn="tl">
                    <a:srgbClr val="000000">
                      <a:alpha val="43137"/>
                    </a:srgbClr>
                  </a:outerShdw>
                </a:effectLst>
              </a:rPr>
              <a:t>实习内容总结</a:t>
            </a:r>
            <a:endParaRPr lang="en-US" altLang="zh-CN" sz="1400" b="1" dirty="0">
              <a:effectLst>
                <a:outerShdw blurRad="38100" dist="38100" dir="2700000" algn="tl">
                  <a:srgbClr val="000000">
                    <a:alpha val="43137"/>
                  </a:srgbClr>
                </a:outerShdw>
              </a:effectLst>
            </a:endParaRPr>
          </a:p>
          <a:p>
            <a:pPr marL="285750" indent="-285750">
              <a:lnSpc>
                <a:spcPct val="150000"/>
              </a:lnSpc>
              <a:buFont typeface="Arial" panose="020B0604020202020204" pitchFamily="34" charset="0"/>
              <a:buChar char="•"/>
            </a:pPr>
            <a:r>
              <a:rPr lang="zh-CN" altLang="en-US" sz="1400" dirty="0"/>
              <a:t>行业调研分析</a:t>
            </a:r>
            <a:endParaRPr lang="en-US" altLang="zh-CN" sz="1400" dirty="0"/>
          </a:p>
          <a:p>
            <a:pPr marL="285750" indent="-285750">
              <a:lnSpc>
                <a:spcPct val="150000"/>
              </a:lnSpc>
              <a:buFont typeface="Arial" panose="020B0604020202020204" pitchFamily="34" charset="0"/>
              <a:buChar char="•"/>
            </a:pPr>
            <a:r>
              <a:rPr lang="zh-CN" altLang="en-US" sz="1400" dirty="0"/>
              <a:t>实习心得体会</a:t>
            </a:r>
          </a:p>
        </p:txBody>
      </p:sp>
      <p:sp>
        <p:nvSpPr>
          <p:cNvPr id="9" name="内容占位符 4">
            <a:extLst>
              <a:ext uri="{FF2B5EF4-FFF2-40B4-BE49-F238E27FC236}">
                <a16:creationId xmlns:a16="http://schemas.microsoft.com/office/drawing/2014/main" id="{0247203B-0B9A-49F7-B8C7-439D60F606B7}"/>
              </a:ext>
            </a:extLst>
          </p:cNvPr>
          <p:cNvSpPr>
            <a:spLocks noGrp="1"/>
          </p:cNvSpPr>
          <p:nvPr>
            <p:ph sz="half" idx="1"/>
          </p:nvPr>
        </p:nvSpPr>
        <p:spPr>
          <a:xfrm>
            <a:off x="1069848" y="2194560"/>
            <a:ext cx="4754880" cy="3977640"/>
          </a:xfrm>
        </p:spPr>
        <p:txBody>
          <a:bodyPr/>
          <a:lstStyle/>
          <a:p>
            <a:r>
              <a:rPr lang="zh-CN" altLang="en-US" sz="2400" b="1" dirty="0"/>
              <a:t>三龙湾一张图系统</a:t>
            </a:r>
            <a:endParaRPr lang="en-US" altLang="zh-CN" sz="2400" b="1" dirty="0"/>
          </a:p>
          <a:p>
            <a:r>
              <a:rPr lang="zh-CN" altLang="en-US" dirty="0"/>
              <a:t>前端业务功能开发</a:t>
            </a:r>
            <a:endParaRPr lang="en-US" altLang="zh-CN" dirty="0"/>
          </a:p>
          <a:p>
            <a:pPr lvl="1"/>
            <a:r>
              <a:rPr lang="zh-CN" altLang="en-US" dirty="0"/>
              <a:t>区域范围限制与定位</a:t>
            </a:r>
            <a:endParaRPr lang="en-US" altLang="zh-CN" dirty="0"/>
          </a:p>
          <a:p>
            <a:pPr lvl="1"/>
            <a:r>
              <a:rPr lang="zh-CN" altLang="en-US" dirty="0"/>
              <a:t>统计信息图表可视化</a:t>
            </a:r>
            <a:endParaRPr lang="en-US" altLang="zh-CN" dirty="0"/>
          </a:p>
          <a:p>
            <a:pPr lvl="1"/>
            <a:r>
              <a:rPr lang="zh-CN" altLang="en-US" dirty="0"/>
              <a:t>空间数据编辑接口集成</a:t>
            </a:r>
            <a:endParaRPr lang="en-US" altLang="zh-CN" dirty="0"/>
          </a:p>
          <a:p>
            <a:pPr lvl="1"/>
            <a:r>
              <a:rPr lang="zh-CN" altLang="en-US" dirty="0"/>
              <a:t>空间数据过滤可视化</a:t>
            </a:r>
            <a:endParaRPr lang="en-US" altLang="zh-CN" dirty="0"/>
          </a:p>
          <a:p>
            <a:r>
              <a:rPr lang="zh-CN" altLang="en-US" dirty="0"/>
              <a:t>软件设计书与用户手册编写</a:t>
            </a:r>
            <a:endParaRPr lang="en-US" altLang="zh-CN" dirty="0"/>
          </a:p>
          <a:p>
            <a:r>
              <a:rPr lang="zh-CN" altLang="en-US" dirty="0"/>
              <a:t>项目部署测试</a:t>
            </a:r>
            <a:endParaRPr lang="en-US" altLang="zh-CN" dirty="0"/>
          </a:p>
          <a:p>
            <a:pPr lvl="1"/>
            <a:r>
              <a:rPr lang="zh-CN" altLang="en-US" dirty="0"/>
              <a:t>数据库备份与还原（空间数据、</a:t>
            </a:r>
            <a:r>
              <a:rPr lang="en-US" altLang="zh-CN" dirty="0"/>
              <a:t>SDE</a:t>
            </a:r>
            <a:r>
              <a:rPr lang="zh-CN" altLang="en-US" dirty="0"/>
              <a:t>）</a:t>
            </a:r>
            <a:endParaRPr lang="en-US" altLang="zh-CN" dirty="0"/>
          </a:p>
          <a:p>
            <a:pPr lvl="1"/>
            <a:r>
              <a:rPr lang="zh-CN" altLang="en-US" dirty="0"/>
              <a:t>地理空间数据服务发布（动态</a:t>
            </a:r>
            <a:r>
              <a:rPr lang="en-US" altLang="zh-CN" dirty="0"/>
              <a:t>/</a:t>
            </a:r>
            <a:r>
              <a:rPr lang="zh-CN" altLang="en-US" dirty="0"/>
              <a:t>切片）</a:t>
            </a:r>
            <a:endParaRPr lang="en-US" altLang="zh-CN" dirty="0"/>
          </a:p>
          <a:p>
            <a:pPr lvl="1"/>
            <a:r>
              <a:rPr lang="zh-CN" altLang="en-US" dirty="0"/>
              <a:t>前端项目打包部署（</a:t>
            </a:r>
            <a:r>
              <a:rPr lang="en-US" altLang="zh-CN" dirty="0"/>
              <a:t>IIS</a:t>
            </a:r>
            <a:r>
              <a:rPr lang="zh-CN" altLang="en-US" dirty="0"/>
              <a:t>）</a:t>
            </a:r>
            <a:endParaRPr lang="en-US" altLang="zh-CN" dirty="0"/>
          </a:p>
        </p:txBody>
      </p:sp>
      <p:sp>
        <p:nvSpPr>
          <p:cNvPr id="11" name="内容占位符 4">
            <a:extLst>
              <a:ext uri="{FF2B5EF4-FFF2-40B4-BE49-F238E27FC236}">
                <a16:creationId xmlns:a16="http://schemas.microsoft.com/office/drawing/2014/main" id="{E5A85546-02BC-4BB1-BFBD-EFA7E642658C}"/>
              </a:ext>
            </a:extLst>
          </p:cNvPr>
          <p:cNvSpPr txBox="1">
            <a:spLocks/>
          </p:cNvSpPr>
          <p:nvPr/>
        </p:nvSpPr>
        <p:spPr>
          <a:xfrm>
            <a:off x="6096000" y="2194560"/>
            <a:ext cx="5174166" cy="39776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a:t>三水智慧水务系统</a:t>
            </a:r>
            <a:endParaRPr lang="en-US" altLang="zh-CN" sz="2400" b="1" dirty="0"/>
          </a:p>
          <a:p>
            <a:r>
              <a:rPr lang="zh-CN" altLang="en-US" dirty="0"/>
              <a:t>前端业务功能开发</a:t>
            </a:r>
            <a:endParaRPr lang="en-US" altLang="zh-CN" dirty="0"/>
          </a:p>
          <a:p>
            <a:pPr lvl="1"/>
            <a:r>
              <a:rPr lang="zh-CN" altLang="en-US" dirty="0"/>
              <a:t>大屏</a:t>
            </a:r>
            <a:r>
              <a:rPr lang="en-US" altLang="zh-CN" dirty="0"/>
              <a:t>/</a:t>
            </a:r>
            <a:r>
              <a:rPr lang="zh-CN" altLang="en-US" dirty="0"/>
              <a:t>多屏前端设计</a:t>
            </a:r>
            <a:endParaRPr lang="en-US" altLang="zh-CN" dirty="0"/>
          </a:p>
          <a:p>
            <a:pPr lvl="1"/>
            <a:r>
              <a:rPr lang="zh-CN" altLang="en-US" dirty="0"/>
              <a:t>排水设施巡检信息可视化（图表</a:t>
            </a:r>
            <a:r>
              <a:rPr lang="en-US" altLang="zh-CN" dirty="0"/>
              <a:t>/</a:t>
            </a:r>
            <a:r>
              <a:rPr lang="zh-CN" altLang="en-US" dirty="0"/>
              <a:t>地图）</a:t>
            </a:r>
            <a:endParaRPr lang="en-US" altLang="zh-CN" dirty="0"/>
          </a:p>
          <a:p>
            <a:pPr lvl="1"/>
            <a:r>
              <a:rPr lang="zh-CN" altLang="en-US" dirty="0"/>
              <a:t>排水管网网络分析功能实现（纵</a:t>
            </a:r>
            <a:r>
              <a:rPr lang="en-US" altLang="zh-CN" dirty="0"/>
              <a:t>/</a:t>
            </a:r>
            <a:r>
              <a:rPr lang="zh-CN" altLang="en-US" dirty="0"/>
              <a:t>横断面、排水溯源、排水预警</a:t>
            </a:r>
            <a:r>
              <a:rPr lang="en-US" altLang="zh-CN" dirty="0"/>
              <a:t>……</a:t>
            </a:r>
            <a:r>
              <a:rPr lang="zh-CN" altLang="en-US" dirty="0"/>
              <a:t>）</a:t>
            </a:r>
            <a:endParaRPr lang="en-US" altLang="zh-CN" dirty="0"/>
          </a:p>
          <a:p>
            <a:r>
              <a:rPr lang="zh-CN" altLang="en-US" dirty="0"/>
              <a:t>后台数据库处理</a:t>
            </a:r>
            <a:endParaRPr lang="en-US" altLang="zh-CN" dirty="0"/>
          </a:p>
          <a:p>
            <a:pPr lvl="1"/>
            <a:r>
              <a:rPr lang="zh-CN" altLang="en-US" dirty="0"/>
              <a:t>排水设施、巡检任务、维修任务等数据库表与视图的业务逻辑构建</a:t>
            </a:r>
            <a:endParaRPr lang="en-US" altLang="zh-CN" dirty="0"/>
          </a:p>
          <a:p>
            <a:pPr lvl="1"/>
            <a:r>
              <a:rPr lang="zh-CN" altLang="en-US" dirty="0"/>
              <a:t>水务系统大型数据批处理与入库</a:t>
            </a:r>
            <a:endParaRPr lang="en-US" altLang="zh-CN" dirty="0"/>
          </a:p>
          <a:p>
            <a:r>
              <a:rPr lang="zh-CN" altLang="en-US" dirty="0"/>
              <a:t>项目部署测试（同三龙湾一张图系统）</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06554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9ACEB-C48C-466D-8146-6DBA32B41DBE}"/>
              </a:ext>
            </a:extLst>
          </p:cNvPr>
          <p:cNvSpPr>
            <a:spLocks noGrp="1"/>
          </p:cNvSpPr>
          <p:nvPr>
            <p:ph type="title"/>
          </p:nvPr>
        </p:nvSpPr>
        <p:spPr/>
        <p:txBody>
          <a:bodyPr/>
          <a:lstStyle/>
          <a:p>
            <a:r>
              <a:rPr lang="zh-CN" altLang="en-US" dirty="0"/>
              <a:t>行业调研分析</a:t>
            </a:r>
          </a:p>
        </p:txBody>
      </p:sp>
      <p:sp>
        <p:nvSpPr>
          <p:cNvPr id="3" name="内容占位符 2">
            <a:extLst>
              <a:ext uri="{FF2B5EF4-FFF2-40B4-BE49-F238E27FC236}">
                <a16:creationId xmlns:a16="http://schemas.microsoft.com/office/drawing/2014/main" id="{984F5A31-78C5-44E7-804A-2D61445AB078}"/>
              </a:ext>
            </a:extLst>
          </p:cNvPr>
          <p:cNvSpPr>
            <a:spLocks noGrp="1"/>
          </p:cNvSpPr>
          <p:nvPr>
            <p:ph idx="1"/>
          </p:nvPr>
        </p:nvSpPr>
        <p:spPr>
          <a:xfrm>
            <a:off x="1069848" y="2121408"/>
            <a:ext cx="8400843" cy="4050792"/>
          </a:xfrm>
        </p:spPr>
        <p:txBody>
          <a:bodyPr>
            <a:normAutofit fontScale="92500" lnSpcReduction="20000"/>
          </a:bodyPr>
          <a:lstStyle/>
          <a:p>
            <a:r>
              <a:rPr lang="zh-CN" altLang="en-US" sz="2400" dirty="0"/>
              <a:t>地理信息技术开源与闭源的抉择</a:t>
            </a:r>
            <a:endParaRPr lang="en-US" altLang="zh-CN" sz="2400" dirty="0"/>
          </a:p>
          <a:p>
            <a:r>
              <a:rPr lang="zh-CN" altLang="en-US" dirty="0"/>
              <a:t>地理信息生产商产业线</a:t>
            </a:r>
            <a:endParaRPr lang="en-US" altLang="zh-CN" dirty="0"/>
          </a:p>
          <a:p>
            <a:pPr lvl="1"/>
            <a:r>
              <a:rPr lang="zh-CN" altLang="en-US" dirty="0"/>
              <a:t>数据采集 → 数据编辑 → 数据管理 → 空间数据互操作 → 空间分析 → 网络地理信息服务注册、发布、聚合 → </a:t>
            </a:r>
            <a:r>
              <a:rPr lang="en-US" altLang="zh-CN" dirty="0"/>
              <a:t>……</a:t>
            </a:r>
          </a:p>
          <a:p>
            <a:r>
              <a:rPr lang="zh-CN" altLang="en-US" dirty="0"/>
              <a:t>闭源平台</a:t>
            </a:r>
            <a:endParaRPr lang="en-US" altLang="zh-CN" dirty="0"/>
          </a:p>
          <a:p>
            <a:pPr lvl="1"/>
            <a:r>
              <a:rPr lang="zh-CN" altLang="en-US" dirty="0"/>
              <a:t>典型代表：</a:t>
            </a:r>
            <a:r>
              <a:rPr lang="en-US" altLang="zh-CN" dirty="0"/>
              <a:t>Oracle</a:t>
            </a:r>
            <a:r>
              <a:rPr lang="zh-CN" altLang="en-US" dirty="0"/>
              <a:t>、</a:t>
            </a:r>
            <a:r>
              <a:rPr lang="en-US" altLang="zh-CN" dirty="0"/>
              <a:t>SQL Server</a:t>
            </a:r>
            <a:r>
              <a:rPr lang="zh-CN" altLang="en-US" dirty="0"/>
              <a:t>、</a:t>
            </a:r>
            <a:r>
              <a:rPr lang="en-US" altLang="zh-CN" dirty="0"/>
              <a:t>IIS</a:t>
            </a:r>
            <a:r>
              <a:rPr lang="zh-CN" altLang="en-US" dirty="0"/>
              <a:t>、</a:t>
            </a:r>
            <a:r>
              <a:rPr lang="en-US" altLang="zh-CN" dirty="0"/>
              <a:t>ArcGIS Enterprise</a:t>
            </a:r>
            <a:r>
              <a:rPr lang="zh-CN" altLang="en-US" dirty="0"/>
              <a:t>、</a:t>
            </a:r>
            <a:r>
              <a:rPr lang="en-US" altLang="zh-CN" dirty="0"/>
              <a:t>ArcGIS Server</a:t>
            </a:r>
            <a:r>
              <a:rPr lang="zh-CN" altLang="en-US" dirty="0"/>
              <a:t>、</a:t>
            </a:r>
            <a:r>
              <a:rPr lang="en-US" altLang="zh-CN" dirty="0"/>
              <a:t>ArcGIS Desktop</a:t>
            </a:r>
            <a:r>
              <a:rPr lang="zh-CN" altLang="en-US" dirty="0"/>
              <a:t>、</a:t>
            </a:r>
            <a:r>
              <a:rPr lang="en-US" altLang="zh-CN" dirty="0"/>
              <a:t>ArcGIS API for JavaScript……</a:t>
            </a:r>
          </a:p>
          <a:p>
            <a:pPr lvl="1"/>
            <a:r>
              <a:rPr lang="zh-CN" altLang="en-US" dirty="0"/>
              <a:t>优势：稳定、商业技术支持</a:t>
            </a:r>
            <a:r>
              <a:rPr lang="en-US" altLang="zh-CN" dirty="0"/>
              <a:t>……</a:t>
            </a:r>
          </a:p>
          <a:p>
            <a:pPr lvl="1"/>
            <a:r>
              <a:rPr lang="zh-CN" altLang="en-US" dirty="0"/>
              <a:t>弊端：价格昂贵、技术封闭</a:t>
            </a:r>
            <a:r>
              <a:rPr lang="en-US" altLang="zh-CN" dirty="0"/>
              <a:t>……</a:t>
            </a:r>
          </a:p>
          <a:p>
            <a:r>
              <a:rPr lang="zh-CN" altLang="en-US" dirty="0"/>
              <a:t>开源平台</a:t>
            </a:r>
            <a:endParaRPr lang="en-US" altLang="zh-CN" dirty="0"/>
          </a:p>
          <a:p>
            <a:pPr lvl="1"/>
            <a:r>
              <a:rPr lang="zh-CN" altLang="en-US" dirty="0"/>
              <a:t>典型代表：</a:t>
            </a:r>
            <a:r>
              <a:rPr lang="en-US" altLang="zh-CN" dirty="0"/>
              <a:t>PostgreSQL</a:t>
            </a:r>
            <a:r>
              <a:rPr lang="zh-CN" altLang="en-US" dirty="0"/>
              <a:t>、</a:t>
            </a:r>
            <a:r>
              <a:rPr lang="en-US" altLang="zh-CN" dirty="0" err="1"/>
              <a:t>PostGIS</a:t>
            </a:r>
            <a:r>
              <a:rPr lang="zh-CN" altLang="en-US" dirty="0"/>
              <a:t>、</a:t>
            </a:r>
            <a:r>
              <a:rPr lang="en-US" altLang="zh-CN" dirty="0"/>
              <a:t>Nginx</a:t>
            </a:r>
            <a:r>
              <a:rPr lang="zh-CN" altLang="en-US" dirty="0"/>
              <a:t>、</a:t>
            </a:r>
            <a:r>
              <a:rPr lang="en-US" altLang="zh-CN" dirty="0" err="1"/>
              <a:t>GeoServer</a:t>
            </a:r>
            <a:r>
              <a:rPr lang="zh-CN" altLang="en-US" dirty="0"/>
              <a:t>、</a:t>
            </a:r>
            <a:r>
              <a:rPr lang="en-US" altLang="zh-CN" dirty="0"/>
              <a:t>QGIS</a:t>
            </a:r>
            <a:r>
              <a:rPr lang="zh-CN" altLang="en-US" dirty="0"/>
              <a:t>、</a:t>
            </a:r>
            <a:r>
              <a:rPr lang="en-US" altLang="zh-CN" dirty="0" err="1"/>
              <a:t>Openlayers</a:t>
            </a:r>
            <a:r>
              <a:rPr lang="zh-CN" altLang="en-US" dirty="0"/>
              <a:t>、</a:t>
            </a:r>
            <a:r>
              <a:rPr lang="en-US" altLang="zh-CN" dirty="0"/>
              <a:t>Cesium……</a:t>
            </a:r>
          </a:p>
          <a:p>
            <a:pPr lvl="1"/>
            <a:r>
              <a:rPr lang="zh-CN" altLang="en-US" dirty="0"/>
              <a:t>优势：开放、免费</a:t>
            </a:r>
            <a:r>
              <a:rPr lang="en-US" altLang="zh-CN" dirty="0"/>
              <a:t>……</a:t>
            </a:r>
          </a:p>
          <a:p>
            <a:pPr lvl="1"/>
            <a:r>
              <a:rPr lang="zh-CN" altLang="en-US" dirty="0"/>
              <a:t>弊端：技术问题解决高度依赖个人与社区</a:t>
            </a:r>
            <a:r>
              <a:rPr lang="en-US" altLang="zh-CN" dirty="0"/>
              <a:t>……</a:t>
            </a:r>
          </a:p>
          <a:p>
            <a:pPr lvl="1"/>
            <a:endParaRPr lang="zh-CN" altLang="en-US" dirty="0"/>
          </a:p>
        </p:txBody>
      </p:sp>
      <p:sp>
        <p:nvSpPr>
          <p:cNvPr id="6" name="文本框 5">
            <a:extLst>
              <a:ext uri="{FF2B5EF4-FFF2-40B4-BE49-F238E27FC236}">
                <a16:creationId xmlns:a16="http://schemas.microsoft.com/office/drawing/2014/main" id="{D38AD8FA-027C-4E18-A4A0-94E062440820}"/>
              </a:ext>
            </a:extLst>
          </p:cNvPr>
          <p:cNvSpPr txBox="1"/>
          <p:nvPr/>
        </p:nvSpPr>
        <p:spPr>
          <a:xfrm>
            <a:off x="9470691" y="617741"/>
            <a:ext cx="1651461" cy="13431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实习单位概述</a:t>
            </a:r>
            <a:endParaRPr lang="en-US" altLang="zh-CN" sz="1400" dirty="0"/>
          </a:p>
          <a:p>
            <a:pPr marL="285750" indent="-285750">
              <a:lnSpc>
                <a:spcPct val="150000"/>
              </a:lnSpc>
              <a:buFont typeface="Arial" panose="020B0604020202020204" pitchFamily="34" charset="0"/>
              <a:buChar char="•"/>
            </a:pPr>
            <a:r>
              <a:rPr lang="zh-CN" altLang="en-US" sz="1400" dirty="0"/>
              <a:t>实习内容总结</a:t>
            </a:r>
            <a:endParaRPr lang="en-US" altLang="zh-CN" sz="1400" dirty="0"/>
          </a:p>
          <a:p>
            <a:pPr marL="285750" indent="-285750">
              <a:lnSpc>
                <a:spcPct val="150000"/>
              </a:lnSpc>
              <a:buFont typeface="Arial" panose="020B0604020202020204" pitchFamily="34" charset="0"/>
              <a:buChar char="•"/>
            </a:pPr>
            <a:r>
              <a:rPr lang="zh-CN" altLang="en-US" sz="1400" b="1" dirty="0">
                <a:effectLst>
                  <a:outerShdw blurRad="38100" dist="38100" dir="2700000" algn="tl">
                    <a:srgbClr val="000000">
                      <a:alpha val="43137"/>
                    </a:srgbClr>
                  </a:outerShdw>
                </a:effectLst>
              </a:rPr>
              <a:t>行业调研分析</a:t>
            </a:r>
            <a:endParaRPr lang="en-US" altLang="zh-CN" sz="1400" b="1" dirty="0">
              <a:effectLst>
                <a:outerShdw blurRad="38100" dist="38100" dir="2700000" algn="tl">
                  <a:srgbClr val="000000">
                    <a:alpha val="43137"/>
                  </a:srgbClr>
                </a:outerShdw>
              </a:effectLst>
            </a:endParaRPr>
          </a:p>
          <a:p>
            <a:pPr marL="285750" indent="-285750">
              <a:lnSpc>
                <a:spcPct val="150000"/>
              </a:lnSpc>
              <a:buFont typeface="Arial" panose="020B0604020202020204" pitchFamily="34" charset="0"/>
              <a:buChar char="•"/>
            </a:pPr>
            <a:r>
              <a:rPr lang="zh-CN" altLang="en-US" sz="1400" dirty="0"/>
              <a:t>实习心得体会</a:t>
            </a:r>
          </a:p>
        </p:txBody>
      </p:sp>
    </p:spTree>
    <p:extLst>
      <p:ext uri="{BB962C8B-B14F-4D97-AF65-F5344CB8AC3E}">
        <p14:creationId xmlns:p14="http://schemas.microsoft.com/office/powerpoint/2010/main" val="280349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9ACEB-C48C-466D-8146-6DBA32B41DBE}"/>
              </a:ext>
            </a:extLst>
          </p:cNvPr>
          <p:cNvSpPr>
            <a:spLocks noGrp="1"/>
          </p:cNvSpPr>
          <p:nvPr>
            <p:ph type="title"/>
          </p:nvPr>
        </p:nvSpPr>
        <p:spPr/>
        <p:txBody>
          <a:bodyPr/>
          <a:lstStyle/>
          <a:p>
            <a:r>
              <a:rPr lang="zh-CN" altLang="en-US" dirty="0"/>
              <a:t>实习心得体会</a:t>
            </a:r>
          </a:p>
        </p:txBody>
      </p:sp>
      <p:sp>
        <p:nvSpPr>
          <p:cNvPr id="3" name="内容占位符 2">
            <a:extLst>
              <a:ext uri="{FF2B5EF4-FFF2-40B4-BE49-F238E27FC236}">
                <a16:creationId xmlns:a16="http://schemas.microsoft.com/office/drawing/2014/main" id="{984F5A31-78C5-44E7-804A-2D61445AB078}"/>
              </a:ext>
            </a:extLst>
          </p:cNvPr>
          <p:cNvSpPr>
            <a:spLocks noGrp="1"/>
          </p:cNvSpPr>
          <p:nvPr>
            <p:ph idx="1"/>
          </p:nvPr>
        </p:nvSpPr>
        <p:spPr>
          <a:xfrm>
            <a:off x="1069848" y="2121408"/>
            <a:ext cx="8400843" cy="4050792"/>
          </a:xfrm>
        </p:spPr>
        <p:txBody>
          <a:bodyPr/>
          <a:lstStyle/>
          <a:p>
            <a:r>
              <a:rPr lang="zh-CN" altLang="en-US" dirty="0"/>
              <a:t>了解到行业地理信息项目各个阶段的任务，包括项目前期的需求分析、可行性分析，项目开发阶段中的地图基础功能、业务功能的实现、针对项目系统定期或不定期测试报告的优化调整，项目系统架构整体成型阶段的概要设计书、详细设计书和用户手册的编写等</a:t>
            </a:r>
            <a:endParaRPr lang="en-US" altLang="zh-CN" dirty="0"/>
          </a:p>
          <a:p>
            <a:r>
              <a:rPr lang="zh-CN" altLang="en-US" dirty="0"/>
              <a:t>地理信息项目首先是通过市场部门投标获取，与甲方共同完成项目需求分析，然后移交至开发部门进行具体的业务开发，开发过程会定期将当前将项目系统打包给测试部门和甲方进行测试与报告反馈，直至项目完成</a:t>
            </a:r>
            <a:endParaRPr lang="en-US" altLang="zh-CN" dirty="0"/>
          </a:p>
          <a:p>
            <a:r>
              <a:rPr lang="zh-CN" altLang="en-US" dirty="0"/>
              <a:t>长命功夫长命做，工作之余要劳逸结合，多运动</a:t>
            </a:r>
          </a:p>
        </p:txBody>
      </p:sp>
      <p:sp>
        <p:nvSpPr>
          <p:cNvPr id="6" name="文本框 5">
            <a:extLst>
              <a:ext uri="{FF2B5EF4-FFF2-40B4-BE49-F238E27FC236}">
                <a16:creationId xmlns:a16="http://schemas.microsoft.com/office/drawing/2014/main" id="{D38AD8FA-027C-4E18-A4A0-94E062440820}"/>
              </a:ext>
            </a:extLst>
          </p:cNvPr>
          <p:cNvSpPr txBox="1"/>
          <p:nvPr/>
        </p:nvSpPr>
        <p:spPr>
          <a:xfrm>
            <a:off x="9470691" y="617741"/>
            <a:ext cx="1651461" cy="13431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实习单位概述</a:t>
            </a:r>
            <a:endParaRPr lang="en-US" altLang="zh-CN" sz="1400" dirty="0"/>
          </a:p>
          <a:p>
            <a:pPr marL="285750" indent="-285750">
              <a:lnSpc>
                <a:spcPct val="150000"/>
              </a:lnSpc>
              <a:buFont typeface="Arial" panose="020B0604020202020204" pitchFamily="34" charset="0"/>
              <a:buChar char="•"/>
            </a:pPr>
            <a:r>
              <a:rPr lang="zh-CN" altLang="en-US" sz="1400" dirty="0"/>
              <a:t>实习内容总结</a:t>
            </a:r>
            <a:endParaRPr lang="en-US" altLang="zh-CN" sz="1400" dirty="0"/>
          </a:p>
          <a:p>
            <a:pPr marL="285750" indent="-285750">
              <a:lnSpc>
                <a:spcPct val="150000"/>
              </a:lnSpc>
              <a:buFont typeface="Arial" panose="020B0604020202020204" pitchFamily="34" charset="0"/>
              <a:buChar char="•"/>
            </a:pPr>
            <a:r>
              <a:rPr lang="zh-CN" altLang="en-US" sz="1400" dirty="0"/>
              <a:t>行业调研分析</a:t>
            </a:r>
            <a:endParaRPr lang="en-US" altLang="zh-CN" sz="1400" dirty="0"/>
          </a:p>
          <a:p>
            <a:pPr marL="285750" indent="-285750">
              <a:lnSpc>
                <a:spcPct val="150000"/>
              </a:lnSpc>
              <a:buFont typeface="Arial" panose="020B0604020202020204" pitchFamily="34" charset="0"/>
              <a:buChar char="•"/>
            </a:pPr>
            <a:r>
              <a:rPr lang="zh-CN" altLang="en-US" sz="1400" b="1" dirty="0">
                <a:effectLst>
                  <a:outerShdw blurRad="38100" dist="38100" dir="2700000" algn="tl">
                    <a:srgbClr val="000000">
                      <a:alpha val="43137"/>
                    </a:srgbClr>
                  </a:outerShdw>
                </a:effectLst>
              </a:rPr>
              <a:t>实习心得体会</a:t>
            </a:r>
          </a:p>
        </p:txBody>
      </p:sp>
    </p:spTree>
    <p:extLst>
      <p:ext uri="{BB962C8B-B14F-4D97-AF65-F5344CB8AC3E}">
        <p14:creationId xmlns:p14="http://schemas.microsoft.com/office/powerpoint/2010/main" val="1728098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木材纹理">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133</TotalTime>
  <Words>636</Words>
  <Application>Microsoft Office PowerPoint</Application>
  <PresentationFormat>宽屏</PresentationFormat>
  <Paragraphs>72</Paragraphs>
  <Slides>5</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Arial</vt:lpstr>
      <vt:lpstr>Arial Black</vt:lpstr>
      <vt:lpstr>Wingdings</vt:lpstr>
      <vt:lpstr>木材纹理</vt:lpstr>
      <vt:lpstr> 实习汇报</vt:lpstr>
      <vt:lpstr>实习单位概述</vt:lpstr>
      <vt:lpstr>实习内容总结</vt:lpstr>
      <vt:lpstr>行业调研分析</vt:lpstr>
      <vt:lpstr>实习心得体会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Xizhe</dc:creator>
  <cp:lastModifiedBy>Wu Xizhe</cp:lastModifiedBy>
  <cp:revision>91</cp:revision>
  <dcterms:created xsi:type="dcterms:W3CDTF">2021-04-20T00:52:24Z</dcterms:created>
  <dcterms:modified xsi:type="dcterms:W3CDTF">2021-04-25T02:55:28Z</dcterms:modified>
</cp:coreProperties>
</file>