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1"/>
  </p:notesMasterIdLst>
  <p:sldIdLst>
    <p:sldId id="265" r:id="rId2"/>
    <p:sldId id="269" r:id="rId3"/>
    <p:sldId id="270" r:id="rId4"/>
    <p:sldId id="296" r:id="rId5"/>
    <p:sldId id="297" r:id="rId6"/>
    <p:sldId id="271" r:id="rId7"/>
    <p:sldId id="310" r:id="rId8"/>
    <p:sldId id="298" r:id="rId9"/>
    <p:sldId id="299" r:id="rId10"/>
    <p:sldId id="302" r:id="rId11"/>
    <p:sldId id="300" r:id="rId12"/>
    <p:sldId id="303" r:id="rId13"/>
    <p:sldId id="304" r:id="rId14"/>
    <p:sldId id="305" r:id="rId15"/>
    <p:sldId id="306" r:id="rId16"/>
    <p:sldId id="307" r:id="rId17"/>
    <p:sldId id="311" r:id="rId18"/>
    <p:sldId id="308" r:id="rId19"/>
    <p:sldId id="309" r:id="rId20"/>
  </p:sldIdLst>
  <p:sldSz cx="9144000" cy="5143500" type="screen16x9"/>
  <p:notesSz cx="6858000" cy="9144000"/>
  <p:defaultTextStyle>
    <a:defPPr>
      <a:defRPr lang="en-US"/>
    </a:defPPr>
    <a:lvl1pPr algn="l" rtl="0" eaLnBrk="0" fontAlgn="base" hangingPunct="0">
      <a:spcBef>
        <a:spcPct val="0"/>
      </a:spcBef>
      <a:spcAft>
        <a:spcPct val="0"/>
      </a:spcAft>
      <a:defRPr sz="1800" kern="1200">
        <a:solidFill>
          <a:schemeClr val="tx1"/>
        </a:solidFill>
        <a:latin typeface="Arial" charset="0"/>
        <a:ea typeface="ＭＳ Ｐゴシック" charset="0"/>
        <a:cs typeface="ＭＳ Ｐゴシック" charset="0"/>
      </a:defRPr>
    </a:lvl1pPr>
    <a:lvl2pPr marL="342946" algn="l" rtl="0" eaLnBrk="0" fontAlgn="base" hangingPunct="0">
      <a:spcBef>
        <a:spcPct val="0"/>
      </a:spcBef>
      <a:spcAft>
        <a:spcPct val="0"/>
      </a:spcAft>
      <a:defRPr sz="1800" kern="1200">
        <a:solidFill>
          <a:schemeClr val="tx1"/>
        </a:solidFill>
        <a:latin typeface="Arial" charset="0"/>
        <a:ea typeface="ＭＳ Ｐゴシック" charset="0"/>
        <a:cs typeface="ＭＳ Ｐゴシック" charset="0"/>
      </a:defRPr>
    </a:lvl2pPr>
    <a:lvl3pPr marL="685891" algn="l" rtl="0" eaLnBrk="0" fontAlgn="base" hangingPunct="0">
      <a:spcBef>
        <a:spcPct val="0"/>
      </a:spcBef>
      <a:spcAft>
        <a:spcPct val="0"/>
      </a:spcAft>
      <a:defRPr sz="1800" kern="1200">
        <a:solidFill>
          <a:schemeClr val="tx1"/>
        </a:solidFill>
        <a:latin typeface="Arial" charset="0"/>
        <a:ea typeface="ＭＳ Ｐゴシック" charset="0"/>
        <a:cs typeface="ＭＳ Ｐゴシック" charset="0"/>
      </a:defRPr>
    </a:lvl3pPr>
    <a:lvl4pPr marL="1028837" algn="l" rtl="0" eaLnBrk="0" fontAlgn="base" hangingPunct="0">
      <a:spcBef>
        <a:spcPct val="0"/>
      </a:spcBef>
      <a:spcAft>
        <a:spcPct val="0"/>
      </a:spcAft>
      <a:defRPr sz="1800" kern="1200">
        <a:solidFill>
          <a:schemeClr val="tx1"/>
        </a:solidFill>
        <a:latin typeface="Arial" charset="0"/>
        <a:ea typeface="ＭＳ Ｐゴシック" charset="0"/>
        <a:cs typeface="ＭＳ Ｐゴシック" charset="0"/>
      </a:defRPr>
    </a:lvl4pPr>
    <a:lvl5pPr marL="1371783" algn="l" rtl="0" eaLnBrk="0" fontAlgn="base" hangingPunct="0">
      <a:spcBef>
        <a:spcPct val="0"/>
      </a:spcBef>
      <a:spcAft>
        <a:spcPct val="0"/>
      </a:spcAft>
      <a:defRPr sz="1800" kern="1200">
        <a:solidFill>
          <a:schemeClr val="tx1"/>
        </a:solidFill>
        <a:latin typeface="Arial" charset="0"/>
        <a:ea typeface="ＭＳ Ｐゴシック" charset="0"/>
        <a:cs typeface="ＭＳ Ｐゴシック" charset="0"/>
      </a:defRPr>
    </a:lvl5pPr>
    <a:lvl6pPr marL="1714729" algn="l" defTabSz="342946" rtl="0" eaLnBrk="1" latinLnBrk="0" hangingPunct="1">
      <a:defRPr sz="1800" kern="1200">
        <a:solidFill>
          <a:schemeClr val="tx1"/>
        </a:solidFill>
        <a:latin typeface="Arial" charset="0"/>
        <a:ea typeface="ＭＳ Ｐゴシック" charset="0"/>
        <a:cs typeface="ＭＳ Ｐゴシック" charset="0"/>
      </a:defRPr>
    </a:lvl6pPr>
    <a:lvl7pPr marL="2057674" algn="l" defTabSz="342946" rtl="0" eaLnBrk="1" latinLnBrk="0" hangingPunct="1">
      <a:defRPr sz="1800" kern="1200">
        <a:solidFill>
          <a:schemeClr val="tx1"/>
        </a:solidFill>
        <a:latin typeface="Arial" charset="0"/>
        <a:ea typeface="ＭＳ Ｐゴシック" charset="0"/>
        <a:cs typeface="ＭＳ Ｐゴシック" charset="0"/>
      </a:defRPr>
    </a:lvl7pPr>
    <a:lvl8pPr marL="2400620" algn="l" defTabSz="342946" rtl="0" eaLnBrk="1" latinLnBrk="0" hangingPunct="1">
      <a:defRPr sz="1800" kern="1200">
        <a:solidFill>
          <a:schemeClr val="tx1"/>
        </a:solidFill>
        <a:latin typeface="Arial" charset="0"/>
        <a:ea typeface="ＭＳ Ｐゴシック" charset="0"/>
        <a:cs typeface="ＭＳ Ｐゴシック" charset="0"/>
      </a:defRPr>
    </a:lvl8pPr>
    <a:lvl9pPr marL="2743566" algn="l" defTabSz="342946" rtl="0" eaLnBrk="1" latinLnBrk="0" hangingPunct="1">
      <a:defRPr sz="18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A001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F5DA98-7326-45C0-9724-F445D4FA92C7}" v="1" dt="2024-06-11T02:55:13.2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0" autoAdjust="0"/>
    <p:restoredTop sz="94660"/>
  </p:normalViewPr>
  <p:slideViewPr>
    <p:cSldViewPr>
      <p:cViewPr varScale="1">
        <p:scale>
          <a:sx n="103" d="100"/>
          <a:sy n="103" d="100"/>
        </p:scale>
        <p:origin x="835" y="77"/>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Xizhi Xu" userId="7f3586c85d64ab44" providerId="LiveId" clId="{13F5DA98-7326-45C0-9724-F445D4FA92C7}"/>
    <pc:docChg chg="undo custSel modSld">
      <pc:chgData name="Xizhi Xu" userId="7f3586c85d64ab44" providerId="LiveId" clId="{13F5DA98-7326-45C0-9724-F445D4FA92C7}" dt="2024-06-11T14:44:43.927" v="1408" actId="20577"/>
      <pc:docMkLst>
        <pc:docMk/>
      </pc:docMkLst>
      <pc:sldChg chg="modNotesTx">
        <pc:chgData name="Xizhi Xu" userId="7f3586c85d64ab44" providerId="LiveId" clId="{13F5DA98-7326-45C0-9724-F445D4FA92C7}" dt="2024-06-11T02:39:08.222" v="159" actId="20577"/>
        <pc:sldMkLst>
          <pc:docMk/>
          <pc:sldMk cId="878274972" sldId="270"/>
        </pc:sldMkLst>
      </pc:sldChg>
      <pc:sldChg chg="addSp modSp mod">
        <pc:chgData name="Xizhi Xu" userId="7f3586c85d64ab44" providerId="LiveId" clId="{13F5DA98-7326-45C0-9724-F445D4FA92C7}" dt="2024-06-11T14:11:44.861" v="758" actId="1076"/>
        <pc:sldMkLst>
          <pc:docMk/>
          <pc:sldMk cId="2025870787" sldId="298"/>
        </pc:sldMkLst>
        <pc:spChg chg="mod">
          <ac:chgData name="Xizhi Xu" userId="7f3586c85d64ab44" providerId="LiveId" clId="{13F5DA98-7326-45C0-9724-F445D4FA92C7}" dt="2024-06-11T14:11:00.948" v="752" actId="20577"/>
          <ac:spMkLst>
            <pc:docMk/>
            <pc:sldMk cId="2025870787" sldId="298"/>
            <ac:spMk id="3" creationId="{B7A216EC-4342-B263-CA59-84A87BA4AD53}"/>
          </ac:spMkLst>
        </pc:spChg>
        <pc:picChg chg="add mod">
          <ac:chgData name="Xizhi Xu" userId="7f3586c85d64ab44" providerId="LiveId" clId="{13F5DA98-7326-45C0-9724-F445D4FA92C7}" dt="2024-06-11T14:11:44.861" v="758" actId="1076"/>
          <ac:picMkLst>
            <pc:docMk/>
            <pc:sldMk cId="2025870787" sldId="298"/>
            <ac:picMk id="5" creationId="{F1BD82D1-1AF3-A654-F59C-408621BFD2B3}"/>
          </ac:picMkLst>
        </pc:picChg>
      </pc:sldChg>
      <pc:sldChg chg="modSp mod modNotesTx">
        <pc:chgData name="Xizhi Xu" userId="7f3586c85d64ab44" providerId="LiveId" clId="{13F5DA98-7326-45C0-9724-F445D4FA92C7}" dt="2024-06-11T14:26:55.150" v="846" actId="20577"/>
        <pc:sldMkLst>
          <pc:docMk/>
          <pc:sldMk cId="451718573" sldId="300"/>
        </pc:sldMkLst>
        <pc:spChg chg="mod">
          <ac:chgData name="Xizhi Xu" userId="7f3586c85d64ab44" providerId="LiveId" clId="{13F5DA98-7326-45C0-9724-F445D4FA92C7}" dt="2024-06-11T05:52:40.429" v="707" actId="20577"/>
          <ac:spMkLst>
            <pc:docMk/>
            <pc:sldMk cId="451718573" sldId="300"/>
            <ac:spMk id="2" creationId="{87D0236C-75A9-FC76-6539-5508B55824D8}"/>
          </ac:spMkLst>
        </pc:spChg>
        <pc:spChg chg="mod">
          <ac:chgData name="Xizhi Xu" userId="7f3586c85d64ab44" providerId="LiveId" clId="{13F5DA98-7326-45C0-9724-F445D4FA92C7}" dt="2024-06-11T04:08:15.853" v="653" actId="20577"/>
          <ac:spMkLst>
            <pc:docMk/>
            <pc:sldMk cId="451718573" sldId="300"/>
            <ac:spMk id="9" creationId="{54BB6821-1251-CC07-819D-B8710C03C412}"/>
          </ac:spMkLst>
        </pc:spChg>
      </pc:sldChg>
      <pc:sldChg chg="addSp modSp mod modNotesTx">
        <pc:chgData name="Xizhi Xu" userId="7f3586c85d64ab44" providerId="LiveId" clId="{13F5DA98-7326-45C0-9724-F445D4FA92C7}" dt="2024-06-11T05:44:23.121" v="690" actId="1076"/>
        <pc:sldMkLst>
          <pc:docMk/>
          <pc:sldMk cId="2326087531" sldId="302"/>
        </pc:sldMkLst>
        <pc:picChg chg="add mod">
          <ac:chgData name="Xizhi Xu" userId="7f3586c85d64ab44" providerId="LiveId" clId="{13F5DA98-7326-45C0-9724-F445D4FA92C7}" dt="2024-06-11T05:44:23.121" v="690" actId="1076"/>
          <ac:picMkLst>
            <pc:docMk/>
            <pc:sldMk cId="2326087531" sldId="302"/>
            <ac:picMk id="3" creationId="{CDA7617E-3219-58DB-0B28-04B2D2E52D11}"/>
          </ac:picMkLst>
        </pc:picChg>
        <pc:picChg chg="mod">
          <ac:chgData name="Xizhi Xu" userId="7f3586c85d64ab44" providerId="LiveId" clId="{13F5DA98-7326-45C0-9724-F445D4FA92C7}" dt="2024-06-11T02:55:14.374" v="360" actId="1076"/>
          <ac:picMkLst>
            <pc:docMk/>
            <pc:sldMk cId="2326087531" sldId="302"/>
            <ac:picMk id="6" creationId="{ABB8F62A-A8AD-71CA-6F14-DF853DE60710}"/>
          </ac:picMkLst>
        </pc:picChg>
      </pc:sldChg>
      <pc:sldChg chg="modNotesTx">
        <pc:chgData name="Xizhi Xu" userId="7f3586c85d64ab44" providerId="LiveId" clId="{13F5DA98-7326-45C0-9724-F445D4FA92C7}" dt="2024-06-11T14:20:36.432" v="823" actId="5793"/>
        <pc:sldMkLst>
          <pc:docMk/>
          <pc:sldMk cId="1452664009" sldId="304"/>
        </pc:sldMkLst>
      </pc:sldChg>
      <pc:sldChg chg="modNotesTx">
        <pc:chgData name="Xizhi Xu" userId="7f3586c85d64ab44" providerId="LiveId" clId="{13F5DA98-7326-45C0-9724-F445D4FA92C7}" dt="2024-06-11T14:01:13.752" v="745" actId="5793"/>
        <pc:sldMkLst>
          <pc:docMk/>
          <pc:sldMk cId="501172167" sldId="307"/>
        </pc:sldMkLst>
      </pc:sldChg>
      <pc:sldChg chg="modSp mod">
        <pc:chgData name="Xizhi Xu" userId="7f3586c85d64ab44" providerId="LiveId" clId="{13F5DA98-7326-45C0-9724-F445D4FA92C7}" dt="2024-06-11T03:00:56.469" v="509" actId="20577"/>
        <pc:sldMkLst>
          <pc:docMk/>
          <pc:sldMk cId="2941556314" sldId="309"/>
        </pc:sldMkLst>
        <pc:spChg chg="mod">
          <ac:chgData name="Xizhi Xu" userId="7f3586c85d64ab44" providerId="LiveId" clId="{13F5DA98-7326-45C0-9724-F445D4FA92C7}" dt="2024-06-11T02:57:42.033" v="379" actId="20577"/>
          <ac:spMkLst>
            <pc:docMk/>
            <pc:sldMk cId="2941556314" sldId="309"/>
            <ac:spMk id="2" creationId="{842ABA0C-B9A4-D9BD-F6C9-66F3DC6E8537}"/>
          </ac:spMkLst>
        </pc:spChg>
        <pc:spChg chg="mod">
          <ac:chgData name="Xizhi Xu" userId="7f3586c85d64ab44" providerId="LiveId" clId="{13F5DA98-7326-45C0-9724-F445D4FA92C7}" dt="2024-06-11T03:00:56.469" v="509" actId="20577"/>
          <ac:spMkLst>
            <pc:docMk/>
            <pc:sldMk cId="2941556314" sldId="309"/>
            <ac:spMk id="4" creationId="{62849C76-FA95-E781-6EBF-A66EABCED848}"/>
          </ac:spMkLst>
        </pc:spChg>
      </pc:sldChg>
      <pc:sldChg chg="modNotesTx">
        <pc:chgData name="Xizhi Xu" userId="7f3586c85d64ab44" providerId="LiveId" clId="{13F5DA98-7326-45C0-9724-F445D4FA92C7}" dt="2024-06-11T02:42:33.830" v="176" actId="20577"/>
        <pc:sldMkLst>
          <pc:docMk/>
          <pc:sldMk cId="3590613791" sldId="310"/>
        </pc:sldMkLst>
      </pc:sldChg>
      <pc:sldChg chg="modSp mod modNotesTx">
        <pc:chgData name="Xizhi Xu" userId="7f3586c85d64ab44" providerId="LiveId" clId="{13F5DA98-7326-45C0-9724-F445D4FA92C7}" dt="2024-06-11T14:44:43.927" v="1408" actId="20577"/>
        <pc:sldMkLst>
          <pc:docMk/>
          <pc:sldMk cId="583827328" sldId="311"/>
        </pc:sldMkLst>
        <pc:spChg chg="mod">
          <ac:chgData name="Xizhi Xu" userId="7f3586c85d64ab44" providerId="LiveId" clId="{13F5DA98-7326-45C0-9724-F445D4FA92C7}" dt="2024-06-11T14:42:06.128" v="1001" actId="20577"/>
          <ac:spMkLst>
            <pc:docMk/>
            <pc:sldMk cId="583827328" sldId="311"/>
            <ac:spMk id="3" creationId="{81527EE6-8FEC-D8DD-73C9-46AE01F604F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8195" name="Rectangle 3"/>
          <p:cNvSpPr>
            <a:spLocks noGrp="1" noChangeArrowheads="1"/>
          </p:cNvSpPr>
          <p:nvPr>
            <p:ph type="dt" idx="1"/>
          </p:nvPr>
        </p:nvSpPr>
        <p:spPr bwMode="auto">
          <a:xfrm>
            <a:off x="3886200" y="0"/>
            <a:ext cx="2971800" cy="4572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819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8197" name="Rectangle 5"/>
          <p:cNvSpPr>
            <a:spLocks noGrp="1" noChangeArrowheads="1"/>
          </p:cNvSpPr>
          <p:nvPr>
            <p:ph type="body" sz="quarter" idx="3"/>
          </p:nvPr>
        </p:nvSpPr>
        <p:spPr bwMode="auto">
          <a:xfrm>
            <a:off x="914400" y="4343400"/>
            <a:ext cx="5029200" cy="41148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198" name="Rectangle 6"/>
          <p:cNvSpPr>
            <a:spLocks noGrp="1" noChangeArrowheads="1"/>
          </p:cNvSpPr>
          <p:nvPr>
            <p:ph type="ftr" sz="quarter" idx="4"/>
          </p:nvPr>
        </p:nvSpPr>
        <p:spPr bwMode="auto">
          <a:xfrm>
            <a:off x="0" y="8686800"/>
            <a:ext cx="2971800" cy="4572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8199" name="Rectangle 7"/>
          <p:cNvSpPr>
            <a:spLocks noGrp="1" noChangeArrowheads="1"/>
          </p:cNvSpPr>
          <p:nvPr>
            <p:ph type="sldNum" sz="quarter" idx="5"/>
          </p:nvPr>
        </p:nvSpPr>
        <p:spPr bwMode="auto">
          <a:xfrm>
            <a:off x="3886200" y="8686800"/>
            <a:ext cx="2971800" cy="4572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a:defRPr sz="1200" smtClean="0"/>
            </a:lvl1pPr>
          </a:lstStyle>
          <a:p>
            <a:pPr>
              <a:defRPr/>
            </a:pPr>
            <a:fld id="{CFD8C384-8CC3-0C49-844C-FC9C7E289062}" type="slidenum">
              <a:rPr lang="en-US"/>
              <a:pPr>
                <a:defRPr/>
              </a:pPr>
              <a:t>‹#›</a:t>
            </a:fld>
            <a:endParaRPr lang="en-US"/>
          </a:p>
        </p:txBody>
      </p:sp>
    </p:spTree>
    <p:extLst>
      <p:ext uri="{BB962C8B-B14F-4D97-AF65-F5344CB8AC3E}">
        <p14:creationId xmlns:p14="http://schemas.microsoft.com/office/powerpoint/2010/main" val="113561950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900" kern="1200">
        <a:solidFill>
          <a:schemeClr val="tx1"/>
        </a:solidFill>
        <a:latin typeface="Arial" charset="0"/>
        <a:ea typeface="ＭＳ Ｐゴシック" charset="0"/>
        <a:cs typeface="ＭＳ Ｐゴシック" charset="0"/>
      </a:defRPr>
    </a:lvl1pPr>
    <a:lvl2pPr marL="342946" algn="l" rtl="0" eaLnBrk="0" fontAlgn="base" hangingPunct="0">
      <a:spcBef>
        <a:spcPct val="30000"/>
      </a:spcBef>
      <a:spcAft>
        <a:spcPct val="0"/>
      </a:spcAft>
      <a:defRPr sz="900" kern="1200">
        <a:solidFill>
          <a:schemeClr val="tx1"/>
        </a:solidFill>
        <a:latin typeface="Arial" charset="0"/>
        <a:ea typeface="ＭＳ Ｐゴシック" charset="0"/>
        <a:cs typeface="+mn-cs"/>
      </a:defRPr>
    </a:lvl2pPr>
    <a:lvl3pPr marL="685891" algn="l" rtl="0" eaLnBrk="0" fontAlgn="base" hangingPunct="0">
      <a:spcBef>
        <a:spcPct val="30000"/>
      </a:spcBef>
      <a:spcAft>
        <a:spcPct val="0"/>
      </a:spcAft>
      <a:defRPr sz="900" kern="1200">
        <a:solidFill>
          <a:schemeClr val="tx1"/>
        </a:solidFill>
        <a:latin typeface="Arial" charset="0"/>
        <a:ea typeface="ＭＳ Ｐゴシック" charset="0"/>
        <a:cs typeface="+mn-cs"/>
      </a:defRPr>
    </a:lvl3pPr>
    <a:lvl4pPr marL="1028837" algn="l" rtl="0" eaLnBrk="0" fontAlgn="base" hangingPunct="0">
      <a:spcBef>
        <a:spcPct val="30000"/>
      </a:spcBef>
      <a:spcAft>
        <a:spcPct val="0"/>
      </a:spcAft>
      <a:defRPr sz="900" kern="1200">
        <a:solidFill>
          <a:schemeClr val="tx1"/>
        </a:solidFill>
        <a:latin typeface="Arial" charset="0"/>
        <a:ea typeface="ＭＳ Ｐゴシック" charset="0"/>
        <a:cs typeface="+mn-cs"/>
      </a:defRPr>
    </a:lvl4pPr>
    <a:lvl5pPr marL="1371783" algn="l" rtl="0" eaLnBrk="0" fontAlgn="base" hangingPunct="0">
      <a:spcBef>
        <a:spcPct val="30000"/>
      </a:spcBef>
      <a:spcAft>
        <a:spcPct val="0"/>
      </a:spcAft>
      <a:defRPr sz="900" kern="1200">
        <a:solidFill>
          <a:schemeClr val="tx1"/>
        </a:solidFill>
        <a:latin typeface="Arial" charset="0"/>
        <a:ea typeface="ＭＳ Ｐゴシック" charset="0"/>
        <a:cs typeface="+mn-cs"/>
      </a:defRPr>
    </a:lvl5pPr>
    <a:lvl6pPr marL="1714729" algn="l" defTabSz="342946" rtl="0" eaLnBrk="1" latinLnBrk="0" hangingPunct="1">
      <a:defRPr sz="900" kern="1200">
        <a:solidFill>
          <a:schemeClr val="tx1"/>
        </a:solidFill>
        <a:latin typeface="+mn-lt"/>
        <a:ea typeface="+mn-ea"/>
        <a:cs typeface="+mn-cs"/>
      </a:defRPr>
    </a:lvl6pPr>
    <a:lvl7pPr marL="2057674" algn="l" defTabSz="342946" rtl="0" eaLnBrk="1" latinLnBrk="0" hangingPunct="1">
      <a:defRPr sz="900" kern="1200">
        <a:solidFill>
          <a:schemeClr val="tx1"/>
        </a:solidFill>
        <a:latin typeface="+mn-lt"/>
        <a:ea typeface="+mn-ea"/>
        <a:cs typeface="+mn-cs"/>
      </a:defRPr>
    </a:lvl7pPr>
    <a:lvl8pPr marL="2400620" algn="l" defTabSz="342946" rtl="0" eaLnBrk="1" latinLnBrk="0" hangingPunct="1">
      <a:defRPr sz="900" kern="1200">
        <a:solidFill>
          <a:schemeClr val="tx1"/>
        </a:solidFill>
        <a:latin typeface="+mn-lt"/>
        <a:ea typeface="+mn-ea"/>
        <a:cs typeface="+mn-cs"/>
      </a:defRPr>
    </a:lvl8pPr>
    <a:lvl9pPr marL="2743566" algn="l" defTabSz="342946"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CpG stands for …, X-CHR inactivation, in female mammals… And the DNA methylation can potentially prevent this case. </a:t>
            </a:r>
          </a:p>
        </p:txBody>
      </p:sp>
      <p:sp>
        <p:nvSpPr>
          <p:cNvPr id="4" name="Slide Number Placeholder 3"/>
          <p:cNvSpPr>
            <a:spLocks noGrp="1"/>
          </p:cNvSpPr>
          <p:nvPr>
            <p:ph type="sldNum" sz="quarter" idx="5"/>
          </p:nvPr>
        </p:nvSpPr>
        <p:spPr/>
        <p:txBody>
          <a:bodyPr/>
          <a:lstStyle/>
          <a:p>
            <a:pPr>
              <a:defRPr/>
            </a:pPr>
            <a:fld id="{CFD8C384-8CC3-0C49-844C-FC9C7E289062}" type="slidenum">
              <a:rPr lang="en-US" smtClean="0"/>
              <a:pPr>
                <a:defRPr/>
              </a:pPr>
              <a:t>3</a:t>
            </a:fld>
            <a:endParaRPr lang="en-US"/>
          </a:p>
        </p:txBody>
      </p:sp>
    </p:spTree>
    <p:extLst>
      <p:ext uri="{BB962C8B-B14F-4D97-AF65-F5344CB8AC3E}">
        <p14:creationId xmlns:p14="http://schemas.microsoft.com/office/powerpoint/2010/main" val="34519416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mean I was trying to figure it why but I can’t get the conclusion so far… For the conclusion, if we trace back to research question, the original gene we’re interested …Also, we identified the related genes, realizing the gene functions and potential biological applications.</a:t>
            </a:r>
          </a:p>
        </p:txBody>
      </p:sp>
      <p:sp>
        <p:nvSpPr>
          <p:cNvPr id="4" name="Slide Number Placeholder 3"/>
          <p:cNvSpPr>
            <a:spLocks noGrp="1"/>
          </p:cNvSpPr>
          <p:nvPr>
            <p:ph type="sldNum" sz="quarter" idx="5"/>
          </p:nvPr>
        </p:nvSpPr>
        <p:spPr/>
        <p:txBody>
          <a:bodyPr/>
          <a:lstStyle/>
          <a:p>
            <a:pPr>
              <a:defRPr/>
            </a:pPr>
            <a:fld id="{CFD8C384-8CC3-0C49-844C-FC9C7E289062}" type="slidenum">
              <a:rPr lang="en-US" smtClean="0"/>
              <a:pPr>
                <a:defRPr/>
              </a:pPr>
              <a:t>17</a:t>
            </a:fld>
            <a:endParaRPr lang="en-US"/>
          </a:p>
        </p:txBody>
      </p:sp>
    </p:spTree>
    <p:extLst>
      <p:ext uri="{BB962C8B-B14F-4D97-AF65-F5344CB8AC3E}">
        <p14:creationId xmlns:p14="http://schemas.microsoft.com/office/powerpoint/2010/main" val="11409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TNF genes.</a:t>
            </a:r>
          </a:p>
        </p:txBody>
      </p:sp>
      <p:sp>
        <p:nvSpPr>
          <p:cNvPr id="4" name="Slide Number Placeholder 3"/>
          <p:cNvSpPr>
            <a:spLocks noGrp="1"/>
          </p:cNvSpPr>
          <p:nvPr>
            <p:ph type="sldNum" sz="quarter" idx="5"/>
          </p:nvPr>
        </p:nvSpPr>
        <p:spPr/>
        <p:txBody>
          <a:bodyPr/>
          <a:lstStyle/>
          <a:p>
            <a:pPr>
              <a:defRPr/>
            </a:pPr>
            <a:fld id="{CFD8C384-8CC3-0C49-844C-FC9C7E289062}" type="slidenum">
              <a:rPr lang="en-US" smtClean="0"/>
              <a:pPr>
                <a:defRPr/>
              </a:pPr>
              <a:t>4</a:t>
            </a:fld>
            <a:endParaRPr lang="en-US"/>
          </a:p>
        </p:txBody>
      </p:sp>
    </p:spTree>
    <p:extLst>
      <p:ext uri="{BB962C8B-B14F-4D97-AF65-F5344CB8AC3E}">
        <p14:creationId xmlns:p14="http://schemas.microsoft.com/office/powerpoint/2010/main" val="10448165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to decide K? </a:t>
            </a:r>
          </a:p>
        </p:txBody>
      </p:sp>
      <p:sp>
        <p:nvSpPr>
          <p:cNvPr id="4" name="Slide Number Placeholder 3"/>
          <p:cNvSpPr>
            <a:spLocks noGrp="1"/>
          </p:cNvSpPr>
          <p:nvPr>
            <p:ph type="sldNum" sz="quarter" idx="5"/>
          </p:nvPr>
        </p:nvSpPr>
        <p:spPr/>
        <p:txBody>
          <a:bodyPr/>
          <a:lstStyle/>
          <a:p>
            <a:pPr>
              <a:defRPr/>
            </a:pPr>
            <a:fld id="{CFD8C384-8CC3-0C49-844C-FC9C7E289062}" type="slidenum">
              <a:rPr lang="en-US" smtClean="0"/>
              <a:pPr>
                <a:defRPr/>
              </a:pPr>
              <a:t>7</a:t>
            </a:fld>
            <a:endParaRPr lang="en-US"/>
          </a:p>
        </p:txBody>
      </p:sp>
    </p:spTree>
    <p:extLst>
      <p:ext uri="{BB962C8B-B14F-4D97-AF65-F5344CB8AC3E}">
        <p14:creationId xmlns:p14="http://schemas.microsoft.com/office/powerpoint/2010/main" val="35711832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Bullet: Linear regression</a:t>
            </a:r>
          </a:p>
          <a:p>
            <a:endParaRPr lang="en-US" dirty="0"/>
          </a:p>
          <a:p>
            <a:r>
              <a:rPr lang="en-US" dirty="0"/>
              <a:t>Outcome: DNA methylation</a:t>
            </a:r>
          </a:p>
          <a:p>
            <a:endParaRPr lang="en-US" dirty="0"/>
          </a:p>
          <a:p>
            <a:r>
              <a:rPr lang="en-US" dirty="0"/>
              <a:t>Add a plot (relationship between FA) </a:t>
            </a:r>
          </a:p>
        </p:txBody>
      </p:sp>
      <p:sp>
        <p:nvSpPr>
          <p:cNvPr id="4" name="Slide Number Placeholder 3"/>
          <p:cNvSpPr>
            <a:spLocks noGrp="1"/>
          </p:cNvSpPr>
          <p:nvPr>
            <p:ph type="sldNum" sz="quarter" idx="5"/>
          </p:nvPr>
        </p:nvSpPr>
        <p:spPr/>
        <p:txBody>
          <a:bodyPr/>
          <a:lstStyle/>
          <a:p>
            <a:pPr>
              <a:defRPr/>
            </a:pPr>
            <a:fld id="{CFD8C384-8CC3-0C49-844C-FC9C7E289062}" type="slidenum">
              <a:rPr lang="en-US" smtClean="0"/>
              <a:pPr>
                <a:defRPr/>
              </a:pPr>
              <a:t>8</a:t>
            </a:fld>
            <a:endParaRPr lang="en-US"/>
          </a:p>
        </p:txBody>
      </p:sp>
    </p:spTree>
    <p:extLst>
      <p:ext uri="{BB962C8B-B14F-4D97-AF65-F5344CB8AC3E}">
        <p14:creationId xmlns:p14="http://schemas.microsoft.com/office/powerpoint/2010/main" val="37849906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X-axis, Y-axis, red line, Bonferroni, top CpG.</a:t>
            </a:r>
          </a:p>
        </p:txBody>
      </p:sp>
      <p:sp>
        <p:nvSpPr>
          <p:cNvPr id="4" name="Slide Number Placeholder 3"/>
          <p:cNvSpPr>
            <a:spLocks noGrp="1"/>
          </p:cNvSpPr>
          <p:nvPr>
            <p:ph type="sldNum" sz="quarter" idx="5"/>
          </p:nvPr>
        </p:nvSpPr>
        <p:spPr/>
        <p:txBody>
          <a:bodyPr/>
          <a:lstStyle/>
          <a:p>
            <a:pPr>
              <a:defRPr/>
            </a:pPr>
            <a:fld id="{CFD8C384-8CC3-0C49-844C-FC9C7E289062}" type="slidenum">
              <a:rPr lang="en-US" smtClean="0"/>
              <a:pPr>
                <a:defRPr/>
              </a:pPr>
              <a:t>10</a:t>
            </a:fld>
            <a:endParaRPr lang="en-US"/>
          </a:p>
        </p:txBody>
      </p:sp>
    </p:spTree>
    <p:extLst>
      <p:ext uri="{BB962C8B-B14F-4D97-AF65-F5344CB8AC3E}">
        <p14:creationId xmlns:p14="http://schemas.microsoft.com/office/powerpoint/2010/main" val="20200765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Protein coding gene, detailed gene information and functions will be talked about in Discussion. The 2 other significant CpG sites will be marked and added to supplemental table, conclusion</a:t>
            </a:r>
          </a:p>
        </p:txBody>
      </p:sp>
      <p:sp>
        <p:nvSpPr>
          <p:cNvPr id="4" name="Slide Number Placeholder 3"/>
          <p:cNvSpPr>
            <a:spLocks noGrp="1"/>
          </p:cNvSpPr>
          <p:nvPr>
            <p:ph type="sldNum" sz="quarter" idx="5"/>
          </p:nvPr>
        </p:nvSpPr>
        <p:spPr/>
        <p:txBody>
          <a:bodyPr/>
          <a:lstStyle/>
          <a:p>
            <a:pPr>
              <a:defRPr/>
            </a:pPr>
            <a:fld id="{CFD8C384-8CC3-0C49-844C-FC9C7E289062}" type="slidenum">
              <a:rPr lang="en-US" smtClean="0"/>
              <a:pPr>
                <a:defRPr/>
              </a:pPr>
              <a:t>11</a:t>
            </a:fld>
            <a:endParaRPr lang="en-US"/>
          </a:p>
        </p:txBody>
      </p:sp>
    </p:spTree>
    <p:extLst>
      <p:ext uri="{BB962C8B-B14F-4D97-AF65-F5344CB8AC3E}">
        <p14:creationId xmlns:p14="http://schemas.microsoft.com/office/powerpoint/2010/main" val="4078066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Cg..6045</a:t>
            </a:r>
          </a:p>
        </p:txBody>
      </p:sp>
      <p:sp>
        <p:nvSpPr>
          <p:cNvPr id="4" name="Slide Number Placeholder 3"/>
          <p:cNvSpPr>
            <a:spLocks noGrp="1"/>
          </p:cNvSpPr>
          <p:nvPr>
            <p:ph type="sldNum" sz="quarter" idx="5"/>
          </p:nvPr>
        </p:nvSpPr>
        <p:spPr/>
        <p:txBody>
          <a:bodyPr/>
          <a:lstStyle/>
          <a:p>
            <a:pPr>
              <a:defRPr/>
            </a:pPr>
            <a:fld id="{CFD8C384-8CC3-0C49-844C-FC9C7E289062}" type="slidenum">
              <a:rPr lang="en-US" smtClean="0"/>
              <a:pPr>
                <a:defRPr/>
              </a:pPr>
              <a:t>12</a:t>
            </a:fld>
            <a:endParaRPr lang="en-US"/>
          </a:p>
        </p:txBody>
      </p:sp>
    </p:spTree>
    <p:extLst>
      <p:ext uri="{BB962C8B-B14F-4D97-AF65-F5344CB8AC3E}">
        <p14:creationId xmlns:p14="http://schemas.microsoft.com/office/powerpoint/2010/main" val="15941285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next 2 FAs, …</a:t>
            </a:r>
          </a:p>
        </p:txBody>
      </p:sp>
      <p:sp>
        <p:nvSpPr>
          <p:cNvPr id="4" name="Slide Number Placeholder 3"/>
          <p:cNvSpPr>
            <a:spLocks noGrp="1"/>
          </p:cNvSpPr>
          <p:nvPr>
            <p:ph type="sldNum" sz="quarter" idx="5"/>
          </p:nvPr>
        </p:nvSpPr>
        <p:spPr/>
        <p:txBody>
          <a:bodyPr/>
          <a:lstStyle/>
          <a:p>
            <a:pPr>
              <a:defRPr/>
            </a:pPr>
            <a:fld id="{CFD8C384-8CC3-0C49-844C-FC9C7E289062}" type="slidenum">
              <a:rPr lang="en-US" smtClean="0"/>
              <a:pPr>
                <a:defRPr/>
              </a:pPr>
              <a:t>13</a:t>
            </a:fld>
            <a:endParaRPr lang="en-US"/>
          </a:p>
        </p:txBody>
      </p:sp>
    </p:spTree>
    <p:extLst>
      <p:ext uri="{BB962C8B-B14F-4D97-AF65-F5344CB8AC3E}">
        <p14:creationId xmlns:p14="http://schemas.microsoft.com/office/powerpoint/2010/main" val="40128933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Summing up the previous findings, …</a:t>
            </a:r>
          </a:p>
        </p:txBody>
      </p:sp>
      <p:sp>
        <p:nvSpPr>
          <p:cNvPr id="4" name="Slide Number Placeholder 3"/>
          <p:cNvSpPr>
            <a:spLocks noGrp="1"/>
          </p:cNvSpPr>
          <p:nvPr>
            <p:ph type="sldNum" sz="quarter" idx="5"/>
          </p:nvPr>
        </p:nvSpPr>
        <p:spPr/>
        <p:txBody>
          <a:bodyPr/>
          <a:lstStyle/>
          <a:p>
            <a:pPr>
              <a:defRPr/>
            </a:pPr>
            <a:fld id="{CFD8C384-8CC3-0C49-844C-FC9C7E289062}" type="slidenum">
              <a:rPr lang="en-US" smtClean="0"/>
              <a:pPr>
                <a:defRPr/>
              </a:pPr>
              <a:t>16</a:t>
            </a:fld>
            <a:endParaRPr lang="en-US"/>
          </a:p>
        </p:txBody>
      </p:sp>
    </p:spTree>
    <p:extLst>
      <p:ext uri="{BB962C8B-B14F-4D97-AF65-F5344CB8AC3E}">
        <p14:creationId xmlns:p14="http://schemas.microsoft.com/office/powerpoint/2010/main" val="31047992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file://localhost/Users/ranja/Documents/5-resources/ppt/2018%20ppt-with%20R/new/working%20files/graphics_HD-title-maroon.png" TargetMode="Externa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685800" y="590550"/>
            <a:ext cx="8001000" cy="857250"/>
          </a:xfrm>
        </p:spPr>
        <p:txBody>
          <a:bodyPr/>
          <a:lstStyle>
            <a:lvl1pPr algn="l">
              <a:defRPr>
                <a:solidFill>
                  <a:srgbClr val="7A0019"/>
                </a:solidFill>
              </a:defRPr>
            </a:lvl1pPr>
          </a:lstStyle>
          <a:p>
            <a:pPr lvl="0"/>
            <a:r>
              <a:rPr lang="zh-CN" altLang="en-US" noProof="0"/>
              <a:t>单击此处编辑母版标题样式</a:t>
            </a:r>
            <a:endParaRPr lang="en-US" noProof="0" dirty="0"/>
          </a:p>
        </p:txBody>
      </p:sp>
      <p:sp>
        <p:nvSpPr>
          <p:cNvPr id="6" name="Text Placeholder 5"/>
          <p:cNvSpPr>
            <a:spLocks noGrp="1"/>
          </p:cNvSpPr>
          <p:nvPr>
            <p:ph type="body" sz="quarter" idx="10" hasCustomPrompt="1"/>
          </p:nvPr>
        </p:nvSpPr>
        <p:spPr>
          <a:xfrm>
            <a:off x="685800" y="2190750"/>
            <a:ext cx="8001000" cy="457200"/>
          </a:xfrm>
        </p:spPr>
        <p:txBody>
          <a:bodyPr/>
          <a:lstStyle>
            <a:lvl1pPr marL="0" indent="0">
              <a:buNone/>
              <a:defRPr sz="1800">
                <a:solidFill>
                  <a:schemeClr val="tx1">
                    <a:lumMod val="65000"/>
                    <a:lumOff val="35000"/>
                  </a:schemeClr>
                </a:solidFill>
              </a:defRPr>
            </a:lvl1pPr>
            <a:lvl2pPr marL="342946" indent="0">
              <a:buNone/>
              <a:defRPr sz="1800">
                <a:solidFill>
                  <a:srgbClr val="FFFFFF"/>
                </a:solidFill>
              </a:defRPr>
            </a:lvl2pPr>
            <a:lvl3pPr marL="685891" indent="0">
              <a:buNone/>
              <a:defRPr sz="1800">
                <a:solidFill>
                  <a:srgbClr val="FFFFFF"/>
                </a:solidFill>
              </a:defRPr>
            </a:lvl3pPr>
            <a:lvl4pPr marL="1028837" indent="0">
              <a:buNone/>
              <a:defRPr sz="1800">
                <a:solidFill>
                  <a:srgbClr val="FFFFFF"/>
                </a:solidFill>
              </a:defRPr>
            </a:lvl4pPr>
            <a:lvl5pPr marL="1371783" indent="0">
              <a:buNone/>
              <a:defRPr sz="1800">
                <a:solidFill>
                  <a:srgbClr val="FFFFFF"/>
                </a:solidFill>
              </a:defRPr>
            </a:lvl5pPr>
          </a:lstStyle>
          <a:p>
            <a:pPr lvl="0"/>
            <a:r>
              <a:rPr lang="en-US" dirty="0"/>
              <a:t>Presenter/unit/department name</a:t>
            </a:r>
          </a:p>
        </p:txBody>
      </p:sp>
      <p:sp>
        <p:nvSpPr>
          <p:cNvPr id="10" name="Text Placeholder 9"/>
          <p:cNvSpPr>
            <a:spLocks noGrp="1"/>
          </p:cNvSpPr>
          <p:nvPr>
            <p:ph type="body" sz="quarter" idx="12" hasCustomPrompt="1"/>
          </p:nvPr>
        </p:nvSpPr>
        <p:spPr>
          <a:xfrm>
            <a:off x="685800" y="2647950"/>
            <a:ext cx="8001000" cy="381000"/>
          </a:xfrm>
        </p:spPr>
        <p:txBody>
          <a:bodyPr/>
          <a:lstStyle>
            <a:lvl1pPr marL="0" indent="0">
              <a:buNone/>
              <a:defRPr sz="1200">
                <a:solidFill>
                  <a:schemeClr val="tx1">
                    <a:lumMod val="65000"/>
                    <a:lumOff val="35000"/>
                  </a:schemeClr>
                </a:solidFill>
              </a:defRPr>
            </a:lvl1pPr>
            <a:lvl2pPr marL="342946" indent="0">
              <a:buNone/>
              <a:defRPr sz="1200">
                <a:solidFill>
                  <a:srgbClr val="FFFFFF"/>
                </a:solidFill>
              </a:defRPr>
            </a:lvl2pPr>
            <a:lvl3pPr marL="685891" indent="0">
              <a:buNone/>
              <a:defRPr sz="1200">
                <a:solidFill>
                  <a:srgbClr val="FFFFFF"/>
                </a:solidFill>
              </a:defRPr>
            </a:lvl3pPr>
            <a:lvl4pPr marL="1028837" indent="0">
              <a:buNone/>
              <a:defRPr sz="1200">
                <a:solidFill>
                  <a:srgbClr val="FFFFFF"/>
                </a:solidFill>
              </a:defRPr>
            </a:lvl4pPr>
            <a:lvl5pPr marL="1371783" indent="0">
              <a:buNone/>
              <a:defRPr sz="1200">
                <a:solidFill>
                  <a:srgbClr val="FFFFFF"/>
                </a:solidFill>
              </a:defRPr>
            </a:lvl5pPr>
          </a:lstStyle>
          <a:p>
            <a:pPr lvl="0"/>
            <a:r>
              <a:rPr lang="en-US" dirty="0"/>
              <a:t>Date</a:t>
            </a:r>
          </a:p>
        </p:txBody>
      </p:sp>
      <p:pic>
        <p:nvPicPr>
          <p:cNvPr id="3" name="graphics_HD-title-maroon.png" descr="/Users/ranja/Documents/5-resources/ppt/2018 ppt-with R/new/working files/graphics_HD-title-maroon.png"/>
          <p:cNvPicPr>
            <a:picLocks noChangeAspect="1"/>
          </p:cNvPicPr>
          <p:nvPr userDrawn="1"/>
        </p:nvPicPr>
        <p:blipFill>
          <a:blip r:embed="rId2" r:link="rId3" cstate="print">
            <a:extLst>
              <a:ext uri="{28A0092B-C50C-407E-A947-70E740481C1C}">
                <a14:useLocalDpi xmlns:a14="http://schemas.microsoft.com/office/drawing/2010/main"/>
              </a:ext>
            </a:extLst>
          </a:blip>
          <a:stretch>
            <a:fillRect/>
          </a:stretch>
        </p:blipFill>
        <p:spPr>
          <a:xfrm>
            <a:off x="0" y="3760470"/>
            <a:ext cx="9144000" cy="1383030"/>
          </a:xfrm>
          <a:prstGeom prst="rect">
            <a:avLst/>
          </a:prstGeom>
        </p:spPr>
      </p:pic>
    </p:spTree>
    <p:extLst>
      <p:ext uri="{BB962C8B-B14F-4D97-AF65-F5344CB8AC3E}">
        <p14:creationId xmlns:p14="http://schemas.microsoft.com/office/powerpoint/2010/main" val="2770702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Tree>
    <p:extLst>
      <p:ext uri="{BB962C8B-B14F-4D97-AF65-F5344CB8AC3E}">
        <p14:creationId xmlns:p14="http://schemas.microsoft.com/office/powerpoint/2010/main" val="2214520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4057650"/>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685801" y="228600"/>
            <a:ext cx="5676900" cy="405765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Tree>
    <p:extLst>
      <p:ext uri="{BB962C8B-B14F-4D97-AF65-F5344CB8AC3E}">
        <p14:creationId xmlns:p14="http://schemas.microsoft.com/office/powerpoint/2010/main" val="819472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Tree>
    <p:extLst>
      <p:ext uri="{BB962C8B-B14F-4D97-AF65-F5344CB8AC3E}">
        <p14:creationId xmlns:p14="http://schemas.microsoft.com/office/powerpoint/2010/main" val="1590150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9"/>
            <a:ext cx="7772400" cy="1021556"/>
          </a:xfrm>
        </p:spPr>
        <p:txBody>
          <a:bodyPr anchor="t"/>
          <a:lstStyle>
            <a:lvl1pPr algn="l">
              <a:defRPr sz="3000" b="0" i="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lvl1pPr>
            <a:lvl2pPr marL="342946" indent="0">
              <a:buNone/>
              <a:defRPr sz="1400"/>
            </a:lvl2pPr>
            <a:lvl3pPr marL="685891" indent="0">
              <a:buNone/>
              <a:defRPr sz="1200"/>
            </a:lvl3pPr>
            <a:lvl4pPr marL="1028837" indent="0">
              <a:buNone/>
              <a:defRPr sz="1100"/>
            </a:lvl4pPr>
            <a:lvl5pPr marL="1371783" indent="0">
              <a:buNone/>
              <a:defRPr sz="1100"/>
            </a:lvl5pPr>
            <a:lvl6pPr marL="1714729" indent="0">
              <a:buNone/>
              <a:defRPr sz="1100"/>
            </a:lvl6pPr>
            <a:lvl7pPr marL="2057674" indent="0">
              <a:buNone/>
              <a:defRPr sz="1100"/>
            </a:lvl7pPr>
            <a:lvl8pPr marL="2400620" indent="0">
              <a:buNone/>
              <a:defRPr sz="1100"/>
            </a:lvl8pPr>
            <a:lvl9pPr marL="2743566" indent="0">
              <a:buNone/>
              <a:defRPr sz="1100"/>
            </a:lvl9pPr>
          </a:lstStyle>
          <a:p>
            <a:pPr lvl="0"/>
            <a:r>
              <a:rPr lang="zh-CN" altLang="en-US"/>
              <a:t>单击此处编辑母版文本样式</a:t>
            </a:r>
          </a:p>
        </p:txBody>
      </p:sp>
    </p:spTree>
    <p:extLst>
      <p:ext uri="{BB962C8B-B14F-4D97-AF65-F5344CB8AC3E}">
        <p14:creationId xmlns:p14="http://schemas.microsoft.com/office/powerpoint/2010/main" val="3738933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5800" y="1314450"/>
            <a:ext cx="3810000" cy="2971800"/>
          </a:xfr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Content Placeholder 3"/>
          <p:cNvSpPr>
            <a:spLocks noGrp="1"/>
          </p:cNvSpPr>
          <p:nvPr>
            <p:ph sz="half" idx="2"/>
          </p:nvPr>
        </p:nvSpPr>
        <p:spPr>
          <a:xfrm>
            <a:off x="4648200" y="1314450"/>
            <a:ext cx="3810000" cy="2971800"/>
          </a:xfr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Tree>
    <p:extLst>
      <p:ext uri="{BB962C8B-B14F-4D97-AF65-F5344CB8AC3E}">
        <p14:creationId xmlns:p14="http://schemas.microsoft.com/office/powerpoint/2010/main" val="4054658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zh-CN" altLang="en-US"/>
              <a:t>单击此处编辑母版标题样式</a:t>
            </a:r>
            <a:endParaRPr lang="en-US"/>
          </a:p>
        </p:txBody>
      </p:sp>
      <p:sp>
        <p:nvSpPr>
          <p:cNvPr id="3" name="Text Placeholder 2"/>
          <p:cNvSpPr>
            <a:spLocks noGrp="1"/>
          </p:cNvSpPr>
          <p:nvPr>
            <p:ph type="body" idx="1"/>
          </p:nvPr>
        </p:nvSpPr>
        <p:spPr>
          <a:xfrm>
            <a:off x="457200" y="1151338"/>
            <a:ext cx="4040188" cy="479822"/>
          </a:xfrm>
        </p:spPr>
        <p:txBody>
          <a:bodyPr anchor="b"/>
          <a:lstStyle>
            <a:lvl1pPr marL="0" indent="0">
              <a:buNone/>
              <a:defRPr sz="1800" b="1"/>
            </a:lvl1pPr>
            <a:lvl2pPr marL="342946" indent="0">
              <a:buNone/>
              <a:defRPr sz="1500" b="1"/>
            </a:lvl2pPr>
            <a:lvl3pPr marL="685891" indent="0">
              <a:buNone/>
              <a:defRPr sz="1400" b="1"/>
            </a:lvl3pPr>
            <a:lvl4pPr marL="1028837" indent="0">
              <a:buNone/>
              <a:defRPr sz="1200" b="1"/>
            </a:lvl4pPr>
            <a:lvl5pPr marL="1371783" indent="0">
              <a:buNone/>
              <a:defRPr sz="1200" b="1"/>
            </a:lvl5pPr>
            <a:lvl6pPr marL="1714729" indent="0">
              <a:buNone/>
              <a:defRPr sz="1200" b="1"/>
            </a:lvl6pPr>
            <a:lvl7pPr marL="2057674" indent="0">
              <a:buNone/>
              <a:defRPr sz="1200" b="1"/>
            </a:lvl7pPr>
            <a:lvl8pPr marL="2400620" indent="0">
              <a:buNone/>
              <a:defRPr sz="1200" b="1"/>
            </a:lvl8pPr>
            <a:lvl9pPr marL="2743566"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Text Placeholder 4"/>
          <p:cNvSpPr>
            <a:spLocks noGrp="1"/>
          </p:cNvSpPr>
          <p:nvPr>
            <p:ph type="body" sz="quarter" idx="3"/>
          </p:nvPr>
        </p:nvSpPr>
        <p:spPr>
          <a:xfrm>
            <a:off x="4645027" y="1151338"/>
            <a:ext cx="4041775" cy="479822"/>
          </a:xfrm>
        </p:spPr>
        <p:txBody>
          <a:bodyPr anchor="b"/>
          <a:lstStyle>
            <a:lvl1pPr marL="0" indent="0">
              <a:buNone/>
              <a:defRPr sz="1800" b="1"/>
            </a:lvl1pPr>
            <a:lvl2pPr marL="342946" indent="0">
              <a:buNone/>
              <a:defRPr sz="1500" b="1"/>
            </a:lvl2pPr>
            <a:lvl3pPr marL="685891" indent="0">
              <a:buNone/>
              <a:defRPr sz="1400" b="1"/>
            </a:lvl3pPr>
            <a:lvl4pPr marL="1028837" indent="0">
              <a:buNone/>
              <a:defRPr sz="1200" b="1"/>
            </a:lvl4pPr>
            <a:lvl5pPr marL="1371783" indent="0">
              <a:buNone/>
              <a:defRPr sz="1200" b="1"/>
            </a:lvl5pPr>
            <a:lvl6pPr marL="1714729" indent="0">
              <a:buNone/>
              <a:defRPr sz="1200" b="1"/>
            </a:lvl6pPr>
            <a:lvl7pPr marL="2057674" indent="0">
              <a:buNone/>
              <a:defRPr sz="1200" b="1"/>
            </a:lvl7pPr>
            <a:lvl8pPr marL="2400620" indent="0">
              <a:buNone/>
              <a:defRPr sz="1200" b="1"/>
            </a:lvl8pPr>
            <a:lvl9pPr marL="2743566"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45027" y="1631156"/>
            <a:ext cx="4041775" cy="2963466"/>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Tree>
    <p:extLst>
      <p:ext uri="{BB962C8B-B14F-4D97-AF65-F5344CB8AC3E}">
        <p14:creationId xmlns:p14="http://schemas.microsoft.com/office/powerpoint/2010/main" val="1584390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988065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0295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4" y="204790"/>
            <a:ext cx="3008313" cy="871538"/>
          </a:xfrm>
        </p:spPr>
        <p:txBody>
          <a:bodyPr anchor="b"/>
          <a:lstStyle>
            <a:lvl1pPr algn="l">
              <a:defRPr sz="1500" b="1"/>
            </a:lvl1pPr>
          </a:lstStyle>
          <a:p>
            <a:r>
              <a:rPr lang="zh-CN" altLang="en-US"/>
              <a:t>单击此处编辑母版标题样式</a:t>
            </a:r>
            <a:endParaRPr lang="en-US"/>
          </a:p>
        </p:txBody>
      </p:sp>
      <p:sp>
        <p:nvSpPr>
          <p:cNvPr id="3" name="Content Placeholder 2"/>
          <p:cNvSpPr>
            <a:spLocks noGrp="1"/>
          </p:cNvSpPr>
          <p:nvPr>
            <p:ph idx="1"/>
          </p:nvPr>
        </p:nvSpPr>
        <p:spPr>
          <a:xfrm>
            <a:off x="3575050" y="204792"/>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Text Placeholder 3"/>
          <p:cNvSpPr>
            <a:spLocks noGrp="1"/>
          </p:cNvSpPr>
          <p:nvPr>
            <p:ph type="body" sz="half" idx="2"/>
          </p:nvPr>
        </p:nvSpPr>
        <p:spPr>
          <a:xfrm>
            <a:off x="457204" y="1076328"/>
            <a:ext cx="3008313" cy="3518297"/>
          </a:xfrm>
        </p:spPr>
        <p:txBody>
          <a:bodyPr/>
          <a:lstStyle>
            <a:lvl1pPr marL="0" indent="0">
              <a:buNone/>
              <a:defRPr sz="1100"/>
            </a:lvl1pPr>
            <a:lvl2pPr marL="342946" indent="0">
              <a:buNone/>
              <a:defRPr sz="900"/>
            </a:lvl2pPr>
            <a:lvl3pPr marL="685891" indent="0">
              <a:buNone/>
              <a:defRPr sz="800"/>
            </a:lvl3pPr>
            <a:lvl4pPr marL="1028837" indent="0">
              <a:buNone/>
              <a:defRPr sz="700"/>
            </a:lvl4pPr>
            <a:lvl5pPr marL="1371783" indent="0">
              <a:buNone/>
              <a:defRPr sz="700"/>
            </a:lvl5pPr>
            <a:lvl6pPr marL="1714729" indent="0">
              <a:buNone/>
              <a:defRPr sz="700"/>
            </a:lvl6pPr>
            <a:lvl7pPr marL="2057674" indent="0">
              <a:buNone/>
              <a:defRPr sz="700"/>
            </a:lvl7pPr>
            <a:lvl8pPr marL="2400620" indent="0">
              <a:buNone/>
              <a:defRPr sz="700"/>
            </a:lvl8pPr>
            <a:lvl9pPr marL="2743566" indent="0">
              <a:buNone/>
              <a:defRPr sz="700"/>
            </a:lvl9pPr>
          </a:lstStyle>
          <a:p>
            <a:pPr lvl="0"/>
            <a:r>
              <a:rPr lang="zh-CN" altLang="en-US"/>
              <a:t>单击此处编辑母版文本样式</a:t>
            </a:r>
          </a:p>
        </p:txBody>
      </p:sp>
    </p:spTree>
    <p:extLst>
      <p:ext uri="{BB962C8B-B14F-4D97-AF65-F5344CB8AC3E}">
        <p14:creationId xmlns:p14="http://schemas.microsoft.com/office/powerpoint/2010/main" val="1709548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3"/>
            <a:ext cx="5486400" cy="425054"/>
          </a:xfrm>
        </p:spPr>
        <p:txBody>
          <a:bodyPr anchor="b"/>
          <a:lstStyle>
            <a:lvl1pPr algn="l">
              <a:defRPr sz="1500" b="1"/>
            </a:lvl1pPr>
          </a:lstStyle>
          <a:p>
            <a:r>
              <a:rPr lang="zh-CN" altLang="en-US"/>
              <a:t>单击此处编辑母版标题样式</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46" indent="0">
              <a:buNone/>
              <a:defRPr sz="2100"/>
            </a:lvl2pPr>
            <a:lvl3pPr marL="685891" indent="0">
              <a:buNone/>
              <a:defRPr sz="1800"/>
            </a:lvl3pPr>
            <a:lvl4pPr marL="1028837" indent="0">
              <a:buNone/>
              <a:defRPr sz="1500"/>
            </a:lvl4pPr>
            <a:lvl5pPr marL="1371783" indent="0">
              <a:buNone/>
              <a:defRPr sz="1500"/>
            </a:lvl5pPr>
            <a:lvl6pPr marL="1714729" indent="0">
              <a:buNone/>
              <a:defRPr sz="1500"/>
            </a:lvl6pPr>
            <a:lvl7pPr marL="2057674" indent="0">
              <a:buNone/>
              <a:defRPr sz="1500"/>
            </a:lvl7pPr>
            <a:lvl8pPr marL="2400620" indent="0">
              <a:buNone/>
              <a:defRPr sz="1500"/>
            </a:lvl8pPr>
            <a:lvl9pPr marL="2743566" indent="0">
              <a:buNone/>
              <a:defRPr sz="1500"/>
            </a:lvl9pPr>
          </a:lstStyle>
          <a:p>
            <a:pPr lvl="0"/>
            <a:r>
              <a:rPr lang="zh-CN" altLang="en-US" noProof="0"/>
              <a:t>单击图标添加图片</a:t>
            </a:r>
            <a:endParaRPr lang="en-US" noProof="0"/>
          </a:p>
        </p:txBody>
      </p:sp>
      <p:sp>
        <p:nvSpPr>
          <p:cNvPr id="4" name="Text Placeholder 3"/>
          <p:cNvSpPr>
            <a:spLocks noGrp="1"/>
          </p:cNvSpPr>
          <p:nvPr>
            <p:ph type="body" sz="half" idx="2"/>
          </p:nvPr>
        </p:nvSpPr>
        <p:spPr>
          <a:xfrm>
            <a:off x="1792288" y="4025506"/>
            <a:ext cx="5486400" cy="603647"/>
          </a:xfrm>
        </p:spPr>
        <p:txBody>
          <a:bodyPr/>
          <a:lstStyle>
            <a:lvl1pPr marL="0" indent="0">
              <a:buNone/>
              <a:defRPr sz="1100"/>
            </a:lvl1pPr>
            <a:lvl2pPr marL="342946" indent="0">
              <a:buNone/>
              <a:defRPr sz="900"/>
            </a:lvl2pPr>
            <a:lvl3pPr marL="685891" indent="0">
              <a:buNone/>
              <a:defRPr sz="800"/>
            </a:lvl3pPr>
            <a:lvl4pPr marL="1028837" indent="0">
              <a:buNone/>
              <a:defRPr sz="700"/>
            </a:lvl4pPr>
            <a:lvl5pPr marL="1371783" indent="0">
              <a:buNone/>
              <a:defRPr sz="700"/>
            </a:lvl5pPr>
            <a:lvl6pPr marL="1714729" indent="0">
              <a:buNone/>
              <a:defRPr sz="700"/>
            </a:lvl6pPr>
            <a:lvl7pPr marL="2057674" indent="0">
              <a:buNone/>
              <a:defRPr sz="700"/>
            </a:lvl7pPr>
            <a:lvl8pPr marL="2400620" indent="0">
              <a:buNone/>
              <a:defRPr sz="700"/>
            </a:lvl8pPr>
            <a:lvl9pPr marL="2743566" indent="0">
              <a:buNone/>
              <a:defRPr sz="700"/>
            </a:lvl9pPr>
          </a:lstStyle>
          <a:p>
            <a:pPr lvl="0"/>
            <a:r>
              <a:rPr lang="zh-CN" altLang="en-US"/>
              <a:t>单击此处编辑母版文本样式</a:t>
            </a:r>
          </a:p>
        </p:txBody>
      </p:sp>
    </p:spTree>
    <p:extLst>
      <p:ext uri="{BB962C8B-B14F-4D97-AF65-F5344CB8AC3E}">
        <p14:creationId xmlns:p14="http://schemas.microsoft.com/office/powerpoint/2010/main" val="4099265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file://localhost/Users/ranja/Documents/5-resources/ppt/2018%20ppt-with%20R/new/working%20files/graphics_HD-M-maroon.png"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228600"/>
            <a:ext cx="7772400" cy="8572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FAA26D3D-D897-4be2-8F04-BA451C77F1D7}">
              <ma14:placeholderFlag xmlns="" xmlns:ma14="http://schemas.microsoft.com/office/mac/drawingml/2011/main" val="1"/>
            </a:ext>
          </a:extLst>
        </p:spPr>
        <p:txBody>
          <a:bodyPr vert="horz" wrap="square" lIns="68589" tIns="34295" rIns="68589" bIns="34295" numCol="1" anchor="ctr" anchorCtr="0" compatLnSpc="1">
            <a:prstTxWarp prst="textNoShape">
              <a:avLst/>
            </a:prstTxWarp>
          </a:bodyPr>
          <a:lstStyle/>
          <a:p>
            <a:pPr lvl="0"/>
            <a:r>
              <a:rPr lang="zh-CN" altLang="en-US"/>
              <a:t>单击此处编辑母版标题样式</a:t>
            </a:r>
            <a:endParaRPr lang="en-US" dirty="0"/>
          </a:p>
        </p:txBody>
      </p:sp>
      <p:sp>
        <p:nvSpPr>
          <p:cNvPr id="1027" name="Rectangle 3"/>
          <p:cNvSpPr>
            <a:spLocks noGrp="1" noChangeArrowheads="1"/>
          </p:cNvSpPr>
          <p:nvPr>
            <p:ph type="body" idx="1"/>
          </p:nvPr>
        </p:nvSpPr>
        <p:spPr bwMode="auto">
          <a:xfrm>
            <a:off x="685800" y="1314450"/>
            <a:ext cx="7772400" cy="29718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FAA26D3D-D897-4be2-8F04-BA451C77F1D7}">
              <ma14:placeholderFlag xmlns="" xmlns:ma14="http://schemas.microsoft.com/office/mac/drawingml/2011/main" val="1"/>
            </a:ext>
          </a:extLst>
        </p:spPr>
        <p:txBody>
          <a:bodyPr vert="horz" wrap="square" lIns="68589" tIns="34295" rIns="68589" bIns="34295" numCol="1" anchor="t" anchorCtr="0" compatLnSpc="1">
            <a:prstTxWarp prst="textNoShape">
              <a:avLst/>
            </a:prstTxWarp>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pic>
        <p:nvPicPr>
          <p:cNvPr id="6" name="graphics_HD-M-maroon.png" descr="/Users/ranja/Documents/5-resources/ppt/2018 ppt-with R/new/working files/graphics_HD-M-maroon.png"/>
          <p:cNvPicPr>
            <a:picLocks noChangeAspect="1"/>
          </p:cNvPicPr>
          <p:nvPr userDrawn="1"/>
        </p:nvPicPr>
        <p:blipFill>
          <a:blip r:embed="rId13" r:link="rId14" cstate="print">
            <a:extLst>
              <a:ext uri="{28A0092B-C50C-407E-A947-70E740481C1C}">
                <a14:useLocalDpi xmlns:a14="http://schemas.microsoft.com/office/drawing/2010/main"/>
              </a:ext>
            </a:extLst>
          </a:blip>
          <a:stretch>
            <a:fillRect/>
          </a:stretch>
        </p:blipFill>
        <p:spPr>
          <a:xfrm>
            <a:off x="0" y="4852035"/>
            <a:ext cx="9144000" cy="291465"/>
          </a:xfrm>
          <a:prstGeom prst="rect">
            <a:avLst/>
          </a:prstGeom>
        </p:spPr>
      </p:pic>
    </p:spTree>
  </p:cSld>
  <p:clrMap bg1="lt1" tx1="dk1" bg2="lt2" tx2="dk2" accent1="accent1" accent2="accent2" accent3="accent3" accent4="accent4" accent5="accent5" accent6="accent6" hlink="hlink" folHlink="folHlink"/>
  <p:sldLayoutIdLst>
    <p:sldLayoutId id="2147483671"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l" rtl="0" eaLnBrk="1" fontAlgn="base" hangingPunct="1">
        <a:spcBef>
          <a:spcPct val="0"/>
        </a:spcBef>
        <a:spcAft>
          <a:spcPct val="0"/>
        </a:spcAft>
        <a:defRPr sz="3300" b="0">
          <a:solidFill>
            <a:srgbClr val="7A0019"/>
          </a:solidFill>
          <a:latin typeface="+mj-lt"/>
          <a:ea typeface="ＭＳ Ｐゴシック" charset="0"/>
          <a:cs typeface="ＭＳ Ｐゴシック" charset="0"/>
        </a:defRPr>
      </a:lvl1pPr>
      <a:lvl2pPr algn="ctr" rtl="0" eaLnBrk="1" fontAlgn="base" hangingPunct="1">
        <a:spcBef>
          <a:spcPct val="0"/>
        </a:spcBef>
        <a:spcAft>
          <a:spcPct val="0"/>
        </a:spcAft>
        <a:defRPr sz="3300">
          <a:solidFill>
            <a:srgbClr val="7A0019"/>
          </a:solidFill>
          <a:latin typeface="Corbel" charset="0"/>
          <a:ea typeface="ＭＳ Ｐゴシック" charset="0"/>
          <a:cs typeface="ＭＳ Ｐゴシック" charset="0"/>
        </a:defRPr>
      </a:lvl2pPr>
      <a:lvl3pPr algn="ctr" rtl="0" eaLnBrk="1" fontAlgn="base" hangingPunct="1">
        <a:spcBef>
          <a:spcPct val="0"/>
        </a:spcBef>
        <a:spcAft>
          <a:spcPct val="0"/>
        </a:spcAft>
        <a:defRPr sz="3300">
          <a:solidFill>
            <a:srgbClr val="7A0019"/>
          </a:solidFill>
          <a:latin typeface="Corbel" charset="0"/>
          <a:ea typeface="ＭＳ Ｐゴシック" charset="0"/>
          <a:cs typeface="ＭＳ Ｐゴシック" charset="0"/>
        </a:defRPr>
      </a:lvl3pPr>
      <a:lvl4pPr algn="ctr" rtl="0" eaLnBrk="1" fontAlgn="base" hangingPunct="1">
        <a:spcBef>
          <a:spcPct val="0"/>
        </a:spcBef>
        <a:spcAft>
          <a:spcPct val="0"/>
        </a:spcAft>
        <a:defRPr sz="3300">
          <a:solidFill>
            <a:srgbClr val="7A0019"/>
          </a:solidFill>
          <a:latin typeface="Corbel" charset="0"/>
          <a:ea typeface="ＭＳ Ｐゴシック" charset="0"/>
          <a:cs typeface="ＭＳ Ｐゴシック" charset="0"/>
        </a:defRPr>
      </a:lvl4pPr>
      <a:lvl5pPr algn="ctr" rtl="0" eaLnBrk="1" fontAlgn="base" hangingPunct="1">
        <a:spcBef>
          <a:spcPct val="0"/>
        </a:spcBef>
        <a:spcAft>
          <a:spcPct val="0"/>
        </a:spcAft>
        <a:defRPr sz="3300">
          <a:solidFill>
            <a:srgbClr val="7A0019"/>
          </a:solidFill>
          <a:latin typeface="Corbel" charset="0"/>
          <a:ea typeface="ＭＳ Ｐゴシック" charset="0"/>
          <a:cs typeface="ＭＳ Ｐゴシック" charset="0"/>
        </a:defRPr>
      </a:lvl5pPr>
      <a:lvl6pPr marL="342946" algn="ctr" rtl="0" eaLnBrk="1" fontAlgn="base" hangingPunct="1">
        <a:spcBef>
          <a:spcPct val="0"/>
        </a:spcBef>
        <a:spcAft>
          <a:spcPct val="0"/>
        </a:spcAft>
        <a:defRPr sz="3300">
          <a:solidFill>
            <a:srgbClr val="7A0019"/>
          </a:solidFill>
          <a:latin typeface="Arial" charset="0"/>
          <a:ea typeface="ＭＳ Ｐゴシック" charset="0"/>
          <a:cs typeface="ＭＳ Ｐゴシック" charset="0"/>
        </a:defRPr>
      </a:lvl6pPr>
      <a:lvl7pPr marL="685891" algn="ctr" rtl="0" eaLnBrk="1" fontAlgn="base" hangingPunct="1">
        <a:spcBef>
          <a:spcPct val="0"/>
        </a:spcBef>
        <a:spcAft>
          <a:spcPct val="0"/>
        </a:spcAft>
        <a:defRPr sz="3300">
          <a:solidFill>
            <a:srgbClr val="7A0019"/>
          </a:solidFill>
          <a:latin typeface="Arial" charset="0"/>
          <a:ea typeface="ＭＳ Ｐゴシック" charset="0"/>
          <a:cs typeface="ＭＳ Ｐゴシック" charset="0"/>
        </a:defRPr>
      </a:lvl7pPr>
      <a:lvl8pPr marL="1028837" algn="ctr" rtl="0" eaLnBrk="1" fontAlgn="base" hangingPunct="1">
        <a:spcBef>
          <a:spcPct val="0"/>
        </a:spcBef>
        <a:spcAft>
          <a:spcPct val="0"/>
        </a:spcAft>
        <a:defRPr sz="3300">
          <a:solidFill>
            <a:srgbClr val="7A0019"/>
          </a:solidFill>
          <a:latin typeface="Arial" charset="0"/>
          <a:ea typeface="ＭＳ Ｐゴシック" charset="0"/>
          <a:cs typeface="ＭＳ Ｐゴシック" charset="0"/>
        </a:defRPr>
      </a:lvl8pPr>
      <a:lvl9pPr marL="1371783" algn="ctr" rtl="0" eaLnBrk="1" fontAlgn="base" hangingPunct="1">
        <a:spcBef>
          <a:spcPct val="0"/>
        </a:spcBef>
        <a:spcAft>
          <a:spcPct val="0"/>
        </a:spcAft>
        <a:defRPr sz="3300">
          <a:solidFill>
            <a:srgbClr val="7A0019"/>
          </a:solidFill>
          <a:latin typeface="Arial" charset="0"/>
          <a:ea typeface="ＭＳ Ｐゴシック" charset="0"/>
          <a:cs typeface="ＭＳ Ｐゴシック" charset="0"/>
        </a:defRPr>
      </a:lvl9pPr>
    </p:titleStyle>
    <p:bodyStyle>
      <a:lvl1pPr marL="257209" indent="-257209" algn="l" rtl="0" eaLnBrk="1" fontAlgn="base" hangingPunct="1">
        <a:spcBef>
          <a:spcPct val="20000"/>
        </a:spcBef>
        <a:spcAft>
          <a:spcPct val="0"/>
        </a:spcAft>
        <a:buClr>
          <a:srgbClr val="7A0019"/>
        </a:buClr>
        <a:buChar char="•"/>
        <a:defRPr sz="2400">
          <a:solidFill>
            <a:srgbClr val="595959"/>
          </a:solidFill>
          <a:latin typeface="+mn-lt"/>
          <a:ea typeface="ＭＳ Ｐゴシック" charset="0"/>
          <a:cs typeface="ＭＳ Ｐゴシック" charset="0"/>
        </a:defRPr>
      </a:lvl1pPr>
      <a:lvl2pPr marL="557287" indent="-214341" algn="l" rtl="0" eaLnBrk="1" fontAlgn="base" hangingPunct="1">
        <a:spcBef>
          <a:spcPct val="20000"/>
        </a:spcBef>
        <a:spcAft>
          <a:spcPct val="0"/>
        </a:spcAft>
        <a:buClr>
          <a:srgbClr val="7A0019"/>
        </a:buClr>
        <a:buChar char="–"/>
        <a:defRPr sz="2100">
          <a:solidFill>
            <a:srgbClr val="595959"/>
          </a:solidFill>
          <a:latin typeface="+mn-lt"/>
          <a:ea typeface="ＭＳ Ｐゴシック" charset="0"/>
        </a:defRPr>
      </a:lvl2pPr>
      <a:lvl3pPr marL="857364" indent="-171473" algn="l" rtl="0" eaLnBrk="1" fontAlgn="base" hangingPunct="1">
        <a:spcBef>
          <a:spcPct val="20000"/>
        </a:spcBef>
        <a:spcAft>
          <a:spcPct val="0"/>
        </a:spcAft>
        <a:buClr>
          <a:srgbClr val="7A0019"/>
        </a:buClr>
        <a:buChar char="•"/>
        <a:defRPr sz="1800">
          <a:solidFill>
            <a:srgbClr val="595959"/>
          </a:solidFill>
          <a:latin typeface="+mn-lt"/>
          <a:ea typeface="ＭＳ Ｐゴシック" charset="0"/>
        </a:defRPr>
      </a:lvl3pPr>
      <a:lvl4pPr marL="1200310" indent="-171473" algn="l" rtl="0" eaLnBrk="1" fontAlgn="base" hangingPunct="1">
        <a:spcBef>
          <a:spcPct val="20000"/>
        </a:spcBef>
        <a:spcAft>
          <a:spcPct val="0"/>
        </a:spcAft>
        <a:buClr>
          <a:srgbClr val="7A0019"/>
        </a:buClr>
        <a:buChar char="–"/>
        <a:defRPr sz="1500">
          <a:solidFill>
            <a:srgbClr val="595959"/>
          </a:solidFill>
          <a:latin typeface="+mn-lt"/>
          <a:ea typeface="ＭＳ Ｐゴシック" charset="0"/>
        </a:defRPr>
      </a:lvl4pPr>
      <a:lvl5pPr marL="1543256" indent="-171473" algn="l" rtl="0" eaLnBrk="1" fontAlgn="base" hangingPunct="1">
        <a:spcBef>
          <a:spcPct val="20000"/>
        </a:spcBef>
        <a:spcAft>
          <a:spcPct val="0"/>
        </a:spcAft>
        <a:buClr>
          <a:srgbClr val="7A0019"/>
        </a:buClr>
        <a:buChar char="»"/>
        <a:defRPr sz="1500">
          <a:solidFill>
            <a:srgbClr val="595959"/>
          </a:solidFill>
          <a:latin typeface="+mn-lt"/>
          <a:ea typeface="ＭＳ Ｐゴシック" charset="0"/>
        </a:defRPr>
      </a:lvl5pPr>
      <a:lvl6pPr marL="1886201" indent="-171473" algn="l" rtl="0" eaLnBrk="1" fontAlgn="base" hangingPunct="1">
        <a:spcBef>
          <a:spcPct val="20000"/>
        </a:spcBef>
        <a:spcAft>
          <a:spcPct val="0"/>
        </a:spcAft>
        <a:buClr>
          <a:srgbClr val="7A0019"/>
        </a:buClr>
        <a:buChar char="»"/>
        <a:defRPr sz="1500">
          <a:solidFill>
            <a:schemeClr val="tx1"/>
          </a:solidFill>
          <a:latin typeface="+mn-lt"/>
          <a:ea typeface="+mn-ea"/>
        </a:defRPr>
      </a:lvl6pPr>
      <a:lvl7pPr marL="2229147" indent="-171473" algn="l" rtl="0" eaLnBrk="1" fontAlgn="base" hangingPunct="1">
        <a:spcBef>
          <a:spcPct val="20000"/>
        </a:spcBef>
        <a:spcAft>
          <a:spcPct val="0"/>
        </a:spcAft>
        <a:buClr>
          <a:srgbClr val="7A0019"/>
        </a:buClr>
        <a:buChar char="»"/>
        <a:defRPr sz="1500">
          <a:solidFill>
            <a:schemeClr val="tx1"/>
          </a:solidFill>
          <a:latin typeface="+mn-lt"/>
          <a:ea typeface="+mn-ea"/>
        </a:defRPr>
      </a:lvl7pPr>
      <a:lvl8pPr marL="2572093" indent="-171473" algn="l" rtl="0" eaLnBrk="1" fontAlgn="base" hangingPunct="1">
        <a:spcBef>
          <a:spcPct val="20000"/>
        </a:spcBef>
        <a:spcAft>
          <a:spcPct val="0"/>
        </a:spcAft>
        <a:buClr>
          <a:srgbClr val="7A0019"/>
        </a:buClr>
        <a:buChar char="»"/>
        <a:defRPr sz="1500">
          <a:solidFill>
            <a:schemeClr val="tx1"/>
          </a:solidFill>
          <a:latin typeface="+mn-lt"/>
          <a:ea typeface="+mn-ea"/>
        </a:defRPr>
      </a:lvl8pPr>
      <a:lvl9pPr marL="2915039" indent="-171473" algn="l" rtl="0" eaLnBrk="1" fontAlgn="base" hangingPunct="1">
        <a:spcBef>
          <a:spcPct val="20000"/>
        </a:spcBef>
        <a:spcAft>
          <a:spcPct val="0"/>
        </a:spcAft>
        <a:buClr>
          <a:srgbClr val="7A0019"/>
        </a:buClr>
        <a:buChar char="»"/>
        <a:defRPr sz="1500">
          <a:solidFill>
            <a:schemeClr val="tx1"/>
          </a:solidFill>
          <a:latin typeface="+mn-lt"/>
          <a:ea typeface="+mn-ea"/>
        </a:defRPr>
      </a:lvl9pPr>
    </p:bodyStyle>
    <p:otherStyle>
      <a:defPPr>
        <a:defRPr lang="en-US"/>
      </a:defPPr>
      <a:lvl1pPr marL="0" algn="l" defTabSz="342946" rtl="0" eaLnBrk="1" latinLnBrk="0" hangingPunct="1">
        <a:defRPr sz="1400" kern="1200">
          <a:solidFill>
            <a:schemeClr val="tx1"/>
          </a:solidFill>
          <a:latin typeface="+mn-lt"/>
          <a:ea typeface="+mn-ea"/>
          <a:cs typeface="+mn-cs"/>
        </a:defRPr>
      </a:lvl1pPr>
      <a:lvl2pPr marL="342946" algn="l" defTabSz="342946" rtl="0" eaLnBrk="1" latinLnBrk="0" hangingPunct="1">
        <a:defRPr sz="1400" kern="1200">
          <a:solidFill>
            <a:schemeClr val="tx1"/>
          </a:solidFill>
          <a:latin typeface="+mn-lt"/>
          <a:ea typeface="+mn-ea"/>
          <a:cs typeface="+mn-cs"/>
        </a:defRPr>
      </a:lvl2pPr>
      <a:lvl3pPr marL="685891" algn="l" defTabSz="342946" rtl="0" eaLnBrk="1" latinLnBrk="0" hangingPunct="1">
        <a:defRPr sz="1400" kern="1200">
          <a:solidFill>
            <a:schemeClr val="tx1"/>
          </a:solidFill>
          <a:latin typeface="+mn-lt"/>
          <a:ea typeface="+mn-ea"/>
          <a:cs typeface="+mn-cs"/>
        </a:defRPr>
      </a:lvl3pPr>
      <a:lvl4pPr marL="1028837" algn="l" defTabSz="342946" rtl="0" eaLnBrk="1" latinLnBrk="0" hangingPunct="1">
        <a:defRPr sz="1400" kern="1200">
          <a:solidFill>
            <a:schemeClr val="tx1"/>
          </a:solidFill>
          <a:latin typeface="+mn-lt"/>
          <a:ea typeface="+mn-ea"/>
          <a:cs typeface="+mn-cs"/>
        </a:defRPr>
      </a:lvl4pPr>
      <a:lvl5pPr marL="1371783" algn="l" defTabSz="342946" rtl="0" eaLnBrk="1" latinLnBrk="0" hangingPunct="1">
        <a:defRPr sz="1400" kern="1200">
          <a:solidFill>
            <a:schemeClr val="tx1"/>
          </a:solidFill>
          <a:latin typeface="+mn-lt"/>
          <a:ea typeface="+mn-ea"/>
          <a:cs typeface="+mn-cs"/>
        </a:defRPr>
      </a:lvl5pPr>
      <a:lvl6pPr marL="1714729" algn="l" defTabSz="342946" rtl="0" eaLnBrk="1" latinLnBrk="0" hangingPunct="1">
        <a:defRPr sz="1400" kern="1200">
          <a:solidFill>
            <a:schemeClr val="tx1"/>
          </a:solidFill>
          <a:latin typeface="+mn-lt"/>
          <a:ea typeface="+mn-ea"/>
          <a:cs typeface="+mn-cs"/>
        </a:defRPr>
      </a:lvl6pPr>
      <a:lvl7pPr marL="2057674" algn="l" defTabSz="342946" rtl="0" eaLnBrk="1" latinLnBrk="0" hangingPunct="1">
        <a:defRPr sz="1400" kern="1200">
          <a:solidFill>
            <a:schemeClr val="tx1"/>
          </a:solidFill>
          <a:latin typeface="+mn-lt"/>
          <a:ea typeface="+mn-ea"/>
          <a:cs typeface="+mn-cs"/>
        </a:defRPr>
      </a:lvl7pPr>
      <a:lvl8pPr marL="2400620" algn="l" defTabSz="342946" rtl="0" eaLnBrk="1" latinLnBrk="0" hangingPunct="1">
        <a:defRPr sz="1400" kern="1200">
          <a:solidFill>
            <a:schemeClr val="tx1"/>
          </a:solidFill>
          <a:latin typeface="+mn-lt"/>
          <a:ea typeface="+mn-ea"/>
          <a:cs typeface="+mn-cs"/>
        </a:defRPr>
      </a:lvl8pPr>
      <a:lvl9pPr marL="2743566" algn="l" defTabSz="342946"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3608" y="483518"/>
            <a:ext cx="6869360" cy="857250"/>
          </a:xfrm>
        </p:spPr>
        <p:txBody>
          <a:bodyPr/>
          <a:lstStyle/>
          <a:p>
            <a:pPr algn="ctr">
              <a:lnSpc>
                <a:spcPct val="150000"/>
              </a:lnSpc>
            </a:pPr>
            <a:r>
              <a:rPr lang="en-US" sz="1600" b="1" dirty="0"/>
              <a:t>Relationship of Omega-6 Polyunsaturated Fatty Acids and DNA Methylation in the Multi-Ethnic Study of Atherosclerosis</a:t>
            </a:r>
          </a:p>
        </p:txBody>
      </p:sp>
      <p:sp>
        <p:nvSpPr>
          <p:cNvPr id="3" name="Text Placeholder 2"/>
          <p:cNvSpPr>
            <a:spLocks noGrp="1"/>
          </p:cNvSpPr>
          <p:nvPr>
            <p:ph type="body" sz="quarter" idx="10"/>
          </p:nvPr>
        </p:nvSpPr>
        <p:spPr>
          <a:xfrm>
            <a:off x="571500" y="1733550"/>
            <a:ext cx="8001000" cy="457200"/>
          </a:xfrm>
        </p:spPr>
        <p:txBody>
          <a:bodyPr/>
          <a:lstStyle/>
          <a:p>
            <a:pPr algn="ctr"/>
            <a:r>
              <a:rPr lang="en-US" dirty="0"/>
              <a:t>Xizhi Xu</a:t>
            </a:r>
          </a:p>
        </p:txBody>
      </p:sp>
      <p:sp>
        <p:nvSpPr>
          <p:cNvPr id="4" name="Text Placeholder 3"/>
          <p:cNvSpPr>
            <a:spLocks noGrp="1"/>
          </p:cNvSpPr>
          <p:nvPr>
            <p:ph type="body" sz="quarter" idx="12"/>
          </p:nvPr>
        </p:nvSpPr>
        <p:spPr>
          <a:xfrm>
            <a:off x="571500" y="2211710"/>
            <a:ext cx="8001000" cy="381000"/>
          </a:xfrm>
        </p:spPr>
        <p:txBody>
          <a:bodyPr/>
          <a:lstStyle/>
          <a:p>
            <a:pPr algn="ctr"/>
            <a:r>
              <a:rPr lang="en-US" altLang="zh-CN" dirty="0"/>
              <a:t>University of Minnesota, Division of Biostatistics</a:t>
            </a:r>
          </a:p>
        </p:txBody>
      </p:sp>
      <p:sp>
        <p:nvSpPr>
          <p:cNvPr id="5" name="Text Placeholder 3">
            <a:extLst>
              <a:ext uri="{FF2B5EF4-FFF2-40B4-BE49-F238E27FC236}">
                <a16:creationId xmlns:a16="http://schemas.microsoft.com/office/drawing/2014/main" id="{124EDBFF-37AC-EB6F-A730-E09DA7D59A83}"/>
              </a:ext>
            </a:extLst>
          </p:cNvPr>
          <p:cNvSpPr txBox="1">
            <a:spLocks/>
          </p:cNvSpPr>
          <p:nvPr/>
        </p:nvSpPr>
        <p:spPr bwMode="auto">
          <a:xfrm>
            <a:off x="539552" y="2931790"/>
            <a:ext cx="8001000" cy="3810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FAA26D3D-D897-4be2-8F04-BA451C77F1D7}">
              <ma14:placeholderFlag xmlns="" xmlns:ma14="http://schemas.microsoft.com/office/mac/drawingml/2011/main" val="1"/>
            </a:ext>
          </a:extLst>
        </p:spPr>
        <p:txBody>
          <a:bodyPr vert="horz" wrap="square" lIns="68589" tIns="34295" rIns="68589" bIns="34295" numCol="1" anchor="t" anchorCtr="0" compatLnSpc="1">
            <a:prstTxWarp prst="textNoShape">
              <a:avLst/>
            </a:prstTxWarp>
          </a:bodyPr>
          <a:lstStyle>
            <a:lvl1pPr marL="0" indent="0" algn="l" rtl="0" eaLnBrk="1" fontAlgn="base" hangingPunct="1">
              <a:spcBef>
                <a:spcPct val="20000"/>
              </a:spcBef>
              <a:spcAft>
                <a:spcPct val="0"/>
              </a:spcAft>
              <a:buClr>
                <a:srgbClr val="7A0019"/>
              </a:buClr>
              <a:buNone/>
              <a:defRPr sz="1200">
                <a:solidFill>
                  <a:schemeClr val="tx1">
                    <a:lumMod val="65000"/>
                    <a:lumOff val="35000"/>
                  </a:schemeClr>
                </a:solidFill>
                <a:latin typeface="+mn-lt"/>
                <a:ea typeface="ＭＳ Ｐゴシック" charset="0"/>
                <a:cs typeface="ＭＳ Ｐゴシック" charset="0"/>
              </a:defRPr>
            </a:lvl1pPr>
            <a:lvl2pPr marL="342946" indent="0" algn="l" rtl="0" eaLnBrk="1" fontAlgn="base" hangingPunct="1">
              <a:spcBef>
                <a:spcPct val="20000"/>
              </a:spcBef>
              <a:spcAft>
                <a:spcPct val="0"/>
              </a:spcAft>
              <a:buClr>
                <a:srgbClr val="7A0019"/>
              </a:buClr>
              <a:buNone/>
              <a:defRPr sz="1200">
                <a:solidFill>
                  <a:srgbClr val="FFFFFF"/>
                </a:solidFill>
                <a:latin typeface="+mn-lt"/>
                <a:ea typeface="ＭＳ Ｐゴシック" charset="0"/>
              </a:defRPr>
            </a:lvl2pPr>
            <a:lvl3pPr marL="685891" indent="0" algn="l" rtl="0" eaLnBrk="1" fontAlgn="base" hangingPunct="1">
              <a:spcBef>
                <a:spcPct val="20000"/>
              </a:spcBef>
              <a:spcAft>
                <a:spcPct val="0"/>
              </a:spcAft>
              <a:buClr>
                <a:srgbClr val="7A0019"/>
              </a:buClr>
              <a:buNone/>
              <a:defRPr sz="1200">
                <a:solidFill>
                  <a:srgbClr val="FFFFFF"/>
                </a:solidFill>
                <a:latin typeface="+mn-lt"/>
                <a:ea typeface="ＭＳ Ｐゴシック" charset="0"/>
              </a:defRPr>
            </a:lvl3pPr>
            <a:lvl4pPr marL="1028837" indent="0" algn="l" rtl="0" eaLnBrk="1" fontAlgn="base" hangingPunct="1">
              <a:spcBef>
                <a:spcPct val="20000"/>
              </a:spcBef>
              <a:spcAft>
                <a:spcPct val="0"/>
              </a:spcAft>
              <a:buClr>
                <a:srgbClr val="7A0019"/>
              </a:buClr>
              <a:buNone/>
              <a:defRPr sz="1200">
                <a:solidFill>
                  <a:srgbClr val="FFFFFF"/>
                </a:solidFill>
                <a:latin typeface="+mn-lt"/>
                <a:ea typeface="ＭＳ Ｐゴシック" charset="0"/>
              </a:defRPr>
            </a:lvl4pPr>
            <a:lvl5pPr marL="1371783" indent="0" algn="l" rtl="0" eaLnBrk="1" fontAlgn="base" hangingPunct="1">
              <a:spcBef>
                <a:spcPct val="20000"/>
              </a:spcBef>
              <a:spcAft>
                <a:spcPct val="0"/>
              </a:spcAft>
              <a:buClr>
                <a:srgbClr val="7A0019"/>
              </a:buClr>
              <a:buNone/>
              <a:defRPr sz="1200">
                <a:solidFill>
                  <a:srgbClr val="FFFFFF"/>
                </a:solidFill>
                <a:latin typeface="+mn-lt"/>
                <a:ea typeface="ＭＳ Ｐゴシック" charset="0"/>
              </a:defRPr>
            </a:lvl5pPr>
            <a:lvl6pPr marL="1886201" indent="-171473" algn="l" rtl="0" eaLnBrk="1" fontAlgn="base" hangingPunct="1">
              <a:spcBef>
                <a:spcPct val="20000"/>
              </a:spcBef>
              <a:spcAft>
                <a:spcPct val="0"/>
              </a:spcAft>
              <a:buClr>
                <a:srgbClr val="7A0019"/>
              </a:buClr>
              <a:buChar char="»"/>
              <a:defRPr sz="1500">
                <a:solidFill>
                  <a:schemeClr val="tx1"/>
                </a:solidFill>
                <a:latin typeface="+mn-lt"/>
                <a:ea typeface="+mn-ea"/>
              </a:defRPr>
            </a:lvl6pPr>
            <a:lvl7pPr marL="2229147" indent="-171473" algn="l" rtl="0" eaLnBrk="1" fontAlgn="base" hangingPunct="1">
              <a:spcBef>
                <a:spcPct val="20000"/>
              </a:spcBef>
              <a:spcAft>
                <a:spcPct val="0"/>
              </a:spcAft>
              <a:buClr>
                <a:srgbClr val="7A0019"/>
              </a:buClr>
              <a:buChar char="»"/>
              <a:defRPr sz="1500">
                <a:solidFill>
                  <a:schemeClr val="tx1"/>
                </a:solidFill>
                <a:latin typeface="+mn-lt"/>
                <a:ea typeface="+mn-ea"/>
              </a:defRPr>
            </a:lvl7pPr>
            <a:lvl8pPr marL="2572093" indent="-171473" algn="l" rtl="0" eaLnBrk="1" fontAlgn="base" hangingPunct="1">
              <a:spcBef>
                <a:spcPct val="20000"/>
              </a:spcBef>
              <a:spcAft>
                <a:spcPct val="0"/>
              </a:spcAft>
              <a:buClr>
                <a:srgbClr val="7A0019"/>
              </a:buClr>
              <a:buChar char="»"/>
              <a:defRPr sz="1500">
                <a:solidFill>
                  <a:schemeClr val="tx1"/>
                </a:solidFill>
                <a:latin typeface="+mn-lt"/>
                <a:ea typeface="+mn-ea"/>
              </a:defRPr>
            </a:lvl8pPr>
            <a:lvl9pPr marL="2915039" indent="-171473" algn="l" rtl="0" eaLnBrk="1" fontAlgn="base" hangingPunct="1">
              <a:spcBef>
                <a:spcPct val="20000"/>
              </a:spcBef>
              <a:spcAft>
                <a:spcPct val="0"/>
              </a:spcAft>
              <a:buClr>
                <a:srgbClr val="7A0019"/>
              </a:buClr>
              <a:buChar char="»"/>
              <a:defRPr sz="1500">
                <a:solidFill>
                  <a:schemeClr val="tx1"/>
                </a:solidFill>
                <a:latin typeface="+mn-lt"/>
                <a:ea typeface="+mn-ea"/>
              </a:defRPr>
            </a:lvl9pPr>
          </a:lstStyle>
          <a:p>
            <a:pPr algn="ctr"/>
            <a:r>
              <a:rPr lang="en-US" altLang="zh-CN" kern="0" dirty="0"/>
              <a:t>Plan B Project Presentation</a:t>
            </a:r>
          </a:p>
          <a:p>
            <a:pPr algn="ctr"/>
            <a:r>
              <a:rPr lang="en-US" altLang="zh-CN" kern="0" dirty="0"/>
              <a:t>Plan B Advisor: Dr. </a:t>
            </a:r>
            <a:r>
              <a:rPr lang="en-US" altLang="zh-CN" kern="0" dirty="0" err="1"/>
              <a:t>Weihua</a:t>
            </a:r>
            <a:r>
              <a:rPr lang="en-US" altLang="zh-CN" kern="0" dirty="0"/>
              <a:t> Guan</a:t>
            </a:r>
          </a:p>
          <a:p>
            <a:pPr algn="ctr"/>
            <a:r>
              <a:rPr lang="en-US" altLang="zh-CN" kern="0" dirty="0"/>
              <a:t>June 11, 2024</a:t>
            </a:r>
          </a:p>
        </p:txBody>
      </p:sp>
    </p:spTree>
    <p:extLst>
      <p:ext uri="{BB962C8B-B14F-4D97-AF65-F5344CB8AC3E}">
        <p14:creationId xmlns:p14="http://schemas.microsoft.com/office/powerpoint/2010/main" val="1766648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10D41-4A3D-FABE-D04B-B94E4659A77B}"/>
              </a:ext>
            </a:extLst>
          </p:cNvPr>
          <p:cNvSpPr>
            <a:spLocks noGrp="1"/>
          </p:cNvSpPr>
          <p:nvPr>
            <p:ph type="title"/>
          </p:nvPr>
        </p:nvSpPr>
        <p:spPr/>
        <p:txBody>
          <a:bodyPr/>
          <a:lstStyle/>
          <a:p>
            <a:r>
              <a:rPr lang="en-US" altLang="zh-CN" sz="2800" dirty="0"/>
              <a:t>Manhattan Plots (Overview)</a:t>
            </a:r>
            <a:endParaRPr lang="zh-CN" altLang="en-US" sz="2800" dirty="0"/>
          </a:p>
        </p:txBody>
      </p:sp>
      <p:pic>
        <p:nvPicPr>
          <p:cNvPr id="6" name="Content Placeholder 5">
            <a:extLst>
              <a:ext uri="{FF2B5EF4-FFF2-40B4-BE49-F238E27FC236}">
                <a16:creationId xmlns:a16="http://schemas.microsoft.com/office/drawing/2014/main" id="{ABB8F62A-A8AD-71CA-6F14-DF853DE60710}"/>
              </a:ext>
            </a:extLst>
          </p:cNvPr>
          <p:cNvPicPr>
            <a:picLocks noGrp="1" noChangeAspect="1"/>
          </p:cNvPicPr>
          <p:nvPr>
            <p:ph idx="1"/>
          </p:nvPr>
        </p:nvPicPr>
        <p:blipFill>
          <a:blip r:embed="rId3"/>
          <a:stretch>
            <a:fillRect/>
          </a:stretch>
        </p:blipFill>
        <p:spPr>
          <a:xfrm>
            <a:off x="575581" y="1079417"/>
            <a:ext cx="4786064" cy="3691880"/>
          </a:xfrm>
          <a:prstGeom prst="rect">
            <a:avLst/>
          </a:prstGeom>
        </p:spPr>
      </p:pic>
      <p:pic>
        <p:nvPicPr>
          <p:cNvPr id="3" name="Picture 2">
            <a:extLst>
              <a:ext uri="{FF2B5EF4-FFF2-40B4-BE49-F238E27FC236}">
                <a16:creationId xmlns:a16="http://schemas.microsoft.com/office/drawing/2014/main" id="{CDA7617E-3219-58DB-0B28-04B2D2E52D11}"/>
              </a:ext>
            </a:extLst>
          </p:cNvPr>
          <p:cNvPicPr>
            <a:picLocks noChangeAspect="1"/>
          </p:cNvPicPr>
          <p:nvPr/>
        </p:nvPicPr>
        <p:blipFill>
          <a:blip r:embed="rId4"/>
          <a:stretch>
            <a:fillRect/>
          </a:stretch>
        </p:blipFill>
        <p:spPr>
          <a:xfrm>
            <a:off x="5436096" y="1104620"/>
            <a:ext cx="2646549" cy="2098119"/>
          </a:xfrm>
          <a:prstGeom prst="rect">
            <a:avLst/>
          </a:prstGeom>
        </p:spPr>
      </p:pic>
    </p:spTree>
    <p:extLst>
      <p:ext uri="{BB962C8B-B14F-4D97-AF65-F5344CB8AC3E}">
        <p14:creationId xmlns:p14="http://schemas.microsoft.com/office/powerpoint/2010/main" val="2326087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0236C-75A9-FC76-6539-5508B55824D8}"/>
              </a:ext>
            </a:extLst>
          </p:cNvPr>
          <p:cNvSpPr>
            <a:spLocks noGrp="1"/>
          </p:cNvSpPr>
          <p:nvPr>
            <p:ph type="title"/>
          </p:nvPr>
        </p:nvSpPr>
        <p:spPr>
          <a:xfrm>
            <a:off x="539552" y="267494"/>
            <a:ext cx="8206680" cy="857250"/>
          </a:xfrm>
        </p:spPr>
        <p:txBody>
          <a:bodyPr/>
          <a:lstStyle/>
          <a:p>
            <a:r>
              <a:rPr lang="en-US" altLang="zh-CN" sz="2800" dirty="0"/>
              <a:t>Manhattan Plot: </a:t>
            </a:r>
            <a:r>
              <a:rPr lang="en-US" sz="2800" dirty="0">
                <a:effectLst/>
                <a:latin typeface="Times New Roman" panose="02020603050405020304" pitchFamily="18" charset="0"/>
                <a:ea typeface="DengXian" panose="02010600030101010101" pitchFamily="2" charset="-122"/>
              </a:rPr>
              <a:t>LA</a:t>
            </a:r>
            <a:endParaRPr lang="zh-CN" altLang="en-US" sz="2800" dirty="0"/>
          </a:p>
        </p:txBody>
      </p:sp>
      <p:sp>
        <p:nvSpPr>
          <p:cNvPr id="9" name="Content Placeholder 8">
            <a:extLst>
              <a:ext uri="{FF2B5EF4-FFF2-40B4-BE49-F238E27FC236}">
                <a16:creationId xmlns:a16="http://schemas.microsoft.com/office/drawing/2014/main" id="{54BB6821-1251-CC07-819D-B8710C03C412}"/>
              </a:ext>
            </a:extLst>
          </p:cNvPr>
          <p:cNvSpPr>
            <a:spLocks noGrp="1"/>
          </p:cNvSpPr>
          <p:nvPr>
            <p:ph idx="1"/>
          </p:nvPr>
        </p:nvSpPr>
        <p:spPr>
          <a:xfrm>
            <a:off x="685800" y="1314450"/>
            <a:ext cx="7772400" cy="3129508"/>
          </a:xfrm>
        </p:spPr>
        <p:txBody>
          <a:bodyPr/>
          <a:lstStyle/>
          <a:p>
            <a:r>
              <a:rPr lang="en-US" sz="1800" dirty="0"/>
              <a:t>Top CpG: cg19610905</a:t>
            </a:r>
          </a:p>
          <a:p>
            <a:pPr marL="0" indent="0">
              <a:buNone/>
            </a:pPr>
            <a:r>
              <a:rPr lang="en-US" sz="1800" dirty="0"/>
              <a:t>with p-value 3.865e-28</a:t>
            </a:r>
            <a:endParaRPr lang="en-US" dirty="0"/>
          </a:p>
          <a:p>
            <a:endParaRPr lang="en-US" dirty="0"/>
          </a:p>
          <a:p>
            <a:r>
              <a:rPr lang="en-US" sz="1800" dirty="0"/>
              <a:t>Reference gene: FADS2</a:t>
            </a:r>
          </a:p>
          <a:p>
            <a:pPr marL="0" indent="0">
              <a:buNone/>
            </a:pPr>
            <a:r>
              <a:rPr lang="en-US" sz="1800" dirty="0"/>
              <a:t>(</a:t>
            </a:r>
            <a:r>
              <a:rPr lang="en-US" sz="1800" dirty="0">
                <a:effectLst/>
                <a:ea typeface="DengXian" panose="02010600030101010101" pitchFamily="2" charset="-122"/>
              </a:rPr>
              <a:t>Fatty Acid Desaturase 2),</a:t>
            </a:r>
          </a:p>
          <a:p>
            <a:pPr marL="0" indent="0">
              <a:buNone/>
            </a:pPr>
            <a:r>
              <a:rPr lang="en-US" sz="1800" dirty="0">
                <a:ea typeface="DengXian" panose="02010600030101010101" pitchFamily="2" charset="-122"/>
              </a:rPr>
              <a:t>protein coding gene</a:t>
            </a:r>
            <a:r>
              <a:rPr lang="en-US" sz="1800" dirty="0">
                <a:effectLst/>
                <a:ea typeface="DengXian" panose="02010600030101010101" pitchFamily="2" charset="-122"/>
              </a:rPr>
              <a:t> </a:t>
            </a:r>
            <a:endParaRPr lang="en-US" sz="1800" dirty="0"/>
          </a:p>
        </p:txBody>
      </p:sp>
      <p:pic>
        <p:nvPicPr>
          <p:cNvPr id="10" name="Picture 9">
            <a:extLst>
              <a:ext uri="{FF2B5EF4-FFF2-40B4-BE49-F238E27FC236}">
                <a16:creationId xmlns:a16="http://schemas.microsoft.com/office/drawing/2014/main" id="{2A8DF21E-330F-0E22-DAB7-4825E9E30CE2}"/>
              </a:ext>
            </a:extLst>
          </p:cNvPr>
          <p:cNvPicPr>
            <a:picLocks noChangeAspect="1"/>
          </p:cNvPicPr>
          <p:nvPr/>
        </p:nvPicPr>
        <p:blipFill>
          <a:blip r:embed="rId3"/>
          <a:stretch>
            <a:fillRect/>
          </a:stretch>
        </p:blipFill>
        <p:spPr>
          <a:xfrm>
            <a:off x="4716016" y="987574"/>
            <a:ext cx="4318303" cy="3456384"/>
          </a:xfrm>
          <a:prstGeom prst="rect">
            <a:avLst/>
          </a:prstGeom>
        </p:spPr>
      </p:pic>
    </p:spTree>
    <p:extLst>
      <p:ext uri="{BB962C8B-B14F-4D97-AF65-F5344CB8AC3E}">
        <p14:creationId xmlns:p14="http://schemas.microsoft.com/office/powerpoint/2010/main" val="4517185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871F3-56B0-51C8-E04E-F76745D5850D}"/>
              </a:ext>
            </a:extLst>
          </p:cNvPr>
          <p:cNvSpPr>
            <a:spLocks noGrp="1"/>
          </p:cNvSpPr>
          <p:nvPr>
            <p:ph type="title"/>
          </p:nvPr>
        </p:nvSpPr>
        <p:spPr/>
        <p:txBody>
          <a:bodyPr/>
          <a:lstStyle/>
          <a:p>
            <a:r>
              <a:rPr lang="en-US" altLang="zh-CN" sz="2800" dirty="0"/>
              <a:t>Manhattan Plot: AA</a:t>
            </a:r>
            <a:endParaRPr lang="zh-CN" altLang="en-US" dirty="0"/>
          </a:p>
        </p:txBody>
      </p:sp>
      <p:sp>
        <p:nvSpPr>
          <p:cNvPr id="3" name="Content Placeholder 2">
            <a:extLst>
              <a:ext uri="{FF2B5EF4-FFF2-40B4-BE49-F238E27FC236}">
                <a16:creationId xmlns:a16="http://schemas.microsoft.com/office/drawing/2014/main" id="{CEBFDA80-B7D9-C729-52FC-94BCF2496779}"/>
              </a:ext>
            </a:extLst>
          </p:cNvPr>
          <p:cNvSpPr>
            <a:spLocks noGrp="1"/>
          </p:cNvSpPr>
          <p:nvPr>
            <p:ph idx="1"/>
          </p:nvPr>
        </p:nvSpPr>
        <p:spPr>
          <a:xfrm>
            <a:off x="611560" y="1203598"/>
            <a:ext cx="7772400" cy="2971800"/>
          </a:xfrm>
        </p:spPr>
        <p:txBody>
          <a:bodyPr/>
          <a:lstStyle/>
          <a:p>
            <a:pPr>
              <a:lnSpc>
                <a:spcPct val="150000"/>
              </a:lnSpc>
            </a:pPr>
            <a:r>
              <a:rPr lang="en-US" altLang="zh-CN" sz="1800" dirty="0">
                <a:effectLst/>
                <a:ea typeface="Times New Roman" panose="02020603050405020304" pitchFamily="18" charset="0"/>
              </a:rPr>
              <a:t>Top CpG: cg19610905 </a:t>
            </a:r>
          </a:p>
          <a:p>
            <a:pPr marL="0" indent="0">
              <a:buNone/>
            </a:pPr>
            <a:r>
              <a:rPr lang="en-US" altLang="zh-CN" sz="1800" dirty="0">
                <a:ea typeface="Times New Roman" panose="02020603050405020304" pitchFamily="18" charset="0"/>
              </a:rPr>
              <a:t>w</a:t>
            </a:r>
            <a:r>
              <a:rPr lang="en-US" altLang="zh-CN" sz="1800" dirty="0">
                <a:effectLst/>
                <a:ea typeface="Times New Roman" panose="02020603050405020304" pitchFamily="18" charset="0"/>
              </a:rPr>
              <a:t>ith</a:t>
            </a:r>
            <a:r>
              <a:rPr lang="zh-CN" altLang="en-US" sz="1800" dirty="0">
                <a:effectLst/>
                <a:ea typeface="Times New Roman" panose="02020603050405020304" pitchFamily="18" charset="0"/>
              </a:rPr>
              <a:t> </a:t>
            </a:r>
            <a:r>
              <a:rPr lang="en-US" altLang="zh-CN" sz="1800" dirty="0">
                <a:effectLst/>
                <a:ea typeface="Times New Roman" panose="02020603050405020304" pitchFamily="18" charset="0"/>
              </a:rPr>
              <a:t>p-value</a:t>
            </a:r>
            <a:r>
              <a:rPr lang="zh-CN" altLang="en-US" sz="1800" dirty="0">
                <a:effectLst/>
                <a:ea typeface="Times New Roman" panose="02020603050405020304" pitchFamily="18" charset="0"/>
              </a:rPr>
              <a:t> </a:t>
            </a:r>
            <a:r>
              <a:rPr lang="en-US" altLang="zh-CN" sz="1800" dirty="0">
                <a:effectLst/>
                <a:ea typeface="Times New Roman" panose="02020603050405020304" pitchFamily="18" charset="0"/>
              </a:rPr>
              <a:t>9.38e-30</a:t>
            </a:r>
          </a:p>
          <a:p>
            <a:pPr marL="0" indent="0">
              <a:buNone/>
            </a:pPr>
            <a:endParaRPr lang="en-US" altLang="zh-CN" sz="1800" dirty="0">
              <a:ea typeface="Times New Roman" panose="02020603050405020304" pitchFamily="18" charset="0"/>
            </a:endParaRPr>
          </a:p>
          <a:p>
            <a:r>
              <a:rPr lang="en-US" altLang="zh-CN" sz="1800" dirty="0">
                <a:ea typeface="Times New Roman" panose="02020603050405020304" pitchFamily="18" charset="0"/>
              </a:rPr>
              <a:t>Replicated CpG: cg01400685,</a:t>
            </a:r>
          </a:p>
          <a:p>
            <a:pPr marL="0" indent="0">
              <a:buNone/>
            </a:pPr>
            <a:r>
              <a:rPr lang="en-US" altLang="zh-CN" sz="1800" dirty="0">
                <a:ea typeface="Times New Roman" panose="02020603050405020304" pitchFamily="18" charset="0"/>
              </a:rPr>
              <a:t>cg22837486.</a:t>
            </a:r>
          </a:p>
          <a:p>
            <a:pPr marL="0" indent="0">
              <a:buNone/>
            </a:pPr>
            <a:endParaRPr lang="en-US" altLang="zh-CN" sz="1800" dirty="0">
              <a:ea typeface="Times New Roman" panose="02020603050405020304" pitchFamily="18" charset="0"/>
            </a:endParaRPr>
          </a:p>
          <a:p>
            <a:r>
              <a:rPr lang="en-US" altLang="zh-CN" sz="1800" dirty="0">
                <a:ea typeface="Times New Roman" panose="02020603050405020304" pitchFamily="18" charset="0"/>
              </a:rPr>
              <a:t>Additional gene region: RAB3IL1,</a:t>
            </a:r>
          </a:p>
          <a:p>
            <a:pPr marL="0" indent="0">
              <a:buNone/>
            </a:pPr>
            <a:r>
              <a:rPr lang="en-US" altLang="zh-CN" sz="1800" dirty="0">
                <a:ea typeface="Times New Roman" panose="02020603050405020304" pitchFamily="18" charset="0"/>
              </a:rPr>
              <a:t>encodes a guanine nucleotide </a:t>
            </a:r>
          </a:p>
          <a:p>
            <a:pPr marL="0" indent="0">
              <a:buNone/>
            </a:pPr>
            <a:r>
              <a:rPr lang="en-US" altLang="zh-CN" sz="1800" dirty="0">
                <a:ea typeface="Times New Roman" panose="02020603050405020304" pitchFamily="18" charset="0"/>
              </a:rPr>
              <a:t>exchange factor. </a:t>
            </a:r>
          </a:p>
        </p:txBody>
      </p:sp>
      <p:pic>
        <p:nvPicPr>
          <p:cNvPr id="4" name="Picture 3">
            <a:extLst>
              <a:ext uri="{FF2B5EF4-FFF2-40B4-BE49-F238E27FC236}">
                <a16:creationId xmlns:a16="http://schemas.microsoft.com/office/drawing/2014/main" id="{FB837F4F-A0A8-946B-C8D6-644539E14F1C}"/>
              </a:ext>
            </a:extLst>
          </p:cNvPr>
          <p:cNvPicPr>
            <a:picLocks noChangeAspect="1"/>
          </p:cNvPicPr>
          <p:nvPr/>
        </p:nvPicPr>
        <p:blipFill>
          <a:blip r:embed="rId3"/>
          <a:stretch>
            <a:fillRect/>
          </a:stretch>
        </p:blipFill>
        <p:spPr>
          <a:xfrm>
            <a:off x="4355976" y="994173"/>
            <a:ext cx="4724400" cy="3781425"/>
          </a:xfrm>
          <a:prstGeom prst="rect">
            <a:avLst/>
          </a:prstGeom>
        </p:spPr>
      </p:pic>
    </p:spTree>
    <p:extLst>
      <p:ext uri="{BB962C8B-B14F-4D97-AF65-F5344CB8AC3E}">
        <p14:creationId xmlns:p14="http://schemas.microsoft.com/office/powerpoint/2010/main" val="36140886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ABA0C-B9A4-D9BD-F6C9-66F3DC6E8537}"/>
              </a:ext>
            </a:extLst>
          </p:cNvPr>
          <p:cNvSpPr>
            <a:spLocks noGrp="1"/>
          </p:cNvSpPr>
          <p:nvPr>
            <p:ph type="title"/>
          </p:nvPr>
        </p:nvSpPr>
        <p:spPr/>
        <p:txBody>
          <a:bodyPr/>
          <a:lstStyle/>
          <a:p>
            <a:r>
              <a:rPr lang="en-US" altLang="zh-CN" sz="2800" dirty="0"/>
              <a:t>Manhattan Plots: DGLA / EDA</a:t>
            </a:r>
            <a:endParaRPr lang="zh-CN" altLang="en-US" sz="2800" dirty="0"/>
          </a:p>
        </p:txBody>
      </p:sp>
      <p:pic>
        <p:nvPicPr>
          <p:cNvPr id="7" name="Content Placeholder 6">
            <a:extLst>
              <a:ext uri="{FF2B5EF4-FFF2-40B4-BE49-F238E27FC236}">
                <a16:creationId xmlns:a16="http://schemas.microsoft.com/office/drawing/2014/main" id="{AD9424F7-87FB-C279-7669-9EF7921C6774}"/>
              </a:ext>
            </a:extLst>
          </p:cNvPr>
          <p:cNvPicPr>
            <a:picLocks noGrp="1" noChangeAspect="1"/>
          </p:cNvPicPr>
          <p:nvPr>
            <p:ph idx="1"/>
          </p:nvPr>
        </p:nvPicPr>
        <p:blipFill>
          <a:blip r:embed="rId3"/>
          <a:stretch>
            <a:fillRect/>
          </a:stretch>
        </p:blipFill>
        <p:spPr>
          <a:xfrm>
            <a:off x="539552" y="979308"/>
            <a:ext cx="7560840" cy="3741041"/>
          </a:xfrm>
        </p:spPr>
      </p:pic>
    </p:spTree>
    <p:extLst>
      <p:ext uri="{BB962C8B-B14F-4D97-AF65-F5344CB8AC3E}">
        <p14:creationId xmlns:p14="http://schemas.microsoft.com/office/powerpoint/2010/main" val="14526640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ABA0C-B9A4-D9BD-F6C9-66F3DC6E8537}"/>
              </a:ext>
            </a:extLst>
          </p:cNvPr>
          <p:cNvSpPr>
            <a:spLocks noGrp="1"/>
          </p:cNvSpPr>
          <p:nvPr>
            <p:ph type="title"/>
          </p:nvPr>
        </p:nvSpPr>
        <p:spPr/>
        <p:txBody>
          <a:bodyPr/>
          <a:lstStyle/>
          <a:p>
            <a:r>
              <a:rPr lang="en-US" altLang="zh-CN" sz="2800" dirty="0"/>
              <a:t>Manhattan Plot: GLA</a:t>
            </a:r>
            <a:endParaRPr lang="zh-CN" altLang="en-US" sz="2800" dirty="0"/>
          </a:p>
        </p:txBody>
      </p:sp>
      <p:sp>
        <p:nvSpPr>
          <p:cNvPr id="3" name="Content Placeholder 2">
            <a:extLst>
              <a:ext uri="{FF2B5EF4-FFF2-40B4-BE49-F238E27FC236}">
                <a16:creationId xmlns:a16="http://schemas.microsoft.com/office/drawing/2014/main" id="{694B3FB7-8FCC-9CC3-2F2B-36CD424231C7}"/>
              </a:ext>
            </a:extLst>
          </p:cNvPr>
          <p:cNvSpPr>
            <a:spLocks noGrp="1"/>
          </p:cNvSpPr>
          <p:nvPr>
            <p:ph idx="1"/>
          </p:nvPr>
        </p:nvSpPr>
        <p:spPr>
          <a:xfrm>
            <a:off x="611560" y="1203598"/>
            <a:ext cx="3600400" cy="2971800"/>
          </a:xfrm>
        </p:spPr>
        <p:txBody>
          <a:bodyPr/>
          <a:lstStyle/>
          <a:p>
            <a:pPr>
              <a:lnSpc>
                <a:spcPct val="150000"/>
              </a:lnSpc>
            </a:pPr>
            <a:r>
              <a:rPr lang="en-US" altLang="zh-CN" sz="1600" dirty="0"/>
              <a:t>All significant CpG are new: spread</a:t>
            </a:r>
          </a:p>
          <a:p>
            <a:pPr marL="0" indent="0">
              <a:lnSpc>
                <a:spcPct val="150000"/>
              </a:lnSpc>
              <a:buNone/>
            </a:pPr>
            <a:r>
              <a:rPr lang="en-US" altLang="zh-CN" sz="1600" dirty="0"/>
              <a:t>to chr 6, 23 , 17, 3 ,10. </a:t>
            </a:r>
          </a:p>
          <a:p>
            <a:pPr marL="0" indent="0">
              <a:lnSpc>
                <a:spcPct val="150000"/>
              </a:lnSpc>
              <a:buNone/>
            </a:pPr>
            <a:endParaRPr lang="en-US" altLang="zh-CN" sz="1600" dirty="0"/>
          </a:p>
          <a:p>
            <a:pPr>
              <a:lnSpc>
                <a:spcPct val="150000"/>
              </a:lnSpc>
            </a:pPr>
            <a:r>
              <a:rPr lang="en-US" altLang="zh-CN" sz="1600" dirty="0"/>
              <a:t>Additional consideration: confounding SNPs. </a:t>
            </a:r>
          </a:p>
          <a:p>
            <a:pPr>
              <a:lnSpc>
                <a:spcPct val="150000"/>
              </a:lnSpc>
            </a:pPr>
            <a:endParaRPr lang="en-US" altLang="zh-CN" sz="1600" dirty="0"/>
          </a:p>
          <a:p>
            <a:pPr>
              <a:lnSpc>
                <a:spcPct val="150000"/>
              </a:lnSpc>
            </a:pPr>
            <a:r>
              <a:rPr lang="en-US" altLang="zh-CN" sz="1600" dirty="0"/>
              <a:t>Top CpG: cg27069691 with </a:t>
            </a:r>
          </a:p>
          <a:p>
            <a:pPr marL="0" indent="0">
              <a:lnSpc>
                <a:spcPct val="150000"/>
              </a:lnSpc>
              <a:buNone/>
            </a:pPr>
            <a:r>
              <a:rPr lang="en-US" altLang="zh-CN" sz="1600" dirty="0"/>
              <a:t>P-value 1.01e-10. However, nearby SNP: rs72778561. </a:t>
            </a:r>
          </a:p>
          <a:p>
            <a:pPr>
              <a:lnSpc>
                <a:spcPct val="150000"/>
              </a:lnSpc>
            </a:pPr>
            <a:endParaRPr lang="en-US" altLang="zh-CN" sz="1600" dirty="0"/>
          </a:p>
          <a:p>
            <a:pPr>
              <a:lnSpc>
                <a:spcPct val="150000"/>
              </a:lnSpc>
            </a:pPr>
            <a:endParaRPr lang="en-US" altLang="zh-CN" sz="1600" dirty="0"/>
          </a:p>
          <a:p>
            <a:pPr>
              <a:lnSpc>
                <a:spcPct val="150000"/>
              </a:lnSpc>
            </a:pPr>
            <a:endParaRPr lang="en-US" altLang="zh-CN" sz="1600" dirty="0"/>
          </a:p>
          <a:p>
            <a:pPr>
              <a:lnSpc>
                <a:spcPct val="150000"/>
              </a:lnSpc>
            </a:pPr>
            <a:endParaRPr lang="en-US" altLang="zh-CN" sz="1600" dirty="0"/>
          </a:p>
        </p:txBody>
      </p:sp>
      <p:pic>
        <p:nvPicPr>
          <p:cNvPr id="8" name="Picture 7">
            <a:extLst>
              <a:ext uri="{FF2B5EF4-FFF2-40B4-BE49-F238E27FC236}">
                <a16:creationId xmlns:a16="http://schemas.microsoft.com/office/drawing/2014/main" id="{6B8E33FC-25AB-AADF-A6C2-D7865D28A5F4}"/>
              </a:ext>
            </a:extLst>
          </p:cNvPr>
          <p:cNvPicPr>
            <a:picLocks noChangeAspect="1"/>
          </p:cNvPicPr>
          <p:nvPr/>
        </p:nvPicPr>
        <p:blipFill>
          <a:blip r:embed="rId2"/>
          <a:stretch>
            <a:fillRect/>
          </a:stretch>
        </p:blipFill>
        <p:spPr>
          <a:xfrm>
            <a:off x="4283968" y="1003507"/>
            <a:ext cx="4589195" cy="3716510"/>
          </a:xfrm>
          <a:prstGeom prst="rect">
            <a:avLst/>
          </a:prstGeom>
        </p:spPr>
      </p:pic>
    </p:spTree>
    <p:extLst>
      <p:ext uri="{BB962C8B-B14F-4D97-AF65-F5344CB8AC3E}">
        <p14:creationId xmlns:p14="http://schemas.microsoft.com/office/powerpoint/2010/main" val="41753343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ABA0C-B9A4-D9BD-F6C9-66F3DC6E8537}"/>
              </a:ext>
            </a:extLst>
          </p:cNvPr>
          <p:cNvSpPr>
            <a:spLocks noGrp="1"/>
          </p:cNvSpPr>
          <p:nvPr>
            <p:ph type="title"/>
          </p:nvPr>
        </p:nvSpPr>
        <p:spPr/>
        <p:txBody>
          <a:bodyPr/>
          <a:lstStyle/>
          <a:p>
            <a:r>
              <a:rPr lang="en-US" altLang="zh-CN" sz="2800" dirty="0"/>
              <a:t>QQ-plots</a:t>
            </a:r>
            <a:endParaRPr lang="zh-CN" altLang="en-US" dirty="0"/>
          </a:p>
        </p:txBody>
      </p:sp>
      <p:sp>
        <p:nvSpPr>
          <p:cNvPr id="5" name="Content Placeholder 4">
            <a:extLst>
              <a:ext uri="{FF2B5EF4-FFF2-40B4-BE49-F238E27FC236}">
                <a16:creationId xmlns:a16="http://schemas.microsoft.com/office/drawing/2014/main" id="{ED6618D4-E148-AC92-B2BD-2AD8E5B4CE22}"/>
              </a:ext>
            </a:extLst>
          </p:cNvPr>
          <p:cNvSpPr>
            <a:spLocks noGrp="1"/>
          </p:cNvSpPr>
          <p:nvPr>
            <p:ph idx="1"/>
          </p:nvPr>
        </p:nvSpPr>
        <p:spPr/>
        <p:txBody>
          <a:bodyPr/>
          <a:lstStyle/>
          <a:p>
            <a:r>
              <a:rPr lang="en-US" sz="1800" dirty="0"/>
              <a:t>Red line: expected line.</a:t>
            </a:r>
          </a:p>
          <a:p>
            <a:endParaRPr lang="en-US" sz="1800" dirty="0"/>
          </a:p>
          <a:p>
            <a:r>
              <a:rPr lang="en-US" sz="1800" dirty="0"/>
              <a:t>No evidence for inflation. </a:t>
            </a:r>
          </a:p>
        </p:txBody>
      </p:sp>
      <p:pic>
        <p:nvPicPr>
          <p:cNvPr id="9" name="Picture 8">
            <a:extLst>
              <a:ext uri="{FF2B5EF4-FFF2-40B4-BE49-F238E27FC236}">
                <a16:creationId xmlns:a16="http://schemas.microsoft.com/office/drawing/2014/main" id="{2AAA5BB1-A3C9-2929-0B19-5D25FC0446F5}"/>
              </a:ext>
            </a:extLst>
          </p:cNvPr>
          <p:cNvPicPr>
            <a:picLocks noChangeAspect="1"/>
          </p:cNvPicPr>
          <p:nvPr/>
        </p:nvPicPr>
        <p:blipFill>
          <a:blip r:embed="rId2"/>
          <a:stretch>
            <a:fillRect/>
          </a:stretch>
        </p:blipFill>
        <p:spPr>
          <a:xfrm>
            <a:off x="3707904" y="339502"/>
            <a:ext cx="5112568" cy="4140358"/>
          </a:xfrm>
          <a:prstGeom prst="rect">
            <a:avLst/>
          </a:prstGeom>
        </p:spPr>
      </p:pic>
    </p:spTree>
    <p:extLst>
      <p:ext uri="{BB962C8B-B14F-4D97-AF65-F5344CB8AC3E}">
        <p14:creationId xmlns:p14="http://schemas.microsoft.com/office/powerpoint/2010/main" val="38970566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ABA0C-B9A4-D9BD-F6C9-66F3DC6E8537}"/>
              </a:ext>
            </a:extLst>
          </p:cNvPr>
          <p:cNvSpPr>
            <a:spLocks noGrp="1"/>
          </p:cNvSpPr>
          <p:nvPr>
            <p:ph type="title"/>
          </p:nvPr>
        </p:nvSpPr>
        <p:spPr/>
        <p:txBody>
          <a:bodyPr/>
          <a:lstStyle/>
          <a:p>
            <a:r>
              <a:rPr lang="en-US" altLang="zh-CN" sz="2800" dirty="0"/>
              <a:t>Discussion: Summary</a:t>
            </a:r>
            <a:endParaRPr lang="zh-CN" altLang="en-US" sz="2800" dirty="0"/>
          </a:p>
        </p:txBody>
      </p:sp>
      <p:sp>
        <p:nvSpPr>
          <p:cNvPr id="3" name="Content Placeholder 2">
            <a:extLst>
              <a:ext uri="{FF2B5EF4-FFF2-40B4-BE49-F238E27FC236}">
                <a16:creationId xmlns:a16="http://schemas.microsoft.com/office/drawing/2014/main" id="{694B3FB7-8FCC-9CC3-2F2B-36CD424231C7}"/>
              </a:ext>
            </a:extLst>
          </p:cNvPr>
          <p:cNvSpPr>
            <a:spLocks noGrp="1"/>
          </p:cNvSpPr>
          <p:nvPr>
            <p:ph idx="1"/>
          </p:nvPr>
        </p:nvSpPr>
        <p:spPr>
          <a:xfrm>
            <a:off x="539552" y="915566"/>
            <a:ext cx="8208912" cy="2971800"/>
          </a:xfrm>
        </p:spPr>
        <p:txBody>
          <a:bodyPr/>
          <a:lstStyle/>
          <a:p>
            <a:pPr>
              <a:lnSpc>
                <a:spcPct val="150000"/>
              </a:lnSpc>
            </a:pPr>
            <a:r>
              <a:rPr lang="en-US" altLang="zh-CN" sz="1600" dirty="0">
                <a:ea typeface="Times New Roman" panose="02020603050405020304" pitchFamily="18" charset="0"/>
              </a:rPr>
              <a:t>S</a:t>
            </a:r>
            <a:r>
              <a:rPr lang="en-US" altLang="zh-CN" sz="1600" dirty="0">
                <a:effectLst/>
                <a:ea typeface="Times New Roman" panose="02020603050405020304" pitchFamily="18" charset="0"/>
              </a:rPr>
              <a:t>ome CpG sites were significantly associated with multiple fatty acids.</a:t>
            </a:r>
          </a:p>
          <a:p>
            <a:pPr lvl="1">
              <a:lnSpc>
                <a:spcPct val="150000"/>
              </a:lnSpc>
            </a:pPr>
            <a:r>
              <a:rPr lang="en-US" altLang="zh-CN" sz="1300" dirty="0">
                <a:ea typeface="Times New Roman" panose="02020603050405020304" pitchFamily="18" charset="0"/>
              </a:rPr>
              <a:t>Biological mechanisms: </a:t>
            </a:r>
            <a:r>
              <a:rPr lang="en-US" altLang="zh-CN" sz="1300" dirty="0">
                <a:effectLst/>
                <a:ea typeface="Times New Roman" panose="02020603050405020304" pitchFamily="18" charset="0"/>
              </a:rPr>
              <a:t>metabolic pathways</a:t>
            </a:r>
          </a:p>
          <a:p>
            <a:pPr lvl="1">
              <a:lnSpc>
                <a:spcPct val="150000"/>
              </a:lnSpc>
            </a:pPr>
            <a:r>
              <a:rPr lang="en-US" altLang="zh-CN" sz="1300" dirty="0">
                <a:ea typeface="Times New Roman" panose="02020603050405020304" pitchFamily="18" charset="0"/>
              </a:rPr>
              <a:t>E.g. cg19610605 reference gene is FADS2, encodes an enzyme involved in the desaturation process of fatty acids.</a:t>
            </a:r>
          </a:p>
          <a:p>
            <a:pPr lvl="1">
              <a:lnSpc>
                <a:spcPct val="150000"/>
              </a:lnSpc>
            </a:pPr>
            <a:r>
              <a:rPr lang="en-US" altLang="zh-CN" sz="1300" dirty="0">
                <a:effectLst/>
                <a:ea typeface="Times New Roman" panose="02020603050405020304" pitchFamily="18" charset="0"/>
              </a:rPr>
              <a:t>LA, AA, and EDA are all substrates or products in the same metabolic pathway, they can influence the activity and regulation of the FADS2 gene.</a:t>
            </a:r>
          </a:p>
          <a:p>
            <a:pPr marL="342946" lvl="1" indent="0">
              <a:lnSpc>
                <a:spcPct val="150000"/>
              </a:lnSpc>
              <a:buNone/>
            </a:pPr>
            <a:endParaRPr lang="en-US" altLang="zh-CN" sz="1600" dirty="0">
              <a:effectLst/>
              <a:ea typeface="Times New Roman" panose="02020603050405020304" pitchFamily="18" charset="0"/>
            </a:endParaRPr>
          </a:p>
          <a:p>
            <a:pPr>
              <a:lnSpc>
                <a:spcPct val="150000"/>
              </a:lnSpc>
            </a:pPr>
            <a:r>
              <a:rPr lang="en-US" altLang="zh-CN" sz="1600" dirty="0">
                <a:ea typeface="等线" panose="02010600030101010101" pitchFamily="2" charset="-122"/>
                <a:cs typeface="等线" panose="02010600030101010101" pitchFamily="2" charset="-122"/>
              </a:rPr>
              <a:t>For the first four fatty acids, the significant CpG are all in chromosome 11.</a:t>
            </a:r>
          </a:p>
          <a:p>
            <a:pPr lvl="1">
              <a:lnSpc>
                <a:spcPct val="150000"/>
              </a:lnSpc>
            </a:pPr>
            <a:r>
              <a:rPr lang="en-US" altLang="zh-CN" sz="1300" dirty="0">
                <a:effectLst/>
                <a:ea typeface="等线" panose="02010600030101010101" pitchFamily="2" charset="-122"/>
                <a:cs typeface="等线" panose="02010600030101010101" pitchFamily="2" charset="-122"/>
              </a:rPr>
              <a:t>Gene clustering: Chromosome 11 contains a cluster of genes involved in lipid metabolism. </a:t>
            </a:r>
          </a:p>
          <a:p>
            <a:pPr lvl="1">
              <a:lnSpc>
                <a:spcPct val="150000"/>
              </a:lnSpc>
            </a:pPr>
            <a:r>
              <a:rPr lang="en-US" altLang="zh-CN" sz="1300" dirty="0">
                <a:ea typeface="等线" panose="02010600030101010101" pitchFamily="2" charset="-122"/>
                <a:cs typeface="等线" panose="02010600030101010101" pitchFamily="2" charset="-122"/>
              </a:rPr>
              <a:t>Shared regulatory elements: Chromosome 11 may have shared enhancers, promoters, or other regulatory elements that respond to fatty acid levels. </a:t>
            </a:r>
            <a:endParaRPr lang="zh-CN" altLang="zh-CN" sz="1300" dirty="0">
              <a:effectLst/>
              <a:ea typeface="等线" panose="02010600030101010101" pitchFamily="2" charset="-122"/>
              <a:cs typeface="等线" panose="02010600030101010101" pitchFamily="2" charset="-122"/>
            </a:endParaRPr>
          </a:p>
          <a:p>
            <a:pPr>
              <a:lnSpc>
                <a:spcPct val="150000"/>
              </a:lnSpc>
            </a:pPr>
            <a:endParaRPr lang="zh-CN" altLang="en-US" sz="1600" dirty="0"/>
          </a:p>
        </p:txBody>
      </p:sp>
    </p:spTree>
    <p:extLst>
      <p:ext uri="{BB962C8B-B14F-4D97-AF65-F5344CB8AC3E}">
        <p14:creationId xmlns:p14="http://schemas.microsoft.com/office/powerpoint/2010/main" val="5011721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93925-09D7-071A-9423-94A01B151381}"/>
              </a:ext>
            </a:extLst>
          </p:cNvPr>
          <p:cNvSpPr>
            <a:spLocks noGrp="1"/>
          </p:cNvSpPr>
          <p:nvPr>
            <p:ph type="title"/>
          </p:nvPr>
        </p:nvSpPr>
        <p:spPr/>
        <p:txBody>
          <a:bodyPr/>
          <a:lstStyle/>
          <a:p>
            <a:r>
              <a:rPr lang="en-US" sz="2800" dirty="0"/>
              <a:t>Discussion: Summary</a:t>
            </a:r>
          </a:p>
        </p:txBody>
      </p:sp>
      <p:sp>
        <p:nvSpPr>
          <p:cNvPr id="3" name="Content Placeholder 2">
            <a:extLst>
              <a:ext uri="{FF2B5EF4-FFF2-40B4-BE49-F238E27FC236}">
                <a16:creationId xmlns:a16="http://schemas.microsoft.com/office/drawing/2014/main" id="{81527EE6-8FEC-D8DD-73C9-46AE01F604F4}"/>
              </a:ext>
            </a:extLst>
          </p:cNvPr>
          <p:cNvSpPr>
            <a:spLocks noGrp="1"/>
          </p:cNvSpPr>
          <p:nvPr>
            <p:ph idx="1"/>
          </p:nvPr>
        </p:nvSpPr>
        <p:spPr>
          <a:xfrm>
            <a:off x="685800" y="1203598"/>
            <a:ext cx="7772400" cy="2971800"/>
          </a:xfrm>
        </p:spPr>
        <p:txBody>
          <a:bodyPr/>
          <a:lstStyle/>
          <a:p>
            <a:pPr>
              <a:lnSpc>
                <a:spcPct val="150000"/>
              </a:lnSpc>
            </a:pPr>
            <a:r>
              <a:rPr lang="en-US" sz="1800" dirty="0"/>
              <a:t>Exception: GLA. Significant CpG spread to 5 different chromosomes.</a:t>
            </a:r>
          </a:p>
          <a:p>
            <a:pPr>
              <a:lnSpc>
                <a:spcPct val="150000"/>
              </a:lnSpc>
            </a:pPr>
            <a:endParaRPr lang="en-US" sz="1800" dirty="0"/>
          </a:p>
          <a:p>
            <a:pPr>
              <a:lnSpc>
                <a:spcPct val="150000"/>
              </a:lnSpc>
            </a:pPr>
            <a:r>
              <a:rPr lang="en-US" sz="1800" dirty="0"/>
              <a:t>Gene region: PLXNB3,the protein encoded by this gene is a member of the plexin family. It plays a role as a receptor for </a:t>
            </a:r>
            <a:r>
              <a:rPr lang="en-US" sz="1800" dirty="0" err="1"/>
              <a:t>semaphorin</a:t>
            </a:r>
            <a:r>
              <a:rPr lang="en-US" sz="1800" dirty="0"/>
              <a:t> 5A, and functions in axon guidance, invasive growth and cell migration. </a:t>
            </a:r>
          </a:p>
          <a:p>
            <a:pPr>
              <a:lnSpc>
                <a:spcPct val="150000"/>
              </a:lnSpc>
            </a:pPr>
            <a:endParaRPr lang="en-US" sz="1800" dirty="0"/>
          </a:p>
          <a:p>
            <a:pPr>
              <a:lnSpc>
                <a:spcPct val="150000"/>
              </a:lnSpc>
            </a:pPr>
            <a:r>
              <a:rPr lang="en-US" sz="1800" dirty="0"/>
              <a:t>No significant CpG sites found at TNF gene (Hypothesis 1). </a:t>
            </a:r>
          </a:p>
          <a:p>
            <a:pPr>
              <a:lnSpc>
                <a:spcPct val="150000"/>
              </a:lnSpc>
            </a:pPr>
            <a:endParaRPr lang="en-US" sz="1800" dirty="0"/>
          </a:p>
          <a:p>
            <a:pPr>
              <a:lnSpc>
                <a:spcPct val="150000"/>
              </a:lnSpc>
            </a:pPr>
            <a:endParaRPr lang="en-US" sz="1800" dirty="0"/>
          </a:p>
        </p:txBody>
      </p:sp>
    </p:spTree>
    <p:extLst>
      <p:ext uri="{BB962C8B-B14F-4D97-AF65-F5344CB8AC3E}">
        <p14:creationId xmlns:p14="http://schemas.microsoft.com/office/powerpoint/2010/main" val="5838273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ABA0C-B9A4-D9BD-F6C9-66F3DC6E8537}"/>
              </a:ext>
            </a:extLst>
          </p:cNvPr>
          <p:cNvSpPr>
            <a:spLocks noGrp="1"/>
          </p:cNvSpPr>
          <p:nvPr>
            <p:ph type="title"/>
          </p:nvPr>
        </p:nvSpPr>
        <p:spPr/>
        <p:txBody>
          <a:bodyPr/>
          <a:lstStyle/>
          <a:p>
            <a:r>
              <a:rPr lang="en-US" altLang="zh-CN" sz="2800" dirty="0"/>
              <a:t>Limitation / Future Work</a:t>
            </a:r>
            <a:endParaRPr lang="zh-CN" altLang="en-US" sz="2800" dirty="0"/>
          </a:p>
        </p:txBody>
      </p:sp>
      <p:sp>
        <p:nvSpPr>
          <p:cNvPr id="3" name="Content Placeholder 2">
            <a:extLst>
              <a:ext uri="{FF2B5EF4-FFF2-40B4-BE49-F238E27FC236}">
                <a16:creationId xmlns:a16="http://schemas.microsoft.com/office/drawing/2014/main" id="{694B3FB7-8FCC-9CC3-2F2B-36CD424231C7}"/>
              </a:ext>
            </a:extLst>
          </p:cNvPr>
          <p:cNvSpPr>
            <a:spLocks noGrp="1"/>
          </p:cNvSpPr>
          <p:nvPr>
            <p:ph idx="1"/>
          </p:nvPr>
        </p:nvSpPr>
        <p:spPr>
          <a:xfrm>
            <a:off x="539552" y="1131590"/>
            <a:ext cx="8208912" cy="2971800"/>
          </a:xfrm>
        </p:spPr>
        <p:txBody>
          <a:bodyPr/>
          <a:lstStyle/>
          <a:p>
            <a:pPr>
              <a:lnSpc>
                <a:spcPct val="150000"/>
              </a:lnSpc>
            </a:pPr>
            <a:r>
              <a:rPr lang="en-US" altLang="zh-CN" sz="1600" dirty="0"/>
              <a:t>Some of the methylation measurements on the array may be confounded by proximity to SNPs, and cross-</a:t>
            </a:r>
            <a:r>
              <a:rPr lang="en-US" altLang="zh-CN" sz="1600" dirty="0" err="1"/>
              <a:t>hybridisation</a:t>
            </a:r>
            <a:r>
              <a:rPr lang="en-US" altLang="zh-CN" sz="1600" dirty="0"/>
              <a:t> to other areas of the genome. </a:t>
            </a:r>
          </a:p>
          <a:p>
            <a:pPr>
              <a:lnSpc>
                <a:spcPct val="150000"/>
              </a:lnSpc>
            </a:pPr>
            <a:endParaRPr lang="en-US" altLang="zh-CN" sz="1600" dirty="0"/>
          </a:p>
          <a:p>
            <a:pPr>
              <a:lnSpc>
                <a:spcPct val="150000"/>
              </a:lnSpc>
            </a:pPr>
            <a:r>
              <a:rPr lang="en-US" altLang="zh-CN" sz="1600" dirty="0"/>
              <a:t>DMR analysis: efficiently filter the probes based on the distance to target SNPs and the minor allele frequency. </a:t>
            </a:r>
            <a:endParaRPr lang="zh-CN" altLang="en-US" sz="1600" dirty="0"/>
          </a:p>
        </p:txBody>
      </p:sp>
    </p:spTree>
    <p:extLst>
      <p:ext uri="{BB962C8B-B14F-4D97-AF65-F5344CB8AC3E}">
        <p14:creationId xmlns:p14="http://schemas.microsoft.com/office/powerpoint/2010/main" val="41770034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ABA0C-B9A4-D9BD-F6C9-66F3DC6E8537}"/>
              </a:ext>
            </a:extLst>
          </p:cNvPr>
          <p:cNvSpPr>
            <a:spLocks noGrp="1"/>
          </p:cNvSpPr>
          <p:nvPr>
            <p:ph type="title"/>
          </p:nvPr>
        </p:nvSpPr>
        <p:spPr/>
        <p:txBody>
          <a:bodyPr/>
          <a:lstStyle/>
          <a:p>
            <a:r>
              <a:rPr lang="en-US" altLang="zh-CN" sz="2800" dirty="0"/>
              <a:t>Acknowledgement</a:t>
            </a:r>
            <a:endParaRPr lang="zh-CN" altLang="en-US" sz="2800" dirty="0"/>
          </a:p>
        </p:txBody>
      </p:sp>
      <p:sp>
        <p:nvSpPr>
          <p:cNvPr id="4" name="Content Placeholder 3">
            <a:extLst>
              <a:ext uri="{FF2B5EF4-FFF2-40B4-BE49-F238E27FC236}">
                <a16:creationId xmlns:a16="http://schemas.microsoft.com/office/drawing/2014/main" id="{62849C76-FA95-E781-6EBF-A66EABCED848}"/>
              </a:ext>
            </a:extLst>
          </p:cNvPr>
          <p:cNvSpPr>
            <a:spLocks noGrp="1"/>
          </p:cNvSpPr>
          <p:nvPr>
            <p:ph idx="1"/>
          </p:nvPr>
        </p:nvSpPr>
        <p:spPr/>
        <p:txBody>
          <a:bodyPr/>
          <a:lstStyle/>
          <a:p>
            <a:r>
              <a:rPr lang="en-US" sz="1600" dirty="0"/>
              <a:t>Committee members: Dr. </a:t>
            </a:r>
            <a:r>
              <a:rPr lang="en-US" sz="1600" dirty="0" err="1"/>
              <a:t>Weihua</a:t>
            </a:r>
            <a:r>
              <a:rPr lang="en-US" sz="1600" dirty="0"/>
              <a:t> Guan, Dr. Lin Zhang, Dr. </a:t>
            </a:r>
            <a:r>
              <a:rPr lang="en-US" sz="1600" dirty="0" err="1"/>
              <a:t>Weihong</a:t>
            </a:r>
            <a:r>
              <a:rPr lang="en-US" sz="1600" dirty="0"/>
              <a:t> Tang.</a:t>
            </a:r>
          </a:p>
          <a:p>
            <a:endParaRPr lang="en-US" sz="1600" dirty="0"/>
          </a:p>
          <a:p>
            <a:r>
              <a:rPr lang="en-US" sz="1600" dirty="0"/>
              <a:t>Source of data and information: Multi-Ethnic Study of Atherosclerosis (MESA). </a:t>
            </a:r>
          </a:p>
          <a:p>
            <a:endParaRPr lang="en-US" dirty="0"/>
          </a:p>
          <a:p>
            <a:endParaRPr lang="en-US" dirty="0"/>
          </a:p>
        </p:txBody>
      </p:sp>
    </p:spTree>
    <p:extLst>
      <p:ext uri="{BB962C8B-B14F-4D97-AF65-F5344CB8AC3E}">
        <p14:creationId xmlns:p14="http://schemas.microsoft.com/office/powerpoint/2010/main" val="2941556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88259"/>
            <a:ext cx="7772400" cy="857250"/>
          </a:xfrm>
        </p:spPr>
        <p:txBody>
          <a:bodyPr/>
          <a:lstStyle/>
          <a:p>
            <a:r>
              <a:rPr lang="en-US" sz="3200" dirty="0"/>
              <a:t>Background</a:t>
            </a:r>
          </a:p>
        </p:txBody>
      </p:sp>
      <p:sp>
        <p:nvSpPr>
          <p:cNvPr id="3" name="Content Placeholder 2"/>
          <p:cNvSpPr>
            <a:spLocks noGrp="1"/>
          </p:cNvSpPr>
          <p:nvPr>
            <p:ph idx="1"/>
          </p:nvPr>
        </p:nvSpPr>
        <p:spPr>
          <a:xfrm>
            <a:off x="652874" y="1085850"/>
            <a:ext cx="8278688" cy="2971800"/>
          </a:xfrm>
        </p:spPr>
        <p:txBody>
          <a:bodyPr/>
          <a:lstStyle/>
          <a:p>
            <a:pPr>
              <a:lnSpc>
                <a:spcPct val="150000"/>
              </a:lnSpc>
            </a:pPr>
            <a:r>
              <a:rPr lang="en-US" sz="1800" dirty="0"/>
              <a:t>Inflammation is a key response to infection and injury and is part of the normal, innate immune response. Fatty acids are involved in the inflammatory process on multiple levels. </a:t>
            </a:r>
          </a:p>
          <a:p>
            <a:pPr marL="0" indent="0">
              <a:buNone/>
            </a:pPr>
            <a:r>
              <a:rPr lang="en-US" sz="1600" dirty="0"/>
              <a:t> </a:t>
            </a:r>
          </a:p>
          <a:p>
            <a:pPr>
              <a:lnSpc>
                <a:spcPct val="150000"/>
              </a:lnSpc>
            </a:pPr>
            <a:r>
              <a:rPr lang="en-US" sz="1800" dirty="0"/>
              <a:t>The existing evidence has shown that fatty acids impact cytokine signaling through global DNA methylation because of roles of individuals in one-carbon metabolism.</a:t>
            </a:r>
          </a:p>
        </p:txBody>
      </p:sp>
    </p:spTree>
    <p:extLst>
      <p:ext uri="{BB962C8B-B14F-4D97-AF65-F5344CB8AC3E}">
        <p14:creationId xmlns:p14="http://schemas.microsoft.com/office/powerpoint/2010/main" val="2490406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88259"/>
            <a:ext cx="7772400" cy="857250"/>
          </a:xfrm>
        </p:spPr>
        <p:txBody>
          <a:bodyPr/>
          <a:lstStyle/>
          <a:p>
            <a:r>
              <a:rPr lang="en-US" sz="2800" dirty="0"/>
              <a:t>DNA Methylation</a:t>
            </a:r>
          </a:p>
        </p:txBody>
      </p:sp>
      <p:sp>
        <p:nvSpPr>
          <p:cNvPr id="3" name="Content Placeholder 2"/>
          <p:cNvSpPr>
            <a:spLocks noGrp="1"/>
          </p:cNvSpPr>
          <p:nvPr>
            <p:ph idx="1"/>
          </p:nvPr>
        </p:nvSpPr>
        <p:spPr>
          <a:xfrm>
            <a:off x="432656" y="1045509"/>
            <a:ext cx="8278688" cy="3705572"/>
          </a:xfrm>
        </p:spPr>
        <p:txBody>
          <a:bodyPr/>
          <a:lstStyle/>
          <a:p>
            <a:pPr>
              <a:lnSpc>
                <a:spcPct val="150000"/>
              </a:lnSpc>
            </a:pPr>
            <a:r>
              <a:rPr lang="en-US" sz="2000" b="1" dirty="0"/>
              <a:t>What is DNA methylation?</a:t>
            </a:r>
          </a:p>
          <a:p>
            <a:pPr marL="0" indent="0">
              <a:lnSpc>
                <a:spcPct val="150000"/>
              </a:lnSpc>
              <a:buNone/>
            </a:pPr>
            <a:r>
              <a:rPr lang="en-US" sz="1600" dirty="0"/>
              <a:t>DNA methylation is an epigenetic mechanism where </a:t>
            </a:r>
          </a:p>
          <a:p>
            <a:pPr marL="0" indent="0">
              <a:lnSpc>
                <a:spcPct val="150000"/>
              </a:lnSpc>
              <a:buNone/>
            </a:pPr>
            <a:r>
              <a:rPr lang="en-US" sz="1600" dirty="0"/>
              <a:t>a methyl group is added to the cytosine or adenine DNA </a:t>
            </a:r>
          </a:p>
          <a:p>
            <a:pPr marL="0" indent="0">
              <a:lnSpc>
                <a:spcPct val="150000"/>
              </a:lnSpc>
              <a:buNone/>
            </a:pPr>
            <a:r>
              <a:rPr lang="en-US" sz="1600" dirty="0"/>
              <a:t>nucleotides. It typically occurs at CpG sites. </a:t>
            </a:r>
          </a:p>
          <a:p>
            <a:pPr>
              <a:lnSpc>
                <a:spcPct val="150000"/>
              </a:lnSpc>
            </a:pPr>
            <a:endParaRPr lang="en-US" sz="1600" dirty="0"/>
          </a:p>
          <a:p>
            <a:pPr>
              <a:lnSpc>
                <a:spcPct val="150000"/>
              </a:lnSpc>
            </a:pPr>
            <a:r>
              <a:rPr lang="en-US" sz="2000" b="1" dirty="0"/>
              <a:t>What are the functions of DNA methylation?</a:t>
            </a:r>
          </a:p>
          <a:p>
            <a:pPr>
              <a:lnSpc>
                <a:spcPct val="150000"/>
              </a:lnSpc>
            </a:pPr>
            <a:r>
              <a:rPr lang="en-US" sz="1600" dirty="0"/>
              <a:t>Regulate gene expression: E.g. X-chromosome inactivation.</a:t>
            </a:r>
          </a:p>
          <a:p>
            <a:pPr>
              <a:lnSpc>
                <a:spcPct val="150000"/>
              </a:lnSpc>
            </a:pPr>
            <a:r>
              <a:rPr lang="en-US" sz="1600" dirty="0"/>
              <a:t>Maintain genomic stability: Suppress the activity of transposable elements. </a:t>
            </a:r>
          </a:p>
          <a:p>
            <a:pPr>
              <a:lnSpc>
                <a:spcPct val="150000"/>
              </a:lnSpc>
            </a:pPr>
            <a:endParaRPr lang="en-US" altLang="zh-CN" sz="1600" dirty="0"/>
          </a:p>
          <a:p>
            <a:pPr>
              <a:lnSpc>
                <a:spcPct val="150000"/>
              </a:lnSpc>
            </a:pPr>
            <a:endParaRPr lang="en-US" sz="1600" dirty="0"/>
          </a:p>
          <a:p>
            <a:endParaRPr lang="en-US" dirty="0"/>
          </a:p>
        </p:txBody>
      </p:sp>
      <p:pic>
        <p:nvPicPr>
          <p:cNvPr id="4" name="Picture 3">
            <a:extLst>
              <a:ext uri="{FF2B5EF4-FFF2-40B4-BE49-F238E27FC236}">
                <a16:creationId xmlns:a16="http://schemas.microsoft.com/office/drawing/2014/main" id="{9DCFB222-D3B1-FA37-9B17-FDE4E5AFBAE3}"/>
              </a:ext>
            </a:extLst>
          </p:cNvPr>
          <p:cNvPicPr>
            <a:picLocks noChangeAspect="1"/>
          </p:cNvPicPr>
          <p:nvPr/>
        </p:nvPicPr>
        <p:blipFill>
          <a:blip r:embed="rId3"/>
          <a:stretch>
            <a:fillRect/>
          </a:stretch>
        </p:blipFill>
        <p:spPr>
          <a:xfrm>
            <a:off x="5294965" y="915566"/>
            <a:ext cx="3863952" cy="2211710"/>
          </a:xfrm>
          <a:prstGeom prst="rect">
            <a:avLst/>
          </a:prstGeom>
        </p:spPr>
      </p:pic>
    </p:spTree>
    <p:extLst>
      <p:ext uri="{BB962C8B-B14F-4D97-AF65-F5344CB8AC3E}">
        <p14:creationId xmlns:p14="http://schemas.microsoft.com/office/powerpoint/2010/main" val="878274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88259"/>
            <a:ext cx="7772400" cy="857250"/>
          </a:xfrm>
        </p:spPr>
        <p:txBody>
          <a:bodyPr/>
          <a:lstStyle/>
          <a:p>
            <a:r>
              <a:rPr lang="en-US" sz="2800" dirty="0"/>
              <a:t>Research Hypothesis</a:t>
            </a:r>
          </a:p>
        </p:txBody>
      </p:sp>
      <p:sp>
        <p:nvSpPr>
          <p:cNvPr id="3" name="Content Placeholder 2"/>
          <p:cNvSpPr>
            <a:spLocks noGrp="1"/>
          </p:cNvSpPr>
          <p:nvPr>
            <p:ph idx="1"/>
          </p:nvPr>
        </p:nvSpPr>
        <p:spPr>
          <a:xfrm>
            <a:off x="432656" y="1045509"/>
            <a:ext cx="8278688" cy="3705572"/>
          </a:xfrm>
        </p:spPr>
        <p:txBody>
          <a:bodyPr/>
          <a:lstStyle/>
          <a:p>
            <a:pPr>
              <a:lnSpc>
                <a:spcPct val="200000"/>
              </a:lnSpc>
            </a:pPr>
            <a:r>
              <a:rPr lang="en-US" sz="1800" dirty="0"/>
              <a:t>Omega-6 PUFAs influence methylation patterns of individual several CpG sites of the TNF gene in differing ways depending on individual fatty acid.</a:t>
            </a:r>
          </a:p>
          <a:p>
            <a:pPr>
              <a:lnSpc>
                <a:spcPct val="200000"/>
              </a:lnSpc>
            </a:pPr>
            <a:r>
              <a:rPr lang="en-US" altLang="zh-CN" sz="1800" dirty="0"/>
              <a:t>Omega-6 PUFAs influence methylation patterns of other genes in similar manner to those in aim 1.</a:t>
            </a:r>
          </a:p>
        </p:txBody>
      </p:sp>
    </p:spTree>
    <p:extLst>
      <p:ext uri="{BB962C8B-B14F-4D97-AF65-F5344CB8AC3E}">
        <p14:creationId xmlns:p14="http://schemas.microsoft.com/office/powerpoint/2010/main" val="1643727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FD39F-95FC-283D-FEC7-AC0B45616F64}"/>
              </a:ext>
            </a:extLst>
          </p:cNvPr>
          <p:cNvSpPr>
            <a:spLocks noGrp="1"/>
          </p:cNvSpPr>
          <p:nvPr>
            <p:ph type="title"/>
          </p:nvPr>
        </p:nvSpPr>
        <p:spPr>
          <a:xfrm>
            <a:off x="685800" y="200560"/>
            <a:ext cx="7772400" cy="857250"/>
          </a:xfrm>
        </p:spPr>
        <p:txBody>
          <a:bodyPr/>
          <a:lstStyle/>
          <a:p>
            <a:r>
              <a:rPr lang="en-US" altLang="zh-CN" sz="2800" dirty="0"/>
              <a:t>Methods: Data Collection</a:t>
            </a:r>
            <a:endParaRPr lang="zh-CN" altLang="en-US" sz="2800" dirty="0"/>
          </a:p>
        </p:txBody>
      </p:sp>
      <p:sp>
        <p:nvSpPr>
          <p:cNvPr id="3" name="Content Placeholder 2">
            <a:extLst>
              <a:ext uri="{FF2B5EF4-FFF2-40B4-BE49-F238E27FC236}">
                <a16:creationId xmlns:a16="http://schemas.microsoft.com/office/drawing/2014/main" id="{2A0A0514-C3FF-92DD-ABC9-54BABB29B82C}"/>
              </a:ext>
            </a:extLst>
          </p:cNvPr>
          <p:cNvSpPr>
            <a:spLocks noGrp="1"/>
          </p:cNvSpPr>
          <p:nvPr>
            <p:ph idx="1"/>
          </p:nvPr>
        </p:nvSpPr>
        <p:spPr>
          <a:xfrm>
            <a:off x="395536" y="1118822"/>
            <a:ext cx="8352928" cy="2971800"/>
          </a:xfrm>
        </p:spPr>
        <p:txBody>
          <a:bodyPr/>
          <a:lstStyle/>
          <a:p>
            <a:pPr marL="257209" marR="0" lvl="0" indent="-257209" algn="l" defTabSz="914400" rtl="0" eaLnBrk="1" fontAlgn="base" latinLnBrk="0" hangingPunct="1">
              <a:lnSpc>
                <a:spcPct val="200000"/>
              </a:lnSpc>
              <a:spcBef>
                <a:spcPct val="20000"/>
              </a:spcBef>
              <a:spcAft>
                <a:spcPct val="0"/>
              </a:spcAft>
              <a:buClr>
                <a:srgbClr val="7A0019"/>
              </a:buClr>
              <a:buSzTx/>
              <a:buFontTx/>
              <a:buChar char="•"/>
              <a:tabLst/>
              <a:defRPr/>
            </a:pPr>
            <a:r>
              <a:rPr kumimoji="0" lang="en-US" altLang="zh-CN" sz="1600" b="0" i="0" u="none" strike="noStrike" kern="0" cap="none" spc="0" normalizeH="0" baseline="0" noProof="0" dirty="0">
                <a:ln>
                  <a:noFill/>
                </a:ln>
                <a:solidFill>
                  <a:srgbClr val="595959"/>
                </a:solidFill>
                <a:effectLst/>
                <a:uLnTx/>
                <a:uFillTx/>
                <a:latin typeface="Arial"/>
                <a:ea typeface="ＭＳ Ｐゴシック" charset="0"/>
              </a:rPr>
              <a:t>The current research is mostly based on the analysis of purified monocyte samples of 1264 randomly selected participants from 4 clinical centers. </a:t>
            </a:r>
            <a:endParaRPr lang="en-US" altLang="zh-CN" sz="1600" dirty="0">
              <a:latin typeface="Arial"/>
            </a:endParaRPr>
          </a:p>
          <a:p>
            <a:pPr marL="257209" marR="0" lvl="0" indent="-257209" algn="l" defTabSz="914400" rtl="0" eaLnBrk="1" fontAlgn="base" latinLnBrk="0" hangingPunct="1">
              <a:lnSpc>
                <a:spcPct val="200000"/>
              </a:lnSpc>
              <a:spcBef>
                <a:spcPct val="20000"/>
              </a:spcBef>
              <a:spcAft>
                <a:spcPct val="0"/>
              </a:spcAft>
              <a:buClr>
                <a:srgbClr val="7A0019"/>
              </a:buClr>
              <a:buSzTx/>
              <a:buFontTx/>
              <a:buChar char="•"/>
              <a:tabLst/>
              <a:defRPr/>
            </a:pPr>
            <a:r>
              <a:rPr lang="en-US" altLang="zh-CN" sz="1600" dirty="0">
                <a:latin typeface="Arial"/>
              </a:rPr>
              <a:t>Originally, </a:t>
            </a:r>
            <a:r>
              <a:rPr kumimoji="0" lang="en-US" altLang="zh-CN" sz="1600" b="0" i="0" u="none" strike="noStrike" kern="0" cap="none" spc="0" normalizeH="0" baseline="0" noProof="0" dirty="0">
                <a:ln>
                  <a:noFill/>
                </a:ln>
                <a:solidFill>
                  <a:srgbClr val="595959"/>
                </a:solidFill>
                <a:effectLst/>
                <a:uLnTx/>
                <a:uFillTx/>
                <a:latin typeface="Arial"/>
                <a:ea typeface="ＭＳ Ｐゴシック" charset="0"/>
              </a:rPr>
              <a:t>included probes for 485K CpG sites. Based on the quality control elimination criteria, where detected methylation levels &lt;90% of MESA samples using a detection P value cutoff of 0.05 or overlap with a repetitive element or region, 484817 CpG sites passed the criteria and remained as the final methylation data.</a:t>
            </a:r>
          </a:p>
          <a:p>
            <a:pPr marL="257209" marR="0" lvl="0" indent="-257209" algn="l" defTabSz="914400" rtl="0" eaLnBrk="1" fontAlgn="base" latinLnBrk="0" hangingPunct="1">
              <a:lnSpc>
                <a:spcPct val="200000"/>
              </a:lnSpc>
              <a:spcBef>
                <a:spcPct val="20000"/>
              </a:spcBef>
              <a:spcAft>
                <a:spcPct val="0"/>
              </a:spcAft>
              <a:buClr>
                <a:srgbClr val="7A0019"/>
              </a:buClr>
              <a:buSzTx/>
              <a:buFontTx/>
              <a:buChar char="•"/>
              <a:tabLst/>
              <a:defRPr/>
            </a:pPr>
            <a:r>
              <a:rPr lang="en-US" altLang="zh-CN" sz="1600" dirty="0">
                <a:latin typeface="Arial"/>
              </a:rPr>
              <a:t>38 missing observations regarding different covariates in phenotype data. (3%)</a:t>
            </a:r>
            <a:endParaRPr kumimoji="0" lang="en-US" altLang="zh-CN" sz="1600" b="0" i="0" u="none" strike="noStrike" kern="0" cap="none" spc="0" normalizeH="0" baseline="0" noProof="0" dirty="0">
              <a:ln>
                <a:noFill/>
              </a:ln>
              <a:solidFill>
                <a:srgbClr val="595959"/>
              </a:solidFill>
              <a:effectLst/>
              <a:uLnTx/>
              <a:uFillTx/>
              <a:latin typeface="Arial"/>
              <a:ea typeface="ＭＳ Ｐゴシック" charset="0"/>
            </a:endParaRPr>
          </a:p>
        </p:txBody>
      </p:sp>
    </p:spTree>
    <p:extLst>
      <p:ext uri="{BB962C8B-B14F-4D97-AF65-F5344CB8AC3E}">
        <p14:creationId xmlns:p14="http://schemas.microsoft.com/office/powerpoint/2010/main" val="3730201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88259"/>
            <a:ext cx="7772400" cy="857250"/>
          </a:xfrm>
        </p:spPr>
        <p:txBody>
          <a:bodyPr/>
          <a:lstStyle/>
          <a:p>
            <a:r>
              <a:rPr lang="en-US" sz="2800" dirty="0"/>
              <a:t>Surrogate Variable Analysis (SVA)</a:t>
            </a:r>
          </a:p>
        </p:txBody>
      </p:sp>
      <p:sp>
        <p:nvSpPr>
          <p:cNvPr id="3" name="Content Placeholder 2"/>
          <p:cNvSpPr>
            <a:spLocks noGrp="1"/>
          </p:cNvSpPr>
          <p:nvPr>
            <p:ph idx="1"/>
          </p:nvPr>
        </p:nvSpPr>
        <p:spPr>
          <a:xfrm>
            <a:off x="395536" y="915566"/>
            <a:ext cx="8640960" cy="2971800"/>
          </a:xfrm>
        </p:spPr>
        <p:txBody>
          <a:bodyPr/>
          <a:lstStyle/>
          <a:p>
            <a:pPr>
              <a:lnSpc>
                <a:spcPct val="150000"/>
              </a:lnSpc>
            </a:pPr>
            <a:r>
              <a:rPr lang="en-US" sz="1600" dirty="0"/>
              <a:t>Primary variables: explicitly include them in the model. </a:t>
            </a:r>
          </a:p>
          <a:p>
            <a:pPr>
              <a:lnSpc>
                <a:spcPct val="150000"/>
              </a:lnSpc>
            </a:pPr>
            <a:endParaRPr lang="en-US" sz="1600" dirty="0"/>
          </a:p>
          <a:p>
            <a:pPr>
              <a:lnSpc>
                <a:spcPct val="150000"/>
              </a:lnSpc>
            </a:pPr>
            <a:r>
              <a:rPr lang="en-US" sz="1600" dirty="0"/>
              <a:t>Unmeasured factors: sources of expression variation that cannot explained by primary variables. (environmental, demographic or technical)</a:t>
            </a:r>
            <a:endParaRPr lang="en-US" altLang="zh-CN" sz="1600" dirty="0"/>
          </a:p>
          <a:p>
            <a:pPr marL="0" indent="0">
              <a:lnSpc>
                <a:spcPct val="150000"/>
              </a:lnSpc>
              <a:buNone/>
            </a:pPr>
            <a:endParaRPr lang="en-US" altLang="zh-CN" sz="1600" b="1" dirty="0"/>
          </a:p>
          <a:p>
            <a:pPr>
              <a:lnSpc>
                <a:spcPct val="150000"/>
              </a:lnSpc>
            </a:pPr>
            <a:r>
              <a:rPr lang="en-US" altLang="zh-CN" sz="1600" dirty="0"/>
              <a:t>E.g. Consider a human expression study where disease status on a particular cell type is the primary variable.  </a:t>
            </a:r>
          </a:p>
          <a:p>
            <a:pPr>
              <a:lnSpc>
                <a:spcPct val="150000"/>
              </a:lnSpc>
            </a:pPr>
            <a:endParaRPr lang="en-US" altLang="zh-CN" sz="1600" dirty="0"/>
          </a:p>
          <a:p>
            <a:pPr>
              <a:lnSpc>
                <a:spcPct val="150000"/>
              </a:lnSpc>
            </a:pPr>
            <a:r>
              <a:rPr lang="en-US" altLang="zh-CN" sz="1600" dirty="0"/>
              <a:t>Goal: identify and estimate the unknown sources of variation in high-dimensional data.</a:t>
            </a:r>
          </a:p>
          <a:p>
            <a:pPr>
              <a:lnSpc>
                <a:spcPct val="150000"/>
              </a:lnSpc>
            </a:pPr>
            <a:endParaRPr lang="en-US" altLang="zh-CN" sz="1600" dirty="0"/>
          </a:p>
          <a:p>
            <a:pPr>
              <a:lnSpc>
                <a:spcPct val="150000"/>
              </a:lnSpc>
            </a:pPr>
            <a:endParaRPr lang="en-US" altLang="zh-CN" sz="1600" dirty="0"/>
          </a:p>
          <a:p>
            <a:pPr marL="0" indent="0">
              <a:lnSpc>
                <a:spcPct val="150000"/>
              </a:lnSpc>
              <a:buNone/>
            </a:pPr>
            <a:endParaRPr lang="en-US" altLang="zh-CN" sz="2000" dirty="0"/>
          </a:p>
          <a:p>
            <a:pPr>
              <a:lnSpc>
                <a:spcPct val="150000"/>
              </a:lnSpc>
            </a:pPr>
            <a:endParaRPr lang="en-US" sz="2000" dirty="0"/>
          </a:p>
          <a:p>
            <a:endParaRPr lang="en-US" sz="2000" dirty="0"/>
          </a:p>
          <a:p>
            <a:endParaRPr lang="en-US" dirty="0"/>
          </a:p>
        </p:txBody>
      </p:sp>
    </p:spTree>
    <p:extLst>
      <p:ext uri="{BB962C8B-B14F-4D97-AF65-F5344CB8AC3E}">
        <p14:creationId xmlns:p14="http://schemas.microsoft.com/office/powerpoint/2010/main" val="3618969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 calcmode="lin" valueType="num">
                                      <p:cBhvr additive="base">
                                        <p:cTn id="1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DE22D-5397-EDE3-78F8-0C1C3743695A}"/>
              </a:ext>
            </a:extLst>
          </p:cNvPr>
          <p:cNvSpPr>
            <a:spLocks noGrp="1"/>
          </p:cNvSpPr>
          <p:nvPr>
            <p:ph type="title"/>
          </p:nvPr>
        </p:nvSpPr>
        <p:spPr/>
        <p:txBody>
          <a:bodyPr/>
          <a:lstStyle/>
          <a:p>
            <a:r>
              <a:rPr lang="en-US" sz="2800" dirty="0"/>
              <a:t>How SVA Works / SVA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16E3BD3-7E0C-0BFE-F40C-DF3A56000E52}"/>
                  </a:ext>
                </a:extLst>
              </p:cNvPr>
              <p:cNvSpPr>
                <a:spLocks noGrp="1"/>
              </p:cNvSpPr>
              <p:nvPr>
                <p:ph idx="1"/>
              </p:nvPr>
            </p:nvSpPr>
            <p:spPr>
              <a:xfrm>
                <a:off x="685800" y="1085850"/>
                <a:ext cx="7772400" cy="2971800"/>
              </a:xfrm>
            </p:spPr>
            <p:txBody>
              <a:bodyPr/>
              <a:lstStyle/>
              <a:p>
                <a:r>
                  <a:rPr lang="en-US" sz="1800" dirty="0">
                    <a:latin typeface="Times New Roman" panose="02020603050405020304" pitchFamily="18" charset="0"/>
                    <a:cs typeface="Times New Roman" panose="02020603050405020304" pitchFamily="18" charset="0"/>
                  </a:rPr>
                  <a:t>Generalized statistical model</a:t>
                </a:r>
                <a:r>
                  <a:rPr lang="en-US" sz="1800" dirty="0"/>
                  <a:t>:</a:t>
                </a:r>
              </a:p>
              <a:p>
                <a:pPr marL="0" indent="0">
                  <a:buNone/>
                </a:pPr>
                <a:r>
                  <a:rPr lang="en-US" sz="1800" kern="100" dirty="0">
                    <a:effectLst/>
                    <a:latin typeface="Times New Roman" panose="02020603050405020304" pitchFamily="18" charset="0"/>
                    <a:ea typeface="DengXian" panose="02010600030101010101" pitchFamily="2" charset="-122"/>
                    <a:cs typeface="Times New Roman" panose="02020603050405020304" pitchFamily="18" charset="0"/>
                  </a:rPr>
                  <a:t> </a:t>
                </a:r>
                <a14:m>
                  <m:oMath xmlns:m="http://schemas.openxmlformats.org/officeDocument/2006/math">
                    <m:sSub>
                      <m:sSubPr>
                        <m:ctrlPr>
                          <a:rPr lang="en-US" sz="1800" i="1" kern="100">
                            <a:effectLst/>
                            <a:latin typeface="Cambria Math" panose="02040503050406030204" pitchFamily="18" charset="0"/>
                            <a:ea typeface="DengXian" panose="02010600030101010101" pitchFamily="2" charset="-122"/>
                            <a:cs typeface="Times New Roman" panose="02020603050405020304" pitchFamily="18" charset="0"/>
                          </a:rPr>
                        </m:ctrlPr>
                      </m:sSubPr>
                      <m:e>
                        <m:r>
                          <a:rPr lang="en-US" sz="1800" i="1" kern="100">
                            <a:effectLst/>
                            <a:latin typeface="Cambria Math" panose="02040503050406030204" pitchFamily="18" charset="0"/>
                            <a:ea typeface="DengXian" panose="02010600030101010101" pitchFamily="2" charset="-122"/>
                            <a:cs typeface="Times New Roman" panose="02020603050405020304" pitchFamily="18" charset="0"/>
                          </a:rPr>
                          <m:t>𝑥</m:t>
                        </m:r>
                      </m:e>
                      <m:sub>
                        <m:r>
                          <a:rPr lang="en-US" sz="1800" i="1" kern="100">
                            <a:effectLst/>
                            <a:latin typeface="Cambria Math" panose="02040503050406030204" pitchFamily="18" charset="0"/>
                            <a:ea typeface="DengXian" panose="02010600030101010101" pitchFamily="2" charset="-122"/>
                            <a:cs typeface="Times New Roman" panose="02020603050405020304" pitchFamily="18" charset="0"/>
                          </a:rPr>
                          <m:t>𝑖𝑗</m:t>
                        </m:r>
                      </m:sub>
                    </m:sSub>
                    <m:r>
                      <a:rPr lang="en-US" sz="1800" i="1" kern="100">
                        <a:effectLst/>
                        <a:latin typeface="Cambria Math" panose="02040503050406030204" pitchFamily="18" charset="0"/>
                        <a:ea typeface="DengXian" panose="02010600030101010101" pitchFamily="2" charset="-122"/>
                        <a:cs typeface="Times New Roman" panose="02020603050405020304" pitchFamily="18" charset="0"/>
                      </a:rPr>
                      <m:t>=</m:t>
                    </m:r>
                    <m:sSub>
                      <m:sSubPr>
                        <m:ctrlPr>
                          <a:rPr lang="en-US" sz="1800" i="1" kern="100">
                            <a:effectLst/>
                            <a:latin typeface="Cambria Math" panose="02040503050406030204" pitchFamily="18" charset="0"/>
                            <a:ea typeface="DengXian" panose="02010600030101010101" pitchFamily="2" charset="-122"/>
                            <a:cs typeface="Times New Roman" panose="02020603050405020304" pitchFamily="18" charset="0"/>
                          </a:rPr>
                        </m:ctrlPr>
                      </m:sSubPr>
                      <m:e>
                        <m:r>
                          <a:rPr lang="en-US" sz="1800" i="1" kern="100">
                            <a:effectLst/>
                            <a:latin typeface="Cambria Math" panose="02040503050406030204" pitchFamily="18" charset="0"/>
                            <a:ea typeface="DengXian" panose="02010600030101010101" pitchFamily="2" charset="-122"/>
                            <a:cs typeface="Times New Roman" panose="02020603050405020304" pitchFamily="18" charset="0"/>
                          </a:rPr>
                          <m:t>𝜇</m:t>
                        </m:r>
                      </m:e>
                      <m:sub>
                        <m:r>
                          <a:rPr lang="en-US" sz="1800" i="1" kern="100">
                            <a:effectLst/>
                            <a:latin typeface="Cambria Math" panose="02040503050406030204" pitchFamily="18" charset="0"/>
                            <a:ea typeface="DengXian" panose="02010600030101010101" pitchFamily="2" charset="-122"/>
                            <a:cs typeface="Times New Roman" panose="02020603050405020304" pitchFamily="18" charset="0"/>
                          </a:rPr>
                          <m:t>𝑖</m:t>
                        </m:r>
                      </m:sub>
                    </m:sSub>
                    <m:r>
                      <a:rPr lang="en-US" sz="1800" i="1" kern="100">
                        <a:effectLst/>
                        <a:latin typeface="Cambria Math" panose="02040503050406030204" pitchFamily="18" charset="0"/>
                        <a:ea typeface="DengXian" panose="02010600030101010101" pitchFamily="2" charset="-122"/>
                        <a:cs typeface="Times New Roman" panose="02020603050405020304" pitchFamily="18" charset="0"/>
                      </a:rPr>
                      <m:t>+</m:t>
                    </m:r>
                    <m:sSub>
                      <m:sSubPr>
                        <m:ctrlPr>
                          <a:rPr lang="en-US" sz="1800" i="1" kern="100">
                            <a:effectLst/>
                            <a:latin typeface="Cambria Math" panose="02040503050406030204" pitchFamily="18" charset="0"/>
                            <a:ea typeface="DengXian" panose="02010600030101010101" pitchFamily="2" charset="-122"/>
                            <a:cs typeface="Times New Roman" panose="02020603050405020304" pitchFamily="18" charset="0"/>
                          </a:rPr>
                        </m:ctrlPr>
                      </m:sSubPr>
                      <m:e>
                        <m:r>
                          <a:rPr lang="en-US" sz="1800" i="1" kern="100">
                            <a:effectLst/>
                            <a:latin typeface="Cambria Math" panose="02040503050406030204" pitchFamily="18" charset="0"/>
                            <a:ea typeface="DengXian" panose="02010600030101010101" pitchFamily="2" charset="-122"/>
                            <a:cs typeface="Times New Roman" panose="02020603050405020304" pitchFamily="18" charset="0"/>
                          </a:rPr>
                          <m:t>𝑓</m:t>
                        </m:r>
                      </m:e>
                      <m:sub>
                        <m:r>
                          <a:rPr lang="en-US" sz="1800" i="1" kern="100">
                            <a:effectLst/>
                            <a:latin typeface="Cambria Math" panose="02040503050406030204" pitchFamily="18" charset="0"/>
                            <a:ea typeface="DengXian" panose="02010600030101010101" pitchFamily="2" charset="-122"/>
                            <a:cs typeface="Times New Roman" panose="02020603050405020304" pitchFamily="18" charset="0"/>
                          </a:rPr>
                          <m:t>𝑖</m:t>
                        </m:r>
                      </m:sub>
                    </m:sSub>
                    <m:sSub>
                      <m:sSubPr>
                        <m:ctrlPr>
                          <a:rPr lang="en-US" sz="1800" i="1" kern="100">
                            <a:effectLst/>
                            <a:latin typeface="Cambria Math" panose="02040503050406030204" pitchFamily="18" charset="0"/>
                            <a:ea typeface="DengXian" panose="02010600030101010101" pitchFamily="2" charset="-122"/>
                            <a:cs typeface="Times New Roman" panose="02020603050405020304" pitchFamily="18" charset="0"/>
                          </a:rPr>
                        </m:ctrlPr>
                      </m:sSubPr>
                      <m:e>
                        <m:r>
                          <a:rPr lang="en-US" sz="1800" i="1" kern="100">
                            <a:effectLst/>
                            <a:latin typeface="Cambria Math" panose="02040503050406030204" pitchFamily="18" charset="0"/>
                            <a:ea typeface="DengXian" panose="02010600030101010101" pitchFamily="2" charset="-122"/>
                            <a:cs typeface="Times New Roman" panose="02020603050405020304" pitchFamily="18" charset="0"/>
                          </a:rPr>
                          <m:t>(</m:t>
                        </m:r>
                        <m:r>
                          <a:rPr lang="en-US" sz="1800" i="1" kern="100">
                            <a:effectLst/>
                            <a:latin typeface="Cambria Math" panose="02040503050406030204" pitchFamily="18" charset="0"/>
                            <a:ea typeface="DengXian" panose="02010600030101010101" pitchFamily="2" charset="-122"/>
                            <a:cs typeface="Times New Roman" panose="02020603050405020304" pitchFamily="18" charset="0"/>
                          </a:rPr>
                          <m:t>𝑦</m:t>
                        </m:r>
                      </m:e>
                      <m:sub>
                        <m:r>
                          <a:rPr lang="en-US" sz="1800" i="1" kern="100">
                            <a:effectLst/>
                            <a:latin typeface="Cambria Math" panose="02040503050406030204" pitchFamily="18" charset="0"/>
                            <a:ea typeface="DengXian" panose="02010600030101010101" pitchFamily="2" charset="-122"/>
                            <a:cs typeface="Times New Roman" panose="02020603050405020304" pitchFamily="18" charset="0"/>
                          </a:rPr>
                          <m:t>𝑗</m:t>
                        </m:r>
                      </m:sub>
                    </m:sSub>
                    <m:r>
                      <a:rPr lang="en-US" sz="1800" i="1" kern="100">
                        <a:effectLst/>
                        <a:latin typeface="Cambria Math" panose="02040503050406030204" pitchFamily="18" charset="0"/>
                        <a:ea typeface="DengXian" panose="02010600030101010101" pitchFamily="2" charset="-122"/>
                        <a:cs typeface="Times New Roman" panose="02020603050405020304" pitchFamily="18" charset="0"/>
                      </a:rPr>
                      <m:t>)+</m:t>
                    </m:r>
                    <m:sSub>
                      <m:sSubPr>
                        <m:ctrlPr>
                          <a:rPr lang="en-US" sz="1800" i="1" kern="100">
                            <a:effectLst/>
                            <a:latin typeface="Cambria Math" panose="02040503050406030204" pitchFamily="18" charset="0"/>
                            <a:ea typeface="DengXian" panose="02010600030101010101" pitchFamily="2" charset="-122"/>
                            <a:cs typeface="Times New Roman" panose="02020603050405020304" pitchFamily="18" charset="0"/>
                          </a:rPr>
                        </m:ctrlPr>
                      </m:sSubPr>
                      <m:e>
                        <m:r>
                          <a:rPr lang="en-US" sz="1800" i="1" kern="100">
                            <a:effectLst/>
                            <a:latin typeface="Cambria Math" panose="02040503050406030204" pitchFamily="18" charset="0"/>
                            <a:ea typeface="DengXian" panose="02010600030101010101" pitchFamily="2" charset="-122"/>
                            <a:cs typeface="Times New Roman" panose="02020603050405020304" pitchFamily="18" charset="0"/>
                          </a:rPr>
                          <m:t>𝑒</m:t>
                        </m:r>
                      </m:e>
                      <m:sub>
                        <m:r>
                          <a:rPr lang="en-US" sz="1800" i="1" kern="100">
                            <a:effectLst/>
                            <a:latin typeface="Cambria Math" panose="02040503050406030204" pitchFamily="18" charset="0"/>
                            <a:ea typeface="DengXian" panose="02010600030101010101" pitchFamily="2" charset="-122"/>
                            <a:cs typeface="Times New Roman" panose="02020603050405020304" pitchFamily="18" charset="0"/>
                          </a:rPr>
                          <m:t>𝑖𝑗</m:t>
                        </m:r>
                      </m:sub>
                    </m:sSub>
                  </m:oMath>
                </a14:m>
                <a:endParaRPr lang="en-US" sz="1800" i="1" kern="100" dirty="0">
                  <a:effectLst/>
                  <a:latin typeface="Cambria Math" panose="02040503050406030204" pitchFamily="18" charset="0"/>
                  <a:ea typeface="DengXian" panose="02010600030101010101" pitchFamily="2"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1600" i="1" smtClean="0">
                              <a:effectLst/>
                              <a:latin typeface="Cambria Math" panose="02040503050406030204" pitchFamily="18" charset="0"/>
                              <a:cs typeface="Times New Roman" panose="02020603050405020304" pitchFamily="18" charset="0"/>
                            </a:rPr>
                          </m:ctrlPr>
                        </m:sSubPr>
                        <m:e>
                          <m:r>
                            <a:rPr lang="en-US" sz="1600" i="1">
                              <a:effectLst/>
                              <a:latin typeface="Cambria Math" panose="02040503050406030204" pitchFamily="18" charset="0"/>
                              <a:ea typeface="DengXian" panose="02010600030101010101" pitchFamily="2" charset="-122"/>
                              <a:cs typeface="Times New Roman" panose="02020603050405020304" pitchFamily="18" charset="0"/>
                            </a:rPr>
                            <m:t>𝜇</m:t>
                          </m:r>
                        </m:e>
                        <m:sub>
                          <m:r>
                            <a:rPr lang="en-US" sz="1600" i="1">
                              <a:effectLst/>
                              <a:latin typeface="Cambria Math" panose="02040503050406030204" pitchFamily="18" charset="0"/>
                              <a:ea typeface="DengXian" panose="02010600030101010101" pitchFamily="2" charset="-122"/>
                              <a:cs typeface="Times New Roman" panose="02020603050405020304" pitchFamily="18" charset="0"/>
                            </a:rPr>
                            <m:t>𝑖</m:t>
                          </m:r>
                        </m:sub>
                      </m:sSub>
                      <m:r>
                        <a:rPr lang="en-US" sz="1600" b="0" i="1" smtClean="0">
                          <a:effectLst/>
                          <a:latin typeface="Cambria Math" panose="02040503050406030204" pitchFamily="18" charset="0"/>
                          <a:ea typeface="DengXian" panose="02010600030101010101" pitchFamily="2" charset="-122"/>
                          <a:cs typeface="Times New Roman" panose="02020603050405020304" pitchFamily="18" charset="0"/>
                        </a:rPr>
                        <m:t>:</m:t>
                      </m:r>
                      <m:r>
                        <a:rPr lang="en-US" sz="1600" i="1">
                          <a:effectLst/>
                          <a:latin typeface="Cambria Math" panose="02040503050406030204" pitchFamily="18" charset="0"/>
                          <a:ea typeface="DengXian" panose="02010600030101010101" pitchFamily="2" charset="-122"/>
                          <a:cs typeface="Times New Roman" panose="02020603050405020304" pitchFamily="18" charset="0"/>
                        </a:rPr>
                        <m:t> </m:t>
                      </m:r>
                      <m:r>
                        <a:rPr lang="en-US" sz="1600" i="1">
                          <a:effectLst/>
                          <a:latin typeface="Cambria Math" panose="02040503050406030204" pitchFamily="18" charset="0"/>
                          <a:ea typeface="DengXian" panose="02010600030101010101" pitchFamily="2" charset="-122"/>
                          <a:cs typeface="Times New Roman" panose="02020603050405020304" pitchFamily="18" charset="0"/>
                        </a:rPr>
                        <m:t>𝑡h𝑒</m:t>
                      </m:r>
                      <m:r>
                        <a:rPr lang="en-US" sz="1600" i="1">
                          <a:effectLst/>
                          <a:latin typeface="Cambria Math" panose="02040503050406030204" pitchFamily="18" charset="0"/>
                          <a:ea typeface="DengXian" panose="02010600030101010101" pitchFamily="2" charset="-122"/>
                          <a:cs typeface="Times New Roman" panose="02020603050405020304" pitchFamily="18" charset="0"/>
                        </a:rPr>
                        <m:t> </m:t>
                      </m:r>
                      <m:r>
                        <a:rPr lang="en-US" sz="1600" i="1">
                          <a:effectLst/>
                          <a:latin typeface="Cambria Math" panose="02040503050406030204" pitchFamily="18" charset="0"/>
                          <a:ea typeface="DengXian" panose="02010600030101010101" pitchFamily="2" charset="-122"/>
                          <a:cs typeface="Times New Roman" panose="02020603050405020304" pitchFamily="18" charset="0"/>
                        </a:rPr>
                        <m:t>𝑏𝑎𝑠𝑒𝑙𝑖𝑛𝑒</m:t>
                      </m:r>
                      <m:r>
                        <a:rPr lang="en-US" sz="1600" i="1">
                          <a:effectLst/>
                          <a:latin typeface="Cambria Math" panose="02040503050406030204" pitchFamily="18" charset="0"/>
                          <a:ea typeface="DengXian" panose="02010600030101010101" pitchFamily="2" charset="-122"/>
                          <a:cs typeface="Times New Roman" panose="02020603050405020304" pitchFamily="18" charset="0"/>
                        </a:rPr>
                        <m:t> </m:t>
                      </m:r>
                      <m:r>
                        <a:rPr lang="en-US" sz="1600" i="1">
                          <a:effectLst/>
                          <a:latin typeface="Cambria Math" panose="02040503050406030204" pitchFamily="18" charset="0"/>
                          <a:ea typeface="DengXian" panose="02010600030101010101" pitchFamily="2" charset="-122"/>
                          <a:cs typeface="Times New Roman" panose="02020603050405020304" pitchFamily="18" charset="0"/>
                        </a:rPr>
                        <m:t>𝑙𝑒𝑣𝑒𝑙</m:t>
                      </m:r>
                      <m:r>
                        <a:rPr lang="en-US" sz="1600" i="1">
                          <a:effectLst/>
                          <a:latin typeface="Cambria Math" panose="02040503050406030204" pitchFamily="18" charset="0"/>
                          <a:ea typeface="DengXian" panose="02010600030101010101" pitchFamily="2" charset="-122"/>
                          <a:cs typeface="Times New Roman" panose="02020603050405020304" pitchFamily="18" charset="0"/>
                        </a:rPr>
                        <m:t> </m:t>
                      </m:r>
                      <m:r>
                        <a:rPr lang="en-US" sz="1600" i="1">
                          <a:effectLst/>
                          <a:latin typeface="Cambria Math" panose="02040503050406030204" pitchFamily="18" charset="0"/>
                          <a:ea typeface="DengXian" panose="02010600030101010101" pitchFamily="2" charset="-122"/>
                          <a:cs typeface="Times New Roman" panose="02020603050405020304" pitchFamily="18" charset="0"/>
                        </a:rPr>
                        <m:t>𝑜𝑓</m:t>
                      </m:r>
                      <m:r>
                        <a:rPr lang="en-US" sz="1600" i="1">
                          <a:effectLst/>
                          <a:latin typeface="Cambria Math" panose="02040503050406030204" pitchFamily="18" charset="0"/>
                          <a:ea typeface="DengXian" panose="02010600030101010101" pitchFamily="2" charset="-122"/>
                          <a:cs typeface="Times New Roman" panose="02020603050405020304" pitchFamily="18" charset="0"/>
                        </a:rPr>
                        <m:t> </m:t>
                      </m:r>
                      <m:r>
                        <a:rPr lang="en-US" sz="1600" i="1">
                          <a:effectLst/>
                          <a:latin typeface="Cambria Math" panose="02040503050406030204" pitchFamily="18" charset="0"/>
                          <a:ea typeface="DengXian" panose="02010600030101010101" pitchFamily="2" charset="-122"/>
                          <a:cs typeface="Times New Roman" panose="02020603050405020304" pitchFamily="18" charset="0"/>
                        </a:rPr>
                        <m:t>𝑔𝑒𝑛𝑒</m:t>
                      </m:r>
                      <m:r>
                        <a:rPr lang="en-US" sz="1600" i="1">
                          <a:effectLst/>
                          <a:latin typeface="Cambria Math" panose="02040503050406030204" pitchFamily="18" charset="0"/>
                          <a:ea typeface="DengXian" panose="02010600030101010101" pitchFamily="2" charset="-122"/>
                          <a:cs typeface="Times New Roman" panose="02020603050405020304" pitchFamily="18" charset="0"/>
                        </a:rPr>
                        <m:t> </m:t>
                      </m:r>
                      <m:r>
                        <a:rPr lang="en-US" sz="1600" i="1">
                          <a:effectLst/>
                          <a:latin typeface="Cambria Math" panose="02040503050406030204" pitchFamily="18" charset="0"/>
                          <a:ea typeface="DengXian" panose="02010600030101010101" pitchFamily="2" charset="-122"/>
                          <a:cs typeface="Times New Roman" panose="02020603050405020304" pitchFamily="18" charset="0"/>
                        </a:rPr>
                        <m:t>𝑒𝑥𝑝𝑟𝑒𝑠𝑠𝑖𝑜𝑛</m:t>
                      </m:r>
                      <m:r>
                        <a:rPr lang="en-US" sz="1600" i="1" kern="100">
                          <a:effectLst/>
                          <a:latin typeface="Cambria Math" panose="02040503050406030204" pitchFamily="18" charset="0"/>
                          <a:ea typeface="DengXian" panose="02010600030101010101" pitchFamily="2" charset="-122"/>
                          <a:cs typeface="Times New Roman" panose="02020603050405020304" pitchFamily="18" charset="0"/>
                        </a:rPr>
                        <m:t>,  </m:t>
                      </m:r>
                      <m:sSub>
                        <m:sSubPr>
                          <m:ctrlPr>
                            <a:rPr lang="en-US" sz="1600" i="1" kern="100">
                              <a:effectLst/>
                              <a:latin typeface="Cambria Math" panose="02040503050406030204" pitchFamily="18" charset="0"/>
                              <a:ea typeface="DengXian" panose="02010600030101010101" pitchFamily="2" charset="-122"/>
                              <a:cs typeface="Times New Roman" panose="02020603050405020304" pitchFamily="18" charset="0"/>
                            </a:rPr>
                          </m:ctrlPr>
                        </m:sSubPr>
                        <m:e>
                          <m:r>
                            <a:rPr lang="en-US" sz="1600" i="1" kern="100">
                              <a:effectLst/>
                              <a:latin typeface="Cambria Math" panose="02040503050406030204" pitchFamily="18" charset="0"/>
                              <a:ea typeface="DengXian" panose="02010600030101010101" pitchFamily="2" charset="-122"/>
                              <a:cs typeface="Times New Roman" panose="02020603050405020304" pitchFamily="18" charset="0"/>
                            </a:rPr>
                            <m:t>𝑓</m:t>
                          </m:r>
                        </m:e>
                        <m:sub>
                          <m:r>
                            <a:rPr lang="en-US" sz="1600" i="1" kern="100">
                              <a:effectLst/>
                              <a:latin typeface="Cambria Math" panose="02040503050406030204" pitchFamily="18" charset="0"/>
                              <a:ea typeface="DengXian" panose="02010600030101010101" pitchFamily="2" charset="-122"/>
                              <a:cs typeface="Times New Roman" panose="02020603050405020304" pitchFamily="18" charset="0"/>
                            </a:rPr>
                            <m:t>𝑖</m:t>
                          </m:r>
                        </m:sub>
                      </m:sSub>
                      <m:sSub>
                        <m:sSubPr>
                          <m:ctrlPr>
                            <a:rPr lang="en-US" sz="1600" i="1" kern="100">
                              <a:effectLst/>
                              <a:latin typeface="Cambria Math" panose="02040503050406030204" pitchFamily="18" charset="0"/>
                              <a:ea typeface="DengXian" panose="02010600030101010101" pitchFamily="2" charset="-122"/>
                              <a:cs typeface="Times New Roman" panose="02020603050405020304" pitchFamily="18" charset="0"/>
                            </a:rPr>
                          </m:ctrlPr>
                        </m:sSubPr>
                        <m:e>
                          <m:r>
                            <a:rPr lang="en-US" sz="1600" i="1" kern="100">
                              <a:effectLst/>
                              <a:latin typeface="Cambria Math" panose="02040503050406030204" pitchFamily="18" charset="0"/>
                              <a:ea typeface="DengXian" panose="02010600030101010101" pitchFamily="2" charset="-122"/>
                              <a:cs typeface="Times New Roman" panose="02020603050405020304" pitchFamily="18" charset="0"/>
                            </a:rPr>
                            <m:t>(</m:t>
                          </m:r>
                          <m:r>
                            <a:rPr lang="en-US" sz="1600" i="1" kern="100">
                              <a:effectLst/>
                              <a:latin typeface="Cambria Math" panose="02040503050406030204" pitchFamily="18" charset="0"/>
                              <a:ea typeface="DengXian" panose="02010600030101010101" pitchFamily="2" charset="-122"/>
                              <a:cs typeface="Times New Roman" panose="02020603050405020304" pitchFamily="18" charset="0"/>
                            </a:rPr>
                            <m:t>𝑦</m:t>
                          </m:r>
                        </m:e>
                        <m:sub>
                          <m:r>
                            <a:rPr lang="en-US" sz="1600" i="1" kern="100">
                              <a:effectLst/>
                              <a:latin typeface="Cambria Math" panose="02040503050406030204" pitchFamily="18" charset="0"/>
                              <a:ea typeface="DengXian" panose="02010600030101010101" pitchFamily="2" charset="-122"/>
                              <a:cs typeface="Times New Roman" panose="02020603050405020304" pitchFamily="18" charset="0"/>
                            </a:rPr>
                            <m:t>𝑗</m:t>
                          </m:r>
                        </m:sub>
                      </m:sSub>
                      <m:r>
                        <a:rPr lang="en-US" sz="1600" i="1" kern="100">
                          <a:effectLst/>
                          <a:latin typeface="Cambria Math" panose="02040503050406030204" pitchFamily="18" charset="0"/>
                          <a:ea typeface="DengXian" panose="02010600030101010101" pitchFamily="2" charset="-122"/>
                          <a:cs typeface="Times New Roman" panose="02020603050405020304" pitchFamily="18" charset="0"/>
                        </a:rPr>
                        <m:t>)</m:t>
                      </m:r>
                      <m:r>
                        <a:rPr lang="en-US" sz="1600" b="0" i="1" kern="100" smtClean="0">
                          <a:effectLst/>
                          <a:latin typeface="Cambria Math" panose="02040503050406030204" pitchFamily="18" charset="0"/>
                          <a:ea typeface="DengXian" panose="02010600030101010101" pitchFamily="2" charset="-122"/>
                          <a:cs typeface="Times New Roman" panose="02020603050405020304" pitchFamily="18" charset="0"/>
                        </a:rPr>
                        <m:t>:</m:t>
                      </m:r>
                      <m:r>
                        <a:rPr lang="en-US" sz="1600" i="1" kern="100">
                          <a:effectLst/>
                          <a:latin typeface="Cambria Math" panose="02040503050406030204" pitchFamily="18" charset="0"/>
                          <a:ea typeface="DengXian" panose="02010600030101010101" pitchFamily="2" charset="-122"/>
                          <a:cs typeface="Times New Roman" panose="02020603050405020304" pitchFamily="18" charset="0"/>
                        </a:rPr>
                        <m:t> </m:t>
                      </m:r>
                      <m:r>
                        <a:rPr lang="en-US" sz="1600" i="1" kern="100">
                          <a:effectLst/>
                          <a:latin typeface="Cambria Math" panose="02040503050406030204" pitchFamily="18" charset="0"/>
                          <a:ea typeface="DengXian" panose="02010600030101010101" pitchFamily="2" charset="-122"/>
                          <a:cs typeface="Times New Roman" panose="02020603050405020304" pitchFamily="18" charset="0"/>
                        </a:rPr>
                        <m:t>𝑡h𝑒</m:t>
                      </m:r>
                      <m:r>
                        <a:rPr lang="en-US" sz="1600" i="1" kern="100">
                          <a:effectLst/>
                          <a:latin typeface="Cambria Math" panose="02040503050406030204" pitchFamily="18" charset="0"/>
                          <a:ea typeface="DengXian" panose="02010600030101010101" pitchFamily="2" charset="-122"/>
                          <a:cs typeface="Times New Roman" panose="02020603050405020304" pitchFamily="18" charset="0"/>
                        </a:rPr>
                        <m:t> </m:t>
                      </m:r>
                      <m:r>
                        <a:rPr lang="en-US" sz="1600" i="1" kern="100">
                          <a:effectLst/>
                          <a:latin typeface="Cambria Math" panose="02040503050406030204" pitchFamily="18" charset="0"/>
                          <a:ea typeface="DengXian" panose="02010600030101010101" pitchFamily="2" charset="-122"/>
                          <a:cs typeface="Times New Roman" panose="02020603050405020304" pitchFamily="18" charset="0"/>
                        </a:rPr>
                        <m:t>𝑟𝑒𝑙𝑎𝑡𝑖𝑜𝑛𝑠h𝑖𝑝</m:t>
                      </m:r>
                      <m:r>
                        <a:rPr lang="en-US" sz="1600" i="1" kern="100">
                          <a:effectLst/>
                          <a:latin typeface="Cambria Math" panose="02040503050406030204" pitchFamily="18" charset="0"/>
                          <a:ea typeface="DengXian" panose="02010600030101010101" pitchFamily="2" charset="-122"/>
                          <a:cs typeface="Times New Roman" panose="02020603050405020304" pitchFamily="18" charset="0"/>
                        </a:rPr>
                        <m:t> </m:t>
                      </m:r>
                      <m:r>
                        <a:rPr lang="en-US" sz="1600" i="1" kern="100">
                          <a:effectLst/>
                          <a:latin typeface="Cambria Math" panose="02040503050406030204" pitchFamily="18" charset="0"/>
                          <a:ea typeface="DengXian" panose="02010600030101010101" pitchFamily="2" charset="-122"/>
                          <a:cs typeface="Times New Roman" panose="02020603050405020304" pitchFamily="18" charset="0"/>
                        </a:rPr>
                        <m:t>𝑏𝑒𝑡𝑤𝑒𝑒𝑛</m:t>
                      </m:r>
                      <m:r>
                        <a:rPr lang="en-US" sz="1600" i="1" kern="100">
                          <a:effectLst/>
                          <a:latin typeface="Cambria Math" panose="02040503050406030204" pitchFamily="18" charset="0"/>
                          <a:ea typeface="DengXian" panose="02010600030101010101" pitchFamily="2" charset="-122"/>
                          <a:cs typeface="Times New Roman" panose="02020603050405020304" pitchFamily="18" charset="0"/>
                        </a:rPr>
                        <m:t> </m:t>
                      </m:r>
                      <m:r>
                        <a:rPr lang="en-US" sz="1600" i="1" kern="100">
                          <a:effectLst/>
                          <a:latin typeface="Cambria Math" panose="02040503050406030204" pitchFamily="18" charset="0"/>
                          <a:ea typeface="DengXian" panose="02010600030101010101" pitchFamily="2" charset="-122"/>
                          <a:cs typeface="Times New Roman" panose="02020603050405020304" pitchFamily="18" charset="0"/>
                        </a:rPr>
                        <m:t>𝑚𝑒𝑎𝑠𝑢𝑟𝑒𝑑</m:t>
                      </m:r>
                      <m:r>
                        <a:rPr lang="en-US" sz="1600" i="1" kern="100">
                          <a:effectLst/>
                          <a:latin typeface="Cambria Math" panose="02040503050406030204" pitchFamily="18" charset="0"/>
                          <a:ea typeface="DengXian" panose="02010600030101010101" pitchFamily="2" charset="-122"/>
                          <a:cs typeface="Times New Roman" panose="02020603050405020304" pitchFamily="18" charset="0"/>
                        </a:rPr>
                        <m:t> </m:t>
                      </m:r>
                      <m:r>
                        <a:rPr lang="en-US" sz="1600" i="1" kern="100">
                          <a:effectLst/>
                          <a:latin typeface="Cambria Math" panose="02040503050406030204" pitchFamily="18" charset="0"/>
                          <a:ea typeface="DengXian" panose="02010600030101010101" pitchFamily="2" charset="-122"/>
                          <a:cs typeface="Times New Roman" panose="02020603050405020304" pitchFamily="18" charset="0"/>
                        </a:rPr>
                        <m:t>𝑣𝑎𝑟𝑖𝑎𝑏𝑙𝑒𝑠</m:t>
                      </m:r>
                      <m:r>
                        <a:rPr lang="en-US" sz="1600" i="1" kern="100">
                          <a:effectLst/>
                          <a:latin typeface="Cambria Math" panose="02040503050406030204" pitchFamily="18" charset="0"/>
                          <a:ea typeface="DengXian" panose="02010600030101010101" pitchFamily="2" charset="-122"/>
                          <a:cs typeface="Times New Roman" panose="02020603050405020304" pitchFamily="18" charset="0"/>
                        </a:rPr>
                        <m:t> </m:t>
                      </m:r>
                      <m:r>
                        <a:rPr lang="en-US" sz="1600" i="1" kern="100">
                          <a:effectLst/>
                          <a:latin typeface="Cambria Math" panose="02040503050406030204" pitchFamily="18" charset="0"/>
                          <a:ea typeface="DengXian" panose="02010600030101010101" pitchFamily="2" charset="-122"/>
                          <a:cs typeface="Times New Roman" panose="02020603050405020304" pitchFamily="18" charset="0"/>
                        </a:rPr>
                        <m:t>𝑎𝑛𝑑</m:t>
                      </m:r>
                      <m:r>
                        <a:rPr lang="en-US" sz="1600" i="1" kern="100">
                          <a:effectLst/>
                          <a:latin typeface="Cambria Math" panose="02040503050406030204" pitchFamily="18" charset="0"/>
                          <a:ea typeface="DengXian" panose="02010600030101010101" pitchFamily="2" charset="-122"/>
                          <a:cs typeface="Times New Roman" panose="02020603050405020304" pitchFamily="18" charset="0"/>
                        </a:rPr>
                        <m:t> </m:t>
                      </m:r>
                      <m:r>
                        <a:rPr lang="en-US" sz="1600" i="1" kern="100">
                          <a:effectLst/>
                          <a:latin typeface="Cambria Math" panose="02040503050406030204" pitchFamily="18" charset="0"/>
                          <a:ea typeface="DengXian" panose="02010600030101010101" pitchFamily="2" charset="-122"/>
                          <a:cs typeface="Times New Roman" panose="02020603050405020304" pitchFamily="18" charset="0"/>
                        </a:rPr>
                        <m:t>𝑔𝑒𝑛𝑒</m:t>
                      </m:r>
                      <m:r>
                        <a:rPr lang="en-US" sz="1600" i="1" kern="100">
                          <a:effectLst/>
                          <a:latin typeface="Cambria Math" panose="02040503050406030204" pitchFamily="18" charset="0"/>
                          <a:ea typeface="DengXian" panose="02010600030101010101" pitchFamily="2" charset="-122"/>
                          <a:cs typeface="Times New Roman" panose="02020603050405020304" pitchFamily="18" charset="0"/>
                        </a:rPr>
                        <m:t> </m:t>
                      </m:r>
                      <m:r>
                        <a:rPr lang="en-US" sz="1600" i="1" kern="100">
                          <a:effectLst/>
                          <a:latin typeface="Cambria Math" panose="02040503050406030204" pitchFamily="18" charset="0"/>
                          <a:ea typeface="DengXian" panose="02010600030101010101" pitchFamily="2" charset="-122"/>
                          <a:cs typeface="Times New Roman" panose="02020603050405020304" pitchFamily="18" charset="0"/>
                        </a:rPr>
                        <m:t>𝑖</m:t>
                      </m:r>
                      <m:r>
                        <a:rPr lang="en-US" sz="1600" i="1" kern="100">
                          <a:effectLst/>
                          <a:latin typeface="Cambria Math" panose="02040503050406030204" pitchFamily="18" charset="0"/>
                          <a:ea typeface="DengXian" panose="02010600030101010101" pitchFamily="2" charset="-122"/>
                          <a:cs typeface="Times New Roman" panose="02020603050405020304" pitchFamily="18" charset="0"/>
                        </a:rPr>
                        <m:t>,</m:t>
                      </m:r>
                    </m:oMath>
                  </m:oMathPara>
                </a14:m>
                <a:endParaRPr lang="en-US" sz="1600" i="1" kern="100" dirty="0">
                  <a:effectLst/>
                  <a:latin typeface="Cambria Math" panose="02040503050406030204" pitchFamily="18" charset="0"/>
                  <a:ea typeface="DengXian" panose="02010600030101010101" pitchFamily="2"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1600" i="1" kern="100">
                              <a:effectLst/>
                              <a:latin typeface="Cambria Math" panose="02040503050406030204" pitchFamily="18" charset="0"/>
                              <a:ea typeface="DengXian" panose="02010600030101010101" pitchFamily="2" charset="-122"/>
                              <a:cs typeface="Times New Roman" panose="02020603050405020304" pitchFamily="18" charset="0"/>
                            </a:rPr>
                          </m:ctrlPr>
                        </m:sSubPr>
                        <m:e>
                          <m:r>
                            <a:rPr lang="en-US" sz="1600" i="1" kern="100">
                              <a:effectLst/>
                              <a:latin typeface="Cambria Math" panose="02040503050406030204" pitchFamily="18" charset="0"/>
                              <a:ea typeface="DengXian" panose="02010600030101010101" pitchFamily="2" charset="-122"/>
                              <a:cs typeface="Times New Roman" panose="02020603050405020304" pitchFamily="18" charset="0"/>
                            </a:rPr>
                            <m:t>𝑒</m:t>
                          </m:r>
                        </m:e>
                        <m:sub>
                          <m:r>
                            <a:rPr lang="en-US" sz="1600" i="1" kern="100">
                              <a:effectLst/>
                              <a:latin typeface="Cambria Math" panose="02040503050406030204" pitchFamily="18" charset="0"/>
                              <a:ea typeface="DengXian" panose="02010600030101010101" pitchFamily="2" charset="-122"/>
                              <a:cs typeface="Times New Roman" panose="02020603050405020304" pitchFamily="18" charset="0"/>
                            </a:rPr>
                            <m:t>𝑖𝑗</m:t>
                          </m:r>
                        </m:sub>
                      </m:sSub>
                      <m:r>
                        <a:rPr lang="en-US" sz="1600" b="0" i="1" kern="100" smtClean="0">
                          <a:effectLst/>
                          <a:latin typeface="Cambria Math" panose="02040503050406030204" pitchFamily="18" charset="0"/>
                          <a:ea typeface="DengXian" panose="02010600030101010101" pitchFamily="2" charset="-122"/>
                          <a:cs typeface="Times New Roman" panose="02020603050405020304" pitchFamily="18" charset="0"/>
                        </a:rPr>
                        <m:t>:</m:t>
                      </m:r>
                      <m:r>
                        <a:rPr lang="en-US" sz="1600" i="1" kern="100">
                          <a:effectLst/>
                          <a:latin typeface="Cambria Math" panose="02040503050406030204" pitchFamily="18" charset="0"/>
                          <a:ea typeface="DengXian" panose="02010600030101010101" pitchFamily="2" charset="-122"/>
                          <a:cs typeface="Times New Roman" panose="02020603050405020304" pitchFamily="18" charset="0"/>
                        </a:rPr>
                        <m:t> </m:t>
                      </m:r>
                      <m:r>
                        <a:rPr lang="en-US" sz="1600" i="1" kern="100">
                          <a:effectLst/>
                          <a:latin typeface="Cambria Math" panose="02040503050406030204" pitchFamily="18" charset="0"/>
                          <a:ea typeface="DengXian" panose="02010600030101010101" pitchFamily="2" charset="-122"/>
                          <a:cs typeface="Times New Roman" panose="02020603050405020304" pitchFamily="18" charset="0"/>
                        </a:rPr>
                        <m:t>𝑡h𝑒</m:t>
                      </m:r>
                      <m:r>
                        <a:rPr lang="en-US" sz="1600" i="1" kern="100">
                          <a:effectLst/>
                          <a:latin typeface="Cambria Math" panose="02040503050406030204" pitchFamily="18" charset="0"/>
                          <a:ea typeface="DengXian" panose="02010600030101010101" pitchFamily="2" charset="-122"/>
                          <a:cs typeface="Times New Roman" panose="02020603050405020304" pitchFamily="18" charset="0"/>
                        </a:rPr>
                        <m:t> </m:t>
                      </m:r>
                      <m:r>
                        <a:rPr lang="en-US" sz="1600" i="1" kern="100">
                          <a:effectLst/>
                          <a:latin typeface="Cambria Math" panose="02040503050406030204" pitchFamily="18" charset="0"/>
                          <a:ea typeface="DengXian" panose="02010600030101010101" pitchFamily="2" charset="-122"/>
                          <a:cs typeface="Times New Roman" panose="02020603050405020304" pitchFamily="18" charset="0"/>
                        </a:rPr>
                        <m:t>𝑟𝑎𝑛𝑑𝑜𝑚</m:t>
                      </m:r>
                      <m:r>
                        <a:rPr lang="en-US" sz="1600" i="1" kern="100">
                          <a:effectLst/>
                          <a:latin typeface="Cambria Math" panose="02040503050406030204" pitchFamily="18" charset="0"/>
                          <a:ea typeface="DengXian" panose="02010600030101010101" pitchFamily="2" charset="-122"/>
                          <a:cs typeface="Times New Roman" panose="02020603050405020304" pitchFamily="18" charset="0"/>
                        </a:rPr>
                        <m:t> </m:t>
                      </m:r>
                      <m:r>
                        <a:rPr lang="en-US" sz="1600" i="1" kern="100">
                          <a:effectLst/>
                          <a:latin typeface="Cambria Math" panose="02040503050406030204" pitchFamily="18" charset="0"/>
                          <a:ea typeface="DengXian" panose="02010600030101010101" pitchFamily="2" charset="-122"/>
                          <a:cs typeface="Times New Roman" panose="02020603050405020304" pitchFamily="18" charset="0"/>
                        </a:rPr>
                        <m:t>𝑒𝑟𝑟𝑜𝑟</m:t>
                      </m:r>
                      <m:r>
                        <a:rPr lang="en-US" sz="1600" i="1" kern="100">
                          <a:effectLst/>
                          <a:latin typeface="Cambria Math" panose="02040503050406030204" pitchFamily="18" charset="0"/>
                          <a:ea typeface="DengXian" panose="02010600030101010101" pitchFamily="2" charset="-122"/>
                          <a:cs typeface="Times New Roman" panose="02020603050405020304" pitchFamily="18" charset="0"/>
                        </a:rPr>
                        <m:t> </m:t>
                      </m:r>
                      <m:r>
                        <a:rPr lang="en-US" sz="1600" i="1" kern="100">
                          <a:effectLst/>
                          <a:latin typeface="Cambria Math" panose="02040503050406030204" pitchFamily="18" charset="0"/>
                          <a:ea typeface="DengXian" panose="02010600030101010101" pitchFamily="2" charset="-122"/>
                          <a:cs typeface="Times New Roman" panose="02020603050405020304" pitchFamily="18" charset="0"/>
                        </a:rPr>
                        <m:t>𝑤𝑖𝑡h</m:t>
                      </m:r>
                      <m:r>
                        <a:rPr lang="en-US" sz="1600" i="1" kern="100">
                          <a:effectLst/>
                          <a:latin typeface="Cambria Math" panose="02040503050406030204" pitchFamily="18" charset="0"/>
                          <a:ea typeface="DengXian" panose="02010600030101010101" pitchFamily="2" charset="-122"/>
                          <a:cs typeface="Times New Roman" panose="02020603050405020304" pitchFamily="18" charset="0"/>
                        </a:rPr>
                        <m:t> </m:t>
                      </m:r>
                      <m:r>
                        <a:rPr lang="en-US" sz="1600" i="1" kern="100">
                          <a:effectLst/>
                          <a:latin typeface="Cambria Math" panose="02040503050406030204" pitchFamily="18" charset="0"/>
                          <a:ea typeface="DengXian" panose="02010600030101010101" pitchFamily="2" charset="-122"/>
                          <a:cs typeface="Times New Roman" panose="02020603050405020304" pitchFamily="18" charset="0"/>
                        </a:rPr>
                        <m:t>𝑚𝑒𝑎𝑛</m:t>
                      </m:r>
                      <m:r>
                        <a:rPr lang="en-US" sz="1600" i="1" kern="100">
                          <a:effectLst/>
                          <a:latin typeface="Cambria Math" panose="02040503050406030204" pitchFamily="18" charset="0"/>
                          <a:ea typeface="DengXian" panose="02010600030101010101" pitchFamily="2" charset="-122"/>
                          <a:cs typeface="Times New Roman" panose="02020603050405020304" pitchFamily="18" charset="0"/>
                        </a:rPr>
                        <m:t> 0</m:t>
                      </m:r>
                    </m:oMath>
                  </m:oMathPara>
                </a14:m>
                <a:endParaRPr lang="en-US" sz="1600" kern="100" dirty="0">
                  <a:effectLst/>
                  <a:latin typeface="Aptos" panose="020B0004020202020204" pitchFamily="34" charset="0"/>
                  <a:ea typeface="DengXian" panose="02010600030101010101" pitchFamily="2" charset="-122"/>
                  <a:cs typeface="Times New Roman" panose="02020603050405020304" pitchFamily="18" charset="0"/>
                </a:endParaRPr>
              </a:p>
              <a:p>
                <a:pPr marL="0" indent="0">
                  <a:buNone/>
                </a:pPr>
                <a:endParaRPr lang="en-US" sz="1800" dirty="0"/>
              </a:p>
              <a:p>
                <a:r>
                  <a:rPr lang="en-US" sz="1800" dirty="0">
                    <a:effectLst/>
                    <a:latin typeface="Times New Roman" panose="02020603050405020304" pitchFamily="18" charset="0"/>
                    <a:ea typeface="DengXian" panose="02010600030101010101" pitchFamily="2" charset="-122"/>
                  </a:rPr>
                  <a:t>Calculate the residuals </a:t>
                </a:r>
                <a14:m>
                  <m:oMath xmlns:m="http://schemas.openxmlformats.org/officeDocument/2006/math">
                    <m:sSub>
                      <m:sSubPr>
                        <m:ctrlPr>
                          <a:rPr lang="en-US" sz="1400" i="1">
                            <a:effectLst/>
                            <a:latin typeface="Cambria Math" panose="02040503050406030204" pitchFamily="18" charset="0"/>
                            <a:cs typeface="Times New Roman" panose="02020603050405020304" pitchFamily="18" charset="0"/>
                          </a:rPr>
                        </m:ctrlPr>
                      </m:sSubPr>
                      <m:e>
                        <m:r>
                          <a:rPr lang="en-US" sz="1800" i="1">
                            <a:effectLst/>
                            <a:latin typeface="Cambria Math" panose="02040503050406030204" pitchFamily="18" charset="0"/>
                            <a:ea typeface="DengXian" panose="02010600030101010101" pitchFamily="2" charset="-122"/>
                            <a:cs typeface="Times New Roman" panose="02020603050405020304" pitchFamily="18" charset="0"/>
                          </a:rPr>
                          <m:t>𝑟</m:t>
                        </m:r>
                      </m:e>
                      <m:sub>
                        <m:r>
                          <a:rPr lang="en-US" sz="1800" i="1">
                            <a:effectLst/>
                            <a:latin typeface="Cambria Math" panose="02040503050406030204" pitchFamily="18" charset="0"/>
                            <a:ea typeface="DengXian" panose="02010600030101010101" pitchFamily="2" charset="-122"/>
                            <a:cs typeface="Times New Roman" panose="02020603050405020304" pitchFamily="18" charset="0"/>
                          </a:rPr>
                          <m:t>𝑖𝑗</m:t>
                        </m:r>
                      </m:sub>
                    </m:sSub>
                    <m:r>
                      <a:rPr lang="en-US" sz="1800" i="1">
                        <a:effectLst/>
                        <a:latin typeface="Cambria Math" panose="02040503050406030204" pitchFamily="18" charset="0"/>
                        <a:ea typeface="DengXia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cs typeface="Times New Roman" panose="02020603050405020304" pitchFamily="18" charset="0"/>
                          </a:rPr>
                        </m:ctrlPr>
                      </m:sSubPr>
                      <m:e>
                        <m:r>
                          <a:rPr lang="en-US" sz="1800" i="1">
                            <a:effectLst/>
                            <a:latin typeface="Cambria Math" panose="02040503050406030204" pitchFamily="18" charset="0"/>
                            <a:ea typeface="DengXian" panose="02010600030101010101" pitchFamily="2" charset="-122"/>
                            <a:cs typeface="Times New Roman" panose="02020603050405020304" pitchFamily="18" charset="0"/>
                          </a:rPr>
                          <m:t>𝑥</m:t>
                        </m:r>
                      </m:e>
                      <m:sub>
                        <m:r>
                          <a:rPr lang="en-US" sz="1800" i="1">
                            <a:effectLst/>
                            <a:latin typeface="Cambria Math" panose="02040503050406030204" pitchFamily="18" charset="0"/>
                            <a:ea typeface="DengXian" panose="02010600030101010101" pitchFamily="2" charset="-122"/>
                            <a:cs typeface="Times New Roman" panose="02020603050405020304" pitchFamily="18" charset="0"/>
                          </a:rPr>
                          <m:t>𝑖𝑗</m:t>
                        </m:r>
                      </m:sub>
                    </m:sSub>
                    <m:r>
                      <a:rPr lang="en-US" sz="1800" i="1">
                        <a:effectLst/>
                        <a:latin typeface="Cambria Math" panose="02040503050406030204" pitchFamily="18" charset="0"/>
                        <a:ea typeface="DengXia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cs typeface="Times New Roman" panose="02020603050405020304" pitchFamily="18" charset="0"/>
                          </a:rPr>
                        </m:ctrlPr>
                      </m:sSubPr>
                      <m:e>
                        <m:acc>
                          <m:accPr>
                            <m:chr m:val="̂"/>
                            <m:ctrlPr>
                              <a:rPr lang="en-US" sz="1400" i="1">
                                <a:effectLst/>
                                <a:latin typeface="Cambria Math" panose="02040503050406030204" pitchFamily="18" charset="0"/>
                                <a:cs typeface="Times New Roman" panose="02020603050405020304" pitchFamily="18" charset="0"/>
                              </a:rPr>
                            </m:ctrlPr>
                          </m:accPr>
                          <m:e>
                            <m:r>
                              <a:rPr lang="en-US" sz="1800" i="1">
                                <a:effectLst/>
                                <a:latin typeface="Cambria Math" panose="02040503050406030204" pitchFamily="18" charset="0"/>
                                <a:ea typeface="DengXian" panose="02010600030101010101" pitchFamily="2" charset="-122"/>
                                <a:cs typeface="Times New Roman" panose="02020603050405020304" pitchFamily="18" charset="0"/>
                              </a:rPr>
                              <m:t>𝜇</m:t>
                            </m:r>
                          </m:e>
                        </m:acc>
                      </m:e>
                      <m:sub>
                        <m:r>
                          <a:rPr lang="en-US" sz="1800" i="1">
                            <a:effectLst/>
                            <a:latin typeface="Cambria Math" panose="02040503050406030204" pitchFamily="18" charset="0"/>
                            <a:ea typeface="DengXian" panose="02010600030101010101" pitchFamily="2" charset="-122"/>
                            <a:cs typeface="Times New Roman" panose="02020603050405020304" pitchFamily="18" charset="0"/>
                          </a:rPr>
                          <m:t>𝑖</m:t>
                        </m:r>
                      </m:sub>
                    </m:sSub>
                    <m:r>
                      <a:rPr lang="en-US" sz="1800" i="1">
                        <a:effectLst/>
                        <a:latin typeface="Cambria Math" panose="02040503050406030204" pitchFamily="18" charset="0"/>
                        <a:ea typeface="DengXia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cs typeface="Times New Roman" panose="02020603050405020304" pitchFamily="18" charset="0"/>
                          </a:rPr>
                        </m:ctrlPr>
                      </m:sSubPr>
                      <m:e>
                        <m:acc>
                          <m:accPr>
                            <m:chr m:val="̂"/>
                            <m:ctrlPr>
                              <a:rPr lang="en-US" sz="1400" i="1">
                                <a:effectLst/>
                                <a:latin typeface="Cambria Math" panose="02040503050406030204" pitchFamily="18" charset="0"/>
                                <a:cs typeface="Times New Roman" panose="02020603050405020304" pitchFamily="18" charset="0"/>
                              </a:rPr>
                            </m:ctrlPr>
                          </m:accPr>
                          <m:e>
                            <m:r>
                              <a:rPr lang="en-US" sz="1800" i="1">
                                <a:effectLst/>
                                <a:latin typeface="Cambria Math" panose="02040503050406030204" pitchFamily="18" charset="0"/>
                                <a:ea typeface="DengXian" panose="02010600030101010101" pitchFamily="2" charset="-122"/>
                                <a:cs typeface="Times New Roman" panose="02020603050405020304" pitchFamily="18" charset="0"/>
                              </a:rPr>
                              <m:t>𝑓</m:t>
                            </m:r>
                          </m:e>
                        </m:acc>
                      </m:e>
                      <m:sub>
                        <m:r>
                          <a:rPr lang="en-US" sz="1800" i="1">
                            <a:effectLst/>
                            <a:latin typeface="Cambria Math" panose="02040503050406030204" pitchFamily="18" charset="0"/>
                            <a:ea typeface="DengXian" panose="02010600030101010101" pitchFamily="2" charset="-122"/>
                            <a:cs typeface="Times New Roman" panose="02020603050405020304" pitchFamily="18" charset="0"/>
                          </a:rPr>
                          <m:t>𝑖</m:t>
                        </m:r>
                      </m:sub>
                    </m:sSub>
                    <m:r>
                      <a:rPr lang="en-US" sz="1800" i="1">
                        <a:effectLst/>
                        <a:latin typeface="Cambria Math" panose="02040503050406030204" pitchFamily="18" charset="0"/>
                        <a:ea typeface="DengXia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cs typeface="Times New Roman" panose="02020603050405020304" pitchFamily="18" charset="0"/>
                          </a:rPr>
                        </m:ctrlPr>
                      </m:sSubPr>
                      <m:e>
                        <m:r>
                          <a:rPr lang="en-US" sz="1800" i="1">
                            <a:effectLst/>
                            <a:latin typeface="Cambria Math" panose="02040503050406030204" pitchFamily="18" charset="0"/>
                            <a:ea typeface="DengXian" panose="02010600030101010101" pitchFamily="2" charset="-122"/>
                            <a:cs typeface="Times New Roman" panose="02020603050405020304" pitchFamily="18" charset="0"/>
                          </a:rPr>
                          <m:t>𝑦</m:t>
                        </m:r>
                      </m:e>
                      <m:sub>
                        <m:r>
                          <a:rPr lang="en-US" sz="1800" i="1">
                            <a:effectLst/>
                            <a:latin typeface="Cambria Math" panose="02040503050406030204" pitchFamily="18" charset="0"/>
                            <a:ea typeface="DengXian" panose="02010600030101010101" pitchFamily="2" charset="-122"/>
                            <a:cs typeface="Times New Roman" panose="02020603050405020304" pitchFamily="18" charset="0"/>
                          </a:rPr>
                          <m:t>𝑗</m:t>
                        </m:r>
                      </m:sub>
                    </m:sSub>
                    <m:r>
                      <a:rPr lang="en-US" sz="1800" i="1">
                        <a:effectLst/>
                        <a:latin typeface="Cambria Math" panose="02040503050406030204" pitchFamily="18" charset="0"/>
                        <a:ea typeface="DengXian" panose="02010600030101010101" pitchFamily="2" charset="-122"/>
                        <a:cs typeface="Times New Roman" panose="02020603050405020304" pitchFamily="18" charset="0"/>
                      </a:rPr>
                      <m:t>)</m:t>
                    </m:r>
                  </m:oMath>
                </a14:m>
                <a:r>
                  <a:rPr lang="en-US" sz="1800" dirty="0">
                    <a:effectLst/>
                    <a:latin typeface="Times New Roman" panose="02020603050405020304" pitchFamily="18" charset="0"/>
                    <a:ea typeface="DengXian" panose="02010600030101010101" pitchFamily="2" charset="-122"/>
                  </a:rPr>
                  <a:t> and repeat this step to form a </a:t>
                </a:r>
                <a14:m>
                  <m:oMath xmlns:m="http://schemas.openxmlformats.org/officeDocument/2006/math">
                    <m:r>
                      <a:rPr lang="en-US" sz="1800" i="1">
                        <a:effectLst/>
                        <a:latin typeface="Cambria Math" panose="02040503050406030204" pitchFamily="18" charset="0"/>
                        <a:ea typeface="DengXian" panose="02010600030101010101" pitchFamily="2" charset="-122"/>
                        <a:cs typeface="Times New Roman" panose="02020603050405020304" pitchFamily="18" charset="0"/>
                      </a:rPr>
                      <m:t>𝑚</m:t>
                    </m:r>
                    <m:r>
                      <a:rPr lang="en-US" sz="1800" i="1">
                        <a:effectLst/>
                        <a:latin typeface="Cambria Math" panose="02040503050406030204" pitchFamily="18" charset="0"/>
                        <a:ea typeface="DengXian" panose="02010600030101010101" pitchFamily="2" charset="-122"/>
                        <a:cs typeface="Times New Roman" panose="02020603050405020304" pitchFamily="18" charset="0"/>
                      </a:rPr>
                      <m:t>×</m:t>
                    </m:r>
                    <m:r>
                      <a:rPr lang="en-US" sz="1800" i="1">
                        <a:effectLst/>
                        <a:latin typeface="Cambria Math" panose="02040503050406030204" pitchFamily="18" charset="0"/>
                        <a:ea typeface="DengXian" panose="02010600030101010101" pitchFamily="2" charset="-122"/>
                        <a:cs typeface="Times New Roman" panose="02020603050405020304" pitchFamily="18" charset="0"/>
                      </a:rPr>
                      <m:t>𝑛</m:t>
                    </m:r>
                    <m:r>
                      <a:rPr lang="en-US" sz="1800" i="1">
                        <a:effectLst/>
                        <a:latin typeface="Cambria Math" panose="02040503050406030204" pitchFamily="18" charset="0"/>
                        <a:ea typeface="DengXian" panose="02010600030101010101" pitchFamily="2" charset="-122"/>
                        <a:cs typeface="Times New Roman" panose="02020603050405020304" pitchFamily="18" charset="0"/>
                      </a:rPr>
                      <m:t> </m:t>
                    </m:r>
                    <m:r>
                      <a:rPr lang="en-US" sz="1800" i="1">
                        <a:effectLst/>
                        <a:latin typeface="Cambria Math" panose="02040503050406030204" pitchFamily="18" charset="0"/>
                        <a:ea typeface="DengXian" panose="02010600030101010101" pitchFamily="2" charset="-122"/>
                        <a:cs typeface="Times New Roman" panose="02020603050405020304" pitchFamily="18" charset="0"/>
                      </a:rPr>
                      <m:t>𝑟𝑒𝑠𝑖𝑑𝑢𝑎𝑙</m:t>
                    </m:r>
                    <m:r>
                      <a:rPr lang="en-US" sz="1800" i="1">
                        <a:effectLst/>
                        <a:latin typeface="Cambria Math" panose="02040503050406030204" pitchFamily="18" charset="0"/>
                        <a:ea typeface="DengXian" panose="02010600030101010101" pitchFamily="2" charset="-122"/>
                        <a:cs typeface="Times New Roman" panose="02020603050405020304" pitchFamily="18" charset="0"/>
                      </a:rPr>
                      <m:t> </m:t>
                    </m:r>
                    <m:r>
                      <a:rPr lang="en-US" sz="1800" i="1">
                        <a:effectLst/>
                        <a:latin typeface="Cambria Math" panose="02040503050406030204" pitchFamily="18" charset="0"/>
                        <a:ea typeface="DengXian" panose="02010600030101010101" pitchFamily="2" charset="-122"/>
                        <a:cs typeface="Times New Roman" panose="02020603050405020304" pitchFamily="18" charset="0"/>
                      </a:rPr>
                      <m:t>𝑚𝑎𝑡𝑟𝑖𝑥</m:t>
                    </m:r>
                    <m:r>
                      <a:rPr lang="en-US" sz="1800" i="1">
                        <a:effectLst/>
                        <a:latin typeface="Cambria Math" panose="02040503050406030204" pitchFamily="18" charset="0"/>
                        <a:ea typeface="DengXian" panose="02010600030101010101" pitchFamily="2" charset="-122"/>
                        <a:cs typeface="Times New Roman" panose="02020603050405020304" pitchFamily="18" charset="0"/>
                      </a:rPr>
                      <m:t> </m:t>
                    </m:r>
                    <m:r>
                      <a:rPr lang="en-US" sz="1800" b="1" i="1">
                        <a:effectLst/>
                        <a:latin typeface="Cambria Math" panose="02040503050406030204" pitchFamily="18" charset="0"/>
                        <a:ea typeface="DengXian" panose="02010600030101010101" pitchFamily="2" charset="-122"/>
                        <a:cs typeface="Times New Roman" panose="02020603050405020304" pitchFamily="18" charset="0"/>
                      </a:rPr>
                      <m:t>𝑹</m:t>
                    </m:r>
                  </m:oMath>
                </a14:m>
                <a:r>
                  <a:rPr lang="en-US" sz="1800" b="1" dirty="0">
                    <a:effectLst/>
                    <a:latin typeface="Times New Roman" panose="02020603050405020304" pitchFamily="18" charset="0"/>
                    <a:ea typeface="DengXian" panose="02010600030101010101" pitchFamily="2" charset="-122"/>
                  </a:rPr>
                  <a:t>. </a:t>
                </a:r>
                <a:r>
                  <a:rPr lang="en-US" sz="1800" dirty="0">
                    <a:latin typeface="Times New Roman" panose="02020603050405020304" pitchFamily="18" charset="0"/>
                    <a:ea typeface="DengXian" panose="02010600030101010101" pitchFamily="2" charset="-122"/>
                  </a:rPr>
                  <a:t>(Remove the effects of measured variables)</a:t>
                </a:r>
              </a:p>
              <a:p>
                <a:endParaRPr lang="en-US" sz="1800" dirty="0">
                  <a:latin typeface="Times New Roman" panose="02020603050405020304" pitchFamily="18" charset="0"/>
                  <a:ea typeface="DengXian" panose="02010600030101010101" pitchFamily="2" charset="-122"/>
                </a:endParaRPr>
              </a:p>
              <a:p>
                <a:r>
                  <a:rPr lang="en-US" sz="1800" dirty="0">
                    <a:latin typeface="Times New Roman" panose="02020603050405020304" pitchFamily="18" charset="0"/>
                    <a:ea typeface="DengXian" panose="02010600030101010101" pitchFamily="2" charset="-122"/>
                  </a:rPr>
                  <a:t>C</a:t>
                </a:r>
                <a:r>
                  <a:rPr lang="en-US" sz="1800" dirty="0">
                    <a:effectLst/>
                    <a:latin typeface="Times New Roman" panose="02020603050405020304" pitchFamily="18" charset="0"/>
                    <a:ea typeface="DengXian" panose="02010600030101010101" pitchFamily="2" charset="-122"/>
                  </a:rPr>
                  <a:t>ompute the covariance matrix </a:t>
                </a:r>
                <a:r>
                  <a:rPr lang="en-US" sz="1800" b="1" dirty="0">
                    <a:effectLst/>
                    <a:latin typeface="Times New Roman" panose="02020603050405020304" pitchFamily="18" charset="0"/>
                    <a:ea typeface="DengXian" panose="02010600030101010101" pitchFamily="2" charset="-122"/>
                  </a:rPr>
                  <a:t>M </a:t>
                </a:r>
                <a:r>
                  <a:rPr lang="en-US" sz="1800" dirty="0">
                    <a:effectLst/>
                    <a:latin typeface="Times New Roman" panose="02020603050405020304" pitchFamily="18" charset="0"/>
                    <a:ea typeface="DengXian" panose="02010600030101010101" pitchFamily="2" charset="-122"/>
                  </a:rPr>
                  <a:t>and derive the eigenvalues and eigenvectors.</a:t>
                </a:r>
              </a:p>
              <a:p>
                <a:endParaRPr lang="en-US" sz="1800" dirty="0">
                  <a:latin typeface="Times New Roman" panose="02020603050405020304" pitchFamily="18" charset="0"/>
                  <a:ea typeface="DengXian" panose="02010600030101010101" pitchFamily="2" charset="-122"/>
                </a:endParaRPr>
              </a:p>
              <a:p>
                <a:r>
                  <a:rPr lang="en-US" sz="1800" dirty="0">
                    <a:latin typeface="Times New Roman" panose="02020603050405020304" pitchFamily="18" charset="0"/>
                    <a:ea typeface="DengXian" panose="02010600030101010101" pitchFamily="2" charset="-122"/>
                  </a:rPr>
                  <a:t>Sort the top K eigenvectors and choose them as expected surrogate variables.</a:t>
                </a:r>
                <a:endParaRPr lang="en-US" sz="1800" dirty="0"/>
              </a:p>
            </p:txBody>
          </p:sp>
        </mc:Choice>
        <mc:Fallback xmlns="">
          <p:sp>
            <p:nvSpPr>
              <p:cNvPr id="3" name="Content Placeholder 2">
                <a:extLst>
                  <a:ext uri="{FF2B5EF4-FFF2-40B4-BE49-F238E27FC236}">
                    <a16:creationId xmlns:a16="http://schemas.microsoft.com/office/drawing/2014/main" id="{F16E3BD3-7E0C-0BFE-F40C-DF3A56000E52}"/>
                  </a:ext>
                </a:extLst>
              </p:cNvPr>
              <p:cNvSpPr>
                <a:spLocks noGrp="1" noRot="1" noChangeAspect="1" noMove="1" noResize="1" noEditPoints="1" noAdjustHandles="1" noChangeArrowheads="1" noChangeShapeType="1" noTextEdit="1"/>
              </p:cNvSpPr>
              <p:nvPr>
                <p:ph idx="1"/>
              </p:nvPr>
            </p:nvSpPr>
            <p:spPr>
              <a:xfrm>
                <a:off x="685800" y="1085850"/>
                <a:ext cx="7772400" cy="2971800"/>
              </a:xfrm>
              <a:blipFill>
                <a:blip r:embed="rId3"/>
                <a:stretch>
                  <a:fillRect l="-863" t="-1434" b="-29713"/>
                </a:stretch>
              </a:blipFill>
            </p:spPr>
            <p:txBody>
              <a:bodyPr/>
              <a:lstStyle/>
              <a:p>
                <a:r>
                  <a:rPr lang="en-US">
                    <a:noFill/>
                  </a:rPr>
                  <a:t> </a:t>
                </a:r>
              </a:p>
            </p:txBody>
          </p:sp>
        </mc:Fallback>
      </mc:AlternateContent>
    </p:spTree>
    <p:extLst>
      <p:ext uri="{BB962C8B-B14F-4D97-AF65-F5344CB8AC3E}">
        <p14:creationId xmlns:p14="http://schemas.microsoft.com/office/powerpoint/2010/main" val="3590613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A8D46-E63E-7F91-6492-4FF0DDDFD739}"/>
              </a:ext>
            </a:extLst>
          </p:cNvPr>
          <p:cNvSpPr>
            <a:spLocks noGrp="1"/>
          </p:cNvSpPr>
          <p:nvPr>
            <p:ph type="title"/>
          </p:nvPr>
        </p:nvSpPr>
        <p:spPr/>
        <p:txBody>
          <a:bodyPr/>
          <a:lstStyle/>
          <a:p>
            <a:r>
              <a:rPr lang="en-US" altLang="zh-CN" sz="2800" dirty="0"/>
              <a:t>Model Specification</a:t>
            </a:r>
            <a:endParaRPr lang="zh-CN" altLang="en-US" sz="2800" dirty="0"/>
          </a:p>
        </p:txBody>
      </p:sp>
      <p:sp>
        <p:nvSpPr>
          <p:cNvPr id="3" name="Content Placeholder 2">
            <a:extLst>
              <a:ext uri="{FF2B5EF4-FFF2-40B4-BE49-F238E27FC236}">
                <a16:creationId xmlns:a16="http://schemas.microsoft.com/office/drawing/2014/main" id="{B7A216EC-4342-B263-CA59-84A87BA4AD53}"/>
              </a:ext>
            </a:extLst>
          </p:cNvPr>
          <p:cNvSpPr>
            <a:spLocks noGrp="1"/>
          </p:cNvSpPr>
          <p:nvPr>
            <p:ph idx="1"/>
          </p:nvPr>
        </p:nvSpPr>
        <p:spPr>
          <a:xfrm>
            <a:off x="539552" y="987574"/>
            <a:ext cx="7772400" cy="3384376"/>
          </a:xfrm>
        </p:spPr>
        <p:txBody>
          <a:bodyPr/>
          <a:lstStyle/>
          <a:p>
            <a:pPr>
              <a:lnSpc>
                <a:spcPct val="150000"/>
              </a:lnSpc>
            </a:pPr>
            <a:r>
              <a:rPr lang="en-US" sz="1600" dirty="0">
                <a:ea typeface="DengXian" panose="02010600030101010101" pitchFamily="2" charset="-122"/>
              </a:rPr>
              <a:t>Linear regression.</a:t>
            </a:r>
          </a:p>
          <a:p>
            <a:pPr>
              <a:lnSpc>
                <a:spcPct val="150000"/>
              </a:lnSpc>
            </a:pPr>
            <a:endParaRPr lang="en-US" sz="1600" dirty="0">
              <a:effectLst/>
              <a:ea typeface="DengXian" panose="02010600030101010101" pitchFamily="2" charset="-122"/>
            </a:endParaRPr>
          </a:p>
          <a:p>
            <a:pPr>
              <a:lnSpc>
                <a:spcPct val="150000"/>
              </a:lnSpc>
            </a:pPr>
            <a:r>
              <a:rPr lang="en-US" sz="1600" dirty="0">
                <a:effectLst/>
                <a:ea typeface="DengXian" panose="02010600030101010101" pitchFamily="2" charset="-122"/>
              </a:rPr>
              <a:t>Outcome: DNA methylation CpG sites.</a:t>
            </a:r>
          </a:p>
          <a:p>
            <a:pPr>
              <a:lnSpc>
                <a:spcPct val="150000"/>
              </a:lnSpc>
            </a:pPr>
            <a:endParaRPr lang="en-US" sz="1600" dirty="0">
              <a:ea typeface="DengXian" panose="02010600030101010101" pitchFamily="2" charset="-122"/>
            </a:endParaRPr>
          </a:p>
          <a:p>
            <a:pPr>
              <a:lnSpc>
                <a:spcPct val="150000"/>
              </a:lnSpc>
            </a:pPr>
            <a:r>
              <a:rPr lang="en-US" sz="1600" dirty="0">
                <a:effectLst/>
                <a:ea typeface="DengXian" panose="02010600030101010101" pitchFamily="2" charset="-122"/>
              </a:rPr>
              <a:t>Exposure variables: linoleic acid (LA), </a:t>
            </a:r>
            <a:r>
              <a:rPr lang="en-US" sz="1600" dirty="0" err="1">
                <a:effectLst/>
                <a:ea typeface="DengXian" panose="02010600030101010101" pitchFamily="2" charset="-122"/>
              </a:rPr>
              <a:t>eicosadienoic</a:t>
            </a:r>
            <a:r>
              <a:rPr lang="en-US" sz="1600" dirty="0">
                <a:effectLst/>
                <a:ea typeface="DengXian" panose="02010600030101010101" pitchFamily="2" charset="-122"/>
              </a:rPr>
              <a:t> acid (EDA),</a:t>
            </a:r>
          </a:p>
          <a:p>
            <a:pPr marL="0" indent="0">
              <a:lnSpc>
                <a:spcPct val="150000"/>
              </a:lnSpc>
              <a:buNone/>
            </a:pPr>
            <a:r>
              <a:rPr lang="en-US" sz="1600" dirty="0">
                <a:effectLst/>
                <a:ea typeface="DengXian" panose="02010600030101010101" pitchFamily="2" charset="-122"/>
              </a:rPr>
              <a:t> gamma-linolenic acid (GLA), </a:t>
            </a:r>
            <a:r>
              <a:rPr lang="en-US" sz="1600" dirty="0" err="1">
                <a:effectLst/>
                <a:ea typeface="DengXian" panose="02010600030101010101" pitchFamily="2" charset="-122"/>
              </a:rPr>
              <a:t>dihommo</a:t>
            </a:r>
            <a:r>
              <a:rPr lang="en-US" sz="1600" dirty="0">
                <a:effectLst/>
                <a:ea typeface="DengXian" panose="02010600030101010101" pitchFamily="2" charset="-122"/>
              </a:rPr>
              <a:t>-gamma-linolenic acid (DGLA), </a:t>
            </a:r>
          </a:p>
          <a:p>
            <a:pPr marL="0" indent="0">
              <a:lnSpc>
                <a:spcPct val="150000"/>
              </a:lnSpc>
              <a:buNone/>
            </a:pPr>
            <a:r>
              <a:rPr lang="en-US" sz="1600" dirty="0">
                <a:effectLst/>
                <a:ea typeface="DengXian" panose="02010600030101010101" pitchFamily="2" charset="-122"/>
              </a:rPr>
              <a:t>arachidonic acid (AA). </a:t>
            </a:r>
          </a:p>
          <a:p>
            <a:pPr>
              <a:lnSpc>
                <a:spcPct val="150000"/>
              </a:lnSpc>
            </a:pPr>
            <a:endParaRPr lang="en-US" sz="1600" dirty="0">
              <a:ea typeface="DengXian" panose="02010600030101010101" pitchFamily="2" charset="-122"/>
            </a:endParaRPr>
          </a:p>
          <a:p>
            <a:pPr>
              <a:lnSpc>
                <a:spcPct val="150000"/>
              </a:lnSpc>
            </a:pPr>
            <a:r>
              <a:rPr lang="en-US" sz="1600" dirty="0">
                <a:effectLst/>
                <a:ea typeface="DengXian" panose="02010600030101010101" pitchFamily="2" charset="-122"/>
              </a:rPr>
              <a:t>Covariates: age, sex, race, BMI, etc. </a:t>
            </a:r>
            <a:r>
              <a:rPr lang="en-US" sz="1600" dirty="0">
                <a:ea typeface="DengXian" panose="02010600030101010101" pitchFamily="2" charset="-122"/>
              </a:rPr>
              <a:t>S</a:t>
            </a:r>
            <a:r>
              <a:rPr lang="en-US" sz="1600" dirty="0">
                <a:effectLst/>
                <a:ea typeface="DengXian" panose="02010600030101010101" pitchFamily="2" charset="-122"/>
              </a:rPr>
              <a:t>urrogate variables are included.  </a:t>
            </a:r>
          </a:p>
          <a:p>
            <a:pPr>
              <a:lnSpc>
                <a:spcPct val="150000"/>
              </a:lnSpc>
            </a:pPr>
            <a:endParaRPr lang="en-US" sz="1600" dirty="0">
              <a:effectLst/>
              <a:ea typeface="DengXian" panose="02010600030101010101" pitchFamily="2" charset="-122"/>
            </a:endParaRPr>
          </a:p>
          <a:p>
            <a:pPr marL="0" indent="0">
              <a:lnSpc>
                <a:spcPct val="150000"/>
              </a:lnSpc>
              <a:buNone/>
            </a:pPr>
            <a:endParaRPr lang="en-US" sz="1800" dirty="0">
              <a:latin typeface="Times New Roman" panose="02020603050405020304" pitchFamily="18" charset="0"/>
              <a:ea typeface="DengXian" panose="02010600030101010101" pitchFamily="2" charset="-122"/>
            </a:endParaRPr>
          </a:p>
        </p:txBody>
      </p:sp>
      <p:pic>
        <p:nvPicPr>
          <p:cNvPr id="5" name="Picture 4">
            <a:extLst>
              <a:ext uri="{FF2B5EF4-FFF2-40B4-BE49-F238E27FC236}">
                <a16:creationId xmlns:a16="http://schemas.microsoft.com/office/drawing/2014/main" id="{F1BD82D1-1AF3-A654-F59C-408621BFD2B3}"/>
              </a:ext>
            </a:extLst>
          </p:cNvPr>
          <p:cNvPicPr>
            <a:picLocks noChangeAspect="1"/>
          </p:cNvPicPr>
          <p:nvPr/>
        </p:nvPicPr>
        <p:blipFill>
          <a:blip r:embed="rId3"/>
          <a:stretch>
            <a:fillRect/>
          </a:stretch>
        </p:blipFill>
        <p:spPr>
          <a:xfrm>
            <a:off x="5220072" y="159482"/>
            <a:ext cx="3712534" cy="2520280"/>
          </a:xfrm>
          <a:prstGeom prst="rect">
            <a:avLst/>
          </a:prstGeom>
        </p:spPr>
      </p:pic>
    </p:spTree>
    <p:extLst>
      <p:ext uri="{BB962C8B-B14F-4D97-AF65-F5344CB8AC3E}">
        <p14:creationId xmlns:p14="http://schemas.microsoft.com/office/powerpoint/2010/main" val="2025870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10D41-4A3D-FABE-D04B-B94E4659A77B}"/>
              </a:ext>
            </a:extLst>
          </p:cNvPr>
          <p:cNvSpPr>
            <a:spLocks noGrp="1"/>
          </p:cNvSpPr>
          <p:nvPr>
            <p:ph type="title"/>
          </p:nvPr>
        </p:nvSpPr>
        <p:spPr/>
        <p:txBody>
          <a:bodyPr/>
          <a:lstStyle/>
          <a:p>
            <a:r>
              <a:rPr lang="en-US" altLang="zh-CN" sz="2800" dirty="0"/>
              <a:t>Results: Table 1 Descriptive Table</a:t>
            </a:r>
            <a:endParaRPr lang="zh-CN" altLang="en-US" sz="2800" dirty="0"/>
          </a:p>
        </p:txBody>
      </p:sp>
      <p:sp>
        <p:nvSpPr>
          <p:cNvPr id="3" name="Content Placeholder 2">
            <a:extLst>
              <a:ext uri="{FF2B5EF4-FFF2-40B4-BE49-F238E27FC236}">
                <a16:creationId xmlns:a16="http://schemas.microsoft.com/office/drawing/2014/main" id="{885C56A3-E1AE-858C-1D1B-9146B46057D9}"/>
              </a:ext>
            </a:extLst>
          </p:cNvPr>
          <p:cNvSpPr>
            <a:spLocks noGrp="1"/>
          </p:cNvSpPr>
          <p:nvPr>
            <p:ph idx="1"/>
          </p:nvPr>
        </p:nvSpPr>
        <p:spPr>
          <a:xfrm>
            <a:off x="683052" y="915566"/>
            <a:ext cx="7772400" cy="2971800"/>
          </a:xfrm>
        </p:spPr>
        <p:txBody>
          <a:bodyPr/>
          <a:lstStyle/>
          <a:p>
            <a:pPr marL="0" indent="0">
              <a:buNone/>
            </a:pPr>
            <a:endParaRPr lang="en-US" altLang="zh-CN" sz="1600" dirty="0">
              <a:effectLst/>
              <a:ea typeface="Cambria Math" panose="02040503050406030204" pitchFamily="18" charset="0"/>
              <a:cs typeface="Cambria Math" panose="02040503050406030204" pitchFamily="18" charset="0"/>
            </a:endParaRPr>
          </a:p>
          <a:p>
            <a:r>
              <a:rPr lang="en-US" altLang="zh-CN" sz="1800" dirty="0"/>
              <a:t>7 covariates in total: 4 categorical, 3 quantitative</a:t>
            </a:r>
          </a:p>
          <a:p>
            <a:endParaRPr lang="en-US" altLang="zh-CN" sz="1800" dirty="0"/>
          </a:p>
          <a:p>
            <a:r>
              <a:rPr lang="en-US" altLang="zh-CN" sz="1800" dirty="0"/>
              <a:t>Categorical: proportion and percentage.</a:t>
            </a:r>
          </a:p>
          <a:p>
            <a:endParaRPr lang="en-US" altLang="zh-CN" sz="1800" dirty="0"/>
          </a:p>
          <a:p>
            <a:r>
              <a:rPr lang="en-US" altLang="zh-CN" sz="1800" dirty="0"/>
              <a:t>Quantitative: mean, median and standard deviation.</a:t>
            </a:r>
          </a:p>
          <a:p>
            <a:endParaRPr lang="en-US" altLang="zh-CN" sz="1600" dirty="0"/>
          </a:p>
          <a:p>
            <a:pPr marL="0" indent="0">
              <a:buNone/>
            </a:pPr>
            <a:endParaRPr lang="zh-CN" altLang="en-US" sz="1600" dirty="0"/>
          </a:p>
        </p:txBody>
      </p:sp>
      <p:pic>
        <p:nvPicPr>
          <p:cNvPr id="4" name="Picture 3">
            <a:extLst>
              <a:ext uri="{FF2B5EF4-FFF2-40B4-BE49-F238E27FC236}">
                <a16:creationId xmlns:a16="http://schemas.microsoft.com/office/drawing/2014/main" id="{F95E82B1-C4C6-8798-8EA7-3DAF5EC3BD01}"/>
              </a:ext>
            </a:extLst>
          </p:cNvPr>
          <p:cNvPicPr>
            <a:picLocks noChangeAspect="1"/>
          </p:cNvPicPr>
          <p:nvPr/>
        </p:nvPicPr>
        <p:blipFill>
          <a:blip r:embed="rId2"/>
          <a:stretch>
            <a:fillRect/>
          </a:stretch>
        </p:blipFill>
        <p:spPr>
          <a:xfrm>
            <a:off x="6444208" y="29726"/>
            <a:ext cx="2304256" cy="4852957"/>
          </a:xfrm>
          <a:prstGeom prst="rect">
            <a:avLst/>
          </a:prstGeom>
        </p:spPr>
      </p:pic>
    </p:spTree>
    <p:extLst>
      <p:ext uri="{BB962C8B-B14F-4D97-AF65-F5344CB8AC3E}">
        <p14:creationId xmlns:p14="http://schemas.microsoft.com/office/powerpoint/2010/main" val="1783816484"/>
      </p:ext>
    </p:extLst>
  </p:cSld>
  <p:clrMapOvr>
    <a:masterClrMapping/>
  </p:clrMapOvr>
</p:sld>
</file>

<file path=ppt/theme/theme1.xml><?xml version="1.0" encoding="utf-8"?>
<a:theme xmlns:a="http://schemas.openxmlformats.org/drawingml/2006/main" name="SVP-regents-PowerPoint-HD-3">
  <a:themeElements>
    <a:clrScheme name="Custom 1">
      <a:dk1>
        <a:sysClr val="windowText" lastClr="000000"/>
      </a:dk1>
      <a:lt1>
        <a:sysClr val="window" lastClr="FFFFFF"/>
      </a:lt1>
      <a:dk2>
        <a:srgbClr val="1F497D"/>
      </a:dk2>
      <a:lt2>
        <a:srgbClr val="D7D9D7"/>
      </a:lt2>
      <a:accent1>
        <a:srgbClr val="7A0019"/>
      </a:accent1>
      <a:accent2>
        <a:srgbClr val="FFCC33"/>
      </a:accent2>
      <a:accent3>
        <a:srgbClr val="C82936"/>
      </a:accent3>
      <a:accent4>
        <a:srgbClr val="003D4C"/>
      </a:accent4>
      <a:accent5>
        <a:srgbClr val="79C9C7"/>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cs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cs typeface="ＭＳ Ｐゴシック" charset="0"/>
          </a:defRPr>
        </a:defPPr>
      </a:lst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UMN-HD-1</Template>
  <TotalTime>4019</TotalTime>
  <Words>1149</Words>
  <Application>Microsoft Office PowerPoint</Application>
  <PresentationFormat>On-screen Show (16:9)</PresentationFormat>
  <Paragraphs>147</Paragraphs>
  <Slides>19</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DengXian</vt:lpstr>
      <vt:lpstr>DengXian</vt:lpstr>
      <vt:lpstr>Aptos</vt:lpstr>
      <vt:lpstr>Arial</vt:lpstr>
      <vt:lpstr>Cambria Math</vt:lpstr>
      <vt:lpstr>Corbel</vt:lpstr>
      <vt:lpstr>Times New Roman</vt:lpstr>
      <vt:lpstr>SVP-regents-PowerPoint-HD-3</vt:lpstr>
      <vt:lpstr>Relationship of Omega-6 Polyunsaturated Fatty Acids and DNA Methylation in the Multi-Ethnic Study of Atherosclerosis</vt:lpstr>
      <vt:lpstr>Background</vt:lpstr>
      <vt:lpstr>DNA Methylation</vt:lpstr>
      <vt:lpstr>Research Hypothesis</vt:lpstr>
      <vt:lpstr>Methods: Data Collection</vt:lpstr>
      <vt:lpstr>Surrogate Variable Analysis (SVA)</vt:lpstr>
      <vt:lpstr>How SVA Works / SVA Algorithm</vt:lpstr>
      <vt:lpstr>Model Specification</vt:lpstr>
      <vt:lpstr>Results: Table 1 Descriptive Table</vt:lpstr>
      <vt:lpstr>Manhattan Plots (Overview)</vt:lpstr>
      <vt:lpstr>Manhattan Plot: LA</vt:lpstr>
      <vt:lpstr>Manhattan Plot: AA</vt:lpstr>
      <vt:lpstr>Manhattan Plots: DGLA / EDA</vt:lpstr>
      <vt:lpstr>Manhattan Plot: GLA</vt:lpstr>
      <vt:lpstr>QQ-plots</vt:lpstr>
      <vt:lpstr>Discussion: Summary</vt:lpstr>
      <vt:lpstr>Discussion: Summary</vt:lpstr>
      <vt:lpstr>Limitation / Future Work</vt:lpstr>
      <vt:lpstr>Acknowledgement</vt:lpstr>
    </vt:vector>
  </TitlesOfParts>
  <Company>University Relations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蒋 子任</dc:creator>
  <cp:lastModifiedBy>1391507495@qq.com</cp:lastModifiedBy>
  <cp:revision>39</cp:revision>
  <dcterms:created xsi:type="dcterms:W3CDTF">2022-02-01T01:41:39Z</dcterms:created>
  <dcterms:modified xsi:type="dcterms:W3CDTF">2024-06-11T14:44:53Z</dcterms:modified>
</cp:coreProperties>
</file>