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74" r:id="rId5"/>
    <p:sldId id="273" r:id="rId6"/>
    <p:sldId id="275" r:id="rId7"/>
    <p:sldId id="261" r:id="rId8"/>
    <p:sldId id="260" r:id="rId9"/>
    <p:sldId id="259" r:id="rId10"/>
    <p:sldId id="262" r:id="rId11"/>
    <p:sldId id="276" r:id="rId12"/>
    <p:sldId id="278" r:id="rId13"/>
    <p:sldId id="280" r:id="rId14"/>
    <p:sldId id="281" r:id="rId15"/>
    <p:sldId id="283" r:id="rId16"/>
    <p:sldId id="282" r:id="rId17"/>
    <p:sldId id="263" r:id="rId18"/>
    <p:sldId id="279" r:id="rId19"/>
    <p:sldId id="284" r:id="rId20"/>
    <p:sldId id="264" r:id="rId21"/>
    <p:sldId id="285" r:id="rId22"/>
    <p:sldId id="286" r:id="rId23"/>
    <p:sldId id="287" r:id="rId24"/>
    <p:sldId id="289" r:id="rId25"/>
    <p:sldId id="265" r:id="rId26"/>
    <p:sldId id="266" r:id="rId27"/>
    <p:sldId id="267" r:id="rId28"/>
    <p:sldId id="268" r:id="rId29"/>
    <p:sldId id="269" r:id="rId30"/>
    <p:sldId id="270" r:id="rId31"/>
    <p:sldId id="271" r:id="rId32"/>
    <p:sldId id="272" r:id="rId33"/>
    <p:sldId id="277"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3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7CBA37-254B-4C20-B620-A289CE7E7726}" type="datetimeFigureOut">
              <a:rPr lang="en-US" smtClean="0"/>
              <a:t>11/15/2014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C3D03E-BFAB-4F87-9182-899C44578550}" type="slidenum">
              <a:rPr lang="en-US" smtClean="0"/>
              <a:t>‹#›</a:t>
            </a:fld>
            <a:endParaRPr lang="en-US"/>
          </a:p>
        </p:txBody>
      </p:sp>
    </p:spTree>
    <p:extLst>
      <p:ext uri="{BB962C8B-B14F-4D97-AF65-F5344CB8AC3E}">
        <p14:creationId xmlns:p14="http://schemas.microsoft.com/office/powerpoint/2010/main" val="308837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a:t>
            </a:r>
            <a:r>
              <a:rPr lang="en-US" baseline="0" dirty="0" smtClean="0"/>
              <a:t> companies such as Google, Amazon need to deal with tremendous user request everyday. In order to guarantee the performance with low latency and high availability. These companies build data centers around the world.</a:t>
            </a:r>
            <a:endParaRPr lang="en-US" dirty="0"/>
          </a:p>
        </p:txBody>
      </p:sp>
      <p:sp>
        <p:nvSpPr>
          <p:cNvPr id="4" name="Slide Number Placeholder 3"/>
          <p:cNvSpPr>
            <a:spLocks noGrp="1"/>
          </p:cNvSpPr>
          <p:nvPr>
            <p:ph type="sldNum" sz="quarter" idx="10"/>
          </p:nvPr>
        </p:nvSpPr>
        <p:spPr/>
        <p:txBody>
          <a:bodyPr/>
          <a:lstStyle/>
          <a:p>
            <a:fld id="{D6C3D03E-BFAB-4F87-9182-899C44578550}" type="slidenum">
              <a:rPr lang="en-US" smtClean="0"/>
              <a:t>4</a:t>
            </a:fld>
            <a:endParaRPr lang="en-US"/>
          </a:p>
        </p:txBody>
      </p:sp>
    </p:spTree>
    <p:extLst>
      <p:ext uri="{BB962C8B-B14F-4D97-AF65-F5344CB8AC3E}">
        <p14:creationId xmlns:p14="http://schemas.microsoft.com/office/powerpoint/2010/main" val="4291028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power price is adjust dynamic by the power company in order to incentivize consumers to reduce their </a:t>
            </a:r>
            <a:r>
              <a:rPr lang="en-US" baseline="0" smtClean="0"/>
              <a:t>power usage when </a:t>
            </a:r>
            <a:r>
              <a:rPr lang="en-US" baseline="0" dirty="0" smtClean="0"/>
              <a:t>there has high power demand.</a:t>
            </a:r>
            <a:endParaRPr lang="en-US" dirty="0"/>
          </a:p>
        </p:txBody>
      </p:sp>
      <p:sp>
        <p:nvSpPr>
          <p:cNvPr id="4" name="Slide Number Placeholder 3"/>
          <p:cNvSpPr>
            <a:spLocks noGrp="1"/>
          </p:cNvSpPr>
          <p:nvPr>
            <p:ph type="sldNum" sz="quarter" idx="10"/>
          </p:nvPr>
        </p:nvSpPr>
        <p:spPr/>
        <p:txBody>
          <a:bodyPr/>
          <a:lstStyle/>
          <a:p>
            <a:fld id="{D6C3D03E-BFAB-4F87-9182-899C44578550}" type="slidenum">
              <a:rPr lang="en-US" smtClean="0"/>
              <a:t>6</a:t>
            </a:fld>
            <a:endParaRPr lang="en-US"/>
          </a:p>
        </p:txBody>
      </p:sp>
    </p:spTree>
    <p:extLst>
      <p:ext uri="{BB962C8B-B14F-4D97-AF65-F5344CB8AC3E}">
        <p14:creationId xmlns:p14="http://schemas.microsoft.com/office/powerpoint/2010/main" val="288051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paper is to minimize the operation cost in the cloud</a:t>
            </a:r>
            <a:r>
              <a:rPr lang="en-US" baseline="0" dirty="0" smtClean="0"/>
              <a:t> which is the sum of the energy costs for executing workload at the data centers and the cost for migration jobs between data centers</a:t>
            </a:r>
            <a:endParaRPr lang="en-US" dirty="0"/>
          </a:p>
        </p:txBody>
      </p:sp>
      <p:sp>
        <p:nvSpPr>
          <p:cNvPr id="4" name="Slide Number Placeholder 3"/>
          <p:cNvSpPr>
            <a:spLocks noGrp="1"/>
          </p:cNvSpPr>
          <p:nvPr>
            <p:ph type="sldNum" sz="quarter" idx="10"/>
          </p:nvPr>
        </p:nvSpPr>
        <p:spPr/>
        <p:txBody>
          <a:bodyPr/>
          <a:lstStyle/>
          <a:p>
            <a:fld id="{D6C3D03E-BFAB-4F87-9182-899C44578550}" type="slidenum">
              <a:rPr lang="en-US" smtClean="0"/>
              <a:t>15</a:t>
            </a:fld>
            <a:endParaRPr lang="en-US"/>
          </a:p>
        </p:txBody>
      </p:sp>
    </p:spTree>
    <p:extLst>
      <p:ext uri="{BB962C8B-B14F-4D97-AF65-F5344CB8AC3E}">
        <p14:creationId xmlns:p14="http://schemas.microsoft.com/office/powerpoint/2010/main" val="1772584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there is no migration, still the data centers can improve the assignment by executing the delayed workload early in previous time slots without violating deadline </a:t>
            </a:r>
            <a:endParaRPr lang="en-US" dirty="0"/>
          </a:p>
        </p:txBody>
      </p:sp>
      <p:sp>
        <p:nvSpPr>
          <p:cNvPr id="4" name="Slide Number Placeholder 3"/>
          <p:cNvSpPr>
            <a:spLocks noGrp="1"/>
          </p:cNvSpPr>
          <p:nvPr>
            <p:ph type="sldNum" sz="quarter" idx="10"/>
          </p:nvPr>
        </p:nvSpPr>
        <p:spPr/>
        <p:txBody>
          <a:bodyPr/>
          <a:lstStyle/>
          <a:p>
            <a:fld id="{D6C3D03E-BFAB-4F87-9182-899C44578550}" type="slidenum">
              <a:rPr lang="en-US" smtClean="0"/>
              <a:t>24</a:t>
            </a:fld>
            <a:endParaRPr lang="en-US"/>
          </a:p>
        </p:txBody>
      </p:sp>
    </p:spTree>
    <p:extLst>
      <p:ext uri="{BB962C8B-B14F-4D97-AF65-F5344CB8AC3E}">
        <p14:creationId xmlns:p14="http://schemas.microsoft.com/office/powerpoint/2010/main" val="276672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3BF39BC-D0F0-4FD9-9928-F15A4B696DFB}" type="datetimeFigureOut">
              <a:rPr lang="en-US" smtClean="0"/>
              <a:t>11/15/2014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758D964-7A08-4BC5-AD0A-025D98C7071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BF39BC-D0F0-4FD9-9928-F15A4B696DFB}" type="datetimeFigureOut">
              <a:rPr lang="en-US" smtClean="0"/>
              <a:t>11/15/2014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8D964-7A08-4BC5-AD0A-025D98C707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BF39BC-D0F0-4FD9-9928-F15A4B696DFB}" type="datetimeFigureOut">
              <a:rPr lang="en-US" smtClean="0"/>
              <a:t>11/15/2014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8D964-7A08-4BC5-AD0A-025D98C707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3BF39BC-D0F0-4FD9-9928-F15A4B696DFB}" type="datetimeFigureOut">
              <a:rPr lang="en-US" smtClean="0"/>
              <a:t>11/15/2014</a:t>
            </a:fld>
            <a:endParaRPr lang="en-US"/>
          </a:p>
        </p:txBody>
      </p:sp>
      <p:sp>
        <p:nvSpPr>
          <p:cNvPr id="9" name="Slide Number Placeholder 8"/>
          <p:cNvSpPr>
            <a:spLocks noGrp="1"/>
          </p:cNvSpPr>
          <p:nvPr>
            <p:ph type="sldNum" sz="quarter" idx="15"/>
          </p:nvPr>
        </p:nvSpPr>
        <p:spPr/>
        <p:txBody>
          <a:bodyPr rtlCol="0"/>
          <a:lstStyle/>
          <a:p>
            <a:fld id="{6758D964-7A08-4BC5-AD0A-025D98C7071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3BF39BC-D0F0-4FD9-9928-F15A4B696DFB}" type="datetimeFigureOut">
              <a:rPr lang="en-US" smtClean="0"/>
              <a:t>11/15/2014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758D964-7A08-4BC5-AD0A-025D98C7071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3BF39BC-D0F0-4FD9-9928-F15A4B696DFB}" type="datetimeFigureOut">
              <a:rPr lang="en-US" smtClean="0"/>
              <a:t>11/15/2014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8D964-7A08-4BC5-AD0A-025D98C7071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3BF39BC-D0F0-4FD9-9928-F15A4B696DFB}" type="datetimeFigureOut">
              <a:rPr lang="en-US" smtClean="0"/>
              <a:t>11/15/2014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58D964-7A08-4BC5-AD0A-025D98C7071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3BF39BC-D0F0-4FD9-9928-F15A4B696DFB}" type="datetimeFigureOut">
              <a:rPr lang="en-US" smtClean="0"/>
              <a:t>11/15/2014</a:t>
            </a:fld>
            <a:endParaRPr lang="en-US"/>
          </a:p>
        </p:txBody>
      </p:sp>
      <p:sp>
        <p:nvSpPr>
          <p:cNvPr id="7" name="Slide Number Placeholder 6"/>
          <p:cNvSpPr>
            <a:spLocks noGrp="1"/>
          </p:cNvSpPr>
          <p:nvPr>
            <p:ph type="sldNum" sz="quarter" idx="11"/>
          </p:nvPr>
        </p:nvSpPr>
        <p:spPr/>
        <p:txBody>
          <a:bodyPr rtlCol="0"/>
          <a:lstStyle/>
          <a:p>
            <a:fld id="{6758D964-7A08-4BC5-AD0A-025D98C7071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F39BC-D0F0-4FD9-9928-F15A4B696DFB}" type="datetimeFigureOut">
              <a:rPr lang="en-US" smtClean="0"/>
              <a:t>11/15/2014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58D964-7A08-4BC5-AD0A-025D98C707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3BF39BC-D0F0-4FD9-9928-F15A4B696DFB}" type="datetimeFigureOut">
              <a:rPr lang="en-US" smtClean="0"/>
              <a:t>11/15/2014</a:t>
            </a:fld>
            <a:endParaRPr lang="en-US"/>
          </a:p>
        </p:txBody>
      </p:sp>
      <p:sp>
        <p:nvSpPr>
          <p:cNvPr id="22" name="Slide Number Placeholder 21"/>
          <p:cNvSpPr>
            <a:spLocks noGrp="1"/>
          </p:cNvSpPr>
          <p:nvPr>
            <p:ph type="sldNum" sz="quarter" idx="15"/>
          </p:nvPr>
        </p:nvSpPr>
        <p:spPr/>
        <p:txBody>
          <a:bodyPr rtlCol="0"/>
          <a:lstStyle/>
          <a:p>
            <a:fld id="{6758D964-7A08-4BC5-AD0A-025D98C7071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3BF39BC-D0F0-4FD9-9928-F15A4B696DFB}" type="datetimeFigureOut">
              <a:rPr lang="en-US" smtClean="0"/>
              <a:t>11/15/2014</a:t>
            </a:fld>
            <a:endParaRPr lang="en-US"/>
          </a:p>
        </p:txBody>
      </p:sp>
      <p:sp>
        <p:nvSpPr>
          <p:cNvPr id="18" name="Slide Number Placeholder 17"/>
          <p:cNvSpPr>
            <a:spLocks noGrp="1"/>
          </p:cNvSpPr>
          <p:nvPr>
            <p:ph type="sldNum" sz="quarter" idx="11"/>
          </p:nvPr>
        </p:nvSpPr>
        <p:spPr/>
        <p:txBody>
          <a:bodyPr rtlCol="0"/>
          <a:lstStyle/>
          <a:p>
            <a:fld id="{6758D964-7A08-4BC5-AD0A-025D98C7071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3BF39BC-D0F0-4FD9-9928-F15A4B696DFB}" type="datetimeFigureOut">
              <a:rPr lang="en-US" smtClean="0"/>
              <a:t>11/15/2014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758D964-7A08-4BC5-AD0A-025D98C707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6996" y="838200"/>
            <a:ext cx="7772400" cy="1470025"/>
          </a:xfrm>
        </p:spPr>
        <p:txBody>
          <a:bodyPr>
            <a:noAutofit/>
          </a:bodyPr>
          <a:lstStyle/>
          <a:p>
            <a:pPr algn="ctr"/>
            <a:r>
              <a:rPr lang="en-US" sz="3600" dirty="0" smtClean="0"/>
              <a:t>Energy Efficient </a:t>
            </a:r>
            <a:br>
              <a:rPr lang="en-US" sz="3600" dirty="0" smtClean="0"/>
            </a:br>
            <a:r>
              <a:rPr lang="en-US" sz="3600" dirty="0" smtClean="0"/>
              <a:t>Geographical Load Balancing </a:t>
            </a:r>
            <a:br>
              <a:rPr lang="en-US" sz="3600" dirty="0" smtClean="0"/>
            </a:br>
            <a:r>
              <a:rPr lang="en-US" sz="3600" dirty="0" smtClean="0"/>
              <a:t>via Dynamic Deferral of Workload</a:t>
            </a:r>
            <a:endParaRPr lang="en-US" sz="3600" dirty="0"/>
          </a:p>
        </p:txBody>
      </p:sp>
      <p:sp>
        <p:nvSpPr>
          <p:cNvPr id="3" name="Subtitle 2"/>
          <p:cNvSpPr>
            <a:spLocks noGrp="1"/>
          </p:cNvSpPr>
          <p:nvPr>
            <p:ph type="subTitle" idx="1"/>
          </p:nvPr>
        </p:nvSpPr>
        <p:spPr>
          <a:xfrm>
            <a:off x="1981200" y="2971800"/>
            <a:ext cx="6400800" cy="1752600"/>
          </a:xfrm>
        </p:spPr>
        <p:txBody>
          <a:bodyPr>
            <a:normAutofit/>
          </a:bodyPr>
          <a:lstStyle/>
          <a:p>
            <a:pPr algn="ctr"/>
            <a:r>
              <a:rPr lang="en-US" sz="2400" dirty="0" smtClean="0">
                <a:solidFill>
                  <a:schemeClr val="bg1">
                    <a:lumMod val="50000"/>
                  </a:schemeClr>
                </a:solidFill>
              </a:rPr>
              <a:t>M.A. Adna</a:t>
            </a:r>
            <a:r>
              <a:rPr lang="en-US" sz="2400" dirty="0">
                <a:solidFill>
                  <a:schemeClr val="bg1">
                    <a:lumMod val="50000"/>
                  </a:schemeClr>
                </a:solidFill>
              </a:rPr>
              <a:t>n</a:t>
            </a:r>
            <a:r>
              <a:rPr lang="en-US" sz="2400" dirty="0" smtClean="0">
                <a:solidFill>
                  <a:schemeClr val="bg1">
                    <a:lumMod val="50000"/>
                  </a:schemeClr>
                </a:solidFill>
              </a:rPr>
              <a:t>, R. Sugihara, R.K. Gupta</a:t>
            </a:r>
          </a:p>
          <a:p>
            <a:pPr algn="ctr"/>
            <a:r>
              <a:rPr lang="en-US" sz="2400" dirty="0" smtClean="0">
                <a:solidFill>
                  <a:schemeClr val="bg1">
                    <a:lumMod val="50000"/>
                  </a:schemeClr>
                </a:solidFill>
              </a:rPr>
              <a:t>CLOUD 2012</a:t>
            </a:r>
            <a:endParaRPr lang="en-US" sz="2400" dirty="0">
              <a:solidFill>
                <a:schemeClr val="bg1">
                  <a:lumMod val="50000"/>
                </a:schemeClr>
              </a:solidFill>
            </a:endParaRPr>
          </a:p>
        </p:txBody>
      </p:sp>
      <p:sp>
        <p:nvSpPr>
          <p:cNvPr id="4" name="TextBox 3"/>
          <p:cNvSpPr txBox="1"/>
          <p:nvPr/>
        </p:nvSpPr>
        <p:spPr>
          <a:xfrm>
            <a:off x="5811460" y="5181600"/>
            <a:ext cx="2886304" cy="1354217"/>
          </a:xfrm>
          <a:prstGeom prst="rect">
            <a:avLst/>
          </a:prstGeom>
          <a:noFill/>
        </p:spPr>
        <p:txBody>
          <a:bodyPr wrap="none" rtlCol="0">
            <a:spAutoFit/>
          </a:bodyPr>
          <a:lstStyle/>
          <a:p>
            <a:pPr algn="ctr">
              <a:spcBef>
                <a:spcPts val="600"/>
              </a:spcBef>
              <a:buClr>
                <a:schemeClr val="accent1"/>
              </a:buClr>
              <a:buSzPct val="70000"/>
            </a:pPr>
            <a:r>
              <a:rPr lang="en-US" sz="2400" b="1" dirty="0" err="1">
                <a:solidFill>
                  <a:schemeClr val="bg1">
                    <a:lumMod val="50000"/>
                  </a:schemeClr>
                </a:solidFill>
              </a:rPr>
              <a:t>Huangxin</a:t>
            </a:r>
            <a:r>
              <a:rPr lang="en-US" sz="2400" b="1" dirty="0">
                <a:solidFill>
                  <a:schemeClr val="bg1">
                    <a:lumMod val="50000"/>
                  </a:schemeClr>
                </a:solidFill>
              </a:rPr>
              <a:t> Wang</a:t>
            </a:r>
          </a:p>
          <a:p>
            <a:pPr algn="ctr">
              <a:spcBef>
                <a:spcPts val="600"/>
              </a:spcBef>
              <a:buClr>
                <a:schemeClr val="accent1"/>
              </a:buClr>
              <a:buSzPct val="70000"/>
            </a:pPr>
            <a:r>
              <a:rPr lang="en-US" sz="2400" b="1" dirty="0">
                <a:solidFill>
                  <a:schemeClr val="bg1">
                    <a:lumMod val="50000"/>
                  </a:schemeClr>
                </a:solidFill>
              </a:rPr>
              <a:t>11/19/2014</a:t>
            </a:r>
          </a:p>
          <a:p>
            <a:pPr algn="ctr">
              <a:spcBef>
                <a:spcPts val="600"/>
              </a:spcBef>
              <a:buClr>
                <a:schemeClr val="accent1"/>
              </a:buClr>
              <a:buSzPct val="70000"/>
            </a:pPr>
            <a:r>
              <a:rPr lang="en-US" sz="2400" b="1" dirty="0">
                <a:solidFill>
                  <a:schemeClr val="bg1">
                    <a:lumMod val="50000"/>
                  </a:schemeClr>
                </a:solidFill>
              </a:rPr>
              <a:t>CS773 Presentation 2</a:t>
            </a:r>
          </a:p>
        </p:txBody>
      </p:sp>
    </p:spTree>
    <p:extLst>
      <p:ext uri="{BB962C8B-B14F-4D97-AF65-F5344CB8AC3E}">
        <p14:creationId xmlns:p14="http://schemas.microsoft.com/office/powerpoint/2010/main" val="4038080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Model(1/2)</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7467600" cy="4027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609600" y="5562599"/>
                <a:ext cx="4244816" cy="646331"/>
              </a:xfrm>
              <a:prstGeom prst="rect">
                <a:avLst/>
              </a:prstGeom>
              <a:noFill/>
              <a:ln>
                <a:solidFill>
                  <a:srgbClr val="002060"/>
                </a:solidFill>
              </a:ln>
            </p:spPr>
            <p:txBody>
              <a:bodyPr wrap="none" rtlCol="0">
                <a:spAutoFit/>
              </a:bodyPr>
              <a:lstStyle/>
              <a:p>
                <a:r>
                  <a:rPr lang="en-US" dirty="0" smtClean="0">
                    <a:solidFill>
                      <a:srgbClr val="FF0000"/>
                    </a:solidFill>
                  </a:rPr>
                  <a:t>n</a:t>
                </a:r>
                <a:r>
                  <a:rPr lang="en-US" dirty="0" smtClean="0"/>
                  <a:t>: number of data centers</a:t>
                </a:r>
              </a:p>
              <a:p>
                <a14:m>
                  <m:oMath xmlns:m="http://schemas.openxmlformats.org/officeDocument/2006/math">
                    <m:sSub>
                      <m:sSubPr>
                        <m:ctrlPr>
                          <a:rPr lang="en-US" i="1">
                            <a:solidFill>
                              <a:srgbClr val="FF0000"/>
                            </a:solidFill>
                            <a:latin typeface="Cambria Math"/>
                          </a:rPr>
                        </m:ctrlPr>
                      </m:sSubPr>
                      <m:e>
                        <m:r>
                          <a:rPr lang="en-US" i="1">
                            <a:solidFill>
                              <a:srgbClr val="FF0000"/>
                            </a:solidFill>
                            <a:latin typeface="Cambria Math"/>
                          </a:rPr>
                          <m:t>𝑀</m:t>
                        </m:r>
                      </m:e>
                      <m:sub>
                        <m:r>
                          <a:rPr lang="en-US" i="1">
                            <a:solidFill>
                              <a:srgbClr val="FF0000"/>
                            </a:solidFill>
                            <a:latin typeface="Cambria Math"/>
                          </a:rPr>
                          <m:t>𝑖</m:t>
                        </m:r>
                      </m:sub>
                    </m:sSub>
                  </m:oMath>
                </a14:m>
                <a:r>
                  <a:rPr lang="en-US" i="1" dirty="0">
                    <a:solidFill>
                      <a:srgbClr val="FF0000"/>
                    </a:solidFill>
                    <a:latin typeface="Cambria Math"/>
                  </a:rPr>
                  <a:t> : </a:t>
                </a:r>
                <a:r>
                  <a:rPr lang="en-US" dirty="0">
                    <a:latin typeface="Cambria Math"/>
                  </a:rPr>
                  <a:t>computation capacity at data center </a:t>
                </a:r>
                <a:r>
                  <a:rPr lang="en-US" dirty="0" err="1">
                    <a:solidFill>
                      <a:srgbClr val="FF0000"/>
                    </a:solidFill>
                    <a:latin typeface="Cambria Math"/>
                  </a:rPr>
                  <a:t>i</a:t>
                </a:r>
                <a:endParaRPr lang="en-US" i="1" dirty="0">
                  <a:solidFill>
                    <a:srgbClr val="FF0000"/>
                  </a:solidFill>
                  <a:latin typeface="Cambria Math"/>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09600" y="5562599"/>
                <a:ext cx="4244816" cy="646331"/>
              </a:xfrm>
              <a:prstGeom prst="rect">
                <a:avLst/>
              </a:prstGeom>
              <a:blipFill rotWithShape="1">
                <a:blip r:embed="rId3"/>
                <a:stretch>
                  <a:fillRect l="-1003" t="-2752" r="-143" b="-11009"/>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194633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smtClean="0"/>
                  <a:t>Workload Model</a:t>
                </a:r>
              </a:p>
              <a:p>
                <a:pPr lvl="1"/>
                <a14:m>
                  <m:oMath xmlns:m="http://schemas.openxmlformats.org/officeDocument/2006/math">
                    <m:r>
                      <a:rPr lang="en-US" sz="2000" b="0" i="1" smtClean="0">
                        <a:solidFill>
                          <a:srgbClr val="FF0000"/>
                        </a:solidFill>
                        <a:latin typeface="Cambria Math"/>
                      </a:rPr>
                      <m:t>𝜏</m:t>
                    </m:r>
                  </m:oMath>
                </a14:m>
                <a:r>
                  <a:rPr lang="en-US" sz="2000" dirty="0" smtClean="0"/>
                  <a:t>  :  a </a:t>
                </a:r>
                <a:r>
                  <a:rPr lang="en-US" sz="2000" dirty="0"/>
                  <a:t>time </a:t>
                </a:r>
                <a:r>
                  <a:rPr lang="en-US" sz="2000" dirty="0" smtClean="0"/>
                  <a:t>slot (energy price remain fixed within </a:t>
                </a:r>
                <a14:m>
                  <m:oMath xmlns:m="http://schemas.openxmlformats.org/officeDocument/2006/math">
                    <m:r>
                      <a:rPr lang="en-US" sz="2000" b="0" i="1" smtClean="0">
                        <a:latin typeface="Cambria Math"/>
                      </a:rPr>
                      <m:t>𝜏</m:t>
                    </m:r>
                    <m:r>
                      <a:rPr lang="en-US" sz="2000" b="0" i="1" smtClean="0">
                        <a:latin typeface="Cambria Math"/>
                      </a:rPr>
                      <m:t>)</m:t>
                    </m:r>
                  </m:oMath>
                </a14:m>
                <a:endParaRPr lang="en-US" sz="2000" dirty="0" smtClean="0"/>
              </a:p>
              <a:p>
                <a:pPr lvl="1"/>
                <a14:m>
                  <m:oMath xmlns:m="http://schemas.openxmlformats.org/officeDocument/2006/math">
                    <m:sSub>
                      <m:sSubPr>
                        <m:ctrlPr>
                          <a:rPr lang="en-US" sz="2000" i="1" smtClean="0">
                            <a:solidFill>
                              <a:srgbClr val="FF0000"/>
                            </a:solidFill>
                            <a:latin typeface="Cambria Math"/>
                          </a:rPr>
                        </m:ctrlPr>
                      </m:sSubPr>
                      <m:e>
                        <m:r>
                          <a:rPr lang="en-US" sz="2000" i="1">
                            <a:solidFill>
                              <a:srgbClr val="FF0000"/>
                            </a:solidFill>
                            <a:latin typeface="Cambria Math"/>
                          </a:rPr>
                          <m:t>𝐿</m:t>
                        </m:r>
                      </m:e>
                      <m:sub>
                        <m:r>
                          <a:rPr lang="en-US" sz="2000" i="1">
                            <a:solidFill>
                              <a:srgbClr val="FF0000"/>
                            </a:solidFill>
                            <a:latin typeface="Cambria Math"/>
                          </a:rPr>
                          <m:t>𝑡</m:t>
                        </m:r>
                      </m:sub>
                    </m:sSub>
                    <m:r>
                      <a:rPr lang="en-US" sz="2000" b="0" i="0" smtClean="0">
                        <a:latin typeface="Cambria Math"/>
                      </a:rPr>
                      <m:t>:</m:t>
                    </m:r>
                    <m:r>
                      <m:rPr>
                        <m:nor/>
                      </m:rPr>
                      <a:rPr lang="en-US" sz="2000" b="0" i="0" smtClean="0">
                        <a:latin typeface="Cambria Math"/>
                      </a:rPr>
                      <m:t> </m:t>
                    </m:r>
                    <m:r>
                      <m:rPr>
                        <m:nor/>
                      </m:rPr>
                      <a:rPr lang="en-US" sz="2000" dirty="0"/>
                      <m:t>the</m:t>
                    </m:r>
                    <m:r>
                      <m:rPr>
                        <m:nor/>
                      </m:rPr>
                      <a:rPr lang="en-US" sz="2000" dirty="0"/>
                      <m:t> </m:t>
                    </m:r>
                    <m:r>
                      <m:rPr>
                        <m:nor/>
                      </m:rPr>
                      <a:rPr lang="en-US" sz="2000" dirty="0"/>
                      <m:t>amount</m:t>
                    </m:r>
                    <m:r>
                      <m:rPr>
                        <m:nor/>
                      </m:rPr>
                      <a:rPr lang="en-US" sz="2000" dirty="0"/>
                      <m:t> </m:t>
                    </m:r>
                    <m:r>
                      <m:rPr>
                        <m:nor/>
                      </m:rPr>
                      <a:rPr lang="en-US" sz="2000" dirty="0"/>
                      <m:t>of</m:t>
                    </m:r>
                    <m:r>
                      <m:rPr>
                        <m:nor/>
                      </m:rPr>
                      <a:rPr lang="en-US" sz="2000" dirty="0"/>
                      <m:t> </m:t>
                    </m:r>
                    <m:r>
                      <m:rPr>
                        <m:nor/>
                      </m:rPr>
                      <a:rPr lang="en-US" sz="2000" dirty="0"/>
                      <m:t>workload</m:t>
                    </m:r>
                    <m:r>
                      <m:rPr>
                        <m:nor/>
                      </m:rPr>
                      <a:rPr lang="en-US" sz="2000" dirty="0"/>
                      <m:t> </m:t>
                    </m:r>
                    <m:r>
                      <m:rPr>
                        <m:nor/>
                      </m:rPr>
                      <a:rPr lang="en-US" sz="2000" dirty="0"/>
                      <m:t>released</m:t>
                    </m:r>
                    <m:r>
                      <m:rPr>
                        <m:nor/>
                      </m:rPr>
                      <a:rPr lang="en-US" sz="2000" dirty="0"/>
                      <m:t> </m:t>
                    </m:r>
                    <m:r>
                      <m:rPr>
                        <m:nor/>
                      </m:rPr>
                      <a:rPr lang="en-US" sz="2000" dirty="0"/>
                      <m:t>at</m:t>
                    </m:r>
                    <m:r>
                      <m:rPr>
                        <m:nor/>
                      </m:rPr>
                      <a:rPr lang="en-US" sz="2000" dirty="0"/>
                      <m:t> </m:t>
                    </m:r>
                    <m:r>
                      <m:rPr>
                        <m:nor/>
                      </m:rPr>
                      <a:rPr lang="en-US" sz="2000" dirty="0"/>
                      <m:t>time</m:t>
                    </m:r>
                    <m:r>
                      <m:rPr>
                        <m:nor/>
                      </m:rPr>
                      <a:rPr lang="en-US" sz="2000" dirty="0"/>
                      <m:t> </m:t>
                    </m:r>
                    <m:r>
                      <m:rPr>
                        <m:nor/>
                      </m:rPr>
                      <a:rPr lang="en-US" sz="2000" dirty="0"/>
                      <m:t>slot</m:t>
                    </m:r>
                    <m:r>
                      <m:rPr>
                        <m:nor/>
                      </m:rPr>
                      <a:rPr lang="en-US" sz="2000" dirty="0"/>
                      <m:t> </m:t>
                    </m:r>
                    <m:r>
                      <a:rPr lang="en-US" sz="2000" i="1">
                        <a:latin typeface="Cambria Math"/>
                      </a:rPr>
                      <m:t>𝑡</m:t>
                    </m:r>
                  </m:oMath>
                </a14:m>
                <a:endParaRPr lang="en-US" sz="2000" dirty="0"/>
              </a:p>
              <a:p>
                <a:pPr lvl="1"/>
                <a:r>
                  <a:rPr lang="en-US" sz="2000" dirty="0" smtClean="0">
                    <a:solidFill>
                      <a:srgbClr val="FF0000"/>
                    </a:solidFill>
                  </a:rPr>
                  <a:t>D</a:t>
                </a:r>
                <a:r>
                  <a:rPr lang="en-US" sz="2000" dirty="0" smtClean="0"/>
                  <a:t> :  deadline, finished by </a:t>
                </a:r>
                <a14:m>
                  <m:oMath xmlns:m="http://schemas.openxmlformats.org/officeDocument/2006/math">
                    <m:sSub>
                      <m:sSubPr>
                        <m:ctrlPr>
                          <a:rPr lang="en-US" sz="2000" b="0" i="1" smtClean="0">
                            <a:latin typeface="Cambria Math"/>
                          </a:rPr>
                        </m:ctrlPr>
                      </m:sSubPr>
                      <m:e>
                        <m:r>
                          <a:rPr lang="en-US" sz="2000" b="0" i="1" smtClean="0">
                            <a:latin typeface="Cambria Math"/>
                          </a:rPr>
                          <m:t>𝑟</m:t>
                        </m:r>
                      </m:e>
                      <m:sub>
                        <m:r>
                          <a:rPr lang="en-US" sz="2000" b="0" i="1" smtClean="0">
                            <a:latin typeface="Cambria Math"/>
                          </a:rPr>
                          <m:t>𝑗</m:t>
                        </m:r>
                      </m:sub>
                    </m:sSub>
                    <m:r>
                      <a:rPr lang="en-US" sz="2000" b="0" i="1" smtClean="0">
                        <a:latin typeface="Cambria Math"/>
                      </a:rPr>
                      <m:t>+</m:t>
                    </m:r>
                    <m:r>
                      <a:rPr lang="en-US" sz="2000" b="0" i="1" smtClean="0">
                        <a:latin typeface="Cambria Math"/>
                      </a:rPr>
                      <m:t>𝐷</m:t>
                    </m:r>
                  </m:oMath>
                </a14:m>
                <a:endParaRPr lang="en-US" sz="2000" dirty="0"/>
              </a:p>
              <a:p>
                <a:pPr lvl="1"/>
                <a14:m>
                  <m:oMath xmlns:m="http://schemas.openxmlformats.org/officeDocument/2006/math">
                    <m:r>
                      <a:rPr lang="en-US" sz="2000" i="1" smtClean="0">
                        <a:solidFill>
                          <a:srgbClr val="FF0000"/>
                        </a:solidFill>
                        <a:latin typeface="Cambria Math"/>
                      </a:rPr>
                      <m:t>𝑙</m:t>
                    </m:r>
                  </m:oMath>
                </a14:m>
                <a:r>
                  <a:rPr lang="en-US" sz="2000" dirty="0" smtClean="0">
                    <a:solidFill>
                      <a:srgbClr val="FF0000"/>
                    </a:solidFill>
                  </a:rPr>
                  <a:t> </a:t>
                </a:r>
                <a:r>
                  <a:rPr lang="en-US" sz="2000" dirty="0" smtClean="0"/>
                  <a:t> :  Job </a:t>
                </a:r>
                <a:r>
                  <a:rPr lang="en-US" sz="2000" dirty="0"/>
                  <a:t>length </a:t>
                </a:r>
                <a:endParaRPr lang="en-US" sz="2000" i="1" dirty="0">
                  <a:latin typeface="Cambria Math"/>
                </a:endParaRPr>
              </a:p>
              <a:p>
                <a:r>
                  <a:rPr lang="en-US" dirty="0" smtClean="0"/>
                  <a:t>Job Decomposition</a:t>
                </a:r>
              </a:p>
              <a:p>
                <a:pPr lvl="1"/>
                <a14:m>
                  <m:oMath xmlns:m="http://schemas.openxmlformats.org/officeDocument/2006/math">
                    <m:r>
                      <a:rPr lang="en-US" sz="2000">
                        <a:latin typeface="Cambria Math"/>
                      </a:rPr>
                      <m:t> </m:t>
                    </m:r>
                    <m:r>
                      <a:rPr lang="en-US" sz="2000" i="1">
                        <a:latin typeface="Cambria Math"/>
                      </a:rPr>
                      <m:t>𝑙</m:t>
                    </m:r>
                    <m:r>
                      <a:rPr lang="en-US" sz="2000" i="1">
                        <a:latin typeface="Cambria Math"/>
                      </a:rPr>
                      <m:t>&gt;</m:t>
                    </m:r>
                    <m:r>
                      <a:rPr lang="en-US" sz="2000" i="1">
                        <a:latin typeface="Cambria Math"/>
                      </a:rPr>
                      <m:t>𝜏</m:t>
                    </m:r>
                  </m:oMath>
                </a14:m>
                <a:r>
                  <a:rPr lang="en-US" sz="2000" dirty="0"/>
                  <a:t> : decompose into small pieces (</a:t>
                </a:r>
                <a14:m>
                  <m:oMath xmlns:m="http://schemas.openxmlformats.org/officeDocument/2006/math">
                    <m:r>
                      <a:rPr lang="en-US" sz="2000" i="1">
                        <a:latin typeface="Cambria Math"/>
                      </a:rPr>
                      <m:t>≤</m:t>
                    </m:r>
                    <m:r>
                      <a:rPr lang="en-US" sz="2000" i="1">
                        <a:latin typeface="Cambria Math"/>
                      </a:rPr>
                      <m:t>𝜏</m:t>
                    </m:r>
                    <m:r>
                      <a:rPr lang="en-US" sz="2000" i="1">
                        <a:latin typeface="Cambria Math"/>
                      </a:rPr>
                      <m:t>)</m:t>
                    </m:r>
                  </m:oMath>
                </a14:m>
                <a:r>
                  <a:rPr lang="en-US" sz="2000" dirty="0"/>
                  <a:t>, each of which is released after the execution of the preceding </a:t>
                </a:r>
                <a:r>
                  <a:rPr lang="en-US" sz="2000" dirty="0" smtClean="0"/>
                  <a:t>piece</a:t>
                </a:r>
              </a:p>
              <a:p>
                <a:pPr marL="365760" lvl="1" indent="0">
                  <a:buNone/>
                </a:pPr>
                <a:r>
                  <a:rPr lang="en-US" sz="2000" dirty="0" smtClean="0">
                    <a:solidFill>
                      <a:srgbClr val="FF0000"/>
                    </a:solidFill>
                  </a:rPr>
                  <a:t>Preemptive</a:t>
                </a:r>
                <a:r>
                  <a:rPr lang="en-US" sz="2000" dirty="0" smtClean="0"/>
                  <a:t>                                                           </a:t>
                </a:r>
                <a:r>
                  <a:rPr lang="en-US" sz="2000" dirty="0" smtClean="0">
                    <a:solidFill>
                      <a:srgbClr val="FF0000"/>
                    </a:solidFill>
                  </a:rPr>
                  <a:t>Non-</a:t>
                </a:r>
                <a:r>
                  <a:rPr lang="en-US" sz="1800" dirty="0" smtClean="0">
                    <a:solidFill>
                      <a:srgbClr val="FF0000"/>
                    </a:solidFill>
                  </a:rPr>
                  <a:t>Preemptive</a:t>
                </a:r>
                <a:endParaRPr lang="en-US" dirty="0" smtClean="0"/>
              </a:p>
              <a:p>
                <a:pPr lvl="1"/>
                <a:endParaRPr lang="en-US" dirty="0" smtClean="0">
                  <a:latin typeface="Cambria Math"/>
                </a:endParaRPr>
              </a:p>
              <a:p>
                <a:pPr lvl="1"/>
                <a:endParaRPr lang="en-US" i="1" dirty="0" smtClean="0">
                  <a:latin typeface="Cambria Math"/>
                </a:endParaRPr>
              </a:p>
              <a:p>
                <a:pPr lvl="1"/>
                <a:endParaRPr lang="en-US" i="1" dirty="0">
                  <a:latin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t="-1001"/>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Problem Model(2/2)</a:t>
            </a:r>
            <a:endParaRPr lang="en-US" dirty="0"/>
          </a:p>
        </p:txBody>
      </p:sp>
      <p:grpSp>
        <p:nvGrpSpPr>
          <p:cNvPr id="29" name="Group 28"/>
          <p:cNvGrpSpPr/>
          <p:nvPr/>
        </p:nvGrpSpPr>
        <p:grpSpPr>
          <a:xfrm>
            <a:off x="551935" y="5181600"/>
            <a:ext cx="3048000" cy="1098990"/>
            <a:chOff x="551935" y="5181600"/>
            <a:chExt cx="3048000" cy="1098990"/>
          </a:xfrm>
        </p:grpSpPr>
        <p:grpSp>
          <p:nvGrpSpPr>
            <p:cNvPr id="16" name="Group 15"/>
            <p:cNvGrpSpPr/>
            <p:nvPr/>
          </p:nvGrpSpPr>
          <p:grpSpPr>
            <a:xfrm>
              <a:off x="551935" y="5181600"/>
              <a:ext cx="3048000" cy="304800"/>
              <a:chOff x="551935" y="5181600"/>
              <a:chExt cx="3048000" cy="304800"/>
            </a:xfrm>
          </p:grpSpPr>
          <p:sp>
            <p:nvSpPr>
              <p:cNvPr id="4" name="Rectangle 3"/>
              <p:cNvSpPr/>
              <p:nvPr/>
            </p:nvSpPr>
            <p:spPr>
              <a:xfrm>
                <a:off x="551935" y="5181600"/>
                <a:ext cx="6096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Rectangle 4"/>
              <p:cNvSpPr/>
              <p:nvPr/>
            </p:nvSpPr>
            <p:spPr>
              <a:xfrm>
                <a:off x="1161535" y="5181600"/>
                <a:ext cx="6096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Rectangle 5"/>
              <p:cNvSpPr/>
              <p:nvPr/>
            </p:nvSpPr>
            <p:spPr>
              <a:xfrm>
                <a:off x="1771135" y="5181600"/>
                <a:ext cx="6096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Rectangle 6"/>
              <p:cNvSpPr/>
              <p:nvPr/>
            </p:nvSpPr>
            <p:spPr>
              <a:xfrm>
                <a:off x="2380735" y="5181600"/>
                <a:ext cx="6096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Rectangle 7"/>
              <p:cNvSpPr/>
              <p:nvPr/>
            </p:nvSpPr>
            <p:spPr>
              <a:xfrm>
                <a:off x="2990335" y="5181600"/>
                <a:ext cx="6096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mc:AlternateContent xmlns:mc="http://schemas.openxmlformats.org/markup-compatibility/2006" xmlns:a14="http://schemas.microsoft.com/office/drawing/2010/main">
          <mc:Choice Requires="a14">
            <p:sp>
              <p:nvSpPr>
                <p:cNvPr id="15" name="TextBox 14"/>
                <p:cNvSpPr txBox="1"/>
                <p:nvPr/>
              </p:nvSpPr>
              <p:spPr>
                <a:xfrm>
                  <a:off x="890017" y="5861222"/>
                  <a:ext cx="559512" cy="413190"/>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a:rPr>
                          </m:ctrlPr>
                        </m:dPr>
                        <m:e>
                          <m:f>
                            <m:fPr>
                              <m:ctrlPr>
                                <a:rPr lang="en-US" sz="1400" b="0" i="1" smtClean="0">
                                  <a:latin typeface="Cambria Math"/>
                                </a:rPr>
                              </m:ctrlPr>
                            </m:fPr>
                            <m:num>
                              <m:r>
                                <a:rPr lang="en-US" sz="1400" b="0" i="1" smtClean="0">
                                  <a:latin typeface="Cambria Math"/>
                                </a:rPr>
                                <m:t>𝐷</m:t>
                              </m:r>
                            </m:num>
                            <m:den>
                              <m:r>
                                <a:rPr lang="en-US" sz="1400" b="0" i="1" smtClean="0">
                                  <a:latin typeface="Cambria Math"/>
                                </a:rPr>
                                <m:t>𝑙</m:t>
                              </m:r>
                            </m:den>
                          </m:f>
                        </m:e>
                      </m:d>
                    </m:oMath>
                  </a14:m>
                  <a:r>
                    <a:rPr lang="en-US" sz="1400" dirty="0" smtClean="0"/>
                    <a:t>-1</a:t>
                  </a:r>
                  <a:endParaRPr lang="en-US" sz="1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890017" y="5861222"/>
                  <a:ext cx="559512" cy="413190"/>
                </a:xfrm>
                <a:prstGeom prst="rect">
                  <a:avLst/>
                </a:prstGeom>
                <a:blipFill rotWithShape="1">
                  <a:blip r:embed="rId3"/>
                  <a:stretch>
                    <a:fillRect r="-2174" b="-2941"/>
                  </a:stretch>
                </a:blipFill>
              </p:spPr>
              <p:txBody>
                <a:bodyPr/>
                <a:lstStyle/>
                <a:p>
                  <a:r>
                    <a:rPr lang="en-US">
                      <a:noFill/>
                    </a:rPr>
                    <a:t> </a:t>
                  </a:r>
                </a:p>
              </p:txBody>
            </p:sp>
          </mc:Fallback>
        </mc:AlternateContent>
        <p:cxnSp>
          <p:nvCxnSpPr>
            <p:cNvPr id="18" name="Straight Arrow Connector 17"/>
            <p:cNvCxnSpPr/>
            <p:nvPr/>
          </p:nvCxnSpPr>
          <p:spPr>
            <a:xfrm flipV="1">
              <a:off x="1169772" y="5486400"/>
              <a:ext cx="0" cy="2759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767024" y="5490516"/>
              <a:ext cx="0" cy="2759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1447800" y="5867400"/>
                  <a:ext cx="559512" cy="413190"/>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a:rPr>
                          </m:ctrlPr>
                        </m:dPr>
                        <m:e>
                          <m:f>
                            <m:fPr>
                              <m:ctrlPr>
                                <a:rPr lang="en-US" sz="1400" b="0" i="1" smtClean="0">
                                  <a:latin typeface="Cambria Math"/>
                                </a:rPr>
                              </m:ctrlPr>
                            </m:fPr>
                            <m:num>
                              <m:r>
                                <a:rPr lang="en-US" sz="1400" b="0" i="1" smtClean="0">
                                  <a:latin typeface="Cambria Math"/>
                                </a:rPr>
                                <m:t>𝐷</m:t>
                              </m:r>
                            </m:num>
                            <m:den>
                              <m:r>
                                <a:rPr lang="en-US" sz="1400" b="0" i="1" smtClean="0">
                                  <a:latin typeface="Cambria Math"/>
                                </a:rPr>
                                <m:t>𝑙</m:t>
                              </m:r>
                            </m:den>
                          </m:f>
                        </m:e>
                      </m:d>
                    </m:oMath>
                  </a14:m>
                  <a:r>
                    <a:rPr lang="en-US" sz="1400" dirty="0" smtClean="0"/>
                    <a:t>-1</a:t>
                  </a:r>
                  <a:endParaRPr lang="en-US"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1447800" y="5867400"/>
                  <a:ext cx="559512" cy="413190"/>
                </a:xfrm>
                <a:prstGeom prst="rect">
                  <a:avLst/>
                </a:prstGeom>
                <a:blipFill rotWithShape="1">
                  <a:blip r:embed="rId4"/>
                  <a:stretch>
                    <a:fillRect r="-3297" b="-2985"/>
                  </a:stretch>
                </a:blipFill>
              </p:spPr>
              <p:txBody>
                <a:bodyPr/>
                <a:lstStyle/>
                <a:p>
                  <a:r>
                    <a:rPr lang="en-US">
                      <a:noFill/>
                    </a:rPr>
                    <a:t> </a:t>
                  </a:r>
                </a:p>
              </p:txBody>
            </p:sp>
          </mc:Fallback>
        </mc:AlternateContent>
        <p:cxnSp>
          <p:nvCxnSpPr>
            <p:cNvPr id="23" name="Straight Arrow Connector 22"/>
            <p:cNvCxnSpPr/>
            <p:nvPr/>
          </p:nvCxnSpPr>
          <p:spPr>
            <a:xfrm flipV="1">
              <a:off x="2372514" y="5502870"/>
              <a:ext cx="0" cy="2759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996514" y="5486400"/>
              <a:ext cx="0" cy="2759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107488" y="5867400"/>
                  <a:ext cx="559512" cy="413190"/>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a:rPr>
                          </m:ctrlPr>
                        </m:dPr>
                        <m:e>
                          <m:f>
                            <m:fPr>
                              <m:ctrlPr>
                                <a:rPr lang="en-US" sz="1400" b="0" i="1" smtClean="0">
                                  <a:latin typeface="Cambria Math"/>
                                </a:rPr>
                              </m:ctrlPr>
                            </m:fPr>
                            <m:num>
                              <m:r>
                                <a:rPr lang="en-US" sz="1400" b="0" i="1" smtClean="0">
                                  <a:latin typeface="Cambria Math"/>
                                </a:rPr>
                                <m:t>𝐷</m:t>
                              </m:r>
                            </m:num>
                            <m:den>
                              <m:r>
                                <a:rPr lang="en-US" sz="1400" b="0" i="1" smtClean="0">
                                  <a:latin typeface="Cambria Math"/>
                                </a:rPr>
                                <m:t>𝑙</m:t>
                              </m:r>
                            </m:den>
                          </m:f>
                        </m:e>
                      </m:d>
                    </m:oMath>
                  </a14:m>
                  <a:r>
                    <a:rPr lang="en-US" sz="1400" dirty="0" smtClean="0"/>
                    <a:t>-1</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107488" y="5867400"/>
                  <a:ext cx="559512" cy="413190"/>
                </a:xfrm>
                <a:prstGeom prst="rect">
                  <a:avLst/>
                </a:prstGeom>
                <a:blipFill rotWithShape="1">
                  <a:blip r:embed="rId5"/>
                  <a:stretch>
                    <a:fillRect r="-2174" b="-2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819400" y="5867400"/>
                  <a:ext cx="559512" cy="413190"/>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a:rPr>
                          </m:ctrlPr>
                        </m:dPr>
                        <m:e>
                          <m:f>
                            <m:fPr>
                              <m:ctrlPr>
                                <a:rPr lang="en-US" sz="1400" b="0" i="1" smtClean="0">
                                  <a:latin typeface="Cambria Math"/>
                                </a:rPr>
                              </m:ctrlPr>
                            </m:fPr>
                            <m:num>
                              <m:r>
                                <a:rPr lang="en-US" sz="1400" b="0" i="1" smtClean="0">
                                  <a:latin typeface="Cambria Math"/>
                                </a:rPr>
                                <m:t>𝐷</m:t>
                              </m:r>
                            </m:num>
                            <m:den>
                              <m:r>
                                <a:rPr lang="en-US" sz="1400" b="0" i="1" smtClean="0">
                                  <a:latin typeface="Cambria Math"/>
                                </a:rPr>
                                <m:t>𝑙</m:t>
                              </m:r>
                            </m:den>
                          </m:f>
                        </m:e>
                      </m:d>
                    </m:oMath>
                  </a14:m>
                  <a:r>
                    <a:rPr lang="en-US" sz="1400" dirty="0" smtClean="0"/>
                    <a:t>-1</a:t>
                  </a:r>
                  <a:endParaRPr lang="en-US"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819400" y="5867400"/>
                  <a:ext cx="559512" cy="413190"/>
                </a:xfrm>
                <a:prstGeom prst="rect">
                  <a:avLst/>
                </a:prstGeom>
                <a:blipFill rotWithShape="1">
                  <a:blip r:embed="rId4"/>
                  <a:stretch>
                    <a:fillRect r="-3297" b="-2985"/>
                  </a:stretch>
                </a:blipFill>
              </p:spPr>
              <p:txBody>
                <a:bodyPr/>
                <a:lstStyle/>
                <a:p>
                  <a:r>
                    <a:rPr lang="en-US">
                      <a:noFill/>
                    </a:rPr>
                    <a:t> </a:t>
                  </a:r>
                </a:p>
              </p:txBody>
            </p:sp>
          </mc:Fallback>
        </mc:AlternateContent>
      </p:grpSp>
      <p:grpSp>
        <p:nvGrpSpPr>
          <p:cNvPr id="30" name="Group 29"/>
          <p:cNvGrpSpPr/>
          <p:nvPr/>
        </p:nvGrpSpPr>
        <p:grpSpPr>
          <a:xfrm>
            <a:off x="4572000" y="5200136"/>
            <a:ext cx="3048000" cy="898841"/>
            <a:chOff x="551935" y="5181600"/>
            <a:chExt cx="3048000" cy="898841"/>
          </a:xfrm>
        </p:grpSpPr>
        <p:grpSp>
          <p:nvGrpSpPr>
            <p:cNvPr id="31" name="Group 30"/>
            <p:cNvGrpSpPr/>
            <p:nvPr/>
          </p:nvGrpSpPr>
          <p:grpSpPr>
            <a:xfrm>
              <a:off x="551935" y="5181600"/>
              <a:ext cx="3048000" cy="304800"/>
              <a:chOff x="551935" y="5181600"/>
              <a:chExt cx="3048000" cy="304800"/>
            </a:xfrm>
          </p:grpSpPr>
          <p:sp>
            <p:nvSpPr>
              <p:cNvPr id="40" name="Rectangle 39"/>
              <p:cNvSpPr/>
              <p:nvPr/>
            </p:nvSpPr>
            <p:spPr>
              <a:xfrm>
                <a:off x="551935" y="5181600"/>
                <a:ext cx="6096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1" name="Rectangle 40"/>
              <p:cNvSpPr/>
              <p:nvPr/>
            </p:nvSpPr>
            <p:spPr>
              <a:xfrm>
                <a:off x="1161535" y="5181600"/>
                <a:ext cx="6096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2" name="Rectangle 41"/>
              <p:cNvSpPr/>
              <p:nvPr/>
            </p:nvSpPr>
            <p:spPr>
              <a:xfrm>
                <a:off x="1771135" y="5181600"/>
                <a:ext cx="6096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43" name="Rectangle 42"/>
              <p:cNvSpPr/>
              <p:nvPr/>
            </p:nvSpPr>
            <p:spPr>
              <a:xfrm>
                <a:off x="2380735" y="5181600"/>
                <a:ext cx="6096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4" name="Rectangle 43"/>
              <p:cNvSpPr/>
              <p:nvPr/>
            </p:nvSpPr>
            <p:spPr>
              <a:xfrm>
                <a:off x="2990335" y="5181600"/>
                <a:ext cx="6096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mc:AlternateContent xmlns:mc="http://schemas.openxmlformats.org/markup-compatibility/2006" xmlns:a14="http://schemas.microsoft.com/office/drawing/2010/main">
          <mc:Choice Requires="a14">
            <p:sp>
              <p:nvSpPr>
                <p:cNvPr id="32" name="TextBox 31"/>
                <p:cNvSpPr txBox="1"/>
                <p:nvPr/>
              </p:nvSpPr>
              <p:spPr>
                <a:xfrm>
                  <a:off x="890017" y="5769687"/>
                  <a:ext cx="6713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𝐷</m:t>
                        </m:r>
                        <m:r>
                          <a:rPr lang="en-US" sz="1400" b="0" i="1" smtClean="0">
                            <a:latin typeface="Cambria Math"/>
                          </a:rPr>
                          <m:t>−</m:t>
                        </m:r>
                        <m:r>
                          <a:rPr lang="en-US" sz="1400" b="0" i="1" smtClean="0">
                            <a:latin typeface="Cambria Math"/>
                          </a:rPr>
                          <m:t>𝑙</m:t>
                        </m:r>
                        <m:r>
                          <a:rPr lang="en-US" sz="1400" b="0" i="1" smtClean="0">
                            <a:latin typeface="Cambria Math"/>
                          </a:rPr>
                          <m:t> </m:t>
                        </m:r>
                      </m:oMath>
                    </m:oMathPara>
                  </a14:m>
                  <a:endParaRPr lang="en-US" sz="1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890017" y="5769687"/>
                  <a:ext cx="671338" cy="307777"/>
                </a:xfrm>
                <a:prstGeom prst="rect">
                  <a:avLst/>
                </a:prstGeom>
                <a:blipFill rotWithShape="1">
                  <a:blip r:embed="rId6"/>
                  <a:stretch>
                    <a:fillRect/>
                  </a:stretch>
                </a:blipFill>
              </p:spPr>
              <p:txBody>
                <a:bodyPr/>
                <a:lstStyle/>
                <a:p>
                  <a:r>
                    <a:rPr lang="en-US">
                      <a:noFill/>
                    </a:rPr>
                    <a:t> </a:t>
                  </a:r>
                </a:p>
              </p:txBody>
            </p:sp>
          </mc:Fallback>
        </mc:AlternateContent>
        <p:cxnSp>
          <p:nvCxnSpPr>
            <p:cNvPr id="33" name="Straight Arrow Connector 32"/>
            <p:cNvCxnSpPr/>
            <p:nvPr/>
          </p:nvCxnSpPr>
          <p:spPr>
            <a:xfrm flipV="1">
              <a:off x="1169772" y="5486400"/>
              <a:ext cx="0" cy="2759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767024" y="5490516"/>
              <a:ext cx="0" cy="2759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633116" y="5772664"/>
              <a:ext cx="276038" cy="307777"/>
            </a:xfrm>
            <a:prstGeom prst="rect">
              <a:avLst/>
            </a:prstGeom>
            <a:noFill/>
          </p:spPr>
          <p:txBody>
            <a:bodyPr wrap="none" rtlCol="0">
              <a:spAutoFit/>
            </a:bodyPr>
            <a:lstStyle/>
            <a:p>
              <a:r>
                <a:rPr lang="en-US" sz="1400" dirty="0" smtClean="0"/>
                <a:t>0</a:t>
              </a:r>
              <a:endParaRPr lang="en-US" sz="1400" dirty="0"/>
            </a:p>
          </p:txBody>
        </p:sp>
        <p:cxnSp>
          <p:nvCxnSpPr>
            <p:cNvPr id="36" name="Straight Arrow Connector 35"/>
            <p:cNvCxnSpPr/>
            <p:nvPr/>
          </p:nvCxnSpPr>
          <p:spPr>
            <a:xfrm flipV="1">
              <a:off x="2372514" y="5502870"/>
              <a:ext cx="0" cy="2759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996514" y="5486400"/>
              <a:ext cx="0" cy="2759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45507" y="5772664"/>
              <a:ext cx="276038" cy="307777"/>
            </a:xfrm>
            <a:prstGeom prst="rect">
              <a:avLst/>
            </a:prstGeom>
            <a:noFill/>
          </p:spPr>
          <p:txBody>
            <a:bodyPr wrap="none" rtlCol="0">
              <a:spAutoFit/>
            </a:bodyPr>
            <a:lstStyle/>
            <a:p>
              <a:r>
                <a:rPr lang="en-US" sz="1400" dirty="0" smtClean="0"/>
                <a:t>0</a:t>
              </a:r>
              <a:endParaRPr lang="en-US" sz="1400" dirty="0"/>
            </a:p>
          </p:txBody>
        </p:sp>
        <p:sp>
          <p:nvSpPr>
            <p:cNvPr id="39" name="TextBox 38"/>
            <p:cNvSpPr txBox="1"/>
            <p:nvPr/>
          </p:nvSpPr>
          <p:spPr>
            <a:xfrm>
              <a:off x="2866697" y="5772664"/>
              <a:ext cx="276038" cy="307777"/>
            </a:xfrm>
            <a:prstGeom prst="rect">
              <a:avLst/>
            </a:prstGeom>
            <a:noFill/>
          </p:spPr>
          <p:txBody>
            <a:bodyPr wrap="none" rtlCol="0">
              <a:spAutoFit/>
            </a:bodyPr>
            <a:lstStyle/>
            <a:p>
              <a:r>
                <a:rPr lang="en-US" sz="1400" dirty="0" smtClean="0"/>
                <a:t>0</a:t>
              </a:r>
              <a:endParaRPr lang="en-US" sz="1400" dirty="0"/>
            </a:p>
          </p:txBody>
        </p:sp>
      </p:grpSp>
      <p:sp>
        <p:nvSpPr>
          <p:cNvPr id="45" name="Right Brace 44"/>
          <p:cNvSpPr/>
          <p:nvPr/>
        </p:nvSpPr>
        <p:spPr>
          <a:xfrm rot="16200000">
            <a:off x="761136" y="4736921"/>
            <a:ext cx="224481" cy="576319"/>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p:cNvSpPr/>
          <p:nvPr/>
        </p:nvSpPr>
        <p:spPr>
          <a:xfrm rot="16200000">
            <a:off x="1349812" y="4736920"/>
            <a:ext cx="224481" cy="576319"/>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ight Brace 46"/>
          <p:cNvSpPr/>
          <p:nvPr/>
        </p:nvSpPr>
        <p:spPr>
          <a:xfrm rot="16200000">
            <a:off x="3178612" y="4736919"/>
            <a:ext cx="224481" cy="576319"/>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Arrow Connector 47"/>
          <p:cNvCxnSpPr/>
          <p:nvPr/>
        </p:nvCxnSpPr>
        <p:spPr>
          <a:xfrm flipV="1">
            <a:off x="3601995" y="5500816"/>
            <a:ext cx="0" cy="2759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a:off x="3378912" y="5867400"/>
                <a:ext cx="559512" cy="413190"/>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a:rPr>
                        </m:ctrlPr>
                      </m:dPr>
                      <m:e>
                        <m:f>
                          <m:fPr>
                            <m:ctrlPr>
                              <a:rPr lang="en-US" sz="1400" b="0" i="1" smtClean="0">
                                <a:latin typeface="Cambria Math"/>
                              </a:rPr>
                            </m:ctrlPr>
                          </m:fPr>
                          <m:num>
                            <m:r>
                              <a:rPr lang="en-US" sz="1400" b="0" i="1" smtClean="0">
                                <a:latin typeface="Cambria Math"/>
                              </a:rPr>
                              <m:t>𝐷</m:t>
                            </m:r>
                          </m:num>
                          <m:den>
                            <m:r>
                              <a:rPr lang="en-US" sz="1400" b="0" i="1" smtClean="0">
                                <a:latin typeface="Cambria Math"/>
                              </a:rPr>
                              <m:t>𝑙</m:t>
                            </m:r>
                          </m:den>
                        </m:f>
                      </m:e>
                    </m:d>
                  </m:oMath>
                </a14:m>
                <a:r>
                  <a:rPr lang="en-US" sz="1400" dirty="0" smtClean="0"/>
                  <a:t>-1</a:t>
                </a:r>
                <a:endParaRPr lang="en-US"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3378912" y="5867400"/>
                <a:ext cx="559512" cy="413190"/>
              </a:xfrm>
              <a:prstGeom prst="rect">
                <a:avLst/>
              </a:prstGeom>
              <a:blipFill rotWithShape="1">
                <a:blip r:embed="rId7"/>
                <a:stretch>
                  <a:fillRect r="-3261" b="-2985"/>
                </a:stretch>
              </a:blipFill>
            </p:spPr>
            <p:txBody>
              <a:bodyPr/>
              <a:lstStyle/>
              <a:p>
                <a:r>
                  <a:rPr lang="en-US">
                    <a:noFill/>
                  </a:rPr>
                  <a:t> </a:t>
                </a:r>
              </a:p>
            </p:txBody>
          </p:sp>
        </mc:Fallback>
      </mc:AlternateContent>
      <p:cxnSp>
        <p:nvCxnSpPr>
          <p:cNvPr id="50" name="Straight Arrow Connector 49"/>
          <p:cNvCxnSpPr/>
          <p:nvPr/>
        </p:nvCxnSpPr>
        <p:spPr>
          <a:xfrm flipV="1">
            <a:off x="7613822" y="5486400"/>
            <a:ext cx="0" cy="2759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475803" y="5788223"/>
            <a:ext cx="276038" cy="307777"/>
          </a:xfrm>
          <a:prstGeom prst="rect">
            <a:avLst/>
          </a:prstGeom>
          <a:noFill/>
        </p:spPr>
        <p:txBody>
          <a:bodyPr wrap="none" rtlCol="0">
            <a:spAutoFit/>
          </a:bodyPr>
          <a:lstStyle/>
          <a:p>
            <a:r>
              <a:rPr lang="en-US" sz="1400" dirty="0" smtClean="0"/>
              <a:t>0</a:t>
            </a:r>
            <a:endParaRPr lang="en-US" sz="1400" dirty="0"/>
          </a:p>
        </p:txBody>
      </p:sp>
    </p:spTree>
    <p:extLst>
      <p:ext uri="{BB962C8B-B14F-4D97-AF65-F5344CB8AC3E}">
        <p14:creationId xmlns:p14="http://schemas.microsoft.com/office/powerpoint/2010/main" val="83772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 - Dispatch  (1/3)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a:rPr>
                          <m:t>𝑥</m:t>
                        </m:r>
                      </m:e>
                      <m:sub>
                        <m:r>
                          <a:rPr lang="en-US" b="0" i="1" smtClean="0">
                            <a:solidFill>
                              <a:srgbClr val="FF0000"/>
                            </a:solidFill>
                            <a:latin typeface="Cambria Math"/>
                          </a:rPr>
                          <m:t>𝑖𝑑𝑡</m:t>
                        </m:r>
                      </m:sub>
                    </m:sSub>
                    <m:r>
                      <a:rPr lang="en-US" b="0" i="1" smtClean="0">
                        <a:solidFill>
                          <a:schemeClr val="tx2">
                            <a:lumMod val="90000"/>
                            <a:lumOff val="10000"/>
                          </a:schemeClr>
                        </a:solidFill>
                        <a:latin typeface="Cambria Math"/>
                      </a:rPr>
                      <m:t>:</m:t>
                    </m:r>
                  </m:oMath>
                </a14:m>
                <a:r>
                  <a:rPr lang="en-US" dirty="0" smtClean="0">
                    <a:solidFill>
                      <a:srgbClr val="FF0000"/>
                    </a:solidFill>
                  </a:rPr>
                  <a:t> </a:t>
                </a:r>
                <a:r>
                  <a:rPr lang="en-US" dirty="0" smtClean="0"/>
                  <a:t>the portion of the released workload </a:t>
                </a:r>
                <a14:m>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a:rPr>
                          <m:t>𝐿</m:t>
                        </m:r>
                      </m:e>
                      <m:sub>
                        <m:r>
                          <a:rPr lang="en-US" b="0" i="1" smtClean="0">
                            <a:solidFill>
                              <a:srgbClr val="FF0000"/>
                            </a:solidFill>
                            <a:latin typeface="Cambria Math"/>
                          </a:rPr>
                          <m:t>𝑡</m:t>
                        </m:r>
                      </m:sub>
                    </m:sSub>
                  </m:oMath>
                </a14:m>
                <a:r>
                  <a:rPr lang="en-US" dirty="0" smtClean="0"/>
                  <a:t> that is assigned to be executed at data center </a:t>
                </a:r>
                <a:r>
                  <a:rPr lang="en-US" dirty="0" err="1" smtClean="0">
                    <a:solidFill>
                      <a:srgbClr val="FF0000"/>
                    </a:solidFill>
                  </a:rPr>
                  <a:t>i</a:t>
                </a:r>
                <a:r>
                  <a:rPr lang="en-US" dirty="0" smtClean="0"/>
                  <a:t> at time </a:t>
                </a:r>
                <a:r>
                  <a:rPr lang="en-US" dirty="0" err="1" smtClean="0">
                    <a:solidFill>
                      <a:srgbClr val="FF0000"/>
                    </a:solidFill>
                  </a:rPr>
                  <a:t>t+d</a:t>
                </a:r>
                <a:endParaRPr lang="en-US" dirty="0" smtClean="0">
                  <a:solidFill>
                    <a:srgbClr val="FF0000"/>
                  </a:solidFill>
                </a:endParaRPr>
              </a:p>
              <a:p>
                <a14:m>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a:rPr>
                          <m:t>𝑥</m:t>
                        </m:r>
                      </m:e>
                      <m:sub>
                        <m:r>
                          <a:rPr lang="en-US" b="0" i="1" smtClean="0">
                            <a:solidFill>
                              <a:srgbClr val="FF0000"/>
                            </a:solidFill>
                            <a:latin typeface="Cambria Math"/>
                          </a:rPr>
                          <m:t>𝑖𝑡</m:t>
                        </m:r>
                      </m:sub>
                    </m:sSub>
                    <m:r>
                      <a:rPr lang="en-US" b="0" i="1" smtClean="0">
                        <a:latin typeface="Cambria Math"/>
                      </a:rPr>
                      <m:t> :</m:t>
                    </m:r>
                  </m:oMath>
                </a14:m>
                <a:r>
                  <a:rPr lang="en-US" dirty="0" smtClean="0"/>
                  <a:t> the total workload assigned to be executed at time t to data center </a:t>
                </a:r>
                <a:r>
                  <a:rPr lang="en-US" dirty="0" err="1" smtClean="0"/>
                  <a:t>i</a:t>
                </a:r>
                <a:endParaRPr lang="en-US" dirty="0" smtClean="0"/>
              </a:p>
              <a:p>
                <a14:m>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a:rPr>
                          <m:t>𝑥</m:t>
                        </m:r>
                      </m:e>
                      <m:sub>
                        <m:r>
                          <a:rPr lang="en-US" b="0" i="1" smtClean="0">
                            <a:solidFill>
                              <a:srgbClr val="FF0000"/>
                            </a:solidFill>
                            <a:latin typeface="Cambria Math"/>
                          </a:rPr>
                          <m:t>𝑡</m:t>
                        </m:r>
                      </m:sub>
                    </m:sSub>
                    <m:r>
                      <a:rPr lang="en-US" b="0" i="1" smtClean="0">
                        <a:latin typeface="Cambria Math"/>
                      </a:rPr>
                      <m:t>:</m:t>
                    </m:r>
                  </m:oMath>
                </a14:m>
                <a:r>
                  <a:rPr lang="en-US" dirty="0" smtClean="0"/>
                  <a:t> the total assignment at time t</a:t>
                </a:r>
              </a:p>
              <a:p>
                <a:endParaRPr lang="en-US" dirty="0"/>
              </a:p>
              <a:p>
                <a:pPr marL="0" indent="0" algn="ctr">
                  <a:buNone/>
                </a:pPr>
                <a:r>
                  <a:rPr lang="en-US" b="0" dirty="0" smtClean="0"/>
                  <a:t> </a:t>
                </a:r>
                <a14:m>
                  <m:oMath xmlns:m="http://schemas.openxmlformats.org/officeDocument/2006/math">
                    <m:nary>
                      <m:naryPr>
                        <m:chr m:val="∑"/>
                        <m:ctrlPr>
                          <a:rPr lang="en-US" b="0" i="1" smtClean="0">
                            <a:latin typeface="Cambria Math"/>
                          </a:rPr>
                        </m:ctrlPr>
                      </m:naryPr>
                      <m:sub>
                        <m:r>
                          <a:rPr lang="en-US" b="0" i="1" smtClean="0">
                            <a:latin typeface="Cambria Math"/>
                          </a:rPr>
                          <m:t>𝑑</m:t>
                        </m:r>
                        <m:r>
                          <a:rPr lang="en-US" b="0" i="1" smtClean="0">
                            <a:latin typeface="Cambria Math"/>
                          </a:rPr>
                          <m:t>=0</m:t>
                        </m:r>
                      </m:sub>
                      <m:sup>
                        <m:r>
                          <a:rPr lang="en-US" b="0" i="1" smtClean="0">
                            <a:latin typeface="Cambria Math"/>
                          </a:rPr>
                          <m:t>𝐷</m:t>
                        </m:r>
                      </m:sup>
                      <m:e>
                        <m:sSub>
                          <m:sSubPr>
                            <m:ctrlPr>
                              <a:rPr lang="en-US" b="0" i="1" smtClean="0">
                                <a:latin typeface="Cambria Math"/>
                              </a:rPr>
                            </m:ctrlPr>
                          </m:sSubPr>
                          <m:e>
                            <m:r>
                              <a:rPr lang="en-US" b="0" i="1" smtClean="0">
                                <a:latin typeface="Cambria Math"/>
                              </a:rPr>
                              <m:t>𝑥</m:t>
                            </m:r>
                          </m:e>
                          <m:sub>
                            <m:r>
                              <a:rPr lang="en-US" b="0" i="1" smtClean="0">
                                <a:latin typeface="Cambria Math"/>
                              </a:rPr>
                              <m:t>𝑖𝑑</m:t>
                            </m:r>
                            <m:d>
                              <m:dPr>
                                <m:ctrlPr>
                                  <a:rPr lang="en-US" b="0" i="1" smtClean="0">
                                    <a:latin typeface="Cambria Math"/>
                                  </a:rPr>
                                </m:ctrlPr>
                              </m:dPr>
                              <m:e>
                                <m:r>
                                  <a:rPr lang="en-US" b="0" i="1" smtClean="0">
                                    <a:latin typeface="Cambria Math"/>
                                  </a:rPr>
                                  <m:t>𝑡</m:t>
                                </m:r>
                                <m:r>
                                  <a:rPr lang="en-US" b="0" i="1" smtClean="0">
                                    <a:latin typeface="Cambria Math"/>
                                  </a:rPr>
                                  <m:t>−</m:t>
                                </m:r>
                                <m:r>
                                  <a:rPr lang="en-US" b="0" i="1" smtClean="0">
                                    <a:latin typeface="Cambria Math"/>
                                  </a:rPr>
                                  <m:t>𝑑</m:t>
                                </m:r>
                              </m:e>
                            </m:d>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𝑖𝑡</m:t>
                            </m:r>
                          </m:sub>
                        </m:sSub>
                        <m:r>
                          <a:rPr lang="en-US" b="0" i="1" smtClean="0">
                            <a:latin typeface="Cambria Math"/>
                          </a:rPr>
                          <m:t>,  </m:t>
                        </m:r>
                        <m:r>
                          <a:rPr lang="en-US" b="0" i="1" smtClean="0">
                            <a:latin typeface="Cambria Math"/>
                          </a:rPr>
                          <m:t>𝑎𝑛𝑑</m:t>
                        </m:r>
                        <m:r>
                          <a:rPr lang="en-US" b="0" i="1" smtClean="0">
                            <a:latin typeface="Cambria Math"/>
                          </a:rPr>
                          <m:t> </m:t>
                        </m:r>
                        <m:nary>
                          <m:naryPr>
                            <m:chr m:val="∑"/>
                            <m:ctrlPr>
                              <a:rPr lang="en-US"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b="0" i="1" smtClean="0">
                                <a:latin typeface="Cambria Math"/>
                              </a:rPr>
                              <m:t>𝑛</m:t>
                            </m:r>
                          </m:sup>
                          <m:e>
                            <m:sSub>
                              <m:sSubPr>
                                <m:ctrlPr>
                                  <a:rPr lang="en-US" b="0" i="1" smtClean="0">
                                    <a:latin typeface="Cambria Math"/>
                                  </a:rPr>
                                </m:ctrlPr>
                              </m:sSubPr>
                              <m:e>
                                <m:r>
                                  <a:rPr lang="en-US" b="0" i="1" smtClean="0">
                                    <a:latin typeface="Cambria Math"/>
                                  </a:rPr>
                                  <m:t>𝑥</m:t>
                                </m:r>
                              </m:e>
                              <m:sub>
                                <m:r>
                                  <a:rPr lang="en-US" b="0" i="1" smtClean="0">
                                    <a:latin typeface="Cambria Math"/>
                                  </a:rPr>
                                  <m:t>𝑖𝑡</m:t>
                                </m:r>
                              </m:sub>
                            </m:sSub>
                          </m:e>
                        </m:nary>
                      </m:e>
                    </m:nary>
                    <m:r>
                      <a:rPr lang="en-US" b="0" i="0"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𝑡</m:t>
                        </m:r>
                      </m:sub>
                    </m:sSub>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t="-1001" r="-163"/>
                </a:stretch>
              </a:blipFill>
            </p:spPr>
            <p:txBody>
              <a:bodyPr/>
              <a:lstStyle/>
              <a:p>
                <a:r>
                  <a:rPr lang="en-US">
                    <a:noFill/>
                  </a:rPr>
                  <a:t> </a:t>
                </a:r>
              </a:p>
            </p:txBody>
          </p:sp>
        </mc:Fallback>
      </mc:AlternateContent>
    </p:spTree>
    <p:extLst>
      <p:ext uri="{BB962C8B-B14F-4D97-AF65-F5344CB8AC3E}">
        <p14:creationId xmlns:p14="http://schemas.microsoft.com/office/powerpoint/2010/main" val="3203476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 – Migration (2/3)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i="1" smtClean="0">
                            <a:latin typeface="Cambria Math"/>
                          </a:rPr>
                        </m:ctrlPr>
                      </m:sSubPr>
                      <m:e>
                        <m:r>
                          <a:rPr lang="en-US" i="1">
                            <a:latin typeface="Cambria Math"/>
                          </a:rPr>
                          <m:t>𝑧</m:t>
                        </m:r>
                      </m:e>
                      <m:sub>
                        <m:r>
                          <a:rPr lang="en-US" i="1">
                            <a:latin typeface="Cambria Math"/>
                          </a:rPr>
                          <m:t>𝑖𝑗𝑑𝑡</m:t>
                        </m:r>
                      </m:sub>
                    </m:sSub>
                    <m:r>
                      <a:rPr lang="en-US" i="1">
                        <a:latin typeface="Cambria Math"/>
                      </a:rPr>
                      <m:t>: </m:t>
                    </m:r>
                  </m:oMath>
                </a14:m>
                <a:r>
                  <a:rPr lang="en-US" dirty="0"/>
                  <a:t>the amount of workload that is migrated at time t from data center </a:t>
                </a:r>
                <a:r>
                  <a:rPr lang="en-US" dirty="0" err="1"/>
                  <a:t>i</a:t>
                </a:r>
                <a:r>
                  <a:rPr lang="en-US" dirty="0"/>
                  <a:t> to j to be executed at time </a:t>
                </a:r>
                <a:r>
                  <a:rPr lang="en-US" dirty="0" err="1"/>
                  <a:t>t+d</a:t>
                </a:r>
                <a:endParaRPr lang="en-US" dirty="0"/>
              </a:p>
              <a:p>
                <a14:m>
                  <m:oMath xmlns:m="http://schemas.openxmlformats.org/officeDocument/2006/math">
                    <m:sSub>
                      <m:sSubPr>
                        <m:ctrlPr>
                          <a:rPr lang="en-US" b="0" i="1" smtClean="0">
                            <a:latin typeface="Cambria Math"/>
                          </a:rPr>
                        </m:ctrlPr>
                      </m:sSubPr>
                      <m:e>
                        <m:r>
                          <a:rPr lang="en-US" b="0" i="1" smtClean="0">
                            <a:latin typeface="Cambria Math"/>
                          </a:rPr>
                          <m:t>𝑧</m:t>
                        </m:r>
                      </m:e>
                      <m:sub>
                        <m:r>
                          <a:rPr lang="en-US" b="0" i="1" smtClean="0">
                            <a:latin typeface="Cambria Math"/>
                          </a:rPr>
                          <m:t>𝑖𝑗𝑡</m:t>
                        </m:r>
                      </m:sub>
                    </m:sSub>
                    <m:r>
                      <a:rPr lang="en-US" b="0" i="1" smtClean="0">
                        <a:latin typeface="Cambria Math"/>
                      </a:rPr>
                      <m:t>:</m:t>
                    </m:r>
                  </m:oMath>
                </a14:m>
                <a:r>
                  <a:rPr lang="en-US" dirty="0" smtClean="0"/>
                  <a:t> the amount of workload that is migrated from data center </a:t>
                </a:r>
                <a:r>
                  <a:rPr lang="en-US" dirty="0" err="1" smtClean="0"/>
                  <a:t>i</a:t>
                </a:r>
                <a:r>
                  <a:rPr lang="en-US" dirty="0" smtClean="0"/>
                  <a:t> to j at time t</a:t>
                </a:r>
              </a:p>
              <a:p>
                <a:pPr marL="0" indent="0">
                  <a:buNone/>
                </a:pPr>
                <a:r>
                  <a:rPr lang="en-US" b="0" dirty="0" smtClean="0"/>
                  <a:t>                                  </a:t>
                </a:r>
                <a14:m>
                  <m:oMath xmlns:m="http://schemas.openxmlformats.org/officeDocument/2006/math">
                    <m:sSub>
                      <m:sSubPr>
                        <m:ctrlPr>
                          <a:rPr lang="en-US" b="0" i="1" smtClean="0">
                            <a:latin typeface="Cambria Math"/>
                          </a:rPr>
                        </m:ctrlPr>
                      </m:sSubPr>
                      <m:e>
                        <m:r>
                          <a:rPr lang="en-US" b="0" i="1" smtClean="0">
                            <a:latin typeface="Cambria Math"/>
                          </a:rPr>
                          <m:t>𝑧</m:t>
                        </m:r>
                      </m:e>
                      <m:sub>
                        <m:r>
                          <a:rPr lang="en-US" b="0" i="1" smtClean="0">
                            <a:latin typeface="Cambria Math"/>
                          </a:rPr>
                          <m:t>𝑖𝑗𝑡</m:t>
                        </m:r>
                      </m:sub>
                    </m:sSub>
                    <m:r>
                      <a:rPr lang="en-US" b="0" i="1" smtClean="0">
                        <a:latin typeface="Cambria Math"/>
                      </a:rPr>
                      <m:t>=</m:t>
                    </m:r>
                    <m:nary>
                      <m:naryPr>
                        <m:chr m:val="∑"/>
                        <m:ctrlPr>
                          <a:rPr lang="en-US" b="0" i="1" smtClean="0">
                            <a:latin typeface="Cambria Math"/>
                          </a:rPr>
                        </m:ctrlPr>
                      </m:naryPr>
                      <m:sub>
                        <m:r>
                          <a:rPr lang="en-US" b="0" i="1" smtClean="0">
                            <a:latin typeface="Cambria Math"/>
                          </a:rPr>
                          <m:t>𝑑</m:t>
                        </m:r>
                        <m:r>
                          <a:rPr lang="en-US" b="0" i="1" smtClean="0">
                            <a:latin typeface="Cambria Math"/>
                          </a:rPr>
                          <m:t>=0</m:t>
                        </m:r>
                      </m:sub>
                      <m:sup>
                        <m:r>
                          <a:rPr lang="en-US" b="0" i="1" smtClean="0">
                            <a:latin typeface="Cambria Math"/>
                          </a:rPr>
                          <m:t>𝐷</m:t>
                        </m:r>
                      </m:sup>
                      <m:e>
                        <m:sSub>
                          <m:sSubPr>
                            <m:ctrlPr>
                              <a:rPr lang="en-US" b="0" i="1" smtClean="0">
                                <a:latin typeface="Cambria Math"/>
                              </a:rPr>
                            </m:ctrlPr>
                          </m:sSubPr>
                          <m:e>
                            <m:r>
                              <a:rPr lang="en-US" b="0" i="1" smtClean="0">
                                <a:latin typeface="Cambria Math"/>
                              </a:rPr>
                              <m:t>𝑧</m:t>
                            </m:r>
                          </m:e>
                          <m:sub>
                            <m:r>
                              <a:rPr lang="en-US" b="0" i="1" smtClean="0">
                                <a:latin typeface="Cambria Math"/>
                              </a:rPr>
                              <m:t>𝑖𝑗𝑑𝑡</m:t>
                            </m:r>
                          </m:sub>
                        </m:sSub>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t="-876" r="-327"/>
                </a:stretch>
              </a:blipFill>
            </p:spPr>
            <p:txBody>
              <a:bodyPr/>
              <a:lstStyle/>
              <a:p>
                <a:r>
                  <a:rPr lang="en-US">
                    <a:noFill/>
                  </a:rPr>
                  <a:t> </a:t>
                </a:r>
              </a:p>
            </p:txBody>
          </p:sp>
        </mc:Fallback>
      </mc:AlternateContent>
      <p:sp>
        <p:nvSpPr>
          <p:cNvPr id="4" name="TextBox 3"/>
          <p:cNvSpPr txBox="1"/>
          <p:nvPr/>
        </p:nvSpPr>
        <p:spPr>
          <a:xfrm>
            <a:off x="4114800" y="297797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86956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 – execute (3/3)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𝑖𝑡</m:t>
                        </m:r>
                      </m:sub>
                    </m:sSub>
                  </m:oMath>
                </a14:m>
                <a:r>
                  <a:rPr lang="en-US" dirty="0" smtClean="0"/>
                  <a:t> : workload executed at time t at data center </a:t>
                </a:r>
                <a:r>
                  <a:rPr lang="en-US" dirty="0" err="1" smtClean="0"/>
                  <a:t>i</a:t>
                </a:r>
                <a:r>
                  <a:rPr lang="en-US" dirty="0" smtClean="0"/>
                  <a:t> </a:t>
                </a:r>
              </a:p>
              <a:p>
                <a:pPr marL="0" indent="0" algn="ctr">
                  <a:buNone/>
                </a:pPr>
                <a:r>
                  <a:rPr lang="en-US" dirty="0"/>
                  <a:t> </a:t>
                </a:r>
                <a14:m>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𝑖𝑡</m:t>
                        </m:r>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𝑖𝑡</m:t>
                        </m:r>
                      </m:sub>
                    </m:sSub>
                    <m:r>
                      <a:rPr lang="en-US" b="0" i="1" smtClean="0">
                        <a:latin typeface="Cambria Math"/>
                      </a:rPr>
                      <m:t>+</m:t>
                    </m:r>
                    <m:nary>
                      <m:naryPr>
                        <m:chr m:val="∑"/>
                        <m:ctrlPr>
                          <a:rPr lang="en-US" b="0" i="1" smtClean="0">
                            <a:latin typeface="Cambria Math"/>
                          </a:rPr>
                        </m:ctrlPr>
                      </m:naryPr>
                      <m:sub>
                        <m:r>
                          <a:rPr lang="en-US" b="0" i="1" smtClean="0">
                            <a:latin typeface="Cambria Math"/>
                          </a:rPr>
                          <m:t>𝑗</m:t>
                        </m:r>
                        <m:r>
                          <a:rPr lang="en-US" b="0" i="1" smtClean="0">
                            <a:latin typeface="Cambria Math"/>
                          </a:rPr>
                          <m:t>=1</m:t>
                        </m:r>
                      </m:sub>
                      <m:sup>
                        <m:r>
                          <a:rPr lang="en-US" b="0" i="1" smtClean="0">
                            <a:latin typeface="Cambria Math"/>
                          </a:rPr>
                          <m:t>𝑛</m:t>
                        </m:r>
                      </m:sup>
                      <m:e>
                        <m:nary>
                          <m:naryPr>
                            <m:chr m:val="∑"/>
                            <m:ctrlPr>
                              <a:rPr lang="en-US" b="0" i="1" smtClean="0">
                                <a:latin typeface="Cambria Math"/>
                              </a:rPr>
                            </m:ctrlPr>
                          </m:naryPr>
                          <m:sub>
                            <m:r>
                              <a:rPr lang="en-US" b="0" i="1" smtClean="0">
                                <a:latin typeface="Cambria Math"/>
                              </a:rPr>
                              <m:t>𝑑</m:t>
                            </m:r>
                            <m:r>
                              <a:rPr lang="en-US" b="0" i="1" smtClean="0">
                                <a:latin typeface="Cambria Math"/>
                              </a:rPr>
                              <m:t>=0</m:t>
                            </m:r>
                          </m:sub>
                          <m:sup>
                            <m:r>
                              <a:rPr lang="en-US" b="0" i="1" smtClean="0">
                                <a:latin typeface="Cambria Math"/>
                              </a:rPr>
                              <m:t>𝐷</m:t>
                            </m:r>
                          </m:sup>
                          <m:e>
                            <m:sSub>
                              <m:sSubPr>
                                <m:ctrlPr>
                                  <a:rPr lang="en-US" b="0" i="1" smtClean="0">
                                    <a:latin typeface="Cambria Math"/>
                                  </a:rPr>
                                </m:ctrlPr>
                              </m:sSubPr>
                              <m:e>
                                <m:r>
                                  <a:rPr lang="en-US" b="0" i="1" smtClean="0">
                                    <a:latin typeface="Cambria Math"/>
                                  </a:rPr>
                                  <m:t>𝑧</m:t>
                                </m:r>
                              </m:e>
                              <m:sub>
                                <m:r>
                                  <a:rPr lang="en-US" b="0" i="1" smtClean="0">
                                    <a:latin typeface="Cambria Math"/>
                                  </a:rPr>
                                  <m:t>𝑗𝑖𝑑</m:t>
                                </m:r>
                                <m:d>
                                  <m:dPr>
                                    <m:ctrlPr>
                                      <a:rPr lang="en-US" b="0" i="1" smtClean="0">
                                        <a:latin typeface="Cambria Math"/>
                                      </a:rPr>
                                    </m:ctrlPr>
                                  </m:dPr>
                                  <m:e>
                                    <m:r>
                                      <a:rPr lang="en-US" b="0" i="1" smtClean="0">
                                        <a:latin typeface="Cambria Math"/>
                                      </a:rPr>
                                      <m:t>𝑡</m:t>
                                    </m:r>
                                    <m:r>
                                      <a:rPr lang="en-US" b="0" i="1" smtClean="0">
                                        <a:latin typeface="Cambria Math"/>
                                      </a:rPr>
                                      <m:t>−</m:t>
                                    </m:r>
                                    <m:r>
                                      <a:rPr lang="en-US" b="0" i="1" smtClean="0">
                                        <a:latin typeface="Cambria Math"/>
                                      </a:rPr>
                                      <m:t>𝑑</m:t>
                                    </m:r>
                                  </m:e>
                                </m:d>
                              </m:sub>
                            </m:sSub>
                          </m:e>
                        </m:nary>
                      </m:e>
                    </m:nary>
                  </m:oMath>
                </a14:m>
                <a:r>
                  <a:rPr lang="en-US" dirty="0" smtClean="0"/>
                  <a:t> - </a:t>
                </a:r>
                <a14:m>
                  <m:oMath xmlns:m="http://schemas.openxmlformats.org/officeDocument/2006/math">
                    <m:nary>
                      <m:naryPr>
                        <m:chr m:val="∑"/>
                        <m:ctrlPr>
                          <a:rPr lang="en-US" b="0" i="1" smtClean="0">
                            <a:latin typeface="Cambria Math"/>
                          </a:rPr>
                        </m:ctrlPr>
                      </m:naryPr>
                      <m:sub>
                        <m:r>
                          <a:rPr lang="en-US" b="0" i="1" smtClean="0">
                            <a:latin typeface="Cambria Math"/>
                          </a:rPr>
                          <m:t>𝑗</m:t>
                        </m:r>
                        <m:r>
                          <a:rPr lang="en-US" b="0" i="1" smtClean="0">
                            <a:latin typeface="Cambria Math"/>
                          </a:rPr>
                          <m:t>=1</m:t>
                        </m:r>
                      </m:sub>
                      <m:sup>
                        <m:r>
                          <a:rPr lang="en-US" b="0" i="1" smtClean="0">
                            <a:latin typeface="Cambria Math"/>
                          </a:rPr>
                          <m:t>𝑛</m:t>
                        </m:r>
                      </m:sup>
                      <m:e>
                        <m:nary>
                          <m:naryPr>
                            <m:chr m:val="∑"/>
                            <m:ctrlPr>
                              <a:rPr lang="en-US" b="0" i="1" smtClean="0">
                                <a:latin typeface="Cambria Math"/>
                              </a:rPr>
                            </m:ctrlPr>
                          </m:naryPr>
                          <m:sub>
                            <m:r>
                              <a:rPr lang="en-US" b="0" i="1" smtClean="0">
                                <a:latin typeface="Cambria Math"/>
                              </a:rPr>
                              <m:t>𝑑</m:t>
                            </m:r>
                            <m:r>
                              <a:rPr lang="en-US" b="0" i="1" smtClean="0">
                                <a:latin typeface="Cambria Math"/>
                              </a:rPr>
                              <m:t>=0</m:t>
                            </m:r>
                          </m:sub>
                          <m:sup>
                            <m:r>
                              <a:rPr lang="en-US" b="0" i="1" smtClean="0">
                                <a:latin typeface="Cambria Math"/>
                              </a:rPr>
                              <m:t>𝐷</m:t>
                            </m:r>
                          </m:sup>
                          <m:e>
                            <m:sSub>
                              <m:sSubPr>
                                <m:ctrlPr>
                                  <a:rPr lang="en-US" b="0" i="1" smtClean="0">
                                    <a:latin typeface="Cambria Math"/>
                                  </a:rPr>
                                </m:ctrlPr>
                              </m:sSubPr>
                              <m:e>
                                <m:r>
                                  <a:rPr lang="en-US" b="0" i="1" smtClean="0">
                                    <a:latin typeface="Cambria Math"/>
                                  </a:rPr>
                                  <m:t>𝑧</m:t>
                                </m:r>
                              </m:e>
                              <m:sub>
                                <m:r>
                                  <a:rPr lang="en-US" b="0" i="1" smtClean="0">
                                    <a:latin typeface="Cambria Math"/>
                                  </a:rPr>
                                  <m:t>𝑖𝑗𝑑</m:t>
                                </m:r>
                                <m:d>
                                  <m:dPr>
                                    <m:ctrlPr>
                                      <a:rPr lang="en-US" b="0" i="1" smtClean="0">
                                        <a:latin typeface="Cambria Math"/>
                                      </a:rPr>
                                    </m:ctrlPr>
                                  </m:dPr>
                                  <m:e>
                                    <m:r>
                                      <a:rPr lang="en-US" b="0" i="1" smtClean="0">
                                        <a:latin typeface="Cambria Math"/>
                                      </a:rPr>
                                      <m:t>𝑡</m:t>
                                    </m:r>
                                    <m:r>
                                      <a:rPr lang="en-US" b="0" i="1" smtClean="0">
                                        <a:latin typeface="Cambria Math"/>
                                      </a:rPr>
                                      <m:t>−</m:t>
                                    </m:r>
                                    <m:r>
                                      <a:rPr lang="en-US" b="0" i="1" smtClean="0">
                                        <a:latin typeface="Cambria Math"/>
                                      </a:rPr>
                                      <m:t>𝑑</m:t>
                                    </m:r>
                                  </m:e>
                                </m:d>
                              </m:sub>
                            </m:sSub>
                          </m:e>
                        </m:nary>
                      </m:e>
                    </m:nary>
                  </m:oMath>
                </a14:m>
                <a:endParaRPr lang="en-US" dirty="0" smtClean="0"/>
              </a:p>
              <a:p>
                <a:endParaRPr lang="en-US" dirty="0"/>
              </a:p>
              <a:p>
                <a:pPr marL="0" indent="0">
                  <a:buNone/>
                </a:pPr>
                <a:endParaRPr lang="en-US" dirty="0" smtClean="0"/>
              </a:p>
              <a:p>
                <a:endParaRPr lang="en-US" dirty="0"/>
              </a:p>
              <a:p>
                <a:r>
                  <a:rPr lang="en-US" sz="2000" dirty="0" smtClean="0"/>
                  <a:t>Release workload within [1,T] needs to be finished within T time slots</a:t>
                </a:r>
              </a:p>
              <a:p>
                <a:pPr marL="0" indent="0" algn="ctr">
                  <a:buNone/>
                </a:pPr>
                <a14:m>
                  <m:oMath xmlns:m="http://schemas.openxmlformats.org/officeDocument/2006/math">
                    <m:nary>
                      <m:naryPr>
                        <m:chr m:val="∑"/>
                        <m:ctrlPr>
                          <a:rPr lang="en-US" sz="2000" b="0" i="1" smtClean="0">
                            <a:latin typeface="Cambria Math"/>
                          </a:rPr>
                        </m:ctrlPr>
                      </m:naryPr>
                      <m:sub>
                        <m:r>
                          <a:rPr lang="en-US" sz="2000" b="0" i="1" smtClean="0">
                            <a:latin typeface="Cambria Math"/>
                          </a:rPr>
                          <m:t>𝑡</m:t>
                        </m:r>
                        <m:r>
                          <a:rPr lang="en-US" sz="2000" b="0" i="1" smtClean="0">
                            <a:latin typeface="Cambria Math"/>
                          </a:rPr>
                          <m:t>=1</m:t>
                        </m:r>
                      </m:sub>
                      <m:sup>
                        <m:r>
                          <a:rPr lang="en-US" sz="2000" b="0" i="1" smtClean="0">
                            <a:latin typeface="Cambria Math"/>
                          </a:rPr>
                          <m:t>𝑇</m:t>
                        </m:r>
                      </m:sup>
                      <m:e>
                        <m:nary>
                          <m:naryPr>
                            <m:chr m:val="∑"/>
                            <m:ctrlPr>
                              <a:rPr lang="en-US" sz="2000" b="0" i="1" smtClean="0">
                                <a:latin typeface="Cambria Math"/>
                              </a:rPr>
                            </m:ctrlPr>
                          </m:naryPr>
                          <m:sub>
                            <m:r>
                              <a:rPr lang="en-US" sz="2000" b="0" i="1" smtClean="0">
                                <a:latin typeface="Cambria Math"/>
                              </a:rPr>
                              <m:t>𝑖</m:t>
                            </m:r>
                            <m:r>
                              <a:rPr lang="en-US" sz="2000" b="0" i="1" smtClean="0">
                                <a:latin typeface="Cambria Math"/>
                              </a:rPr>
                              <m:t>=1</m:t>
                            </m:r>
                          </m:sub>
                          <m:sup>
                            <m:r>
                              <a:rPr lang="en-US" sz="2000" b="0" i="1" smtClean="0">
                                <a:latin typeface="Cambria Math"/>
                              </a:rPr>
                              <m:t>𝑛</m:t>
                            </m:r>
                          </m:sup>
                          <m:e>
                            <m:sSub>
                              <m:sSubPr>
                                <m:ctrlPr>
                                  <a:rPr lang="en-US" sz="2000" b="0" i="1" smtClean="0">
                                    <a:latin typeface="Cambria Math"/>
                                  </a:rPr>
                                </m:ctrlPr>
                              </m:sSubPr>
                              <m:e>
                                <m:r>
                                  <a:rPr lang="en-US" sz="2000" b="0" i="1" smtClean="0">
                                    <a:latin typeface="Cambria Math"/>
                                  </a:rPr>
                                  <m:t>𝑦</m:t>
                                </m:r>
                              </m:e>
                              <m:sub>
                                <m:r>
                                  <a:rPr lang="en-US" sz="2000" b="0" i="1" smtClean="0">
                                    <a:latin typeface="Cambria Math"/>
                                  </a:rPr>
                                  <m:t>𝑖𝑡</m:t>
                                </m:r>
                              </m:sub>
                            </m:sSub>
                          </m:e>
                        </m:nary>
                      </m:e>
                    </m:nary>
                  </m:oMath>
                </a14:m>
                <a:r>
                  <a:rPr lang="en-US" sz="2000" dirty="0" smtClean="0"/>
                  <a:t> = </a:t>
                </a:r>
                <a14:m>
                  <m:oMath xmlns:m="http://schemas.openxmlformats.org/officeDocument/2006/math">
                    <m:nary>
                      <m:naryPr>
                        <m:chr m:val="∑"/>
                        <m:ctrlPr>
                          <a:rPr lang="en-US" sz="2000" b="0" i="1" smtClean="0">
                            <a:latin typeface="Cambria Math"/>
                          </a:rPr>
                        </m:ctrlPr>
                      </m:naryPr>
                      <m:sub>
                        <m:r>
                          <a:rPr lang="en-US" sz="2000" b="0" i="1" smtClean="0">
                            <a:latin typeface="Cambria Math"/>
                          </a:rPr>
                          <m:t>𝑡</m:t>
                        </m:r>
                        <m:r>
                          <a:rPr lang="en-US" sz="2000" b="0" i="1" smtClean="0">
                            <a:latin typeface="Cambria Math"/>
                          </a:rPr>
                          <m:t>=1</m:t>
                        </m:r>
                      </m:sub>
                      <m:sup>
                        <m:r>
                          <a:rPr lang="en-US" sz="2000" b="0" i="1" smtClean="0">
                            <a:latin typeface="Cambria Math"/>
                          </a:rPr>
                          <m:t>𝑇</m:t>
                        </m:r>
                      </m:sup>
                      <m:e>
                        <m:r>
                          <a:rPr lang="en-US" sz="2000" b="0" i="1" smtClean="0">
                            <a:latin typeface="Cambria Math"/>
                          </a:rPr>
                          <m:t> </m:t>
                        </m:r>
                      </m:e>
                    </m:nary>
                    <m:nary>
                      <m:naryPr>
                        <m:chr m:val="∑"/>
                        <m:ctrlPr>
                          <a:rPr lang="en-US" sz="2000" b="0" i="1" smtClean="0">
                            <a:latin typeface="Cambria Math"/>
                          </a:rPr>
                        </m:ctrlPr>
                      </m:naryPr>
                      <m:sub>
                        <m:r>
                          <a:rPr lang="en-US" sz="2000" b="0" i="1" smtClean="0">
                            <a:latin typeface="Cambria Math"/>
                          </a:rPr>
                          <m:t>𝑛</m:t>
                        </m:r>
                        <m:r>
                          <a:rPr lang="en-US" sz="2000" b="0" i="1" smtClean="0">
                            <a:latin typeface="Cambria Math"/>
                          </a:rPr>
                          <m:t>=1</m:t>
                        </m:r>
                      </m:sub>
                      <m:sup>
                        <m:r>
                          <a:rPr lang="en-US" sz="2000" b="0" i="1" smtClean="0">
                            <a:latin typeface="Cambria Math"/>
                          </a:rPr>
                          <m:t>𝑛</m:t>
                        </m:r>
                      </m:sup>
                      <m:e>
                        <m:sSub>
                          <m:sSubPr>
                            <m:ctrlPr>
                              <a:rPr lang="en-US" sz="2000" b="0" i="1" smtClean="0">
                                <a:latin typeface="Cambria Math"/>
                              </a:rPr>
                            </m:ctrlPr>
                          </m:sSubPr>
                          <m:e>
                            <m:r>
                              <a:rPr lang="en-US" sz="2000" b="0" i="1" smtClean="0">
                                <a:latin typeface="Cambria Math"/>
                              </a:rPr>
                              <m:t>𝑥</m:t>
                            </m:r>
                          </m:e>
                          <m:sub>
                            <m:r>
                              <a:rPr lang="en-US" sz="2000" b="0" i="1" smtClean="0">
                                <a:latin typeface="Cambria Math"/>
                              </a:rPr>
                              <m:t>𝑖𝑡</m:t>
                            </m:r>
                          </m:sub>
                        </m:sSub>
                      </m:e>
                    </m:nary>
                  </m:oMath>
                </a14:m>
                <a:r>
                  <a:rPr lang="en-US" sz="2000" dirty="0" smtClean="0"/>
                  <a:t> = </a:t>
                </a:r>
                <a14:m>
                  <m:oMath xmlns:m="http://schemas.openxmlformats.org/officeDocument/2006/math">
                    <m:nary>
                      <m:naryPr>
                        <m:chr m:val="∑"/>
                        <m:ctrlPr>
                          <a:rPr lang="en-US" sz="2000" b="0" i="1" smtClean="0">
                            <a:latin typeface="Cambria Math"/>
                          </a:rPr>
                        </m:ctrlPr>
                      </m:naryPr>
                      <m:sub>
                        <m:r>
                          <a:rPr lang="en-US" sz="2000" b="0" i="1" smtClean="0">
                            <a:latin typeface="Cambria Math"/>
                          </a:rPr>
                          <m:t>𝑡</m:t>
                        </m:r>
                        <m:r>
                          <a:rPr lang="en-US" sz="2000" b="0" i="1" smtClean="0">
                            <a:latin typeface="Cambria Math"/>
                          </a:rPr>
                          <m:t>=1</m:t>
                        </m:r>
                      </m:sub>
                      <m:sup>
                        <m:r>
                          <a:rPr lang="en-US" sz="2000" b="0" i="1" smtClean="0">
                            <a:latin typeface="Cambria Math"/>
                          </a:rPr>
                          <m:t>𝑇</m:t>
                        </m:r>
                      </m:sup>
                      <m:e>
                        <m:sSub>
                          <m:sSubPr>
                            <m:ctrlPr>
                              <a:rPr lang="en-US" sz="2000" b="0" i="1" smtClean="0">
                                <a:latin typeface="Cambria Math"/>
                              </a:rPr>
                            </m:ctrlPr>
                          </m:sSubPr>
                          <m:e>
                            <m:r>
                              <a:rPr lang="en-US" sz="2000" b="0" i="1" smtClean="0">
                                <a:latin typeface="Cambria Math"/>
                              </a:rPr>
                              <m:t>𝐿</m:t>
                            </m:r>
                          </m:e>
                          <m:sub>
                            <m:r>
                              <a:rPr lang="en-US" sz="2000" b="0" i="1" smtClean="0">
                                <a:latin typeface="Cambria Math"/>
                              </a:rPr>
                              <m:t>𝑡</m:t>
                            </m:r>
                          </m:sub>
                        </m:sSub>
                      </m:e>
                    </m:nary>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t="-1001"/>
                </a:stretch>
              </a:blipFill>
            </p:spPr>
            <p:txBody>
              <a:bodyPr/>
              <a:lstStyle/>
              <a:p>
                <a:r>
                  <a:rPr lang="en-US">
                    <a:noFill/>
                  </a:rPr>
                  <a:t> </a:t>
                </a:r>
              </a:p>
            </p:txBody>
          </p:sp>
        </mc:Fallback>
      </mc:AlternateContent>
      <p:sp>
        <p:nvSpPr>
          <p:cNvPr id="4" name="TextBox 3"/>
          <p:cNvSpPr txBox="1"/>
          <p:nvPr/>
        </p:nvSpPr>
        <p:spPr>
          <a:xfrm>
            <a:off x="4114800" y="2977978"/>
            <a:ext cx="184731" cy="369332"/>
          </a:xfrm>
          <a:prstGeom prst="rect">
            <a:avLst/>
          </a:prstGeom>
          <a:noFill/>
        </p:spPr>
        <p:txBody>
          <a:bodyPr wrap="none" rtlCol="0">
            <a:spAutoFit/>
          </a:bodyPr>
          <a:lstStyle/>
          <a:p>
            <a:endParaRPr lang="en-US" dirty="0"/>
          </a:p>
        </p:txBody>
      </p:sp>
      <p:sp>
        <p:nvSpPr>
          <p:cNvPr id="5" name="Left Brace 4"/>
          <p:cNvSpPr/>
          <p:nvPr/>
        </p:nvSpPr>
        <p:spPr>
          <a:xfrm rot="16200000">
            <a:off x="3429000" y="1495166"/>
            <a:ext cx="304800" cy="2286000"/>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rot="16200000">
            <a:off x="6019800" y="1495166"/>
            <a:ext cx="304800" cy="2286000"/>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782895" y="2797431"/>
            <a:ext cx="1432508" cy="369332"/>
          </a:xfrm>
          <a:prstGeom prst="rect">
            <a:avLst/>
          </a:prstGeom>
          <a:noFill/>
          <a:ln>
            <a:solidFill>
              <a:srgbClr val="002060"/>
            </a:solidFill>
          </a:ln>
        </p:spPr>
        <p:txBody>
          <a:bodyPr wrap="none" rtlCol="0">
            <a:spAutoFit/>
          </a:bodyPr>
          <a:lstStyle/>
          <a:p>
            <a:r>
              <a:rPr lang="en-US" dirty="0">
                <a:solidFill>
                  <a:srgbClr val="FF0000"/>
                </a:solidFill>
              </a:rPr>
              <a:t>m</a:t>
            </a:r>
            <a:r>
              <a:rPr lang="en-US" dirty="0" smtClean="0">
                <a:solidFill>
                  <a:srgbClr val="FF0000"/>
                </a:solidFill>
              </a:rPr>
              <a:t>igrate into </a:t>
            </a:r>
            <a:r>
              <a:rPr lang="en-US" dirty="0" err="1" smtClean="0">
                <a:solidFill>
                  <a:srgbClr val="FF0000"/>
                </a:solidFill>
              </a:rPr>
              <a:t>i</a:t>
            </a:r>
            <a:endParaRPr lang="en-US" dirty="0">
              <a:solidFill>
                <a:srgbClr val="FF0000"/>
              </a:solidFill>
            </a:endParaRPr>
          </a:p>
        </p:txBody>
      </p:sp>
      <p:sp>
        <p:nvSpPr>
          <p:cNvPr id="8" name="TextBox 7"/>
          <p:cNvSpPr txBox="1"/>
          <p:nvPr/>
        </p:nvSpPr>
        <p:spPr>
          <a:xfrm>
            <a:off x="5410200" y="2798116"/>
            <a:ext cx="1629229" cy="369332"/>
          </a:xfrm>
          <a:prstGeom prst="rect">
            <a:avLst/>
          </a:prstGeom>
          <a:noFill/>
          <a:ln>
            <a:solidFill>
              <a:srgbClr val="002060"/>
            </a:solidFill>
          </a:ln>
        </p:spPr>
        <p:txBody>
          <a:bodyPr wrap="none" rtlCol="0">
            <a:spAutoFit/>
          </a:bodyPr>
          <a:lstStyle/>
          <a:p>
            <a:r>
              <a:rPr lang="en-US" dirty="0">
                <a:solidFill>
                  <a:srgbClr val="FF0000"/>
                </a:solidFill>
              </a:rPr>
              <a:t>m</a:t>
            </a:r>
            <a:r>
              <a:rPr lang="en-US" dirty="0" smtClean="0">
                <a:solidFill>
                  <a:srgbClr val="FF0000"/>
                </a:solidFill>
              </a:rPr>
              <a:t>igrate out of </a:t>
            </a:r>
            <a:r>
              <a:rPr lang="en-US" dirty="0" err="1" smtClean="0">
                <a:solidFill>
                  <a:srgbClr val="FF0000"/>
                </a:solidFill>
              </a:rPr>
              <a:t>i</a:t>
            </a:r>
            <a:endParaRPr lang="en-US" dirty="0">
              <a:solidFill>
                <a:srgbClr val="FF0000"/>
              </a:solidFill>
            </a:endParaRPr>
          </a:p>
        </p:txBody>
      </p:sp>
      <p:sp>
        <p:nvSpPr>
          <p:cNvPr id="9" name="TextBox 8"/>
          <p:cNvSpPr txBox="1"/>
          <p:nvPr/>
        </p:nvSpPr>
        <p:spPr>
          <a:xfrm>
            <a:off x="1005892" y="2769283"/>
            <a:ext cx="1113766" cy="369332"/>
          </a:xfrm>
          <a:prstGeom prst="rect">
            <a:avLst/>
          </a:prstGeom>
          <a:noFill/>
          <a:ln>
            <a:solidFill>
              <a:srgbClr val="002060"/>
            </a:solidFill>
          </a:ln>
        </p:spPr>
        <p:txBody>
          <a:bodyPr wrap="none" rtlCol="0">
            <a:spAutoFit/>
          </a:bodyPr>
          <a:lstStyle/>
          <a:p>
            <a:r>
              <a:rPr lang="en-US" dirty="0">
                <a:solidFill>
                  <a:srgbClr val="FF0000"/>
                </a:solidFill>
              </a:rPr>
              <a:t>a</a:t>
            </a:r>
            <a:r>
              <a:rPr lang="en-US" dirty="0" smtClean="0">
                <a:solidFill>
                  <a:srgbClr val="FF0000"/>
                </a:solidFill>
              </a:rPr>
              <a:t>ssign to </a:t>
            </a:r>
            <a:r>
              <a:rPr lang="en-US" dirty="0" err="1" smtClean="0">
                <a:solidFill>
                  <a:srgbClr val="FF0000"/>
                </a:solidFill>
              </a:rPr>
              <a:t>i</a:t>
            </a:r>
            <a:endParaRPr lang="en-US" dirty="0">
              <a:solidFill>
                <a:srgbClr val="FF0000"/>
              </a:solidFill>
            </a:endParaRPr>
          </a:p>
        </p:txBody>
      </p:sp>
      <p:cxnSp>
        <p:nvCxnSpPr>
          <p:cNvPr id="11" name="Straight Arrow Connector 10"/>
          <p:cNvCxnSpPr/>
          <p:nvPr/>
        </p:nvCxnSpPr>
        <p:spPr>
          <a:xfrm flipV="1">
            <a:off x="1676400" y="2485765"/>
            <a:ext cx="152400" cy="28351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519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 – Cost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1. Energy cost for executing workload</a:t>
                </a:r>
              </a:p>
              <a:p>
                <a:pPr lvl="1"/>
                <a14:m>
                  <m:oMath xmlns:m="http://schemas.openxmlformats.org/officeDocument/2006/math">
                    <m:sSub>
                      <m:sSubPr>
                        <m:ctrlPr>
                          <a:rPr lang="en-US" b="0" i="1" smtClean="0">
                            <a:latin typeface="Cambria Math"/>
                          </a:rPr>
                        </m:ctrlPr>
                      </m:sSubPr>
                      <m:e>
                        <m:r>
                          <a:rPr lang="en-US" b="0" i="1" smtClean="0">
                            <a:latin typeface="Cambria Math"/>
                          </a:rPr>
                          <m:t>𝐶</m:t>
                        </m:r>
                      </m:e>
                      <m:sub>
                        <m:r>
                          <a:rPr lang="en-US" b="0" i="1" smtClean="0">
                            <a:latin typeface="Cambria Math"/>
                          </a:rPr>
                          <m:t>𝑖𝑡</m:t>
                        </m:r>
                      </m:sub>
                    </m:sSub>
                    <m:d>
                      <m:dPr>
                        <m:ctrlPr>
                          <a:rPr lang="en-US" b="0" i="1" smtClean="0">
                            <a:latin typeface="Cambria Math"/>
                          </a:rPr>
                        </m:ctrlPr>
                      </m:dPr>
                      <m:e>
                        <m:sSub>
                          <m:sSubPr>
                            <m:ctrlPr>
                              <a:rPr lang="en-US" b="0" i="1" smtClean="0">
                                <a:latin typeface="Cambria Math"/>
                              </a:rPr>
                            </m:ctrlPr>
                          </m:sSubPr>
                          <m:e>
                            <m:r>
                              <a:rPr lang="en-US" b="0" i="1" smtClean="0">
                                <a:latin typeface="Cambria Math"/>
                              </a:rPr>
                              <m:t>𝑦</m:t>
                            </m:r>
                          </m:e>
                          <m:sub>
                            <m:r>
                              <a:rPr lang="en-US" b="0" i="1" smtClean="0">
                                <a:latin typeface="Cambria Math"/>
                              </a:rPr>
                              <m:t>𝑖𝑡</m:t>
                            </m:r>
                          </m:sub>
                        </m:sSub>
                      </m:e>
                    </m:d>
                    <m:r>
                      <a:rPr lang="en-US" b="0" i="1" smtClean="0">
                        <a:latin typeface="Cambria Math"/>
                      </a:rPr>
                      <m:t>:</m:t>
                    </m:r>
                  </m:oMath>
                </a14:m>
                <a:r>
                  <a:rPr lang="en-US" dirty="0" smtClean="0"/>
                  <a:t> energy cost for executing workload </a:t>
                </a:r>
                <a14:m>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𝑖𝑡</m:t>
                        </m:r>
                      </m:sub>
                    </m:sSub>
                  </m:oMath>
                </a14:m>
                <a:r>
                  <a:rPr lang="en-US" dirty="0" smtClean="0"/>
                  <a:t> in data center </a:t>
                </a:r>
                <a:r>
                  <a:rPr lang="en-US" dirty="0" err="1" smtClean="0"/>
                  <a:t>i</a:t>
                </a:r>
                <a:r>
                  <a:rPr lang="en-US" dirty="0" smtClean="0"/>
                  <a:t> at time t</a:t>
                </a:r>
              </a:p>
              <a:p>
                <a:pPr lvl="1"/>
                <a:r>
                  <a:rPr lang="en-US" dirty="0"/>
                  <a:t>Assume </a:t>
                </a:r>
                <a14:m>
                  <m:oMath xmlns:m="http://schemas.openxmlformats.org/officeDocument/2006/math">
                    <m:sSub>
                      <m:sSubPr>
                        <m:ctrlPr>
                          <a:rPr lang="en-US" i="1">
                            <a:latin typeface="Cambria Math"/>
                          </a:rPr>
                        </m:ctrlPr>
                      </m:sSubPr>
                      <m:e>
                        <m:r>
                          <a:rPr lang="en-US" i="1">
                            <a:latin typeface="Cambria Math"/>
                          </a:rPr>
                          <m:t>𝐶</m:t>
                        </m:r>
                      </m:e>
                      <m:sub>
                        <m:r>
                          <a:rPr lang="en-US" i="1">
                            <a:latin typeface="Cambria Math"/>
                          </a:rPr>
                          <m:t>𝑖𝑡</m:t>
                        </m:r>
                      </m:sub>
                    </m:sSub>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𝑖𝑡</m:t>
                            </m:r>
                          </m:sub>
                        </m:sSub>
                      </m:e>
                    </m:d>
                    <m:r>
                      <a:rPr lang="en-US" i="1">
                        <a:latin typeface="Cambria Math"/>
                      </a:rPr>
                      <m:t> </m:t>
                    </m:r>
                  </m:oMath>
                </a14:m>
                <a:r>
                  <a:rPr lang="en-US" dirty="0"/>
                  <a:t>is a nonnegative, (weakly) convex increasing </a:t>
                </a:r>
                <a:r>
                  <a:rPr lang="en-US" dirty="0" smtClean="0"/>
                  <a:t>function</a:t>
                </a:r>
              </a:p>
              <a:p>
                <a:pPr lvl="1"/>
                <a14:m>
                  <m:oMath xmlns:m="http://schemas.openxmlformats.org/officeDocument/2006/math">
                    <m:sSub>
                      <m:sSubPr>
                        <m:ctrlPr>
                          <a:rPr lang="en-US" i="1">
                            <a:latin typeface="Cambria Math"/>
                          </a:rPr>
                        </m:ctrlPr>
                      </m:sSubPr>
                      <m:e>
                        <m:r>
                          <a:rPr lang="en-US" i="1">
                            <a:latin typeface="Cambria Math"/>
                          </a:rPr>
                          <m:t>𝐶</m:t>
                        </m:r>
                      </m:e>
                      <m:sub>
                        <m:r>
                          <a:rPr lang="en-US" i="1">
                            <a:latin typeface="Cambria Math"/>
                          </a:rPr>
                          <m:t>𝑖𝑡</m:t>
                        </m:r>
                      </m:sub>
                    </m:sSub>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𝑖𝑡</m:t>
                            </m:r>
                          </m:sub>
                        </m:sSub>
                      </m:e>
                    </m:d>
                    <m:r>
                      <a:rPr lang="en-US" b="0" i="1" smtClean="0">
                        <a:latin typeface="Cambria Math"/>
                      </a:rPr>
                      <m:t>=</m:t>
                    </m:r>
                    <m:sSub>
                      <m:sSubPr>
                        <m:ctrlPr>
                          <a:rPr lang="en-US" b="0" i="1" smtClean="0">
                            <a:latin typeface="Cambria Math"/>
                          </a:rPr>
                        </m:ctrlPr>
                      </m:sSubPr>
                      <m:e>
                        <m:r>
                          <a:rPr lang="en-US" b="0" i="1" smtClean="0">
                            <a:latin typeface="Cambria Math"/>
                          </a:rPr>
                          <m:t>𝛼</m:t>
                        </m:r>
                      </m:e>
                      <m:sub>
                        <m:r>
                          <a:rPr lang="en-US" b="0" i="1" smtClean="0">
                            <a:latin typeface="Cambria Math"/>
                          </a:rPr>
                          <m:t>𝑖</m:t>
                        </m:r>
                      </m:sub>
                    </m:sSub>
                    <m:r>
                      <a:rPr lang="en-US" b="0" i="1" smtClean="0">
                        <a:latin typeface="Cambria Math"/>
                      </a:rPr>
                      <m:t>+</m:t>
                    </m:r>
                    <m:sSub>
                      <m:sSubPr>
                        <m:ctrlPr>
                          <a:rPr lang="en-US" b="0" i="1" smtClean="0">
                            <a:latin typeface="Cambria Math"/>
                          </a:rPr>
                        </m:ctrlPr>
                      </m:sSubPr>
                      <m:e>
                        <m:r>
                          <a:rPr lang="en-US" b="0" i="1" smtClean="0">
                            <a:latin typeface="Cambria Math"/>
                          </a:rPr>
                          <m:t>𝛽</m:t>
                        </m:r>
                      </m:e>
                      <m:sub>
                        <m:r>
                          <a:rPr lang="en-US" b="0" i="1" smtClean="0">
                            <a:latin typeface="Cambria Math"/>
                          </a:rPr>
                          <m:t>𝑖𝑡</m:t>
                        </m:r>
                      </m:sub>
                    </m:sSub>
                    <m:sSub>
                      <m:sSubPr>
                        <m:ctrlPr>
                          <a:rPr lang="en-US" b="0" i="1" smtClean="0">
                            <a:latin typeface="Cambria Math"/>
                          </a:rPr>
                        </m:ctrlPr>
                      </m:sSubPr>
                      <m:e>
                        <m:r>
                          <a:rPr lang="en-US" b="0" i="1" smtClean="0">
                            <a:latin typeface="Cambria Math"/>
                          </a:rPr>
                          <m:t>𝑦</m:t>
                        </m:r>
                      </m:e>
                      <m:sub>
                        <m:r>
                          <a:rPr lang="en-US" b="0" i="1" smtClean="0">
                            <a:latin typeface="Cambria Math"/>
                          </a:rPr>
                          <m:t>𝑖𝑡</m:t>
                        </m:r>
                      </m:sub>
                    </m:sSub>
                  </m:oMath>
                </a14:m>
                <a:r>
                  <a:rPr lang="en-US" dirty="0" smtClean="0"/>
                  <a:t>, </a:t>
                </a:r>
                <a14:m>
                  <m:oMath xmlns:m="http://schemas.openxmlformats.org/officeDocument/2006/math">
                    <m:sSub>
                      <m:sSubPr>
                        <m:ctrlPr>
                          <a:rPr lang="en-US" b="0" i="1" dirty="0" smtClean="0">
                            <a:latin typeface="Cambria Math"/>
                          </a:rPr>
                        </m:ctrlPr>
                      </m:sSubPr>
                      <m:e>
                        <m:r>
                          <a:rPr lang="en-US" b="0" i="1" dirty="0" smtClean="0">
                            <a:latin typeface="Cambria Math"/>
                          </a:rPr>
                          <m:t>𝛽</m:t>
                        </m:r>
                      </m:e>
                      <m:sub>
                        <m:r>
                          <a:rPr lang="en-US" b="0" i="1" dirty="0" smtClean="0">
                            <a:latin typeface="Cambria Math"/>
                          </a:rPr>
                          <m:t>𝑖𝑡</m:t>
                        </m:r>
                      </m:sub>
                    </m:sSub>
                    <m:r>
                      <a:rPr lang="en-US" b="0" i="1" dirty="0" smtClean="0">
                        <a:latin typeface="Cambria Math"/>
                      </a:rPr>
                      <m:t> </m:t>
                    </m:r>
                    <m:r>
                      <a:rPr lang="en-US" b="0" i="1" dirty="0" smtClean="0">
                        <a:latin typeface="Cambria Math"/>
                      </a:rPr>
                      <m:t>𝑣𝑎𝑟𝑖𝑒𝑠</m:t>
                    </m:r>
                    <m:r>
                      <a:rPr lang="en-US" b="0" i="1" dirty="0" smtClean="0">
                        <a:latin typeface="Cambria Math"/>
                      </a:rPr>
                      <m:t> </m:t>
                    </m:r>
                    <m:r>
                      <a:rPr lang="en-US" b="0" i="1" dirty="0" smtClean="0">
                        <a:latin typeface="Cambria Math"/>
                      </a:rPr>
                      <m:t>𝑜𝑣𝑒𝑟𝑡𝑖𝑚𝑒</m:t>
                    </m:r>
                  </m:oMath>
                </a14:m>
                <a:endParaRPr lang="en-US" dirty="0" smtClean="0"/>
              </a:p>
              <a:p>
                <a:pPr lvl="1"/>
                <a:endParaRPr lang="en-US" dirty="0" smtClean="0"/>
              </a:p>
              <a:p>
                <a:r>
                  <a:rPr lang="en-US" dirty="0" smtClean="0"/>
                  <a:t>2. Migration cost</a:t>
                </a:r>
              </a:p>
              <a:p>
                <a:pPr lvl="1"/>
                <a14:m>
                  <m:oMath xmlns:m="http://schemas.openxmlformats.org/officeDocument/2006/math">
                    <m:sSub>
                      <m:sSubPr>
                        <m:ctrlPr>
                          <a:rPr lang="en-US" b="0" i="1" smtClean="0">
                            <a:latin typeface="Cambria Math"/>
                          </a:rPr>
                        </m:ctrlPr>
                      </m:sSubPr>
                      <m:e>
                        <m:r>
                          <a:rPr lang="en-US" b="0" i="1" smtClean="0">
                            <a:latin typeface="Cambria Math"/>
                          </a:rPr>
                          <m:t>𝐵</m:t>
                        </m:r>
                      </m:e>
                      <m:sub>
                        <m:r>
                          <a:rPr lang="en-US" b="0" i="1" smtClean="0">
                            <a:latin typeface="Cambria Math"/>
                          </a:rPr>
                          <m:t>𝑖𝑗</m:t>
                        </m:r>
                      </m:sub>
                    </m:sSub>
                    <m:d>
                      <m:dPr>
                        <m:ctrlPr>
                          <a:rPr lang="en-US" b="0" i="1" smtClean="0">
                            <a:latin typeface="Cambria Math"/>
                          </a:rPr>
                        </m:ctrlPr>
                      </m:dPr>
                      <m:e>
                        <m:sSub>
                          <m:sSubPr>
                            <m:ctrlPr>
                              <a:rPr lang="en-US" b="0" i="1" smtClean="0">
                                <a:latin typeface="Cambria Math"/>
                              </a:rPr>
                            </m:ctrlPr>
                          </m:sSubPr>
                          <m:e>
                            <m:r>
                              <a:rPr lang="en-US" b="0" i="1" smtClean="0">
                                <a:latin typeface="Cambria Math"/>
                              </a:rPr>
                              <m:t>𝑍</m:t>
                            </m:r>
                          </m:e>
                          <m:sub>
                            <m:r>
                              <a:rPr lang="en-US" b="0" i="1" smtClean="0">
                                <a:latin typeface="Cambria Math"/>
                              </a:rPr>
                              <m:t>𝑖𝑗𝑡</m:t>
                            </m:r>
                          </m:sub>
                        </m:sSub>
                      </m:e>
                    </m:d>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𝑖𝑗</m:t>
                        </m:r>
                      </m:sub>
                    </m:sSub>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𝑖𝑗𝑡</m:t>
                        </m:r>
                      </m:sub>
                    </m:sSub>
                  </m:oMath>
                </a14:m>
                <a:r>
                  <a:rPr lang="en-US" dirty="0" smtClean="0"/>
                  <a:t>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327" t="-1001" r="-898"/>
                </a:stretch>
              </a:blipFill>
            </p:spPr>
            <p:txBody>
              <a:bodyPr/>
              <a:lstStyle/>
              <a:p>
                <a:r>
                  <a:rPr lang="en-US">
                    <a:noFill/>
                  </a:rPr>
                  <a:t> </a:t>
                </a:r>
              </a:p>
            </p:txBody>
          </p:sp>
        </mc:Fallback>
      </mc:AlternateContent>
      <p:sp>
        <p:nvSpPr>
          <p:cNvPr id="4" name="TextBox 3"/>
          <p:cNvSpPr txBox="1"/>
          <p:nvPr/>
        </p:nvSpPr>
        <p:spPr>
          <a:xfrm>
            <a:off x="4114800" y="2977978"/>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143000" y="5237205"/>
                <a:ext cx="3578031" cy="391646"/>
              </a:xfrm>
              <a:prstGeom prst="rect">
                <a:avLst/>
              </a:prstGeom>
              <a:noFill/>
            </p:spPr>
            <p:txBody>
              <a:bodyPr wrap="none" rtlCol="0">
                <a:spAutoFit/>
              </a:bodyPr>
              <a:lstStyle/>
              <a:p>
                <a14:m>
                  <m:oMath xmlns:m="http://schemas.openxmlformats.org/officeDocument/2006/math">
                    <m:sSub>
                      <m:sSubPr>
                        <m:ctrlPr>
                          <a:rPr lang="en-US" b="0" i="1" smtClean="0">
                            <a:latin typeface="Cambria Math"/>
                          </a:rPr>
                        </m:ctrlPr>
                      </m:sSubPr>
                      <m:e>
                        <m:r>
                          <a:rPr lang="en-US" b="0" i="1" smtClean="0">
                            <a:latin typeface="Cambria Math"/>
                          </a:rPr>
                          <m:t>𝑏</m:t>
                        </m:r>
                      </m:e>
                      <m:sub>
                        <m:r>
                          <a:rPr lang="en-US" b="0" i="1" smtClean="0">
                            <a:latin typeface="Cambria Math"/>
                          </a:rPr>
                          <m:t>𝑖𝑗</m:t>
                        </m:r>
                      </m:sub>
                    </m:sSub>
                  </m:oMath>
                </a14:m>
                <a:r>
                  <a:rPr lang="en-US" dirty="0" smtClean="0"/>
                  <a:t> is constant, e.g., band width cost</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143000" y="5237205"/>
                <a:ext cx="3578031" cy="391646"/>
              </a:xfrm>
              <a:prstGeom prst="rect">
                <a:avLst/>
              </a:prstGeom>
              <a:blipFill rotWithShape="1">
                <a:blip r:embed="rId4"/>
                <a:stretch>
                  <a:fillRect t="-6250" r="-853" b="-20313"/>
                </a:stretch>
              </a:blipFill>
            </p:spPr>
            <p:txBody>
              <a:bodyPr/>
              <a:lstStyle/>
              <a:p>
                <a:r>
                  <a:rPr lang="en-US">
                    <a:noFill/>
                  </a:rPr>
                  <a:t> </a:t>
                </a:r>
              </a:p>
            </p:txBody>
          </p:sp>
        </mc:Fallback>
      </mc:AlternateContent>
    </p:spTree>
    <p:extLst>
      <p:ext uri="{BB962C8B-B14F-4D97-AF65-F5344CB8AC3E}">
        <p14:creationId xmlns:p14="http://schemas.microsoft.com/office/powerpoint/2010/main" val="3442113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Problem Statement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Determine two important decisions</a:t>
                </a:r>
              </a:p>
              <a:p>
                <a:pPr lvl="1"/>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𝑖𝑑𝑡</m:t>
                        </m:r>
                      </m:sub>
                    </m:sSub>
                  </m:oMath>
                </a14:m>
                <a:r>
                  <a:rPr lang="en-US" dirty="0" smtClean="0"/>
                  <a:t> : assignment of workload to the data centers</a:t>
                </a:r>
              </a:p>
              <a:p>
                <a:pPr lvl="1"/>
                <a14:m>
                  <m:oMath xmlns:m="http://schemas.openxmlformats.org/officeDocument/2006/math">
                    <m:sSub>
                      <m:sSubPr>
                        <m:ctrlPr>
                          <a:rPr lang="en-US" b="0" i="1" smtClean="0">
                            <a:latin typeface="Cambria Math"/>
                          </a:rPr>
                        </m:ctrlPr>
                      </m:sSubPr>
                      <m:e>
                        <m:r>
                          <a:rPr lang="en-US" b="0" i="1" smtClean="0">
                            <a:latin typeface="Cambria Math"/>
                          </a:rPr>
                          <m:t>𝑧</m:t>
                        </m:r>
                      </m:e>
                      <m:sub>
                        <m:r>
                          <a:rPr lang="en-US" b="0" i="1" smtClean="0">
                            <a:latin typeface="Cambria Math"/>
                          </a:rPr>
                          <m:t>𝑖𝑗𝑑𝑡</m:t>
                        </m:r>
                      </m:sub>
                    </m:sSub>
                  </m:oMath>
                </a14:m>
                <a:r>
                  <a:rPr lang="en-US" dirty="0" smtClean="0"/>
                  <a:t>: the amount of migrated workload during each time slot 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t="-1001"/>
                </a:stretch>
              </a:blipFill>
            </p:spPr>
            <p:txBody>
              <a:bodyPr/>
              <a:lstStyle/>
              <a:p>
                <a:r>
                  <a:rPr lang="en-US">
                    <a:noFill/>
                  </a:rPr>
                  <a:t> </a:t>
                </a:r>
              </a:p>
            </p:txBody>
          </p:sp>
        </mc:Fallback>
      </mc:AlternateContent>
    </p:spTree>
    <p:extLst>
      <p:ext uri="{BB962C8B-B14F-4D97-AF65-F5344CB8AC3E}">
        <p14:creationId xmlns:p14="http://schemas.microsoft.com/office/powerpoint/2010/main" val="2046175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i="1">
                            <a:latin typeface="Cambria Math"/>
                          </a:rPr>
                        </m:ctrlPr>
                      </m:sSubPr>
                      <m:e>
                        <m:r>
                          <a:rPr lang="en-US" i="1">
                            <a:latin typeface="Cambria Math"/>
                          </a:rPr>
                          <m:t>𝑧</m:t>
                        </m:r>
                      </m:e>
                      <m:sub>
                        <m:r>
                          <a:rPr lang="en-US" i="1">
                            <a:latin typeface="Cambria Math"/>
                          </a:rPr>
                          <m:t>𝑖𝑗𝑑𝑡</m:t>
                        </m:r>
                      </m:sub>
                    </m:sSub>
                    <m:r>
                      <a:rPr lang="en-US" i="1">
                        <a:latin typeface="Cambria Math"/>
                      </a:rPr>
                      <m:t>: </m:t>
                    </m:r>
                  </m:oMath>
                </a14:m>
                <a:r>
                  <a:rPr lang="en-US" dirty="0"/>
                  <a:t>the amount of workload that is migrated at time t from data center </a:t>
                </a:r>
                <a:r>
                  <a:rPr lang="en-US" dirty="0" err="1"/>
                  <a:t>i</a:t>
                </a:r>
                <a:r>
                  <a:rPr lang="en-US" dirty="0"/>
                  <a:t> to j to be executed at time </a:t>
                </a:r>
                <a:r>
                  <a:rPr lang="en-US" dirty="0" err="1" smtClean="0"/>
                  <a:t>t+d</a:t>
                </a:r>
                <a:endParaRPr lang="en-US" dirty="0" smtClean="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t="-876" r="-82"/>
                </a:stretch>
              </a:blipFill>
            </p:spPr>
            <p:txBody>
              <a:bodyPr/>
              <a:lstStyle/>
              <a:p>
                <a:r>
                  <a:rPr lang="en-US">
                    <a:noFill/>
                  </a:rPr>
                  <a:t> </a:t>
                </a:r>
              </a:p>
            </p:txBody>
          </p:sp>
        </mc:Fallback>
      </mc:AlternateContent>
    </p:spTree>
    <p:extLst>
      <p:ext uri="{BB962C8B-B14F-4D97-AF65-F5344CB8AC3E}">
        <p14:creationId xmlns:p14="http://schemas.microsoft.com/office/powerpoint/2010/main" val="696493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Algorithm (1/2)</a:t>
            </a:r>
            <a:endParaRPr lang="en-US" dirty="0"/>
          </a:p>
        </p:txBody>
      </p:sp>
      <p:pic>
        <p:nvPicPr>
          <p:cNvPr id="2050"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t="2879" r="8299"/>
          <a:stretch/>
        </p:blipFill>
        <p:spPr bwMode="auto">
          <a:xfrm>
            <a:off x="76200" y="2335428"/>
            <a:ext cx="5461686" cy="340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ine Callout 1 4"/>
          <p:cNvSpPr/>
          <p:nvPr/>
        </p:nvSpPr>
        <p:spPr>
          <a:xfrm>
            <a:off x="5280454" y="1981200"/>
            <a:ext cx="3276600" cy="457200"/>
          </a:xfrm>
          <a:prstGeom prst="borderCallout1">
            <a:avLst>
              <a:gd name="adj1" fmla="val 48094"/>
              <a:gd name="adj2" fmla="val -1790"/>
              <a:gd name="adj3" fmla="val 163465"/>
              <a:gd name="adj4" fmla="val -2442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 = exe cost + migration cost</a:t>
            </a:r>
            <a:endParaRPr lang="en-US" dirty="0">
              <a:solidFill>
                <a:schemeClr val="tx1"/>
              </a:solidFill>
            </a:endParaRPr>
          </a:p>
        </p:txBody>
      </p:sp>
      <p:sp>
        <p:nvSpPr>
          <p:cNvPr id="7" name="Line Callout 1 6"/>
          <p:cNvSpPr/>
          <p:nvPr/>
        </p:nvSpPr>
        <p:spPr>
          <a:xfrm>
            <a:off x="4267200" y="3124200"/>
            <a:ext cx="3733800" cy="457200"/>
          </a:xfrm>
          <a:prstGeom prst="borderCallout1">
            <a:avLst>
              <a:gd name="adj1" fmla="val 48094"/>
              <a:gd name="adj2" fmla="val -1790"/>
              <a:gd name="adj3" fmla="val 119707"/>
              <a:gd name="adj4" fmla="val -28555"/>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all workloads need to be assigned</a:t>
            </a:r>
            <a:endParaRPr lang="en-US" dirty="0">
              <a:solidFill>
                <a:schemeClr val="tx1"/>
              </a:solidFill>
            </a:endParaRPr>
          </a:p>
        </p:txBody>
      </p:sp>
      <p:sp>
        <p:nvSpPr>
          <p:cNvPr id="8" name="Line Callout 1 7"/>
          <p:cNvSpPr/>
          <p:nvPr/>
        </p:nvSpPr>
        <p:spPr>
          <a:xfrm>
            <a:off x="4366054" y="3810000"/>
            <a:ext cx="4191000" cy="457200"/>
          </a:xfrm>
          <a:prstGeom prst="borderCallout1">
            <a:avLst>
              <a:gd name="adj1" fmla="val 48094"/>
              <a:gd name="adj2" fmla="val -1790"/>
              <a:gd name="adj3" fmla="val 137724"/>
              <a:gd name="adj4" fmla="val -10159"/>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maximum workload to migrate</a:t>
            </a:r>
            <a:endParaRPr lang="en-US" dirty="0">
              <a:solidFill>
                <a:schemeClr val="tx1"/>
              </a:solidFill>
            </a:endParaRPr>
          </a:p>
        </p:txBody>
      </p:sp>
      <p:sp>
        <p:nvSpPr>
          <p:cNvPr id="9" name="Line Callout 1 8"/>
          <p:cNvSpPr/>
          <p:nvPr/>
        </p:nvSpPr>
        <p:spPr>
          <a:xfrm>
            <a:off x="4924168" y="5859163"/>
            <a:ext cx="4191000" cy="457200"/>
          </a:xfrm>
          <a:prstGeom prst="borderCallout1">
            <a:avLst>
              <a:gd name="adj1" fmla="val -2357"/>
              <a:gd name="adj2" fmla="val 49905"/>
              <a:gd name="adj3" fmla="val -152366"/>
              <a:gd name="adj4" fmla="val -465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omputation capacity constraint</a:t>
            </a:r>
            <a:endParaRPr lang="en-US" dirty="0">
              <a:solidFill>
                <a:schemeClr val="tx1"/>
              </a:solidFill>
            </a:endParaRPr>
          </a:p>
        </p:txBody>
      </p:sp>
      <p:sp>
        <p:nvSpPr>
          <p:cNvPr id="10" name="Line Callout 1 9"/>
          <p:cNvSpPr/>
          <p:nvPr/>
        </p:nvSpPr>
        <p:spPr>
          <a:xfrm>
            <a:off x="685800" y="5892114"/>
            <a:ext cx="4191000" cy="457200"/>
          </a:xfrm>
          <a:prstGeom prst="borderCallout1">
            <a:avLst>
              <a:gd name="adj1" fmla="val -2357"/>
              <a:gd name="adj2" fmla="val 49905"/>
              <a:gd name="adj3" fmla="val -58672"/>
              <a:gd name="adj4" fmla="val 4035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Constraint of variable</a:t>
            </a:r>
            <a:endParaRPr lang="en-US" dirty="0">
              <a:solidFill>
                <a:schemeClr val="tx1"/>
              </a:solidFill>
            </a:endParaRPr>
          </a:p>
        </p:txBody>
      </p:sp>
      <p:sp>
        <p:nvSpPr>
          <p:cNvPr id="6" name="TextBox 5"/>
          <p:cNvSpPr txBox="1"/>
          <p:nvPr/>
        </p:nvSpPr>
        <p:spPr>
          <a:xfrm>
            <a:off x="381000" y="1905000"/>
            <a:ext cx="1771895" cy="400110"/>
          </a:xfrm>
          <a:prstGeom prst="rect">
            <a:avLst/>
          </a:prstGeom>
          <a:noFill/>
        </p:spPr>
        <p:txBody>
          <a:bodyPr wrap="none" rtlCol="0">
            <a:spAutoFit/>
          </a:bodyPr>
          <a:lstStyle/>
          <a:p>
            <a:r>
              <a:rPr lang="en-US" sz="2000" dirty="0" smtClean="0">
                <a:solidFill>
                  <a:srgbClr val="FF0000"/>
                </a:solidFill>
              </a:rPr>
              <a:t>Linear Program</a:t>
            </a:r>
            <a:endParaRPr lang="en-US" sz="2000" dirty="0">
              <a:solidFill>
                <a:srgbClr val="FF0000"/>
              </a:solidFill>
            </a:endParaRPr>
          </a:p>
        </p:txBody>
      </p:sp>
    </p:spTree>
    <p:extLst>
      <p:ext uri="{BB962C8B-B14F-4D97-AF65-F5344CB8AC3E}">
        <p14:creationId xmlns:p14="http://schemas.microsoft.com/office/powerpoint/2010/main" val="3786956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algorithm (2/2)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Lemma 1</a:t>
                </a:r>
              </a:p>
              <a:p>
                <a:pPr lvl="1"/>
                <a:r>
                  <a:rPr lang="en-US" dirty="0" smtClean="0"/>
                  <a:t>In every optimal solution, either </a:t>
                </a:r>
                <a14:m>
                  <m:oMath xmlns:m="http://schemas.openxmlformats.org/officeDocument/2006/math">
                    <m:sSub>
                      <m:sSubPr>
                        <m:ctrlPr>
                          <a:rPr lang="en-US" b="0" i="1" smtClean="0">
                            <a:latin typeface="Cambria Math"/>
                          </a:rPr>
                        </m:ctrlPr>
                      </m:sSubPr>
                      <m:e>
                        <m:r>
                          <a:rPr lang="en-US" b="0" i="1" smtClean="0">
                            <a:latin typeface="Cambria Math"/>
                          </a:rPr>
                          <m:t>𝑧</m:t>
                        </m:r>
                      </m:e>
                      <m:sub>
                        <m:r>
                          <a:rPr lang="en-US" b="0" i="1" smtClean="0">
                            <a:latin typeface="Cambria Math"/>
                          </a:rPr>
                          <m:t>𝑖𝑗𝑑𝑡</m:t>
                        </m:r>
                      </m:sub>
                    </m:sSub>
                    <m:r>
                      <a:rPr lang="en-US" b="0" i="1" smtClean="0">
                        <a:latin typeface="Cambria Math"/>
                      </a:rPr>
                      <m:t>=0, ∀</m:t>
                    </m:r>
                    <m:r>
                      <a:rPr lang="en-US" b="0" i="1" smtClean="0">
                        <a:latin typeface="Cambria Math"/>
                      </a:rPr>
                      <m:t>𝑡</m:t>
                    </m:r>
                    <m:r>
                      <a:rPr lang="en-US" b="0" i="1" smtClean="0">
                        <a:latin typeface="Cambria Math"/>
                      </a:rPr>
                      <m:t> ,</m:t>
                    </m:r>
                    <m:r>
                      <a:rPr lang="en-US" b="0" i="1" smtClean="0">
                        <a:latin typeface="Cambria Math"/>
                      </a:rPr>
                      <m:t>𝑑</m:t>
                    </m:r>
                    <m:r>
                      <a:rPr lang="en-US" b="0" i="1" smtClean="0">
                        <a:latin typeface="Cambria Math"/>
                      </a:rPr>
                      <m:t>,</m:t>
                    </m:r>
                  </m:oMath>
                </a14:m>
                <a:r>
                  <a:rPr lang="en-US" dirty="0" smtClean="0"/>
                  <a:t> or </a:t>
                </a:r>
                <a14:m>
                  <m:oMath xmlns:m="http://schemas.openxmlformats.org/officeDocument/2006/math">
                    <m:sSub>
                      <m:sSubPr>
                        <m:ctrlPr>
                          <a:rPr lang="en-US" b="0" i="1" smtClean="0">
                            <a:latin typeface="Cambria Math"/>
                          </a:rPr>
                        </m:ctrlPr>
                      </m:sSubPr>
                      <m:e>
                        <m:r>
                          <a:rPr lang="en-US" b="0" i="1" smtClean="0">
                            <a:latin typeface="Cambria Math"/>
                          </a:rPr>
                          <m:t>𝑏</m:t>
                        </m:r>
                      </m:e>
                      <m:sub>
                        <m:r>
                          <a:rPr lang="en-US" b="0" i="1" smtClean="0">
                            <a:latin typeface="Cambria Math"/>
                          </a:rPr>
                          <m:t>𝑖𝑗</m:t>
                        </m:r>
                      </m:sub>
                    </m:sSub>
                    <m:r>
                      <a:rPr lang="en-US" b="0" i="1" smtClean="0">
                        <a:latin typeface="Cambria Math"/>
                      </a:rPr>
                      <m:t>=0</m:t>
                    </m:r>
                  </m:oMath>
                </a14:m>
                <a:endParaRPr lang="en-US" dirty="0" smtClean="0"/>
              </a:p>
              <a:p>
                <a:endParaRPr lang="en-US" dirty="0"/>
              </a:p>
              <a:p>
                <a:r>
                  <a:rPr lang="en-US" dirty="0" smtClean="0"/>
                  <a:t>Proof by contradiction: </a:t>
                </a:r>
              </a:p>
              <a:p>
                <a:pPr lvl="1"/>
                <a:r>
                  <a:rPr lang="en-US" dirty="0" smtClean="0"/>
                  <a:t>Assume optimal O contains </a:t>
                </a:r>
                <a14:m>
                  <m:oMath xmlns:m="http://schemas.openxmlformats.org/officeDocument/2006/math">
                    <m:sSub>
                      <m:sSubPr>
                        <m:ctrlPr>
                          <a:rPr lang="en-US" i="1">
                            <a:latin typeface="Cambria Math"/>
                          </a:rPr>
                        </m:ctrlPr>
                      </m:sSubPr>
                      <m:e>
                        <m:r>
                          <a:rPr lang="en-US" i="1">
                            <a:latin typeface="Cambria Math"/>
                          </a:rPr>
                          <m:t>𝑧</m:t>
                        </m:r>
                      </m:e>
                      <m:sub>
                        <m:r>
                          <a:rPr lang="en-US" i="1">
                            <a:latin typeface="Cambria Math"/>
                          </a:rPr>
                          <m:t>𝑖𝑗𝑑𝑡</m:t>
                        </m:r>
                      </m:sub>
                    </m:sSub>
                    <m:r>
                      <a:rPr lang="en-US" b="0" i="1" smtClean="0">
                        <a:latin typeface="Cambria Math"/>
                      </a:rPr>
                      <m:t>&gt;</m:t>
                    </m:r>
                    <m:r>
                      <a:rPr lang="en-US" i="1">
                        <a:latin typeface="Cambria Math"/>
                      </a:rPr>
                      <m:t>0</m:t>
                    </m:r>
                    <m:r>
                      <a:rPr lang="en-US" b="0" i="1" smtClean="0">
                        <a:latin typeface="Cambria Math"/>
                      </a:rPr>
                      <m:t> </m:t>
                    </m:r>
                    <m:r>
                      <a:rPr lang="en-US" b="0" i="1" smtClean="0">
                        <a:latin typeface="Cambria Math"/>
                      </a:rPr>
                      <m:t>𝑎𝑛𝑑</m:t>
                    </m:r>
                    <m:r>
                      <a:rPr lang="en-US" b="0" i="1" smtClean="0">
                        <a:latin typeface="Cambria Math"/>
                      </a:rPr>
                      <m:t> </m:t>
                    </m:r>
                  </m:oMath>
                </a14:m>
                <a:r>
                  <a:rPr lang="en-US" dirty="0" smtClean="0"/>
                  <a:t> </a:t>
                </a:r>
                <a14:m>
                  <m:oMath xmlns:m="http://schemas.openxmlformats.org/officeDocument/2006/math">
                    <m:sSub>
                      <m:sSubPr>
                        <m:ctrlPr>
                          <a:rPr lang="en-US" i="1">
                            <a:latin typeface="Cambria Math"/>
                          </a:rPr>
                        </m:ctrlPr>
                      </m:sSubPr>
                      <m:e>
                        <m:r>
                          <a:rPr lang="en-US" i="1">
                            <a:latin typeface="Cambria Math"/>
                          </a:rPr>
                          <m:t>𝑏</m:t>
                        </m:r>
                      </m:e>
                      <m:sub>
                        <m:r>
                          <a:rPr lang="en-US" i="1">
                            <a:latin typeface="Cambria Math"/>
                          </a:rPr>
                          <m:t>𝑖𝑗</m:t>
                        </m:r>
                      </m:sub>
                    </m:sSub>
                    <m:r>
                      <a:rPr lang="en-US" b="0" i="1" smtClean="0">
                        <a:latin typeface="Cambria Math"/>
                      </a:rPr>
                      <m:t>&gt;</m:t>
                    </m:r>
                    <m:r>
                      <a:rPr lang="en-US" i="1">
                        <a:latin typeface="Cambria Math"/>
                      </a:rPr>
                      <m:t>0</m:t>
                    </m:r>
                  </m:oMath>
                </a14:m>
                <a:r>
                  <a:rPr lang="en-US" dirty="0" smtClean="0"/>
                  <a:t>, then we can create an solution O’ with </a:t>
                </a:r>
                <a14:m>
                  <m:oMath xmlns:m="http://schemas.openxmlformats.org/officeDocument/2006/math">
                    <m:sSubSup>
                      <m:sSubSupPr>
                        <m:ctrlPr>
                          <a:rPr lang="en-US" b="0" i="1" smtClean="0">
                            <a:latin typeface="Cambria Math"/>
                          </a:rPr>
                        </m:ctrlPr>
                      </m:sSubSupPr>
                      <m:e>
                        <m:r>
                          <a:rPr lang="en-US" b="0" i="1" smtClean="0">
                            <a:latin typeface="Cambria Math"/>
                          </a:rPr>
                          <m:t>𝑧</m:t>
                        </m:r>
                      </m:e>
                      <m:sub>
                        <m:r>
                          <a:rPr lang="en-US" b="0" i="1" smtClean="0">
                            <a:latin typeface="Cambria Math"/>
                          </a:rPr>
                          <m:t>𝑖𝑗𝑑𝑡</m:t>
                        </m:r>
                      </m:sub>
                      <m:sup>
                        <m:r>
                          <a:rPr lang="en-US" b="0" i="1" smtClean="0">
                            <a:latin typeface="Cambria Math"/>
                          </a:rPr>
                          <m:t>′</m:t>
                        </m:r>
                      </m:sup>
                    </m:sSubSup>
                    <m:r>
                      <a:rPr lang="en-US" b="0" i="1" smtClean="0">
                        <a:latin typeface="Cambria Math"/>
                      </a:rPr>
                      <m:t>=0</m:t>
                    </m:r>
                  </m:oMath>
                </a14:m>
                <a:r>
                  <a:rPr lang="en-US" dirty="0" smtClean="0"/>
                  <a:t>, by letting </a:t>
                </a:r>
                <a14:m>
                  <m:oMath xmlns:m="http://schemas.openxmlformats.org/officeDocument/2006/math">
                    <m:sSubSup>
                      <m:sSubSupPr>
                        <m:ctrlPr>
                          <a:rPr lang="en-US" b="0" i="1" smtClean="0">
                            <a:latin typeface="Cambria Math"/>
                          </a:rPr>
                        </m:ctrlPr>
                      </m:sSubSupPr>
                      <m:e>
                        <m:r>
                          <a:rPr lang="en-US" b="0" i="1" smtClean="0">
                            <a:latin typeface="Cambria Math"/>
                          </a:rPr>
                          <m:t>𝑥</m:t>
                        </m:r>
                      </m:e>
                      <m:sub>
                        <m:r>
                          <a:rPr lang="en-US" b="0" i="1" smtClean="0">
                            <a:latin typeface="Cambria Math"/>
                          </a:rPr>
                          <m:t>𝑖𝑡</m:t>
                        </m:r>
                      </m:sub>
                      <m:sup>
                        <m:r>
                          <a:rPr lang="en-US" b="0" i="1" smtClean="0">
                            <a:latin typeface="Cambria Math"/>
                          </a:rPr>
                          <m:t>′</m:t>
                        </m:r>
                      </m:sup>
                    </m:sSubSup>
                    <m:r>
                      <a:rPr lang="en-US" b="0" i="1" smtClean="0">
                        <a:latin typeface="Cambria Math"/>
                      </a:rPr>
                      <m:t>=</m:t>
                    </m:r>
                    <m:sSub>
                      <m:sSubPr>
                        <m:ctrlPr>
                          <a:rPr lang="en-US" b="0" i="1" smtClean="0">
                            <a:latin typeface="Cambria Math"/>
                          </a:rPr>
                        </m:ctrlPr>
                      </m:sSubPr>
                      <m:e>
                        <m:r>
                          <a:rPr lang="en-US" b="0" i="1" smtClean="0">
                            <a:latin typeface="Cambria Math"/>
                          </a:rPr>
                          <m:t>𝑦</m:t>
                        </m:r>
                      </m:e>
                      <m:sub>
                        <m:r>
                          <a:rPr lang="en-US" b="0" i="1" smtClean="0">
                            <a:latin typeface="Cambria Math"/>
                          </a:rPr>
                          <m:t>𝑖𝑡</m:t>
                        </m:r>
                      </m:sub>
                    </m:sSub>
                  </m:oMath>
                </a14:m>
                <a:r>
                  <a:rPr lang="en-US" dirty="0" smtClean="0"/>
                  <a:t> </a:t>
                </a:r>
              </a:p>
              <a:p>
                <a:pPr lvl="2"/>
                <a:r>
                  <a:rPr lang="en-US" dirty="0" smtClean="0"/>
                  <a:t>All constraints still satisfied</a:t>
                </a:r>
              </a:p>
              <a:p>
                <a:pPr lvl="2"/>
                <a:r>
                  <a:rPr lang="en-US" dirty="0" smtClean="0"/>
                  <a:t>Cost(O’) &lt; Cost(O)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t="-1001"/>
                </a:stretch>
              </a:blipFill>
            </p:spPr>
            <p:txBody>
              <a:bodyPr/>
              <a:lstStyle/>
              <a:p>
                <a:r>
                  <a:rPr lang="en-US">
                    <a:noFill/>
                  </a:rPr>
                  <a:t> </a:t>
                </a:r>
              </a:p>
            </p:txBody>
          </p:sp>
        </mc:Fallback>
      </mc:AlternateContent>
      <p:sp>
        <p:nvSpPr>
          <p:cNvPr id="4" name="TextBox 3"/>
          <p:cNvSpPr txBox="1"/>
          <p:nvPr/>
        </p:nvSpPr>
        <p:spPr>
          <a:xfrm>
            <a:off x="685800" y="5105400"/>
            <a:ext cx="6560835" cy="369332"/>
          </a:xfrm>
          <a:prstGeom prst="rect">
            <a:avLst/>
          </a:prstGeom>
          <a:noFill/>
          <a:ln>
            <a:solidFill>
              <a:schemeClr val="tx1"/>
            </a:solidFill>
          </a:ln>
        </p:spPr>
        <p:txBody>
          <a:bodyPr wrap="none" rtlCol="0">
            <a:spAutoFit/>
          </a:bodyPr>
          <a:lstStyle/>
          <a:p>
            <a:r>
              <a:rPr lang="en-US" dirty="0" smtClean="0"/>
              <a:t>Conclusion: </a:t>
            </a:r>
            <a:r>
              <a:rPr lang="en-US" dirty="0" smtClean="0">
                <a:solidFill>
                  <a:srgbClr val="FF0000"/>
                </a:solidFill>
              </a:rPr>
              <a:t>migration is not needed </a:t>
            </a:r>
            <a:r>
              <a:rPr lang="en-US" dirty="0" smtClean="0"/>
              <a:t>for an optimal offline algorithm</a:t>
            </a:r>
            <a:endParaRPr lang="en-US" dirty="0"/>
          </a:p>
        </p:txBody>
      </p:sp>
    </p:spTree>
    <p:extLst>
      <p:ext uri="{BB962C8B-B14F-4D97-AF65-F5344CB8AC3E}">
        <p14:creationId xmlns:p14="http://schemas.microsoft.com/office/powerpoint/2010/main" val="3858286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sz="quarter" idx="1"/>
          </p:nvPr>
        </p:nvSpPr>
        <p:spPr/>
        <p:txBody>
          <a:bodyPr/>
          <a:lstStyle/>
          <a:p>
            <a:r>
              <a:rPr lang="en-US" dirty="0" smtClean="0"/>
              <a:t>Introduction</a:t>
            </a:r>
          </a:p>
          <a:p>
            <a:pPr lvl="1"/>
            <a:r>
              <a:rPr lang="en-US" dirty="0" smtClean="0"/>
              <a:t>Background </a:t>
            </a:r>
          </a:p>
          <a:p>
            <a:pPr lvl="1"/>
            <a:r>
              <a:rPr lang="en-US" dirty="0" smtClean="0"/>
              <a:t>Related work</a:t>
            </a:r>
          </a:p>
          <a:p>
            <a:r>
              <a:rPr lang="en-US" dirty="0" smtClean="0"/>
              <a:t>Technical content</a:t>
            </a:r>
          </a:p>
          <a:p>
            <a:r>
              <a:rPr lang="en-US" dirty="0" smtClean="0"/>
              <a:t>Conclusion and critiques</a:t>
            </a:r>
          </a:p>
        </p:txBody>
      </p:sp>
    </p:spTree>
    <p:extLst>
      <p:ext uri="{BB962C8B-B14F-4D97-AF65-F5344CB8AC3E}">
        <p14:creationId xmlns:p14="http://schemas.microsoft.com/office/powerpoint/2010/main" val="2509697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Challenge</a:t>
                </a:r>
              </a:p>
              <a:p>
                <a:pPr lvl="1"/>
                <a:r>
                  <a:rPr lang="en-US" dirty="0" smtClean="0"/>
                  <a:t>Unknown future workload </a:t>
                </a:r>
                <a14:m>
                  <m:oMath xmlns:m="http://schemas.openxmlformats.org/officeDocument/2006/math">
                    <m:sSub>
                      <m:sSubPr>
                        <m:ctrlPr>
                          <a:rPr lang="en-US" b="0" i="1" smtClean="0">
                            <a:latin typeface="Cambria Math"/>
                          </a:rPr>
                        </m:ctrlPr>
                      </m:sSubPr>
                      <m:e>
                        <m:r>
                          <a:rPr lang="en-US" b="0" i="1" smtClean="0">
                            <a:latin typeface="Cambria Math"/>
                          </a:rPr>
                          <m:t>𝐿</m:t>
                        </m:r>
                      </m:e>
                      <m:sub>
                        <m:sSup>
                          <m:sSupPr>
                            <m:ctrlPr>
                              <a:rPr lang="en-US" b="0" i="1" smtClean="0">
                                <a:latin typeface="Cambria Math"/>
                              </a:rPr>
                            </m:ctrlPr>
                          </m:sSupPr>
                          <m:e>
                            <m:r>
                              <a:rPr lang="en-US" b="0" i="1" smtClean="0">
                                <a:latin typeface="Cambria Math"/>
                              </a:rPr>
                              <m:t>𝑡</m:t>
                            </m:r>
                          </m:e>
                          <m:sup>
                            <m:r>
                              <a:rPr lang="en-US" b="0" i="1" smtClean="0">
                                <a:latin typeface="Cambria Math"/>
                              </a:rPr>
                              <m:t>′</m:t>
                            </m:r>
                          </m:sup>
                        </m:sSup>
                      </m:sub>
                    </m:sSub>
                  </m:oMath>
                </a14:m>
                <a:r>
                  <a:rPr lang="en-US" dirty="0" smtClean="0"/>
                  <a:t>, </a:t>
                </a:r>
                <a14:m>
                  <m:oMath xmlns:m="http://schemas.openxmlformats.org/officeDocument/2006/math">
                    <m:sSup>
                      <m:sSupPr>
                        <m:ctrlPr>
                          <a:rPr lang="en-US" b="0" i="1" dirty="0" smtClean="0">
                            <a:latin typeface="Cambria Math"/>
                          </a:rPr>
                        </m:ctrlPr>
                      </m:sSupPr>
                      <m:e>
                        <m:r>
                          <a:rPr lang="en-US" b="0" i="1" dirty="0" smtClean="0">
                            <a:latin typeface="Cambria Math"/>
                          </a:rPr>
                          <m:t>𝑡</m:t>
                        </m:r>
                      </m:e>
                      <m:sup>
                        <m:r>
                          <a:rPr lang="en-US" b="0" i="1" dirty="0" smtClean="0">
                            <a:latin typeface="Cambria Math"/>
                          </a:rPr>
                          <m:t>′</m:t>
                        </m:r>
                      </m:sup>
                    </m:sSup>
                    <m:r>
                      <a:rPr lang="en-US" b="0" i="1" dirty="0" smtClean="0">
                        <a:latin typeface="Cambria Math"/>
                      </a:rPr>
                      <m:t>&gt;</m:t>
                    </m:r>
                    <m:r>
                      <a:rPr lang="en-US" b="0" i="1" dirty="0" smtClean="0">
                        <a:latin typeface="Cambria Math"/>
                      </a:rPr>
                      <m:t>𝑡</m:t>
                    </m:r>
                  </m:oMath>
                </a14:m>
                <a:endParaRPr lang="en-US" dirty="0" smtClean="0"/>
              </a:p>
              <a:p>
                <a:pPr lvl="1"/>
                <a:r>
                  <a:rPr lang="en-US" dirty="0" smtClean="0"/>
                  <a:t>Unknown future electricity price</a:t>
                </a:r>
              </a:p>
              <a:p>
                <a:pPr lvl="1"/>
                <a:endParaRPr lang="en-US" dirty="0"/>
              </a:p>
              <a:p>
                <a:r>
                  <a:rPr lang="en-US" dirty="0" smtClean="0"/>
                  <a:t>Solution</a:t>
                </a:r>
              </a:p>
              <a:p>
                <a:pPr lvl="1"/>
                <a:r>
                  <a:rPr lang="en-US" dirty="0" smtClean="0"/>
                  <a:t>Dispatcher level: </a:t>
                </a:r>
              </a:p>
              <a:p>
                <a:pPr lvl="2"/>
                <a:r>
                  <a:rPr lang="en-US" dirty="0" smtClean="0"/>
                  <a:t>decide </a:t>
                </a:r>
                <a14:m>
                  <m:oMath xmlns:m="http://schemas.openxmlformats.org/officeDocument/2006/math">
                    <m:sSub>
                      <m:sSubPr>
                        <m:ctrlPr>
                          <a:rPr lang="en-US" i="1">
                            <a:latin typeface="Cambria Math"/>
                          </a:rPr>
                        </m:ctrlPr>
                      </m:sSubPr>
                      <m:e>
                        <m:r>
                          <a:rPr lang="en-US" b="0" i="1" smtClean="0">
                            <a:latin typeface="Cambria Math"/>
                          </a:rPr>
                          <m:t> </m:t>
                        </m:r>
                        <m:r>
                          <a:rPr lang="en-US" i="1">
                            <a:latin typeface="Cambria Math"/>
                          </a:rPr>
                          <m:t>𝑥</m:t>
                        </m:r>
                      </m:e>
                      <m:sub>
                        <m:r>
                          <a:rPr lang="en-US" i="1">
                            <a:latin typeface="Cambria Math"/>
                          </a:rPr>
                          <m:t>𝑖𝑑𝑡</m:t>
                        </m:r>
                      </m:sub>
                    </m:sSub>
                  </m:oMath>
                </a14:m>
                <a:r>
                  <a:rPr lang="en-US" dirty="0" smtClean="0"/>
                  <a:t> based on predicted energy price</a:t>
                </a:r>
              </a:p>
              <a:p>
                <a:pPr lvl="1"/>
                <a:r>
                  <a:rPr lang="en-US" dirty="0" smtClean="0"/>
                  <a:t>Data center level: </a:t>
                </a:r>
              </a:p>
              <a:p>
                <a:pPr lvl="2"/>
                <a:r>
                  <a:rPr lang="en-US" dirty="0" smtClean="0"/>
                  <a:t>decide </a:t>
                </a:r>
                <a14:m>
                  <m:oMath xmlns:m="http://schemas.openxmlformats.org/officeDocument/2006/math">
                    <m:sSub>
                      <m:sSubPr>
                        <m:ctrlPr>
                          <a:rPr lang="en-US" i="1">
                            <a:latin typeface="Cambria Math"/>
                          </a:rPr>
                        </m:ctrlPr>
                      </m:sSubPr>
                      <m:e>
                        <m:r>
                          <a:rPr lang="en-US" i="1">
                            <a:latin typeface="Cambria Math"/>
                          </a:rPr>
                          <m:t>𝑧</m:t>
                        </m:r>
                      </m:e>
                      <m:sub>
                        <m:r>
                          <a:rPr lang="en-US" i="1">
                            <a:latin typeface="Cambria Math"/>
                          </a:rPr>
                          <m:t>𝑖𝑗𝑑𝑡</m:t>
                        </m:r>
                      </m:sub>
                    </m:sSub>
                  </m:oMath>
                </a14:m>
                <a:r>
                  <a:rPr lang="en-US" dirty="0" smtClean="0"/>
                  <a:t> in case of prediction error</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t="-1001"/>
                </a:stretch>
              </a:blipFill>
            </p:spPr>
            <p:txBody>
              <a:bodyPr/>
              <a:lstStyle/>
              <a:p>
                <a:r>
                  <a:rPr lang="en-US">
                    <a:noFill/>
                  </a:rPr>
                  <a:t> </a:t>
                </a:r>
              </a:p>
            </p:txBody>
          </p:sp>
        </mc:Fallback>
      </mc:AlternateContent>
    </p:spTree>
    <p:extLst>
      <p:ext uri="{BB962C8B-B14F-4D97-AF65-F5344CB8AC3E}">
        <p14:creationId xmlns:p14="http://schemas.microsoft.com/office/powerpoint/2010/main" val="462958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Algorithm</a:t>
            </a:r>
            <a:endParaRPr lang="en-US" dirty="0"/>
          </a:p>
        </p:txBody>
      </p:sp>
      <p:sp>
        <p:nvSpPr>
          <p:cNvPr id="3" name="Content Placeholder 2"/>
          <p:cNvSpPr>
            <a:spLocks noGrp="1"/>
          </p:cNvSpPr>
          <p:nvPr>
            <p:ph sz="quarter" idx="1"/>
          </p:nvPr>
        </p:nvSpPr>
        <p:spPr/>
        <p:txBody>
          <a:bodyPr/>
          <a:lstStyle/>
          <a:p>
            <a:r>
              <a:rPr lang="en-US" dirty="0"/>
              <a:t>Electricity Price Prediction Model</a:t>
            </a:r>
          </a:p>
          <a:p>
            <a:pPr lvl="1"/>
            <a:r>
              <a:rPr lang="en-US" dirty="0" smtClean="0"/>
              <a:t>Model the price using </a:t>
            </a:r>
            <a:r>
              <a:rPr lang="en-US" dirty="0" smtClean="0">
                <a:solidFill>
                  <a:srgbClr val="FF0000"/>
                </a:solidFill>
              </a:rPr>
              <a:t>Gaussian random variable</a:t>
            </a:r>
          </a:p>
          <a:p>
            <a:pPr lvl="2"/>
            <a:r>
              <a:rPr lang="en-US" dirty="0" smtClean="0"/>
              <a:t>Mean: moving average method </a:t>
            </a:r>
          </a:p>
          <a:p>
            <a:pPr lvl="2"/>
            <a:endParaRPr lang="en-US" dirty="0"/>
          </a:p>
          <a:p>
            <a:pPr lvl="2"/>
            <a:endParaRPr lang="en-US" dirty="0" smtClean="0"/>
          </a:p>
          <a:p>
            <a:pPr lvl="2"/>
            <a:endParaRPr lang="en-US" dirty="0" smtClean="0"/>
          </a:p>
          <a:p>
            <a:pPr lvl="2"/>
            <a:endParaRPr lang="en-US" dirty="0" smtClean="0"/>
          </a:p>
          <a:p>
            <a:pPr lvl="2"/>
            <a:r>
              <a:rPr lang="en-US" dirty="0" smtClean="0"/>
              <a:t>Variance: estimated using weighted average price prediction filter [Mohsenian-Rad-2010]</a:t>
            </a:r>
          </a:p>
          <a:p>
            <a:pPr marL="731520" lvl="2"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819400"/>
            <a:ext cx="4678745" cy="835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1"/>
            <a:ext cx="6096000" cy="879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1371600" y="5257802"/>
            <a:ext cx="228600" cy="34593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3640" y="5638800"/>
            <a:ext cx="1284519" cy="369332"/>
          </a:xfrm>
          <a:prstGeom prst="rect">
            <a:avLst/>
          </a:prstGeom>
          <a:noFill/>
        </p:spPr>
        <p:txBody>
          <a:bodyPr wrap="none" rtlCol="0">
            <a:spAutoFit/>
          </a:bodyPr>
          <a:lstStyle/>
          <a:p>
            <a:r>
              <a:rPr lang="en-US" dirty="0" smtClean="0"/>
              <a:t>Current day</a:t>
            </a:r>
            <a:endParaRPr lang="en-US" dirty="0"/>
          </a:p>
        </p:txBody>
      </p:sp>
      <p:cxnSp>
        <p:nvCxnSpPr>
          <p:cNvPr id="13" name="Straight Arrow Connector 12"/>
          <p:cNvCxnSpPr/>
          <p:nvPr/>
        </p:nvCxnSpPr>
        <p:spPr>
          <a:xfrm flipV="1">
            <a:off x="2808519" y="5217298"/>
            <a:ext cx="228600" cy="34593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0559" y="5598296"/>
            <a:ext cx="1087862" cy="369332"/>
          </a:xfrm>
          <a:prstGeom prst="rect">
            <a:avLst/>
          </a:prstGeom>
          <a:noFill/>
        </p:spPr>
        <p:txBody>
          <a:bodyPr wrap="none" rtlCol="0">
            <a:spAutoFit/>
          </a:bodyPr>
          <a:lstStyle/>
          <a:p>
            <a:r>
              <a:rPr lang="en-US" dirty="0" smtClean="0"/>
              <a:t>yesterday</a:t>
            </a:r>
            <a:endParaRPr lang="en-US" dirty="0"/>
          </a:p>
        </p:txBody>
      </p:sp>
      <p:cxnSp>
        <p:nvCxnSpPr>
          <p:cNvPr id="15" name="Straight Arrow Connector 14"/>
          <p:cNvCxnSpPr/>
          <p:nvPr/>
        </p:nvCxnSpPr>
        <p:spPr>
          <a:xfrm flipV="1">
            <a:off x="4414160" y="5217298"/>
            <a:ext cx="0" cy="35137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60333" y="5583826"/>
            <a:ext cx="2508315" cy="369332"/>
          </a:xfrm>
          <a:prstGeom prst="rect">
            <a:avLst/>
          </a:prstGeom>
          <a:noFill/>
        </p:spPr>
        <p:txBody>
          <a:bodyPr wrap="none" rtlCol="0">
            <a:spAutoFit/>
          </a:bodyPr>
          <a:lstStyle/>
          <a:p>
            <a:r>
              <a:rPr lang="en-US" dirty="0"/>
              <a:t>t</a:t>
            </a:r>
            <a:r>
              <a:rPr lang="en-US" dirty="0" smtClean="0"/>
              <a:t>he day before yesterday</a:t>
            </a:r>
            <a:endParaRPr lang="en-US" dirty="0"/>
          </a:p>
        </p:txBody>
      </p:sp>
      <p:cxnSp>
        <p:nvCxnSpPr>
          <p:cNvPr id="18" name="Straight Arrow Connector 17"/>
          <p:cNvCxnSpPr/>
          <p:nvPr/>
        </p:nvCxnSpPr>
        <p:spPr>
          <a:xfrm flipH="1" flipV="1">
            <a:off x="6268648" y="5430768"/>
            <a:ext cx="23979" cy="65963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8800" y="6105558"/>
            <a:ext cx="2368662" cy="369332"/>
          </a:xfrm>
          <a:prstGeom prst="rect">
            <a:avLst/>
          </a:prstGeom>
          <a:noFill/>
        </p:spPr>
        <p:txBody>
          <a:bodyPr wrap="none" rtlCol="0">
            <a:spAutoFit/>
          </a:bodyPr>
          <a:lstStyle/>
          <a:p>
            <a:r>
              <a:rPr lang="en-US" dirty="0"/>
              <a:t>t</a:t>
            </a:r>
            <a:r>
              <a:rPr lang="en-US" dirty="0" smtClean="0"/>
              <a:t>he same day last week</a:t>
            </a:r>
            <a:endParaRPr lang="en-US" dirty="0"/>
          </a:p>
        </p:txBody>
      </p:sp>
    </p:spTree>
    <p:extLst>
      <p:ext uri="{BB962C8B-B14F-4D97-AF65-F5344CB8AC3E}">
        <p14:creationId xmlns:p14="http://schemas.microsoft.com/office/powerpoint/2010/main" val="1660534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Algorithm</a:t>
            </a:r>
            <a:endParaRPr lang="en-US" dirty="0"/>
          </a:p>
        </p:txBody>
      </p:sp>
      <p:sp>
        <p:nvSpPr>
          <p:cNvPr id="3" name="Content Placeholder 2"/>
          <p:cNvSpPr>
            <a:spLocks noGrp="1"/>
          </p:cNvSpPr>
          <p:nvPr>
            <p:ph sz="quarter" idx="1"/>
          </p:nvPr>
        </p:nvSpPr>
        <p:spPr/>
        <p:txBody>
          <a:bodyPr/>
          <a:lstStyle/>
          <a:p>
            <a:r>
              <a:rPr lang="en-US" dirty="0" smtClean="0"/>
              <a:t>Level 1: Optimization for Dispatcher</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58" y="2362200"/>
            <a:ext cx="4964551"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Line Callout 1 3"/>
          <p:cNvSpPr/>
          <p:nvPr/>
        </p:nvSpPr>
        <p:spPr>
          <a:xfrm>
            <a:off x="4876800" y="2514600"/>
            <a:ext cx="2362200" cy="457200"/>
          </a:xfrm>
          <a:prstGeom prst="borderCallout1">
            <a:avLst>
              <a:gd name="adj1" fmla="val 48108"/>
              <a:gd name="adj2" fmla="val -1941"/>
              <a:gd name="adj3" fmla="val 76734"/>
              <a:gd name="adj4" fmla="val -60529"/>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ost = exe cost  </a:t>
            </a:r>
            <a:endParaRPr lang="en-US" dirty="0">
              <a:solidFill>
                <a:schemeClr val="tx1"/>
              </a:solidFill>
            </a:endParaRPr>
          </a:p>
        </p:txBody>
      </p:sp>
      <p:sp>
        <p:nvSpPr>
          <p:cNvPr id="6" name="Line Callout 1 5"/>
          <p:cNvSpPr/>
          <p:nvPr/>
        </p:nvSpPr>
        <p:spPr>
          <a:xfrm>
            <a:off x="4724400" y="3962400"/>
            <a:ext cx="3352800" cy="457200"/>
          </a:xfrm>
          <a:prstGeom prst="borderCallout1">
            <a:avLst>
              <a:gd name="adj1" fmla="val 48108"/>
              <a:gd name="adj2" fmla="val -1941"/>
              <a:gd name="adj3" fmla="val 67559"/>
              <a:gd name="adj4" fmla="val -427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 workloads need to assign</a:t>
            </a:r>
            <a:endParaRPr lang="en-US" dirty="0">
              <a:solidFill>
                <a:schemeClr val="tx1"/>
              </a:solidFill>
            </a:endParaRPr>
          </a:p>
        </p:txBody>
      </p:sp>
      <p:sp>
        <p:nvSpPr>
          <p:cNvPr id="7" name="Line Callout 1 6"/>
          <p:cNvSpPr/>
          <p:nvPr/>
        </p:nvSpPr>
        <p:spPr>
          <a:xfrm>
            <a:off x="4495800" y="5321417"/>
            <a:ext cx="3352800" cy="457200"/>
          </a:xfrm>
          <a:prstGeom prst="borderCallout1">
            <a:avLst>
              <a:gd name="adj1" fmla="val 48108"/>
              <a:gd name="adj2" fmla="val -1941"/>
              <a:gd name="adj3" fmla="val -38863"/>
              <a:gd name="adj4" fmla="val -3596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r>
              <a:rPr lang="en-US" dirty="0" smtClean="0">
                <a:solidFill>
                  <a:schemeClr val="tx1"/>
                </a:solidFill>
              </a:rPr>
              <a:t>ata center computing capacity</a:t>
            </a:r>
            <a:endParaRPr lang="en-US" dirty="0">
              <a:solidFill>
                <a:schemeClr val="tx1"/>
              </a:solidFill>
            </a:endParaRPr>
          </a:p>
        </p:txBody>
      </p:sp>
    </p:spTree>
    <p:extLst>
      <p:ext uri="{BB962C8B-B14F-4D97-AF65-F5344CB8AC3E}">
        <p14:creationId xmlns:p14="http://schemas.microsoft.com/office/powerpoint/2010/main" val="3148039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algorithm	</a:t>
            </a:r>
            <a:endParaRPr lang="en-US" dirty="0"/>
          </a:p>
        </p:txBody>
      </p:sp>
      <p:sp>
        <p:nvSpPr>
          <p:cNvPr id="3" name="Content Placeholder 2"/>
          <p:cNvSpPr>
            <a:spLocks noGrp="1"/>
          </p:cNvSpPr>
          <p:nvPr>
            <p:ph sz="quarter" idx="1"/>
          </p:nvPr>
        </p:nvSpPr>
        <p:spPr/>
        <p:txBody>
          <a:bodyPr/>
          <a:lstStyle/>
          <a:p>
            <a:r>
              <a:rPr lang="en-US" dirty="0" smtClean="0"/>
              <a:t>Level 2: Optimization for data center level</a:t>
            </a:r>
          </a:p>
          <a:p>
            <a:pPr lvl="1"/>
            <a:r>
              <a:rPr lang="en-US" dirty="0" smtClean="0"/>
              <a:t>Motivation: adjust assignment to overcome prediction error</a:t>
            </a:r>
          </a:p>
          <a:p>
            <a:pPr lvl="1"/>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667000"/>
            <a:ext cx="3429000" cy="3281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14800" y="3048000"/>
            <a:ext cx="4532587" cy="1200329"/>
          </a:xfrm>
          <a:prstGeom prst="rect">
            <a:avLst/>
          </a:prstGeom>
          <a:noFill/>
          <a:ln>
            <a:solidFill>
              <a:schemeClr val="tx1"/>
            </a:solidFill>
          </a:ln>
        </p:spPr>
        <p:txBody>
          <a:bodyPr wrap="none" rtlCol="0">
            <a:spAutoFit/>
          </a:bodyPr>
          <a:lstStyle/>
          <a:p>
            <a:r>
              <a:rPr lang="en-US" dirty="0" smtClean="0"/>
              <a:t>Decision to make:</a:t>
            </a:r>
          </a:p>
          <a:p>
            <a:pPr marL="285750" indent="-285750">
              <a:buFont typeface="Arial" panose="020B0604020202020204" pitchFamily="34" charset="0"/>
              <a:buChar char="•"/>
            </a:pPr>
            <a:r>
              <a:rPr lang="en-US" dirty="0" smtClean="0"/>
              <a:t>How </a:t>
            </a:r>
            <a:r>
              <a:rPr lang="en-US" dirty="0"/>
              <a:t>much workload to execute at time </a:t>
            </a:r>
            <a:r>
              <a:rPr lang="en-US" dirty="0" smtClean="0"/>
              <a:t>t</a:t>
            </a:r>
          </a:p>
          <a:p>
            <a:pPr marL="285750" indent="-285750">
              <a:buFont typeface="Arial" panose="020B0604020202020204" pitchFamily="34" charset="0"/>
              <a:buChar char="•"/>
            </a:pPr>
            <a:r>
              <a:rPr lang="en-US" dirty="0" smtClean="0"/>
              <a:t>How much to defer to execute later</a:t>
            </a:r>
            <a:endParaRPr lang="en-US" dirty="0"/>
          </a:p>
          <a:p>
            <a:pPr marL="285750" indent="-285750">
              <a:buFont typeface="Arial" panose="020B0604020202020204" pitchFamily="34" charset="0"/>
              <a:buChar char="•"/>
            </a:pPr>
            <a:r>
              <a:rPr lang="en-US" dirty="0"/>
              <a:t>How much to migrate to other data </a:t>
            </a:r>
            <a:r>
              <a:rPr lang="en-US" dirty="0" smtClean="0"/>
              <a:t>centers</a:t>
            </a:r>
            <a:endParaRPr lang="en-US" dirty="0"/>
          </a:p>
        </p:txBody>
      </p:sp>
    </p:spTree>
    <p:extLst>
      <p:ext uri="{BB962C8B-B14F-4D97-AF65-F5344CB8AC3E}">
        <p14:creationId xmlns:p14="http://schemas.microsoft.com/office/powerpoint/2010/main" val="3929032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en-US" dirty="0" smtClean="0"/>
                  <a:t>Level 2: Optimization for data center level (Cont’d)</a:t>
                </a:r>
              </a:p>
              <a:p>
                <a:r>
                  <a:rPr lang="en-US" dirty="0" smtClean="0"/>
                  <a:t>Version 1: without migration</a:t>
                </a:r>
              </a:p>
              <a:p>
                <a:pPr lvl="1"/>
                <a:r>
                  <a:rPr lang="en-US" dirty="0" smtClean="0"/>
                  <a:t>Jobs can be executed earlier than pre-assigned time</a:t>
                </a:r>
              </a:p>
              <a:p>
                <a:pPr lvl="1"/>
                <a14:m>
                  <m:oMath xmlns:m="http://schemas.openxmlformats.org/officeDocument/2006/math">
                    <m:sSub>
                      <m:sSubPr>
                        <m:ctrlPr>
                          <a:rPr lang="en-US" b="0" i="1" smtClean="0">
                            <a:latin typeface="Cambria Math"/>
                          </a:rPr>
                        </m:ctrlPr>
                      </m:sSubPr>
                      <m:e>
                        <m:r>
                          <a:rPr lang="en-US" b="0" i="1" smtClean="0">
                            <a:latin typeface="Cambria Math"/>
                          </a:rPr>
                          <m:t>𝑢</m:t>
                        </m:r>
                      </m:e>
                      <m:sub>
                        <m:r>
                          <a:rPr lang="en-US" b="0" i="1" smtClean="0">
                            <a:latin typeface="Cambria Math"/>
                          </a:rPr>
                          <m:t>𝑖𝑡</m:t>
                        </m:r>
                      </m:sub>
                    </m:sSub>
                  </m:oMath>
                </a14:m>
                <a:r>
                  <a:rPr lang="en-US" dirty="0" smtClean="0"/>
                  <a:t>: assigned (delayed) workload, </a:t>
                </a:r>
                <a14:m>
                  <m:oMath xmlns:m="http://schemas.openxmlformats.org/officeDocument/2006/math">
                    <m:sSub>
                      <m:sSubPr>
                        <m:ctrlPr>
                          <a:rPr lang="en-US" b="0" i="1" smtClean="0">
                            <a:latin typeface="Cambria Math"/>
                          </a:rPr>
                        </m:ctrlPr>
                      </m:sSubPr>
                      <m:e>
                        <m:r>
                          <a:rPr lang="en-US" b="0" i="1" smtClean="0">
                            <a:latin typeface="Cambria Math"/>
                          </a:rPr>
                          <m:t>𝑤</m:t>
                        </m:r>
                      </m:e>
                      <m:sub>
                        <m:r>
                          <a:rPr lang="en-US" b="0" i="1" smtClean="0">
                            <a:latin typeface="Cambria Math"/>
                          </a:rPr>
                          <m:t>𝑖𝑡</m:t>
                        </m:r>
                      </m:sub>
                    </m:sSub>
                  </m:oMath>
                </a14:m>
                <a:r>
                  <a:rPr lang="en-US" dirty="0" smtClean="0"/>
                  <a:t>: executed workload</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327" t="-1001"/>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05198"/>
            <a:ext cx="5153025" cy="2805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Line Callout 1 3"/>
          <p:cNvSpPr/>
          <p:nvPr/>
        </p:nvSpPr>
        <p:spPr>
          <a:xfrm>
            <a:off x="5674068" y="4670944"/>
            <a:ext cx="3012732" cy="612648"/>
          </a:xfrm>
          <a:prstGeom prst="borderCallout1">
            <a:avLst>
              <a:gd name="adj1" fmla="val 48332"/>
              <a:gd name="adj2" fmla="val -1143"/>
              <a:gd name="adj3" fmla="val 108467"/>
              <a:gd name="adj4" fmla="val -30040"/>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Jobs can only be move earlier</a:t>
            </a:r>
            <a:endParaRPr lang="en-US" dirty="0">
              <a:solidFill>
                <a:schemeClr val="tx1"/>
              </a:solidFill>
            </a:endParaRPr>
          </a:p>
        </p:txBody>
      </p:sp>
    </p:spTree>
    <p:extLst>
      <p:ext uri="{BB962C8B-B14F-4D97-AF65-F5344CB8AC3E}">
        <p14:creationId xmlns:p14="http://schemas.microsoft.com/office/powerpoint/2010/main" val="1449556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3" name="Content Placeholder 2"/>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2763203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setting</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415886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119135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842738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Metrits</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330335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endParaRPr lang="en-US" dirty="0"/>
          </a:p>
        </p:txBody>
      </p:sp>
      <p:sp>
        <p:nvSpPr>
          <p:cNvPr id="3" name="Content Placeholder 2"/>
          <p:cNvSpPr>
            <a:spLocks noGrp="1"/>
          </p:cNvSpPr>
          <p:nvPr>
            <p:ph sz="quarter" idx="1"/>
          </p:nvPr>
        </p:nvSpPr>
        <p:spPr/>
        <p:txBody>
          <a:bodyPr/>
          <a:lstStyle/>
          <a:p>
            <a:r>
              <a:rPr lang="en-US" dirty="0" smtClean="0"/>
              <a:t>Geographical data center</a:t>
            </a:r>
          </a:p>
          <a:p>
            <a:r>
              <a:rPr lang="en-US" dirty="0" smtClean="0"/>
              <a:t>Dynamic energy price</a:t>
            </a:r>
          </a:p>
          <a:p>
            <a:endParaRPr lang="en-US" dirty="0" smtClean="0"/>
          </a:p>
        </p:txBody>
      </p:sp>
    </p:spTree>
    <p:extLst>
      <p:ext uri="{BB962C8B-B14F-4D97-AF65-F5344CB8AC3E}">
        <p14:creationId xmlns:p14="http://schemas.microsoft.com/office/powerpoint/2010/main" val="41482987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1857815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Extensions</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940418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p:txBody>
      </p:sp>
      <p:sp>
        <p:nvSpPr>
          <p:cNvPr id="4" name="Rectangle 3"/>
          <p:cNvSpPr/>
          <p:nvPr/>
        </p:nvSpPr>
        <p:spPr>
          <a:xfrm>
            <a:off x="2805971" y="2967335"/>
            <a:ext cx="353205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957663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Confused: Job decomposition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D = 6, </a:t>
                </a:r>
                <a14:m>
                  <m:oMath xmlns:m="http://schemas.openxmlformats.org/officeDocument/2006/math">
                    <m:r>
                      <a:rPr lang="en-US" b="0" i="1" smtClean="0">
                        <a:latin typeface="Cambria Math"/>
                      </a:rPr>
                      <m:t>𝑙</m:t>
                    </m:r>
                    <m:r>
                      <a:rPr lang="en-US" b="0" i="1" smtClean="0">
                        <a:latin typeface="Cambria Math"/>
                      </a:rPr>
                      <m:t>=3</m:t>
                    </m:r>
                  </m:oMath>
                </a14:m>
                <a:endParaRPr lang="en-US" b="0" dirty="0" smtClean="0"/>
              </a:p>
              <a:p>
                <a14:m>
                  <m:oMath xmlns:m="http://schemas.openxmlformats.org/officeDocument/2006/math">
                    <m:r>
                      <a:rPr lang="en-US" b="0" i="1" smtClean="0">
                        <a:latin typeface="Cambria Math"/>
                      </a:rPr>
                      <m:t>𝑙𝑒𝑡</m:t>
                    </m:r>
                    <m:r>
                      <a:rPr lang="en-US" b="0" i="1" smtClean="0">
                        <a:latin typeface="Cambria Math"/>
                      </a:rPr>
                      <m:t> </m:t>
                    </m:r>
                    <m:sSub>
                      <m:sSubPr>
                        <m:ctrlPr>
                          <a:rPr lang="en-US" b="0" i="1" smtClean="0">
                            <a:latin typeface="Cambria Math"/>
                          </a:rPr>
                        </m:ctrlPr>
                      </m:sSubPr>
                      <m:e>
                        <m:r>
                          <a:rPr lang="en-US" b="0" i="1" smtClean="0">
                            <a:latin typeface="Cambria Math"/>
                          </a:rPr>
                          <m:t>𝑑</m:t>
                        </m:r>
                      </m:e>
                      <m:sub>
                        <m:r>
                          <a:rPr lang="en-US" b="0" i="1" smtClean="0">
                            <a:latin typeface="Cambria Math"/>
                          </a:rPr>
                          <m:t>𝑖</m:t>
                        </m:r>
                      </m:sub>
                    </m:sSub>
                    <m:r>
                      <a:rPr lang="en-US" b="0" i="1" smtClean="0">
                        <a:latin typeface="Cambria Math"/>
                      </a:rPr>
                      <m:t> </m:t>
                    </m:r>
                    <m:r>
                      <a:rPr lang="en-US" b="0" i="1" smtClean="0">
                        <a:latin typeface="Cambria Math"/>
                      </a:rPr>
                      <m:t>𝑑𝑒𝑛𝑜𝑡𝑒𝑠</m:t>
                    </m:r>
                    <m:r>
                      <a:rPr lang="en-US" b="0" i="1" smtClean="0">
                        <a:latin typeface="Cambria Math"/>
                      </a:rPr>
                      <m:t> </m:t>
                    </m:r>
                    <m:r>
                      <a:rPr lang="en-US" b="0" i="1" smtClean="0">
                        <a:latin typeface="Cambria Math"/>
                      </a:rPr>
                      <m:t>𝑡h𝑒</m:t>
                    </m:r>
                    <m:r>
                      <a:rPr lang="en-US" b="0" i="1" smtClean="0">
                        <a:latin typeface="Cambria Math"/>
                      </a:rPr>
                      <m:t> </m:t>
                    </m:r>
                    <m:r>
                      <a:rPr lang="en-US" b="0" i="1" smtClean="0">
                        <a:latin typeface="Cambria Math"/>
                      </a:rPr>
                      <m:t>𝑑𝑒𝑎𝑑𝑙𝑖𝑛𝑒</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𝑡h𝑒</m:t>
                    </m:r>
                    <m:r>
                      <a:rPr lang="en-US" b="0" i="1" smtClean="0">
                        <a:latin typeface="Cambria Math"/>
                      </a:rPr>
                      <m:t> </m:t>
                    </m:r>
                    <m:r>
                      <a:rPr lang="en-US" b="0" i="1" smtClean="0">
                        <a:latin typeface="Cambria Math"/>
                      </a:rPr>
                      <m:t>𝑖𝑡h</m:t>
                    </m:r>
                    <m:r>
                      <a:rPr lang="en-US" b="0" i="1" smtClean="0">
                        <a:latin typeface="Cambria Math"/>
                      </a:rPr>
                      <m:t> </m:t>
                    </m:r>
                    <m:r>
                      <a:rPr lang="en-US" b="0" i="1" smtClean="0">
                        <a:latin typeface="Cambria Math"/>
                      </a:rPr>
                      <m:t>𝑝𝑖𝑒𝑐𝑒𝑠</m:t>
                    </m:r>
                  </m:oMath>
                </a14:m>
                <a:r>
                  <a:rPr lang="en-US" dirty="0" smtClean="0"/>
                  <a:t> </a:t>
                </a:r>
              </a:p>
              <a:p>
                <a:r>
                  <a:rPr lang="en-US" altLang="zh-CN" dirty="0" smtClean="0"/>
                  <a:t>If job is preemptive</a:t>
                </a:r>
              </a:p>
              <a:p>
                <a:pPr lvl="1"/>
                <a14:m>
                  <m:oMath xmlns:m="http://schemas.openxmlformats.org/officeDocument/2006/math">
                    <m:sSub>
                      <m:sSubPr>
                        <m:ctrlPr>
                          <a:rPr lang="en-US" b="0" i="1" smtClean="0">
                            <a:latin typeface="Cambria Math"/>
                          </a:rPr>
                        </m:ctrlPr>
                      </m:sSubPr>
                      <m:e>
                        <m:r>
                          <a:rPr lang="en-US" b="0" i="1" smtClean="0">
                            <a:latin typeface="Cambria Math"/>
                          </a:rPr>
                          <m:t>𝑑</m:t>
                        </m:r>
                      </m:e>
                      <m:sub>
                        <m:r>
                          <a:rPr lang="en-US" b="0" i="1" smtClean="0">
                            <a:latin typeface="Cambria Math"/>
                          </a:rPr>
                          <m:t>1</m:t>
                        </m:r>
                      </m:sub>
                    </m:sSub>
                    <m:r>
                      <a:rPr lang="en-US" b="0" i="1" smtClean="0">
                        <a:latin typeface="Cambria Math"/>
                      </a:rPr>
                      <m:t>=1, </m:t>
                    </m:r>
                    <m:sSub>
                      <m:sSubPr>
                        <m:ctrlPr>
                          <a:rPr lang="en-US" b="0" i="1" smtClean="0">
                            <a:latin typeface="Cambria Math"/>
                          </a:rPr>
                        </m:ctrlPr>
                      </m:sSubPr>
                      <m:e>
                        <m:r>
                          <a:rPr lang="en-US" b="0" i="1" smtClean="0">
                            <a:latin typeface="Cambria Math"/>
                          </a:rPr>
                          <m:t>𝑑</m:t>
                        </m:r>
                      </m:e>
                      <m:sub>
                        <m:r>
                          <a:rPr lang="en-US" b="0" i="1" smtClean="0">
                            <a:latin typeface="Cambria Math"/>
                          </a:rPr>
                          <m:t>2</m:t>
                        </m:r>
                      </m:sub>
                    </m:sSub>
                    <m:r>
                      <a:rPr lang="en-US" b="0" i="1" smtClean="0">
                        <a:latin typeface="Cambria Math"/>
                      </a:rPr>
                      <m:t>=1, </m:t>
                    </m:r>
                    <m:sSub>
                      <m:sSubPr>
                        <m:ctrlPr>
                          <a:rPr lang="en-US" b="0" i="1" smtClean="0">
                            <a:latin typeface="Cambria Math"/>
                          </a:rPr>
                        </m:ctrlPr>
                      </m:sSubPr>
                      <m:e>
                        <m:r>
                          <a:rPr lang="en-US" b="0" i="1" smtClean="0">
                            <a:latin typeface="Cambria Math"/>
                          </a:rPr>
                          <m:t>𝑑</m:t>
                        </m:r>
                      </m:e>
                      <m:sub>
                        <m:r>
                          <a:rPr lang="en-US" b="0" i="1" smtClean="0">
                            <a:latin typeface="Cambria Math"/>
                          </a:rPr>
                          <m:t>3</m:t>
                        </m:r>
                      </m:sub>
                    </m:sSub>
                    <m:r>
                      <a:rPr lang="en-US" b="0" i="1" smtClean="0">
                        <a:latin typeface="Cambria Math"/>
                      </a:rPr>
                      <m:t>=1, </m:t>
                    </m:r>
                    <m:sSub>
                      <m:sSubPr>
                        <m:ctrlPr>
                          <a:rPr lang="en-US" b="0" i="1" smtClean="0">
                            <a:latin typeface="Cambria Math"/>
                          </a:rPr>
                        </m:ctrlPr>
                      </m:sSubPr>
                      <m:e>
                        <m:r>
                          <a:rPr lang="en-US" b="0" i="1" smtClean="0">
                            <a:latin typeface="Cambria Math"/>
                          </a:rPr>
                          <m:t>𝑑</m:t>
                        </m:r>
                      </m:e>
                      <m:sub>
                        <m:r>
                          <a:rPr lang="en-US" b="0" i="1" smtClean="0">
                            <a:latin typeface="Cambria Math"/>
                          </a:rPr>
                          <m:t>4</m:t>
                        </m:r>
                      </m:sub>
                    </m:sSub>
                    <m:r>
                      <a:rPr lang="en-US" b="0" i="1" smtClean="0">
                        <a:latin typeface="Cambria Math"/>
                      </a:rPr>
                      <m:t>=1, </m:t>
                    </m:r>
                    <m:sSub>
                      <m:sSubPr>
                        <m:ctrlPr>
                          <a:rPr lang="en-US" b="0" i="1" smtClean="0">
                            <a:latin typeface="Cambria Math"/>
                          </a:rPr>
                        </m:ctrlPr>
                      </m:sSubPr>
                      <m:e>
                        <m:r>
                          <a:rPr lang="en-US" b="0" i="1" smtClean="0">
                            <a:latin typeface="Cambria Math"/>
                          </a:rPr>
                          <m:t>𝑑</m:t>
                        </m:r>
                      </m:e>
                      <m:sub>
                        <m:r>
                          <a:rPr lang="en-US" b="0" i="1" smtClean="0">
                            <a:latin typeface="Cambria Math"/>
                          </a:rPr>
                          <m:t>5</m:t>
                        </m:r>
                      </m:sub>
                    </m:sSub>
                    <m:r>
                      <a:rPr lang="en-US" b="0" i="1" smtClean="0">
                        <a:latin typeface="Cambria Math"/>
                      </a:rPr>
                      <m:t>=1</m:t>
                    </m:r>
                  </m:oMath>
                </a14:m>
                <a:endParaRPr lang="en-US" b="0" dirty="0" smtClean="0"/>
              </a:p>
              <a:p>
                <a:r>
                  <a:rPr lang="en-US" dirty="0" smtClean="0"/>
                  <a:t>If job is non-preemptive</a:t>
                </a:r>
              </a:p>
              <a:p>
                <a:pPr lvl="1"/>
                <a14:m>
                  <m:oMath xmlns:m="http://schemas.openxmlformats.org/officeDocument/2006/math">
                    <m:sSub>
                      <m:sSubPr>
                        <m:ctrlPr>
                          <a:rPr lang="en-US" b="0" i="1" smtClean="0">
                            <a:latin typeface="Cambria Math"/>
                          </a:rPr>
                        </m:ctrlPr>
                      </m:sSubPr>
                      <m:e>
                        <m:r>
                          <a:rPr lang="en-US" b="0" i="1" smtClean="0">
                            <a:latin typeface="Cambria Math"/>
                          </a:rPr>
                          <m:t>𝑑</m:t>
                        </m:r>
                      </m:e>
                      <m:sub>
                        <m:r>
                          <a:rPr lang="en-US" b="0" i="1" smtClean="0">
                            <a:latin typeface="Cambria Math"/>
                          </a:rPr>
                          <m:t>1</m:t>
                        </m:r>
                      </m:sub>
                    </m:sSub>
                    <m:r>
                      <a:rPr lang="en-US" b="0" i="1" smtClean="0">
                        <a:latin typeface="Cambria Math"/>
                      </a:rPr>
                      <m:t>=3, </m:t>
                    </m:r>
                    <m:sSub>
                      <m:sSubPr>
                        <m:ctrlPr>
                          <a:rPr lang="en-US" b="0" i="1" smtClean="0">
                            <a:latin typeface="Cambria Math"/>
                          </a:rPr>
                        </m:ctrlPr>
                      </m:sSubPr>
                      <m:e>
                        <m:r>
                          <a:rPr lang="en-US" b="0" i="1" smtClean="0">
                            <a:latin typeface="Cambria Math"/>
                          </a:rPr>
                          <m:t>𝑑</m:t>
                        </m:r>
                      </m:e>
                      <m:sub>
                        <m:r>
                          <a:rPr lang="en-US" b="0" i="1" smtClean="0">
                            <a:latin typeface="Cambria Math"/>
                          </a:rPr>
                          <m:t>2</m:t>
                        </m:r>
                      </m:sub>
                    </m:sSub>
                    <m:r>
                      <a:rPr lang="en-US" b="0" i="1" smtClean="0">
                        <a:latin typeface="Cambria Math"/>
                      </a:rPr>
                      <m:t>=0, </m:t>
                    </m:r>
                    <m:sSub>
                      <m:sSubPr>
                        <m:ctrlPr>
                          <a:rPr lang="en-US" b="0" i="1" smtClean="0">
                            <a:latin typeface="Cambria Math"/>
                          </a:rPr>
                        </m:ctrlPr>
                      </m:sSubPr>
                      <m:e>
                        <m:r>
                          <a:rPr lang="en-US" b="0" i="1" smtClean="0">
                            <a:latin typeface="Cambria Math"/>
                          </a:rPr>
                          <m:t>𝑑</m:t>
                        </m:r>
                      </m:e>
                      <m:sub>
                        <m:r>
                          <a:rPr lang="en-US" b="0" i="1" smtClean="0">
                            <a:latin typeface="Cambria Math"/>
                          </a:rPr>
                          <m:t>3</m:t>
                        </m:r>
                      </m:sub>
                    </m:sSub>
                    <m:r>
                      <a:rPr lang="en-US" b="0" i="1" smtClean="0">
                        <a:latin typeface="Cambria Math"/>
                      </a:rPr>
                      <m:t>=0, </m:t>
                    </m:r>
                    <m:sSub>
                      <m:sSubPr>
                        <m:ctrlPr>
                          <a:rPr lang="en-US" b="0" i="1" smtClean="0">
                            <a:latin typeface="Cambria Math"/>
                          </a:rPr>
                        </m:ctrlPr>
                      </m:sSubPr>
                      <m:e>
                        <m:r>
                          <a:rPr lang="en-US" b="0" i="1" smtClean="0">
                            <a:latin typeface="Cambria Math"/>
                          </a:rPr>
                          <m:t>𝑑</m:t>
                        </m:r>
                      </m:e>
                      <m:sub>
                        <m:r>
                          <a:rPr lang="en-US" b="0" i="1" smtClean="0">
                            <a:latin typeface="Cambria Math"/>
                          </a:rPr>
                          <m:t>4</m:t>
                        </m:r>
                      </m:sub>
                    </m:sSub>
                    <m:r>
                      <a:rPr lang="en-US" b="0" i="1" smtClean="0">
                        <a:latin typeface="Cambria Math"/>
                      </a:rPr>
                      <m:t>=0, </m:t>
                    </m:r>
                    <m:sSub>
                      <m:sSubPr>
                        <m:ctrlPr>
                          <a:rPr lang="en-US" b="0" i="1" smtClean="0">
                            <a:latin typeface="Cambria Math"/>
                          </a:rPr>
                        </m:ctrlPr>
                      </m:sSubPr>
                      <m:e>
                        <m:r>
                          <a:rPr lang="en-US" b="0" i="1" smtClean="0">
                            <a:latin typeface="Cambria Math"/>
                          </a:rPr>
                          <m:t>𝑑</m:t>
                        </m:r>
                      </m:e>
                      <m:sub>
                        <m:r>
                          <a:rPr lang="en-US" b="0" i="1" smtClean="0">
                            <a:latin typeface="Cambria Math"/>
                          </a:rPr>
                          <m:t>5</m:t>
                        </m:r>
                      </m:sub>
                    </m:sSub>
                    <m:r>
                      <a:rPr lang="en-US" b="0" i="1" smtClean="0">
                        <a:latin typeface="Cambria Math"/>
                      </a:rPr>
                      <m:t>=0</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t="-1001"/>
                </a:stretch>
              </a:blipFill>
            </p:spPr>
            <p:txBody>
              <a:bodyPr/>
              <a:lstStyle/>
              <a:p>
                <a:r>
                  <a:rPr lang="en-US">
                    <a:noFill/>
                  </a:rPr>
                  <a:t> </a:t>
                </a:r>
              </a:p>
            </p:txBody>
          </p:sp>
        </mc:Fallback>
      </mc:AlternateContent>
    </p:spTree>
    <p:extLst>
      <p:ext uri="{BB962C8B-B14F-4D97-AF65-F5344CB8AC3E}">
        <p14:creationId xmlns:p14="http://schemas.microsoft.com/office/powerpoint/2010/main" val="37549265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of dispatcher</a:t>
            </a:r>
            <a:endParaRPr lang="en-US" dirty="0"/>
          </a:p>
        </p:txBody>
      </p:sp>
      <p:sp>
        <p:nvSpPr>
          <p:cNvPr id="3" name="Content Placeholder 2"/>
          <p:cNvSpPr>
            <a:spLocks noGrp="1"/>
          </p:cNvSpPr>
          <p:nvPr>
            <p:ph sz="quarter" idx="1"/>
          </p:nvPr>
        </p:nvSpPr>
        <p:spPr/>
        <p:txBody>
          <a:bodyPr/>
          <a:lstStyle/>
          <a:p>
            <a:r>
              <a:rPr lang="en-US" smtClean="0"/>
              <a:t>Greedy algorithm also works</a:t>
            </a:r>
            <a:endParaRPr lang="en-US"/>
          </a:p>
        </p:txBody>
      </p:sp>
    </p:spTree>
    <p:extLst>
      <p:ext uri="{BB962C8B-B14F-4D97-AF65-F5344CB8AC3E}">
        <p14:creationId xmlns:p14="http://schemas.microsoft.com/office/powerpoint/2010/main" val="2181167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Geographical Data Centers(1/2)</a:t>
            </a:r>
            <a:endParaRPr lang="en-US" dirty="0"/>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381001" y="1676400"/>
            <a:ext cx="7162800" cy="3469545"/>
          </a:xfrm>
        </p:spPr>
      </p:pic>
      <p:sp>
        <p:nvSpPr>
          <p:cNvPr id="7" name="TextBox 6"/>
          <p:cNvSpPr txBox="1"/>
          <p:nvPr/>
        </p:nvSpPr>
        <p:spPr>
          <a:xfrm>
            <a:off x="1447800" y="5410200"/>
            <a:ext cx="6253187" cy="369332"/>
          </a:xfrm>
          <a:prstGeom prst="rect">
            <a:avLst/>
          </a:prstGeom>
          <a:noFill/>
        </p:spPr>
        <p:txBody>
          <a:bodyPr wrap="none" rtlCol="0">
            <a:spAutoFit/>
          </a:bodyPr>
          <a:lstStyle/>
          <a:p>
            <a:r>
              <a:rPr lang="en-US" dirty="0" smtClean="0"/>
              <a:t>Distribution of Parts of Google Data Centers (19 in US, 36 in total)</a:t>
            </a:r>
            <a:endParaRPr lang="en-US" dirty="0"/>
          </a:p>
        </p:txBody>
      </p:sp>
    </p:spTree>
    <p:extLst>
      <p:ext uri="{BB962C8B-B14F-4D97-AF65-F5344CB8AC3E}">
        <p14:creationId xmlns:p14="http://schemas.microsoft.com/office/powerpoint/2010/main" val="3911990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Geographical Data Centers(2/2)</a:t>
            </a:r>
            <a:endParaRPr 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5486400" cy="3402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71600" y="5181600"/>
            <a:ext cx="4065793" cy="1200329"/>
          </a:xfrm>
          <a:prstGeom prst="rect">
            <a:avLst/>
          </a:prstGeom>
          <a:noFill/>
          <a:ln>
            <a:solidFill>
              <a:schemeClr val="tx1"/>
            </a:solidFill>
            <a:prstDash val="solid"/>
          </a:ln>
        </p:spPr>
        <p:txBody>
          <a:bodyPr wrap="none" rtlCol="0">
            <a:spAutoFit/>
          </a:bodyPr>
          <a:lstStyle/>
          <a:p>
            <a:r>
              <a:rPr lang="en-US" dirty="0" smtClean="0">
                <a:solidFill>
                  <a:srgbClr val="FF0000"/>
                </a:solidFill>
              </a:rPr>
              <a:t>Dispatcher</a:t>
            </a:r>
            <a:r>
              <a:rPr lang="en-US" dirty="0" smtClean="0"/>
              <a:t>:</a:t>
            </a:r>
          </a:p>
          <a:p>
            <a:pPr marL="285750" indent="-285750">
              <a:buFont typeface="Arial" panose="020B0604020202020204" pitchFamily="34" charset="0"/>
              <a:buChar char="•"/>
            </a:pPr>
            <a:r>
              <a:rPr lang="en-US" dirty="0" smtClean="0"/>
              <a:t>Dispatch </a:t>
            </a:r>
            <a:r>
              <a:rPr lang="en-US" dirty="0"/>
              <a:t>j</a:t>
            </a:r>
            <a:r>
              <a:rPr lang="en-US" dirty="0" smtClean="0"/>
              <a:t>obs to different data centers</a:t>
            </a:r>
          </a:p>
          <a:p>
            <a:pPr marL="285750" indent="-285750">
              <a:buFont typeface="Arial" panose="020B0604020202020204" pitchFamily="34" charset="0"/>
              <a:buChar char="•"/>
            </a:pPr>
            <a:r>
              <a:rPr lang="en-US" dirty="0" smtClean="0"/>
              <a:t>No storage</a:t>
            </a:r>
          </a:p>
          <a:p>
            <a:endParaRPr lang="en-US" dirty="0"/>
          </a:p>
        </p:txBody>
      </p:sp>
    </p:spTree>
    <p:extLst>
      <p:ext uri="{BB962C8B-B14F-4D97-AF65-F5344CB8AC3E}">
        <p14:creationId xmlns:p14="http://schemas.microsoft.com/office/powerpoint/2010/main" val="3456236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Energy Price</a:t>
            </a:r>
            <a:endParaRPr lang="en-US" dirty="0"/>
          </a:p>
        </p:txBody>
      </p:sp>
      <p:sp>
        <p:nvSpPr>
          <p:cNvPr id="3" name="Content Placeholder 2"/>
          <p:cNvSpPr>
            <a:spLocks noGrp="1"/>
          </p:cNvSpPr>
          <p:nvPr>
            <p:ph sz="quarter" idx="1"/>
          </p:nvPr>
        </p:nvSpPr>
        <p:spPr/>
        <p:txBody>
          <a:bodyPr/>
          <a:lstStyle/>
          <a:p>
            <a:r>
              <a:rPr lang="en-US" dirty="0" smtClean="0"/>
              <a:t>Wholesale market: </a:t>
            </a:r>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012" t="1784" r="9398" b="17080"/>
          <a:stretch/>
        </p:blipFill>
        <p:spPr>
          <a:xfrm>
            <a:off x="152400" y="2195384"/>
            <a:ext cx="5404021" cy="3748216"/>
          </a:xfrm>
          <a:prstGeom prst="rect">
            <a:avLst/>
          </a:prstGeom>
        </p:spPr>
      </p:pic>
      <p:sp>
        <p:nvSpPr>
          <p:cNvPr id="5" name="TextBox 4"/>
          <p:cNvSpPr txBox="1"/>
          <p:nvPr/>
        </p:nvSpPr>
        <p:spPr>
          <a:xfrm>
            <a:off x="2286000" y="5958016"/>
            <a:ext cx="2004075" cy="369332"/>
          </a:xfrm>
          <a:prstGeom prst="rect">
            <a:avLst/>
          </a:prstGeom>
          <a:noFill/>
        </p:spPr>
        <p:txBody>
          <a:bodyPr wrap="none" rtlCol="0">
            <a:spAutoFit/>
          </a:bodyPr>
          <a:lstStyle/>
          <a:p>
            <a:r>
              <a:rPr lang="en-US" dirty="0" smtClean="0"/>
              <a:t>Fig. Electricity price</a:t>
            </a:r>
            <a:endParaRPr lang="en-US" dirty="0"/>
          </a:p>
        </p:txBody>
      </p:sp>
      <p:sp>
        <p:nvSpPr>
          <p:cNvPr id="6" name="TextBox 5"/>
          <p:cNvSpPr txBox="1"/>
          <p:nvPr/>
        </p:nvSpPr>
        <p:spPr>
          <a:xfrm>
            <a:off x="5257799" y="2420034"/>
            <a:ext cx="3755515" cy="923330"/>
          </a:xfrm>
          <a:prstGeom prst="rect">
            <a:avLst/>
          </a:prstGeom>
          <a:noFill/>
          <a:ln>
            <a:solidFill>
              <a:schemeClr val="tx1"/>
            </a:solidFill>
            <a:prstDash val="solid"/>
          </a:ln>
        </p:spPr>
        <p:txBody>
          <a:bodyPr wrap="none" rtlCol="0">
            <a:spAutoFit/>
          </a:bodyPr>
          <a:lstStyle/>
          <a:p>
            <a:r>
              <a:rPr lang="en-US" dirty="0" smtClean="0"/>
              <a:t>Electricity Price</a:t>
            </a:r>
          </a:p>
          <a:p>
            <a:pPr marL="285750" indent="-285750">
              <a:buFontTx/>
              <a:buChar char="-"/>
            </a:pPr>
            <a:r>
              <a:rPr lang="en-US" dirty="0" smtClean="0"/>
              <a:t>Different from on/off-peak scheme</a:t>
            </a:r>
          </a:p>
          <a:p>
            <a:pPr marL="285750" indent="-285750">
              <a:buFontTx/>
              <a:buChar char="-"/>
            </a:pPr>
            <a:r>
              <a:rPr lang="en-US" dirty="0" smtClean="0"/>
              <a:t>More fluctuations</a:t>
            </a:r>
            <a:endParaRPr lang="en-US" dirty="0"/>
          </a:p>
        </p:txBody>
      </p:sp>
    </p:spTree>
    <p:extLst>
      <p:ext uri="{BB962C8B-B14F-4D97-AF65-F5344CB8AC3E}">
        <p14:creationId xmlns:p14="http://schemas.microsoft.com/office/powerpoint/2010/main" val="1985010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lstStyle/>
          <a:p>
            <a:r>
              <a:rPr lang="en-US" dirty="0" smtClean="0"/>
              <a:t>Taking into account of the dynamic energy price</a:t>
            </a:r>
            <a:endParaRPr lang="en-US" dirty="0"/>
          </a:p>
          <a:p>
            <a:pPr lvl="1"/>
            <a:r>
              <a:rPr lang="en-US" dirty="0" smtClean="0"/>
              <a:t>How to </a:t>
            </a:r>
            <a:r>
              <a:rPr lang="en-US" dirty="0" smtClean="0">
                <a:solidFill>
                  <a:srgbClr val="FF0000"/>
                </a:solidFill>
              </a:rPr>
              <a:t>dispatch</a:t>
            </a:r>
            <a:r>
              <a:rPr lang="en-US" dirty="0" smtClean="0"/>
              <a:t> jobs to data centers</a:t>
            </a:r>
          </a:p>
          <a:p>
            <a:pPr lvl="1"/>
            <a:r>
              <a:rPr lang="en-US" dirty="0" smtClean="0"/>
              <a:t>How to </a:t>
            </a:r>
            <a:r>
              <a:rPr lang="en-US" dirty="0" smtClean="0">
                <a:solidFill>
                  <a:srgbClr val="FF0000"/>
                </a:solidFill>
              </a:rPr>
              <a:t>migrate</a:t>
            </a:r>
            <a:r>
              <a:rPr lang="en-US" dirty="0" smtClean="0"/>
              <a:t> jobs among data centers</a:t>
            </a:r>
          </a:p>
          <a:p>
            <a:pPr marL="0" lvl="1" indent="0">
              <a:spcBef>
                <a:spcPts val="600"/>
              </a:spcBef>
              <a:buSzPct val="70000"/>
              <a:buNone/>
            </a:pPr>
            <a:r>
              <a:rPr lang="en-US" sz="2400" dirty="0" smtClean="0"/>
              <a:t>    In </a:t>
            </a:r>
            <a:r>
              <a:rPr lang="en-US" sz="2400" dirty="0"/>
              <a:t>order to reduce the electricity cost</a:t>
            </a:r>
          </a:p>
        </p:txBody>
      </p:sp>
    </p:spTree>
    <p:extLst>
      <p:ext uri="{BB962C8B-B14F-4D97-AF65-F5344CB8AC3E}">
        <p14:creationId xmlns:p14="http://schemas.microsoft.com/office/powerpoint/2010/main" val="743332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sz="quarter" idx="1"/>
          </p:nvPr>
        </p:nvSpPr>
        <p:spPr/>
        <p:txBody>
          <a:bodyPr/>
          <a:lstStyle/>
          <a:p>
            <a:r>
              <a:rPr lang="en-US" dirty="0" smtClean="0"/>
              <a:t>[Qureshi-2009 SIGCOMM] </a:t>
            </a:r>
          </a:p>
          <a:p>
            <a:pPr lvl="1"/>
            <a:r>
              <a:rPr lang="en-US" dirty="0" smtClean="0"/>
              <a:t>does not consider job deadlines</a:t>
            </a:r>
          </a:p>
          <a:p>
            <a:r>
              <a:rPr lang="en-US" dirty="0" smtClean="0"/>
              <a:t>no workload/energy price prediction</a:t>
            </a:r>
          </a:p>
          <a:p>
            <a:endParaRPr lang="en-US" dirty="0"/>
          </a:p>
          <a:p>
            <a:r>
              <a:rPr lang="en-US" dirty="0" smtClean="0"/>
              <a:t>Novelty:</a:t>
            </a:r>
          </a:p>
          <a:p>
            <a:pPr lvl="1"/>
            <a:r>
              <a:rPr lang="en-US" dirty="0" smtClean="0"/>
              <a:t>Consider job deadline</a:t>
            </a:r>
          </a:p>
          <a:p>
            <a:pPr lvl="1"/>
            <a:r>
              <a:rPr lang="en-US" dirty="0" smtClean="0"/>
              <a:t>Consider dynamic energy price and its prediction</a:t>
            </a:r>
          </a:p>
          <a:p>
            <a:pPr lvl="1"/>
            <a:r>
              <a:rPr lang="en-US" dirty="0" smtClean="0"/>
              <a:t>Consider job migration</a:t>
            </a:r>
          </a:p>
        </p:txBody>
      </p:sp>
    </p:spTree>
    <p:extLst>
      <p:ext uri="{BB962C8B-B14F-4D97-AF65-F5344CB8AC3E}">
        <p14:creationId xmlns:p14="http://schemas.microsoft.com/office/powerpoint/2010/main" val="2855064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Content</a:t>
            </a:r>
            <a:endParaRPr lang="en-US" dirty="0"/>
          </a:p>
        </p:txBody>
      </p:sp>
      <p:sp>
        <p:nvSpPr>
          <p:cNvPr id="3" name="Content Placeholder 2"/>
          <p:cNvSpPr>
            <a:spLocks noGrp="1"/>
          </p:cNvSpPr>
          <p:nvPr>
            <p:ph sz="quarter" idx="1"/>
          </p:nvPr>
        </p:nvSpPr>
        <p:spPr/>
        <p:txBody>
          <a:bodyPr/>
          <a:lstStyle/>
          <a:p>
            <a:r>
              <a:rPr lang="en-US" dirty="0"/>
              <a:t>Problem model</a:t>
            </a:r>
          </a:p>
          <a:p>
            <a:r>
              <a:rPr lang="en-US" dirty="0"/>
              <a:t>Algorithms and analysis</a:t>
            </a:r>
          </a:p>
          <a:p>
            <a:r>
              <a:rPr lang="en-US" dirty="0"/>
              <a:t>Simulation</a:t>
            </a:r>
          </a:p>
          <a:p>
            <a:endParaRPr lang="en-US" dirty="0"/>
          </a:p>
        </p:txBody>
      </p:sp>
    </p:spTree>
    <p:extLst>
      <p:ext uri="{BB962C8B-B14F-4D97-AF65-F5344CB8AC3E}">
        <p14:creationId xmlns:p14="http://schemas.microsoft.com/office/powerpoint/2010/main" val="2846974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ustom 1">
      <a:dk1>
        <a:srgbClr val="002060"/>
      </a:dk1>
      <a:lt1>
        <a:srgbClr val="FFFFFF"/>
      </a:lt1>
      <a:dk2>
        <a:srgbClr val="002060"/>
      </a:dk2>
      <a:lt2>
        <a:srgbClr val="002060"/>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ustom 1">
      <a:majorFont>
        <a:latin typeface="Calibri"/>
        <a:ea typeface=""/>
        <a:cs typeface=""/>
      </a:majorFont>
      <a:minorFont>
        <a:latin typeface="Calibri"/>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6474</TotalTime>
  <Words>1405</Words>
  <Application>Microsoft Office PowerPoint</Application>
  <PresentationFormat>On-screen Show (4:3)</PresentationFormat>
  <Paragraphs>198</Paragraphs>
  <Slides>34</Slides>
  <Notes>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Oriel</vt:lpstr>
      <vt:lpstr>Energy Efficient  Geographical Load Balancing  via Dynamic Deferral of Workload</vt:lpstr>
      <vt:lpstr>Outline </vt:lpstr>
      <vt:lpstr>Background </vt:lpstr>
      <vt:lpstr>Geographical Data Centers(1/2)</vt:lpstr>
      <vt:lpstr>Geographical Data Centers(2/2)</vt:lpstr>
      <vt:lpstr>Dynamic Energy Price</vt:lpstr>
      <vt:lpstr>Problem Statement</vt:lpstr>
      <vt:lpstr>Related work</vt:lpstr>
      <vt:lpstr>Technical Content</vt:lpstr>
      <vt:lpstr>Problem Model(1/2)</vt:lpstr>
      <vt:lpstr>Problem Model(2/2)</vt:lpstr>
      <vt:lpstr>Notation - Dispatch  (1/3)</vt:lpstr>
      <vt:lpstr>Notations – Migration (2/3)</vt:lpstr>
      <vt:lpstr>Notations – execute (3/3)</vt:lpstr>
      <vt:lpstr>Notations – Cost ()</vt:lpstr>
      <vt:lpstr>Recap- Problem Statement</vt:lpstr>
      <vt:lpstr>Offline Algorithm</vt:lpstr>
      <vt:lpstr>Offline Algorithm (1/2)</vt:lpstr>
      <vt:lpstr>Offline algorithm (2/2)</vt:lpstr>
      <vt:lpstr>Online Algorithm</vt:lpstr>
      <vt:lpstr>Online Algorithm</vt:lpstr>
      <vt:lpstr>Online Algorithm</vt:lpstr>
      <vt:lpstr>Online algorithm </vt:lpstr>
      <vt:lpstr>Online algorithm</vt:lpstr>
      <vt:lpstr>Algorithm Analysis</vt:lpstr>
      <vt:lpstr>Simulation setting</vt:lpstr>
      <vt:lpstr>Simulation result</vt:lpstr>
      <vt:lpstr>Conclusion</vt:lpstr>
      <vt:lpstr>Metrits</vt:lpstr>
      <vt:lpstr>Weakness</vt:lpstr>
      <vt:lpstr>Possible Extensions</vt:lpstr>
      <vt:lpstr>PowerPoint Presentation</vt:lpstr>
      <vt:lpstr>Confused: Job decomposition </vt:lpstr>
      <vt:lpstr>Optimization of dispatcher</vt:lpstr>
    </vt:vector>
  </TitlesOfParts>
  <Company>Volgenau School, GMU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Geographical Load Balancing  via Dynamic Deferral of Workload</dc:title>
  <dc:creator>Huangxin Wang</dc:creator>
  <cp:lastModifiedBy>Huangxin Wang</cp:lastModifiedBy>
  <cp:revision>238</cp:revision>
  <dcterms:created xsi:type="dcterms:W3CDTF">2014-11-11T16:37:51Z</dcterms:created>
  <dcterms:modified xsi:type="dcterms:W3CDTF">2014-11-16T04:57:55Z</dcterms:modified>
</cp:coreProperties>
</file>