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7" r:id="rId5"/>
    <p:sldId id="285" r:id="rId6"/>
    <p:sldId id="317" r:id="rId7"/>
    <p:sldId id="278" r:id="rId8"/>
    <p:sldId id="315" r:id="rId9"/>
    <p:sldId id="282" r:id="rId10"/>
    <p:sldId id="287" r:id="rId11"/>
    <p:sldId id="284" r:id="rId12"/>
    <p:sldId id="291" r:id="rId13"/>
    <p:sldId id="269" r:id="rId14"/>
    <p:sldId id="272" r:id="rId15"/>
    <p:sldId id="289" r:id="rId16"/>
    <p:sldId id="267" r:id="rId17"/>
    <p:sldId id="270" r:id="rId18"/>
    <p:sldId id="271" r:id="rId19"/>
    <p:sldId id="296" r:id="rId20"/>
    <p:sldId id="298" r:id="rId21"/>
    <p:sldId id="299" r:id="rId22"/>
    <p:sldId id="266" r:id="rId23"/>
    <p:sldId id="302" r:id="rId24"/>
    <p:sldId id="303" r:id="rId25"/>
    <p:sldId id="304" r:id="rId26"/>
    <p:sldId id="306" r:id="rId27"/>
    <p:sldId id="307" r:id="rId28"/>
    <p:sldId id="308" r:id="rId29"/>
    <p:sldId id="281" r:id="rId30"/>
    <p:sldId id="311" r:id="rId31"/>
    <p:sldId id="310" r:id="rId32"/>
    <p:sldId id="312" r:id="rId33"/>
    <p:sldId id="309" r:id="rId34"/>
    <p:sldId id="313" r:id="rId35"/>
    <p:sldId id="294" r:id="rId36"/>
    <p:sldId id="295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947BA-8211-4AFD-9C68-B0CDEE3BE044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AB46E-ABF2-476B-B906-A14EA3E65A7B}">
      <dgm:prSet phldrT="[Text]" custT="1"/>
      <dgm:spPr>
        <a:solidFill>
          <a:srgbClr val="92D05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600" b="0" i="0" dirty="0" smtClean="0"/>
            <a:t>Introduction</a:t>
          </a:r>
          <a:endParaRPr lang="en-US" sz="3600" b="0" dirty="0"/>
        </a:p>
      </dgm:t>
    </dgm:pt>
    <dgm:pt modelId="{7DB71780-F2B4-49C4-BDA4-DC8D6BF9FBEC}" type="parTrans" cxnId="{E0738BFB-9015-4220-A3BD-2602F2718EE0}">
      <dgm:prSet/>
      <dgm:spPr/>
      <dgm:t>
        <a:bodyPr/>
        <a:lstStyle/>
        <a:p>
          <a:endParaRPr lang="en-US"/>
        </a:p>
      </dgm:t>
    </dgm:pt>
    <dgm:pt modelId="{2A5D9C00-06D3-4072-AF6D-AFB9F3CF7874}" type="sibTrans" cxnId="{E0738BFB-9015-4220-A3BD-2602F2718EE0}">
      <dgm:prSet/>
      <dgm:spPr/>
      <dgm:t>
        <a:bodyPr/>
        <a:lstStyle/>
        <a:p>
          <a:endParaRPr lang="en-US"/>
        </a:p>
      </dgm:t>
    </dgm:pt>
    <dgm:pt modelId="{51DE8B2A-C27A-4B24-A062-05FD817D1E03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600" b="0" i="0" dirty="0" smtClean="0"/>
            <a:t>Technical Content</a:t>
          </a:r>
          <a:endParaRPr lang="en-US" sz="3600" b="0" i="0" dirty="0"/>
        </a:p>
      </dgm:t>
    </dgm:pt>
    <dgm:pt modelId="{C70916FD-200C-41DC-9419-7423723776F3}" type="parTrans" cxnId="{AB18F14A-165B-4EA0-84FA-207AC462543E}">
      <dgm:prSet/>
      <dgm:spPr/>
      <dgm:t>
        <a:bodyPr/>
        <a:lstStyle/>
        <a:p>
          <a:endParaRPr lang="en-US"/>
        </a:p>
      </dgm:t>
    </dgm:pt>
    <dgm:pt modelId="{51F87B2F-0C58-4187-B871-62C68EB13F46}" type="sibTrans" cxnId="{AB18F14A-165B-4EA0-84FA-207AC462543E}">
      <dgm:prSet/>
      <dgm:spPr/>
      <dgm:t>
        <a:bodyPr/>
        <a:lstStyle/>
        <a:p>
          <a:endParaRPr lang="en-US"/>
        </a:p>
      </dgm:t>
    </dgm:pt>
    <dgm:pt modelId="{502B8924-3003-484A-838A-F442685FB77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600" b="0" i="0" dirty="0" smtClean="0"/>
            <a:t>Conclusion and Critique</a:t>
          </a:r>
          <a:r>
            <a:rPr lang="en-US" sz="3700" b="1" i="0" dirty="0" smtClean="0"/>
            <a:t> </a:t>
          </a:r>
          <a:endParaRPr lang="en-US" sz="3700" dirty="0"/>
        </a:p>
      </dgm:t>
    </dgm:pt>
    <dgm:pt modelId="{D5DBAC1E-6533-4F86-BD35-C449DFBB20FE}" type="parTrans" cxnId="{E7978725-F7C6-4804-97B7-F079D7CAA312}">
      <dgm:prSet/>
      <dgm:spPr/>
      <dgm:t>
        <a:bodyPr/>
        <a:lstStyle/>
        <a:p>
          <a:endParaRPr lang="en-US"/>
        </a:p>
      </dgm:t>
    </dgm:pt>
    <dgm:pt modelId="{8D878F35-47F7-406D-B066-7413EE795DDC}" type="sibTrans" cxnId="{E7978725-F7C6-4804-97B7-F079D7CAA312}">
      <dgm:prSet/>
      <dgm:spPr/>
      <dgm:t>
        <a:bodyPr/>
        <a:lstStyle/>
        <a:p>
          <a:endParaRPr lang="en-US"/>
        </a:p>
      </dgm:t>
    </dgm:pt>
    <dgm:pt modelId="{00210D7A-169D-40A8-936D-B2B7EF7A7ECE}" type="pres">
      <dgm:prSet presAssocID="{DA5947BA-8211-4AFD-9C68-B0CDEE3BE04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622FF96-D8ED-40DF-9F9F-FA9A7472EF76}" type="pres">
      <dgm:prSet presAssocID="{DA5947BA-8211-4AFD-9C68-B0CDEE3BE044}" presName="Name1" presStyleCnt="0"/>
      <dgm:spPr/>
    </dgm:pt>
    <dgm:pt modelId="{643DF4CC-D4BF-43AC-9C52-05243F83F9DF}" type="pres">
      <dgm:prSet presAssocID="{DA5947BA-8211-4AFD-9C68-B0CDEE3BE044}" presName="cycle" presStyleCnt="0"/>
      <dgm:spPr/>
    </dgm:pt>
    <dgm:pt modelId="{7D4C7430-A85C-4DC8-9A8C-50FFAAA39E0E}" type="pres">
      <dgm:prSet presAssocID="{DA5947BA-8211-4AFD-9C68-B0CDEE3BE044}" presName="srcNode" presStyleLbl="node1" presStyleIdx="0" presStyleCnt="3"/>
      <dgm:spPr/>
    </dgm:pt>
    <dgm:pt modelId="{12EC7026-4804-4D59-AE30-6C0770E7893C}" type="pres">
      <dgm:prSet presAssocID="{DA5947BA-8211-4AFD-9C68-B0CDEE3BE044}" presName="conn" presStyleLbl="parChTrans1D2" presStyleIdx="0" presStyleCnt="1"/>
      <dgm:spPr/>
      <dgm:t>
        <a:bodyPr/>
        <a:lstStyle/>
        <a:p>
          <a:endParaRPr lang="en-US"/>
        </a:p>
      </dgm:t>
    </dgm:pt>
    <dgm:pt modelId="{C1F96C58-1541-478B-B5B2-98C4C170EE9D}" type="pres">
      <dgm:prSet presAssocID="{DA5947BA-8211-4AFD-9C68-B0CDEE3BE044}" presName="extraNode" presStyleLbl="node1" presStyleIdx="0" presStyleCnt="3"/>
      <dgm:spPr/>
    </dgm:pt>
    <dgm:pt modelId="{DA644B83-E63D-4CDF-9B07-F45BCFF119E2}" type="pres">
      <dgm:prSet presAssocID="{DA5947BA-8211-4AFD-9C68-B0CDEE3BE044}" presName="dstNode" presStyleLbl="node1" presStyleIdx="0" presStyleCnt="3"/>
      <dgm:spPr/>
    </dgm:pt>
    <dgm:pt modelId="{9C29D1EC-505A-452E-9029-77D354FD13F6}" type="pres">
      <dgm:prSet presAssocID="{3A7AB46E-ABF2-476B-B906-A14EA3E65A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180ED-7376-4B34-9576-3203B857CB10}" type="pres">
      <dgm:prSet presAssocID="{3A7AB46E-ABF2-476B-B906-A14EA3E65A7B}" presName="accent_1" presStyleCnt="0"/>
      <dgm:spPr/>
    </dgm:pt>
    <dgm:pt modelId="{A195AD65-5EBC-499A-9AE4-F09DDE25779A}" type="pres">
      <dgm:prSet presAssocID="{3A7AB46E-ABF2-476B-B906-A14EA3E65A7B}" presName="accentRepeatNode" presStyleLbl="solidFgAcc1" presStyleIdx="0" presStyleCnt="3"/>
      <dgm:spPr/>
    </dgm:pt>
    <dgm:pt modelId="{525E3D0F-2A09-4B1B-A9C3-403B89AB0D68}" type="pres">
      <dgm:prSet presAssocID="{51DE8B2A-C27A-4B24-A062-05FD817D1E0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3CD84-894F-49F9-9DED-BE5A62100451}" type="pres">
      <dgm:prSet presAssocID="{51DE8B2A-C27A-4B24-A062-05FD817D1E03}" presName="accent_2" presStyleCnt="0"/>
      <dgm:spPr/>
    </dgm:pt>
    <dgm:pt modelId="{2DD0A652-6AD3-4E9C-9265-76EFFCBA7CE7}" type="pres">
      <dgm:prSet presAssocID="{51DE8B2A-C27A-4B24-A062-05FD817D1E03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A3E1CE8C-40F1-4DBA-B11C-35E6DC69C260}" type="pres">
      <dgm:prSet presAssocID="{502B8924-3003-484A-838A-F442685FB77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84F99-1E92-434B-9428-1EB6025D2691}" type="pres">
      <dgm:prSet presAssocID="{502B8924-3003-484A-838A-F442685FB778}" presName="accent_3" presStyleCnt="0"/>
      <dgm:spPr/>
    </dgm:pt>
    <dgm:pt modelId="{EA10D696-CAF3-4EF1-9B1A-C9E51C979510}" type="pres">
      <dgm:prSet presAssocID="{502B8924-3003-484A-838A-F442685FB778}" presName="accentRepeatNode" presStyleLbl="solidFgAcc1" presStyleIdx="2" presStyleCnt="3"/>
      <dgm:spPr/>
    </dgm:pt>
  </dgm:ptLst>
  <dgm:cxnLst>
    <dgm:cxn modelId="{60D57B4D-04A1-4CCD-9EF7-BC689445472C}" type="presOf" srcId="{2A5D9C00-06D3-4072-AF6D-AFB9F3CF7874}" destId="{12EC7026-4804-4D59-AE30-6C0770E7893C}" srcOrd="0" destOrd="0" presId="urn:microsoft.com/office/officeart/2008/layout/VerticalCurvedList"/>
    <dgm:cxn modelId="{0225239B-E6CA-4B9C-A9DE-7E790BAE4DF5}" type="presOf" srcId="{DA5947BA-8211-4AFD-9C68-B0CDEE3BE044}" destId="{00210D7A-169D-40A8-936D-B2B7EF7A7ECE}" srcOrd="0" destOrd="0" presId="urn:microsoft.com/office/officeart/2008/layout/VerticalCurvedList"/>
    <dgm:cxn modelId="{234CB1A8-9220-4A74-ABDD-136D2C09D835}" type="presOf" srcId="{502B8924-3003-484A-838A-F442685FB778}" destId="{A3E1CE8C-40F1-4DBA-B11C-35E6DC69C260}" srcOrd="0" destOrd="0" presId="urn:microsoft.com/office/officeart/2008/layout/VerticalCurvedList"/>
    <dgm:cxn modelId="{F9018DDE-5046-43E5-A5FE-2858220D8EAE}" type="presOf" srcId="{51DE8B2A-C27A-4B24-A062-05FD817D1E03}" destId="{525E3D0F-2A09-4B1B-A9C3-403B89AB0D68}" srcOrd="0" destOrd="0" presId="urn:microsoft.com/office/officeart/2008/layout/VerticalCurvedList"/>
    <dgm:cxn modelId="{E0738BFB-9015-4220-A3BD-2602F2718EE0}" srcId="{DA5947BA-8211-4AFD-9C68-B0CDEE3BE044}" destId="{3A7AB46E-ABF2-476B-B906-A14EA3E65A7B}" srcOrd="0" destOrd="0" parTransId="{7DB71780-F2B4-49C4-BDA4-DC8D6BF9FBEC}" sibTransId="{2A5D9C00-06D3-4072-AF6D-AFB9F3CF7874}"/>
    <dgm:cxn modelId="{57F2FC7A-747E-4979-8619-10C9FEEC8AAD}" type="presOf" srcId="{3A7AB46E-ABF2-476B-B906-A14EA3E65A7B}" destId="{9C29D1EC-505A-452E-9029-77D354FD13F6}" srcOrd="0" destOrd="0" presId="urn:microsoft.com/office/officeart/2008/layout/VerticalCurvedList"/>
    <dgm:cxn modelId="{E7978725-F7C6-4804-97B7-F079D7CAA312}" srcId="{DA5947BA-8211-4AFD-9C68-B0CDEE3BE044}" destId="{502B8924-3003-484A-838A-F442685FB778}" srcOrd="2" destOrd="0" parTransId="{D5DBAC1E-6533-4F86-BD35-C449DFBB20FE}" sibTransId="{8D878F35-47F7-406D-B066-7413EE795DDC}"/>
    <dgm:cxn modelId="{AB18F14A-165B-4EA0-84FA-207AC462543E}" srcId="{DA5947BA-8211-4AFD-9C68-B0CDEE3BE044}" destId="{51DE8B2A-C27A-4B24-A062-05FD817D1E03}" srcOrd="1" destOrd="0" parTransId="{C70916FD-200C-41DC-9419-7423723776F3}" sibTransId="{51F87B2F-0C58-4187-B871-62C68EB13F46}"/>
    <dgm:cxn modelId="{422EAC8C-4DB2-4168-98BE-19ADA0568EF2}" type="presParOf" srcId="{00210D7A-169D-40A8-936D-B2B7EF7A7ECE}" destId="{4622FF96-D8ED-40DF-9F9F-FA9A7472EF76}" srcOrd="0" destOrd="0" presId="urn:microsoft.com/office/officeart/2008/layout/VerticalCurvedList"/>
    <dgm:cxn modelId="{B08EF395-7D97-4FCC-8D8E-106D8C835099}" type="presParOf" srcId="{4622FF96-D8ED-40DF-9F9F-FA9A7472EF76}" destId="{643DF4CC-D4BF-43AC-9C52-05243F83F9DF}" srcOrd="0" destOrd="0" presId="urn:microsoft.com/office/officeart/2008/layout/VerticalCurvedList"/>
    <dgm:cxn modelId="{EB3425F9-9F8D-4B8E-924C-44CFA27733F8}" type="presParOf" srcId="{643DF4CC-D4BF-43AC-9C52-05243F83F9DF}" destId="{7D4C7430-A85C-4DC8-9A8C-50FFAAA39E0E}" srcOrd="0" destOrd="0" presId="urn:microsoft.com/office/officeart/2008/layout/VerticalCurvedList"/>
    <dgm:cxn modelId="{037DE75D-C853-40B6-9A2A-10236F62163F}" type="presParOf" srcId="{643DF4CC-D4BF-43AC-9C52-05243F83F9DF}" destId="{12EC7026-4804-4D59-AE30-6C0770E7893C}" srcOrd="1" destOrd="0" presId="urn:microsoft.com/office/officeart/2008/layout/VerticalCurvedList"/>
    <dgm:cxn modelId="{212EE960-BB51-4F10-9A01-1A94FF84415D}" type="presParOf" srcId="{643DF4CC-D4BF-43AC-9C52-05243F83F9DF}" destId="{C1F96C58-1541-478B-B5B2-98C4C170EE9D}" srcOrd="2" destOrd="0" presId="urn:microsoft.com/office/officeart/2008/layout/VerticalCurvedList"/>
    <dgm:cxn modelId="{2F4182BD-FEA7-4FF4-9F15-C58DA46EF959}" type="presParOf" srcId="{643DF4CC-D4BF-43AC-9C52-05243F83F9DF}" destId="{DA644B83-E63D-4CDF-9B07-F45BCFF119E2}" srcOrd="3" destOrd="0" presId="urn:microsoft.com/office/officeart/2008/layout/VerticalCurvedList"/>
    <dgm:cxn modelId="{2DE9A0E3-E185-4655-8312-8EB32FB35A9C}" type="presParOf" srcId="{4622FF96-D8ED-40DF-9F9F-FA9A7472EF76}" destId="{9C29D1EC-505A-452E-9029-77D354FD13F6}" srcOrd="1" destOrd="0" presId="urn:microsoft.com/office/officeart/2008/layout/VerticalCurvedList"/>
    <dgm:cxn modelId="{E4B86E08-31D2-4485-9F97-B75FF1C59A5F}" type="presParOf" srcId="{4622FF96-D8ED-40DF-9F9F-FA9A7472EF76}" destId="{7F9180ED-7376-4B34-9576-3203B857CB10}" srcOrd="2" destOrd="0" presId="urn:microsoft.com/office/officeart/2008/layout/VerticalCurvedList"/>
    <dgm:cxn modelId="{3860C85B-AA7F-4546-8BE0-D27983558973}" type="presParOf" srcId="{7F9180ED-7376-4B34-9576-3203B857CB10}" destId="{A195AD65-5EBC-499A-9AE4-F09DDE25779A}" srcOrd="0" destOrd="0" presId="urn:microsoft.com/office/officeart/2008/layout/VerticalCurvedList"/>
    <dgm:cxn modelId="{1F816C4B-0910-47E7-8EAA-1880C463F2A7}" type="presParOf" srcId="{4622FF96-D8ED-40DF-9F9F-FA9A7472EF76}" destId="{525E3D0F-2A09-4B1B-A9C3-403B89AB0D68}" srcOrd="3" destOrd="0" presId="urn:microsoft.com/office/officeart/2008/layout/VerticalCurvedList"/>
    <dgm:cxn modelId="{D7E40347-5D24-4BF9-874F-7AEAF7F8FFD4}" type="presParOf" srcId="{4622FF96-D8ED-40DF-9F9F-FA9A7472EF76}" destId="{1DA3CD84-894F-49F9-9DED-BE5A62100451}" srcOrd="4" destOrd="0" presId="urn:microsoft.com/office/officeart/2008/layout/VerticalCurvedList"/>
    <dgm:cxn modelId="{8FC02859-237B-4030-950E-079DD9FC899A}" type="presParOf" srcId="{1DA3CD84-894F-49F9-9DED-BE5A62100451}" destId="{2DD0A652-6AD3-4E9C-9265-76EFFCBA7CE7}" srcOrd="0" destOrd="0" presId="urn:microsoft.com/office/officeart/2008/layout/VerticalCurvedList"/>
    <dgm:cxn modelId="{3BBAF82B-D5CD-4091-BDA4-C79F50BBC4BB}" type="presParOf" srcId="{4622FF96-D8ED-40DF-9F9F-FA9A7472EF76}" destId="{A3E1CE8C-40F1-4DBA-B11C-35E6DC69C260}" srcOrd="5" destOrd="0" presId="urn:microsoft.com/office/officeart/2008/layout/VerticalCurvedList"/>
    <dgm:cxn modelId="{294927F9-9169-403E-B5A5-82FCAB430800}" type="presParOf" srcId="{4622FF96-D8ED-40DF-9F9F-FA9A7472EF76}" destId="{8DE84F99-1E92-434B-9428-1EB6025D2691}" srcOrd="6" destOrd="0" presId="urn:microsoft.com/office/officeart/2008/layout/VerticalCurvedList"/>
    <dgm:cxn modelId="{797AD14D-B469-4F07-840A-4DD8DA68CDD5}" type="presParOf" srcId="{8DE84F99-1E92-434B-9428-1EB6025D2691}" destId="{EA10D696-CAF3-4EF1-9B1A-C9E51C9795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C7026-4804-4D59-AE30-6C0770E7893C}">
      <dsp:nvSpPr>
        <dsp:cNvPr id="0" name=""/>
        <dsp:cNvSpPr/>
      </dsp:nvSpPr>
      <dsp:spPr>
        <a:xfrm>
          <a:off x="-3823822" y="-587269"/>
          <a:ext cx="4557502" cy="4557502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9D1EC-505A-452E-9029-77D354FD13F6}">
      <dsp:nvSpPr>
        <dsp:cNvPr id="0" name=""/>
        <dsp:cNvSpPr/>
      </dsp:nvSpPr>
      <dsp:spPr>
        <a:xfrm>
          <a:off x="471809" y="338296"/>
          <a:ext cx="6265559" cy="676592"/>
        </a:xfrm>
        <a:prstGeom prst="rect">
          <a:avLst/>
        </a:prstGeom>
        <a:solidFill>
          <a:srgbClr val="92D050"/>
        </a:solidFill>
        <a:ln>
          <a:solidFill>
            <a:schemeClr val="accent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0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Introduction</a:t>
          </a:r>
          <a:endParaRPr lang="en-US" sz="3600" b="0" kern="1200" dirty="0"/>
        </a:p>
      </dsp:txBody>
      <dsp:txXfrm>
        <a:off x="471809" y="338296"/>
        <a:ext cx="6265559" cy="676592"/>
      </dsp:txXfrm>
    </dsp:sp>
    <dsp:sp modelId="{A195AD65-5EBC-499A-9AE4-F09DDE25779A}">
      <dsp:nvSpPr>
        <dsp:cNvPr id="0" name=""/>
        <dsp:cNvSpPr/>
      </dsp:nvSpPr>
      <dsp:spPr>
        <a:xfrm>
          <a:off x="48939" y="253722"/>
          <a:ext cx="845740" cy="84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3D0F-2A09-4B1B-A9C3-403B89AB0D68}">
      <dsp:nvSpPr>
        <dsp:cNvPr id="0" name=""/>
        <dsp:cNvSpPr/>
      </dsp:nvSpPr>
      <dsp:spPr>
        <a:xfrm>
          <a:off x="717751" y="1353185"/>
          <a:ext cx="6019618" cy="676592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0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Technical Content</a:t>
          </a:r>
          <a:endParaRPr lang="en-US" sz="3600" b="0" i="0" kern="1200" dirty="0"/>
        </a:p>
      </dsp:txBody>
      <dsp:txXfrm>
        <a:off x="717751" y="1353185"/>
        <a:ext cx="6019618" cy="676592"/>
      </dsp:txXfrm>
    </dsp:sp>
    <dsp:sp modelId="{2DD0A652-6AD3-4E9C-9265-76EFFCBA7CE7}">
      <dsp:nvSpPr>
        <dsp:cNvPr id="0" name=""/>
        <dsp:cNvSpPr/>
      </dsp:nvSpPr>
      <dsp:spPr>
        <a:xfrm>
          <a:off x="294880" y="1268611"/>
          <a:ext cx="845740" cy="84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1CE8C-40F1-4DBA-B11C-35E6DC69C260}">
      <dsp:nvSpPr>
        <dsp:cNvPr id="0" name=""/>
        <dsp:cNvSpPr/>
      </dsp:nvSpPr>
      <dsp:spPr>
        <a:xfrm>
          <a:off x="471809" y="2368074"/>
          <a:ext cx="6265559" cy="676592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0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Conclusion and Critique</a:t>
          </a:r>
          <a:r>
            <a:rPr lang="en-US" sz="3700" b="1" i="0" kern="1200" dirty="0" smtClean="0"/>
            <a:t> </a:t>
          </a:r>
          <a:endParaRPr lang="en-US" sz="3700" kern="1200" dirty="0"/>
        </a:p>
      </dsp:txBody>
      <dsp:txXfrm>
        <a:off x="471809" y="2368074"/>
        <a:ext cx="6265559" cy="676592"/>
      </dsp:txXfrm>
    </dsp:sp>
    <dsp:sp modelId="{EA10D696-CAF3-4EF1-9B1A-C9E51C979510}">
      <dsp:nvSpPr>
        <dsp:cNvPr id="0" name=""/>
        <dsp:cNvSpPr/>
      </dsp:nvSpPr>
      <dsp:spPr>
        <a:xfrm>
          <a:off x="48939" y="2283500"/>
          <a:ext cx="845740" cy="84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351DEFEA-352D-42F2-A33C-B04B4E7AFAD9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51E61198-D7A3-42D6-AFCA-186BAF5DA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0DF28-4711-43FF-B9A9-CC85AF737705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62FB5-C272-486B-A15B-BBAB20059B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DEF83E-76A7-4C15-89AF-F4EFF3B40E20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BA661-6981-4B56-8819-D60337DC4C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59E15AE3-6DED-4CA4-982A-F3E156493300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6F55700-262B-46A3-B7CF-DD8F8A6F5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176893C-B06B-4875-A6AB-897CD55A578D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4FDE15D9-5A33-4E7B-ACAA-FFF4A35620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59C9E-BD14-4D40-8FF0-BDCFDEF6074E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BEF72-FD11-4F25-AA0C-BD14F2D59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1FF454-D117-44E1-8246-DDBFAF155560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B3C53-583C-4AA0-9D1A-CB9ED73DFA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3188D10-97C9-4487-B571-F0F71CED1B89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632966F3-0506-430C-9C09-D487509E1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7F40D-B220-4CAA-9586-024664A1547E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C47F4-135E-4055-B65B-E417B48940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7619B38E-519B-4032-A8BC-E4FC57601B6F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284442B-6462-4613-A670-29DE76A4FE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A1894B2-7E99-4DD4-8EAE-9ECB54B65254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76FBA149-019B-4DFE-BDD8-898E40AD4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FB038D-CB55-475D-90F1-A7D871CEFCA1}" type="datetimeFigureOut">
              <a:rPr lang="en-US" smtClean="0"/>
              <a:pPr>
                <a:defRPr/>
              </a:pPr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811805-9001-4890-B5A6-E71E79C008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/>
              <a:t>GreenHadoop</a:t>
            </a:r>
            <a:r>
              <a:rPr lang="en-US" altLang="en-US" dirty="0" smtClean="0"/>
              <a:t>: Leveraging Green Energy in Data-Processing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267200"/>
            <a:ext cx="6400800" cy="17526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Huangxin</a:t>
            </a:r>
            <a:r>
              <a:rPr lang="en-US" sz="2400" dirty="0" smtClean="0"/>
              <a:t> Wang</a:t>
            </a:r>
          </a:p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10/29/2014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2667000"/>
            <a:ext cx="6319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Íñigo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Goiri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et al., in EuroSys’12, citation 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Technical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Model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12777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7325"/>
            <a:ext cx="7372350" cy="504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639762"/>
          </a:xfrm>
        </p:spPr>
        <p:txBody>
          <a:bodyPr/>
          <a:lstStyle/>
          <a:p>
            <a:pPr algn="ctr"/>
            <a:r>
              <a:rPr lang="en-US" dirty="0" smtClean="0"/>
              <a:t>Problem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3229064"/>
            <a:ext cx="2696251" cy="1200329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Machine states:</a:t>
            </a:r>
          </a:p>
          <a:p>
            <a:pPr marL="342900" indent="-342900">
              <a:buAutoNum type="arabicPeriod"/>
            </a:pPr>
            <a:r>
              <a:rPr lang="en-US" dirty="0" smtClean="0"/>
              <a:t>Active: </a:t>
            </a:r>
            <a:r>
              <a:rPr lang="en-US" altLang="en-US" dirty="0" smtClean="0"/>
              <a:t>145W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Decommissioned: </a:t>
            </a:r>
            <a:r>
              <a:rPr lang="en-US" altLang="en-US" dirty="0" smtClean="0"/>
              <a:t>75W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Down: 9W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1830694" cy="1477328"/>
          </a:xfrm>
          <a:prstGeom prst="rect">
            <a:avLst/>
          </a:prstGeom>
          <a:noFill/>
          <a:ln w="22225" cmpd="sng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Jobs:</a:t>
            </a:r>
          </a:p>
          <a:p>
            <a:r>
              <a:rPr lang="en-US" dirty="0" smtClean="0"/>
              <a:t>arrival time</a:t>
            </a:r>
          </a:p>
          <a:p>
            <a:r>
              <a:rPr lang="en-US" dirty="0" smtClean="0"/>
              <a:t>bounded-delay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data requirement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1066800"/>
            <a:ext cx="1981200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Configuration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8077200" cy="5178552"/>
              </a:xfrm>
            </p:spPr>
            <p:txBody>
              <a:bodyPr/>
              <a:lstStyle/>
              <a:p>
                <a:r>
                  <a:rPr lang="en-US" dirty="0" smtClean="0"/>
                  <a:t>Estimate average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running time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energy consumption</a:t>
                </a:r>
              </a:p>
              <a:p>
                <a:pPr lvl="1"/>
                <a:r>
                  <a:rPr lang="en-US" sz="2000" dirty="0" smtClean="0"/>
                  <a:t>Based on historical data</a:t>
                </a:r>
              </a:p>
              <a:p>
                <a:pPr lvl="1"/>
                <a:r>
                  <a:rPr lang="en-US" sz="2000" dirty="0" smtClean="0"/>
                  <a:t>In scale of groups of jobs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Estimate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Green Energy Arrival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∗(1−</m:t>
                    </m:r>
                    <m:r>
                      <a:rPr lang="en-US" i="1">
                        <a:latin typeface="Cambria Math"/>
                      </a:rPr>
                      <m:t>𝐶𝑙𝑜𝑢𝑑𝐶𝑜𝑣𝑒𝑟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: the highest energy generation for the same month from previous year</a:t>
                </a:r>
              </a:p>
              <a:p>
                <a:pPr lvl="1"/>
                <a:r>
                  <a:rPr lang="en-US" sz="2000" dirty="0" err="1"/>
                  <a:t>CloudCover</a:t>
                </a:r>
                <a:endParaRPr lang="en-US" sz="2000" dirty="0"/>
              </a:p>
              <a:p>
                <a:pPr lvl="2"/>
                <a:r>
                  <a:rPr lang="en-US" sz="1600" dirty="0"/>
                  <a:t>Approach 1: weather </a:t>
                </a:r>
                <a:r>
                  <a:rPr lang="en-US" sz="1600" dirty="0" err="1"/>
                  <a:t>forcast</a:t>
                </a:r>
                <a:endParaRPr lang="en-US" sz="1600" dirty="0"/>
              </a:p>
              <a:p>
                <a:pPr lvl="2"/>
                <a:r>
                  <a:rPr lang="en-US" sz="1600" dirty="0"/>
                  <a:t>Approach 2: use past to predict future</a:t>
                </a:r>
              </a:p>
              <a:p>
                <a:pPr lvl="2" indent="0">
                  <a:buNone/>
                </a:pPr>
                <a:r>
                  <a:rPr lang="en-US" sz="1600" dirty="0"/>
                  <a:t>For current day, use the best one among two approaches</a:t>
                </a:r>
              </a:p>
              <a:p>
                <a:pPr lvl="2" indent="0">
                  <a:buNone/>
                </a:pPr>
                <a:r>
                  <a:rPr lang="en-US" sz="1600" dirty="0"/>
                  <a:t>For the other days, use approach 1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077200" cy="5178552"/>
              </a:xfrm>
              <a:blipFill rotWithShape="1">
                <a:blip r:embed="rId2"/>
                <a:stretch>
                  <a:fillRect l="-302" t="-824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Example: Hadoop </a:t>
            </a:r>
            <a:r>
              <a:rPr lang="en-US" altLang="en-US" sz="3200" dirty="0" err="1" smtClean="0"/>
              <a:t>v.s</a:t>
            </a:r>
            <a:r>
              <a:rPr lang="en-US" altLang="en-US" sz="3200" dirty="0" smtClean="0"/>
              <a:t>. </a:t>
            </a:r>
            <a:r>
              <a:rPr lang="en-US" altLang="en-US" sz="3200" dirty="0" err="1" smtClean="0"/>
              <a:t>GreenHadoop</a:t>
            </a:r>
            <a:endParaRPr lang="en-US" altLang="en-US" sz="3200" dirty="0" smtClean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14" y="1295400"/>
            <a:ext cx="4876800" cy="489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1491734"/>
            <a:ext cx="3117135" cy="923330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Hadoop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jobs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Idle machines in </a:t>
            </a:r>
            <a:r>
              <a:rPr lang="en-US" dirty="0" smtClean="0">
                <a:solidFill>
                  <a:srgbClr val="FF0000"/>
                </a:solidFill>
              </a:rPr>
              <a:t>active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965622"/>
            <a:ext cx="3765903" cy="646331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Energy-aware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Hadoop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Idle machines in lower-power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9552" y="4155989"/>
            <a:ext cx="3810000" cy="12003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GreenHadoop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more green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less cheap brown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fewer expensive brown energy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91734"/>
            <a:ext cx="533400" cy="1251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1491734"/>
            <a:ext cx="266700" cy="1251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1491734"/>
            <a:ext cx="762000" cy="1251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2778211"/>
            <a:ext cx="533400" cy="1251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2778211"/>
            <a:ext cx="266700" cy="1251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82214" y="2778211"/>
            <a:ext cx="775386" cy="1251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820562" y="4102443"/>
            <a:ext cx="609600" cy="1276865"/>
          </a:xfrm>
          <a:custGeom>
            <a:avLst/>
            <a:gdLst>
              <a:gd name="connsiteX0" fmla="*/ 601362 w 609600"/>
              <a:gd name="connsiteY0" fmla="*/ 1268627 h 1276865"/>
              <a:gd name="connsiteX1" fmla="*/ 8238 w 609600"/>
              <a:gd name="connsiteY1" fmla="*/ 1276865 h 1276865"/>
              <a:gd name="connsiteX2" fmla="*/ 0 w 609600"/>
              <a:gd name="connsiteY2" fmla="*/ 1013254 h 1276865"/>
              <a:gd name="connsiteX3" fmla="*/ 65903 w 609600"/>
              <a:gd name="connsiteY3" fmla="*/ 675503 h 1276865"/>
              <a:gd name="connsiteX4" fmla="*/ 164757 w 609600"/>
              <a:gd name="connsiteY4" fmla="*/ 403654 h 1276865"/>
              <a:gd name="connsiteX5" fmla="*/ 313038 w 609600"/>
              <a:gd name="connsiteY5" fmla="*/ 230660 h 1276865"/>
              <a:gd name="connsiteX6" fmla="*/ 420130 w 609600"/>
              <a:gd name="connsiteY6" fmla="*/ 90616 h 1276865"/>
              <a:gd name="connsiteX7" fmla="*/ 543697 w 609600"/>
              <a:gd name="connsiteY7" fmla="*/ 41189 h 1276865"/>
              <a:gd name="connsiteX8" fmla="*/ 543697 w 609600"/>
              <a:gd name="connsiteY8" fmla="*/ 41189 h 1276865"/>
              <a:gd name="connsiteX9" fmla="*/ 609600 w 609600"/>
              <a:gd name="connsiteY9" fmla="*/ 0 h 1276865"/>
              <a:gd name="connsiteX10" fmla="*/ 609600 w 609600"/>
              <a:gd name="connsiteY10" fmla="*/ 345989 h 1276865"/>
              <a:gd name="connsiteX11" fmla="*/ 601362 w 609600"/>
              <a:gd name="connsiteY11" fmla="*/ 1268627 h 127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" h="1276865">
                <a:moveTo>
                  <a:pt x="601362" y="1268627"/>
                </a:moveTo>
                <a:lnTo>
                  <a:pt x="8238" y="1276865"/>
                </a:lnTo>
                <a:lnTo>
                  <a:pt x="0" y="1013254"/>
                </a:lnTo>
                <a:lnTo>
                  <a:pt x="65903" y="675503"/>
                </a:lnTo>
                <a:lnTo>
                  <a:pt x="164757" y="403654"/>
                </a:lnTo>
                <a:lnTo>
                  <a:pt x="313038" y="230660"/>
                </a:lnTo>
                <a:lnTo>
                  <a:pt x="420130" y="90616"/>
                </a:lnTo>
                <a:lnTo>
                  <a:pt x="543697" y="41189"/>
                </a:lnTo>
                <a:lnTo>
                  <a:pt x="543697" y="41189"/>
                </a:lnTo>
                <a:lnTo>
                  <a:pt x="609600" y="0"/>
                </a:lnTo>
                <a:lnTo>
                  <a:pt x="609600" y="345989"/>
                </a:lnTo>
                <a:lnTo>
                  <a:pt x="601362" y="126862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454876" y="4102443"/>
            <a:ext cx="263610" cy="1293341"/>
          </a:xfrm>
          <a:custGeom>
            <a:avLst/>
            <a:gdLst>
              <a:gd name="connsiteX0" fmla="*/ 0 w 263610"/>
              <a:gd name="connsiteY0" fmla="*/ 1252152 h 1293341"/>
              <a:gd name="connsiteX1" fmla="*/ 8238 w 263610"/>
              <a:gd name="connsiteY1" fmla="*/ 0 h 1293341"/>
              <a:gd name="connsiteX2" fmla="*/ 148281 w 263610"/>
              <a:gd name="connsiteY2" fmla="*/ 0 h 1293341"/>
              <a:gd name="connsiteX3" fmla="*/ 238897 w 263610"/>
              <a:gd name="connsiteY3" fmla="*/ 32952 h 1293341"/>
              <a:gd name="connsiteX4" fmla="*/ 263610 w 263610"/>
              <a:gd name="connsiteY4" fmla="*/ 57665 h 1293341"/>
              <a:gd name="connsiteX5" fmla="*/ 263610 w 263610"/>
              <a:gd name="connsiteY5" fmla="*/ 1293341 h 1293341"/>
              <a:gd name="connsiteX6" fmla="*/ 0 w 263610"/>
              <a:gd name="connsiteY6" fmla="*/ 1252152 h 129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610" h="1293341">
                <a:moveTo>
                  <a:pt x="0" y="1252152"/>
                </a:moveTo>
                <a:lnTo>
                  <a:pt x="8238" y="0"/>
                </a:lnTo>
                <a:lnTo>
                  <a:pt x="148281" y="0"/>
                </a:lnTo>
                <a:lnTo>
                  <a:pt x="238897" y="32952"/>
                </a:lnTo>
                <a:lnTo>
                  <a:pt x="263610" y="57665"/>
                </a:lnTo>
                <a:lnTo>
                  <a:pt x="263610" y="1293341"/>
                </a:lnTo>
                <a:lnTo>
                  <a:pt x="0" y="125215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875005" y="4242486"/>
            <a:ext cx="403654" cy="1153298"/>
          </a:xfrm>
          <a:custGeom>
            <a:avLst/>
            <a:gdLst>
              <a:gd name="connsiteX0" fmla="*/ 0 w 403654"/>
              <a:gd name="connsiteY0" fmla="*/ 0 h 1153298"/>
              <a:gd name="connsiteX1" fmla="*/ 8238 w 403654"/>
              <a:gd name="connsiteY1" fmla="*/ 1153298 h 1153298"/>
              <a:gd name="connsiteX2" fmla="*/ 403654 w 403654"/>
              <a:gd name="connsiteY2" fmla="*/ 1136822 h 1153298"/>
              <a:gd name="connsiteX3" fmla="*/ 378941 w 403654"/>
              <a:gd name="connsiteY3" fmla="*/ 815546 h 1153298"/>
              <a:gd name="connsiteX4" fmla="*/ 313038 w 403654"/>
              <a:gd name="connsiteY4" fmla="*/ 535460 h 1153298"/>
              <a:gd name="connsiteX5" fmla="*/ 214184 w 403654"/>
              <a:gd name="connsiteY5" fmla="*/ 247136 h 1153298"/>
              <a:gd name="connsiteX6" fmla="*/ 140044 w 403654"/>
              <a:gd name="connsiteY6" fmla="*/ 98855 h 1153298"/>
              <a:gd name="connsiteX7" fmla="*/ 0 w 403654"/>
              <a:gd name="connsiteY7" fmla="*/ 0 h 115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654" h="1153298">
                <a:moveTo>
                  <a:pt x="0" y="0"/>
                </a:moveTo>
                <a:lnTo>
                  <a:pt x="8238" y="1153298"/>
                </a:lnTo>
                <a:lnTo>
                  <a:pt x="403654" y="1136822"/>
                </a:lnTo>
                <a:lnTo>
                  <a:pt x="378941" y="815546"/>
                </a:lnTo>
                <a:lnTo>
                  <a:pt x="313038" y="535460"/>
                </a:lnTo>
                <a:lnTo>
                  <a:pt x="214184" y="247136"/>
                </a:lnTo>
                <a:lnTo>
                  <a:pt x="140044" y="9885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344562" y="4753232"/>
            <a:ext cx="930876" cy="659027"/>
          </a:xfrm>
          <a:custGeom>
            <a:avLst/>
            <a:gdLst>
              <a:gd name="connsiteX0" fmla="*/ 8238 w 930876"/>
              <a:gd name="connsiteY0" fmla="*/ 0 h 659027"/>
              <a:gd name="connsiteX1" fmla="*/ 0 w 930876"/>
              <a:gd name="connsiteY1" fmla="*/ 659027 h 659027"/>
              <a:gd name="connsiteX2" fmla="*/ 930876 w 930876"/>
              <a:gd name="connsiteY2" fmla="*/ 642552 h 659027"/>
              <a:gd name="connsiteX3" fmla="*/ 930876 w 930876"/>
              <a:gd name="connsiteY3" fmla="*/ 16476 h 659027"/>
              <a:gd name="connsiteX4" fmla="*/ 8238 w 930876"/>
              <a:gd name="connsiteY4" fmla="*/ 0 h 6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0876" h="659027">
                <a:moveTo>
                  <a:pt x="8238" y="0"/>
                </a:moveTo>
                <a:lnTo>
                  <a:pt x="0" y="659027"/>
                </a:lnTo>
                <a:lnTo>
                  <a:pt x="930876" y="642552"/>
                </a:lnTo>
                <a:lnTo>
                  <a:pt x="930876" y="16476"/>
                </a:lnTo>
                <a:lnTo>
                  <a:pt x="8238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820562" y="1499286"/>
            <a:ext cx="1458097" cy="1260390"/>
          </a:xfrm>
          <a:custGeom>
            <a:avLst/>
            <a:gdLst>
              <a:gd name="connsiteX0" fmla="*/ 0 w 1458097"/>
              <a:gd name="connsiteY0" fmla="*/ 1227438 h 1260390"/>
              <a:gd name="connsiteX1" fmla="*/ 16476 w 1458097"/>
              <a:gd name="connsiteY1" fmla="*/ 782595 h 1260390"/>
              <a:gd name="connsiteX2" fmla="*/ 205946 w 1458097"/>
              <a:gd name="connsiteY2" fmla="*/ 345990 h 1260390"/>
              <a:gd name="connsiteX3" fmla="*/ 354227 w 1458097"/>
              <a:gd name="connsiteY3" fmla="*/ 131806 h 1260390"/>
              <a:gd name="connsiteX4" fmla="*/ 593124 w 1458097"/>
              <a:gd name="connsiteY4" fmla="*/ 24714 h 1260390"/>
              <a:gd name="connsiteX5" fmla="*/ 799070 w 1458097"/>
              <a:gd name="connsiteY5" fmla="*/ 0 h 1260390"/>
              <a:gd name="connsiteX6" fmla="*/ 996779 w 1458097"/>
              <a:gd name="connsiteY6" fmla="*/ 65903 h 1260390"/>
              <a:gd name="connsiteX7" fmla="*/ 1178011 w 1458097"/>
              <a:gd name="connsiteY7" fmla="*/ 214184 h 1260390"/>
              <a:gd name="connsiteX8" fmla="*/ 1293341 w 1458097"/>
              <a:gd name="connsiteY8" fmla="*/ 411892 h 1260390"/>
              <a:gd name="connsiteX9" fmla="*/ 1359243 w 1458097"/>
              <a:gd name="connsiteY9" fmla="*/ 626076 h 1260390"/>
              <a:gd name="connsiteX10" fmla="*/ 1425146 w 1458097"/>
              <a:gd name="connsiteY10" fmla="*/ 807309 h 1260390"/>
              <a:gd name="connsiteX11" fmla="*/ 1458097 w 1458097"/>
              <a:gd name="connsiteY11" fmla="*/ 1021492 h 1260390"/>
              <a:gd name="connsiteX12" fmla="*/ 1458097 w 1458097"/>
              <a:gd name="connsiteY12" fmla="*/ 1260390 h 1260390"/>
              <a:gd name="connsiteX13" fmla="*/ 0 w 1458097"/>
              <a:gd name="connsiteY13" fmla="*/ 1227438 h 12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097" h="1260390">
                <a:moveTo>
                  <a:pt x="0" y="1227438"/>
                </a:moveTo>
                <a:lnTo>
                  <a:pt x="16476" y="782595"/>
                </a:lnTo>
                <a:lnTo>
                  <a:pt x="205946" y="345990"/>
                </a:lnTo>
                <a:lnTo>
                  <a:pt x="354227" y="131806"/>
                </a:lnTo>
                <a:lnTo>
                  <a:pt x="593124" y="24714"/>
                </a:lnTo>
                <a:lnTo>
                  <a:pt x="799070" y="0"/>
                </a:lnTo>
                <a:lnTo>
                  <a:pt x="996779" y="65903"/>
                </a:lnTo>
                <a:lnTo>
                  <a:pt x="1178011" y="214184"/>
                </a:lnTo>
                <a:lnTo>
                  <a:pt x="1293341" y="411892"/>
                </a:lnTo>
                <a:lnTo>
                  <a:pt x="1359243" y="626076"/>
                </a:lnTo>
                <a:lnTo>
                  <a:pt x="1425146" y="807309"/>
                </a:lnTo>
                <a:lnTo>
                  <a:pt x="1458097" y="1021492"/>
                </a:lnTo>
                <a:lnTo>
                  <a:pt x="1458097" y="1260390"/>
                </a:lnTo>
                <a:lnTo>
                  <a:pt x="0" y="122743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820562" y="2786449"/>
            <a:ext cx="1458097" cy="1260390"/>
          </a:xfrm>
          <a:custGeom>
            <a:avLst/>
            <a:gdLst>
              <a:gd name="connsiteX0" fmla="*/ 0 w 1458097"/>
              <a:gd name="connsiteY0" fmla="*/ 1227438 h 1260390"/>
              <a:gd name="connsiteX1" fmla="*/ 16476 w 1458097"/>
              <a:gd name="connsiteY1" fmla="*/ 782595 h 1260390"/>
              <a:gd name="connsiteX2" fmla="*/ 205946 w 1458097"/>
              <a:gd name="connsiteY2" fmla="*/ 345990 h 1260390"/>
              <a:gd name="connsiteX3" fmla="*/ 354227 w 1458097"/>
              <a:gd name="connsiteY3" fmla="*/ 131806 h 1260390"/>
              <a:gd name="connsiteX4" fmla="*/ 593124 w 1458097"/>
              <a:gd name="connsiteY4" fmla="*/ 24714 h 1260390"/>
              <a:gd name="connsiteX5" fmla="*/ 799070 w 1458097"/>
              <a:gd name="connsiteY5" fmla="*/ 0 h 1260390"/>
              <a:gd name="connsiteX6" fmla="*/ 996779 w 1458097"/>
              <a:gd name="connsiteY6" fmla="*/ 65903 h 1260390"/>
              <a:gd name="connsiteX7" fmla="*/ 1178011 w 1458097"/>
              <a:gd name="connsiteY7" fmla="*/ 214184 h 1260390"/>
              <a:gd name="connsiteX8" fmla="*/ 1293341 w 1458097"/>
              <a:gd name="connsiteY8" fmla="*/ 411892 h 1260390"/>
              <a:gd name="connsiteX9" fmla="*/ 1359243 w 1458097"/>
              <a:gd name="connsiteY9" fmla="*/ 626076 h 1260390"/>
              <a:gd name="connsiteX10" fmla="*/ 1425146 w 1458097"/>
              <a:gd name="connsiteY10" fmla="*/ 807309 h 1260390"/>
              <a:gd name="connsiteX11" fmla="*/ 1458097 w 1458097"/>
              <a:gd name="connsiteY11" fmla="*/ 1021492 h 1260390"/>
              <a:gd name="connsiteX12" fmla="*/ 1458097 w 1458097"/>
              <a:gd name="connsiteY12" fmla="*/ 1260390 h 1260390"/>
              <a:gd name="connsiteX13" fmla="*/ 0 w 1458097"/>
              <a:gd name="connsiteY13" fmla="*/ 1227438 h 12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097" h="1260390">
                <a:moveTo>
                  <a:pt x="0" y="1227438"/>
                </a:moveTo>
                <a:lnTo>
                  <a:pt x="16476" y="782595"/>
                </a:lnTo>
                <a:lnTo>
                  <a:pt x="205946" y="345990"/>
                </a:lnTo>
                <a:lnTo>
                  <a:pt x="354227" y="131806"/>
                </a:lnTo>
                <a:lnTo>
                  <a:pt x="593124" y="24714"/>
                </a:lnTo>
                <a:lnTo>
                  <a:pt x="799070" y="0"/>
                </a:lnTo>
                <a:lnTo>
                  <a:pt x="996779" y="65903"/>
                </a:lnTo>
                <a:lnTo>
                  <a:pt x="1178011" y="214184"/>
                </a:lnTo>
                <a:lnTo>
                  <a:pt x="1293341" y="411892"/>
                </a:lnTo>
                <a:lnTo>
                  <a:pt x="1359243" y="626076"/>
                </a:lnTo>
                <a:lnTo>
                  <a:pt x="1425146" y="807309"/>
                </a:lnTo>
                <a:lnTo>
                  <a:pt x="1458097" y="1021492"/>
                </a:lnTo>
                <a:lnTo>
                  <a:pt x="1458097" y="1260390"/>
                </a:lnTo>
                <a:lnTo>
                  <a:pt x="0" y="122743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820562" y="4118918"/>
            <a:ext cx="1458097" cy="1260390"/>
          </a:xfrm>
          <a:custGeom>
            <a:avLst/>
            <a:gdLst>
              <a:gd name="connsiteX0" fmla="*/ 0 w 1458097"/>
              <a:gd name="connsiteY0" fmla="*/ 1227438 h 1260390"/>
              <a:gd name="connsiteX1" fmla="*/ 16476 w 1458097"/>
              <a:gd name="connsiteY1" fmla="*/ 782595 h 1260390"/>
              <a:gd name="connsiteX2" fmla="*/ 205946 w 1458097"/>
              <a:gd name="connsiteY2" fmla="*/ 345990 h 1260390"/>
              <a:gd name="connsiteX3" fmla="*/ 354227 w 1458097"/>
              <a:gd name="connsiteY3" fmla="*/ 131806 h 1260390"/>
              <a:gd name="connsiteX4" fmla="*/ 593124 w 1458097"/>
              <a:gd name="connsiteY4" fmla="*/ 24714 h 1260390"/>
              <a:gd name="connsiteX5" fmla="*/ 799070 w 1458097"/>
              <a:gd name="connsiteY5" fmla="*/ 0 h 1260390"/>
              <a:gd name="connsiteX6" fmla="*/ 996779 w 1458097"/>
              <a:gd name="connsiteY6" fmla="*/ 65903 h 1260390"/>
              <a:gd name="connsiteX7" fmla="*/ 1178011 w 1458097"/>
              <a:gd name="connsiteY7" fmla="*/ 214184 h 1260390"/>
              <a:gd name="connsiteX8" fmla="*/ 1293341 w 1458097"/>
              <a:gd name="connsiteY8" fmla="*/ 411892 h 1260390"/>
              <a:gd name="connsiteX9" fmla="*/ 1359243 w 1458097"/>
              <a:gd name="connsiteY9" fmla="*/ 626076 h 1260390"/>
              <a:gd name="connsiteX10" fmla="*/ 1425146 w 1458097"/>
              <a:gd name="connsiteY10" fmla="*/ 807309 h 1260390"/>
              <a:gd name="connsiteX11" fmla="*/ 1458097 w 1458097"/>
              <a:gd name="connsiteY11" fmla="*/ 1021492 h 1260390"/>
              <a:gd name="connsiteX12" fmla="*/ 1458097 w 1458097"/>
              <a:gd name="connsiteY12" fmla="*/ 1260390 h 1260390"/>
              <a:gd name="connsiteX13" fmla="*/ 0 w 1458097"/>
              <a:gd name="connsiteY13" fmla="*/ 1227438 h 12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097" h="1260390">
                <a:moveTo>
                  <a:pt x="0" y="1227438"/>
                </a:moveTo>
                <a:lnTo>
                  <a:pt x="16476" y="782595"/>
                </a:lnTo>
                <a:lnTo>
                  <a:pt x="205946" y="345990"/>
                </a:lnTo>
                <a:lnTo>
                  <a:pt x="354227" y="131806"/>
                </a:lnTo>
                <a:lnTo>
                  <a:pt x="593124" y="24714"/>
                </a:lnTo>
                <a:lnTo>
                  <a:pt x="799070" y="0"/>
                </a:lnTo>
                <a:lnTo>
                  <a:pt x="996779" y="65903"/>
                </a:lnTo>
                <a:lnTo>
                  <a:pt x="1178011" y="214184"/>
                </a:lnTo>
                <a:lnTo>
                  <a:pt x="1293341" y="411892"/>
                </a:lnTo>
                <a:lnTo>
                  <a:pt x="1359243" y="626076"/>
                </a:lnTo>
                <a:lnTo>
                  <a:pt x="1425146" y="807309"/>
                </a:lnTo>
                <a:lnTo>
                  <a:pt x="1458097" y="1021492"/>
                </a:lnTo>
                <a:lnTo>
                  <a:pt x="1458097" y="1260390"/>
                </a:lnTo>
                <a:lnTo>
                  <a:pt x="0" y="122743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76800" y="5434913"/>
            <a:ext cx="206893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Delay scheduling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7097" y="5851959"/>
            <a:ext cx="1871282" cy="369332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Avoid peak 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altLang="en-US" dirty="0" smtClean="0"/>
              <a:t>Algorithm: Data Structure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Data Structure</a:t>
            </a:r>
          </a:p>
          <a:p>
            <a:pPr lvl="1"/>
            <a:r>
              <a:rPr lang="en-US" altLang="en-US" dirty="0" smtClean="0"/>
              <a:t>Running queue</a:t>
            </a:r>
          </a:p>
          <a:p>
            <a:pPr lvl="2"/>
            <a:r>
              <a:rPr lang="en-US" altLang="en-US" dirty="0" smtClean="0"/>
              <a:t>FIFO, implement by Hadoop</a:t>
            </a:r>
          </a:p>
          <a:p>
            <a:pPr lvl="1"/>
            <a:r>
              <a:rPr lang="en-US" altLang="en-US" dirty="0" smtClean="0"/>
              <a:t>Waiting queue</a:t>
            </a:r>
          </a:p>
          <a:p>
            <a:pPr lvl="2"/>
            <a:r>
              <a:rPr lang="en-US" altLang="en-US" dirty="0" smtClean="0"/>
              <a:t>FIFO, the extra wrapper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dirty="0" smtClean="0"/>
              <a:t>Algorithm: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 smtClean="0"/>
              <a:t>Job priority</a:t>
            </a:r>
          </a:p>
          <a:p>
            <a:pPr lvl="1"/>
            <a:r>
              <a:rPr lang="en-US" dirty="0" smtClean="0"/>
              <a:t>5 levels of priority: very high, high, normal, low, very low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high-priority jobs should complete as quick as possible</a:t>
            </a:r>
          </a:p>
          <a:p>
            <a:pPr lvl="2"/>
            <a:r>
              <a:rPr lang="en-US" dirty="0" smtClean="0"/>
              <a:t> low priority ones could be delay within time bounds</a:t>
            </a:r>
            <a:endParaRPr lang="en-US" dirty="0"/>
          </a:p>
          <a:p>
            <a:r>
              <a:rPr lang="en-US" dirty="0" smtClean="0"/>
              <a:t>assign energy</a:t>
            </a:r>
          </a:p>
          <a:p>
            <a:pPr lvl="1"/>
            <a:r>
              <a:rPr lang="en-US" dirty="0"/>
              <a:t>It first assigns the green </a:t>
            </a:r>
            <a:r>
              <a:rPr lang="en-US" dirty="0" smtClean="0"/>
              <a:t>energy 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cheap brown energy </a:t>
            </a:r>
            <a:endParaRPr lang="en-US" dirty="0" smtClean="0"/>
          </a:p>
          <a:p>
            <a:pPr lvl="1"/>
            <a:r>
              <a:rPr lang="en-US" dirty="0" smtClean="0"/>
              <a:t>finally </a:t>
            </a:r>
            <a:r>
              <a:rPr lang="en-US" dirty="0"/>
              <a:t>the expensive brown energy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25" y="1433513"/>
            <a:ext cx="9045575" cy="3692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0.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 job submission time:</a:t>
            </a:r>
          </a:p>
          <a:p>
            <a:pPr>
              <a:defRPr/>
            </a:pPr>
            <a:r>
              <a:rPr lang="en-US" dirty="0"/>
              <a:t>1.     very high and high priority jobs -&gt; </a:t>
            </a:r>
            <a:r>
              <a:rPr lang="en-US" dirty="0">
                <a:solidFill>
                  <a:srgbClr val="FF0000"/>
                </a:solidFill>
              </a:rPr>
              <a:t>Run queue</a:t>
            </a:r>
            <a:r>
              <a:rPr lang="en-US" dirty="0"/>
              <a:t>; other jobs -&gt; </a:t>
            </a:r>
            <a:r>
              <a:rPr lang="en-US" dirty="0">
                <a:solidFill>
                  <a:srgbClr val="FF0000"/>
                </a:solidFill>
              </a:rPr>
              <a:t>Wait queue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 the beginning at each epoch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assign internal latest-start deadlines to all waiting jobs arrived in previous epoch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calculate the number  of active servers </a:t>
            </a:r>
            <a:r>
              <a:rPr lang="en-US" dirty="0"/>
              <a:t>to use during the scheduling horizon (line 11-18)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Select waiting jobs to move to the run queue (line 10)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     if a job is about to violate the deadline, select it</a:t>
            </a:r>
            <a:r>
              <a:rPr lang="en-US" dirty="0" smtClean="0"/>
              <a:t>; </a:t>
            </a:r>
            <a:endParaRPr lang="en-US" dirty="0"/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     if a job has all the data it needs available, select it;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     if the active servers are not fully utilized, select the jobs that require the fewest servers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manage the servers’ states and data availability </a:t>
            </a:r>
            <a:r>
              <a:rPr lang="en-US" dirty="0"/>
              <a:t>(line 19-26)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  when the data required by the selected jobs is available, move them the run queue</a:t>
            </a:r>
          </a:p>
          <a:p>
            <a:pPr>
              <a:defRPr/>
            </a:pPr>
            <a:r>
              <a:rPr lang="en-US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77000" y="3962400"/>
            <a:ext cx="25146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56510" y="3409950"/>
            <a:ext cx="201168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altLang="en-US" dirty="0" smtClean="0"/>
              <a:t>Algorithms(cont’d)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97" y="1295400"/>
            <a:ext cx="90678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11. Calculate the number of active servers to use:</a:t>
            </a:r>
          </a:p>
          <a:p>
            <a:pPr>
              <a:defRPr/>
            </a:pPr>
            <a:r>
              <a:rPr lang="en-US" dirty="0"/>
              <a:t>12.       calculate the </a:t>
            </a:r>
            <a:r>
              <a:rPr lang="en-US" dirty="0">
                <a:solidFill>
                  <a:srgbClr val="FF0000"/>
                </a:solidFill>
              </a:rPr>
              <a:t>dynamic energy</a:t>
            </a:r>
            <a:r>
              <a:rPr lang="en-US" dirty="0"/>
              <a:t> required by all running and waiting jobs</a:t>
            </a:r>
          </a:p>
          <a:p>
            <a:pPr>
              <a:defRPr/>
            </a:pPr>
            <a:r>
              <a:rPr lang="en-US" dirty="0"/>
              <a:t>13.       compute/predict  the </a:t>
            </a:r>
            <a:r>
              <a:rPr lang="en-US" dirty="0">
                <a:solidFill>
                  <a:srgbClr val="00B050"/>
                </a:solidFill>
              </a:rPr>
              <a:t>energy available </a:t>
            </a:r>
            <a:r>
              <a:rPr lang="en-US" dirty="0"/>
              <a:t>during the scheduling horizon</a:t>
            </a:r>
          </a:p>
          <a:p>
            <a:pPr>
              <a:defRPr/>
            </a:pPr>
            <a:r>
              <a:rPr lang="en-US" dirty="0"/>
              <a:t>14.       subtract the </a:t>
            </a:r>
            <a:r>
              <a:rPr lang="en-US" dirty="0">
                <a:solidFill>
                  <a:srgbClr val="FFC000"/>
                </a:solidFill>
              </a:rPr>
              <a:t>static energy </a:t>
            </a:r>
            <a:r>
              <a:rPr lang="en-US" dirty="0"/>
              <a:t>of the entire system form the energy available</a:t>
            </a:r>
          </a:p>
          <a:p>
            <a:pPr>
              <a:defRPr/>
            </a:pPr>
            <a:r>
              <a:rPr lang="en-US" dirty="0"/>
              <a:t>15.       subtract the dynamic energy required by jobs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very high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 high priority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/>
              <a:t>16.       assign the remaining green energy to waiting jobs</a:t>
            </a:r>
          </a:p>
          <a:p>
            <a:pPr>
              <a:defRPr/>
            </a:pPr>
            <a:r>
              <a:rPr lang="en-US" dirty="0"/>
              <a:t>17.       assign the remaining brown energy/power to waiting jobs(consider energy price)</a:t>
            </a:r>
          </a:p>
          <a:p>
            <a:pPr>
              <a:defRPr/>
            </a:pPr>
            <a:r>
              <a:rPr lang="en-US" dirty="0"/>
              <a:t>18.       if some waiting jobs not been assigned energy, </a:t>
            </a:r>
            <a:r>
              <a:rPr lang="en-US" dirty="0">
                <a:solidFill>
                  <a:srgbClr val="FF0000"/>
                </a:solidFill>
              </a:rPr>
              <a:t>reject new jobs </a:t>
            </a:r>
            <a:r>
              <a:rPr lang="en-US" dirty="0"/>
              <a:t>that arrive in next epoch</a:t>
            </a:r>
          </a:p>
          <a:p>
            <a:pPr>
              <a:defRPr/>
            </a:pPr>
            <a:r>
              <a:rPr lang="en-US" dirty="0"/>
              <a:t>   </a:t>
            </a:r>
          </a:p>
          <a:p>
            <a:pPr>
              <a:defRPr/>
            </a:pPr>
            <a:r>
              <a:rPr lang="en-US" dirty="0"/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3800688"/>
                <a:ext cx="7854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𝑅𝑒𝑚𝑎𝑖𝑛𝑔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𝑎𝑣𝑎𝑖𝑙𝑎𝑏𝑙𝑒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𝑠𝑡𝑎𝑡𝑖𝑐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𝑒𝑛𝑒𝑟𝑔𝑦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𝑑𝑦𝑛𝑎𝑚𝑖𝑐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𝑒𝑛𝑒𝑟𝑔𝑦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00688"/>
                <a:ext cx="78545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600" y="4198852"/>
            <a:ext cx="64554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Heuristic</a:t>
            </a:r>
            <a:r>
              <a:rPr lang="en-US" dirty="0" smtClean="0"/>
              <a:t>: first assign very high and high priority, then assign others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altLang="en-US" dirty="0" smtClean="0"/>
              <a:t>Algorithms(cont’d)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50" y="1447800"/>
            <a:ext cx="87630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19. Manage the servers’ states and data availability</a:t>
            </a:r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/>
              <a:t>    ensure that all the data required by the selected jobs is </a:t>
            </a:r>
            <a:r>
              <a:rPr lang="en-US" dirty="0" smtClean="0"/>
              <a:t>available</a:t>
            </a:r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 smtClean="0"/>
              <a:t>if </a:t>
            </a:r>
            <a:r>
              <a:rPr lang="en-US" dirty="0"/>
              <a:t>some data is not available, </a:t>
            </a:r>
            <a:r>
              <a:rPr lang="en-US" dirty="0" smtClean="0">
                <a:solidFill>
                  <a:srgbClr val="FF0000"/>
                </a:solidFill>
              </a:rPr>
              <a:t>down -&gt; decommissioned</a:t>
            </a:r>
            <a:r>
              <a:rPr lang="en-US" dirty="0" smtClean="0"/>
              <a:t> state</a:t>
            </a:r>
            <a:endParaRPr lang="en-US" dirty="0"/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/>
              <a:t>    if current servers is less than needed, transition </a:t>
            </a:r>
            <a:r>
              <a:rPr lang="en-US" dirty="0">
                <a:solidFill>
                  <a:srgbClr val="FF0000"/>
                </a:solidFill>
              </a:rPr>
              <a:t>decommissioned -&gt; active</a:t>
            </a:r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/>
              <a:t>          if need more, transition </a:t>
            </a:r>
            <a:r>
              <a:rPr lang="en-US" dirty="0">
                <a:solidFill>
                  <a:srgbClr val="FF0000"/>
                </a:solidFill>
              </a:rPr>
              <a:t>down -&gt; active</a:t>
            </a:r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/>
              <a:t>    if current server is more than needed, transition </a:t>
            </a:r>
            <a:r>
              <a:rPr lang="en-US" dirty="0">
                <a:solidFill>
                  <a:srgbClr val="FF0000"/>
                </a:solidFill>
              </a:rPr>
              <a:t>active -&gt; decommissioned </a:t>
            </a:r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replicate</a:t>
            </a:r>
            <a:r>
              <a:rPr lang="en-US" dirty="0"/>
              <a:t> the data from servers in decommissioned state, if necessary</a:t>
            </a:r>
          </a:p>
          <a:p>
            <a:pPr marL="342900" indent="-342900">
              <a:buFontTx/>
              <a:buAutoNum type="arabicPeriod" startAt="20"/>
              <a:defRPr/>
            </a:pPr>
            <a:r>
              <a:rPr lang="en-US" dirty="0"/>
              <a:t>    check if servers that are in decommissioned state that can be set to </a:t>
            </a:r>
            <a:r>
              <a:rPr lang="en-US" dirty="0">
                <a:solidFill>
                  <a:srgbClr val="FF0000"/>
                </a:solidFill>
              </a:rPr>
              <a:t>down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419600"/>
            <a:ext cx="8500404" cy="14773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Heuristic</a:t>
            </a:r>
            <a:r>
              <a:rPr lang="en-US" dirty="0" smtClean="0"/>
              <a:t>: 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B050"/>
                </a:solidFill>
              </a:rPr>
              <a:t>active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decommissioned</a:t>
            </a:r>
            <a:r>
              <a:rPr lang="en-US" dirty="0" smtClean="0"/>
              <a:t>, favor the one with 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data required by jobs in run queue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decommissioned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rgbClr val="00B050"/>
                </a:solidFill>
              </a:rPr>
              <a:t>active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rgbClr val="00B050"/>
                </a:solidFill>
              </a:rPr>
              <a:t>active</a:t>
            </a:r>
            <a:r>
              <a:rPr lang="en-US" dirty="0" smtClean="0"/>
              <a:t>, favor the one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data </a:t>
            </a:r>
            <a:r>
              <a:rPr lang="en-US" dirty="0"/>
              <a:t>required by </a:t>
            </a:r>
            <a:endParaRPr lang="en-US" dirty="0" smtClean="0"/>
          </a:p>
          <a:p>
            <a:r>
              <a:rPr lang="en-US" dirty="0" smtClean="0"/>
              <a:t>jobs </a:t>
            </a:r>
            <a:r>
              <a:rPr lang="en-US" dirty="0"/>
              <a:t>in run queue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63" y="0"/>
            <a:ext cx="7920680" cy="739059"/>
          </a:xfrm>
        </p:spPr>
        <p:txBody>
          <a:bodyPr/>
          <a:lstStyle/>
          <a:p>
            <a:r>
              <a:rPr lang="en-US" dirty="0" smtClean="0"/>
              <a:t>Example: server state transition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69" y="1434414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5000" y="148899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6436" y="147663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5755" y="174951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5833" y="1434414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56152" y="153120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82458" y="173040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4972" y="175980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0095" y="1428235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82795" y="146942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18952" y="177010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6895" y="914400"/>
            <a:ext cx="84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Active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00636" y="918519"/>
            <a:ext cx="2010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Decommissioned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7296540" y="1365424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77374" y="1433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88352" y="141736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7374" y="171289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88352" y="16953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31020" y="1370572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6654" y="146118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91774" y="1433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88054" y="16953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724" y="866745"/>
            <a:ext cx="8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Down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52474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1)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418069" y="2286000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000" y="234057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6436" y="232821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5755" y="260109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75833" y="2286000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56152" y="238279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92757" y="254549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4972" y="261139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89639" y="2264377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59663" y="2358081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7440" y="260727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96540" y="2217010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77374" y="228497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88352" y="22689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77374" y="256448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88352" y="25469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16654" y="23127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291774" y="228497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88054" y="25469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31020" y="2228336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56318" y="2513572"/>
            <a:ext cx="533400" cy="9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409" y="234543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418069" y="3055949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5000" y="311052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6436" y="309816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5755" y="33710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75833" y="305594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56152" y="315274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92757" y="337104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4972" y="338134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96540" y="2986959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377374" y="305492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88352" y="30389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377374" y="333443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8352" y="331692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616654" y="308272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91774" y="305492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388054" y="331692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231020" y="2998285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550378" y="3289986"/>
            <a:ext cx="533400" cy="9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409" y="3115387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8" name="Oval 77"/>
          <p:cNvSpPr/>
          <p:nvPr/>
        </p:nvSpPr>
        <p:spPr>
          <a:xfrm>
            <a:off x="2681418" y="151576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006040" y="23241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44671" y="298695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432472" y="332986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661072" y="304668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351514" y="303918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78457" y="3123911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26821" y="3851639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93752" y="390621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55188" y="389385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54507" y="41667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284585" y="385163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73724" y="417703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305292" y="3782649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86126" y="385061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97104" y="383459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86126" y="41301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697104" y="411261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625406" y="38784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300526" y="385061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396806" y="411261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239772" y="3793975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2161" y="3911077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4)</a:t>
            </a:r>
            <a:endParaRPr lang="en-US" sz="2000" b="1" dirty="0"/>
          </a:p>
        </p:txBody>
      </p:sp>
      <p:sp>
        <p:nvSpPr>
          <p:cNvPr id="105" name="Rectangle 104"/>
          <p:cNvSpPr/>
          <p:nvPr/>
        </p:nvSpPr>
        <p:spPr>
          <a:xfrm>
            <a:off x="6253423" y="378264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441224" y="412555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69824" y="384237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360266" y="38348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51680" y="391107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4245" y="4559968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91176" y="461454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52612" y="4602187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51931" y="48750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71148" y="488536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302716" y="4490978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383550" y="455894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694528" y="45429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383550" y="48384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694528" y="48209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964465" y="457541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639585" y="454761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735865" y="48096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578831" y="4490978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9585" y="4619406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5)</a:t>
            </a:r>
            <a:endParaRPr lang="en-US" sz="2000" b="1" dirty="0"/>
          </a:p>
        </p:txBody>
      </p:sp>
      <p:sp>
        <p:nvSpPr>
          <p:cNvPr id="128" name="Rectangle 127"/>
          <p:cNvSpPr/>
          <p:nvPr/>
        </p:nvSpPr>
        <p:spPr>
          <a:xfrm>
            <a:off x="6250847" y="4490978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438648" y="4833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67248" y="455070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357690" y="454320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5540081" y="4693446"/>
            <a:ext cx="533400" cy="11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18580" y="5371719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85511" y="542629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46947" y="541393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46266" y="568681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65483" y="569711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297051" y="5302729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377885" y="537069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688863" y="535467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377885" y="565020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688863" y="563269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704586" y="54633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379706" y="543556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475986" y="569757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3920" y="5431157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6)</a:t>
            </a:r>
            <a:endParaRPr lang="en-US" sz="2000" b="1" dirty="0"/>
          </a:p>
        </p:txBody>
      </p:sp>
      <p:sp>
        <p:nvSpPr>
          <p:cNvPr id="154" name="Rectangle 153"/>
          <p:cNvSpPr/>
          <p:nvPr/>
        </p:nvSpPr>
        <p:spPr>
          <a:xfrm>
            <a:off x="6245182" y="530272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432983" y="56456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661583" y="536245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352025" y="535495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318952" y="5378928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3200400" y="5636934"/>
            <a:ext cx="533400" cy="11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1362328" y="39347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776274" y="416895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288186" y="456667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655281" y="462611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365929" y="464979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779875" y="488399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288186" y="5379459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655281" y="5438897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365929" y="546257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779875" y="569677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4455" y="6075554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81386" y="613013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842822" y="611777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42141" y="639065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61358" y="640094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208628" y="6079532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289462" y="61474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600440" y="613147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289462" y="642700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00440" y="64095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700461" y="616720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375581" y="613939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471861" y="640140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9795" y="613499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7)</a:t>
            </a:r>
            <a:endParaRPr lang="en-US" sz="2000" b="1" dirty="0"/>
          </a:p>
        </p:txBody>
      </p:sp>
      <p:sp>
        <p:nvSpPr>
          <p:cNvPr id="188" name="Rectangle 187"/>
          <p:cNvSpPr/>
          <p:nvPr/>
        </p:nvSpPr>
        <p:spPr>
          <a:xfrm>
            <a:off x="6241057" y="6006564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428858" y="634946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657458" y="606628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347900" y="60587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314827" y="6082763"/>
            <a:ext cx="77126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4039119" y="6373721"/>
            <a:ext cx="533400" cy="11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284061" y="6083294"/>
            <a:ext cx="840259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651156" y="6142732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361804" y="616641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775750" y="64006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99" grpId="1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8" grpId="0" animBg="1"/>
      <p:bldP spid="129" grpId="0" animBg="1"/>
      <p:bldP spid="130" grpId="0" animBg="1"/>
      <p:bldP spid="131" grpId="0" animBg="1"/>
      <p:bldP spid="137" grpId="0" animBg="1"/>
      <p:bldP spid="138" grpId="0" animBg="1"/>
      <p:bldP spid="139" grpId="0" animBg="1"/>
      <p:bldP spid="14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4" grpId="0" animBg="1"/>
      <p:bldP spid="155" grpId="0" animBg="1"/>
      <p:bldP spid="156" grpId="0" animBg="1"/>
      <p:bldP spid="157" grpId="0" animBg="1"/>
      <p:bldP spid="160" grpId="0" animBg="1"/>
      <p:bldP spid="160" grpId="1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5" grpId="0" animBg="1"/>
      <p:bldP spid="186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467600" cy="579438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Outline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7261911"/>
              </p:ext>
            </p:extLst>
          </p:nvPr>
        </p:nvGraphicFramePr>
        <p:xfrm>
          <a:off x="1143000" y="1524000"/>
          <a:ext cx="6781800" cy="338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9266" y="1929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0621" y="29470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0293" y="39773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16 server clusters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8463" y="2438400"/>
            <a:ext cx="3013133" cy="923330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CPU: 4-core Xeon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Memory: 8GB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Disk: 64 GB 7200-rpm SATA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463" y="4343400"/>
            <a:ext cx="5141087" cy="1200329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1-4 tasks: 100W, 115W, 130W, 145W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decommissioned: 75W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down: 9 W</a:t>
            </a:r>
          </a:p>
        </p:txBody>
      </p:sp>
    </p:spTree>
    <p:extLst>
      <p:ext uri="{BB962C8B-B14F-4D97-AF65-F5344CB8AC3E}">
        <p14:creationId xmlns:p14="http://schemas.microsoft.com/office/powerpoint/2010/main" val="13061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/>
              <a:t>Simulation Settings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Workloads</a:t>
            </a:r>
          </a:p>
          <a:p>
            <a:pPr lvl="1"/>
            <a:r>
              <a:rPr lang="en-US" sz="2400" dirty="0" smtClean="0"/>
              <a:t>Facebook-derived</a:t>
            </a:r>
          </a:p>
          <a:p>
            <a:pPr lvl="2"/>
            <a:r>
              <a:rPr lang="en-US" sz="2000" dirty="0" smtClean="0"/>
              <a:t>wide varying jobs execution time and data size</a:t>
            </a:r>
          </a:p>
          <a:p>
            <a:pPr lvl="1"/>
            <a:r>
              <a:rPr lang="en-US" sz="2400" dirty="0" err="1" smtClean="0"/>
              <a:t>Nutch</a:t>
            </a:r>
            <a:r>
              <a:rPr lang="en-US" sz="2400" dirty="0" smtClean="0"/>
              <a:t> Indexing</a:t>
            </a:r>
          </a:p>
          <a:p>
            <a:pPr lvl="2"/>
            <a:r>
              <a:rPr lang="en-US" sz="2000" dirty="0" smtClean="0"/>
              <a:t>homogeneous, batch jobs</a:t>
            </a:r>
          </a:p>
          <a:p>
            <a:pPr lvl="2"/>
            <a:endParaRPr lang="en-US" sz="2000" dirty="0" smtClean="0"/>
          </a:p>
          <a:p>
            <a:r>
              <a:rPr lang="en-US" sz="2800" dirty="0">
                <a:solidFill>
                  <a:srgbClr val="0070C0"/>
                </a:solidFill>
              </a:rPr>
              <a:t>Solar Traces</a:t>
            </a:r>
            <a:r>
              <a:rPr lang="en-US" sz="2800" dirty="0"/>
              <a:t>: Rutgers solar farm</a:t>
            </a:r>
          </a:p>
          <a:p>
            <a:pPr marL="342900" lvl="1" indent="-34290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Dynamic Brown Energy</a:t>
            </a:r>
          </a:p>
          <a:p>
            <a:pPr lvl="1"/>
            <a:r>
              <a:rPr lang="en-US" sz="2000" dirty="0" smtClean="0"/>
              <a:t>On-peak: $1.13/kWh, Off-peak: $0.08/kWh (summer)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Peak Brown Power Charge</a:t>
            </a:r>
          </a:p>
          <a:p>
            <a:pPr lvl="1"/>
            <a:r>
              <a:rPr lang="en-US" sz="2000" dirty="0" smtClean="0"/>
              <a:t>$13.61/kW (summer) , $5.59/kW(rest of years)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5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Comparison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70C0"/>
                </a:solidFill>
              </a:rPr>
              <a:t>Hadoop</a:t>
            </a:r>
          </a:p>
          <a:p>
            <a:pPr lvl="1" eaLnBrk="1" hangingPunct="1"/>
            <a:r>
              <a:rPr lang="en-US" altLang="en-US" sz="2000" dirty="0" smtClean="0"/>
              <a:t>Executes </a:t>
            </a:r>
            <a:r>
              <a:rPr lang="en-US" altLang="en-US" sz="2000" smtClean="0"/>
              <a:t>jobs </a:t>
            </a:r>
            <a:r>
              <a:rPr lang="en-US" altLang="en-US" sz="2000" smtClean="0"/>
              <a:t>immediately </a:t>
            </a:r>
            <a:r>
              <a:rPr lang="en-US" altLang="en-US" sz="2000" dirty="0" smtClean="0"/>
              <a:t>when they arrive</a:t>
            </a:r>
          </a:p>
          <a:p>
            <a:pPr lvl="1" eaLnBrk="1" hangingPunct="1"/>
            <a:r>
              <a:rPr lang="en-US" altLang="en-US" sz="2000" dirty="0" smtClean="0"/>
              <a:t>Keeps all servers active even if they are idle</a:t>
            </a:r>
          </a:p>
          <a:p>
            <a:pPr eaLnBrk="1" hangingPunct="1"/>
            <a:r>
              <a:rPr lang="en-US" altLang="en-US" sz="2400" dirty="0" smtClean="0"/>
              <a:t>Energy-aware Hadoop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EAHadoop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Transition idle servers to low power state</a:t>
            </a:r>
          </a:p>
          <a:p>
            <a:pPr eaLnBrk="1" hangingPunct="1"/>
            <a:r>
              <a:rPr lang="en-US" altLang="en-US" sz="2400" dirty="0" err="1" smtClean="0"/>
              <a:t>GreenHadoop</a:t>
            </a:r>
            <a:r>
              <a:rPr lang="en-US" altLang="en-US" sz="2400" dirty="0" smtClean="0"/>
              <a:t> variance 1: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GreenOnly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Only consider green energy availability</a:t>
            </a:r>
          </a:p>
          <a:p>
            <a:pPr eaLnBrk="1" hangingPunct="1"/>
            <a:r>
              <a:rPr lang="en-US" altLang="en-US" sz="2400" dirty="0" err="1" smtClean="0"/>
              <a:t>GreenHadoop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variance </a:t>
            </a:r>
            <a:r>
              <a:rPr lang="en-US" altLang="en-US" sz="2400" dirty="0" smtClean="0"/>
              <a:t>2: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GreenVarPrices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Consider green energy, variable brown energy cost</a:t>
            </a:r>
            <a:endParaRPr lang="en-US" altLang="en-US" sz="2000" dirty="0"/>
          </a:p>
          <a:p>
            <a:pPr eaLnBrk="1" hangingPunct="1"/>
            <a:r>
              <a:rPr lang="en-US" altLang="en-US" sz="2400" dirty="0" err="1" smtClean="0"/>
              <a:t>GreenHadoop</a:t>
            </a:r>
            <a:r>
              <a:rPr lang="en-US" altLang="en-US" sz="2400" dirty="0" smtClean="0"/>
              <a:t>: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GreenVarPricesPeak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Full version</a:t>
            </a:r>
            <a:endParaRPr lang="en-US" altLang="en-US" sz="2000" dirty="0"/>
          </a:p>
          <a:p>
            <a:pPr lvl="1" eaLnBrk="1" hangingPunct="1"/>
            <a:endParaRPr lang="en-US" altLang="en-US" sz="2000" dirty="0" smtClean="0"/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457200" lvl="1" indent="0" eaLnBrk="1" hangingPunct="1"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Evaluation of energy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Impact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Compared with using perfect future energy, the difference is under 16.4%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076825" cy="176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Evaluation: </a:t>
            </a:r>
            <a:r>
              <a:rPr lang="en-US" dirty="0" err="1" smtClean="0"/>
              <a:t>GreenOnly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38200"/>
            <a:ext cx="5486401" cy="305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893127"/>
            <a:ext cx="5181600" cy="274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4108" y="2338890"/>
            <a:ext cx="3058297" cy="236988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Green Energy:</a:t>
            </a:r>
          </a:p>
          <a:p>
            <a:r>
              <a:rPr lang="en-US" dirty="0" smtClean="0"/>
              <a:t> increase more than 30% compare to Hadoop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Brown Energy Cost</a:t>
            </a:r>
          </a:p>
          <a:p>
            <a:r>
              <a:rPr lang="en-US" dirty="0" smtClean="0"/>
              <a:t>Reduce more than 30% compare to Hadoop, </a:t>
            </a:r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7800" y="3581400"/>
            <a:ext cx="685800" cy="3117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24296" y="6283558"/>
            <a:ext cx="952603" cy="3117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175" y="2419350"/>
            <a:ext cx="4572000" cy="314325"/>
          </a:xfrm>
          <a:custGeom>
            <a:avLst/>
            <a:gdLst>
              <a:gd name="connsiteX0" fmla="*/ 0 w 4572000"/>
              <a:gd name="connsiteY0" fmla="*/ 266700 h 314325"/>
              <a:gd name="connsiteX1" fmla="*/ 857250 w 4572000"/>
              <a:gd name="connsiteY1" fmla="*/ 276225 h 314325"/>
              <a:gd name="connsiteX2" fmla="*/ 857250 w 4572000"/>
              <a:gd name="connsiteY2" fmla="*/ 0 h 314325"/>
              <a:gd name="connsiteX3" fmla="*/ 2200275 w 4572000"/>
              <a:gd name="connsiteY3" fmla="*/ 0 h 314325"/>
              <a:gd name="connsiteX4" fmla="*/ 2181225 w 4572000"/>
              <a:gd name="connsiteY4" fmla="*/ 276225 h 314325"/>
              <a:gd name="connsiteX5" fmla="*/ 3143250 w 4572000"/>
              <a:gd name="connsiteY5" fmla="*/ 276225 h 314325"/>
              <a:gd name="connsiteX6" fmla="*/ 3152775 w 4572000"/>
              <a:gd name="connsiteY6" fmla="*/ 0 h 314325"/>
              <a:gd name="connsiteX7" fmla="*/ 4410075 w 4572000"/>
              <a:gd name="connsiteY7" fmla="*/ 9525 h 314325"/>
              <a:gd name="connsiteX8" fmla="*/ 4410075 w 4572000"/>
              <a:gd name="connsiteY8" fmla="*/ 9525 h 314325"/>
              <a:gd name="connsiteX9" fmla="*/ 4457700 w 4572000"/>
              <a:gd name="connsiteY9" fmla="*/ 314325 h 314325"/>
              <a:gd name="connsiteX10" fmla="*/ 4572000 w 4572000"/>
              <a:gd name="connsiteY10" fmla="*/ 276225 h 314325"/>
              <a:gd name="connsiteX11" fmla="*/ 4572000 w 4572000"/>
              <a:gd name="connsiteY11" fmla="*/ 276225 h 314325"/>
              <a:gd name="connsiteX12" fmla="*/ 4533900 w 4572000"/>
              <a:gd name="connsiteY12" fmla="*/ 30480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314325">
                <a:moveTo>
                  <a:pt x="0" y="266700"/>
                </a:moveTo>
                <a:lnTo>
                  <a:pt x="857250" y="276225"/>
                </a:lnTo>
                <a:lnTo>
                  <a:pt x="857250" y="0"/>
                </a:lnTo>
                <a:lnTo>
                  <a:pt x="2200275" y="0"/>
                </a:lnTo>
                <a:lnTo>
                  <a:pt x="2181225" y="276225"/>
                </a:lnTo>
                <a:lnTo>
                  <a:pt x="3143250" y="276225"/>
                </a:lnTo>
                <a:lnTo>
                  <a:pt x="3152775" y="0"/>
                </a:lnTo>
                <a:lnTo>
                  <a:pt x="4410075" y="9525"/>
                </a:lnTo>
                <a:lnTo>
                  <a:pt x="4410075" y="9525"/>
                </a:lnTo>
                <a:lnTo>
                  <a:pt x="4457700" y="314325"/>
                </a:lnTo>
                <a:lnTo>
                  <a:pt x="4572000" y="276225"/>
                </a:lnTo>
                <a:lnTo>
                  <a:pt x="4572000" y="276225"/>
                </a:lnTo>
                <a:lnTo>
                  <a:pt x="4533900" y="30480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00150" y="1038225"/>
            <a:ext cx="1343025" cy="2286000"/>
          </a:xfrm>
          <a:custGeom>
            <a:avLst/>
            <a:gdLst>
              <a:gd name="connsiteX0" fmla="*/ 0 w 1343025"/>
              <a:gd name="connsiteY0" fmla="*/ 2286000 h 2286000"/>
              <a:gd name="connsiteX1" fmla="*/ 0 w 1343025"/>
              <a:gd name="connsiteY1" fmla="*/ 2171700 h 2286000"/>
              <a:gd name="connsiteX2" fmla="*/ 114300 w 1343025"/>
              <a:gd name="connsiteY2" fmla="*/ 2181225 h 2286000"/>
              <a:gd name="connsiteX3" fmla="*/ 85725 w 1343025"/>
              <a:gd name="connsiteY3" fmla="*/ 1828800 h 2286000"/>
              <a:gd name="connsiteX4" fmla="*/ 209550 w 1343025"/>
              <a:gd name="connsiteY4" fmla="*/ 1828800 h 2286000"/>
              <a:gd name="connsiteX5" fmla="*/ 190500 w 1343025"/>
              <a:gd name="connsiteY5" fmla="*/ 1257300 h 2286000"/>
              <a:gd name="connsiteX6" fmla="*/ 304800 w 1343025"/>
              <a:gd name="connsiteY6" fmla="*/ 1266825 h 2286000"/>
              <a:gd name="connsiteX7" fmla="*/ 304800 w 1343025"/>
              <a:gd name="connsiteY7" fmla="*/ 676275 h 2286000"/>
              <a:gd name="connsiteX8" fmla="*/ 371475 w 1343025"/>
              <a:gd name="connsiteY8" fmla="*/ 704850 h 2286000"/>
              <a:gd name="connsiteX9" fmla="*/ 381000 w 1343025"/>
              <a:gd name="connsiteY9" fmla="*/ 495300 h 2286000"/>
              <a:gd name="connsiteX10" fmla="*/ 485775 w 1343025"/>
              <a:gd name="connsiteY10" fmla="*/ 466725 h 2286000"/>
              <a:gd name="connsiteX11" fmla="*/ 504825 w 1343025"/>
              <a:gd name="connsiteY11" fmla="*/ 152400 h 2286000"/>
              <a:gd name="connsiteX12" fmla="*/ 590550 w 1343025"/>
              <a:gd name="connsiteY12" fmla="*/ 142875 h 2286000"/>
              <a:gd name="connsiteX13" fmla="*/ 590550 w 1343025"/>
              <a:gd name="connsiteY13" fmla="*/ 0 h 2286000"/>
              <a:gd name="connsiteX14" fmla="*/ 714375 w 1343025"/>
              <a:gd name="connsiteY14" fmla="*/ 9525 h 2286000"/>
              <a:gd name="connsiteX15" fmla="*/ 657225 w 1343025"/>
              <a:gd name="connsiteY15" fmla="*/ 9525 h 2286000"/>
              <a:gd name="connsiteX16" fmla="*/ 666750 w 1343025"/>
              <a:gd name="connsiteY16" fmla="*/ 352425 h 2286000"/>
              <a:gd name="connsiteX17" fmla="*/ 771525 w 1343025"/>
              <a:gd name="connsiteY17" fmla="*/ 342900 h 2286000"/>
              <a:gd name="connsiteX18" fmla="*/ 771525 w 1343025"/>
              <a:gd name="connsiteY18" fmla="*/ 238125 h 2286000"/>
              <a:gd name="connsiteX19" fmla="*/ 866775 w 1343025"/>
              <a:gd name="connsiteY19" fmla="*/ 257175 h 2286000"/>
              <a:gd name="connsiteX20" fmla="*/ 876300 w 1343025"/>
              <a:gd name="connsiteY20" fmla="*/ 438150 h 2286000"/>
              <a:gd name="connsiteX21" fmla="*/ 952500 w 1343025"/>
              <a:gd name="connsiteY21" fmla="*/ 466725 h 2286000"/>
              <a:gd name="connsiteX22" fmla="*/ 962025 w 1343025"/>
              <a:gd name="connsiteY22" fmla="*/ 876300 h 2286000"/>
              <a:gd name="connsiteX23" fmla="*/ 962025 w 1343025"/>
              <a:gd name="connsiteY23" fmla="*/ 876300 h 2286000"/>
              <a:gd name="connsiteX24" fmla="*/ 1066800 w 1343025"/>
              <a:gd name="connsiteY24" fmla="*/ 866775 h 2286000"/>
              <a:gd name="connsiteX25" fmla="*/ 1057275 w 1343025"/>
              <a:gd name="connsiteY25" fmla="*/ 1457325 h 2286000"/>
              <a:gd name="connsiteX26" fmla="*/ 1200150 w 1343025"/>
              <a:gd name="connsiteY26" fmla="*/ 1447800 h 2286000"/>
              <a:gd name="connsiteX27" fmla="*/ 1133475 w 1343025"/>
              <a:gd name="connsiteY27" fmla="*/ 1447800 h 2286000"/>
              <a:gd name="connsiteX28" fmla="*/ 1133475 w 1343025"/>
              <a:gd name="connsiteY28" fmla="*/ 1962150 h 2286000"/>
              <a:gd name="connsiteX29" fmla="*/ 1266825 w 1343025"/>
              <a:gd name="connsiteY29" fmla="*/ 1971675 h 2286000"/>
              <a:gd name="connsiteX30" fmla="*/ 1266825 w 1343025"/>
              <a:gd name="connsiteY30" fmla="*/ 2219325 h 2286000"/>
              <a:gd name="connsiteX31" fmla="*/ 1266825 w 1343025"/>
              <a:gd name="connsiteY31" fmla="*/ 2219325 h 2286000"/>
              <a:gd name="connsiteX32" fmla="*/ 1343025 w 1343025"/>
              <a:gd name="connsiteY32" fmla="*/ 222885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43025" h="2286000">
                <a:moveTo>
                  <a:pt x="0" y="2286000"/>
                </a:moveTo>
                <a:lnTo>
                  <a:pt x="0" y="2171700"/>
                </a:lnTo>
                <a:lnTo>
                  <a:pt x="114300" y="2181225"/>
                </a:lnTo>
                <a:lnTo>
                  <a:pt x="85725" y="1828800"/>
                </a:lnTo>
                <a:lnTo>
                  <a:pt x="209550" y="1828800"/>
                </a:lnTo>
                <a:lnTo>
                  <a:pt x="190500" y="1257300"/>
                </a:lnTo>
                <a:lnTo>
                  <a:pt x="304800" y="1266825"/>
                </a:lnTo>
                <a:lnTo>
                  <a:pt x="304800" y="676275"/>
                </a:lnTo>
                <a:lnTo>
                  <a:pt x="371475" y="704850"/>
                </a:lnTo>
                <a:lnTo>
                  <a:pt x="381000" y="495300"/>
                </a:lnTo>
                <a:lnTo>
                  <a:pt x="485775" y="466725"/>
                </a:lnTo>
                <a:lnTo>
                  <a:pt x="504825" y="152400"/>
                </a:lnTo>
                <a:lnTo>
                  <a:pt x="590550" y="142875"/>
                </a:lnTo>
                <a:lnTo>
                  <a:pt x="590550" y="0"/>
                </a:lnTo>
                <a:lnTo>
                  <a:pt x="714375" y="9525"/>
                </a:lnTo>
                <a:lnTo>
                  <a:pt x="657225" y="9525"/>
                </a:lnTo>
                <a:lnTo>
                  <a:pt x="666750" y="352425"/>
                </a:lnTo>
                <a:lnTo>
                  <a:pt x="771525" y="342900"/>
                </a:lnTo>
                <a:lnTo>
                  <a:pt x="771525" y="238125"/>
                </a:lnTo>
                <a:lnTo>
                  <a:pt x="866775" y="257175"/>
                </a:lnTo>
                <a:lnTo>
                  <a:pt x="876300" y="438150"/>
                </a:lnTo>
                <a:lnTo>
                  <a:pt x="952500" y="466725"/>
                </a:lnTo>
                <a:lnTo>
                  <a:pt x="962025" y="876300"/>
                </a:lnTo>
                <a:lnTo>
                  <a:pt x="962025" y="876300"/>
                </a:lnTo>
                <a:lnTo>
                  <a:pt x="1066800" y="866775"/>
                </a:lnTo>
                <a:lnTo>
                  <a:pt x="1057275" y="1457325"/>
                </a:lnTo>
                <a:lnTo>
                  <a:pt x="1200150" y="1447800"/>
                </a:lnTo>
                <a:lnTo>
                  <a:pt x="1133475" y="1447800"/>
                </a:lnTo>
                <a:lnTo>
                  <a:pt x="1133475" y="1962150"/>
                </a:lnTo>
                <a:lnTo>
                  <a:pt x="1266825" y="1971675"/>
                </a:lnTo>
                <a:lnTo>
                  <a:pt x="1266825" y="2219325"/>
                </a:lnTo>
                <a:lnTo>
                  <a:pt x="1266825" y="2219325"/>
                </a:lnTo>
                <a:lnTo>
                  <a:pt x="1343025" y="22288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476625" y="1038225"/>
            <a:ext cx="1362075" cy="2286000"/>
          </a:xfrm>
          <a:custGeom>
            <a:avLst/>
            <a:gdLst>
              <a:gd name="connsiteX0" fmla="*/ 9525 w 1362075"/>
              <a:gd name="connsiteY0" fmla="*/ 2286000 h 2286000"/>
              <a:gd name="connsiteX1" fmla="*/ 0 w 1362075"/>
              <a:gd name="connsiteY1" fmla="*/ 2181225 h 2286000"/>
              <a:gd name="connsiteX2" fmla="*/ 104775 w 1362075"/>
              <a:gd name="connsiteY2" fmla="*/ 2200275 h 2286000"/>
              <a:gd name="connsiteX3" fmla="*/ 95250 w 1362075"/>
              <a:gd name="connsiteY3" fmla="*/ 1743075 h 2286000"/>
              <a:gd name="connsiteX4" fmla="*/ 190500 w 1362075"/>
              <a:gd name="connsiteY4" fmla="*/ 1752600 h 2286000"/>
              <a:gd name="connsiteX5" fmla="*/ 180975 w 1362075"/>
              <a:gd name="connsiteY5" fmla="*/ 1323975 h 2286000"/>
              <a:gd name="connsiteX6" fmla="*/ 285750 w 1362075"/>
              <a:gd name="connsiteY6" fmla="*/ 1323975 h 2286000"/>
              <a:gd name="connsiteX7" fmla="*/ 304800 w 1362075"/>
              <a:gd name="connsiteY7" fmla="*/ 638175 h 2286000"/>
              <a:gd name="connsiteX8" fmla="*/ 409575 w 1362075"/>
              <a:gd name="connsiteY8" fmla="*/ 647700 h 2286000"/>
              <a:gd name="connsiteX9" fmla="*/ 400050 w 1362075"/>
              <a:gd name="connsiteY9" fmla="*/ 304800 h 2286000"/>
              <a:gd name="connsiteX10" fmla="*/ 476250 w 1362075"/>
              <a:gd name="connsiteY10" fmla="*/ 304800 h 2286000"/>
              <a:gd name="connsiteX11" fmla="*/ 495300 w 1362075"/>
              <a:gd name="connsiteY11" fmla="*/ 66675 h 2286000"/>
              <a:gd name="connsiteX12" fmla="*/ 571500 w 1362075"/>
              <a:gd name="connsiteY12" fmla="*/ 85725 h 2286000"/>
              <a:gd name="connsiteX13" fmla="*/ 561975 w 1362075"/>
              <a:gd name="connsiteY13" fmla="*/ 0 h 2286000"/>
              <a:gd name="connsiteX14" fmla="*/ 695325 w 1362075"/>
              <a:gd name="connsiteY14" fmla="*/ 0 h 2286000"/>
              <a:gd name="connsiteX15" fmla="*/ 695325 w 1362075"/>
              <a:gd name="connsiteY15" fmla="*/ 0 h 2286000"/>
              <a:gd name="connsiteX16" fmla="*/ 800100 w 1362075"/>
              <a:gd name="connsiteY16" fmla="*/ 28575 h 2286000"/>
              <a:gd name="connsiteX17" fmla="*/ 800100 w 1362075"/>
              <a:gd name="connsiteY17" fmla="*/ 190500 h 2286000"/>
              <a:gd name="connsiteX18" fmla="*/ 866775 w 1362075"/>
              <a:gd name="connsiteY18" fmla="*/ 180975 h 2286000"/>
              <a:gd name="connsiteX19" fmla="*/ 876300 w 1362075"/>
              <a:gd name="connsiteY19" fmla="*/ 447675 h 2286000"/>
              <a:gd name="connsiteX20" fmla="*/ 885825 w 1362075"/>
              <a:gd name="connsiteY20" fmla="*/ 504825 h 2286000"/>
              <a:gd name="connsiteX21" fmla="*/ 885825 w 1362075"/>
              <a:gd name="connsiteY21" fmla="*/ 504825 h 2286000"/>
              <a:gd name="connsiteX22" fmla="*/ 962025 w 1362075"/>
              <a:gd name="connsiteY22" fmla="*/ 504825 h 2286000"/>
              <a:gd name="connsiteX23" fmla="*/ 981075 w 1362075"/>
              <a:gd name="connsiteY23" fmla="*/ 885825 h 2286000"/>
              <a:gd name="connsiteX24" fmla="*/ 1066800 w 1362075"/>
              <a:gd name="connsiteY24" fmla="*/ 904875 h 2286000"/>
              <a:gd name="connsiteX25" fmla="*/ 1085850 w 1362075"/>
              <a:gd name="connsiteY25" fmla="*/ 1447800 h 2286000"/>
              <a:gd name="connsiteX26" fmla="*/ 1162050 w 1362075"/>
              <a:gd name="connsiteY26" fmla="*/ 1485900 h 2286000"/>
              <a:gd name="connsiteX27" fmla="*/ 1143000 w 1362075"/>
              <a:gd name="connsiteY27" fmla="*/ 2085975 h 2286000"/>
              <a:gd name="connsiteX28" fmla="*/ 1266825 w 1362075"/>
              <a:gd name="connsiteY28" fmla="*/ 2066925 h 2286000"/>
              <a:gd name="connsiteX29" fmla="*/ 1266825 w 1362075"/>
              <a:gd name="connsiteY29" fmla="*/ 2238375 h 2286000"/>
              <a:gd name="connsiteX30" fmla="*/ 1362075 w 1362075"/>
              <a:gd name="connsiteY30" fmla="*/ 2247900 h 2286000"/>
              <a:gd name="connsiteX31" fmla="*/ 1362075 w 1362075"/>
              <a:gd name="connsiteY31" fmla="*/ 2247900 h 2286000"/>
              <a:gd name="connsiteX32" fmla="*/ 1352550 w 1362075"/>
              <a:gd name="connsiteY32" fmla="*/ 2257425 h 2286000"/>
              <a:gd name="connsiteX33" fmla="*/ 1352550 w 1362075"/>
              <a:gd name="connsiteY33" fmla="*/ 2257425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62075" h="2286000">
                <a:moveTo>
                  <a:pt x="9525" y="2286000"/>
                </a:moveTo>
                <a:lnTo>
                  <a:pt x="0" y="2181225"/>
                </a:lnTo>
                <a:lnTo>
                  <a:pt x="104775" y="2200275"/>
                </a:lnTo>
                <a:lnTo>
                  <a:pt x="95250" y="1743075"/>
                </a:lnTo>
                <a:lnTo>
                  <a:pt x="190500" y="1752600"/>
                </a:lnTo>
                <a:lnTo>
                  <a:pt x="180975" y="1323975"/>
                </a:lnTo>
                <a:lnTo>
                  <a:pt x="285750" y="1323975"/>
                </a:lnTo>
                <a:lnTo>
                  <a:pt x="304800" y="638175"/>
                </a:lnTo>
                <a:lnTo>
                  <a:pt x="409575" y="647700"/>
                </a:lnTo>
                <a:lnTo>
                  <a:pt x="400050" y="304800"/>
                </a:lnTo>
                <a:lnTo>
                  <a:pt x="476250" y="304800"/>
                </a:lnTo>
                <a:lnTo>
                  <a:pt x="495300" y="66675"/>
                </a:lnTo>
                <a:lnTo>
                  <a:pt x="571500" y="85725"/>
                </a:lnTo>
                <a:lnTo>
                  <a:pt x="561975" y="0"/>
                </a:lnTo>
                <a:lnTo>
                  <a:pt x="695325" y="0"/>
                </a:lnTo>
                <a:lnTo>
                  <a:pt x="695325" y="0"/>
                </a:lnTo>
                <a:lnTo>
                  <a:pt x="800100" y="28575"/>
                </a:lnTo>
                <a:lnTo>
                  <a:pt x="800100" y="190500"/>
                </a:lnTo>
                <a:lnTo>
                  <a:pt x="866775" y="180975"/>
                </a:lnTo>
                <a:lnTo>
                  <a:pt x="876300" y="447675"/>
                </a:lnTo>
                <a:lnTo>
                  <a:pt x="885825" y="504825"/>
                </a:lnTo>
                <a:lnTo>
                  <a:pt x="885825" y="504825"/>
                </a:lnTo>
                <a:lnTo>
                  <a:pt x="962025" y="504825"/>
                </a:lnTo>
                <a:lnTo>
                  <a:pt x="981075" y="885825"/>
                </a:lnTo>
                <a:lnTo>
                  <a:pt x="1066800" y="904875"/>
                </a:lnTo>
                <a:lnTo>
                  <a:pt x="1085850" y="1447800"/>
                </a:lnTo>
                <a:lnTo>
                  <a:pt x="1162050" y="1485900"/>
                </a:lnTo>
                <a:lnTo>
                  <a:pt x="1143000" y="2085975"/>
                </a:lnTo>
                <a:lnTo>
                  <a:pt x="1266825" y="2066925"/>
                </a:lnTo>
                <a:lnTo>
                  <a:pt x="1266825" y="2238375"/>
                </a:lnTo>
                <a:lnTo>
                  <a:pt x="1362075" y="2247900"/>
                </a:lnTo>
                <a:lnTo>
                  <a:pt x="1362075" y="2247900"/>
                </a:lnTo>
                <a:lnTo>
                  <a:pt x="1352550" y="2257425"/>
                </a:lnTo>
                <a:lnTo>
                  <a:pt x="1352550" y="2257425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9406"/>
            <a:ext cx="5131974" cy="300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7" y="267118"/>
            <a:ext cx="8229600" cy="5032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Evaluation: </a:t>
            </a:r>
            <a:r>
              <a:rPr lang="en-US" sz="2800" dirty="0" err="1" smtClean="0"/>
              <a:t>GreenVarPrice</a:t>
            </a:r>
            <a:r>
              <a:rPr lang="en-US" sz="2800" dirty="0" smtClean="0"/>
              <a:t>*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1524000"/>
            <a:ext cx="2905897" cy="150810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Brown Energy Cost</a:t>
            </a:r>
          </a:p>
          <a:p>
            <a:r>
              <a:rPr lang="en-US" dirty="0" smtClean="0"/>
              <a:t>Reduce more than 41% compare to Hadoop, 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14517" y="3422073"/>
            <a:ext cx="1371600" cy="3117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86117" y="1219200"/>
            <a:ext cx="743564" cy="9906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1" y="1219200"/>
            <a:ext cx="685800" cy="9906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5529"/>
            <a:ext cx="5097934" cy="288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524000" y="6328301"/>
            <a:ext cx="1524000" cy="3117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199" y="4114800"/>
            <a:ext cx="2902141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Peak Power: </a:t>
            </a:r>
          </a:p>
          <a:p>
            <a:r>
              <a:rPr lang="en-US" dirty="0" err="1" smtClean="0"/>
              <a:t>GreenVarPricesPeak</a:t>
            </a:r>
            <a:r>
              <a:rPr lang="en-US" dirty="0" smtClean="0"/>
              <a:t>: 1.47kW</a:t>
            </a:r>
          </a:p>
          <a:p>
            <a:r>
              <a:rPr lang="en-US" dirty="0" smtClean="0"/>
              <a:t>The others: 2.36 kW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99437" y="5239430"/>
            <a:ext cx="2935092" cy="12926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Brown Energy Cost:</a:t>
            </a:r>
          </a:p>
          <a:p>
            <a:r>
              <a:rPr lang="en-US" sz="2000" dirty="0" smtClean="0"/>
              <a:t>Reduce more than 39% than Hadoop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79997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1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Evaluation of Impact Factors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88926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724275"/>
            <a:ext cx="5864419" cy="281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00" y="1271372"/>
            <a:ext cx="2883738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GreenHadoop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EAHadoop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3886200"/>
            <a:ext cx="2883738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GreenHadoop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EAHadoop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Evaluation of Impact Factor (Cont’d)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90916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Conclusion 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In this paper, the authors propose a </a:t>
            </a:r>
            <a:r>
              <a:rPr lang="en-US" dirty="0" err="1" smtClean="0">
                <a:solidFill>
                  <a:srgbClr val="0070C0"/>
                </a:solidFill>
              </a:rPr>
              <a:t>GreenHadoop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mechanism to schedule </a:t>
            </a:r>
            <a:r>
              <a:rPr lang="en-US" dirty="0" err="1" smtClean="0"/>
              <a:t>MapReduce</a:t>
            </a:r>
            <a:r>
              <a:rPr lang="en-US" dirty="0" smtClean="0"/>
              <a:t> workloads in green data centers.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Simulation demonstrates that their propose mechanism is effective in both </a:t>
            </a:r>
            <a:r>
              <a:rPr lang="en-US" dirty="0" smtClean="0">
                <a:solidFill>
                  <a:srgbClr val="0070C0"/>
                </a:solidFill>
              </a:rPr>
              <a:t>increasing green energy consumption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reducing brown energy cost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467600" cy="639762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Green Data Center</a:t>
            </a:r>
          </a:p>
          <a:p>
            <a:pPr lvl="1"/>
            <a:r>
              <a:rPr lang="en-US" dirty="0" smtClean="0"/>
              <a:t>Green energy</a:t>
            </a:r>
          </a:p>
          <a:p>
            <a:pPr lvl="1"/>
            <a:r>
              <a:rPr lang="en-US" dirty="0" smtClean="0"/>
              <a:t>Dynamic energy price</a:t>
            </a:r>
          </a:p>
          <a:p>
            <a:pPr lvl="1"/>
            <a:r>
              <a:rPr lang="en-US" dirty="0" smtClean="0"/>
              <a:t>Peak Power Charges</a:t>
            </a:r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Hadoop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391400" cy="639762"/>
          </a:xfrm>
        </p:spPr>
        <p:txBody>
          <a:bodyPr/>
          <a:lstStyle/>
          <a:p>
            <a:pPr algn="ctr"/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7700" y="1066800"/>
            <a:ext cx="8229600" cy="5334000"/>
          </a:xfrm>
        </p:spPr>
        <p:txBody>
          <a:bodyPr/>
          <a:lstStyle/>
          <a:p>
            <a:r>
              <a:rPr lang="en-US" sz="2400" dirty="0" smtClean="0"/>
              <a:t>The problem they study is novel and meaningful. </a:t>
            </a:r>
          </a:p>
          <a:p>
            <a:r>
              <a:rPr lang="en-US" sz="2400" dirty="0" smtClean="0"/>
              <a:t>The design of the experiments</a:t>
            </a:r>
          </a:p>
          <a:p>
            <a:pPr lvl="1"/>
            <a:r>
              <a:rPr lang="en-US" sz="2000" dirty="0" smtClean="0"/>
              <a:t>They compare several variants of </a:t>
            </a:r>
            <a:r>
              <a:rPr lang="en-US" altLang="zh-CN" sz="2000" dirty="0" err="1" smtClean="0"/>
              <a:t>GreenHadoop</a:t>
            </a:r>
            <a:r>
              <a:rPr lang="en-US" altLang="zh-CN" sz="2000" dirty="0" smtClean="0"/>
              <a:t> with </a:t>
            </a:r>
            <a:r>
              <a:rPr lang="en-US" altLang="zh-CN" sz="2000" dirty="0" err="1" smtClean="0"/>
              <a:t>Hadoop</a:t>
            </a:r>
            <a:endParaRPr lang="en-US" altLang="zh-CN" sz="2000" dirty="0"/>
          </a:p>
          <a:p>
            <a:pPr lvl="1"/>
            <a:r>
              <a:rPr lang="en-US" sz="2000" dirty="0" smtClean="0"/>
              <a:t>Thus we can only which factor makes how much contribution to the overall performance improvements</a:t>
            </a:r>
          </a:p>
          <a:p>
            <a:r>
              <a:rPr lang="en-US" sz="2400" dirty="0" smtClean="0"/>
              <a:t>They study many impact factors</a:t>
            </a:r>
          </a:p>
          <a:p>
            <a:pPr lvl="1"/>
            <a:r>
              <a:rPr lang="en-US" sz="2000" dirty="0" smtClean="0"/>
              <a:t>e.g., inaccurate predictions, different workload utilizations</a:t>
            </a:r>
          </a:p>
        </p:txBody>
      </p:sp>
    </p:spTree>
    <p:extLst>
      <p:ext uri="{BB962C8B-B14F-4D97-AF65-F5344CB8AC3E}">
        <p14:creationId xmlns:p14="http://schemas.microsoft.com/office/powerpoint/2010/main" val="14503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91400" cy="944562"/>
          </a:xfrm>
        </p:spPr>
        <p:txBody>
          <a:bodyPr/>
          <a:lstStyle/>
          <a:p>
            <a:pPr algn="ctr"/>
            <a:r>
              <a:rPr lang="en-US" sz="3600" dirty="0" smtClean="0"/>
              <a:t>Weakness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study of impact of </a:t>
            </a:r>
            <a:r>
              <a:rPr lang="en-US" sz="2400" dirty="0" smtClean="0">
                <a:solidFill>
                  <a:srgbClr val="FF0000"/>
                </a:solidFill>
              </a:rPr>
              <a:t>bounded-delay</a:t>
            </a:r>
            <a:r>
              <a:rPr lang="en-US" sz="2400" dirty="0" smtClean="0"/>
              <a:t> is not sufficient</a:t>
            </a:r>
          </a:p>
          <a:p>
            <a:pPr lvl="1"/>
            <a:r>
              <a:rPr lang="en-US" sz="2000" dirty="0" smtClean="0"/>
              <a:t>The minimum of delay they studied is 6 hours</a:t>
            </a:r>
          </a:p>
          <a:p>
            <a:pPr lvl="1"/>
            <a:r>
              <a:rPr lang="en-US" sz="2000" dirty="0" smtClean="0"/>
              <a:t>From Table 1, we can see that 59% of jobs have execution time in several seconds or minutes. </a:t>
            </a:r>
          </a:p>
          <a:p>
            <a:r>
              <a:rPr lang="en-US" sz="2400" dirty="0" smtClean="0"/>
              <a:t>In the simulation, they didn’t evaluate how many jobs are rejected. </a:t>
            </a:r>
          </a:p>
          <a:p>
            <a:pPr lvl="1"/>
            <a:r>
              <a:rPr lang="en-US" sz="2000" dirty="0" smtClean="0"/>
              <a:t>It seems they only evaluate the portion of (accepted) jobs that are violating their deadlines. (has no deadline violation when the utilization is 92</a:t>
            </a:r>
            <a:r>
              <a:rPr lang="en-US" altLang="zh-CN" sz="2000" dirty="0" smtClean="0"/>
              <a:t>%</a:t>
            </a:r>
            <a:r>
              <a:rPr lang="en-US" altLang="zh-CN" sz="2000" dirty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Thus the evaluation results are not persuasive.  Because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may accept more jobs. </a:t>
            </a:r>
          </a:p>
          <a:p>
            <a:r>
              <a:rPr lang="en-US" sz="2400" dirty="0" smtClean="0"/>
              <a:t>They neglect the energy cost for transferring servers between different states.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7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Weakness 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229600" cy="5410200"/>
          </a:xfrm>
        </p:spPr>
        <p:txBody>
          <a:bodyPr/>
          <a:lstStyle/>
          <a:p>
            <a:r>
              <a:rPr lang="en-US" sz="2000" dirty="0" smtClean="0"/>
              <a:t>It </a:t>
            </a:r>
            <a:r>
              <a:rPr lang="en-US" sz="2000" dirty="0"/>
              <a:t>is not clear why they only delay scheduling of non-high priority jobs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clear how to decide whether a job is about to miss its deadline. </a:t>
            </a:r>
            <a:endParaRPr lang="en-US" sz="2000" dirty="0" smtClean="0"/>
          </a:p>
          <a:p>
            <a:r>
              <a:rPr lang="en-US" sz="2000" dirty="0" smtClean="0"/>
              <a:t> For the simulation, they always assume jobs have Poisson arrival pattern, why not also study jobs with other arrival patterns?</a:t>
            </a:r>
          </a:p>
          <a:p>
            <a:pPr lvl="1"/>
            <a:r>
              <a:rPr lang="en-US" sz="2000" dirty="0" smtClean="0"/>
              <a:t>Or it would be better to use the real arriving time from the workload traces if available.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Possible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Study the same problem with the configuration of </a:t>
            </a:r>
            <a:r>
              <a:rPr lang="en-US" sz="2000" dirty="0" smtClean="0">
                <a:solidFill>
                  <a:srgbClr val="FF0000"/>
                </a:solidFill>
              </a:rPr>
              <a:t>batteries</a:t>
            </a:r>
            <a:r>
              <a:rPr lang="en-US" sz="2000" dirty="0" smtClean="0"/>
              <a:t>, i.e., green energy can be stored in battery to be used when energy is expensive.</a:t>
            </a:r>
          </a:p>
          <a:p>
            <a:r>
              <a:rPr lang="en-US" sz="2000" dirty="0" smtClean="0"/>
              <a:t>Study of the trade off the </a:t>
            </a:r>
            <a:r>
              <a:rPr lang="en-US" sz="2000" dirty="0"/>
              <a:t>energy saving of turning machines to down state with the energy consumption of replicating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Design mechanisms for the case when jobs are not with bounded delay, but with </a:t>
            </a:r>
            <a:r>
              <a:rPr lang="en-US" sz="2000" dirty="0" smtClean="0">
                <a:solidFill>
                  <a:srgbClr val="FF0000"/>
                </a:solidFill>
              </a:rPr>
              <a:t>arbitrary deadlines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Study problems in the same model with different objective, e.g., consider maximize revenue assuming that complete each job before its deadline will earn some revenue.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Peak Power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186249" y="1860725"/>
            <a:ext cx="19050" cy="1981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86249" y="3808974"/>
            <a:ext cx="3505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1205299" y="2851325"/>
            <a:ext cx="2571750" cy="4572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9071" y="39126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3777049" y="2851326"/>
            <a:ext cx="762000" cy="419101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 rot="16200000">
            <a:off x="1709482" y="3416688"/>
            <a:ext cx="285750" cy="127763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3215074" y="3264932"/>
            <a:ext cx="285750" cy="1600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68410" y="4221036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ff-peak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82498" y="4212213"/>
            <a:ext cx="950901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on-peak</a:t>
            </a:r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1219200" y="1724801"/>
            <a:ext cx="2932671" cy="782594"/>
          </a:xfrm>
          <a:custGeom>
            <a:avLst/>
            <a:gdLst>
              <a:gd name="connsiteX0" fmla="*/ 0 w 2932671"/>
              <a:gd name="connsiteY0" fmla="*/ 659027 h 782594"/>
              <a:gd name="connsiteX1" fmla="*/ 49427 w 2932671"/>
              <a:gd name="connsiteY1" fmla="*/ 617838 h 782594"/>
              <a:gd name="connsiteX2" fmla="*/ 123568 w 2932671"/>
              <a:gd name="connsiteY2" fmla="*/ 576648 h 782594"/>
              <a:gd name="connsiteX3" fmla="*/ 148281 w 2932671"/>
              <a:gd name="connsiteY3" fmla="*/ 551935 h 782594"/>
              <a:gd name="connsiteX4" fmla="*/ 197708 w 2932671"/>
              <a:gd name="connsiteY4" fmla="*/ 518983 h 782594"/>
              <a:gd name="connsiteX5" fmla="*/ 222422 w 2932671"/>
              <a:gd name="connsiteY5" fmla="*/ 502508 h 782594"/>
              <a:gd name="connsiteX6" fmla="*/ 255373 w 2932671"/>
              <a:gd name="connsiteY6" fmla="*/ 453081 h 782594"/>
              <a:gd name="connsiteX7" fmla="*/ 271849 w 2932671"/>
              <a:gd name="connsiteY7" fmla="*/ 428367 h 782594"/>
              <a:gd name="connsiteX8" fmla="*/ 296563 w 2932671"/>
              <a:gd name="connsiteY8" fmla="*/ 403654 h 782594"/>
              <a:gd name="connsiteX9" fmla="*/ 329514 w 2932671"/>
              <a:gd name="connsiteY9" fmla="*/ 354227 h 782594"/>
              <a:gd name="connsiteX10" fmla="*/ 362465 w 2932671"/>
              <a:gd name="connsiteY10" fmla="*/ 304800 h 782594"/>
              <a:gd name="connsiteX11" fmla="*/ 403654 w 2932671"/>
              <a:gd name="connsiteY11" fmla="*/ 255373 h 782594"/>
              <a:gd name="connsiteX12" fmla="*/ 436606 w 2932671"/>
              <a:gd name="connsiteY12" fmla="*/ 214183 h 782594"/>
              <a:gd name="connsiteX13" fmla="*/ 469557 w 2932671"/>
              <a:gd name="connsiteY13" fmla="*/ 164756 h 782594"/>
              <a:gd name="connsiteX14" fmla="*/ 486033 w 2932671"/>
              <a:gd name="connsiteY14" fmla="*/ 140043 h 782594"/>
              <a:gd name="connsiteX15" fmla="*/ 510746 w 2932671"/>
              <a:gd name="connsiteY15" fmla="*/ 123567 h 782594"/>
              <a:gd name="connsiteX16" fmla="*/ 543698 w 2932671"/>
              <a:gd name="connsiteY16" fmla="*/ 82378 h 782594"/>
              <a:gd name="connsiteX17" fmla="*/ 560173 w 2932671"/>
              <a:gd name="connsiteY17" fmla="*/ 57665 h 782594"/>
              <a:gd name="connsiteX18" fmla="*/ 634314 w 2932671"/>
              <a:gd name="connsiteY18" fmla="*/ 24713 h 782594"/>
              <a:gd name="connsiteX19" fmla="*/ 708454 w 2932671"/>
              <a:gd name="connsiteY19" fmla="*/ 0 h 782594"/>
              <a:gd name="connsiteX20" fmla="*/ 823784 w 2932671"/>
              <a:gd name="connsiteY20" fmla="*/ 8238 h 782594"/>
              <a:gd name="connsiteX21" fmla="*/ 873211 w 2932671"/>
              <a:gd name="connsiteY21" fmla="*/ 24713 h 782594"/>
              <a:gd name="connsiteX22" fmla="*/ 897925 w 2932671"/>
              <a:gd name="connsiteY22" fmla="*/ 32951 h 782594"/>
              <a:gd name="connsiteX23" fmla="*/ 922638 w 2932671"/>
              <a:gd name="connsiteY23" fmla="*/ 82378 h 782594"/>
              <a:gd name="connsiteX24" fmla="*/ 947352 w 2932671"/>
              <a:gd name="connsiteY24" fmla="*/ 131805 h 782594"/>
              <a:gd name="connsiteX25" fmla="*/ 963827 w 2932671"/>
              <a:gd name="connsiteY25" fmla="*/ 181232 h 782594"/>
              <a:gd name="connsiteX26" fmla="*/ 996779 w 2932671"/>
              <a:gd name="connsiteY26" fmla="*/ 230659 h 782594"/>
              <a:gd name="connsiteX27" fmla="*/ 1013254 w 2932671"/>
              <a:gd name="connsiteY27" fmla="*/ 255373 h 782594"/>
              <a:gd name="connsiteX28" fmla="*/ 1021492 w 2932671"/>
              <a:gd name="connsiteY28" fmla="*/ 280086 h 782594"/>
              <a:gd name="connsiteX29" fmla="*/ 1046206 w 2932671"/>
              <a:gd name="connsiteY29" fmla="*/ 304800 h 782594"/>
              <a:gd name="connsiteX30" fmla="*/ 1079157 w 2932671"/>
              <a:gd name="connsiteY30" fmla="*/ 354227 h 782594"/>
              <a:gd name="connsiteX31" fmla="*/ 1095633 w 2932671"/>
              <a:gd name="connsiteY31" fmla="*/ 378940 h 782594"/>
              <a:gd name="connsiteX32" fmla="*/ 1128584 w 2932671"/>
              <a:gd name="connsiteY32" fmla="*/ 420129 h 782594"/>
              <a:gd name="connsiteX33" fmla="*/ 1161535 w 2932671"/>
              <a:gd name="connsiteY33" fmla="*/ 477794 h 782594"/>
              <a:gd name="connsiteX34" fmla="*/ 1202725 w 2932671"/>
              <a:gd name="connsiteY34" fmla="*/ 527221 h 782594"/>
              <a:gd name="connsiteX35" fmla="*/ 1252152 w 2932671"/>
              <a:gd name="connsiteY35" fmla="*/ 560173 h 782594"/>
              <a:gd name="connsiteX36" fmla="*/ 1326292 w 2932671"/>
              <a:gd name="connsiteY36" fmla="*/ 584886 h 782594"/>
              <a:gd name="connsiteX37" fmla="*/ 1351006 w 2932671"/>
              <a:gd name="connsiteY37" fmla="*/ 593124 h 782594"/>
              <a:gd name="connsiteX38" fmla="*/ 1375719 w 2932671"/>
              <a:gd name="connsiteY38" fmla="*/ 609600 h 782594"/>
              <a:gd name="connsiteX39" fmla="*/ 1491049 w 2932671"/>
              <a:gd name="connsiteY39" fmla="*/ 642551 h 782594"/>
              <a:gd name="connsiteX40" fmla="*/ 1573427 w 2932671"/>
              <a:gd name="connsiteY40" fmla="*/ 667265 h 782594"/>
              <a:gd name="connsiteX41" fmla="*/ 1598141 w 2932671"/>
              <a:gd name="connsiteY41" fmla="*/ 675502 h 782594"/>
              <a:gd name="connsiteX42" fmla="*/ 1655806 w 2932671"/>
              <a:gd name="connsiteY42" fmla="*/ 683740 h 782594"/>
              <a:gd name="connsiteX43" fmla="*/ 1952368 w 2932671"/>
              <a:gd name="connsiteY43" fmla="*/ 700216 h 782594"/>
              <a:gd name="connsiteX44" fmla="*/ 2042984 w 2932671"/>
              <a:gd name="connsiteY44" fmla="*/ 716692 h 782594"/>
              <a:gd name="connsiteX45" fmla="*/ 2166552 w 2932671"/>
              <a:gd name="connsiteY45" fmla="*/ 724929 h 782594"/>
              <a:gd name="connsiteX46" fmla="*/ 2257168 w 2932671"/>
              <a:gd name="connsiteY46" fmla="*/ 741405 h 782594"/>
              <a:gd name="connsiteX47" fmla="*/ 2479590 w 2932671"/>
              <a:gd name="connsiteY47" fmla="*/ 749643 h 782594"/>
              <a:gd name="connsiteX48" fmla="*/ 2512541 w 2932671"/>
              <a:gd name="connsiteY48" fmla="*/ 757881 h 782594"/>
              <a:gd name="connsiteX49" fmla="*/ 2553730 w 2932671"/>
              <a:gd name="connsiteY49" fmla="*/ 766119 h 782594"/>
              <a:gd name="connsiteX50" fmla="*/ 2578444 w 2932671"/>
              <a:gd name="connsiteY50" fmla="*/ 774356 h 782594"/>
              <a:gd name="connsiteX51" fmla="*/ 2636108 w 2932671"/>
              <a:gd name="connsiteY51" fmla="*/ 782594 h 782594"/>
              <a:gd name="connsiteX52" fmla="*/ 2932671 w 2932671"/>
              <a:gd name="connsiteY52" fmla="*/ 774356 h 78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32671" h="782594">
                <a:moveTo>
                  <a:pt x="0" y="659027"/>
                </a:moveTo>
                <a:cubicBezTo>
                  <a:pt x="16476" y="645297"/>
                  <a:pt x="31582" y="629734"/>
                  <a:pt x="49427" y="617838"/>
                </a:cubicBezTo>
                <a:cubicBezTo>
                  <a:pt x="111582" y="576402"/>
                  <a:pt x="24375" y="675841"/>
                  <a:pt x="123568" y="576648"/>
                </a:cubicBezTo>
                <a:cubicBezTo>
                  <a:pt x="131806" y="568410"/>
                  <a:pt x="139085" y="559087"/>
                  <a:pt x="148281" y="551935"/>
                </a:cubicBezTo>
                <a:cubicBezTo>
                  <a:pt x="163911" y="539778"/>
                  <a:pt x="181232" y="529967"/>
                  <a:pt x="197708" y="518983"/>
                </a:cubicBezTo>
                <a:lnTo>
                  <a:pt x="222422" y="502508"/>
                </a:lnTo>
                <a:lnTo>
                  <a:pt x="255373" y="453081"/>
                </a:lnTo>
                <a:cubicBezTo>
                  <a:pt x="260865" y="444843"/>
                  <a:pt x="264848" y="435368"/>
                  <a:pt x="271849" y="428367"/>
                </a:cubicBezTo>
                <a:cubicBezTo>
                  <a:pt x="280087" y="420129"/>
                  <a:pt x="289411" y="412850"/>
                  <a:pt x="296563" y="403654"/>
                </a:cubicBezTo>
                <a:cubicBezTo>
                  <a:pt x="308720" y="388024"/>
                  <a:pt x="329514" y="354227"/>
                  <a:pt x="329514" y="354227"/>
                </a:cubicBezTo>
                <a:cubicBezTo>
                  <a:pt x="343991" y="310795"/>
                  <a:pt x="328184" y="345938"/>
                  <a:pt x="362465" y="304800"/>
                </a:cubicBezTo>
                <a:cubicBezTo>
                  <a:pt x="419809" y="235987"/>
                  <a:pt x="331456" y="327571"/>
                  <a:pt x="403654" y="255373"/>
                </a:cubicBezTo>
                <a:cubicBezTo>
                  <a:pt x="422206" y="199718"/>
                  <a:pt x="396477" y="260045"/>
                  <a:pt x="436606" y="214183"/>
                </a:cubicBezTo>
                <a:cubicBezTo>
                  <a:pt x="449645" y="199281"/>
                  <a:pt x="458573" y="181232"/>
                  <a:pt x="469557" y="164756"/>
                </a:cubicBezTo>
                <a:cubicBezTo>
                  <a:pt x="475049" y="156518"/>
                  <a:pt x="477795" y="145535"/>
                  <a:pt x="486033" y="140043"/>
                </a:cubicBezTo>
                <a:lnTo>
                  <a:pt x="510746" y="123567"/>
                </a:lnTo>
                <a:cubicBezTo>
                  <a:pt x="526784" y="75455"/>
                  <a:pt x="506436" y="119640"/>
                  <a:pt x="543698" y="82378"/>
                </a:cubicBezTo>
                <a:cubicBezTo>
                  <a:pt x="550699" y="75377"/>
                  <a:pt x="553172" y="64666"/>
                  <a:pt x="560173" y="57665"/>
                </a:cubicBezTo>
                <a:cubicBezTo>
                  <a:pt x="593704" y="24134"/>
                  <a:pt x="585375" y="57338"/>
                  <a:pt x="634314" y="24713"/>
                </a:cubicBezTo>
                <a:cubicBezTo>
                  <a:pt x="672925" y="-1027"/>
                  <a:pt x="649261" y="9866"/>
                  <a:pt x="708454" y="0"/>
                </a:cubicBezTo>
                <a:cubicBezTo>
                  <a:pt x="746897" y="2746"/>
                  <a:pt x="785669" y="2521"/>
                  <a:pt x="823784" y="8238"/>
                </a:cubicBezTo>
                <a:cubicBezTo>
                  <a:pt x="840959" y="10814"/>
                  <a:pt x="856735" y="19221"/>
                  <a:pt x="873211" y="24713"/>
                </a:cubicBezTo>
                <a:lnTo>
                  <a:pt x="897925" y="32951"/>
                </a:lnTo>
                <a:cubicBezTo>
                  <a:pt x="918632" y="95071"/>
                  <a:pt x="890700" y="18500"/>
                  <a:pt x="922638" y="82378"/>
                </a:cubicBezTo>
                <a:cubicBezTo>
                  <a:pt x="956739" y="150581"/>
                  <a:pt x="900141" y="60992"/>
                  <a:pt x="947352" y="131805"/>
                </a:cubicBezTo>
                <a:cubicBezTo>
                  <a:pt x="952844" y="148281"/>
                  <a:pt x="954193" y="166782"/>
                  <a:pt x="963827" y="181232"/>
                </a:cubicBezTo>
                <a:lnTo>
                  <a:pt x="996779" y="230659"/>
                </a:lnTo>
                <a:cubicBezTo>
                  <a:pt x="1002271" y="238897"/>
                  <a:pt x="1010123" y="245980"/>
                  <a:pt x="1013254" y="255373"/>
                </a:cubicBezTo>
                <a:cubicBezTo>
                  <a:pt x="1016000" y="263611"/>
                  <a:pt x="1016675" y="272861"/>
                  <a:pt x="1021492" y="280086"/>
                </a:cubicBezTo>
                <a:cubicBezTo>
                  <a:pt x="1027955" y="289780"/>
                  <a:pt x="1039053" y="295604"/>
                  <a:pt x="1046206" y="304800"/>
                </a:cubicBezTo>
                <a:cubicBezTo>
                  <a:pt x="1058363" y="320430"/>
                  <a:pt x="1068173" y="337751"/>
                  <a:pt x="1079157" y="354227"/>
                </a:cubicBezTo>
                <a:lnTo>
                  <a:pt x="1095633" y="378940"/>
                </a:lnTo>
                <a:cubicBezTo>
                  <a:pt x="1111671" y="427053"/>
                  <a:pt x="1091322" y="382867"/>
                  <a:pt x="1128584" y="420129"/>
                </a:cubicBezTo>
                <a:cubicBezTo>
                  <a:pt x="1141965" y="433510"/>
                  <a:pt x="1152919" y="462716"/>
                  <a:pt x="1161535" y="477794"/>
                </a:cubicBezTo>
                <a:cubicBezTo>
                  <a:pt x="1172415" y="496834"/>
                  <a:pt x="1185199" y="513589"/>
                  <a:pt x="1202725" y="527221"/>
                </a:cubicBezTo>
                <a:cubicBezTo>
                  <a:pt x="1218355" y="539378"/>
                  <a:pt x="1233367" y="553911"/>
                  <a:pt x="1252152" y="560173"/>
                </a:cubicBezTo>
                <a:lnTo>
                  <a:pt x="1326292" y="584886"/>
                </a:lnTo>
                <a:lnTo>
                  <a:pt x="1351006" y="593124"/>
                </a:lnTo>
                <a:cubicBezTo>
                  <a:pt x="1359244" y="598616"/>
                  <a:pt x="1366672" y="605579"/>
                  <a:pt x="1375719" y="609600"/>
                </a:cubicBezTo>
                <a:cubicBezTo>
                  <a:pt x="1423311" y="630752"/>
                  <a:pt x="1438699" y="625101"/>
                  <a:pt x="1491049" y="642551"/>
                </a:cubicBezTo>
                <a:cubicBezTo>
                  <a:pt x="1608454" y="681687"/>
                  <a:pt x="1486314" y="642377"/>
                  <a:pt x="1573427" y="667265"/>
                </a:cubicBezTo>
                <a:cubicBezTo>
                  <a:pt x="1581776" y="669650"/>
                  <a:pt x="1589626" y="673799"/>
                  <a:pt x="1598141" y="675502"/>
                </a:cubicBezTo>
                <a:cubicBezTo>
                  <a:pt x="1617181" y="679310"/>
                  <a:pt x="1636584" y="680994"/>
                  <a:pt x="1655806" y="683740"/>
                </a:cubicBezTo>
                <a:cubicBezTo>
                  <a:pt x="1768523" y="721314"/>
                  <a:pt x="1650974" y="684760"/>
                  <a:pt x="1952368" y="700216"/>
                </a:cubicBezTo>
                <a:cubicBezTo>
                  <a:pt x="2006803" y="703008"/>
                  <a:pt x="1992796" y="711673"/>
                  <a:pt x="2042984" y="716692"/>
                </a:cubicBezTo>
                <a:cubicBezTo>
                  <a:pt x="2084060" y="720799"/>
                  <a:pt x="2125363" y="722183"/>
                  <a:pt x="2166552" y="724929"/>
                </a:cubicBezTo>
                <a:cubicBezTo>
                  <a:pt x="2205087" y="737774"/>
                  <a:pt x="2200957" y="738193"/>
                  <a:pt x="2257168" y="741405"/>
                </a:cubicBezTo>
                <a:cubicBezTo>
                  <a:pt x="2331239" y="745638"/>
                  <a:pt x="2405449" y="746897"/>
                  <a:pt x="2479590" y="749643"/>
                </a:cubicBezTo>
                <a:cubicBezTo>
                  <a:pt x="2490574" y="752389"/>
                  <a:pt x="2501489" y="755425"/>
                  <a:pt x="2512541" y="757881"/>
                </a:cubicBezTo>
                <a:cubicBezTo>
                  <a:pt x="2526209" y="760918"/>
                  <a:pt x="2540146" y="762723"/>
                  <a:pt x="2553730" y="766119"/>
                </a:cubicBezTo>
                <a:cubicBezTo>
                  <a:pt x="2562154" y="768225"/>
                  <a:pt x="2569929" y="772653"/>
                  <a:pt x="2578444" y="774356"/>
                </a:cubicBezTo>
                <a:cubicBezTo>
                  <a:pt x="2597483" y="778164"/>
                  <a:pt x="2616887" y="779848"/>
                  <a:pt x="2636108" y="782594"/>
                </a:cubicBezTo>
                <a:cubicBezTo>
                  <a:pt x="2894216" y="773694"/>
                  <a:pt x="2795326" y="774356"/>
                  <a:pt x="2932671" y="77435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194487" y="1995623"/>
            <a:ext cx="2891481" cy="132832"/>
          </a:xfrm>
          <a:custGeom>
            <a:avLst/>
            <a:gdLst>
              <a:gd name="connsiteX0" fmla="*/ 0 w 2891481"/>
              <a:gd name="connsiteY0" fmla="*/ 132832 h 132832"/>
              <a:gd name="connsiteX1" fmla="*/ 41189 w 2891481"/>
              <a:gd name="connsiteY1" fmla="*/ 124594 h 132832"/>
              <a:gd name="connsiteX2" fmla="*/ 156519 w 2891481"/>
              <a:gd name="connsiteY2" fmla="*/ 116356 h 132832"/>
              <a:gd name="connsiteX3" fmla="*/ 205946 w 2891481"/>
              <a:gd name="connsiteY3" fmla="*/ 99880 h 132832"/>
              <a:gd name="connsiteX4" fmla="*/ 230659 w 2891481"/>
              <a:gd name="connsiteY4" fmla="*/ 91643 h 132832"/>
              <a:gd name="connsiteX5" fmla="*/ 271848 w 2891481"/>
              <a:gd name="connsiteY5" fmla="*/ 99880 h 132832"/>
              <a:gd name="connsiteX6" fmla="*/ 329513 w 2891481"/>
              <a:gd name="connsiteY6" fmla="*/ 108118 h 132832"/>
              <a:gd name="connsiteX7" fmla="*/ 362465 w 2891481"/>
              <a:gd name="connsiteY7" fmla="*/ 116356 h 132832"/>
              <a:gd name="connsiteX8" fmla="*/ 387178 w 2891481"/>
              <a:gd name="connsiteY8" fmla="*/ 124594 h 132832"/>
              <a:gd name="connsiteX9" fmla="*/ 494270 w 2891481"/>
              <a:gd name="connsiteY9" fmla="*/ 132832 h 132832"/>
              <a:gd name="connsiteX10" fmla="*/ 799070 w 2891481"/>
              <a:gd name="connsiteY10" fmla="*/ 124594 h 132832"/>
              <a:gd name="connsiteX11" fmla="*/ 832021 w 2891481"/>
              <a:gd name="connsiteY11" fmla="*/ 116356 h 132832"/>
              <a:gd name="connsiteX12" fmla="*/ 897924 w 2891481"/>
              <a:gd name="connsiteY12" fmla="*/ 108118 h 132832"/>
              <a:gd name="connsiteX13" fmla="*/ 955589 w 2891481"/>
              <a:gd name="connsiteY13" fmla="*/ 99880 h 132832"/>
              <a:gd name="connsiteX14" fmla="*/ 1334530 w 2891481"/>
              <a:gd name="connsiteY14" fmla="*/ 91643 h 132832"/>
              <a:gd name="connsiteX15" fmla="*/ 1647567 w 2891481"/>
              <a:gd name="connsiteY15" fmla="*/ 91643 h 132832"/>
              <a:gd name="connsiteX16" fmla="*/ 1804086 w 2891481"/>
              <a:gd name="connsiteY16" fmla="*/ 83405 h 132832"/>
              <a:gd name="connsiteX17" fmla="*/ 1828800 w 2891481"/>
              <a:gd name="connsiteY17" fmla="*/ 66929 h 132832"/>
              <a:gd name="connsiteX18" fmla="*/ 1853513 w 2891481"/>
              <a:gd name="connsiteY18" fmla="*/ 58691 h 132832"/>
              <a:gd name="connsiteX19" fmla="*/ 2183027 w 2891481"/>
              <a:gd name="connsiteY19" fmla="*/ 50453 h 132832"/>
              <a:gd name="connsiteX20" fmla="*/ 2438400 w 2891481"/>
              <a:gd name="connsiteY20" fmla="*/ 33978 h 132832"/>
              <a:gd name="connsiteX21" fmla="*/ 2487827 w 2891481"/>
              <a:gd name="connsiteY21" fmla="*/ 25740 h 132832"/>
              <a:gd name="connsiteX22" fmla="*/ 2702011 w 2891481"/>
              <a:gd name="connsiteY22" fmla="*/ 17502 h 132832"/>
              <a:gd name="connsiteX23" fmla="*/ 2734962 w 2891481"/>
              <a:gd name="connsiteY23" fmla="*/ 9264 h 132832"/>
              <a:gd name="connsiteX24" fmla="*/ 2759676 w 2891481"/>
              <a:gd name="connsiteY24" fmla="*/ 1026 h 132832"/>
              <a:gd name="connsiteX25" fmla="*/ 2891481 w 2891481"/>
              <a:gd name="connsiteY25" fmla="*/ 1026 h 13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91481" h="132832">
                <a:moveTo>
                  <a:pt x="0" y="132832"/>
                </a:moveTo>
                <a:cubicBezTo>
                  <a:pt x="13730" y="130086"/>
                  <a:pt x="27264" y="126060"/>
                  <a:pt x="41189" y="124594"/>
                </a:cubicBezTo>
                <a:cubicBezTo>
                  <a:pt x="79519" y="120559"/>
                  <a:pt x="118404" y="122073"/>
                  <a:pt x="156519" y="116356"/>
                </a:cubicBezTo>
                <a:cubicBezTo>
                  <a:pt x="173694" y="113780"/>
                  <a:pt x="189470" y="105372"/>
                  <a:pt x="205946" y="99880"/>
                </a:cubicBezTo>
                <a:lnTo>
                  <a:pt x="230659" y="91643"/>
                </a:lnTo>
                <a:cubicBezTo>
                  <a:pt x="244389" y="94389"/>
                  <a:pt x="258037" y="97578"/>
                  <a:pt x="271848" y="99880"/>
                </a:cubicBezTo>
                <a:cubicBezTo>
                  <a:pt x="291001" y="103072"/>
                  <a:pt x="310409" y="104645"/>
                  <a:pt x="329513" y="108118"/>
                </a:cubicBezTo>
                <a:cubicBezTo>
                  <a:pt x="340652" y="110143"/>
                  <a:pt x="351579" y="113246"/>
                  <a:pt x="362465" y="116356"/>
                </a:cubicBezTo>
                <a:cubicBezTo>
                  <a:pt x="370814" y="118742"/>
                  <a:pt x="378562" y="123517"/>
                  <a:pt x="387178" y="124594"/>
                </a:cubicBezTo>
                <a:cubicBezTo>
                  <a:pt x="422704" y="129035"/>
                  <a:pt x="458573" y="130086"/>
                  <a:pt x="494270" y="132832"/>
                </a:cubicBezTo>
                <a:cubicBezTo>
                  <a:pt x="595870" y="130086"/>
                  <a:pt x="697554" y="129546"/>
                  <a:pt x="799070" y="124594"/>
                </a:cubicBezTo>
                <a:cubicBezTo>
                  <a:pt x="810378" y="124042"/>
                  <a:pt x="820853" y="118217"/>
                  <a:pt x="832021" y="116356"/>
                </a:cubicBezTo>
                <a:cubicBezTo>
                  <a:pt x="853858" y="112716"/>
                  <a:pt x="875980" y="111044"/>
                  <a:pt x="897924" y="108118"/>
                </a:cubicBezTo>
                <a:cubicBezTo>
                  <a:pt x="917170" y="105552"/>
                  <a:pt x="936186" y="100612"/>
                  <a:pt x="955589" y="99880"/>
                </a:cubicBezTo>
                <a:cubicBezTo>
                  <a:pt x="1081843" y="95116"/>
                  <a:pt x="1208216" y="94389"/>
                  <a:pt x="1334530" y="91643"/>
                </a:cubicBezTo>
                <a:cubicBezTo>
                  <a:pt x="1452755" y="52233"/>
                  <a:pt x="1325106" y="91643"/>
                  <a:pt x="1647567" y="91643"/>
                </a:cubicBezTo>
                <a:cubicBezTo>
                  <a:pt x="1699812" y="91643"/>
                  <a:pt x="1751913" y="86151"/>
                  <a:pt x="1804086" y="83405"/>
                </a:cubicBezTo>
                <a:cubicBezTo>
                  <a:pt x="1812324" y="77913"/>
                  <a:pt x="1819944" y="71357"/>
                  <a:pt x="1828800" y="66929"/>
                </a:cubicBezTo>
                <a:cubicBezTo>
                  <a:pt x="1836567" y="63046"/>
                  <a:pt x="1844839" y="59094"/>
                  <a:pt x="1853513" y="58691"/>
                </a:cubicBezTo>
                <a:cubicBezTo>
                  <a:pt x="1963267" y="53586"/>
                  <a:pt x="2073189" y="53199"/>
                  <a:pt x="2183027" y="50453"/>
                </a:cubicBezTo>
                <a:cubicBezTo>
                  <a:pt x="2283002" y="17131"/>
                  <a:pt x="2178912" y="49242"/>
                  <a:pt x="2438400" y="33978"/>
                </a:cubicBezTo>
                <a:cubicBezTo>
                  <a:pt x="2455074" y="32997"/>
                  <a:pt x="2471157" y="26782"/>
                  <a:pt x="2487827" y="25740"/>
                </a:cubicBezTo>
                <a:cubicBezTo>
                  <a:pt x="2559135" y="21283"/>
                  <a:pt x="2630616" y="20248"/>
                  <a:pt x="2702011" y="17502"/>
                </a:cubicBezTo>
                <a:cubicBezTo>
                  <a:pt x="2712995" y="14756"/>
                  <a:pt x="2724076" y="12374"/>
                  <a:pt x="2734962" y="9264"/>
                </a:cubicBezTo>
                <a:cubicBezTo>
                  <a:pt x="2743311" y="6878"/>
                  <a:pt x="2751004" y="1482"/>
                  <a:pt x="2759676" y="1026"/>
                </a:cubicBezTo>
                <a:cubicBezTo>
                  <a:pt x="2803550" y="-1283"/>
                  <a:pt x="2847546" y="1026"/>
                  <a:pt x="2891481" y="102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916" y="1537559"/>
            <a:ext cx="4298806" cy="646331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Has smaller peak power, </a:t>
            </a:r>
          </a:p>
          <a:p>
            <a:r>
              <a:rPr lang="en-US" dirty="0" smtClean="0"/>
              <a:t>but consume more expensive brown energy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39049" y="2481297"/>
            <a:ext cx="4147930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Has larger peak power, </a:t>
            </a:r>
          </a:p>
          <a:p>
            <a:r>
              <a:rPr lang="en-US" dirty="0" smtClean="0"/>
              <a:t>but consume less expensive brown energy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38" idx="25"/>
          </p:cNvCxnSpPr>
          <p:nvPr/>
        </p:nvCxnSpPr>
        <p:spPr>
          <a:xfrm flipH="1">
            <a:off x="4085968" y="1724801"/>
            <a:ext cx="360948" cy="2718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 flipV="1">
            <a:off x="4158050" y="2481297"/>
            <a:ext cx="380999" cy="3231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66800" y="5029200"/>
            <a:ext cx="748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 we could find the best power that tradeoff the peak power consumption</a:t>
            </a:r>
          </a:p>
          <a:p>
            <a:r>
              <a:rPr lang="en-US" dirty="0" smtClean="0"/>
              <a:t>and the brown energy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852" y="-330107"/>
            <a:ext cx="5620470" cy="1143000"/>
          </a:xfrm>
        </p:spPr>
        <p:txBody>
          <a:bodyPr/>
          <a:lstStyle/>
          <a:p>
            <a:r>
              <a:rPr lang="en-US" dirty="0" smtClean="0"/>
              <a:t>Green Data Center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76" y="2057400"/>
            <a:ext cx="177996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93843"/>
            <a:ext cx="140685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627" y="3517993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Green Energy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05" y="4114800"/>
            <a:ext cx="472204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2386264">
            <a:off x="2079202" y="3445265"/>
            <a:ext cx="1082967" cy="52060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30" y="1524000"/>
            <a:ext cx="2203996" cy="15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7775554">
            <a:off x="5307088" y="3350205"/>
            <a:ext cx="1231543" cy="52197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1434" y="3464198"/>
            <a:ext cx="166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Brown energy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8669" y="5638800"/>
            <a:ext cx="131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Center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28079" y="16002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Solar panel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1138806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89" y="457200"/>
            <a:ext cx="7467600" cy="655638"/>
          </a:xfrm>
        </p:spPr>
        <p:txBody>
          <a:bodyPr/>
          <a:lstStyle/>
          <a:p>
            <a:pPr algn="ctr"/>
            <a:r>
              <a:rPr lang="en-US" dirty="0" smtClean="0"/>
              <a:t>Energy Charging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17979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Dynamic brown energy </a:t>
                </a:r>
              </a:p>
              <a:p>
                <a:pPr lvl="1"/>
                <a:r>
                  <a:rPr lang="en-US" sz="2400" dirty="0" smtClean="0"/>
                  <a:t>On-peak: expensive</a:t>
                </a:r>
              </a:p>
              <a:p>
                <a:pPr lvl="1"/>
                <a:r>
                  <a:rPr lang="en-US" sz="2400" dirty="0" smtClean="0"/>
                  <a:t>Off-peak: cheap</a:t>
                </a:r>
              </a:p>
              <a:p>
                <a:r>
                  <a:rPr lang="en-US" dirty="0" smtClean="0"/>
                  <a:t>Peak Power Charge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</a:rPr>
                      <m:t>𝑝𝑒𝑎𝑘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𝑝𝑜𝑤𝑒𝑟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𝑝𝑒𝑎𝑘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𝑝𝑜𝑤𝑒𝑟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the highest period of brown power usage</a:t>
                </a:r>
              </a:p>
              <a:p>
                <a:pPr lvl="1"/>
                <a:r>
                  <a:rPr lang="en-US" sz="2400" dirty="0"/>
                  <a:t> </a:t>
                </a:r>
                <a:r>
                  <a:rPr lang="en-US" sz="2400" dirty="0" smtClean="0"/>
                  <a:t>each period: 15 min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17979"/>
                <a:ext cx="8229600" cy="4525963"/>
              </a:xfrm>
              <a:blipFill rotWithShape="1">
                <a:blip r:embed="rId2"/>
                <a:stretch>
                  <a:fillRect l="-296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458289" y="4214339"/>
            <a:ext cx="3871495" cy="2028914"/>
            <a:chOff x="4458289" y="4214339"/>
            <a:chExt cx="3871495" cy="202891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5296489" y="4306672"/>
              <a:ext cx="19050" cy="16002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296489" y="5873921"/>
              <a:ext cx="238779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70553" y="587392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8289" y="4306672"/>
              <a:ext cx="78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47203" y="4491338"/>
              <a:ext cx="1853513" cy="1128584"/>
            </a:xfrm>
            <a:custGeom>
              <a:avLst/>
              <a:gdLst>
                <a:gd name="connsiteX0" fmla="*/ 0 w 1853513"/>
                <a:gd name="connsiteY0" fmla="*/ 1128584 h 1128584"/>
                <a:gd name="connsiteX1" fmla="*/ 16475 w 1853513"/>
                <a:gd name="connsiteY1" fmla="*/ 1062681 h 1128584"/>
                <a:gd name="connsiteX2" fmla="*/ 32951 w 1853513"/>
                <a:gd name="connsiteY2" fmla="*/ 1037968 h 1128584"/>
                <a:gd name="connsiteX3" fmla="*/ 82378 w 1853513"/>
                <a:gd name="connsiteY3" fmla="*/ 939114 h 1128584"/>
                <a:gd name="connsiteX4" fmla="*/ 98854 w 1853513"/>
                <a:gd name="connsiteY4" fmla="*/ 914400 h 1128584"/>
                <a:gd name="connsiteX5" fmla="*/ 148281 w 1853513"/>
                <a:gd name="connsiteY5" fmla="*/ 864973 h 1128584"/>
                <a:gd name="connsiteX6" fmla="*/ 189470 w 1853513"/>
                <a:gd name="connsiteY6" fmla="*/ 823784 h 1128584"/>
                <a:gd name="connsiteX7" fmla="*/ 205945 w 1853513"/>
                <a:gd name="connsiteY7" fmla="*/ 799071 h 1128584"/>
                <a:gd name="connsiteX8" fmla="*/ 255372 w 1853513"/>
                <a:gd name="connsiteY8" fmla="*/ 774357 h 1128584"/>
                <a:gd name="connsiteX9" fmla="*/ 288324 w 1853513"/>
                <a:gd name="connsiteY9" fmla="*/ 766119 h 1128584"/>
                <a:gd name="connsiteX10" fmla="*/ 337751 w 1853513"/>
                <a:gd name="connsiteY10" fmla="*/ 774357 h 1128584"/>
                <a:gd name="connsiteX11" fmla="*/ 370702 w 1853513"/>
                <a:gd name="connsiteY11" fmla="*/ 823784 h 1128584"/>
                <a:gd name="connsiteX12" fmla="*/ 395416 w 1853513"/>
                <a:gd name="connsiteY12" fmla="*/ 848498 h 1128584"/>
                <a:gd name="connsiteX13" fmla="*/ 436605 w 1853513"/>
                <a:gd name="connsiteY13" fmla="*/ 922638 h 1128584"/>
                <a:gd name="connsiteX14" fmla="*/ 453081 w 1853513"/>
                <a:gd name="connsiteY14" fmla="*/ 947352 h 1128584"/>
                <a:gd name="connsiteX15" fmla="*/ 461318 w 1853513"/>
                <a:gd name="connsiteY15" fmla="*/ 972065 h 1128584"/>
                <a:gd name="connsiteX16" fmla="*/ 551935 w 1853513"/>
                <a:gd name="connsiteY16" fmla="*/ 980303 h 1128584"/>
                <a:gd name="connsiteX17" fmla="*/ 576648 w 1853513"/>
                <a:gd name="connsiteY17" fmla="*/ 972065 h 1128584"/>
                <a:gd name="connsiteX18" fmla="*/ 593124 w 1853513"/>
                <a:gd name="connsiteY18" fmla="*/ 922638 h 1128584"/>
                <a:gd name="connsiteX19" fmla="*/ 601362 w 1853513"/>
                <a:gd name="connsiteY19" fmla="*/ 897925 h 1128584"/>
                <a:gd name="connsiteX20" fmla="*/ 609600 w 1853513"/>
                <a:gd name="connsiteY20" fmla="*/ 873211 h 1128584"/>
                <a:gd name="connsiteX21" fmla="*/ 617837 w 1853513"/>
                <a:gd name="connsiteY21" fmla="*/ 848498 h 1128584"/>
                <a:gd name="connsiteX22" fmla="*/ 626075 w 1853513"/>
                <a:gd name="connsiteY22" fmla="*/ 716692 h 1128584"/>
                <a:gd name="connsiteX23" fmla="*/ 650789 w 1853513"/>
                <a:gd name="connsiteY23" fmla="*/ 642552 h 1128584"/>
                <a:gd name="connsiteX24" fmla="*/ 659027 w 1853513"/>
                <a:gd name="connsiteY24" fmla="*/ 617838 h 1128584"/>
                <a:gd name="connsiteX25" fmla="*/ 691978 w 1853513"/>
                <a:gd name="connsiteY25" fmla="*/ 568411 h 1128584"/>
                <a:gd name="connsiteX26" fmla="*/ 700216 w 1853513"/>
                <a:gd name="connsiteY26" fmla="*/ 543698 h 1128584"/>
                <a:gd name="connsiteX27" fmla="*/ 741405 w 1853513"/>
                <a:gd name="connsiteY27" fmla="*/ 494271 h 1128584"/>
                <a:gd name="connsiteX28" fmla="*/ 766118 w 1853513"/>
                <a:gd name="connsiteY28" fmla="*/ 477795 h 1128584"/>
                <a:gd name="connsiteX29" fmla="*/ 815545 w 1853513"/>
                <a:gd name="connsiteY29" fmla="*/ 461319 h 1128584"/>
                <a:gd name="connsiteX30" fmla="*/ 864972 w 1853513"/>
                <a:gd name="connsiteY30" fmla="*/ 527222 h 1128584"/>
                <a:gd name="connsiteX31" fmla="*/ 897924 w 1853513"/>
                <a:gd name="connsiteY31" fmla="*/ 576649 h 1128584"/>
                <a:gd name="connsiteX32" fmla="*/ 922637 w 1853513"/>
                <a:gd name="connsiteY32" fmla="*/ 650789 h 1128584"/>
                <a:gd name="connsiteX33" fmla="*/ 939113 w 1853513"/>
                <a:gd name="connsiteY33" fmla="*/ 700216 h 1128584"/>
                <a:gd name="connsiteX34" fmla="*/ 972064 w 1853513"/>
                <a:gd name="connsiteY34" fmla="*/ 799071 h 1128584"/>
                <a:gd name="connsiteX35" fmla="*/ 988540 w 1853513"/>
                <a:gd name="connsiteY35" fmla="*/ 848498 h 1128584"/>
                <a:gd name="connsiteX36" fmla="*/ 996778 w 1853513"/>
                <a:gd name="connsiteY36" fmla="*/ 955589 h 1128584"/>
                <a:gd name="connsiteX37" fmla="*/ 1070918 w 1853513"/>
                <a:gd name="connsiteY37" fmla="*/ 922638 h 1128584"/>
                <a:gd name="connsiteX38" fmla="*/ 1079156 w 1853513"/>
                <a:gd name="connsiteY38" fmla="*/ 683741 h 1128584"/>
                <a:gd name="connsiteX39" fmla="*/ 1087394 w 1853513"/>
                <a:gd name="connsiteY39" fmla="*/ 650789 h 1128584"/>
                <a:gd name="connsiteX40" fmla="*/ 1103870 w 1853513"/>
                <a:gd name="connsiteY40" fmla="*/ 601362 h 1128584"/>
                <a:gd name="connsiteX41" fmla="*/ 1128583 w 1853513"/>
                <a:gd name="connsiteY41" fmla="*/ 469557 h 1128584"/>
                <a:gd name="connsiteX42" fmla="*/ 1145059 w 1853513"/>
                <a:gd name="connsiteY42" fmla="*/ 403654 h 1128584"/>
                <a:gd name="connsiteX43" fmla="*/ 1153297 w 1853513"/>
                <a:gd name="connsiteY43" fmla="*/ 329514 h 1128584"/>
                <a:gd name="connsiteX44" fmla="*/ 1161535 w 1853513"/>
                <a:gd name="connsiteY44" fmla="*/ 304800 h 1128584"/>
                <a:gd name="connsiteX45" fmla="*/ 1169772 w 1853513"/>
                <a:gd name="connsiteY45" fmla="*/ 82379 h 1128584"/>
                <a:gd name="connsiteX46" fmla="*/ 1178010 w 1853513"/>
                <a:gd name="connsiteY46" fmla="*/ 57665 h 1128584"/>
                <a:gd name="connsiteX47" fmla="*/ 1194486 w 1853513"/>
                <a:gd name="connsiteY47" fmla="*/ 0 h 1128584"/>
                <a:gd name="connsiteX48" fmla="*/ 1210962 w 1853513"/>
                <a:gd name="connsiteY48" fmla="*/ 24714 h 1128584"/>
                <a:gd name="connsiteX49" fmla="*/ 1219200 w 1853513"/>
                <a:gd name="connsiteY49" fmla="*/ 65903 h 1128584"/>
                <a:gd name="connsiteX50" fmla="*/ 1227437 w 1853513"/>
                <a:gd name="connsiteY50" fmla="*/ 98854 h 1128584"/>
                <a:gd name="connsiteX51" fmla="*/ 1243913 w 1853513"/>
                <a:gd name="connsiteY51" fmla="*/ 527222 h 1128584"/>
                <a:gd name="connsiteX52" fmla="*/ 1252151 w 1853513"/>
                <a:gd name="connsiteY52" fmla="*/ 551935 h 1128584"/>
                <a:gd name="connsiteX53" fmla="*/ 1260389 w 1853513"/>
                <a:gd name="connsiteY53" fmla="*/ 584887 h 1128584"/>
                <a:gd name="connsiteX54" fmla="*/ 1268627 w 1853513"/>
                <a:gd name="connsiteY54" fmla="*/ 626076 h 1128584"/>
                <a:gd name="connsiteX55" fmla="*/ 1285102 w 1853513"/>
                <a:gd name="connsiteY55" fmla="*/ 675503 h 1128584"/>
                <a:gd name="connsiteX56" fmla="*/ 1293340 w 1853513"/>
                <a:gd name="connsiteY56" fmla="*/ 724930 h 1128584"/>
                <a:gd name="connsiteX57" fmla="*/ 1301578 w 1853513"/>
                <a:gd name="connsiteY57" fmla="*/ 749644 h 1128584"/>
                <a:gd name="connsiteX58" fmla="*/ 1318054 w 1853513"/>
                <a:gd name="connsiteY58" fmla="*/ 823784 h 1128584"/>
                <a:gd name="connsiteX59" fmla="*/ 1334529 w 1853513"/>
                <a:gd name="connsiteY59" fmla="*/ 873211 h 1128584"/>
                <a:gd name="connsiteX60" fmla="*/ 1342767 w 1853513"/>
                <a:gd name="connsiteY60" fmla="*/ 914400 h 1128584"/>
                <a:gd name="connsiteX61" fmla="*/ 1383956 w 1853513"/>
                <a:gd name="connsiteY61" fmla="*/ 955589 h 1128584"/>
                <a:gd name="connsiteX62" fmla="*/ 1433383 w 1853513"/>
                <a:gd name="connsiteY62" fmla="*/ 972065 h 1128584"/>
                <a:gd name="connsiteX63" fmla="*/ 1449859 w 1853513"/>
                <a:gd name="connsiteY63" fmla="*/ 947352 h 1128584"/>
                <a:gd name="connsiteX64" fmla="*/ 1466335 w 1853513"/>
                <a:gd name="connsiteY64" fmla="*/ 897925 h 1128584"/>
                <a:gd name="connsiteX65" fmla="*/ 1474572 w 1853513"/>
                <a:gd name="connsiteY65" fmla="*/ 873211 h 1128584"/>
                <a:gd name="connsiteX66" fmla="*/ 1482810 w 1853513"/>
                <a:gd name="connsiteY66" fmla="*/ 823784 h 1128584"/>
                <a:gd name="connsiteX67" fmla="*/ 1507524 w 1853513"/>
                <a:gd name="connsiteY67" fmla="*/ 741406 h 1128584"/>
                <a:gd name="connsiteX68" fmla="*/ 1532237 w 1853513"/>
                <a:gd name="connsiteY68" fmla="*/ 659027 h 1128584"/>
                <a:gd name="connsiteX69" fmla="*/ 1548713 w 1853513"/>
                <a:gd name="connsiteY69" fmla="*/ 634314 h 1128584"/>
                <a:gd name="connsiteX70" fmla="*/ 1573427 w 1853513"/>
                <a:gd name="connsiteY70" fmla="*/ 617838 h 1128584"/>
                <a:gd name="connsiteX71" fmla="*/ 1622854 w 1853513"/>
                <a:gd name="connsiteY71" fmla="*/ 626076 h 1128584"/>
                <a:gd name="connsiteX72" fmla="*/ 1647567 w 1853513"/>
                <a:gd name="connsiteY72" fmla="*/ 634314 h 1128584"/>
                <a:gd name="connsiteX73" fmla="*/ 1672281 w 1853513"/>
                <a:gd name="connsiteY73" fmla="*/ 667265 h 1128584"/>
                <a:gd name="connsiteX74" fmla="*/ 1721708 w 1853513"/>
                <a:gd name="connsiteY74" fmla="*/ 716692 h 1128584"/>
                <a:gd name="connsiteX75" fmla="*/ 1746421 w 1853513"/>
                <a:gd name="connsiteY75" fmla="*/ 749644 h 1128584"/>
                <a:gd name="connsiteX76" fmla="*/ 1787610 w 1853513"/>
                <a:gd name="connsiteY76" fmla="*/ 799071 h 1128584"/>
                <a:gd name="connsiteX77" fmla="*/ 1804086 w 1853513"/>
                <a:gd name="connsiteY77" fmla="*/ 848498 h 1128584"/>
                <a:gd name="connsiteX78" fmla="*/ 1820562 w 1853513"/>
                <a:gd name="connsiteY78" fmla="*/ 897925 h 1128584"/>
                <a:gd name="connsiteX79" fmla="*/ 1845275 w 1853513"/>
                <a:gd name="connsiteY79" fmla="*/ 980303 h 1128584"/>
                <a:gd name="connsiteX80" fmla="*/ 1853513 w 1853513"/>
                <a:gd name="connsiteY80" fmla="*/ 996779 h 11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853513" h="1128584">
                  <a:moveTo>
                    <a:pt x="0" y="1128584"/>
                  </a:moveTo>
                  <a:cubicBezTo>
                    <a:pt x="3133" y="1112916"/>
                    <a:pt x="8031" y="1079569"/>
                    <a:pt x="16475" y="1062681"/>
                  </a:cubicBezTo>
                  <a:cubicBezTo>
                    <a:pt x="20903" y="1053826"/>
                    <a:pt x="27459" y="1046206"/>
                    <a:pt x="32951" y="1037968"/>
                  </a:cubicBezTo>
                  <a:cubicBezTo>
                    <a:pt x="55689" y="969756"/>
                    <a:pt x="39794" y="1002991"/>
                    <a:pt x="82378" y="939114"/>
                  </a:cubicBezTo>
                  <a:cubicBezTo>
                    <a:pt x="87870" y="930876"/>
                    <a:pt x="91853" y="921401"/>
                    <a:pt x="98854" y="914400"/>
                  </a:cubicBezTo>
                  <a:cubicBezTo>
                    <a:pt x="115330" y="897924"/>
                    <a:pt x="135357" y="884360"/>
                    <a:pt x="148281" y="864973"/>
                  </a:cubicBezTo>
                  <a:cubicBezTo>
                    <a:pt x="170248" y="832022"/>
                    <a:pt x="156518" y="845752"/>
                    <a:pt x="189470" y="823784"/>
                  </a:cubicBezTo>
                  <a:cubicBezTo>
                    <a:pt x="194962" y="815546"/>
                    <a:pt x="198944" y="806072"/>
                    <a:pt x="205945" y="799071"/>
                  </a:cubicBezTo>
                  <a:cubicBezTo>
                    <a:pt x="220386" y="784630"/>
                    <a:pt x="236612" y="779717"/>
                    <a:pt x="255372" y="774357"/>
                  </a:cubicBezTo>
                  <a:cubicBezTo>
                    <a:pt x="266258" y="771247"/>
                    <a:pt x="277340" y="768865"/>
                    <a:pt x="288324" y="766119"/>
                  </a:cubicBezTo>
                  <a:cubicBezTo>
                    <a:pt x="304800" y="768865"/>
                    <a:pt x="322488" y="767573"/>
                    <a:pt x="337751" y="774357"/>
                  </a:cubicBezTo>
                  <a:cubicBezTo>
                    <a:pt x="375094" y="790954"/>
                    <a:pt x="353942" y="798645"/>
                    <a:pt x="370702" y="823784"/>
                  </a:cubicBezTo>
                  <a:cubicBezTo>
                    <a:pt x="377165" y="833478"/>
                    <a:pt x="387178" y="840260"/>
                    <a:pt x="395416" y="848498"/>
                  </a:cubicBezTo>
                  <a:cubicBezTo>
                    <a:pt x="409916" y="891996"/>
                    <a:pt x="398838" y="865986"/>
                    <a:pt x="436605" y="922638"/>
                  </a:cubicBezTo>
                  <a:lnTo>
                    <a:pt x="453081" y="947352"/>
                  </a:lnTo>
                  <a:cubicBezTo>
                    <a:pt x="455827" y="955590"/>
                    <a:pt x="455894" y="965285"/>
                    <a:pt x="461318" y="972065"/>
                  </a:cubicBezTo>
                  <a:cubicBezTo>
                    <a:pt x="486153" y="1003109"/>
                    <a:pt x="517126" y="984654"/>
                    <a:pt x="551935" y="980303"/>
                  </a:cubicBezTo>
                  <a:cubicBezTo>
                    <a:pt x="560173" y="977557"/>
                    <a:pt x="571601" y="979131"/>
                    <a:pt x="576648" y="972065"/>
                  </a:cubicBezTo>
                  <a:cubicBezTo>
                    <a:pt x="586742" y="957933"/>
                    <a:pt x="587632" y="939114"/>
                    <a:pt x="593124" y="922638"/>
                  </a:cubicBezTo>
                  <a:lnTo>
                    <a:pt x="601362" y="897925"/>
                  </a:lnTo>
                  <a:lnTo>
                    <a:pt x="609600" y="873211"/>
                  </a:lnTo>
                  <a:lnTo>
                    <a:pt x="617837" y="848498"/>
                  </a:lnTo>
                  <a:cubicBezTo>
                    <a:pt x="620583" y="804563"/>
                    <a:pt x="620127" y="760309"/>
                    <a:pt x="626075" y="716692"/>
                  </a:cubicBezTo>
                  <a:cubicBezTo>
                    <a:pt x="626075" y="716689"/>
                    <a:pt x="646670" y="654910"/>
                    <a:pt x="650789" y="642552"/>
                  </a:cubicBezTo>
                  <a:cubicBezTo>
                    <a:pt x="653535" y="634314"/>
                    <a:pt x="654210" y="625063"/>
                    <a:pt x="659027" y="617838"/>
                  </a:cubicBezTo>
                  <a:cubicBezTo>
                    <a:pt x="670011" y="601362"/>
                    <a:pt x="685716" y="587196"/>
                    <a:pt x="691978" y="568411"/>
                  </a:cubicBezTo>
                  <a:cubicBezTo>
                    <a:pt x="694724" y="560173"/>
                    <a:pt x="696333" y="551465"/>
                    <a:pt x="700216" y="543698"/>
                  </a:cubicBezTo>
                  <a:cubicBezTo>
                    <a:pt x="709475" y="525180"/>
                    <a:pt x="725785" y="507288"/>
                    <a:pt x="741405" y="494271"/>
                  </a:cubicBezTo>
                  <a:cubicBezTo>
                    <a:pt x="749011" y="487933"/>
                    <a:pt x="757071" y="481816"/>
                    <a:pt x="766118" y="477795"/>
                  </a:cubicBezTo>
                  <a:cubicBezTo>
                    <a:pt x="781988" y="470741"/>
                    <a:pt x="815545" y="461319"/>
                    <a:pt x="815545" y="461319"/>
                  </a:cubicBezTo>
                  <a:cubicBezTo>
                    <a:pt x="871997" y="517771"/>
                    <a:pt x="829837" y="468664"/>
                    <a:pt x="864972" y="527222"/>
                  </a:cubicBezTo>
                  <a:cubicBezTo>
                    <a:pt x="875160" y="544202"/>
                    <a:pt x="891662" y="557864"/>
                    <a:pt x="897924" y="576649"/>
                  </a:cubicBezTo>
                  <a:lnTo>
                    <a:pt x="922637" y="650789"/>
                  </a:lnTo>
                  <a:cubicBezTo>
                    <a:pt x="922638" y="650791"/>
                    <a:pt x="939112" y="700213"/>
                    <a:pt x="939113" y="700216"/>
                  </a:cubicBezTo>
                  <a:cubicBezTo>
                    <a:pt x="976269" y="774528"/>
                    <a:pt x="933151" y="682336"/>
                    <a:pt x="972064" y="799071"/>
                  </a:cubicBezTo>
                  <a:lnTo>
                    <a:pt x="988540" y="848498"/>
                  </a:lnTo>
                  <a:cubicBezTo>
                    <a:pt x="991286" y="884195"/>
                    <a:pt x="975296" y="926947"/>
                    <a:pt x="996778" y="955589"/>
                  </a:cubicBezTo>
                  <a:cubicBezTo>
                    <a:pt x="1046221" y="1021513"/>
                    <a:pt x="1065517" y="938844"/>
                    <a:pt x="1070918" y="922638"/>
                  </a:cubicBezTo>
                  <a:cubicBezTo>
                    <a:pt x="1073664" y="843006"/>
                    <a:pt x="1074336" y="763275"/>
                    <a:pt x="1079156" y="683741"/>
                  </a:cubicBezTo>
                  <a:cubicBezTo>
                    <a:pt x="1079841" y="672440"/>
                    <a:pt x="1084141" y="661634"/>
                    <a:pt x="1087394" y="650789"/>
                  </a:cubicBezTo>
                  <a:cubicBezTo>
                    <a:pt x="1092384" y="634155"/>
                    <a:pt x="1103870" y="601362"/>
                    <a:pt x="1103870" y="601362"/>
                  </a:cubicBezTo>
                  <a:cubicBezTo>
                    <a:pt x="1118953" y="435457"/>
                    <a:pt x="1098160" y="568434"/>
                    <a:pt x="1128583" y="469557"/>
                  </a:cubicBezTo>
                  <a:cubicBezTo>
                    <a:pt x="1135242" y="447915"/>
                    <a:pt x="1145059" y="403654"/>
                    <a:pt x="1145059" y="403654"/>
                  </a:cubicBezTo>
                  <a:cubicBezTo>
                    <a:pt x="1147805" y="378941"/>
                    <a:pt x="1149209" y="354041"/>
                    <a:pt x="1153297" y="329514"/>
                  </a:cubicBezTo>
                  <a:cubicBezTo>
                    <a:pt x="1154725" y="320949"/>
                    <a:pt x="1160957" y="313464"/>
                    <a:pt x="1161535" y="304800"/>
                  </a:cubicBezTo>
                  <a:cubicBezTo>
                    <a:pt x="1166470" y="230773"/>
                    <a:pt x="1164837" y="156406"/>
                    <a:pt x="1169772" y="82379"/>
                  </a:cubicBezTo>
                  <a:cubicBezTo>
                    <a:pt x="1170350" y="73715"/>
                    <a:pt x="1175624" y="66014"/>
                    <a:pt x="1178010" y="57665"/>
                  </a:cubicBezTo>
                  <a:cubicBezTo>
                    <a:pt x="1198698" y="-14743"/>
                    <a:pt x="1174734" y="59256"/>
                    <a:pt x="1194486" y="0"/>
                  </a:cubicBezTo>
                  <a:cubicBezTo>
                    <a:pt x="1199978" y="8238"/>
                    <a:pt x="1207486" y="15444"/>
                    <a:pt x="1210962" y="24714"/>
                  </a:cubicBezTo>
                  <a:cubicBezTo>
                    <a:pt x="1215878" y="37824"/>
                    <a:pt x="1216163" y="52235"/>
                    <a:pt x="1219200" y="65903"/>
                  </a:cubicBezTo>
                  <a:cubicBezTo>
                    <a:pt x="1221656" y="76955"/>
                    <a:pt x="1224691" y="87870"/>
                    <a:pt x="1227437" y="98854"/>
                  </a:cubicBezTo>
                  <a:cubicBezTo>
                    <a:pt x="1229053" y="152170"/>
                    <a:pt x="1235638" y="436203"/>
                    <a:pt x="1243913" y="527222"/>
                  </a:cubicBezTo>
                  <a:cubicBezTo>
                    <a:pt x="1244699" y="535870"/>
                    <a:pt x="1249765" y="543586"/>
                    <a:pt x="1252151" y="551935"/>
                  </a:cubicBezTo>
                  <a:cubicBezTo>
                    <a:pt x="1255261" y="562821"/>
                    <a:pt x="1257933" y="573835"/>
                    <a:pt x="1260389" y="584887"/>
                  </a:cubicBezTo>
                  <a:cubicBezTo>
                    <a:pt x="1263426" y="598555"/>
                    <a:pt x="1264943" y="612568"/>
                    <a:pt x="1268627" y="626076"/>
                  </a:cubicBezTo>
                  <a:cubicBezTo>
                    <a:pt x="1273196" y="642831"/>
                    <a:pt x="1282247" y="658372"/>
                    <a:pt x="1285102" y="675503"/>
                  </a:cubicBezTo>
                  <a:cubicBezTo>
                    <a:pt x="1287848" y="691979"/>
                    <a:pt x="1289717" y="708625"/>
                    <a:pt x="1293340" y="724930"/>
                  </a:cubicBezTo>
                  <a:cubicBezTo>
                    <a:pt x="1295224" y="733407"/>
                    <a:pt x="1299472" y="741220"/>
                    <a:pt x="1301578" y="749644"/>
                  </a:cubicBezTo>
                  <a:cubicBezTo>
                    <a:pt x="1313339" y="796689"/>
                    <a:pt x="1305366" y="781491"/>
                    <a:pt x="1318054" y="823784"/>
                  </a:cubicBezTo>
                  <a:cubicBezTo>
                    <a:pt x="1323044" y="840418"/>
                    <a:pt x="1331123" y="856181"/>
                    <a:pt x="1334529" y="873211"/>
                  </a:cubicBezTo>
                  <a:cubicBezTo>
                    <a:pt x="1337275" y="886941"/>
                    <a:pt x="1337851" y="901290"/>
                    <a:pt x="1342767" y="914400"/>
                  </a:cubicBezTo>
                  <a:cubicBezTo>
                    <a:pt x="1349907" y="933439"/>
                    <a:pt x="1365832" y="947534"/>
                    <a:pt x="1383956" y="955589"/>
                  </a:cubicBezTo>
                  <a:cubicBezTo>
                    <a:pt x="1399826" y="962642"/>
                    <a:pt x="1433383" y="972065"/>
                    <a:pt x="1433383" y="972065"/>
                  </a:cubicBezTo>
                  <a:cubicBezTo>
                    <a:pt x="1438875" y="963827"/>
                    <a:pt x="1445838" y="956399"/>
                    <a:pt x="1449859" y="947352"/>
                  </a:cubicBezTo>
                  <a:cubicBezTo>
                    <a:pt x="1456913" y="931482"/>
                    <a:pt x="1460843" y="914401"/>
                    <a:pt x="1466335" y="897925"/>
                  </a:cubicBezTo>
                  <a:cubicBezTo>
                    <a:pt x="1469081" y="889687"/>
                    <a:pt x="1473144" y="881776"/>
                    <a:pt x="1474572" y="873211"/>
                  </a:cubicBezTo>
                  <a:cubicBezTo>
                    <a:pt x="1477318" y="856735"/>
                    <a:pt x="1479534" y="840163"/>
                    <a:pt x="1482810" y="823784"/>
                  </a:cubicBezTo>
                  <a:cubicBezTo>
                    <a:pt x="1495886" y="758406"/>
                    <a:pt x="1486508" y="825470"/>
                    <a:pt x="1507524" y="741406"/>
                  </a:cubicBezTo>
                  <a:cubicBezTo>
                    <a:pt x="1512128" y="722988"/>
                    <a:pt x="1524216" y="671058"/>
                    <a:pt x="1532237" y="659027"/>
                  </a:cubicBezTo>
                  <a:cubicBezTo>
                    <a:pt x="1537729" y="650789"/>
                    <a:pt x="1541712" y="641315"/>
                    <a:pt x="1548713" y="634314"/>
                  </a:cubicBezTo>
                  <a:cubicBezTo>
                    <a:pt x="1555714" y="627313"/>
                    <a:pt x="1565189" y="623330"/>
                    <a:pt x="1573427" y="617838"/>
                  </a:cubicBezTo>
                  <a:cubicBezTo>
                    <a:pt x="1589903" y="620584"/>
                    <a:pt x="1606549" y="622453"/>
                    <a:pt x="1622854" y="626076"/>
                  </a:cubicBezTo>
                  <a:cubicBezTo>
                    <a:pt x="1631331" y="627960"/>
                    <a:pt x="1640896" y="628755"/>
                    <a:pt x="1647567" y="634314"/>
                  </a:cubicBezTo>
                  <a:cubicBezTo>
                    <a:pt x="1658114" y="643104"/>
                    <a:pt x="1663096" y="657060"/>
                    <a:pt x="1672281" y="667265"/>
                  </a:cubicBezTo>
                  <a:cubicBezTo>
                    <a:pt x="1687868" y="684584"/>
                    <a:pt x="1707728" y="698052"/>
                    <a:pt x="1721708" y="716692"/>
                  </a:cubicBezTo>
                  <a:cubicBezTo>
                    <a:pt x="1729946" y="727676"/>
                    <a:pt x="1737486" y="739220"/>
                    <a:pt x="1746421" y="749644"/>
                  </a:cubicBezTo>
                  <a:cubicBezTo>
                    <a:pt x="1764333" y="770541"/>
                    <a:pt x="1776403" y="773856"/>
                    <a:pt x="1787610" y="799071"/>
                  </a:cubicBezTo>
                  <a:cubicBezTo>
                    <a:pt x="1794663" y="814941"/>
                    <a:pt x="1798594" y="832022"/>
                    <a:pt x="1804086" y="848498"/>
                  </a:cubicBezTo>
                  <a:lnTo>
                    <a:pt x="1820562" y="897925"/>
                  </a:lnTo>
                  <a:cubicBezTo>
                    <a:pt x="1826474" y="921572"/>
                    <a:pt x="1835249" y="960252"/>
                    <a:pt x="1845275" y="980303"/>
                  </a:cubicBezTo>
                  <a:lnTo>
                    <a:pt x="1853513" y="996779"/>
                  </a:ln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6668089" y="4399005"/>
              <a:ext cx="381000" cy="92333"/>
            </a:xfrm>
            <a:prstGeom prst="straightConnector1">
              <a:avLst/>
            </a:prstGeom>
            <a:ln w="15875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038790" y="4214339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eak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82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579438"/>
          </a:xfrm>
        </p:spPr>
        <p:txBody>
          <a:bodyPr/>
          <a:lstStyle/>
          <a:p>
            <a:pPr algn="ctr"/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4533900"/>
            <a:ext cx="257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data into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key/value pair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782" y="5626104"/>
            <a:ext cx="226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value by key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5302938"/>
            <a:ext cx="125964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76146" y="4572000"/>
            <a:ext cx="476654" cy="7309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52400" y="990600"/>
            <a:ext cx="1438072" cy="2247900"/>
            <a:chOff x="152400" y="990600"/>
            <a:chExt cx="1438072" cy="2247900"/>
          </a:xfrm>
        </p:grpSpPr>
        <p:sp>
          <p:nvSpPr>
            <p:cNvPr id="8" name="Rectangle 7"/>
            <p:cNvSpPr/>
            <p:nvPr/>
          </p:nvSpPr>
          <p:spPr>
            <a:xfrm>
              <a:off x="152400" y="2505075"/>
              <a:ext cx="1438072" cy="733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>
                  <a:solidFill>
                    <a:schemeClr val="tx1"/>
                  </a:solidFill>
                </a:rPr>
                <a:t>Deer Bear River Car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Car</a:t>
              </a:r>
              <a:r>
                <a:rPr lang="en-US" sz="1300" dirty="0" smtClean="0">
                  <a:solidFill>
                    <a:schemeClr val="tx1"/>
                  </a:solidFill>
                </a:rPr>
                <a:t> River Deer Car Bear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1782" y="990600"/>
              <a:ext cx="67999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590472" y="990600"/>
            <a:ext cx="1762328" cy="3124199"/>
            <a:chOff x="1590472" y="990600"/>
            <a:chExt cx="1762328" cy="3124199"/>
          </a:xfrm>
        </p:grpSpPr>
        <p:sp>
          <p:nvSpPr>
            <p:cNvPr id="13" name="Rectangle 12"/>
            <p:cNvSpPr/>
            <p:nvPr/>
          </p:nvSpPr>
          <p:spPr>
            <a:xfrm>
              <a:off x="2070418" y="1721644"/>
              <a:ext cx="1282382" cy="3667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Deer Bear River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0418" y="2726532"/>
              <a:ext cx="1282382" cy="3667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>
                  <a:solidFill>
                    <a:schemeClr val="tx1"/>
                  </a:solidFill>
                </a:rPr>
                <a:t>Car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Car</a:t>
              </a:r>
              <a:r>
                <a:rPr lang="en-US" sz="1300" dirty="0" smtClean="0">
                  <a:solidFill>
                    <a:schemeClr val="tx1"/>
                  </a:solidFill>
                </a:rPr>
                <a:t> River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0418" y="3838574"/>
              <a:ext cx="1282382" cy="2762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>
                  <a:solidFill>
                    <a:schemeClr val="tx1"/>
                  </a:solidFill>
                </a:rPr>
                <a:t>Deer Car Bear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8" idx="3"/>
              <a:endCxn id="13" idx="1"/>
            </p:cNvCxnSpPr>
            <p:nvPr/>
          </p:nvCxnSpPr>
          <p:spPr>
            <a:xfrm flipV="1">
              <a:off x="1590472" y="1905000"/>
              <a:ext cx="479946" cy="9667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</p:cNvCxnSpPr>
            <p:nvPr/>
          </p:nvCxnSpPr>
          <p:spPr>
            <a:xfrm>
              <a:off x="1590472" y="2871788"/>
              <a:ext cx="4799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5" idx="1"/>
            </p:cNvCxnSpPr>
            <p:nvPr/>
          </p:nvCxnSpPr>
          <p:spPr>
            <a:xfrm>
              <a:off x="1590472" y="2871788"/>
              <a:ext cx="479946" cy="1104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43404" y="990600"/>
              <a:ext cx="9364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splitting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31140" y="990600"/>
            <a:ext cx="1509899" cy="3352799"/>
            <a:chOff x="3331140" y="990600"/>
            <a:chExt cx="1509899" cy="3352799"/>
          </a:xfrm>
        </p:grpSpPr>
        <p:sp>
          <p:nvSpPr>
            <p:cNvPr id="31" name="TextBox 30"/>
            <p:cNvSpPr txBox="1"/>
            <p:nvPr/>
          </p:nvSpPr>
          <p:spPr>
            <a:xfrm>
              <a:off x="3774240" y="990600"/>
              <a:ext cx="1066799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mapping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11086" y="1616869"/>
              <a:ext cx="778878" cy="576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Deer,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Bear,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River,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1086" y="2590800"/>
              <a:ext cx="778878" cy="6477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>
                  <a:solidFill>
                    <a:schemeClr val="tx1"/>
                  </a:solidFill>
                </a:rPr>
                <a:t>Car, 1</a:t>
              </a:r>
            </a:p>
            <a:p>
              <a:r>
                <a:rPr lang="en-US" sz="1300" dirty="0" smtClean="0">
                  <a:solidFill>
                    <a:schemeClr val="tx1"/>
                  </a:solidFill>
                </a:rPr>
                <a:t>Car, 1</a:t>
              </a:r>
            </a:p>
            <a:p>
              <a:r>
                <a:rPr lang="en-US" sz="1300" dirty="0" smtClean="0">
                  <a:solidFill>
                    <a:schemeClr val="tx1"/>
                  </a:solidFill>
                </a:rPr>
                <a:t>River,1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11086" y="3733800"/>
              <a:ext cx="778878" cy="609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>
                  <a:solidFill>
                    <a:schemeClr val="tx1"/>
                  </a:solidFill>
                </a:rPr>
                <a:t>Deer, 1 Car, 1</a:t>
              </a:r>
            </a:p>
            <a:p>
              <a:r>
                <a:rPr lang="en-US" sz="1300" dirty="0" smtClean="0">
                  <a:solidFill>
                    <a:schemeClr val="tx1"/>
                  </a:solidFill>
                </a:rPr>
                <a:t>Bear, 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331140" y="1890713"/>
              <a:ext cx="4799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352800" y="2928938"/>
              <a:ext cx="4799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1140" y="3995737"/>
              <a:ext cx="4799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589964" y="1000125"/>
            <a:ext cx="1645938" cy="3571875"/>
            <a:chOff x="4589964" y="1000125"/>
            <a:chExt cx="1645938" cy="3571875"/>
          </a:xfrm>
        </p:grpSpPr>
        <p:sp>
          <p:nvSpPr>
            <p:cNvPr id="56" name="Rectangle 55"/>
            <p:cNvSpPr/>
            <p:nvPr/>
          </p:nvSpPr>
          <p:spPr>
            <a:xfrm>
              <a:off x="5248275" y="1538288"/>
              <a:ext cx="778878" cy="4429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Bear,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Bear, 1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35777" y="2464595"/>
              <a:ext cx="778878" cy="576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Car,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Car</a:t>
              </a:r>
              <a:r>
                <a:rPr lang="en-US" sz="1200" dirty="0" smtClean="0">
                  <a:solidFill>
                    <a:schemeClr val="tx1"/>
                  </a:solidFill>
                </a:rPr>
                <a:t>, 1,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Car</a:t>
              </a:r>
              <a:r>
                <a:rPr lang="en-US" sz="1200" dirty="0" smtClean="0">
                  <a:solidFill>
                    <a:schemeClr val="tx1"/>
                  </a:solidFill>
                </a:rPr>
                <a:t>,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35777" y="3293269"/>
              <a:ext cx="778878" cy="4405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Deer,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Deer</a:t>
              </a:r>
              <a:r>
                <a:rPr lang="en-US" sz="1200" dirty="0" smtClean="0">
                  <a:solidFill>
                    <a:schemeClr val="tx1"/>
                  </a:solidFill>
                </a:rPr>
                <a:t>, 1,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35777" y="4140993"/>
              <a:ext cx="778878" cy="4310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River, 1,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River,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589964" y="1905000"/>
              <a:ext cx="645813" cy="1519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0" idx="3"/>
            </p:cNvCxnSpPr>
            <p:nvPr/>
          </p:nvCxnSpPr>
          <p:spPr>
            <a:xfrm flipV="1">
              <a:off x="4589964" y="1690688"/>
              <a:ext cx="658311" cy="214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0" idx="3"/>
              <a:endCxn id="59" idx="1"/>
            </p:cNvCxnSpPr>
            <p:nvPr/>
          </p:nvCxnSpPr>
          <p:spPr>
            <a:xfrm>
              <a:off x="4589964" y="1905000"/>
              <a:ext cx="645813" cy="245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589964" y="2590800"/>
              <a:ext cx="645813" cy="118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1" idx="3"/>
              <a:endCxn id="57" idx="1"/>
            </p:cNvCxnSpPr>
            <p:nvPr/>
          </p:nvCxnSpPr>
          <p:spPr>
            <a:xfrm flipV="1">
              <a:off x="4589964" y="2752726"/>
              <a:ext cx="645813" cy="161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589964" y="3093245"/>
              <a:ext cx="645813" cy="1402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589964" y="3676055"/>
              <a:ext cx="645813" cy="162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3"/>
            </p:cNvCxnSpPr>
            <p:nvPr/>
          </p:nvCxnSpPr>
          <p:spPr>
            <a:xfrm flipV="1">
              <a:off x="4589964" y="2928938"/>
              <a:ext cx="645813" cy="1109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589964" y="1890714"/>
              <a:ext cx="645813" cy="2376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169103" y="1000125"/>
              <a:ext cx="1066799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shuffling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014655" y="977384"/>
            <a:ext cx="1337558" cy="3489841"/>
            <a:chOff x="6014655" y="977384"/>
            <a:chExt cx="1337558" cy="3489841"/>
          </a:xfrm>
        </p:grpSpPr>
        <p:sp>
          <p:nvSpPr>
            <p:cNvPr id="98" name="Rectangle 97"/>
            <p:cNvSpPr/>
            <p:nvPr/>
          </p:nvSpPr>
          <p:spPr>
            <a:xfrm>
              <a:off x="6400800" y="1649016"/>
              <a:ext cx="778878" cy="2214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Bear, 2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29375" y="2641998"/>
              <a:ext cx="778878" cy="2214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Car, 3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29375" y="3373041"/>
              <a:ext cx="778878" cy="2214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Deer, 2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38900" y="4245769"/>
              <a:ext cx="778878" cy="2214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River</a:t>
              </a:r>
              <a:r>
                <a:rPr lang="en-US" sz="1200" dirty="0" smtClean="0">
                  <a:solidFill>
                    <a:schemeClr val="tx1"/>
                  </a:solidFill>
                </a:rPr>
                <a:t>, 2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56" idx="3"/>
              <a:endCxn id="98" idx="1"/>
            </p:cNvCxnSpPr>
            <p:nvPr/>
          </p:nvCxnSpPr>
          <p:spPr>
            <a:xfrm>
              <a:off x="6027153" y="1759744"/>
              <a:ext cx="373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99" idx="1"/>
            </p:cNvCxnSpPr>
            <p:nvPr/>
          </p:nvCxnSpPr>
          <p:spPr>
            <a:xfrm>
              <a:off x="6014655" y="2752726"/>
              <a:ext cx="414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014655" y="3483769"/>
              <a:ext cx="414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014655" y="4356497"/>
              <a:ext cx="414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285414" y="977384"/>
              <a:ext cx="1066799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reducing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08253" y="990600"/>
            <a:ext cx="1583321" cy="3365897"/>
            <a:chOff x="7208253" y="990600"/>
            <a:chExt cx="1583321" cy="3365897"/>
          </a:xfrm>
        </p:grpSpPr>
        <p:sp>
          <p:nvSpPr>
            <p:cNvPr id="112" name="TextBox 111"/>
            <p:cNvSpPr txBox="1"/>
            <p:nvPr/>
          </p:nvSpPr>
          <p:spPr>
            <a:xfrm>
              <a:off x="7724775" y="990600"/>
              <a:ext cx="1066799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868735" y="2871789"/>
              <a:ext cx="778878" cy="7227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Bear,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Car,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Deer</a:t>
              </a:r>
              <a:r>
                <a:rPr lang="en-US" sz="1200" dirty="0" smtClean="0">
                  <a:solidFill>
                    <a:schemeClr val="tx1"/>
                  </a:solidFill>
                </a:rPr>
                <a:t>,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River, 2</a:t>
              </a:r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7217778" y="1759744"/>
              <a:ext cx="650957" cy="1169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9" idx="3"/>
            </p:cNvCxnSpPr>
            <p:nvPr/>
          </p:nvCxnSpPr>
          <p:spPr>
            <a:xfrm>
              <a:off x="7208253" y="2752726"/>
              <a:ext cx="660482" cy="340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0" idx="3"/>
              <a:endCxn id="113" idx="1"/>
            </p:cNvCxnSpPr>
            <p:nvPr/>
          </p:nvCxnSpPr>
          <p:spPr>
            <a:xfrm flipV="1">
              <a:off x="7208253" y="3233143"/>
              <a:ext cx="660482" cy="25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1" idx="3"/>
            </p:cNvCxnSpPr>
            <p:nvPr/>
          </p:nvCxnSpPr>
          <p:spPr>
            <a:xfrm flipV="1">
              <a:off x="7217778" y="3513534"/>
              <a:ext cx="650957" cy="842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3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4830763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framework of </a:t>
            </a:r>
            <a:r>
              <a:rPr lang="en-US" dirty="0" smtClean="0">
                <a:solidFill>
                  <a:srgbClr val="FF0000"/>
                </a:solidFill>
              </a:rPr>
              <a:t>distributed</a:t>
            </a:r>
            <a:r>
              <a:rPr lang="en-US" dirty="0" smtClean="0"/>
              <a:t> processing of large data sets.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Hadoop File System(HDFS)</a:t>
            </a:r>
          </a:p>
          <a:p>
            <a:pPr lvl="1"/>
            <a:r>
              <a:rPr lang="en-US" sz="2400" dirty="0" smtClean="0"/>
              <a:t>split data across servers</a:t>
            </a:r>
          </a:p>
          <a:p>
            <a:pPr lvl="1"/>
            <a:r>
              <a:rPr lang="en-US" sz="2400" dirty="0" err="1" smtClean="0"/>
              <a:t>NameNode</a:t>
            </a:r>
            <a:r>
              <a:rPr lang="en-US" sz="2400" dirty="0" smtClean="0"/>
              <a:t>: keep track of locations of data blocks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Hadoop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MapReduce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framework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sers submit jobs through interface, to </a:t>
            </a:r>
            <a:r>
              <a:rPr lang="en-US" sz="2400" dirty="0" err="1" smtClean="0"/>
              <a:t>JobTracker</a:t>
            </a:r>
            <a:endParaRPr lang="en-US" sz="2400" dirty="0" smtClean="0"/>
          </a:p>
          <a:p>
            <a:pPr lvl="1"/>
            <a:r>
              <a:rPr lang="en-US" sz="2400" dirty="0" err="1" smtClean="0"/>
              <a:t>JobTracker</a:t>
            </a:r>
            <a:r>
              <a:rPr lang="en-US" sz="2400" dirty="0" smtClean="0"/>
              <a:t> selects servers to execute jobs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Drawback: is not energy-aware</a:t>
            </a:r>
          </a:p>
          <a:p>
            <a:pPr lvl="1"/>
            <a:r>
              <a:rPr lang="en-US" dirty="0" smtClean="0"/>
              <a:t>Execute jobs on their arrival</a:t>
            </a:r>
          </a:p>
          <a:p>
            <a:pPr lvl="1"/>
            <a:r>
              <a:rPr lang="en-US" dirty="0" smtClean="0"/>
              <a:t>Let idle machines in active state</a:t>
            </a:r>
          </a:p>
        </p:txBody>
      </p:sp>
    </p:spTree>
    <p:extLst>
      <p:ext uri="{BB962C8B-B14F-4D97-AF65-F5344CB8AC3E}">
        <p14:creationId xmlns:p14="http://schemas.microsoft.com/office/powerpoint/2010/main" val="40829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dirty="0" smtClean="0"/>
              <a:t>The objective is to design a mechanism to schedule </a:t>
            </a:r>
            <a:r>
              <a:rPr lang="en-US" dirty="0" err="1" smtClean="0"/>
              <a:t>MapReduce</a:t>
            </a:r>
            <a:r>
              <a:rPr lang="en-US" dirty="0" smtClean="0"/>
              <a:t> jobs, aiming to </a:t>
            </a:r>
          </a:p>
          <a:p>
            <a:pPr lvl="1"/>
            <a:r>
              <a:rPr lang="en-US" dirty="0" smtClean="0"/>
              <a:t>increase the green energy usage </a:t>
            </a:r>
          </a:p>
          <a:p>
            <a:pPr lvl="1"/>
            <a:r>
              <a:rPr lang="en-US" dirty="0" smtClean="0"/>
              <a:t>reduce the brown energy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dirty="0" smtClean="0"/>
              <a:t>Maximize green energy consumption, minimize brown energy consumption in distributed/centralized data center</a:t>
            </a:r>
          </a:p>
          <a:p>
            <a:pPr lvl="1"/>
            <a:r>
              <a:rPr lang="en-US" sz="2000" dirty="0" smtClean="0"/>
              <a:t>Workloads: internet service requests, traditional batch jobs</a:t>
            </a:r>
          </a:p>
          <a:p>
            <a:pPr marL="365760" lvl="1" indent="0">
              <a:buNone/>
            </a:pPr>
            <a:endParaRPr lang="en-US" sz="2000" dirty="0"/>
          </a:p>
          <a:p>
            <a:r>
              <a:rPr lang="en-US" dirty="0" smtClean="0"/>
              <a:t>But none of them consider </a:t>
            </a:r>
            <a:r>
              <a:rPr lang="en-US" dirty="0" smtClean="0">
                <a:solidFill>
                  <a:srgbClr val="FF0000"/>
                </a:solidFill>
              </a:rPr>
              <a:t>peak power, </a:t>
            </a:r>
            <a:r>
              <a:rPr lang="en-US" dirty="0" err="1" smtClean="0">
                <a:solidFill>
                  <a:srgbClr val="FF0000"/>
                </a:solidFill>
              </a:rPr>
              <a:t>MapReduce</a:t>
            </a:r>
            <a:r>
              <a:rPr lang="en-US" dirty="0" smtClean="0"/>
              <a:t> job scheduling, variable </a:t>
            </a:r>
            <a:r>
              <a:rPr lang="en-US" dirty="0" smtClean="0">
                <a:solidFill>
                  <a:srgbClr val="FF0000"/>
                </a:solidFill>
              </a:rPr>
              <a:t>brown energy price </a:t>
            </a:r>
            <a:r>
              <a:rPr lang="en-US" dirty="0" smtClean="0"/>
              <a:t>and managing </a:t>
            </a:r>
            <a:r>
              <a:rPr lang="en-US" dirty="0" smtClean="0">
                <a:solidFill>
                  <a:srgbClr val="FF0000"/>
                </a:solidFill>
              </a:rPr>
              <a:t>server power state </a:t>
            </a:r>
            <a:r>
              <a:rPr lang="en-US" dirty="0" smtClean="0"/>
              <a:t>at the same time.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7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1732</Words>
  <Application>Microsoft Office PowerPoint</Application>
  <PresentationFormat>On-screen Show (4:3)</PresentationFormat>
  <Paragraphs>322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GreenHadoop: Leveraging Green Energy in Data-Processing Frameworks</vt:lpstr>
      <vt:lpstr>Outline</vt:lpstr>
      <vt:lpstr>Background</vt:lpstr>
      <vt:lpstr>Green Data Center</vt:lpstr>
      <vt:lpstr>Energy Charging Scheme</vt:lpstr>
      <vt:lpstr>MapReduce</vt:lpstr>
      <vt:lpstr>Hadoop</vt:lpstr>
      <vt:lpstr>Problem Statement </vt:lpstr>
      <vt:lpstr>Related Work</vt:lpstr>
      <vt:lpstr>Technical Contents</vt:lpstr>
      <vt:lpstr>Problem Model</vt:lpstr>
      <vt:lpstr>Estimation</vt:lpstr>
      <vt:lpstr>Example: Hadoop v.s. GreenHadoop</vt:lpstr>
      <vt:lpstr>Algorithm: Data Structure</vt:lpstr>
      <vt:lpstr>Algorithm: Heuristics</vt:lpstr>
      <vt:lpstr>Algorithms</vt:lpstr>
      <vt:lpstr>Algorithms(cont’d)</vt:lpstr>
      <vt:lpstr>Algorithms(cont’d)</vt:lpstr>
      <vt:lpstr>Example: server state transition</vt:lpstr>
      <vt:lpstr>Simulation Settings</vt:lpstr>
      <vt:lpstr>Simulation Settings (Cont’d)</vt:lpstr>
      <vt:lpstr>Comparison</vt:lpstr>
      <vt:lpstr>Evaluation of energy prediction</vt:lpstr>
      <vt:lpstr>Evaluation: GreenOnly</vt:lpstr>
      <vt:lpstr>Evaluation: GreenVarPrice* </vt:lpstr>
      <vt:lpstr>Summary</vt:lpstr>
      <vt:lpstr>Evaluation of Impact Factors</vt:lpstr>
      <vt:lpstr>Evaluation of Impact Factor (Cont’d)</vt:lpstr>
      <vt:lpstr> Conclusion   </vt:lpstr>
      <vt:lpstr>Merits</vt:lpstr>
      <vt:lpstr>Weakness</vt:lpstr>
      <vt:lpstr>Weakness (Cont’d)</vt:lpstr>
      <vt:lpstr>Possible Extensions</vt:lpstr>
      <vt:lpstr>Thanks! </vt:lpstr>
      <vt:lpstr>Backup Slides</vt:lpstr>
      <vt:lpstr>Tradeoff Peak Power</vt:lpstr>
    </vt:vector>
  </TitlesOfParts>
  <Company>Volgenau School, 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Huangxin Wang</dc:creator>
  <cp:lastModifiedBy>Huangxin Wang</cp:lastModifiedBy>
  <cp:revision>453</cp:revision>
  <cp:lastPrinted>2014-10-26T17:20:51Z</cp:lastPrinted>
  <dcterms:created xsi:type="dcterms:W3CDTF">2014-10-23T13:51:13Z</dcterms:created>
  <dcterms:modified xsi:type="dcterms:W3CDTF">2014-10-27T01:41:47Z</dcterms:modified>
</cp:coreProperties>
</file>