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920" r:id="rId2"/>
  </p:sldMasterIdLst>
  <p:notesMasterIdLst>
    <p:notesMasterId r:id="rId31"/>
  </p:notesMasterIdLst>
  <p:handoutMasterIdLst>
    <p:handoutMasterId r:id="rId32"/>
  </p:handoutMasterIdLst>
  <p:sldIdLst>
    <p:sldId id="567" r:id="rId3"/>
    <p:sldId id="596" r:id="rId4"/>
    <p:sldId id="572" r:id="rId5"/>
    <p:sldId id="598" r:id="rId6"/>
    <p:sldId id="578" r:id="rId7"/>
    <p:sldId id="593" r:id="rId8"/>
    <p:sldId id="586" r:id="rId9"/>
    <p:sldId id="599" r:id="rId10"/>
    <p:sldId id="602" r:id="rId11"/>
    <p:sldId id="601" r:id="rId12"/>
    <p:sldId id="600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4" r:id="rId22"/>
    <p:sldId id="615" r:id="rId23"/>
    <p:sldId id="618" r:id="rId24"/>
    <p:sldId id="611" r:id="rId25"/>
    <p:sldId id="612" r:id="rId26"/>
    <p:sldId id="617" r:id="rId27"/>
    <p:sldId id="613" r:id="rId28"/>
    <p:sldId id="616" r:id="rId29"/>
    <p:sldId id="619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521415D9-36F7-43E2-AB2F-B90AF26B5E84}">
      <p14:sectionLst xmlns:p14="http://schemas.microsoft.com/office/powerpoint/2010/main">
        <p14:section name="Default Section" id="{76514EC2-2A41-427F-8C12-BEEE8C41A4C6}">
          <p14:sldIdLst>
            <p14:sldId id="567"/>
            <p14:sldId id="596"/>
            <p14:sldId id="572"/>
          </p14:sldIdLst>
        </p14:section>
        <p14:section name="Untitled Section" id="{20B818E2-2BA0-4F5E-A603-AAA127FB72BA}">
          <p14:sldIdLst>
            <p14:sldId id="598"/>
            <p14:sldId id="578"/>
            <p14:sldId id="593"/>
            <p14:sldId id="586"/>
            <p14:sldId id="599"/>
            <p14:sldId id="602"/>
            <p14:sldId id="601"/>
            <p14:sldId id="600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4"/>
            <p14:sldId id="615"/>
            <p14:sldId id="618"/>
            <p14:sldId id="611"/>
            <p14:sldId id="612"/>
            <p14:sldId id="617"/>
            <p14:sldId id="613"/>
            <p14:sldId id="616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AF2"/>
    <a:srgbClr val="4F81BD"/>
    <a:srgbClr val="00B400"/>
    <a:srgbClr val="000099"/>
    <a:srgbClr val="8064A2"/>
    <a:srgbClr val="3EBC7D"/>
    <a:srgbClr val="339966"/>
    <a:srgbClr val="D0D8E8"/>
    <a:srgbClr val="E9EDF4"/>
    <a:srgbClr val="40C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8170" autoAdjust="0"/>
  </p:normalViewPr>
  <p:slideViewPr>
    <p:cSldViewPr>
      <p:cViewPr varScale="1">
        <p:scale>
          <a:sx n="82" d="100"/>
          <a:sy n="82" d="100"/>
        </p:scale>
        <p:origin x="146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5E3771-BBC9-4201-9611-4EB4936F432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6A80BC2-4BEC-418A-AD39-0CB3D2F92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4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391B0ED-802A-4A73-A7DB-5C5A60ECAD53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363E688-ABBB-483E-BB20-3E45FAC8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3E688-ABBB-483E-BB20-3E45FAC863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3E688-ABBB-483E-BB20-3E45FAC863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PP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1847088"/>
            <a:ext cx="6986016" cy="1143000"/>
          </a:xfrm>
        </p:spPr>
        <p:txBody>
          <a:bodyPr>
            <a:noAutofit/>
          </a:bodyPr>
          <a:lstStyle>
            <a:lvl1pPr algn="l">
              <a:lnSpc>
                <a:spcPts val="3400"/>
              </a:lnSpc>
              <a:defRPr sz="3200" b="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488936" y="822960"/>
            <a:ext cx="1334846" cy="273441"/>
          </a:xfrm>
        </p:spPr>
        <p:txBody>
          <a:bodyPr/>
          <a:lstStyle>
            <a:lvl1pPr>
              <a:buFontTx/>
              <a:buNone/>
              <a:defRPr lang="en-US" sz="1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364991"/>
            <a:ext cx="6949440" cy="3493008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30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E1AA-1800-4371-8CF1-A065060A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PPT-15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9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28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8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612CB-DC20-4598-A804-B1025FA08E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2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28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85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71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70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lvl1pPr>
            <a:lvl2pPr marL="228600" indent="-228600">
              <a:buClrTx/>
              <a:buFont typeface="Arial" pitchFamily="34" charset="0"/>
              <a:buChar char="•"/>
              <a:defRPr/>
            </a:lvl2pPr>
            <a:lvl3pPr marL="685800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lvl3pPr>
            <a:lvl4pPr marL="1371600" indent="-209550"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lvl5pPr>
            <a:lvl6pPr marL="2514600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3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113E-55A6-4E33-812A-8F10FBF25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4"/>
            <p:custDataLst>
              <p:tags r:id="rId3"/>
            </p:custDataLst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26A62DE8-E674-4EDE-B32D-CBC5F6340B2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2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-19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410325"/>
            <a:ext cx="1084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0BAEF-7091-4868-8D46-3F5950E96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-1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410325"/>
            <a:ext cx="1084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827A8-81A7-4863-BF43-5EAB7EA67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-1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410325"/>
            <a:ext cx="1084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C095-45DE-46E6-8A9E-BF3CCC339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-1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410325"/>
            <a:ext cx="1084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5A32D-F783-4DB7-85E0-88681B6C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-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-1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410325"/>
            <a:ext cx="1084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672" y="173736"/>
            <a:ext cx="7470966" cy="448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/>
          </p:nvPr>
        </p:nvSpPr>
        <p:spPr>
          <a:xfrm>
            <a:off x="792163" y="1181100"/>
            <a:ext cx="7483475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BE179-E4D0-495B-9294-11BDFEF03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1984375" y="6500813"/>
            <a:ext cx="5834063" cy="171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612CB-DC20-4598-A804-B1025FA08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74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89304" y="3099816"/>
            <a:ext cx="6986016" cy="1143000"/>
          </a:xfrm>
        </p:spPr>
        <p:txBody>
          <a:bodyPr>
            <a:noAutofit/>
          </a:bodyPr>
          <a:lstStyle>
            <a:lvl1pPr algn="l">
              <a:lnSpc>
                <a:spcPts val="3400"/>
              </a:lnSpc>
              <a:defRPr sz="3200" b="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488936" y="960120"/>
            <a:ext cx="1334846" cy="273441"/>
          </a:xfrm>
        </p:spPr>
        <p:txBody>
          <a:bodyPr/>
          <a:lstStyle>
            <a:lvl1pPr>
              <a:buFontTx/>
              <a:buNone/>
              <a:defRPr lang="en-US" sz="1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5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8113" y="173038"/>
            <a:ext cx="68675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38" y="6500813"/>
            <a:ext cx="411162" cy="171450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9A9B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979E98-7E21-4144-9E52-5311EDB94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2614613" y="6500813"/>
            <a:ext cx="5203825" cy="171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1152525" y="1189038"/>
            <a:ext cx="712311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hdr="0" ftr="0" dt="0"/>
  <p:txStyles>
    <p:titleStyle>
      <a:lvl1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SzPct val="125000"/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228600" indent="-228600" algn="l" defTabSz="457200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685800" indent="-228600" algn="l" defTabSz="45720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371600" indent="-209550" algn="l" defTabSz="45720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979E98-7E21-4144-9E52-5311EDB94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latin typeface="Arial" charset="0"/>
              </a:rPr>
              <a:t>House Price  Prediction– part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7396317" y="960438"/>
            <a:ext cx="1335087" cy="273050"/>
          </a:xfrm>
        </p:spPr>
        <p:txBody>
          <a:bodyPr>
            <a:normAutofit fontScale="77500" lnSpcReduction="20000"/>
          </a:bodyPr>
          <a:lstStyle/>
          <a:p>
            <a:pPr algn="ctr" eaLnBrk="1" hangingPunct="1"/>
            <a:r>
              <a:rPr lang="en-US" altLang="en-US" dirty="0"/>
              <a:t>8.21.18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76855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        Population    Vs     Sqf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1981200"/>
            <a:ext cx="4960648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90555"/>
            <a:ext cx="4029075" cy="415304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7696200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          Inventory Vs SQF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086225" cy="2647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31" y="1828800"/>
            <a:ext cx="4667250" cy="48482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858000" y="4800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143000" y="1905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   Multilinear Regression</a:t>
            </a:r>
            <a:br>
              <a:rPr lang="en-US" cap="none" dirty="0"/>
            </a:br>
            <a:r>
              <a:rPr lang="en-US" cap="none" dirty="0"/>
              <a:t>(Data from 2010 to 2016)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02361" cy="4206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81" y="2438400"/>
            <a:ext cx="3400425" cy="7429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1219" y="2667000"/>
            <a:ext cx="9151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086600" y="3276600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4383002"/>
            <a:ext cx="1657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                       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over estimate the Price per Sqf .</a:t>
            </a:r>
          </a:p>
          <a:p>
            <a:r>
              <a:rPr lang="en-US" dirty="0"/>
              <a:t>Limit points 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Need more data to apply, such as population historical data of San Diego</a:t>
            </a:r>
          </a:p>
          <a:p>
            <a:pPr marL="0" indent="0">
              <a:buNone/>
            </a:pPr>
            <a:r>
              <a:rPr lang="en-US" dirty="0"/>
              <a:t>Drill down to </a:t>
            </a:r>
            <a:r>
              <a:rPr lang="en-US" dirty="0" err="1"/>
              <a:t>zipcode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A6AF-A198-47B3-817D-B3566A1C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verifications</a:t>
            </a:r>
            <a:br>
              <a:rPr lang="en-US" dirty="0"/>
            </a:br>
            <a:r>
              <a:rPr lang="en-US" dirty="0"/>
              <a:t>	</a:t>
            </a:r>
            <a:r>
              <a:rPr lang="en-US" altLang="zh-CN" dirty="0"/>
              <a:t>zip code 92130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2EE0-652E-494C-9E5E-86F97DDB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7BF46-624C-4EEB-A4F9-8A5F178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z_value</a:t>
            </a:r>
            <a:r>
              <a:rPr lang="en-US" dirty="0"/>
              <a:t> from Zillow API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A79B4-D3D2-40DB-B9B3-9531AD09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" y="2852429"/>
            <a:ext cx="9144000" cy="35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25CA-A080-4FBE-8FF0-A9C4A15D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Z_Value</a:t>
            </a:r>
            <a:r>
              <a:rPr lang="en-US" dirty="0"/>
              <a:t> shown Google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3475-6BE7-4BF7-A39A-9083BA69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EE09-635F-4DCF-B8F5-878F7624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B430ABF-7487-44D1-B2EA-04B04412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2895600"/>
            <a:ext cx="7772400" cy="3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A94-ADB1-424E-A174-BB22FBAF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 </a:t>
            </a:r>
            <a:r>
              <a:rPr lang="en-US" dirty="0" err="1"/>
              <a:t>v.s</a:t>
            </a:r>
            <a:r>
              <a:rPr lang="en-US" dirty="0"/>
              <a:t>.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444423-D220-431D-B947-A8E29B924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D809-74B8-457C-A96D-D6F9EF5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7CA-9D5F-481B-8BBA-B40E783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 </a:t>
            </a:r>
            <a:r>
              <a:rPr lang="en-US" dirty="0" err="1"/>
              <a:t>v.s</a:t>
            </a:r>
            <a:r>
              <a:rPr lang="en-US" dirty="0"/>
              <a:t>. time </a:t>
            </a:r>
            <a:br>
              <a:rPr lang="en-US" dirty="0"/>
            </a:br>
            <a:r>
              <a:rPr lang="en-US" dirty="0"/>
              <a:t>	and Estimated linear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9B46D-290F-4CB1-A7CA-A12D9D08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2F72-8609-410A-9846-6B1FC2EF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7D3F-405B-431A-8F18-B56913E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v.s</a:t>
            </a:r>
            <a:r>
              <a:rPr lang="en-US" dirty="0"/>
              <a:t>. time </a:t>
            </a:r>
            <a:br>
              <a:rPr lang="en-US" dirty="0"/>
            </a:br>
            <a:r>
              <a:rPr lang="en-US" dirty="0"/>
              <a:t>	from 2010 to 2016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63742-CE03-43D7-B209-2858362DD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3FC6-D6D1-47E7-82ED-FEDE6185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B124-32E1-4751-B228-777D952C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from 1990 to 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B9C7C-1645-4718-8189-4C44FA3E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4D1C-A1E8-4B93-B5A2-F89BB83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SD  Sqf  Trend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0" y="2150620"/>
            <a:ext cx="2877650" cy="447878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Housing price peaked in early 2005 , began </a:t>
            </a:r>
            <a:r>
              <a:rPr lang="en-US" dirty="0" err="1"/>
              <a:t>decling</a:t>
            </a:r>
            <a:r>
              <a:rPr lang="en-US" dirty="0"/>
              <a:t> in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2008 : Home sales continue to fall. Fears of a U.S. recession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2009: More than 2.21 percent of all households were in some stage of foreclosure.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2012: Turn point. House price reaching the lowest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 to now: House price keeps going up and cost even more than year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B2A-F816-4216-A64E-EF46B9E40B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3" y="2242450"/>
            <a:ext cx="4593532" cy="37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06AD-EDEF-4AC8-BD83-0C500B71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house price </a:t>
            </a:r>
            <a:br>
              <a:rPr lang="en-US" dirty="0"/>
            </a:br>
            <a:r>
              <a:rPr lang="en-US" dirty="0"/>
              <a:t>	in zip code 92130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C3131F-C5C4-45AC-8323-1D4317A8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DC17-6D13-4375-810F-3E01AB4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E548-AFA2-4C9E-AC28-FCA7A4CC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967904-3816-487D-94A1-34CA58D55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61215-71E1-4B69-899C-BCDA359C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541B-E4B1-4E2C-99E3-2B9DC358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508760"/>
          </a:xfrm>
        </p:spPr>
        <p:txBody>
          <a:bodyPr/>
          <a:lstStyle/>
          <a:p>
            <a:r>
              <a:rPr lang="en-US" dirty="0"/>
              <a:t>Strong linear relationship over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55CCD-9F5F-417C-9791-F2F2BBE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8536D3-AEC5-4E95-8A42-460D739F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</p:spTree>
    <p:extLst>
      <p:ext uri="{BB962C8B-B14F-4D97-AF65-F5344CB8AC3E}">
        <p14:creationId xmlns:p14="http://schemas.microsoft.com/office/powerpoint/2010/main" val="48597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EE6A-2145-4B2B-A7F0-641A754C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0A7B7A-CCD0-4B06-A378-3B9FD02B3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3B36-A782-4E6F-B038-18A2BFD9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2A0F-98E6-447B-B08D-03268101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</a:t>
            </a:r>
            <a:r>
              <a:rPr lang="en-US" dirty="0" err="1"/>
              <a:t>v.s</a:t>
            </a:r>
            <a:r>
              <a:rPr lang="en-US" dirty="0"/>
              <a:t>. house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571994-E4E8-45B3-8748-C9099921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B8B85-34D9-475B-B09B-7F75B9B8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54F6-18E8-42FF-9CE7-FC0CB118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</a:t>
            </a:r>
            <a:r>
              <a:rPr lang="en-US" dirty="0" err="1"/>
              <a:t>v.s</a:t>
            </a:r>
            <a:r>
              <a:rPr lang="en-US" dirty="0"/>
              <a:t>. house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FDC398-B721-4405-8867-0D8DCB2C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6D1F-7561-421F-9914-11657AE2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B85-048B-4A80-AC3E-5DE0C46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v.s</a:t>
            </a:r>
            <a:r>
              <a:rPr lang="en-US" dirty="0"/>
              <a:t>. house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5814C8-9354-46C3-BF8E-4FB66B81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17" y="2011363"/>
            <a:ext cx="5609166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F8F4A-9A64-4D38-B151-5621224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0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4582-67F9-461B-A86B-E485DA0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BD8F-CA77-4DAF-8259-147AF426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linear relationship between population  and house price in region ZIP code 92130</a:t>
            </a:r>
          </a:p>
          <a:p>
            <a:r>
              <a:rPr lang="en-US" dirty="0"/>
              <a:t>Weak or non-linear relationship between inventory, mortgage and house price(value)</a:t>
            </a:r>
          </a:p>
          <a:p>
            <a:r>
              <a:rPr lang="en-US" dirty="0"/>
              <a:t>Strong linear increase of price over year from 2010 to 2017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6B7A6-3B5A-451D-B105-925A0155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9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2095-D682-421D-8624-C4725AFE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regions for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2344-E7B6-477F-925C-7B3AE03A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0FB88-9F2B-48BE-B838-DB04B36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21282-9FC5-4E67-A076-07B0B170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33183"/>
            <a:ext cx="4691742" cy="3139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7D913-0C9E-485C-9AB6-9F415102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34" y="3475389"/>
            <a:ext cx="474690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6" y="2705381"/>
            <a:ext cx="2571143" cy="223632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5930436" y="2362004"/>
            <a:ext cx="2560320" cy="32767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8382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Mortgage Rate History Data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8" y="2215304"/>
            <a:ext cx="455885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Population Of San Diego County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5225184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i="1" dirty="0">
                <a:latin typeface="Arial" charset="0"/>
              </a:rPr>
              <a:t>  </a:t>
            </a:r>
            <a:r>
              <a:rPr lang="en-US" altLang="en-US" sz="1800" cap="none" dirty="0">
                <a:latin typeface="Arial" charset="0"/>
              </a:rPr>
              <a:t>House Inventory Of San Diego County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562600" cy="41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432" y="914400"/>
            <a:ext cx="9143999" cy="685800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/>
              <a:t>Trend From 2010 To 2016 </a:t>
            </a:r>
            <a:endParaRPr lang="en-US" sz="2000" b="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57400"/>
            <a:ext cx="7696201" cy="46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914400"/>
            <a:ext cx="9143999" cy="449262"/>
          </a:xfrm>
        </p:spPr>
        <p:txBody>
          <a:bodyPr>
            <a:normAutofit/>
          </a:bodyPr>
          <a:lstStyle/>
          <a:p>
            <a:pPr algn="ctr"/>
            <a:r>
              <a:rPr lang="en-US" sz="2600" cap="none" dirty="0"/>
              <a:t>Mortgage Rate  Vs SQF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94230" y="6493508"/>
            <a:ext cx="272747" cy="242072"/>
          </a:xfrm>
        </p:spPr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52578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77" y="2667000"/>
            <a:ext cx="3460992" cy="2133600"/>
          </a:xfrm>
          <a:prstGeom prst="rect">
            <a:avLst/>
          </a:prstGeom>
          <a:ln>
            <a:solidFill>
              <a:srgbClr val="EBEAF2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5181600" y="3759994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0" y="3874294"/>
            <a:ext cx="76200" cy="2405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4675" y="4267200"/>
            <a:ext cx="0" cy="1524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0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9829"/>
            <a:ext cx="7391790" cy="42751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use the data from 1970 to 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800"/>
            <a:ext cx="6553981" cy="3830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flipH="1">
            <a:off x="5182891" y="2523830"/>
            <a:ext cx="1981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218086" y="2676230"/>
            <a:ext cx="1981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52817"/>
            <a:ext cx="7296150" cy="17526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28637" y="3303521"/>
            <a:ext cx="533400" cy="111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The Data From 2008 To 2018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000"/>
            <a:ext cx="4389421" cy="4206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3113E-55A6-4E33-812A-8F10FBF254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81600" y="4572000"/>
            <a:ext cx="1981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0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Scripps_blueImag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26247</TotalTime>
  <Words>301</Words>
  <Application>Microsoft Office PowerPoint</Application>
  <PresentationFormat>On-screen Show (4:3)</PresentationFormat>
  <Paragraphs>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宋体</vt:lpstr>
      <vt:lpstr>Arial</vt:lpstr>
      <vt:lpstr>Calibri</vt:lpstr>
      <vt:lpstr>Corbel</vt:lpstr>
      <vt:lpstr>Wingdings</vt:lpstr>
      <vt:lpstr>Scripps_blueImage1</vt:lpstr>
      <vt:lpstr>Banded</vt:lpstr>
      <vt:lpstr>House Price  Prediction– part 1 </vt:lpstr>
      <vt:lpstr>SD  Sqf  Trend</vt:lpstr>
      <vt:lpstr>PowerPoint Presentation</vt:lpstr>
      <vt:lpstr>Population Of San Diego County</vt:lpstr>
      <vt:lpstr>  House Inventory Of San Diego County</vt:lpstr>
      <vt:lpstr>Trend From 2010 To 2016 </vt:lpstr>
      <vt:lpstr>Mortgage Rate  Vs SQF </vt:lpstr>
      <vt:lpstr>use the data from 1970 to now</vt:lpstr>
      <vt:lpstr>Use The Data From 2008 To 2018</vt:lpstr>
      <vt:lpstr>         Population    Vs     Sqf</vt:lpstr>
      <vt:lpstr>           Inventory Vs SQF</vt:lpstr>
      <vt:lpstr>    Multilinear Regression (Data from 2010 to 2016)</vt:lpstr>
      <vt:lpstr>                         Why?</vt:lpstr>
      <vt:lpstr>Region verifications  zip code 92130</vt:lpstr>
      <vt:lpstr>Z_Value shown Google map</vt:lpstr>
      <vt:lpstr>Inventory  v.s. time</vt:lpstr>
      <vt:lpstr>Inventory  v.s. time   and Estimated linear model</vt:lpstr>
      <vt:lpstr>population v.s. time   from 2010 to 2016</vt:lpstr>
      <vt:lpstr>mortgage from 1990 to 2017</vt:lpstr>
      <vt:lpstr>house price   in zip code 92130 region</vt:lpstr>
      <vt:lpstr>PowerPoint Presentation</vt:lpstr>
      <vt:lpstr>Strong linear relationship over year</vt:lpstr>
      <vt:lpstr>PowerPoint Presentation</vt:lpstr>
      <vt:lpstr>inventory v.s. house price</vt:lpstr>
      <vt:lpstr>inventory v.s. house price</vt:lpstr>
      <vt:lpstr>population v.s. house price</vt:lpstr>
      <vt:lpstr>Conclusion </vt:lpstr>
      <vt:lpstr>Other regions for verification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Out: Project Title</dc:title>
  <dc:creator>Leonard Perry</dc:creator>
  <cp:lastModifiedBy>WAN Fuqiang</cp:lastModifiedBy>
  <cp:revision>1226</cp:revision>
  <cp:lastPrinted>2017-02-02T18:57:23Z</cp:lastPrinted>
  <dcterms:created xsi:type="dcterms:W3CDTF">2013-03-14T16:51:07Z</dcterms:created>
  <dcterms:modified xsi:type="dcterms:W3CDTF">2018-08-22T01:57:23Z</dcterms:modified>
</cp:coreProperties>
</file>