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  <p:sldMasterId id="2147483824" r:id="rId2"/>
  </p:sldMasterIdLst>
  <p:notesMasterIdLst>
    <p:notesMasterId r:id="rId12"/>
  </p:notesMasterIdLst>
  <p:sldIdLst>
    <p:sldId id="256" r:id="rId3"/>
    <p:sldId id="258" r:id="rId4"/>
    <p:sldId id="264" r:id="rId5"/>
    <p:sldId id="329" r:id="rId6"/>
    <p:sldId id="331" r:id="rId7"/>
    <p:sldId id="332" r:id="rId8"/>
    <p:sldId id="333" r:id="rId9"/>
    <p:sldId id="334" r:id="rId10"/>
    <p:sldId id="272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96"/>
    <p:restoredTop sz="95768" autoAdjust="0"/>
  </p:normalViewPr>
  <p:slideViewPr>
    <p:cSldViewPr>
      <p:cViewPr varScale="1">
        <p:scale>
          <a:sx n="96" d="100"/>
          <a:sy n="96" d="100"/>
        </p:scale>
        <p:origin x="181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AA11A64-FCDB-4BDA-A7D0-507BA979F5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367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A11A64-FCDB-4BDA-A7D0-507BA979F52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9579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A11A64-FCDB-4BDA-A7D0-507BA979F52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181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A11A64-FCDB-4BDA-A7D0-507BA979F52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263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A11A64-FCDB-4BDA-A7D0-507BA979F52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3803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A11A64-FCDB-4BDA-A7D0-507BA979F52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924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6413" y="260350"/>
            <a:ext cx="2057400" cy="56784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260350"/>
            <a:ext cx="6019800" cy="56784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5213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6413" y="260350"/>
            <a:ext cx="2057400" cy="56784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260350"/>
            <a:ext cx="6019800" cy="56784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5213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843213" y="1985963"/>
            <a:ext cx="6300787" cy="487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8" descr="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9388" y="188913"/>
            <a:ext cx="2089150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260350"/>
            <a:ext cx="8229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4128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4" r:id="rId2"/>
    <p:sldLayoutId id="2147483833" r:id="rId3"/>
    <p:sldLayoutId id="2147483832" r:id="rId4"/>
    <p:sldLayoutId id="2147483831" r:id="rId5"/>
    <p:sldLayoutId id="2147483830" r:id="rId6"/>
    <p:sldLayoutId id="2147483829" r:id="rId7"/>
    <p:sldLayoutId id="2147483828" r:id="rId8"/>
    <p:sldLayoutId id="2147483827" r:id="rId9"/>
    <p:sldLayoutId id="2147483826" r:id="rId10"/>
    <p:sldLayoutId id="2147483825" r:id="rId11"/>
  </p:sldLayoutIdLst>
  <p:transition>
    <p:pull/>
  </p:transition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33CC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33CC"/>
          </a:solidFill>
          <a:latin typeface="Arial" pitchFamily="34" charset="0"/>
          <a:ea typeface="宋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33CC"/>
          </a:solidFill>
          <a:latin typeface="Arial" pitchFamily="34" charset="0"/>
          <a:ea typeface="宋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33CC"/>
          </a:solidFill>
          <a:latin typeface="Arial" pitchFamily="34" charset="0"/>
          <a:ea typeface="宋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33CC"/>
          </a:solidFill>
          <a:latin typeface="Arial" pitchFamily="34" charset="0"/>
          <a:ea typeface="宋体" pitchFamily="2" charset="-122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33CC"/>
          </a:solidFill>
          <a:latin typeface="Arial" pitchFamily="34" charset="0"/>
          <a:ea typeface="宋体" pitchFamily="2" charset="-122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33CC"/>
          </a:solidFill>
          <a:latin typeface="Arial" pitchFamily="34" charset="0"/>
          <a:ea typeface="宋体" pitchFamily="2" charset="-122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33CC"/>
          </a:solidFill>
          <a:latin typeface="Arial" pitchFamily="34" charset="0"/>
          <a:ea typeface="宋体" pitchFamily="2" charset="-122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33CC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Font typeface="Wingdings" pitchFamily="2" charset="2"/>
        <a:buChar char="q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684213" y="260350"/>
            <a:ext cx="8229600" cy="792163"/>
          </a:xfrm>
          <a:prstGeom prst="rect">
            <a:avLst/>
          </a:prstGeom>
          <a:solidFill>
            <a:srgbClr val="FFFFFF"/>
          </a:solidFill>
          <a:ln w="9525" cmpd="sng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>
              <a:buFont typeface="Arial" pitchFamily="34" charset="0"/>
              <a:buNone/>
              <a:defRPr/>
            </a:pPr>
            <a:endParaRPr lang="zh-CN" altLang="en-US" sz="4000" b="1">
              <a:solidFill>
                <a:srgbClr val="3333CC"/>
              </a:solidFill>
              <a:latin typeface="Arial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84213" y="1412875"/>
            <a:ext cx="8229600" cy="4525963"/>
          </a:xfrm>
          <a:prstGeom prst="rect">
            <a:avLst/>
          </a:prstGeom>
          <a:solidFill>
            <a:srgbClr val="FFFFFF"/>
          </a:solidFill>
          <a:ln w="9525" cmpd="sng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339966"/>
              </a:buClr>
              <a:buFont typeface="Wingdings" pitchFamily="2" charset="2"/>
              <a:buChar char="q"/>
              <a:defRPr/>
            </a:pPr>
            <a:endParaRPr lang="zh-CN" altLang="en-US" sz="2800" b="1">
              <a:latin typeface="Arial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260350"/>
            <a:ext cx="8229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4128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5" r:id="rId2"/>
    <p:sldLayoutId id="2147483844" r:id="rId3"/>
    <p:sldLayoutId id="2147483843" r:id="rId4"/>
    <p:sldLayoutId id="2147483842" r:id="rId5"/>
    <p:sldLayoutId id="2147483841" r:id="rId6"/>
    <p:sldLayoutId id="2147483840" r:id="rId7"/>
    <p:sldLayoutId id="2147483839" r:id="rId8"/>
    <p:sldLayoutId id="2147483838" r:id="rId9"/>
    <p:sldLayoutId id="2147483837" r:id="rId10"/>
    <p:sldLayoutId id="2147483836" r:id="rId11"/>
  </p:sldLayoutIdLst>
  <p:transition>
    <p:pull/>
  </p:transition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33CC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33CC"/>
          </a:solidFill>
          <a:latin typeface="Arial" pitchFamily="34" charset="0"/>
          <a:ea typeface="宋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33CC"/>
          </a:solidFill>
          <a:latin typeface="Arial" pitchFamily="34" charset="0"/>
          <a:ea typeface="宋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33CC"/>
          </a:solidFill>
          <a:latin typeface="Arial" pitchFamily="34" charset="0"/>
          <a:ea typeface="宋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33CC"/>
          </a:solidFill>
          <a:latin typeface="Arial" pitchFamily="34" charset="0"/>
          <a:ea typeface="宋体" pitchFamily="2" charset="-122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33CC"/>
          </a:solidFill>
          <a:latin typeface="Arial" pitchFamily="34" charset="0"/>
          <a:ea typeface="宋体" pitchFamily="2" charset="-122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33CC"/>
          </a:solidFill>
          <a:latin typeface="Arial" pitchFamily="34" charset="0"/>
          <a:ea typeface="宋体" pitchFamily="2" charset="-122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33CC"/>
          </a:solidFill>
          <a:latin typeface="Arial" pitchFamily="34" charset="0"/>
          <a:ea typeface="宋体" pitchFamily="2" charset="-122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33CC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Font typeface="Wingdings" pitchFamily="2" charset="2"/>
        <a:buChar char="q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55650" y="1628775"/>
            <a:ext cx="7772400" cy="1470025"/>
          </a:xfrm>
        </p:spPr>
        <p:txBody>
          <a:bodyPr/>
          <a:lstStyle/>
          <a:p>
            <a:pPr algn="ctr" eaLnBrk="1" hangingPunct="1"/>
            <a:r>
              <a:rPr lang="zh-CN" altLang="zh-CN" sz="9600" i="1" dirty="0" smtClean="0">
                <a:solidFill>
                  <a:schemeClr val="accent2"/>
                </a:solidFill>
                <a:latin typeface="宋体" charset="-122"/>
              </a:rPr>
              <a:t>周例会总结</a:t>
            </a:r>
            <a:endParaRPr lang="zh-CN" altLang="zh-CN" sz="10300" i="1" dirty="0" smtClean="0">
              <a:solidFill>
                <a:schemeClr val="accent2"/>
              </a:solidFill>
              <a:latin typeface="宋体" charset="-122"/>
            </a:endParaRP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403350" y="4076700"/>
            <a:ext cx="6553200" cy="936625"/>
          </a:xfrm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accent2"/>
                </a:solidFill>
                <a:latin typeface="宋体" charset="-122"/>
              </a:rPr>
              <a:t>教学部</a:t>
            </a:r>
            <a:r>
              <a:rPr lang="en-US" altLang="zh-CN" dirty="0" smtClean="0">
                <a:solidFill>
                  <a:schemeClr val="accent2"/>
                </a:solidFill>
                <a:latin typeface="宋体" charset="-122"/>
              </a:rPr>
              <a:t>(2018</a:t>
            </a:r>
            <a:r>
              <a:rPr lang="zh-CN" altLang="en-US" dirty="0" smtClean="0">
                <a:solidFill>
                  <a:schemeClr val="accent2"/>
                </a:solidFill>
                <a:latin typeface="宋体" charset="-122"/>
              </a:rPr>
              <a:t>年</a:t>
            </a:r>
            <a:r>
              <a:rPr lang="en-US" altLang="zh-CN" dirty="0">
                <a:solidFill>
                  <a:schemeClr val="accent2"/>
                </a:solidFill>
                <a:latin typeface="宋体" charset="-122"/>
              </a:rPr>
              <a:t>4</a:t>
            </a:r>
            <a:r>
              <a:rPr lang="zh-CN" altLang="en-US" dirty="0" smtClean="0">
                <a:solidFill>
                  <a:schemeClr val="accent2"/>
                </a:solidFill>
                <a:latin typeface="宋体" charset="-122"/>
              </a:rPr>
              <a:t>月</a:t>
            </a:r>
            <a:r>
              <a:rPr lang="en-US" altLang="zh-CN" dirty="0">
                <a:solidFill>
                  <a:schemeClr val="accent2"/>
                </a:solidFill>
                <a:latin typeface="宋体" charset="-122"/>
              </a:rPr>
              <a:t>2</a:t>
            </a:r>
            <a:r>
              <a:rPr lang="zh-CN" altLang="en-US" dirty="0" smtClean="0">
                <a:solidFill>
                  <a:schemeClr val="accent2"/>
                </a:solidFill>
                <a:latin typeface="宋体" charset="-122"/>
              </a:rPr>
              <a:t>日</a:t>
            </a:r>
            <a:r>
              <a:rPr lang="zh-CN" altLang="en-US" dirty="0" smtClean="0">
                <a:solidFill>
                  <a:schemeClr val="accent2"/>
                </a:solidFill>
                <a:latin typeface="宋体" charset="-122"/>
              </a:rPr>
              <a:t>）</a:t>
            </a:r>
            <a:r>
              <a:rPr lang="en-US" altLang="zh-CN" dirty="0" smtClean="0">
                <a:solidFill>
                  <a:schemeClr val="accent2"/>
                </a:solidFill>
                <a:latin typeface="宋体" charset="-122"/>
              </a:rPr>
              <a:t>  </a:t>
            </a:r>
            <a:r>
              <a:rPr lang="zh-CN" altLang="en-US" dirty="0" smtClean="0">
                <a:solidFill>
                  <a:schemeClr val="accent2"/>
                </a:solidFill>
                <a:latin typeface="宋体" charset="-122"/>
              </a:rPr>
              <a:t>谢杰</a:t>
            </a:r>
            <a:endParaRPr lang="zh-CN" altLang="en-US" dirty="0" smtClean="0">
              <a:solidFill>
                <a:schemeClr val="accent2"/>
              </a:solidFill>
              <a:latin typeface="宋体" charset="-122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700338" y="188913"/>
            <a:ext cx="5684837" cy="765175"/>
          </a:xfrm>
        </p:spPr>
        <p:txBody>
          <a:bodyPr/>
          <a:lstStyle/>
          <a:p>
            <a:pPr algn="l" eaLnBrk="1" hangingPunct="1"/>
            <a:r>
              <a:rPr lang="zh-CN" altLang="en-US" sz="4400" dirty="0" smtClean="0"/>
              <a:t>上周工作总结</a:t>
            </a:r>
          </a:p>
        </p:txBody>
      </p:sp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323850" y="979958"/>
            <a:ext cx="8640763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UG40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UG41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None/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26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—3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None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	这两个班上周周一到周四复习一下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，这个全班基本上都忘完了，相当于要从头开始讲。接收程序一般，学得好同学能很快吸收，学的差的同学就坐在那儿玩，做练习的时候你走过去他才象征性的打开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webstorm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。每次我走过去的时候，他处于的状态都是打开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webstorm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。一问为什么就说刚才崩溃了。周五的时候给他们复习了一下闭包和执行上下文。同样是学得好的同学接收得还可以。差的就不说了。。。	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555875" y="188913"/>
            <a:ext cx="4464050" cy="865187"/>
          </a:xfrm>
        </p:spPr>
        <p:txBody>
          <a:bodyPr/>
          <a:lstStyle/>
          <a:p>
            <a:pPr algn="l" eaLnBrk="1" hangingPunct="1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本周安排</a:t>
            </a:r>
            <a:endPara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323850" y="1268413"/>
            <a:ext cx="83518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Char char="Ø"/>
            </a:pPr>
            <a:endParaRPr lang="en-US" altLang="zh-CN" sz="2800" b="1"/>
          </a:p>
        </p:txBody>
      </p:sp>
      <p:sp>
        <p:nvSpPr>
          <p:cNvPr id="32771" name="矩形 1"/>
          <p:cNvSpPr>
            <a:spLocks noChangeArrowheads="1"/>
          </p:cNvSpPr>
          <p:nvPr/>
        </p:nvSpPr>
        <p:spPr bwMode="auto">
          <a:xfrm>
            <a:off x="250825" y="1268413"/>
            <a:ext cx="8713663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说下本周的安排。本周只有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天，原本打算是查漏补缺，但是上周学得好的同学反应还是想复习一下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的面向对象，所以会花一到两天时间来复习下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的面向对象，还有原型链，之后基本上就是他们自己对自己的作品和知识做归纳和整理了。清明回来后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天的模拟面试，之后是就业课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5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charset="0"/>
              <a:buAutoNum type="arabicPeriod" startAt="2"/>
            </a:pPr>
            <a:endParaRPr lang="en-US" altLang="zh-CN" sz="25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charset="0"/>
              <a:buAutoNum type="arabicPeriod" startAt="2"/>
            </a:pPr>
            <a:endParaRPr lang="en-US" altLang="zh-CN" sz="2500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charset="0"/>
              <a:buAutoNum type="arabicPeriod" startAt="3"/>
            </a:pPr>
            <a:endParaRPr lang="en-US" altLang="zh-CN" sz="25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5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en-US" altLang="zh-CN" sz="25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en-US" altLang="zh-CN" sz="25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内容占位符 2"/>
          <p:cNvSpPr txBox="1">
            <a:spLocks noChangeArrowheads="1"/>
          </p:cNvSpPr>
          <p:nvPr/>
        </p:nvSpPr>
        <p:spPr bwMode="auto">
          <a:xfrm>
            <a:off x="179388" y="1052513"/>
            <a:ext cx="8964612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TW" sz="2200" dirty="0" smtClean="0"/>
              <a:t>J151</a:t>
            </a:r>
            <a:endParaRPr lang="en-US" altLang="zh-TW" sz="2200" dirty="0"/>
          </a:p>
          <a:p>
            <a:endParaRPr lang="en-US" altLang="zh-TW" sz="2200" dirty="0"/>
          </a:p>
          <a:p>
            <a:r>
              <a:rPr lang="zh-CN" altLang="en-US" sz="2200" dirty="0"/>
              <a:t>上周整周都是</a:t>
            </a:r>
            <a:r>
              <a:rPr lang="en-US" altLang="zh-CN" sz="2200" dirty="0"/>
              <a:t>EE</a:t>
            </a:r>
            <a:r>
              <a:rPr lang="zh-CN" altLang="en-US" sz="2200" dirty="0"/>
              <a:t>项目的研发阶段，每天的进度统一为：早上</a:t>
            </a:r>
            <a:r>
              <a:rPr lang="en-US" altLang="zh-CN" sz="2200" dirty="0"/>
              <a:t>9:00</a:t>
            </a:r>
            <a:r>
              <a:rPr lang="zh-CN" altLang="en-US" sz="2200" dirty="0"/>
              <a:t>到</a:t>
            </a:r>
            <a:r>
              <a:rPr lang="en-US" altLang="zh-CN" sz="2200" dirty="0"/>
              <a:t>9:15</a:t>
            </a:r>
            <a:r>
              <a:rPr lang="zh-CN" altLang="en-US" sz="2200" dirty="0"/>
              <a:t>为项目早会时间，主要归纳昨天的情况，以及明确当天的任务安排。</a:t>
            </a:r>
            <a:r>
              <a:rPr lang="en-US" altLang="zh-CN" sz="2200" dirty="0"/>
              <a:t>9:15</a:t>
            </a:r>
            <a:r>
              <a:rPr lang="zh-CN" altLang="en-US" sz="2200" dirty="0"/>
              <a:t>分之后组长登录“禅道”管理软件， 完成当天任务的分配，随后组员登录接收任务。</a:t>
            </a:r>
            <a:r>
              <a:rPr lang="en-US" altLang="zh-CN" sz="2200" dirty="0"/>
              <a:t>9:15</a:t>
            </a:r>
            <a:r>
              <a:rPr lang="zh-CN" altLang="en-US" sz="2200" dirty="0"/>
              <a:t>分之后，组员都是自由安排时间，一直到下午</a:t>
            </a:r>
            <a:r>
              <a:rPr lang="en-US" altLang="zh-CN" sz="2200" dirty="0"/>
              <a:t>18:00</a:t>
            </a:r>
            <a:r>
              <a:rPr lang="zh-CN" altLang="en-US" sz="2200" dirty="0"/>
              <a:t>点，完成代码的提交，组长使用</a:t>
            </a:r>
            <a:r>
              <a:rPr lang="en-US" altLang="zh-CN" sz="2200" dirty="0" err="1"/>
              <a:t>winmerge</a:t>
            </a:r>
            <a:r>
              <a:rPr lang="zh-CN" altLang="en-US" sz="2200" dirty="0"/>
              <a:t>工具完成分支代码的对比，以及合并。</a:t>
            </a:r>
          </a:p>
          <a:p>
            <a:r>
              <a:rPr lang="en-US" altLang="zh-CN" sz="2200" dirty="0"/>
              <a:t>18:00</a:t>
            </a:r>
            <a:r>
              <a:rPr lang="zh-CN" altLang="en-US" sz="2200" dirty="0"/>
              <a:t>到晚上</a:t>
            </a:r>
            <a:r>
              <a:rPr lang="en-US" altLang="zh-CN" sz="2200" dirty="0"/>
              <a:t>20:00</a:t>
            </a:r>
            <a:r>
              <a:rPr lang="zh-CN" altLang="en-US" sz="2200" dirty="0"/>
              <a:t>属于固定加班时间。通过每天的例会，以及进度的追踪，整个班，</a:t>
            </a:r>
            <a:r>
              <a:rPr lang="en-US" altLang="zh-CN" sz="2200" dirty="0"/>
              <a:t>3</a:t>
            </a:r>
            <a:r>
              <a:rPr lang="zh-CN" altLang="en-US" sz="2200" dirty="0"/>
              <a:t>个组进度较为理想。并且大家的编码能力确实有一定的成长！组长在整个项目组中，也表现较为优异。</a:t>
            </a:r>
          </a:p>
          <a:p>
            <a:r>
              <a:rPr lang="zh-CN" altLang="en-US" sz="2200" dirty="0"/>
              <a:t>个别组员能力实在有问题，也是自己不断努力的去解决问题。考勤上，上周非常满意！</a:t>
            </a:r>
            <a:endParaRPr lang="zh-CN" altLang="zh-CN" sz="2200" dirty="0"/>
          </a:p>
        </p:txBody>
      </p:sp>
      <p:sp>
        <p:nvSpPr>
          <p:cNvPr id="41986" name="TextBox 4"/>
          <p:cNvSpPr txBox="1">
            <a:spLocks noChangeArrowheads="1"/>
          </p:cNvSpPr>
          <p:nvPr/>
        </p:nvSpPr>
        <p:spPr bwMode="auto">
          <a:xfrm>
            <a:off x="2627313" y="549275"/>
            <a:ext cx="24495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蒲旭波老师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982893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内容占位符 2"/>
          <p:cNvSpPr txBox="1">
            <a:spLocks noChangeArrowheads="1"/>
          </p:cNvSpPr>
          <p:nvPr/>
        </p:nvSpPr>
        <p:spPr bwMode="auto">
          <a:xfrm>
            <a:off x="179388" y="1052513"/>
            <a:ext cx="8964612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TW" sz="2200" dirty="0" smtClean="0"/>
              <a:t>J</a:t>
            </a:r>
            <a:r>
              <a:rPr lang="en-US" altLang="zh-CN" sz="2200" dirty="0" smtClean="0"/>
              <a:t>G43</a:t>
            </a:r>
            <a:endParaRPr lang="en-US" altLang="zh-TW" sz="2200" dirty="0"/>
          </a:p>
          <a:p>
            <a:r>
              <a:rPr lang="zh-CN" altLang="en-US" sz="2200" dirty="0"/>
              <a:t>上周继续做项目。总的来说，还不错。今天统计了一下，只有几个同学没做完了。每天还是抽同学上黑板写语法，有一些效果。常用的建表，插入数据，查询这些基本都能写对。个别同学还是有些问题。</a:t>
            </a:r>
          </a:p>
          <a:p>
            <a:r>
              <a:rPr lang="zh-CN" altLang="en-US" sz="2200" dirty="0"/>
              <a:t>上周前几天出勤都还不错，但是周五缺了</a:t>
            </a:r>
            <a:r>
              <a:rPr lang="en-US" altLang="zh-CN" sz="2200" dirty="0"/>
              <a:t>4</a:t>
            </a:r>
            <a:r>
              <a:rPr lang="zh-CN" altLang="en-US" sz="2200" dirty="0"/>
              <a:t>个。</a:t>
            </a:r>
            <a:endParaRPr lang="en-US" altLang="zh-TW" sz="2200" dirty="0"/>
          </a:p>
        </p:txBody>
      </p:sp>
      <p:sp>
        <p:nvSpPr>
          <p:cNvPr id="41986" name="TextBox 4"/>
          <p:cNvSpPr txBox="1">
            <a:spLocks noChangeArrowheads="1"/>
          </p:cNvSpPr>
          <p:nvPr/>
        </p:nvSpPr>
        <p:spPr bwMode="auto">
          <a:xfrm>
            <a:off x="2627313" y="549275"/>
            <a:ext cx="24495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徐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盟书老师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44891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内容占位符 2"/>
          <p:cNvSpPr txBox="1">
            <a:spLocks noChangeArrowheads="1"/>
          </p:cNvSpPr>
          <p:nvPr/>
        </p:nvSpPr>
        <p:spPr bwMode="auto">
          <a:xfrm>
            <a:off x="179388" y="1052513"/>
            <a:ext cx="8964612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TW" sz="2200" dirty="0" smtClean="0"/>
              <a:t>J</a:t>
            </a:r>
            <a:r>
              <a:rPr lang="en-US" altLang="zh-CN" sz="2200" dirty="0" smtClean="0"/>
              <a:t>157</a:t>
            </a:r>
            <a:endParaRPr lang="en-US" altLang="zh-CN" sz="2200" dirty="0" smtClean="0"/>
          </a:p>
          <a:p>
            <a:r>
              <a:rPr lang="zh-CN" altLang="en-US" sz="2200" dirty="0"/>
              <a:t>周四开始接手，进行</a:t>
            </a:r>
            <a:r>
              <a:rPr lang="en-US" altLang="zh-CN" sz="2200" dirty="0"/>
              <a:t>Java</a:t>
            </a:r>
            <a:r>
              <a:rPr lang="zh-CN" altLang="en-US" sz="2200" dirty="0"/>
              <a:t>基础的学习讲解，本周两天时间，主要是基础的理论和概念，环境的安装配置，</a:t>
            </a:r>
            <a:r>
              <a:rPr lang="en-US" altLang="zh-CN" sz="2200" dirty="0"/>
              <a:t>IDE</a:t>
            </a:r>
            <a:r>
              <a:rPr lang="zh-CN" altLang="en-US" sz="2200" dirty="0"/>
              <a:t>工具</a:t>
            </a:r>
            <a:r>
              <a:rPr lang="en-US" altLang="zh-CN" sz="2200" dirty="0"/>
              <a:t>eclipse</a:t>
            </a:r>
            <a:r>
              <a:rPr lang="zh-CN" altLang="en-US" sz="2200" dirty="0"/>
              <a:t>的简单使用，以及变量常量，数据类型，运算符等。因为前面有</a:t>
            </a:r>
            <a:r>
              <a:rPr lang="en-US" altLang="zh-CN" sz="2200" dirty="0"/>
              <a:t>C#</a:t>
            </a:r>
            <a:r>
              <a:rPr lang="zh-CN" altLang="en-US" sz="2200" dirty="0"/>
              <a:t>的基础视频课程，所以在基础的部分讲解学习的比较快速。这个班整体看来除了方堃一个人学习上不上进外，其他同学都还是比较认真的，当然因为头两天的内容比较基础和简单，对于部分能力比较强的学生来说稍微有点点无聊，所以总有人打瞌睡玩手机的，这个情况后面代码开始后就要严格要求起来，同时班规也会要求严格规定。</a:t>
            </a:r>
            <a:endParaRPr lang="en-US" altLang="zh-TW" sz="2200" dirty="0"/>
          </a:p>
        </p:txBody>
      </p:sp>
      <p:sp>
        <p:nvSpPr>
          <p:cNvPr id="41986" name="TextBox 4"/>
          <p:cNvSpPr txBox="1">
            <a:spLocks noChangeArrowheads="1"/>
          </p:cNvSpPr>
          <p:nvPr/>
        </p:nvSpPr>
        <p:spPr bwMode="auto">
          <a:xfrm>
            <a:off x="2627313" y="549275"/>
            <a:ext cx="24495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付航老师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288660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内容占位符 2"/>
          <p:cNvSpPr txBox="1">
            <a:spLocks noChangeArrowheads="1"/>
          </p:cNvSpPr>
          <p:nvPr/>
        </p:nvSpPr>
        <p:spPr bwMode="auto">
          <a:xfrm>
            <a:off x="179388" y="1052513"/>
            <a:ext cx="8964612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2200" dirty="0" smtClean="0"/>
              <a:t>JG42 </a:t>
            </a:r>
          </a:p>
          <a:p>
            <a:r>
              <a:rPr lang="zh-CN" altLang="en-US" sz="2200" dirty="0" smtClean="0"/>
              <a:t>上周</a:t>
            </a:r>
            <a:r>
              <a:rPr lang="zh-CN" altLang="en-US" sz="2200" dirty="0"/>
              <a:t>开始学习</a:t>
            </a:r>
            <a:r>
              <a:rPr lang="en-US" altLang="zh-CN" sz="2200" dirty="0"/>
              <a:t>OO, </a:t>
            </a:r>
            <a:r>
              <a:rPr lang="zh-CN" altLang="en-US" sz="2200" dirty="0"/>
              <a:t>上周主要讲解了类和对象，对象的属性和行为，班上学习气氛还是挺好的，从作业上看，大部分同学没什么问题，只有刘湘可能比较恼火，这个女娃娃特别贪玩，以后要多注意！ </a:t>
            </a:r>
            <a:endParaRPr lang="en-US" altLang="zh-CN" sz="2200" dirty="0" smtClean="0"/>
          </a:p>
        </p:txBody>
      </p:sp>
      <p:sp>
        <p:nvSpPr>
          <p:cNvPr id="41986" name="TextBox 4"/>
          <p:cNvSpPr txBox="1">
            <a:spLocks noChangeArrowheads="1"/>
          </p:cNvSpPr>
          <p:nvPr/>
        </p:nvSpPr>
        <p:spPr bwMode="auto">
          <a:xfrm>
            <a:off x="2627313" y="549275"/>
            <a:ext cx="24495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袁帅老师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975852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内容占位符 2"/>
          <p:cNvSpPr txBox="1">
            <a:spLocks noChangeArrowheads="1"/>
          </p:cNvSpPr>
          <p:nvPr/>
        </p:nvSpPr>
        <p:spPr bwMode="auto">
          <a:xfrm>
            <a:off x="179388" y="1052513"/>
            <a:ext cx="8964612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2200" dirty="0"/>
              <a:t>J152         </a:t>
            </a:r>
            <a:endParaRPr lang="en-US" altLang="zh-CN" sz="2200" dirty="0" smtClean="0"/>
          </a:p>
          <a:p>
            <a:r>
              <a:rPr lang="zh-CN" altLang="en-US" sz="2200" dirty="0" smtClean="0"/>
              <a:t>授课</a:t>
            </a:r>
            <a:r>
              <a:rPr lang="zh-CN" altLang="en-US" sz="2200" dirty="0"/>
              <a:t>内容为讲解</a:t>
            </a:r>
            <a:r>
              <a:rPr lang="en-US" altLang="zh-CN" sz="2200" dirty="0"/>
              <a:t>Hibernate</a:t>
            </a:r>
            <a:r>
              <a:rPr lang="zh-CN" altLang="en-US" sz="2200" dirty="0"/>
              <a:t>框架概念，关联映射，</a:t>
            </a:r>
            <a:r>
              <a:rPr lang="en-US" altLang="zh-CN" sz="2200" dirty="0"/>
              <a:t>HQL</a:t>
            </a:r>
            <a:r>
              <a:rPr lang="zh-CN" altLang="en-US" sz="2200" dirty="0"/>
              <a:t>以及性能优化等。         上课还可以，学生能够跟着走，早上抽问会去复习昨天学过的概念和知识；但是更多还是在应付老师，学生的学习习惯和思维模式很难一下子调整过来，需要慢慢引导。         上周和赵有成，李春宏沟通交流了一下，有针对性引导他们，本周准备找张华睿，蹇林甫沟通，目的是让少部分学得还可以的学生带动全班学习氛围。         目前丁华明、刘俊池和周志飞已经比较恼火，但还没有想要放弃。         考勤方面没有迟到，丁华明请假半天。</a:t>
            </a:r>
            <a:endParaRPr lang="en-US" altLang="zh-CN" sz="2200" dirty="0" smtClean="0"/>
          </a:p>
        </p:txBody>
      </p:sp>
      <p:sp>
        <p:nvSpPr>
          <p:cNvPr id="41986" name="TextBox 4"/>
          <p:cNvSpPr txBox="1">
            <a:spLocks noChangeArrowheads="1"/>
          </p:cNvSpPr>
          <p:nvPr/>
        </p:nvSpPr>
        <p:spPr bwMode="auto">
          <a:xfrm>
            <a:off x="2627313" y="549275"/>
            <a:ext cx="24495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许斌老师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01577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627313" y="188913"/>
            <a:ext cx="3168650" cy="1079500"/>
          </a:xfrm>
        </p:spPr>
        <p:txBody>
          <a:bodyPr/>
          <a:lstStyle/>
          <a:p>
            <a:pPr algn="l" eaLnBrk="1" hangingPunct="1"/>
            <a:r>
              <a:rPr lang="zh-CN" altLang="zh-CN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结束语</a:t>
            </a:r>
          </a:p>
        </p:txBody>
      </p:sp>
      <p:sp>
        <p:nvSpPr>
          <p:cNvPr id="46082" name="Rectangle 4"/>
          <p:cNvSpPr>
            <a:spLocks noChangeArrowheads="1"/>
          </p:cNvSpPr>
          <p:nvPr/>
        </p:nvSpPr>
        <p:spPr bwMode="auto">
          <a:xfrm>
            <a:off x="611188" y="3284538"/>
            <a:ext cx="8027987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latin typeface="Arial" charset="0"/>
              </a:rPr>
              <a:t>	</a:t>
            </a:r>
            <a:r>
              <a:rPr lang="zh-CN" altLang="en-US" sz="11200" b="1">
                <a:latin typeface="微软雅黑" pitchFamily="34" charset="-122"/>
                <a:ea typeface="微软雅黑" pitchFamily="34" charset="-122"/>
              </a:rPr>
              <a:t>谢	谢！</a:t>
            </a:r>
          </a:p>
        </p:txBody>
      </p:sp>
      <p:sp>
        <p:nvSpPr>
          <p:cNvPr id="46083" name="Rectangle 6"/>
          <p:cNvSpPr>
            <a:spLocks noChangeArrowheads="1"/>
          </p:cNvSpPr>
          <p:nvPr/>
        </p:nvSpPr>
        <p:spPr bwMode="auto">
          <a:xfrm>
            <a:off x="250825" y="1196975"/>
            <a:ext cx="8027988" cy="25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latin typeface="Arial" charset="0"/>
              </a:rPr>
              <a:t>		</a:t>
            </a:r>
            <a:r>
              <a:rPr lang="en-US" altLang="zh-CN" sz="3900">
                <a:latin typeface="Arial" charset="0"/>
              </a:rPr>
              <a:t>	</a:t>
            </a:r>
            <a:endParaRPr lang="en-US" altLang="zh-CN" sz="11200" b="1">
              <a:solidFill>
                <a:schemeClr val="accent2"/>
              </a:solidFill>
            </a:endParaRPr>
          </a:p>
        </p:txBody>
      </p:sp>
      <p:sp>
        <p:nvSpPr>
          <p:cNvPr id="46084" name="Rectangle 7"/>
          <p:cNvSpPr>
            <a:spLocks noChangeArrowheads="1"/>
          </p:cNvSpPr>
          <p:nvPr/>
        </p:nvSpPr>
        <p:spPr bwMode="auto">
          <a:xfrm>
            <a:off x="323850" y="1196975"/>
            <a:ext cx="8027988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800" b="1">
                <a:latin typeface="Arial" charset="0"/>
              </a:rPr>
              <a:t>	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endParaRPr lang="en-US" altLang="zh-CN" sz="2800" b="1">
              <a:latin typeface="Arial" charset="0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NewACCP">
  <a:themeElements>
    <a:clrScheme name="1_NewACC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NewACCP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NewACC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ACC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ACC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ACC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ACC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ACC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wACC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wACC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wACC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wACC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wACC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wACC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NewACCP">
  <a:themeElements>
    <a:clrScheme name="2_NewACC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NewACCP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2_NewACC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wACC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wACC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wACC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wACC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wACC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wACC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wACC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wACC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wACC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wACC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wACC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5312</TotalTime>
  <Words>596</Words>
  <Application>Microsoft Macintosh PowerPoint</Application>
  <PresentationFormat>全屏显示(4:3)</PresentationFormat>
  <Paragraphs>45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Verdana</vt:lpstr>
      <vt:lpstr>Wingdings</vt:lpstr>
      <vt:lpstr>宋体</vt:lpstr>
      <vt:lpstr>微软雅黑</vt:lpstr>
      <vt:lpstr>Arial</vt:lpstr>
      <vt:lpstr>1_NewACCP</vt:lpstr>
      <vt:lpstr>2_NewACCP</vt:lpstr>
      <vt:lpstr>周例会总结</vt:lpstr>
      <vt:lpstr>上周工作总结</vt:lpstr>
      <vt:lpstr>本周安排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结束语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周例会总结</dc:title>
  <dc:creator>h f</dc:creator>
  <cp:lastModifiedBy>謝傑</cp:lastModifiedBy>
  <cp:revision>522</cp:revision>
  <dcterms:modified xsi:type="dcterms:W3CDTF">2018-04-02T10:03:45Z</dcterms:modified>
</cp:coreProperties>
</file>